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925" y="1946910"/>
            <a:ext cx="10515600" cy="1325563"/>
          </a:xfrm>
        </p:spPr>
        <p:txBody>
          <a:bodyPr/>
          <a:p>
            <a:r>
              <a:rPr lang="zh-CN" altLang="en-US" b="1"/>
              <a:t>为什么说鸦片战争是中国近代史的开端</a:t>
            </a:r>
            <a:r>
              <a:rPr lang="en-US" altLang="zh-CN" b="1"/>
              <a:t>?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>
          <a:xfrm>
            <a:off x="2808288" y="287338"/>
            <a:ext cx="2520950" cy="647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1440" tIns="45720" rIns="91440" bIns="45720" anchor="ctr"/>
          <a:p>
            <a:pPr algn="ctr" fontAlgn="auto">
              <a:lnSpc>
                <a:spcPct val="100000"/>
              </a:lnSpc>
            </a:pPr>
            <a:r>
              <a:rPr lang="zh-CN" altLang="en-US" sz="3200" b="1" dirty="0"/>
              <a:t>鸦片战争前</a:t>
            </a:r>
            <a:endParaRPr lang="zh-CN" altLang="en-US" sz="3200" b="1" dirty="0"/>
          </a:p>
        </p:txBody>
      </p:sp>
      <p:sp>
        <p:nvSpPr>
          <p:cNvPr id="67588" name="Text Box 4"/>
          <p:cNvSpPr txBox="1"/>
          <p:nvPr/>
        </p:nvSpPr>
        <p:spPr>
          <a:xfrm>
            <a:off x="243840" y="2275840"/>
            <a:ext cx="1871345" cy="586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lIns="90170" tIns="46990" rIns="90170" bIns="46990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社会性质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89" name="Text Box 5"/>
          <p:cNvSpPr txBox="1"/>
          <p:nvPr/>
        </p:nvSpPr>
        <p:spPr>
          <a:xfrm>
            <a:off x="244475" y="3244215"/>
            <a:ext cx="1871345" cy="586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lIns="90170" tIns="46990" rIns="90170" bIns="46990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社会矛盾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90" name="Text Box 6"/>
          <p:cNvSpPr txBox="1"/>
          <p:nvPr/>
        </p:nvSpPr>
        <p:spPr>
          <a:xfrm>
            <a:off x="243205" y="5141913"/>
            <a:ext cx="1871663" cy="586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lIns="90170" tIns="46990" rIns="90170" bIns="46990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革命任务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91" name="Text Box 7"/>
          <p:cNvSpPr txBox="1"/>
          <p:nvPr/>
        </p:nvSpPr>
        <p:spPr>
          <a:xfrm>
            <a:off x="2493645" y="2308225"/>
            <a:ext cx="31502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独立自主封建国家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5" name="Text Box 9"/>
          <p:cNvSpPr txBox="1"/>
          <p:nvPr/>
        </p:nvSpPr>
        <p:spPr>
          <a:xfrm>
            <a:off x="6730365" y="2339975"/>
            <a:ext cx="49110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开始沦为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半殖民地半封建国家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94" name="Text Box 10"/>
          <p:cNvSpPr txBox="1"/>
          <p:nvPr/>
        </p:nvSpPr>
        <p:spPr>
          <a:xfrm>
            <a:off x="2403475" y="3275965"/>
            <a:ext cx="3510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地主阶级与农民阶级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96" name="Text Box 12"/>
          <p:cNvSpPr txBox="1"/>
          <p:nvPr/>
        </p:nvSpPr>
        <p:spPr>
          <a:xfrm>
            <a:off x="6730365" y="3516630"/>
            <a:ext cx="53600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外国资本主义与中华民族的矛盾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97" name="Text Box 13"/>
          <p:cNvSpPr txBox="1"/>
          <p:nvPr/>
        </p:nvSpPr>
        <p:spPr>
          <a:xfrm>
            <a:off x="6730365" y="2903855"/>
            <a:ext cx="51568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地主阶级与农民阶级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30" name="AutoShape 14"/>
          <p:cNvSpPr/>
          <p:nvPr/>
        </p:nvSpPr>
        <p:spPr>
          <a:xfrm>
            <a:off x="6567170" y="3172460"/>
            <a:ext cx="127000" cy="728980"/>
          </a:xfrm>
          <a:prstGeom prst="leftBrace">
            <a:avLst>
              <a:gd name="adj1" fmla="val 58149"/>
              <a:gd name="adj2" fmla="val 50000"/>
            </a:avLst>
          </a:prstGeom>
          <a:noFill/>
          <a:ln w="349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u="sng" dirty="0">
              <a:latin typeface="Arial" panose="020B0604020202020204" pitchFamily="34" charset="0"/>
            </a:endParaRPr>
          </a:p>
        </p:txBody>
      </p:sp>
      <p:sp>
        <p:nvSpPr>
          <p:cNvPr id="9231" name="Text Box 15"/>
          <p:cNvSpPr txBox="1"/>
          <p:nvPr/>
        </p:nvSpPr>
        <p:spPr>
          <a:xfrm>
            <a:off x="2493010" y="5142230"/>
            <a:ext cx="30968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反对本国封建统治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33" name="Text Box 17"/>
          <p:cNvSpPr txBox="1"/>
          <p:nvPr/>
        </p:nvSpPr>
        <p:spPr>
          <a:xfrm>
            <a:off x="6629400" y="5142230"/>
            <a:ext cx="5664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反抗外来侵略和反对本国封建统治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604" name="矩形 67603"/>
          <p:cNvSpPr/>
          <p:nvPr/>
        </p:nvSpPr>
        <p:spPr>
          <a:xfrm>
            <a:off x="244475" y="1352550"/>
            <a:ext cx="1871345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社会经济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605" name="矩形 67604"/>
          <p:cNvSpPr/>
          <p:nvPr/>
        </p:nvSpPr>
        <p:spPr>
          <a:xfrm>
            <a:off x="2368233" y="1382713"/>
            <a:ext cx="34004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自给自足的自然经济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607" name="文本框 67606"/>
          <p:cNvSpPr txBox="1"/>
          <p:nvPr/>
        </p:nvSpPr>
        <p:spPr>
          <a:xfrm>
            <a:off x="6730365" y="1185545"/>
            <a:ext cx="546163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自然经济解体，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成为资本主义世界市场的一部分 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608" name="Rectangle 2"/>
          <p:cNvSpPr/>
          <p:nvPr/>
        </p:nvSpPr>
        <p:spPr>
          <a:xfrm>
            <a:off x="6859905" y="4274820"/>
            <a:ext cx="520319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向西方学习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“师夷长技以制夷”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609" name="矩形 67608"/>
          <p:cNvSpPr/>
          <p:nvPr/>
        </p:nvSpPr>
        <p:spPr>
          <a:xfrm>
            <a:off x="244475" y="4211320"/>
            <a:ext cx="1871345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anchor="t">
            <a:spAutoFit/>
          </a:bodyPr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社会思想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610" name="矩形 67609"/>
          <p:cNvSpPr/>
          <p:nvPr/>
        </p:nvSpPr>
        <p:spPr>
          <a:xfrm>
            <a:off x="2698750" y="4273550"/>
            <a:ext cx="26854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封建思想占主流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7776210" y="287655"/>
            <a:ext cx="2599055" cy="647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00000"/>
              </a:lnSpc>
            </a:pPr>
            <a:r>
              <a:rPr lang="zh-CN" altLang="en-US" sz="3200" b="1" dirty="0"/>
              <a:t>鸦片战争后</a:t>
            </a:r>
            <a:endParaRPr lang="en-US" altLang="zh-CN" sz="3200" b="1" dirty="0"/>
          </a:p>
        </p:txBody>
      </p:sp>
      <p:sp>
        <p:nvSpPr>
          <p:cNvPr id="6" name="右箭头 5"/>
          <p:cNvSpPr/>
          <p:nvPr/>
        </p:nvSpPr>
        <p:spPr>
          <a:xfrm>
            <a:off x="5914390" y="1518920"/>
            <a:ext cx="652780" cy="2863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914390" y="2457450"/>
            <a:ext cx="652780" cy="2863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914390" y="3425825"/>
            <a:ext cx="652780" cy="2863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914390" y="4391025"/>
            <a:ext cx="652780" cy="2863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914390" y="5261610"/>
            <a:ext cx="652780" cy="2863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4" grpId="0" animBg="1"/>
      <p:bldP spid="67605" grpId="0"/>
      <p:bldP spid="6" grpId="0" animBg="1"/>
      <p:bldP spid="67607" grpId="0"/>
      <p:bldP spid="67588" grpId="0" animBg="1"/>
      <p:bldP spid="67591" grpId="0"/>
      <p:bldP spid="7" grpId="0" animBg="1"/>
      <p:bldP spid="9225" grpId="0"/>
      <p:bldP spid="67594" grpId="0"/>
      <p:bldP spid="67589" grpId="0" animBg="1"/>
      <p:bldP spid="8" grpId="0" animBg="1"/>
      <p:bldP spid="9230" grpId="0" animBg="1"/>
      <p:bldP spid="67597" grpId="0"/>
      <p:bldP spid="67596" grpId="0"/>
      <p:bldP spid="67609" grpId="0" animBg="1"/>
      <p:bldP spid="67610" grpId="0"/>
      <p:bldP spid="9" grpId="0" animBg="1"/>
      <p:bldP spid="67608" grpId="0"/>
      <p:bldP spid="67590" grpId="0" animBg="1"/>
      <p:bldP spid="9231" grpId="0"/>
      <p:bldP spid="11" grpId="0" animBg="1"/>
      <p:bldP spid="923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黑体</vt:lpstr>
      <vt:lpstr>楷体</vt:lpstr>
      <vt:lpstr>微软雅黑</vt:lpstr>
      <vt:lpstr>Calibri</vt:lpstr>
      <vt:lpstr>Arial Unicode MS</vt:lpstr>
      <vt:lpstr>Office 主题</vt:lpstr>
      <vt:lpstr>为什么说鸦片战争是中国近代史的开端?</vt:lpstr>
      <vt:lpstr>鸦片战争前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acer</cp:lastModifiedBy>
  <cp:revision>10</cp:revision>
  <dcterms:created xsi:type="dcterms:W3CDTF">2020-02-04T09:17:00Z</dcterms:created>
  <dcterms:modified xsi:type="dcterms:W3CDTF">2020-02-04T14:50:32Z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