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</p:sldMasterIdLst>
  <p:notesMasterIdLst>
    <p:notesMasterId r:id="rId21"/>
  </p:notesMasterIdLst>
  <p:sldIdLst>
    <p:sldId id="273" r:id="rId3"/>
    <p:sldId id="718" r:id="rId4"/>
    <p:sldId id="719" r:id="rId5"/>
    <p:sldId id="722" r:id="rId6"/>
    <p:sldId id="720" r:id="rId7"/>
    <p:sldId id="723" r:id="rId8"/>
    <p:sldId id="761" r:id="rId9"/>
    <p:sldId id="746" r:id="rId10"/>
    <p:sldId id="764" r:id="rId11"/>
    <p:sldId id="763" r:id="rId12"/>
    <p:sldId id="748" r:id="rId13"/>
    <p:sldId id="749" r:id="rId14"/>
    <p:sldId id="755" r:id="rId15"/>
    <p:sldId id="756" r:id="rId16"/>
    <p:sldId id="456" r:id="rId17"/>
    <p:sldId id="721" r:id="rId18"/>
    <p:sldId id="455" r:id="rId19"/>
    <p:sldId id="30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华文行楷" panose="02010800040101010101" pitchFamily="2" charset="-122"/>
      <p:regular r:id="rId26"/>
    </p:embeddedFont>
    <p:embeddedFont>
      <p:font typeface="楷体" panose="02010609060101010101" pitchFamily="49" charset="-122"/>
      <p:regular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pos="3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15"/>
    <a:srgbClr val="0000FF"/>
    <a:srgbClr val="FF6565"/>
    <a:srgbClr val="9A0000"/>
    <a:srgbClr val="FF93A2"/>
    <a:srgbClr val="967200"/>
    <a:srgbClr val="FF0027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6130" autoAdjust="0"/>
  </p:normalViewPr>
  <p:slideViewPr>
    <p:cSldViewPr snapToObjects="1">
      <p:cViewPr varScale="1">
        <p:scale>
          <a:sx n="82" d="100"/>
          <a:sy n="82" d="100"/>
        </p:scale>
        <p:origin x="691" y="62"/>
      </p:cViewPr>
      <p:guideLst>
        <p:guide orient="horz" pos="2466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1D0F025-55D4-4BBB-896D-2D6CCCD6AE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429DDC-F45E-4152-8352-E82885BE19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1F514C7-FF66-43C5-BC95-BAB7AA733A35}" type="datetimeFigureOut">
              <a:rPr lang="zh-CN" altLang="en-US"/>
              <a:pPr>
                <a:defRPr/>
              </a:pPr>
              <a:t>2020/2/18</a:t>
            </a:fld>
            <a:endParaRPr lang="zh-CN" altLang="en-US"/>
          </a:p>
        </p:txBody>
      </p:sp>
      <p:sp>
        <p:nvSpPr>
          <p:cNvPr id="32772" name="幻灯片图像占位符 3">
            <a:extLst>
              <a:ext uri="{FF2B5EF4-FFF2-40B4-BE49-F238E27FC236}">
                <a16:creationId xmlns:a16="http://schemas.microsoft.com/office/drawing/2014/main" id="{57E9A219-3BD8-41E6-9090-BFA9933FC88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B5683EC3-0879-4E1E-A015-2713CD51718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C6D56-E7A1-45B0-A6A6-D98E3CAF4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EE7F0-C73F-445B-A77E-DCAE7DF0A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29D1352-781F-48C7-B231-24D72DE2F14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CD7EA7-746B-47F7-8973-7127550177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32939-DF14-47A5-ACF1-147343C28723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67F743-DFEA-4293-B586-A114DD055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684A61-40E4-4D98-BF4C-E5D1B1367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B63B6-95C9-4002-A15F-3C6FB056CD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05324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0BBAA6-249F-472A-8E82-639E9E47B3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7C7E6-2FE3-42BB-8785-4E9804A85EFE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FDC3DD-5500-4CB7-88FE-D61A8912C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01555F-5F88-4BEA-87F2-B875C3A6E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7B5C8-C3EB-41FF-AF51-05C8DE5475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79215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E0FA1-90E0-4C1B-AB6A-2BFE315B4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6F58C-EBF1-4C15-A84B-08B4DD2FEBCC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CA7FE4-4E12-4FBE-BFA2-FFFE0D423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7278A6-4A83-45B7-A506-C0FBE995F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7DD8F-1DCC-4401-B27A-365EE03DED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3294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B8F698-E315-47C1-8E0C-C74E291AC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F6CC0-4E58-44C4-920E-CC9613B3983A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E06DE6-0E41-4F21-BDF3-E8D5B3BE9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8BEBCA-30E5-404C-AE36-7BC38BD2B2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238C8-E757-4D7D-AC6C-AE41DB90EB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63523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2DDFF1-6E30-486D-8574-3040B6517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F6C5-7091-48C8-A690-4D365462625D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FC6EA3-FB65-4FB2-BE6F-83B2B69E22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C879B9-FEB2-4554-AC70-DEC22EEF6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F0CD-62C7-43A4-BD70-892605136F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86484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6F7E-BE22-4A5D-9D0B-70DD0BB931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5E8B7-E74C-4716-954A-D926C3217E73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B26A3-C753-457B-997A-0973E7100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B789B0-5597-4147-B1F7-D51982E83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FD35C-E9C2-4818-A7E1-1FB4D22326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15837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2E01B2A-492A-4669-9B68-12CDCD441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1A63-25FF-4624-A4E1-66123DCE9E29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5E1AE2-3BF7-4926-B387-628159F41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43BBDB-9AC6-4F49-8A25-870D3650E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5FDB-C494-41A7-94B0-FC2AD116E8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97759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A89B57D-A37B-4AC0-8AE8-6CBE6FF13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0169C-D844-42B9-8C45-98346BAD1C3B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B26E5E-CBEE-4402-8276-BF1B29B07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BE2C41-46AC-4E11-8CA3-D0C7B4EF4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F3282-C066-486A-B3E8-BED542F5A3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9538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7A802F-C707-46AC-8E18-F24B31866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D77FA-C722-48F8-8733-2144291E682A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65A8FF-EED6-44B5-823B-F85359A5E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6DC670-17EE-45B7-A5F3-60CB8AA81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F7185-8657-4C24-959A-C52446C08A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75669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7A5FC-7889-430F-AE28-FBDEE3BA0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EBBEC-5980-449E-A67C-CD0AC5BC6575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8EBFA-D249-4CD0-8812-6D838E4D8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C9BCF-A912-413B-B5A5-68012C4733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2501A-CE59-4ACE-AAEC-B92BAE4821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65261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A9015-3C7C-4997-A03B-E530AF3AA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0856-8644-452B-919D-F1F561DCA624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118E1-8232-4A21-A5A0-35CB04A8E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51432-983C-4E3F-905C-51BAA0EE4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DB1A0-D99B-4BC9-8EBB-68B1B48959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8830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>
            <a:extLst>
              <a:ext uri="{FF2B5EF4-FFF2-40B4-BE49-F238E27FC236}">
                <a16:creationId xmlns:a16="http://schemas.microsoft.com/office/drawing/2014/main" id="{8F65E97F-EA19-4D95-806A-76188BC8F2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277D-74FD-4A48-8F60-530B3BA0B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4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F99B79-41A4-4687-8D84-97DB8E3D0E9F}" type="datetimeFigureOut">
              <a:rPr lang="zh-CN" altLang="en-US"/>
              <a:pPr>
                <a:defRPr/>
              </a:pPr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4BC74-B51E-44E7-B31B-356CFE47C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4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1FA1-0820-420B-BFB9-84994E626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55E88F6-9D9E-4B8D-8D80-1C9A802390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txStyles>
    <p:titleStyle>
      <a:lvl1pPr algn="ctr" defTabSz="1096963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96963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096963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096963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096963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09664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09664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09664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09664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163" indent="-411163" algn="l" defTabSz="1096963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0588" indent="-342900" algn="l" defTabSz="1096963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3050" algn="l" defTabSz="1096963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288" indent="-273050" algn="l" defTabSz="1096963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563" indent="-273050" algn="l" defTabSz="1096963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63BF0DD-CDC0-4C92-97D2-E69E04529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E02F5E3-D1EA-4260-AC66-DCF104137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47D424F-901A-4F10-B48E-AB9EAAB10C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6EF45B-C955-4ACA-8DFD-82604CD809B9}" type="datetimeFigureOut">
              <a:rPr lang="zh-CN" altLang="en-US"/>
              <a:pPr>
                <a:defRPr/>
              </a:pPr>
              <a:t>2020/2/18</a:t>
            </a:fld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9645BA9-73B0-4995-82AD-A34088E0B0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791DEDA0-C507-4273-B63C-82BEBDC391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953F2D-A2E1-4E04-8A15-DB3B365A9A61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5" name="Picture 2" descr="N:\人文学院PPT\模版\书法水墨画卷图片副本.jpg">
            <a:extLst>
              <a:ext uri="{FF2B5EF4-FFF2-40B4-BE49-F238E27FC236}">
                <a16:creationId xmlns:a16="http://schemas.microsoft.com/office/drawing/2014/main" id="{4D21BB51-C327-46D3-B86A-9205C245DD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8">
            <a:extLst>
              <a:ext uri="{FF2B5EF4-FFF2-40B4-BE49-F238E27FC236}">
                <a16:creationId xmlns:a16="http://schemas.microsoft.com/office/drawing/2014/main" id="{60C96FAC-D71C-4D3D-BD76-139902ACC8A2}"/>
              </a:ext>
            </a:extLst>
          </p:cNvPr>
          <p:cNvSpPr/>
          <p:nvPr userDrawn="1"/>
        </p:nvSpPr>
        <p:spPr>
          <a:xfrm>
            <a:off x="0" y="-9525"/>
            <a:ext cx="12192000" cy="6878638"/>
          </a:xfrm>
          <a:prstGeom prst="rect">
            <a:avLst/>
          </a:prstGeom>
          <a:blipFill dpi="0" rotWithShape="1">
            <a:blip r:embed="rId15" cstate="email">
              <a:alphaModFix amt="4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1" name="Picture 25">
            <a:extLst>
              <a:ext uri="{FF2B5EF4-FFF2-40B4-BE49-F238E27FC236}">
                <a16:creationId xmlns:a16="http://schemas.microsoft.com/office/drawing/2014/main" id="{3C79517C-AB24-4945-B2B8-CA57B4C7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29528" y="5475784"/>
            <a:ext cx="1132943" cy="74737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4339" name="图片 19" descr="7.png">
            <a:extLst>
              <a:ext uri="{FF2B5EF4-FFF2-40B4-BE49-F238E27FC236}">
                <a16:creationId xmlns:a16="http://schemas.microsoft.com/office/drawing/2014/main" id="{86A7C28B-3DB6-4D91-A0ED-8FACC021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50" y="920750"/>
            <a:ext cx="184467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图片 21" descr="14.png">
            <a:extLst>
              <a:ext uri="{FF2B5EF4-FFF2-40B4-BE49-F238E27FC236}">
                <a16:creationId xmlns:a16="http://schemas.microsoft.com/office/drawing/2014/main" id="{2D4DADC1-6893-4CED-B1A4-32A73768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818" flipH="1">
            <a:off x="4645025" y="5370513"/>
            <a:ext cx="199866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标题 3073">
            <a:extLst>
              <a:ext uri="{FF2B5EF4-FFF2-40B4-BE49-F238E27FC236}">
                <a16:creationId xmlns:a16="http://schemas.microsoft.com/office/drawing/2014/main" id="{3CD52759-12A4-4FE8-898F-902EF6FE2C7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046163" y="1611313"/>
            <a:ext cx="10469562" cy="3035300"/>
          </a:xfrm>
        </p:spPr>
        <p:txBody>
          <a:bodyPr/>
          <a:lstStyle/>
          <a:p>
            <a:pPr eaLnBrk="1" hangingPunct="1"/>
            <a:r>
              <a:rPr lang="zh-CN" altLang="en-US" sz="370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第二单元    </a:t>
            </a:r>
            <a:br>
              <a:rPr lang="zh-CN" altLang="en-US" sz="330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</a:br>
            <a:br>
              <a:rPr lang="zh-CN" altLang="en-US" sz="330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</a:br>
            <a:r>
              <a:rPr lang="zh-CN" altLang="en-US" sz="81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近代化的早期探索与民族危机的加剧</a:t>
            </a:r>
          </a:p>
        </p:txBody>
      </p:sp>
      <p:sp>
        <p:nvSpPr>
          <p:cNvPr id="14342" name="文本框 1">
            <a:extLst>
              <a:ext uri="{FF2B5EF4-FFF2-40B4-BE49-F238E27FC236}">
                <a16:creationId xmlns:a16="http://schemas.microsoft.com/office/drawing/2014/main" id="{ADAAAFE6-89A6-4251-B2C7-A38C57BB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1438"/>
            <a:ext cx="518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人教版历史八年级上册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60" name="内容占位符 7259">
            <a:extLst>
              <a:ext uri="{FF2B5EF4-FFF2-40B4-BE49-F238E27FC236}">
                <a16:creationId xmlns:a16="http://schemas.microsoft.com/office/drawing/2014/main" id="{5F236CF7-8A8E-40C2-97E3-23CC5AA44FB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7516549"/>
              </p:ext>
            </p:extLst>
          </p:nvPr>
        </p:nvGraphicFramePr>
        <p:xfrm>
          <a:off x="658813" y="1125538"/>
          <a:ext cx="11006137" cy="5292726"/>
        </p:xfrm>
        <a:graphic>
          <a:graphicData uri="http://schemas.openxmlformats.org/drawingml/2006/table">
            <a:tbl>
              <a:tblPr/>
              <a:tblGrid>
                <a:gridCol w="1555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6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8034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项目</a:t>
                      </a:r>
                    </a:p>
                  </a:txBody>
                  <a:tcPr marL="121914" marR="121914" marT="45729" marB="4572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洋务运动</a:t>
                      </a:r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戊戌变法</a:t>
                      </a:r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971">
                <a:tc rowSpan="4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不同点</a:t>
                      </a:r>
                    </a:p>
                  </a:txBody>
                  <a:tcPr marL="121914" marR="121914" marT="45729" marB="45729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领导阶级</a:t>
                      </a:r>
                    </a:p>
                  </a:txBody>
                  <a:tcPr marL="121914" marR="121914" marT="45729" marB="4572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4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基本主张</a:t>
                      </a:r>
                    </a:p>
                  </a:txBody>
                  <a:tcPr marL="121914" marR="121914" marT="45729" marB="4572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62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学习重点</a:t>
                      </a:r>
                    </a:p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62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性质</a:t>
                      </a:r>
                    </a:p>
                    <a:p>
                      <a:pPr marL="0" lvl="0" indent="0" algn="ctr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4" marR="121914"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CC9013-46FA-4A05-A139-37A8CE9AF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48330"/>
              </p:ext>
            </p:extLst>
          </p:nvPr>
        </p:nvGraphicFramePr>
        <p:xfrm>
          <a:off x="4583874" y="2030347"/>
          <a:ext cx="7738280" cy="925640"/>
        </p:xfrm>
        <a:graphic>
          <a:graphicData uri="http://schemas.openxmlformats.org/drawingml/2006/table">
            <a:tbl>
              <a:tblPr/>
              <a:tblGrid>
                <a:gridCol w="267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9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封建地主阶级洋务派</a:t>
                      </a:r>
                    </a:p>
                  </a:txBody>
                  <a:tcPr marL="121911" marR="121911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              资产阶级维新派</a:t>
                      </a:r>
                    </a:p>
                  </a:txBody>
                  <a:tcPr marL="121911" marR="121911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104AF5F-A5EB-4149-9378-2D8B4A577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81478"/>
              </p:ext>
            </p:extLst>
          </p:nvPr>
        </p:nvGraphicFramePr>
        <p:xfrm>
          <a:off x="4368800" y="2921000"/>
          <a:ext cx="7234238" cy="1408113"/>
        </p:xfrm>
        <a:graphic>
          <a:graphicData uri="http://schemas.openxmlformats.org/drawingml/2006/table">
            <a:tbl>
              <a:tblPr/>
              <a:tblGrid>
                <a:gridCol w="250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400" b="1" dirty="0"/>
                        <a:t>“</a:t>
                      </a:r>
                      <a:r>
                        <a:rPr lang="zh-CN" altLang="en-US" sz="2400" b="1" dirty="0"/>
                        <a:t>师夷长技”“自强”“求富”</a:t>
                      </a:r>
                    </a:p>
                  </a:txBody>
                  <a:tcPr marL="121911" marR="121911" marT="45718" marB="45718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                  变法图强、君主立宪</a:t>
                      </a:r>
                    </a:p>
                  </a:txBody>
                  <a:tcPr marL="121911" marR="121911" marT="45718" marB="45718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702E377-D75D-4A52-AC85-7B8A37F64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9393"/>
              </p:ext>
            </p:extLst>
          </p:nvPr>
        </p:nvGraphicFramePr>
        <p:xfrm>
          <a:off x="4368800" y="4343400"/>
          <a:ext cx="7234238" cy="1042988"/>
        </p:xfrm>
        <a:graphic>
          <a:graphicData uri="http://schemas.openxmlformats.org/drawingml/2006/table">
            <a:tbl>
              <a:tblPr/>
              <a:tblGrid>
                <a:gridCol w="250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29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先进的科学技术</a:t>
                      </a:r>
                    </a:p>
                  </a:txBody>
                  <a:tcPr marL="121911" marR="121911" marT="45745" marB="45745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                进步的政治制度</a:t>
                      </a:r>
                    </a:p>
                  </a:txBody>
                  <a:tcPr marL="121911" marR="121911" marT="45745" marB="45745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1339109-A27E-4E62-AF14-3373471F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08970"/>
              </p:ext>
            </p:extLst>
          </p:nvPr>
        </p:nvGraphicFramePr>
        <p:xfrm>
          <a:off x="4470400" y="5461000"/>
          <a:ext cx="7234238" cy="1042988"/>
        </p:xfrm>
        <a:graphic>
          <a:graphicData uri="http://schemas.openxmlformats.org/drawingml/2006/table">
            <a:tbl>
              <a:tblPr/>
              <a:tblGrid>
                <a:gridCol w="250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29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地主阶级自救运动</a:t>
                      </a:r>
                    </a:p>
                  </a:txBody>
                  <a:tcPr marL="121911" marR="121911" marT="45745" marB="45745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400" b="1" dirty="0"/>
                        <a:t>               资产阶级改良运动</a:t>
                      </a:r>
                    </a:p>
                    <a:p>
                      <a:pPr marL="0" lvl="0" indent="0">
                        <a:lnSpc>
                          <a:spcPct val="120000"/>
                        </a:lnSpc>
                        <a:buNone/>
                      </a:pPr>
                      <a:endParaRPr lang="zh-CN" altLang="en-US" sz="2400" b="1" dirty="0"/>
                    </a:p>
                  </a:txBody>
                  <a:tcPr marL="121911" marR="121911" marT="45745" marB="45745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>
            <a:extLst>
              <a:ext uri="{FF2B5EF4-FFF2-40B4-BE49-F238E27FC236}">
                <a16:creationId xmlns:a16="http://schemas.microsoft.com/office/drawing/2014/main" id="{FCF967B9-DA9D-4310-8699-2CD44AB4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062163"/>
            <a:ext cx="1106963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为救亡图存，各阶层的斗争：</a:t>
            </a:r>
          </a:p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地主阶级洋务派：洋务运动</a:t>
            </a:r>
          </a:p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资产阶级维新派：戊戌变法</a:t>
            </a:r>
          </a:p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农民阶级：太平天国运动、义和团运动</a:t>
            </a:r>
          </a:p>
        </p:txBody>
      </p:sp>
      <p:sp>
        <p:nvSpPr>
          <p:cNvPr id="24579" name="文本框 1">
            <a:extLst>
              <a:ext uri="{FF2B5EF4-FFF2-40B4-BE49-F238E27FC236}">
                <a16:creationId xmlns:a16="http://schemas.microsoft.com/office/drawing/2014/main" id="{9FCC1365-C057-4068-B0A1-C790F6E8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577850"/>
            <a:ext cx="116871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面对民族危机的日益加重，这一时期中国社会各阶层为了救亡图存，进行了哪些斗争？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">
            <a:extLst>
              <a:ext uri="{FF2B5EF4-FFF2-40B4-BE49-F238E27FC236}">
                <a16:creationId xmlns:a16="http://schemas.microsoft.com/office/drawing/2014/main" id="{3322A8B8-EC24-488F-BAF9-9339D0FF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720725"/>
            <a:ext cx="11012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材料一  我这些年一直在研究清末的改革。我始终觉得中国从鸦片战争起，清末面临的现代变革一直是非常被动的，你说不出哪个是它主动做的，都是在面临着巨大压力下，甚至付出巨大成本代价之后才做的。    </a:t>
            </a:r>
            <a:r>
              <a:rPr lang="en-US" altLang="zh-CN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著名历史学者雷颐</a:t>
            </a:r>
          </a:p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            </a:t>
            </a:r>
            <a:endParaRPr lang="zh-CN" altLang="en-US" sz="2400">
              <a:latin typeface="Calibri" panose="020F0502020204030204" pitchFamily="34" charset="0"/>
            </a:endParaRPr>
          </a:p>
        </p:txBody>
      </p:sp>
      <p:sp>
        <p:nvSpPr>
          <p:cNvPr id="25603" name="文本框 3">
            <a:extLst>
              <a:ext uri="{FF2B5EF4-FFF2-40B4-BE49-F238E27FC236}">
                <a16:creationId xmlns:a16="http://schemas.microsoft.com/office/drawing/2014/main" id="{09CB99CF-F1EB-486E-A984-87F6CA0C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28588"/>
            <a:ext cx="67389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【融入情境，探究问题】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EE11FF-1953-4196-A05B-8D7E91A2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3549650"/>
            <a:ext cx="117411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400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）结合近代化早期探索的相关内容，举两例证明</a:t>
            </a:r>
          </a:p>
          <a:p>
            <a:pPr eaLnBrk="1" hangingPunct="1"/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材料一中的观点。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FFFAF9-AE2D-499F-BDB3-D3F380AF7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4872038"/>
            <a:ext cx="115808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第二次鸦片战争后面临内忧外患的清政府，地主阶级洋务派掀起了洋务运动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甲午战争战败后民族危机加剧，资产阶级维新派开始维新变法。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>
            <a:extLst>
              <a:ext uri="{FF2B5EF4-FFF2-40B4-BE49-F238E27FC236}">
                <a16:creationId xmlns:a16="http://schemas.microsoft.com/office/drawing/2014/main" id="{ADEC75C1-5F04-454F-AC29-8ADCBAFF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452438"/>
            <a:ext cx="1200626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材料二  “新器物”的益处显而易见但引入中国阻力尚且如此强大，“新政府机构”的益处相对间接，遇到的阻力就更强烈</a:t>
            </a:r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……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成立现代世界普遍适用的“海军衙门”，并不涉及政治体制改革，而且增强朝廷权力，都如此艰难，真正的政治体制改革之艰难，可以想见。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66F58-AD9E-4C3A-88C4-9F4652B0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157538"/>
            <a:ext cx="117570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）学习“新器物”和“真正的政治体制改革”分别指的是哪一历史事件，其积极作用分别是什么？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45287-5741-40DC-A2FD-2BF04231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4394200"/>
            <a:ext cx="118808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洋务运动和戊戌变法；洋务运动迈出了近代化的第一步，促进了中国民族资本主义的产生，戊戌变法促进了思想启蒙，在思想文化方面产生了广泛而持久的影响。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2">
            <a:extLst>
              <a:ext uri="{FF2B5EF4-FFF2-40B4-BE49-F238E27FC236}">
                <a16:creationId xmlns:a16="http://schemas.microsoft.com/office/drawing/2014/main" id="{D9D520D4-D9B3-44D1-92E5-B11C189D2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511175"/>
            <a:ext cx="121142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 （</a:t>
            </a:r>
            <a:r>
              <a:rPr lang="en-US" altLang="zh-CN" sz="4000"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）结合材料内容，谈谈你对近代化早期探索的认识。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71CBA-AD25-4A64-AD5C-AA123F96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1831975"/>
            <a:ext cx="117348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400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由于清王朝的腐朽落后，中国向西方学习阻力重重，近代化的早期探索步履维艰。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>
            <a:extLst>
              <a:ext uri="{FF2B5EF4-FFF2-40B4-BE49-F238E27FC236}">
                <a16:creationId xmlns:a16="http://schemas.microsoft.com/office/drawing/2014/main" id="{7640AE39-ECCA-47B9-827D-613919B0B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5250"/>
            <a:ext cx="3230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【拓展延伸】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28675" name="文本框 2">
            <a:extLst>
              <a:ext uri="{FF2B5EF4-FFF2-40B4-BE49-F238E27FC236}">
                <a16:creationId xmlns:a16="http://schemas.microsoft.com/office/drawing/2014/main" id="{5370C9A1-C816-459E-A55E-BEB3790AA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803275"/>
            <a:ext cx="11952287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</a:rPr>
              <a:t>   1840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</a:rPr>
              <a:t>年到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</a:rPr>
              <a:t>1949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</a:rPr>
              <a:t>年的中国历史经历了“沉沦”、“谷底”、“上升”三个阶段。在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</a:rPr>
              <a:t>1840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</a:rPr>
              <a:t>——1901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</a:rPr>
              <a:t>年期间，中国历史的发展趋势主要表现为“沉沦”；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</a:rPr>
              <a:t>1901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</a:rPr>
              <a:t>——1920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</a:rPr>
              <a:t>年期间，中国历史的发展趋势主要变现为“谷底”，即黑暗和黎明的交错器，是为上升积聚力量的时期；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</a:rPr>
              <a:t>1921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</a:rPr>
              <a:t>年以后，中国历史发展主要趋势据变现为“上升”了，可以说“没有共产党就没有新中国”。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>
            <a:extLst>
              <a:ext uri="{FF2B5EF4-FFF2-40B4-BE49-F238E27FC236}">
                <a16:creationId xmlns:a16="http://schemas.microsoft.com/office/drawing/2014/main" id="{1D34CF03-245B-4EED-B1A2-32A8CBF3B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241550"/>
            <a:ext cx="120697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   </a:t>
            </a:r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沉沦”鸦片战争；“谷底”八国联军侵华战争。鸦片战争标志着中国开始沦为半殖民地半封建社会，是中国近代史的开端；八国联军侵华战争标志着中国完全沦为半殖民地半封建社会。</a:t>
            </a:r>
          </a:p>
        </p:txBody>
      </p:sp>
      <p:sp>
        <p:nvSpPr>
          <p:cNvPr id="29699" name="文本框 1">
            <a:extLst>
              <a:ext uri="{FF2B5EF4-FFF2-40B4-BE49-F238E27FC236}">
                <a16:creationId xmlns:a16="http://schemas.microsoft.com/office/drawing/2014/main" id="{CE473F86-D19E-4FC9-A5C6-B5D30A1DA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" y="425450"/>
            <a:ext cx="121618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）根据所学，结合材料，中国从开始 “沉沦”到完全沉沦到“谷底”的标志性事件各是什么？为什么这么说？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A2DDCA-4850-47AB-9CED-EB0038F3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4794250"/>
            <a:ext cx="9980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(2)</a:t>
            </a:r>
            <a:r>
              <a:rPr lang="zh-CN" altLang="en-US" sz="40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结合所学，谈谈你对这段历史的感悟。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CBED29-0B7E-4B9C-BCDB-4ACB390E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359400"/>
            <a:ext cx="119157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面对列强的入侵和欺凌，内忧外患的动荡环境，洋务派和维新派分别从器物层面和制度层面挽救民族危亡。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4">
            <a:extLst>
              <a:ext uri="{FF2B5EF4-FFF2-40B4-BE49-F238E27FC236}">
                <a16:creationId xmlns:a16="http://schemas.microsoft.com/office/drawing/2014/main" id="{745F458E-A0C7-46B2-91F9-B8F4426F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42875"/>
            <a:ext cx="3230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【反思完善】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grpSp>
        <p:nvGrpSpPr>
          <p:cNvPr id="30723" name="组合 1073742918">
            <a:extLst>
              <a:ext uri="{FF2B5EF4-FFF2-40B4-BE49-F238E27FC236}">
                <a16:creationId xmlns:a16="http://schemas.microsoft.com/office/drawing/2014/main" id="{E35C0630-F50A-4D11-88DF-93D8E730EB97}"/>
              </a:ext>
            </a:extLst>
          </p:cNvPr>
          <p:cNvGrpSpPr>
            <a:grpSpLocks/>
          </p:cNvGrpSpPr>
          <p:nvPr/>
        </p:nvGrpSpPr>
        <p:grpSpPr bwMode="auto">
          <a:xfrm>
            <a:off x="529366" y="1621805"/>
            <a:ext cx="10752648" cy="3372791"/>
            <a:chOff x="6809" y="74831"/>
            <a:chExt cx="9395" cy="2140"/>
          </a:xfrm>
        </p:grpSpPr>
        <p:sp>
          <p:nvSpPr>
            <p:cNvPr id="30727" name="文本框 1073742891">
              <a:extLst>
                <a:ext uri="{FF2B5EF4-FFF2-40B4-BE49-F238E27FC236}">
                  <a16:creationId xmlns:a16="http://schemas.microsoft.com/office/drawing/2014/main" id="{114EA90B-E24E-487B-ADFB-83EE90D8E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" y="74831"/>
              <a:ext cx="219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第二次鸦片战争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28" name="直接连接符 1073742892">
              <a:extLst>
                <a:ext uri="{FF2B5EF4-FFF2-40B4-BE49-F238E27FC236}">
                  <a16:creationId xmlns:a16="http://schemas.microsoft.com/office/drawing/2014/main" id="{420AFEAC-9AD4-431E-93E1-39F14041C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56" y="74978"/>
              <a:ext cx="623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矩形 1073742893">
              <a:extLst>
                <a:ext uri="{FF2B5EF4-FFF2-40B4-BE49-F238E27FC236}">
                  <a16:creationId xmlns:a16="http://schemas.microsoft.com/office/drawing/2014/main" id="{B45B93E1-B132-4E5D-9477-F1138C5C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5" y="74892"/>
              <a:ext cx="1388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洋务运动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30" name="直接连接符 1073742898">
              <a:extLst>
                <a:ext uri="{FF2B5EF4-FFF2-40B4-BE49-F238E27FC236}">
                  <a16:creationId xmlns:a16="http://schemas.microsoft.com/office/drawing/2014/main" id="{59608F8B-CE7B-4316-8AA1-7F0A72BF3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0" y="75763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矩形 1073742899">
              <a:extLst>
                <a:ext uri="{FF2B5EF4-FFF2-40B4-BE49-F238E27FC236}">
                  <a16:creationId xmlns:a16="http://schemas.microsoft.com/office/drawing/2014/main" id="{C16256E0-1AE5-4A9B-89EE-256B1FCC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" y="76572"/>
              <a:ext cx="2436" cy="2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八国联军侵华战争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32" name="直接连接符 1073742901">
              <a:extLst>
                <a:ext uri="{FF2B5EF4-FFF2-40B4-BE49-F238E27FC236}">
                  <a16:creationId xmlns:a16="http://schemas.microsoft.com/office/drawing/2014/main" id="{4B6DB10A-8FF6-4AC4-AD75-8E4880858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35" y="75739"/>
              <a:ext cx="5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矩形 1073742902">
              <a:extLst>
                <a:ext uri="{FF2B5EF4-FFF2-40B4-BE49-F238E27FC236}">
                  <a16:creationId xmlns:a16="http://schemas.microsoft.com/office/drawing/2014/main" id="{1C0BEC00-EFF1-4CAD-AF8B-CB0E4806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4" y="76556"/>
              <a:ext cx="1542" cy="3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《辛丑条约》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34" name="矩形 1073742903">
              <a:extLst>
                <a:ext uri="{FF2B5EF4-FFF2-40B4-BE49-F238E27FC236}">
                  <a16:creationId xmlns:a16="http://schemas.microsoft.com/office/drawing/2014/main" id="{8E3DECFD-0DD3-43D7-980C-779FE359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9" y="75598"/>
              <a:ext cx="1265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戊戌变法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35" name="直接连接符 1073742904">
              <a:extLst>
                <a:ext uri="{FF2B5EF4-FFF2-40B4-BE49-F238E27FC236}">
                  <a16:creationId xmlns:a16="http://schemas.microsoft.com/office/drawing/2014/main" id="{C342D48A-C362-4151-AFA2-F2C0FE179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3" y="75037"/>
              <a:ext cx="8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矩形 1073742908">
              <a:extLst>
                <a:ext uri="{FF2B5EF4-FFF2-40B4-BE49-F238E27FC236}">
                  <a16:creationId xmlns:a16="http://schemas.microsoft.com/office/drawing/2014/main" id="{31FB548D-778B-42E9-81D0-959A2420D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" y="75614"/>
              <a:ext cx="1830" cy="28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甲午中日战争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37" name="矩形 1073742909">
              <a:extLst>
                <a:ext uri="{FF2B5EF4-FFF2-40B4-BE49-F238E27FC236}">
                  <a16:creationId xmlns:a16="http://schemas.microsoft.com/office/drawing/2014/main" id="{266A880A-120A-4278-B628-BACB7ECD1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" y="75614"/>
              <a:ext cx="1419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马关条约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38" name="矩形 1073742910">
              <a:extLst>
                <a:ext uri="{FF2B5EF4-FFF2-40B4-BE49-F238E27FC236}">
                  <a16:creationId xmlns:a16="http://schemas.microsoft.com/office/drawing/2014/main" id="{2D24DC61-0EF1-4F38-9C0E-34B3D332C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5" y="76541"/>
              <a:ext cx="1811" cy="311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义和团运动</a:t>
              </a:r>
            </a:p>
          </p:txBody>
        </p:sp>
        <p:sp>
          <p:nvSpPr>
            <p:cNvPr id="30739" name="矩形 1073742911">
              <a:extLst>
                <a:ext uri="{FF2B5EF4-FFF2-40B4-BE49-F238E27FC236}">
                  <a16:creationId xmlns:a16="http://schemas.microsoft.com/office/drawing/2014/main" id="{4EA75B23-C89C-4348-A6C7-40957C094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9" y="76466"/>
              <a:ext cx="2045" cy="50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完全沦为半殖地</a:t>
              </a:r>
            </a:p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半封建社会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40" name="矩形 1073742912">
              <a:extLst>
                <a:ext uri="{FF2B5EF4-FFF2-40B4-BE49-F238E27FC236}">
                  <a16:creationId xmlns:a16="http://schemas.microsoft.com/office/drawing/2014/main" id="{9C5B4E11-9659-419F-A6D4-AF85071F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8" y="75614"/>
              <a:ext cx="2918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大大加深了半殖民地化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41" name="矩形 1073742913">
              <a:extLst>
                <a:ext uri="{FF2B5EF4-FFF2-40B4-BE49-F238E27FC236}">
                  <a16:creationId xmlns:a16="http://schemas.microsoft.com/office/drawing/2014/main" id="{C8AE7321-2195-4C37-8D35-7B7207C69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5" y="74868"/>
              <a:ext cx="3133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进一步加深了半殖民地化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742" name="直接连接符 1073742914">
              <a:extLst>
                <a:ext uri="{FF2B5EF4-FFF2-40B4-BE49-F238E27FC236}">
                  <a16:creationId xmlns:a16="http://schemas.microsoft.com/office/drawing/2014/main" id="{418B4C11-1014-47DE-929C-FF4D0C966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2" y="75771"/>
              <a:ext cx="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文本框 1073742891">
              <a:extLst>
                <a:ext uri="{FF2B5EF4-FFF2-40B4-BE49-F238E27FC236}">
                  <a16:creationId xmlns:a16="http://schemas.microsoft.com/office/drawing/2014/main" id="{C8242D7A-AC03-49BA-9EB7-EAA49C4B1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" y="74853"/>
              <a:ext cx="2194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第二次鸦片战争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4" name="矩形 1073742893">
              <a:extLst>
                <a:ext uri="{FF2B5EF4-FFF2-40B4-BE49-F238E27FC236}">
                  <a16:creationId xmlns:a16="http://schemas.microsoft.com/office/drawing/2014/main" id="{E736CDAF-E6FF-40F4-A8B0-12B79279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4" y="74914"/>
              <a:ext cx="1388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洋务运动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5" name="矩形 1073742903">
              <a:extLst>
                <a:ext uri="{FF2B5EF4-FFF2-40B4-BE49-F238E27FC236}">
                  <a16:creationId xmlns:a16="http://schemas.microsoft.com/office/drawing/2014/main" id="{E9693271-DF36-4011-B45C-8ED89877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8" y="75620"/>
              <a:ext cx="1265" cy="3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戊戌变法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6" name="矩形 1073742913">
              <a:extLst>
                <a:ext uri="{FF2B5EF4-FFF2-40B4-BE49-F238E27FC236}">
                  <a16:creationId xmlns:a16="http://schemas.microsoft.com/office/drawing/2014/main" id="{4CB45795-0038-4F93-B585-1C14A997E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" y="74890"/>
              <a:ext cx="3133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进一步加深了半殖民地化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7" name="矩形 1073742909">
              <a:extLst>
                <a:ext uri="{FF2B5EF4-FFF2-40B4-BE49-F238E27FC236}">
                  <a16:creationId xmlns:a16="http://schemas.microsoft.com/office/drawing/2014/main" id="{6B11E11A-DED3-456D-B7D3-C15E20549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" y="75620"/>
              <a:ext cx="1419" cy="2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马关条约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8" name="矩形 1073742912">
              <a:extLst>
                <a:ext uri="{FF2B5EF4-FFF2-40B4-BE49-F238E27FC236}">
                  <a16:creationId xmlns:a16="http://schemas.microsoft.com/office/drawing/2014/main" id="{83B0A1E9-53F3-49E3-AAEB-4F981446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0" y="75620"/>
              <a:ext cx="2918" cy="33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大大加深了半殖民地化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29" name="文本框 1073742891">
              <a:extLst>
                <a:ext uri="{FF2B5EF4-FFF2-40B4-BE49-F238E27FC236}">
                  <a16:creationId xmlns:a16="http://schemas.microsoft.com/office/drawing/2014/main" id="{1F3D8374-2143-4030-83CB-F73A69071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9" y="74859"/>
              <a:ext cx="2194" cy="34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第二次鸦片战争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0" name="矩形 1073742893">
              <a:extLst>
                <a:ext uri="{FF2B5EF4-FFF2-40B4-BE49-F238E27FC236}">
                  <a16:creationId xmlns:a16="http://schemas.microsoft.com/office/drawing/2014/main" id="{2C581EF2-3F72-4D7D-BC20-A5DE23D2A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6" y="74920"/>
              <a:ext cx="1388" cy="301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洋务运动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1" name="矩形 1073742903">
              <a:extLst>
                <a:ext uri="{FF2B5EF4-FFF2-40B4-BE49-F238E27FC236}">
                  <a16:creationId xmlns:a16="http://schemas.microsoft.com/office/drawing/2014/main" id="{C87D5F76-5D3D-4FFE-A71D-1C669A6B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" y="75626"/>
              <a:ext cx="1265" cy="30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戊戌变法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32" name="矩形 1073742913">
              <a:extLst>
                <a:ext uri="{FF2B5EF4-FFF2-40B4-BE49-F238E27FC236}">
                  <a16:creationId xmlns:a16="http://schemas.microsoft.com/office/drawing/2014/main" id="{CE39546E-5ACB-4EE7-9902-34DFFE29E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" y="74896"/>
              <a:ext cx="3133" cy="339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Calibri" panose="020F0502020204030204" pitchFamily="34" charset="0"/>
                </a:rPr>
                <a:t>进一步加深了半殖民地化</a:t>
              </a:r>
            </a:p>
            <a:p>
              <a:pPr algn="ctr" eaLnBrk="1" hangingPunct="1"/>
              <a:endParaRPr lang="zh-CN" altLang="en-US" sz="2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724" name="直接连接符 1073742915">
            <a:extLst>
              <a:ext uri="{FF2B5EF4-FFF2-40B4-BE49-F238E27FC236}">
                <a16:creationId xmlns:a16="http://schemas.microsoft.com/office/drawing/2014/main" id="{8826045B-056C-4A04-A219-B86D9B1A1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213" y="4574498"/>
            <a:ext cx="361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直接连接符 5">
            <a:extLst>
              <a:ext uri="{FF2B5EF4-FFF2-40B4-BE49-F238E27FC236}">
                <a16:creationId xmlns:a16="http://schemas.microsoft.com/office/drawing/2014/main" id="{F620A149-1A95-407F-87C1-07269FF0C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2910" y="4582434"/>
            <a:ext cx="429501" cy="7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直接连接符 6">
            <a:extLst>
              <a:ext uri="{FF2B5EF4-FFF2-40B4-BE49-F238E27FC236}">
                <a16:creationId xmlns:a16="http://schemas.microsoft.com/office/drawing/2014/main" id="{A7173789-6482-4513-B99A-A86A0570F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2363" y="4596648"/>
            <a:ext cx="290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1" name="Picture 25">
            <a:extLst>
              <a:ext uri="{FF2B5EF4-FFF2-40B4-BE49-F238E27FC236}">
                <a16:creationId xmlns:a16="http://schemas.microsoft.com/office/drawing/2014/main" id="{130C4688-990B-4BA3-B00C-09E90DD3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29528" y="5475784"/>
            <a:ext cx="1132943" cy="74737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31747" name="图片 19" descr="7.png">
            <a:extLst>
              <a:ext uri="{FF2B5EF4-FFF2-40B4-BE49-F238E27FC236}">
                <a16:creationId xmlns:a16="http://schemas.microsoft.com/office/drawing/2014/main" id="{05690427-C987-4BDA-8F9E-F2F781D5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13" y="422275"/>
            <a:ext cx="259556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21" descr="14.png">
            <a:extLst>
              <a:ext uri="{FF2B5EF4-FFF2-40B4-BE49-F238E27FC236}">
                <a16:creationId xmlns:a16="http://schemas.microsoft.com/office/drawing/2014/main" id="{E325A034-334E-426A-9AD5-65C14518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818" flipH="1">
            <a:off x="4645025" y="5370513"/>
            <a:ext cx="1998663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文本框 1">
            <a:extLst>
              <a:ext uri="{FF2B5EF4-FFF2-40B4-BE49-F238E27FC236}">
                <a16:creationId xmlns:a16="http://schemas.microsoft.com/office/drawing/2014/main" id="{73F8CC5B-2DDB-45D6-AD73-430BB1C9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204788"/>
            <a:ext cx="51847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人教版历史八年级上册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40B032-189A-40B2-955B-CE283EA8749C}"/>
              </a:ext>
            </a:extLst>
          </p:cNvPr>
          <p:cNvSpPr/>
          <p:nvPr/>
        </p:nvSpPr>
        <p:spPr>
          <a:xfrm>
            <a:off x="4040505" y="2240915"/>
            <a:ext cx="3239770" cy="15684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b="1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谢  谢！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>
            <a:extLst>
              <a:ext uri="{FF2B5EF4-FFF2-40B4-BE49-F238E27FC236}">
                <a16:creationId xmlns:a16="http://schemas.microsoft.com/office/drawing/2014/main" id="{42AAFBC0-AD4B-4717-875C-CFE65006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69925"/>
            <a:ext cx="117506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4000">
                <a:latin typeface="楷体" panose="02010609060101010101" pitchFamily="49" charset="-122"/>
                <a:ea typeface="楷体" panose="02010609060101010101" pitchFamily="49" charset="-122"/>
              </a:rPr>
              <a:t>所谓近代化，就是指资本主义化。它包括政治上的民主化、法制化，经济领域的工业化、商品化，思想上的人性化、科学化。近代相对于传统而言，近代化的过程就是传统社会向现代社会的变迁过程，它将引起社会生产力、经济制度、政治制度、思想文化乃至人们的生活方式、价值观念和心理态度的多元化等各个方面的变革，其核心是经济的工业化和政治的民主化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5957D1-193A-4E5D-90A2-63D7DB189510}"/>
              </a:ext>
            </a:extLst>
          </p:cNvPr>
          <p:cNvSpPr/>
          <p:nvPr/>
        </p:nvSpPr>
        <p:spPr>
          <a:xfrm>
            <a:off x="6457950" y="5257165"/>
            <a:ext cx="5193665" cy="13220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noProof="1">
                <a:ln w="25400">
                  <a:gradFill>
                    <a:gsLst>
                      <a:gs pos="11000">
                        <a:srgbClr val="275124"/>
                      </a:gs>
                      <a:gs pos="61000">
                        <a:srgbClr val="A6C29F">
                          <a:alpha val="100000"/>
                        </a:srgbClr>
                      </a:gs>
                      <a:gs pos="91000">
                        <a:srgbClr val="275124"/>
                      </a:gs>
                      <a:gs pos="74000">
                        <a:srgbClr val="55976C"/>
                      </a:gs>
                      <a:gs pos="38000">
                        <a:srgbClr val="CED7B9">
                          <a:alpha val="100000"/>
                        </a:srgbClr>
                      </a:gs>
                      <a:gs pos="46000">
                        <a:srgbClr val="F6ECD2"/>
                      </a:gs>
                    </a:gsLst>
                    <a:lin ang="5400000"/>
                  </a:gra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</a:rPr>
              <a:t>近代化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-1">
            <a:extLst>
              <a:ext uri="{FF2B5EF4-FFF2-40B4-BE49-F238E27FC236}">
                <a16:creationId xmlns:a16="http://schemas.microsoft.com/office/drawing/2014/main" id="{F6BE2328-4D11-4972-BC8D-6E0EE61D404B}"/>
              </a:ext>
            </a:extLst>
          </p:cNvPr>
          <p:cNvGraphicFramePr/>
          <p:nvPr/>
        </p:nvGraphicFramePr>
        <p:xfrm>
          <a:off x="192088" y="603250"/>
          <a:ext cx="11741150" cy="6326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81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zh-CN" alt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3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洋务运动</a:t>
                      </a:r>
                      <a:endParaRPr lang="zh-CN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0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目的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口号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4000" b="0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8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4000" b="0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0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146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4000" b="0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04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4000" b="0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12" name="文本框 3">
            <a:extLst>
              <a:ext uri="{FF2B5EF4-FFF2-40B4-BE49-F238E27FC236}">
                <a16:creationId xmlns:a16="http://schemas.microsoft.com/office/drawing/2014/main" id="{8A0D3C30-EBCF-4D57-90C1-7BF252F4F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-3175"/>
            <a:ext cx="32305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【基础自查】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71048C3-D795-46EA-BD37-7072853C7DD1}"/>
              </a:ext>
            </a:extLst>
          </p:cNvPr>
          <p:cNvCxnSpPr/>
          <p:nvPr/>
        </p:nvCxnSpPr>
        <p:spPr>
          <a:xfrm>
            <a:off x="298450" y="709613"/>
            <a:ext cx="176530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4" name="文本框 4">
            <a:extLst>
              <a:ext uri="{FF2B5EF4-FFF2-40B4-BE49-F238E27FC236}">
                <a16:creationId xmlns:a16="http://schemas.microsoft.com/office/drawing/2014/main" id="{67418F7D-6B12-4392-A288-D43D110DF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2227263"/>
            <a:ext cx="509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EE7111-A41E-4D83-B6EE-AA5932D74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25" y="2595563"/>
            <a:ext cx="8074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latin typeface="Calibri" panose="020F0502020204030204" pitchFamily="34" charset="0"/>
              </a:rPr>
              <a:t>自强</a:t>
            </a:r>
            <a:r>
              <a:rPr lang="en-US" altLang="zh-CN" sz="3600">
                <a:solidFill>
                  <a:srgbClr val="FF0000"/>
                </a:solidFill>
                <a:latin typeface="Calibri" panose="020F0502020204030204" pitchFamily="34" charset="0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latin typeface="Calibri" panose="020F0502020204030204" pitchFamily="34" charset="0"/>
              </a:rPr>
              <a:t>军事工业；求富</a:t>
            </a:r>
            <a:r>
              <a:rPr lang="en-US" altLang="zh-CN" sz="3600">
                <a:solidFill>
                  <a:srgbClr val="FF0000"/>
                </a:solidFill>
                <a:latin typeface="Calibri" panose="020F0502020204030204" pitchFamily="34" charset="0"/>
              </a:rPr>
              <a:t>——</a:t>
            </a:r>
            <a:r>
              <a:rPr lang="zh-CN" altLang="en-US" sz="3600">
                <a:solidFill>
                  <a:srgbClr val="FF0000"/>
                </a:solidFill>
                <a:latin typeface="Calibri" panose="020F0502020204030204" pitchFamily="34" charset="0"/>
              </a:rPr>
              <a:t>民用工业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EFCE59-C42F-45DE-A843-832644E11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25" y="3444875"/>
            <a:ext cx="80740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</a:rPr>
              <a:t>19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</a:rPr>
              <a:t>世纪</a:t>
            </a:r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</a:rPr>
              <a:t>60——90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</a:rPr>
              <a:t>年代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E9AFDE-2071-4155-A407-DB986DB7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4089400"/>
            <a:ext cx="9836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中央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奕䜣；地方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曾国藩、李鸿章、左宗棠、张之洞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39F5AD-0943-43DD-BEEF-D3D7FA34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894263"/>
            <a:ext cx="926623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</a:rPr>
              <a:t>创办近代军事工业、民用工业、创办新式学堂、建立新式陆海军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202EC-BCEA-4748-9196-D337B98AF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670050"/>
            <a:ext cx="9248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主张学习西方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先进技术</a:t>
            </a:r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，维护清王朝统治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761841-7929-4E27-87FB-AD6ACFB57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6092825"/>
            <a:ext cx="9136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  <a:latin typeface="Calibri" panose="020F0502020204030204" pitchFamily="34" charset="0"/>
              </a:rPr>
              <a:t>中国历史上第一次近代化运动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-1">
            <a:extLst>
              <a:ext uri="{FF2B5EF4-FFF2-40B4-BE49-F238E27FC236}">
                <a16:creationId xmlns:a16="http://schemas.microsoft.com/office/drawing/2014/main" id="{69DDAC0E-FB05-4E88-8C49-63949EF62246}"/>
              </a:ext>
            </a:extLst>
          </p:cNvPr>
          <p:cNvGraphicFramePr>
            <a:graphicFrameLocks noGrp="1"/>
          </p:cNvGraphicFramePr>
          <p:nvPr/>
        </p:nvGraphicFramePr>
        <p:xfrm>
          <a:off x="220663" y="617538"/>
          <a:ext cx="11836400" cy="5864226"/>
        </p:xfrm>
        <a:graphic>
          <a:graphicData uri="http://schemas.openxmlformats.org/drawingml/2006/table">
            <a:tbl>
              <a:tblPr/>
              <a:tblGrid>
                <a:gridCol w="174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  项目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甲午中日战争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背景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过程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结果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4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影响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4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8A8C156-49E6-4173-83D1-A900273C98B9}"/>
              </a:ext>
            </a:extLst>
          </p:cNvPr>
          <p:cNvCxnSpPr/>
          <p:nvPr/>
        </p:nvCxnSpPr>
        <p:spPr>
          <a:xfrm>
            <a:off x="298450" y="709613"/>
            <a:ext cx="1620838" cy="106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F6D3C5-71C8-4FE0-96C8-DED07C2A7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1879600"/>
            <a:ext cx="9028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FF"/>
                </a:solidFill>
                <a:latin typeface="Calibri" panose="020F0502020204030204" pitchFamily="34" charset="0"/>
              </a:rPr>
              <a:t>日本的“大陆政策”、东学党起义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E8B128-48DA-4F24-BEBF-6314717F1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644775"/>
            <a:ext cx="99488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Calibri" panose="020F0502020204030204" pitchFamily="34" charset="0"/>
              </a:rPr>
              <a:t>丰岛海战，战争爆发；平壤战役，左宝贵牺牲</a:t>
            </a:r>
          </a:p>
          <a:p>
            <a:pPr eaLnBrk="1" hangingPunct="1"/>
            <a:r>
              <a:rPr lang="zh-CN" altLang="en-US" sz="3200">
                <a:solidFill>
                  <a:srgbClr val="0000FF"/>
                </a:solidFill>
                <a:latin typeface="Calibri" panose="020F0502020204030204" pitchFamily="34" charset="0"/>
              </a:rPr>
              <a:t> 黄海海战，邓世昌殉国；辽东战役，旅顺大屠杀；</a:t>
            </a:r>
          </a:p>
          <a:p>
            <a:pPr eaLnBrk="1" hangingPunct="1"/>
            <a:r>
              <a:rPr lang="zh-CN" altLang="en-US" sz="3200">
                <a:solidFill>
                  <a:srgbClr val="0000FF"/>
                </a:solidFill>
                <a:latin typeface="Calibri" panose="020F0502020204030204" pitchFamily="34" charset="0"/>
              </a:rPr>
              <a:t>威海卫战役，北洋舰队覆没；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647269-74BD-460B-94B2-9F309E83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4432300"/>
            <a:ext cx="88550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FF"/>
                </a:solidFill>
                <a:latin typeface="Calibri" panose="020F0502020204030204" pitchFamily="34" charset="0"/>
              </a:rPr>
              <a:t>中国战败，签订《马关条约》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EB3059-23C5-4023-88CA-5DB10BD01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499100"/>
            <a:ext cx="9445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大大加深了中国社会的</a:t>
            </a:r>
            <a:r>
              <a:rPr lang="zh-CN" altLang="en-US" sz="3200">
                <a:solidFill>
                  <a:srgbClr val="0000FF"/>
                </a:solidFill>
                <a:latin typeface="Calibri" panose="020F0502020204030204" pitchFamily="34" charset="0"/>
              </a:rPr>
              <a:t>半殖民地化程度，帝国主义掀起了瓜分中国的狂潮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-1">
            <a:extLst>
              <a:ext uri="{FF2B5EF4-FFF2-40B4-BE49-F238E27FC236}">
                <a16:creationId xmlns:a16="http://schemas.microsoft.com/office/drawing/2014/main" id="{1AB97ACD-C027-447B-B1E0-DE75BA2BE84F}"/>
              </a:ext>
            </a:extLst>
          </p:cNvPr>
          <p:cNvGraphicFramePr>
            <a:graphicFrameLocks noGrp="1"/>
          </p:cNvGraphicFramePr>
          <p:nvPr/>
        </p:nvGraphicFramePr>
        <p:xfrm>
          <a:off x="396875" y="546100"/>
          <a:ext cx="11399838" cy="6262689"/>
        </p:xfrm>
        <a:graphic>
          <a:graphicData uri="http://schemas.openxmlformats.org/drawingml/2006/table">
            <a:tbl>
              <a:tblPr/>
              <a:tblGrid>
                <a:gridCol w="1965325">
                  <a:extLst>
                    <a:ext uri="{9D8B030D-6E8A-4147-A177-3AD203B41FA5}">
                      <a16:colId xmlns:a16="http://schemas.microsoft.com/office/drawing/2014/main" val="1372689745"/>
                    </a:ext>
                  </a:extLst>
                </a:gridCol>
                <a:gridCol w="9434513">
                  <a:extLst>
                    <a:ext uri="{9D8B030D-6E8A-4147-A177-3AD203B41FA5}">
                      <a16:colId xmlns:a16="http://schemas.microsoft.com/office/drawing/2014/main" val="2952340203"/>
                    </a:ext>
                  </a:extLst>
                </a:gridCol>
              </a:tblGrid>
              <a:tr h="1219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         项目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戊戌变法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871977"/>
                  </a:ext>
                </a:extLst>
              </a:tr>
              <a:tr h="911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背景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43967"/>
                  </a:ext>
                </a:extLst>
              </a:tr>
              <a:tr h="723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序幕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683806"/>
                  </a:ext>
                </a:extLst>
              </a:tr>
              <a:tr h="742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发展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306722"/>
                  </a:ext>
                </a:extLst>
              </a:tr>
              <a:tr h="782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高潮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47587"/>
                  </a:ext>
                </a:extLst>
              </a:tr>
              <a:tr h="749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失败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284509"/>
                  </a:ext>
                </a:extLst>
              </a:tr>
              <a:tr h="1133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意义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079177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48F00CA-AC87-4FD0-B212-514460837431}"/>
              </a:ext>
            </a:extLst>
          </p:cNvPr>
          <p:cNvCxnSpPr/>
          <p:nvPr/>
        </p:nvCxnSpPr>
        <p:spPr>
          <a:xfrm>
            <a:off x="396875" y="546100"/>
            <a:ext cx="1825625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8538B2F-E975-4995-994D-F6063CA94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5708650"/>
            <a:ext cx="9112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戊戌变法虽然失败了，但在思想文化方面产生了广泛而持久的影响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9DC4E-D6CD-4923-A71B-FE153421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893888"/>
            <a:ext cx="8963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C00000"/>
                </a:solidFill>
                <a:latin typeface="Calibri" panose="020F0502020204030204" pitchFamily="34" charset="0"/>
              </a:rPr>
              <a:t>《马关条约》的签订，民族危机，空前激化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52518-DCCF-4D71-9DF4-286E8D6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2779713"/>
            <a:ext cx="2771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公车上书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AD64EE-D33D-4FF2-A542-E14F43DE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62350"/>
            <a:ext cx="9197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组织学会，创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办报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刊。</a:t>
            </a:r>
            <a:r>
              <a:rPr lang="en-US" altLang="zh-CN" sz="28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《时务报》、《国闻报》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影响最大。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26D149-FA3D-43D0-BE72-AD9FC431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953000"/>
            <a:ext cx="73025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慈禧太后发动政变，扼杀变法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4A67F-E2DA-469B-B8AF-8C1DA37E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5763"/>
            <a:ext cx="9197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百日维新（政治、经济、文化、军事等一系列变革）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-1">
            <a:extLst>
              <a:ext uri="{FF2B5EF4-FFF2-40B4-BE49-F238E27FC236}">
                <a16:creationId xmlns:a16="http://schemas.microsoft.com/office/drawing/2014/main" id="{C52918B6-DF40-4157-8489-4EDF546E96C9}"/>
              </a:ext>
            </a:extLst>
          </p:cNvPr>
          <p:cNvGraphicFramePr/>
          <p:nvPr/>
        </p:nvGraphicFramePr>
        <p:xfrm>
          <a:off x="206375" y="660400"/>
          <a:ext cx="11779250" cy="5475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68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  项目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</a:t>
                      </a:r>
                      <a:r>
                        <a:rPr lang="zh-CN" altLang="en-US" sz="3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义和团运动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兴起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14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口号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40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zh-CN" sz="4000" b="0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439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斗争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zh-CN" sz="40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zh-CN" sz="4000" b="0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4000" b="0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FFAD763-CFEE-4DF9-BB2A-F901F37B464D}"/>
              </a:ext>
            </a:extLst>
          </p:cNvPr>
          <p:cNvCxnSpPr/>
          <p:nvPr/>
        </p:nvCxnSpPr>
        <p:spPr>
          <a:xfrm>
            <a:off x="411163" y="746125"/>
            <a:ext cx="1612900" cy="81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1B750CC-9393-4178-BFA0-6FA1E3F32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1711325"/>
            <a:ext cx="4076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山东直隶一带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6EF4B2-C22A-435C-A93E-E38E2F23B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2560638"/>
            <a:ext cx="3429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“扶清灭洋”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7F0F6A-9C8F-4AB8-BE12-A77A15AC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3663950"/>
            <a:ext cx="96551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廊坊阻击战、</a:t>
            </a:r>
            <a:r>
              <a:rPr lang="zh-CN" altLang="en-US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围攻西什库教堂和东交民巷；争夺</a:t>
            </a:r>
            <a:r>
              <a:rPr lang="en-US" altLang="zh-CN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老龙头</a:t>
            </a:r>
            <a:r>
              <a:rPr lang="zh-CN" altLang="en-US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车站</a:t>
            </a:r>
            <a:r>
              <a:rPr lang="en-US" altLang="zh-CN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CA3521-F664-49B9-B722-3C878026F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5287963"/>
            <a:ext cx="95440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中外反动势力的联合绞杀下失败了</a:t>
            </a:r>
            <a:r>
              <a:rPr lang="zh-CN" altLang="en-US" sz="4000">
                <a:solidFill>
                  <a:srgbClr val="00B05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-1">
            <a:extLst>
              <a:ext uri="{FF2B5EF4-FFF2-40B4-BE49-F238E27FC236}">
                <a16:creationId xmlns:a16="http://schemas.microsoft.com/office/drawing/2014/main" id="{343D517C-B823-4B52-A84E-1904E7E9313C}"/>
              </a:ext>
            </a:extLst>
          </p:cNvPr>
          <p:cNvGraphicFramePr>
            <a:graphicFrameLocks noGrp="1"/>
          </p:cNvGraphicFramePr>
          <p:nvPr/>
        </p:nvGraphicFramePr>
        <p:xfrm>
          <a:off x="298450" y="434975"/>
          <a:ext cx="11779250" cy="6075421"/>
        </p:xfrm>
        <a:graphic>
          <a:graphicData uri="http://schemas.openxmlformats.org/drawingml/2006/table">
            <a:tbl>
              <a:tblPr/>
              <a:tblGrid>
                <a:gridCol w="188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名称  项目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  </a:t>
                      </a: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《辛丑条约》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经济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政治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endParaRPr kumimoji="0" lang="en-US" altLang="zh-CN" sz="4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军事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4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外交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0" lang="zh-CN" altLang="en-US" sz="4000" b="0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影响</a:t>
                      </a: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1" horzOverflow="overflow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DE2D2EC-54EB-4F54-97DF-0BB8B4E7FE9E}"/>
              </a:ext>
            </a:extLst>
          </p:cNvPr>
          <p:cNvCxnSpPr/>
          <p:nvPr/>
        </p:nvCxnSpPr>
        <p:spPr>
          <a:xfrm>
            <a:off x="382588" y="434975"/>
            <a:ext cx="1765300" cy="98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DA9D1F-9A9D-437A-9FB1-8B0F0DD9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514475"/>
            <a:ext cx="9488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赔款白银4.5亿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两；以海关税、盐税作担保</a:t>
            </a:r>
            <a:endParaRPr lang="zh-CN" altLang="en-US" sz="3600"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375D6D-0585-437F-890A-8C1DBE6E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316163"/>
            <a:ext cx="9374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清政府保证</a:t>
            </a:r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严禁人民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参加</a:t>
            </a:r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反帝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活动</a:t>
            </a:r>
            <a:endParaRPr lang="en-US" altLang="zh-CN" sz="3600" u="sng"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E7D38-5B5D-483C-95D9-9A268F03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3187700"/>
            <a:ext cx="9140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拆毁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大沽</a:t>
            </a:r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炮台，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外国军队派</a:t>
            </a:r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兵驻</a:t>
            </a:r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扎北京到山海关铁路沿线</a:t>
            </a:r>
            <a:r>
              <a:rPr lang="en-US" altLang="zh-CN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要地</a:t>
            </a:r>
            <a:endParaRPr lang="en-US" altLang="zh-CN" sz="3600" u="sng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44FC1F-4B56-4EC7-A114-3FA584B9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613275"/>
            <a:ext cx="96662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划定北京东交民巷为使馆界，允许各国派兵驻守，不准中国人居住；改总理衙门为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外务部，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班列六部之前。</a:t>
            </a:r>
            <a:endParaRPr lang="zh-CN" altLang="en-US" sz="3200" u="sng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EE4ED2-AE7D-48C5-BDDB-A1B1E242F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865813"/>
            <a:ext cx="87010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中国完全陷入半殖民地半封建社会的深渊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99">
            <a:extLst>
              <a:ext uri="{FF2B5EF4-FFF2-40B4-BE49-F238E27FC236}">
                <a16:creationId xmlns:a16="http://schemas.microsoft.com/office/drawing/2014/main" id="{08F15FE6-AF8A-40B5-A7D6-FD27639D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03275"/>
            <a:ext cx="11950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</a:rPr>
              <a:t>  1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、中国是怎样一步步走向半殖民地半封建社会的？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0AD06D-9F63-4944-88DE-FE98B457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619250"/>
            <a:ext cx="11734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鸦片战争，签订</a:t>
            </a:r>
            <a:r>
              <a:rPr lang="en-US" altLang="zh-CN" sz="4000">
                <a:latin typeface="宋体" panose="02010600030101010101" pitchFamily="2" charset="-122"/>
              </a:rPr>
              <a:t>《</a:t>
            </a:r>
            <a:r>
              <a:rPr lang="zh-CN" altLang="en-US" sz="4000">
                <a:latin typeface="宋体" panose="02010600030101010101" pitchFamily="2" charset="-122"/>
              </a:rPr>
              <a:t>南京条约</a:t>
            </a:r>
            <a:r>
              <a:rPr lang="en-US" altLang="zh-CN" sz="4000">
                <a:latin typeface="宋体" panose="02010600030101010101" pitchFamily="2" charset="-122"/>
              </a:rPr>
              <a:t>》</a:t>
            </a:r>
            <a:r>
              <a:rPr lang="zh-CN" altLang="en-US" sz="4000">
                <a:latin typeface="宋体" panose="02010600030101010101" pitchFamily="2" charset="-122"/>
              </a:rPr>
              <a:t>，中国开始沦为半殖民地半封建社会；</a:t>
            </a:r>
          </a:p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②</a:t>
            </a:r>
            <a:r>
              <a:rPr lang="zh-CN" altLang="en-US" sz="4000">
                <a:latin typeface="宋体" panose="02010600030101010101" pitchFamily="2" charset="-122"/>
              </a:rPr>
              <a:t>第二次鸦片战争，签订</a:t>
            </a:r>
            <a:r>
              <a:rPr lang="en-US" altLang="zh-CN" sz="4000">
                <a:latin typeface="宋体" panose="02010600030101010101" pitchFamily="2" charset="-122"/>
              </a:rPr>
              <a:t>《</a:t>
            </a:r>
            <a:r>
              <a:rPr lang="zh-CN" altLang="en-US" sz="4000">
                <a:latin typeface="宋体" panose="02010600030101010101" pitchFamily="2" charset="-122"/>
              </a:rPr>
              <a:t>北京条约</a:t>
            </a:r>
            <a:r>
              <a:rPr lang="en-US" altLang="zh-CN" sz="4000">
                <a:latin typeface="宋体" panose="02010600030101010101" pitchFamily="2" charset="-122"/>
              </a:rPr>
              <a:t>》</a:t>
            </a:r>
            <a:r>
              <a:rPr lang="zh-CN" altLang="en-US" sz="4000">
                <a:latin typeface="宋体" panose="02010600030101010101" pitchFamily="2" charset="-122"/>
              </a:rPr>
              <a:t>等，中国的半殖民地化程度进一步加深；</a:t>
            </a:r>
          </a:p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③</a:t>
            </a:r>
            <a:r>
              <a:rPr lang="zh-CN" altLang="en-US" sz="4000">
                <a:latin typeface="宋体" panose="02010600030101010101" pitchFamily="2" charset="-122"/>
              </a:rPr>
              <a:t>甲午中日战争，签订了</a:t>
            </a:r>
            <a:r>
              <a:rPr lang="en-US" altLang="zh-CN" sz="4000">
                <a:latin typeface="宋体" panose="02010600030101010101" pitchFamily="2" charset="-122"/>
              </a:rPr>
              <a:t>《</a:t>
            </a:r>
            <a:r>
              <a:rPr lang="zh-CN" altLang="en-US" sz="4000">
                <a:latin typeface="宋体" panose="02010600030101010101" pitchFamily="2" charset="-122"/>
              </a:rPr>
              <a:t>马关条约</a:t>
            </a:r>
            <a:r>
              <a:rPr lang="en-US" altLang="zh-CN" sz="4000">
                <a:latin typeface="宋体" panose="02010600030101010101" pitchFamily="2" charset="-122"/>
              </a:rPr>
              <a:t>》</a:t>
            </a:r>
            <a:r>
              <a:rPr lang="zh-CN" altLang="en-US" sz="4000">
                <a:latin typeface="宋体" panose="02010600030101010101" pitchFamily="2" charset="-122"/>
              </a:rPr>
              <a:t>，大大加深了中国的半殖民地化程度；</a:t>
            </a:r>
          </a:p>
          <a:p>
            <a:pPr eaLnBrk="1" hangingPunct="1"/>
            <a:r>
              <a:rPr lang="en-US" altLang="zh-CN" sz="4000">
                <a:latin typeface="宋体" panose="02010600030101010101" pitchFamily="2" charset="-122"/>
              </a:rPr>
              <a:t>④</a:t>
            </a:r>
            <a:r>
              <a:rPr lang="zh-CN" altLang="en-US" sz="4000">
                <a:latin typeface="宋体" panose="02010600030101010101" pitchFamily="2" charset="-122"/>
              </a:rPr>
              <a:t>八国联军侵华战争，中国完全陷入半殖民地半封建社会的深渊。</a:t>
            </a:r>
            <a:endParaRPr lang="zh-CN" altLang="en-US" sz="4000">
              <a:latin typeface="Calibri" panose="020F0502020204030204" pitchFamily="34" charset="0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D970172F-FAC5-44BF-83E5-0ABA9408B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5250"/>
            <a:ext cx="5770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宋体" panose="02010600030101010101" pitchFamily="2" charset="-122"/>
                <a:sym typeface="宋体" panose="02010600030101010101" pitchFamily="2" charset="-122"/>
              </a:rPr>
              <a:t>【综合归纳、探究思考】</a:t>
            </a:r>
            <a:endParaRPr lang="zh-CN" altLang="en-US" sz="4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2" name="内容占位符 9271">
            <a:extLst>
              <a:ext uri="{FF2B5EF4-FFF2-40B4-BE49-F238E27FC236}">
                <a16:creationId xmlns:a16="http://schemas.microsoft.com/office/drawing/2014/main" id="{9B9A4160-4D0F-4BFD-9B1B-17319B67E82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05409188"/>
              </p:ext>
            </p:extLst>
          </p:nvPr>
        </p:nvGraphicFramePr>
        <p:xfrm>
          <a:off x="609600" y="1282700"/>
          <a:ext cx="10972800" cy="4738688"/>
        </p:xfrm>
        <a:graphic>
          <a:graphicData uri="http://schemas.openxmlformats.org/drawingml/2006/table">
            <a:tbl>
              <a:tblPr/>
              <a:tblGrid>
                <a:gridCol w="2317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439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700" b="1" dirty="0"/>
                        <a:t>项目</a:t>
                      </a:r>
                    </a:p>
                  </a:txBody>
                  <a:tcPr marL="121920" marR="12192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endParaRPr lang="zh-CN" altLang="en-US" sz="2700" b="1" dirty="0"/>
                    </a:p>
                  </a:txBody>
                  <a:tcPr marL="121920" marR="12192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700" b="1" dirty="0"/>
                        <a:t>         洋务运动</a:t>
                      </a:r>
                      <a:r>
                        <a:rPr lang="en-US" altLang="zh-CN" sz="2700" b="1" dirty="0"/>
                        <a:t> </a:t>
                      </a:r>
                      <a:r>
                        <a:rPr lang="zh-CN" altLang="en-US" sz="2700" b="1" dirty="0"/>
                        <a:t>、戊戌变法</a:t>
                      </a:r>
                    </a:p>
                  </a:txBody>
                  <a:tcPr marL="121920" marR="1219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736">
                <a:tc rowSpan="4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700" b="1" dirty="0"/>
                        <a:t>相同点</a:t>
                      </a:r>
                    </a:p>
                  </a:txBody>
                  <a:tcPr marL="121920" marR="12192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700" b="1" dirty="0"/>
                        <a:t>目的</a:t>
                      </a:r>
                    </a:p>
                  </a:txBody>
                  <a:tcPr marL="121920" marR="12192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40000"/>
                        </a:lnSpc>
                        <a:buNone/>
                      </a:pPr>
                      <a:endParaRPr lang="zh-CN" altLang="en-US" sz="2700" b="1" dirty="0"/>
                    </a:p>
                  </a:txBody>
                  <a:tcPr marL="121920" marR="1219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700" b="1" dirty="0"/>
                        <a:t>学习对象</a:t>
                      </a:r>
                    </a:p>
                  </a:txBody>
                  <a:tcPr marL="121920" marR="12192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40000"/>
                        </a:lnSpc>
                        <a:buNone/>
                      </a:pPr>
                      <a:endParaRPr lang="zh-CN" altLang="en-US" sz="2700" b="1" dirty="0"/>
                    </a:p>
                  </a:txBody>
                  <a:tcPr marL="121920" marR="1219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9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700" b="1" dirty="0"/>
                        <a:t>结果</a:t>
                      </a:r>
                    </a:p>
                  </a:txBody>
                  <a:tcPr marL="121920" marR="12192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40000"/>
                        </a:lnSpc>
                        <a:buNone/>
                      </a:pPr>
                      <a:endParaRPr lang="zh-CN" altLang="en-US" sz="2700" b="1" dirty="0"/>
                    </a:p>
                  </a:txBody>
                  <a:tcPr marL="121920" marR="1219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700" b="1" dirty="0"/>
                        <a:t>作用</a:t>
                      </a:r>
                    </a:p>
                  </a:txBody>
                  <a:tcPr marL="121920" marR="12192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140000"/>
                        </a:lnSpc>
                        <a:buNone/>
                      </a:pPr>
                      <a:endParaRPr lang="zh-CN" altLang="en-US" sz="2700" b="1" dirty="0"/>
                    </a:p>
                  </a:txBody>
                  <a:tcPr marL="121920" marR="12192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188CACE-0973-4304-A6F8-71092D63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108200"/>
            <a:ext cx="58118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700" b="1"/>
              <a:t>改变中国落后的状况，挽救民族危机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090E23-0BDD-4692-B6FC-E69EF1845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27400"/>
            <a:ext cx="40719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700" b="1"/>
              <a:t>西方先进的资本主义国家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D8B8E2-EF21-44B6-B279-3E60CECF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38600"/>
            <a:ext cx="6096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700" b="1"/>
              <a:t>失败，都没有改变中国半殖民地半封建社会的性质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C1114D-4B42-4D67-949D-4618CA7C4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257800"/>
            <a:ext cx="40719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700" b="1"/>
              <a:t>推动了中国近代化的进程</a:t>
            </a:r>
          </a:p>
        </p:txBody>
      </p:sp>
      <p:sp>
        <p:nvSpPr>
          <p:cNvPr id="22557" name="文本框 99">
            <a:extLst>
              <a:ext uri="{FF2B5EF4-FFF2-40B4-BE49-F238E27FC236}">
                <a16:creationId xmlns:a16="http://schemas.microsoft.com/office/drawing/2014/main" id="{66808E14-E034-4220-90E1-8308798A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0350"/>
            <a:ext cx="11736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</a:rPr>
              <a:t>    2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</a:rPr>
              <a:t>、戊戌变法与洋务运动的异同点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母版1（带logo）">
  <a:themeElements>
    <a:clrScheme name="母版1（带logo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1（带logo）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母版1（带logo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1（带logo）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1（带logo）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1（带logo）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1（带logo）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1（带logo）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1（带logo）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1（带logo）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1（带logo）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1（带logo）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1（带logo）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1（带logo）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1229</Words>
  <Application>Microsoft Office PowerPoint</Application>
  <PresentationFormat>宽屏</PresentationFormat>
  <Paragraphs>167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宋体</vt:lpstr>
      <vt:lpstr>华文行楷</vt:lpstr>
      <vt:lpstr>Arial</vt:lpstr>
      <vt:lpstr>楷体</vt:lpstr>
      <vt:lpstr>Office 主题​​</vt:lpstr>
      <vt:lpstr>母版1（带logo）</vt:lpstr>
      <vt:lpstr>第二单元      近代化的早期探索与民族危机的加剧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> </dc:subject>
  <dc:creator>开心</dc:creator>
  <cp:keywords> </cp:keywords>
  <dc:description> </dc:description>
  <cp:lastModifiedBy>会玲 郭</cp:lastModifiedBy>
  <cp:revision>7</cp:revision>
  <dcterms:created xsi:type="dcterms:W3CDTF">2017-07-24T09:12:00Z</dcterms:created>
  <dcterms:modified xsi:type="dcterms:W3CDTF">2020-02-18T05:48:50Z</dcterms:modified>
  <cp:category>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