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41" r:id="rId3"/>
    <p:sldId id="340" r:id="rId4"/>
    <p:sldId id="339" r:id="rId5"/>
    <p:sldId id="338" r:id="rId6"/>
    <p:sldId id="337" r:id="rId7"/>
    <p:sldId id="346" r:id="rId8"/>
    <p:sldId id="347" r:id="rId9"/>
    <p:sldId id="345" r:id="rId10"/>
    <p:sldId id="344" r:id="rId11"/>
    <p:sldId id="349" r:id="rId12"/>
    <p:sldId id="348" r:id="rId13"/>
    <p:sldId id="342" r:id="rId14"/>
    <p:sldId id="343" r:id="rId15"/>
    <p:sldId id="352" r:id="rId16"/>
    <p:sldId id="351" r:id="rId17"/>
    <p:sldId id="353" r:id="rId18"/>
    <p:sldId id="350" r:id="rId19"/>
    <p:sldId id="355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0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0"/>
  <c:chart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zh-CN"/>
              </a:p>
            </c:txPr>
            <c:showVal val="1"/>
            <c:showLeaderLines val="1"/>
          </c:dLbls>
          <c:cat>
            <c:strRef>
              <c:f>Sheet1!$A$1:$A$4</c:f>
              <c:strCache>
                <c:ptCount val="4"/>
                <c:pt idx="0">
                  <c:v>国家税金</c:v>
                </c:pt>
                <c:pt idx="1">
                  <c:v>企业公积金</c:v>
                </c:pt>
                <c:pt idx="2">
                  <c:v>职工福利</c:v>
                </c:pt>
                <c:pt idx="3">
                  <c:v>资本家红利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0.15</c:v>
                </c:pt>
                <c:pt idx="3">
                  <c:v>0.25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48753280839921"/>
          <c:y val="0.24923228346456702"/>
          <c:w val="0.33884580052493452"/>
          <c:h val="0.53394284047827389"/>
        </c:manualLayout>
      </c:layout>
    </c:legend>
    <c:plotVisOnly val="1"/>
  </c:chart>
  <c:spPr>
    <a:noFill/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4EFDF-27FF-41A5-A012-5ED900BA9A5E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4BCC9-8E51-4C1C-A7A8-43D564C37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A8F3-DC4E-44BB-A259-CC45DE0C79C4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630E9-E19F-45B3-86F1-A0DC58164A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4348-3038-4C12-9A30-CC344FEE5ACA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1E612-88BB-4AD2-AC9F-42F92DE79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63E32-913A-46EB-9115-9AE3EAF15780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22304-2EA6-4CD4-BDFD-24636800CA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5315-62C0-4177-9CCD-1E62D8F6E3F6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3EAB9-47E4-4E5C-89F2-B0103B41F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B40C-5537-4AAD-BA21-F49321552DB7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BA29-EE3D-4CDF-AC03-46B5E94F32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93C4-E0CE-451F-A70E-35FD02549FE6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00CF-C7BA-419F-877C-0285180E4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D8005-2324-4AC2-8B2F-3C90F9243443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49A2-F609-4E5C-BC8A-08AE7B583E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34A3A-A413-4B75-893F-15A1C39EA93A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186ED-11A5-4134-8EDF-929C0820C4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85E-6A75-4FE4-9D28-2F84E0F133C0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9956-862B-4842-94DE-6A7998A1E0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2F00-0650-49B5-8D43-18ACC71CD793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AD93-856B-41A4-B0CA-3D81FA0A8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86DA2F-1D7E-4BF6-94B6-F07B69445172}" type="datetimeFigureOut">
              <a:rPr lang="zh-CN" altLang="en-US"/>
              <a:pPr>
                <a:defRPr/>
              </a:pPr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72BE4B-BBA2-454B-8079-FAAD99311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med" advClick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min\Desktop\&#19977;&#22823;&#25913;&#36896;\&#20844;&#31169;&#21512;&#33829;.wmv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hyperlink" Target="26%20%20&#20892;&#19994;&#12289;&#25163;&#24037;&#19994;&#36164;&#24037;&#21830;&#19994;&#25913;&#36896;%20&#31185;&#23398;&#25991;&#21270;&#30340;&#26149;&#22825;%20&#20013;&#20849;&#20843;&#22823;_20125258102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min\Desktop\&#19977;&#22823;&#25913;&#36896;\&#31532;&#19968;&#20010;&#20892;&#19994;&#21512;&#20316;&#31038;.as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705643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atin typeface="+mn-ea"/>
                <a:ea typeface="+mn-ea"/>
              </a:rPr>
              <a:t>济南市</a:t>
            </a:r>
            <a:r>
              <a:rPr lang="en-US" altLang="zh-CN" sz="3600" b="1" dirty="0">
                <a:latin typeface="+mn-ea"/>
                <a:ea typeface="+mn-ea"/>
              </a:rPr>
              <a:t>2020</a:t>
            </a:r>
            <a:r>
              <a:rPr lang="zh-CN" altLang="en-US" sz="3600" b="1" dirty="0">
                <a:latin typeface="+mn-ea"/>
                <a:ea typeface="+mn-ea"/>
              </a:rPr>
              <a:t>年春季学期延期开学网络学习资源</a:t>
            </a:r>
            <a:endParaRPr lang="en-US" altLang="zh-CN" sz="3600" b="1" dirty="0">
              <a:latin typeface="+mn-ea"/>
              <a:ea typeface="+mn-ea"/>
            </a:endParaRPr>
          </a:p>
          <a:p>
            <a:pPr algn="ctr">
              <a:defRPr/>
            </a:pPr>
            <a:endParaRPr lang="en-US" altLang="zh-CN" sz="3600" b="1" dirty="0"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3600" b="1" dirty="0">
                <a:latin typeface="+mn-ea"/>
                <a:ea typeface="+mn-ea"/>
              </a:rPr>
              <a:t>初中历史  八年级</a:t>
            </a:r>
            <a:endParaRPr lang="en-US" altLang="zh-CN" sz="3600" b="1" dirty="0">
              <a:latin typeface="+mn-ea"/>
              <a:ea typeface="+mn-ea"/>
            </a:endParaRPr>
          </a:p>
          <a:p>
            <a:pPr algn="ctr">
              <a:defRPr/>
            </a:pPr>
            <a:endParaRPr lang="en-US" altLang="zh-CN" sz="3600" b="1" dirty="0"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6000" b="1" dirty="0" smtClean="0">
                <a:latin typeface="+mn-ea"/>
                <a:ea typeface="+mn-ea"/>
              </a:rPr>
              <a:t>第</a:t>
            </a:r>
            <a:r>
              <a:rPr lang="en-US" altLang="zh-CN" sz="6000" b="1" dirty="0">
                <a:latin typeface="+mn-ea"/>
                <a:ea typeface="+mn-ea"/>
              </a:rPr>
              <a:t>5</a:t>
            </a:r>
            <a:r>
              <a:rPr lang="zh-CN" altLang="en-US" sz="6000" b="1" dirty="0" smtClean="0">
                <a:latin typeface="+mn-ea"/>
                <a:ea typeface="+mn-ea"/>
              </a:rPr>
              <a:t>课  </a:t>
            </a:r>
            <a:r>
              <a:rPr lang="zh-CN" altLang="en-US" sz="6000" b="1" dirty="0">
                <a:latin typeface="+mn-ea"/>
                <a:ea typeface="+mn-ea"/>
              </a:rPr>
              <a:t>三大改造</a:t>
            </a:r>
            <a:endParaRPr lang="en-US" altLang="zh-CN" sz="6000" b="1" dirty="0">
              <a:latin typeface="+mn-ea"/>
              <a:ea typeface="+mn-ea"/>
            </a:endParaRPr>
          </a:p>
          <a:p>
            <a:pPr algn="ctr">
              <a:defRPr/>
            </a:pPr>
            <a:endParaRPr lang="en-US" altLang="zh-CN" sz="3600" b="1" dirty="0">
              <a:latin typeface="+mn-ea"/>
              <a:ea typeface="+mn-ea"/>
            </a:endParaRPr>
          </a:p>
          <a:p>
            <a:pPr algn="ctr">
              <a:defRPr/>
            </a:pPr>
            <a:endParaRPr lang="en-US" altLang="zh-CN" sz="3600" b="1" dirty="0"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3600" b="1" dirty="0">
                <a:latin typeface="+mn-ea"/>
                <a:ea typeface="+mn-ea"/>
              </a:rPr>
              <a:t>济南汇才学校 李永娟</a:t>
            </a:r>
            <a:endParaRPr lang="en-US" altLang="zh-CN" sz="3600" b="1" dirty="0"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endParaRPr lang="en-US" altLang="zh-CN" sz="3600" b="1" dirty="0"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3600" b="1" dirty="0">
                <a:latin typeface="+mn-ea"/>
                <a:ea typeface="+mn-ea"/>
              </a:rPr>
              <a:t>济南市教育教学研究院监制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913585">
            <a:off x="2951656" y="4749619"/>
            <a:ext cx="8281402" cy="107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395446">
            <a:off x="3609856" y="5089225"/>
            <a:ext cx="1888330" cy="1210125"/>
          </a:xfrm>
          <a:prstGeom prst="rect">
            <a:avLst/>
          </a:prstGeom>
        </p:spPr>
      </p:pic>
      <p:sp>
        <p:nvSpPr>
          <p:cNvPr id="6" name="Text Placeholder 4"/>
          <p:cNvSpPr txBox="1"/>
          <p:nvPr/>
        </p:nvSpPr>
        <p:spPr>
          <a:xfrm>
            <a:off x="1466201" y="5394797"/>
            <a:ext cx="2560514" cy="627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农业互助组</a:t>
            </a:r>
          </a:p>
        </p:txBody>
      </p:sp>
      <p:sp>
        <p:nvSpPr>
          <p:cNvPr id="7" name="文本框 49"/>
          <p:cNvSpPr txBox="1"/>
          <p:nvPr/>
        </p:nvSpPr>
        <p:spPr>
          <a:xfrm>
            <a:off x="129600" y="3634483"/>
            <a:ext cx="3142105" cy="1811118"/>
          </a:xfrm>
          <a:prstGeom prst="rect">
            <a:avLst/>
          </a:prstGeom>
          <a:noFill/>
        </p:spPr>
        <p:txBody>
          <a:bodyPr wrap="square" lIns="86722" tIns="43361" rIns="86722" bIns="43361" rtlCol="0" anchor="t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相互协作、取长补短，一定程度上解决劳动力、工具、蓄力不足问题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395446">
            <a:off x="5866495" y="4074157"/>
            <a:ext cx="1888330" cy="1210125"/>
          </a:xfrm>
          <a:prstGeom prst="rect">
            <a:avLst/>
          </a:prstGeom>
        </p:spPr>
      </p:pic>
      <p:sp>
        <p:nvSpPr>
          <p:cNvPr id="10" name="Text Placeholder 4"/>
          <p:cNvSpPr txBox="1"/>
          <p:nvPr/>
        </p:nvSpPr>
        <p:spPr>
          <a:xfrm>
            <a:off x="4075178" y="3926724"/>
            <a:ext cx="256051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初级农业生产合作社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49"/>
          <p:cNvSpPr txBox="1"/>
          <p:nvPr/>
        </p:nvSpPr>
        <p:spPr>
          <a:xfrm>
            <a:off x="3439487" y="1631842"/>
            <a:ext cx="3548543" cy="2242005"/>
          </a:xfrm>
          <a:prstGeom prst="rect">
            <a:avLst/>
          </a:prstGeom>
          <a:noFill/>
        </p:spPr>
        <p:txBody>
          <a:bodyPr wrap="square" lIns="86722" tIns="43361" rIns="86722" bIns="43361" rtlCol="0" anchor="t">
            <a:spAutoFit/>
          </a:bodyPr>
          <a:lstStyle/>
          <a:p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  <a:sym typeface="+mn-ea"/>
              </a:rPr>
              <a:t>土地入股，农具牲畜等作价入社，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拥有土地所有权并依此享有报酬，合作社并支付生产资料使用报酬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395446">
            <a:off x="8794251" y="3142979"/>
            <a:ext cx="1888330" cy="1210125"/>
          </a:xfrm>
          <a:prstGeom prst="rect">
            <a:avLst/>
          </a:prstGeom>
        </p:spPr>
      </p:pic>
      <p:sp>
        <p:nvSpPr>
          <p:cNvPr id="13" name="Text Placeholder 4"/>
          <p:cNvSpPr txBox="1"/>
          <p:nvPr/>
        </p:nvSpPr>
        <p:spPr>
          <a:xfrm>
            <a:off x="7061659" y="3003935"/>
            <a:ext cx="256051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高级农业生产合作社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47"/>
          <p:cNvSpPr txBox="1"/>
          <p:nvPr/>
        </p:nvSpPr>
        <p:spPr>
          <a:xfrm>
            <a:off x="7122256" y="1513223"/>
            <a:ext cx="4681054" cy="1380230"/>
          </a:xfrm>
          <a:prstGeom prst="rect">
            <a:avLst/>
          </a:prstGeom>
          <a:noFill/>
        </p:spPr>
        <p:txBody>
          <a:bodyPr wrap="square" lIns="86722" tIns="43361" rIns="86722" bIns="43361" rtlCol="0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土地、大型农具及牲畜无偿归国家所有，生产资料公有制；成果按劳动工分分配</a:t>
            </a:r>
          </a:p>
        </p:txBody>
      </p:sp>
      <p:sp>
        <p:nvSpPr>
          <p:cNvPr id="15" name="文本框 40"/>
          <p:cNvSpPr txBox="1"/>
          <p:nvPr/>
        </p:nvSpPr>
        <p:spPr>
          <a:xfrm>
            <a:off x="6862194" y="5684878"/>
            <a:ext cx="5329806" cy="1072454"/>
          </a:xfrm>
          <a:prstGeom prst="rect">
            <a:avLst/>
          </a:prstGeom>
          <a:noFill/>
        </p:spPr>
        <p:txBody>
          <a:bodyPr wrap="square" lIns="86722" tIns="43361" rIns="86722" bIns="43361" rtlCol="0" anchor="t">
            <a:spAutoFit/>
          </a:bodyPr>
          <a:lstStyle/>
          <a:p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原则：自愿互利</a:t>
            </a:r>
          </a:p>
          <a:p>
            <a:pPr algn="l">
              <a:buClrTx/>
              <a:buSzTx/>
              <a:buFontTx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</a:rPr>
              <a:t>方法：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</a:rPr>
              <a:t>典型示范、逐步推广</a:t>
            </a:r>
            <a:endParaRPr lang="zh-CN" altLang="en-US" sz="3200" b="1" dirty="0">
              <a:latin typeface="华文新魏" pitchFamily="2" charset="-122"/>
              <a:ea typeface="华文新魏" pitchFamily="2" charset="-122"/>
              <a:cs typeface="+mn-ea"/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159392" y="251671"/>
            <a:ext cx="3254927" cy="12164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1955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掀起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高潮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1956</a:t>
            </a:r>
            <a:r>
              <a:rPr lang="zh-CN" altLang="en-US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基本完成</a:t>
            </a:r>
          </a:p>
        </p:txBody>
      </p:sp>
      <p:pic>
        <p:nvPicPr>
          <p:cNvPr id="17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9097" descr="prc-1953-hezuoshe-gongju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0840" y="1007246"/>
            <a:ext cx="3429000" cy="2361010"/>
          </a:xfrm>
          <a:prstGeom prst="rect">
            <a:avLst/>
          </a:prstGeom>
          <a:noFill/>
          <a:ln w="53975" cap="flat" cmpd="sng">
            <a:noFill/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文本框 89104"/>
          <p:cNvSpPr txBox="1"/>
          <p:nvPr/>
        </p:nvSpPr>
        <p:spPr>
          <a:xfrm>
            <a:off x="4530055" y="862679"/>
            <a:ext cx="620785" cy="2677656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b="1" dirty="0">
                <a:latin typeface="华文新魏" pitchFamily="2" charset="-122"/>
                <a:ea typeface="华文新魏" pitchFamily="2" charset="-122"/>
              </a:rPr>
              <a:t>合作改善农具</a:t>
            </a:r>
          </a:p>
        </p:txBody>
      </p:sp>
      <p:pic>
        <p:nvPicPr>
          <p:cNvPr id="6" name="图片 89095" descr="prc-1953-hezuoshe-xuanzeliangzho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041" y="3812282"/>
            <a:ext cx="3239690" cy="2356247"/>
          </a:xfrm>
          <a:prstGeom prst="rect">
            <a:avLst/>
          </a:prstGeom>
          <a:noFill/>
          <a:ln w="53975" cap="flat" cmpd="sng">
            <a:noFill/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" name="文本框 89105"/>
          <p:cNvSpPr txBox="1"/>
          <p:nvPr/>
        </p:nvSpPr>
        <p:spPr>
          <a:xfrm>
            <a:off x="550484" y="3635405"/>
            <a:ext cx="816922" cy="2677656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学习科学选种</a:t>
            </a:r>
          </a:p>
        </p:txBody>
      </p:sp>
      <p:pic>
        <p:nvPicPr>
          <p:cNvPr id="9" name="图片 89101" descr="图片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841" y="3828351"/>
            <a:ext cx="3429000" cy="224790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" name="文本框 89107"/>
          <p:cNvSpPr txBox="1"/>
          <p:nvPr/>
        </p:nvSpPr>
        <p:spPr>
          <a:xfrm>
            <a:off x="4513277" y="3635403"/>
            <a:ext cx="604007" cy="2677656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兴修大型水利</a:t>
            </a:r>
          </a:p>
        </p:txBody>
      </p:sp>
      <p:pic>
        <p:nvPicPr>
          <p:cNvPr id="12" name="Picture 15" descr="prc-1953-hezuoshe-jiaoliujingyan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207" y="998858"/>
            <a:ext cx="3213496" cy="2313384"/>
          </a:xfrm>
          <a:prstGeom prst="rect">
            <a:avLst/>
          </a:prstGeom>
          <a:noFill/>
          <a:ln w="53975" cap="flat" cmpd="sng">
            <a:noFill/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" name="文本框 89105"/>
          <p:cNvSpPr txBox="1"/>
          <p:nvPr/>
        </p:nvSpPr>
        <p:spPr>
          <a:xfrm>
            <a:off x="553673" y="838899"/>
            <a:ext cx="859631" cy="2677656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交流生产经验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837" y="4681058"/>
            <a:ext cx="3069162" cy="2176942"/>
          </a:xfrm>
          <a:prstGeom prst="rect">
            <a:avLst/>
          </a:prstGeom>
        </p:spPr>
      </p:pic>
      <p:sp>
        <p:nvSpPr>
          <p:cNvPr id="17" name="Text Placeholder 3"/>
          <p:cNvSpPr txBox="1"/>
          <p:nvPr/>
        </p:nvSpPr>
        <p:spPr>
          <a:xfrm>
            <a:off x="8665828" y="1042495"/>
            <a:ext cx="3526172" cy="41502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id-ID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分散</a:t>
            </a:r>
            <a:r>
              <a:rPr lang="zh-CN" altLang="id-ID" sz="3200" b="1" dirty="0">
                <a:latin typeface="华文新魏" pitchFamily="2" charset="-122"/>
                <a:ea typeface="华文新魏" pitchFamily="2" charset="-122"/>
                <a:cs typeface="Arial" panose="020B0604020202020204" pitchFamily="34" charset="0"/>
                <a:sym typeface="Arial" panose="020B0604020202020204" pitchFamily="34" charset="0"/>
              </a:rPr>
              <a:t>→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合作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集体化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、共同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富裕</a:t>
            </a:r>
            <a:endParaRPr lang="zh-CN" altLang="en-US" sz="3200" b="1" dirty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物尽其用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、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人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尽其力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保障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农业生产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改善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农民生活</a:t>
            </a:r>
            <a:endParaRPr lang="en-US" altLang="zh-CN" sz="3200" b="1" dirty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zh-CN" altLang="en-US" sz="3200" b="1" dirty="0"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8" name="图片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/>
          <p:nvPr/>
        </p:nvSpPr>
        <p:spPr>
          <a:xfrm>
            <a:off x="255075" y="948690"/>
            <a:ext cx="11590180" cy="558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14000"/>
              </a:lnSpc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材料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一  </a:t>
            </a:r>
            <a:r>
              <a:rPr sz="3200" b="1" dirty="0" smtClean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许多木器手工业者看了合作社的锯板机</a:t>
            </a:r>
            <a:r>
              <a:rPr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，都看了又看，舍不得离开。他们说，</a:t>
            </a:r>
            <a:r>
              <a:rPr sz="3200" b="1" dirty="0" smtClean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一部锯板机可抵40个锯木匠的劳动</a:t>
            </a:r>
            <a:r>
              <a:rPr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，这在个体分散生产的情况下，即使不吃饭也要积上十七、八年收入，才能买上一部。</a:t>
            </a:r>
            <a:r>
              <a:rPr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真“ 想想合作实在好，个体分散办不到，组织起来乐道道，机器生产效率高</a:t>
            </a:r>
            <a:r>
              <a:rPr sz="3200" b="1" dirty="0" smtClean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”。</a:t>
            </a:r>
            <a:endParaRPr sz="3200" b="1" dirty="0">
              <a:latin typeface="华文新魏" pitchFamily="2" charset="-122"/>
              <a:ea typeface="华文新魏" pitchFamily="2" charset="-122"/>
              <a:cs typeface="华文仿宋" panose="02010600040101010101" charset="-122"/>
              <a:sym typeface="+mn-ea"/>
            </a:endParaRPr>
          </a:p>
          <a:p>
            <a:pPr algn="just" eaLnBrk="1" latinLnBrk="0" hangingPunct="1">
              <a:lnSpc>
                <a:spcPct val="114000"/>
              </a:lnSpc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材料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二  新中国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成立初期工业基础薄弱，</a:t>
            </a:r>
            <a:r>
              <a:rPr lang="zh-CN" altLang="en-US"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手工业仍然是社会经济生活和工业经济的</a:t>
            </a:r>
            <a:r>
              <a:rPr lang="en-US" altLang="zh-CN"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重要支柱</a:t>
            </a:r>
            <a:r>
              <a:rPr lang="zh-CN" altLang="en-US"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之一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，为了更高效发展手工业，国家对手工业改造贯彻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自愿互利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”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原则，提出了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“积极领导，稳步推进”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改造思路，逐步引导建立</a:t>
            </a:r>
            <a:r>
              <a:rPr lang="zh-CN" altLang="en-US" sz="32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手工业合作社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，逐渐将个体所有制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改造为社会主义集体所有制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  <a:cs typeface="华文仿宋" panose="02010600040101010101" charset="-122"/>
                <a:sym typeface="+mn-ea"/>
              </a:rPr>
              <a:t>。</a:t>
            </a:r>
          </a:p>
        </p:txBody>
      </p:sp>
      <p:pic>
        <p:nvPicPr>
          <p:cNvPr id="7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17" y="-403698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47421" y="0"/>
            <a:ext cx="504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手工业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18285" y="5354515"/>
            <a:ext cx="2540977" cy="589085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7772" y="4386654"/>
            <a:ext cx="3484227" cy="2471346"/>
          </a:xfrm>
          <a:prstGeom prst="rect">
            <a:avLst/>
          </a:prstGeom>
        </p:spPr>
      </p:pic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17" y="-403698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7421" y="0"/>
            <a:ext cx="504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手工业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79260" y="926248"/>
          <a:ext cx="8169790" cy="4822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7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62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背景</a:t>
                      </a:r>
                    </a:p>
                  </a:txBody>
                  <a:tcPr marL="86699" marR="86699" marT="43352" marB="4335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>
                          <a:latin typeface="华文新魏" pitchFamily="2" charset="-122"/>
                          <a:ea typeface="华文新魏" pitchFamily="2" charset="-122"/>
                        </a:rPr>
                        <a:t>农业合作化运动的推动</a:t>
                      </a:r>
                    </a:p>
                  </a:txBody>
                  <a:tcPr marL="86699" marR="86699" marT="43352" marB="4335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06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>
                          <a:latin typeface="华文新魏" pitchFamily="2" charset="-122"/>
                          <a:ea typeface="华文新魏" pitchFamily="2" charset="-122"/>
                        </a:rPr>
                        <a:t>组织形式</a:t>
                      </a:r>
                    </a:p>
                  </a:txBody>
                  <a:tcPr marL="86699" marR="86699" marT="43352" marB="43352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charset="0"/>
                        <a:buChar char="Ø"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手工业生产小组</a:t>
                      </a:r>
                    </a:p>
                    <a:p>
                      <a:pPr marL="342900" indent="-342900" algn="l">
                        <a:buFont typeface="Wingdings" panose="05000000000000000000" charset="0"/>
                        <a:buChar char="Ø"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手工业供销生产</a:t>
                      </a:r>
                      <a:r>
                        <a:rPr lang="zh-CN" altLang="en-US" sz="3600" b="1" dirty="0" smtClean="0">
                          <a:latin typeface="华文新魏" pitchFamily="2" charset="-122"/>
                          <a:ea typeface="华文新魏" pitchFamily="2" charset="-122"/>
                        </a:rPr>
                        <a:t>社</a:t>
                      </a:r>
                      <a:endParaRPr lang="en-US" altLang="zh-CN" sz="3600" b="1" dirty="0" smtClean="0"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342900" indent="-342900" algn="l">
                        <a:buFont typeface="Wingdings" panose="05000000000000000000" charset="0"/>
                        <a:buChar char="Ø"/>
                      </a:pPr>
                      <a:r>
                        <a:rPr lang="zh-CN" altLang="en-US" sz="3600" b="1" dirty="0" smtClean="0">
                          <a:latin typeface="华文新魏" pitchFamily="2" charset="-122"/>
                          <a:ea typeface="华文新魏" pitchFamily="2" charset="-122"/>
                        </a:rPr>
                        <a:t>手工业</a:t>
                      </a: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生产合作社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生产资料由私有制转变为公有制</a:t>
                      </a:r>
                    </a:p>
                  </a:txBody>
                  <a:tcPr marL="86699" marR="86699" marT="43352" marB="4335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>
                          <a:latin typeface="华文新魏" pitchFamily="2" charset="-122"/>
                          <a:ea typeface="华文新魏" pitchFamily="2" charset="-122"/>
                        </a:rPr>
                        <a:t>方法</a:t>
                      </a:r>
                    </a:p>
                  </a:txBody>
                  <a:tcPr marL="86699" marR="86699" marT="43352" marB="43352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从供销入手，实行生产改造</a:t>
                      </a:r>
                    </a:p>
                  </a:txBody>
                  <a:tcPr marL="86699" marR="86699" marT="43352" marB="4335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>
                          <a:latin typeface="华文新魏" pitchFamily="2" charset="-122"/>
                          <a:ea typeface="华文新魏" pitchFamily="2" charset="-122"/>
                        </a:rPr>
                        <a:t>步骤</a:t>
                      </a:r>
                    </a:p>
                  </a:txBody>
                  <a:tcPr marL="86699" marR="86699" marT="43352" marB="43352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3600" b="1" dirty="0">
                          <a:latin typeface="华文新魏" pitchFamily="2" charset="-122"/>
                          <a:ea typeface="华文新魏" pitchFamily="2" charset="-122"/>
                        </a:rPr>
                        <a:t>由小到大，由低级到高级</a:t>
                      </a:r>
                    </a:p>
                  </a:txBody>
                  <a:tcPr marL="86699" marR="86699" marT="43352" marB="4335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8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b="1">
                          <a:latin typeface="华文新魏" pitchFamily="2" charset="-122"/>
                          <a:ea typeface="华文新魏" pitchFamily="2" charset="-122"/>
                        </a:rPr>
                        <a:t>结果</a:t>
                      </a:r>
                    </a:p>
                  </a:txBody>
                  <a:tcPr marL="86699" marR="86699" marT="43352" marB="43352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3600" b="1" dirty="0">
                          <a:solidFill>
                            <a:srgbClr val="C00000"/>
                          </a:solidFill>
                          <a:latin typeface="华文新魏" pitchFamily="2" charset="-122"/>
                          <a:ea typeface="华文新魏" pitchFamily="2" charset="-122"/>
                          <a:cs typeface="华文中宋" panose="02010600040101010101" charset="-122"/>
                        </a:rPr>
                        <a:t>1956</a:t>
                      </a:r>
                      <a:r>
                        <a:rPr lang="zh-CN" altLang="en-US" sz="3600" b="1" dirty="0">
                          <a:solidFill>
                            <a:srgbClr val="C00000"/>
                          </a:solidFill>
                          <a:latin typeface="华文新魏" pitchFamily="2" charset="-122"/>
                          <a:ea typeface="华文新魏" pitchFamily="2" charset="-122"/>
                          <a:cs typeface="华文中宋" panose="02010600040101010101" charset="-122"/>
                        </a:rPr>
                        <a:t>年底改造基本完成</a:t>
                      </a:r>
                    </a:p>
                  </a:txBody>
                  <a:tcPr marL="86699" marR="86699" marT="43352" marB="43352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62" y="-378531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9288" y="0"/>
            <a:ext cx="67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资本主义工商业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120043" y="2502474"/>
            <a:ext cx="446894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外资在华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企业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2118834" y="3358829"/>
            <a:ext cx="396560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民族资本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企业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102055" y="1572630"/>
            <a:ext cx="397399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官僚资本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企业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5891749" y="2512391"/>
            <a:ext cx="2084387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直接接管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5917721" y="1564416"/>
            <a:ext cx="2084387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一并没收</a:t>
            </a:r>
          </a:p>
        </p:txBody>
      </p:sp>
      <p:sp>
        <p:nvSpPr>
          <p:cNvPr id="9" name="文本框 6"/>
          <p:cNvSpPr txBox="1"/>
          <p:nvPr/>
        </p:nvSpPr>
        <p:spPr>
          <a:xfrm>
            <a:off x="5839801" y="3260929"/>
            <a:ext cx="2084387" cy="86177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5000" b="1" dirty="0" smtClean="0">
                <a:latin typeface="华文新魏" pitchFamily="2" charset="-122"/>
                <a:ea typeface="华文新魏" pitchFamily="2" charset="-122"/>
              </a:rPr>
              <a:t>？</a:t>
            </a:r>
            <a:endParaRPr lang="zh-CN" altLang="en-US" sz="50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62" y="-378531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9288" y="0"/>
            <a:ext cx="67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资本主义工商业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136161" y="3273674"/>
            <a:ext cx="314642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现实中：</a:t>
            </a:r>
            <a:endParaRPr lang="en-US" altLang="zh-CN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132296" y="1750986"/>
            <a:ext cx="314642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历史上：</a:t>
            </a:r>
          </a:p>
        </p:txBody>
      </p:sp>
      <p:sp>
        <p:nvSpPr>
          <p:cNvPr id="15" name="文本框 6"/>
          <p:cNvSpPr txBox="1"/>
          <p:nvPr/>
        </p:nvSpPr>
        <p:spPr>
          <a:xfrm>
            <a:off x="1779050" y="1701334"/>
            <a:ext cx="4730807" cy="1432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抵抗外来经济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侵略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促进中国社会进步</a:t>
            </a:r>
          </a:p>
        </p:txBody>
      </p:sp>
      <p:sp>
        <p:nvSpPr>
          <p:cNvPr id="18" name="文本框 9"/>
          <p:cNvSpPr txBox="1"/>
          <p:nvPr/>
        </p:nvSpPr>
        <p:spPr>
          <a:xfrm>
            <a:off x="1761260" y="3206406"/>
            <a:ext cx="3661289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提供就业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岗位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丰富市场供应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增加国家税收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培养技术人才</a:t>
            </a:r>
          </a:p>
        </p:txBody>
      </p:sp>
      <p:sp>
        <p:nvSpPr>
          <p:cNvPr id="19" name="文本框 11"/>
          <p:cNvSpPr txBox="1"/>
          <p:nvPr/>
        </p:nvSpPr>
        <p:spPr>
          <a:xfrm>
            <a:off x="138448" y="1044092"/>
            <a:ext cx="794854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中国民族资本主义工商业的作用：</a:t>
            </a:r>
          </a:p>
        </p:txBody>
      </p:sp>
      <p:sp>
        <p:nvSpPr>
          <p:cNvPr id="20" name="文本框 1"/>
          <p:cNvSpPr txBox="1"/>
          <p:nvPr/>
        </p:nvSpPr>
        <p:spPr>
          <a:xfrm>
            <a:off x="5783212" y="3328208"/>
            <a:ext cx="247077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消极作用：</a:t>
            </a:r>
          </a:p>
        </p:txBody>
      </p:sp>
      <p:sp>
        <p:nvSpPr>
          <p:cNvPr id="21" name="文本框 2"/>
          <p:cNvSpPr txBox="1"/>
          <p:nvPr/>
        </p:nvSpPr>
        <p:spPr>
          <a:xfrm>
            <a:off x="7964605" y="3278354"/>
            <a:ext cx="3757612" cy="2125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对工人的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剥削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唯利是图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不顾人民需求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8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62" y="-378531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9288" y="0"/>
            <a:ext cx="67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资本主义工商业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502" y="855677"/>
            <a:ext cx="4194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问题引领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国家对资本主义工商业是如何改造的？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资本家的身份有何转变？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公私合营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614332" y="996949"/>
            <a:ext cx="7430911" cy="5573184"/>
          </a:xfrm>
          <a:prstGeom prst="rect">
            <a:avLst/>
          </a:prstGeom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62" y="-378531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9288" y="0"/>
            <a:ext cx="67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资本主义工商业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59"/>
          <p:cNvSpPr/>
          <p:nvPr/>
        </p:nvSpPr>
        <p:spPr>
          <a:xfrm>
            <a:off x="201336" y="954830"/>
            <a:ext cx="6954473" cy="2014874"/>
          </a:xfrm>
          <a:prstGeom prst="rect">
            <a:avLst/>
          </a:prstGeom>
          <a:noFill/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722" tIns="43361" rIns="86722" bIns="43361" rtlCol="0" anchor="ctr"/>
          <a:lstStyle/>
          <a:p>
            <a:pPr marL="433608" indent="-433608">
              <a:lnSpc>
                <a:spcPct val="12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1954</a:t>
            </a: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企业的</a:t>
            </a:r>
            <a:r>
              <a:rPr lang="zh-CN" altLang="en-GB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公私合营</a:t>
            </a:r>
          </a:p>
          <a:p>
            <a:pPr>
              <a:lnSpc>
                <a:spcPct val="120000"/>
              </a:lnSpc>
            </a:pP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共同经营、公方代表（领导）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四马分肥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 获经营</a:t>
            </a:r>
            <a:r>
              <a:rPr lang="zh-CN" altLang="en-GB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红利</a:t>
            </a:r>
            <a:endParaRPr lang="en-US" altLang="zh-CN" sz="3600" b="1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59"/>
          <p:cNvSpPr/>
          <p:nvPr/>
        </p:nvSpPr>
        <p:spPr>
          <a:xfrm>
            <a:off x="6628982" y="2291018"/>
            <a:ext cx="4629043" cy="1341416"/>
          </a:xfrm>
          <a:prstGeom prst="rect">
            <a:avLst/>
          </a:prstGeom>
          <a:noFill/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722" tIns="43361" rIns="86722" bIns="43361" rtlCol="0" anchor="ctr"/>
          <a:lstStyle/>
          <a:p>
            <a:pPr>
              <a:lnSpc>
                <a:spcPct val="120000"/>
              </a:lnSpc>
            </a:pP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社会主义改造</a:t>
            </a:r>
            <a:r>
              <a:rPr lang="zh-CN" altLang="en-GB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创举</a:t>
            </a: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，和平过渡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赎买政策</a:t>
            </a:r>
            <a:endParaRPr lang="zh-CN" altLang="en-US" sz="36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36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218114" y="3040147"/>
            <a:ext cx="4806891" cy="106243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76799" tIns="38399" rIns="76799" bIns="38399">
            <a:spAutoFit/>
          </a:bodyPr>
          <a:lstStyle/>
          <a:p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公私双方共同经营企业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公方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代表居于领导地位。</a:t>
            </a:r>
          </a:p>
        </p:txBody>
      </p:sp>
      <p:sp>
        <p:nvSpPr>
          <p:cNvPr id="10" name="Rectangle 59"/>
          <p:cNvSpPr/>
          <p:nvPr/>
        </p:nvSpPr>
        <p:spPr>
          <a:xfrm>
            <a:off x="6618915" y="854161"/>
            <a:ext cx="5184396" cy="1528313"/>
          </a:xfrm>
          <a:prstGeom prst="rect">
            <a:avLst/>
          </a:prstGeom>
          <a:noFill/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722" tIns="43361" rIns="86722" bIns="43361" rtlCol="0" anchor="ctr"/>
          <a:lstStyle/>
          <a:p>
            <a:pPr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1956</a:t>
            </a: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全行业</a:t>
            </a:r>
            <a:r>
              <a:rPr lang="zh-CN" altLang="en-GB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的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公私</a:t>
            </a:r>
            <a:r>
              <a:rPr lang="zh-CN" altLang="en-GB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合营</a:t>
            </a:r>
            <a:endParaRPr lang="zh-CN" altLang="en-GB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GB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ea"/>
                <a:sym typeface="Arial" panose="020B0604020202020204" pitchFamily="34" charset="0"/>
              </a:rPr>
              <a:t>获取定息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6658945" y="3743340"/>
            <a:ext cx="5068864" cy="2549781"/>
          </a:xfrm>
          <a:prstGeom prst="rect">
            <a:avLst/>
          </a:prstGeom>
          <a:noFill/>
        </p:spPr>
        <p:txBody>
          <a:bodyPr wrap="square" lIns="86722" tIns="43361" rIns="86722" bIns="43361" rtlCol="0" anchor="t">
            <a:spAutoFit/>
          </a:bodyPr>
          <a:lstStyle/>
          <a:p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这一方式减少资产阶级对社会主义改造的阻力，便于使资本家成为一个自食其力的劳动者，有利于将资产阶级的生产资料收归国有。</a:t>
            </a:r>
          </a:p>
        </p:txBody>
      </p:sp>
      <p:graphicFrame>
        <p:nvGraphicFramePr>
          <p:cNvPr id="12" name="图表 11"/>
          <p:cNvGraphicFramePr/>
          <p:nvPr/>
        </p:nvGraphicFramePr>
        <p:xfrm>
          <a:off x="355600" y="4013200"/>
          <a:ext cx="4199467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806" y="-403698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7956" y="0"/>
            <a:ext cx="21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0470" y="1359017"/>
            <a:ext cx="940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           手工业           资本主义工商业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35" y="2567031"/>
            <a:ext cx="1937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改造前</a:t>
            </a:r>
            <a:endParaRPr lang="en-US" altLang="zh-CN" sz="3600" b="1" dirty="0" smtClean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改造后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0018" y="2181138"/>
            <a:ext cx="229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个体农民占有</a:t>
            </a:r>
            <a:endParaRPr lang="zh-CN" altLang="en-US" sz="3600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2491" y="2189527"/>
            <a:ext cx="229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个体手工业者占有</a:t>
            </a:r>
            <a:endParaRPr lang="zh-CN" altLang="en-US" sz="3600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3588" y="2189527"/>
            <a:ext cx="250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私人资本家占有</a:t>
            </a:r>
            <a:endParaRPr lang="zh-CN" altLang="en-US" sz="3600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185" y="3582099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集体所有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6048" y="3565321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集体所有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591" y="3548543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国家所有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76751" y="2155971"/>
            <a:ext cx="738664" cy="1241570"/>
          </a:xfrm>
          <a:prstGeom prst="rect">
            <a:avLst/>
          </a:prstGeom>
          <a:noFill/>
          <a:ln w="63500" cmpd="tri">
            <a:solidFill>
              <a:srgbClr val="7030A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私有</a:t>
            </a:r>
            <a:endParaRPr lang="zh-CN" altLang="en-US" sz="3600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85143" y="3540155"/>
            <a:ext cx="738664" cy="1241570"/>
          </a:xfrm>
          <a:prstGeom prst="rect">
            <a:avLst/>
          </a:prstGeom>
          <a:noFill/>
          <a:ln w="63500" cmpd="tri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公有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4362276"/>
            <a:ext cx="7902429" cy="646331"/>
          </a:xfrm>
          <a:prstGeom prst="rect">
            <a:avLst/>
          </a:prstGeom>
          <a:noFill/>
          <a:ln w="63500" cmpd="tri">
            <a:solidFill>
              <a:srgbClr val="C0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社会主义公有制建立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7189" y="5285065"/>
            <a:ext cx="7902429" cy="1200329"/>
          </a:xfrm>
          <a:prstGeom prst="rect">
            <a:avLst/>
          </a:prstGeom>
          <a:noFill/>
          <a:ln w="63500" cmpd="tri">
            <a:solidFill>
              <a:srgbClr val="C0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1956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年底社会主义制度在我国建立，我国进入社会主义初级阶段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 descr="1_190515214628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149350"/>
            <a:ext cx="12192000" cy="2646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dirty="0">
                <a:latin typeface="+mn-ea"/>
                <a:ea typeface="+mn-ea"/>
              </a:rPr>
              <a:t>济南汇才学校录制</a:t>
            </a:r>
            <a:endParaRPr lang="en-US" altLang="zh-CN" sz="60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6000" b="1" dirty="0">
                <a:latin typeface="+mn-ea"/>
                <a:ea typeface="+mn-ea"/>
              </a:rPr>
              <a:t>2020</a:t>
            </a:r>
            <a:r>
              <a:rPr lang="zh-CN" altLang="en-US" sz="6000" b="1" dirty="0">
                <a:latin typeface="+mn-ea"/>
                <a:ea typeface="+mn-ea"/>
              </a:rPr>
              <a:t>年</a:t>
            </a:r>
            <a:r>
              <a:rPr lang="en-US" altLang="zh-CN" sz="6000" b="1" dirty="0">
                <a:latin typeface="+mn-ea"/>
                <a:ea typeface="+mn-ea"/>
              </a:rPr>
              <a:t>2</a:t>
            </a:r>
            <a:r>
              <a:rPr lang="zh-CN" altLang="en-US" sz="6000" b="1" dirty="0">
                <a:latin typeface="+mn-ea"/>
                <a:ea typeface="+mn-ea"/>
              </a:rPr>
              <a:t>月</a:t>
            </a:r>
            <a:endParaRPr lang="zh-CN" altLang="en-US" sz="60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6"/>
          <p:cNvSpPr txBox="1"/>
          <p:nvPr/>
        </p:nvSpPr>
        <p:spPr>
          <a:xfrm>
            <a:off x="2177144" y="1444374"/>
            <a:ext cx="7728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自</a:t>
            </a: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鸦片战争</a:t>
            </a:r>
            <a:r>
              <a:rPr lang="zh-CN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列强用坚船利炮打</a:t>
            </a: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开中国</a:t>
            </a:r>
            <a:r>
              <a:rPr lang="zh-CN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大门后，</a:t>
            </a:r>
            <a:r>
              <a:rPr lang="zh-CN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农民阶级、地主阶级、资产阶级提出了许多救国救民的方案，但是都没有带领中国人民完成反帝反封建的任务，历史选择了</a:t>
            </a:r>
            <a:r>
              <a:rPr lang="zh-CN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中国共产党，选择</a:t>
            </a:r>
            <a:r>
              <a:rPr lang="zh-CN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了社会主义。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562062" y="796925"/>
            <a:ext cx="11023134" cy="1693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72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新魏"/>
                <a:ea typeface="华文新魏"/>
              </a:rPr>
              <a:t>第二单元</a:t>
            </a:r>
            <a:endParaRPr lang="zh-CN" altLang="en-US" sz="72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华文新魏"/>
              <a:ea typeface="华文新魏"/>
            </a:endParaRPr>
          </a:p>
          <a:p>
            <a:pPr algn="ctr"/>
            <a:r>
              <a:rPr lang="zh-CN" altLang="en-US" sz="72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新魏"/>
                <a:ea typeface="华文新魏"/>
              </a:rPr>
              <a:t>社会主义制度的建立与社会主义建设的探索</a:t>
            </a:r>
            <a:endParaRPr lang="zh-CN" altLang="en-US" sz="72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2223083" y="3057525"/>
            <a:ext cx="734875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工业化的起步和人民代表大会制度的确立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●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三大改造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艰辛探索与建设成就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12" y="0"/>
            <a:ext cx="3895288" cy="187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059680" y="184558"/>
            <a:ext cx="3832649" cy="2419781"/>
            <a:chOff x="5658142" y="184558"/>
            <a:chExt cx="3234187" cy="2419781"/>
          </a:xfrm>
        </p:grpSpPr>
        <p:sp>
          <p:nvSpPr>
            <p:cNvPr id="4" name="TextBox 3"/>
            <p:cNvSpPr txBox="1"/>
            <p:nvPr/>
          </p:nvSpPr>
          <p:spPr>
            <a:xfrm>
              <a:off x="6442744" y="973123"/>
              <a:ext cx="24495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000" b="1" dirty="0" smtClean="0">
                  <a:latin typeface="华文新魏" pitchFamily="2" charset="-122"/>
                  <a:ea typeface="华文新魏" pitchFamily="2" charset="-122"/>
                </a:rPr>
                <a:t>三大改造</a:t>
              </a:r>
              <a:endParaRPr lang="zh-CN" altLang="en-US" sz="50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7" name="图片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142" y="184558"/>
              <a:ext cx="1874838" cy="166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4558268" y="2142308"/>
            <a:ext cx="4552314" cy="766355"/>
            <a:chOff x="5760051" y="1863634"/>
            <a:chExt cx="4552314" cy="766355"/>
          </a:xfrm>
        </p:grpSpPr>
        <p:pic>
          <p:nvPicPr>
            <p:cNvPr id="9" name="图片 28" descr="C_108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1" y="2490650"/>
              <a:ext cx="4552314" cy="13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808617" y="1863634"/>
              <a:ext cx="4336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华文新魏" pitchFamily="2" charset="-122"/>
                  <a:ea typeface="华文新魏" pitchFamily="2" charset="-122"/>
                </a:rPr>
                <a:t>改造什么</a:t>
              </a:r>
              <a:endParaRPr lang="zh-CN" altLang="en-US" sz="36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9297" y="3230879"/>
            <a:ext cx="4552314" cy="766355"/>
            <a:chOff x="5760051" y="1863634"/>
            <a:chExt cx="4552314" cy="766355"/>
          </a:xfrm>
        </p:grpSpPr>
        <p:pic>
          <p:nvPicPr>
            <p:cNvPr id="13" name="图片 28" descr="C_108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1" y="2490650"/>
              <a:ext cx="4552314" cy="13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808617" y="1863634"/>
              <a:ext cx="4336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华文新魏" pitchFamily="2" charset="-122"/>
                  <a:ea typeface="华文新魏" pitchFamily="2" charset="-122"/>
                </a:rPr>
                <a:t>为何改造</a:t>
              </a:r>
              <a:endParaRPr lang="zh-CN" altLang="en-US" sz="36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13240" y="4345575"/>
            <a:ext cx="4552314" cy="766355"/>
            <a:chOff x="5760051" y="1863634"/>
            <a:chExt cx="4552314" cy="766355"/>
          </a:xfrm>
        </p:grpSpPr>
        <p:pic>
          <p:nvPicPr>
            <p:cNvPr id="16" name="图片 28" descr="C_108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1" y="2490650"/>
              <a:ext cx="4552314" cy="13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808617" y="1863634"/>
              <a:ext cx="4336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华文新魏" pitchFamily="2" charset="-122"/>
                  <a:ea typeface="华文新魏" pitchFamily="2" charset="-122"/>
                </a:rPr>
                <a:t>怎样改造</a:t>
              </a:r>
              <a:endParaRPr lang="zh-CN" altLang="en-US" sz="36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" y="1261413"/>
            <a:ext cx="11007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    “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要在一个相当长的时期内，逐步实现国家的社会主义工业化，并逐步实现国家对农业、对手工业和对资本主义工商业的社会主义改造。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”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      ——1953年过渡时期总路线</a:t>
            </a:r>
            <a:endParaRPr lang="en-US" altLang="zh-CN" sz="36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95" y="-386920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0035" y="0"/>
            <a:ext cx="48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改造什么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98677" y="2312377"/>
            <a:ext cx="1055077" cy="589085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15400" y="2329961"/>
            <a:ext cx="1336431" cy="589085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41839" y="3103684"/>
            <a:ext cx="3244361" cy="589085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541690" y="1187242"/>
            <a:ext cx="11190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材料  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经过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土地改革，广大农民得到了土地，农村生产力从封建制度束缚下解放出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来，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农业生产恢复和发展起来了，但农民绝大多数还是靠人畜经营......正因如此，今天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生产的发展，还有许多</a:t>
            </a:r>
            <a:r>
              <a:rPr lang="zh-CN" altLang="en-US" sz="36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</a:rPr>
              <a:t>困难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的条件限制了它，约束了它。</a:t>
            </a:r>
          </a:p>
          <a:p>
            <a:pPr algn="l">
              <a:lnSpc>
                <a:spcPct val="125000"/>
              </a:lnSpc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邓子恢《在全国第一次农村工作会议上的总结报告》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0F43FF1-264F-4E7E-B16F-19766F3EE7CB}"/>
              </a:ext>
            </a:extLst>
          </p:cNvPr>
          <p:cNvSpPr/>
          <p:nvPr/>
        </p:nvSpPr>
        <p:spPr>
          <a:xfrm>
            <a:off x="352337" y="1440543"/>
            <a:ext cx="11426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材料  随着</a:t>
            </a:r>
            <a:r>
              <a:rPr kumimoji="1"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工业建设和城市工矿区的发展，城镇人口的迅速增加，国家对商品粮和工业原料的需要急剧增加，然而分散落后的小农经济束缚农村生产力的发展。</a:t>
            </a:r>
            <a:r>
              <a:rPr kumimoji="1" lang="zh-CN" altLang="en-US" sz="3600" b="1" dirty="0">
                <a:latin typeface="华文新魏" pitchFamily="2" charset="-122"/>
                <a:ea typeface="华文新魏" pitchFamily="2" charset="-122"/>
              </a:rPr>
              <a:t>难以满足经济建设发展需要。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第一个农业合作社.asf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874004" y="866162"/>
            <a:ext cx="7092892" cy="580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502" y="855677"/>
            <a:ext cx="43454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问题引领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视频中的这位农村党员是怎样带领乡亲们解决困难、发展生产的？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效果如何？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5227" y="1132849"/>
            <a:ext cx="11618752" cy="497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        1955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日至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日，中共中央在北京召开七届六中全会，通过了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关于</a:t>
            </a:r>
            <a:r>
              <a:rPr lang="zh-CN" altLang="en-US" sz="32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农业合作化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问题的决议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，要求到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1958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年春在全国大多数地方基本上普及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初级农业生产合作，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实现半社会主义合作化。会后，农业合作化运动急速发展，仅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个月左右的时间就在全国基本实现了农业合作化。到</a:t>
            </a:r>
            <a:r>
              <a:rPr lang="en-US" altLang="zh-CN" sz="32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1956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年底，参加</a:t>
            </a:r>
            <a:r>
              <a:rPr lang="zh-CN" altLang="en-US"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</a:rPr>
              <a:t>初级社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的农户占总农户的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96.3%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，参加</a:t>
            </a:r>
            <a:r>
              <a:rPr lang="zh-CN" altLang="en-US" sz="3200" b="1" dirty="0">
                <a:solidFill>
                  <a:srgbClr val="CC00CC"/>
                </a:solidFill>
                <a:latin typeface="华文新魏" pitchFamily="2" charset="-122"/>
                <a:ea typeface="华文新魏" pitchFamily="2" charset="-122"/>
              </a:rPr>
              <a:t>高级社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的达到农户总数的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87.8%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32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基本上实现了完全的社会主义改造，完成了由农民个体所有制到社会主义集体所有制的转变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9" y="-395309"/>
            <a:ext cx="22217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59149" y="0"/>
            <a:ext cx="453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三大改造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——【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农业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】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ed2fe2-4dd1-4bed-8e98-437a35df74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960</Words>
  <Application>Microsoft Office PowerPoint</Application>
  <PresentationFormat>自定义</PresentationFormat>
  <Paragraphs>124</Paragraphs>
  <Slides>19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100</cp:revision>
  <dcterms:created xsi:type="dcterms:W3CDTF">2016-01-23T13:20:01Z</dcterms:created>
  <dcterms:modified xsi:type="dcterms:W3CDTF">2020-02-14T10:24:45Z</dcterms:modified>
</cp:coreProperties>
</file>