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0" r:id="rId3"/>
    <p:sldId id="256" r:id="rId4"/>
    <p:sldId id="261" r:id="rId5"/>
    <p:sldId id="262" r:id="rId6"/>
    <p:sldId id="263" r:id="rId7"/>
    <p:sldId id="272" r:id="rId8"/>
    <p:sldId id="265" r:id="rId9"/>
    <p:sldId id="264" r:id="rId10"/>
    <p:sldId id="257" r:id="rId11"/>
    <p:sldId id="266" r:id="rId12"/>
    <p:sldId id="258" r:id="rId13"/>
    <p:sldId id="259" r:id="rId14"/>
    <p:sldId id="268" r:id="rId15"/>
    <p:sldId id="273" r:id="rId16"/>
    <p:sldId id="267"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87" autoAdjust="0"/>
    <p:restoredTop sz="94712" autoAdjust="0"/>
  </p:normalViewPr>
  <p:slideViewPr>
    <p:cSldViewPr>
      <p:cViewPr varScale="1">
        <p:scale>
          <a:sx n="108" d="100"/>
          <a:sy n="108" d="100"/>
        </p:scale>
        <p:origin x="-170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2019/6/19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2019/6/19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2019/6/19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1604" y="2428868"/>
            <a:ext cx="5715040" cy="1200329"/>
          </a:xfrm>
          <a:prstGeom prst="rect">
            <a:avLst/>
          </a:prstGeom>
          <a:noFill/>
        </p:spPr>
        <p:txBody>
          <a:bodyPr wrap="square" rtlCol="0">
            <a:spAutoFit/>
          </a:bodyPr>
          <a:lstStyle/>
          <a:p>
            <a:r>
              <a:rPr lang="zh-CN" altLang="en-US" sz="5400" b="1" dirty="0" smtClean="0">
                <a:solidFill>
                  <a:srgbClr val="FF0000"/>
                </a:solidFill>
                <a:latin typeface="黑体" pitchFamily="49" charset="-122"/>
                <a:ea typeface="黑体" pitchFamily="49" charset="-122"/>
              </a:rPr>
              <a:t>创建一所未来学校</a:t>
            </a:r>
            <a:endParaRPr lang="en-US" altLang="zh-CN" sz="5400" b="1" dirty="0" smtClean="0">
              <a:solidFill>
                <a:srgbClr val="FF0000"/>
              </a:solidFill>
              <a:latin typeface="黑体" pitchFamily="49" charset="-122"/>
              <a:ea typeface="黑体" pitchFamily="49" charset="-122"/>
            </a:endParaRPr>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285720" y="785794"/>
          <a:ext cx="8715441" cy="5537200"/>
        </p:xfrm>
        <a:graphic>
          <a:graphicData uri="http://schemas.openxmlformats.org/drawingml/2006/table">
            <a:tbl>
              <a:tblPr/>
              <a:tblGrid>
                <a:gridCol w="369820"/>
                <a:gridCol w="478713"/>
                <a:gridCol w="478713"/>
                <a:gridCol w="478713"/>
                <a:gridCol w="363657"/>
                <a:gridCol w="363657"/>
                <a:gridCol w="363657"/>
                <a:gridCol w="363657"/>
                <a:gridCol w="545485"/>
                <a:gridCol w="335334"/>
                <a:gridCol w="447353"/>
                <a:gridCol w="626909"/>
                <a:gridCol w="548863"/>
                <a:gridCol w="617726"/>
                <a:gridCol w="411649"/>
                <a:gridCol w="411649"/>
                <a:gridCol w="509749"/>
                <a:gridCol w="519626"/>
                <a:gridCol w="480511"/>
              </a:tblGrid>
              <a:tr h="575537">
                <a:tc>
                  <a:txBody>
                    <a:bodyPr/>
                    <a:lstStyle/>
                    <a:p>
                      <a:pPr algn="ctr">
                        <a:lnSpc>
                          <a:spcPts val="2600"/>
                        </a:lnSpc>
                        <a:spcAft>
                          <a:spcPts val="0"/>
                        </a:spcAft>
                      </a:pPr>
                      <a:r>
                        <a:rPr lang="zh-CN" altLang="en-US" sz="1400" b="1" kern="100" dirty="0" smtClean="0">
                          <a:latin typeface="Calibri"/>
                          <a:ea typeface="宋体"/>
                          <a:cs typeface="Times New Roman"/>
                        </a:rPr>
                        <a:t>板块</a:t>
                      </a:r>
                      <a:endParaRPr lang="zh-CN" sz="1400" b="1" kern="100" dirty="0">
                        <a:latin typeface="Calibri"/>
                        <a:ea typeface="宋体"/>
                        <a:cs typeface="Times New Roman"/>
                      </a:endParaRP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600"/>
                        </a:lnSpc>
                        <a:spcAft>
                          <a:spcPts val="0"/>
                        </a:spcAft>
                      </a:pPr>
                      <a:r>
                        <a:rPr lang="zh-CN" sz="1400" b="1" kern="100" dirty="0">
                          <a:latin typeface="Calibri"/>
                          <a:ea typeface="宋体"/>
                          <a:cs typeface="Times New Roman"/>
                        </a:rPr>
                        <a:t>国家课程</a:t>
                      </a:r>
                      <a:endParaRPr lang="zh-CN" sz="1400" kern="100" dirty="0">
                        <a:latin typeface="Calibri"/>
                        <a:ea typeface="宋体"/>
                        <a:cs typeface="Times New Roman"/>
                      </a:endParaRP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2600"/>
                        </a:lnSpc>
                        <a:spcAft>
                          <a:spcPts val="0"/>
                        </a:spcAft>
                      </a:pPr>
                      <a:r>
                        <a:rPr lang="zh-CN" altLang="en-US" sz="1400" b="1" kern="100" dirty="0" smtClean="0">
                          <a:latin typeface="Calibri"/>
                          <a:ea typeface="宋体"/>
                          <a:cs typeface="Times New Roman"/>
                        </a:rPr>
                        <a:t>地方课程</a:t>
                      </a:r>
                      <a:endParaRPr lang="zh-CN" sz="1400" b="1" kern="100" dirty="0">
                        <a:latin typeface="Calibri"/>
                        <a:ea typeface="宋体"/>
                        <a:cs typeface="Times New Roman"/>
                      </a:endParaRP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ctr">
                        <a:lnSpc>
                          <a:spcPts val="2600"/>
                        </a:lnSpc>
                        <a:spcAft>
                          <a:spcPts val="0"/>
                        </a:spcAft>
                      </a:pPr>
                      <a:endParaRPr lang="zh-CN" sz="1400" kern="100" dirty="0">
                        <a:latin typeface="Calibri"/>
                        <a:ea typeface="宋体"/>
                        <a:cs typeface="Times New Roman"/>
                      </a:endParaRP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2600"/>
                        </a:lnSpc>
                        <a:spcAft>
                          <a:spcPts val="0"/>
                        </a:spcAft>
                      </a:pPr>
                      <a:r>
                        <a:rPr lang="zh-CN" sz="1400" b="1" kern="100" dirty="0">
                          <a:latin typeface="Calibri"/>
                          <a:ea typeface="宋体"/>
                          <a:cs typeface="Times New Roman"/>
                        </a:rPr>
                        <a:t>国际课程</a:t>
                      </a:r>
                      <a:endParaRPr lang="zh-CN" sz="1400" kern="100" dirty="0">
                        <a:latin typeface="Calibri"/>
                        <a:ea typeface="宋体"/>
                        <a:cs typeface="Times New Roman"/>
                      </a:endParaRP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5">
                  <a:txBody>
                    <a:bodyPr/>
                    <a:lstStyle/>
                    <a:p>
                      <a:pPr algn="ctr">
                        <a:lnSpc>
                          <a:spcPts val="2600"/>
                        </a:lnSpc>
                        <a:spcAft>
                          <a:spcPts val="0"/>
                        </a:spcAft>
                      </a:pPr>
                      <a:r>
                        <a:rPr lang="zh-CN" sz="1400" b="1" kern="100" dirty="0">
                          <a:latin typeface="Calibri"/>
                          <a:ea typeface="宋体"/>
                          <a:cs typeface="Times New Roman"/>
                        </a:rPr>
                        <a:t>立德课程</a:t>
                      </a:r>
                      <a:endParaRPr lang="zh-CN" sz="1400" kern="100" dirty="0">
                        <a:latin typeface="Calibri"/>
                        <a:ea typeface="宋体"/>
                        <a:cs typeface="Times New Roman"/>
                      </a:endParaRP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algn="ctr">
                        <a:lnSpc>
                          <a:spcPts val="2600"/>
                        </a:lnSpc>
                        <a:spcAft>
                          <a:spcPts val="0"/>
                        </a:spcAft>
                      </a:pPr>
                      <a:r>
                        <a:rPr lang="zh-CN" sz="1400" b="1" kern="100">
                          <a:latin typeface="Calibri"/>
                          <a:ea typeface="宋体"/>
                          <a:cs typeface="Times New Roman"/>
                        </a:rPr>
                        <a:t>益智课程</a:t>
                      </a:r>
                      <a:endParaRPr lang="zh-CN" sz="1400" kern="100">
                        <a:latin typeface="Calibri"/>
                        <a:ea typeface="宋体"/>
                        <a:cs typeface="Times New Roman"/>
                      </a:endParaRP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lnSpc>
                          <a:spcPts val="2600"/>
                        </a:lnSpc>
                        <a:spcAft>
                          <a:spcPts val="0"/>
                        </a:spcAft>
                      </a:pPr>
                      <a:r>
                        <a:rPr lang="zh-CN" sz="1400" b="1" kern="100">
                          <a:latin typeface="Calibri"/>
                          <a:ea typeface="宋体"/>
                          <a:cs typeface="Times New Roman"/>
                        </a:rPr>
                        <a:t>健体课程</a:t>
                      </a:r>
                      <a:endParaRPr lang="zh-CN" sz="1400" kern="100">
                        <a:latin typeface="Calibri"/>
                        <a:ea typeface="宋体"/>
                        <a:cs typeface="Times New Roman"/>
                      </a:endParaRP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2600"/>
                        </a:lnSpc>
                        <a:spcAft>
                          <a:spcPts val="0"/>
                        </a:spcAft>
                      </a:pPr>
                      <a:r>
                        <a:rPr lang="zh-CN" sz="1400" b="1" kern="100">
                          <a:latin typeface="Calibri"/>
                          <a:ea typeface="宋体"/>
                          <a:cs typeface="Times New Roman"/>
                        </a:rPr>
                        <a:t>潜能课程</a:t>
                      </a:r>
                      <a:endParaRPr lang="zh-CN" sz="1400" kern="100">
                        <a:latin typeface="Calibri"/>
                        <a:ea typeface="宋体"/>
                        <a:cs typeface="Times New Roman"/>
                      </a:endParaRP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1097922">
                <a:tc>
                  <a:txBody>
                    <a:bodyPr/>
                    <a:lstStyle/>
                    <a:p>
                      <a:pPr algn="ctr">
                        <a:lnSpc>
                          <a:spcPts val="2400"/>
                        </a:lnSpc>
                        <a:spcAft>
                          <a:spcPts val="0"/>
                        </a:spcAft>
                      </a:pPr>
                      <a:r>
                        <a:rPr lang="zh-CN" altLang="en-US" sz="1400" b="1" kern="100" dirty="0" smtClean="0">
                          <a:latin typeface="Calibri"/>
                          <a:ea typeface="宋体"/>
                          <a:cs typeface="Times New Roman"/>
                        </a:rPr>
                        <a:t>门类</a:t>
                      </a:r>
                      <a:endParaRPr lang="zh-CN" sz="1400" b="1" kern="100" dirty="0">
                        <a:latin typeface="Calibri"/>
                        <a:ea typeface="宋体"/>
                        <a:cs typeface="Times New Roman"/>
                      </a:endParaRP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kern="100" dirty="0">
                          <a:latin typeface="Calibri"/>
                          <a:ea typeface="宋体"/>
                          <a:cs typeface="Times New Roman"/>
                        </a:rPr>
                        <a:t>语数英理化</a:t>
                      </a:r>
                      <a:r>
                        <a:rPr lang="en-US" sz="1400" kern="100" dirty="0">
                          <a:latin typeface="Calibri"/>
                          <a:ea typeface="宋体"/>
                          <a:cs typeface="Times New Roman"/>
                        </a:rPr>
                        <a:t>…</a:t>
                      </a:r>
                      <a:endParaRPr lang="zh-CN" sz="1400" kern="100" dirty="0">
                        <a:latin typeface="Calibri"/>
                        <a:ea typeface="宋体"/>
                        <a:cs typeface="Times New Roman"/>
                      </a:endParaRP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altLang="en-US" sz="1400" kern="100" dirty="0" smtClean="0">
                          <a:latin typeface="Calibri"/>
                          <a:ea typeface="宋体"/>
                          <a:cs typeface="Times New Roman"/>
                        </a:rPr>
                        <a:t>安全教育环境教育</a:t>
                      </a:r>
                      <a:endParaRPr lang="zh-CN" sz="1400" kern="100" dirty="0">
                        <a:latin typeface="Calibri"/>
                        <a:ea typeface="宋体"/>
                        <a:cs typeface="Times New Roman"/>
                      </a:endParaRP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altLang="en-US" sz="1400" kern="100" dirty="0" smtClean="0">
                          <a:latin typeface="Calibri"/>
                          <a:ea typeface="宋体"/>
                          <a:cs typeface="Times New Roman"/>
                        </a:rPr>
                        <a:t>传统文化人生规划</a:t>
                      </a:r>
                      <a:endParaRPr lang="zh-CN" sz="1400" kern="100" dirty="0">
                        <a:latin typeface="Calibri"/>
                        <a:ea typeface="宋体"/>
                        <a:cs typeface="Times New Roman"/>
                      </a:endParaRP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endParaRPr lang="en-US" sz="1400" kern="100" dirty="0">
                        <a:latin typeface="宋体"/>
                        <a:ea typeface="宋体"/>
                        <a:cs typeface="Times New Roman"/>
                      </a:endParaRP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kern="100" dirty="0">
                          <a:latin typeface="Calibri"/>
                          <a:ea typeface="宋体"/>
                          <a:cs typeface="Times New Roman"/>
                        </a:rPr>
                        <a:t>小语种</a:t>
                      </a: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kern="100" dirty="0">
                          <a:latin typeface="Calibri"/>
                          <a:ea typeface="宋体"/>
                          <a:cs typeface="Times New Roman"/>
                        </a:rPr>
                        <a:t>爱的教育</a:t>
                      </a: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altLang="en-US" sz="1400" kern="100" dirty="0" smtClean="0">
                          <a:latin typeface="Calibri"/>
                          <a:ea typeface="宋体"/>
                          <a:cs typeface="Times New Roman"/>
                        </a:rPr>
                        <a:t>传统文化</a:t>
                      </a:r>
                      <a:endParaRPr lang="zh-CN" sz="1400" kern="100" dirty="0">
                        <a:latin typeface="Calibri"/>
                        <a:ea typeface="宋体"/>
                        <a:cs typeface="Times New Roman"/>
                      </a:endParaRP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kern="100" dirty="0">
                          <a:latin typeface="Calibri"/>
                          <a:ea typeface="宋体"/>
                          <a:cs typeface="Times New Roman"/>
                        </a:rPr>
                        <a:t>养成教育</a:t>
                      </a: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kern="100" dirty="0">
                          <a:latin typeface="Calibri"/>
                          <a:ea typeface="宋体"/>
                          <a:cs typeface="Times New Roman"/>
                        </a:rPr>
                        <a:t>礼仪教育</a:t>
                      </a: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kern="100" dirty="0">
                          <a:latin typeface="Calibri"/>
                          <a:ea typeface="宋体"/>
                          <a:cs typeface="Times New Roman"/>
                        </a:rPr>
                        <a:t>社会实践</a:t>
                      </a: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a:lnSpc>
                          <a:spcPts val="2400"/>
                        </a:lnSpc>
                        <a:spcAft>
                          <a:spcPts val="0"/>
                        </a:spcAft>
                      </a:pPr>
                      <a:r>
                        <a:rPr lang="en-US" sz="1400" b="1" kern="100" dirty="0">
                          <a:solidFill>
                            <a:srgbClr val="FF0000"/>
                          </a:solidFill>
                          <a:latin typeface="宋体"/>
                          <a:ea typeface="宋体"/>
                          <a:cs typeface="Times New Roman"/>
                        </a:rPr>
                        <a:t>RA</a:t>
                      </a:r>
                      <a:r>
                        <a:rPr lang="zh-CN" sz="1400" b="1" kern="100" dirty="0">
                          <a:solidFill>
                            <a:srgbClr val="FF0000"/>
                          </a:solidFill>
                          <a:latin typeface="Calibri"/>
                          <a:ea typeface="宋体"/>
                          <a:cs typeface="Times New Roman"/>
                        </a:rPr>
                        <a:t>全脑</a:t>
                      </a: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lnSpc>
                          <a:spcPts val="2400"/>
                        </a:lnSpc>
                        <a:spcAft>
                          <a:spcPts val="0"/>
                        </a:spcAft>
                      </a:pPr>
                      <a:r>
                        <a:rPr lang="zh-CN" sz="1400" kern="100">
                          <a:latin typeface="Calibri"/>
                          <a:ea typeface="宋体"/>
                          <a:cs typeface="Times New Roman"/>
                        </a:rPr>
                        <a:t>体育社团</a:t>
                      </a: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b="1" kern="100" dirty="0">
                          <a:solidFill>
                            <a:srgbClr val="FF0000"/>
                          </a:solidFill>
                          <a:latin typeface="Calibri"/>
                          <a:ea typeface="宋体"/>
                          <a:cs typeface="Times New Roman"/>
                        </a:rPr>
                        <a:t>全脑教育</a:t>
                      </a: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kern="100">
                          <a:latin typeface="Calibri"/>
                          <a:ea typeface="宋体"/>
                          <a:cs typeface="Times New Roman"/>
                        </a:rPr>
                        <a:t>艺术社团</a:t>
                      </a: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44060">
                <a:tc>
                  <a:txBody>
                    <a:bodyPr/>
                    <a:lstStyle/>
                    <a:p>
                      <a:pPr algn="ctr">
                        <a:lnSpc>
                          <a:spcPts val="2400"/>
                        </a:lnSpc>
                        <a:spcAft>
                          <a:spcPts val="0"/>
                        </a:spcAft>
                      </a:pPr>
                      <a:r>
                        <a:rPr lang="zh-CN" sz="1400" b="1" kern="100">
                          <a:latin typeface="Calibri"/>
                          <a:ea typeface="宋体"/>
                          <a:cs typeface="Times New Roman"/>
                        </a:rPr>
                        <a:t>活动载体</a:t>
                      </a:r>
                      <a:endParaRPr lang="zh-CN" sz="1400" kern="100">
                        <a:latin typeface="Calibri"/>
                        <a:ea typeface="宋体"/>
                        <a:cs typeface="Times New Roman"/>
                      </a:endParaRP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kern="100">
                          <a:latin typeface="Calibri"/>
                          <a:ea typeface="宋体"/>
                          <a:cs typeface="Times New Roman"/>
                        </a:rPr>
                        <a:t>课堂教学</a:t>
                      </a: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endParaRPr lang="zh-CN" sz="1400" kern="100">
                        <a:latin typeface="Calibri"/>
                        <a:ea typeface="宋体"/>
                        <a:cs typeface="Times New Roman"/>
                      </a:endParaRP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endParaRPr lang="zh-CN" sz="1400" kern="100">
                        <a:latin typeface="Calibri"/>
                        <a:ea typeface="宋体"/>
                        <a:cs typeface="Times New Roman"/>
                      </a:endParaRP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kern="100" dirty="0">
                          <a:latin typeface="Calibri"/>
                          <a:ea typeface="宋体"/>
                          <a:cs typeface="Times New Roman"/>
                        </a:rPr>
                        <a:t>英语数学</a:t>
                      </a:r>
                      <a:r>
                        <a:rPr lang="zh-CN" sz="1400" kern="100" dirty="0" smtClean="0">
                          <a:latin typeface="Calibri"/>
                          <a:ea typeface="宋体"/>
                          <a:cs typeface="Times New Roman"/>
                        </a:rPr>
                        <a:t>、科学</a:t>
                      </a:r>
                      <a:endParaRPr lang="zh-CN" sz="1400" kern="100" dirty="0">
                        <a:latin typeface="Calibri"/>
                        <a:ea typeface="宋体"/>
                        <a:cs typeface="Times New Roman"/>
                      </a:endParaRP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kern="100" dirty="0">
                          <a:latin typeface="Calibri"/>
                          <a:ea typeface="宋体"/>
                          <a:cs typeface="Times New Roman"/>
                        </a:rPr>
                        <a:t>日韩俄法德西</a:t>
                      </a: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kern="100" dirty="0">
                          <a:latin typeface="Calibri"/>
                          <a:ea typeface="宋体"/>
                          <a:cs typeface="Times New Roman"/>
                        </a:rPr>
                        <a:t>爱心教育活动</a:t>
                      </a: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altLang="en-US" sz="1400" kern="100" dirty="0" smtClean="0">
                          <a:latin typeface="Calibri"/>
                          <a:ea typeface="宋体"/>
                          <a:cs typeface="Times New Roman"/>
                        </a:rPr>
                        <a:t>国学韵读</a:t>
                      </a:r>
                      <a:endParaRPr lang="zh-CN" sz="1400" kern="100" dirty="0">
                        <a:latin typeface="Calibri"/>
                        <a:ea typeface="宋体"/>
                        <a:cs typeface="Times New Roman"/>
                      </a:endParaRP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kern="100" dirty="0">
                          <a:latin typeface="Calibri"/>
                          <a:ea typeface="宋体"/>
                          <a:cs typeface="Times New Roman"/>
                        </a:rPr>
                        <a:t>班会</a:t>
                      </a:r>
                      <a:r>
                        <a:rPr lang="zh-CN" sz="1400" kern="100" dirty="0" smtClean="0">
                          <a:latin typeface="Calibri"/>
                          <a:ea typeface="宋体"/>
                          <a:cs typeface="Times New Roman"/>
                        </a:rPr>
                        <a:t>、</a:t>
                      </a:r>
                      <a:r>
                        <a:rPr lang="zh-CN" altLang="en-US" sz="1400" kern="100" dirty="0" smtClean="0">
                          <a:latin typeface="Calibri"/>
                          <a:ea typeface="宋体"/>
                          <a:cs typeface="Times New Roman"/>
                        </a:rPr>
                        <a:t>习</a:t>
                      </a:r>
                      <a:r>
                        <a:rPr lang="zh-CN" sz="1400" kern="100" dirty="0" smtClean="0">
                          <a:latin typeface="Calibri"/>
                          <a:ea typeface="宋体"/>
                          <a:cs typeface="Times New Roman"/>
                        </a:rPr>
                        <a:t>惯</a:t>
                      </a:r>
                      <a:r>
                        <a:rPr lang="zh-CN" sz="1400" kern="100" dirty="0">
                          <a:latin typeface="Calibri"/>
                          <a:ea typeface="宋体"/>
                          <a:cs typeface="Times New Roman"/>
                        </a:rPr>
                        <a:t>之星评选、养成教育评价</a:t>
                      </a: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altLang="en-US" sz="1400" kern="100" dirty="0" smtClean="0">
                          <a:latin typeface="宋体"/>
                          <a:ea typeface="宋体"/>
                          <a:cs typeface="Times New Roman"/>
                        </a:rPr>
                        <a:t>形体课、</a:t>
                      </a:r>
                      <a:r>
                        <a:rPr lang="en-US" sz="1400" kern="100" dirty="0" smtClean="0">
                          <a:latin typeface="宋体"/>
                          <a:ea typeface="宋体"/>
                          <a:cs typeface="Times New Roman"/>
                        </a:rPr>
                        <a:t>T</a:t>
                      </a:r>
                      <a:r>
                        <a:rPr lang="zh-CN" sz="1400" kern="100" dirty="0">
                          <a:latin typeface="Calibri"/>
                          <a:ea typeface="宋体"/>
                          <a:cs typeface="Times New Roman"/>
                        </a:rPr>
                        <a:t>台秀</a:t>
                      </a: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kern="100" dirty="0">
                          <a:latin typeface="Calibri"/>
                          <a:ea typeface="宋体"/>
                          <a:cs typeface="Times New Roman"/>
                        </a:rPr>
                        <a:t>义卖会、</a:t>
                      </a:r>
                      <a:r>
                        <a:rPr lang="zh-CN" sz="1400" kern="100" dirty="0" smtClean="0">
                          <a:latin typeface="Calibri"/>
                          <a:ea typeface="宋体"/>
                          <a:cs typeface="Times New Roman"/>
                        </a:rPr>
                        <a:t>实践</a:t>
                      </a:r>
                      <a:r>
                        <a:rPr lang="zh-CN" altLang="en-US" sz="1400" kern="100" dirty="0" smtClean="0">
                          <a:latin typeface="Calibri"/>
                          <a:ea typeface="宋体"/>
                          <a:cs typeface="Times New Roman"/>
                        </a:rPr>
                        <a:t>周</a:t>
                      </a:r>
                      <a:endParaRPr lang="zh-CN" sz="1400" kern="100" dirty="0">
                        <a:latin typeface="Calibri"/>
                        <a:ea typeface="宋体"/>
                        <a:cs typeface="Times New Roman"/>
                      </a:endParaRP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kern="100" dirty="0" smtClean="0">
                          <a:latin typeface="Calibri"/>
                          <a:ea typeface="宋体"/>
                          <a:cs typeface="Times New Roman"/>
                        </a:rPr>
                        <a:t>右脑</a:t>
                      </a:r>
                      <a:r>
                        <a:rPr lang="zh-CN" sz="1400" kern="100" dirty="0">
                          <a:latin typeface="Calibri"/>
                          <a:ea typeface="宋体"/>
                          <a:cs typeface="Times New Roman"/>
                        </a:rPr>
                        <a:t>大文科</a:t>
                      </a:r>
                      <a:r>
                        <a:rPr lang="en-US" sz="1400" kern="100" dirty="0">
                          <a:latin typeface="Calibri"/>
                          <a:ea typeface="宋体"/>
                          <a:cs typeface="Times New Roman"/>
                        </a:rPr>
                        <a:t>+ </a:t>
                      </a:r>
                      <a:r>
                        <a:rPr lang="zh-CN" sz="1400" kern="100" dirty="0">
                          <a:latin typeface="Calibri"/>
                          <a:ea typeface="宋体"/>
                          <a:cs typeface="Times New Roman"/>
                        </a:rPr>
                        <a:t>音乐、美术、诵读、表演。</a:t>
                      </a: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kern="100" dirty="0" smtClean="0">
                          <a:latin typeface="Calibri"/>
                          <a:ea typeface="宋体"/>
                          <a:cs typeface="Times New Roman"/>
                        </a:rPr>
                        <a:t>双语</a:t>
                      </a:r>
                      <a:r>
                        <a:rPr lang="zh-CN" sz="1400" kern="100" dirty="0">
                          <a:latin typeface="Calibri"/>
                          <a:ea typeface="宋体"/>
                          <a:cs typeface="Times New Roman"/>
                        </a:rPr>
                        <a:t>大理科</a:t>
                      </a:r>
                      <a:r>
                        <a:rPr lang="en-US" sz="1400" kern="100" dirty="0">
                          <a:latin typeface="Calibri"/>
                          <a:ea typeface="宋体"/>
                          <a:cs typeface="Times New Roman"/>
                        </a:rPr>
                        <a:t>+</a:t>
                      </a:r>
                      <a:r>
                        <a:rPr lang="zh-CN" sz="1400" kern="100" dirty="0">
                          <a:latin typeface="Calibri"/>
                          <a:ea typeface="宋体"/>
                          <a:cs typeface="Times New Roman"/>
                        </a:rPr>
                        <a:t>实验、计算机、大赛。</a:t>
                      </a: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kern="100" dirty="0" smtClean="0">
                          <a:latin typeface="Calibri"/>
                          <a:ea typeface="宋体"/>
                          <a:cs typeface="Times New Roman"/>
                        </a:rPr>
                        <a:t>学科</a:t>
                      </a:r>
                      <a:r>
                        <a:rPr lang="zh-CN" sz="1400" kern="100" dirty="0">
                          <a:latin typeface="Calibri"/>
                          <a:ea typeface="宋体"/>
                          <a:cs typeface="Times New Roman"/>
                        </a:rPr>
                        <a:t>多语种</a:t>
                      </a:r>
                      <a:r>
                        <a:rPr lang="en-US" sz="1400" kern="100" dirty="0">
                          <a:latin typeface="Calibri"/>
                          <a:ea typeface="宋体"/>
                          <a:cs typeface="Times New Roman"/>
                        </a:rPr>
                        <a:t>+</a:t>
                      </a:r>
                      <a:r>
                        <a:rPr lang="zh-CN" sz="1400" kern="100" dirty="0">
                          <a:latin typeface="Calibri"/>
                          <a:ea typeface="宋体"/>
                          <a:cs typeface="Times New Roman"/>
                        </a:rPr>
                        <a:t>音乐、美术、戏剧。</a:t>
                      </a: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kern="100" dirty="0" smtClean="0">
                          <a:latin typeface="Calibri"/>
                          <a:ea typeface="宋体"/>
                          <a:cs typeface="Times New Roman"/>
                        </a:rPr>
                        <a:t>创意</a:t>
                      </a:r>
                      <a:r>
                        <a:rPr lang="zh-CN" sz="1400" kern="100" dirty="0">
                          <a:latin typeface="Calibri"/>
                          <a:ea typeface="宋体"/>
                          <a:cs typeface="Times New Roman"/>
                        </a:rPr>
                        <a:t>音、体、美。</a:t>
                      </a: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400" kern="100" dirty="0">
                          <a:latin typeface="宋体"/>
                          <a:ea typeface="宋体"/>
                          <a:cs typeface="Times New Roman"/>
                        </a:rPr>
                        <a:t>RA</a:t>
                      </a:r>
                      <a:r>
                        <a:rPr lang="zh-CN" sz="1400" kern="100" dirty="0">
                          <a:latin typeface="Calibri"/>
                          <a:ea typeface="宋体"/>
                          <a:cs typeface="Times New Roman"/>
                        </a:rPr>
                        <a:t>三习教辅</a:t>
                      </a: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kern="100" dirty="0">
                          <a:latin typeface="Calibri"/>
                          <a:ea typeface="宋体"/>
                          <a:cs typeface="Times New Roman"/>
                        </a:rPr>
                        <a:t>跆拳道、球类</a:t>
                      </a:r>
                      <a:r>
                        <a:rPr lang="zh-CN" sz="1400" kern="100" dirty="0" smtClean="0">
                          <a:latin typeface="Calibri"/>
                          <a:ea typeface="宋体"/>
                          <a:cs typeface="Times New Roman"/>
                        </a:rPr>
                        <a:t>、等</a:t>
                      </a:r>
                      <a:endParaRPr lang="zh-CN" sz="1400" kern="100" dirty="0">
                        <a:latin typeface="Calibri"/>
                        <a:ea typeface="宋体"/>
                        <a:cs typeface="Times New Roman"/>
                      </a:endParaRP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altLang="en-US" sz="1400" b="1" kern="100" smtClean="0">
                          <a:solidFill>
                            <a:srgbClr val="FF0000"/>
                          </a:solidFill>
                          <a:latin typeface="Calibri"/>
                          <a:ea typeface="宋体"/>
                          <a:cs typeface="Times New Roman"/>
                        </a:rPr>
                        <a:t>右脑开发课程  </a:t>
                      </a:r>
                      <a:r>
                        <a:rPr lang="zh-CN" sz="1400" b="1" kern="100" smtClean="0">
                          <a:solidFill>
                            <a:srgbClr val="FF0000"/>
                          </a:solidFill>
                          <a:latin typeface="Calibri"/>
                          <a:ea typeface="宋体"/>
                          <a:cs typeface="Times New Roman"/>
                        </a:rPr>
                        <a:t>最</a:t>
                      </a:r>
                      <a:r>
                        <a:rPr lang="zh-CN" sz="1400" b="1" kern="100" dirty="0">
                          <a:solidFill>
                            <a:srgbClr val="FF0000"/>
                          </a:solidFill>
                          <a:latin typeface="Calibri"/>
                          <a:ea typeface="宋体"/>
                          <a:cs typeface="Times New Roman"/>
                        </a:rPr>
                        <a:t>强大脑社团</a:t>
                      </a: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kern="100">
                          <a:latin typeface="Calibri"/>
                          <a:ea typeface="宋体"/>
                          <a:cs typeface="Times New Roman"/>
                        </a:rPr>
                        <a:t>打击乐、绘画、书法</a:t>
                      </a: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1179">
                <a:tc rowSpan="2">
                  <a:txBody>
                    <a:bodyPr/>
                    <a:lstStyle/>
                    <a:p>
                      <a:pPr algn="ctr">
                        <a:lnSpc>
                          <a:spcPts val="2400"/>
                        </a:lnSpc>
                        <a:spcAft>
                          <a:spcPts val="0"/>
                        </a:spcAft>
                      </a:pPr>
                      <a:r>
                        <a:rPr lang="zh-CN" sz="1400" b="1" kern="100" dirty="0">
                          <a:latin typeface="Calibri"/>
                          <a:ea typeface="宋体"/>
                          <a:cs typeface="Times New Roman"/>
                        </a:rPr>
                        <a:t>培养目标</a:t>
                      </a:r>
                    </a:p>
                    <a:p>
                      <a:pPr algn="ctr">
                        <a:lnSpc>
                          <a:spcPts val="2400"/>
                        </a:lnSpc>
                        <a:spcAft>
                          <a:spcPts val="0"/>
                        </a:spcAft>
                      </a:pPr>
                      <a:endParaRPr lang="zh-CN" sz="1400" b="1" kern="100" dirty="0">
                        <a:latin typeface="Calibri"/>
                        <a:ea typeface="宋体"/>
                        <a:cs typeface="Times New Roman"/>
                      </a:endParaRP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kern="100">
                          <a:latin typeface="Calibri"/>
                          <a:ea typeface="宋体"/>
                          <a:cs typeface="Times New Roman"/>
                        </a:rPr>
                        <a:t>全面发展</a:t>
                      </a: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endParaRPr lang="zh-CN" sz="1400" kern="100">
                        <a:latin typeface="Calibri"/>
                        <a:ea typeface="宋体"/>
                        <a:cs typeface="Times New Roman"/>
                      </a:endParaRP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endParaRPr lang="zh-CN" sz="1400" kern="100">
                        <a:latin typeface="Calibri"/>
                        <a:ea typeface="宋体"/>
                        <a:cs typeface="Times New Roman"/>
                      </a:endParaRP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2400"/>
                        </a:lnSpc>
                        <a:spcAft>
                          <a:spcPts val="0"/>
                        </a:spcAft>
                      </a:pPr>
                      <a:r>
                        <a:rPr lang="zh-CN" sz="1400" kern="100">
                          <a:latin typeface="Calibri"/>
                          <a:ea typeface="宋体"/>
                          <a:cs typeface="Times New Roman"/>
                        </a:rPr>
                        <a:t>国际视野</a:t>
                      </a: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5">
                  <a:txBody>
                    <a:bodyPr/>
                    <a:lstStyle/>
                    <a:p>
                      <a:pPr algn="ctr">
                        <a:lnSpc>
                          <a:spcPts val="2400"/>
                        </a:lnSpc>
                        <a:spcAft>
                          <a:spcPts val="0"/>
                        </a:spcAft>
                      </a:pPr>
                      <a:r>
                        <a:rPr lang="zh-CN" sz="1400" kern="100">
                          <a:latin typeface="Calibri"/>
                          <a:ea typeface="宋体"/>
                          <a:cs typeface="Times New Roman"/>
                        </a:rPr>
                        <a:t>学会做人</a:t>
                      </a: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algn="ctr">
                        <a:lnSpc>
                          <a:spcPts val="2400"/>
                        </a:lnSpc>
                        <a:spcAft>
                          <a:spcPts val="0"/>
                        </a:spcAft>
                      </a:pPr>
                      <a:r>
                        <a:rPr lang="zh-CN" altLang="en-US" sz="1400" kern="100" dirty="0" smtClean="0">
                          <a:latin typeface="Calibri"/>
                          <a:ea typeface="宋体"/>
                          <a:cs typeface="Times New Roman"/>
                        </a:rPr>
                        <a:t>学会学习：</a:t>
                      </a:r>
                      <a:r>
                        <a:rPr lang="zh-CN" sz="1400" kern="100" dirty="0" smtClean="0">
                          <a:latin typeface="Calibri"/>
                          <a:ea typeface="宋体"/>
                          <a:cs typeface="Times New Roman"/>
                        </a:rPr>
                        <a:t>思辨</a:t>
                      </a:r>
                      <a:r>
                        <a:rPr lang="zh-CN" sz="1400" kern="100" dirty="0">
                          <a:latin typeface="Calibri"/>
                          <a:ea typeface="宋体"/>
                          <a:cs typeface="Times New Roman"/>
                        </a:rPr>
                        <a:t>力、创造力、左右脑协调并用</a:t>
                      </a: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a:lnSpc>
                          <a:spcPts val="2400"/>
                        </a:lnSpc>
                        <a:spcAft>
                          <a:spcPts val="0"/>
                        </a:spcAft>
                      </a:pPr>
                      <a:r>
                        <a:rPr lang="zh-CN" sz="1400" kern="100" dirty="0">
                          <a:latin typeface="Calibri"/>
                          <a:ea typeface="宋体"/>
                          <a:cs typeface="Times New Roman"/>
                        </a:rPr>
                        <a:t>学会健体</a:t>
                      </a: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ts val="2400"/>
                        </a:lnSpc>
                        <a:spcAft>
                          <a:spcPts val="0"/>
                        </a:spcAft>
                      </a:pPr>
                      <a:r>
                        <a:rPr lang="zh-CN" sz="1400" kern="100" dirty="0">
                          <a:latin typeface="Calibri"/>
                          <a:ea typeface="宋体"/>
                          <a:cs typeface="Times New Roman"/>
                        </a:rPr>
                        <a:t>激发潜能</a:t>
                      </a:r>
                    </a:p>
                    <a:p>
                      <a:pPr algn="ctr">
                        <a:lnSpc>
                          <a:spcPts val="2400"/>
                        </a:lnSpc>
                        <a:spcAft>
                          <a:spcPts val="0"/>
                        </a:spcAft>
                      </a:pPr>
                      <a:r>
                        <a:rPr lang="zh-CN" sz="1400" kern="100" dirty="0">
                          <a:latin typeface="Calibri"/>
                          <a:ea typeface="宋体"/>
                          <a:cs typeface="Times New Roman"/>
                        </a:rPr>
                        <a:t>个性发展</a:t>
                      </a: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r>
              <a:tr h="821963">
                <a:tc vMerge="1">
                  <a:txBody>
                    <a:bodyPr/>
                    <a:lstStyle/>
                    <a:p>
                      <a:pPr algn="ctr">
                        <a:lnSpc>
                          <a:spcPts val="2400"/>
                        </a:lnSpc>
                        <a:spcAft>
                          <a:spcPts val="0"/>
                        </a:spcAft>
                      </a:pPr>
                      <a:endParaRPr lang="zh-CN" sz="1400" b="1" kern="100" dirty="0">
                        <a:latin typeface="Calibri"/>
                        <a:ea typeface="宋体"/>
                        <a:cs typeface="Times New Roman"/>
                      </a:endParaRP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18">
                  <a:txBody>
                    <a:bodyPr/>
                    <a:lstStyle/>
                    <a:p>
                      <a:pPr algn="l">
                        <a:lnSpc>
                          <a:spcPts val="2400"/>
                        </a:lnSpc>
                        <a:spcAft>
                          <a:spcPts val="0"/>
                        </a:spcAft>
                      </a:pPr>
                      <a:r>
                        <a:rPr lang="zh-CN" sz="1400" kern="100" dirty="0">
                          <a:latin typeface="Calibri"/>
                          <a:ea typeface="宋体"/>
                          <a:cs typeface="Times New Roman"/>
                        </a:rPr>
                        <a:t>培养阳光、自信、勤奋、担当，有学习力、创造力，有批判性思维，具有独立思考能力、国际视野与中国精神的优秀学生</a:t>
                      </a:r>
                    </a:p>
                  </a:txBody>
                  <a:tcPr marL="45436" marR="454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5121" name="Rectangle 1"/>
          <p:cNvSpPr>
            <a:spLocks noChangeArrowheads="1"/>
          </p:cNvSpPr>
          <p:nvPr/>
        </p:nvSpPr>
        <p:spPr bwMode="auto">
          <a:xfrm>
            <a:off x="2928926" y="357166"/>
            <a:ext cx="3429024"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4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en-US" altLang="zh-CN" sz="24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AI+</a:t>
            </a:r>
            <a:r>
              <a:rPr kumimoji="0" lang="zh-CN" altLang="en-US" sz="24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全脑”课程体系</a:t>
            </a:r>
            <a:endParaRPr kumimoji="0" lang="zh-CN" altLang="en-US" sz="2400" b="0"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p:txBody>
      </p:sp>
      <p:sp>
        <p:nvSpPr>
          <p:cNvPr id="4" name="TextBox 3"/>
          <p:cNvSpPr txBox="1"/>
          <p:nvPr/>
        </p:nvSpPr>
        <p:spPr>
          <a:xfrm>
            <a:off x="2214546" y="5929330"/>
            <a:ext cx="4071966" cy="369332"/>
          </a:xfrm>
          <a:prstGeom prst="rect">
            <a:avLst/>
          </a:prstGeom>
          <a:solidFill>
            <a:srgbClr val="00B0F0"/>
          </a:solidFill>
        </p:spPr>
        <p:txBody>
          <a:bodyPr wrap="square" rtlCol="0">
            <a:spAutoFit/>
          </a:bodyPr>
          <a:lstStyle/>
          <a:p>
            <a:r>
              <a:rPr lang="zh-CN" altLang="en-US" b="1" dirty="0" smtClean="0">
                <a:solidFill>
                  <a:srgbClr val="FF0000"/>
                </a:solidFill>
              </a:rPr>
              <a:t>特点：中西融合  </a:t>
            </a:r>
            <a:r>
              <a:rPr lang="en-US" altLang="zh-CN" b="1" dirty="0" smtClean="0">
                <a:solidFill>
                  <a:srgbClr val="FF0000"/>
                </a:solidFill>
              </a:rPr>
              <a:t>AI+</a:t>
            </a:r>
            <a:r>
              <a:rPr lang="zh-CN" altLang="en-US" b="1" dirty="0" smtClean="0">
                <a:solidFill>
                  <a:srgbClr val="FF0000"/>
                </a:solidFill>
              </a:rPr>
              <a:t>全脑  全面发展</a:t>
            </a:r>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642910" y="357166"/>
            <a:ext cx="8358246" cy="6124754"/>
          </a:xfrm>
          <a:prstGeom prst="rect">
            <a:avLst/>
          </a:prstGeom>
          <a:solidFill>
            <a:srgbClr val="92D050"/>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3200" b="1" i="0" u="none" strike="noStrike" cap="none" normalizeH="0" baseline="0" dirty="0" smtClean="0">
                <a:ln>
                  <a:noFill/>
                </a:ln>
                <a:solidFill>
                  <a:schemeClr val="tx1"/>
                </a:solidFill>
                <a:effectLst/>
                <a:latin typeface="Calibri"/>
                <a:ea typeface="黑体" pitchFamily="49" charset="-122"/>
                <a:cs typeface="Times New Roman" pitchFamily="18" charset="0"/>
              </a:rPr>
              <a:t>“</a:t>
            </a:r>
            <a:r>
              <a:rPr kumimoji="0" lang="en-US" altLang="zh-CN" sz="3200" b="1"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AI+</a:t>
            </a:r>
            <a:r>
              <a:rPr kumimoji="0" lang="zh-CN" altLang="en-US" sz="3200" b="1"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全脑</a:t>
            </a:r>
            <a:r>
              <a:rPr kumimoji="0" lang="zh-CN" altLang="en-US" sz="3200" b="1" i="0" u="none" strike="noStrike" cap="none" normalizeH="0" baseline="0" dirty="0" smtClean="0">
                <a:ln>
                  <a:noFill/>
                </a:ln>
                <a:solidFill>
                  <a:schemeClr val="tx1"/>
                </a:solidFill>
                <a:effectLst/>
                <a:latin typeface="Calibri"/>
                <a:ea typeface="黑体" pitchFamily="49" charset="-122"/>
                <a:cs typeface="Times New Roman" pitchFamily="18" charset="0"/>
              </a:rPr>
              <a:t>”校本教材</a:t>
            </a:r>
            <a:r>
              <a:rPr kumimoji="0" lang="zh-CN" altLang="en-US" sz="3200" b="1"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体系</a:t>
            </a:r>
            <a:endParaRPr kumimoji="0" lang="zh-CN" altLang="en-US" sz="32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（一）立德课程</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1</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爱心教育实施方案</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2</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养成教育实施方案</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3</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良好习惯伴我成长</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（校本教材）</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4</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国学韵读实施方案</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（待）</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5</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国学韵读校本教材</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（待）</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6</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形体礼仪</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（校本教材）</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7</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台秀设计方案</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（待）</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8</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义卖会实施方案</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9</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实践周活动实施方案</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（二）国际课程</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1</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英语数学</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2</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科学</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3</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小语种</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日语</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俄语</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法语</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德语</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西班牙语</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韩语</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（三）益智课程</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《RA</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全脑</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（四）健体课程</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跆拳道</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羽毛球</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篮球</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足球</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乒乓球</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等</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smtClean="0">
                <a:ln>
                  <a:noFill/>
                </a:ln>
                <a:solidFill>
                  <a:schemeClr val="tx1"/>
                </a:solidFill>
                <a:effectLst/>
                <a:latin typeface="楷体" pitchFamily="49" charset="-122"/>
                <a:ea typeface="楷体" pitchFamily="49" charset="-122"/>
                <a:cs typeface="Times New Roman" pitchFamily="18" charset="0"/>
              </a:rPr>
              <a:t>（五）潜能课程</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右脑开发课程</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最强大脑社团</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打击乐</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绘画</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r>
              <a:rPr kumimoji="0" lang="zh-CN" altLang="en-US"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书法</a:t>
            </a:r>
            <a:r>
              <a:rPr kumimoji="0" lang="en-US" altLang="zh-CN"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a:t>
            </a:r>
            <a:endParaRPr kumimoji="0" lang="en-US" altLang="zh-CN"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428596" y="1357299"/>
          <a:ext cx="8286809" cy="3786214"/>
        </p:xfrm>
        <a:graphic>
          <a:graphicData uri="http://schemas.openxmlformats.org/drawingml/2006/table">
            <a:tbl>
              <a:tblPr/>
              <a:tblGrid>
                <a:gridCol w="1225945"/>
                <a:gridCol w="1417261"/>
                <a:gridCol w="1857388"/>
                <a:gridCol w="1850712"/>
                <a:gridCol w="1935503"/>
              </a:tblGrid>
              <a:tr h="443093">
                <a:tc>
                  <a:txBody>
                    <a:bodyPr/>
                    <a:lstStyle/>
                    <a:p>
                      <a:pPr algn="ctr">
                        <a:lnSpc>
                          <a:spcPts val="2600"/>
                        </a:lnSpc>
                        <a:spcAft>
                          <a:spcPts val="0"/>
                        </a:spcAft>
                      </a:pPr>
                      <a:endParaRPr lang="zh-CN" sz="1800" kern="100" dirty="0">
                        <a:latin typeface="+mn-ea"/>
                        <a:ea typeface="+mn-ea"/>
                        <a:cs typeface="Times New Roman"/>
                      </a:endParaRPr>
                    </a:p>
                  </a:txBody>
                  <a:tcPr marL="50161" marR="501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600"/>
                        </a:lnSpc>
                        <a:spcAft>
                          <a:spcPts val="0"/>
                        </a:spcAft>
                      </a:pPr>
                      <a:r>
                        <a:rPr lang="zh-CN" sz="1800" b="1" kern="100" dirty="0">
                          <a:latin typeface="+mn-ea"/>
                          <a:ea typeface="+mn-ea"/>
                          <a:cs typeface="Times New Roman"/>
                        </a:rPr>
                        <a:t>学生培训</a:t>
                      </a:r>
                      <a:endParaRPr lang="zh-CN" sz="1800" kern="100" dirty="0">
                        <a:latin typeface="+mn-ea"/>
                        <a:ea typeface="+mn-ea"/>
                        <a:cs typeface="Times New Roman"/>
                      </a:endParaRPr>
                    </a:p>
                  </a:txBody>
                  <a:tcPr marL="50161" marR="501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600"/>
                        </a:lnSpc>
                        <a:spcAft>
                          <a:spcPts val="0"/>
                        </a:spcAft>
                      </a:pPr>
                      <a:r>
                        <a:rPr lang="zh-CN" sz="1800" b="1" kern="100" dirty="0">
                          <a:latin typeface="+mn-ea"/>
                          <a:ea typeface="+mn-ea"/>
                          <a:cs typeface="Times New Roman"/>
                        </a:rPr>
                        <a:t>教师培训</a:t>
                      </a:r>
                      <a:endParaRPr lang="zh-CN" sz="1800" kern="100" dirty="0">
                        <a:latin typeface="+mn-ea"/>
                        <a:ea typeface="+mn-ea"/>
                        <a:cs typeface="Times New Roman"/>
                      </a:endParaRPr>
                    </a:p>
                  </a:txBody>
                  <a:tcPr marL="50161" marR="501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600"/>
                        </a:lnSpc>
                        <a:spcAft>
                          <a:spcPts val="0"/>
                        </a:spcAft>
                      </a:pPr>
                      <a:r>
                        <a:rPr lang="zh-CN" sz="1800" b="1" kern="100">
                          <a:latin typeface="+mn-ea"/>
                          <a:ea typeface="+mn-ea"/>
                          <a:cs typeface="Times New Roman"/>
                        </a:rPr>
                        <a:t>班主任培训</a:t>
                      </a:r>
                      <a:endParaRPr lang="zh-CN" sz="1800" kern="100">
                        <a:latin typeface="+mn-ea"/>
                        <a:ea typeface="+mn-ea"/>
                        <a:cs typeface="Times New Roman"/>
                      </a:endParaRPr>
                    </a:p>
                  </a:txBody>
                  <a:tcPr marL="50161" marR="501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600"/>
                        </a:lnSpc>
                        <a:spcAft>
                          <a:spcPts val="0"/>
                        </a:spcAft>
                      </a:pPr>
                      <a:r>
                        <a:rPr lang="zh-CN" sz="1800" b="1" kern="100">
                          <a:latin typeface="+mn-ea"/>
                          <a:ea typeface="+mn-ea"/>
                          <a:cs typeface="Times New Roman"/>
                        </a:rPr>
                        <a:t>家长培训</a:t>
                      </a:r>
                      <a:endParaRPr lang="zh-CN" sz="1800" kern="100">
                        <a:latin typeface="+mn-ea"/>
                        <a:ea typeface="+mn-ea"/>
                        <a:cs typeface="Times New Roman"/>
                      </a:endParaRPr>
                    </a:p>
                  </a:txBody>
                  <a:tcPr marL="50161" marR="501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6116">
                <a:tc>
                  <a:txBody>
                    <a:bodyPr/>
                    <a:lstStyle/>
                    <a:p>
                      <a:pPr algn="ctr">
                        <a:lnSpc>
                          <a:spcPts val="2400"/>
                        </a:lnSpc>
                        <a:spcAft>
                          <a:spcPts val="0"/>
                        </a:spcAft>
                      </a:pPr>
                      <a:r>
                        <a:rPr lang="zh-CN" sz="1800" b="1" kern="100">
                          <a:latin typeface="+mn-ea"/>
                          <a:ea typeface="+mn-ea"/>
                          <a:cs typeface="Times New Roman"/>
                        </a:rPr>
                        <a:t>载体</a:t>
                      </a:r>
                      <a:endParaRPr lang="zh-CN" sz="1800" kern="100">
                        <a:latin typeface="+mn-ea"/>
                        <a:ea typeface="+mn-ea"/>
                        <a:cs typeface="Times New Roman"/>
                      </a:endParaRPr>
                    </a:p>
                  </a:txBody>
                  <a:tcPr marL="50161" marR="501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800" b="0" kern="100" dirty="0">
                          <a:latin typeface="+mn-ea"/>
                          <a:ea typeface="+mn-ea"/>
                          <a:cs typeface="Times New Roman"/>
                        </a:rPr>
                        <a:t>《银河讲坛》</a:t>
                      </a:r>
                    </a:p>
                  </a:txBody>
                  <a:tcPr marL="50161" marR="501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800" kern="100" dirty="0">
                          <a:latin typeface="+mn-ea"/>
                          <a:ea typeface="+mn-ea"/>
                          <a:cs typeface="Times New Roman"/>
                        </a:rPr>
                        <a:t>校本培训</a:t>
                      </a:r>
                    </a:p>
                  </a:txBody>
                  <a:tcPr marL="50161" marR="501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800" kern="100" dirty="0">
                          <a:latin typeface="+mn-ea"/>
                          <a:ea typeface="+mn-ea"/>
                          <a:cs typeface="Times New Roman"/>
                        </a:rPr>
                        <a:t>班主任论坛</a:t>
                      </a:r>
                    </a:p>
                  </a:txBody>
                  <a:tcPr marL="50161" marR="501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800" kern="100">
                          <a:latin typeface="+mn-ea"/>
                          <a:ea typeface="+mn-ea"/>
                          <a:cs typeface="Times New Roman"/>
                        </a:rPr>
                        <a:t>家长课堂</a:t>
                      </a:r>
                    </a:p>
                  </a:txBody>
                  <a:tcPr marL="50161" marR="501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66663">
                <a:tc>
                  <a:txBody>
                    <a:bodyPr/>
                    <a:lstStyle/>
                    <a:p>
                      <a:pPr algn="ctr">
                        <a:lnSpc>
                          <a:spcPts val="2400"/>
                        </a:lnSpc>
                        <a:spcAft>
                          <a:spcPts val="0"/>
                        </a:spcAft>
                      </a:pPr>
                      <a:r>
                        <a:rPr lang="zh-CN" sz="1800" b="1" kern="100">
                          <a:latin typeface="+mn-ea"/>
                          <a:ea typeface="+mn-ea"/>
                          <a:cs typeface="Times New Roman"/>
                        </a:rPr>
                        <a:t>内容</a:t>
                      </a:r>
                      <a:endParaRPr lang="zh-CN" sz="1800" kern="100">
                        <a:latin typeface="+mn-ea"/>
                        <a:ea typeface="+mn-ea"/>
                        <a:cs typeface="Times New Roman"/>
                      </a:endParaRPr>
                    </a:p>
                  </a:txBody>
                  <a:tcPr marL="50161" marR="501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800" kern="100">
                          <a:latin typeface="+mn-ea"/>
                          <a:ea typeface="+mn-ea"/>
                          <a:cs typeface="Times New Roman"/>
                        </a:rPr>
                        <a:t>AI+</a:t>
                      </a:r>
                      <a:r>
                        <a:rPr lang="zh-CN" sz="1800" kern="100">
                          <a:latin typeface="+mn-ea"/>
                          <a:ea typeface="+mn-ea"/>
                          <a:cs typeface="Times New Roman"/>
                        </a:rPr>
                        <a:t>全脑</a:t>
                      </a:r>
                    </a:p>
                  </a:txBody>
                  <a:tcPr marL="50161" marR="501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800" kern="100">
                          <a:latin typeface="+mn-ea"/>
                          <a:ea typeface="+mn-ea"/>
                          <a:cs typeface="Times New Roman"/>
                        </a:rPr>
                        <a:t>AI+</a:t>
                      </a:r>
                      <a:r>
                        <a:rPr lang="zh-CN" sz="1800" kern="100">
                          <a:latin typeface="+mn-ea"/>
                          <a:ea typeface="+mn-ea"/>
                          <a:cs typeface="Times New Roman"/>
                        </a:rPr>
                        <a:t>全脑</a:t>
                      </a:r>
                    </a:p>
                  </a:txBody>
                  <a:tcPr marL="50161" marR="501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800" kern="100" dirty="0">
                          <a:latin typeface="+mn-ea"/>
                          <a:ea typeface="+mn-ea"/>
                          <a:cs typeface="Times New Roman"/>
                        </a:rPr>
                        <a:t>AI+</a:t>
                      </a:r>
                      <a:r>
                        <a:rPr lang="zh-CN" sz="1800" kern="100" dirty="0">
                          <a:latin typeface="+mn-ea"/>
                          <a:ea typeface="+mn-ea"/>
                          <a:cs typeface="Times New Roman"/>
                        </a:rPr>
                        <a:t>全脑</a:t>
                      </a:r>
                    </a:p>
                  </a:txBody>
                  <a:tcPr marL="50161" marR="501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800" kern="100" dirty="0">
                          <a:latin typeface="+mn-ea"/>
                          <a:ea typeface="+mn-ea"/>
                          <a:cs typeface="Times New Roman"/>
                        </a:rPr>
                        <a:t>AI</a:t>
                      </a:r>
                      <a:r>
                        <a:rPr lang="zh-CN" sz="1800" kern="100" dirty="0">
                          <a:latin typeface="+mn-ea"/>
                          <a:ea typeface="+mn-ea"/>
                          <a:cs typeface="Times New Roman"/>
                        </a:rPr>
                        <a:t>陪练</a:t>
                      </a:r>
                    </a:p>
                  </a:txBody>
                  <a:tcPr marL="50161" marR="501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2552">
                <a:tc rowSpan="2">
                  <a:txBody>
                    <a:bodyPr/>
                    <a:lstStyle/>
                    <a:p>
                      <a:pPr algn="ctr">
                        <a:lnSpc>
                          <a:spcPts val="2400"/>
                        </a:lnSpc>
                        <a:spcAft>
                          <a:spcPts val="0"/>
                        </a:spcAft>
                      </a:pPr>
                      <a:r>
                        <a:rPr lang="zh-CN" sz="1800" b="1" kern="100">
                          <a:latin typeface="+mn-ea"/>
                          <a:ea typeface="+mn-ea"/>
                          <a:cs typeface="Times New Roman"/>
                        </a:rPr>
                        <a:t>目标</a:t>
                      </a:r>
                      <a:endParaRPr lang="zh-CN" sz="1800" kern="100">
                        <a:latin typeface="+mn-ea"/>
                        <a:ea typeface="+mn-ea"/>
                        <a:cs typeface="Times New Roman"/>
                      </a:endParaRPr>
                    </a:p>
                  </a:txBody>
                  <a:tcPr marL="50161" marR="501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800" b="0" kern="100" dirty="0">
                          <a:latin typeface="+mn-ea"/>
                          <a:ea typeface="+mn-ea"/>
                          <a:cs typeface="Times New Roman"/>
                        </a:rPr>
                        <a:t>会自学</a:t>
                      </a:r>
                    </a:p>
                    <a:p>
                      <a:pPr algn="ctr">
                        <a:lnSpc>
                          <a:spcPts val="2400"/>
                        </a:lnSpc>
                        <a:spcAft>
                          <a:spcPts val="0"/>
                        </a:spcAft>
                      </a:pPr>
                      <a:r>
                        <a:rPr lang="zh-CN" sz="1800" b="0" kern="100" dirty="0">
                          <a:latin typeface="+mn-ea"/>
                          <a:ea typeface="+mn-ea"/>
                          <a:cs typeface="Times New Roman"/>
                        </a:rPr>
                        <a:t>会用脑</a:t>
                      </a:r>
                    </a:p>
                  </a:txBody>
                  <a:tcPr marL="50161" marR="501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800" kern="100">
                          <a:latin typeface="+mn-ea"/>
                          <a:ea typeface="+mn-ea"/>
                          <a:cs typeface="Times New Roman"/>
                        </a:rPr>
                        <a:t>会使用“ </a:t>
                      </a:r>
                      <a:r>
                        <a:rPr lang="en-US" sz="1800" kern="100">
                          <a:latin typeface="+mn-ea"/>
                          <a:ea typeface="+mn-ea"/>
                          <a:cs typeface="Times New Roman"/>
                        </a:rPr>
                        <a:t>AI+</a:t>
                      </a:r>
                      <a:r>
                        <a:rPr lang="zh-CN" sz="1800" kern="100">
                          <a:latin typeface="+mn-ea"/>
                          <a:ea typeface="+mn-ea"/>
                          <a:cs typeface="Times New Roman"/>
                        </a:rPr>
                        <a:t>全脑”</a:t>
                      </a:r>
                    </a:p>
                  </a:txBody>
                  <a:tcPr marL="50161" marR="501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800" kern="100" dirty="0">
                          <a:latin typeface="+mn-ea"/>
                          <a:ea typeface="+mn-ea"/>
                          <a:cs typeface="Times New Roman"/>
                        </a:rPr>
                        <a:t>构建班级“</a:t>
                      </a:r>
                      <a:r>
                        <a:rPr lang="en-US" sz="1800" kern="100" dirty="0">
                          <a:latin typeface="+mn-ea"/>
                          <a:ea typeface="+mn-ea"/>
                          <a:cs typeface="Times New Roman"/>
                        </a:rPr>
                        <a:t>AI+</a:t>
                      </a:r>
                      <a:r>
                        <a:rPr lang="zh-CN" sz="1800" kern="100" dirty="0">
                          <a:latin typeface="+mn-ea"/>
                          <a:ea typeface="+mn-ea"/>
                          <a:cs typeface="Times New Roman"/>
                        </a:rPr>
                        <a:t>全脑”学习体</a:t>
                      </a:r>
                    </a:p>
                  </a:txBody>
                  <a:tcPr marL="50161" marR="501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800" kern="100" dirty="0">
                          <a:latin typeface="+mn-ea"/>
                          <a:ea typeface="+mn-ea"/>
                          <a:cs typeface="Times New Roman"/>
                        </a:rPr>
                        <a:t>家校共育</a:t>
                      </a:r>
                    </a:p>
                  </a:txBody>
                  <a:tcPr marL="50161" marR="501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87790">
                <a:tc vMerge="1">
                  <a:txBody>
                    <a:bodyPr/>
                    <a:lstStyle/>
                    <a:p>
                      <a:endParaRPr lang="zh-CN" altLang="en-US"/>
                    </a:p>
                  </a:txBody>
                  <a:tcPr/>
                </a:tc>
                <a:tc gridSpan="4">
                  <a:txBody>
                    <a:bodyPr/>
                    <a:lstStyle/>
                    <a:p>
                      <a:pPr algn="ctr">
                        <a:lnSpc>
                          <a:spcPts val="2400"/>
                        </a:lnSpc>
                        <a:spcAft>
                          <a:spcPts val="0"/>
                        </a:spcAft>
                      </a:pPr>
                      <a:r>
                        <a:rPr lang="zh-CN" sz="2400" b="1" kern="100" dirty="0">
                          <a:solidFill>
                            <a:srgbClr val="FF0000"/>
                          </a:solidFill>
                          <a:latin typeface="+mn-ea"/>
                          <a:ea typeface="+mn-ea"/>
                          <a:cs typeface="Times New Roman"/>
                        </a:rPr>
                        <a:t>构建“</a:t>
                      </a:r>
                      <a:r>
                        <a:rPr lang="en-US" sz="2400" b="1" kern="100" dirty="0">
                          <a:solidFill>
                            <a:srgbClr val="FF0000"/>
                          </a:solidFill>
                          <a:latin typeface="+mn-ea"/>
                          <a:ea typeface="+mn-ea"/>
                          <a:cs typeface="Times New Roman"/>
                        </a:rPr>
                        <a:t>AI+</a:t>
                      </a:r>
                      <a:r>
                        <a:rPr lang="zh-CN" sz="2400" b="1" kern="100" dirty="0">
                          <a:solidFill>
                            <a:srgbClr val="FF0000"/>
                          </a:solidFill>
                          <a:latin typeface="+mn-ea"/>
                          <a:ea typeface="+mn-ea"/>
                          <a:cs typeface="Times New Roman"/>
                        </a:rPr>
                        <a:t>全脑”育人共同体</a:t>
                      </a:r>
                    </a:p>
                  </a:txBody>
                  <a:tcPr marL="50161" marR="5016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bl>
          </a:graphicData>
        </a:graphic>
      </p:graphicFrame>
      <p:sp>
        <p:nvSpPr>
          <p:cNvPr id="4098" name="Rectangle 2"/>
          <p:cNvSpPr>
            <a:spLocks noChangeArrowheads="1"/>
          </p:cNvSpPr>
          <p:nvPr/>
        </p:nvSpPr>
        <p:spPr bwMode="auto">
          <a:xfrm>
            <a:off x="2500298" y="571480"/>
            <a:ext cx="4429156" cy="584775"/>
          </a:xfrm>
          <a:prstGeom prst="rect">
            <a:avLst/>
          </a:prstGeom>
          <a:solidFill>
            <a:srgbClr val="92D050"/>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3200" b="1" i="0" u="none" strike="noStrike" cap="none" normalizeH="0" baseline="0" dirty="0" smtClean="0">
                <a:ln>
                  <a:noFill/>
                </a:ln>
                <a:solidFill>
                  <a:srgbClr val="FF0000"/>
                </a:solidFill>
                <a:effectLst/>
                <a:latin typeface="+mn-ea"/>
                <a:cs typeface="Times New Roman" pitchFamily="18" charset="0"/>
              </a:rPr>
              <a:t>“</a:t>
            </a:r>
            <a:r>
              <a:rPr kumimoji="0" lang="en-US" altLang="zh-CN" sz="3200" b="1" i="0" u="none" strike="noStrike" cap="none" normalizeH="0" baseline="0" dirty="0" smtClean="0">
                <a:ln>
                  <a:noFill/>
                </a:ln>
                <a:solidFill>
                  <a:srgbClr val="FF0000"/>
                </a:solidFill>
                <a:effectLst/>
                <a:latin typeface="+mn-ea"/>
                <a:cs typeface="Times New Roman" pitchFamily="18" charset="0"/>
              </a:rPr>
              <a:t>AI+</a:t>
            </a:r>
            <a:r>
              <a:rPr kumimoji="0" lang="zh-CN" altLang="en-US" sz="3200" b="1" i="0" u="none" strike="noStrike" cap="none" normalizeH="0" baseline="0" dirty="0" smtClean="0">
                <a:ln>
                  <a:noFill/>
                </a:ln>
                <a:solidFill>
                  <a:srgbClr val="FF0000"/>
                </a:solidFill>
                <a:effectLst/>
                <a:latin typeface="+mn-ea"/>
                <a:cs typeface="Times New Roman" pitchFamily="18" charset="0"/>
              </a:rPr>
              <a:t>全脑”培训系统</a:t>
            </a:r>
            <a:endParaRPr kumimoji="0" lang="zh-CN" altLang="en-US" sz="3200" b="0" i="0" u="none" strike="noStrike" cap="none" normalizeH="0" baseline="0" dirty="0" smtClean="0">
              <a:ln>
                <a:noFill/>
              </a:ln>
              <a:solidFill>
                <a:srgbClr val="FF0000"/>
              </a:solidFill>
              <a:effectLst/>
              <a:latin typeface="+mn-ea"/>
              <a:cs typeface="宋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785786" y="928670"/>
          <a:ext cx="7643868" cy="4373374"/>
        </p:xfrm>
        <a:graphic>
          <a:graphicData uri="http://schemas.openxmlformats.org/drawingml/2006/table">
            <a:tbl>
              <a:tblPr/>
              <a:tblGrid>
                <a:gridCol w="857257"/>
                <a:gridCol w="1743741"/>
                <a:gridCol w="1366021"/>
                <a:gridCol w="1891369"/>
                <a:gridCol w="1785480"/>
              </a:tblGrid>
              <a:tr h="388663">
                <a:tc>
                  <a:txBody>
                    <a:bodyPr/>
                    <a:lstStyle/>
                    <a:p>
                      <a:pPr algn="ctr">
                        <a:lnSpc>
                          <a:spcPts val="2600"/>
                        </a:lnSpc>
                        <a:spcAft>
                          <a:spcPts val="0"/>
                        </a:spcAft>
                      </a:pPr>
                      <a:endParaRPr lang="zh-CN" sz="1600" kern="100" dirty="0">
                        <a:latin typeface="Calibri"/>
                        <a:ea typeface="宋体"/>
                        <a:cs typeface="Times New Roman"/>
                      </a:endParaRP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600"/>
                        </a:lnSpc>
                        <a:spcAft>
                          <a:spcPts val="0"/>
                        </a:spcAft>
                      </a:pPr>
                      <a:r>
                        <a:rPr lang="zh-CN" sz="1600" b="1" kern="100" dirty="0">
                          <a:latin typeface="Calibri"/>
                          <a:ea typeface="宋体"/>
                          <a:cs typeface="Times New Roman"/>
                        </a:rPr>
                        <a:t>学生评价</a:t>
                      </a:r>
                      <a:endParaRPr lang="zh-CN" sz="1600" kern="100" dirty="0">
                        <a:latin typeface="Calibri"/>
                        <a:ea typeface="宋体"/>
                        <a:cs typeface="Times New Roman"/>
                      </a:endParaRP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600"/>
                        </a:lnSpc>
                        <a:spcAft>
                          <a:spcPts val="0"/>
                        </a:spcAft>
                      </a:pPr>
                      <a:r>
                        <a:rPr lang="zh-CN" sz="1600" b="1" kern="100">
                          <a:latin typeface="Calibri"/>
                          <a:ea typeface="宋体"/>
                          <a:cs typeface="Times New Roman"/>
                        </a:rPr>
                        <a:t>教师评价</a:t>
                      </a:r>
                      <a:endParaRPr lang="zh-CN" sz="1600" kern="100">
                        <a:latin typeface="Calibri"/>
                        <a:ea typeface="宋体"/>
                        <a:cs typeface="Times New Roman"/>
                      </a:endParaRP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600"/>
                        </a:lnSpc>
                        <a:spcAft>
                          <a:spcPts val="0"/>
                        </a:spcAft>
                      </a:pPr>
                      <a:r>
                        <a:rPr lang="zh-CN" sz="1600" b="1" kern="100">
                          <a:latin typeface="Calibri"/>
                          <a:ea typeface="宋体"/>
                          <a:cs typeface="Times New Roman"/>
                        </a:rPr>
                        <a:t>班主任评价</a:t>
                      </a:r>
                      <a:endParaRPr lang="zh-CN" sz="1600" kern="100">
                        <a:latin typeface="Calibri"/>
                        <a:ea typeface="宋体"/>
                        <a:cs typeface="Times New Roman"/>
                      </a:endParaRP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600"/>
                        </a:lnSpc>
                        <a:spcAft>
                          <a:spcPts val="0"/>
                        </a:spcAft>
                      </a:pPr>
                      <a:r>
                        <a:rPr lang="zh-CN" sz="1600" b="1" kern="100">
                          <a:latin typeface="Calibri"/>
                          <a:ea typeface="宋体"/>
                          <a:cs typeface="Times New Roman"/>
                        </a:rPr>
                        <a:t>家长评价</a:t>
                      </a:r>
                      <a:endParaRPr lang="zh-CN" sz="1600" kern="100">
                        <a:latin typeface="Calibri"/>
                        <a:ea typeface="宋体"/>
                        <a:cs typeface="Times New Roman"/>
                      </a:endParaRP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36395">
                <a:tc>
                  <a:txBody>
                    <a:bodyPr/>
                    <a:lstStyle/>
                    <a:p>
                      <a:pPr algn="ctr">
                        <a:lnSpc>
                          <a:spcPts val="2400"/>
                        </a:lnSpc>
                        <a:spcAft>
                          <a:spcPts val="0"/>
                        </a:spcAft>
                      </a:pPr>
                      <a:r>
                        <a:rPr lang="zh-CN" altLang="en-US" sz="1600" kern="100" dirty="0" smtClean="0">
                          <a:latin typeface="Calibri"/>
                          <a:ea typeface="宋体"/>
                          <a:cs typeface="Times New Roman"/>
                        </a:rPr>
                        <a:t>项目</a:t>
                      </a:r>
                      <a:endParaRPr lang="zh-CN" sz="1600" kern="100" dirty="0">
                        <a:latin typeface="Calibri"/>
                        <a:ea typeface="宋体"/>
                        <a:cs typeface="Times New Roman"/>
                      </a:endParaRP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600" kern="100" dirty="0">
                          <a:latin typeface="Calibri"/>
                          <a:ea typeface="宋体"/>
                          <a:cs typeface="Times New Roman"/>
                        </a:rPr>
                        <a:t>养成教育评价</a:t>
                      </a:r>
                    </a:p>
                    <a:p>
                      <a:pPr algn="ctr">
                        <a:lnSpc>
                          <a:spcPts val="2400"/>
                        </a:lnSpc>
                        <a:spcAft>
                          <a:spcPts val="0"/>
                        </a:spcAft>
                      </a:pPr>
                      <a:r>
                        <a:rPr lang="zh-CN" sz="1600" kern="100" dirty="0">
                          <a:latin typeface="Calibri"/>
                          <a:ea typeface="宋体"/>
                          <a:cs typeface="Times New Roman"/>
                        </a:rPr>
                        <a:t>习惯之星</a:t>
                      </a:r>
                    </a:p>
                    <a:p>
                      <a:pPr algn="ctr">
                        <a:lnSpc>
                          <a:spcPts val="2400"/>
                        </a:lnSpc>
                        <a:spcAft>
                          <a:spcPts val="0"/>
                        </a:spcAft>
                      </a:pPr>
                      <a:r>
                        <a:rPr lang="zh-CN" sz="1600" kern="100" dirty="0">
                          <a:latin typeface="Calibri"/>
                          <a:ea typeface="宋体"/>
                          <a:cs typeface="Times New Roman"/>
                        </a:rPr>
                        <a:t>进步之星</a:t>
                      </a:r>
                    </a:p>
                    <a:p>
                      <a:pPr algn="ctr">
                        <a:lnSpc>
                          <a:spcPts val="2400"/>
                        </a:lnSpc>
                        <a:spcAft>
                          <a:spcPts val="0"/>
                        </a:spcAft>
                      </a:pPr>
                      <a:r>
                        <a:rPr lang="zh-CN" sz="1600" kern="100" dirty="0">
                          <a:latin typeface="Calibri"/>
                          <a:ea typeface="宋体"/>
                          <a:cs typeface="Times New Roman"/>
                        </a:rPr>
                        <a:t>最强大脑竞赛</a:t>
                      </a:r>
                    </a:p>
                    <a:p>
                      <a:pPr algn="ctr">
                        <a:lnSpc>
                          <a:spcPts val="2400"/>
                        </a:lnSpc>
                        <a:spcAft>
                          <a:spcPts val="0"/>
                        </a:spcAft>
                      </a:pPr>
                      <a:r>
                        <a:rPr lang="zh-CN" sz="1600" kern="100" dirty="0">
                          <a:latin typeface="Calibri"/>
                          <a:ea typeface="宋体"/>
                          <a:cs typeface="Times New Roman"/>
                        </a:rPr>
                        <a:t>银河学子</a:t>
                      </a: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600" kern="100" dirty="0">
                          <a:latin typeface="Calibri"/>
                          <a:ea typeface="宋体"/>
                          <a:cs typeface="Times New Roman"/>
                        </a:rPr>
                        <a:t>绩效考评</a:t>
                      </a:r>
                    </a:p>
                    <a:p>
                      <a:pPr algn="ctr">
                        <a:lnSpc>
                          <a:spcPts val="2400"/>
                        </a:lnSpc>
                        <a:spcAft>
                          <a:spcPts val="0"/>
                        </a:spcAft>
                      </a:pPr>
                      <a:r>
                        <a:rPr lang="zh-CN" sz="1600" kern="100" dirty="0">
                          <a:latin typeface="Calibri"/>
                          <a:ea typeface="宋体"/>
                          <a:cs typeface="Times New Roman"/>
                        </a:rPr>
                        <a:t>十佳教师</a:t>
                      </a: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600" kern="100" dirty="0">
                          <a:latin typeface="Calibri"/>
                          <a:ea typeface="宋体"/>
                          <a:cs typeface="Times New Roman"/>
                        </a:rPr>
                        <a:t>绩效考评</a:t>
                      </a:r>
                    </a:p>
                    <a:p>
                      <a:pPr algn="ctr">
                        <a:lnSpc>
                          <a:spcPts val="2400"/>
                        </a:lnSpc>
                        <a:spcAft>
                          <a:spcPts val="0"/>
                        </a:spcAft>
                      </a:pPr>
                      <a:r>
                        <a:rPr lang="zh-CN" sz="1600" kern="100" dirty="0">
                          <a:latin typeface="Calibri"/>
                          <a:ea typeface="宋体"/>
                          <a:cs typeface="Times New Roman"/>
                        </a:rPr>
                        <a:t>优秀班主任</a:t>
                      </a: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600" kern="100" dirty="0">
                          <a:latin typeface="Calibri"/>
                          <a:ea typeface="宋体"/>
                          <a:cs typeface="Times New Roman"/>
                        </a:rPr>
                        <a:t>优秀家长评选</a:t>
                      </a: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29116">
                <a:tc>
                  <a:txBody>
                    <a:bodyPr/>
                    <a:lstStyle/>
                    <a:p>
                      <a:pPr algn="ctr">
                        <a:lnSpc>
                          <a:spcPts val="2400"/>
                        </a:lnSpc>
                        <a:spcAft>
                          <a:spcPts val="0"/>
                        </a:spcAft>
                      </a:pPr>
                      <a:r>
                        <a:rPr lang="zh-CN" sz="1600" kern="100">
                          <a:latin typeface="Calibri"/>
                          <a:ea typeface="宋体"/>
                          <a:cs typeface="Times New Roman"/>
                        </a:rPr>
                        <a:t>内容</a:t>
                      </a: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600" kern="100" dirty="0">
                          <a:latin typeface="Calibri"/>
                          <a:ea typeface="宋体"/>
                          <a:cs typeface="Times New Roman"/>
                        </a:rPr>
                        <a:t>行为习惯</a:t>
                      </a:r>
                    </a:p>
                    <a:p>
                      <a:pPr algn="ctr">
                        <a:lnSpc>
                          <a:spcPts val="2400"/>
                        </a:lnSpc>
                        <a:spcAft>
                          <a:spcPts val="0"/>
                        </a:spcAft>
                      </a:pPr>
                      <a:r>
                        <a:rPr lang="zh-CN" sz="1600" kern="100" dirty="0">
                          <a:latin typeface="Calibri"/>
                          <a:ea typeface="宋体"/>
                          <a:cs typeface="Times New Roman"/>
                        </a:rPr>
                        <a:t>生活习惯</a:t>
                      </a:r>
                    </a:p>
                    <a:p>
                      <a:pPr algn="ctr">
                        <a:lnSpc>
                          <a:spcPts val="2400"/>
                        </a:lnSpc>
                        <a:spcAft>
                          <a:spcPts val="0"/>
                        </a:spcAft>
                      </a:pPr>
                      <a:r>
                        <a:rPr lang="zh-CN" sz="1600" kern="100" dirty="0">
                          <a:latin typeface="Calibri"/>
                          <a:ea typeface="宋体"/>
                          <a:cs typeface="Times New Roman"/>
                        </a:rPr>
                        <a:t>学习习惯</a:t>
                      </a: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600" kern="100" dirty="0">
                          <a:latin typeface="Calibri"/>
                          <a:ea typeface="宋体"/>
                          <a:cs typeface="Times New Roman"/>
                        </a:rPr>
                        <a:t>线上批阅</a:t>
                      </a:r>
                    </a:p>
                    <a:p>
                      <a:pPr algn="ctr">
                        <a:lnSpc>
                          <a:spcPts val="2400"/>
                        </a:lnSpc>
                        <a:spcAft>
                          <a:spcPts val="0"/>
                        </a:spcAft>
                      </a:pPr>
                      <a:r>
                        <a:rPr lang="zh-CN" sz="1600" kern="100" dirty="0">
                          <a:latin typeface="Calibri"/>
                          <a:ea typeface="宋体"/>
                          <a:cs typeface="Times New Roman"/>
                        </a:rPr>
                        <a:t>课堂</a:t>
                      </a:r>
                      <a:r>
                        <a:rPr lang="zh-CN" sz="1600" kern="100" dirty="0" smtClean="0">
                          <a:latin typeface="Calibri"/>
                          <a:ea typeface="宋体"/>
                          <a:cs typeface="Times New Roman"/>
                        </a:rPr>
                        <a:t>教学</a:t>
                      </a:r>
                      <a:endParaRPr lang="en-US" altLang="zh-CN" sz="1600" kern="100" dirty="0" smtClean="0">
                        <a:latin typeface="Calibri"/>
                        <a:ea typeface="宋体"/>
                        <a:cs typeface="Times New Roman"/>
                      </a:endParaRPr>
                    </a:p>
                    <a:p>
                      <a:pPr algn="ctr">
                        <a:lnSpc>
                          <a:spcPts val="2400"/>
                        </a:lnSpc>
                        <a:spcAft>
                          <a:spcPts val="0"/>
                        </a:spcAft>
                      </a:pPr>
                      <a:r>
                        <a:rPr lang="zh-CN" sz="1600" kern="100" dirty="0" smtClean="0">
                          <a:latin typeface="Calibri"/>
                          <a:ea typeface="宋体"/>
                          <a:cs typeface="Times New Roman"/>
                        </a:rPr>
                        <a:t>个性化</a:t>
                      </a:r>
                      <a:r>
                        <a:rPr lang="zh-CN" sz="1600" kern="100" dirty="0">
                          <a:latin typeface="Calibri"/>
                          <a:ea typeface="宋体"/>
                          <a:cs typeface="Times New Roman"/>
                        </a:rPr>
                        <a:t>辅导</a:t>
                      </a:r>
                    </a:p>
                    <a:p>
                      <a:pPr indent="285750" algn="just">
                        <a:lnSpc>
                          <a:spcPts val="2400"/>
                        </a:lnSpc>
                        <a:spcAft>
                          <a:spcPts val="0"/>
                        </a:spcAft>
                      </a:pPr>
                      <a:r>
                        <a:rPr lang="zh-CN" sz="1600" kern="100" dirty="0">
                          <a:latin typeface="Calibri"/>
                          <a:ea typeface="宋体"/>
                          <a:cs typeface="Times New Roman"/>
                        </a:rPr>
                        <a:t>教学成绩</a:t>
                      </a: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600" kern="100" dirty="0">
                          <a:latin typeface="Calibri"/>
                          <a:ea typeface="宋体"/>
                          <a:cs typeface="Times New Roman"/>
                        </a:rPr>
                        <a:t>养成教育</a:t>
                      </a:r>
                    </a:p>
                    <a:p>
                      <a:pPr algn="ctr">
                        <a:lnSpc>
                          <a:spcPts val="2400"/>
                        </a:lnSpc>
                        <a:spcAft>
                          <a:spcPts val="0"/>
                        </a:spcAft>
                      </a:pPr>
                      <a:r>
                        <a:rPr lang="zh-CN" sz="1600" kern="100" dirty="0">
                          <a:latin typeface="Calibri"/>
                          <a:ea typeface="宋体"/>
                          <a:cs typeface="Times New Roman"/>
                        </a:rPr>
                        <a:t>自主管理</a:t>
                      </a:r>
                    </a:p>
                    <a:p>
                      <a:pPr algn="ctr">
                        <a:lnSpc>
                          <a:spcPts val="2400"/>
                        </a:lnSpc>
                        <a:spcAft>
                          <a:spcPts val="0"/>
                        </a:spcAft>
                      </a:pPr>
                      <a:r>
                        <a:rPr lang="zh-CN" sz="1600" kern="100" dirty="0">
                          <a:latin typeface="Calibri"/>
                          <a:ea typeface="宋体"/>
                          <a:cs typeface="Times New Roman"/>
                        </a:rPr>
                        <a:t>学习成绩</a:t>
                      </a: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600" kern="100" dirty="0">
                          <a:latin typeface="宋体"/>
                          <a:ea typeface="宋体"/>
                          <a:cs typeface="Times New Roman"/>
                        </a:rPr>
                        <a:t>AI</a:t>
                      </a:r>
                      <a:r>
                        <a:rPr lang="zh-CN" sz="1600" kern="100" dirty="0">
                          <a:latin typeface="Calibri"/>
                          <a:ea typeface="宋体"/>
                          <a:cs typeface="Times New Roman"/>
                        </a:rPr>
                        <a:t>陪练</a:t>
                      </a:r>
                    </a:p>
                    <a:p>
                      <a:pPr algn="ctr">
                        <a:lnSpc>
                          <a:spcPts val="2400"/>
                        </a:lnSpc>
                        <a:spcAft>
                          <a:spcPts val="0"/>
                        </a:spcAft>
                      </a:pPr>
                      <a:r>
                        <a:rPr lang="zh-CN" sz="1600" kern="100" dirty="0">
                          <a:latin typeface="Calibri"/>
                          <a:ea typeface="宋体"/>
                          <a:cs typeface="Times New Roman"/>
                        </a:rPr>
                        <a:t>参与学校班级活动</a:t>
                      </a: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7768">
                <a:tc>
                  <a:txBody>
                    <a:bodyPr/>
                    <a:lstStyle/>
                    <a:p>
                      <a:pPr algn="ctr">
                        <a:lnSpc>
                          <a:spcPts val="2400"/>
                        </a:lnSpc>
                        <a:spcAft>
                          <a:spcPts val="0"/>
                        </a:spcAft>
                      </a:pPr>
                      <a:r>
                        <a:rPr lang="zh-CN" sz="1600" kern="100">
                          <a:latin typeface="Calibri"/>
                          <a:ea typeface="宋体"/>
                          <a:cs typeface="Times New Roman"/>
                        </a:rPr>
                        <a:t>目标</a:t>
                      </a: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600" kern="100">
                          <a:latin typeface="Calibri"/>
                          <a:ea typeface="宋体"/>
                          <a:cs typeface="Times New Roman"/>
                        </a:rPr>
                        <a:t>学会做人</a:t>
                      </a:r>
                    </a:p>
                    <a:p>
                      <a:pPr algn="ctr">
                        <a:lnSpc>
                          <a:spcPts val="2400"/>
                        </a:lnSpc>
                        <a:spcAft>
                          <a:spcPts val="0"/>
                        </a:spcAft>
                      </a:pPr>
                      <a:r>
                        <a:rPr lang="zh-CN" sz="1600" kern="100">
                          <a:latin typeface="Calibri"/>
                          <a:ea typeface="宋体"/>
                          <a:cs typeface="Times New Roman"/>
                        </a:rPr>
                        <a:t>学会学习</a:t>
                      </a:r>
                    </a:p>
                    <a:p>
                      <a:pPr algn="ctr">
                        <a:lnSpc>
                          <a:spcPts val="2400"/>
                        </a:lnSpc>
                        <a:spcAft>
                          <a:spcPts val="0"/>
                        </a:spcAft>
                      </a:pPr>
                      <a:r>
                        <a:rPr lang="zh-CN" sz="1600" kern="100">
                          <a:latin typeface="Calibri"/>
                          <a:ea typeface="宋体"/>
                          <a:cs typeface="Times New Roman"/>
                        </a:rPr>
                        <a:t>学会创新</a:t>
                      </a:r>
                    </a:p>
                    <a:p>
                      <a:pPr algn="ctr">
                        <a:lnSpc>
                          <a:spcPts val="2400"/>
                        </a:lnSpc>
                        <a:spcAft>
                          <a:spcPts val="0"/>
                        </a:spcAft>
                      </a:pPr>
                      <a:r>
                        <a:rPr lang="zh-CN" sz="1600" kern="100">
                          <a:latin typeface="Calibri"/>
                          <a:ea typeface="宋体"/>
                          <a:cs typeface="Times New Roman"/>
                        </a:rPr>
                        <a:t>“</a:t>
                      </a:r>
                      <a:r>
                        <a:rPr lang="en-US" sz="1600" kern="100">
                          <a:latin typeface="Calibri"/>
                          <a:ea typeface="宋体"/>
                          <a:cs typeface="Times New Roman"/>
                        </a:rPr>
                        <a:t>AI+</a:t>
                      </a:r>
                      <a:r>
                        <a:rPr lang="zh-CN" sz="1600" kern="100">
                          <a:latin typeface="Calibri"/>
                          <a:ea typeface="宋体"/>
                          <a:cs typeface="Times New Roman"/>
                        </a:rPr>
                        <a:t>全脑”天才</a:t>
                      </a: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600" kern="100">
                          <a:latin typeface="Calibri"/>
                          <a:ea typeface="宋体"/>
                          <a:cs typeface="Times New Roman"/>
                        </a:rPr>
                        <a:t>“</a:t>
                      </a:r>
                      <a:r>
                        <a:rPr lang="en-US" sz="1600" kern="100">
                          <a:latin typeface="Calibri"/>
                          <a:ea typeface="宋体"/>
                          <a:cs typeface="Times New Roman"/>
                        </a:rPr>
                        <a:t>AI+</a:t>
                      </a:r>
                      <a:r>
                        <a:rPr lang="zh-CN" sz="1600" kern="100">
                          <a:latin typeface="Calibri"/>
                          <a:ea typeface="宋体"/>
                          <a:cs typeface="Times New Roman"/>
                        </a:rPr>
                        <a:t>全脑”合格教师</a:t>
                      </a: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600" kern="100" dirty="0">
                          <a:latin typeface="Calibri"/>
                          <a:ea typeface="宋体"/>
                          <a:cs typeface="Times New Roman"/>
                        </a:rPr>
                        <a:t>“</a:t>
                      </a:r>
                      <a:r>
                        <a:rPr lang="en-US" sz="1600" kern="100" dirty="0">
                          <a:latin typeface="Calibri"/>
                          <a:ea typeface="宋体"/>
                          <a:cs typeface="Times New Roman"/>
                        </a:rPr>
                        <a:t>AI+</a:t>
                      </a:r>
                      <a:r>
                        <a:rPr lang="zh-CN" sz="1600" kern="100" dirty="0">
                          <a:latin typeface="Calibri"/>
                          <a:ea typeface="宋体"/>
                          <a:cs typeface="Times New Roman"/>
                        </a:rPr>
                        <a:t>全脑”合格班主任</a:t>
                      </a: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600" kern="100" dirty="0">
                          <a:latin typeface="Calibri"/>
                          <a:ea typeface="宋体"/>
                          <a:cs typeface="Times New Roman"/>
                        </a:rPr>
                        <a:t>“</a:t>
                      </a:r>
                      <a:r>
                        <a:rPr lang="en-US" sz="1600" kern="100" dirty="0">
                          <a:latin typeface="Calibri"/>
                          <a:ea typeface="宋体"/>
                          <a:cs typeface="Times New Roman"/>
                        </a:rPr>
                        <a:t>AI+</a:t>
                      </a:r>
                      <a:r>
                        <a:rPr lang="zh-CN" sz="1600" kern="100" dirty="0">
                          <a:latin typeface="Calibri"/>
                          <a:ea typeface="宋体"/>
                          <a:cs typeface="Times New Roman"/>
                        </a:rPr>
                        <a:t>全脑”合格家长</a:t>
                      </a: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073" name="Rectangle 1"/>
          <p:cNvSpPr>
            <a:spLocks noChangeArrowheads="1"/>
          </p:cNvSpPr>
          <p:nvPr/>
        </p:nvSpPr>
        <p:spPr bwMode="auto">
          <a:xfrm>
            <a:off x="1643042" y="428604"/>
            <a:ext cx="5572164" cy="523220"/>
          </a:xfrm>
          <a:prstGeom prst="rect">
            <a:avLst/>
          </a:prstGeom>
          <a:solidFill>
            <a:srgbClr val="92D050"/>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en-US" altLang="zh-CN" sz="28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AI+</a:t>
            </a:r>
            <a:r>
              <a:rPr kumimoji="0" lang="zh-CN" altLang="en-US" sz="28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全脑”管理评价</a:t>
            </a:r>
            <a:r>
              <a:rPr kumimoji="0" lang="zh-CN" altLang="en-US" sz="28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系统</a:t>
            </a:r>
            <a:r>
              <a:rPr kumimoji="0" lang="zh-CN" altLang="en-US" sz="22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（多元化）</a:t>
            </a:r>
            <a:endParaRPr kumimoji="0" lang="zh-CN" altLang="en-US" sz="1800" b="0"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42852"/>
            <a:ext cx="8072494" cy="6063198"/>
          </a:xfrm>
          <a:prstGeom prst="rect">
            <a:avLst/>
          </a:prstGeom>
          <a:solidFill>
            <a:srgbClr val="92D050"/>
          </a:solidFill>
        </p:spPr>
        <p:txBody>
          <a:bodyPr wrap="square" rtlCol="0">
            <a:spAutoFit/>
          </a:bodyPr>
          <a:lstStyle/>
          <a:p>
            <a:r>
              <a:rPr lang="zh-CN" altLang="en-US" sz="2800" b="1" dirty="0" smtClean="0">
                <a:latin typeface="+mn-ea"/>
              </a:rPr>
              <a:t>“</a:t>
            </a:r>
            <a:r>
              <a:rPr lang="en-US" sz="2800" b="1" dirty="0" smtClean="0">
                <a:latin typeface="+mn-ea"/>
              </a:rPr>
              <a:t>AI+</a:t>
            </a:r>
            <a:r>
              <a:rPr lang="zh-CN" altLang="en-US" sz="2800" b="1" dirty="0" smtClean="0">
                <a:latin typeface="+mn-ea"/>
              </a:rPr>
              <a:t>全脑”管理评价系统</a:t>
            </a:r>
            <a:endParaRPr lang="zh-CN" altLang="en-US" sz="2800" dirty="0" smtClean="0">
              <a:latin typeface="+mn-ea"/>
            </a:endParaRPr>
          </a:p>
          <a:p>
            <a:r>
              <a:rPr lang="zh-CN" altLang="en-US" b="1" dirty="0" smtClean="0"/>
              <a:t>（一）教学常规管理</a:t>
            </a:r>
            <a:endParaRPr lang="zh-CN" altLang="en-US" dirty="0" smtClean="0"/>
          </a:p>
          <a:p>
            <a:r>
              <a:rPr lang="en-US" dirty="0" smtClean="0"/>
              <a:t>1</a:t>
            </a:r>
            <a:r>
              <a:rPr lang="zh-CN" altLang="en-US" dirty="0" smtClean="0"/>
              <a:t>、</a:t>
            </a:r>
            <a:r>
              <a:rPr lang="en-US" altLang="zh-CN" dirty="0" smtClean="0"/>
              <a:t>《</a:t>
            </a:r>
            <a:r>
              <a:rPr lang="zh-CN" altLang="en-US" dirty="0" smtClean="0"/>
              <a:t>教学常规管理基本要求</a:t>
            </a:r>
            <a:r>
              <a:rPr lang="en-US" altLang="zh-CN" dirty="0" smtClean="0"/>
              <a:t>》     </a:t>
            </a:r>
            <a:r>
              <a:rPr lang="en-US" dirty="0" smtClean="0"/>
              <a:t>2</a:t>
            </a:r>
            <a:r>
              <a:rPr lang="zh-CN" altLang="en-US" dirty="0" smtClean="0"/>
              <a:t>、</a:t>
            </a:r>
            <a:r>
              <a:rPr lang="en-US" altLang="zh-CN" dirty="0" smtClean="0"/>
              <a:t>《</a:t>
            </a:r>
            <a:r>
              <a:rPr lang="zh-CN" altLang="en-US" dirty="0" smtClean="0"/>
              <a:t>全员育人导师制实施方案</a:t>
            </a:r>
            <a:r>
              <a:rPr lang="en-US" altLang="zh-CN" dirty="0" smtClean="0"/>
              <a:t>》</a:t>
            </a:r>
          </a:p>
          <a:p>
            <a:r>
              <a:rPr lang="en-US" dirty="0" smtClean="0"/>
              <a:t>3</a:t>
            </a:r>
            <a:r>
              <a:rPr lang="zh-CN" altLang="en-US" dirty="0" smtClean="0"/>
              <a:t>、</a:t>
            </a:r>
            <a:r>
              <a:rPr lang="en-US" altLang="zh-CN" dirty="0" smtClean="0"/>
              <a:t>《</a:t>
            </a:r>
            <a:r>
              <a:rPr lang="zh-CN" altLang="en-US" dirty="0" smtClean="0"/>
              <a:t>班教导会制度</a:t>
            </a:r>
            <a:r>
              <a:rPr lang="en-US" altLang="zh-CN" dirty="0" smtClean="0"/>
              <a:t>》                      </a:t>
            </a:r>
            <a:r>
              <a:rPr lang="en-US" dirty="0" smtClean="0"/>
              <a:t>4</a:t>
            </a:r>
            <a:r>
              <a:rPr lang="zh-CN" altLang="en-US" dirty="0" smtClean="0"/>
              <a:t>、</a:t>
            </a:r>
            <a:r>
              <a:rPr lang="en-US" altLang="zh-CN" dirty="0" smtClean="0"/>
              <a:t>《</a:t>
            </a:r>
            <a:r>
              <a:rPr lang="zh-CN" altLang="en-US" dirty="0" smtClean="0"/>
              <a:t>四级达标质量监控制度</a:t>
            </a:r>
            <a:r>
              <a:rPr lang="en-US" altLang="zh-CN" dirty="0" smtClean="0"/>
              <a:t>》</a:t>
            </a:r>
            <a:r>
              <a:rPr lang="zh-CN" altLang="en-US" dirty="0" smtClean="0"/>
              <a:t>（待制订）</a:t>
            </a:r>
          </a:p>
          <a:p>
            <a:r>
              <a:rPr lang="en-US" dirty="0" smtClean="0"/>
              <a:t>5</a:t>
            </a:r>
            <a:r>
              <a:rPr lang="zh-CN" altLang="en-US" dirty="0" smtClean="0"/>
              <a:t>、</a:t>
            </a:r>
            <a:r>
              <a:rPr lang="en-US" altLang="zh-CN" dirty="0" smtClean="0"/>
              <a:t>《</a:t>
            </a:r>
            <a:r>
              <a:rPr lang="zh-CN" altLang="en-US" dirty="0" smtClean="0"/>
              <a:t>教研组长（项目组长）评价方案</a:t>
            </a:r>
            <a:r>
              <a:rPr lang="en-US" altLang="zh-CN" dirty="0" smtClean="0"/>
              <a:t>》</a:t>
            </a:r>
            <a:r>
              <a:rPr lang="zh-CN" altLang="en-US" dirty="0" smtClean="0"/>
              <a:t>（待制订）</a:t>
            </a:r>
          </a:p>
          <a:p>
            <a:r>
              <a:rPr lang="zh-CN" altLang="en-US" b="1" dirty="0" smtClean="0"/>
              <a:t>（二）教师管理</a:t>
            </a:r>
            <a:endParaRPr lang="zh-CN" altLang="en-US" dirty="0" smtClean="0"/>
          </a:p>
          <a:p>
            <a:r>
              <a:rPr lang="en-US" dirty="0" smtClean="0"/>
              <a:t>1</a:t>
            </a:r>
            <a:r>
              <a:rPr lang="zh-CN" altLang="en-US" dirty="0" smtClean="0"/>
              <a:t>、</a:t>
            </a:r>
            <a:r>
              <a:rPr lang="en-US" altLang="zh-CN" dirty="0" smtClean="0"/>
              <a:t>《</a:t>
            </a:r>
            <a:r>
              <a:rPr lang="zh-CN" altLang="en-US" dirty="0" smtClean="0"/>
              <a:t>教师教学工作考评方案</a:t>
            </a:r>
            <a:r>
              <a:rPr lang="en-US" altLang="zh-CN" dirty="0" smtClean="0"/>
              <a:t>》     </a:t>
            </a:r>
            <a:r>
              <a:rPr lang="en-US" dirty="0" smtClean="0"/>
              <a:t>2</a:t>
            </a:r>
            <a:r>
              <a:rPr lang="zh-CN" altLang="en-US" dirty="0" smtClean="0"/>
              <a:t>、</a:t>
            </a:r>
            <a:r>
              <a:rPr lang="en-US" altLang="zh-CN" dirty="0" smtClean="0"/>
              <a:t>《</a:t>
            </a:r>
            <a:r>
              <a:rPr lang="zh-CN" altLang="en-US" dirty="0" smtClean="0"/>
              <a:t>教师工作量计算标准</a:t>
            </a:r>
            <a:r>
              <a:rPr lang="en-US" altLang="zh-CN" dirty="0" smtClean="0"/>
              <a:t>》</a:t>
            </a:r>
          </a:p>
          <a:p>
            <a:r>
              <a:rPr lang="en-US" dirty="0" smtClean="0"/>
              <a:t>3</a:t>
            </a:r>
            <a:r>
              <a:rPr lang="zh-CN" altLang="en-US" dirty="0" smtClean="0"/>
              <a:t>、</a:t>
            </a:r>
            <a:r>
              <a:rPr lang="en-US" altLang="zh-CN" dirty="0" smtClean="0"/>
              <a:t>《</a:t>
            </a:r>
            <a:r>
              <a:rPr lang="zh-CN" altLang="en-US" dirty="0" smtClean="0"/>
              <a:t>教师结构工资实施方案</a:t>
            </a:r>
            <a:r>
              <a:rPr lang="en-US" altLang="zh-CN" dirty="0" smtClean="0"/>
              <a:t>》     4</a:t>
            </a:r>
            <a:r>
              <a:rPr lang="zh-CN" altLang="en-US" dirty="0" smtClean="0"/>
              <a:t>、</a:t>
            </a:r>
            <a:r>
              <a:rPr lang="en-US" altLang="zh-CN" dirty="0" smtClean="0"/>
              <a:t>《</a:t>
            </a:r>
            <a:r>
              <a:rPr lang="zh-CN" altLang="en-US" dirty="0" smtClean="0"/>
              <a:t>十佳教师评选方案</a:t>
            </a:r>
            <a:r>
              <a:rPr lang="en-US" altLang="zh-CN" dirty="0" smtClean="0"/>
              <a:t>》</a:t>
            </a:r>
          </a:p>
          <a:p>
            <a:r>
              <a:rPr lang="zh-CN" altLang="en-US" b="1" dirty="0" smtClean="0"/>
              <a:t>（三）学生管理</a:t>
            </a:r>
            <a:endParaRPr lang="zh-CN" altLang="en-US" dirty="0" smtClean="0"/>
          </a:p>
          <a:p>
            <a:r>
              <a:rPr lang="en-US" dirty="0" smtClean="0"/>
              <a:t>1</a:t>
            </a:r>
            <a:r>
              <a:rPr lang="zh-CN" altLang="en-US" dirty="0" smtClean="0"/>
              <a:t>、</a:t>
            </a:r>
            <a:r>
              <a:rPr lang="en-US" altLang="zh-CN" dirty="0" smtClean="0"/>
              <a:t>《</a:t>
            </a:r>
            <a:r>
              <a:rPr lang="zh-CN" altLang="en-US" dirty="0" smtClean="0"/>
              <a:t>养成教育评价标准</a:t>
            </a:r>
            <a:r>
              <a:rPr lang="en-US" altLang="zh-CN" dirty="0" smtClean="0"/>
              <a:t>》              </a:t>
            </a:r>
            <a:r>
              <a:rPr lang="en-US" dirty="0" smtClean="0"/>
              <a:t>2</a:t>
            </a:r>
            <a:r>
              <a:rPr lang="zh-CN" altLang="en-US" dirty="0" smtClean="0"/>
              <a:t>、</a:t>
            </a:r>
            <a:r>
              <a:rPr lang="en-US" altLang="zh-CN" dirty="0" smtClean="0"/>
              <a:t>《</a:t>
            </a:r>
            <a:r>
              <a:rPr lang="zh-CN" altLang="en-US" dirty="0" smtClean="0"/>
              <a:t>学生应养成的八大习惯</a:t>
            </a:r>
            <a:r>
              <a:rPr lang="en-US" altLang="zh-CN" dirty="0" smtClean="0"/>
              <a:t>》</a:t>
            </a:r>
          </a:p>
          <a:p>
            <a:r>
              <a:rPr lang="en-US" dirty="0" smtClean="0"/>
              <a:t>3</a:t>
            </a:r>
            <a:r>
              <a:rPr lang="zh-CN" altLang="en-US" dirty="0" smtClean="0"/>
              <a:t>、</a:t>
            </a:r>
            <a:r>
              <a:rPr lang="en-US" altLang="zh-CN" dirty="0" smtClean="0"/>
              <a:t>《</a:t>
            </a:r>
            <a:r>
              <a:rPr lang="zh-CN" altLang="en-US" dirty="0" smtClean="0"/>
              <a:t>学习五最评选方案</a:t>
            </a:r>
            <a:r>
              <a:rPr lang="en-US" altLang="zh-CN" dirty="0" smtClean="0"/>
              <a:t>》              </a:t>
            </a:r>
            <a:r>
              <a:rPr lang="en-US" dirty="0" smtClean="0"/>
              <a:t>4</a:t>
            </a:r>
            <a:r>
              <a:rPr lang="zh-CN" altLang="en-US" dirty="0" smtClean="0"/>
              <a:t>、</a:t>
            </a:r>
            <a:r>
              <a:rPr lang="en-US" altLang="zh-CN" dirty="0" smtClean="0"/>
              <a:t>《</a:t>
            </a:r>
            <a:r>
              <a:rPr lang="zh-CN" altLang="en-US" dirty="0" smtClean="0"/>
              <a:t>银河学子评选实施方案</a:t>
            </a:r>
            <a:r>
              <a:rPr lang="en-US" altLang="zh-CN" dirty="0" smtClean="0"/>
              <a:t>》</a:t>
            </a:r>
          </a:p>
          <a:p>
            <a:r>
              <a:rPr lang="zh-CN" altLang="en-US" b="1" dirty="0" smtClean="0"/>
              <a:t>（四）班级管理</a:t>
            </a:r>
            <a:endParaRPr lang="zh-CN" altLang="en-US" dirty="0" smtClean="0"/>
          </a:p>
          <a:p>
            <a:r>
              <a:rPr lang="en-US" dirty="0" smtClean="0"/>
              <a:t>1</a:t>
            </a:r>
            <a:r>
              <a:rPr lang="zh-CN" altLang="en-US" dirty="0" smtClean="0"/>
              <a:t>、</a:t>
            </a:r>
            <a:r>
              <a:rPr lang="en-US" altLang="zh-CN" dirty="0" smtClean="0"/>
              <a:t>《“</a:t>
            </a:r>
            <a:r>
              <a:rPr lang="zh-CN" altLang="en-US" dirty="0" smtClean="0"/>
              <a:t>小组合作互助式”班级自主管理实施方案</a:t>
            </a:r>
            <a:r>
              <a:rPr lang="en-US" altLang="zh-CN" dirty="0" smtClean="0"/>
              <a:t>》</a:t>
            </a:r>
          </a:p>
          <a:p>
            <a:r>
              <a:rPr lang="en-US" dirty="0" smtClean="0"/>
              <a:t>2</a:t>
            </a:r>
            <a:r>
              <a:rPr lang="zh-CN" altLang="en-US" dirty="0" smtClean="0"/>
              <a:t>、</a:t>
            </a:r>
            <a:r>
              <a:rPr lang="en-US" altLang="zh-CN" dirty="0" smtClean="0"/>
              <a:t>《</a:t>
            </a:r>
            <a:r>
              <a:rPr lang="zh-CN" altLang="en-US" dirty="0" smtClean="0"/>
              <a:t>班主任工作考评方案</a:t>
            </a:r>
            <a:r>
              <a:rPr lang="en-US" altLang="zh-CN" dirty="0" smtClean="0"/>
              <a:t>》</a:t>
            </a:r>
          </a:p>
          <a:p>
            <a:r>
              <a:rPr lang="zh-CN" altLang="en-US" b="1" dirty="0" smtClean="0"/>
              <a:t>（五）家校共育</a:t>
            </a:r>
            <a:endParaRPr lang="zh-CN" altLang="en-US" dirty="0" smtClean="0"/>
          </a:p>
          <a:p>
            <a:r>
              <a:rPr lang="en-US" dirty="0" smtClean="0"/>
              <a:t>1</a:t>
            </a:r>
            <a:r>
              <a:rPr lang="zh-CN" altLang="en-US" dirty="0" smtClean="0"/>
              <a:t>、</a:t>
            </a:r>
            <a:r>
              <a:rPr lang="en-US" altLang="zh-CN" dirty="0" smtClean="0"/>
              <a:t>《</a:t>
            </a:r>
            <a:r>
              <a:rPr lang="zh-CN" altLang="en-US" dirty="0" smtClean="0"/>
              <a:t>家长委员会章程</a:t>
            </a:r>
            <a:r>
              <a:rPr lang="en-US" altLang="zh-CN" dirty="0" smtClean="0"/>
              <a:t>》2</a:t>
            </a:r>
            <a:r>
              <a:rPr lang="zh-CN" altLang="en-US" dirty="0" smtClean="0"/>
              <a:t>、</a:t>
            </a:r>
            <a:r>
              <a:rPr lang="en-US" altLang="zh-CN" dirty="0" smtClean="0"/>
              <a:t>《</a:t>
            </a:r>
            <a:r>
              <a:rPr lang="zh-CN" altLang="en-US" dirty="0" smtClean="0"/>
              <a:t>优秀家长评选方案</a:t>
            </a:r>
            <a:r>
              <a:rPr lang="en-US" altLang="zh-CN" dirty="0" smtClean="0"/>
              <a:t>》</a:t>
            </a:r>
          </a:p>
          <a:p>
            <a:r>
              <a:rPr lang="zh-CN" altLang="en-US" b="1" dirty="0" smtClean="0"/>
              <a:t>（六）教育教学工作常规</a:t>
            </a:r>
            <a:endParaRPr lang="zh-CN" altLang="en-US" dirty="0" smtClean="0"/>
          </a:p>
          <a:p>
            <a:r>
              <a:rPr lang="en-US" dirty="0" smtClean="0"/>
              <a:t>1</a:t>
            </a:r>
            <a:r>
              <a:rPr lang="zh-CN" altLang="en-US" dirty="0" smtClean="0"/>
              <a:t>、</a:t>
            </a:r>
            <a:r>
              <a:rPr lang="en-US" altLang="zh-CN" dirty="0" smtClean="0"/>
              <a:t>《</a:t>
            </a:r>
            <a:r>
              <a:rPr lang="zh-CN" altLang="en-US" dirty="0" smtClean="0"/>
              <a:t>学生一日常规</a:t>
            </a:r>
            <a:r>
              <a:rPr lang="en-US" altLang="zh-CN" dirty="0" smtClean="0"/>
              <a:t>》</a:t>
            </a:r>
          </a:p>
          <a:p>
            <a:r>
              <a:rPr lang="en-US" dirty="0" smtClean="0"/>
              <a:t>2</a:t>
            </a:r>
            <a:r>
              <a:rPr lang="zh-CN" altLang="en-US" dirty="0" smtClean="0"/>
              <a:t>、</a:t>
            </a:r>
            <a:r>
              <a:rPr lang="en-US" altLang="zh-CN" dirty="0" smtClean="0"/>
              <a:t>《</a:t>
            </a:r>
            <a:r>
              <a:rPr lang="zh-CN" altLang="en-US" dirty="0" smtClean="0"/>
              <a:t>班主任工作日常规、周常规、月常规</a:t>
            </a:r>
            <a:r>
              <a:rPr lang="en-US" altLang="zh-CN" dirty="0" smtClean="0"/>
              <a:t>》</a:t>
            </a:r>
            <a:r>
              <a:rPr lang="zh-CN" altLang="en-US" dirty="0" smtClean="0"/>
              <a:t>（待制订）</a:t>
            </a:r>
          </a:p>
          <a:p>
            <a:r>
              <a:rPr lang="en-US" dirty="0" smtClean="0"/>
              <a:t>3</a:t>
            </a:r>
            <a:r>
              <a:rPr lang="zh-CN" altLang="en-US" dirty="0" smtClean="0"/>
              <a:t>、</a:t>
            </a:r>
            <a:r>
              <a:rPr lang="en-US" altLang="zh-CN" dirty="0" smtClean="0"/>
              <a:t>《</a:t>
            </a:r>
            <a:r>
              <a:rPr lang="zh-CN" altLang="en-US" dirty="0" smtClean="0"/>
              <a:t>教师教学工作日常规、周常规、月常规</a:t>
            </a:r>
            <a:r>
              <a:rPr lang="en-US" altLang="zh-CN" dirty="0" smtClean="0"/>
              <a:t>》</a:t>
            </a:r>
            <a:r>
              <a:rPr lang="zh-CN" altLang="en-US" dirty="0" smtClean="0"/>
              <a:t>（待制订）</a:t>
            </a: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2857496"/>
            <a:ext cx="2000264" cy="461665"/>
          </a:xfrm>
          <a:prstGeom prst="rect">
            <a:avLst/>
          </a:prstGeom>
          <a:solidFill>
            <a:srgbClr val="92D050"/>
          </a:solidFill>
        </p:spPr>
        <p:txBody>
          <a:bodyPr wrap="square" rtlCol="0">
            <a:spAutoFit/>
          </a:bodyPr>
          <a:lstStyle/>
          <a:p>
            <a:r>
              <a:rPr lang="en-US" altLang="zh-CN" sz="2400" b="1" dirty="0" smtClean="0">
                <a:solidFill>
                  <a:srgbClr val="FF0000"/>
                </a:solidFill>
              </a:rPr>
              <a:t>AI+</a:t>
            </a:r>
            <a:r>
              <a:rPr lang="zh-CN" altLang="en-US" sz="2400" b="1" dirty="0" smtClean="0">
                <a:solidFill>
                  <a:srgbClr val="FF0000"/>
                </a:solidFill>
              </a:rPr>
              <a:t>全脑</a:t>
            </a:r>
            <a:r>
              <a:rPr lang="zh-CN" altLang="en-US" sz="2400" b="1" dirty="0" smtClean="0"/>
              <a:t>教室</a:t>
            </a:r>
            <a:endParaRPr lang="zh-CN" altLang="en-US" sz="2400" b="1" dirty="0">
              <a:solidFill>
                <a:srgbClr val="0070C0"/>
              </a:solidFill>
            </a:endParaRPr>
          </a:p>
        </p:txBody>
      </p:sp>
      <p:sp>
        <p:nvSpPr>
          <p:cNvPr id="3" name="AutoShape 5"/>
          <p:cNvSpPr>
            <a:spLocks/>
          </p:cNvSpPr>
          <p:nvPr/>
        </p:nvSpPr>
        <p:spPr bwMode="auto">
          <a:xfrm>
            <a:off x="2500298" y="1928802"/>
            <a:ext cx="357190" cy="2286016"/>
          </a:xfrm>
          <a:prstGeom prst="leftBrace">
            <a:avLst>
              <a:gd name="adj1" fmla="val 66805"/>
              <a:gd name="adj2" fmla="val 50000"/>
            </a:avLst>
          </a:prstGeom>
          <a:noFill/>
          <a:ln w="63500">
            <a:solidFill>
              <a:srgbClr val="FF0000"/>
            </a:solidFill>
            <a:round/>
            <a:headEnd/>
            <a:tailEnd/>
          </a:ln>
        </p:spPr>
        <p:txBody>
          <a:bodyPr wrap="none" anchor="ctr"/>
          <a:lstStyle/>
          <a:p>
            <a:pPr algn="ctr"/>
            <a:endParaRPr lang="zh-CN" altLang="en-US"/>
          </a:p>
        </p:txBody>
      </p:sp>
      <p:sp>
        <p:nvSpPr>
          <p:cNvPr id="4" name="TextBox 3"/>
          <p:cNvSpPr txBox="1"/>
          <p:nvPr/>
        </p:nvSpPr>
        <p:spPr>
          <a:xfrm>
            <a:off x="2928926" y="1785926"/>
            <a:ext cx="2000264" cy="461665"/>
          </a:xfrm>
          <a:prstGeom prst="rect">
            <a:avLst/>
          </a:prstGeom>
          <a:solidFill>
            <a:srgbClr val="92D050"/>
          </a:solidFill>
        </p:spPr>
        <p:txBody>
          <a:bodyPr wrap="square" rtlCol="0">
            <a:spAutoFit/>
          </a:bodyPr>
          <a:lstStyle/>
          <a:p>
            <a:r>
              <a:rPr lang="zh-CN" altLang="en-US" sz="2400" b="1" dirty="0" smtClean="0">
                <a:solidFill>
                  <a:srgbClr val="0070C0"/>
                </a:solidFill>
              </a:rPr>
              <a:t>泛在学习室</a:t>
            </a:r>
            <a:endParaRPr lang="zh-CN" altLang="en-US" sz="2400" b="1" dirty="0">
              <a:solidFill>
                <a:srgbClr val="0070C0"/>
              </a:solidFill>
            </a:endParaRPr>
          </a:p>
        </p:txBody>
      </p:sp>
      <p:sp>
        <p:nvSpPr>
          <p:cNvPr id="5" name="TextBox 4"/>
          <p:cNvSpPr txBox="1"/>
          <p:nvPr/>
        </p:nvSpPr>
        <p:spPr>
          <a:xfrm>
            <a:off x="2928926" y="3643314"/>
            <a:ext cx="2000264" cy="461665"/>
          </a:xfrm>
          <a:prstGeom prst="rect">
            <a:avLst/>
          </a:prstGeom>
          <a:solidFill>
            <a:srgbClr val="92D050"/>
          </a:solidFill>
        </p:spPr>
        <p:txBody>
          <a:bodyPr wrap="square" rtlCol="0">
            <a:spAutoFit/>
          </a:bodyPr>
          <a:lstStyle/>
          <a:p>
            <a:r>
              <a:rPr lang="zh-CN" altLang="en-US" sz="2400" b="1" dirty="0" smtClean="0">
                <a:solidFill>
                  <a:srgbClr val="0070C0"/>
                </a:solidFill>
              </a:rPr>
              <a:t>全脑潜能室</a:t>
            </a:r>
            <a:endParaRPr lang="zh-CN" altLang="en-US" sz="2400" b="1" dirty="0">
              <a:solidFill>
                <a:srgbClr val="0070C0"/>
              </a:solidFill>
            </a:endParaRPr>
          </a:p>
        </p:txBody>
      </p:sp>
      <p:sp>
        <p:nvSpPr>
          <p:cNvPr id="6" name="AutoShape 5"/>
          <p:cNvSpPr>
            <a:spLocks/>
          </p:cNvSpPr>
          <p:nvPr/>
        </p:nvSpPr>
        <p:spPr bwMode="auto">
          <a:xfrm flipH="1">
            <a:off x="5072066" y="1928802"/>
            <a:ext cx="357190" cy="2286016"/>
          </a:xfrm>
          <a:prstGeom prst="leftBrace">
            <a:avLst>
              <a:gd name="adj1" fmla="val 66805"/>
              <a:gd name="adj2" fmla="val 50000"/>
            </a:avLst>
          </a:prstGeom>
          <a:noFill/>
          <a:ln w="63500">
            <a:solidFill>
              <a:srgbClr val="FF0000"/>
            </a:solidFill>
            <a:round/>
            <a:headEnd/>
            <a:tailEnd/>
          </a:ln>
        </p:spPr>
        <p:txBody>
          <a:bodyPr wrap="none" anchor="ctr"/>
          <a:lstStyle/>
          <a:p>
            <a:pPr algn="ctr"/>
            <a:endParaRPr lang="zh-CN" altLang="en-US"/>
          </a:p>
        </p:txBody>
      </p:sp>
      <p:sp>
        <p:nvSpPr>
          <p:cNvPr id="7" name="TextBox 6"/>
          <p:cNvSpPr txBox="1"/>
          <p:nvPr/>
        </p:nvSpPr>
        <p:spPr>
          <a:xfrm>
            <a:off x="5500694" y="2143116"/>
            <a:ext cx="857256" cy="1938992"/>
          </a:xfrm>
          <a:prstGeom prst="rect">
            <a:avLst/>
          </a:prstGeom>
          <a:solidFill>
            <a:srgbClr val="92D050"/>
          </a:solidFill>
        </p:spPr>
        <p:txBody>
          <a:bodyPr wrap="square" rtlCol="0">
            <a:spAutoFit/>
          </a:bodyPr>
          <a:lstStyle/>
          <a:p>
            <a:r>
              <a:rPr lang="zh-CN" altLang="en-US" sz="2400" b="1" dirty="0" smtClean="0">
                <a:solidFill>
                  <a:srgbClr val="0070C0"/>
                </a:solidFill>
              </a:rPr>
              <a:t>温馨</a:t>
            </a:r>
            <a:endParaRPr lang="en-US" altLang="zh-CN" sz="2400" b="1" dirty="0" smtClean="0">
              <a:solidFill>
                <a:srgbClr val="0070C0"/>
              </a:solidFill>
            </a:endParaRPr>
          </a:p>
          <a:p>
            <a:endParaRPr lang="en-US" altLang="zh-CN" sz="2400" b="1" dirty="0" smtClean="0">
              <a:solidFill>
                <a:srgbClr val="0070C0"/>
              </a:solidFill>
            </a:endParaRPr>
          </a:p>
          <a:p>
            <a:r>
              <a:rPr lang="zh-CN" altLang="en-US" sz="2400" b="1" dirty="0" smtClean="0">
                <a:solidFill>
                  <a:srgbClr val="0070C0"/>
                </a:solidFill>
              </a:rPr>
              <a:t>舒适</a:t>
            </a:r>
            <a:endParaRPr lang="en-US" altLang="zh-CN" sz="2400" b="1" dirty="0" smtClean="0">
              <a:solidFill>
                <a:srgbClr val="0070C0"/>
              </a:solidFill>
            </a:endParaRPr>
          </a:p>
          <a:p>
            <a:endParaRPr lang="en-US" altLang="zh-CN" sz="2400" b="1" dirty="0" smtClean="0">
              <a:solidFill>
                <a:srgbClr val="0070C0"/>
              </a:solidFill>
            </a:endParaRPr>
          </a:p>
          <a:p>
            <a:r>
              <a:rPr lang="zh-CN" altLang="en-US" sz="2400" b="1" dirty="0" smtClean="0">
                <a:solidFill>
                  <a:srgbClr val="0070C0"/>
                </a:solidFill>
              </a:rPr>
              <a:t>美丽</a:t>
            </a:r>
            <a:endParaRPr lang="zh-CN" altLang="en-US" sz="2400" b="1" dirty="0">
              <a:solidFill>
                <a:srgbClr val="0070C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142976" y="1428736"/>
          <a:ext cx="7072362" cy="2571768"/>
        </p:xfrm>
        <a:graphic>
          <a:graphicData uri="http://schemas.openxmlformats.org/drawingml/2006/table">
            <a:tbl>
              <a:tblPr/>
              <a:tblGrid>
                <a:gridCol w="991866"/>
                <a:gridCol w="1289475"/>
                <a:gridCol w="1658923"/>
                <a:gridCol w="1566049"/>
                <a:gridCol w="1566049"/>
              </a:tblGrid>
              <a:tr h="670082">
                <a:tc>
                  <a:txBody>
                    <a:bodyPr/>
                    <a:lstStyle/>
                    <a:p>
                      <a:pPr algn="ctr">
                        <a:lnSpc>
                          <a:spcPts val="2600"/>
                        </a:lnSpc>
                        <a:spcAft>
                          <a:spcPts val="0"/>
                        </a:spcAft>
                      </a:pPr>
                      <a:r>
                        <a:rPr lang="zh-CN" sz="1800" b="1" kern="100" dirty="0">
                          <a:latin typeface="Calibri"/>
                          <a:ea typeface="宋体"/>
                          <a:cs typeface="Times New Roman"/>
                        </a:rPr>
                        <a:t>特色</a:t>
                      </a:r>
                      <a:endParaRPr lang="zh-CN" sz="1800" kern="100" dirty="0">
                        <a:latin typeface="Calibri"/>
                        <a:ea typeface="宋体"/>
                        <a:cs typeface="Times New Roman"/>
                      </a:endParaRP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600"/>
                        </a:lnSpc>
                        <a:spcAft>
                          <a:spcPts val="0"/>
                        </a:spcAft>
                      </a:pPr>
                      <a:r>
                        <a:rPr lang="zh-CN" sz="1800" b="1" kern="100" dirty="0">
                          <a:latin typeface="Calibri"/>
                          <a:ea typeface="宋体"/>
                          <a:cs typeface="Times New Roman"/>
                        </a:rPr>
                        <a:t>智能化</a:t>
                      </a:r>
                      <a:endParaRPr lang="zh-CN" sz="1800" kern="100" dirty="0">
                        <a:latin typeface="Calibri"/>
                        <a:ea typeface="宋体"/>
                        <a:cs typeface="Times New Roman"/>
                      </a:endParaRP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600"/>
                        </a:lnSpc>
                        <a:spcAft>
                          <a:spcPts val="0"/>
                        </a:spcAft>
                      </a:pPr>
                      <a:r>
                        <a:rPr lang="zh-CN" sz="1800" b="1" kern="100" dirty="0">
                          <a:latin typeface="Calibri"/>
                          <a:ea typeface="宋体"/>
                          <a:cs typeface="Times New Roman"/>
                        </a:rPr>
                        <a:t>脑科学化</a:t>
                      </a:r>
                      <a:endParaRPr lang="zh-CN" sz="1800" kern="100" dirty="0">
                        <a:latin typeface="Calibri"/>
                        <a:ea typeface="宋体"/>
                        <a:cs typeface="Times New Roman"/>
                      </a:endParaRP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600"/>
                        </a:lnSpc>
                        <a:spcAft>
                          <a:spcPts val="0"/>
                        </a:spcAft>
                      </a:pPr>
                      <a:r>
                        <a:rPr lang="zh-CN" sz="1800" b="1" kern="100" dirty="0">
                          <a:latin typeface="Calibri"/>
                          <a:ea typeface="宋体"/>
                          <a:cs typeface="Times New Roman"/>
                        </a:rPr>
                        <a:t>个性化</a:t>
                      </a:r>
                      <a:endParaRPr lang="zh-CN" sz="1800" kern="100" dirty="0">
                        <a:latin typeface="Calibri"/>
                        <a:ea typeface="宋体"/>
                        <a:cs typeface="Times New Roman"/>
                      </a:endParaRP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600"/>
                        </a:lnSpc>
                        <a:spcAft>
                          <a:spcPts val="0"/>
                        </a:spcAft>
                      </a:pPr>
                      <a:r>
                        <a:rPr lang="zh-CN" sz="1800" b="1" kern="100" dirty="0">
                          <a:latin typeface="Calibri"/>
                          <a:ea typeface="宋体"/>
                          <a:cs typeface="Times New Roman"/>
                        </a:rPr>
                        <a:t>国际化</a:t>
                      </a:r>
                      <a:endParaRPr lang="zh-CN" sz="1800" kern="100" dirty="0">
                        <a:latin typeface="Calibri"/>
                        <a:ea typeface="宋体"/>
                        <a:cs typeface="Times New Roman"/>
                      </a:endParaRP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1686">
                <a:tc>
                  <a:txBody>
                    <a:bodyPr/>
                    <a:lstStyle/>
                    <a:p>
                      <a:pPr algn="ctr">
                        <a:lnSpc>
                          <a:spcPts val="2400"/>
                        </a:lnSpc>
                        <a:spcAft>
                          <a:spcPts val="0"/>
                        </a:spcAft>
                      </a:pPr>
                      <a:r>
                        <a:rPr lang="zh-CN" sz="1800" kern="100">
                          <a:latin typeface="Calibri"/>
                          <a:ea typeface="宋体"/>
                          <a:cs typeface="Times New Roman"/>
                        </a:rPr>
                        <a:t>内容</a:t>
                      </a: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800" kern="100" dirty="0">
                          <a:latin typeface="Calibri"/>
                          <a:ea typeface="宋体"/>
                          <a:cs typeface="Times New Roman"/>
                        </a:rPr>
                        <a:t>学习智能化</a:t>
                      </a:r>
                    </a:p>
                    <a:p>
                      <a:pPr algn="ctr">
                        <a:lnSpc>
                          <a:spcPts val="2400"/>
                        </a:lnSpc>
                        <a:spcAft>
                          <a:spcPts val="0"/>
                        </a:spcAft>
                      </a:pPr>
                      <a:r>
                        <a:rPr lang="zh-CN" sz="1800" kern="100" dirty="0">
                          <a:latin typeface="Calibri"/>
                          <a:ea typeface="宋体"/>
                          <a:cs typeface="Times New Roman"/>
                        </a:rPr>
                        <a:t>教学智能化</a:t>
                      </a:r>
                    </a:p>
                    <a:p>
                      <a:pPr algn="ctr">
                        <a:lnSpc>
                          <a:spcPts val="2400"/>
                        </a:lnSpc>
                        <a:spcAft>
                          <a:spcPts val="0"/>
                        </a:spcAft>
                      </a:pPr>
                      <a:r>
                        <a:rPr lang="zh-CN" sz="1800" kern="100" dirty="0">
                          <a:latin typeface="Calibri"/>
                          <a:ea typeface="宋体"/>
                          <a:cs typeface="Times New Roman"/>
                        </a:rPr>
                        <a:t>管理智能化</a:t>
                      </a: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800" b="1" kern="100" dirty="0">
                          <a:solidFill>
                            <a:srgbClr val="FF0000"/>
                          </a:solidFill>
                          <a:latin typeface="Calibri"/>
                          <a:ea typeface="宋体"/>
                          <a:cs typeface="Times New Roman"/>
                        </a:rPr>
                        <a:t>全脑</a:t>
                      </a:r>
                      <a:r>
                        <a:rPr lang="zh-CN" sz="1800" kern="100" dirty="0">
                          <a:latin typeface="Calibri"/>
                          <a:ea typeface="宋体"/>
                          <a:cs typeface="Times New Roman"/>
                        </a:rPr>
                        <a:t>育人</a:t>
                      </a:r>
                    </a:p>
                    <a:p>
                      <a:pPr algn="ctr">
                        <a:lnSpc>
                          <a:spcPts val="2400"/>
                        </a:lnSpc>
                        <a:spcAft>
                          <a:spcPts val="0"/>
                        </a:spcAft>
                      </a:pPr>
                      <a:r>
                        <a:rPr lang="zh-CN" sz="1800" kern="100" dirty="0">
                          <a:latin typeface="Calibri"/>
                          <a:ea typeface="宋体"/>
                          <a:cs typeface="Times New Roman"/>
                        </a:rPr>
                        <a:t>全脑学习</a:t>
                      </a:r>
                    </a:p>
                    <a:p>
                      <a:pPr algn="ctr">
                        <a:lnSpc>
                          <a:spcPts val="2400"/>
                        </a:lnSpc>
                        <a:spcAft>
                          <a:spcPts val="0"/>
                        </a:spcAft>
                      </a:pPr>
                      <a:r>
                        <a:rPr lang="zh-CN" sz="1800" b="1" kern="100" dirty="0">
                          <a:solidFill>
                            <a:srgbClr val="FF0000"/>
                          </a:solidFill>
                          <a:latin typeface="Calibri"/>
                          <a:ea typeface="宋体"/>
                          <a:cs typeface="Times New Roman"/>
                        </a:rPr>
                        <a:t>全脑</a:t>
                      </a:r>
                      <a:r>
                        <a:rPr lang="zh-CN" sz="1800" kern="100" dirty="0">
                          <a:latin typeface="Calibri"/>
                          <a:ea typeface="宋体"/>
                          <a:cs typeface="Times New Roman"/>
                        </a:rPr>
                        <a:t>体育</a:t>
                      </a: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800" kern="100" dirty="0">
                          <a:latin typeface="Calibri"/>
                          <a:ea typeface="宋体"/>
                          <a:cs typeface="Times New Roman"/>
                        </a:rPr>
                        <a:t>个性化教学</a:t>
                      </a:r>
                    </a:p>
                    <a:p>
                      <a:pPr algn="ctr">
                        <a:lnSpc>
                          <a:spcPts val="2400"/>
                        </a:lnSpc>
                        <a:spcAft>
                          <a:spcPts val="0"/>
                        </a:spcAft>
                      </a:pPr>
                      <a:r>
                        <a:rPr lang="zh-CN" sz="1800" kern="100" dirty="0">
                          <a:latin typeface="Calibri"/>
                          <a:ea typeface="宋体"/>
                          <a:cs typeface="Times New Roman"/>
                        </a:rPr>
                        <a:t>个性化学习</a:t>
                      </a:r>
                    </a:p>
                    <a:p>
                      <a:pPr algn="ctr">
                        <a:lnSpc>
                          <a:spcPts val="2400"/>
                        </a:lnSpc>
                        <a:spcAft>
                          <a:spcPts val="0"/>
                        </a:spcAft>
                      </a:pPr>
                      <a:r>
                        <a:rPr lang="zh-CN" sz="1800" kern="100" dirty="0">
                          <a:latin typeface="Calibri"/>
                          <a:ea typeface="宋体"/>
                          <a:cs typeface="Times New Roman"/>
                        </a:rPr>
                        <a:t>个性化成长</a:t>
                      </a: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800" kern="100" dirty="0">
                          <a:latin typeface="Calibri"/>
                          <a:ea typeface="宋体"/>
                          <a:cs typeface="Times New Roman"/>
                        </a:rPr>
                        <a:t>课程国际化</a:t>
                      </a:r>
                    </a:p>
                    <a:p>
                      <a:pPr algn="ctr">
                        <a:lnSpc>
                          <a:spcPts val="2400"/>
                        </a:lnSpc>
                        <a:spcAft>
                          <a:spcPts val="0"/>
                        </a:spcAft>
                      </a:pPr>
                      <a:r>
                        <a:rPr lang="zh-CN" sz="1800" kern="100" dirty="0">
                          <a:latin typeface="Calibri"/>
                          <a:ea typeface="宋体"/>
                          <a:cs typeface="Times New Roman"/>
                        </a:rPr>
                        <a:t>育人国际化</a:t>
                      </a: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49" name="Rectangle 1"/>
          <p:cNvSpPr>
            <a:spLocks noChangeArrowheads="1"/>
          </p:cNvSpPr>
          <p:nvPr/>
        </p:nvSpPr>
        <p:spPr bwMode="auto">
          <a:xfrm>
            <a:off x="2428860" y="571480"/>
            <a:ext cx="4214842" cy="584775"/>
          </a:xfrm>
          <a:prstGeom prst="rect">
            <a:avLst/>
          </a:prstGeom>
          <a:solidFill>
            <a:srgbClr val="92D050"/>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32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kumimoji="0" lang="en-US" altLang="zh-CN" sz="32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AI+</a:t>
            </a:r>
            <a:r>
              <a:rPr kumimoji="0" lang="zh-CN" altLang="en-US" sz="32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全脑”办学特色</a:t>
            </a:r>
            <a:endParaRPr kumimoji="0" lang="zh-CN" altLang="en-US" sz="3200" b="0" i="0" u="none" strike="noStrike" cap="none" normalizeH="0" baseline="0" dirty="0" smtClean="0">
              <a:ln>
                <a:noFill/>
              </a:ln>
              <a:solidFill>
                <a:srgbClr val="FF0000"/>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142976" y="2143116"/>
          <a:ext cx="6301815" cy="1357322"/>
        </p:xfrm>
        <a:graphic>
          <a:graphicData uri="http://schemas.openxmlformats.org/drawingml/2006/table">
            <a:tbl>
              <a:tblPr/>
              <a:tblGrid>
                <a:gridCol w="1342052"/>
                <a:gridCol w="1401412"/>
                <a:gridCol w="1449699"/>
                <a:gridCol w="2108652"/>
              </a:tblGrid>
              <a:tr h="1357322">
                <a:tc>
                  <a:txBody>
                    <a:bodyPr/>
                    <a:lstStyle/>
                    <a:p>
                      <a:pPr algn="ctr">
                        <a:lnSpc>
                          <a:spcPts val="2600"/>
                        </a:lnSpc>
                        <a:spcAft>
                          <a:spcPts val="0"/>
                        </a:spcAft>
                      </a:pPr>
                      <a:r>
                        <a:rPr lang="zh-CN" altLang="en-US" sz="2400" b="1" kern="100" dirty="0" smtClean="0">
                          <a:latin typeface="Calibri"/>
                          <a:ea typeface="宋体"/>
                          <a:cs typeface="Times New Roman"/>
                        </a:rPr>
                        <a:t>教学体系</a:t>
                      </a:r>
                      <a:endParaRPr lang="zh-CN" sz="2400" b="1" kern="100" dirty="0">
                        <a:latin typeface="Calibri"/>
                        <a:ea typeface="宋体"/>
                        <a:cs typeface="Times New Roman"/>
                      </a:endParaRP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lnSpc>
                          <a:spcPts val="2600"/>
                        </a:lnSpc>
                        <a:spcAft>
                          <a:spcPts val="0"/>
                        </a:spcAft>
                      </a:pPr>
                      <a:r>
                        <a:rPr lang="zh-CN" altLang="en-US" sz="2400" b="1" kern="100" dirty="0" smtClean="0">
                          <a:latin typeface="Calibri"/>
                          <a:ea typeface="宋体"/>
                          <a:cs typeface="Times New Roman"/>
                        </a:rPr>
                        <a:t>课程体系</a:t>
                      </a:r>
                      <a:endParaRPr lang="zh-CN" sz="2400" b="1" kern="100" dirty="0">
                        <a:latin typeface="Calibri"/>
                        <a:ea typeface="宋体"/>
                        <a:cs typeface="Times New Roman"/>
                      </a:endParaRP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lnSpc>
                          <a:spcPts val="2600"/>
                        </a:lnSpc>
                        <a:spcAft>
                          <a:spcPts val="0"/>
                        </a:spcAft>
                      </a:pPr>
                      <a:r>
                        <a:rPr lang="zh-CN" altLang="en-US" sz="2400" b="1" kern="100" dirty="0" smtClean="0">
                          <a:latin typeface="Calibri"/>
                          <a:ea typeface="宋体"/>
                          <a:cs typeface="Times New Roman"/>
                        </a:rPr>
                        <a:t>培训体系</a:t>
                      </a:r>
                      <a:endParaRPr lang="zh-CN" sz="2400" b="1" kern="100" dirty="0">
                        <a:latin typeface="Calibri"/>
                        <a:ea typeface="宋体"/>
                        <a:cs typeface="Times New Roman"/>
                      </a:endParaRP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a:lnSpc>
                          <a:spcPts val="2600"/>
                        </a:lnSpc>
                        <a:spcAft>
                          <a:spcPts val="0"/>
                        </a:spcAft>
                      </a:pPr>
                      <a:r>
                        <a:rPr lang="zh-CN" altLang="en-US" sz="2400" b="1" kern="100" dirty="0" smtClean="0">
                          <a:latin typeface="Calibri"/>
                          <a:ea typeface="宋体"/>
                          <a:cs typeface="Times New Roman"/>
                        </a:rPr>
                        <a:t>管理评价体系</a:t>
                      </a:r>
                      <a:endParaRPr lang="zh-CN" sz="2400" b="1" kern="100" dirty="0">
                        <a:latin typeface="Calibri"/>
                        <a:ea typeface="宋体"/>
                        <a:cs typeface="Times New Roman"/>
                      </a:endParaRPr>
                    </a:p>
                  </a:txBody>
                  <a:tcPr marL="50392" marR="503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r>
            </a:tbl>
          </a:graphicData>
        </a:graphic>
      </p:graphicFrame>
      <p:sp>
        <p:nvSpPr>
          <p:cNvPr id="2049" name="Rectangle 1"/>
          <p:cNvSpPr>
            <a:spLocks noChangeArrowheads="1"/>
          </p:cNvSpPr>
          <p:nvPr/>
        </p:nvSpPr>
        <p:spPr bwMode="auto">
          <a:xfrm>
            <a:off x="1714480" y="1142984"/>
            <a:ext cx="5286412" cy="584775"/>
          </a:xfrm>
          <a:prstGeom prst="rect">
            <a:avLst/>
          </a:prstGeom>
          <a:solidFill>
            <a:srgbClr val="92D050"/>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3200" b="1" i="0" u="none" strike="noStrike" cap="none" normalizeH="0" baseline="0" dirty="0" smtClean="0">
                <a:ln>
                  <a:noFill/>
                </a:ln>
                <a:solidFill>
                  <a:srgbClr val="FF0000"/>
                </a:solidFill>
                <a:effectLst/>
                <a:latin typeface="+mn-ea"/>
                <a:cs typeface="Times New Roman" pitchFamily="18" charset="0"/>
              </a:rPr>
              <a:t>“</a:t>
            </a:r>
            <a:r>
              <a:rPr kumimoji="0" lang="en-US" altLang="zh-CN" sz="3200" b="1" i="0" u="none" strike="noStrike" cap="none" normalizeH="0" baseline="0" dirty="0" smtClean="0">
                <a:ln>
                  <a:noFill/>
                </a:ln>
                <a:solidFill>
                  <a:srgbClr val="FF0000"/>
                </a:solidFill>
                <a:effectLst/>
                <a:latin typeface="+mn-ea"/>
                <a:cs typeface="Times New Roman" pitchFamily="18" charset="0"/>
              </a:rPr>
              <a:t>AI+</a:t>
            </a:r>
            <a:r>
              <a:rPr kumimoji="0" lang="zh-CN" altLang="en-US" sz="3200" b="1" i="0" u="none" strike="noStrike" cap="none" normalizeH="0" baseline="0" dirty="0" smtClean="0">
                <a:ln>
                  <a:noFill/>
                </a:ln>
                <a:solidFill>
                  <a:srgbClr val="FF0000"/>
                </a:solidFill>
                <a:effectLst/>
                <a:latin typeface="+mn-ea"/>
                <a:cs typeface="Times New Roman" pitchFamily="18" charset="0"/>
              </a:rPr>
              <a:t>全脑</a:t>
            </a:r>
            <a:r>
              <a:rPr kumimoji="0" lang="zh-CN" altLang="en-US" sz="3200" b="1" i="0" u="none" strike="noStrike" cap="none" normalizeH="0" baseline="0" dirty="0" smtClean="0">
                <a:ln>
                  <a:noFill/>
                </a:ln>
                <a:solidFill>
                  <a:srgbClr val="FF0000"/>
                </a:solidFill>
                <a:effectLst/>
                <a:latin typeface="+mn-ea"/>
                <a:cs typeface="Times New Roman" pitchFamily="18" charset="0"/>
              </a:rPr>
              <a:t>”育人体系</a:t>
            </a:r>
            <a:endParaRPr kumimoji="0" lang="zh-CN" altLang="en-US" sz="3200" b="0" i="0" u="none" strike="noStrike" cap="none" normalizeH="0" baseline="0" dirty="0" smtClean="0">
              <a:ln>
                <a:noFill/>
              </a:ln>
              <a:solidFill>
                <a:srgbClr val="FF0000"/>
              </a:solidFill>
              <a:effectLst/>
              <a:latin typeface="+mn-ea"/>
              <a:cs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214282" y="785794"/>
          <a:ext cx="8715436" cy="5863938"/>
        </p:xfrm>
        <a:graphic>
          <a:graphicData uri="http://schemas.openxmlformats.org/drawingml/2006/table">
            <a:tbl>
              <a:tblPr/>
              <a:tblGrid>
                <a:gridCol w="485010"/>
                <a:gridCol w="485010"/>
                <a:gridCol w="519276"/>
                <a:gridCol w="1725414"/>
                <a:gridCol w="2000264"/>
                <a:gridCol w="2000264"/>
                <a:gridCol w="676682"/>
                <a:gridCol w="823516"/>
              </a:tblGrid>
              <a:tr h="682338">
                <a:tc>
                  <a:txBody>
                    <a:bodyPr/>
                    <a:lstStyle/>
                    <a:p>
                      <a:pPr algn="ctr">
                        <a:lnSpc>
                          <a:spcPts val="2600"/>
                        </a:lnSpc>
                        <a:spcAft>
                          <a:spcPts val="0"/>
                        </a:spcAft>
                      </a:pPr>
                      <a:r>
                        <a:rPr lang="zh-CN" sz="1400" b="1" kern="100" dirty="0">
                          <a:latin typeface="+mn-ea"/>
                          <a:ea typeface="+mn-ea"/>
                          <a:cs typeface="Times New Roman"/>
                        </a:rPr>
                        <a:t>学习环节</a:t>
                      </a:r>
                      <a:endParaRPr lang="zh-CN" sz="1400" kern="100" dirty="0">
                        <a:latin typeface="+mn-ea"/>
                        <a:ea typeface="+mn-ea"/>
                        <a:cs typeface="Times New Roman"/>
                      </a:endParaRPr>
                    </a:p>
                  </a:txBody>
                  <a:tcPr marL="44605" marR="44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600"/>
                        </a:lnSpc>
                        <a:spcAft>
                          <a:spcPts val="0"/>
                        </a:spcAft>
                      </a:pPr>
                      <a:r>
                        <a:rPr lang="zh-CN" sz="1400" b="1" kern="100" dirty="0">
                          <a:latin typeface="+mn-ea"/>
                          <a:ea typeface="+mn-ea"/>
                          <a:cs typeface="Times New Roman"/>
                        </a:rPr>
                        <a:t>学习空间</a:t>
                      </a:r>
                      <a:endParaRPr lang="zh-CN" sz="1400" kern="100" dirty="0">
                        <a:latin typeface="+mn-ea"/>
                        <a:ea typeface="+mn-ea"/>
                        <a:cs typeface="Times New Roman"/>
                      </a:endParaRPr>
                    </a:p>
                  </a:txBody>
                  <a:tcPr marL="44605" marR="446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600"/>
                        </a:lnSpc>
                        <a:spcAft>
                          <a:spcPts val="0"/>
                        </a:spcAft>
                      </a:pPr>
                      <a:r>
                        <a:rPr lang="zh-CN" sz="1400" b="1" kern="100" dirty="0">
                          <a:latin typeface="+mn-ea"/>
                          <a:ea typeface="+mn-ea"/>
                          <a:cs typeface="Times New Roman"/>
                        </a:rPr>
                        <a:t>学习流程</a:t>
                      </a:r>
                      <a:endParaRPr lang="zh-CN" sz="1400" kern="100" dirty="0">
                        <a:latin typeface="+mn-ea"/>
                        <a:ea typeface="+mn-ea"/>
                        <a:cs typeface="Times New Roman"/>
                      </a:endParaRPr>
                    </a:p>
                  </a:txBody>
                  <a:tcPr marL="44605" marR="446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600"/>
                        </a:lnSpc>
                        <a:spcAft>
                          <a:spcPts val="0"/>
                        </a:spcAft>
                      </a:pPr>
                      <a:r>
                        <a:rPr lang="zh-CN" sz="1400" b="1" kern="100" dirty="0">
                          <a:latin typeface="+mn-ea"/>
                          <a:ea typeface="+mn-ea"/>
                          <a:cs typeface="Times New Roman"/>
                        </a:rPr>
                        <a:t>学 生</a:t>
                      </a:r>
                      <a:endParaRPr lang="zh-CN" sz="1400" kern="100" dirty="0">
                        <a:latin typeface="+mn-ea"/>
                        <a:ea typeface="+mn-ea"/>
                        <a:cs typeface="Times New Roman"/>
                      </a:endParaRPr>
                    </a:p>
                  </a:txBody>
                  <a:tcPr marL="44605" marR="446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600"/>
                        </a:lnSpc>
                        <a:spcAft>
                          <a:spcPts val="0"/>
                        </a:spcAft>
                      </a:pPr>
                      <a:r>
                        <a:rPr lang="zh-CN" sz="1400" b="1" kern="100">
                          <a:latin typeface="+mn-ea"/>
                          <a:ea typeface="+mn-ea"/>
                          <a:cs typeface="Times New Roman"/>
                        </a:rPr>
                        <a:t>教 师</a:t>
                      </a:r>
                      <a:endParaRPr lang="zh-CN" sz="1400" kern="100">
                        <a:latin typeface="+mn-ea"/>
                        <a:ea typeface="+mn-ea"/>
                        <a:cs typeface="Times New Roman"/>
                      </a:endParaRPr>
                    </a:p>
                  </a:txBody>
                  <a:tcPr marL="44605" marR="446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600"/>
                        </a:lnSpc>
                        <a:spcAft>
                          <a:spcPts val="0"/>
                        </a:spcAft>
                      </a:pPr>
                      <a:r>
                        <a:rPr lang="zh-CN" sz="1400" b="1" kern="100">
                          <a:latin typeface="+mn-ea"/>
                          <a:ea typeface="+mn-ea"/>
                          <a:cs typeface="Times New Roman"/>
                        </a:rPr>
                        <a:t>学习方法</a:t>
                      </a:r>
                      <a:endParaRPr lang="zh-CN" sz="1400" kern="100">
                        <a:latin typeface="+mn-ea"/>
                        <a:ea typeface="+mn-ea"/>
                        <a:cs typeface="Times New Roman"/>
                      </a:endParaRPr>
                    </a:p>
                  </a:txBody>
                  <a:tcPr marL="44605" marR="446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600"/>
                        </a:lnSpc>
                        <a:spcAft>
                          <a:spcPts val="0"/>
                        </a:spcAft>
                      </a:pPr>
                      <a:r>
                        <a:rPr lang="zh-CN" sz="1400" b="1" kern="100">
                          <a:latin typeface="+mn-ea"/>
                          <a:ea typeface="+mn-ea"/>
                          <a:cs typeface="Times New Roman"/>
                        </a:rPr>
                        <a:t>载体</a:t>
                      </a:r>
                      <a:endParaRPr lang="zh-CN" sz="1400" kern="100">
                        <a:latin typeface="+mn-ea"/>
                        <a:ea typeface="+mn-ea"/>
                        <a:cs typeface="Times New Roman"/>
                      </a:endParaRPr>
                    </a:p>
                  </a:txBody>
                  <a:tcPr marL="44605" marR="446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600"/>
                        </a:lnSpc>
                        <a:spcAft>
                          <a:spcPts val="0"/>
                        </a:spcAft>
                      </a:pPr>
                      <a:r>
                        <a:rPr lang="zh-CN" sz="1400" b="1" kern="100">
                          <a:latin typeface="+mn-ea"/>
                          <a:ea typeface="+mn-ea"/>
                          <a:cs typeface="Times New Roman"/>
                        </a:rPr>
                        <a:t>目标</a:t>
                      </a:r>
                      <a:endParaRPr lang="zh-CN" sz="1400" kern="100">
                        <a:latin typeface="+mn-ea"/>
                        <a:ea typeface="+mn-ea"/>
                        <a:cs typeface="Times New Roman"/>
                      </a:endParaRPr>
                    </a:p>
                  </a:txBody>
                  <a:tcPr marL="44605" marR="446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03678">
                <a:tc>
                  <a:txBody>
                    <a:bodyPr/>
                    <a:lstStyle/>
                    <a:p>
                      <a:pPr algn="ctr">
                        <a:lnSpc>
                          <a:spcPts val="2400"/>
                        </a:lnSpc>
                        <a:spcAft>
                          <a:spcPts val="0"/>
                        </a:spcAft>
                      </a:pPr>
                      <a:r>
                        <a:rPr lang="zh-CN" sz="1400" b="1" kern="100">
                          <a:latin typeface="+mn-ea"/>
                          <a:ea typeface="+mn-ea"/>
                          <a:cs typeface="Times New Roman"/>
                        </a:rPr>
                        <a:t>课前</a:t>
                      </a:r>
                      <a:endParaRPr lang="zh-CN" sz="1400" kern="100">
                        <a:latin typeface="+mn-ea"/>
                        <a:ea typeface="+mn-ea"/>
                        <a:cs typeface="Times New Roman"/>
                      </a:endParaRPr>
                    </a:p>
                  </a:txBody>
                  <a:tcPr marL="44605" marR="446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b="1" kern="100">
                          <a:latin typeface="+mn-ea"/>
                          <a:ea typeface="+mn-ea"/>
                          <a:cs typeface="Times New Roman"/>
                        </a:rPr>
                        <a:t>线上</a:t>
                      </a:r>
                      <a:endParaRPr lang="zh-CN" sz="1400" kern="100">
                        <a:latin typeface="+mn-ea"/>
                        <a:ea typeface="+mn-ea"/>
                        <a:cs typeface="Times New Roman"/>
                      </a:endParaRPr>
                    </a:p>
                  </a:txBody>
                  <a:tcPr marL="44605" marR="446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b="1" kern="100" dirty="0">
                          <a:solidFill>
                            <a:srgbClr val="FF0000"/>
                          </a:solidFill>
                          <a:latin typeface="+mn-ea"/>
                          <a:ea typeface="+mn-ea"/>
                          <a:cs typeface="Times New Roman"/>
                        </a:rPr>
                        <a:t>预习</a:t>
                      </a:r>
                    </a:p>
                  </a:txBody>
                  <a:tcPr marL="44605" marR="446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400"/>
                        </a:lnSpc>
                        <a:spcAft>
                          <a:spcPts val="0"/>
                        </a:spcAft>
                      </a:pPr>
                      <a:r>
                        <a:rPr lang="zh-CN" sz="1400" b="1" kern="100" dirty="0">
                          <a:latin typeface="+mn-ea"/>
                          <a:ea typeface="+mn-ea"/>
                          <a:cs typeface="Times New Roman"/>
                        </a:rPr>
                        <a:t>（</a:t>
                      </a:r>
                      <a:r>
                        <a:rPr lang="en-US" sz="1400" b="1" kern="100" dirty="0">
                          <a:latin typeface="+mn-ea"/>
                          <a:ea typeface="+mn-ea"/>
                          <a:cs typeface="Times New Roman"/>
                        </a:rPr>
                        <a:t>1</a:t>
                      </a:r>
                      <a:r>
                        <a:rPr lang="zh-CN" sz="1400" b="1" kern="100" dirty="0">
                          <a:latin typeface="+mn-ea"/>
                          <a:ea typeface="+mn-ea"/>
                          <a:cs typeface="Times New Roman"/>
                        </a:rPr>
                        <a:t>）听、看</a:t>
                      </a:r>
                      <a:r>
                        <a:rPr lang="zh-CN" sz="1400" kern="100" dirty="0">
                          <a:latin typeface="+mn-ea"/>
                          <a:ea typeface="+mn-ea"/>
                          <a:cs typeface="Times New Roman"/>
                        </a:rPr>
                        <a:t>“习课程”；</a:t>
                      </a:r>
                      <a:r>
                        <a:rPr lang="zh-CN" sz="1400" b="1" kern="100" dirty="0">
                          <a:latin typeface="+mn-ea"/>
                          <a:ea typeface="+mn-ea"/>
                          <a:cs typeface="Times New Roman"/>
                        </a:rPr>
                        <a:t>（</a:t>
                      </a:r>
                      <a:r>
                        <a:rPr lang="en-US" sz="1400" b="1" kern="100" dirty="0">
                          <a:latin typeface="+mn-ea"/>
                          <a:ea typeface="+mn-ea"/>
                          <a:cs typeface="Times New Roman"/>
                        </a:rPr>
                        <a:t>2</a:t>
                      </a:r>
                      <a:r>
                        <a:rPr lang="zh-CN" sz="1400" b="1" kern="100" dirty="0">
                          <a:latin typeface="+mn-ea"/>
                          <a:ea typeface="+mn-ea"/>
                          <a:cs typeface="Times New Roman"/>
                        </a:rPr>
                        <a:t>）说和读：</a:t>
                      </a:r>
                      <a:r>
                        <a:rPr lang="zh-CN" sz="1400" kern="100" dirty="0">
                          <a:latin typeface="+mn-ea"/>
                          <a:ea typeface="+mn-ea"/>
                          <a:cs typeface="Times New Roman"/>
                        </a:rPr>
                        <a:t>复述所学内容；</a:t>
                      </a:r>
                      <a:r>
                        <a:rPr lang="zh-CN" sz="1400" b="1" kern="100" dirty="0">
                          <a:latin typeface="+mn-ea"/>
                          <a:ea typeface="+mn-ea"/>
                          <a:cs typeface="Times New Roman"/>
                        </a:rPr>
                        <a:t>（</a:t>
                      </a:r>
                      <a:r>
                        <a:rPr lang="en-US" sz="1400" b="1" kern="100" dirty="0">
                          <a:latin typeface="+mn-ea"/>
                          <a:ea typeface="+mn-ea"/>
                          <a:cs typeface="Times New Roman"/>
                        </a:rPr>
                        <a:t>3</a:t>
                      </a:r>
                      <a:r>
                        <a:rPr lang="zh-CN" sz="1400" b="1" kern="100" dirty="0">
                          <a:latin typeface="+mn-ea"/>
                          <a:ea typeface="+mn-ea"/>
                          <a:cs typeface="Times New Roman"/>
                        </a:rPr>
                        <a:t>）写：</a:t>
                      </a:r>
                      <a:r>
                        <a:rPr lang="zh-CN" sz="1400" kern="100" dirty="0">
                          <a:latin typeface="+mn-ea"/>
                          <a:ea typeface="+mn-ea"/>
                          <a:cs typeface="Times New Roman"/>
                        </a:rPr>
                        <a:t>做读写单。</a:t>
                      </a:r>
                      <a:r>
                        <a:rPr lang="zh-CN" sz="1400" b="1" kern="100" dirty="0">
                          <a:solidFill>
                            <a:srgbClr val="FF0000"/>
                          </a:solidFill>
                          <a:latin typeface="+mn-ea"/>
                          <a:ea typeface="+mn-ea"/>
                          <a:cs typeface="Times New Roman"/>
                        </a:rPr>
                        <a:t>（听说读写全脑记忆</a:t>
                      </a:r>
                      <a:r>
                        <a:rPr lang="zh-CN" sz="1400" b="1" kern="100" dirty="0" smtClean="0">
                          <a:solidFill>
                            <a:srgbClr val="FF0000"/>
                          </a:solidFill>
                          <a:latin typeface="+mn-ea"/>
                          <a:ea typeface="+mn-ea"/>
                          <a:cs typeface="Times New Roman"/>
                        </a:rPr>
                        <a:t>）</a:t>
                      </a:r>
                      <a:endParaRPr lang="zh-CN" sz="1400" b="1" kern="100" dirty="0">
                        <a:solidFill>
                          <a:srgbClr val="FF0000"/>
                        </a:solidFill>
                        <a:latin typeface="+mn-ea"/>
                        <a:ea typeface="+mn-ea"/>
                        <a:cs typeface="Times New Roman"/>
                      </a:endParaRPr>
                    </a:p>
                  </a:txBody>
                  <a:tcPr marL="44605" marR="446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400"/>
                        </a:lnSpc>
                        <a:spcAft>
                          <a:spcPts val="0"/>
                        </a:spcAft>
                      </a:pPr>
                      <a:r>
                        <a:rPr lang="zh-CN" sz="1400" kern="100" dirty="0">
                          <a:latin typeface="+mn-ea"/>
                          <a:ea typeface="+mn-ea"/>
                          <a:cs typeface="Times New Roman"/>
                        </a:rPr>
                        <a:t>（</a:t>
                      </a:r>
                      <a:r>
                        <a:rPr lang="en-US" sz="1400" kern="100" dirty="0">
                          <a:latin typeface="+mn-ea"/>
                          <a:ea typeface="+mn-ea"/>
                          <a:cs typeface="Times New Roman"/>
                        </a:rPr>
                        <a:t>1</a:t>
                      </a:r>
                      <a:r>
                        <a:rPr lang="zh-CN" sz="1400" kern="100" dirty="0">
                          <a:latin typeface="+mn-ea"/>
                          <a:ea typeface="+mn-ea"/>
                          <a:cs typeface="Times New Roman"/>
                        </a:rPr>
                        <a:t>）推送（给）自学任务。（</a:t>
                      </a:r>
                      <a:r>
                        <a:rPr lang="en-US" sz="1400" kern="100" dirty="0">
                          <a:latin typeface="+mn-ea"/>
                          <a:ea typeface="+mn-ea"/>
                          <a:cs typeface="Times New Roman"/>
                        </a:rPr>
                        <a:t>2</a:t>
                      </a:r>
                      <a:r>
                        <a:rPr lang="zh-CN" sz="1400" kern="100" dirty="0">
                          <a:latin typeface="+mn-ea"/>
                          <a:ea typeface="+mn-ea"/>
                          <a:cs typeface="Times New Roman"/>
                        </a:rPr>
                        <a:t>）评价：给检查，给评价（</a:t>
                      </a:r>
                      <a:r>
                        <a:rPr lang="en-US" sz="1400" kern="100" dirty="0">
                          <a:latin typeface="+mn-ea"/>
                          <a:ea typeface="+mn-ea"/>
                          <a:cs typeface="Times New Roman"/>
                        </a:rPr>
                        <a:t>3</a:t>
                      </a:r>
                      <a:r>
                        <a:rPr lang="zh-CN" sz="1400" kern="100" dirty="0">
                          <a:latin typeface="+mn-ea"/>
                          <a:ea typeface="+mn-ea"/>
                          <a:cs typeface="Times New Roman"/>
                        </a:rPr>
                        <a:t>）二次备课。</a:t>
                      </a:r>
                    </a:p>
                  </a:txBody>
                  <a:tcPr marL="44605" marR="446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400"/>
                        </a:lnSpc>
                        <a:spcAft>
                          <a:spcPts val="0"/>
                        </a:spcAft>
                      </a:pPr>
                      <a:r>
                        <a:rPr lang="zh-CN" altLang="en-US" sz="1400" b="1" kern="100" dirty="0" smtClean="0">
                          <a:latin typeface="+mn-ea"/>
                          <a:ea typeface="+mn-ea"/>
                          <a:cs typeface="Times New Roman"/>
                        </a:rPr>
                        <a:t>海量浸入式阅读</a:t>
                      </a:r>
                      <a:r>
                        <a:rPr lang="en-US" altLang="zh-CN" sz="1400" b="1" kern="100" dirty="0" smtClean="0">
                          <a:solidFill>
                            <a:srgbClr val="FF0000"/>
                          </a:solidFill>
                          <a:latin typeface="+mn-ea"/>
                          <a:ea typeface="+mn-ea"/>
                          <a:cs typeface="Times New Roman"/>
                        </a:rPr>
                        <a:t>Reading</a:t>
                      </a:r>
                      <a:r>
                        <a:rPr lang="zh-CN" altLang="en-US" sz="1400" b="1" kern="100" dirty="0" smtClean="0">
                          <a:latin typeface="+mn-ea"/>
                          <a:ea typeface="+mn-ea"/>
                          <a:cs typeface="Times New Roman"/>
                        </a:rPr>
                        <a:t>方式：</a:t>
                      </a:r>
                      <a:r>
                        <a:rPr lang="zh-CN" altLang="en-US" sz="1400" kern="100" dirty="0" smtClean="0">
                          <a:latin typeface="+mn-ea"/>
                          <a:ea typeface="+mn-ea"/>
                          <a:cs typeface="Times New Roman"/>
                        </a:rPr>
                        <a:t>海量阅读内容，不同课件；读视频、读题，读语法、读思路</a:t>
                      </a:r>
                      <a:r>
                        <a:rPr lang="en-US" altLang="zh-CN" sz="1400" kern="100" dirty="0" smtClean="0">
                          <a:latin typeface="+mn-ea"/>
                          <a:ea typeface="+mn-ea"/>
                          <a:cs typeface="Times New Roman"/>
                        </a:rPr>
                        <a:t>…</a:t>
                      </a:r>
                      <a:r>
                        <a:rPr lang="zh-CN" altLang="en-US" sz="1400" kern="100" dirty="0" smtClean="0">
                          <a:latin typeface="+mn-ea"/>
                          <a:ea typeface="+mn-ea"/>
                          <a:cs typeface="Times New Roman"/>
                        </a:rPr>
                        <a:t>精读、泛读；课内课外；学科绘本：国内国外</a:t>
                      </a:r>
                      <a:r>
                        <a:rPr lang="en-US" altLang="zh-CN" sz="1400" kern="100" dirty="0" smtClean="0">
                          <a:latin typeface="+mn-ea"/>
                          <a:ea typeface="+mn-ea"/>
                          <a:cs typeface="Times New Roman"/>
                        </a:rPr>
                        <a:t>…</a:t>
                      </a:r>
                      <a:r>
                        <a:rPr lang="zh-CN" altLang="en-US" sz="1400" kern="100" dirty="0" smtClean="0">
                          <a:latin typeface="+mn-ea"/>
                          <a:ea typeface="+mn-ea"/>
                          <a:cs typeface="Times New Roman"/>
                        </a:rPr>
                        <a:t>。 </a:t>
                      </a:r>
                      <a:endParaRPr lang="en-US" altLang="zh-CN" sz="1400" kern="100" dirty="0" smtClean="0">
                        <a:latin typeface="+mn-ea"/>
                        <a:ea typeface="+mn-ea"/>
                        <a:cs typeface="Times New Roman"/>
                      </a:endParaRPr>
                    </a:p>
                    <a:p>
                      <a:pPr algn="just">
                        <a:lnSpc>
                          <a:spcPts val="2400"/>
                        </a:lnSpc>
                        <a:spcAft>
                          <a:spcPts val="0"/>
                        </a:spcAft>
                      </a:pPr>
                      <a:r>
                        <a:rPr lang="zh-CN" sz="1400" kern="100" dirty="0" smtClean="0">
                          <a:latin typeface="+mn-ea"/>
                          <a:ea typeface="+mn-ea"/>
                          <a:cs typeface="Times New Roman"/>
                        </a:rPr>
                        <a:t>（</a:t>
                      </a:r>
                      <a:r>
                        <a:rPr lang="zh-CN" sz="1400" kern="100" dirty="0">
                          <a:latin typeface="+mn-ea"/>
                          <a:ea typeface="+mn-ea"/>
                          <a:cs typeface="Times New Roman"/>
                        </a:rPr>
                        <a:t>信息输入）。</a:t>
                      </a:r>
                    </a:p>
                  </a:txBody>
                  <a:tcPr marL="44605" marR="446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b="1" kern="100" dirty="0">
                          <a:solidFill>
                            <a:srgbClr val="0070C0"/>
                          </a:solidFill>
                          <a:latin typeface="+mn-ea"/>
                          <a:ea typeface="+mn-ea"/>
                          <a:cs typeface="Times New Roman"/>
                        </a:rPr>
                        <a:t>一体机</a:t>
                      </a:r>
                    </a:p>
                  </a:txBody>
                  <a:tcPr marL="44605" marR="446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b="1" kern="100" dirty="0">
                          <a:solidFill>
                            <a:srgbClr val="FF0000"/>
                          </a:solidFill>
                          <a:latin typeface="+mn-ea"/>
                          <a:ea typeface="+mn-ea"/>
                          <a:cs typeface="Times New Roman"/>
                        </a:rPr>
                        <a:t>自主学习力（阅读力、全脑记忆力）</a:t>
                      </a:r>
                    </a:p>
                    <a:p>
                      <a:pPr algn="ctr">
                        <a:lnSpc>
                          <a:spcPts val="2400"/>
                        </a:lnSpc>
                        <a:spcAft>
                          <a:spcPts val="0"/>
                        </a:spcAft>
                      </a:pPr>
                      <a:r>
                        <a:rPr lang="zh-CN" sz="1400" b="1" kern="100" dirty="0">
                          <a:solidFill>
                            <a:srgbClr val="FF0000"/>
                          </a:solidFill>
                          <a:latin typeface="+mn-ea"/>
                          <a:ea typeface="+mn-ea"/>
                          <a:cs typeface="Times New Roman"/>
                        </a:rPr>
                        <a:t>自学习惯</a:t>
                      </a:r>
                    </a:p>
                  </a:txBody>
                  <a:tcPr marL="44605" marR="446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07058">
                <a:tc>
                  <a:txBody>
                    <a:bodyPr/>
                    <a:lstStyle/>
                    <a:p>
                      <a:pPr algn="ctr">
                        <a:lnSpc>
                          <a:spcPts val="2400"/>
                        </a:lnSpc>
                        <a:spcAft>
                          <a:spcPts val="0"/>
                        </a:spcAft>
                      </a:pPr>
                      <a:r>
                        <a:rPr lang="zh-CN" sz="1400" b="1" kern="100">
                          <a:latin typeface="+mn-ea"/>
                          <a:ea typeface="+mn-ea"/>
                          <a:cs typeface="Times New Roman"/>
                        </a:rPr>
                        <a:t>课上</a:t>
                      </a:r>
                      <a:endParaRPr lang="zh-CN" sz="1400" kern="100">
                        <a:latin typeface="+mn-ea"/>
                        <a:ea typeface="+mn-ea"/>
                        <a:cs typeface="Times New Roman"/>
                      </a:endParaRPr>
                    </a:p>
                  </a:txBody>
                  <a:tcPr marL="44605" marR="446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b="1" kern="100">
                          <a:latin typeface="+mn-ea"/>
                          <a:ea typeface="+mn-ea"/>
                          <a:cs typeface="Times New Roman"/>
                        </a:rPr>
                        <a:t>线下</a:t>
                      </a:r>
                      <a:endParaRPr lang="zh-CN" sz="1400" kern="100">
                        <a:latin typeface="+mn-ea"/>
                        <a:ea typeface="+mn-ea"/>
                        <a:cs typeface="Times New Roman"/>
                      </a:endParaRPr>
                    </a:p>
                  </a:txBody>
                  <a:tcPr marL="44605" marR="446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b="1" kern="100" dirty="0">
                          <a:solidFill>
                            <a:srgbClr val="FF0000"/>
                          </a:solidFill>
                          <a:latin typeface="+mn-ea"/>
                          <a:ea typeface="+mn-ea"/>
                          <a:cs typeface="Times New Roman"/>
                        </a:rPr>
                        <a:t>练习</a:t>
                      </a:r>
                    </a:p>
                  </a:txBody>
                  <a:tcPr marL="44605" marR="446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400"/>
                        </a:lnSpc>
                        <a:spcAft>
                          <a:spcPts val="0"/>
                        </a:spcAft>
                      </a:pPr>
                      <a:r>
                        <a:rPr lang="zh-CN" sz="1400" kern="100" dirty="0">
                          <a:latin typeface="+mn-ea"/>
                          <a:ea typeface="+mn-ea"/>
                          <a:cs typeface="Times New Roman"/>
                        </a:rPr>
                        <a:t>（</a:t>
                      </a:r>
                      <a:r>
                        <a:rPr lang="en-US" sz="1400" kern="100" dirty="0">
                          <a:latin typeface="+mn-ea"/>
                          <a:ea typeface="+mn-ea"/>
                          <a:cs typeface="Times New Roman"/>
                        </a:rPr>
                        <a:t>1</a:t>
                      </a:r>
                      <a:r>
                        <a:rPr lang="zh-CN" sz="1400" kern="100" dirty="0">
                          <a:latin typeface="+mn-ea"/>
                          <a:ea typeface="+mn-ea"/>
                          <a:cs typeface="Times New Roman"/>
                        </a:rPr>
                        <a:t>）学生主讲，教师辅助，学生唱“主角”，教师为“配角”。（</a:t>
                      </a:r>
                      <a:r>
                        <a:rPr lang="en-US" sz="1400" kern="100" dirty="0">
                          <a:latin typeface="+mn-ea"/>
                          <a:ea typeface="+mn-ea"/>
                          <a:cs typeface="Times New Roman"/>
                        </a:rPr>
                        <a:t>2</a:t>
                      </a:r>
                      <a:r>
                        <a:rPr lang="zh-CN" sz="1400" kern="100" dirty="0">
                          <a:latin typeface="+mn-ea"/>
                          <a:ea typeface="+mn-ea"/>
                          <a:cs typeface="Times New Roman"/>
                        </a:rPr>
                        <a:t>）自主探究——合作</a:t>
                      </a:r>
                      <a:r>
                        <a:rPr lang="zh-CN" sz="1400" kern="100" dirty="0" smtClean="0">
                          <a:latin typeface="+mn-ea"/>
                          <a:ea typeface="+mn-ea"/>
                          <a:cs typeface="Times New Roman"/>
                        </a:rPr>
                        <a:t>交流</a:t>
                      </a:r>
                      <a:r>
                        <a:rPr lang="zh-CN" altLang="en-US" sz="1400" kern="100" dirty="0" smtClean="0">
                          <a:latin typeface="+mn-ea"/>
                          <a:ea typeface="+mn-ea"/>
                          <a:cs typeface="Times New Roman"/>
                        </a:rPr>
                        <a:t>。</a:t>
                      </a:r>
                      <a:endParaRPr lang="zh-CN" sz="1400" kern="100" dirty="0">
                        <a:latin typeface="+mn-ea"/>
                        <a:ea typeface="+mn-ea"/>
                        <a:cs typeface="Times New Roman"/>
                      </a:endParaRPr>
                    </a:p>
                    <a:p>
                      <a:pPr algn="just">
                        <a:lnSpc>
                          <a:spcPts val="2400"/>
                        </a:lnSpc>
                        <a:spcAft>
                          <a:spcPts val="0"/>
                        </a:spcAft>
                      </a:pPr>
                      <a:r>
                        <a:rPr lang="zh-CN" sz="1400" kern="100" dirty="0">
                          <a:latin typeface="+mn-ea"/>
                          <a:ea typeface="+mn-ea"/>
                          <a:cs typeface="Times New Roman"/>
                        </a:rPr>
                        <a:t>（</a:t>
                      </a:r>
                      <a:r>
                        <a:rPr lang="en-US" sz="1400" kern="100" dirty="0">
                          <a:latin typeface="+mn-ea"/>
                          <a:ea typeface="+mn-ea"/>
                          <a:cs typeface="Times New Roman"/>
                        </a:rPr>
                        <a:t>3</a:t>
                      </a:r>
                      <a:r>
                        <a:rPr lang="zh-CN" sz="1400" kern="100" dirty="0" smtClean="0">
                          <a:latin typeface="+mn-ea"/>
                          <a:ea typeface="+mn-ea"/>
                          <a:cs typeface="Times New Roman"/>
                        </a:rPr>
                        <a:t>）</a:t>
                      </a:r>
                      <a:r>
                        <a:rPr lang="zh-CN" altLang="en-US" sz="1400" kern="100" dirty="0" smtClean="0">
                          <a:latin typeface="+mn-ea"/>
                          <a:ea typeface="+mn-ea"/>
                          <a:cs typeface="Times New Roman"/>
                        </a:rPr>
                        <a:t>勇</a:t>
                      </a:r>
                      <a:r>
                        <a:rPr lang="zh-CN" sz="1400" kern="100" dirty="0" smtClean="0">
                          <a:latin typeface="+mn-ea"/>
                          <a:ea typeface="+mn-ea"/>
                          <a:cs typeface="Times New Roman"/>
                        </a:rPr>
                        <a:t>于</a:t>
                      </a:r>
                      <a:r>
                        <a:rPr lang="zh-CN" sz="1400" kern="100" dirty="0">
                          <a:latin typeface="+mn-ea"/>
                          <a:ea typeface="+mn-ea"/>
                          <a:cs typeface="Times New Roman"/>
                        </a:rPr>
                        <a:t>质疑、积极展示、大胆创造。</a:t>
                      </a:r>
                    </a:p>
                  </a:txBody>
                  <a:tcPr marL="44605" marR="446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400"/>
                        </a:lnSpc>
                        <a:spcAft>
                          <a:spcPts val="0"/>
                        </a:spcAft>
                      </a:pPr>
                      <a:r>
                        <a:rPr lang="zh-CN" sz="1400" kern="100" dirty="0">
                          <a:latin typeface="+mn-ea"/>
                          <a:ea typeface="+mn-ea"/>
                          <a:cs typeface="Times New Roman"/>
                        </a:rPr>
                        <a:t>（</a:t>
                      </a:r>
                      <a:r>
                        <a:rPr lang="en-US" sz="1400" kern="100" dirty="0">
                          <a:latin typeface="+mn-ea"/>
                          <a:ea typeface="+mn-ea"/>
                          <a:cs typeface="Times New Roman"/>
                        </a:rPr>
                        <a:t>1</a:t>
                      </a:r>
                      <a:r>
                        <a:rPr lang="zh-CN" sz="1400" kern="100" dirty="0">
                          <a:latin typeface="+mn-ea"/>
                          <a:ea typeface="+mn-ea"/>
                          <a:cs typeface="Times New Roman"/>
                        </a:rPr>
                        <a:t>）项目驱动</a:t>
                      </a:r>
                    </a:p>
                    <a:p>
                      <a:pPr algn="just">
                        <a:lnSpc>
                          <a:spcPts val="2400"/>
                        </a:lnSpc>
                        <a:spcAft>
                          <a:spcPts val="0"/>
                        </a:spcAft>
                      </a:pPr>
                      <a:r>
                        <a:rPr lang="zh-CN" sz="1400" kern="100" dirty="0">
                          <a:latin typeface="+mn-ea"/>
                          <a:ea typeface="+mn-ea"/>
                          <a:cs typeface="Times New Roman"/>
                        </a:rPr>
                        <a:t>（</a:t>
                      </a:r>
                      <a:r>
                        <a:rPr lang="en-US" sz="1400" kern="100" dirty="0">
                          <a:latin typeface="+mn-ea"/>
                          <a:ea typeface="+mn-ea"/>
                          <a:cs typeface="Times New Roman"/>
                        </a:rPr>
                        <a:t>2</a:t>
                      </a:r>
                      <a:r>
                        <a:rPr lang="zh-CN" sz="1400" kern="100" dirty="0">
                          <a:latin typeface="+mn-ea"/>
                          <a:ea typeface="+mn-ea"/>
                          <a:cs typeface="Times New Roman"/>
                        </a:rPr>
                        <a:t>）教师组织，评价；</a:t>
                      </a:r>
                    </a:p>
                    <a:p>
                      <a:pPr algn="just">
                        <a:lnSpc>
                          <a:spcPts val="2400"/>
                        </a:lnSpc>
                        <a:spcAft>
                          <a:spcPts val="0"/>
                        </a:spcAft>
                      </a:pPr>
                      <a:r>
                        <a:rPr lang="zh-CN" sz="1400" kern="100" dirty="0">
                          <a:latin typeface="+mn-ea"/>
                          <a:ea typeface="+mn-ea"/>
                          <a:cs typeface="Times New Roman"/>
                        </a:rPr>
                        <a:t>（</a:t>
                      </a:r>
                      <a:r>
                        <a:rPr lang="en-US" sz="1400" kern="100" dirty="0">
                          <a:latin typeface="+mn-ea"/>
                          <a:ea typeface="+mn-ea"/>
                          <a:cs typeface="Times New Roman"/>
                        </a:rPr>
                        <a:t>3</a:t>
                      </a:r>
                      <a:r>
                        <a:rPr lang="zh-CN" sz="1400" kern="100" dirty="0">
                          <a:latin typeface="+mn-ea"/>
                          <a:ea typeface="+mn-ea"/>
                          <a:cs typeface="Times New Roman"/>
                        </a:rPr>
                        <a:t>）先练后讲，先学后教</a:t>
                      </a:r>
                      <a:r>
                        <a:rPr lang="zh-CN" sz="1400" kern="100" dirty="0" smtClean="0">
                          <a:latin typeface="+mn-ea"/>
                          <a:ea typeface="+mn-ea"/>
                          <a:cs typeface="Times New Roman"/>
                        </a:rPr>
                        <a:t>。（</a:t>
                      </a:r>
                      <a:r>
                        <a:rPr lang="en-US" sz="1400" kern="100" dirty="0">
                          <a:latin typeface="+mn-ea"/>
                          <a:ea typeface="+mn-ea"/>
                          <a:cs typeface="Times New Roman"/>
                        </a:rPr>
                        <a:t>4</a:t>
                      </a:r>
                      <a:r>
                        <a:rPr lang="zh-CN" sz="1400" kern="100" dirty="0">
                          <a:latin typeface="+mn-ea"/>
                          <a:ea typeface="+mn-ea"/>
                          <a:cs typeface="Times New Roman"/>
                        </a:rPr>
                        <a:t>）激发兴趣、激活思维、培养习惯、养成品格、提升能力。（</a:t>
                      </a:r>
                      <a:r>
                        <a:rPr lang="en-US" sz="1400" kern="100" dirty="0">
                          <a:latin typeface="+mn-ea"/>
                          <a:ea typeface="+mn-ea"/>
                          <a:cs typeface="Times New Roman"/>
                        </a:rPr>
                        <a:t>5</a:t>
                      </a:r>
                      <a:r>
                        <a:rPr lang="zh-CN" sz="1400" kern="100" dirty="0">
                          <a:latin typeface="+mn-ea"/>
                          <a:ea typeface="+mn-ea"/>
                          <a:cs typeface="Times New Roman"/>
                        </a:rPr>
                        <a:t>）</a:t>
                      </a:r>
                      <a:r>
                        <a:rPr lang="zh-CN" sz="1400" b="1" kern="100" dirty="0">
                          <a:solidFill>
                            <a:srgbClr val="FF0000"/>
                          </a:solidFill>
                          <a:latin typeface="+mn-ea"/>
                          <a:ea typeface="+mn-ea"/>
                          <a:cs typeface="Times New Roman"/>
                        </a:rPr>
                        <a:t>全脑融合</a:t>
                      </a:r>
                      <a:r>
                        <a:rPr lang="zh-CN" sz="1400" kern="100" dirty="0">
                          <a:latin typeface="+mn-ea"/>
                          <a:ea typeface="+mn-ea"/>
                          <a:cs typeface="Times New Roman"/>
                        </a:rPr>
                        <a:t>。</a:t>
                      </a:r>
                    </a:p>
                  </a:txBody>
                  <a:tcPr marL="44605" marR="446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400"/>
                        </a:lnSpc>
                        <a:spcAft>
                          <a:spcPts val="0"/>
                        </a:spcAft>
                      </a:pPr>
                      <a:r>
                        <a:rPr lang="zh-CN" altLang="en-US" sz="1400" b="1" kern="100" dirty="0" smtClean="0">
                          <a:solidFill>
                            <a:schemeClr val="tx1"/>
                          </a:solidFill>
                          <a:latin typeface="+mn-ea"/>
                          <a:ea typeface="+mn-ea"/>
                          <a:cs typeface="Times New Roman"/>
                        </a:rPr>
                        <a:t>以最高境界的</a:t>
                      </a:r>
                      <a:r>
                        <a:rPr lang="en-US" altLang="zh-CN" sz="1400" b="1" kern="100" dirty="0" smtClean="0">
                          <a:solidFill>
                            <a:srgbClr val="FF0000"/>
                          </a:solidFill>
                          <a:latin typeface="+mn-ea"/>
                          <a:ea typeface="+mn-ea"/>
                          <a:cs typeface="Times New Roman"/>
                        </a:rPr>
                        <a:t>Arts</a:t>
                      </a:r>
                      <a:r>
                        <a:rPr lang="zh-CN" altLang="en-US" sz="1400" b="1" kern="100" dirty="0" smtClean="0">
                          <a:solidFill>
                            <a:schemeClr val="tx1"/>
                          </a:solidFill>
                          <a:latin typeface="+mn-ea"/>
                          <a:ea typeface="+mn-ea"/>
                          <a:cs typeface="Times New Roman"/>
                        </a:rPr>
                        <a:t>方式交流互动提升：</a:t>
                      </a:r>
                      <a:r>
                        <a:rPr lang="zh-CN" altLang="en-US" sz="1400" b="1" kern="100" dirty="0" smtClean="0">
                          <a:solidFill>
                            <a:srgbClr val="FF0000"/>
                          </a:solidFill>
                          <a:latin typeface="+mn-ea"/>
                          <a:ea typeface="+mn-ea"/>
                          <a:cs typeface="Times New Roman"/>
                        </a:rPr>
                        <a:t>问创演</a:t>
                      </a:r>
                    </a:p>
                    <a:p>
                      <a:pPr algn="just">
                        <a:lnSpc>
                          <a:spcPts val="2400"/>
                        </a:lnSpc>
                        <a:spcAft>
                          <a:spcPts val="0"/>
                        </a:spcAft>
                      </a:pPr>
                      <a:r>
                        <a:rPr lang="zh-CN" altLang="en-US" sz="1400" kern="100" dirty="0" smtClean="0">
                          <a:solidFill>
                            <a:schemeClr val="tx1"/>
                          </a:solidFill>
                          <a:latin typeface="+mn-ea"/>
                          <a:ea typeface="+mn-ea"/>
                          <a:cs typeface="Times New Roman"/>
                        </a:rPr>
                        <a:t>不同形式大声读、跟读、讲思路、讲语法、合作探究、写论文、写报告</a:t>
                      </a:r>
                      <a:r>
                        <a:rPr lang="en-US" altLang="zh-CN" sz="1400" kern="100" dirty="0" smtClean="0">
                          <a:solidFill>
                            <a:schemeClr val="tx1"/>
                          </a:solidFill>
                          <a:latin typeface="+mn-ea"/>
                          <a:ea typeface="+mn-ea"/>
                          <a:cs typeface="Times New Roman"/>
                        </a:rPr>
                        <a:t>…</a:t>
                      </a:r>
                      <a:r>
                        <a:rPr lang="zh-CN" altLang="en-US" sz="1400" kern="100" dirty="0" smtClean="0">
                          <a:solidFill>
                            <a:schemeClr val="tx1"/>
                          </a:solidFill>
                          <a:latin typeface="+mn-ea"/>
                          <a:ea typeface="+mn-ea"/>
                          <a:cs typeface="Times New Roman"/>
                        </a:rPr>
                        <a:t>。</a:t>
                      </a:r>
                    </a:p>
                  </a:txBody>
                  <a:tcPr marL="44605" marR="446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kern="100" dirty="0">
                          <a:latin typeface="+mn-ea"/>
                          <a:ea typeface="+mn-ea"/>
                          <a:cs typeface="Times New Roman"/>
                        </a:rPr>
                        <a:t>项目式教学</a:t>
                      </a:r>
                    </a:p>
                  </a:txBody>
                  <a:tcPr marL="44605" marR="446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b="1" kern="100" dirty="0">
                          <a:solidFill>
                            <a:srgbClr val="FF0000"/>
                          </a:solidFill>
                          <a:latin typeface="+mn-ea"/>
                          <a:ea typeface="+mn-ea"/>
                          <a:cs typeface="Times New Roman"/>
                        </a:rPr>
                        <a:t>思辨力、创造力、综合应用能力</a:t>
                      </a:r>
                    </a:p>
                  </a:txBody>
                  <a:tcPr marL="44605" marR="446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5914">
                <a:tc>
                  <a:txBody>
                    <a:bodyPr/>
                    <a:lstStyle/>
                    <a:p>
                      <a:pPr algn="ctr">
                        <a:lnSpc>
                          <a:spcPts val="2400"/>
                        </a:lnSpc>
                        <a:spcAft>
                          <a:spcPts val="0"/>
                        </a:spcAft>
                      </a:pPr>
                      <a:r>
                        <a:rPr lang="zh-CN" sz="1400" b="1" kern="100">
                          <a:latin typeface="+mn-ea"/>
                          <a:ea typeface="+mn-ea"/>
                          <a:cs typeface="Times New Roman"/>
                        </a:rPr>
                        <a:t>课后</a:t>
                      </a:r>
                      <a:endParaRPr lang="zh-CN" sz="1400" kern="100">
                        <a:latin typeface="+mn-ea"/>
                        <a:ea typeface="+mn-ea"/>
                        <a:cs typeface="Times New Roman"/>
                      </a:endParaRPr>
                    </a:p>
                  </a:txBody>
                  <a:tcPr marL="44605" marR="446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b="1" kern="100">
                          <a:latin typeface="+mn-ea"/>
                          <a:ea typeface="+mn-ea"/>
                          <a:cs typeface="Times New Roman"/>
                        </a:rPr>
                        <a:t>线上线下结合</a:t>
                      </a:r>
                      <a:endParaRPr lang="zh-CN" sz="1400" kern="100">
                        <a:latin typeface="+mn-ea"/>
                        <a:ea typeface="+mn-ea"/>
                        <a:cs typeface="Times New Roman"/>
                      </a:endParaRPr>
                    </a:p>
                  </a:txBody>
                  <a:tcPr marL="44605" marR="446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b="1" kern="100" dirty="0">
                          <a:solidFill>
                            <a:srgbClr val="FF0000"/>
                          </a:solidFill>
                          <a:latin typeface="+mn-ea"/>
                          <a:ea typeface="+mn-ea"/>
                          <a:cs typeface="Times New Roman"/>
                        </a:rPr>
                        <a:t>复习</a:t>
                      </a:r>
                    </a:p>
                  </a:txBody>
                  <a:tcPr marL="44605" marR="446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400"/>
                        </a:lnSpc>
                        <a:spcAft>
                          <a:spcPts val="0"/>
                        </a:spcAft>
                      </a:pPr>
                      <a:r>
                        <a:rPr lang="zh-CN" sz="1400" kern="100" dirty="0">
                          <a:latin typeface="+mn-ea"/>
                          <a:ea typeface="+mn-ea"/>
                          <a:cs typeface="Times New Roman"/>
                        </a:rPr>
                        <a:t>复习巩固、练习</a:t>
                      </a:r>
                    </a:p>
                    <a:p>
                      <a:pPr algn="just">
                        <a:lnSpc>
                          <a:spcPts val="2400"/>
                        </a:lnSpc>
                        <a:spcAft>
                          <a:spcPts val="0"/>
                        </a:spcAft>
                      </a:pPr>
                      <a:r>
                        <a:rPr lang="zh-CN" sz="1400" b="1" kern="100" dirty="0">
                          <a:solidFill>
                            <a:srgbClr val="FF0000"/>
                          </a:solidFill>
                          <a:latin typeface="+mn-ea"/>
                          <a:ea typeface="+mn-ea"/>
                          <a:cs typeface="Times New Roman"/>
                        </a:rPr>
                        <a:t>全脑记忆</a:t>
                      </a:r>
                    </a:p>
                  </a:txBody>
                  <a:tcPr marL="44605" marR="446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400"/>
                        </a:lnSpc>
                        <a:spcAft>
                          <a:spcPts val="0"/>
                        </a:spcAft>
                      </a:pPr>
                      <a:r>
                        <a:rPr lang="zh-CN" sz="1400" kern="100" dirty="0">
                          <a:latin typeface="+mn-ea"/>
                          <a:ea typeface="+mn-ea"/>
                          <a:cs typeface="Times New Roman"/>
                        </a:rPr>
                        <a:t>（</a:t>
                      </a:r>
                      <a:r>
                        <a:rPr lang="en-US" sz="1400" kern="100" dirty="0">
                          <a:latin typeface="+mn-ea"/>
                          <a:ea typeface="+mn-ea"/>
                          <a:cs typeface="Times New Roman"/>
                        </a:rPr>
                        <a:t>1</a:t>
                      </a:r>
                      <a:r>
                        <a:rPr lang="zh-CN" sz="1400" kern="100" dirty="0">
                          <a:latin typeface="+mn-ea"/>
                          <a:ea typeface="+mn-ea"/>
                          <a:cs typeface="Times New Roman"/>
                        </a:rPr>
                        <a:t>）布置作业；（</a:t>
                      </a:r>
                      <a:r>
                        <a:rPr lang="en-US" sz="1400" kern="100" dirty="0">
                          <a:latin typeface="+mn-ea"/>
                          <a:ea typeface="+mn-ea"/>
                          <a:cs typeface="Times New Roman"/>
                        </a:rPr>
                        <a:t>2</a:t>
                      </a:r>
                      <a:r>
                        <a:rPr lang="zh-CN" sz="1400" kern="100" dirty="0">
                          <a:latin typeface="+mn-ea"/>
                          <a:ea typeface="+mn-ea"/>
                          <a:cs typeface="Times New Roman"/>
                        </a:rPr>
                        <a:t>）一对一辅导。</a:t>
                      </a:r>
                    </a:p>
                  </a:txBody>
                  <a:tcPr marL="44605" marR="446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2400"/>
                        </a:lnSpc>
                        <a:spcAft>
                          <a:spcPts val="0"/>
                        </a:spcAft>
                      </a:pPr>
                      <a:r>
                        <a:rPr lang="en-US" sz="1400" kern="100" dirty="0" smtClean="0">
                          <a:latin typeface="+mn-ea"/>
                          <a:ea typeface="+mn-ea"/>
                          <a:cs typeface="Times New Roman"/>
                        </a:rPr>
                        <a:t>TTT</a:t>
                      </a:r>
                      <a:r>
                        <a:rPr lang="zh-CN" sz="1400" kern="100" dirty="0" smtClean="0">
                          <a:latin typeface="+mn-ea"/>
                          <a:ea typeface="+mn-ea"/>
                          <a:cs typeface="Times New Roman"/>
                        </a:rPr>
                        <a:t>练系统，</a:t>
                      </a:r>
                      <a:r>
                        <a:rPr lang="zh-CN" sz="1400" kern="100" dirty="0">
                          <a:latin typeface="+mn-ea"/>
                          <a:ea typeface="+mn-ea"/>
                          <a:cs typeface="Times New Roman"/>
                        </a:rPr>
                        <a:t>人机一对一</a:t>
                      </a:r>
                    </a:p>
                  </a:txBody>
                  <a:tcPr marL="44605" marR="446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en-US" sz="1400" kern="100" dirty="0" smtClean="0">
                          <a:latin typeface="+mn-ea"/>
                          <a:ea typeface="+mn-ea"/>
                          <a:cs typeface="Times New Roman"/>
                        </a:rPr>
                        <a:t>TTT</a:t>
                      </a:r>
                      <a:r>
                        <a:rPr lang="zh-CN" sz="1400" kern="100" dirty="0" smtClean="0">
                          <a:latin typeface="+mn-ea"/>
                          <a:ea typeface="+mn-ea"/>
                          <a:cs typeface="Times New Roman"/>
                        </a:rPr>
                        <a:t>练系统</a:t>
                      </a:r>
                      <a:endParaRPr lang="zh-CN" sz="1400" kern="100" dirty="0">
                        <a:latin typeface="+mn-ea"/>
                        <a:ea typeface="+mn-ea"/>
                        <a:cs typeface="Times New Roman"/>
                      </a:endParaRPr>
                    </a:p>
                  </a:txBody>
                  <a:tcPr marL="44605" marR="446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b="1" kern="100" dirty="0">
                          <a:solidFill>
                            <a:srgbClr val="FF0000"/>
                          </a:solidFill>
                          <a:latin typeface="+mn-ea"/>
                          <a:ea typeface="+mn-ea"/>
                          <a:cs typeface="Times New Roman"/>
                        </a:rPr>
                        <a:t>知识运用能力、应考力</a:t>
                      </a:r>
                    </a:p>
                  </a:txBody>
                  <a:tcPr marL="44605" marR="4460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145" name="Rectangle 1"/>
          <p:cNvSpPr>
            <a:spLocks noChangeArrowheads="1"/>
          </p:cNvSpPr>
          <p:nvPr/>
        </p:nvSpPr>
        <p:spPr bwMode="auto">
          <a:xfrm>
            <a:off x="2500298" y="214290"/>
            <a:ext cx="4572032" cy="523220"/>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rgbClr val="FF0000"/>
                </a:solidFill>
                <a:effectLst/>
                <a:latin typeface="+mn-ea"/>
                <a:cs typeface="Times New Roman" pitchFamily="18" charset="0"/>
              </a:rPr>
              <a:t>“</a:t>
            </a:r>
            <a:r>
              <a:rPr kumimoji="0" lang="en-US" altLang="zh-CN" sz="2800" b="1" i="0" u="none" strike="noStrike" cap="none" normalizeH="0" baseline="0" dirty="0" smtClean="0">
                <a:ln>
                  <a:noFill/>
                </a:ln>
                <a:solidFill>
                  <a:srgbClr val="FF0000"/>
                </a:solidFill>
                <a:effectLst/>
                <a:latin typeface="+mn-ea"/>
                <a:cs typeface="Times New Roman" pitchFamily="18" charset="0"/>
              </a:rPr>
              <a:t>AI+</a:t>
            </a:r>
            <a:r>
              <a:rPr kumimoji="0" lang="zh-CN" altLang="en-US" sz="2800" b="1" i="0" u="none" strike="noStrike" cap="none" normalizeH="0" baseline="0" dirty="0" smtClean="0">
                <a:ln>
                  <a:noFill/>
                </a:ln>
                <a:solidFill>
                  <a:srgbClr val="FF0000"/>
                </a:solidFill>
                <a:effectLst/>
                <a:latin typeface="+mn-ea"/>
                <a:cs typeface="Times New Roman" pitchFamily="18" charset="0"/>
              </a:rPr>
              <a:t>全脑”教学基本流程</a:t>
            </a:r>
            <a:endParaRPr kumimoji="0" lang="zh-CN" altLang="en-US" sz="2800" b="0" i="0" u="none" strike="noStrike" cap="none" normalizeH="0" baseline="0" dirty="0" smtClean="0">
              <a:ln>
                <a:noFill/>
              </a:ln>
              <a:solidFill>
                <a:srgbClr val="FF0000"/>
              </a:solidFill>
              <a:effectLst/>
              <a:latin typeface="+mn-ea"/>
              <a:cs typeface="宋体"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500034" y="1428736"/>
            <a:ext cx="7786710" cy="2954655"/>
          </a:xfrm>
          <a:prstGeom prst="rect">
            <a:avLst/>
          </a:prstGeom>
          <a:solidFill>
            <a:srgbClr val="00B050"/>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355600" fontAlgn="base">
              <a:lnSpc>
                <a:spcPct val="150000"/>
              </a:lnSpc>
              <a:spcBef>
                <a:spcPct val="0"/>
              </a:spcBef>
              <a:spcAft>
                <a:spcPct val="0"/>
              </a:spcAft>
            </a:pPr>
            <a:r>
              <a:rPr kumimoji="0" lang="en-US" altLang="zh-CN" sz="28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sz="2400" b="1" i="0" u="none" strike="noStrike" cap="none" normalizeH="0" baseline="0" dirty="0" smtClean="0">
                <a:ln>
                  <a:noFill/>
                </a:ln>
                <a:solidFill>
                  <a:schemeClr val="tx1"/>
                </a:solidFill>
                <a:effectLst/>
                <a:latin typeface="+mn-ea"/>
                <a:cs typeface="Times New Roman" pitchFamily="18" charset="0"/>
              </a:rPr>
              <a:t>我校实施的</a:t>
            </a:r>
            <a:r>
              <a:rPr kumimoji="0" lang="zh-CN" sz="2400" b="1" i="0" u="none" strike="noStrike" cap="none" normalizeH="0" baseline="0" dirty="0" smtClean="0">
                <a:ln>
                  <a:noFill/>
                </a:ln>
                <a:solidFill>
                  <a:srgbClr val="FF0000"/>
                </a:solidFill>
                <a:effectLst/>
                <a:latin typeface="+mn-ea"/>
                <a:cs typeface="Times New Roman" pitchFamily="18" charset="0"/>
              </a:rPr>
              <a:t>“</a:t>
            </a:r>
            <a:r>
              <a:rPr lang="en-US" altLang="zh-CN" sz="2400" b="1" dirty="0" smtClean="0">
                <a:solidFill>
                  <a:srgbClr val="FF0000"/>
                </a:solidFill>
                <a:latin typeface="+mn-ea"/>
                <a:cs typeface="Times New Roman" pitchFamily="18" charset="0"/>
              </a:rPr>
              <a:t>AI+</a:t>
            </a:r>
            <a:r>
              <a:rPr lang="zh-CN" altLang="en-US" sz="2400" b="1" dirty="0" smtClean="0">
                <a:solidFill>
                  <a:srgbClr val="FF0000"/>
                </a:solidFill>
                <a:latin typeface="+mn-ea"/>
                <a:cs typeface="Times New Roman" pitchFamily="18" charset="0"/>
              </a:rPr>
              <a:t>全脑</a:t>
            </a:r>
            <a:r>
              <a:rPr lang="en-US" altLang="zh-CN" sz="2400" b="1" dirty="0" smtClean="0">
                <a:solidFill>
                  <a:srgbClr val="FF0000"/>
                </a:solidFill>
                <a:latin typeface="+mn-ea"/>
                <a:cs typeface="Times New Roman" pitchFamily="18" charset="0"/>
              </a:rPr>
              <a:t>—</a:t>
            </a:r>
            <a:r>
              <a:rPr kumimoji="0" lang="zh-CN" sz="2400" b="1" i="0" u="none" strike="noStrike" cap="none" normalizeH="0" baseline="0" dirty="0" smtClean="0">
                <a:ln>
                  <a:noFill/>
                </a:ln>
                <a:solidFill>
                  <a:srgbClr val="FF0000"/>
                </a:solidFill>
                <a:effectLst/>
                <a:latin typeface="+mn-ea"/>
                <a:cs typeface="Times New Roman" pitchFamily="18" charset="0"/>
              </a:rPr>
              <a:t>项目教学”</a:t>
            </a:r>
            <a:r>
              <a:rPr kumimoji="0" lang="zh-CN" sz="2400" b="1" i="0" u="none" strike="noStrike" cap="none" normalizeH="0" baseline="0" dirty="0" smtClean="0">
                <a:ln>
                  <a:noFill/>
                </a:ln>
                <a:solidFill>
                  <a:schemeClr val="tx1"/>
                </a:solidFill>
                <a:effectLst/>
                <a:latin typeface="+mn-ea"/>
                <a:cs typeface="Times New Roman" pitchFamily="18" charset="0"/>
              </a:rPr>
              <a:t>改革，是以“</a:t>
            </a:r>
            <a:r>
              <a:rPr kumimoji="0" lang="zh-CN" altLang="en-US" sz="2400" b="1" i="0" u="none" strike="noStrike" cap="none" normalizeH="0" baseline="0" dirty="0" smtClean="0">
                <a:ln>
                  <a:noFill/>
                </a:ln>
                <a:solidFill>
                  <a:schemeClr val="tx1"/>
                </a:solidFill>
                <a:effectLst/>
                <a:latin typeface="+mn-ea"/>
                <a:cs typeface="Times New Roman" pitchFamily="18" charset="0"/>
              </a:rPr>
              <a:t>学习</a:t>
            </a:r>
            <a:r>
              <a:rPr kumimoji="0" lang="zh-CN" sz="2400" b="1" i="0" u="none" strike="noStrike" cap="none" normalizeH="0" baseline="0" dirty="0" smtClean="0">
                <a:ln>
                  <a:noFill/>
                </a:ln>
                <a:solidFill>
                  <a:schemeClr val="tx1"/>
                </a:solidFill>
                <a:effectLst/>
                <a:latin typeface="+mn-ea"/>
                <a:cs typeface="Times New Roman" pitchFamily="18" charset="0"/>
              </a:rPr>
              <a:t>项目（任务）”为驱动，以“自主”为核心，以</a:t>
            </a:r>
            <a:r>
              <a:rPr kumimoji="0" lang="zh-CN" altLang="en-US" sz="2400" b="1" i="0" u="none" strike="noStrike" cap="none" normalizeH="0" baseline="0" dirty="0" smtClean="0">
                <a:ln>
                  <a:noFill/>
                </a:ln>
                <a:solidFill>
                  <a:schemeClr val="tx1"/>
                </a:solidFill>
                <a:effectLst/>
                <a:latin typeface="+mn-ea"/>
                <a:cs typeface="Times New Roman" pitchFamily="18" charset="0"/>
              </a:rPr>
              <a:t>“学习项目组”（</a:t>
            </a:r>
            <a:r>
              <a:rPr kumimoji="0" lang="zh-CN" sz="2400" b="1" i="0" u="none" strike="noStrike" cap="none" normalizeH="0" baseline="0" dirty="0" smtClean="0">
                <a:ln>
                  <a:noFill/>
                </a:ln>
                <a:solidFill>
                  <a:schemeClr val="tx1"/>
                </a:solidFill>
                <a:effectLst/>
                <a:latin typeface="+mn-ea"/>
                <a:cs typeface="Times New Roman" pitchFamily="18" charset="0"/>
              </a:rPr>
              <a:t>合作学习</a:t>
            </a:r>
            <a:r>
              <a:rPr lang="zh-CN" altLang="en-US" sz="2400" b="1" dirty="0" smtClean="0">
                <a:latin typeface="+mn-ea"/>
                <a:cs typeface="Times New Roman" pitchFamily="18" charset="0"/>
              </a:rPr>
              <a:t>小组）</a:t>
            </a:r>
            <a:r>
              <a:rPr kumimoji="0" lang="zh-CN" sz="2400" b="1" i="0" u="none" strike="noStrike" cap="none" normalizeH="0" baseline="0" dirty="0" smtClean="0">
                <a:ln>
                  <a:noFill/>
                </a:ln>
                <a:solidFill>
                  <a:schemeClr val="tx1"/>
                </a:solidFill>
                <a:effectLst/>
                <a:latin typeface="+mn-ea"/>
                <a:cs typeface="Times New Roman" pitchFamily="18" charset="0"/>
              </a:rPr>
              <a:t>为组织</a:t>
            </a:r>
            <a:r>
              <a:rPr kumimoji="0" lang="zh-CN" altLang="en-US" sz="2400" b="1" i="0" u="none" strike="noStrike" cap="none" normalizeH="0" baseline="0" dirty="0" smtClean="0">
                <a:ln>
                  <a:noFill/>
                </a:ln>
                <a:solidFill>
                  <a:schemeClr val="tx1"/>
                </a:solidFill>
                <a:effectLst/>
                <a:latin typeface="+mn-ea"/>
                <a:cs typeface="Times New Roman" pitchFamily="18" charset="0"/>
              </a:rPr>
              <a:t>形式</a:t>
            </a:r>
            <a:r>
              <a:rPr kumimoji="0" lang="zh-CN" sz="2400" b="1" i="0" u="none" strike="noStrike" cap="none" normalizeH="0" baseline="0" dirty="0" smtClean="0">
                <a:ln>
                  <a:noFill/>
                </a:ln>
                <a:solidFill>
                  <a:schemeClr val="tx1"/>
                </a:solidFill>
                <a:effectLst/>
                <a:latin typeface="+mn-ea"/>
                <a:cs typeface="Times New Roman" pitchFamily="18" charset="0"/>
              </a:rPr>
              <a:t>，</a:t>
            </a:r>
            <a:r>
              <a:rPr kumimoji="0" lang="zh-CN" altLang="en-US" sz="2400" b="1" i="0" u="none" strike="noStrike" cap="none" normalizeH="0" baseline="0" dirty="0" smtClean="0">
                <a:ln>
                  <a:noFill/>
                </a:ln>
                <a:solidFill>
                  <a:schemeClr val="tx1"/>
                </a:solidFill>
                <a:effectLst/>
                <a:latin typeface="+mn-ea"/>
                <a:cs typeface="Times New Roman" pitchFamily="18" charset="0"/>
              </a:rPr>
              <a:t>贯彻“</a:t>
            </a:r>
            <a:r>
              <a:rPr kumimoji="0" lang="zh-CN" sz="2400" b="1" i="0" u="none" strike="noStrike" cap="none" normalizeH="0" baseline="0" dirty="0" smtClean="0">
                <a:ln>
                  <a:noFill/>
                </a:ln>
                <a:solidFill>
                  <a:schemeClr val="tx1"/>
                </a:solidFill>
                <a:effectLst/>
                <a:latin typeface="+mn-ea"/>
                <a:cs typeface="Times New Roman" pitchFamily="18" charset="0"/>
              </a:rPr>
              <a:t>学生老师</a:t>
            </a:r>
            <a:r>
              <a:rPr kumimoji="0" lang="zh-CN" altLang="en-US" sz="2400" b="1" i="0" u="none" strike="noStrike" cap="none" normalizeH="0" baseline="0" dirty="0" smtClean="0">
                <a:ln>
                  <a:noFill/>
                </a:ln>
                <a:solidFill>
                  <a:schemeClr val="tx1"/>
                </a:solidFill>
                <a:effectLst/>
                <a:latin typeface="+mn-ea"/>
                <a:cs typeface="Times New Roman" pitchFamily="18" charset="0"/>
              </a:rPr>
              <a:t>、</a:t>
            </a:r>
            <a:r>
              <a:rPr kumimoji="0" lang="zh-CN" sz="2400" b="1" i="0" u="none" strike="noStrike" cap="none" normalizeH="0" baseline="0" dirty="0" smtClean="0">
                <a:ln>
                  <a:noFill/>
                </a:ln>
                <a:solidFill>
                  <a:schemeClr val="tx1"/>
                </a:solidFill>
                <a:effectLst/>
                <a:latin typeface="+mn-ea"/>
                <a:cs typeface="Times New Roman" pitchFamily="18" charset="0"/>
              </a:rPr>
              <a:t>教师导师”</a:t>
            </a:r>
            <a:r>
              <a:rPr kumimoji="0" lang="zh-CN" altLang="en-US" sz="2400" b="1" i="0" u="none" strike="noStrike" cap="none" normalizeH="0" baseline="0" dirty="0" smtClean="0">
                <a:ln>
                  <a:noFill/>
                </a:ln>
                <a:solidFill>
                  <a:schemeClr val="tx1"/>
                </a:solidFill>
                <a:effectLst/>
                <a:latin typeface="+mn-ea"/>
                <a:cs typeface="Times New Roman" pitchFamily="18" charset="0"/>
              </a:rPr>
              <a:t>原则</a:t>
            </a:r>
            <a:r>
              <a:rPr kumimoji="0" lang="zh-CN" sz="2400" b="1" i="0" u="none" strike="noStrike" cap="none" normalizeH="0" baseline="0" dirty="0" smtClean="0">
                <a:ln>
                  <a:noFill/>
                </a:ln>
                <a:solidFill>
                  <a:schemeClr val="tx1"/>
                </a:solidFill>
                <a:effectLst/>
                <a:latin typeface="+mn-ea"/>
                <a:cs typeface="Times New Roman" pitchFamily="18" charset="0"/>
              </a:rPr>
              <a:t>，</a:t>
            </a:r>
            <a:r>
              <a:rPr kumimoji="0" lang="zh-CN" altLang="en-US" sz="2400" b="1" i="0" u="none" strike="noStrike" cap="none" normalizeH="0" baseline="0" dirty="0" smtClean="0">
                <a:ln>
                  <a:noFill/>
                </a:ln>
                <a:solidFill>
                  <a:schemeClr val="tx1"/>
                </a:solidFill>
                <a:effectLst/>
                <a:latin typeface="+mn-ea"/>
                <a:cs typeface="Times New Roman" pitchFamily="18" charset="0"/>
              </a:rPr>
              <a:t>采取“问创演”、“全脑融合”教学法，</a:t>
            </a:r>
            <a:r>
              <a:rPr kumimoji="0" lang="zh-CN" sz="2400" b="1" i="0" u="none" strike="noStrike" cap="none" normalizeH="0" baseline="0" dirty="0" smtClean="0">
                <a:ln>
                  <a:noFill/>
                </a:ln>
                <a:solidFill>
                  <a:schemeClr val="tx1"/>
                </a:solidFill>
                <a:effectLst/>
                <a:latin typeface="+mn-ea"/>
                <a:cs typeface="Times New Roman" pitchFamily="18" charset="0"/>
              </a:rPr>
              <a:t>师生协同实现课堂目标的</a:t>
            </a:r>
            <a:r>
              <a:rPr kumimoji="0" lang="zh-CN" altLang="en-US" sz="2400" b="1" i="0" u="none" strike="noStrike" cap="none" normalizeH="0" baseline="0" dirty="0" smtClean="0">
                <a:ln>
                  <a:noFill/>
                </a:ln>
                <a:solidFill>
                  <a:schemeClr val="tx1"/>
                </a:solidFill>
                <a:effectLst/>
                <a:latin typeface="+mn-ea"/>
                <a:cs typeface="Times New Roman" pitchFamily="18" charset="0"/>
              </a:rPr>
              <a:t>高效课堂</a:t>
            </a:r>
            <a:r>
              <a:rPr kumimoji="0" lang="zh-CN" sz="2400" b="1" i="0" u="none" strike="noStrike" cap="none" normalizeH="0" baseline="0" dirty="0" smtClean="0">
                <a:ln>
                  <a:noFill/>
                </a:ln>
                <a:solidFill>
                  <a:schemeClr val="tx1"/>
                </a:solidFill>
                <a:effectLst/>
                <a:latin typeface="+mn-ea"/>
                <a:cs typeface="Times New Roman" pitchFamily="18" charset="0"/>
              </a:rPr>
              <a:t>模式。</a:t>
            </a:r>
            <a:endParaRPr kumimoji="0" lang="zh-CN" sz="2400" b="1" i="0" u="none" strike="noStrike" cap="none" normalizeH="0" baseline="0" dirty="0" smtClean="0">
              <a:ln>
                <a:noFill/>
              </a:ln>
              <a:solidFill>
                <a:schemeClr val="tx1"/>
              </a:solidFill>
              <a:effectLst/>
              <a:latin typeface="+mn-ea"/>
              <a:cs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857232"/>
            <a:ext cx="7786742" cy="5509200"/>
          </a:xfrm>
          <a:prstGeom prst="rect">
            <a:avLst/>
          </a:prstGeom>
          <a:solidFill>
            <a:srgbClr val="92D050"/>
          </a:solidFill>
        </p:spPr>
        <p:txBody>
          <a:bodyPr wrap="square" rtlCol="0">
            <a:spAutoFit/>
          </a:bodyPr>
          <a:lstStyle/>
          <a:p>
            <a:r>
              <a:rPr lang="en-US" altLang="zh-CN" sz="2800" b="1" dirty="0" smtClean="0">
                <a:solidFill>
                  <a:srgbClr val="FF0000"/>
                </a:solidFill>
                <a:latin typeface="+mn-ea"/>
                <a:cs typeface="Times New Roman" pitchFamily="18" charset="0"/>
              </a:rPr>
              <a:t>AI+</a:t>
            </a:r>
            <a:r>
              <a:rPr lang="zh-CN" altLang="en-US" sz="2800" b="1" dirty="0" smtClean="0">
                <a:solidFill>
                  <a:srgbClr val="FF0000"/>
                </a:solidFill>
                <a:latin typeface="+mn-ea"/>
                <a:cs typeface="Times New Roman" pitchFamily="18" charset="0"/>
              </a:rPr>
              <a:t>全脑</a:t>
            </a:r>
            <a:r>
              <a:rPr lang="en-US" altLang="zh-CN" sz="2800" b="1" dirty="0" smtClean="0">
                <a:solidFill>
                  <a:srgbClr val="FF0000"/>
                </a:solidFill>
                <a:latin typeface="+mn-ea"/>
                <a:cs typeface="Times New Roman" pitchFamily="18" charset="0"/>
              </a:rPr>
              <a:t>—</a:t>
            </a:r>
            <a:r>
              <a:rPr lang="zh-CN" altLang="en-US" sz="2800" b="1" dirty="0" smtClean="0">
                <a:solidFill>
                  <a:srgbClr val="FF0000"/>
                </a:solidFill>
              </a:rPr>
              <a:t>项目教学理论依据</a:t>
            </a:r>
            <a:endParaRPr lang="zh-CN" altLang="en-US" sz="2800" dirty="0" smtClean="0">
              <a:solidFill>
                <a:srgbClr val="FF0000"/>
              </a:solidFill>
            </a:endParaRPr>
          </a:p>
          <a:p>
            <a:r>
              <a:rPr lang="en-US" b="1" dirty="0" smtClean="0"/>
              <a:t>       1</a:t>
            </a:r>
            <a:r>
              <a:rPr lang="zh-CN" altLang="en-US" b="1" dirty="0" smtClean="0"/>
              <a:t>、建构主义理论</a:t>
            </a:r>
            <a:endParaRPr lang="zh-CN" altLang="en-US" dirty="0" smtClean="0"/>
          </a:p>
          <a:p>
            <a:r>
              <a:rPr lang="zh-CN" altLang="en-US" dirty="0" smtClean="0"/>
              <a:t>      建构主义认为，知识不是通过教师传授得到，而是学习者在一定的情境即社会文化背景下，借助学习是获取知识的过程其他人</a:t>
            </a:r>
            <a:r>
              <a:rPr lang="en-US" dirty="0" smtClean="0"/>
              <a:t>(</a:t>
            </a:r>
            <a:r>
              <a:rPr lang="zh-CN" altLang="en-US" dirty="0" smtClean="0"/>
              <a:t>包括教师和学习伙伴</a:t>
            </a:r>
            <a:r>
              <a:rPr lang="en-US" dirty="0" smtClean="0"/>
              <a:t>)</a:t>
            </a:r>
            <a:r>
              <a:rPr lang="zh-CN" altLang="en-US" dirty="0" smtClean="0"/>
              <a:t>的帮助，利用必要的学习资料，通过意义建构的方式而获得。</a:t>
            </a:r>
          </a:p>
          <a:p>
            <a:r>
              <a:rPr lang="en-US" b="1" dirty="0" smtClean="0"/>
              <a:t>       2</a:t>
            </a:r>
            <a:r>
              <a:rPr lang="zh-CN" altLang="en-US" b="1" dirty="0" smtClean="0"/>
              <a:t>、杜威实用主义理论</a:t>
            </a:r>
            <a:endParaRPr lang="zh-CN" altLang="en-US" dirty="0" smtClean="0"/>
          </a:p>
          <a:p>
            <a:r>
              <a:rPr lang="zh-CN" altLang="en-US" dirty="0" smtClean="0"/>
              <a:t>      杜威实用主义的教育观认为，教育本质是</a:t>
            </a:r>
            <a:r>
              <a:rPr lang="en-US" dirty="0" smtClean="0"/>
              <a:t>:</a:t>
            </a:r>
            <a:r>
              <a:rPr lang="zh-CN" altLang="en-US" dirty="0" smtClean="0"/>
              <a:t>“教育即生长”、“教育即生活”、“教育即经验的继续不断的改造”；教学的基本原则是“从做中学”。</a:t>
            </a:r>
          </a:p>
          <a:p>
            <a:r>
              <a:rPr lang="en-US" b="1" dirty="0" smtClean="0"/>
              <a:t>       3</a:t>
            </a:r>
            <a:r>
              <a:rPr lang="zh-CN" altLang="en-US" b="1" dirty="0" smtClean="0"/>
              <a:t>、情境学习理论</a:t>
            </a:r>
            <a:endParaRPr lang="zh-CN" altLang="en-US" dirty="0" smtClean="0"/>
          </a:p>
          <a:p>
            <a:r>
              <a:rPr lang="zh-CN" altLang="en-US" dirty="0" smtClean="0"/>
              <a:t>      情境学习理论认为，学习不仅仅是一个个体性的意义建构的心理过程，而更是一个社会性的、实践性的、以差异资源为中介的参与过程。知识的意义连同学习者自身的意识与角色都是在学习者和学习情境的互动、学习者与学习者之间的互动过程生成的，因此学习情境的创设就致力于将学习者的身份和角色意识、完整的生活经验、以及认知性任务重新回归到真实的、融合的状态，由此力图解决传统学校学习的去自我、去情境的顽疾。</a:t>
            </a:r>
            <a:endParaRPr lang="en-US" altLang="zh-CN" dirty="0" smtClean="0"/>
          </a:p>
          <a:p>
            <a:r>
              <a:rPr lang="en-US" altLang="zh-CN" b="1" dirty="0" smtClean="0"/>
              <a:t>       4</a:t>
            </a:r>
            <a:r>
              <a:rPr lang="zh-CN" altLang="en-US" b="1" dirty="0" smtClean="0"/>
              <a:t>、金字塔学习理论：</a:t>
            </a:r>
            <a:r>
              <a:rPr lang="zh-CN" altLang="en-US" dirty="0" smtClean="0"/>
              <a:t>教别人</a:t>
            </a:r>
            <a:r>
              <a:rPr lang="en-US" altLang="zh-CN" dirty="0" smtClean="0"/>
              <a:t>"</a:t>
            </a:r>
            <a:r>
              <a:rPr lang="zh-CN" altLang="en-US" dirty="0" smtClean="0"/>
              <a:t>或者</a:t>
            </a:r>
            <a:r>
              <a:rPr lang="en-US" altLang="zh-CN" dirty="0" smtClean="0"/>
              <a:t>"</a:t>
            </a:r>
            <a:r>
              <a:rPr lang="zh-CN" altLang="en-US" dirty="0" smtClean="0"/>
              <a:t>马上应用</a:t>
            </a:r>
            <a:r>
              <a:rPr lang="en-US" altLang="zh-CN" dirty="0" smtClean="0"/>
              <a:t>"</a:t>
            </a:r>
            <a:r>
              <a:rPr lang="zh-CN" altLang="en-US" dirty="0" smtClean="0"/>
              <a:t>，可以记住</a:t>
            </a:r>
            <a:r>
              <a:rPr lang="en-US" altLang="zh-CN" dirty="0" smtClean="0"/>
              <a:t>90%</a:t>
            </a:r>
            <a:r>
              <a:rPr lang="zh-CN" altLang="en-US" dirty="0" smtClean="0"/>
              <a:t>的学习内容。</a:t>
            </a:r>
            <a:endParaRPr lang="en-US" altLang="zh-CN" dirty="0" smtClean="0"/>
          </a:p>
          <a:p>
            <a:r>
              <a:rPr lang="en-US" altLang="zh-CN" b="1" dirty="0" smtClean="0"/>
              <a:t>       5</a:t>
            </a:r>
            <a:r>
              <a:rPr lang="zh-CN" altLang="en-US" b="1" dirty="0" smtClean="0"/>
              <a:t>、全脑科学理论：</a:t>
            </a:r>
            <a:r>
              <a:rPr lang="zh-CN" altLang="en-US" dirty="0" smtClean="0"/>
              <a:t>天才是左右脑均衡并协调发展的人</a:t>
            </a:r>
          </a:p>
          <a:p>
            <a:endParaRPr lang="zh-CN" altLang="en-US" b="1" dirty="0" smtClean="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42844" y="686880"/>
          <a:ext cx="8858312" cy="5366278"/>
        </p:xfrm>
        <a:graphic>
          <a:graphicData uri="http://schemas.openxmlformats.org/drawingml/2006/table">
            <a:tbl>
              <a:tblPr/>
              <a:tblGrid>
                <a:gridCol w="857256"/>
                <a:gridCol w="500066"/>
                <a:gridCol w="2562287"/>
                <a:gridCol w="2822118"/>
                <a:gridCol w="830701"/>
                <a:gridCol w="841602"/>
                <a:gridCol w="444282"/>
              </a:tblGrid>
              <a:tr h="384666">
                <a:tc gridSpan="2">
                  <a:txBody>
                    <a:bodyPr/>
                    <a:lstStyle/>
                    <a:p>
                      <a:pPr algn="ctr">
                        <a:lnSpc>
                          <a:spcPts val="2600"/>
                        </a:lnSpc>
                        <a:spcAft>
                          <a:spcPts val="0"/>
                        </a:spcAft>
                      </a:pPr>
                      <a:r>
                        <a:rPr lang="zh-CN" sz="1400" b="1" kern="100" dirty="0">
                          <a:latin typeface="Calibri"/>
                          <a:ea typeface="宋体"/>
                          <a:cs typeface="Times New Roman"/>
                        </a:rPr>
                        <a:t>学习流程</a:t>
                      </a:r>
                      <a:endParaRPr lang="zh-CN" sz="1400" kern="100" dirty="0">
                        <a:latin typeface="Calibri"/>
                        <a:ea typeface="宋体"/>
                        <a:cs typeface="Times New Roman"/>
                      </a:endParaRPr>
                    </a:p>
                  </a:txBody>
                  <a:tcPr marL="46201" marR="462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lnSpc>
                          <a:spcPts val="2600"/>
                        </a:lnSpc>
                        <a:spcAft>
                          <a:spcPts val="0"/>
                        </a:spcAft>
                      </a:pPr>
                      <a:r>
                        <a:rPr lang="zh-CN" sz="1400" b="1" kern="100">
                          <a:latin typeface="Calibri"/>
                          <a:ea typeface="宋体"/>
                          <a:cs typeface="Times New Roman"/>
                        </a:rPr>
                        <a:t>学 生</a:t>
                      </a:r>
                      <a:endParaRPr lang="zh-CN" sz="1400" kern="100">
                        <a:latin typeface="Calibri"/>
                        <a:ea typeface="宋体"/>
                        <a:cs typeface="Times New Roman"/>
                      </a:endParaRP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600"/>
                        </a:lnSpc>
                        <a:spcAft>
                          <a:spcPts val="0"/>
                        </a:spcAft>
                      </a:pPr>
                      <a:r>
                        <a:rPr lang="zh-CN" sz="1400" b="1" kern="100">
                          <a:latin typeface="Calibri"/>
                          <a:ea typeface="宋体"/>
                          <a:cs typeface="Times New Roman"/>
                        </a:rPr>
                        <a:t>教 师</a:t>
                      </a:r>
                      <a:endParaRPr lang="zh-CN" sz="1400" kern="100">
                        <a:latin typeface="Calibri"/>
                        <a:ea typeface="宋体"/>
                        <a:cs typeface="Times New Roman"/>
                      </a:endParaRP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600"/>
                        </a:lnSpc>
                        <a:spcAft>
                          <a:spcPts val="0"/>
                        </a:spcAft>
                      </a:pPr>
                      <a:r>
                        <a:rPr lang="zh-CN" sz="1400" b="1" kern="100">
                          <a:latin typeface="Calibri"/>
                          <a:ea typeface="宋体"/>
                          <a:cs typeface="Times New Roman"/>
                        </a:rPr>
                        <a:t>学习方法</a:t>
                      </a:r>
                      <a:endParaRPr lang="zh-CN" sz="1400" kern="100">
                        <a:latin typeface="Calibri"/>
                        <a:ea typeface="宋体"/>
                        <a:cs typeface="Times New Roman"/>
                      </a:endParaRP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600"/>
                        </a:lnSpc>
                        <a:spcAft>
                          <a:spcPts val="0"/>
                        </a:spcAft>
                      </a:pPr>
                      <a:r>
                        <a:rPr lang="zh-CN" sz="1400" b="1" kern="100">
                          <a:latin typeface="Calibri"/>
                          <a:ea typeface="宋体"/>
                          <a:cs typeface="Times New Roman"/>
                        </a:rPr>
                        <a:t>教学原则</a:t>
                      </a:r>
                      <a:endParaRPr lang="zh-CN" sz="1400" kern="100">
                        <a:latin typeface="Calibri"/>
                        <a:ea typeface="宋体"/>
                        <a:cs typeface="Times New Roman"/>
                      </a:endParaRPr>
                    </a:p>
                  </a:txBody>
                  <a:tcPr marL="46201" marR="462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600"/>
                        </a:lnSpc>
                        <a:spcAft>
                          <a:spcPts val="0"/>
                        </a:spcAft>
                      </a:pPr>
                      <a:r>
                        <a:rPr lang="en-US" altLang="zh-CN" sz="1400" b="1" kern="100" dirty="0" smtClean="0">
                          <a:latin typeface="Calibri"/>
                          <a:ea typeface="宋体"/>
                          <a:cs typeface="Times New Roman"/>
                        </a:rPr>
                        <a:t>T</a:t>
                      </a:r>
                      <a:endParaRPr lang="zh-CN" sz="1400" kern="100" dirty="0">
                        <a:latin typeface="Calibri"/>
                        <a:ea typeface="宋体"/>
                        <a:cs typeface="Times New Roman"/>
                      </a:endParaRP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4380">
                <a:tc>
                  <a:txBody>
                    <a:bodyPr/>
                    <a:lstStyle/>
                    <a:p>
                      <a:pPr algn="ctr">
                        <a:lnSpc>
                          <a:spcPts val="2400"/>
                        </a:lnSpc>
                        <a:spcAft>
                          <a:spcPts val="0"/>
                        </a:spcAft>
                      </a:pPr>
                      <a:r>
                        <a:rPr lang="zh-CN" sz="1400" b="1" kern="100">
                          <a:latin typeface="Calibri"/>
                          <a:ea typeface="宋体"/>
                          <a:cs typeface="Times New Roman"/>
                        </a:rPr>
                        <a:t>自主（自学）交流</a:t>
                      </a:r>
                      <a:endParaRPr lang="zh-CN" sz="1400" kern="100">
                        <a:latin typeface="Calibri"/>
                        <a:ea typeface="宋体"/>
                        <a:cs typeface="Times New Roman"/>
                      </a:endParaRP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r>
                        <a:rPr lang="zh-CN" sz="1400" kern="100" dirty="0">
                          <a:latin typeface="Calibri"/>
                          <a:ea typeface="宋体"/>
                          <a:cs typeface="Times New Roman"/>
                        </a:rPr>
                        <a:t>项目一 </a:t>
                      </a: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400"/>
                        </a:lnSpc>
                        <a:spcAft>
                          <a:spcPts val="0"/>
                        </a:spcAft>
                      </a:pPr>
                      <a:r>
                        <a:rPr lang="zh-CN" sz="1400" kern="100" dirty="0">
                          <a:latin typeface="Calibri"/>
                          <a:ea typeface="宋体"/>
                          <a:cs typeface="Times New Roman"/>
                        </a:rPr>
                        <a:t>提出问题—小组合作—交流答案—学生讲答案—教师讲解</a:t>
                      </a: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400"/>
                        </a:lnSpc>
                        <a:spcAft>
                          <a:spcPts val="0"/>
                        </a:spcAft>
                      </a:pPr>
                      <a:r>
                        <a:rPr lang="zh-CN" sz="1400" kern="100">
                          <a:latin typeface="Calibri"/>
                          <a:ea typeface="宋体"/>
                          <a:cs typeface="Times New Roman"/>
                        </a:rPr>
                        <a:t>（</a:t>
                      </a:r>
                      <a:r>
                        <a:rPr lang="en-US" sz="1400" kern="100">
                          <a:latin typeface="Calibri"/>
                          <a:ea typeface="宋体"/>
                          <a:cs typeface="Times New Roman"/>
                        </a:rPr>
                        <a:t>1</a:t>
                      </a:r>
                      <a:r>
                        <a:rPr lang="zh-CN" sz="1400" kern="100">
                          <a:latin typeface="Calibri"/>
                          <a:ea typeface="宋体"/>
                          <a:cs typeface="Times New Roman"/>
                        </a:rPr>
                        <a:t>）组织：引导学生提出问题；</a:t>
                      </a:r>
                    </a:p>
                    <a:p>
                      <a:pPr algn="just">
                        <a:lnSpc>
                          <a:spcPts val="2400"/>
                        </a:lnSpc>
                        <a:spcAft>
                          <a:spcPts val="0"/>
                        </a:spcAft>
                      </a:pPr>
                      <a:r>
                        <a:rPr lang="zh-CN" sz="1400" kern="100">
                          <a:latin typeface="Calibri"/>
                          <a:ea typeface="宋体"/>
                          <a:cs typeface="Times New Roman"/>
                        </a:rPr>
                        <a:t>（</a:t>
                      </a:r>
                      <a:r>
                        <a:rPr lang="en-US" sz="1400" kern="100">
                          <a:latin typeface="Calibri"/>
                          <a:ea typeface="宋体"/>
                          <a:cs typeface="Times New Roman"/>
                        </a:rPr>
                        <a:t>2</a:t>
                      </a:r>
                      <a:r>
                        <a:rPr lang="zh-CN" sz="1400" kern="100">
                          <a:latin typeface="Calibri"/>
                          <a:ea typeface="宋体"/>
                          <a:cs typeface="Times New Roman"/>
                        </a:rPr>
                        <a:t>）评价：给检查，给评价。</a:t>
                      </a: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7">
                  <a:txBody>
                    <a:bodyPr/>
                    <a:lstStyle/>
                    <a:p>
                      <a:pPr algn="just">
                        <a:lnSpc>
                          <a:spcPts val="2400"/>
                        </a:lnSpc>
                        <a:spcAft>
                          <a:spcPts val="0"/>
                        </a:spcAft>
                      </a:pPr>
                      <a:r>
                        <a:rPr lang="zh-CN" sz="1400" b="1" kern="100" dirty="0">
                          <a:solidFill>
                            <a:srgbClr val="FF0000"/>
                          </a:solidFill>
                          <a:latin typeface="Calibri"/>
                          <a:ea typeface="宋体"/>
                          <a:cs typeface="Times New Roman"/>
                        </a:rPr>
                        <a:t>（</a:t>
                      </a:r>
                      <a:r>
                        <a:rPr lang="en-US" sz="1400" b="1" kern="100" dirty="0">
                          <a:solidFill>
                            <a:srgbClr val="FF0000"/>
                          </a:solidFill>
                          <a:latin typeface="Calibri"/>
                          <a:ea typeface="宋体"/>
                          <a:cs typeface="Times New Roman"/>
                        </a:rPr>
                        <a:t>1</a:t>
                      </a:r>
                      <a:r>
                        <a:rPr lang="zh-CN" sz="1400" b="1" kern="100" dirty="0">
                          <a:solidFill>
                            <a:srgbClr val="FF0000"/>
                          </a:solidFill>
                          <a:latin typeface="Calibri"/>
                          <a:ea typeface="宋体"/>
                          <a:cs typeface="Times New Roman"/>
                        </a:rPr>
                        <a:t>）问创演</a:t>
                      </a:r>
                      <a:endParaRPr lang="zh-CN" sz="1400" kern="100" dirty="0">
                        <a:solidFill>
                          <a:srgbClr val="FF0000"/>
                        </a:solidFill>
                        <a:latin typeface="Calibri"/>
                        <a:ea typeface="宋体"/>
                        <a:cs typeface="Times New Roman"/>
                      </a:endParaRPr>
                    </a:p>
                    <a:p>
                      <a:pPr algn="just">
                        <a:lnSpc>
                          <a:spcPts val="2400"/>
                        </a:lnSpc>
                        <a:spcAft>
                          <a:spcPts val="0"/>
                        </a:spcAft>
                      </a:pPr>
                      <a:r>
                        <a:rPr lang="zh-CN" sz="1400" b="1" kern="100" dirty="0">
                          <a:solidFill>
                            <a:srgbClr val="FF0000"/>
                          </a:solidFill>
                          <a:latin typeface="Calibri"/>
                          <a:ea typeface="宋体"/>
                          <a:cs typeface="Times New Roman"/>
                        </a:rPr>
                        <a:t>（</a:t>
                      </a:r>
                      <a:r>
                        <a:rPr lang="en-US" sz="1400" b="1" kern="100" dirty="0">
                          <a:solidFill>
                            <a:srgbClr val="FF0000"/>
                          </a:solidFill>
                          <a:latin typeface="Calibri"/>
                          <a:ea typeface="宋体"/>
                          <a:cs typeface="Times New Roman"/>
                        </a:rPr>
                        <a:t>2</a:t>
                      </a:r>
                      <a:r>
                        <a:rPr lang="zh-CN" sz="1400" b="1" kern="100" dirty="0">
                          <a:solidFill>
                            <a:srgbClr val="FF0000"/>
                          </a:solidFill>
                          <a:latin typeface="Calibri"/>
                          <a:ea typeface="宋体"/>
                          <a:cs typeface="Times New Roman"/>
                        </a:rPr>
                        <a:t>）全脑融合</a:t>
                      </a:r>
                      <a:endParaRPr lang="zh-CN" sz="1400" kern="100" dirty="0">
                        <a:solidFill>
                          <a:srgbClr val="FF0000"/>
                        </a:solidFill>
                        <a:latin typeface="Calibri"/>
                        <a:ea typeface="宋体"/>
                        <a:cs typeface="Times New Roman"/>
                      </a:endParaRP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rowSpan="7">
                  <a:txBody>
                    <a:bodyPr/>
                    <a:lstStyle/>
                    <a:p>
                      <a:pPr algn="ctr">
                        <a:lnSpc>
                          <a:spcPts val="2400"/>
                        </a:lnSpc>
                        <a:spcAft>
                          <a:spcPts val="0"/>
                        </a:spcAft>
                      </a:pPr>
                      <a:r>
                        <a:rPr lang="zh-CN" sz="1400" kern="100" dirty="0">
                          <a:latin typeface="Calibri"/>
                          <a:ea typeface="宋体"/>
                          <a:cs typeface="Times New Roman"/>
                        </a:rPr>
                        <a:t>（</a:t>
                      </a:r>
                      <a:r>
                        <a:rPr lang="en-US" sz="1400" kern="100" dirty="0">
                          <a:latin typeface="Calibri"/>
                          <a:ea typeface="宋体"/>
                          <a:cs typeface="Times New Roman"/>
                        </a:rPr>
                        <a:t>1</a:t>
                      </a:r>
                      <a:r>
                        <a:rPr lang="zh-CN" sz="1400" kern="100" dirty="0">
                          <a:latin typeface="Calibri"/>
                          <a:ea typeface="宋体"/>
                          <a:cs typeface="Times New Roman"/>
                        </a:rPr>
                        <a:t>）先学后教；（</a:t>
                      </a:r>
                      <a:r>
                        <a:rPr lang="en-US" sz="1400" kern="100" dirty="0">
                          <a:latin typeface="Calibri"/>
                          <a:ea typeface="宋体"/>
                          <a:cs typeface="Times New Roman"/>
                        </a:rPr>
                        <a:t>2</a:t>
                      </a:r>
                      <a:r>
                        <a:rPr lang="zh-CN" sz="1400" kern="100" dirty="0">
                          <a:latin typeface="Calibri"/>
                          <a:ea typeface="宋体"/>
                          <a:cs typeface="Times New Roman"/>
                        </a:rPr>
                        <a:t>）学生主讲，</a:t>
                      </a:r>
                      <a:r>
                        <a:rPr lang="zh-CN" sz="1400" kern="100" dirty="0" smtClean="0">
                          <a:latin typeface="Calibri"/>
                          <a:ea typeface="宋体"/>
                          <a:cs typeface="Times New Roman"/>
                        </a:rPr>
                        <a:t>教师导师</a:t>
                      </a:r>
                      <a:r>
                        <a:rPr lang="zh-CN" sz="1400" kern="100" dirty="0">
                          <a:latin typeface="Calibri"/>
                          <a:ea typeface="宋体"/>
                          <a:cs typeface="Times New Roman"/>
                        </a:rPr>
                        <a:t>。</a:t>
                      </a:r>
                    </a:p>
                    <a:p>
                      <a:pPr algn="just">
                        <a:lnSpc>
                          <a:spcPts val="2400"/>
                        </a:lnSpc>
                        <a:spcAft>
                          <a:spcPts val="0"/>
                        </a:spcAft>
                      </a:pPr>
                      <a:r>
                        <a:rPr lang="zh-CN" sz="1400" kern="100" dirty="0">
                          <a:latin typeface="Calibri"/>
                          <a:ea typeface="宋体"/>
                          <a:cs typeface="Times New Roman"/>
                        </a:rPr>
                        <a:t>（</a:t>
                      </a:r>
                      <a:r>
                        <a:rPr lang="en-US" sz="1400" kern="100" dirty="0">
                          <a:latin typeface="Calibri"/>
                          <a:ea typeface="宋体"/>
                          <a:cs typeface="Times New Roman"/>
                        </a:rPr>
                        <a:t>3</a:t>
                      </a:r>
                      <a:r>
                        <a:rPr lang="zh-CN" sz="1400" kern="100" dirty="0">
                          <a:latin typeface="Calibri"/>
                          <a:ea typeface="宋体"/>
                          <a:cs typeface="Times New Roman"/>
                        </a:rPr>
                        <a:t>）激发兴趣、激活思维、培养习惯、养成品格、提升能力。</a:t>
                      </a: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rowSpan="2">
                  <a:txBody>
                    <a:bodyPr/>
                    <a:lstStyle/>
                    <a:p>
                      <a:pPr algn="ctr">
                        <a:lnSpc>
                          <a:spcPts val="2400"/>
                        </a:lnSpc>
                        <a:spcAft>
                          <a:spcPts val="0"/>
                        </a:spcAft>
                      </a:pPr>
                      <a:r>
                        <a:rPr lang="en-US" sz="1400" kern="100" dirty="0">
                          <a:latin typeface="宋体"/>
                          <a:ea typeface="宋体"/>
                          <a:cs typeface="Times New Roman"/>
                        </a:rPr>
                        <a:t>10’</a:t>
                      </a:r>
                      <a:endParaRPr lang="zh-CN" sz="1400" kern="100" dirty="0">
                        <a:latin typeface="Calibri"/>
                        <a:ea typeface="宋体"/>
                        <a:cs typeface="Times New Roman"/>
                      </a:endParaRP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0">
                <a:tc rowSpan="2">
                  <a:txBody>
                    <a:bodyPr/>
                    <a:lstStyle/>
                    <a:p>
                      <a:pPr algn="ctr">
                        <a:lnSpc>
                          <a:spcPts val="2400"/>
                        </a:lnSpc>
                        <a:spcAft>
                          <a:spcPts val="0"/>
                        </a:spcAft>
                      </a:pPr>
                      <a:r>
                        <a:rPr lang="zh-CN" sz="1400" b="1" kern="100" dirty="0">
                          <a:latin typeface="Calibri"/>
                          <a:ea typeface="宋体"/>
                          <a:cs typeface="Times New Roman"/>
                        </a:rPr>
                        <a:t>自主拓展</a:t>
                      </a:r>
                      <a:endParaRPr lang="zh-CN" sz="1400" kern="100" dirty="0">
                        <a:latin typeface="Calibri"/>
                        <a:ea typeface="宋体"/>
                        <a:cs typeface="Times New Roman"/>
                      </a:endParaRP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ts val="2400"/>
                        </a:lnSpc>
                        <a:spcAft>
                          <a:spcPts val="0"/>
                        </a:spcAft>
                      </a:pPr>
                      <a:r>
                        <a:rPr lang="zh-CN" sz="1400" kern="100" dirty="0">
                          <a:latin typeface="Calibri"/>
                          <a:ea typeface="宋体"/>
                          <a:cs typeface="Times New Roman"/>
                        </a:rPr>
                        <a:t>项目二 </a:t>
                      </a: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ts val="2400"/>
                        </a:lnSpc>
                        <a:spcAft>
                          <a:spcPts val="0"/>
                        </a:spcAft>
                      </a:pPr>
                      <a:r>
                        <a:rPr lang="zh-CN" sz="1400" kern="100" dirty="0">
                          <a:latin typeface="Calibri"/>
                          <a:ea typeface="宋体"/>
                          <a:cs typeface="Times New Roman"/>
                        </a:rPr>
                        <a:t>学生完成任务—小组合作—对答案—上台写答案—学生讲答案—教师讲解。</a:t>
                      </a: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ts val="2400"/>
                        </a:lnSpc>
                        <a:spcAft>
                          <a:spcPts val="0"/>
                        </a:spcAft>
                      </a:pPr>
                      <a:r>
                        <a:rPr lang="zh-CN" sz="1400" kern="100" dirty="0">
                          <a:latin typeface="Calibri"/>
                          <a:ea typeface="宋体"/>
                          <a:cs typeface="Times New Roman"/>
                        </a:rPr>
                        <a:t>（</a:t>
                      </a:r>
                      <a:r>
                        <a:rPr lang="en-US" sz="1400" kern="100" dirty="0">
                          <a:latin typeface="Calibri"/>
                          <a:ea typeface="宋体"/>
                          <a:cs typeface="Times New Roman"/>
                        </a:rPr>
                        <a:t>1</a:t>
                      </a:r>
                      <a:r>
                        <a:rPr lang="zh-CN" sz="1400" kern="100" dirty="0">
                          <a:latin typeface="Calibri"/>
                          <a:ea typeface="宋体"/>
                          <a:cs typeface="Times New Roman"/>
                        </a:rPr>
                        <a:t>）组织：给任务，给要求（教师要提出能够引发学生深度思考的优质问题，扩大知识面、综合知识、加深知识、提升能力）</a:t>
                      </a:r>
                    </a:p>
                    <a:p>
                      <a:pPr algn="just">
                        <a:lnSpc>
                          <a:spcPts val="2400"/>
                        </a:lnSpc>
                        <a:spcAft>
                          <a:spcPts val="0"/>
                        </a:spcAft>
                      </a:pPr>
                      <a:r>
                        <a:rPr lang="zh-CN" sz="1400" kern="100" dirty="0">
                          <a:latin typeface="Calibri"/>
                          <a:ea typeface="宋体"/>
                          <a:cs typeface="Times New Roman"/>
                        </a:rPr>
                        <a:t>（</a:t>
                      </a:r>
                      <a:r>
                        <a:rPr lang="en-US" sz="1400" kern="100" dirty="0">
                          <a:latin typeface="Calibri"/>
                          <a:ea typeface="宋体"/>
                          <a:cs typeface="Times New Roman"/>
                        </a:rPr>
                        <a:t>2</a:t>
                      </a:r>
                      <a:r>
                        <a:rPr lang="zh-CN" sz="1400" kern="100" dirty="0">
                          <a:latin typeface="Calibri"/>
                          <a:ea typeface="宋体"/>
                          <a:cs typeface="Times New Roman"/>
                        </a:rPr>
                        <a:t>）评价：给检查，给评价。</a:t>
                      </a: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1314472">
                <a:tc vMerge="1">
                  <a:txBody>
                    <a:bodyPr/>
                    <a:lstStyle/>
                    <a:p>
                      <a:pPr algn="ctr">
                        <a:lnSpc>
                          <a:spcPts val="2400"/>
                        </a:lnSpc>
                        <a:spcAft>
                          <a:spcPts val="0"/>
                        </a:spcAft>
                      </a:pPr>
                      <a:endParaRPr lang="zh-CN" sz="1400" kern="100">
                        <a:latin typeface="Calibri"/>
                        <a:ea typeface="宋体"/>
                        <a:cs typeface="Times New Roman"/>
                      </a:endParaRP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ts val="2400"/>
                        </a:lnSpc>
                        <a:spcAft>
                          <a:spcPts val="0"/>
                        </a:spcAft>
                      </a:pPr>
                      <a:endParaRPr lang="zh-CN" sz="1400" kern="100">
                        <a:latin typeface="Calibri"/>
                        <a:ea typeface="宋体"/>
                        <a:cs typeface="Times New Roman"/>
                      </a:endParaRP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just">
                        <a:lnSpc>
                          <a:spcPts val="2400"/>
                        </a:lnSpc>
                        <a:spcAft>
                          <a:spcPts val="0"/>
                        </a:spcAft>
                      </a:pPr>
                      <a:endParaRPr lang="zh-CN" sz="1400" kern="100" dirty="0">
                        <a:latin typeface="Calibri"/>
                        <a:ea typeface="宋体"/>
                        <a:cs typeface="Times New Roman"/>
                      </a:endParaRP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just">
                        <a:lnSpc>
                          <a:spcPts val="2400"/>
                        </a:lnSpc>
                        <a:spcAft>
                          <a:spcPts val="0"/>
                        </a:spcAft>
                      </a:pPr>
                      <a:endParaRPr lang="zh-CN" sz="1400" kern="100" dirty="0">
                        <a:latin typeface="Calibri"/>
                        <a:ea typeface="宋体"/>
                        <a:cs typeface="Times New Roman"/>
                      </a:endParaRP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rowSpan="2">
                  <a:txBody>
                    <a:bodyPr/>
                    <a:lstStyle/>
                    <a:p>
                      <a:pPr algn="ctr">
                        <a:lnSpc>
                          <a:spcPts val="2400"/>
                        </a:lnSpc>
                        <a:spcAft>
                          <a:spcPts val="0"/>
                        </a:spcAft>
                      </a:pPr>
                      <a:r>
                        <a:rPr lang="en-US" sz="1400" kern="100">
                          <a:latin typeface="宋体"/>
                          <a:ea typeface="宋体"/>
                          <a:cs typeface="Times New Roman"/>
                        </a:rPr>
                        <a:t>20’</a:t>
                      </a:r>
                      <a:endParaRPr lang="zh-CN" sz="1400" kern="100">
                        <a:latin typeface="Calibri"/>
                        <a:ea typeface="宋体"/>
                        <a:cs typeface="Times New Roman"/>
                      </a:endParaRP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164">
                <a:tc rowSpan="2">
                  <a:txBody>
                    <a:bodyPr/>
                    <a:lstStyle/>
                    <a:p>
                      <a:pPr algn="ctr">
                        <a:lnSpc>
                          <a:spcPts val="2400"/>
                        </a:lnSpc>
                        <a:spcAft>
                          <a:spcPts val="0"/>
                        </a:spcAft>
                      </a:pPr>
                      <a:r>
                        <a:rPr lang="zh-CN" sz="1400" b="1" kern="100" dirty="0">
                          <a:latin typeface="Calibri"/>
                          <a:ea typeface="宋体"/>
                          <a:cs typeface="Times New Roman"/>
                        </a:rPr>
                        <a:t>自主总结</a:t>
                      </a:r>
                      <a:endParaRPr lang="zh-CN" sz="1400" kern="100" dirty="0">
                        <a:latin typeface="Calibri"/>
                        <a:ea typeface="宋体"/>
                        <a:cs typeface="Times New Roman"/>
                      </a:endParaRP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ts val="2400"/>
                        </a:lnSpc>
                        <a:spcAft>
                          <a:spcPts val="0"/>
                        </a:spcAft>
                      </a:pPr>
                      <a:r>
                        <a:rPr lang="zh-CN" sz="1400" kern="100" dirty="0">
                          <a:latin typeface="Calibri"/>
                          <a:ea typeface="宋体"/>
                          <a:cs typeface="Times New Roman"/>
                        </a:rPr>
                        <a:t>项目三</a:t>
                      </a: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ts val="2400"/>
                        </a:lnSpc>
                        <a:spcAft>
                          <a:spcPts val="0"/>
                        </a:spcAft>
                      </a:pPr>
                      <a:r>
                        <a:rPr lang="zh-CN" sz="1400" kern="100" dirty="0">
                          <a:latin typeface="Calibri"/>
                          <a:ea typeface="宋体"/>
                          <a:cs typeface="Times New Roman"/>
                        </a:rPr>
                        <a:t>学生自主总结—小组合作—对答案—上台写答案—学生讲答案—教师讲解。（知识网络、思维导图）</a:t>
                      </a: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a:lnSpc>
                          <a:spcPts val="2400"/>
                        </a:lnSpc>
                        <a:spcAft>
                          <a:spcPts val="0"/>
                        </a:spcAft>
                      </a:pPr>
                      <a:r>
                        <a:rPr lang="zh-CN" sz="1400" kern="100" dirty="0">
                          <a:latin typeface="Calibri"/>
                          <a:ea typeface="宋体"/>
                          <a:cs typeface="Times New Roman"/>
                        </a:rPr>
                        <a:t>（</a:t>
                      </a:r>
                      <a:r>
                        <a:rPr lang="en-US" sz="1400" kern="100" dirty="0">
                          <a:latin typeface="Calibri"/>
                          <a:ea typeface="宋体"/>
                          <a:cs typeface="Times New Roman"/>
                        </a:rPr>
                        <a:t>1</a:t>
                      </a:r>
                      <a:r>
                        <a:rPr lang="zh-CN" sz="1400" kern="100" dirty="0">
                          <a:latin typeface="Calibri"/>
                          <a:ea typeface="宋体"/>
                          <a:cs typeface="Times New Roman"/>
                        </a:rPr>
                        <a:t>）组织：给任务，给要求</a:t>
                      </a:r>
                    </a:p>
                    <a:p>
                      <a:pPr algn="just">
                        <a:lnSpc>
                          <a:spcPts val="2400"/>
                        </a:lnSpc>
                        <a:spcAft>
                          <a:spcPts val="0"/>
                        </a:spcAft>
                      </a:pPr>
                      <a:r>
                        <a:rPr lang="zh-CN" sz="1400" kern="100" dirty="0">
                          <a:latin typeface="Calibri"/>
                          <a:ea typeface="宋体"/>
                          <a:cs typeface="Times New Roman"/>
                        </a:rPr>
                        <a:t>（</a:t>
                      </a:r>
                      <a:r>
                        <a:rPr lang="en-US" sz="1400" kern="100" dirty="0">
                          <a:latin typeface="Calibri"/>
                          <a:ea typeface="宋体"/>
                          <a:cs typeface="Times New Roman"/>
                        </a:rPr>
                        <a:t>2</a:t>
                      </a:r>
                      <a:r>
                        <a:rPr lang="zh-CN" sz="1400" kern="100" dirty="0">
                          <a:latin typeface="Calibri"/>
                          <a:ea typeface="宋体"/>
                          <a:cs typeface="Times New Roman"/>
                        </a:rPr>
                        <a:t>）评价：给检查，给评价</a:t>
                      </a: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796968">
                <a:tc vMerge="1">
                  <a:txBody>
                    <a:bodyPr/>
                    <a:lstStyle/>
                    <a:p>
                      <a:pPr algn="ctr">
                        <a:lnSpc>
                          <a:spcPts val="2400"/>
                        </a:lnSpc>
                        <a:spcAft>
                          <a:spcPts val="0"/>
                        </a:spcAft>
                      </a:pPr>
                      <a:endParaRPr lang="zh-CN" sz="1400" kern="100">
                        <a:latin typeface="Calibri"/>
                        <a:ea typeface="宋体"/>
                        <a:cs typeface="Times New Roman"/>
                      </a:endParaRP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a:lnSpc>
                          <a:spcPts val="2400"/>
                        </a:lnSpc>
                        <a:spcAft>
                          <a:spcPts val="0"/>
                        </a:spcAft>
                      </a:pPr>
                      <a:endParaRPr lang="zh-CN" sz="1400" kern="100">
                        <a:latin typeface="Calibri"/>
                        <a:ea typeface="宋体"/>
                        <a:cs typeface="Times New Roman"/>
                      </a:endParaRP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just">
                        <a:lnSpc>
                          <a:spcPts val="2400"/>
                        </a:lnSpc>
                        <a:spcAft>
                          <a:spcPts val="0"/>
                        </a:spcAft>
                      </a:pPr>
                      <a:endParaRPr lang="zh-CN" sz="1400" kern="100">
                        <a:latin typeface="Calibri"/>
                        <a:ea typeface="宋体"/>
                        <a:cs typeface="Times New Roman"/>
                      </a:endParaRP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just">
                        <a:lnSpc>
                          <a:spcPts val="2400"/>
                        </a:lnSpc>
                        <a:spcAft>
                          <a:spcPts val="0"/>
                        </a:spcAft>
                      </a:pPr>
                      <a:endParaRPr lang="zh-CN" sz="1400" kern="100" dirty="0">
                        <a:latin typeface="Calibri"/>
                        <a:ea typeface="宋体"/>
                        <a:cs typeface="Times New Roman"/>
                      </a:endParaRP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rowSpan="2">
                  <a:txBody>
                    <a:bodyPr/>
                    <a:lstStyle/>
                    <a:p>
                      <a:pPr algn="ctr">
                        <a:lnSpc>
                          <a:spcPts val="2400"/>
                        </a:lnSpc>
                        <a:spcAft>
                          <a:spcPts val="0"/>
                        </a:spcAft>
                      </a:pPr>
                      <a:r>
                        <a:rPr lang="en-US" sz="1400" kern="100" dirty="0">
                          <a:latin typeface="宋体"/>
                          <a:ea typeface="宋体"/>
                          <a:cs typeface="Times New Roman"/>
                        </a:rPr>
                        <a:t>5’</a:t>
                      </a:r>
                      <a:endParaRPr lang="zh-CN" sz="1400" kern="100" dirty="0">
                        <a:latin typeface="Calibri"/>
                        <a:ea typeface="宋体"/>
                        <a:cs typeface="Times New Roman"/>
                      </a:endParaRP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040">
                <a:tc rowSpan="2">
                  <a:txBody>
                    <a:bodyPr/>
                    <a:lstStyle/>
                    <a:p>
                      <a:pPr algn="ctr">
                        <a:lnSpc>
                          <a:spcPts val="2400"/>
                        </a:lnSpc>
                        <a:spcAft>
                          <a:spcPts val="0"/>
                        </a:spcAft>
                      </a:pPr>
                      <a:r>
                        <a:rPr lang="zh-CN" sz="1400" b="1" kern="100" dirty="0">
                          <a:latin typeface="Calibri"/>
                          <a:ea typeface="宋体"/>
                          <a:cs typeface="Times New Roman"/>
                        </a:rPr>
                        <a:t>自主评价</a:t>
                      </a:r>
                      <a:endParaRPr lang="zh-CN" sz="1400" kern="100" dirty="0">
                        <a:latin typeface="Calibri"/>
                        <a:ea typeface="宋体"/>
                        <a:cs typeface="Times New Roman"/>
                      </a:endParaRP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rowSpan="2">
                  <a:txBody>
                    <a:bodyPr/>
                    <a:lstStyle/>
                    <a:p>
                      <a:pPr algn="ctr">
                        <a:lnSpc>
                          <a:spcPts val="2400"/>
                        </a:lnSpc>
                        <a:spcAft>
                          <a:spcPts val="0"/>
                        </a:spcAft>
                      </a:pPr>
                      <a:r>
                        <a:rPr lang="zh-CN" sz="1400" kern="100" dirty="0">
                          <a:latin typeface="Calibri"/>
                          <a:ea typeface="宋体"/>
                          <a:cs typeface="Times New Roman"/>
                        </a:rPr>
                        <a:t>项目四</a:t>
                      </a: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rowSpan="2">
                  <a:txBody>
                    <a:bodyPr/>
                    <a:lstStyle/>
                    <a:p>
                      <a:pPr algn="just">
                        <a:lnSpc>
                          <a:spcPts val="2400"/>
                        </a:lnSpc>
                        <a:spcAft>
                          <a:spcPts val="0"/>
                        </a:spcAft>
                      </a:pPr>
                      <a:r>
                        <a:rPr lang="zh-CN" sz="1400" kern="100" dirty="0">
                          <a:latin typeface="Calibri"/>
                          <a:ea typeface="宋体"/>
                          <a:cs typeface="Times New Roman"/>
                        </a:rPr>
                        <a:t>学生做练习（达标题）—小组合作—对答案—上台写答案—学生讲答案—教师讲解（易错点）</a:t>
                      </a: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rowSpan="2">
                  <a:txBody>
                    <a:bodyPr/>
                    <a:lstStyle/>
                    <a:p>
                      <a:pPr algn="just">
                        <a:lnSpc>
                          <a:spcPts val="2400"/>
                        </a:lnSpc>
                        <a:spcAft>
                          <a:spcPts val="0"/>
                        </a:spcAft>
                      </a:pPr>
                      <a:r>
                        <a:rPr lang="zh-CN" sz="1400" kern="100" dirty="0">
                          <a:latin typeface="Calibri"/>
                          <a:ea typeface="宋体"/>
                          <a:cs typeface="Times New Roman"/>
                        </a:rPr>
                        <a:t>（</a:t>
                      </a:r>
                      <a:r>
                        <a:rPr lang="en-US" sz="1400" kern="100" dirty="0">
                          <a:latin typeface="Calibri"/>
                          <a:ea typeface="宋体"/>
                          <a:cs typeface="Times New Roman"/>
                        </a:rPr>
                        <a:t>1</a:t>
                      </a:r>
                      <a:r>
                        <a:rPr lang="zh-CN" sz="1400" kern="100" dirty="0">
                          <a:latin typeface="Calibri"/>
                          <a:ea typeface="宋体"/>
                          <a:cs typeface="Times New Roman"/>
                        </a:rPr>
                        <a:t>）组织：给任务，给要求</a:t>
                      </a:r>
                    </a:p>
                    <a:p>
                      <a:pPr algn="just">
                        <a:lnSpc>
                          <a:spcPts val="2400"/>
                        </a:lnSpc>
                        <a:spcAft>
                          <a:spcPts val="0"/>
                        </a:spcAft>
                      </a:pPr>
                      <a:r>
                        <a:rPr lang="zh-CN" sz="1400" kern="100" dirty="0">
                          <a:latin typeface="Calibri"/>
                          <a:ea typeface="宋体"/>
                          <a:cs typeface="Times New Roman"/>
                        </a:rPr>
                        <a:t>（</a:t>
                      </a:r>
                      <a:r>
                        <a:rPr lang="en-US" sz="1400" kern="100" dirty="0">
                          <a:latin typeface="Calibri"/>
                          <a:ea typeface="宋体"/>
                          <a:cs typeface="Times New Roman"/>
                        </a:rPr>
                        <a:t>2</a:t>
                      </a:r>
                      <a:r>
                        <a:rPr lang="zh-CN" sz="1400" kern="100" dirty="0">
                          <a:latin typeface="Calibri"/>
                          <a:ea typeface="宋体"/>
                          <a:cs typeface="Times New Roman"/>
                        </a:rPr>
                        <a:t>）评价：给检查，给评价</a:t>
                      </a: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604392">
                <a:tc vMerge="1">
                  <a:txBody>
                    <a:bodyPr/>
                    <a:lstStyle/>
                    <a:p>
                      <a:pPr algn="ctr">
                        <a:lnSpc>
                          <a:spcPts val="2400"/>
                        </a:lnSpc>
                        <a:spcAft>
                          <a:spcPts val="0"/>
                        </a:spcAft>
                      </a:pPr>
                      <a:endParaRPr lang="zh-CN" sz="1400" kern="100" dirty="0">
                        <a:latin typeface="Calibri"/>
                        <a:ea typeface="宋体"/>
                        <a:cs typeface="Times New Roman"/>
                      </a:endParaRP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vMerge="1">
                  <a:txBody>
                    <a:bodyPr/>
                    <a:lstStyle/>
                    <a:p>
                      <a:pPr algn="ctr">
                        <a:lnSpc>
                          <a:spcPts val="2400"/>
                        </a:lnSpc>
                        <a:spcAft>
                          <a:spcPts val="0"/>
                        </a:spcAft>
                      </a:pPr>
                      <a:endParaRPr lang="zh-CN" sz="1400" kern="100" dirty="0">
                        <a:latin typeface="Calibri"/>
                        <a:ea typeface="宋体"/>
                        <a:cs typeface="Times New Roman"/>
                      </a:endParaRP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vMerge="1">
                  <a:txBody>
                    <a:bodyPr/>
                    <a:lstStyle/>
                    <a:p>
                      <a:pPr algn="just">
                        <a:lnSpc>
                          <a:spcPts val="2400"/>
                        </a:lnSpc>
                        <a:spcAft>
                          <a:spcPts val="0"/>
                        </a:spcAft>
                      </a:pPr>
                      <a:endParaRPr lang="zh-CN" sz="1400" kern="100" dirty="0">
                        <a:latin typeface="Calibri"/>
                        <a:ea typeface="宋体"/>
                        <a:cs typeface="Times New Roman"/>
                      </a:endParaRP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vMerge="1">
                  <a:txBody>
                    <a:bodyPr/>
                    <a:lstStyle/>
                    <a:p>
                      <a:pPr algn="just">
                        <a:lnSpc>
                          <a:spcPts val="2400"/>
                        </a:lnSpc>
                        <a:spcAft>
                          <a:spcPts val="0"/>
                        </a:spcAft>
                      </a:pPr>
                      <a:endParaRPr lang="zh-CN" sz="1400" kern="100" dirty="0">
                        <a:latin typeface="Calibri"/>
                        <a:ea typeface="宋体"/>
                        <a:cs typeface="Times New Roman"/>
                      </a:endParaRP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vMerge="1">
                  <a:txBody>
                    <a:bodyPr/>
                    <a:lstStyle/>
                    <a:p>
                      <a:endParaRPr lang="zh-CN" altLang="en-US"/>
                    </a:p>
                  </a:txBody>
                  <a:tcPr/>
                </a:tc>
                <a:tc vMerge="1">
                  <a:txBody>
                    <a:bodyPr/>
                    <a:lstStyle/>
                    <a:p>
                      <a:endParaRPr lang="zh-CN" altLang="en-US"/>
                    </a:p>
                  </a:txBody>
                  <a:tcPr/>
                </a:tc>
                <a:tc>
                  <a:txBody>
                    <a:bodyPr/>
                    <a:lstStyle/>
                    <a:p>
                      <a:pPr algn="ctr">
                        <a:lnSpc>
                          <a:spcPts val="2400"/>
                        </a:lnSpc>
                        <a:spcAft>
                          <a:spcPts val="0"/>
                        </a:spcAft>
                      </a:pPr>
                      <a:r>
                        <a:rPr lang="en-US" sz="1400" kern="100" dirty="0">
                          <a:latin typeface="宋体"/>
                          <a:ea typeface="宋体"/>
                          <a:cs typeface="Times New Roman"/>
                        </a:rPr>
                        <a:t>5’</a:t>
                      </a:r>
                      <a:endParaRPr lang="zh-CN" sz="1400" kern="100" dirty="0">
                        <a:latin typeface="Calibri"/>
                        <a:ea typeface="宋体"/>
                        <a:cs typeface="Times New Roman"/>
                      </a:endParaRP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r>
              <a:tr h="553504">
                <a:tc>
                  <a:txBody>
                    <a:bodyPr/>
                    <a:lstStyle/>
                    <a:p>
                      <a:pPr algn="ctr">
                        <a:lnSpc>
                          <a:spcPts val="2400"/>
                        </a:lnSpc>
                        <a:spcAft>
                          <a:spcPts val="0"/>
                        </a:spcAft>
                      </a:pPr>
                      <a:r>
                        <a:rPr lang="zh-CN" altLang="en-US" sz="1400" b="1" kern="100" dirty="0" smtClean="0">
                          <a:latin typeface="Calibri"/>
                          <a:ea typeface="宋体"/>
                          <a:cs typeface="Times New Roman"/>
                        </a:rPr>
                        <a:t>自主</a:t>
                      </a:r>
                      <a:r>
                        <a:rPr lang="zh-CN" sz="1400" b="1" kern="100" dirty="0" smtClean="0">
                          <a:latin typeface="Calibri"/>
                          <a:ea typeface="宋体"/>
                          <a:cs typeface="Times New Roman"/>
                        </a:rPr>
                        <a:t>作业</a:t>
                      </a:r>
                      <a:endParaRPr lang="zh-CN" sz="1400" kern="100" dirty="0">
                        <a:latin typeface="Calibri"/>
                        <a:ea typeface="宋体"/>
                        <a:cs typeface="Times New Roman"/>
                      </a:endParaRP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endParaRPr lang="en-US" sz="1400" kern="100" dirty="0">
                        <a:latin typeface="宋体"/>
                        <a:ea typeface="宋体"/>
                        <a:cs typeface="Times New Roman"/>
                      </a:endParaRP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400"/>
                        </a:lnSpc>
                        <a:spcAft>
                          <a:spcPts val="0"/>
                        </a:spcAft>
                      </a:pPr>
                      <a:r>
                        <a:rPr lang="zh-CN" sz="1400" kern="100">
                          <a:latin typeface="Calibri"/>
                          <a:ea typeface="宋体"/>
                          <a:cs typeface="Times New Roman"/>
                        </a:rPr>
                        <a:t>明确作业</a:t>
                      </a: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2400"/>
                        </a:lnSpc>
                        <a:spcAft>
                          <a:spcPts val="0"/>
                        </a:spcAft>
                      </a:pPr>
                      <a:r>
                        <a:rPr lang="zh-CN" sz="1400" kern="100" dirty="0">
                          <a:latin typeface="Calibri"/>
                          <a:ea typeface="宋体"/>
                          <a:cs typeface="Times New Roman"/>
                        </a:rPr>
                        <a:t>（</a:t>
                      </a:r>
                      <a:r>
                        <a:rPr lang="en-US" sz="1400" kern="100" dirty="0">
                          <a:latin typeface="Calibri"/>
                          <a:ea typeface="宋体"/>
                          <a:cs typeface="Times New Roman"/>
                        </a:rPr>
                        <a:t>1</a:t>
                      </a:r>
                      <a:r>
                        <a:rPr lang="zh-CN" sz="1400" kern="100" dirty="0">
                          <a:latin typeface="Calibri"/>
                          <a:ea typeface="宋体"/>
                          <a:cs typeface="Times New Roman"/>
                        </a:rPr>
                        <a:t>）布置作业；（</a:t>
                      </a:r>
                      <a:r>
                        <a:rPr lang="en-US" sz="1400" kern="100" dirty="0">
                          <a:latin typeface="Calibri"/>
                          <a:ea typeface="宋体"/>
                          <a:cs typeface="Times New Roman"/>
                        </a:rPr>
                        <a:t>2</a:t>
                      </a:r>
                      <a:r>
                        <a:rPr lang="zh-CN" sz="1400" kern="100" dirty="0">
                          <a:latin typeface="Calibri"/>
                          <a:ea typeface="宋体"/>
                          <a:cs typeface="Times New Roman"/>
                        </a:rPr>
                        <a:t>）个别辅导。</a:t>
                      </a: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2400"/>
                        </a:lnSpc>
                        <a:spcAft>
                          <a:spcPts val="0"/>
                        </a:spcAft>
                      </a:pPr>
                      <a:r>
                        <a:rPr lang="en-US" sz="1400" b="1" kern="100" dirty="0">
                          <a:solidFill>
                            <a:srgbClr val="FF0000"/>
                          </a:solidFill>
                          <a:latin typeface="宋体"/>
                          <a:ea typeface="宋体"/>
                          <a:cs typeface="Times New Roman"/>
                        </a:rPr>
                        <a:t>TTT</a:t>
                      </a:r>
                      <a:r>
                        <a:rPr lang="zh-CN" sz="1400" b="1" kern="100" dirty="0">
                          <a:solidFill>
                            <a:srgbClr val="FF0000"/>
                          </a:solidFill>
                          <a:latin typeface="Calibri"/>
                          <a:ea typeface="宋体"/>
                          <a:cs typeface="Times New Roman"/>
                        </a:rPr>
                        <a:t>“练系统”</a:t>
                      </a: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endParaRPr lang="en-US" sz="1400" kern="100">
                        <a:latin typeface="宋体"/>
                        <a:ea typeface="宋体"/>
                        <a:cs typeface="Times New Roman"/>
                      </a:endParaRPr>
                    </a:p>
                  </a:txBody>
                  <a:tcPr marL="46201" marR="462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2400"/>
                        </a:lnSpc>
                        <a:spcAft>
                          <a:spcPts val="0"/>
                        </a:spcAft>
                      </a:pPr>
                      <a:endParaRPr lang="en-US" sz="1400" kern="100" dirty="0">
                        <a:latin typeface="宋体"/>
                        <a:ea typeface="宋体"/>
                        <a:cs typeface="Times New Roman"/>
                      </a:endParaRPr>
                    </a:p>
                  </a:txBody>
                  <a:tcPr marL="46201" marR="462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2143108" y="142852"/>
            <a:ext cx="5214974" cy="461665"/>
          </a:xfrm>
          <a:prstGeom prst="rect">
            <a:avLst/>
          </a:prstGeom>
          <a:solidFill>
            <a:srgbClr val="FFC000"/>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FF0000"/>
                </a:solidFill>
                <a:effectLst/>
                <a:latin typeface="+mn-ea"/>
                <a:cs typeface="Times New Roman" pitchFamily="18" charset="0"/>
              </a:rPr>
              <a:t>AI+</a:t>
            </a:r>
            <a:r>
              <a:rPr kumimoji="0" lang="zh-CN" altLang="en-US" sz="2400" b="1" i="0" u="none" strike="noStrike" cap="none" normalizeH="0" baseline="0" dirty="0" smtClean="0">
                <a:ln>
                  <a:noFill/>
                </a:ln>
                <a:solidFill>
                  <a:srgbClr val="FF0000"/>
                </a:solidFill>
                <a:effectLst/>
                <a:latin typeface="+mn-ea"/>
                <a:cs typeface="Times New Roman" pitchFamily="18" charset="0"/>
              </a:rPr>
              <a:t>全脑</a:t>
            </a:r>
            <a:r>
              <a:rPr kumimoji="0" lang="en-US" altLang="zh-CN" sz="2400" b="1" i="0" u="none" strike="noStrike" cap="none" normalizeH="0" baseline="0" dirty="0" smtClean="0">
                <a:ln>
                  <a:noFill/>
                </a:ln>
                <a:solidFill>
                  <a:srgbClr val="FF0000"/>
                </a:solidFill>
                <a:effectLst/>
                <a:latin typeface="+mn-ea"/>
                <a:cs typeface="Times New Roman" pitchFamily="18" charset="0"/>
              </a:rPr>
              <a:t>—</a:t>
            </a:r>
            <a:r>
              <a:rPr kumimoji="0" lang="zh-CN" altLang="en-US" sz="2400" b="1" i="0" u="none" strike="noStrike" cap="none" normalizeH="0" baseline="0" dirty="0" smtClean="0">
                <a:ln>
                  <a:noFill/>
                </a:ln>
                <a:solidFill>
                  <a:srgbClr val="FF0000"/>
                </a:solidFill>
                <a:effectLst/>
                <a:latin typeface="+mn-ea"/>
                <a:cs typeface="Times New Roman" pitchFamily="18" charset="0"/>
              </a:rPr>
              <a:t>项目教学课堂基本模式</a:t>
            </a:r>
            <a:endParaRPr kumimoji="0" lang="zh-CN" altLang="en-US" sz="2400" b="1" i="0" u="none" strike="noStrike" cap="none" normalizeH="0" baseline="0" dirty="0" smtClean="0">
              <a:ln>
                <a:noFill/>
              </a:ln>
              <a:solidFill>
                <a:srgbClr val="FF0000"/>
              </a:solidFill>
              <a:effectLst/>
              <a:latin typeface="+mn-ea"/>
              <a:cs typeface="宋体"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643182"/>
            <a:ext cx="714380" cy="707886"/>
          </a:xfrm>
          <a:prstGeom prst="rect">
            <a:avLst/>
          </a:prstGeom>
          <a:solidFill>
            <a:srgbClr val="00B0F0"/>
          </a:solidFill>
        </p:spPr>
        <p:txBody>
          <a:bodyPr wrap="square" rtlCol="0">
            <a:spAutoFit/>
          </a:bodyPr>
          <a:lstStyle/>
          <a:p>
            <a:r>
              <a:rPr lang="zh-CN" altLang="en-US" sz="4000" b="1" dirty="0" smtClean="0">
                <a:solidFill>
                  <a:srgbClr val="FF0000"/>
                </a:solidFill>
              </a:rPr>
              <a:t>问</a:t>
            </a:r>
            <a:endParaRPr lang="zh-CN" altLang="en-US" sz="4000" b="1" dirty="0">
              <a:solidFill>
                <a:srgbClr val="FF0000"/>
              </a:solidFill>
            </a:endParaRPr>
          </a:p>
        </p:txBody>
      </p:sp>
      <p:sp>
        <p:nvSpPr>
          <p:cNvPr id="3" name="TextBox 2"/>
          <p:cNvSpPr txBox="1"/>
          <p:nvPr/>
        </p:nvSpPr>
        <p:spPr>
          <a:xfrm>
            <a:off x="5286380" y="2643182"/>
            <a:ext cx="714380" cy="707886"/>
          </a:xfrm>
          <a:prstGeom prst="rect">
            <a:avLst/>
          </a:prstGeom>
          <a:solidFill>
            <a:srgbClr val="00B0F0"/>
          </a:solidFill>
        </p:spPr>
        <p:txBody>
          <a:bodyPr wrap="square" rtlCol="0">
            <a:spAutoFit/>
          </a:bodyPr>
          <a:lstStyle/>
          <a:p>
            <a:r>
              <a:rPr lang="zh-CN" altLang="en-US" sz="4000" b="1" dirty="0" smtClean="0">
                <a:solidFill>
                  <a:srgbClr val="FF0000"/>
                </a:solidFill>
              </a:rPr>
              <a:t>创</a:t>
            </a:r>
          </a:p>
        </p:txBody>
      </p:sp>
      <p:sp>
        <p:nvSpPr>
          <p:cNvPr id="4" name="TextBox 3"/>
          <p:cNvSpPr txBox="1"/>
          <p:nvPr/>
        </p:nvSpPr>
        <p:spPr>
          <a:xfrm>
            <a:off x="6715140" y="2643182"/>
            <a:ext cx="785818" cy="707886"/>
          </a:xfrm>
          <a:prstGeom prst="rect">
            <a:avLst/>
          </a:prstGeom>
          <a:solidFill>
            <a:srgbClr val="00B0F0"/>
          </a:solidFill>
        </p:spPr>
        <p:txBody>
          <a:bodyPr wrap="square" rtlCol="0">
            <a:spAutoFit/>
          </a:bodyPr>
          <a:lstStyle/>
          <a:p>
            <a:r>
              <a:rPr lang="zh-CN" altLang="en-US" sz="4000" b="1" dirty="0" smtClean="0">
                <a:solidFill>
                  <a:srgbClr val="FF0000"/>
                </a:solidFill>
              </a:rPr>
              <a:t>演</a:t>
            </a:r>
          </a:p>
        </p:txBody>
      </p:sp>
      <p:sp>
        <p:nvSpPr>
          <p:cNvPr id="5" name="AutoShape 5"/>
          <p:cNvSpPr>
            <a:spLocks/>
          </p:cNvSpPr>
          <p:nvPr/>
        </p:nvSpPr>
        <p:spPr bwMode="auto">
          <a:xfrm>
            <a:off x="1071538" y="1785926"/>
            <a:ext cx="357190" cy="2286016"/>
          </a:xfrm>
          <a:prstGeom prst="leftBrace">
            <a:avLst>
              <a:gd name="adj1" fmla="val 66805"/>
              <a:gd name="adj2" fmla="val 50000"/>
            </a:avLst>
          </a:prstGeom>
          <a:noFill/>
          <a:ln w="63500">
            <a:solidFill>
              <a:srgbClr val="FF0000"/>
            </a:solidFill>
            <a:round/>
            <a:headEnd/>
            <a:tailEnd/>
          </a:ln>
        </p:spPr>
        <p:txBody>
          <a:bodyPr wrap="none" anchor="ctr"/>
          <a:lstStyle/>
          <a:p>
            <a:pPr algn="ctr"/>
            <a:endParaRPr lang="zh-CN" altLang="en-US"/>
          </a:p>
        </p:txBody>
      </p:sp>
      <p:sp>
        <p:nvSpPr>
          <p:cNvPr id="6" name="TextBox 5"/>
          <p:cNvSpPr txBox="1"/>
          <p:nvPr/>
        </p:nvSpPr>
        <p:spPr>
          <a:xfrm>
            <a:off x="1500166" y="1785926"/>
            <a:ext cx="1785950" cy="400110"/>
          </a:xfrm>
          <a:prstGeom prst="rect">
            <a:avLst/>
          </a:prstGeom>
          <a:solidFill>
            <a:srgbClr val="92D050"/>
          </a:solidFill>
        </p:spPr>
        <p:txBody>
          <a:bodyPr wrap="square" rtlCol="0">
            <a:spAutoFit/>
          </a:bodyPr>
          <a:lstStyle/>
          <a:p>
            <a:r>
              <a:rPr lang="zh-CN" altLang="en-US" sz="2000" b="1" dirty="0" smtClean="0">
                <a:solidFill>
                  <a:srgbClr val="0070C0"/>
                </a:solidFill>
              </a:rPr>
              <a:t>学生提出问题</a:t>
            </a:r>
            <a:endParaRPr lang="zh-CN" altLang="en-US" sz="2000" b="1" dirty="0">
              <a:solidFill>
                <a:srgbClr val="0070C0"/>
              </a:solidFill>
            </a:endParaRPr>
          </a:p>
        </p:txBody>
      </p:sp>
      <p:sp>
        <p:nvSpPr>
          <p:cNvPr id="7" name="TextBox 6"/>
          <p:cNvSpPr txBox="1"/>
          <p:nvPr/>
        </p:nvSpPr>
        <p:spPr>
          <a:xfrm>
            <a:off x="1500166" y="2714620"/>
            <a:ext cx="1500198" cy="400110"/>
          </a:xfrm>
          <a:prstGeom prst="rect">
            <a:avLst/>
          </a:prstGeom>
          <a:solidFill>
            <a:srgbClr val="92D050"/>
          </a:solidFill>
        </p:spPr>
        <p:txBody>
          <a:bodyPr wrap="square" rtlCol="0">
            <a:spAutoFit/>
          </a:bodyPr>
          <a:lstStyle/>
          <a:p>
            <a:r>
              <a:rPr lang="zh-CN" altLang="en-US" sz="2000" b="1" dirty="0" smtClean="0">
                <a:solidFill>
                  <a:srgbClr val="0070C0"/>
                </a:solidFill>
              </a:rPr>
              <a:t>学生质疑</a:t>
            </a:r>
            <a:endParaRPr lang="zh-CN" altLang="en-US" sz="2000" b="1" dirty="0">
              <a:solidFill>
                <a:srgbClr val="0070C0"/>
              </a:solidFill>
            </a:endParaRPr>
          </a:p>
        </p:txBody>
      </p:sp>
      <p:sp>
        <p:nvSpPr>
          <p:cNvPr id="8" name="TextBox 7"/>
          <p:cNvSpPr txBox="1"/>
          <p:nvPr/>
        </p:nvSpPr>
        <p:spPr>
          <a:xfrm>
            <a:off x="1357290" y="3714752"/>
            <a:ext cx="1857388" cy="707886"/>
          </a:xfrm>
          <a:prstGeom prst="rect">
            <a:avLst/>
          </a:prstGeom>
          <a:solidFill>
            <a:srgbClr val="92D050"/>
          </a:solidFill>
        </p:spPr>
        <p:txBody>
          <a:bodyPr wrap="square" rtlCol="0">
            <a:spAutoFit/>
          </a:bodyPr>
          <a:lstStyle/>
          <a:p>
            <a:r>
              <a:rPr lang="zh-CN" altLang="en-US" sz="2000" b="1" dirty="0" smtClean="0">
                <a:solidFill>
                  <a:srgbClr val="0070C0"/>
                </a:solidFill>
              </a:rPr>
              <a:t>教师提出</a:t>
            </a:r>
            <a:r>
              <a:rPr lang="zh-CN" altLang="en-US" sz="2000" b="1" dirty="0" smtClean="0">
                <a:solidFill>
                  <a:srgbClr val="0070C0"/>
                </a:solidFill>
              </a:rPr>
              <a:t>问题</a:t>
            </a:r>
            <a:endParaRPr lang="en-US" altLang="zh-CN" sz="2000" b="1" dirty="0" smtClean="0">
              <a:solidFill>
                <a:srgbClr val="0070C0"/>
              </a:solidFill>
            </a:endParaRPr>
          </a:p>
          <a:p>
            <a:r>
              <a:rPr lang="zh-CN" altLang="en-US" sz="2000" b="1" dirty="0" smtClean="0">
                <a:solidFill>
                  <a:srgbClr val="0070C0"/>
                </a:solidFill>
              </a:rPr>
              <a:t>（优质）</a:t>
            </a:r>
            <a:endParaRPr lang="zh-CN" altLang="en-US" sz="2000" b="1" dirty="0">
              <a:solidFill>
                <a:srgbClr val="0070C0"/>
              </a:solidFill>
            </a:endParaRPr>
          </a:p>
        </p:txBody>
      </p:sp>
      <p:sp>
        <p:nvSpPr>
          <p:cNvPr id="9" name="AutoShape 5"/>
          <p:cNvSpPr>
            <a:spLocks/>
          </p:cNvSpPr>
          <p:nvPr/>
        </p:nvSpPr>
        <p:spPr bwMode="auto">
          <a:xfrm flipH="1">
            <a:off x="3071802" y="1785926"/>
            <a:ext cx="428628" cy="2286016"/>
          </a:xfrm>
          <a:prstGeom prst="leftBrace">
            <a:avLst>
              <a:gd name="adj1" fmla="val 66805"/>
              <a:gd name="adj2" fmla="val 50000"/>
            </a:avLst>
          </a:prstGeom>
          <a:noFill/>
          <a:ln w="63500">
            <a:solidFill>
              <a:srgbClr val="FF0000"/>
            </a:solidFill>
            <a:round/>
            <a:headEnd/>
            <a:tailEnd/>
          </a:ln>
        </p:spPr>
        <p:txBody>
          <a:bodyPr wrap="none" anchor="ctr"/>
          <a:lstStyle/>
          <a:p>
            <a:pPr algn="ctr"/>
            <a:endParaRPr lang="zh-CN" altLang="en-US"/>
          </a:p>
        </p:txBody>
      </p:sp>
      <p:sp>
        <p:nvSpPr>
          <p:cNvPr id="10" name="TextBox 9"/>
          <p:cNvSpPr txBox="1"/>
          <p:nvPr/>
        </p:nvSpPr>
        <p:spPr>
          <a:xfrm>
            <a:off x="3428992" y="1785926"/>
            <a:ext cx="1357322" cy="400110"/>
          </a:xfrm>
          <a:prstGeom prst="rect">
            <a:avLst/>
          </a:prstGeom>
          <a:solidFill>
            <a:srgbClr val="92D050"/>
          </a:solidFill>
        </p:spPr>
        <p:txBody>
          <a:bodyPr wrap="square" rtlCol="0">
            <a:spAutoFit/>
          </a:bodyPr>
          <a:lstStyle/>
          <a:p>
            <a:r>
              <a:rPr lang="zh-CN" altLang="en-US" sz="2000" b="1" dirty="0" smtClean="0">
                <a:solidFill>
                  <a:srgbClr val="0070C0"/>
                </a:solidFill>
              </a:rPr>
              <a:t>思维碰撞</a:t>
            </a:r>
            <a:endParaRPr lang="zh-CN" altLang="en-US" sz="2000" b="1" dirty="0">
              <a:solidFill>
                <a:srgbClr val="0070C0"/>
              </a:solidFill>
            </a:endParaRPr>
          </a:p>
        </p:txBody>
      </p:sp>
      <p:sp>
        <p:nvSpPr>
          <p:cNvPr id="11" name="TextBox 10"/>
          <p:cNvSpPr txBox="1"/>
          <p:nvPr/>
        </p:nvSpPr>
        <p:spPr>
          <a:xfrm>
            <a:off x="3500430" y="2714620"/>
            <a:ext cx="1357322" cy="400110"/>
          </a:xfrm>
          <a:prstGeom prst="rect">
            <a:avLst/>
          </a:prstGeom>
          <a:solidFill>
            <a:srgbClr val="92D050"/>
          </a:solidFill>
        </p:spPr>
        <p:txBody>
          <a:bodyPr wrap="square" rtlCol="0">
            <a:spAutoFit/>
          </a:bodyPr>
          <a:lstStyle/>
          <a:p>
            <a:r>
              <a:rPr lang="zh-CN" altLang="en-US" sz="2000" b="1" dirty="0" smtClean="0">
                <a:solidFill>
                  <a:srgbClr val="0070C0"/>
                </a:solidFill>
              </a:rPr>
              <a:t>深度思考</a:t>
            </a:r>
            <a:endParaRPr lang="zh-CN" altLang="en-US" sz="2000" b="1" dirty="0">
              <a:solidFill>
                <a:srgbClr val="0070C0"/>
              </a:solidFill>
            </a:endParaRPr>
          </a:p>
        </p:txBody>
      </p:sp>
      <p:sp>
        <p:nvSpPr>
          <p:cNvPr id="12" name="TextBox 11"/>
          <p:cNvSpPr txBox="1"/>
          <p:nvPr/>
        </p:nvSpPr>
        <p:spPr>
          <a:xfrm>
            <a:off x="3428992" y="3714752"/>
            <a:ext cx="1357322" cy="400110"/>
          </a:xfrm>
          <a:prstGeom prst="rect">
            <a:avLst/>
          </a:prstGeom>
          <a:solidFill>
            <a:srgbClr val="92D050"/>
          </a:solidFill>
        </p:spPr>
        <p:txBody>
          <a:bodyPr wrap="square" rtlCol="0">
            <a:spAutoFit/>
          </a:bodyPr>
          <a:lstStyle/>
          <a:p>
            <a:r>
              <a:rPr lang="zh-CN" altLang="en-US" sz="2000" b="1" dirty="0" smtClean="0">
                <a:solidFill>
                  <a:srgbClr val="0070C0"/>
                </a:solidFill>
              </a:rPr>
              <a:t>深度学习</a:t>
            </a:r>
            <a:endParaRPr lang="zh-CN" altLang="en-US" sz="2000" b="1" dirty="0">
              <a:solidFill>
                <a:srgbClr val="0070C0"/>
              </a:solidFill>
            </a:endParaRPr>
          </a:p>
        </p:txBody>
      </p:sp>
      <p:sp>
        <p:nvSpPr>
          <p:cNvPr id="13" name="TextBox 12"/>
          <p:cNvSpPr txBox="1"/>
          <p:nvPr/>
        </p:nvSpPr>
        <p:spPr>
          <a:xfrm>
            <a:off x="5000628" y="2143116"/>
            <a:ext cx="1357322" cy="400110"/>
          </a:xfrm>
          <a:prstGeom prst="rect">
            <a:avLst/>
          </a:prstGeom>
          <a:solidFill>
            <a:srgbClr val="92D050"/>
          </a:solidFill>
        </p:spPr>
        <p:txBody>
          <a:bodyPr wrap="square" rtlCol="0">
            <a:spAutoFit/>
          </a:bodyPr>
          <a:lstStyle/>
          <a:p>
            <a:r>
              <a:rPr lang="zh-CN" altLang="en-US" sz="2000" b="1" dirty="0" smtClean="0">
                <a:solidFill>
                  <a:srgbClr val="0070C0"/>
                </a:solidFill>
              </a:rPr>
              <a:t>发善思维</a:t>
            </a:r>
            <a:endParaRPr lang="zh-CN" altLang="en-US" sz="2000" b="1" dirty="0">
              <a:solidFill>
                <a:srgbClr val="0070C0"/>
              </a:solidFill>
            </a:endParaRPr>
          </a:p>
        </p:txBody>
      </p:sp>
      <p:sp>
        <p:nvSpPr>
          <p:cNvPr id="14" name="TextBox 13"/>
          <p:cNvSpPr txBox="1"/>
          <p:nvPr/>
        </p:nvSpPr>
        <p:spPr>
          <a:xfrm>
            <a:off x="5000628" y="3429000"/>
            <a:ext cx="1357322" cy="400110"/>
          </a:xfrm>
          <a:prstGeom prst="rect">
            <a:avLst/>
          </a:prstGeom>
          <a:solidFill>
            <a:srgbClr val="92D050"/>
          </a:solidFill>
        </p:spPr>
        <p:txBody>
          <a:bodyPr wrap="square" rtlCol="0">
            <a:spAutoFit/>
          </a:bodyPr>
          <a:lstStyle/>
          <a:p>
            <a:r>
              <a:rPr lang="zh-CN" altLang="en-US" sz="2000" b="1" dirty="0" smtClean="0">
                <a:solidFill>
                  <a:srgbClr val="0070C0"/>
                </a:solidFill>
              </a:rPr>
              <a:t>逆向思维</a:t>
            </a:r>
            <a:endParaRPr lang="zh-CN" altLang="en-US" sz="2000" b="1" dirty="0">
              <a:solidFill>
                <a:srgbClr val="0070C0"/>
              </a:solidFill>
            </a:endParaRPr>
          </a:p>
        </p:txBody>
      </p:sp>
      <p:sp>
        <p:nvSpPr>
          <p:cNvPr id="15" name="AutoShape 5"/>
          <p:cNvSpPr>
            <a:spLocks/>
          </p:cNvSpPr>
          <p:nvPr/>
        </p:nvSpPr>
        <p:spPr bwMode="auto">
          <a:xfrm flipH="1">
            <a:off x="6215074" y="1785926"/>
            <a:ext cx="428628" cy="2428892"/>
          </a:xfrm>
          <a:prstGeom prst="leftBrace">
            <a:avLst>
              <a:gd name="adj1" fmla="val 66805"/>
              <a:gd name="adj2" fmla="val 50000"/>
            </a:avLst>
          </a:prstGeom>
          <a:noFill/>
          <a:ln w="63500">
            <a:solidFill>
              <a:srgbClr val="FF0000"/>
            </a:solidFill>
            <a:round/>
            <a:headEnd/>
            <a:tailEnd/>
          </a:ln>
        </p:spPr>
        <p:txBody>
          <a:bodyPr wrap="none" anchor="ctr"/>
          <a:lstStyle/>
          <a:p>
            <a:pPr algn="ctr"/>
            <a:endParaRPr lang="zh-CN" altLang="en-US"/>
          </a:p>
        </p:txBody>
      </p:sp>
      <p:sp>
        <p:nvSpPr>
          <p:cNvPr id="16" name="AutoShape 5"/>
          <p:cNvSpPr>
            <a:spLocks/>
          </p:cNvSpPr>
          <p:nvPr/>
        </p:nvSpPr>
        <p:spPr bwMode="auto">
          <a:xfrm flipH="1">
            <a:off x="4786314" y="1857364"/>
            <a:ext cx="357190" cy="2143140"/>
          </a:xfrm>
          <a:prstGeom prst="leftBrace">
            <a:avLst>
              <a:gd name="adj1" fmla="val 66805"/>
              <a:gd name="adj2" fmla="val 50000"/>
            </a:avLst>
          </a:prstGeom>
          <a:noFill/>
          <a:ln w="63500">
            <a:solidFill>
              <a:srgbClr val="FF0000"/>
            </a:solidFill>
            <a:round/>
            <a:headEnd/>
            <a:tailEnd/>
          </a:ln>
        </p:spPr>
        <p:txBody>
          <a:bodyPr wrap="none" anchor="ctr"/>
          <a:lstStyle/>
          <a:p>
            <a:pPr algn="ctr"/>
            <a:endParaRPr lang="zh-CN" altLang="en-US"/>
          </a:p>
        </p:txBody>
      </p:sp>
      <p:sp>
        <p:nvSpPr>
          <p:cNvPr id="17" name="TextBox 16"/>
          <p:cNvSpPr txBox="1"/>
          <p:nvPr/>
        </p:nvSpPr>
        <p:spPr>
          <a:xfrm>
            <a:off x="6500826" y="2000240"/>
            <a:ext cx="1071570" cy="400110"/>
          </a:xfrm>
          <a:prstGeom prst="rect">
            <a:avLst/>
          </a:prstGeom>
          <a:solidFill>
            <a:srgbClr val="92D050"/>
          </a:solidFill>
        </p:spPr>
        <p:txBody>
          <a:bodyPr wrap="square" rtlCol="0">
            <a:spAutoFit/>
          </a:bodyPr>
          <a:lstStyle/>
          <a:p>
            <a:r>
              <a:rPr lang="zh-CN" altLang="en-US" sz="2000" b="1" dirty="0" smtClean="0">
                <a:solidFill>
                  <a:srgbClr val="0070C0"/>
                </a:solidFill>
              </a:rPr>
              <a:t>说读写</a:t>
            </a:r>
            <a:endParaRPr lang="zh-CN" altLang="en-US" sz="2000" b="1" dirty="0">
              <a:solidFill>
                <a:srgbClr val="0070C0"/>
              </a:solidFill>
            </a:endParaRPr>
          </a:p>
        </p:txBody>
      </p:sp>
      <p:sp>
        <p:nvSpPr>
          <p:cNvPr id="18" name="TextBox 17"/>
          <p:cNvSpPr txBox="1"/>
          <p:nvPr/>
        </p:nvSpPr>
        <p:spPr>
          <a:xfrm>
            <a:off x="6572264" y="3571876"/>
            <a:ext cx="1071570" cy="400110"/>
          </a:xfrm>
          <a:prstGeom prst="rect">
            <a:avLst/>
          </a:prstGeom>
          <a:solidFill>
            <a:srgbClr val="92D050"/>
          </a:solidFill>
        </p:spPr>
        <p:txBody>
          <a:bodyPr wrap="square" rtlCol="0">
            <a:spAutoFit/>
          </a:bodyPr>
          <a:lstStyle/>
          <a:p>
            <a:r>
              <a:rPr lang="zh-CN" altLang="en-US" sz="2000" b="1" dirty="0" smtClean="0">
                <a:solidFill>
                  <a:srgbClr val="0070C0"/>
                </a:solidFill>
              </a:rPr>
              <a:t>演唱画</a:t>
            </a:r>
            <a:endParaRPr lang="zh-CN" altLang="en-US" sz="2000" b="1" dirty="0">
              <a:solidFill>
                <a:srgbClr val="0070C0"/>
              </a:solidFill>
            </a:endParaRPr>
          </a:p>
        </p:txBody>
      </p:sp>
      <p:sp>
        <p:nvSpPr>
          <p:cNvPr id="20" name="矩形 19"/>
          <p:cNvSpPr/>
          <p:nvPr/>
        </p:nvSpPr>
        <p:spPr>
          <a:xfrm>
            <a:off x="8001024" y="1857364"/>
            <a:ext cx="881973" cy="2246769"/>
          </a:xfrm>
          <a:prstGeom prst="rect">
            <a:avLst/>
          </a:prstGeom>
          <a:solidFill>
            <a:srgbClr val="FFC000"/>
          </a:solidFill>
        </p:spPr>
        <p:txBody>
          <a:bodyPr wrap="none">
            <a:spAutoFit/>
          </a:bodyPr>
          <a:lstStyle/>
          <a:p>
            <a:pPr algn="ctr">
              <a:lnSpc>
                <a:spcPts val="2400"/>
              </a:lnSpc>
              <a:spcAft>
                <a:spcPts val="0"/>
              </a:spcAft>
            </a:pPr>
            <a:r>
              <a:rPr lang="zh-CN" altLang="en-US" b="1" kern="100" dirty="0" smtClean="0">
                <a:solidFill>
                  <a:srgbClr val="FF0000"/>
                </a:solidFill>
                <a:latin typeface="+mn-ea"/>
                <a:cs typeface="Times New Roman"/>
              </a:rPr>
              <a:t>思辨力</a:t>
            </a:r>
            <a:endParaRPr lang="en-US" altLang="zh-CN" b="1" kern="100" dirty="0" smtClean="0">
              <a:solidFill>
                <a:srgbClr val="FF0000"/>
              </a:solidFill>
              <a:latin typeface="+mn-ea"/>
              <a:cs typeface="Times New Roman"/>
            </a:endParaRPr>
          </a:p>
          <a:p>
            <a:pPr algn="ctr">
              <a:lnSpc>
                <a:spcPts val="2400"/>
              </a:lnSpc>
              <a:spcAft>
                <a:spcPts val="0"/>
              </a:spcAft>
            </a:pPr>
            <a:endParaRPr lang="en-US" altLang="zh-CN" b="1" kern="100" dirty="0" smtClean="0">
              <a:solidFill>
                <a:srgbClr val="FF0000"/>
              </a:solidFill>
              <a:latin typeface="+mn-ea"/>
              <a:cs typeface="Times New Roman"/>
            </a:endParaRPr>
          </a:p>
          <a:p>
            <a:pPr algn="ctr">
              <a:lnSpc>
                <a:spcPts val="2400"/>
              </a:lnSpc>
              <a:spcAft>
                <a:spcPts val="0"/>
              </a:spcAft>
            </a:pPr>
            <a:r>
              <a:rPr lang="zh-CN" altLang="en-US" b="1" kern="100" dirty="0" smtClean="0">
                <a:solidFill>
                  <a:srgbClr val="FF0000"/>
                </a:solidFill>
                <a:latin typeface="+mn-ea"/>
                <a:cs typeface="Times New Roman"/>
              </a:rPr>
              <a:t>创造力</a:t>
            </a:r>
            <a:endParaRPr lang="en-US" altLang="zh-CN" b="1" kern="100" dirty="0" smtClean="0">
              <a:solidFill>
                <a:srgbClr val="FF0000"/>
              </a:solidFill>
              <a:latin typeface="+mn-ea"/>
              <a:cs typeface="Times New Roman"/>
            </a:endParaRPr>
          </a:p>
          <a:p>
            <a:pPr algn="ctr">
              <a:lnSpc>
                <a:spcPts val="2400"/>
              </a:lnSpc>
              <a:spcAft>
                <a:spcPts val="0"/>
              </a:spcAft>
            </a:pPr>
            <a:endParaRPr lang="en-US" altLang="zh-CN" b="1" kern="100" dirty="0" smtClean="0">
              <a:solidFill>
                <a:srgbClr val="FF0000"/>
              </a:solidFill>
              <a:latin typeface="+mn-ea"/>
              <a:cs typeface="Times New Roman"/>
            </a:endParaRPr>
          </a:p>
          <a:p>
            <a:pPr algn="ctr">
              <a:lnSpc>
                <a:spcPts val="2400"/>
              </a:lnSpc>
              <a:spcAft>
                <a:spcPts val="0"/>
              </a:spcAft>
            </a:pPr>
            <a:r>
              <a:rPr lang="zh-CN" altLang="en-US" b="1" kern="100" dirty="0" smtClean="0">
                <a:solidFill>
                  <a:srgbClr val="FF0000"/>
                </a:solidFill>
                <a:latin typeface="+mn-ea"/>
                <a:cs typeface="Times New Roman"/>
              </a:rPr>
              <a:t>应用力</a:t>
            </a:r>
            <a:endParaRPr lang="en-US" altLang="zh-CN" b="1" kern="100" dirty="0" smtClean="0">
              <a:solidFill>
                <a:srgbClr val="FF0000"/>
              </a:solidFill>
              <a:latin typeface="+mn-ea"/>
              <a:cs typeface="Times New Roman"/>
            </a:endParaRPr>
          </a:p>
          <a:p>
            <a:pPr algn="ctr">
              <a:lnSpc>
                <a:spcPts val="2400"/>
              </a:lnSpc>
              <a:spcAft>
                <a:spcPts val="0"/>
              </a:spcAft>
            </a:pPr>
            <a:endParaRPr lang="en-US" altLang="zh-CN" b="1" kern="100" dirty="0" smtClean="0">
              <a:solidFill>
                <a:srgbClr val="FF0000"/>
              </a:solidFill>
              <a:latin typeface="+mn-ea"/>
              <a:cs typeface="Times New Roman"/>
            </a:endParaRPr>
          </a:p>
          <a:p>
            <a:pPr algn="ctr">
              <a:lnSpc>
                <a:spcPts val="2400"/>
              </a:lnSpc>
              <a:spcAft>
                <a:spcPts val="0"/>
              </a:spcAft>
            </a:pPr>
            <a:r>
              <a:rPr lang="zh-CN" altLang="en-US" b="1" kern="100" dirty="0" smtClean="0">
                <a:solidFill>
                  <a:srgbClr val="FF0000"/>
                </a:solidFill>
                <a:latin typeface="+mn-ea"/>
                <a:cs typeface="Times New Roman"/>
              </a:rPr>
              <a:t>综合力</a:t>
            </a:r>
            <a:endParaRPr lang="zh-CN" altLang="en-US" b="1" kern="100" dirty="0">
              <a:solidFill>
                <a:srgbClr val="FF0000"/>
              </a:solidFill>
              <a:latin typeface="+mn-ea"/>
              <a:cs typeface="Times New Roman"/>
            </a:endParaRPr>
          </a:p>
        </p:txBody>
      </p:sp>
      <p:sp>
        <p:nvSpPr>
          <p:cNvPr id="21" name="AutoShape 5"/>
          <p:cNvSpPr>
            <a:spLocks/>
          </p:cNvSpPr>
          <p:nvPr/>
        </p:nvSpPr>
        <p:spPr bwMode="auto">
          <a:xfrm flipH="1">
            <a:off x="7572396" y="1714488"/>
            <a:ext cx="347666" cy="2509854"/>
          </a:xfrm>
          <a:prstGeom prst="leftBrace">
            <a:avLst>
              <a:gd name="adj1" fmla="val 66805"/>
              <a:gd name="adj2" fmla="val 50000"/>
            </a:avLst>
          </a:prstGeom>
          <a:noFill/>
          <a:ln w="63500">
            <a:solidFill>
              <a:srgbClr val="FF0000"/>
            </a:solidFill>
            <a:round/>
            <a:headEnd/>
            <a:tailEnd/>
          </a:ln>
        </p:spPr>
        <p:txBody>
          <a:bodyPr wrap="none"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785786" y="1142985"/>
          <a:ext cx="7786742" cy="4929221"/>
        </p:xfrm>
        <a:graphic>
          <a:graphicData uri="http://schemas.openxmlformats.org/drawingml/2006/table">
            <a:tbl>
              <a:tblPr/>
              <a:tblGrid>
                <a:gridCol w="680420"/>
                <a:gridCol w="1462720"/>
                <a:gridCol w="4305795"/>
                <a:gridCol w="657387"/>
                <a:gridCol w="680420"/>
              </a:tblGrid>
              <a:tr h="257509">
                <a:tc>
                  <a:txBody>
                    <a:bodyPr/>
                    <a:lstStyle/>
                    <a:p>
                      <a:pPr algn="ctr">
                        <a:spcAft>
                          <a:spcPts val="0"/>
                        </a:spcAft>
                      </a:pPr>
                      <a:r>
                        <a:rPr lang="zh-CN" sz="1400" kern="100" dirty="0">
                          <a:latin typeface="+mn-ea"/>
                          <a:ea typeface="+mn-ea"/>
                          <a:cs typeface="宋体"/>
                        </a:rPr>
                        <a:t>序号</a:t>
                      </a:r>
                      <a:endParaRPr lang="zh-CN" sz="1400" kern="100" dirty="0">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rgbClr val="FF0000"/>
                          </a:solidFill>
                          <a:latin typeface="+mn-ea"/>
                          <a:ea typeface="+mn-ea"/>
                          <a:cs typeface="宋体"/>
                        </a:rPr>
                        <a:t>评价项目</a:t>
                      </a:r>
                      <a:endParaRPr lang="zh-CN" sz="1400" b="1" kern="100" dirty="0">
                        <a:solidFill>
                          <a:srgbClr val="FF0000"/>
                        </a:solidFill>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dirty="0">
                          <a:latin typeface="+mn-ea"/>
                          <a:ea typeface="+mn-ea"/>
                          <a:cs typeface="宋体"/>
                        </a:rPr>
                        <a:t>标准要求</a:t>
                      </a:r>
                      <a:endParaRPr lang="zh-CN" sz="1400" kern="100" dirty="0">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mn-ea"/>
                          <a:ea typeface="+mn-ea"/>
                          <a:cs typeface="宋体"/>
                        </a:rPr>
                        <a:t>分值</a:t>
                      </a:r>
                      <a:endParaRPr lang="zh-CN" sz="1400" kern="100">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latin typeface="+mn-ea"/>
                          <a:ea typeface="+mn-ea"/>
                          <a:cs typeface="宋体"/>
                        </a:rPr>
                        <a:t>得分</a:t>
                      </a:r>
                      <a:endParaRPr lang="zh-CN" sz="1400" kern="100">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698">
                <a:tc>
                  <a:txBody>
                    <a:bodyPr/>
                    <a:lstStyle/>
                    <a:p>
                      <a:pPr algn="ctr">
                        <a:spcAft>
                          <a:spcPts val="0"/>
                        </a:spcAft>
                      </a:pPr>
                      <a:r>
                        <a:rPr lang="zh-CN" sz="1400" kern="100">
                          <a:latin typeface="+mn-ea"/>
                          <a:ea typeface="+mn-ea"/>
                          <a:cs typeface="宋体"/>
                        </a:rPr>
                        <a:t>一</a:t>
                      </a:r>
                      <a:endParaRPr lang="zh-CN" sz="1400" kern="100">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smtClean="0">
                          <a:solidFill>
                            <a:srgbClr val="FF0000"/>
                          </a:solidFill>
                          <a:latin typeface="+mn-ea"/>
                          <a:ea typeface="+mn-ea"/>
                          <a:cs typeface="宋体"/>
                        </a:rPr>
                        <a:t>目标</a:t>
                      </a:r>
                      <a:r>
                        <a:rPr lang="zh-CN" altLang="en-US" sz="1400" b="1" kern="100" dirty="0" smtClean="0">
                          <a:solidFill>
                            <a:srgbClr val="FF0000"/>
                          </a:solidFill>
                          <a:latin typeface="+mn-ea"/>
                          <a:ea typeface="+mn-ea"/>
                          <a:cs typeface="宋体"/>
                        </a:rPr>
                        <a:t>准确度</a:t>
                      </a:r>
                      <a:endParaRPr lang="zh-CN" sz="1400" b="1" kern="100" dirty="0">
                        <a:solidFill>
                          <a:srgbClr val="FF0000"/>
                        </a:solidFill>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mn-ea"/>
                          <a:ea typeface="+mn-ea"/>
                          <a:cs typeface="宋体"/>
                        </a:rPr>
                        <a:t>学生有明确的学习目标，了解学习的重点和难度。</a:t>
                      </a:r>
                      <a:endParaRPr lang="zh-CN" sz="1400" kern="100" dirty="0">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0" kern="100" dirty="0">
                          <a:latin typeface="+mn-ea"/>
                          <a:ea typeface="+mn-ea"/>
                          <a:cs typeface="宋体"/>
                        </a:rPr>
                        <a:t>5</a:t>
                      </a:r>
                      <a:endParaRPr lang="zh-CN" sz="1400" b="0" kern="100" dirty="0">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a:latin typeface="+mn-ea"/>
                        <a:ea typeface="+mn-ea"/>
                        <a:cs typeface="宋体"/>
                      </a:endParaRPr>
                    </a:p>
                  </a:txBody>
                  <a:tcPr marL="38695" marR="38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698">
                <a:tc>
                  <a:txBody>
                    <a:bodyPr/>
                    <a:lstStyle/>
                    <a:p>
                      <a:pPr algn="ctr">
                        <a:spcAft>
                          <a:spcPts val="0"/>
                        </a:spcAft>
                      </a:pPr>
                      <a:r>
                        <a:rPr lang="zh-CN" altLang="en-US" sz="1400" kern="100" dirty="0" smtClean="0">
                          <a:latin typeface="+mn-ea"/>
                          <a:ea typeface="+mn-ea"/>
                          <a:cs typeface="Times New Roman"/>
                        </a:rPr>
                        <a:t>二</a:t>
                      </a:r>
                      <a:endParaRPr lang="zh-CN" sz="1400" kern="100" dirty="0">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b="1" kern="100" dirty="0" smtClean="0">
                          <a:solidFill>
                            <a:srgbClr val="FF0000"/>
                          </a:solidFill>
                          <a:latin typeface="+mn-ea"/>
                          <a:ea typeface="+mn-ea"/>
                          <a:cs typeface="宋体"/>
                        </a:rPr>
                        <a:t>小</a:t>
                      </a:r>
                      <a:r>
                        <a:rPr lang="zh-CN" sz="1400" b="1" kern="100" dirty="0" smtClean="0">
                          <a:solidFill>
                            <a:srgbClr val="FF0000"/>
                          </a:solidFill>
                          <a:latin typeface="+mn-ea"/>
                          <a:ea typeface="+mn-ea"/>
                          <a:cs typeface="宋体"/>
                        </a:rPr>
                        <a:t>老师</a:t>
                      </a:r>
                      <a:r>
                        <a:rPr lang="zh-CN" sz="1400" b="1" kern="100" dirty="0">
                          <a:solidFill>
                            <a:srgbClr val="FF0000"/>
                          </a:solidFill>
                          <a:latin typeface="+mn-ea"/>
                          <a:ea typeface="+mn-ea"/>
                          <a:cs typeface="宋体"/>
                        </a:rPr>
                        <a:t>参与度</a:t>
                      </a:r>
                      <a:endParaRPr lang="zh-CN" sz="1400" b="1" kern="100" dirty="0">
                        <a:solidFill>
                          <a:srgbClr val="FF0000"/>
                        </a:solidFill>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mn-ea"/>
                          <a:ea typeface="+mn-ea"/>
                          <a:cs typeface="宋体"/>
                        </a:rPr>
                        <a:t>学生</a:t>
                      </a:r>
                      <a:r>
                        <a:rPr lang="zh-CN" sz="1400" kern="100" dirty="0" smtClean="0">
                          <a:latin typeface="+mn-ea"/>
                          <a:ea typeface="+mn-ea"/>
                          <a:cs typeface="宋体"/>
                        </a:rPr>
                        <a:t>主持，</a:t>
                      </a:r>
                      <a:r>
                        <a:rPr lang="zh-CN" sz="1400" kern="100" dirty="0">
                          <a:latin typeface="+mn-ea"/>
                          <a:ea typeface="+mn-ea"/>
                          <a:cs typeface="宋体"/>
                        </a:rPr>
                        <a:t>规范有序</a:t>
                      </a:r>
                      <a:r>
                        <a:rPr lang="zh-CN" sz="1400" kern="100" dirty="0" smtClean="0">
                          <a:latin typeface="+mn-ea"/>
                          <a:ea typeface="+mn-ea"/>
                          <a:cs typeface="宋体"/>
                        </a:rPr>
                        <a:t>，同学</a:t>
                      </a:r>
                      <a:r>
                        <a:rPr lang="zh-CN" sz="1400" kern="100" dirty="0">
                          <a:latin typeface="+mn-ea"/>
                          <a:ea typeface="+mn-ea"/>
                          <a:cs typeface="宋体"/>
                        </a:rPr>
                        <a:t>积极</a:t>
                      </a:r>
                      <a:r>
                        <a:rPr lang="zh-CN" sz="1400" kern="100" dirty="0" smtClean="0">
                          <a:latin typeface="+mn-ea"/>
                          <a:ea typeface="+mn-ea"/>
                          <a:cs typeface="宋体"/>
                        </a:rPr>
                        <a:t>配合</a:t>
                      </a:r>
                      <a:r>
                        <a:rPr lang="zh-CN" altLang="en-US" sz="1400" kern="100" dirty="0" smtClean="0">
                          <a:latin typeface="+mn-ea"/>
                          <a:ea typeface="+mn-ea"/>
                          <a:cs typeface="宋体"/>
                        </a:rPr>
                        <a:t>，</a:t>
                      </a:r>
                      <a:r>
                        <a:rPr lang="zh-CN" sz="1400" kern="100" dirty="0" smtClean="0">
                          <a:latin typeface="+mn-ea"/>
                          <a:ea typeface="+mn-ea"/>
                          <a:cs typeface="宋体"/>
                        </a:rPr>
                        <a:t>参与</a:t>
                      </a:r>
                      <a:r>
                        <a:rPr lang="zh-CN" altLang="en-US" sz="1400" kern="100" dirty="0" smtClean="0">
                          <a:latin typeface="+mn-ea"/>
                          <a:ea typeface="+mn-ea"/>
                          <a:cs typeface="宋体"/>
                        </a:rPr>
                        <a:t>度高</a:t>
                      </a:r>
                      <a:r>
                        <a:rPr lang="zh-CN" sz="1400" kern="100" dirty="0" smtClean="0">
                          <a:latin typeface="+mn-ea"/>
                          <a:ea typeface="+mn-ea"/>
                          <a:cs typeface="宋体"/>
                        </a:rPr>
                        <a:t>。</a:t>
                      </a:r>
                      <a:endParaRPr lang="zh-CN" sz="1400" kern="100" dirty="0">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0" kern="100" dirty="0" smtClean="0">
                          <a:latin typeface="+mn-ea"/>
                          <a:ea typeface="+mn-ea"/>
                          <a:cs typeface="宋体"/>
                        </a:rPr>
                        <a:t>15</a:t>
                      </a:r>
                      <a:endParaRPr lang="zh-CN" sz="1400" b="0" kern="100" dirty="0">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dirty="0">
                        <a:latin typeface="+mn-ea"/>
                        <a:ea typeface="+mn-ea"/>
                        <a:cs typeface="宋体"/>
                      </a:endParaRPr>
                    </a:p>
                  </a:txBody>
                  <a:tcPr marL="38695" marR="38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5017">
                <a:tc>
                  <a:txBody>
                    <a:bodyPr/>
                    <a:lstStyle/>
                    <a:p>
                      <a:pPr algn="ctr">
                        <a:spcAft>
                          <a:spcPts val="0"/>
                        </a:spcAft>
                      </a:pPr>
                      <a:r>
                        <a:rPr lang="zh-CN" altLang="en-US" sz="1400" kern="100" dirty="0" smtClean="0">
                          <a:latin typeface="+mn-ea"/>
                          <a:ea typeface="+mn-ea"/>
                          <a:cs typeface="Times New Roman"/>
                        </a:rPr>
                        <a:t>三</a:t>
                      </a:r>
                      <a:endParaRPr lang="zh-CN" sz="1400" kern="100" dirty="0">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rgbClr val="FF0000"/>
                          </a:solidFill>
                          <a:latin typeface="+mn-ea"/>
                          <a:ea typeface="+mn-ea"/>
                          <a:cs typeface="宋体"/>
                        </a:rPr>
                        <a:t>小组合作度</a:t>
                      </a:r>
                      <a:endParaRPr lang="zh-CN" sz="1400" b="1" kern="100" dirty="0">
                        <a:solidFill>
                          <a:srgbClr val="FF0000"/>
                        </a:solidFill>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smtClean="0">
                          <a:latin typeface="+mn-ea"/>
                          <a:ea typeface="+mn-ea"/>
                          <a:cs typeface="宋体"/>
                        </a:rPr>
                        <a:t>小组</a:t>
                      </a:r>
                      <a:r>
                        <a:rPr lang="zh-CN" sz="1400" kern="100" dirty="0">
                          <a:latin typeface="+mn-ea"/>
                          <a:ea typeface="+mn-ea"/>
                          <a:cs typeface="宋体"/>
                        </a:rPr>
                        <a:t>合作，生生</a:t>
                      </a:r>
                      <a:r>
                        <a:rPr lang="zh-CN" sz="1400" kern="100" dirty="0" smtClean="0">
                          <a:latin typeface="+mn-ea"/>
                          <a:ea typeface="+mn-ea"/>
                          <a:cs typeface="宋体"/>
                        </a:rPr>
                        <a:t>互动</a:t>
                      </a:r>
                      <a:r>
                        <a:rPr lang="zh-CN" altLang="en-US" sz="1400" kern="100" dirty="0" smtClean="0">
                          <a:latin typeface="+mn-ea"/>
                          <a:ea typeface="+mn-ea"/>
                          <a:cs typeface="宋体"/>
                        </a:rPr>
                        <a:t>，</a:t>
                      </a:r>
                      <a:r>
                        <a:rPr lang="zh-CN" sz="1400" kern="100" dirty="0" smtClean="0">
                          <a:latin typeface="+mn-ea"/>
                          <a:ea typeface="+mn-ea"/>
                          <a:cs typeface="宋体"/>
                        </a:rPr>
                        <a:t>“</a:t>
                      </a:r>
                      <a:r>
                        <a:rPr lang="zh-CN" sz="1400" kern="100" dirty="0">
                          <a:latin typeface="+mn-ea"/>
                          <a:ea typeface="+mn-ea"/>
                          <a:cs typeface="宋体"/>
                        </a:rPr>
                        <a:t>组内合作、组间竞争</a:t>
                      </a:r>
                      <a:r>
                        <a:rPr lang="zh-CN" sz="1400" kern="100" dirty="0" smtClean="0">
                          <a:latin typeface="+mn-ea"/>
                          <a:ea typeface="+mn-ea"/>
                          <a:cs typeface="宋体"/>
                        </a:rPr>
                        <a:t>”</a:t>
                      </a:r>
                      <a:r>
                        <a:rPr lang="zh-CN" altLang="en-US" sz="1400" kern="100" dirty="0" smtClean="0">
                          <a:latin typeface="+mn-ea"/>
                          <a:ea typeface="+mn-ea"/>
                          <a:cs typeface="宋体"/>
                        </a:rPr>
                        <a:t>。</a:t>
                      </a:r>
                      <a:endParaRPr lang="zh-CN" sz="1400" kern="100" dirty="0">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0" kern="100" dirty="0">
                          <a:latin typeface="+mn-ea"/>
                          <a:ea typeface="+mn-ea"/>
                          <a:cs typeface="宋体"/>
                        </a:rPr>
                        <a:t>5</a:t>
                      </a:r>
                      <a:endParaRPr lang="zh-CN" sz="1400" b="0" kern="100" dirty="0">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dirty="0">
                        <a:latin typeface="+mn-ea"/>
                        <a:ea typeface="+mn-ea"/>
                        <a:cs typeface="宋体"/>
                      </a:endParaRPr>
                    </a:p>
                  </a:txBody>
                  <a:tcPr marL="38695" marR="38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5017">
                <a:tc>
                  <a:txBody>
                    <a:bodyPr/>
                    <a:lstStyle/>
                    <a:p>
                      <a:pPr algn="ctr">
                        <a:spcAft>
                          <a:spcPts val="0"/>
                        </a:spcAft>
                      </a:pPr>
                      <a:r>
                        <a:rPr lang="zh-CN" altLang="en-US" sz="1400" kern="100" dirty="0" smtClean="0">
                          <a:latin typeface="+mn-ea"/>
                          <a:ea typeface="+mn-ea"/>
                          <a:cs typeface="Times New Roman"/>
                        </a:rPr>
                        <a:t>四</a:t>
                      </a:r>
                      <a:endParaRPr lang="zh-CN" sz="1400" kern="100" dirty="0">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b="1" kern="100" dirty="0" smtClean="0">
                          <a:solidFill>
                            <a:srgbClr val="FF0000"/>
                          </a:solidFill>
                          <a:latin typeface="+mn-ea"/>
                          <a:ea typeface="+mn-ea"/>
                          <a:cs typeface="宋体"/>
                        </a:rPr>
                        <a:t>学习自主</a:t>
                      </a:r>
                      <a:r>
                        <a:rPr lang="zh-CN" sz="1400" b="1" kern="100" dirty="0" smtClean="0">
                          <a:solidFill>
                            <a:srgbClr val="FF0000"/>
                          </a:solidFill>
                          <a:latin typeface="+mn-ea"/>
                          <a:ea typeface="+mn-ea"/>
                          <a:cs typeface="宋体"/>
                        </a:rPr>
                        <a:t>度</a:t>
                      </a:r>
                      <a:endParaRPr lang="zh-CN" sz="1400" b="1" kern="100" dirty="0">
                        <a:solidFill>
                          <a:srgbClr val="FF0000"/>
                        </a:solidFill>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mn-ea"/>
                          <a:ea typeface="+mn-ea"/>
                          <a:cs typeface="宋体"/>
                        </a:rPr>
                        <a:t>课堂氛围民主、融洽</a:t>
                      </a:r>
                      <a:r>
                        <a:rPr lang="zh-CN" sz="1400" kern="100" dirty="0" smtClean="0">
                          <a:latin typeface="+mn-ea"/>
                          <a:ea typeface="+mn-ea"/>
                          <a:cs typeface="宋体"/>
                        </a:rPr>
                        <a:t>，</a:t>
                      </a:r>
                      <a:r>
                        <a:rPr lang="zh-CN" altLang="en-US" sz="1400" kern="100" dirty="0" smtClean="0">
                          <a:latin typeface="+mn-ea"/>
                          <a:ea typeface="+mn-ea"/>
                          <a:cs typeface="宋体"/>
                        </a:rPr>
                        <a:t>学生自主参与度高，</a:t>
                      </a:r>
                      <a:r>
                        <a:rPr lang="zh-CN" sz="1400" kern="100" dirty="0" smtClean="0">
                          <a:latin typeface="+mn-ea"/>
                          <a:ea typeface="+mn-ea"/>
                          <a:cs typeface="宋体"/>
                        </a:rPr>
                        <a:t>学习</a:t>
                      </a:r>
                      <a:r>
                        <a:rPr lang="zh-CN" sz="1400" kern="100" dirty="0">
                          <a:latin typeface="+mn-ea"/>
                          <a:ea typeface="+mn-ea"/>
                          <a:cs typeface="宋体"/>
                        </a:rPr>
                        <a:t>气氛积极向上。</a:t>
                      </a:r>
                      <a:endParaRPr lang="zh-CN" sz="1400" kern="100" dirty="0">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0" kern="100" dirty="0">
                          <a:latin typeface="+mn-ea"/>
                          <a:ea typeface="+mn-ea"/>
                          <a:cs typeface="宋体"/>
                        </a:rPr>
                        <a:t>5</a:t>
                      </a:r>
                      <a:endParaRPr lang="zh-CN" sz="1400" b="0" kern="100" dirty="0">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dirty="0">
                        <a:latin typeface="+mn-ea"/>
                        <a:ea typeface="+mn-ea"/>
                        <a:cs typeface="宋体"/>
                      </a:endParaRPr>
                    </a:p>
                  </a:txBody>
                  <a:tcPr marL="38695" marR="38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5017">
                <a:tc>
                  <a:txBody>
                    <a:bodyPr/>
                    <a:lstStyle/>
                    <a:p>
                      <a:pPr algn="ctr">
                        <a:spcAft>
                          <a:spcPts val="0"/>
                        </a:spcAft>
                      </a:pPr>
                      <a:r>
                        <a:rPr lang="zh-CN" sz="1400" kern="100" dirty="0">
                          <a:latin typeface="+mn-ea"/>
                          <a:ea typeface="+mn-ea"/>
                          <a:cs typeface="宋体"/>
                        </a:rPr>
                        <a:t>五</a:t>
                      </a:r>
                      <a:endParaRPr lang="zh-CN" sz="1400" kern="100" dirty="0">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b="1" kern="100" dirty="0" smtClean="0">
                          <a:solidFill>
                            <a:srgbClr val="FF0000"/>
                          </a:solidFill>
                          <a:latin typeface="+mn-ea"/>
                          <a:ea typeface="+mn-ea"/>
                          <a:cs typeface="宋体"/>
                        </a:rPr>
                        <a:t>课堂</a:t>
                      </a:r>
                      <a:r>
                        <a:rPr lang="zh-CN" sz="1400" b="1" kern="100" dirty="0" smtClean="0">
                          <a:solidFill>
                            <a:srgbClr val="FF0000"/>
                          </a:solidFill>
                          <a:latin typeface="+mn-ea"/>
                          <a:ea typeface="+mn-ea"/>
                          <a:cs typeface="宋体"/>
                        </a:rPr>
                        <a:t>表演</a:t>
                      </a:r>
                      <a:r>
                        <a:rPr lang="zh-CN" sz="1400" b="1" kern="100" dirty="0">
                          <a:solidFill>
                            <a:srgbClr val="FF0000"/>
                          </a:solidFill>
                          <a:latin typeface="+mn-ea"/>
                          <a:ea typeface="+mn-ea"/>
                          <a:cs typeface="宋体"/>
                        </a:rPr>
                        <a:t>度</a:t>
                      </a:r>
                      <a:endParaRPr lang="zh-CN" sz="1400" b="1" kern="100" dirty="0">
                        <a:solidFill>
                          <a:srgbClr val="FF0000"/>
                        </a:solidFill>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mn-ea"/>
                          <a:ea typeface="+mn-ea"/>
                          <a:cs typeface="宋体"/>
                        </a:rPr>
                        <a:t>学生展示方式灵活多样，体现“问、创、演”等方式，学生参与度达</a:t>
                      </a:r>
                      <a:r>
                        <a:rPr lang="en-US" sz="1400" kern="100" dirty="0">
                          <a:latin typeface="+mn-ea"/>
                          <a:ea typeface="+mn-ea"/>
                          <a:cs typeface="宋体"/>
                        </a:rPr>
                        <a:t>100%</a:t>
                      </a:r>
                      <a:r>
                        <a:rPr lang="zh-CN" sz="1400" kern="100" dirty="0">
                          <a:latin typeface="+mn-ea"/>
                          <a:ea typeface="+mn-ea"/>
                          <a:cs typeface="宋体"/>
                        </a:rPr>
                        <a:t>。</a:t>
                      </a:r>
                      <a:endParaRPr lang="zh-CN" sz="1400" kern="100" dirty="0">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0" kern="100" dirty="0">
                          <a:latin typeface="+mn-ea"/>
                          <a:ea typeface="+mn-ea"/>
                          <a:cs typeface="宋体"/>
                        </a:rPr>
                        <a:t>20</a:t>
                      </a:r>
                      <a:endParaRPr lang="zh-CN" sz="1400" b="0" kern="100" dirty="0">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dirty="0">
                        <a:latin typeface="+mn-ea"/>
                        <a:ea typeface="+mn-ea"/>
                        <a:cs typeface="宋体"/>
                      </a:endParaRPr>
                    </a:p>
                  </a:txBody>
                  <a:tcPr marL="38695" marR="38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3772">
                <a:tc>
                  <a:txBody>
                    <a:bodyPr/>
                    <a:lstStyle/>
                    <a:p>
                      <a:pPr algn="ctr">
                        <a:spcAft>
                          <a:spcPts val="0"/>
                        </a:spcAft>
                      </a:pPr>
                      <a:r>
                        <a:rPr lang="zh-CN" sz="1400" kern="100">
                          <a:latin typeface="+mn-ea"/>
                          <a:ea typeface="+mn-ea"/>
                          <a:cs typeface="宋体"/>
                        </a:rPr>
                        <a:t>六</a:t>
                      </a:r>
                      <a:endParaRPr lang="zh-CN" sz="1400" kern="100">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b="1" kern="100" dirty="0" smtClean="0">
                          <a:solidFill>
                            <a:srgbClr val="FF0000"/>
                          </a:solidFill>
                          <a:latin typeface="+mn-ea"/>
                          <a:ea typeface="+mn-ea"/>
                          <a:cs typeface="Times New Roman"/>
                        </a:rPr>
                        <a:t>全脑融合度</a:t>
                      </a:r>
                      <a:endParaRPr lang="zh-CN" sz="1400" b="1" kern="100" dirty="0">
                        <a:solidFill>
                          <a:srgbClr val="FF0000"/>
                        </a:solidFill>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altLang="en-US" sz="1400" kern="100" dirty="0" smtClean="0">
                          <a:latin typeface="+mn-ea"/>
                          <a:ea typeface="+mn-ea"/>
                          <a:cs typeface="Times New Roman"/>
                        </a:rPr>
                        <a:t>体现全脑科学与学科的融合，提升学生记忆效率。</a:t>
                      </a:r>
                      <a:endParaRPr lang="zh-CN" sz="1400" kern="100" dirty="0">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400" b="0" kern="100" dirty="0" smtClean="0">
                          <a:latin typeface="+mn-ea"/>
                          <a:ea typeface="+mn-ea"/>
                          <a:cs typeface="Times New Roman"/>
                        </a:rPr>
                        <a:t>10</a:t>
                      </a:r>
                      <a:endParaRPr lang="zh-CN" sz="1400" b="0" kern="100" dirty="0">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dirty="0">
                        <a:latin typeface="+mn-ea"/>
                        <a:ea typeface="+mn-ea"/>
                        <a:cs typeface="宋体"/>
                      </a:endParaRPr>
                    </a:p>
                  </a:txBody>
                  <a:tcPr marL="38695" marR="38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06799">
                <a:tc>
                  <a:txBody>
                    <a:bodyPr/>
                    <a:lstStyle/>
                    <a:p>
                      <a:pPr algn="ctr">
                        <a:spcAft>
                          <a:spcPts val="0"/>
                        </a:spcAft>
                      </a:pPr>
                      <a:r>
                        <a:rPr lang="zh-CN" sz="1400" kern="100">
                          <a:latin typeface="+mn-ea"/>
                          <a:ea typeface="+mn-ea"/>
                          <a:cs typeface="宋体"/>
                        </a:rPr>
                        <a:t>七</a:t>
                      </a:r>
                      <a:endParaRPr lang="zh-CN" sz="1400" kern="100">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b="1" kern="100" dirty="0" smtClean="0">
                          <a:solidFill>
                            <a:srgbClr val="FF0000"/>
                          </a:solidFill>
                          <a:latin typeface="+mn-ea"/>
                          <a:ea typeface="+mn-ea"/>
                          <a:cs typeface="宋体"/>
                        </a:rPr>
                        <a:t>导师</a:t>
                      </a:r>
                      <a:r>
                        <a:rPr lang="zh-CN" sz="1400" b="1" kern="100" dirty="0" smtClean="0">
                          <a:solidFill>
                            <a:srgbClr val="FF0000"/>
                          </a:solidFill>
                          <a:latin typeface="+mn-ea"/>
                          <a:ea typeface="+mn-ea"/>
                          <a:cs typeface="宋体"/>
                        </a:rPr>
                        <a:t>精准</a:t>
                      </a:r>
                      <a:r>
                        <a:rPr lang="zh-CN" altLang="en-US" sz="1400" b="1" kern="100" dirty="0" smtClean="0">
                          <a:solidFill>
                            <a:srgbClr val="FF0000"/>
                          </a:solidFill>
                          <a:latin typeface="+mn-ea"/>
                          <a:ea typeface="+mn-ea"/>
                          <a:cs typeface="宋体"/>
                        </a:rPr>
                        <a:t>度</a:t>
                      </a:r>
                      <a:endParaRPr lang="zh-CN" sz="1400" b="1" kern="100" dirty="0">
                        <a:solidFill>
                          <a:srgbClr val="FF0000"/>
                        </a:solidFill>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mn-ea"/>
                          <a:ea typeface="+mn-ea"/>
                          <a:cs typeface="宋体"/>
                        </a:rPr>
                        <a:t>信息化工具应用娴熟，翻转备课表设计新颖，学生课堂活跃。基于习课程训练科学，具体精准，适度。鼓励性评价语言，方式精准。</a:t>
                      </a:r>
                      <a:r>
                        <a:rPr lang="en-US" sz="1400" kern="100" dirty="0">
                          <a:latin typeface="+mn-ea"/>
                          <a:ea typeface="+mn-ea"/>
                          <a:cs typeface="宋体"/>
                        </a:rPr>
                        <a:t>              </a:t>
                      </a:r>
                      <a:endParaRPr lang="zh-CN" sz="1400" kern="100" dirty="0">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0" kern="100" dirty="0">
                          <a:latin typeface="+mn-ea"/>
                          <a:ea typeface="+mn-ea"/>
                          <a:cs typeface="宋体"/>
                        </a:rPr>
                        <a:t>20</a:t>
                      </a:r>
                      <a:endParaRPr lang="zh-CN" sz="1400" b="0" kern="100" dirty="0">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dirty="0">
                        <a:latin typeface="+mn-ea"/>
                        <a:ea typeface="+mn-ea"/>
                        <a:cs typeface="宋体"/>
                      </a:endParaRPr>
                    </a:p>
                  </a:txBody>
                  <a:tcPr marL="38695" marR="38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8628">
                <a:tc>
                  <a:txBody>
                    <a:bodyPr/>
                    <a:lstStyle/>
                    <a:p>
                      <a:pPr algn="ctr">
                        <a:spcAft>
                          <a:spcPts val="0"/>
                        </a:spcAft>
                      </a:pPr>
                      <a:r>
                        <a:rPr lang="zh-CN" sz="1400" kern="100">
                          <a:latin typeface="+mn-ea"/>
                          <a:ea typeface="+mn-ea"/>
                          <a:cs typeface="宋体"/>
                        </a:rPr>
                        <a:t>八</a:t>
                      </a:r>
                      <a:endParaRPr lang="zh-CN" sz="1400" kern="100">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b="1" kern="100" dirty="0">
                          <a:solidFill>
                            <a:srgbClr val="FF0000"/>
                          </a:solidFill>
                          <a:latin typeface="+mn-ea"/>
                          <a:ea typeface="+mn-ea"/>
                          <a:cs typeface="宋体"/>
                        </a:rPr>
                        <a:t>当堂达标度</a:t>
                      </a:r>
                      <a:endParaRPr lang="zh-CN" sz="1400" b="1" kern="100" dirty="0">
                        <a:solidFill>
                          <a:srgbClr val="FF0000"/>
                        </a:solidFill>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400" kern="100">
                          <a:latin typeface="+mn-ea"/>
                          <a:ea typeface="+mn-ea"/>
                          <a:cs typeface="宋体"/>
                        </a:rPr>
                        <a:t>80%</a:t>
                      </a:r>
                      <a:r>
                        <a:rPr lang="zh-CN" sz="1400" kern="100">
                          <a:latin typeface="+mn-ea"/>
                          <a:ea typeface="+mn-ea"/>
                          <a:cs typeface="宋体"/>
                        </a:rPr>
                        <a:t>以上的学生达成</a:t>
                      </a:r>
                      <a:r>
                        <a:rPr lang="en-US" sz="1400" kern="100">
                          <a:latin typeface="+mn-ea"/>
                          <a:ea typeface="+mn-ea"/>
                          <a:cs typeface="宋体"/>
                        </a:rPr>
                        <a:t>85%</a:t>
                      </a:r>
                      <a:r>
                        <a:rPr lang="zh-CN" sz="1400" kern="100">
                          <a:latin typeface="+mn-ea"/>
                          <a:ea typeface="+mn-ea"/>
                          <a:cs typeface="宋体"/>
                        </a:rPr>
                        <a:t>以上的目标。</a:t>
                      </a:r>
                      <a:endParaRPr lang="zh-CN" sz="1400" kern="100">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b="0" kern="100">
                          <a:latin typeface="+mn-ea"/>
                          <a:ea typeface="+mn-ea"/>
                          <a:cs typeface="宋体"/>
                        </a:rPr>
                        <a:t>20</a:t>
                      </a:r>
                      <a:endParaRPr lang="zh-CN" sz="1400" b="0" kern="100">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dirty="0">
                        <a:latin typeface="+mn-ea"/>
                        <a:ea typeface="+mn-ea"/>
                        <a:cs typeface="宋体"/>
                      </a:endParaRPr>
                    </a:p>
                  </a:txBody>
                  <a:tcPr marL="38695" marR="38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0066">
                <a:tc>
                  <a:txBody>
                    <a:bodyPr/>
                    <a:lstStyle/>
                    <a:p>
                      <a:pPr algn="ctr">
                        <a:spcAft>
                          <a:spcPts val="0"/>
                        </a:spcAft>
                      </a:pPr>
                      <a:r>
                        <a:rPr lang="zh-CN" sz="1400" kern="100">
                          <a:latin typeface="+mn-ea"/>
                          <a:ea typeface="+mn-ea"/>
                          <a:cs typeface="宋体"/>
                        </a:rPr>
                        <a:t>评语</a:t>
                      </a:r>
                      <a:endParaRPr lang="zh-CN" sz="1400" kern="100">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endParaRPr lang="en-US" sz="1400" kern="100" dirty="0">
                        <a:latin typeface="+mn-ea"/>
                        <a:ea typeface="+mn-ea"/>
                        <a:cs typeface="宋体"/>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zh-CN" sz="1400" b="0" kern="100" dirty="0">
                          <a:latin typeface="+mn-ea"/>
                          <a:ea typeface="+mn-ea"/>
                          <a:cs typeface="宋体"/>
                        </a:rPr>
                        <a:t>总分</a:t>
                      </a:r>
                      <a:endParaRPr lang="zh-CN" sz="1400" b="0" kern="100" dirty="0">
                        <a:latin typeface="+mn-ea"/>
                        <a:ea typeface="+mn-ea"/>
                        <a:cs typeface="Times New Roman"/>
                      </a:endParaRPr>
                    </a:p>
                  </a:txBody>
                  <a:tcPr marL="38695" marR="3869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dirty="0">
                        <a:latin typeface="+mn-ea"/>
                        <a:ea typeface="+mn-ea"/>
                        <a:cs typeface="宋体"/>
                      </a:endParaRPr>
                    </a:p>
                  </a:txBody>
                  <a:tcPr marL="38695" marR="3869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1505" name="Rectangle 1"/>
          <p:cNvSpPr>
            <a:spLocks noChangeArrowheads="1"/>
          </p:cNvSpPr>
          <p:nvPr/>
        </p:nvSpPr>
        <p:spPr bwMode="auto">
          <a:xfrm>
            <a:off x="1071538" y="214290"/>
            <a:ext cx="6786578" cy="8002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533400" algn="ctr" fontAlgn="base">
              <a:spcBef>
                <a:spcPct val="0"/>
              </a:spcBef>
              <a:spcAft>
                <a:spcPct val="0"/>
              </a:spcAft>
            </a:pPr>
            <a:r>
              <a:rPr kumimoji="0" lang="zh-CN" sz="1800" b="1" i="0" u="none" strike="noStrike" cap="none" normalizeH="0" baseline="0" dirty="0" smtClean="0">
                <a:ln>
                  <a:noFill/>
                </a:ln>
                <a:effectLst/>
                <a:latin typeface="Calibri" pitchFamily="34" charset="0"/>
                <a:ea typeface="宋体" pitchFamily="2" charset="-122"/>
                <a:cs typeface="Times New Roman" pitchFamily="18" charset="0"/>
              </a:rPr>
              <a:t>银河学校中学部 </a:t>
            </a:r>
            <a:r>
              <a:rPr kumimoji="0" lang="zh-CN" sz="18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a:t>
            </a:r>
            <a:r>
              <a:rPr lang="en-US" altLang="zh-CN" b="1" dirty="0" smtClean="0">
                <a:solidFill>
                  <a:srgbClr val="FF0000"/>
                </a:solidFill>
                <a:latin typeface="Calibri" pitchFamily="34" charset="0"/>
                <a:ea typeface="宋体" pitchFamily="2" charset="-122"/>
                <a:cs typeface="Times New Roman" pitchFamily="18" charset="0"/>
              </a:rPr>
              <a:t>AI+</a:t>
            </a:r>
            <a:r>
              <a:rPr lang="zh-CN" altLang="en-US" b="1" dirty="0" smtClean="0">
                <a:solidFill>
                  <a:srgbClr val="FF0000"/>
                </a:solidFill>
                <a:latin typeface="Calibri" pitchFamily="34" charset="0"/>
                <a:ea typeface="宋体" pitchFamily="2" charset="-122"/>
                <a:cs typeface="Times New Roman" pitchFamily="18" charset="0"/>
              </a:rPr>
              <a:t>全脑</a:t>
            </a:r>
            <a:r>
              <a:rPr lang="en-US" altLang="zh-CN" b="1" dirty="0" smtClean="0">
                <a:solidFill>
                  <a:srgbClr val="FF0000"/>
                </a:solidFill>
                <a:latin typeface="Calibri" pitchFamily="34" charset="0"/>
                <a:ea typeface="宋体" pitchFamily="2" charset="-122"/>
                <a:cs typeface="Times New Roman" pitchFamily="18" charset="0"/>
              </a:rPr>
              <a:t>——</a:t>
            </a:r>
            <a:r>
              <a:rPr kumimoji="0" lang="zh-CN" sz="1800" b="1" i="0" u="none" strike="noStrike" cap="none" normalizeH="0" baseline="0" dirty="0" smtClean="0">
                <a:ln>
                  <a:noFill/>
                </a:ln>
                <a:solidFill>
                  <a:srgbClr val="FF0000"/>
                </a:solidFill>
                <a:effectLst/>
                <a:latin typeface="Calibri" pitchFamily="34" charset="0"/>
                <a:ea typeface="宋体" pitchFamily="2" charset="-122"/>
                <a:cs typeface="Times New Roman" pitchFamily="18" charset="0"/>
              </a:rPr>
              <a:t>项目教学”</a:t>
            </a:r>
            <a:r>
              <a:rPr kumimoji="0" lang="zh-CN" sz="1800" b="1" i="0" u="none" strike="noStrike" cap="none" normalizeH="0" baseline="0" dirty="0" smtClean="0">
                <a:ln>
                  <a:noFill/>
                </a:ln>
                <a:effectLst/>
                <a:latin typeface="Calibri" pitchFamily="34" charset="0"/>
                <a:ea typeface="宋体" pitchFamily="2" charset="-122"/>
                <a:cs typeface="Times New Roman" pitchFamily="18" charset="0"/>
              </a:rPr>
              <a:t>课堂评价量表</a:t>
            </a:r>
            <a:r>
              <a:rPr kumimoji="0" lang="zh-CN" sz="1200" b="1"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（试行）</a:t>
            </a:r>
            <a:endParaRPr kumimoji="0" lang="zh-CN" sz="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533400" algn="ctr" defTabSz="914400" rtl="0" eaLnBrk="0" fontAlgn="base" latinLnBrk="0" hangingPunct="0">
              <a:lnSpc>
                <a:spcPct val="100000"/>
              </a:lnSpc>
              <a:spcBef>
                <a:spcPct val="0"/>
              </a:spcBef>
              <a:spcAft>
                <a:spcPct val="0"/>
              </a:spcAft>
              <a:buClrTx/>
              <a:buSzTx/>
              <a:buFontTx/>
              <a:buNone/>
              <a:tabLst/>
            </a:pPr>
            <a:r>
              <a:rPr kumimoji="0" lang="zh-CN"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班级</a:t>
            </a:r>
            <a:r>
              <a:rPr kumimoji="0" lang="zh-CN" altLang="en-US" sz="1400" b="0" i="0" u="sng" strike="noStrike" cap="none" normalizeH="0" baseline="0" dirty="0" smtClean="0">
                <a:ln>
                  <a:noFill/>
                </a:ln>
                <a:solidFill>
                  <a:schemeClr val="tx1"/>
                </a:solidFill>
                <a:effectLst/>
                <a:latin typeface="Calibri" pitchFamily="34" charset="0"/>
                <a:ea typeface="宋体" pitchFamily="2" charset="-122"/>
                <a:cs typeface="宋体" pitchFamily="2" charset="-122"/>
              </a:rPr>
              <a:t>       </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   学科</a:t>
            </a:r>
            <a:r>
              <a:rPr kumimoji="0" lang="zh-CN" altLang="en-US" sz="1400" b="0" i="0" u="sng" strike="noStrike" cap="none" normalizeH="0" baseline="0" dirty="0" smtClean="0">
                <a:ln>
                  <a:noFill/>
                </a:ln>
                <a:solidFill>
                  <a:schemeClr val="tx1"/>
                </a:solidFill>
                <a:effectLst/>
                <a:latin typeface="Calibri" pitchFamily="34" charset="0"/>
                <a:ea typeface="宋体" pitchFamily="2" charset="-122"/>
                <a:cs typeface="宋体" pitchFamily="2" charset="-122"/>
              </a:rPr>
              <a:t>       </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  课题</a:t>
            </a:r>
            <a:r>
              <a:rPr kumimoji="0" lang="zh-CN" altLang="en-US" sz="1400" b="0" i="0" u="sng" strike="noStrike" cap="none" normalizeH="0" baseline="0" dirty="0" smtClean="0">
                <a:ln>
                  <a:noFill/>
                </a:ln>
                <a:solidFill>
                  <a:schemeClr val="tx1"/>
                </a:solidFill>
                <a:effectLst/>
                <a:latin typeface="Calibri" pitchFamily="34" charset="0"/>
                <a:ea typeface="宋体" pitchFamily="2" charset="-122"/>
                <a:cs typeface="宋体" pitchFamily="2" charset="-122"/>
              </a:rPr>
              <a:t>            </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宋体" pitchFamily="2" charset="-122"/>
              </a:rPr>
              <a:t> 任课教师</a:t>
            </a:r>
            <a:r>
              <a:rPr kumimoji="0" lang="zh-CN" altLang="en-US" sz="1400" b="0" i="0" u="sng" strike="noStrike" cap="none" normalizeH="0" baseline="0" dirty="0" smtClean="0">
                <a:ln>
                  <a:noFill/>
                </a:ln>
                <a:solidFill>
                  <a:schemeClr val="tx1"/>
                </a:solidFill>
                <a:effectLst/>
                <a:latin typeface="Calibri" pitchFamily="34" charset="0"/>
                <a:ea typeface="宋体" pitchFamily="2" charset="-122"/>
                <a:cs typeface="宋体" pitchFamily="2" charset="-122"/>
              </a:rPr>
              <a:t>         </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533400" algn="ctr"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评课人</a:t>
            </a:r>
            <a:r>
              <a:rPr kumimoji="0" lang="zh-CN" altLang="en-US" sz="1400" b="0" i="0" u="sng"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sz="1400" b="0" i="0" u="sng"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年</a:t>
            </a:r>
            <a:r>
              <a:rPr kumimoji="0" lang="zh-CN" altLang="en-US" sz="1400" b="0" i="0" u="sng"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月</a:t>
            </a:r>
            <a:r>
              <a:rPr kumimoji="0" lang="zh-CN" altLang="en-US" sz="1400" b="0" i="0" u="sng" strike="noStrike" cap="none" normalizeH="0" baseline="0" dirty="0" smtClean="0">
                <a:ln>
                  <a:noFill/>
                </a:ln>
                <a:solidFill>
                  <a:schemeClr val="tx1"/>
                </a:solidFill>
                <a:effectLst/>
                <a:latin typeface="Calibri" pitchFamily="34" charset="0"/>
                <a:ea typeface="宋体" pitchFamily="2" charset="-122"/>
                <a:cs typeface="Times New Roman" pitchFamily="18" charset="0"/>
              </a:rPr>
              <a:t>     </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日</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357166"/>
            <a:ext cx="7429552" cy="6324808"/>
          </a:xfrm>
          <a:prstGeom prst="rect">
            <a:avLst/>
          </a:prstGeom>
          <a:solidFill>
            <a:srgbClr val="92D050"/>
          </a:solidFill>
        </p:spPr>
        <p:txBody>
          <a:bodyPr wrap="square" rtlCol="0">
            <a:spAutoFit/>
          </a:bodyPr>
          <a:lstStyle/>
          <a:p>
            <a:pPr>
              <a:lnSpc>
                <a:spcPct val="150000"/>
              </a:lnSpc>
            </a:pPr>
            <a:r>
              <a:rPr lang="en-US" b="1" dirty="0" smtClean="0">
                <a:latin typeface="+mn-ea"/>
              </a:rPr>
              <a:t>1</a:t>
            </a:r>
            <a:r>
              <a:rPr lang="zh-CN" altLang="en-US" b="1" dirty="0" smtClean="0">
                <a:latin typeface="+mn-ea"/>
              </a:rPr>
              <a:t>、</a:t>
            </a:r>
            <a:r>
              <a:rPr lang="en-US" altLang="zh-CN" b="1" dirty="0" smtClean="0">
                <a:latin typeface="+mn-ea"/>
              </a:rPr>
              <a:t>《</a:t>
            </a:r>
            <a:r>
              <a:rPr lang="zh-CN" altLang="en-US" b="1" dirty="0" smtClean="0">
                <a:latin typeface="+mn-ea"/>
              </a:rPr>
              <a:t>项目式教学改革实施方案</a:t>
            </a:r>
            <a:r>
              <a:rPr lang="en-US" altLang="zh-CN" b="1" dirty="0" smtClean="0">
                <a:latin typeface="+mn-ea"/>
              </a:rPr>
              <a:t>》</a:t>
            </a:r>
          </a:p>
          <a:p>
            <a:pPr>
              <a:lnSpc>
                <a:spcPct val="150000"/>
              </a:lnSpc>
            </a:pPr>
            <a:r>
              <a:rPr lang="en-US" b="1" dirty="0" smtClean="0">
                <a:latin typeface="+mn-ea"/>
              </a:rPr>
              <a:t>2</a:t>
            </a:r>
            <a:r>
              <a:rPr lang="zh-CN" altLang="en-US" b="1" dirty="0" smtClean="0">
                <a:latin typeface="+mn-ea"/>
              </a:rPr>
              <a:t>、</a:t>
            </a:r>
            <a:r>
              <a:rPr lang="en-US" altLang="zh-CN" b="1" dirty="0" smtClean="0">
                <a:latin typeface="+mn-ea"/>
              </a:rPr>
              <a:t>《</a:t>
            </a:r>
            <a:r>
              <a:rPr lang="zh-CN" altLang="en-US" b="1" dirty="0" smtClean="0">
                <a:latin typeface="+mn-ea"/>
              </a:rPr>
              <a:t>项目式教学课堂评价标准</a:t>
            </a:r>
            <a:r>
              <a:rPr lang="en-US" altLang="zh-CN" b="1" dirty="0" smtClean="0">
                <a:latin typeface="+mn-ea"/>
              </a:rPr>
              <a:t>》</a:t>
            </a:r>
          </a:p>
          <a:p>
            <a:pPr>
              <a:lnSpc>
                <a:spcPct val="150000"/>
              </a:lnSpc>
            </a:pPr>
            <a:r>
              <a:rPr lang="en-US" b="1" dirty="0" smtClean="0">
                <a:latin typeface="+mn-ea"/>
              </a:rPr>
              <a:t>3</a:t>
            </a:r>
            <a:r>
              <a:rPr lang="zh-CN" altLang="en-US" b="1" dirty="0" smtClean="0">
                <a:latin typeface="+mn-ea"/>
              </a:rPr>
              <a:t>、</a:t>
            </a:r>
            <a:r>
              <a:rPr lang="en-US" altLang="zh-CN" b="1" dirty="0" smtClean="0">
                <a:latin typeface="+mn-ea"/>
              </a:rPr>
              <a:t>《“</a:t>
            </a:r>
            <a:r>
              <a:rPr lang="zh-CN" altLang="en-US" b="1" dirty="0" smtClean="0">
                <a:latin typeface="+mn-ea"/>
              </a:rPr>
              <a:t>三习计划”制订规范</a:t>
            </a:r>
            <a:r>
              <a:rPr lang="en-US" altLang="zh-CN" b="1" dirty="0" smtClean="0">
                <a:latin typeface="+mn-ea"/>
              </a:rPr>
              <a:t>》</a:t>
            </a:r>
            <a:r>
              <a:rPr lang="zh-CN" altLang="en-US" b="1" dirty="0" smtClean="0">
                <a:latin typeface="+mn-ea"/>
              </a:rPr>
              <a:t>（待制订）</a:t>
            </a:r>
          </a:p>
          <a:p>
            <a:pPr>
              <a:lnSpc>
                <a:spcPct val="150000"/>
              </a:lnSpc>
            </a:pPr>
            <a:r>
              <a:rPr lang="en-US" b="1" dirty="0" smtClean="0">
                <a:latin typeface="+mn-ea"/>
              </a:rPr>
              <a:t>4</a:t>
            </a:r>
            <a:r>
              <a:rPr lang="zh-CN" altLang="en-US" b="1" dirty="0" smtClean="0">
                <a:latin typeface="+mn-ea"/>
              </a:rPr>
              <a:t>、</a:t>
            </a:r>
            <a:r>
              <a:rPr lang="en-US" altLang="zh-CN" b="1" dirty="0" smtClean="0">
                <a:latin typeface="+mn-ea"/>
              </a:rPr>
              <a:t>《</a:t>
            </a:r>
            <a:r>
              <a:rPr lang="zh-CN" altLang="en-US" b="1" dirty="0" smtClean="0">
                <a:latin typeface="+mn-ea"/>
              </a:rPr>
              <a:t>备课基本要求</a:t>
            </a:r>
            <a:r>
              <a:rPr lang="en-US" altLang="zh-CN" b="1" dirty="0" smtClean="0">
                <a:latin typeface="+mn-ea"/>
              </a:rPr>
              <a:t>》</a:t>
            </a:r>
          </a:p>
          <a:p>
            <a:pPr>
              <a:lnSpc>
                <a:spcPct val="150000"/>
              </a:lnSpc>
            </a:pPr>
            <a:r>
              <a:rPr lang="en-US" b="1" dirty="0" smtClean="0">
                <a:latin typeface="+mn-ea"/>
              </a:rPr>
              <a:t>5</a:t>
            </a:r>
            <a:r>
              <a:rPr lang="zh-CN" altLang="en-US" b="1" dirty="0" smtClean="0">
                <a:latin typeface="+mn-ea"/>
              </a:rPr>
              <a:t>、</a:t>
            </a:r>
            <a:r>
              <a:rPr lang="en-US" altLang="zh-CN" b="1" dirty="0" smtClean="0">
                <a:latin typeface="+mn-ea"/>
              </a:rPr>
              <a:t>《</a:t>
            </a:r>
            <a:r>
              <a:rPr lang="zh-CN" altLang="en-US" b="1" dirty="0" smtClean="0">
                <a:latin typeface="+mn-ea"/>
              </a:rPr>
              <a:t>教学目标制订规范与要求</a:t>
            </a:r>
            <a:r>
              <a:rPr lang="en-US" altLang="zh-CN" b="1" dirty="0" smtClean="0">
                <a:latin typeface="+mn-ea"/>
              </a:rPr>
              <a:t>》</a:t>
            </a:r>
          </a:p>
          <a:p>
            <a:pPr>
              <a:lnSpc>
                <a:spcPct val="150000"/>
              </a:lnSpc>
            </a:pPr>
            <a:r>
              <a:rPr lang="en-US" b="1" dirty="0" smtClean="0">
                <a:latin typeface="+mn-ea"/>
              </a:rPr>
              <a:t>6</a:t>
            </a:r>
            <a:r>
              <a:rPr lang="zh-CN" altLang="en-US" b="1" dirty="0" smtClean="0">
                <a:latin typeface="+mn-ea"/>
              </a:rPr>
              <a:t>、</a:t>
            </a:r>
            <a:r>
              <a:rPr lang="en-US" altLang="zh-CN" b="1" dirty="0" smtClean="0">
                <a:latin typeface="+mn-ea"/>
              </a:rPr>
              <a:t>《</a:t>
            </a:r>
            <a:r>
              <a:rPr lang="zh-CN" altLang="en-US" b="1" dirty="0" smtClean="0">
                <a:latin typeface="+mn-ea"/>
              </a:rPr>
              <a:t>课堂教学基本规范与要求</a:t>
            </a:r>
            <a:r>
              <a:rPr lang="en-US" altLang="zh-CN" b="1" dirty="0" smtClean="0">
                <a:latin typeface="+mn-ea"/>
              </a:rPr>
              <a:t>》</a:t>
            </a:r>
          </a:p>
          <a:p>
            <a:pPr>
              <a:lnSpc>
                <a:spcPct val="150000"/>
              </a:lnSpc>
            </a:pPr>
            <a:r>
              <a:rPr lang="en-US" b="1" dirty="0" smtClean="0">
                <a:latin typeface="+mn-ea"/>
              </a:rPr>
              <a:t>7</a:t>
            </a:r>
            <a:r>
              <a:rPr lang="zh-CN" altLang="en-US" b="1" dirty="0" smtClean="0">
                <a:latin typeface="+mn-ea"/>
              </a:rPr>
              <a:t>、</a:t>
            </a:r>
            <a:r>
              <a:rPr lang="en-US" altLang="zh-CN" b="1" dirty="0" smtClean="0">
                <a:latin typeface="+mn-ea"/>
              </a:rPr>
              <a:t>《</a:t>
            </a:r>
            <a:r>
              <a:rPr lang="zh-CN" altLang="en-US" b="1" dirty="0" smtClean="0">
                <a:latin typeface="+mn-ea"/>
              </a:rPr>
              <a:t>小组合作</a:t>
            </a:r>
            <a:r>
              <a:rPr lang="zh-CN" altLang="en-US" b="1" dirty="0" smtClean="0">
                <a:latin typeface="+mn-ea"/>
              </a:rPr>
              <a:t>学习实施规范</a:t>
            </a:r>
            <a:r>
              <a:rPr lang="zh-CN" altLang="en-US" b="1" dirty="0" smtClean="0">
                <a:latin typeface="+mn-ea"/>
              </a:rPr>
              <a:t>与要求</a:t>
            </a:r>
            <a:r>
              <a:rPr lang="en-US" altLang="zh-CN" b="1" dirty="0" smtClean="0">
                <a:latin typeface="+mn-ea"/>
              </a:rPr>
              <a:t>》</a:t>
            </a:r>
          </a:p>
          <a:p>
            <a:pPr>
              <a:lnSpc>
                <a:spcPct val="150000"/>
              </a:lnSpc>
            </a:pPr>
            <a:r>
              <a:rPr lang="en-US" b="1" dirty="0" smtClean="0">
                <a:latin typeface="+mn-ea"/>
              </a:rPr>
              <a:t>8</a:t>
            </a:r>
            <a:r>
              <a:rPr lang="zh-CN" altLang="en-US" b="1" dirty="0" smtClean="0">
                <a:latin typeface="+mn-ea"/>
              </a:rPr>
              <a:t>、</a:t>
            </a:r>
            <a:r>
              <a:rPr lang="en-US" altLang="zh-CN" b="1" dirty="0" smtClean="0">
                <a:latin typeface="+mn-ea"/>
              </a:rPr>
              <a:t>《</a:t>
            </a:r>
            <a:r>
              <a:rPr lang="zh-CN" altLang="en-US" b="1" dirty="0" smtClean="0">
                <a:latin typeface="+mn-ea"/>
              </a:rPr>
              <a:t>学程使用基本规范与要求</a:t>
            </a:r>
            <a:r>
              <a:rPr lang="en-US" altLang="zh-CN" b="1" dirty="0" smtClean="0">
                <a:latin typeface="+mn-ea"/>
              </a:rPr>
              <a:t>》9</a:t>
            </a:r>
            <a:r>
              <a:rPr lang="zh-CN" altLang="en-US" b="1" dirty="0" smtClean="0">
                <a:latin typeface="+mn-ea"/>
              </a:rPr>
              <a:t>、</a:t>
            </a:r>
            <a:r>
              <a:rPr lang="en-US" altLang="zh-CN" b="1" dirty="0" smtClean="0">
                <a:latin typeface="+mn-ea"/>
              </a:rPr>
              <a:t>《</a:t>
            </a:r>
            <a:r>
              <a:rPr lang="zh-CN" altLang="en-US" b="1" dirty="0" smtClean="0">
                <a:latin typeface="+mn-ea"/>
              </a:rPr>
              <a:t>一生一案基本规范与要求</a:t>
            </a:r>
            <a:r>
              <a:rPr lang="en-US" altLang="zh-CN" b="1" dirty="0" smtClean="0">
                <a:latin typeface="+mn-ea"/>
              </a:rPr>
              <a:t>》</a:t>
            </a:r>
            <a:endParaRPr lang="en-US" altLang="zh-CN" b="1" dirty="0" smtClean="0">
              <a:latin typeface="+mn-ea"/>
            </a:endParaRPr>
          </a:p>
          <a:p>
            <a:pPr>
              <a:lnSpc>
                <a:spcPct val="150000"/>
              </a:lnSpc>
            </a:pPr>
            <a:r>
              <a:rPr lang="en-US" altLang="zh-CN" b="1" dirty="0" smtClean="0">
                <a:latin typeface="+mn-ea"/>
              </a:rPr>
              <a:t>10</a:t>
            </a:r>
            <a:r>
              <a:rPr lang="zh-CN" altLang="en-US" b="1" dirty="0" smtClean="0">
                <a:latin typeface="+mn-ea"/>
              </a:rPr>
              <a:t>、</a:t>
            </a:r>
            <a:r>
              <a:rPr lang="en-US" altLang="zh-CN" b="1" dirty="0" smtClean="0">
                <a:latin typeface="+mn-ea"/>
              </a:rPr>
              <a:t>《“</a:t>
            </a:r>
            <a:r>
              <a:rPr lang="zh-CN" altLang="en-US" b="1" dirty="0" smtClean="0">
                <a:latin typeface="+mn-ea"/>
              </a:rPr>
              <a:t>项目教学”学生“学当老师”上课实操流程</a:t>
            </a:r>
            <a:r>
              <a:rPr lang="en-US" altLang="zh-CN" b="1" dirty="0" smtClean="0">
                <a:latin typeface="+mn-ea"/>
              </a:rPr>
              <a:t>》</a:t>
            </a:r>
          </a:p>
          <a:p>
            <a:pPr>
              <a:lnSpc>
                <a:spcPct val="150000"/>
              </a:lnSpc>
            </a:pPr>
            <a:r>
              <a:rPr lang="en-US" b="1" dirty="0" smtClean="0">
                <a:latin typeface="+mn-ea"/>
              </a:rPr>
              <a:t>11</a:t>
            </a:r>
            <a:r>
              <a:rPr lang="zh-CN" altLang="en-US" b="1" dirty="0" smtClean="0">
                <a:latin typeface="+mn-ea"/>
              </a:rPr>
              <a:t>、</a:t>
            </a:r>
            <a:r>
              <a:rPr lang="en-US" altLang="zh-CN" b="1" dirty="0" smtClean="0">
                <a:latin typeface="+mn-ea"/>
              </a:rPr>
              <a:t>《“</a:t>
            </a:r>
            <a:r>
              <a:rPr lang="zh-CN" altLang="en-US" b="1" dirty="0" smtClean="0">
                <a:latin typeface="+mn-ea"/>
              </a:rPr>
              <a:t>项目教学”教师学当导师课堂实操标准</a:t>
            </a:r>
            <a:r>
              <a:rPr lang="en-US" altLang="zh-CN" b="1" dirty="0" smtClean="0">
                <a:latin typeface="+mn-ea"/>
              </a:rPr>
              <a:t>》</a:t>
            </a:r>
          </a:p>
          <a:p>
            <a:pPr>
              <a:lnSpc>
                <a:spcPct val="150000"/>
              </a:lnSpc>
            </a:pPr>
            <a:r>
              <a:rPr lang="en-US" b="1" dirty="0" smtClean="0">
                <a:latin typeface="+mn-ea"/>
              </a:rPr>
              <a:t>12</a:t>
            </a:r>
            <a:r>
              <a:rPr lang="zh-CN" altLang="en-US" b="1" dirty="0" smtClean="0">
                <a:latin typeface="+mn-ea"/>
              </a:rPr>
              <a:t>、</a:t>
            </a:r>
            <a:r>
              <a:rPr lang="en-US" altLang="zh-CN" b="1" dirty="0" smtClean="0">
                <a:latin typeface="+mn-ea"/>
              </a:rPr>
              <a:t>《“</a:t>
            </a:r>
            <a:r>
              <a:rPr lang="en-US" b="1" dirty="0" smtClean="0">
                <a:latin typeface="+mn-ea"/>
              </a:rPr>
              <a:t>Reading Arts</a:t>
            </a:r>
            <a:r>
              <a:rPr lang="zh-CN" altLang="en-US" b="1" dirty="0" smtClean="0">
                <a:latin typeface="+mn-ea"/>
              </a:rPr>
              <a:t>”教学法实施规范</a:t>
            </a:r>
            <a:r>
              <a:rPr lang="en-US" altLang="zh-CN" b="1" dirty="0" smtClean="0">
                <a:latin typeface="+mn-ea"/>
              </a:rPr>
              <a:t>》</a:t>
            </a:r>
            <a:r>
              <a:rPr lang="zh-CN" altLang="en-US" b="1" dirty="0" smtClean="0">
                <a:latin typeface="+mn-ea"/>
              </a:rPr>
              <a:t>（待制订）</a:t>
            </a:r>
          </a:p>
          <a:p>
            <a:pPr>
              <a:lnSpc>
                <a:spcPct val="150000"/>
              </a:lnSpc>
            </a:pPr>
            <a:r>
              <a:rPr lang="en-US" b="1" dirty="0" smtClean="0">
                <a:latin typeface="+mn-ea"/>
              </a:rPr>
              <a:t>13</a:t>
            </a:r>
            <a:r>
              <a:rPr lang="zh-CN" altLang="en-US" b="1" dirty="0" smtClean="0">
                <a:latin typeface="+mn-ea"/>
              </a:rPr>
              <a:t>、</a:t>
            </a:r>
            <a:r>
              <a:rPr lang="en-US" altLang="zh-CN" b="1" dirty="0" smtClean="0">
                <a:latin typeface="+mn-ea"/>
              </a:rPr>
              <a:t>《“</a:t>
            </a:r>
            <a:r>
              <a:rPr lang="zh-CN" altLang="en-US" b="1" dirty="0" smtClean="0">
                <a:latin typeface="+mn-ea"/>
              </a:rPr>
              <a:t>学习项目”制订规范</a:t>
            </a:r>
            <a:r>
              <a:rPr lang="en-US" altLang="zh-CN" b="1" dirty="0" smtClean="0">
                <a:latin typeface="+mn-ea"/>
              </a:rPr>
              <a:t>》</a:t>
            </a:r>
            <a:r>
              <a:rPr lang="zh-CN" altLang="en-US" b="1" dirty="0" smtClean="0">
                <a:latin typeface="+mn-ea"/>
              </a:rPr>
              <a:t>（待制订）</a:t>
            </a:r>
          </a:p>
          <a:p>
            <a:pPr>
              <a:lnSpc>
                <a:spcPct val="150000"/>
              </a:lnSpc>
            </a:pPr>
            <a:r>
              <a:rPr lang="en-US" b="1" dirty="0" smtClean="0">
                <a:latin typeface="+mn-ea"/>
              </a:rPr>
              <a:t>14</a:t>
            </a:r>
            <a:r>
              <a:rPr lang="zh-CN" altLang="en-US" b="1" dirty="0" smtClean="0">
                <a:latin typeface="+mn-ea"/>
              </a:rPr>
              <a:t>、</a:t>
            </a:r>
            <a:r>
              <a:rPr lang="en-US" altLang="zh-CN" b="1" dirty="0" smtClean="0">
                <a:latin typeface="+mn-ea"/>
              </a:rPr>
              <a:t>《</a:t>
            </a:r>
            <a:r>
              <a:rPr lang="zh-CN" altLang="en-US" b="1" dirty="0" smtClean="0">
                <a:latin typeface="+mn-ea"/>
              </a:rPr>
              <a:t>全脑科学与学科融合实施规范</a:t>
            </a:r>
            <a:r>
              <a:rPr lang="en-US" altLang="zh-CN" b="1" dirty="0" smtClean="0">
                <a:latin typeface="+mn-ea"/>
              </a:rPr>
              <a:t>》</a:t>
            </a:r>
            <a:r>
              <a:rPr lang="zh-CN" altLang="en-US" b="1" dirty="0" smtClean="0">
                <a:latin typeface="+mn-ea"/>
              </a:rPr>
              <a:t>（待制订）</a:t>
            </a:r>
          </a:p>
          <a:p>
            <a:pPr>
              <a:lnSpc>
                <a:spcPct val="150000"/>
              </a:lnSpc>
            </a:pPr>
            <a:r>
              <a:rPr lang="en-US" b="1" dirty="0" smtClean="0">
                <a:latin typeface="+mn-ea"/>
              </a:rPr>
              <a:t>15</a:t>
            </a:r>
            <a:r>
              <a:rPr lang="zh-CN" altLang="en-US" b="1" dirty="0" smtClean="0">
                <a:latin typeface="+mn-ea"/>
              </a:rPr>
              <a:t>、</a:t>
            </a:r>
            <a:r>
              <a:rPr lang="en-US" altLang="zh-CN" b="1" dirty="0" smtClean="0">
                <a:latin typeface="+mn-ea"/>
              </a:rPr>
              <a:t>《</a:t>
            </a:r>
            <a:r>
              <a:rPr lang="zh-CN" altLang="en-US" b="1" dirty="0" smtClean="0">
                <a:latin typeface="+mn-ea"/>
              </a:rPr>
              <a:t>语文韵读基本规范</a:t>
            </a:r>
            <a:r>
              <a:rPr lang="en-US" altLang="zh-CN" b="1" dirty="0" smtClean="0">
                <a:latin typeface="+mn-ea"/>
              </a:rPr>
              <a:t>》</a:t>
            </a:r>
            <a:r>
              <a:rPr lang="zh-CN" altLang="en-US" b="1" dirty="0" smtClean="0">
                <a:latin typeface="+mn-ea"/>
              </a:rPr>
              <a:t>（待制订）</a:t>
            </a:r>
          </a:p>
          <a:p>
            <a:pPr>
              <a:lnSpc>
                <a:spcPct val="150000"/>
              </a:lnSpc>
            </a:pPr>
            <a:r>
              <a:rPr lang="en-US" b="1" dirty="0" smtClean="0">
                <a:latin typeface="+mn-ea"/>
              </a:rPr>
              <a:t>16</a:t>
            </a:r>
            <a:r>
              <a:rPr lang="zh-CN" altLang="en-US" b="1" dirty="0" smtClean="0">
                <a:latin typeface="+mn-ea"/>
              </a:rPr>
              <a:t>、</a:t>
            </a:r>
            <a:r>
              <a:rPr lang="en-US" b="1" dirty="0" smtClean="0">
                <a:latin typeface="+mn-ea"/>
              </a:rPr>
              <a:t>AI+</a:t>
            </a:r>
            <a:r>
              <a:rPr lang="zh-CN" altLang="en-US" b="1" dirty="0" smtClean="0">
                <a:latin typeface="+mn-ea"/>
              </a:rPr>
              <a:t>全脑</a:t>
            </a:r>
            <a:r>
              <a:rPr lang="en-US" altLang="zh-CN" b="1" dirty="0" smtClean="0">
                <a:latin typeface="+mn-ea"/>
              </a:rPr>
              <a:t>——</a:t>
            </a:r>
            <a:r>
              <a:rPr lang="zh-CN" altLang="en-US" b="1" dirty="0" smtClean="0">
                <a:latin typeface="+mn-ea"/>
              </a:rPr>
              <a:t>项目式教学学科课堂模式（待制订）</a:t>
            </a:r>
            <a:endParaRPr lang="zh-CN" altLang="en-US" sz="2400" b="1" dirty="0">
              <a:latin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482</TotalTime>
  <Words>2382</Words>
  <PresentationFormat>全屏显示(4:3)</PresentationFormat>
  <Paragraphs>349</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admm</cp:lastModifiedBy>
  <cp:revision>37</cp:revision>
  <dcterms:created xsi:type="dcterms:W3CDTF">2019-06-05T01:03:05Z</dcterms:created>
  <dcterms:modified xsi:type="dcterms:W3CDTF">2019-06-19T07:17:24Z</dcterms:modified>
</cp:coreProperties>
</file>