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5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8D01-92DE-4C2C-8F69-EDEB774091A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088D-9D20-4ECD-BFA3-1A002454C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西安，南京浓厚的历史文化底蕴，朝代 都城，宋庆龄故居，世界历史 狮身人面像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2088D-9D20-4ECD-BFA3-1A002454CE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5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类是一种懂得记忆的生物，是唯一能意识到自己的过去并对它感兴趣的动物，记忆是我们每个人天生就具有的本能。孩子正是通过无数次重复接触而产生的记忆，才能认出自己的爸爸妈妈，如果没有记忆，孩子就不可能从众多人群中认出自己的爸爸妈妈。人都渴望了解自已的过去，这就是一种自觉地历史意识。这种历史意识对于个人精神世界的培育，期望充分实现自己的禀赋，价值和意义是极其重要的；历史的魅力在于它是以人类的活动为对象，而人类的活动是世界上最丰富的活动。历史记录了许多优秀出色的个人，而这些记录鼓舞了普通人对优秀出色的人怀有向往之心，鼓舞了许多青年人怀有了崇高的抱负而不会虚度人生。历史学家所面对的对象是不可能直接观察的，他们无法超越时空面对过去，他们只能面对一些历史遗物和历史材料，这些历史遗物和历史材料不能证明什么，它们需要历史学家决定它们可以证明什么，需要历史学家解释那些发生过的事件的原因，这就是历史学是解释之学的特点。例如对孔子的评价，五四运动时期的孔子和今天的孔子，是一个孔子吗？所以，不是过去的事情都会成为“历史”，只有那些被叙述的、被选择的过去的事情才会成为“历史”。这对我们学习历史是一个考验，我们必须在被记载的历史中有自己的判断，有自己的甄别，进而有自己的思考，形成自己的认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2088D-9D20-4ECD-BFA3-1A002454CE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3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88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2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2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9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6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0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5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5E1B-1832-415B-A242-78DD36A3D20E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974AFD-9EAF-4E08-96F5-C41F7CF8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E71EDF-67EE-44A8-B5D6-DCB55A54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75" y="458426"/>
            <a:ext cx="9409825" cy="63751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7C0CA1-1B74-407C-9339-A1273B574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中国历史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5E051-36BF-4814-96CB-E12869055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七年级上册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3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EDD30-5B0C-4918-AC78-98A5F430BEAA}"/>
              </a:ext>
            </a:extLst>
          </p:cNvPr>
          <p:cNvSpPr txBox="1"/>
          <p:nvPr/>
        </p:nvSpPr>
        <p:spPr>
          <a:xfrm>
            <a:off x="2051805" y="2090057"/>
            <a:ext cx="769441" cy="3032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中国境内早期人类</a:t>
            </a:r>
          </a:p>
          <a:p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A546C8A5-0AA0-4FBE-A333-2C65765F4534}"/>
              </a:ext>
            </a:extLst>
          </p:cNvPr>
          <p:cNvSpPr/>
          <p:nvPr/>
        </p:nvSpPr>
        <p:spPr>
          <a:xfrm>
            <a:off x="2901820" y="587829"/>
            <a:ext cx="858417" cy="5850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F8A55E-C832-4A2E-B7BF-BC85847B1BD8}"/>
              </a:ext>
            </a:extLst>
          </p:cNvPr>
          <p:cNvSpPr txBox="1"/>
          <p:nvPr/>
        </p:nvSpPr>
        <p:spPr>
          <a:xfrm>
            <a:off x="4058816" y="107302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元谋人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DA38AE-1F9E-449D-A950-79B0742FA3D0}"/>
              </a:ext>
            </a:extLst>
          </p:cNvPr>
          <p:cNvSpPr txBox="1"/>
          <p:nvPr/>
        </p:nvSpPr>
        <p:spPr>
          <a:xfrm>
            <a:off x="4024942" y="33165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北京人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3890BE-B6E0-4FFA-BA9B-E7A6AA9B9ACE}"/>
              </a:ext>
            </a:extLst>
          </p:cNvPr>
          <p:cNvSpPr txBox="1"/>
          <p:nvPr/>
        </p:nvSpPr>
        <p:spPr>
          <a:xfrm>
            <a:off x="4043555" y="510423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山顶洞人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20C8B79F-6083-485A-A3A0-53642E21C7AE}"/>
              </a:ext>
            </a:extLst>
          </p:cNvPr>
          <p:cNvSpPr/>
          <p:nvPr/>
        </p:nvSpPr>
        <p:spPr>
          <a:xfrm>
            <a:off x="5472017" y="587830"/>
            <a:ext cx="552449" cy="1405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DB57CC-FE67-4278-906B-9FD6D85FF3BA}"/>
              </a:ext>
            </a:extLst>
          </p:cNvPr>
          <p:cNvSpPr txBox="1"/>
          <p:nvPr/>
        </p:nvSpPr>
        <p:spPr>
          <a:xfrm>
            <a:off x="6096000" y="565189"/>
            <a:ext cx="49079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700" dirty="0"/>
              <a:t>（</a:t>
            </a:r>
            <a:r>
              <a:rPr lang="en-US" altLang="zh-CN" sz="1700" dirty="0"/>
              <a:t>1</a:t>
            </a:r>
            <a:r>
              <a:rPr lang="zh-CN" altLang="zh-CN" sz="1700" dirty="0"/>
              <a:t>）发现地点：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</a:t>
            </a:r>
            <a:r>
              <a:rPr lang="zh-CN" altLang="zh-CN" sz="1700" dirty="0"/>
              <a:t>元谋县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2</a:t>
            </a:r>
            <a:r>
              <a:rPr lang="zh-CN" altLang="zh-CN" sz="1700" dirty="0"/>
              <a:t>）距今时间：约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</a:t>
            </a:r>
            <a:r>
              <a:rPr lang="zh-CN" altLang="zh-CN" sz="1700" dirty="0"/>
              <a:t>年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3</a:t>
            </a:r>
            <a:r>
              <a:rPr lang="zh-CN" altLang="zh-CN" sz="1700" dirty="0"/>
              <a:t>）概况：</a:t>
            </a:r>
          </a:p>
          <a:p>
            <a:r>
              <a:rPr lang="zh-CN" altLang="zh-CN" sz="1700" dirty="0"/>
              <a:t>地位：我国目前境内已确认的最早的古人类</a:t>
            </a:r>
          </a:p>
          <a:p>
            <a:r>
              <a:rPr lang="zh-CN" altLang="zh-CN" sz="1700" dirty="0"/>
              <a:t>生活：能制作工具，知道使用火</a:t>
            </a:r>
          </a:p>
          <a:p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CFB618B-06B4-4DAB-8051-33E65D31208B}"/>
              </a:ext>
            </a:extLst>
          </p:cNvPr>
          <p:cNvSpPr/>
          <p:nvPr/>
        </p:nvSpPr>
        <p:spPr>
          <a:xfrm>
            <a:off x="5403978" y="2360096"/>
            <a:ext cx="763556" cy="1770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7B8AC-8C71-4F2D-BCB8-462096B32305}"/>
              </a:ext>
            </a:extLst>
          </p:cNvPr>
          <p:cNvSpPr txBox="1"/>
          <p:nvPr/>
        </p:nvSpPr>
        <p:spPr>
          <a:xfrm>
            <a:off x="6167534" y="2300852"/>
            <a:ext cx="4907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700" dirty="0"/>
              <a:t>（</a:t>
            </a:r>
            <a:r>
              <a:rPr lang="en-US" altLang="zh-CN" sz="1700" dirty="0"/>
              <a:t>1</a:t>
            </a:r>
            <a:r>
              <a:rPr lang="zh-CN" altLang="zh-CN" sz="1700" dirty="0"/>
              <a:t>）发现地点：北京西南周口店龙骨山上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2</a:t>
            </a:r>
            <a:r>
              <a:rPr lang="zh-CN" altLang="zh-CN" sz="1700" dirty="0"/>
              <a:t>）距今时间：约</a:t>
            </a:r>
            <a:r>
              <a:rPr lang="en-US" altLang="zh-CN" sz="1700" dirty="0"/>
              <a:t>70</a:t>
            </a:r>
            <a:r>
              <a:rPr lang="zh-CN" altLang="zh-CN" sz="1700" dirty="0"/>
              <a:t>万</a:t>
            </a:r>
            <a:r>
              <a:rPr lang="en-US" altLang="zh-CN" sz="1700" dirty="0"/>
              <a:t>-20</a:t>
            </a:r>
            <a:r>
              <a:rPr lang="zh-CN" altLang="zh-CN" sz="1700" dirty="0"/>
              <a:t>万年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3</a:t>
            </a:r>
            <a:r>
              <a:rPr lang="zh-CN" altLang="zh-CN" sz="1700" dirty="0"/>
              <a:t>）概况：</a:t>
            </a:r>
          </a:p>
          <a:p>
            <a:r>
              <a:rPr lang="zh-CN" altLang="zh-CN" sz="1700" dirty="0"/>
              <a:t>地位：北京人遗址是迄今所知世界上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</a:t>
            </a:r>
            <a:r>
              <a:rPr lang="zh-CN" altLang="zh-CN" sz="1700" dirty="0"/>
              <a:t>最丰富、</a:t>
            </a:r>
            <a:r>
              <a:rPr lang="en-US" altLang="zh-CN" sz="1700" dirty="0"/>
              <a:t>      </a:t>
            </a:r>
            <a:r>
              <a:rPr lang="zh-CN" altLang="zh-CN" sz="1700" dirty="0"/>
              <a:t>最齐全的直立人遗址之一</a:t>
            </a:r>
          </a:p>
          <a:p>
            <a:r>
              <a:rPr lang="zh-CN" altLang="zh-CN" sz="1700" dirty="0"/>
              <a:t>生活</a:t>
            </a:r>
            <a:r>
              <a:rPr lang="en-US" altLang="zh-CN" sz="1700" dirty="0"/>
              <a:t>:</a:t>
            </a:r>
            <a:r>
              <a:rPr lang="zh-CN" altLang="zh-CN" sz="1700" dirty="0"/>
              <a:t>使用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</a:t>
            </a:r>
            <a:r>
              <a:rPr lang="zh-CN" altLang="zh-CN" sz="1700" dirty="0"/>
              <a:t>石器；结成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</a:t>
            </a:r>
            <a:r>
              <a:rPr lang="zh-CN" altLang="zh-CN" sz="1700" dirty="0"/>
              <a:t>生活；学会使用火并会长时间保存火种</a:t>
            </a:r>
            <a:endParaRPr lang="zh-CN" altLang="en-US" sz="17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432A5D2-0BC8-4EE5-9782-6BFB29DF152F}"/>
              </a:ext>
            </a:extLst>
          </p:cNvPr>
          <p:cNvSpPr/>
          <p:nvPr/>
        </p:nvSpPr>
        <p:spPr>
          <a:xfrm>
            <a:off x="5368212" y="4405255"/>
            <a:ext cx="656254" cy="1738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E3845E-3819-4E61-934E-7BB96FEE59EA}"/>
              </a:ext>
            </a:extLst>
          </p:cNvPr>
          <p:cNvSpPr/>
          <p:nvPr/>
        </p:nvSpPr>
        <p:spPr>
          <a:xfrm>
            <a:off x="5906277" y="450163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700" dirty="0"/>
              <a:t>（</a:t>
            </a:r>
            <a:r>
              <a:rPr lang="en-US" altLang="zh-CN" sz="1700" dirty="0"/>
              <a:t>1</a:t>
            </a:r>
            <a:r>
              <a:rPr lang="zh-CN" altLang="zh-CN" sz="1700" dirty="0"/>
              <a:t>）发现地点：周口店龙骨山顶部洞穴中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2</a:t>
            </a:r>
            <a:r>
              <a:rPr lang="zh-CN" altLang="zh-CN" sz="1700" dirty="0"/>
              <a:t>）距今时间：约</a:t>
            </a:r>
            <a:r>
              <a:rPr lang="en-US" altLang="zh-CN" sz="1700" dirty="0"/>
              <a:t>3</a:t>
            </a:r>
            <a:r>
              <a:rPr lang="zh-CN" altLang="zh-CN" sz="1700" dirty="0"/>
              <a:t>万年</a:t>
            </a:r>
          </a:p>
          <a:p>
            <a:r>
              <a:rPr lang="zh-CN" altLang="zh-CN" sz="1700" dirty="0"/>
              <a:t>（</a:t>
            </a:r>
            <a:r>
              <a:rPr lang="en-US" altLang="zh-CN" sz="1700" dirty="0"/>
              <a:t>3</a:t>
            </a:r>
            <a:r>
              <a:rPr lang="zh-CN" altLang="zh-CN" sz="1700" dirty="0"/>
              <a:t>）概况：</a:t>
            </a:r>
          </a:p>
          <a:p>
            <a:r>
              <a:rPr lang="zh-CN" altLang="zh-CN" sz="1700" dirty="0"/>
              <a:t>生活：打制石器、掌握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</a:t>
            </a:r>
            <a:r>
              <a:rPr lang="zh-CN" altLang="zh-CN" sz="1700" dirty="0"/>
              <a:t>和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</a:t>
            </a:r>
            <a:r>
              <a:rPr lang="zh-CN" altLang="zh-CN" sz="1700" dirty="0"/>
              <a:t>技术；懂得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 </a:t>
            </a:r>
            <a:r>
              <a:rPr lang="zh-CN" altLang="zh-CN" sz="1700" dirty="0"/>
              <a:t>取火；交换生活用品；有爱美意识，会埋葬逝者；过</a:t>
            </a:r>
            <a:r>
              <a:rPr lang="zh-CN" altLang="zh-CN" sz="1700" u="sng" dirty="0"/>
              <a:t> </a:t>
            </a:r>
            <a:r>
              <a:rPr lang="en-US" altLang="zh-CN" sz="1700" u="sng" dirty="0"/>
              <a:t>      </a:t>
            </a:r>
            <a:r>
              <a:rPr lang="zh-CN" altLang="zh-CN" sz="1700" dirty="0"/>
              <a:t>生活；无贫富贵贱的差别。</a:t>
            </a:r>
          </a:p>
        </p:txBody>
      </p:sp>
    </p:spTree>
    <p:extLst>
      <p:ext uri="{BB962C8B-B14F-4D97-AF65-F5344CB8AC3E}">
        <p14:creationId xmlns:p14="http://schemas.microsoft.com/office/powerpoint/2010/main" val="234589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A5177D-84DA-4697-8542-9B10A4E34EE7}"/>
              </a:ext>
            </a:extLst>
          </p:cNvPr>
          <p:cNvSpPr/>
          <p:nvPr/>
        </p:nvSpPr>
        <p:spPr>
          <a:xfrm>
            <a:off x="3471006" y="2790052"/>
            <a:ext cx="5411736" cy="29109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13800" b="0" cap="none" spc="0" dirty="0">
                <a:ln w="0"/>
                <a:solidFill>
                  <a:srgbClr val="FFCC00"/>
                </a:soli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收获满满</a:t>
            </a:r>
          </a:p>
        </p:txBody>
      </p:sp>
    </p:spTree>
    <p:extLst>
      <p:ext uri="{BB962C8B-B14F-4D97-AF65-F5344CB8AC3E}">
        <p14:creationId xmlns:p14="http://schemas.microsoft.com/office/powerpoint/2010/main" val="10671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DFCD2-3C5B-445C-B2B3-D7B2C33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和同学们谈历史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8A055-3281-413D-9DB8-8C253FC1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试一试：历史常识</a:t>
            </a:r>
            <a:endParaRPr lang="en-US" altLang="zh-CN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四大文明古国是哪几个国家？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古巴比伦、古埃及、古印度、中国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你能说出中国几位皇帝的名字？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秦始皇、刘邦、唐太宗、乾隆、康熙、朱元璋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万里长城是谁下令修筑的？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秦始皇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我国古代四大发明是什么？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火药、指南针、造纸术、印刷术</a:t>
            </a:r>
          </a:p>
        </p:txBody>
      </p:sp>
    </p:spTree>
    <p:extLst>
      <p:ext uri="{BB962C8B-B14F-4D97-AF65-F5344CB8AC3E}">
        <p14:creationId xmlns:p14="http://schemas.microsoft.com/office/powerpoint/2010/main" val="30422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51C6F-9E54-4081-AD51-BBD6A920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5D206D4-D4C4-418D-A013-E3742528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9184"/>
            <a:ext cx="3424620" cy="37782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ADDA0B-1BAC-4C9B-AE80-F4992BA9D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86" y="199185"/>
            <a:ext cx="5550481" cy="37010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291D9B-A8CD-4AD7-A9CF-B74E73EA0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3862837"/>
            <a:ext cx="4764046" cy="29951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84B079-E04A-43F1-A034-1B0C839A6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71" y="3947129"/>
            <a:ext cx="3727796" cy="28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92A85-B790-424D-9047-0D27BDED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WWW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4A802-CB0F-4362-B3D5-67C3D34E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 pitchFamily="34" charset="0"/>
              </a:rPr>
              <a:t>一、什么（</a:t>
            </a:r>
            <a:r>
              <a:rPr lang="en-US" altLang="zh-CN" dirty="0">
                <a:latin typeface="Arial Black" panose="020B0A04020102020204" pitchFamily="34" charset="0"/>
              </a:rPr>
              <a:t>What</a:t>
            </a:r>
            <a:r>
              <a:rPr lang="zh-CN" altLang="en-US" dirty="0">
                <a:latin typeface="Arial Black" panose="020B0A04020102020204" pitchFamily="34" charset="0"/>
              </a:rPr>
              <a:t>）是历史？</a:t>
            </a:r>
            <a:endParaRPr lang="en-US" altLang="zh-CN" dirty="0">
              <a:latin typeface="Arial Black" panose="020B0A04020102020204" pitchFamily="34" charset="0"/>
            </a:endParaRPr>
          </a:p>
          <a:p>
            <a:r>
              <a:rPr lang="zh-CN" altLang="en-US" dirty="0">
                <a:latin typeface="Arial Black" panose="020B0A04020102020204" pitchFamily="34" charset="0"/>
              </a:rPr>
              <a:t>二、为什么（</a:t>
            </a:r>
            <a:r>
              <a:rPr lang="en-US" altLang="zh-CN" dirty="0">
                <a:latin typeface="Arial Black" panose="020B0A04020102020204" pitchFamily="34" charset="0"/>
              </a:rPr>
              <a:t>why</a:t>
            </a:r>
            <a:r>
              <a:rPr lang="zh-CN" altLang="en-US" dirty="0">
                <a:latin typeface="Arial Black" panose="020B0A04020102020204" pitchFamily="34" charset="0"/>
              </a:rPr>
              <a:t>）要学历史？</a:t>
            </a:r>
            <a:endParaRPr lang="en-US" altLang="zh-CN" dirty="0">
              <a:latin typeface="Arial Black" panose="020B0A04020102020204" pitchFamily="34" charset="0"/>
            </a:endParaRPr>
          </a:p>
          <a:p>
            <a:r>
              <a:rPr lang="zh-CN" altLang="en-US" dirty="0">
                <a:latin typeface="Arial Black" panose="020B0A04020102020204" pitchFamily="34" charset="0"/>
              </a:rPr>
              <a:t>三、怎样（</a:t>
            </a:r>
            <a:r>
              <a:rPr lang="en-US" altLang="zh-CN" dirty="0">
                <a:latin typeface="Arial Black" panose="020B0A04020102020204" pitchFamily="34" charset="0"/>
              </a:rPr>
              <a:t>how</a:t>
            </a:r>
            <a:r>
              <a:rPr lang="zh-CN" altLang="en-US" dirty="0">
                <a:latin typeface="Arial Black" panose="020B0A04020102020204" pitchFamily="34" charset="0"/>
              </a:rPr>
              <a:t>）学好历史？</a:t>
            </a:r>
          </a:p>
        </p:txBody>
      </p:sp>
    </p:spTree>
    <p:extLst>
      <p:ext uri="{BB962C8B-B14F-4D97-AF65-F5344CB8AC3E}">
        <p14:creationId xmlns:p14="http://schemas.microsoft.com/office/powerpoint/2010/main" val="42673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E23C-9272-4C5E-B3B2-76E19BF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什么是“历史”？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E16E3-7A45-41C5-BABC-140A16EF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历史包括三种含义：</a:t>
            </a:r>
            <a:endParaRPr lang="en-US" altLang="zh-CN" dirty="0"/>
          </a:p>
          <a:p>
            <a:r>
              <a:rPr lang="zh-CN" altLang="en-US" dirty="0"/>
              <a:t>一、过去发生的事；</a:t>
            </a:r>
            <a:endParaRPr lang="en-US" altLang="zh-CN" dirty="0"/>
          </a:p>
          <a:p>
            <a:r>
              <a:rPr lang="zh-CN" altLang="en-US" dirty="0"/>
              <a:t>二、历史学，是一门学科；</a:t>
            </a:r>
            <a:endParaRPr lang="en-US" altLang="zh-CN" dirty="0"/>
          </a:p>
          <a:p>
            <a:r>
              <a:rPr lang="zh-CN" altLang="en-US" dirty="0"/>
              <a:t>三、指史学观点、书籍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说文解字</a:t>
            </a:r>
            <a:r>
              <a:rPr lang="en-US" altLang="zh-CN" dirty="0"/>
              <a:t>》</a:t>
            </a:r>
            <a:r>
              <a:rPr lang="zh-CN" altLang="en-US" dirty="0"/>
              <a:t>解释是：“历者，过也，史者，记事也。”历</a:t>
            </a:r>
            <a:r>
              <a:rPr lang="en-US" altLang="zh-CN" dirty="0"/>
              <a:t>---</a:t>
            </a:r>
            <a:r>
              <a:rPr lang="zh-CN" altLang="en-US" dirty="0"/>
              <a:t>过去的，经历的；史</a:t>
            </a:r>
            <a:r>
              <a:rPr lang="en-US" altLang="zh-CN" dirty="0"/>
              <a:t>---</a:t>
            </a:r>
            <a:r>
              <a:rPr lang="zh-CN" altLang="en-US" dirty="0"/>
              <a:t>现实，事情。历史是人类活动的连续记录。</a:t>
            </a:r>
            <a:endParaRPr lang="en-US" altLang="zh-CN" dirty="0"/>
          </a:p>
          <a:p>
            <a:r>
              <a:rPr lang="zh-CN" altLang="en-US" dirty="0"/>
              <a:t>历史（英文）：</a:t>
            </a:r>
            <a:r>
              <a:rPr lang="en-US" altLang="zh-CN" dirty="0"/>
              <a:t>history</a:t>
            </a:r>
            <a:r>
              <a:rPr lang="zh-CN" altLang="en-US" dirty="0"/>
              <a:t>，即 </a:t>
            </a:r>
            <a:r>
              <a:rPr lang="en-US" altLang="zh-CN" dirty="0"/>
              <a:t>hi   story </a:t>
            </a:r>
            <a:r>
              <a:rPr lang="zh-CN" altLang="en-US" dirty="0"/>
              <a:t>嘿，故事，所以历史就是讲故事。</a:t>
            </a:r>
          </a:p>
        </p:txBody>
      </p:sp>
    </p:spTree>
    <p:extLst>
      <p:ext uri="{BB962C8B-B14F-4D97-AF65-F5344CB8AC3E}">
        <p14:creationId xmlns:p14="http://schemas.microsoft.com/office/powerpoint/2010/main" val="31928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9331-8647-4B7A-B831-7424DDA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62F99-025A-4EFC-8FAA-AADB4ADF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历史包括政治、经济、文化、军事、民族关系、外交、科技等方面，涉及到了人类社会生活的各个方面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假如有穿越，你想对他说什么，你想在历史上留下些什么印迹？</a:t>
            </a:r>
          </a:p>
        </p:txBody>
      </p:sp>
    </p:spTree>
    <p:extLst>
      <p:ext uri="{BB962C8B-B14F-4D97-AF65-F5344CB8AC3E}">
        <p14:creationId xmlns:p14="http://schemas.microsoft.com/office/powerpoint/2010/main" val="35690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D4EFC-AC17-4101-A746-A1304AE4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0BFA-7AA1-46F9-A2BF-7BBE3054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时间轴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整体框架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理解记忆</a:t>
            </a:r>
            <a:endParaRPr lang="en-US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1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8C904-0BC1-4587-94DE-883EF27E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11" y="508520"/>
            <a:ext cx="8915399" cy="1087016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第一单元 史前时期：中国境内早期人类与文明的起源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56170-C228-439E-B5DE-9C20F84D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551" y="3704359"/>
            <a:ext cx="6825376" cy="1492792"/>
          </a:xfrm>
        </p:spPr>
        <p:txBody>
          <a:bodyPr>
            <a:normAutofit fontScale="92500"/>
          </a:bodyPr>
          <a:lstStyle/>
          <a:p>
            <a:r>
              <a:rPr lang="zh-CN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第1课 中国境内早期人类的代表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 </a:t>
            </a:r>
            <a:r>
              <a:rPr lang="zh-CN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—北京人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9DFCF6D-5754-41E7-A847-AD18C607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99" y="2779401"/>
            <a:ext cx="27295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A655-6CEB-4E15-9BDD-6CB50C1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2FE2D8-3C97-4BC9-911D-57DFA5E6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62" y="514240"/>
            <a:ext cx="8033138" cy="6024854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04912B7-E063-491E-82D1-663D5557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3138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839</Words>
  <Application>Microsoft Office PowerPoint</Application>
  <PresentationFormat>宽屏</PresentationFormat>
  <Paragraphs>60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华文行楷</vt:lpstr>
      <vt:lpstr>华文楷体</vt:lpstr>
      <vt:lpstr>华文新魏</vt:lpstr>
      <vt:lpstr>幼圆</vt:lpstr>
      <vt:lpstr>Arial</vt:lpstr>
      <vt:lpstr>Arial Black</vt:lpstr>
      <vt:lpstr>Century Gothic</vt:lpstr>
      <vt:lpstr>Wingdings 3</vt:lpstr>
      <vt:lpstr>丝状</vt:lpstr>
      <vt:lpstr>中国历史</vt:lpstr>
      <vt:lpstr>和同学们谈历史</vt:lpstr>
      <vt:lpstr>PowerPoint 演示文稿</vt:lpstr>
      <vt:lpstr>WWW</vt:lpstr>
      <vt:lpstr>什么是“历史”？ </vt:lpstr>
      <vt:lpstr>历史的内容</vt:lpstr>
      <vt:lpstr>PowerPoint 演示文稿</vt:lpstr>
      <vt:lpstr>第一单元 史前时期：中国境内早期人类与文明的起源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中国历史</dc:title>
  <dc:creator>郭 会玲</dc:creator>
  <cp:lastModifiedBy>郭 会玲</cp:lastModifiedBy>
  <cp:revision>12</cp:revision>
  <dcterms:created xsi:type="dcterms:W3CDTF">2019-08-31T05:27:05Z</dcterms:created>
  <dcterms:modified xsi:type="dcterms:W3CDTF">2019-08-31T09:11:11Z</dcterms:modified>
</cp:coreProperties>
</file>