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78" r:id="rId6"/>
    <p:sldId id="279" r:id="rId7"/>
    <p:sldId id="288" r:id="rId8"/>
    <p:sldId id="280" r:id="rId9"/>
    <p:sldId id="281" r:id="rId10"/>
    <p:sldId id="282" r:id="rId11"/>
    <p:sldId id="283" r:id="rId12"/>
    <p:sldId id="284" r:id="rId13"/>
    <p:sldId id="285" r:id="rId14"/>
    <p:sldId id="289" r:id="rId15"/>
    <p:sldId id="287" r:id="rId16"/>
    <p:sldId id="291" r:id="rId17"/>
    <p:sldId id="290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1DBC72-4136-4F24-A144-F1408BA908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2A41C1-A0A3-46FC-9718-7183A55EA9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19F58DD-CF09-4776-B725-4760B7F4AF06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76AF250-A462-40AC-9240-14719B26E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29FA5AF-C2BC-448F-9F26-99F038FAB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2E65A-A1E3-4EA1-9218-289159187B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077D-2482-4C4A-8FEF-A1E359C47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BE210083-72A6-46FC-9317-809090D46E6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86ABFAC-4443-41F9-90F9-A4A3AB2BA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8BB635-68C2-4C60-BEDB-27813704C828}" type="slidenum">
              <a:rPr lang="en-US" altLang="zh-CN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284CB7C-78B6-42FF-85E3-D82E8BBF4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9D0E872-C3B5-41E6-BAE5-138B38853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32F71-CC85-4020-86EE-7982D094629C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0F5C26-6983-4499-997A-78D3219ADA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05385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09684-2F8D-4ADD-A5F7-028A1021F9A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9C71C-83C7-4901-B6B1-EE79598FD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8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09684-2F8D-4ADD-A5F7-028A1021F9A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9C71C-83C7-4901-B6B1-EE79598FD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12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09684-2F8D-4ADD-A5F7-028A1021F9A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9C71C-83C7-4901-B6B1-EE79598FD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09684-2F8D-4ADD-A5F7-028A1021F9A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9C71C-83C7-4901-B6B1-EE79598FD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39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09684-2F8D-4ADD-A5F7-028A1021F9A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9C71C-83C7-4901-B6B1-EE79598FD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9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44D6EC-DB93-4C95-BBDE-B3C9FB47C278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B56A-2C0E-4E12-A15D-48F474A11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96829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09684-2F8D-4ADD-A5F7-028A1021F9A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1C-83C7-4901-B6B1-EE79598FD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114E1-65B8-4714-A117-D51ECBAAF55E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6028-B98A-4AC6-8053-4879A030C0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44291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013351-9DE4-49D1-BCCA-9764D27E525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199F35-2449-447E-A5E2-8B7C7CC680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85083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C518A-107A-4806-AFC6-2CF986AE82AB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E19DDE-D885-4104-A059-D03847E3B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01689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2FB392-6049-4813-A328-2377D3A40C63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B7EA22-19E4-4236-A0D9-AF2D85B4E8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20800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9B8EC-2461-4B66-9A8F-35AEE1439175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0D42-5D16-4787-8173-B1509BFB1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12505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8180-59EE-49C2-81E3-83211C50D829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094B-87F5-47BC-8C21-C04E892A01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14047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98369-5961-43D8-A7F8-E7E8FD295B06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C5DA-ADCF-46CD-9489-1240227B3A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3744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8A742-7A51-433C-839D-7EBFD7BEBD21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556A77-6C7C-4CE3-8D2D-4B5CD98A25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2418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409684-2F8D-4ADD-A5F7-028A1021F9A4}" type="datetimeFigureOut">
              <a:rPr lang="zh-CN" altLang="en-US" smtClean="0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F9C71C-83C7-4901-B6B1-EE79598FD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6" name="图片 6" descr="VI视觉识别系统2016.06">
            <a:extLst>
              <a:ext uri="{FF2B5EF4-FFF2-40B4-BE49-F238E27FC236}">
                <a16:creationId xmlns:a16="http://schemas.microsoft.com/office/drawing/2014/main" id="{21C8C4D8-368B-44DE-BA6A-C3FFCBF3838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46038"/>
            <a:ext cx="458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7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ransition>
    <p:cut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7">
            <a:extLst>
              <a:ext uri="{FF2B5EF4-FFF2-40B4-BE49-F238E27FC236}">
                <a16:creationId xmlns:a16="http://schemas.microsoft.com/office/drawing/2014/main" id="{7307FC85-63C2-45EE-819F-56DF4C829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41314"/>
            <a:ext cx="5239788" cy="577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0">
            <a:extLst>
              <a:ext uri="{FF2B5EF4-FFF2-40B4-BE49-F238E27FC236}">
                <a16:creationId xmlns:a16="http://schemas.microsoft.com/office/drawing/2014/main" id="{3D3D43AB-38BF-49BC-BBEA-C18449B2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732" y="-1647032"/>
            <a:ext cx="4676775" cy="551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17">
            <a:extLst>
              <a:ext uri="{FF2B5EF4-FFF2-40B4-BE49-F238E27FC236}">
                <a16:creationId xmlns:a16="http://schemas.microsoft.com/office/drawing/2014/main" id="{257B0916-4394-4241-A118-2997A069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588" y="3602038"/>
            <a:ext cx="4298951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文本框 28">
            <a:extLst>
              <a:ext uri="{FF2B5EF4-FFF2-40B4-BE49-F238E27FC236}">
                <a16:creationId xmlns:a16="http://schemas.microsoft.com/office/drawing/2014/main" id="{BCB4D96D-E722-465F-8F66-CFB8673A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4294863"/>
            <a:ext cx="8134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6000" dirty="0">
                <a:solidFill>
                  <a:srgbClr val="29BAD9"/>
                </a:solidFill>
                <a:latin typeface="华康海报体W12(P)" pitchFamily="82" charset="-122"/>
                <a:ea typeface="华康海报体W12(P)" pitchFamily="82" charset="-122"/>
              </a:rPr>
              <a:t>第三课 远古的传说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5F8AE1-28C7-46E9-A74B-1C88FFD1CF1A}"/>
              </a:ext>
            </a:extLst>
          </p:cNvPr>
          <p:cNvSpPr txBox="1"/>
          <p:nvPr/>
        </p:nvSpPr>
        <p:spPr>
          <a:xfrm>
            <a:off x="2407443" y="2041997"/>
            <a:ext cx="7377113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C000"/>
                </a:solidFill>
              </a:rPr>
              <a:t>第一单元 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altLang="zh-CN" sz="3600" b="1" dirty="0">
                <a:solidFill>
                  <a:srgbClr val="FFC000"/>
                </a:solidFill>
              </a:rPr>
              <a:t>     </a:t>
            </a:r>
            <a:r>
              <a:rPr lang="zh-CN" altLang="en-US" sz="3600" b="1" dirty="0">
                <a:solidFill>
                  <a:srgbClr val="FFC000"/>
                </a:solidFill>
              </a:rPr>
              <a:t>史前时期：中国境内人类的活动</a:t>
            </a:r>
            <a:br>
              <a:rPr lang="zh-CN" altLang="en-US" sz="3600" dirty="0"/>
            </a:b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13319" name="矩形 1">
            <a:extLst>
              <a:ext uri="{FF2B5EF4-FFF2-40B4-BE49-F238E27FC236}">
                <a16:creationId xmlns:a16="http://schemas.microsoft.com/office/drawing/2014/main" id="{79AA57EC-2257-4ED7-B119-8C0A2517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743" y="151190"/>
            <a:ext cx="14253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/>
              <a:t>部编人教七上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767313-56E2-4F03-8A75-D2696315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882650"/>
            <a:ext cx="8135938" cy="52228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中国人为什么自称是“炎黄子孙”“华夏儿女”？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5825E-8B2B-4E83-B7E6-13C8598EE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2286000"/>
            <a:ext cx="8964613" cy="2616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       </a:t>
            </a:r>
            <a:r>
              <a:rPr lang="zh-CN" altLang="en-US" sz="3200" b="1" dirty="0">
                <a:latin typeface="隶书" pitchFamily="49" charset="-122"/>
                <a:ea typeface="隶书" pitchFamily="49" charset="-122"/>
              </a:rPr>
              <a:t>炎黄部落联盟所进行的一系列战争，打破了氏族之间狭隘的界限，促进了相互间的交流和融合，为华夏族的形成奠定了基础。</a:t>
            </a:r>
            <a:endParaRPr lang="en-US" altLang="zh-CN" sz="3200" b="1" dirty="0">
              <a:latin typeface="隶书" pitchFamily="49" charset="-122"/>
              <a:ea typeface="隶书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  因此，黄帝和炎帝被尊为华夏族的祖先，尤其是黄帝更为著名，被后人誉为“人文初祖”。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发明0">
            <a:extLst>
              <a:ext uri="{FF2B5EF4-FFF2-40B4-BE49-F238E27FC236}">
                <a16:creationId xmlns:a16="http://schemas.microsoft.com/office/drawing/2014/main" id="{03162B8F-5B81-4981-82A4-069B336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133600"/>
            <a:ext cx="374491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黄帝发明1">
            <a:extLst>
              <a:ext uri="{FF2B5EF4-FFF2-40B4-BE49-F238E27FC236}">
                <a16:creationId xmlns:a16="http://schemas.microsoft.com/office/drawing/2014/main" id="{EF9042F1-D4CF-4881-92A1-4710B5DC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76250"/>
            <a:ext cx="21224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发明4">
            <a:extLst>
              <a:ext uri="{FF2B5EF4-FFF2-40B4-BE49-F238E27FC236}">
                <a16:creationId xmlns:a16="http://schemas.microsoft.com/office/drawing/2014/main" id="{F2811091-F010-4ADB-AF4B-003138061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636838"/>
            <a:ext cx="208756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发明5">
            <a:extLst>
              <a:ext uri="{FF2B5EF4-FFF2-40B4-BE49-F238E27FC236}">
                <a16:creationId xmlns:a16="http://schemas.microsoft.com/office/drawing/2014/main" id="{0406E9F2-AC2D-4C16-8956-08842039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652963"/>
            <a:ext cx="20875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黄帝发明2">
            <a:extLst>
              <a:ext uri="{FF2B5EF4-FFF2-40B4-BE49-F238E27FC236}">
                <a16:creationId xmlns:a16="http://schemas.microsoft.com/office/drawing/2014/main" id="{7FD0785C-261E-4BD1-BE51-2E8FCB827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476250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 descr="黄帝发明3">
            <a:extLst>
              <a:ext uri="{FF2B5EF4-FFF2-40B4-BE49-F238E27FC236}">
                <a16:creationId xmlns:a16="http://schemas.microsoft.com/office/drawing/2014/main" id="{55C21EDA-616C-4AA1-8FA0-10EAA2AC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620713"/>
            <a:ext cx="18716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 descr="发明6">
            <a:extLst>
              <a:ext uri="{FF2B5EF4-FFF2-40B4-BE49-F238E27FC236}">
                <a16:creationId xmlns:a16="http://schemas.microsoft.com/office/drawing/2014/main" id="{5FC7B387-5BB2-4B70-B67C-6158CF0F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2601913"/>
            <a:ext cx="19542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 descr="发明7">
            <a:extLst>
              <a:ext uri="{FF2B5EF4-FFF2-40B4-BE49-F238E27FC236}">
                <a16:creationId xmlns:a16="http://schemas.microsoft.com/office/drawing/2014/main" id="{9E454BE2-FB4F-4834-854D-58AC6D8B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4581525"/>
            <a:ext cx="20161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Text Box 14">
            <a:extLst>
              <a:ext uri="{FF2B5EF4-FFF2-40B4-BE49-F238E27FC236}">
                <a16:creationId xmlns:a16="http://schemas.microsoft.com/office/drawing/2014/main" id="{E13785E2-78EC-4C6B-A17B-7A7CAC3B5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248602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仓颉造字</a:t>
            </a:r>
          </a:p>
        </p:txBody>
      </p:sp>
      <p:sp>
        <p:nvSpPr>
          <p:cNvPr id="23563" name="Text Box 16">
            <a:extLst>
              <a:ext uri="{FF2B5EF4-FFF2-40B4-BE49-F238E27FC236}">
                <a16:creationId xmlns:a16="http://schemas.microsoft.com/office/drawing/2014/main" id="{6D6C51F6-02AE-4EC3-97A5-421A8501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62023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79D700A7-9582-410B-91D3-4DEEC6C2D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5862638"/>
            <a:ext cx="804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黄帝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B0937FB4-8430-468A-877B-51A19DDE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34498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养蚕织布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5AC82A6E-5577-4580-AB20-7B898DF3E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3452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造船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96D633FC-7E63-46BC-AAA1-97C2734A5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989138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尝百草创医术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CBA0E3FF-DAC6-4FD2-BACC-D6BE82A2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213" y="1968500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制造指南车</a:t>
            </a:r>
          </a:p>
        </p:txBody>
      </p:sp>
      <p:sp>
        <p:nvSpPr>
          <p:cNvPr id="5143" name="Text Box 23">
            <a:extLst>
              <a:ext uri="{FF2B5EF4-FFF2-40B4-BE49-F238E27FC236}">
                <a16:creationId xmlns:a16="http://schemas.microsoft.com/office/drawing/2014/main" id="{04903B68-95D3-4961-A292-F2DB63417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195763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观察出天文星座</a:t>
            </a:r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AF4DBF6D-D266-4DC4-BEFB-1461B849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8" y="621188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建造宫室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2CC10A7-DA8E-4AC9-A5D4-C1083678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47638"/>
            <a:ext cx="1028700" cy="61864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二、传说中炎帝、黄帝的发明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/>
      <p:bldP spid="5137" grpId="0"/>
      <p:bldP spid="5138" grpId="0"/>
      <p:bldP spid="5140" grpId="0"/>
      <p:bldP spid="5141" grpId="0"/>
      <p:bldP spid="5142" grpId="0"/>
      <p:bldP spid="5143" grpId="0"/>
      <p:bldP spid="5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67150-5E2C-42F1-99A1-E6978BD4ED51}"/>
              </a:ext>
            </a:extLst>
          </p:cNvPr>
          <p:cNvSpPr txBox="1"/>
          <p:nvPr/>
        </p:nvSpPr>
        <p:spPr>
          <a:xfrm>
            <a:off x="481013" y="1492250"/>
            <a:ext cx="7200900" cy="15700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、相传、黄帝建造宫室，制作衣裳，还教人们挖井，发明舟车，为后世的衣食住行奠定了基础；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C1526-740B-4BBB-A4BE-2237B7BD159C}"/>
              </a:ext>
            </a:extLst>
          </p:cNvPr>
          <p:cNvSpPr txBox="1"/>
          <p:nvPr/>
        </p:nvSpPr>
        <p:spPr>
          <a:xfrm>
            <a:off x="1016000" y="3343275"/>
            <a:ext cx="7200900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、他的妻子嫘祖发明养蚕缫丝；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11694-91B6-438E-A7DF-A474486F0C1A}"/>
              </a:ext>
            </a:extLst>
          </p:cNvPr>
          <p:cNvSpPr txBox="1"/>
          <p:nvPr/>
        </p:nvSpPr>
        <p:spPr>
          <a:xfrm>
            <a:off x="1992313" y="4208463"/>
            <a:ext cx="7199312" cy="58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、他的属下仓颉发明文字；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E385F-2020-4D7E-BE4B-A68603129754}"/>
              </a:ext>
            </a:extLst>
          </p:cNvPr>
          <p:cNvSpPr txBox="1"/>
          <p:nvPr/>
        </p:nvSpPr>
        <p:spPr>
          <a:xfrm>
            <a:off x="3303588" y="5073650"/>
            <a:ext cx="7343775" cy="585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3200" b="1" dirty="0">
                <a:latin typeface="仿宋_GB2312" pitchFamily="49" charset="-122"/>
                <a:ea typeface="仿宋_GB2312" pitchFamily="49" charset="-122"/>
              </a:rPr>
              <a:t>、伶伦编出了乐谱，等等。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7E11B72-09EB-4957-B635-E4290FCC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571500"/>
            <a:ext cx="7345363" cy="7699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40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4400">
                <a:latin typeface="隶书" pitchFamily="49" charset="-122"/>
                <a:ea typeface="隶书" pitchFamily="49" charset="-122"/>
              </a:rPr>
              <a:t>、黄帝</a:t>
            </a:r>
            <a:r>
              <a:rPr lang="en-US" altLang="zh-CN" sz="440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4400">
                <a:latin typeface="隶书" pitchFamily="49" charset="-122"/>
                <a:ea typeface="隶书" pitchFamily="49" charset="-122"/>
              </a:rPr>
              <a:t>“人文初祖”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extLst>
              <a:ext uri="{FF2B5EF4-FFF2-40B4-BE49-F238E27FC236}">
                <a16:creationId xmlns:a16="http://schemas.microsoft.com/office/drawing/2014/main" id="{5D353929-E4DE-4398-9F2C-3679BD4CC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92150"/>
            <a:ext cx="4356100" cy="5113338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595CA863-11B5-4BFA-AC4A-B9BE759B6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1341438"/>
            <a:ext cx="338613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中华开国五千年，神州轩辕自古传。</a:t>
            </a:r>
            <a:r>
              <a:rPr lang="zh-CN" altLang="en-US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创造指南针，平定蚩尤乱。</a:t>
            </a:r>
            <a:r>
              <a:rPr lang="zh-CN" altLang="en-US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世界文明，唯有我先。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200" b="1">
                <a:solidFill>
                  <a:srgbClr val="13131D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孙中山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07E5F5A-471F-4053-ABA1-A2D24830881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620713"/>
            <a:ext cx="4321175" cy="1874837"/>
            <a:chOff x="2925" y="391"/>
            <a:chExt cx="2722" cy="1181"/>
          </a:xfrm>
        </p:grpSpPr>
        <p:sp>
          <p:nvSpPr>
            <p:cNvPr id="25609" name="WordArt 6">
              <a:extLst>
                <a:ext uri="{FF2B5EF4-FFF2-40B4-BE49-F238E27FC236}">
                  <a16:creationId xmlns:a16="http://schemas.microsoft.com/office/drawing/2014/main" id="{E8DF7539-84AA-493D-9C2A-FA23DFD6BDB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15" y="391"/>
              <a:ext cx="953" cy="63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11810"/>
                </a:avLst>
              </a:prstTxWarp>
            </a:bodyPr>
            <a:lstStyle/>
            <a:p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总结：</a:t>
              </a:r>
            </a:p>
          </p:txBody>
        </p:sp>
        <p:sp>
          <p:nvSpPr>
            <p:cNvPr id="25610" name="Text Box 7">
              <a:extLst>
                <a:ext uri="{FF2B5EF4-FFF2-40B4-BE49-F238E27FC236}">
                  <a16:creationId xmlns:a16="http://schemas.microsoft.com/office/drawing/2014/main" id="{6A52A970-ACA0-4E94-BA11-6FD17AEB6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207"/>
              <a:ext cx="27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黄帝对中华文明的贡献</a:t>
              </a:r>
            </a:p>
          </p:txBody>
        </p:sp>
      </p:grpSp>
      <p:sp>
        <p:nvSpPr>
          <p:cNvPr id="82952" name="Text Box 8">
            <a:extLst>
              <a:ext uri="{FF2B5EF4-FFF2-40B4-BE49-F238E27FC236}">
                <a16:creationId xmlns:a16="http://schemas.microsoft.com/office/drawing/2014/main" id="{E9C3B887-89DA-4B16-9196-0C57E4774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2781300"/>
            <a:ext cx="39608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、黄炎结盟，形成  日后的华夏族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13131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、发明创造，为日后进步作出巨大贡献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3F2CDAB8-F9BA-4318-BD0B-0FBB3F06F042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5229225"/>
            <a:ext cx="6337300" cy="1227138"/>
            <a:chOff x="1610" y="3294"/>
            <a:chExt cx="3992" cy="773"/>
          </a:xfrm>
        </p:grpSpPr>
        <p:sp>
          <p:nvSpPr>
            <p:cNvPr id="25607" name="AutoShape 10">
              <a:extLst>
                <a:ext uri="{FF2B5EF4-FFF2-40B4-BE49-F238E27FC236}">
                  <a16:creationId xmlns:a16="http://schemas.microsoft.com/office/drawing/2014/main" id="{D7B087E4-6E2A-4E2F-B3CA-5CD3A408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294"/>
              <a:ext cx="363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5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608" name="Text Box 11">
              <a:extLst>
                <a:ext uri="{FF2B5EF4-FFF2-40B4-BE49-F238E27FC236}">
                  <a16:creationId xmlns:a16="http://schemas.microsoft.com/office/drawing/2014/main" id="{EF759DCB-34FF-4867-A317-E0AF9AC37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702"/>
              <a:ext cx="39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3200" b="1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中华五千年文明始于黄帝时期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BFDBB0-EAC5-424A-A8B8-D34D43D86921}"/>
              </a:ext>
            </a:extLst>
          </p:cNvPr>
          <p:cNvSpPr/>
          <p:nvPr/>
        </p:nvSpPr>
        <p:spPr>
          <a:xfrm>
            <a:off x="996950" y="379413"/>
            <a:ext cx="2851150" cy="58578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、炎帝的贡献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6A53A-B7A4-4452-A03B-36549588179C}"/>
              </a:ext>
            </a:extLst>
          </p:cNvPr>
          <p:cNvSpPr txBox="1"/>
          <p:nvPr/>
        </p:nvSpPr>
        <p:spPr>
          <a:xfrm>
            <a:off x="1447800" y="2346325"/>
            <a:ext cx="8555038" cy="2062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b="1" dirty="0"/>
              <a:t>        传说炎帝教民开垦耕种，制作生产工具，种植五谷和蔬菜；制作陶器，发明纺织，学会煮盐，教人们通商交换；制作乐器琴瑟，并具有最早的天文和历法知识。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F3679A4-5BCA-4797-BEDF-C1C0A5ACF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38" y="954088"/>
            <a:ext cx="1800225" cy="762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尧</a:t>
            </a:r>
          </a:p>
        </p:txBody>
      </p:sp>
      <p:pic>
        <p:nvPicPr>
          <p:cNvPr id="17411" name="Picture 3" descr="尧">
            <a:extLst>
              <a:ext uri="{FF2B5EF4-FFF2-40B4-BE49-F238E27FC236}">
                <a16:creationId xmlns:a16="http://schemas.microsoft.com/office/drawing/2014/main" id="{6560D989-D63B-4142-A0B3-6CCDD8AF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63725"/>
            <a:ext cx="3132137" cy="4848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0031">
            <a:hlinkClick r:id="rId3" action="ppaction://hlinksldjump"/>
            <a:extLst>
              <a:ext uri="{FF2B5EF4-FFF2-40B4-BE49-F238E27FC236}">
                <a16:creationId xmlns:a16="http://schemas.microsoft.com/office/drawing/2014/main" id="{D1715E55-0708-4F87-8DAC-7210963F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913" y="5949950"/>
            <a:ext cx="57626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舜">
            <a:extLst>
              <a:ext uri="{FF2B5EF4-FFF2-40B4-BE49-F238E27FC236}">
                <a16:creationId xmlns:a16="http://schemas.microsoft.com/office/drawing/2014/main" id="{7195AFBE-9709-41EC-9526-47EF9863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1863725"/>
            <a:ext cx="2879725" cy="48720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4" name="Rectangle 6">
            <a:extLst>
              <a:ext uri="{FF2B5EF4-FFF2-40B4-BE49-F238E27FC236}">
                <a16:creationId xmlns:a16="http://schemas.microsoft.com/office/drawing/2014/main" id="{8DC473CC-B9E6-4E5B-BC58-B6C31A0D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954088"/>
            <a:ext cx="2663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</a:rPr>
              <a:t>舜</a:t>
            </a:r>
          </a:p>
        </p:txBody>
      </p:sp>
      <p:pic>
        <p:nvPicPr>
          <p:cNvPr id="17415" name="Picture 7" descr="禹">
            <a:extLst>
              <a:ext uri="{FF2B5EF4-FFF2-40B4-BE49-F238E27FC236}">
                <a16:creationId xmlns:a16="http://schemas.microsoft.com/office/drawing/2014/main" id="{4580015F-5EAF-42E6-9E55-22471E6FA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38" y="1816100"/>
            <a:ext cx="2914650" cy="4895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6" name="Rectangle 8">
            <a:extLst>
              <a:ext uri="{FF2B5EF4-FFF2-40B4-BE49-F238E27FC236}">
                <a16:creationId xmlns:a16="http://schemas.microsoft.com/office/drawing/2014/main" id="{D8767E89-42C1-44D4-81A1-5D173AB3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313" y="954088"/>
            <a:ext cx="2555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</a:rPr>
              <a:t>禹</a:t>
            </a:r>
          </a:p>
        </p:txBody>
      </p:sp>
      <p:sp>
        <p:nvSpPr>
          <p:cNvPr id="40969" name="TextBox 9">
            <a:extLst>
              <a:ext uri="{FF2B5EF4-FFF2-40B4-BE49-F238E27FC236}">
                <a16:creationId xmlns:a16="http://schemas.microsoft.com/office/drawing/2014/main" id="{C5F657B0-0ACC-4E8A-8E9E-B68E85BDF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2700"/>
            <a:ext cx="4716463" cy="76993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三、尧舜禹的禅让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尧舜禅位图">
            <a:extLst>
              <a:ext uri="{FF2B5EF4-FFF2-40B4-BE49-F238E27FC236}">
                <a16:creationId xmlns:a16="http://schemas.microsoft.com/office/drawing/2014/main" id="{2E35E79A-4064-4661-8B75-34B7C296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414338"/>
            <a:ext cx="30591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7">
            <a:extLst>
              <a:ext uri="{FF2B5EF4-FFF2-40B4-BE49-F238E27FC236}">
                <a16:creationId xmlns:a16="http://schemas.microsoft.com/office/drawing/2014/main" id="{39EE59FF-9154-4DCE-884B-58F305BF5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954588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</a:rPr>
              <a:t>尧舜禅位图</a:t>
            </a:r>
          </a:p>
        </p:txBody>
      </p:sp>
      <p:sp>
        <p:nvSpPr>
          <p:cNvPr id="28676" name="AutoShape 12">
            <a:extLst>
              <a:ext uri="{FF2B5EF4-FFF2-40B4-BE49-F238E27FC236}">
                <a16:creationId xmlns:a16="http://schemas.microsoft.com/office/drawing/2014/main" id="{DE33DE35-2C45-48DE-9210-12E88718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-87313"/>
            <a:ext cx="3384550" cy="3455988"/>
          </a:xfrm>
          <a:prstGeom prst="cloudCallout">
            <a:avLst>
              <a:gd name="adj1" fmla="val 23912"/>
              <a:gd name="adj2" fmla="val 49167"/>
            </a:avLst>
          </a:prstGeom>
          <a:solidFill>
            <a:srgbClr val="FFFFCC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6095" name="AutoShape 15">
            <a:extLst>
              <a:ext uri="{FF2B5EF4-FFF2-40B4-BE49-F238E27FC236}">
                <a16:creationId xmlns:a16="http://schemas.microsoft.com/office/drawing/2014/main" id="{CE3D3143-6710-4FF6-A893-20474664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2073275"/>
            <a:ext cx="4249737" cy="2881313"/>
          </a:xfrm>
          <a:prstGeom prst="cloudCallout">
            <a:avLst>
              <a:gd name="adj1" fmla="val 23912"/>
              <a:gd name="adj2" fmla="val 49167"/>
            </a:avLst>
          </a:prstGeom>
          <a:solidFill>
            <a:srgbClr val="FFFFCC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5BB1C05E-ACE9-49DA-ABF1-BB6BCD175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042988"/>
            <a:ext cx="6111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</a:rPr>
              <a:t>禅让”是怎么回事？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</a:rPr>
              <a:t>读教材进行说明。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0908BDDB-906D-4C42-A541-65A426EE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2779713"/>
            <a:ext cx="3095625" cy="18161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禅让”的含义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—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原始社会时期的一种民主推选部落联盟首领的制度。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67E5D693-8153-485C-96C0-34E2C3E04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4941888"/>
            <a:ext cx="6048375" cy="13843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</a:rPr>
              <a:t>禅让”制的特点：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、通过部落联盟会议民主推选出来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、首领没有特权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4a06de8b8fc615c6fc1f108e">
            <a:extLst>
              <a:ext uri="{FF2B5EF4-FFF2-40B4-BE49-F238E27FC236}">
                <a16:creationId xmlns:a16="http://schemas.microsoft.com/office/drawing/2014/main" id="{89221DF7-3A53-46BE-8D5D-E6BE447A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3546475"/>
            <a:ext cx="27908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 descr="f83765dbe525ef73d1164e8e">
            <a:extLst>
              <a:ext uri="{FF2B5EF4-FFF2-40B4-BE49-F238E27FC236}">
                <a16:creationId xmlns:a16="http://schemas.microsoft.com/office/drawing/2014/main" id="{FE3E9BE7-5235-4256-9C3F-B3E7C995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4450"/>
            <a:ext cx="26384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4" descr="b37c3938d3942e3696ddd832">
            <a:extLst>
              <a:ext uri="{FF2B5EF4-FFF2-40B4-BE49-F238E27FC236}">
                <a16:creationId xmlns:a16="http://schemas.microsoft.com/office/drawing/2014/main" id="{2E48C09E-194F-4B6F-83DA-788B8571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88" y="595313"/>
            <a:ext cx="26035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Line 5">
            <a:extLst>
              <a:ext uri="{FF2B5EF4-FFF2-40B4-BE49-F238E27FC236}">
                <a16:creationId xmlns:a16="http://schemas.microsoft.com/office/drawing/2014/main" id="{C3F6D33B-2528-4CC2-9C4D-CE2C23240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3357563"/>
            <a:ext cx="2016125" cy="18002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38E360B6-8AA9-4DC6-9922-388C3F490B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888" y="3141663"/>
            <a:ext cx="1727200" cy="2159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85E77CEC-1306-49E0-B944-DB3068DC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1173163"/>
            <a:ext cx="24384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50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50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禅让”</a:t>
            </a:r>
          </a:p>
        </p:txBody>
      </p:sp>
      <p:sp>
        <p:nvSpPr>
          <p:cNvPr id="67592" name="AutoShape 8">
            <a:extLst>
              <a:ext uri="{FF2B5EF4-FFF2-40B4-BE49-F238E27FC236}">
                <a16:creationId xmlns:a16="http://schemas.microsoft.com/office/drawing/2014/main" id="{3C3C8CD3-68EF-463A-A25D-ED1326562120}"/>
              </a:ext>
            </a:extLst>
          </p:cNvPr>
          <p:cNvSpPr>
            <a:spLocks noChangeArrowheads="1"/>
          </p:cNvSpPr>
          <p:nvPr/>
        </p:nvSpPr>
        <p:spPr bwMode="auto">
          <a:xfrm rot="2550764">
            <a:off x="3575050" y="3716338"/>
            <a:ext cx="925513" cy="650875"/>
          </a:xfrm>
          <a:prstGeom prst="wedgeRoundRectCallout">
            <a:avLst>
              <a:gd name="adj1" fmla="val -56375"/>
              <a:gd name="adj2" fmla="val 145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5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传位</a:t>
            </a:r>
          </a:p>
        </p:txBody>
      </p:sp>
      <p:sp>
        <p:nvSpPr>
          <p:cNvPr id="67593" name="AutoShape 9">
            <a:extLst>
              <a:ext uri="{FF2B5EF4-FFF2-40B4-BE49-F238E27FC236}">
                <a16:creationId xmlns:a16="http://schemas.microsoft.com/office/drawing/2014/main" id="{A11C6486-DAEE-4740-89AB-AC30DC99362E}"/>
              </a:ext>
            </a:extLst>
          </p:cNvPr>
          <p:cNvSpPr>
            <a:spLocks noChangeArrowheads="1"/>
          </p:cNvSpPr>
          <p:nvPr/>
        </p:nvSpPr>
        <p:spPr bwMode="auto">
          <a:xfrm rot="-3016651">
            <a:off x="7763670" y="3644106"/>
            <a:ext cx="925512" cy="650875"/>
          </a:xfrm>
          <a:prstGeom prst="wedgeRoundRectCallout">
            <a:avLst>
              <a:gd name="adj1" fmla="val -56375"/>
              <a:gd name="adj2" fmla="val 145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5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传位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3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675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2F6D71-8AB5-4771-8F01-81C9656D0F3F}"/>
              </a:ext>
            </a:extLst>
          </p:cNvPr>
          <p:cNvSpPr txBox="1"/>
          <p:nvPr/>
        </p:nvSpPr>
        <p:spPr>
          <a:xfrm>
            <a:off x="572877" y="396607"/>
            <a:ext cx="206015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b="1" dirty="0"/>
              <a:t>大禹治水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07BD5F-1C02-4672-9DB1-00AFD83271B1}"/>
              </a:ext>
            </a:extLst>
          </p:cNvPr>
          <p:cNvSpPr txBox="1"/>
          <p:nvPr/>
        </p:nvSpPr>
        <p:spPr>
          <a:xfrm>
            <a:off x="573088" y="1376363"/>
            <a:ext cx="7502525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/>
              <a:t>方法：用疏导的方法，开凿河渠疏导洪水入手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7A1610-4C81-42D1-A590-67F1DCE657E4}"/>
              </a:ext>
            </a:extLst>
          </p:cNvPr>
          <p:cNvSpPr txBox="1"/>
          <p:nvPr/>
        </p:nvSpPr>
        <p:spPr>
          <a:xfrm>
            <a:off x="566738" y="2233613"/>
            <a:ext cx="6159500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/>
              <a:t>精神：禹全身心投入治水，曾三过家门而不入，经过十多年的努力，终于解除了水患。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4C9C35-DD24-4B7F-8096-DC013CE27BE0}"/>
              </a:ext>
            </a:extLst>
          </p:cNvPr>
          <p:cNvSpPr txBox="1"/>
          <p:nvPr/>
        </p:nvSpPr>
        <p:spPr>
          <a:xfrm>
            <a:off x="581025" y="3300413"/>
            <a:ext cx="6130925" cy="954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/>
              <a:t>尊称：禹治水有功，得到民众爱戴，被尊成为“大禹”</a:t>
            </a:r>
          </a:p>
        </p:txBody>
      </p:sp>
      <p:pic>
        <p:nvPicPr>
          <p:cNvPr id="30728" name="图片 5">
            <a:extLst>
              <a:ext uri="{FF2B5EF4-FFF2-40B4-BE49-F238E27FC236}">
                <a16:creationId xmlns:a16="http://schemas.microsoft.com/office/drawing/2014/main" id="{E3011FC3-756E-4832-B059-BA047BDF6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3917950"/>
            <a:ext cx="3281363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图片 6">
            <a:extLst>
              <a:ext uri="{FF2B5EF4-FFF2-40B4-BE49-F238E27FC236}">
                <a16:creationId xmlns:a16="http://schemas.microsoft.com/office/drawing/2014/main" id="{F767F4E5-AE88-426D-8D1D-0D2880863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88" y="833438"/>
            <a:ext cx="36147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任意多边形 3">
            <a:extLst>
              <a:ext uri="{FF2B5EF4-FFF2-40B4-BE49-F238E27FC236}">
                <a16:creationId xmlns:a16="http://schemas.microsoft.com/office/drawing/2014/main" id="{5DBB01B5-DEFF-4A11-A7C9-0D96BCA43094}"/>
              </a:ext>
            </a:extLst>
          </p:cNvPr>
          <p:cNvSpPr>
            <a:spLocks/>
          </p:cNvSpPr>
          <p:nvPr/>
        </p:nvSpPr>
        <p:spPr bwMode="auto">
          <a:xfrm>
            <a:off x="3854450" y="2211388"/>
            <a:ext cx="11113" cy="9525"/>
          </a:xfrm>
          <a:custGeom>
            <a:avLst/>
            <a:gdLst>
              <a:gd name="T0" fmla="*/ 0 w 10160"/>
              <a:gd name="T1" fmla="*/ 0 h 10160"/>
              <a:gd name="T2" fmla="*/ 17398 w 10160"/>
              <a:gd name="T3" fmla="*/ 6898 h 10160"/>
              <a:gd name="T4" fmla="*/ 0 w 10160"/>
              <a:gd name="T5" fmla="*/ 6898 h 10160"/>
              <a:gd name="T6" fmla="*/ 0 w 10160"/>
              <a:gd name="T7" fmla="*/ 0 h 10160"/>
              <a:gd name="T8" fmla="*/ 0 60000 65536"/>
              <a:gd name="T9" fmla="*/ 0 60000 65536"/>
              <a:gd name="T10" fmla="*/ 0 60000 65536"/>
              <a:gd name="T11" fmla="*/ 0 60000 65536"/>
              <a:gd name="T12" fmla="*/ 0 w 10160"/>
              <a:gd name="T13" fmla="*/ 0 h 10160"/>
              <a:gd name="T14" fmla="*/ 10160 w 10160"/>
              <a:gd name="T15" fmla="*/ 10160 h 10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60" h="10160">
                <a:moveTo>
                  <a:pt x="0" y="0"/>
                </a:moveTo>
                <a:lnTo>
                  <a:pt x="10160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41719C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直角三角形 4">
            <a:extLst>
              <a:ext uri="{FF2B5EF4-FFF2-40B4-BE49-F238E27FC236}">
                <a16:creationId xmlns:a16="http://schemas.microsoft.com/office/drawing/2014/main" id="{CDEE4184-46DA-4085-BA14-F479DF4E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2211388"/>
            <a:ext cx="698500" cy="592137"/>
          </a:xfrm>
          <a:prstGeom prst="rtTriangle">
            <a:avLst/>
          </a:prstGeom>
          <a:solidFill>
            <a:srgbClr val="02B3C5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14340" name="文本框 5">
            <a:extLst>
              <a:ext uri="{FF2B5EF4-FFF2-40B4-BE49-F238E27FC236}">
                <a16:creationId xmlns:a16="http://schemas.microsoft.com/office/drawing/2014/main" id="{A46CB422-9C29-4A01-AF71-8CB5B330B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2349500"/>
            <a:ext cx="161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4101" name="任意多边形 6">
            <a:extLst>
              <a:ext uri="{FF2B5EF4-FFF2-40B4-BE49-F238E27FC236}">
                <a16:creationId xmlns:a16="http://schemas.microsoft.com/office/drawing/2014/main" id="{AB28B9C0-FCF0-4F94-A6B2-C52293C45432}"/>
              </a:ext>
            </a:extLst>
          </p:cNvPr>
          <p:cNvSpPr>
            <a:spLocks/>
          </p:cNvSpPr>
          <p:nvPr/>
        </p:nvSpPr>
        <p:spPr bwMode="auto">
          <a:xfrm>
            <a:off x="3865563" y="2116138"/>
            <a:ext cx="5334000" cy="687387"/>
          </a:xfrm>
          <a:custGeom>
            <a:avLst/>
            <a:gdLst>
              <a:gd name="T0" fmla="*/ 0 w 3027680"/>
              <a:gd name="T1" fmla="*/ 0 h 609600"/>
              <a:gd name="T2" fmla="*/ 18698315 w 3027680"/>
              <a:gd name="T3" fmla="*/ 0 h 609600"/>
              <a:gd name="T4" fmla="*/ 18698315 w 3027680"/>
              <a:gd name="T5" fmla="*/ 835314 h 609600"/>
              <a:gd name="T6" fmla="*/ 3764763 w 3027680"/>
              <a:gd name="T7" fmla="*/ 835314 h 609600"/>
              <a:gd name="T8" fmla="*/ 0 w 3027680"/>
              <a:gd name="T9" fmla="*/ 0 h 609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7680" h="609600">
                <a:moveTo>
                  <a:pt x="0" y="0"/>
                </a:moveTo>
                <a:lnTo>
                  <a:pt x="3027680" y="0"/>
                </a:lnTo>
                <a:lnTo>
                  <a:pt x="3027680" y="609600"/>
                </a:lnTo>
                <a:lnTo>
                  <a:pt x="60960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02B3C5"/>
          </a:solidFill>
          <a:ln w="28575" cap="flat" cmpd="sng">
            <a:solidFill>
              <a:schemeClr val="bg1"/>
            </a:solidFill>
            <a:round/>
            <a:headEnd/>
            <a:tailE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2" name="文本框 7">
            <a:extLst>
              <a:ext uri="{FF2B5EF4-FFF2-40B4-BE49-F238E27FC236}">
                <a16:creationId xmlns:a16="http://schemas.microsoft.com/office/drawing/2014/main" id="{597D3D6E-7561-4CC7-9C80-A09CAE87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2157413"/>
            <a:ext cx="4371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了解炎黄联盟的形成、逐鹿之战，知道炎帝和黄帝碧落联盟构成了华夏族的主干</a:t>
            </a:r>
          </a:p>
        </p:txBody>
      </p:sp>
      <p:sp>
        <p:nvSpPr>
          <p:cNvPr id="14343" name="任意多边形 8">
            <a:extLst>
              <a:ext uri="{FF2B5EF4-FFF2-40B4-BE49-F238E27FC236}">
                <a16:creationId xmlns:a16="http://schemas.microsoft.com/office/drawing/2014/main" id="{E5640F20-BE8F-48F2-A691-CB64E79B0B54}"/>
              </a:ext>
            </a:extLst>
          </p:cNvPr>
          <p:cNvSpPr>
            <a:spLocks/>
          </p:cNvSpPr>
          <p:nvPr/>
        </p:nvSpPr>
        <p:spPr bwMode="auto">
          <a:xfrm>
            <a:off x="3854450" y="3006725"/>
            <a:ext cx="11113" cy="9525"/>
          </a:xfrm>
          <a:custGeom>
            <a:avLst/>
            <a:gdLst>
              <a:gd name="T0" fmla="*/ 0 w 10160"/>
              <a:gd name="T1" fmla="*/ 0 h 10160"/>
              <a:gd name="T2" fmla="*/ 17398 w 10160"/>
              <a:gd name="T3" fmla="*/ 6898 h 10160"/>
              <a:gd name="T4" fmla="*/ 0 w 10160"/>
              <a:gd name="T5" fmla="*/ 6898 h 10160"/>
              <a:gd name="T6" fmla="*/ 0 w 10160"/>
              <a:gd name="T7" fmla="*/ 0 h 10160"/>
              <a:gd name="T8" fmla="*/ 0 60000 65536"/>
              <a:gd name="T9" fmla="*/ 0 60000 65536"/>
              <a:gd name="T10" fmla="*/ 0 60000 65536"/>
              <a:gd name="T11" fmla="*/ 0 60000 65536"/>
              <a:gd name="T12" fmla="*/ 0 w 10160"/>
              <a:gd name="T13" fmla="*/ 0 h 10160"/>
              <a:gd name="T14" fmla="*/ 10160 w 10160"/>
              <a:gd name="T15" fmla="*/ 10160 h 10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60" h="10160">
                <a:moveTo>
                  <a:pt x="0" y="0"/>
                </a:moveTo>
                <a:lnTo>
                  <a:pt x="10160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41719C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4" name="直角三角形 9">
            <a:extLst>
              <a:ext uri="{FF2B5EF4-FFF2-40B4-BE49-F238E27FC236}">
                <a16:creationId xmlns:a16="http://schemas.microsoft.com/office/drawing/2014/main" id="{7D6BA873-FD80-4A72-9DB5-EE6A3AF5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3006725"/>
            <a:ext cx="698500" cy="579438"/>
          </a:xfrm>
          <a:prstGeom prst="rtTriangle">
            <a:avLst/>
          </a:prstGeom>
          <a:solidFill>
            <a:srgbClr val="FFBF53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14345" name="文本框 10">
            <a:extLst>
              <a:ext uri="{FF2B5EF4-FFF2-40B4-BE49-F238E27FC236}">
                <a16:creationId xmlns:a16="http://schemas.microsoft.com/office/drawing/2014/main" id="{17E9CFD0-8963-4913-AF15-0A615CB2A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3143250"/>
            <a:ext cx="161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2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4106" name="任意多边形 11">
            <a:extLst>
              <a:ext uri="{FF2B5EF4-FFF2-40B4-BE49-F238E27FC236}">
                <a16:creationId xmlns:a16="http://schemas.microsoft.com/office/drawing/2014/main" id="{355B14B0-759B-4544-9756-C9B5B3C79DED}"/>
              </a:ext>
            </a:extLst>
          </p:cNvPr>
          <p:cNvSpPr>
            <a:spLocks/>
          </p:cNvSpPr>
          <p:nvPr/>
        </p:nvSpPr>
        <p:spPr bwMode="auto">
          <a:xfrm>
            <a:off x="3865563" y="3016250"/>
            <a:ext cx="5334000" cy="569913"/>
          </a:xfrm>
          <a:custGeom>
            <a:avLst/>
            <a:gdLst>
              <a:gd name="T0" fmla="*/ 0 w 3027680"/>
              <a:gd name="T1" fmla="*/ 0 h 609600"/>
              <a:gd name="T2" fmla="*/ 18698315 w 3027680"/>
              <a:gd name="T3" fmla="*/ 0 h 609600"/>
              <a:gd name="T4" fmla="*/ 18698315 w 3027680"/>
              <a:gd name="T5" fmla="*/ 465691 h 609600"/>
              <a:gd name="T6" fmla="*/ 3764763 w 3027680"/>
              <a:gd name="T7" fmla="*/ 465691 h 609600"/>
              <a:gd name="T8" fmla="*/ 0 w 3027680"/>
              <a:gd name="T9" fmla="*/ 0 h 609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7680" h="609600">
                <a:moveTo>
                  <a:pt x="0" y="0"/>
                </a:moveTo>
                <a:lnTo>
                  <a:pt x="3027680" y="0"/>
                </a:lnTo>
                <a:lnTo>
                  <a:pt x="3027680" y="609600"/>
                </a:lnTo>
                <a:lnTo>
                  <a:pt x="60960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FFBF53"/>
          </a:solidFill>
          <a:ln w="28575" cap="flat" cmpd="sng">
            <a:solidFill>
              <a:schemeClr val="bg1"/>
            </a:solidFill>
            <a:round/>
            <a:headEnd/>
            <a:tailE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7" name="文本框 12">
            <a:extLst>
              <a:ext uri="{FF2B5EF4-FFF2-40B4-BE49-F238E27FC236}">
                <a16:creationId xmlns:a16="http://schemas.microsoft.com/office/drawing/2014/main" id="{9A643D40-A376-40A6-8516-D131DAAC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2986088"/>
            <a:ext cx="4400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掌握黄帝、炎帝的发明，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了解炎帝、黄帝对中华文明的贡献</a:t>
            </a:r>
          </a:p>
        </p:txBody>
      </p:sp>
      <p:sp>
        <p:nvSpPr>
          <p:cNvPr id="14348" name="任意多边形 13">
            <a:extLst>
              <a:ext uri="{FF2B5EF4-FFF2-40B4-BE49-F238E27FC236}">
                <a16:creationId xmlns:a16="http://schemas.microsoft.com/office/drawing/2014/main" id="{AEA54EB7-C991-406B-AC3C-7118BDB1BB7D}"/>
              </a:ext>
            </a:extLst>
          </p:cNvPr>
          <p:cNvSpPr>
            <a:spLocks/>
          </p:cNvSpPr>
          <p:nvPr/>
        </p:nvSpPr>
        <p:spPr bwMode="auto">
          <a:xfrm>
            <a:off x="3854450" y="3733800"/>
            <a:ext cx="11113" cy="9525"/>
          </a:xfrm>
          <a:custGeom>
            <a:avLst/>
            <a:gdLst>
              <a:gd name="T0" fmla="*/ 0 w 10160"/>
              <a:gd name="T1" fmla="*/ 0 h 10160"/>
              <a:gd name="T2" fmla="*/ 17398 w 10160"/>
              <a:gd name="T3" fmla="*/ 6898 h 10160"/>
              <a:gd name="T4" fmla="*/ 0 w 10160"/>
              <a:gd name="T5" fmla="*/ 6898 h 10160"/>
              <a:gd name="T6" fmla="*/ 0 w 10160"/>
              <a:gd name="T7" fmla="*/ 0 h 10160"/>
              <a:gd name="T8" fmla="*/ 0 60000 65536"/>
              <a:gd name="T9" fmla="*/ 0 60000 65536"/>
              <a:gd name="T10" fmla="*/ 0 60000 65536"/>
              <a:gd name="T11" fmla="*/ 0 60000 65536"/>
              <a:gd name="T12" fmla="*/ 0 w 10160"/>
              <a:gd name="T13" fmla="*/ 0 h 10160"/>
              <a:gd name="T14" fmla="*/ 10160 w 10160"/>
              <a:gd name="T15" fmla="*/ 10160 h 10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60" h="10160">
                <a:moveTo>
                  <a:pt x="0" y="0"/>
                </a:moveTo>
                <a:lnTo>
                  <a:pt x="10160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41719C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9" name="直角三角形 14">
            <a:extLst>
              <a:ext uri="{FF2B5EF4-FFF2-40B4-BE49-F238E27FC236}">
                <a16:creationId xmlns:a16="http://schemas.microsoft.com/office/drawing/2014/main" id="{91E86ADC-28E9-47EF-874E-CD07DFD1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3733800"/>
            <a:ext cx="698500" cy="592138"/>
          </a:xfrm>
          <a:prstGeom prst="rtTriangle">
            <a:avLst/>
          </a:prstGeom>
          <a:solidFill>
            <a:srgbClr val="F07474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14350" name="文本框 15">
            <a:extLst>
              <a:ext uri="{FF2B5EF4-FFF2-40B4-BE49-F238E27FC236}">
                <a16:creationId xmlns:a16="http://schemas.microsoft.com/office/drawing/2014/main" id="{22FFE131-FD31-41F1-9FA1-52258D0AC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3871913"/>
            <a:ext cx="161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3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4111" name="任意多边形 16">
            <a:extLst>
              <a:ext uri="{FF2B5EF4-FFF2-40B4-BE49-F238E27FC236}">
                <a16:creationId xmlns:a16="http://schemas.microsoft.com/office/drawing/2014/main" id="{7E7A559C-3056-433F-82A0-83D231196CFD}"/>
              </a:ext>
            </a:extLst>
          </p:cNvPr>
          <p:cNvSpPr>
            <a:spLocks/>
          </p:cNvSpPr>
          <p:nvPr/>
        </p:nvSpPr>
        <p:spPr bwMode="auto">
          <a:xfrm>
            <a:off x="4287838" y="3816350"/>
            <a:ext cx="4911725" cy="582613"/>
          </a:xfrm>
          <a:custGeom>
            <a:avLst/>
            <a:gdLst>
              <a:gd name="T0" fmla="*/ 0 w 3027680"/>
              <a:gd name="T1" fmla="*/ 0 h 609600"/>
              <a:gd name="T2" fmla="*/ 14599798 w 3027680"/>
              <a:gd name="T3" fmla="*/ 0 h 609600"/>
              <a:gd name="T4" fmla="*/ 14599798 w 3027680"/>
              <a:gd name="T5" fmla="*/ 508610 h 609600"/>
              <a:gd name="T6" fmla="*/ 2939556 w 3027680"/>
              <a:gd name="T7" fmla="*/ 508610 h 609600"/>
              <a:gd name="T8" fmla="*/ 0 w 3027680"/>
              <a:gd name="T9" fmla="*/ 0 h 609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7680" h="609600">
                <a:moveTo>
                  <a:pt x="0" y="0"/>
                </a:moveTo>
                <a:lnTo>
                  <a:pt x="3027680" y="0"/>
                </a:lnTo>
                <a:lnTo>
                  <a:pt x="3027680" y="609600"/>
                </a:lnTo>
                <a:lnTo>
                  <a:pt x="60960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F07474"/>
          </a:solidFill>
          <a:ln w="28575" cap="flat" cmpd="sng">
            <a:solidFill>
              <a:schemeClr val="bg1"/>
            </a:solidFill>
            <a:round/>
            <a:headEnd/>
            <a:tailE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52" name="文本框 17">
            <a:extLst>
              <a:ext uri="{FF2B5EF4-FFF2-40B4-BE49-F238E27FC236}">
                <a16:creationId xmlns:a16="http://schemas.microsoft.com/office/drawing/2014/main" id="{378A5EAD-0C60-4693-A22E-826A6100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816350"/>
            <a:ext cx="4389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理解、掌握“禅让”的含义，</a:t>
            </a:r>
            <a:endPara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知道大禹治水的故事</a:t>
            </a:r>
          </a:p>
        </p:txBody>
      </p:sp>
      <p:sp>
        <p:nvSpPr>
          <p:cNvPr id="14353" name="任意多边形 18">
            <a:extLst>
              <a:ext uri="{FF2B5EF4-FFF2-40B4-BE49-F238E27FC236}">
                <a16:creationId xmlns:a16="http://schemas.microsoft.com/office/drawing/2014/main" id="{7C418F6D-313B-43DF-A679-4C6D36856B98}"/>
              </a:ext>
            </a:extLst>
          </p:cNvPr>
          <p:cNvSpPr>
            <a:spLocks/>
          </p:cNvSpPr>
          <p:nvPr/>
        </p:nvSpPr>
        <p:spPr bwMode="auto">
          <a:xfrm>
            <a:off x="3854450" y="4529138"/>
            <a:ext cx="11113" cy="9525"/>
          </a:xfrm>
          <a:custGeom>
            <a:avLst/>
            <a:gdLst>
              <a:gd name="T0" fmla="*/ 0 w 10160"/>
              <a:gd name="T1" fmla="*/ 0 h 10160"/>
              <a:gd name="T2" fmla="*/ 17398 w 10160"/>
              <a:gd name="T3" fmla="*/ 6898 h 10160"/>
              <a:gd name="T4" fmla="*/ 0 w 10160"/>
              <a:gd name="T5" fmla="*/ 6898 h 10160"/>
              <a:gd name="T6" fmla="*/ 0 w 10160"/>
              <a:gd name="T7" fmla="*/ 0 h 10160"/>
              <a:gd name="T8" fmla="*/ 0 60000 65536"/>
              <a:gd name="T9" fmla="*/ 0 60000 65536"/>
              <a:gd name="T10" fmla="*/ 0 60000 65536"/>
              <a:gd name="T11" fmla="*/ 0 60000 65536"/>
              <a:gd name="T12" fmla="*/ 0 w 10160"/>
              <a:gd name="T13" fmla="*/ 0 h 10160"/>
              <a:gd name="T14" fmla="*/ 10160 w 10160"/>
              <a:gd name="T15" fmla="*/ 10160 h 10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60" h="10160">
                <a:moveTo>
                  <a:pt x="0" y="0"/>
                </a:moveTo>
                <a:lnTo>
                  <a:pt x="10160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41719C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54" name="文本框 23">
            <a:extLst>
              <a:ext uri="{FF2B5EF4-FFF2-40B4-BE49-F238E27FC236}">
                <a16:creationId xmlns:a16="http://schemas.microsoft.com/office/drawing/2014/main" id="{F9A728EE-299C-454B-A078-FBC6571E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1096963"/>
            <a:ext cx="3032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7C60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学习目标导航</a:t>
            </a:r>
          </a:p>
        </p:txBody>
      </p:sp>
      <p:pic>
        <p:nvPicPr>
          <p:cNvPr id="14355" name="图片 24">
            <a:extLst>
              <a:ext uri="{FF2B5EF4-FFF2-40B4-BE49-F238E27FC236}">
                <a16:creationId xmlns:a16="http://schemas.microsoft.com/office/drawing/2014/main" id="{0171DCF1-EA38-4830-8918-8DC16447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88" y="-20638"/>
            <a:ext cx="4117976" cy="632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>
            <a:extLst>
              <a:ext uri="{FF2B5EF4-FFF2-40B4-BE49-F238E27FC236}">
                <a16:creationId xmlns:a16="http://schemas.microsoft.com/office/drawing/2014/main" id="{57EE5F93-7A63-4F39-A771-CCCFC6CC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47638"/>
            <a:ext cx="3860800" cy="7715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一、炎黄联盟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46CE1-4D1E-422F-8C36-A3907180D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290638"/>
            <a:ext cx="9939337" cy="120015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3600" dirty="0">
                <a:latin typeface="华文行楷" pitchFamily="2" charset="-122"/>
                <a:ea typeface="华文行楷" pitchFamily="2" charset="-122"/>
              </a:rPr>
              <a:t>1.</a:t>
            </a: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时间： </a:t>
            </a:r>
            <a:r>
              <a:rPr lang="zh-CN" altLang="en-US" sz="3600" b="1" dirty="0">
                <a:latin typeface="MS PGothic" pitchFamily="34" charset="-128"/>
                <a:ea typeface="MS PGothic" pitchFamily="34" charset="-128"/>
              </a:rPr>
              <a:t>距今约四五千年，中国进入</a:t>
            </a:r>
            <a:r>
              <a:rPr lang="zh-CN" altLang="en-US" sz="36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部落联盟</a:t>
            </a:r>
            <a:r>
              <a:rPr lang="zh-CN" altLang="en-US" sz="3600" b="1" dirty="0">
                <a:latin typeface="MS PGothic" pitchFamily="34" charset="-128"/>
                <a:ea typeface="MS PGothic" pitchFamily="34" charset="-128"/>
              </a:rPr>
              <a:t>。</a:t>
            </a:r>
            <a:endParaRPr lang="en-US" altLang="zh-CN" sz="3600" b="1" dirty="0">
              <a:latin typeface="MS PGothic" pitchFamily="34" charset="-128"/>
              <a:ea typeface="MS PGothic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latin typeface="MS PGothic" pitchFamily="34" charset="-128"/>
                <a:ea typeface="MS PGothic" pitchFamily="34" charset="-128"/>
              </a:rPr>
              <a:t>          </a:t>
            </a:r>
            <a:endParaRPr lang="en-US" altLang="zh-CN" sz="36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6FF7A-ACDB-4696-89AD-F42A62F2B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2181225"/>
            <a:ext cx="7921625" cy="107791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注释：</a:t>
            </a:r>
            <a:r>
              <a:rPr lang="zh-CN" altLang="en-US" sz="3200" u="sng" dirty="0">
                <a:latin typeface="华文行楷" pitchFamily="2" charset="-122"/>
                <a:ea typeface="华文行楷" pitchFamily="2" charset="-122"/>
              </a:rPr>
              <a:t>在原始社会中，许多近亲的氏族组成</a:t>
            </a:r>
            <a:r>
              <a:rPr lang="zh-CN" altLang="en-US" sz="3200" u="sng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部落</a:t>
            </a:r>
            <a:r>
              <a:rPr lang="zh-CN" altLang="en-US" sz="3200" u="sng" dirty="0">
                <a:latin typeface="华文行楷" pitchFamily="2" charset="-122"/>
                <a:ea typeface="华文行楷" pitchFamily="2" charset="-122"/>
              </a:rPr>
              <a:t>，若干部落又组成</a:t>
            </a:r>
            <a:r>
              <a:rPr lang="zh-CN" altLang="en-US" sz="3200" u="sng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部落联盟</a:t>
            </a:r>
            <a:r>
              <a:rPr lang="zh-CN" altLang="en-US" sz="3200" u="sng" dirty="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15D06-122D-40EE-8920-361ED454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917950"/>
            <a:ext cx="9444037" cy="175418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latin typeface="Dotum" pitchFamily="34" charset="-127"/>
                <a:ea typeface="Dotum" pitchFamily="34" charset="-127"/>
              </a:rPr>
              <a:t>  </a:t>
            </a:r>
            <a:r>
              <a:rPr lang="en-US" altLang="zh-CN" sz="3600" dirty="0">
                <a:latin typeface="Dotum" pitchFamily="34" charset="-127"/>
                <a:ea typeface="Dotum" pitchFamily="34" charset="-127"/>
              </a:rPr>
              <a:t>2.</a:t>
            </a:r>
            <a:r>
              <a:rPr lang="zh-CN" altLang="en-US" sz="3600" dirty="0">
                <a:latin typeface="Dotum" pitchFamily="34" charset="-127"/>
                <a:ea typeface="Dotum" pitchFamily="34" charset="-127"/>
              </a:rPr>
              <a:t>基本情况：    </a:t>
            </a:r>
            <a:r>
              <a:rPr lang="zh-CN" altLang="en-US" sz="3600" b="1" u="sng" dirty="0">
                <a:latin typeface="Dotum" pitchFamily="34" charset="-127"/>
                <a:ea typeface="Dotum" pitchFamily="34" charset="-127"/>
              </a:rPr>
              <a:t>炎帝和黄帝</a:t>
            </a:r>
            <a:r>
              <a:rPr lang="zh-CN" altLang="en-US" sz="3600" b="1" dirty="0">
                <a:latin typeface="Dotum" pitchFamily="34" charset="-127"/>
                <a:ea typeface="Dotum" pitchFamily="34" charset="-127"/>
              </a:rPr>
              <a:t>是我国古老传说中</a:t>
            </a:r>
            <a:r>
              <a:rPr lang="zh-CN" altLang="en-US" sz="3600" b="1" u="sng" dirty="0">
                <a:latin typeface="Dotum" pitchFamily="34" charset="-127"/>
                <a:ea typeface="Dotum" pitchFamily="34" charset="-127"/>
              </a:rPr>
              <a:t>黄河流域的部落首领</a:t>
            </a:r>
            <a:r>
              <a:rPr lang="zh-CN" altLang="en-US" sz="3600" b="1" dirty="0">
                <a:latin typeface="Dotum" pitchFamily="34" charset="-127"/>
                <a:ea typeface="Dotum" pitchFamily="34" charset="-127"/>
              </a:rPr>
              <a:t>。他们和</a:t>
            </a:r>
            <a:r>
              <a:rPr lang="zh-CN" altLang="en-US" sz="3600" b="1" u="sng" dirty="0">
                <a:latin typeface="Dotum" pitchFamily="34" charset="-127"/>
                <a:ea typeface="Dotum" pitchFamily="34" charset="-127"/>
              </a:rPr>
              <a:t>东方的蚩尤</a:t>
            </a:r>
            <a:r>
              <a:rPr lang="zh-CN" altLang="en-US" sz="3600" b="1" dirty="0">
                <a:latin typeface="Dotum" pitchFamily="34" charset="-127"/>
                <a:ea typeface="Dotum" pitchFamily="34" charset="-127"/>
              </a:rPr>
              <a:t>是当时三位杰出的部落首领。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传说地图">
            <a:extLst>
              <a:ext uri="{FF2B5EF4-FFF2-40B4-BE49-F238E27FC236}">
                <a16:creationId xmlns:a16="http://schemas.microsoft.com/office/drawing/2014/main" id="{9F08DDA3-003D-4844-BE6E-38DF9FC7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4445"/>
          <a:stretch>
            <a:fillRect/>
          </a:stretch>
        </p:blipFill>
        <p:spPr bwMode="auto">
          <a:xfrm>
            <a:off x="5359400" y="1116013"/>
            <a:ext cx="5905500" cy="4248150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138CC6A3-3241-4253-8AAF-CBBC6B06E7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75" y="1004888"/>
            <a:ext cx="2665413" cy="3944937"/>
            <a:chOff x="0" y="0"/>
            <a:chExt cx="1525" cy="2630"/>
          </a:xfrm>
        </p:grpSpPr>
        <p:pic>
          <p:nvPicPr>
            <p:cNvPr id="16399" name="Picture 4" descr="2">
              <a:extLst>
                <a:ext uri="{FF2B5EF4-FFF2-40B4-BE49-F238E27FC236}">
                  <a16:creationId xmlns:a16="http://schemas.microsoft.com/office/drawing/2014/main" id="{34F76F0C-DD38-4E5D-B0CF-9FA2E572D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3" r="13252"/>
            <a:stretch>
              <a:fillRect/>
            </a:stretch>
          </p:blipFill>
          <p:spPr bwMode="auto">
            <a:xfrm>
              <a:off x="74" y="363"/>
              <a:ext cx="1315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0" name="Picture 5" descr="卷帘">
              <a:extLst>
                <a:ext uri="{FF2B5EF4-FFF2-40B4-BE49-F238E27FC236}">
                  <a16:creationId xmlns:a16="http://schemas.microsoft.com/office/drawing/2014/main" id="{5E8DE555-FBA0-40F1-A31C-128E79C81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DFEF9"/>
                </a:clrFrom>
                <a:clrTo>
                  <a:srgbClr val="FDFE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40" t="4227" r="13640" b="4134"/>
            <a:stretch>
              <a:fillRect/>
            </a:stretch>
          </p:blipFill>
          <p:spPr bwMode="auto">
            <a:xfrm>
              <a:off x="0" y="0"/>
              <a:ext cx="1525" cy="2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Text Box 6">
            <a:extLst>
              <a:ext uri="{FF2B5EF4-FFF2-40B4-BE49-F238E27FC236}">
                <a16:creationId xmlns:a16="http://schemas.microsoft.com/office/drawing/2014/main" id="{889E6EBD-CD01-424D-B4C5-9C080E725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4787900" cy="7016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solidFill>
                  <a:schemeClr val="bg2"/>
                </a:solidFill>
                <a:ea typeface="黑体" panose="02010609060101010101" pitchFamily="49" charset="-122"/>
              </a:rPr>
              <a:t>　三位杰出首领之一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7D22D2B8-3B88-487E-907C-54DB3B5836E3}"/>
              </a:ext>
            </a:extLst>
          </p:cNvPr>
          <p:cNvGrpSpPr>
            <a:grpSpLocks/>
          </p:cNvGrpSpPr>
          <p:nvPr/>
        </p:nvGrpSpPr>
        <p:grpSpPr bwMode="auto">
          <a:xfrm>
            <a:off x="1773238" y="4338638"/>
            <a:ext cx="3586162" cy="2035175"/>
            <a:chOff x="0" y="0"/>
            <a:chExt cx="1766" cy="1282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E9E3EAD-8B6E-44D3-858D-B554EBA81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"/>
              <a:ext cx="1766" cy="1168"/>
            </a:xfrm>
            <a:prstGeom prst="rect">
              <a:avLst/>
            </a:prstGeom>
            <a:solidFill>
              <a:srgbClr val="FFFFFF">
                <a:alpha val="47842"/>
              </a:srgbClr>
            </a:solidFill>
            <a:ln w="76200" cmpd="tri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6C0B04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6397" name="Rectangle 9">
              <a:extLst>
                <a:ext uri="{FF2B5EF4-FFF2-40B4-BE49-F238E27FC236}">
                  <a16:creationId xmlns:a16="http://schemas.microsoft.com/office/drawing/2014/main" id="{33D51ACE-4763-4B6F-9A04-CDD91527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" y="0"/>
              <a:ext cx="6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Arial" panose="020B0604020202020204" pitchFamily="34" charset="0"/>
                  <a:ea typeface="隶书" pitchFamily="49" charset="-122"/>
                </a:rPr>
                <a:t>黄      帝</a:t>
              </a:r>
            </a:p>
          </p:txBody>
        </p:sp>
        <p:sp>
          <p:nvSpPr>
            <p:cNvPr id="16398" name="Text Box 10">
              <a:extLst>
                <a:ext uri="{FF2B5EF4-FFF2-40B4-BE49-F238E27FC236}">
                  <a16:creationId xmlns:a16="http://schemas.microsoft.com/office/drawing/2014/main" id="{B37A44F5-90FF-4ECC-8CD4-94F4FBD4A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293"/>
              <a:ext cx="1633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990033"/>
                  </a:solidFill>
                  <a:latin typeface="Arial" panose="020B0604020202020204" pitchFamily="34" charset="0"/>
                </a:rPr>
                <a:t>　　</a:t>
              </a:r>
              <a:r>
                <a:rPr lang="zh-CN" altLang="en-US" sz="2400" b="1">
                  <a:latin typeface="Arial" panose="020B0604020202020204" pitchFamily="34" charset="0"/>
                </a:rPr>
                <a:t>姓姬，号轩辕氏。著名的部落首领，被后人尊为华夏族的祖先，是中华文明的创始者。</a:t>
              </a:r>
            </a:p>
          </p:txBody>
        </p:sp>
      </p:grpSp>
      <p:sp>
        <p:nvSpPr>
          <p:cNvPr id="6155" name="Oval 11">
            <a:extLst>
              <a:ext uri="{FF2B5EF4-FFF2-40B4-BE49-F238E27FC236}">
                <a16:creationId xmlns:a16="http://schemas.microsoft.com/office/drawing/2014/main" id="{DEF75105-7D94-478D-85C5-84F60289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2347913"/>
            <a:ext cx="752475" cy="4064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3CC5E2DA-4EF4-4791-B9EE-1065FEDB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1674813"/>
            <a:ext cx="2087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隶书" pitchFamily="49" charset="-122"/>
              </a:rPr>
              <a:t>黄帝部落</a:t>
            </a:r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19E82EB2-55C2-48B9-A597-BB2AC0C2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4122738"/>
            <a:ext cx="719137" cy="431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2B767D69-7F92-46F7-BFF4-D34B29E2A566}"/>
              </a:ext>
            </a:extLst>
          </p:cNvPr>
          <p:cNvGrpSpPr>
            <a:grpSpLocks/>
          </p:cNvGrpSpPr>
          <p:nvPr/>
        </p:nvGrpSpPr>
        <p:grpSpPr bwMode="auto">
          <a:xfrm>
            <a:off x="8267700" y="2035175"/>
            <a:ext cx="2665413" cy="903288"/>
            <a:chOff x="0" y="0"/>
            <a:chExt cx="1452" cy="569"/>
          </a:xfrm>
        </p:grpSpPr>
        <p:sp>
          <p:nvSpPr>
            <p:cNvPr id="16394" name="AutoShape 15">
              <a:extLst>
                <a:ext uri="{FF2B5EF4-FFF2-40B4-BE49-F238E27FC236}">
                  <a16:creationId xmlns:a16="http://schemas.microsoft.com/office/drawing/2014/main" id="{1B178601-619B-41ED-8B94-FD1D904B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06" cy="545"/>
            </a:xfrm>
            <a:prstGeom prst="wedgeRoundRectCallout">
              <a:avLst>
                <a:gd name="adj1" fmla="val -84921"/>
                <a:gd name="adj2" fmla="val 10185"/>
                <a:gd name="adj3" fmla="val 16667"/>
              </a:avLst>
            </a:prstGeom>
            <a:solidFill>
              <a:srgbClr val="CCFFCC">
                <a:alpha val="32941"/>
              </a:srgbClr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395" name="Text Box 16">
              <a:extLst>
                <a:ext uri="{FF2B5EF4-FFF2-40B4-BE49-F238E27FC236}">
                  <a16:creationId xmlns:a16="http://schemas.microsoft.com/office/drawing/2014/main" id="{851DE8C8-A637-4211-8B39-99CFA6FDB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6"/>
              <a:ext cx="14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发祥于陕西北部，后向东迁徙。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2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nimBg="1"/>
      <p:bldP spid="6156" grpId="0" autoUpdateAnimBg="0"/>
      <p:bldP spid="615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传说地图">
            <a:extLst>
              <a:ext uri="{FF2B5EF4-FFF2-40B4-BE49-F238E27FC236}">
                <a16:creationId xmlns:a16="http://schemas.microsoft.com/office/drawing/2014/main" id="{10E95F12-1E9D-433B-A860-EF913CC5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4445"/>
          <a:stretch>
            <a:fillRect/>
          </a:stretch>
        </p:blipFill>
        <p:spPr bwMode="auto">
          <a:xfrm>
            <a:off x="4602163" y="1344613"/>
            <a:ext cx="5141912" cy="3425825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4B9220EB-6D08-4E5D-A29C-3B21C2E1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16413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  <a:ea typeface="隶书" pitchFamily="49" charset="-122"/>
              </a:rPr>
              <a:t>炎帝部落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212C88E-925C-41AD-86E6-DF512AA069A4}"/>
              </a:ext>
            </a:extLst>
          </p:cNvPr>
          <p:cNvGrpSpPr>
            <a:grpSpLocks/>
          </p:cNvGrpSpPr>
          <p:nvPr/>
        </p:nvGrpSpPr>
        <p:grpSpPr bwMode="auto">
          <a:xfrm>
            <a:off x="234950" y="4248150"/>
            <a:ext cx="3744913" cy="2301875"/>
            <a:chOff x="-3154" y="2068"/>
            <a:chExt cx="1766" cy="1216"/>
          </a:xfrm>
        </p:grpSpPr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D5C39DD1-B37F-4D16-9A78-71C45B4E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54" y="2116"/>
              <a:ext cx="1766" cy="1168"/>
            </a:xfrm>
            <a:prstGeom prst="rect">
              <a:avLst/>
            </a:prstGeom>
            <a:solidFill>
              <a:schemeClr val="accent3">
                <a:alpha val="48000"/>
              </a:schemeClr>
            </a:solidFill>
            <a:ln w="76200" cmpd="tri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炎帝姓姜，号神农氏。</a:t>
              </a:r>
            </a:p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他教民农耕，是农业生产</a:t>
              </a:r>
            </a:p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的创始人。同时还是医药</a:t>
              </a:r>
            </a:p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之神，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/>
                  <a:ea typeface="隶书" pitchFamily="49" charset="-122"/>
                </a:rPr>
                <a:t>“</a:t>
              </a:r>
              <a:r>
                <a:rPr lang="zh-CN" altLang="en-US" sz="2400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尝百草之滋味，</a:t>
              </a:r>
            </a:p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一日而遇七十毒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/>
                  <a:ea typeface="隶书" pitchFamily="49" charset="-122"/>
                </a:rPr>
                <a:t>”</a:t>
              </a:r>
              <a:r>
                <a:rPr lang="zh-CN" altLang="en-US" sz="2400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 。</a:t>
              </a:r>
            </a:p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7423" name="Rectangle 6">
              <a:extLst>
                <a:ext uri="{FF2B5EF4-FFF2-40B4-BE49-F238E27FC236}">
                  <a16:creationId xmlns:a16="http://schemas.microsoft.com/office/drawing/2014/main" id="{72BBE6DC-8F37-4F85-8C78-F10BC18B5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07" y="2068"/>
              <a:ext cx="87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Arial" panose="020B0604020202020204" pitchFamily="34" charset="0"/>
                  <a:ea typeface="隶书" pitchFamily="49" charset="-122"/>
                </a:rPr>
                <a:t>炎      帝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77A21143-0807-49AC-91A0-1EAFED7C3E83}"/>
              </a:ext>
            </a:extLst>
          </p:cNvPr>
          <p:cNvGrpSpPr>
            <a:grpSpLocks/>
          </p:cNvGrpSpPr>
          <p:nvPr/>
        </p:nvGrpSpPr>
        <p:grpSpPr bwMode="auto">
          <a:xfrm>
            <a:off x="33338" y="855663"/>
            <a:ext cx="2574925" cy="3419475"/>
            <a:chOff x="0" y="0"/>
            <a:chExt cx="1622" cy="2630"/>
          </a:xfrm>
        </p:grpSpPr>
        <p:pic>
          <p:nvPicPr>
            <p:cNvPr id="17419" name="Picture 8" descr="未标题-1">
              <a:extLst>
                <a:ext uri="{FF2B5EF4-FFF2-40B4-BE49-F238E27FC236}">
                  <a16:creationId xmlns:a16="http://schemas.microsoft.com/office/drawing/2014/main" id="{C4A3DCF8-B8C5-49F5-AA19-BA484DD35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19" t="19612" r="6960" b="18022"/>
            <a:stretch>
              <a:fillRect/>
            </a:stretch>
          </p:blipFill>
          <p:spPr bwMode="auto">
            <a:xfrm>
              <a:off x="46" y="182"/>
              <a:ext cx="1404" cy="2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Picture 9" descr="卷帘">
              <a:extLst>
                <a:ext uri="{FF2B5EF4-FFF2-40B4-BE49-F238E27FC236}">
                  <a16:creationId xmlns:a16="http://schemas.microsoft.com/office/drawing/2014/main" id="{3ECC8B4B-4A7F-4D89-95C4-46951A8B3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DFEF9"/>
                </a:clrFrom>
                <a:clrTo>
                  <a:srgbClr val="FDFE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40" t="4227" r="13640" b="4134"/>
            <a:stretch>
              <a:fillRect/>
            </a:stretch>
          </p:blipFill>
          <p:spPr bwMode="auto">
            <a:xfrm>
              <a:off x="0" y="0"/>
              <a:ext cx="1525" cy="2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Text Box 10">
              <a:extLst>
                <a:ext uri="{FF2B5EF4-FFF2-40B4-BE49-F238E27FC236}">
                  <a16:creationId xmlns:a16="http://schemas.microsoft.com/office/drawing/2014/main" id="{EDD0A6E1-317C-4836-BA8B-889D90CE0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68"/>
              <a:ext cx="14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336600"/>
                  </a:solidFill>
                  <a:latin typeface="Arial" panose="020B0604020202020204" pitchFamily="34" charset="0"/>
                  <a:ea typeface="华文新魏" pitchFamily="2" charset="-122"/>
                </a:rPr>
                <a:t>神农尝百草图</a:t>
              </a:r>
            </a:p>
          </p:txBody>
        </p:sp>
      </p:grpSp>
      <p:sp>
        <p:nvSpPr>
          <p:cNvPr id="27654" name="Text Box 11">
            <a:extLst>
              <a:ext uri="{FF2B5EF4-FFF2-40B4-BE49-F238E27FC236}">
                <a16:creationId xmlns:a16="http://schemas.microsoft.com/office/drawing/2014/main" id="{14ACF4F5-2002-4412-83F9-834EACE5A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3988"/>
            <a:ext cx="4826000" cy="7016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ea typeface="黑体" panose="02010609060101010101" pitchFamily="49" charset="-122"/>
              </a:rPr>
              <a:t>　</a:t>
            </a:r>
            <a:r>
              <a:rPr lang="zh-CN" altLang="en-US" sz="4000" dirty="0">
                <a:solidFill>
                  <a:schemeClr val="bg2"/>
                </a:solidFill>
                <a:ea typeface="黑体" panose="02010609060101010101" pitchFamily="49" charset="-122"/>
              </a:rPr>
              <a:t>三位杰出首领之一</a:t>
            </a:r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86241D3F-BE18-47C3-8784-A353D811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910013"/>
            <a:ext cx="719137" cy="4318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CA47B021-E763-45A0-9115-EE90193D6E1B}"/>
              </a:ext>
            </a:extLst>
          </p:cNvPr>
          <p:cNvGrpSpPr>
            <a:grpSpLocks/>
          </p:cNvGrpSpPr>
          <p:nvPr/>
        </p:nvGrpSpPr>
        <p:grpSpPr bwMode="auto">
          <a:xfrm>
            <a:off x="5970588" y="1606550"/>
            <a:ext cx="3024187" cy="1412875"/>
            <a:chOff x="0" y="0"/>
            <a:chExt cx="1905" cy="635"/>
          </a:xfrm>
        </p:grpSpPr>
        <p:sp>
          <p:nvSpPr>
            <p:cNvPr id="17417" name="AutoShape 14">
              <a:extLst>
                <a:ext uri="{FF2B5EF4-FFF2-40B4-BE49-F238E27FC236}">
                  <a16:creationId xmlns:a16="http://schemas.microsoft.com/office/drawing/2014/main" id="{D51C3521-9C0B-4A41-A31E-A1A8B8B4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60" cy="635"/>
            </a:xfrm>
            <a:prstGeom prst="wedgeRoundRectCallout">
              <a:avLst>
                <a:gd name="adj1" fmla="val -43926"/>
                <a:gd name="adj2" fmla="val 113620"/>
                <a:gd name="adj3" fmla="val 16667"/>
              </a:avLst>
            </a:prstGeom>
            <a:solidFill>
              <a:srgbClr val="CCFFCC">
                <a:alpha val="32941"/>
              </a:srgbClr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18" name="Text Box 15">
              <a:extLst>
                <a:ext uri="{FF2B5EF4-FFF2-40B4-BE49-F238E27FC236}">
                  <a16:creationId xmlns:a16="http://schemas.microsoft.com/office/drawing/2014/main" id="{50D94650-BB99-4443-833B-16DC07654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"/>
              <a:ext cx="190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>
                  <a:latin typeface="Arial" panose="020B0604020202020204" pitchFamily="34" charset="0"/>
                </a:rPr>
                <a:t>原来生活在陕西歧山东面，后向东发展，到达今河南山东一带。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1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8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传说地图">
            <a:extLst>
              <a:ext uri="{FF2B5EF4-FFF2-40B4-BE49-F238E27FC236}">
                <a16:creationId xmlns:a16="http://schemas.microsoft.com/office/drawing/2014/main" id="{FD0FA05F-05CB-4E23-9926-96EB82B0A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4445"/>
          <a:stretch>
            <a:fillRect/>
          </a:stretch>
        </p:blipFill>
        <p:spPr bwMode="auto">
          <a:xfrm>
            <a:off x="4992688" y="2622550"/>
            <a:ext cx="5422900" cy="3614738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Oval 3">
            <a:extLst>
              <a:ext uri="{FF2B5EF4-FFF2-40B4-BE49-F238E27FC236}">
                <a16:creationId xmlns:a16="http://schemas.microsoft.com/office/drawing/2014/main" id="{47DCB7D4-F9A6-493E-AFB8-284975D8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373688"/>
            <a:ext cx="798513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46E48E26-DC4B-45B8-877C-C9608DD1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290888"/>
            <a:ext cx="882650" cy="4984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97EA6B3E-F0EE-418B-A14C-19C68B94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4868863"/>
            <a:ext cx="504825" cy="612775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CC6600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7A90E7E2-13FA-4B63-9830-D5DD05E5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4843463"/>
            <a:ext cx="1436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  <a:ea typeface="隶书" pitchFamily="49" charset="-122"/>
              </a:rPr>
              <a:t>九黎部落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270F0A67-4040-42C7-B673-DBB481A8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1223963"/>
            <a:ext cx="5111750" cy="7016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solidFill>
                  <a:schemeClr val="bg2"/>
                </a:solidFill>
                <a:ea typeface="隶书" panose="02010509060101010101" pitchFamily="49" charset="-122"/>
              </a:rPr>
              <a:t>　</a:t>
            </a:r>
            <a:r>
              <a:rPr lang="zh-CN" altLang="en-US" sz="4000" dirty="0">
                <a:solidFill>
                  <a:schemeClr val="bg2"/>
                </a:solidFill>
                <a:ea typeface="黑体" panose="02010609060101010101" pitchFamily="49" charset="-122"/>
              </a:rPr>
              <a:t>三位杰出首领之一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DC925D1B-18CD-463A-B52E-7CD27D1BBC46}"/>
              </a:ext>
            </a:extLst>
          </p:cNvPr>
          <p:cNvGrpSpPr>
            <a:grpSpLocks/>
          </p:cNvGrpSpPr>
          <p:nvPr/>
        </p:nvGrpSpPr>
        <p:grpSpPr bwMode="auto">
          <a:xfrm>
            <a:off x="1978025" y="527050"/>
            <a:ext cx="2803525" cy="2209800"/>
            <a:chOff x="-9" y="-12"/>
            <a:chExt cx="1766" cy="1168"/>
          </a:xfrm>
        </p:grpSpPr>
        <p:sp>
          <p:nvSpPr>
            <p:cNvPr id="8207" name="Rectangle 9">
              <a:extLst>
                <a:ext uri="{FF2B5EF4-FFF2-40B4-BE49-F238E27FC236}">
                  <a16:creationId xmlns:a16="http://schemas.microsoft.com/office/drawing/2014/main" id="{81E9A907-2D79-4A9A-9A48-ABAE4AA6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" y="-12"/>
              <a:ext cx="1766" cy="1168"/>
            </a:xfrm>
            <a:prstGeom prst="rect">
              <a:avLst/>
            </a:prstGeom>
            <a:solidFill>
              <a:srgbClr val="CCFFCC">
                <a:alpha val="47842"/>
              </a:srgbClr>
            </a:solidFill>
            <a:ln w="76200" cmpd="tri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99000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6C0B04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8448" name="Rectangle 10">
              <a:extLst>
                <a:ext uri="{FF2B5EF4-FFF2-40B4-BE49-F238E27FC236}">
                  <a16:creationId xmlns:a16="http://schemas.microsoft.com/office/drawing/2014/main" id="{599E9931-F128-47C4-972C-587E0708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0"/>
              <a:ext cx="88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Arial" panose="020B0604020202020204" pitchFamily="34" charset="0"/>
                  <a:ea typeface="隶书" pitchFamily="49" charset="-122"/>
                </a:rPr>
                <a:t>蚩     尤</a:t>
              </a:r>
            </a:p>
          </p:txBody>
        </p:sp>
        <p:sp>
          <p:nvSpPr>
            <p:cNvPr id="18449" name="Text Box 11">
              <a:extLst>
                <a:ext uri="{FF2B5EF4-FFF2-40B4-BE49-F238E27FC236}">
                  <a16:creationId xmlns:a16="http://schemas.microsoft.com/office/drawing/2014/main" id="{9C48B423-A054-49A0-AB2C-38F2E7F9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181"/>
              <a:ext cx="1633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990033"/>
                  </a:solidFill>
                  <a:latin typeface="Arial" panose="020B0604020202020204" pitchFamily="34" charset="0"/>
                </a:rPr>
                <a:t>　　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990033"/>
                  </a:solidFill>
                  <a:latin typeface="Arial" panose="020B0604020202020204" pitchFamily="34" charset="0"/>
                </a:rPr>
                <a:t>　　</a:t>
              </a:r>
              <a:r>
                <a:rPr lang="zh-CN" altLang="en-US" sz="2400" b="1">
                  <a:latin typeface="Arial" panose="020B0604020202020204" pitchFamily="34" charset="0"/>
                </a:rPr>
                <a:t>九黎族的首领。传说他铜头铁额，打仗非常厉害。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2CBE67D3-CF65-47B0-876C-2E1D97414AC5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3078163"/>
            <a:ext cx="2844800" cy="3527425"/>
            <a:chOff x="0" y="0"/>
            <a:chExt cx="3648" cy="2832"/>
          </a:xfrm>
        </p:grpSpPr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763DD1AB-6DA1-4ED3-A4DD-F1A8F462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48" cy="2832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76200" cmpd="tri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6C0B04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pic>
          <p:nvPicPr>
            <p:cNvPr id="18446" name="Picture 14" descr="江苏无锡吴文化公园蚩尤塑像">
              <a:extLst>
                <a:ext uri="{FF2B5EF4-FFF2-40B4-BE49-F238E27FC236}">
                  <a16:creationId xmlns:a16="http://schemas.microsoft.com/office/drawing/2014/main" id="{A0FA8A9B-C782-4A15-AAE8-E2777AC63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71" b="8664"/>
            <a:stretch>
              <a:fillRect/>
            </a:stretch>
          </p:blipFill>
          <p:spPr bwMode="auto">
            <a:xfrm>
              <a:off x="168" y="173"/>
              <a:ext cx="3312" cy="250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</p:pic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D6B7F96B-E4BA-447A-8899-8B2DC29A2762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852738"/>
            <a:ext cx="3457575" cy="1323975"/>
            <a:chOff x="0" y="0"/>
            <a:chExt cx="2178" cy="834"/>
          </a:xfrm>
        </p:grpSpPr>
        <p:sp>
          <p:nvSpPr>
            <p:cNvPr id="18443" name="AutoShape 16">
              <a:extLst>
                <a:ext uri="{FF2B5EF4-FFF2-40B4-BE49-F238E27FC236}">
                  <a16:creationId xmlns:a16="http://schemas.microsoft.com/office/drawing/2014/main" id="{5F89B169-F030-4A7D-9CC6-7A867FEC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41" cy="771"/>
            </a:xfrm>
            <a:prstGeom prst="wedgeRoundRectCallout">
              <a:avLst>
                <a:gd name="adj1" fmla="val -1199"/>
                <a:gd name="adj2" fmla="val 113685"/>
                <a:gd name="adj3" fmla="val 16667"/>
              </a:avLst>
            </a:prstGeom>
            <a:solidFill>
              <a:srgbClr val="CCFFCC">
                <a:alpha val="32941"/>
              </a:srgbClr>
            </a:solidFill>
            <a:ln w="317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444" name="Text Box 17">
              <a:extLst>
                <a:ext uri="{FF2B5EF4-FFF2-40B4-BE49-F238E27FC236}">
                  <a16:creationId xmlns:a16="http://schemas.microsoft.com/office/drawing/2014/main" id="{7165180B-7835-4861-8143-9F6FB00E2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" y="0"/>
              <a:ext cx="208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990033"/>
                  </a:solidFill>
                  <a:latin typeface="Arial" panose="020B0604020202020204" pitchFamily="34" charset="0"/>
                  <a:ea typeface="隶书" pitchFamily="49" charset="-122"/>
                </a:rPr>
                <a:t>原来居住在我国东部地区，后来发展到山东、河南、安徽一带，是最早进入中原的部落。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2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3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3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4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/>
      <p:bldP spid="8197" grpId="0" animBg="1" autoUpdateAnimBg="0"/>
      <p:bldP spid="8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7D36EA-0311-412A-8C16-53C949A17934}"/>
              </a:ext>
            </a:extLst>
          </p:cNvPr>
          <p:cNvSpPr txBox="1"/>
          <p:nvPr/>
        </p:nvSpPr>
        <p:spPr>
          <a:xfrm>
            <a:off x="749300" y="584200"/>
            <a:ext cx="9144000" cy="1938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3.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炎黄联盟：黄帝联合一些部落，在阪泉与炎帝展开一场大规模战争，最后炎帝失败，归顺黄帝，两大部落结成联盟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D08F72-98C2-49CB-8E93-992C88BEB702}"/>
              </a:ext>
            </a:extLst>
          </p:cNvPr>
          <p:cNvSpPr txBox="1"/>
          <p:nvPr/>
        </p:nvSpPr>
        <p:spPr>
          <a:xfrm>
            <a:off x="1249363" y="3270250"/>
            <a:ext cx="8143875" cy="4092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4.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炎黄战蚩尤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 黄帝部落联合炎帝部落，</a:t>
            </a:r>
            <a:endParaRPr lang="en-US" altLang="zh-CN" sz="36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     </a:t>
            </a:r>
            <a:r>
              <a:rPr lang="zh-CN" altLang="en-US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在逐鹿一战中大败蚩尤。</a:t>
            </a:r>
            <a:endParaRPr lang="en-US" altLang="zh-CN" sz="36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从此，炎帝、黄帝部落</a:t>
            </a:r>
            <a:r>
              <a:rPr lang="zh-CN" altLang="en-US" sz="3600" b="1" u="sng" dirty="0">
                <a:latin typeface="华文隶书" panose="02010800040101010101" pitchFamily="2" charset="-122"/>
                <a:ea typeface="华文隶书" panose="02010800040101010101" pitchFamily="2" charset="-122"/>
              </a:rPr>
              <a:t>结成联盟</a:t>
            </a:r>
            <a:r>
              <a:rPr lang="zh-CN" altLang="en-US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endParaRPr lang="en-US" altLang="zh-CN" sz="36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经过长期发展，形成日后的</a:t>
            </a:r>
            <a:r>
              <a:rPr lang="zh-CN" altLang="en-US" sz="3600" b="1" u="sng" dirty="0">
                <a:latin typeface="华文隶书" panose="02010800040101010101" pitchFamily="2" charset="-122"/>
                <a:ea typeface="华文隶书" panose="02010800040101010101" pitchFamily="2" charset="-122"/>
              </a:rPr>
              <a:t>华夏族</a:t>
            </a:r>
            <a:r>
              <a:rPr lang="zh-CN" altLang="en-US" sz="36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中国远古传说地图">
            <a:extLst>
              <a:ext uri="{FF2B5EF4-FFF2-40B4-BE49-F238E27FC236}">
                <a16:creationId xmlns:a16="http://schemas.microsoft.com/office/drawing/2014/main" id="{AEC47856-D3DA-4DFE-A6A7-3D974D3FF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9144000" cy="605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 descr="黄帝部落图000副本">
            <a:extLst>
              <a:ext uri="{FF2B5EF4-FFF2-40B4-BE49-F238E27FC236}">
                <a16:creationId xmlns:a16="http://schemas.microsoft.com/office/drawing/2014/main" id="{66895526-34A9-4293-B23E-B8807F8A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12763"/>
            <a:ext cx="9144000" cy="599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6" descr="炎帝">
            <a:extLst>
              <a:ext uri="{FF2B5EF4-FFF2-40B4-BE49-F238E27FC236}">
                <a16:creationId xmlns:a16="http://schemas.microsoft.com/office/drawing/2014/main" id="{65F6FB47-51DE-4E83-8CD4-9AABEA1F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3487738"/>
            <a:ext cx="11525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 descr="20063514720425">
            <a:extLst>
              <a:ext uri="{FF2B5EF4-FFF2-40B4-BE49-F238E27FC236}">
                <a16:creationId xmlns:a16="http://schemas.microsoft.com/office/drawing/2014/main" id="{58D8FAAB-7C64-4D4A-8BAA-E45A8D02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3487738"/>
            <a:ext cx="12239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8" descr="u=3011437268,473867654&amp;gp=-32">
            <a:extLst>
              <a:ext uri="{FF2B5EF4-FFF2-40B4-BE49-F238E27FC236}">
                <a16:creationId xmlns:a16="http://schemas.microsoft.com/office/drawing/2014/main" id="{E48CB1B6-694F-4F2D-897B-C4C5220A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760538"/>
            <a:ext cx="106997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AutoShape 10">
            <a:extLst>
              <a:ext uri="{FF2B5EF4-FFF2-40B4-BE49-F238E27FC236}">
                <a16:creationId xmlns:a16="http://schemas.microsoft.com/office/drawing/2014/main" id="{1B5DD5BB-7847-4A3A-AAA8-D5862C6B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1111250"/>
            <a:ext cx="409575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F8A9AB40-15AF-4C91-BF2F-D402DC32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360988"/>
            <a:ext cx="16287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涿鹿之战 场面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50112691-C5E7-4413-A07F-8E4897E0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2946400"/>
            <a:ext cx="2740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黄帝战蚩尤（画像砖）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5" grpId="0" animBg="1"/>
      <p:bldP spid="38926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Pages>0</Pages>
  <Words>734</Words>
  <Characters>0</Characters>
  <Application>Microsoft Office PowerPoint</Application>
  <DocSecurity>0</DocSecurity>
  <PresentationFormat>宽屏</PresentationFormat>
  <Lines>0</Lines>
  <Paragraphs>99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Dotum</vt:lpstr>
      <vt:lpstr>MS PGothic</vt:lpstr>
      <vt:lpstr>仿宋_GB2312</vt:lpstr>
      <vt:lpstr>黑体</vt:lpstr>
      <vt:lpstr>华康海报体W12(P)</vt:lpstr>
      <vt:lpstr>华文行楷</vt:lpstr>
      <vt:lpstr>华文隶书</vt:lpstr>
      <vt:lpstr>隶书</vt:lpstr>
      <vt:lpstr>宋体</vt:lpstr>
      <vt:lpstr>微软雅黑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尧</vt:lpstr>
      <vt:lpstr>PowerPoint 演示文稿</vt:lpstr>
      <vt:lpstr>PowerPoint 演示文稿</vt:lpstr>
      <vt:lpstr>PowerPoint 演示文稿</vt:lpstr>
    </vt:vector>
  </TitlesOfParts>
  <Manager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开心</dc:creator>
  <cp:keywords/>
  <dc:description/>
  <cp:lastModifiedBy>xbany</cp:lastModifiedBy>
  <cp:revision>30</cp:revision>
  <dcterms:created xsi:type="dcterms:W3CDTF">2015-07-15T07:54:25Z</dcterms:created>
  <dcterms:modified xsi:type="dcterms:W3CDTF">2019-09-06T00:35:53Z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