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16"/>
  </p:notesMasterIdLst>
  <p:sldIdLst>
    <p:sldId id="311" r:id="rId2"/>
    <p:sldId id="310" r:id="rId3"/>
    <p:sldId id="307" r:id="rId4"/>
    <p:sldId id="299" r:id="rId5"/>
    <p:sldId id="308" r:id="rId6"/>
    <p:sldId id="293" r:id="rId7"/>
    <p:sldId id="294" r:id="rId8"/>
    <p:sldId id="296" r:id="rId9"/>
    <p:sldId id="295" r:id="rId10"/>
    <p:sldId id="304" r:id="rId11"/>
    <p:sldId id="303" r:id="rId12"/>
    <p:sldId id="298" r:id="rId13"/>
    <p:sldId id="300" r:id="rId14"/>
    <p:sldId id="305" r:id="rId1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9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眉占位符 41985">
            <a:extLst>
              <a:ext uri="{FF2B5EF4-FFF2-40B4-BE49-F238E27FC236}">
                <a16:creationId xmlns:a16="http://schemas.microsoft.com/office/drawing/2014/main" id="{5A803C60-0A63-483F-9257-B5A0499509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41987" name="日期占位符 41986">
            <a:extLst>
              <a:ext uri="{FF2B5EF4-FFF2-40B4-BE49-F238E27FC236}">
                <a16:creationId xmlns:a16="http://schemas.microsoft.com/office/drawing/2014/main" id="{D045D5BE-CA85-44B4-BB86-A7DBE8E6DAB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2052" name="幻灯片图像占位符 41987">
            <a:extLst>
              <a:ext uri="{FF2B5EF4-FFF2-40B4-BE49-F238E27FC236}">
                <a16:creationId xmlns:a16="http://schemas.microsoft.com/office/drawing/2014/main" id="{E074E797-1F4C-4D04-91C5-7897EA408F6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文本占位符 41988">
            <a:extLst>
              <a:ext uri="{FF2B5EF4-FFF2-40B4-BE49-F238E27FC236}">
                <a16:creationId xmlns:a16="http://schemas.microsoft.com/office/drawing/2014/main" id="{7A534063-A7DD-498D-8BF4-CB0542B592EB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990" name="页脚占位符 41989">
            <a:extLst>
              <a:ext uri="{FF2B5EF4-FFF2-40B4-BE49-F238E27FC236}">
                <a16:creationId xmlns:a16="http://schemas.microsoft.com/office/drawing/2014/main" id="{126C7DB8-B478-48AA-B95E-91C4660434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41991" name="灯片编号占位符 41990">
            <a:extLst>
              <a:ext uri="{FF2B5EF4-FFF2-40B4-BE49-F238E27FC236}">
                <a16:creationId xmlns:a16="http://schemas.microsoft.com/office/drawing/2014/main" id="{65D231A5-E31A-4F57-8EE1-1B4A9EEB5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 noProof="1" dirty="0"/>
            </a:lvl1pPr>
          </a:lstStyle>
          <a:p>
            <a:fld id="{135AFD23-5AAE-4800-99F4-4B85B668D93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algn="l" rtl="0" fontAlgn="base">
      <a:spcBef>
        <a:spcPct val="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algn="l" rtl="0" fontAlgn="base">
      <a:spcBef>
        <a:spcPct val="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algn="l" rtl="0" fontAlgn="base">
      <a:spcBef>
        <a:spcPct val="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algn="l" rtl="0" fontAlgn="base">
      <a:spcBef>
        <a:spcPct val="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F4D9C8A8-6B22-44DE-B58B-F46006FE71E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18EB432-7F2A-4C39-964B-B011D98037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9"/>
          <p:cNvSpPr txBox="1">
            <a:spLocks noChangeArrowheads="1"/>
          </p:cNvSpPr>
          <p:nvPr/>
        </p:nvSpPr>
        <p:spPr bwMode="black">
          <a:xfrm>
            <a:off x="7473950" y="6121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ko-KR" sz="2400" b="1">
                <a:effectLst/>
                <a:latin typeface="Verdana" pitchFamily="34" charset="0"/>
              </a:rPr>
              <a:t>LOGO</a:t>
            </a:r>
          </a:p>
        </p:txBody>
      </p:sp>
      <p:sp>
        <p:nvSpPr>
          <p:cNvPr id="13489" name="Rectangle 177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20713" y="1757363"/>
            <a:ext cx="6821487" cy="1470025"/>
          </a:xfrm>
        </p:spPr>
        <p:txBody>
          <a:bodyPr/>
          <a:lstStyle>
            <a:lvl1pPr algn="ctr">
              <a:defRPr sz="3600">
                <a:solidFill>
                  <a:srgbClr val="013B4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24625"/>
            <a:ext cx="2133600" cy="152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4D9FFFB4-400D-1240-AB24-6F86C96D4DFB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452813" y="6494463"/>
            <a:ext cx="2895600" cy="152400"/>
          </a:xfrm>
        </p:spPr>
        <p:txBody>
          <a:bodyPr/>
          <a:lstStyle>
            <a:lvl1pPr algn="ctr">
              <a:defRPr sz="1400" b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1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31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40563" y="128588"/>
            <a:ext cx="1993900" cy="5635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58863" y="128588"/>
            <a:ext cx="5829300" cy="5635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52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33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37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58863" y="1209675"/>
            <a:ext cx="3484562" cy="4554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5825" y="1209675"/>
            <a:ext cx="3484563" cy="4554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63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208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473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34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502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068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1185863" y="128588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1027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58863" y="1209675"/>
            <a:ext cx="7121525" cy="455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7800" y="6365875"/>
            <a:ext cx="194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 b="1" smtClean="0"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678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u"/>
        <a:defRPr sz="2000" b="1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19308-4528-45E9-AC85-C9E46A69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12</a:t>
            </a:r>
            <a:r>
              <a:rPr lang="zh-CN" altLang="en-US" dirty="0">
                <a:solidFill>
                  <a:srgbClr val="FF0000"/>
                </a:solidFill>
              </a:rPr>
              <a:t>课 阿拉伯帝国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478E93-FC3C-4A5E-833E-EBEB27CBC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552" y="1896506"/>
            <a:ext cx="7772400" cy="1500187"/>
          </a:xfrm>
        </p:spPr>
        <p:txBody>
          <a:bodyPr/>
          <a:lstStyle/>
          <a:p>
            <a:pPr algn="ctr"/>
            <a:r>
              <a:rPr lang="zh-CN" altLang="en-US" sz="4400" dirty="0"/>
              <a:t>第四单元 封建时代的亚洲国家</a:t>
            </a:r>
          </a:p>
        </p:txBody>
      </p:sp>
    </p:spTree>
    <p:extLst>
      <p:ext uri="{BB962C8B-B14F-4D97-AF65-F5344CB8AC3E}">
        <p14:creationId xmlns:p14="http://schemas.microsoft.com/office/powerpoint/2010/main" val="39603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7">
            <a:extLst>
              <a:ext uri="{FF2B5EF4-FFF2-40B4-BE49-F238E27FC236}">
                <a16:creationId xmlns:a16="http://schemas.microsoft.com/office/drawing/2014/main" id="{8C9C6644-B51D-4ED3-852D-C74EE229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52513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3">
            <a:extLst>
              <a:ext uri="{FF2B5EF4-FFF2-40B4-BE49-F238E27FC236}">
                <a16:creationId xmlns:a16="http://schemas.microsoft.com/office/drawing/2014/main" id="{78DE812C-BE04-4887-BAA3-CF325F78C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0"/>
            <a:ext cx="5257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世纪时的阿拉伯帝国</a:t>
            </a:r>
          </a:p>
        </p:txBody>
      </p:sp>
      <p:sp>
        <p:nvSpPr>
          <p:cNvPr id="12292" name="Oval 4">
            <a:extLst>
              <a:ext uri="{FF2B5EF4-FFF2-40B4-BE49-F238E27FC236}">
                <a16:creationId xmlns:a16="http://schemas.microsoft.com/office/drawing/2014/main" id="{9E83C112-B5CE-4545-823A-2136A8B3D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966913"/>
            <a:ext cx="13716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东到</a:t>
            </a:r>
          </a:p>
          <a:p>
            <a:pPr algn="ctr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隶书" panose="02010509060101010101" pitchFamily="49" charset="-122"/>
              </a:rPr>
              <a:t>印度河</a:t>
            </a:r>
          </a:p>
          <a:p>
            <a:pPr algn="ctr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隶书" panose="02010509060101010101" pitchFamily="49" charset="-122"/>
              </a:rPr>
              <a:t>流域</a:t>
            </a:r>
          </a:p>
        </p:txBody>
      </p:sp>
      <p:sp>
        <p:nvSpPr>
          <p:cNvPr id="12293" name="Oval 5">
            <a:extLst>
              <a:ext uri="{FF2B5EF4-FFF2-40B4-BE49-F238E27FC236}">
                <a16:creationId xmlns:a16="http://schemas.microsoft.com/office/drawing/2014/main" id="{A7A7D7B2-6A72-4468-81FE-61871821C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62113"/>
            <a:ext cx="1371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西临</a:t>
            </a:r>
          </a:p>
          <a:p>
            <a:pPr algn="ctr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隶书" panose="02010509060101010101" pitchFamily="49" charset="-122"/>
              </a:rPr>
              <a:t>大西洋</a:t>
            </a:r>
          </a:p>
        </p:txBody>
      </p:sp>
      <p:sp>
        <p:nvSpPr>
          <p:cNvPr id="12294" name="Oval 6">
            <a:extLst>
              <a:ext uri="{FF2B5EF4-FFF2-40B4-BE49-F238E27FC236}">
                <a16:creationId xmlns:a16="http://schemas.microsoft.com/office/drawing/2014/main" id="{E63BAEF6-0BB7-4185-A62F-C50A4CA85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128713"/>
            <a:ext cx="1752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北接</a:t>
            </a:r>
          </a:p>
          <a:p>
            <a:pPr algn="ctr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隶书" panose="02010509060101010101" pitchFamily="49" charset="-122"/>
              </a:rPr>
              <a:t>黑海与里海</a:t>
            </a:r>
          </a:p>
        </p:txBody>
      </p:sp>
      <p:sp>
        <p:nvSpPr>
          <p:cNvPr id="12295" name="Oval 7">
            <a:extLst>
              <a:ext uri="{FF2B5EF4-FFF2-40B4-BE49-F238E27FC236}">
                <a16:creationId xmlns:a16="http://schemas.microsoft.com/office/drawing/2014/main" id="{AEB2A266-3DB2-4204-8EB4-BD3401159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786313"/>
            <a:ext cx="1676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南包</a:t>
            </a:r>
          </a:p>
          <a:p>
            <a:pPr algn="ctr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隶书" panose="02010509060101010101" pitchFamily="49" charset="-122"/>
              </a:rPr>
              <a:t>整个半岛</a:t>
            </a: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2F47654A-7584-4396-B606-A0EB12F4F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914400"/>
            <a:ext cx="5492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欧洲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4C7F2EE1-C912-4AC2-8907-7766EF628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362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非洲</a:t>
            </a:r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0DB1C01A-17FE-4C7A-83E1-EE62A3085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908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亚洲</a:t>
            </a:r>
          </a:p>
        </p:txBody>
      </p:sp>
      <p:sp>
        <p:nvSpPr>
          <p:cNvPr id="12300" name="Line 12">
            <a:extLst>
              <a:ext uri="{FF2B5EF4-FFF2-40B4-BE49-F238E27FC236}">
                <a16:creationId xmlns:a16="http://schemas.microsoft.com/office/drawing/2014/main" id="{BA344357-DD0C-4CC5-9C05-1A1C0BB7C6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7675" y="4079875"/>
            <a:ext cx="2447925" cy="792163"/>
          </a:xfrm>
          <a:prstGeom prst="line">
            <a:avLst/>
          </a:prstGeom>
          <a:noFill/>
          <a:ln w="38100">
            <a:solidFill>
              <a:srgbClr val="FF66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 animBg="1"/>
      <p:bldP spid="12294" grpId="0" animBg="1"/>
      <p:bldP spid="12295" grpId="0" animBg="1"/>
      <p:bldP spid="12297" grpId="0"/>
      <p:bldP spid="12298" grpId="0"/>
      <p:bldP spid="122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阿拉伯扩张图">
            <a:extLst>
              <a:ext uri="{FF2B5EF4-FFF2-40B4-BE49-F238E27FC236}">
                <a16:creationId xmlns:a16="http://schemas.microsoft.com/office/drawing/2014/main" id="{33EBD924-CFF3-4287-BDB3-4CB30F8F0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BEAEC"/>
              </a:clrFrom>
              <a:clrTo>
                <a:srgbClr val="EBEAEC">
                  <a:alpha val="0"/>
                </a:srgbClr>
              </a:clrTo>
            </a:clrChange>
            <a:lum bright="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9144000" cy="4679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1" name="Text Box 3">
            <a:extLst>
              <a:ext uri="{FF2B5EF4-FFF2-40B4-BE49-F238E27FC236}">
                <a16:creationId xmlns:a16="http://schemas.microsoft.com/office/drawing/2014/main" id="{A5F33B4B-3EC4-413B-9ADB-915E43AD0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102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268D5DBD-9AA6-4497-B035-D4A103387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2578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2471" name="Text Box 7">
            <a:extLst>
              <a:ext uri="{FF2B5EF4-FFF2-40B4-BE49-F238E27FC236}">
                <a16:creationId xmlns:a16="http://schemas.microsoft.com/office/drawing/2014/main" id="{29135023-CF2C-4F9F-AC4E-CCB1E492B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70550"/>
            <a:ext cx="9144000" cy="830263"/>
          </a:xfrm>
          <a:prstGeom prst="rect">
            <a:avLst/>
          </a:prstGeom>
          <a:solidFill>
            <a:srgbClr val="F4FA86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中国在那时正处于哪一朝代？在阿拉伯帝国之前，还有哪些地跨欧亚非三洲的大帝国？</a:t>
            </a:r>
          </a:p>
        </p:txBody>
      </p:sp>
      <p:sp>
        <p:nvSpPr>
          <p:cNvPr id="62472" name="Text Box 8">
            <a:extLst>
              <a:ext uri="{FF2B5EF4-FFF2-40B4-BE49-F238E27FC236}">
                <a16:creationId xmlns:a16="http://schemas.microsoft.com/office/drawing/2014/main" id="{16737CD9-975D-48DB-95B9-883C6432A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" y="115888"/>
            <a:ext cx="4138613" cy="698500"/>
          </a:xfrm>
          <a:prstGeom prst="rect">
            <a:avLst/>
          </a:prstGeom>
          <a:solidFill>
            <a:srgbClr val="F4FA86"/>
          </a:solidFill>
          <a:ln w="57150" cmpd="thinThick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FF0000"/>
                </a:solidFill>
                <a:ea typeface="华文隶书" panose="02010800040101010101" pitchFamily="2" charset="-122"/>
              </a:rPr>
              <a:t>繁盛的阿拉伯帝国</a:t>
            </a:r>
          </a:p>
        </p:txBody>
      </p:sp>
      <p:sp>
        <p:nvSpPr>
          <p:cNvPr id="62473" name="Text Box 9">
            <a:extLst>
              <a:ext uri="{FF2B5EF4-FFF2-40B4-BE49-F238E27FC236}">
                <a16:creationId xmlns:a16="http://schemas.microsoft.com/office/drawing/2014/main" id="{E644B8D5-CF2F-4223-8E2F-7F2CE5BF9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88" y="0"/>
            <a:ext cx="4824412" cy="946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8—9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世纪鼎盛，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世纪衰落，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1258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年被蒙古西征军灭。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 animBg="1"/>
      <p:bldP spid="62472" grpId="0" animBg="1"/>
      <p:bldP spid="624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E159E8B-4F44-43CD-B8D2-9ADFE9A4D7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-260350"/>
            <a:ext cx="8229600" cy="1141413"/>
          </a:xfrm>
        </p:spPr>
        <p:txBody>
          <a:bodyPr/>
          <a:lstStyle/>
          <a:p>
            <a:pPr algn="l"/>
            <a:r>
              <a:rPr lang="zh-CN" altLang="en-US" b="1">
                <a:ea typeface="黑体" panose="02010609060101010101" pitchFamily="49" charset="-122"/>
              </a:rPr>
              <a:t>在图中找出</a:t>
            </a:r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阿拉伯帝国</a:t>
            </a:r>
          </a:p>
        </p:txBody>
      </p:sp>
      <p:grpSp>
        <p:nvGrpSpPr>
          <p:cNvPr id="13315" name="Group 3">
            <a:extLst>
              <a:ext uri="{FF2B5EF4-FFF2-40B4-BE49-F238E27FC236}">
                <a16:creationId xmlns:a16="http://schemas.microsoft.com/office/drawing/2014/main" id="{7FB99227-EB3A-498F-AD0C-AD73AF0FA82E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633413"/>
            <a:ext cx="9144000" cy="6224587"/>
            <a:chOff x="0" y="0"/>
            <a:chExt cx="5760" cy="3921"/>
          </a:xfrm>
        </p:grpSpPr>
        <p:pic>
          <p:nvPicPr>
            <p:cNvPr id="13316" name="Picture 4" descr="世界空白地图3">
              <a:extLst>
                <a:ext uri="{FF2B5EF4-FFF2-40B4-BE49-F238E27FC236}">
                  <a16:creationId xmlns:a16="http://schemas.microsoft.com/office/drawing/2014/main" id="{8076B562-9B28-4657-B44B-93692A1F9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392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17" name="Text Box 5">
              <a:extLst>
                <a:ext uri="{FF2B5EF4-FFF2-40B4-BE49-F238E27FC236}">
                  <a16:creationId xmlns:a16="http://schemas.microsoft.com/office/drawing/2014/main" id="{36E9B89C-46B8-4FAE-9B30-5ED9AA162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" y="112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13318" name="Text Box 6">
              <a:extLst>
                <a:ext uri="{FF2B5EF4-FFF2-40B4-BE49-F238E27FC236}">
                  <a16:creationId xmlns:a16="http://schemas.microsoft.com/office/drawing/2014/main" id="{19A9D523-06D2-4077-9540-A1CBD54AD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038404">
              <a:off x="1104" y="105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319" name="Text Box 7">
              <a:extLst>
                <a:ext uri="{FF2B5EF4-FFF2-40B4-BE49-F238E27FC236}">
                  <a16:creationId xmlns:a16="http://schemas.microsoft.com/office/drawing/2014/main" id="{65922BBC-721E-4B7B-93AF-2312A44FB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521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3320" name="Text Box 8">
              <a:extLst>
                <a:ext uri="{FF2B5EF4-FFF2-40B4-BE49-F238E27FC236}">
                  <a16:creationId xmlns:a16="http://schemas.microsoft.com/office/drawing/2014/main" id="{4064B168-3929-4CB7-AAB9-3417CAECA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" y="867"/>
              <a:ext cx="2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3321" name="Text Box 9">
              <a:extLst>
                <a:ext uri="{FF2B5EF4-FFF2-40B4-BE49-F238E27FC236}">
                  <a16:creationId xmlns:a16="http://schemas.microsoft.com/office/drawing/2014/main" id="{BA9E52FE-F42E-4F51-989E-FCA102D3C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" y="83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3322" name="Text Box 10">
              <a:extLst>
                <a:ext uri="{FF2B5EF4-FFF2-40B4-BE49-F238E27FC236}">
                  <a16:creationId xmlns:a16="http://schemas.microsoft.com/office/drawing/2014/main" id="{FFA3EF6C-FBEE-4F20-B768-9497A21CE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425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FF0000"/>
                  </a:solidFill>
                </a:rPr>
                <a:t> </a:t>
              </a:r>
              <a:r>
                <a:rPr lang="en-US" altLang="zh-CN" b="1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3323" name="Text Box 11">
              <a:extLst>
                <a:ext uri="{FF2B5EF4-FFF2-40B4-BE49-F238E27FC236}">
                  <a16:creationId xmlns:a16="http://schemas.microsoft.com/office/drawing/2014/main" id="{0324B473-4670-4404-8015-76B23A623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521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6</a:t>
              </a:r>
            </a:p>
          </p:txBody>
        </p:sp>
        <p:pic>
          <p:nvPicPr>
            <p:cNvPr id="13324" name="Picture 12" descr="世界空白地图3">
              <a:extLst>
                <a:ext uri="{FF2B5EF4-FFF2-40B4-BE49-F238E27FC236}">
                  <a16:creationId xmlns:a16="http://schemas.microsoft.com/office/drawing/2014/main" id="{AA725B7E-3FDA-4E9C-A82D-F0D5F47441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392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25" name="Text Box 13">
              <a:extLst>
                <a:ext uri="{FF2B5EF4-FFF2-40B4-BE49-F238E27FC236}">
                  <a16:creationId xmlns:a16="http://schemas.microsoft.com/office/drawing/2014/main" id="{58DEB97E-260B-498C-9141-55D4FDE2A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517"/>
              <a:ext cx="57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古埃及  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古西亚  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古印度  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古希腊  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古罗马  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古西非  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古美洲  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法兰克王国  </a:t>
              </a:r>
              <a:b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</a:b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9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莫斯科公国  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朝鲜  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11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日本</a:t>
              </a:r>
              <a:endParaRPr lang="zh-CN" altLang="en-US"/>
            </a:p>
          </p:txBody>
        </p:sp>
        <p:sp>
          <p:nvSpPr>
            <p:cNvPr id="13326" name="Text Box 14">
              <a:extLst>
                <a:ext uri="{FF2B5EF4-FFF2-40B4-BE49-F238E27FC236}">
                  <a16:creationId xmlns:a16="http://schemas.microsoft.com/office/drawing/2014/main" id="{2D988B91-9F7B-4CB0-9B97-3121C20CB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" y="112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13327" name="Text Box 15">
              <a:extLst>
                <a:ext uri="{FF2B5EF4-FFF2-40B4-BE49-F238E27FC236}">
                  <a16:creationId xmlns:a16="http://schemas.microsoft.com/office/drawing/2014/main" id="{411D56EF-7094-4AFB-A4CE-FC0BA0FDE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038404">
              <a:off x="1200" y="1089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328" name="Text Box 16">
              <a:extLst>
                <a:ext uri="{FF2B5EF4-FFF2-40B4-BE49-F238E27FC236}">
                  <a16:creationId xmlns:a16="http://schemas.microsoft.com/office/drawing/2014/main" id="{07B4BB36-E5D5-4895-8EF8-E8C0D94F5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521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3329" name="Text Box 17">
              <a:extLst>
                <a:ext uri="{FF2B5EF4-FFF2-40B4-BE49-F238E27FC236}">
                  <a16:creationId xmlns:a16="http://schemas.microsoft.com/office/drawing/2014/main" id="{D68D7A71-1301-4231-910B-62F27866E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" y="867"/>
              <a:ext cx="2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3330" name="Text Box 18">
              <a:extLst>
                <a:ext uri="{FF2B5EF4-FFF2-40B4-BE49-F238E27FC236}">
                  <a16:creationId xmlns:a16="http://schemas.microsoft.com/office/drawing/2014/main" id="{61E05FDC-E638-48A6-A849-031FD1891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" y="83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3331" name="Text Box 19">
              <a:extLst>
                <a:ext uri="{FF2B5EF4-FFF2-40B4-BE49-F238E27FC236}">
                  <a16:creationId xmlns:a16="http://schemas.microsoft.com/office/drawing/2014/main" id="{EC28FC44-C19B-4004-9D4A-5D5C1712F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425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FF0000"/>
                  </a:solidFill>
                </a:rPr>
                <a:t> </a:t>
              </a:r>
              <a:r>
                <a:rPr lang="en-US" altLang="zh-CN" b="1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3332" name="Text Box 20">
              <a:extLst>
                <a:ext uri="{FF2B5EF4-FFF2-40B4-BE49-F238E27FC236}">
                  <a16:creationId xmlns:a16="http://schemas.microsoft.com/office/drawing/2014/main" id="{B4AA45D4-C8CE-4D20-A7A0-8FB413C50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521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3333" name="Text Box 21">
              <a:extLst>
                <a:ext uri="{FF2B5EF4-FFF2-40B4-BE49-F238E27FC236}">
                  <a16:creationId xmlns:a16="http://schemas.microsoft.com/office/drawing/2014/main" id="{1534D8B3-7BA6-486F-A5E4-5AB99B53F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" y="68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3334" name="Text Box 22">
              <a:extLst>
                <a:ext uri="{FF2B5EF4-FFF2-40B4-BE49-F238E27FC236}">
                  <a16:creationId xmlns:a16="http://schemas.microsoft.com/office/drawing/2014/main" id="{14A8B780-0B37-417B-80E5-2D197350F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725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3335" name="Text Box 23">
              <a:extLst>
                <a:ext uri="{FF2B5EF4-FFF2-40B4-BE49-F238E27FC236}">
                  <a16:creationId xmlns:a16="http://schemas.microsoft.com/office/drawing/2014/main" id="{DBBA9DA6-C74F-4BDE-8F70-8CBA412C9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089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3336" name="Text Box 24">
              <a:extLst>
                <a:ext uri="{FF2B5EF4-FFF2-40B4-BE49-F238E27FC236}">
                  <a16:creationId xmlns:a16="http://schemas.microsoft.com/office/drawing/2014/main" id="{948D700D-8A39-47FE-AC0F-758A635A7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137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11</a:t>
              </a:r>
            </a:p>
          </p:txBody>
        </p:sp>
      </p:grpSp>
      <p:sp>
        <p:nvSpPr>
          <p:cNvPr id="40985" name="Text Box 25">
            <a:extLst>
              <a:ext uri="{FF2B5EF4-FFF2-40B4-BE49-F238E27FC236}">
                <a16:creationId xmlns:a16="http://schemas.microsoft.com/office/drawing/2014/main" id="{1E6EE789-320A-4D30-8C15-4041301ED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743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</a:rPr>
              <a:t>12</a:t>
            </a:r>
          </a:p>
        </p:txBody>
      </p:sp>
      <p:sp>
        <p:nvSpPr>
          <p:cNvPr id="40986" name="Text Box 26">
            <a:extLst>
              <a:ext uri="{FF2B5EF4-FFF2-40B4-BE49-F238E27FC236}">
                <a16:creationId xmlns:a16="http://schemas.microsoft.com/office/drawing/2014/main" id="{0A3F2A79-B4B3-4DB2-932E-8A0157F5A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6381750"/>
            <a:ext cx="3816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  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阿拉伯帝国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5" grpId="0"/>
      <p:bldP spid="409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3">
            <a:extLst>
              <a:ext uri="{FF2B5EF4-FFF2-40B4-BE49-F238E27FC236}">
                <a16:creationId xmlns:a16="http://schemas.microsoft.com/office/drawing/2014/main" id="{1661A70C-89B3-482B-9D85-30700A5C191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246688"/>
            <a:ext cx="7094538" cy="1458912"/>
            <a:chOff x="646" y="1794"/>
            <a:chExt cx="4469" cy="919"/>
          </a:xfrm>
        </p:grpSpPr>
        <p:pic>
          <p:nvPicPr>
            <p:cNvPr id="14339" name="Picture 4">
              <a:extLst>
                <a:ext uri="{FF2B5EF4-FFF2-40B4-BE49-F238E27FC236}">
                  <a16:creationId xmlns:a16="http://schemas.microsoft.com/office/drawing/2014/main" id="{9386DB58-A6CC-4F0C-AFE3-233D32B986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" y="1794"/>
              <a:ext cx="4469" cy="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0" name="Text Box 5">
              <a:extLst>
                <a:ext uri="{FF2B5EF4-FFF2-40B4-BE49-F238E27FC236}">
                  <a16:creationId xmlns:a16="http://schemas.microsoft.com/office/drawing/2014/main" id="{BC276B2A-3D12-469D-B0F4-F5EAD52D5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" y="2478"/>
              <a:ext cx="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/>
                <a:t>700</a:t>
              </a:r>
              <a:r>
                <a:rPr lang="zh-CN" altLang="en-US" b="1"/>
                <a:t>年</a:t>
              </a:r>
            </a:p>
          </p:txBody>
        </p:sp>
        <p:sp>
          <p:nvSpPr>
            <p:cNvPr id="14341" name="Text Box 6">
              <a:extLst>
                <a:ext uri="{FF2B5EF4-FFF2-40B4-BE49-F238E27FC236}">
                  <a16:creationId xmlns:a16="http://schemas.microsoft.com/office/drawing/2014/main" id="{7DE37A83-C053-4F20-A23E-BFE74195F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473"/>
              <a:ext cx="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/>
                <a:t>600</a:t>
              </a:r>
              <a:r>
                <a:rPr lang="zh-CN" altLang="en-US" b="1"/>
                <a:t>年</a:t>
              </a:r>
            </a:p>
          </p:txBody>
        </p:sp>
        <p:sp>
          <p:nvSpPr>
            <p:cNvPr id="14342" name="Text Box 7">
              <a:extLst>
                <a:ext uri="{FF2B5EF4-FFF2-40B4-BE49-F238E27FC236}">
                  <a16:creationId xmlns:a16="http://schemas.microsoft.com/office/drawing/2014/main" id="{2480E28B-B647-4E91-A780-E7F539590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482"/>
              <a:ext cx="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/>
                <a:t>800</a:t>
              </a:r>
              <a:r>
                <a:rPr lang="zh-CN" altLang="en-US" b="1"/>
                <a:t>年</a:t>
              </a:r>
            </a:p>
          </p:txBody>
        </p:sp>
      </p:grpSp>
      <p:sp>
        <p:nvSpPr>
          <p:cNvPr id="14343" name="Text Box 8">
            <a:extLst>
              <a:ext uri="{FF2B5EF4-FFF2-40B4-BE49-F238E27FC236}">
                <a16:creationId xmlns:a16="http://schemas.microsoft.com/office/drawing/2014/main" id="{BC86C5A9-5141-44F4-90EB-A46F32A45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138" y="2194268"/>
            <a:ext cx="1644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7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世纪初</a:t>
            </a:r>
          </a:p>
        </p:txBody>
      </p:sp>
      <p:sp>
        <p:nvSpPr>
          <p:cNvPr id="14344" name="Text Box 9">
            <a:extLst>
              <a:ext uri="{FF2B5EF4-FFF2-40B4-BE49-F238E27FC236}">
                <a16:creationId xmlns:a16="http://schemas.microsoft.com/office/drawing/2014/main" id="{F9EFBBAE-7ADD-4CB6-A39B-C959FBF86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0" y="2898776"/>
            <a:ext cx="12334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622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年</a:t>
            </a:r>
          </a:p>
        </p:txBody>
      </p:sp>
      <p:sp>
        <p:nvSpPr>
          <p:cNvPr id="14345" name="Text Box 10">
            <a:extLst>
              <a:ext uri="{FF2B5EF4-FFF2-40B4-BE49-F238E27FC236}">
                <a16:creationId xmlns:a16="http://schemas.microsoft.com/office/drawing/2014/main" id="{534C661C-A47B-44F4-81F4-FE43823EC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189" y="3429001"/>
            <a:ext cx="14731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630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年后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346" name="Text Box 11">
            <a:extLst>
              <a:ext uri="{FF2B5EF4-FFF2-40B4-BE49-F238E27FC236}">
                <a16:creationId xmlns:a16="http://schemas.microsoft.com/office/drawing/2014/main" id="{8C6177DD-77C0-4699-94E8-11206C161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788" y="4191000"/>
            <a:ext cx="360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世纪中叶</a:t>
            </a:r>
          </a:p>
        </p:txBody>
      </p:sp>
      <p:grpSp>
        <p:nvGrpSpPr>
          <p:cNvPr id="14347" name="Group 12">
            <a:extLst>
              <a:ext uri="{FF2B5EF4-FFF2-40B4-BE49-F238E27FC236}">
                <a16:creationId xmlns:a16="http://schemas.microsoft.com/office/drawing/2014/main" id="{1EF90B43-8176-4D0A-98DC-443A6EA0D33E}"/>
              </a:ext>
            </a:extLst>
          </p:cNvPr>
          <p:cNvGrpSpPr>
            <a:grpSpLocks/>
          </p:cNvGrpSpPr>
          <p:nvPr/>
        </p:nvGrpSpPr>
        <p:grpSpPr bwMode="auto">
          <a:xfrm>
            <a:off x="1841500" y="3330575"/>
            <a:ext cx="2881313" cy="2655888"/>
            <a:chOff x="1519" y="1389"/>
            <a:chExt cx="1089" cy="1718"/>
          </a:xfrm>
        </p:grpSpPr>
        <p:sp>
          <p:nvSpPr>
            <p:cNvPr id="14348" name="Line 13">
              <a:extLst>
                <a:ext uri="{FF2B5EF4-FFF2-40B4-BE49-F238E27FC236}">
                  <a16:creationId xmlns:a16="http://schemas.microsoft.com/office/drawing/2014/main" id="{A835D370-E60F-4C72-9CEE-38BD7036B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1389"/>
              <a:ext cx="0" cy="17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14">
              <a:extLst>
                <a:ext uri="{FF2B5EF4-FFF2-40B4-BE49-F238E27FC236}">
                  <a16:creationId xmlns:a16="http://schemas.microsoft.com/office/drawing/2014/main" id="{3278B2BF-FCB8-47AA-8020-B3E7A4DD4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1389"/>
              <a:ext cx="1089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50" name="Group 15">
            <a:extLst>
              <a:ext uri="{FF2B5EF4-FFF2-40B4-BE49-F238E27FC236}">
                <a16:creationId xmlns:a16="http://schemas.microsoft.com/office/drawing/2014/main" id="{A7CFDC80-67C9-4861-9437-0C6B0337ED60}"/>
              </a:ext>
            </a:extLst>
          </p:cNvPr>
          <p:cNvGrpSpPr>
            <a:grpSpLocks/>
          </p:cNvGrpSpPr>
          <p:nvPr/>
        </p:nvGrpSpPr>
        <p:grpSpPr bwMode="auto">
          <a:xfrm>
            <a:off x="1554163" y="2681288"/>
            <a:ext cx="3311525" cy="3303587"/>
            <a:chOff x="1247" y="754"/>
            <a:chExt cx="1134" cy="2353"/>
          </a:xfrm>
        </p:grpSpPr>
        <p:sp>
          <p:nvSpPr>
            <p:cNvPr id="14351" name="Line 16">
              <a:extLst>
                <a:ext uri="{FF2B5EF4-FFF2-40B4-BE49-F238E27FC236}">
                  <a16:creationId xmlns:a16="http://schemas.microsoft.com/office/drawing/2014/main" id="{C1DD9935-6DE2-43E8-9A46-0C61AD05FF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" y="754"/>
              <a:ext cx="0" cy="2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Line 17">
              <a:extLst>
                <a:ext uri="{FF2B5EF4-FFF2-40B4-BE49-F238E27FC236}">
                  <a16:creationId xmlns:a16="http://schemas.microsoft.com/office/drawing/2014/main" id="{F42DB118-6F98-4041-8864-D82949403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754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53" name="Group 18">
            <a:extLst>
              <a:ext uri="{FF2B5EF4-FFF2-40B4-BE49-F238E27FC236}">
                <a16:creationId xmlns:a16="http://schemas.microsoft.com/office/drawing/2014/main" id="{D97C6C3F-85F9-4E90-A7CD-7EF610B6C822}"/>
              </a:ext>
            </a:extLst>
          </p:cNvPr>
          <p:cNvGrpSpPr>
            <a:grpSpLocks/>
          </p:cNvGrpSpPr>
          <p:nvPr/>
        </p:nvGrpSpPr>
        <p:grpSpPr bwMode="auto">
          <a:xfrm>
            <a:off x="2084388" y="3886200"/>
            <a:ext cx="3240087" cy="2233613"/>
            <a:chOff x="2381" y="1933"/>
            <a:chExt cx="953" cy="1180"/>
          </a:xfrm>
        </p:grpSpPr>
        <p:sp>
          <p:nvSpPr>
            <p:cNvPr id="14354" name="Line 19">
              <a:extLst>
                <a:ext uri="{FF2B5EF4-FFF2-40B4-BE49-F238E27FC236}">
                  <a16:creationId xmlns:a16="http://schemas.microsoft.com/office/drawing/2014/main" id="{34AF67E6-985A-4F24-B48A-2A8975A9AD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1" y="1933"/>
              <a:ext cx="0" cy="1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Line 20">
              <a:extLst>
                <a:ext uri="{FF2B5EF4-FFF2-40B4-BE49-F238E27FC236}">
                  <a16:creationId xmlns:a16="http://schemas.microsoft.com/office/drawing/2014/main" id="{AD295989-6F1D-4BA2-B27E-71EC46652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1933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56" name="Group 21">
            <a:extLst>
              <a:ext uri="{FF2B5EF4-FFF2-40B4-BE49-F238E27FC236}">
                <a16:creationId xmlns:a16="http://schemas.microsoft.com/office/drawing/2014/main" id="{68EB3A80-F80F-48FB-B658-884E5595E3C1}"/>
              </a:ext>
            </a:extLst>
          </p:cNvPr>
          <p:cNvGrpSpPr>
            <a:grpSpLocks/>
          </p:cNvGrpSpPr>
          <p:nvPr/>
        </p:nvGrpSpPr>
        <p:grpSpPr bwMode="auto">
          <a:xfrm>
            <a:off x="3930650" y="4699000"/>
            <a:ext cx="3455988" cy="1296988"/>
            <a:chOff x="2880" y="2432"/>
            <a:chExt cx="1270" cy="681"/>
          </a:xfrm>
        </p:grpSpPr>
        <p:sp>
          <p:nvSpPr>
            <p:cNvPr id="14357" name="Line 22">
              <a:extLst>
                <a:ext uri="{FF2B5EF4-FFF2-40B4-BE49-F238E27FC236}">
                  <a16:creationId xmlns:a16="http://schemas.microsoft.com/office/drawing/2014/main" id="{0397D0E6-6448-48AA-B6E3-2A70AE3D85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432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Line 23">
              <a:extLst>
                <a:ext uri="{FF2B5EF4-FFF2-40B4-BE49-F238E27FC236}">
                  <a16:creationId xmlns:a16="http://schemas.microsoft.com/office/drawing/2014/main" id="{0B950515-A780-433A-9F30-ECC3294FF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432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59" name="Text Box 24">
            <a:extLst>
              <a:ext uri="{FF2B5EF4-FFF2-40B4-BE49-F238E27FC236}">
                <a16:creationId xmlns:a16="http://schemas.microsoft.com/office/drawing/2014/main" id="{2B6FA91D-83B8-46EE-ABA0-EA627FAE6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650" y="6338888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900</a:t>
            </a:r>
          </a:p>
        </p:txBody>
      </p:sp>
      <p:sp>
        <p:nvSpPr>
          <p:cNvPr id="14360" name="Line 25">
            <a:extLst>
              <a:ext uri="{FF2B5EF4-FFF2-40B4-BE49-F238E27FC236}">
                <a16:creationId xmlns:a16="http://schemas.microsoft.com/office/drawing/2014/main" id="{F9DC8630-5CA8-473D-84FA-953211E18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5550" y="5508625"/>
            <a:ext cx="0" cy="6477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361" name="Group 15">
            <a:extLst>
              <a:ext uri="{FF2B5EF4-FFF2-40B4-BE49-F238E27FC236}">
                <a16:creationId xmlns:a16="http://schemas.microsoft.com/office/drawing/2014/main" id="{54F3F0FE-5DF8-4F89-8615-244DE3ED8F3C}"/>
              </a:ext>
            </a:extLst>
          </p:cNvPr>
          <p:cNvGrpSpPr>
            <a:grpSpLocks/>
          </p:cNvGrpSpPr>
          <p:nvPr/>
        </p:nvGrpSpPr>
        <p:grpSpPr bwMode="auto">
          <a:xfrm>
            <a:off x="6378575" y="2700338"/>
            <a:ext cx="2411413" cy="3375025"/>
            <a:chOff x="1247" y="754"/>
            <a:chExt cx="1134" cy="2353"/>
          </a:xfrm>
        </p:grpSpPr>
        <p:sp>
          <p:nvSpPr>
            <p:cNvPr id="14362" name="Line 16">
              <a:extLst>
                <a:ext uri="{FF2B5EF4-FFF2-40B4-BE49-F238E27FC236}">
                  <a16:creationId xmlns:a16="http://schemas.microsoft.com/office/drawing/2014/main" id="{F524F254-9BB1-4BFC-9C27-C4286C03E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" y="754"/>
              <a:ext cx="0" cy="2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Line 17">
              <a:extLst>
                <a:ext uri="{FF2B5EF4-FFF2-40B4-BE49-F238E27FC236}">
                  <a16:creationId xmlns:a16="http://schemas.microsoft.com/office/drawing/2014/main" id="{43BF89EC-53BC-4DC7-95AB-112E3CF2F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754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64" name="Text Box 8">
            <a:extLst>
              <a:ext uri="{FF2B5EF4-FFF2-40B4-BE49-F238E27FC236}">
                <a16:creationId xmlns:a16="http://schemas.microsoft.com/office/drawing/2014/main" id="{E5EA335C-3F35-4695-BE80-49F44AE80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388" y="2133600"/>
            <a:ext cx="2149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世纪以后</a:t>
            </a:r>
          </a:p>
        </p:txBody>
      </p:sp>
      <p:sp>
        <p:nvSpPr>
          <p:cNvPr id="14365" name="Text Box 30">
            <a:extLst>
              <a:ext uri="{FF2B5EF4-FFF2-40B4-BE49-F238E27FC236}">
                <a16:creationId xmlns:a16="http://schemas.microsoft.com/office/drawing/2014/main" id="{8C7303BA-FF56-49DD-9E8F-5D7F5A176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41438"/>
            <a:ext cx="86756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</a:rPr>
              <a:t>　　请同学们</a:t>
            </a:r>
            <a:r>
              <a:rPr lang="zh-CN" altLang="en-US" sz="2400" b="1">
                <a:solidFill>
                  <a:srgbClr val="000000"/>
                </a:solidFill>
              </a:rPr>
              <a:t>阅读课本内容</a:t>
            </a:r>
            <a:r>
              <a:rPr lang="zh-CN" altLang="en-US" sz="2400" b="1" dirty="0">
                <a:solidFill>
                  <a:srgbClr val="000000"/>
                </a:solidFill>
              </a:rPr>
              <a:t>，将阿拉伯帝国的兴衰过程用年代尺表示出来。</a:t>
            </a:r>
          </a:p>
        </p:txBody>
      </p:sp>
      <p:sp>
        <p:nvSpPr>
          <p:cNvPr id="19487" name="Text Box 31">
            <a:extLst>
              <a:ext uri="{FF2B5EF4-FFF2-40B4-BE49-F238E27FC236}">
                <a16:creationId xmlns:a16="http://schemas.microsoft.com/office/drawing/2014/main" id="{76CF3D21-1F57-4127-8E25-2D9CE77F3025}"/>
              </a:ext>
            </a:extLst>
          </p:cNvPr>
          <p:cNvSpPr txBox="1"/>
          <p:nvPr/>
        </p:nvSpPr>
        <p:spPr>
          <a:xfrm>
            <a:off x="2693988" y="2209800"/>
            <a:ext cx="25146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伊斯兰教创立</a:t>
            </a:r>
          </a:p>
        </p:txBody>
      </p:sp>
      <p:sp>
        <p:nvSpPr>
          <p:cNvPr id="19488" name="Text Box 32">
            <a:extLst>
              <a:ext uri="{FF2B5EF4-FFF2-40B4-BE49-F238E27FC236}">
                <a16:creationId xmlns:a16="http://schemas.microsoft.com/office/drawing/2014/main" id="{F2602E65-BFBB-452A-8040-BD75A91D4F80}"/>
              </a:ext>
            </a:extLst>
          </p:cNvPr>
          <p:cNvSpPr txBox="1"/>
          <p:nvPr/>
        </p:nvSpPr>
        <p:spPr>
          <a:xfrm>
            <a:off x="2770188" y="2895600"/>
            <a:ext cx="3746016" cy="116955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穆罕默德出走麦地那</a:t>
            </a:r>
            <a:endParaRPr lang="zh-CN" altLang="en-US" sz="2800" b="1" noProof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ct val="50000"/>
              </a:spcBef>
            </a:pPr>
            <a:endParaRPr lang="zh-CN" altLang="en-US" sz="2800" b="1" noProof="1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89" name="Text Box 33">
            <a:extLst>
              <a:ext uri="{FF2B5EF4-FFF2-40B4-BE49-F238E27FC236}">
                <a16:creationId xmlns:a16="http://schemas.microsoft.com/office/drawing/2014/main" id="{5E59A486-5198-4E4F-9C6E-EFE604DE6B30}"/>
              </a:ext>
            </a:extLst>
          </p:cNvPr>
          <p:cNvSpPr txBox="1"/>
          <p:nvPr/>
        </p:nvSpPr>
        <p:spPr>
          <a:xfrm>
            <a:off x="3074988" y="3429000"/>
            <a:ext cx="38100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阿拉伯半岛基本统一</a:t>
            </a:r>
          </a:p>
        </p:txBody>
      </p:sp>
      <p:sp>
        <p:nvSpPr>
          <p:cNvPr id="19490" name="Text Box 34">
            <a:extLst>
              <a:ext uri="{FF2B5EF4-FFF2-40B4-BE49-F238E27FC236}">
                <a16:creationId xmlns:a16="http://schemas.microsoft.com/office/drawing/2014/main" id="{F0923CBC-40FD-40A1-8405-2268AD5C515E}"/>
              </a:ext>
            </a:extLst>
          </p:cNvPr>
          <p:cNvSpPr txBox="1"/>
          <p:nvPr/>
        </p:nvSpPr>
        <p:spPr>
          <a:xfrm>
            <a:off x="5776912" y="3945191"/>
            <a:ext cx="3429000" cy="952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阿拉伯帝国成为地跨欧亚非的大帝国</a:t>
            </a:r>
          </a:p>
        </p:txBody>
      </p:sp>
      <p:sp>
        <p:nvSpPr>
          <p:cNvPr id="19491" name="Text Box 35">
            <a:extLst>
              <a:ext uri="{FF2B5EF4-FFF2-40B4-BE49-F238E27FC236}">
                <a16:creationId xmlns:a16="http://schemas.microsoft.com/office/drawing/2014/main" id="{AD5B69D8-F9CE-4CED-A7E7-2D262110A39E}"/>
              </a:ext>
            </a:extLst>
          </p:cNvPr>
          <p:cNvSpPr txBox="1"/>
          <p:nvPr/>
        </p:nvSpPr>
        <p:spPr>
          <a:xfrm>
            <a:off x="7265988" y="2133600"/>
            <a:ext cx="18288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衰落下去</a:t>
            </a:r>
          </a:p>
        </p:txBody>
      </p:sp>
      <p:sp>
        <p:nvSpPr>
          <p:cNvPr id="20514" name="矩形 7">
            <a:extLst>
              <a:ext uri="{FF2B5EF4-FFF2-40B4-BE49-F238E27FC236}">
                <a16:creationId xmlns:a16="http://schemas.microsoft.com/office/drawing/2014/main" id="{ED993D38-FEE6-4E18-99B8-1D9016732BAE}"/>
              </a:ext>
            </a:extLst>
          </p:cNvPr>
          <p:cNvSpPr/>
          <p:nvPr/>
        </p:nvSpPr>
        <p:spPr>
          <a:xfrm>
            <a:off x="1354138" y="325438"/>
            <a:ext cx="3856037" cy="644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6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阿拉伯帝国兴衰史</a:t>
            </a:r>
          </a:p>
        </p:txBody>
      </p:sp>
      <p:sp>
        <p:nvSpPr>
          <p:cNvPr id="2" name="燕尾形箭头 1">
            <a:extLst>
              <a:ext uri="{FF2B5EF4-FFF2-40B4-BE49-F238E27FC236}">
                <a16:creationId xmlns:a16="http://schemas.microsoft.com/office/drawing/2014/main" id="{EAD5CEFE-641F-4DA3-BA49-F19D468BBB14}"/>
              </a:ext>
            </a:extLst>
          </p:cNvPr>
          <p:cNvSpPr/>
          <p:nvPr/>
        </p:nvSpPr>
        <p:spPr>
          <a:xfrm>
            <a:off x="6096000" y="3048000"/>
            <a:ext cx="228600" cy="228600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endParaRPr lang="zh-CN" altLang="en-US" noProof="1">
              <a:solidFill>
                <a:srgbClr val="FFFFFF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</p:txBody>
      </p:sp>
      <p:sp>
        <p:nvSpPr>
          <p:cNvPr id="3" name="燕尾形箭头 2">
            <a:extLst>
              <a:ext uri="{FF2B5EF4-FFF2-40B4-BE49-F238E27FC236}">
                <a16:creationId xmlns:a16="http://schemas.microsoft.com/office/drawing/2014/main" id="{59146B0F-3F21-4A56-BE9C-B2F2E5B3317B}"/>
              </a:ext>
            </a:extLst>
          </p:cNvPr>
          <p:cNvSpPr/>
          <p:nvPr/>
        </p:nvSpPr>
        <p:spPr>
          <a:xfrm>
            <a:off x="8340725" y="4337050"/>
            <a:ext cx="228600" cy="228600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endParaRPr lang="zh-CN" altLang="en-US" noProof="1">
              <a:solidFill>
                <a:srgbClr val="FFFFFF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7" grpId="0"/>
      <p:bldP spid="19488" grpId="0"/>
      <p:bldP spid="19489" grpId="0"/>
      <p:bldP spid="19490" grpId="0"/>
      <p:bldP spid="2" grpId="0" bldLvl="0" animBg="1"/>
      <p:bldP spid="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>
            <a:extLst>
              <a:ext uri="{FF2B5EF4-FFF2-40B4-BE49-F238E27FC236}">
                <a16:creationId xmlns:a16="http://schemas.microsoft.com/office/drawing/2014/main" id="{130F10DA-D36F-4675-9576-8ACB64F63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8213" name="Picture 5" descr="2008040813552997604">
            <a:extLst>
              <a:ext uri="{FF2B5EF4-FFF2-40B4-BE49-F238E27FC236}">
                <a16:creationId xmlns:a16="http://schemas.microsoft.com/office/drawing/2014/main" id="{E311D607-F314-4EAC-B7A6-179881CBB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3074988"/>
            <a:ext cx="41910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8214" name="Rectangle 6">
            <a:extLst>
              <a:ext uri="{FF2B5EF4-FFF2-40B4-BE49-F238E27FC236}">
                <a16:creationId xmlns:a16="http://schemas.microsoft.com/office/drawing/2014/main" id="{808DBE21-362B-4789-9CCC-CF848F0F3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3262313"/>
            <a:ext cx="4572000" cy="32924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zh-CN" altLang="en-US" sz="2800" b="1" dirty="0">
                <a:latin typeface="宋体" panose="02010600030101010101" pitchFamily="2" charset="-122"/>
                <a:ea typeface="隶书" panose="02010509060101010101" pitchFamily="49" charset="-122"/>
              </a:rPr>
              <a:t>巴格达城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 dirty="0">
                <a:latin typeface="宋体" panose="02010600030101010101" pitchFamily="2" charset="-122"/>
                <a:ea typeface="隶书" panose="02010509060101010101" pitchFamily="49" charset="-122"/>
              </a:rPr>
              <a:t>    该城的建设历时</a:t>
            </a:r>
            <a:r>
              <a:rPr lang="en-US" altLang="zh-CN" sz="2400" b="1" dirty="0">
                <a:latin typeface="宋体" panose="02010600030101010101" pitchFamily="2" charset="-122"/>
                <a:ea typeface="隶书" panose="02010509060101010101" pitchFamily="49" charset="-122"/>
              </a:rPr>
              <a:t>4</a:t>
            </a:r>
            <a:r>
              <a:rPr lang="zh-CN" altLang="en-US" sz="2400" b="1" dirty="0">
                <a:latin typeface="宋体" panose="02010600030101010101" pitchFamily="2" charset="-122"/>
                <a:ea typeface="隶书" panose="02010509060101010101" pitchFamily="49" charset="-122"/>
              </a:rPr>
              <a:t>年，调集雇佣了</a:t>
            </a:r>
            <a:r>
              <a:rPr lang="en-US" altLang="zh-CN" sz="2400" b="1" dirty="0">
                <a:latin typeface="宋体" panose="02010600030101010101" pitchFamily="2" charset="-122"/>
                <a:ea typeface="隶书" panose="02010509060101010101" pitchFamily="49" charset="-122"/>
              </a:rPr>
              <a:t>10</a:t>
            </a:r>
            <a:r>
              <a:rPr lang="zh-CN" altLang="en-US" sz="2400" b="1" dirty="0">
                <a:latin typeface="宋体" panose="02010600030101010101" pitchFamily="2" charset="-122"/>
                <a:ea typeface="隶书" panose="02010509060101010101" pitchFamily="49" charset="-122"/>
              </a:rPr>
              <a:t>万建筑师和工人。哈里发的宫殿修建的富丽堂皇。街道上买卖兴旺，叫卖声不绝于耳，一派</a:t>
            </a:r>
            <a:r>
              <a:rPr lang="zh-CN" alt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隶书" panose="02010509060101010101" pitchFamily="49" charset="-122"/>
              </a:rPr>
              <a:t>繁荣景象</a:t>
            </a:r>
            <a:r>
              <a:rPr lang="zh-CN" altLang="en-US" sz="2400" b="1" dirty="0">
                <a:latin typeface="宋体" panose="02010600030101010101" pitchFamily="2" charset="-122"/>
                <a:ea typeface="隶书" panose="02010509060101010101" pitchFamily="49" charset="-122"/>
              </a:rPr>
              <a:t>。巴格达城建成不久，便成为</a:t>
            </a:r>
            <a:r>
              <a:rPr lang="zh-CN" alt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隶书" panose="02010509060101010101" pitchFamily="49" charset="-122"/>
              </a:rPr>
              <a:t>帝国的政治、经济和文化中心，</a:t>
            </a:r>
            <a:r>
              <a:rPr lang="zh-CN" altLang="en-US" sz="2400" b="1" dirty="0">
                <a:latin typeface="宋体" panose="02010600030101010101" pitchFamily="2" charset="-122"/>
                <a:ea typeface="隶书" panose="02010509060101010101" pitchFamily="49" charset="-122"/>
              </a:rPr>
              <a:t>中世纪著名城市。</a:t>
            </a:r>
            <a:r>
              <a:rPr lang="zh-CN" altLang="en-US" sz="2400" dirty="0">
                <a:latin typeface="宋体" panose="02010600030101010101" pitchFamily="2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478215" name="Text Box 7">
            <a:extLst>
              <a:ext uri="{FF2B5EF4-FFF2-40B4-BE49-F238E27FC236}">
                <a16:creationId xmlns:a16="http://schemas.microsoft.com/office/drawing/2014/main" id="{52EF13FA-BE16-4E54-BFD0-8574A6AF6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" y="6364288"/>
            <a:ext cx="3897313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巴格达（今天伊拉克首都）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285D2F-1E16-4BE5-9B40-5DFEDCC80A56}"/>
              </a:ext>
            </a:extLst>
          </p:cNvPr>
          <p:cNvSpPr txBox="1"/>
          <p:nvPr/>
        </p:nvSpPr>
        <p:spPr>
          <a:xfrm>
            <a:off x="228600" y="114300"/>
            <a:ext cx="649922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800" b="1" dirty="0">
                <a:latin typeface="+mn-ea"/>
                <a:ea typeface="隶书" panose="02010509060101010101" pitchFamily="49" charset="-122"/>
              </a:rPr>
              <a:t>帝国最初</a:t>
            </a:r>
            <a:r>
              <a:rPr lang="en-US" altLang="zh-CN" sz="2800" b="1" dirty="0">
                <a:latin typeface="+mn-ea"/>
                <a:ea typeface="隶书" panose="02010509060101010101" pitchFamily="49" charset="-122"/>
              </a:rPr>
              <a:t>100</a:t>
            </a:r>
            <a:r>
              <a:rPr lang="zh-CN" altLang="en-US" sz="2800" b="1" dirty="0">
                <a:latin typeface="+mn-ea"/>
                <a:ea typeface="隶书" panose="02010509060101010101" pitchFamily="49" charset="-122"/>
              </a:rPr>
              <a:t>年，</a:t>
            </a:r>
            <a:r>
              <a:rPr lang="zh-CN" alt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隶书" panose="02010509060101010101" pitchFamily="49" charset="-122"/>
              </a:rPr>
              <a:t>国势强盛，经济繁荣</a:t>
            </a:r>
            <a:r>
              <a:rPr lang="zh-CN" altLang="en-US" sz="2800" b="1" dirty="0">
                <a:latin typeface="+mn-ea"/>
                <a:ea typeface="隶书" panose="02010509060101010101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4" grpId="0"/>
      <p:bldP spid="4782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0BCA6-2EED-4B69-A63E-AB3CB81D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D74274-9A4B-428A-BC9D-307714367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000"/>
              </a:lnSpc>
              <a:spcAft>
                <a:spcPts val="600"/>
              </a:spcAft>
            </a:pPr>
            <a:r>
              <a:rPr lang="en-US" altLang="zh-CN" dirty="0"/>
              <a:t>1.</a:t>
            </a:r>
            <a:r>
              <a:rPr lang="zh-CN" altLang="en-US" dirty="0"/>
              <a:t>记住伊斯兰教创立的背景、时间、地点、创立者、主张</a:t>
            </a:r>
            <a:endParaRPr lang="en-US" altLang="zh-CN" dirty="0"/>
          </a:p>
          <a:p>
            <a:pPr>
              <a:lnSpc>
                <a:spcPts val="3000"/>
              </a:lnSpc>
              <a:spcAft>
                <a:spcPts val="600"/>
              </a:spcAft>
            </a:pPr>
            <a:r>
              <a:rPr lang="en-US" altLang="zh-CN" dirty="0"/>
              <a:t>2.</a:t>
            </a:r>
            <a:r>
              <a:rPr lang="zh-CN" altLang="en-US" dirty="0"/>
              <a:t>知道穆罕默德的主要活动</a:t>
            </a:r>
            <a:endParaRPr lang="en-US" altLang="zh-CN" dirty="0"/>
          </a:p>
          <a:p>
            <a:pPr>
              <a:lnSpc>
                <a:spcPts val="3000"/>
              </a:lnSpc>
              <a:spcAft>
                <a:spcPts val="600"/>
              </a:spcAft>
            </a:pPr>
            <a:r>
              <a:rPr lang="en-US" altLang="zh-CN" dirty="0"/>
              <a:t>3.</a:t>
            </a:r>
            <a:r>
              <a:rPr lang="zh-CN" altLang="en-US" dirty="0"/>
              <a:t>了解阿拉伯帝国的形成过程和伊斯兰教的传播</a:t>
            </a:r>
            <a:endParaRPr lang="en-US" altLang="zh-CN" dirty="0"/>
          </a:p>
          <a:p>
            <a:pPr>
              <a:lnSpc>
                <a:spcPts val="3000"/>
              </a:lnSpc>
              <a:spcAft>
                <a:spcPts val="600"/>
              </a:spcAft>
            </a:pPr>
            <a:r>
              <a:rPr lang="en-US" altLang="zh-CN" dirty="0"/>
              <a:t>4.</a:t>
            </a:r>
            <a:r>
              <a:rPr lang="zh-CN" altLang="en-US" dirty="0"/>
              <a:t>记住阿拉伯文化的主要成就，知道阿拉伯人在沟通中西方文化中所起的作用</a:t>
            </a:r>
            <a:endParaRPr lang="en-US" altLang="zh-CN" dirty="0"/>
          </a:p>
          <a:p>
            <a:pPr>
              <a:lnSpc>
                <a:spcPts val="3000"/>
              </a:lnSpc>
              <a:spcAft>
                <a:spcPts val="600"/>
              </a:spcAft>
            </a:pPr>
            <a:r>
              <a:rPr lang="en-US" altLang="zh-CN" dirty="0"/>
              <a:t>5.</a:t>
            </a:r>
            <a:r>
              <a:rPr lang="zh-CN" altLang="en-US" dirty="0"/>
              <a:t>认识伊斯兰教在阿拉伯国家建立过程中所起的重要作用</a:t>
            </a:r>
          </a:p>
        </p:txBody>
      </p:sp>
    </p:spTree>
    <p:extLst>
      <p:ext uri="{BB962C8B-B14F-4D97-AF65-F5344CB8AC3E}">
        <p14:creationId xmlns:p14="http://schemas.microsoft.com/office/powerpoint/2010/main" val="66551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2">
            <a:extLst>
              <a:ext uri="{FF2B5EF4-FFF2-40B4-BE49-F238E27FC236}">
                <a16:creationId xmlns:a16="http://schemas.microsoft.com/office/drawing/2014/main" id="{070A0358-D4A3-4175-B54C-C0457DDC56E8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908050"/>
            <a:ext cx="7337425" cy="3810000"/>
            <a:chOff x="317976" y="876300"/>
            <a:chExt cx="8820472" cy="4741004"/>
          </a:xfrm>
        </p:grpSpPr>
        <p:pic>
          <p:nvPicPr>
            <p:cNvPr id="4099" name="Picture 15" descr="西亚北非地图1">
              <a:extLst>
                <a:ext uri="{FF2B5EF4-FFF2-40B4-BE49-F238E27FC236}">
                  <a16:creationId xmlns:a16="http://schemas.microsoft.com/office/drawing/2014/main" id="{22108AAD-2031-4D02-BDFD-962EF1DA36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976" y="876300"/>
              <a:ext cx="8820472" cy="4741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17">
              <a:extLst>
                <a:ext uri="{FF2B5EF4-FFF2-40B4-BE49-F238E27FC236}">
                  <a16:creationId xmlns:a16="http://schemas.microsoft.com/office/drawing/2014/main" id="{FEAFA989-51AE-4D82-B198-8B3B63031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1761" y="1176564"/>
              <a:ext cx="1652646" cy="64596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algn="ctr">
                <a:buFontTx/>
                <a:buNone/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欧 洲</a:t>
              </a:r>
            </a:p>
          </p:txBody>
        </p:sp>
        <p:sp>
          <p:nvSpPr>
            <p:cNvPr id="6" name="Text Box 18">
              <a:extLst>
                <a:ext uri="{FF2B5EF4-FFF2-40B4-BE49-F238E27FC236}">
                  <a16:creationId xmlns:a16="http://schemas.microsoft.com/office/drawing/2014/main" id="{96C42362-0E0F-4AA0-9D2C-B780D2378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6503" y="2294650"/>
              <a:ext cx="1801498" cy="64596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algn="ctr">
                <a:buFontTx/>
                <a:buNone/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亚  洲</a:t>
              </a:r>
            </a:p>
          </p:txBody>
        </p:sp>
        <p:sp>
          <p:nvSpPr>
            <p:cNvPr id="7" name="Text Box 19">
              <a:extLst>
                <a:ext uri="{FF2B5EF4-FFF2-40B4-BE49-F238E27FC236}">
                  <a16:creationId xmlns:a16="http://schemas.microsoft.com/office/drawing/2014/main" id="{8D45910D-AB48-4288-A82E-B2CA89E5C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809" y="3319893"/>
              <a:ext cx="2087753" cy="64398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algn="ctr">
                <a:buFontTx/>
                <a:buNone/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非   洲</a:t>
              </a:r>
            </a:p>
          </p:txBody>
        </p:sp>
        <p:sp>
          <p:nvSpPr>
            <p:cNvPr id="4103" name="Text Box 20">
              <a:extLst>
                <a:ext uri="{FF2B5EF4-FFF2-40B4-BE49-F238E27FC236}">
                  <a16:creationId xmlns:a16="http://schemas.microsoft.com/office/drawing/2014/main" id="{ABC17442-BC85-4D4B-ABC5-3DAF5DED3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7105" y="1822526"/>
              <a:ext cx="427474" cy="491879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1"/>
                  </a:solidFill>
                </a:rPr>
                <a:t>地</a:t>
              </a:r>
            </a:p>
          </p:txBody>
        </p:sp>
        <p:sp>
          <p:nvSpPr>
            <p:cNvPr id="4104" name="Text Box 21">
              <a:extLst>
                <a:ext uri="{FF2B5EF4-FFF2-40B4-BE49-F238E27FC236}">
                  <a16:creationId xmlns:a16="http://schemas.microsoft.com/office/drawing/2014/main" id="{206366FF-B2EF-4655-B6DD-3F02BDA08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981" y="2201806"/>
              <a:ext cx="427474" cy="491879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1"/>
                  </a:solidFill>
                </a:rPr>
                <a:t>中</a:t>
              </a:r>
            </a:p>
          </p:txBody>
        </p:sp>
        <p:sp>
          <p:nvSpPr>
            <p:cNvPr id="4105" name="Text Box 22">
              <a:extLst>
                <a:ext uri="{FF2B5EF4-FFF2-40B4-BE49-F238E27FC236}">
                  <a16:creationId xmlns:a16="http://schemas.microsoft.com/office/drawing/2014/main" id="{FBB7449E-2E9B-4F7F-AC97-330C7918C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563" y="2446758"/>
              <a:ext cx="425566" cy="493855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>
                  <a:solidFill>
                    <a:schemeClr val="bg1"/>
                  </a:solidFill>
                </a:rPr>
                <a:t>海</a:t>
              </a:r>
            </a:p>
          </p:txBody>
        </p:sp>
        <p:sp>
          <p:nvSpPr>
            <p:cNvPr id="4106" name="Text Box 25">
              <a:extLst>
                <a:ext uri="{FF2B5EF4-FFF2-40B4-BE49-F238E27FC236}">
                  <a16:creationId xmlns:a16="http://schemas.microsoft.com/office/drawing/2014/main" id="{56E1DEAB-609C-4E6A-B7EF-3B73DF1A2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4376" y="2112912"/>
              <a:ext cx="427474" cy="493855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4107" name="Text Box 26">
              <a:extLst>
                <a:ext uri="{FF2B5EF4-FFF2-40B4-BE49-F238E27FC236}">
                  <a16:creationId xmlns:a16="http://schemas.microsoft.com/office/drawing/2014/main" id="{A2266822-0173-4D01-B4A6-01DDD1983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352" y="4364889"/>
              <a:ext cx="2248056" cy="49188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1"/>
                  </a:solidFill>
                </a:rPr>
                <a:t>阿   拉  伯   海</a:t>
              </a:r>
            </a:p>
          </p:txBody>
        </p:sp>
      </p:grpSp>
      <p:sp>
        <p:nvSpPr>
          <p:cNvPr id="4108" name="文本框 3">
            <a:extLst>
              <a:ext uri="{FF2B5EF4-FFF2-40B4-BE49-F238E27FC236}">
                <a16:creationId xmlns:a16="http://schemas.microsoft.com/office/drawing/2014/main" id="{D8A9392D-6F76-44FA-89FC-4E062AF77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049838"/>
            <a:ext cx="79946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　　根据地图说出阿拉伯半岛的地理位置和自然环境特点。</a:t>
            </a:r>
          </a:p>
        </p:txBody>
      </p:sp>
      <p:sp>
        <p:nvSpPr>
          <p:cNvPr id="4109" name="Text Box 17">
            <a:extLst>
              <a:ext uri="{FF2B5EF4-FFF2-40B4-BE49-F238E27FC236}">
                <a16:creationId xmlns:a16="http://schemas.microsoft.com/office/drawing/2014/main" id="{A64DAE61-0345-47B9-90D3-80E3F319CDF1}"/>
              </a:ext>
            </a:extLst>
          </p:cNvPr>
          <p:cNvSpPr txBox="1">
            <a:spLocks noChangeArrowheads="1"/>
          </p:cNvSpPr>
          <p:nvPr/>
        </p:nvSpPr>
        <p:spPr bwMode="auto">
          <a:xfrm rot="-1301360">
            <a:off x="4859338" y="2997200"/>
            <a:ext cx="45878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红海</a:t>
            </a:r>
          </a:p>
        </p:txBody>
      </p:sp>
      <p:sp>
        <p:nvSpPr>
          <p:cNvPr id="4110" name="Text Box 18">
            <a:extLst>
              <a:ext uri="{FF2B5EF4-FFF2-40B4-BE49-F238E27FC236}">
                <a16:creationId xmlns:a16="http://schemas.microsoft.com/office/drawing/2014/main" id="{39D360F1-B7DD-40CC-8EDF-5C9B44B9D8D3}"/>
              </a:ext>
            </a:extLst>
          </p:cNvPr>
          <p:cNvSpPr txBox="1">
            <a:spLocks noChangeArrowheads="1"/>
          </p:cNvSpPr>
          <p:nvPr/>
        </p:nvSpPr>
        <p:spPr bwMode="auto">
          <a:xfrm rot="-1301360">
            <a:off x="5795963" y="2347913"/>
            <a:ext cx="4587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波斯湾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西亚北非地图1">
            <a:extLst>
              <a:ext uri="{FF2B5EF4-FFF2-40B4-BE49-F238E27FC236}">
                <a16:creationId xmlns:a16="http://schemas.microsoft.com/office/drawing/2014/main" id="{B8D91B80-29E9-4330-BFB9-3BCEA65AF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150"/>
            <a:ext cx="91440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3">
            <a:extLst>
              <a:ext uri="{FF2B5EF4-FFF2-40B4-BE49-F238E27FC236}">
                <a16:creationId xmlns:a16="http://schemas.microsoft.com/office/drawing/2014/main" id="{FEA77DC6-B39E-4808-9F96-E2689AED5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590800"/>
            <a:ext cx="549275" cy="181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阿拉伯半岛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E356A44A-106A-4549-9B72-7B9C76ADF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1503363"/>
            <a:ext cx="1289050" cy="519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sym typeface="+mn-ea"/>
              </a:rPr>
              <a:t>欧洲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26817A36-C7BD-46E7-8BBF-B5D95F66A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2424113"/>
            <a:ext cx="1296988" cy="519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sym typeface="+mn-ea"/>
              </a:rPr>
              <a:t>亚洲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76C44B1E-A529-48A6-A556-29295978C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576638"/>
            <a:ext cx="1447800" cy="519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sym typeface="+mn-ea"/>
              </a:rPr>
              <a:t>非洲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C87C9694-8C2C-469E-B4C9-597CB2414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814888"/>
            <a:ext cx="825500" cy="396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赤道</a:t>
            </a: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F73A7C30-D08C-4D79-A4AA-81F4FF56D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8" y="1765300"/>
            <a:ext cx="438150" cy="396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地</a:t>
            </a:r>
          </a:p>
        </p:txBody>
      </p:sp>
      <p:sp>
        <p:nvSpPr>
          <p:cNvPr id="5129" name="Text Box 9">
            <a:extLst>
              <a:ext uri="{FF2B5EF4-FFF2-40B4-BE49-F238E27FC236}">
                <a16:creationId xmlns:a16="http://schemas.microsoft.com/office/drawing/2014/main" id="{7B1FDF18-735E-4728-AC20-A9F4D2090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413" y="2197100"/>
            <a:ext cx="438150" cy="396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中</a:t>
            </a:r>
          </a:p>
        </p:txBody>
      </p:sp>
      <p:sp>
        <p:nvSpPr>
          <p:cNvPr id="5130" name="Text Box 10">
            <a:extLst>
              <a:ext uri="{FF2B5EF4-FFF2-40B4-BE49-F238E27FC236}">
                <a16:creationId xmlns:a16="http://schemas.microsoft.com/office/drawing/2014/main" id="{B7E1AEE5-C05C-47A9-82E4-C8DE8374B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600" y="2341563"/>
            <a:ext cx="438150" cy="396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海</a:t>
            </a:r>
          </a:p>
        </p:txBody>
      </p:sp>
      <p:sp>
        <p:nvSpPr>
          <p:cNvPr id="5131" name="Text Box 11">
            <a:extLst>
              <a:ext uri="{FF2B5EF4-FFF2-40B4-BE49-F238E27FC236}">
                <a16:creationId xmlns:a16="http://schemas.microsoft.com/office/drawing/2014/main" id="{5780E040-0C37-45A0-9122-C75DAB375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719263"/>
            <a:ext cx="1081088" cy="396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黑   海</a:t>
            </a:r>
          </a:p>
        </p:txBody>
      </p:sp>
      <p:sp>
        <p:nvSpPr>
          <p:cNvPr id="5132" name="Text Box 12">
            <a:extLst>
              <a:ext uri="{FF2B5EF4-FFF2-40B4-BE49-F238E27FC236}">
                <a16:creationId xmlns:a16="http://schemas.microsoft.com/office/drawing/2014/main" id="{BCCDF0A5-A190-4294-B192-894A49DE7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1636713"/>
            <a:ext cx="488950" cy="3413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里</a:t>
            </a:r>
          </a:p>
        </p:txBody>
      </p:sp>
      <p:sp>
        <p:nvSpPr>
          <p:cNvPr id="5133" name="Text Box 13">
            <a:extLst>
              <a:ext uri="{FF2B5EF4-FFF2-40B4-BE49-F238E27FC236}">
                <a16:creationId xmlns:a16="http://schemas.microsoft.com/office/drawing/2014/main" id="{AE1B8878-B6CF-4019-9F97-17A61CB78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0" y="1974850"/>
            <a:ext cx="438150" cy="396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海</a:t>
            </a:r>
          </a:p>
        </p:txBody>
      </p:sp>
      <p:sp>
        <p:nvSpPr>
          <p:cNvPr id="5134" name="Text Box 14">
            <a:extLst>
              <a:ext uri="{FF2B5EF4-FFF2-40B4-BE49-F238E27FC236}">
                <a16:creationId xmlns:a16="http://schemas.microsoft.com/office/drawing/2014/main" id="{402547B8-B959-4D88-950A-BD89DFDD8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4167188"/>
            <a:ext cx="1871662" cy="396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阿   拉  伯   海</a:t>
            </a:r>
          </a:p>
        </p:txBody>
      </p:sp>
      <p:sp>
        <p:nvSpPr>
          <p:cNvPr id="5135" name="Text Box 15">
            <a:extLst>
              <a:ext uri="{FF2B5EF4-FFF2-40B4-BE49-F238E27FC236}">
                <a16:creationId xmlns:a16="http://schemas.microsoft.com/office/drawing/2014/main" id="{678B90CF-A01E-4E26-B7E2-A9D7AD8B7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230563"/>
            <a:ext cx="609600" cy="396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红</a:t>
            </a:r>
          </a:p>
        </p:txBody>
      </p:sp>
      <p:sp>
        <p:nvSpPr>
          <p:cNvPr id="5136" name="Text Box 16">
            <a:extLst>
              <a:ext uri="{FF2B5EF4-FFF2-40B4-BE49-F238E27FC236}">
                <a16:creationId xmlns:a16="http://schemas.microsoft.com/office/drawing/2014/main" id="{32276F9B-907A-4E22-9E76-BBF28B703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2871788"/>
            <a:ext cx="381000" cy="3667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bg1"/>
                </a:solidFill>
              </a:rPr>
              <a:t>波</a:t>
            </a:r>
          </a:p>
        </p:txBody>
      </p:sp>
      <p:sp>
        <p:nvSpPr>
          <p:cNvPr id="5137" name="Rectangle 17">
            <a:extLst>
              <a:ext uri="{FF2B5EF4-FFF2-40B4-BE49-F238E27FC236}">
                <a16:creationId xmlns:a16="http://schemas.microsoft.com/office/drawing/2014/main" id="{C869878A-6372-43CD-BFC0-BA55E3578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3" y="2943225"/>
            <a:ext cx="412750" cy="3667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bg1"/>
                </a:solidFill>
              </a:rPr>
              <a:t>斯</a:t>
            </a:r>
          </a:p>
        </p:txBody>
      </p:sp>
      <p:sp>
        <p:nvSpPr>
          <p:cNvPr id="5138" name="Text Box 18">
            <a:extLst>
              <a:ext uri="{FF2B5EF4-FFF2-40B4-BE49-F238E27FC236}">
                <a16:creationId xmlns:a16="http://schemas.microsoft.com/office/drawing/2014/main" id="{925D2ACD-B342-4AE2-A6C5-67BAF6D7A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2936875"/>
            <a:ext cx="412750" cy="3667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bg1"/>
                </a:solidFill>
              </a:rPr>
              <a:t>湾</a:t>
            </a:r>
          </a:p>
        </p:txBody>
      </p:sp>
      <p:sp>
        <p:nvSpPr>
          <p:cNvPr id="24595" name="Text Box 19">
            <a:extLst>
              <a:ext uri="{FF2B5EF4-FFF2-40B4-BE49-F238E27FC236}">
                <a16:creationId xmlns:a16="http://schemas.microsoft.com/office/drawing/2014/main" id="{627D1E21-72ED-478B-8477-E543F4C03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3014663"/>
            <a:ext cx="180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+mn-ea"/>
              </a:rPr>
              <a:t>北回归线</a:t>
            </a:r>
          </a:p>
        </p:txBody>
      </p:sp>
      <p:pic>
        <p:nvPicPr>
          <p:cNvPr id="24596" name="Picture 20" descr="沙漠">
            <a:extLst>
              <a:ext uri="{FF2B5EF4-FFF2-40B4-BE49-F238E27FC236}">
                <a16:creationId xmlns:a16="http://schemas.microsoft.com/office/drawing/2014/main" id="{0B6F9DD5-E1F6-4DE2-B008-A8C13980C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150"/>
            <a:ext cx="4716463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1" name="Text Box 22">
            <a:extLst>
              <a:ext uri="{FF2B5EF4-FFF2-40B4-BE49-F238E27FC236}">
                <a16:creationId xmlns:a16="http://schemas.microsoft.com/office/drawing/2014/main" id="{5C04DA04-F691-40EE-84C8-53AF1B8FC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3716338"/>
            <a:ext cx="412750" cy="396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海</a:t>
            </a:r>
          </a:p>
        </p:txBody>
      </p:sp>
      <p:sp>
        <p:nvSpPr>
          <p:cNvPr id="24600" name="Text Box 24">
            <a:extLst>
              <a:ext uri="{FF2B5EF4-FFF2-40B4-BE49-F238E27FC236}">
                <a16:creationId xmlns:a16="http://schemas.microsoft.com/office/drawing/2014/main" id="{5EEE8627-C55B-4152-B3DF-25B739698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1082675"/>
            <a:ext cx="3922713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ea typeface="隶书" panose="02010509060101010101" pitchFamily="49" charset="-122"/>
              </a:rPr>
              <a:t>自然条件：炎热干旱；多沙漠、有绿洲。</a:t>
            </a:r>
          </a:p>
        </p:txBody>
      </p:sp>
      <p:sp>
        <p:nvSpPr>
          <p:cNvPr id="24601" name="Text Box 25">
            <a:extLst>
              <a:ext uri="{FF2B5EF4-FFF2-40B4-BE49-F238E27FC236}">
                <a16:creationId xmlns:a16="http://schemas.microsoft.com/office/drawing/2014/main" id="{06411738-30CF-4F24-9609-5C6D49E94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052513"/>
            <a:ext cx="3059112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ea typeface="隶书" panose="02010509060101010101" pitchFamily="49" charset="-122"/>
              </a:rPr>
              <a:t>地理位置：五海三洲之地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0" grpId="0" animBg="1"/>
      <p:bldP spid="246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>
            <a:extLst>
              <a:ext uri="{FF2B5EF4-FFF2-40B4-BE49-F238E27FC236}">
                <a16:creationId xmlns:a16="http://schemas.microsoft.com/office/drawing/2014/main" id="{919048E4-E3F0-4DEB-9F27-5D698976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484313"/>
            <a:ext cx="23764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/>
              <a:t>地理位置</a:t>
            </a:r>
          </a:p>
          <a:p>
            <a:pPr>
              <a:spcBef>
                <a:spcPct val="50000"/>
              </a:spcBef>
            </a:pPr>
            <a:r>
              <a:rPr lang="zh-CN" altLang="en-US" sz="3200"/>
              <a:t>（舞台）</a:t>
            </a:r>
          </a:p>
        </p:txBody>
      </p:sp>
      <p:sp>
        <p:nvSpPr>
          <p:cNvPr id="76805" name="Text Box 5">
            <a:extLst>
              <a:ext uri="{FF2B5EF4-FFF2-40B4-BE49-F238E27FC236}">
                <a16:creationId xmlns:a16="http://schemas.microsoft.com/office/drawing/2014/main" id="{A78F4847-40DF-423E-B4F1-938778CBC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620713"/>
            <a:ext cx="3241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/>
              <a:t>①</a:t>
            </a:r>
            <a:r>
              <a:rPr lang="zh-CN" altLang="en-US" sz="3200"/>
              <a:t>亚洲的西南部</a:t>
            </a:r>
          </a:p>
        </p:txBody>
      </p:sp>
      <p:sp>
        <p:nvSpPr>
          <p:cNvPr id="76806" name="Text Box 6">
            <a:extLst>
              <a:ext uri="{FF2B5EF4-FFF2-40B4-BE49-F238E27FC236}">
                <a16:creationId xmlns:a16="http://schemas.microsoft.com/office/drawing/2014/main" id="{437863E1-BBD8-42A2-87AB-96E9E988B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1484313"/>
            <a:ext cx="2808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/>
              <a:t>②</a:t>
            </a:r>
            <a:r>
              <a:rPr lang="zh-CN" altLang="en-US" sz="3200"/>
              <a:t>连接欧、非</a:t>
            </a:r>
          </a:p>
        </p:txBody>
      </p:sp>
      <p:sp>
        <p:nvSpPr>
          <p:cNvPr id="76807" name="Text Box 7">
            <a:extLst>
              <a:ext uri="{FF2B5EF4-FFF2-40B4-BE49-F238E27FC236}">
                <a16:creationId xmlns:a16="http://schemas.microsoft.com/office/drawing/2014/main" id="{28AABBF8-3380-468C-8B73-087560AA4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420938"/>
            <a:ext cx="2808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/>
              <a:t>③</a:t>
            </a:r>
            <a:r>
              <a:rPr lang="zh-CN" altLang="en-US" sz="3200"/>
              <a:t>三面环海</a:t>
            </a:r>
          </a:p>
        </p:txBody>
      </p:sp>
      <p:sp>
        <p:nvSpPr>
          <p:cNvPr id="6150" name="Text Box 8">
            <a:extLst>
              <a:ext uri="{FF2B5EF4-FFF2-40B4-BE49-F238E27FC236}">
                <a16:creationId xmlns:a16="http://schemas.microsoft.com/office/drawing/2014/main" id="{B1EBC8D2-5567-4327-80FF-953E63705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1354138"/>
            <a:ext cx="23764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</a:rPr>
              <a:t>连接东西交通的要冲</a:t>
            </a:r>
          </a:p>
        </p:txBody>
      </p:sp>
      <p:sp>
        <p:nvSpPr>
          <p:cNvPr id="6151" name="Text Box 9">
            <a:extLst>
              <a:ext uri="{FF2B5EF4-FFF2-40B4-BE49-F238E27FC236}">
                <a16:creationId xmlns:a16="http://schemas.microsoft.com/office/drawing/2014/main" id="{572BBA60-7141-4E72-87C2-0A6096EB5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638675"/>
            <a:ext cx="23764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/>
              <a:t>自然环境</a:t>
            </a:r>
          </a:p>
          <a:p>
            <a:pPr>
              <a:spcBef>
                <a:spcPct val="50000"/>
              </a:spcBef>
            </a:pPr>
            <a:r>
              <a:rPr lang="zh-CN" altLang="en-US" sz="3200"/>
              <a:t>（布景）</a:t>
            </a:r>
          </a:p>
        </p:txBody>
      </p:sp>
      <p:sp>
        <p:nvSpPr>
          <p:cNvPr id="76810" name="Text Box 10">
            <a:extLst>
              <a:ext uri="{FF2B5EF4-FFF2-40B4-BE49-F238E27FC236}">
                <a16:creationId xmlns:a16="http://schemas.microsoft.com/office/drawing/2014/main" id="{09C46F8C-4CEF-4BD3-9D6F-8D70A7CE9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3713163"/>
            <a:ext cx="3241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/>
              <a:t>①</a:t>
            </a:r>
            <a:r>
              <a:rPr lang="zh-CN" altLang="en-US" sz="3200"/>
              <a:t>热带与亚热带</a:t>
            </a:r>
          </a:p>
        </p:txBody>
      </p:sp>
      <p:sp>
        <p:nvSpPr>
          <p:cNvPr id="76812" name="Text Box 12">
            <a:extLst>
              <a:ext uri="{FF2B5EF4-FFF2-40B4-BE49-F238E27FC236}">
                <a16:creationId xmlns:a16="http://schemas.microsoft.com/office/drawing/2014/main" id="{87410621-E4FE-46C4-8FC6-EFC9858B8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4721225"/>
            <a:ext cx="2808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/>
              <a:t>②</a:t>
            </a:r>
            <a:r>
              <a:rPr lang="zh-CN" altLang="en-US" sz="3200"/>
              <a:t>沙漠广布</a:t>
            </a:r>
          </a:p>
        </p:txBody>
      </p:sp>
      <p:sp>
        <p:nvSpPr>
          <p:cNvPr id="76813" name="Text Box 13">
            <a:extLst>
              <a:ext uri="{FF2B5EF4-FFF2-40B4-BE49-F238E27FC236}">
                <a16:creationId xmlns:a16="http://schemas.microsoft.com/office/drawing/2014/main" id="{CE05CB6C-11DF-4944-A08C-58A89DF11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5589588"/>
            <a:ext cx="2808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/>
              <a:t>③</a:t>
            </a:r>
            <a:r>
              <a:rPr lang="zh-CN" altLang="en-US" sz="3200"/>
              <a:t>炎热干燥</a:t>
            </a:r>
          </a:p>
        </p:txBody>
      </p:sp>
      <p:sp>
        <p:nvSpPr>
          <p:cNvPr id="76814" name="Text Box 14">
            <a:extLst>
              <a:ext uri="{FF2B5EF4-FFF2-40B4-BE49-F238E27FC236}">
                <a16:creationId xmlns:a16="http://schemas.microsoft.com/office/drawing/2014/main" id="{3DE2E46D-ED89-4AB9-BC23-790207EB8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4292600"/>
            <a:ext cx="21971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</a:rPr>
              <a:t>争夺水源和牧场</a:t>
            </a:r>
          </a:p>
        </p:txBody>
      </p:sp>
      <p:sp>
        <p:nvSpPr>
          <p:cNvPr id="76815" name="AutoShape 15">
            <a:extLst>
              <a:ext uri="{FF2B5EF4-FFF2-40B4-BE49-F238E27FC236}">
                <a16:creationId xmlns:a16="http://schemas.microsoft.com/office/drawing/2014/main" id="{52714FB8-9577-48C3-8E54-664B9523F4B5}"/>
              </a:ext>
            </a:extLst>
          </p:cNvPr>
          <p:cNvSpPr>
            <a:spLocks/>
          </p:cNvSpPr>
          <p:nvPr/>
        </p:nvSpPr>
        <p:spPr bwMode="auto">
          <a:xfrm>
            <a:off x="2555875" y="692150"/>
            <a:ext cx="431800" cy="2303463"/>
          </a:xfrm>
          <a:prstGeom prst="leftBrace">
            <a:avLst>
              <a:gd name="adj1" fmla="val 444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6816" name="AutoShape 16">
            <a:extLst>
              <a:ext uri="{FF2B5EF4-FFF2-40B4-BE49-F238E27FC236}">
                <a16:creationId xmlns:a16="http://schemas.microsoft.com/office/drawing/2014/main" id="{06033553-A4A4-4E03-AC3D-C1023BEF570B}"/>
              </a:ext>
            </a:extLst>
          </p:cNvPr>
          <p:cNvSpPr>
            <a:spLocks/>
          </p:cNvSpPr>
          <p:nvPr/>
        </p:nvSpPr>
        <p:spPr bwMode="auto">
          <a:xfrm>
            <a:off x="6156325" y="692150"/>
            <a:ext cx="287338" cy="2376488"/>
          </a:xfrm>
          <a:prstGeom prst="rightBrace">
            <a:avLst>
              <a:gd name="adj1" fmla="val 68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6817" name="AutoShape 17">
            <a:extLst>
              <a:ext uri="{FF2B5EF4-FFF2-40B4-BE49-F238E27FC236}">
                <a16:creationId xmlns:a16="http://schemas.microsoft.com/office/drawing/2014/main" id="{C7D818AD-18C3-4EE3-B068-489E7F075D4F}"/>
              </a:ext>
            </a:extLst>
          </p:cNvPr>
          <p:cNvSpPr>
            <a:spLocks/>
          </p:cNvSpPr>
          <p:nvPr/>
        </p:nvSpPr>
        <p:spPr bwMode="auto">
          <a:xfrm>
            <a:off x="2555875" y="3860800"/>
            <a:ext cx="431800" cy="2303463"/>
          </a:xfrm>
          <a:prstGeom prst="leftBrace">
            <a:avLst>
              <a:gd name="adj1" fmla="val 444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6818" name="AutoShape 18">
            <a:extLst>
              <a:ext uri="{FF2B5EF4-FFF2-40B4-BE49-F238E27FC236}">
                <a16:creationId xmlns:a16="http://schemas.microsoft.com/office/drawing/2014/main" id="{8157444F-B6E9-448D-9F86-5349F7D5D5A4}"/>
              </a:ext>
            </a:extLst>
          </p:cNvPr>
          <p:cNvSpPr>
            <a:spLocks/>
          </p:cNvSpPr>
          <p:nvPr/>
        </p:nvSpPr>
        <p:spPr bwMode="auto">
          <a:xfrm>
            <a:off x="6084888" y="3789363"/>
            <a:ext cx="287337" cy="2376487"/>
          </a:xfrm>
          <a:prstGeom prst="rightBrace">
            <a:avLst>
              <a:gd name="adj1" fmla="val 68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6820" name="Text Box 20">
            <a:extLst>
              <a:ext uri="{FF2B5EF4-FFF2-40B4-BE49-F238E27FC236}">
                <a16:creationId xmlns:a16="http://schemas.microsoft.com/office/drawing/2014/main" id="{1D587467-FE4B-47E9-AEAD-0A2A271E6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781300"/>
            <a:ext cx="3384550" cy="1006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6000">
                <a:solidFill>
                  <a:srgbClr val="FF0000"/>
                </a:solidFill>
                <a:ea typeface="黑体" panose="02010609060101010101" pitchFamily="49" charset="-122"/>
              </a:rPr>
              <a:t>渴望统一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/>
      <p:bldP spid="76806" grpId="0"/>
      <p:bldP spid="76807" grpId="0"/>
      <p:bldP spid="6150" grpId="0"/>
      <p:bldP spid="76810" grpId="0"/>
      <p:bldP spid="76812" grpId="0"/>
      <p:bldP spid="76813" grpId="0"/>
      <p:bldP spid="76814" grpId="0"/>
      <p:bldP spid="76815" grpId="0" animBg="1"/>
      <p:bldP spid="76816" grpId="0" animBg="1"/>
      <p:bldP spid="76817" grpId="0" animBg="1"/>
      <p:bldP spid="76818" grpId="0" animBg="1"/>
      <p:bldP spid="768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7">
            <a:extLst>
              <a:ext uri="{FF2B5EF4-FFF2-40B4-BE49-F238E27FC236}">
                <a16:creationId xmlns:a16="http://schemas.microsoft.com/office/drawing/2014/main" id="{1FB0A1FB-56CA-4983-BA6E-E5FD95D82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81075"/>
            <a:ext cx="7924800" cy="5599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Text Box 3">
            <a:extLst>
              <a:ext uri="{FF2B5EF4-FFF2-40B4-BE49-F238E27FC236}">
                <a16:creationId xmlns:a16="http://schemas.microsoft.com/office/drawing/2014/main" id="{D6BDDB47-047A-4BCB-9771-22C4EDE78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88913"/>
            <a:ext cx="59039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>
                <a:latin typeface="Times New Roman" panose="02020603050405020304" pitchFamily="18" charset="0"/>
                <a:ea typeface="华文新魏" panose="02010800040101010101" pitchFamily="2" charset="-122"/>
              </a:rPr>
              <a:t>阿拉伯半岛基本统一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so01568_[1]">
            <a:extLst>
              <a:ext uri="{FF2B5EF4-FFF2-40B4-BE49-F238E27FC236}">
                <a16:creationId xmlns:a16="http://schemas.microsoft.com/office/drawing/2014/main" id="{7919B04F-6556-4DEE-86DE-6A8BCC728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292600"/>
            <a:ext cx="20891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gif-0427">
            <a:extLst>
              <a:ext uri="{FF2B5EF4-FFF2-40B4-BE49-F238E27FC236}">
                <a16:creationId xmlns:a16="http://schemas.microsoft.com/office/drawing/2014/main" id="{75000FDB-8726-4374-BB96-CB293F361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165850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gif-0427">
            <a:extLst>
              <a:ext uri="{FF2B5EF4-FFF2-40B4-BE49-F238E27FC236}">
                <a16:creationId xmlns:a16="http://schemas.microsoft.com/office/drawing/2014/main" id="{6558CE98-CEAA-4BC4-9EE3-9127D2DF5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381750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gif-0427">
            <a:extLst>
              <a:ext uri="{FF2B5EF4-FFF2-40B4-BE49-F238E27FC236}">
                <a16:creationId xmlns:a16="http://schemas.microsoft.com/office/drawing/2014/main" id="{F23412C0-72CE-413C-B02B-7C3C4D34F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02138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gif-0427">
            <a:extLst>
              <a:ext uri="{FF2B5EF4-FFF2-40B4-BE49-F238E27FC236}">
                <a16:creationId xmlns:a16="http://schemas.microsoft.com/office/drawing/2014/main" id="{85A18DEC-279C-43C3-94AF-417068820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6308725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 descr="gif-0427">
            <a:extLst>
              <a:ext uri="{FF2B5EF4-FFF2-40B4-BE49-F238E27FC236}">
                <a16:creationId xmlns:a16="http://schemas.microsoft.com/office/drawing/2014/main" id="{24496C84-DA90-42B4-83EA-76E5975ED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02138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 descr="gif-0427">
            <a:extLst>
              <a:ext uri="{FF2B5EF4-FFF2-40B4-BE49-F238E27FC236}">
                <a16:creationId xmlns:a16="http://schemas.microsoft.com/office/drawing/2014/main" id="{CD45E738-A2C2-4314-A768-F3E4F269D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6381750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 descr="gif-0427">
            <a:extLst>
              <a:ext uri="{FF2B5EF4-FFF2-40B4-BE49-F238E27FC236}">
                <a16:creationId xmlns:a16="http://schemas.microsoft.com/office/drawing/2014/main" id="{8495F337-7A50-4B54-B9BD-389D052A4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6092825"/>
            <a:ext cx="2873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0" descr="gif-0427">
            <a:extLst>
              <a:ext uri="{FF2B5EF4-FFF2-40B4-BE49-F238E27FC236}">
                <a16:creationId xmlns:a16="http://schemas.microsoft.com/office/drawing/2014/main" id="{0F0280EC-0564-4158-B4A1-476A42035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5949950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9" name="Text Box 11">
            <a:extLst>
              <a:ext uri="{FF2B5EF4-FFF2-40B4-BE49-F238E27FC236}">
                <a16:creationId xmlns:a16="http://schemas.microsoft.com/office/drawing/2014/main" id="{23C4ABF8-93B9-48D8-9109-01B7FDBF0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36688"/>
            <a:ext cx="8856662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/>
              <a:t>⑴</a:t>
            </a:r>
            <a:r>
              <a:rPr lang="zh-CN" altLang="en-US" sz="3200" b="1">
                <a:latin typeface="Times New Roman" panose="02020603050405020304" pitchFamily="18" charset="0"/>
              </a:rPr>
              <a:t>建立:8世纪初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endParaRPr lang="en-US" altLang="zh-CN" sz="3200" b="1">
              <a:latin typeface="Times New Roman" panose="02020603050405020304" pitchFamily="18" charset="0"/>
            </a:endParaRPr>
          </a:p>
          <a:p>
            <a:endParaRPr lang="en-US" altLang="zh-CN" sz="3200" b="1">
              <a:latin typeface="Times New Roman" panose="02020603050405020304" pitchFamily="18" charset="0"/>
            </a:endParaRPr>
          </a:p>
          <a:p>
            <a:endParaRPr lang="en-US" altLang="zh-CN" sz="3200" b="1">
              <a:latin typeface="Times New Roman" panose="02020603050405020304" pitchFamily="18" charset="0"/>
            </a:endParaRPr>
          </a:p>
          <a:p>
            <a:endParaRPr lang="zh-CN" altLang="en-US" sz="3200" b="1">
              <a:latin typeface="Times New Roman" panose="02020603050405020304" pitchFamily="18" charset="0"/>
            </a:endParaRPr>
          </a:p>
          <a:p>
            <a:r>
              <a:rPr lang="en-US" altLang="zh-CN" sz="3200" b="1"/>
              <a:t>⑵</a:t>
            </a:r>
            <a:r>
              <a:rPr lang="zh-CN" altLang="en-US" sz="3200" b="1">
                <a:latin typeface="Times New Roman" panose="02020603050405020304" pitchFamily="18" charset="0"/>
              </a:rPr>
              <a:t>鼎盛:8世纪中叶----9世纪中叶，约100年</a:t>
            </a:r>
          </a:p>
        </p:txBody>
      </p:sp>
      <p:sp>
        <p:nvSpPr>
          <p:cNvPr id="8204" name="Rectangle 12">
            <a:extLst>
              <a:ext uri="{FF2B5EF4-FFF2-40B4-BE49-F238E27FC236}">
                <a16:creationId xmlns:a16="http://schemas.microsoft.com/office/drawing/2014/main" id="{4A4158CD-0E17-4CA6-A521-38AF9D568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62277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、阿拉伯帝国的崛起与扩张</a:t>
            </a:r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2253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伊斯兰教的创立">
            <a:extLst>
              <a:ext uri="{FF2B5EF4-FFF2-40B4-BE49-F238E27FC236}">
                <a16:creationId xmlns:a16="http://schemas.microsoft.com/office/drawing/2014/main" id="{9B729591-B15D-4EDC-9EFB-F6DA3F851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981075"/>
            <a:ext cx="7315200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3">
            <a:extLst>
              <a:ext uri="{FF2B5EF4-FFF2-40B4-BE49-F238E27FC236}">
                <a16:creationId xmlns:a16="http://schemas.microsoft.com/office/drawing/2014/main" id="{BD2ECFEF-D2E3-4836-A6CE-F985809E1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8" y="5715000"/>
            <a:ext cx="60833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400">
                <a:solidFill>
                  <a:srgbClr val="0000FF"/>
                </a:solidFill>
                <a:ea typeface="华文新魏" panose="02010800040101010101" pitchFamily="2" charset="-122"/>
              </a:rPr>
              <a:t>8</a:t>
            </a:r>
            <a:r>
              <a:rPr lang="zh-CN" altLang="en-US" sz="4400">
                <a:solidFill>
                  <a:srgbClr val="0000FF"/>
                </a:solidFill>
                <a:ea typeface="华文新魏" panose="02010800040101010101" pitchFamily="2" charset="-122"/>
              </a:rPr>
              <a:t>世纪阿拉伯帝国的疆域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390A62F9-2DDC-4D8B-BADE-CAA54BB20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971800"/>
            <a:ext cx="762000" cy="3048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BC7ADC43-A15F-4AF0-A480-0F85D0E30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956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FF"/>
                </a:solidFill>
                <a:latin typeface="Times New Roman" panose="02020603050405020304" pitchFamily="18" charset="0"/>
              </a:rPr>
              <a:t>巴格达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C0ECFE20-7620-4CF2-B509-997D3D4D0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0675"/>
            <a:ext cx="8458200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/>
              <a:t>       八世纪中叶，版图东起印度河流域，西临大西洋，北起黑海和里海南岸，南至尼罗河下游。</a:t>
            </a:r>
          </a:p>
          <a:p>
            <a:pPr>
              <a:spcBef>
                <a:spcPct val="50000"/>
              </a:spcBef>
            </a:pPr>
            <a:endParaRPr lang="zh-CN" altLang="en-US"/>
          </a:p>
          <a:p>
            <a:pPr>
              <a:spcBef>
                <a:spcPct val="50000"/>
              </a:spcBef>
            </a:pPr>
            <a:endParaRPr lang="zh-CN" altLang="en-US" sz="2400" b="1"/>
          </a:p>
        </p:txBody>
      </p:sp>
      <p:pic>
        <p:nvPicPr>
          <p:cNvPr id="23555" name="Picture 3" descr="阿拉伯帝国">
            <a:extLst>
              <a:ext uri="{FF2B5EF4-FFF2-40B4-BE49-F238E27FC236}">
                <a16:creationId xmlns:a16="http://schemas.microsoft.com/office/drawing/2014/main" id="{7D6D7D82-E40D-4653-B1DB-DB67F85A0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39140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15">
            <a:extLst>
              <a:ext uri="{FF2B5EF4-FFF2-40B4-BE49-F238E27FC236}">
                <a16:creationId xmlns:a16="http://schemas.microsoft.com/office/drawing/2014/main" id="{DEA16D7B-72A6-4EA8-A6AF-912287940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5589588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</p:bldLst>
  </p:timing>
</p:sld>
</file>

<file path=ppt/theme/theme1.xml><?xml version="1.0" encoding="utf-8"?>
<a:theme xmlns:a="http://schemas.openxmlformats.org/drawingml/2006/main" name="Conference_3">
  <a:themeElements>
    <a:clrScheme name="Conference_3 1">
      <a:dk1>
        <a:srgbClr val="4D4D4D"/>
      </a:dk1>
      <a:lt1>
        <a:srgbClr val="FFFFFF"/>
      </a:lt1>
      <a:dk2>
        <a:srgbClr val="F2EF62"/>
      </a:dk2>
      <a:lt2>
        <a:srgbClr val="DDDDDD"/>
      </a:lt2>
      <a:accent1>
        <a:srgbClr val="8FAD2F"/>
      </a:accent1>
      <a:accent2>
        <a:srgbClr val="DBE8B2"/>
      </a:accent2>
      <a:accent3>
        <a:srgbClr val="FFFFFF"/>
      </a:accent3>
      <a:accent4>
        <a:srgbClr val="404040"/>
      </a:accent4>
      <a:accent5>
        <a:srgbClr val="C6D3AD"/>
      </a:accent5>
      <a:accent6>
        <a:srgbClr val="C6D2A1"/>
      </a:accent6>
      <a:hlink>
        <a:srgbClr val="BAD16F"/>
      </a:hlink>
      <a:folHlink>
        <a:srgbClr val="507800"/>
      </a:folHlink>
    </a:clrScheme>
    <a:fontScheme name="Conference_3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굴림" pitchFamily="34" charset="-127"/>
          </a:defRPr>
        </a:defPPr>
      </a:lstStyle>
    </a:lnDef>
  </a:objectDefaults>
  <a:extraClrSchemeLst>
    <a:extraClrScheme>
      <a:clrScheme name="Conference_3 1">
        <a:dk1>
          <a:srgbClr val="4D4D4D"/>
        </a:dk1>
        <a:lt1>
          <a:srgbClr val="FFFFFF"/>
        </a:lt1>
        <a:dk2>
          <a:srgbClr val="F2EF62"/>
        </a:dk2>
        <a:lt2>
          <a:srgbClr val="DDDDDD"/>
        </a:lt2>
        <a:accent1>
          <a:srgbClr val="8FAD2F"/>
        </a:accent1>
        <a:accent2>
          <a:srgbClr val="DBE8B2"/>
        </a:accent2>
        <a:accent3>
          <a:srgbClr val="FFFFFF"/>
        </a:accent3>
        <a:accent4>
          <a:srgbClr val="404040"/>
        </a:accent4>
        <a:accent5>
          <a:srgbClr val="C6D3AD"/>
        </a:accent5>
        <a:accent6>
          <a:srgbClr val="C6D2A1"/>
        </a:accent6>
        <a:hlink>
          <a:srgbClr val="BAD16F"/>
        </a:hlink>
        <a:folHlink>
          <a:srgbClr val="507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erence_3 2">
        <a:dk1>
          <a:srgbClr val="4D4D4D"/>
        </a:dk1>
        <a:lt1>
          <a:srgbClr val="FFFFFF"/>
        </a:lt1>
        <a:dk2>
          <a:srgbClr val="F4D18A"/>
        </a:dk2>
        <a:lt2>
          <a:srgbClr val="DDDDDD"/>
        </a:lt2>
        <a:accent1>
          <a:srgbClr val="B99633"/>
        </a:accent1>
        <a:accent2>
          <a:srgbClr val="EDE5D1"/>
        </a:accent2>
        <a:accent3>
          <a:srgbClr val="FFFFFF"/>
        </a:accent3>
        <a:accent4>
          <a:srgbClr val="404040"/>
        </a:accent4>
        <a:accent5>
          <a:srgbClr val="D9C9AD"/>
        </a:accent5>
        <a:accent6>
          <a:srgbClr val="D7CFBD"/>
        </a:accent6>
        <a:hlink>
          <a:srgbClr val="DAC896"/>
        </a:hlink>
        <a:folHlink>
          <a:srgbClr val="776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erence_3 3">
        <a:dk1>
          <a:srgbClr val="4D4D4D"/>
        </a:dk1>
        <a:lt1>
          <a:srgbClr val="FFFFFF"/>
        </a:lt1>
        <a:dk2>
          <a:srgbClr val="61C2F3"/>
        </a:dk2>
        <a:lt2>
          <a:srgbClr val="DDDDDD"/>
        </a:lt2>
        <a:accent1>
          <a:srgbClr val="5968D7"/>
        </a:accent1>
        <a:accent2>
          <a:srgbClr val="BECDEA"/>
        </a:accent2>
        <a:accent3>
          <a:srgbClr val="FFFFFF"/>
        </a:accent3>
        <a:accent4>
          <a:srgbClr val="404040"/>
        </a:accent4>
        <a:accent5>
          <a:srgbClr val="B5B9E8"/>
        </a:accent5>
        <a:accent6>
          <a:srgbClr val="ACBAD4"/>
        </a:accent6>
        <a:hlink>
          <a:srgbClr val="93A8EB"/>
        </a:hlink>
        <a:folHlink>
          <a:srgbClr val="1300A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485</Words>
  <Application>Microsoft Office PowerPoint</Application>
  <PresentationFormat>全屏显示(4:3)</PresentationFormat>
  <Paragraphs>120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黑体</vt:lpstr>
      <vt:lpstr>华文楷体</vt:lpstr>
      <vt:lpstr>华文新魏</vt:lpstr>
      <vt:lpstr>楷体_GB2312</vt:lpstr>
      <vt:lpstr>宋体</vt:lpstr>
      <vt:lpstr>Arial</vt:lpstr>
      <vt:lpstr>Calibri</vt:lpstr>
      <vt:lpstr>Garamond</vt:lpstr>
      <vt:lpstr>Times New Roman</vt:lpstr>
      <vt:lpstr>Verdana</vt:lpstr>
      <vt:lpstr>Wingdings</vt:lpstr>
      <vt:lpstr>Conference_3</vt:lpstr>
      <vt:lpstr>第12课 阿拉伯帝国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在图中找出阿拉伯帝国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asus</dc:creator>
  <cp:lastModifiedBy>xbany</cp:lastModifiedBy>
  <cp:revision>55</cp:revision>
  <dcterms:created xsi:type="dcterms:W3CDTF">2018-05-13T16:00:30Z</dcterms:created>
  <dcterms:modified xsi:type="dcterms:W3CDTF">2019-09-25T01:03:32Z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