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3" r:id="rId2"/>
    <p:sldId id="287" r:id="rId3"/>
    <p:sldId id="303" r:id="rId4"/>
    <p:sldId id="288" r:id="rId5"/>
    <p:sldId id="302" r:id="rId6"/>
    <p:sldId id="290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3" r:id="rId17"/>
    <p:sldId id="264" r:id="rId18"/>
    <p:sldId id="301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AC0092-3507-4D7E-B5C0-454E3154D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F8506-4850-44D6-BCDC-BE6C90DC2A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7106C5-444C-4FBA-9D5E-6A921A0E0A11}" type="datetimeFigureOut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28DB1F6-70AB-4FF9-B0AC-9C6A065CF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D7E08D3-98AB-46DF-AF7F-E335F8BEC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47BC0-11FA-4591-AD30-A4D7CD6F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4DD7E-EE35-415F-9E6F-C7BCDC9FF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450B7-5106-45C5-900B-29575DAACDF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450B7-5106-45C5-900B-29575DAACDF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3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8DAC80A5-6C6D-4EFD-AA4A-0A9B0F359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5722CE-3FAF-4DDA-868C-6C5F90473E6E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  <p:sp>
        <p:nvSpPr>
          <p:cNvPr id="22531" name="幻灯片图像占位符 1">
            <a:extLst>
              <a:ext uri="{FF2B5EF4-FFF2-40B4-BE49-F238E27FC236}">
                <a16:creationId xmlns:a16="http://schemas.microsoft.com/office/drawing/2014/main" id="{87E5B4C6-65A0-4426-B92B-FAD5C14551F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备注占位符 2">
            <a:extLst>
              <a:ext uri="{FF2B5EF4-FFF2-40B4-BE49-F238E27FC236}">
                <a16:creationId xmlns:a16="http://schemas.microsoft.com/office/drawing/2014/main" id="{2EF241AB-D422-4C13-8A8E-81D7A982F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2533" name="灯片编号占位符 3">
            <a:extLst>
              <a:ext uri="{FF2B5EF4-FFF2-40B4-BE49-F238E27FC236}">
                <a16:creationId xmlns:a16="http://schemas.microsoft.com/office/drawing/2014/main" id="{E04BAAF0-5C8C-4F5A-B919-770E376E21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87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87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87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87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87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1362C4-11F4-4114-A869-2F64A10B1556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782DCA3-1325-4603-8475-121A44966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94E2DCF-5FED-47A8-80B3-4386F6A09331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6ABAE17-35F0-432B-9C4D-C3E7375A9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C9C41-0714-4AFC-A423-CE8314213D8E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3291580-90C8-4117-BFB4-1E047A0B9F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7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18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42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38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8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879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655A-6196-4235-931C-421FBA17A6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46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95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F25B-79B2-4DDE-ACB6-7749D8F74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9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7AF505B-01AC-42F4-9279-4063C7F4E8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40BA49-B74E-47E1-8E58-3F4073F934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7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921EF58-5204-4452-8D84-D3698FFBC6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7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8820-775D-4167-BD98-3EE2984187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2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F47-2B22-413F-9EFB-447A3649B2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8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29-490D-4423-A92E-24BFC12E5D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3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D1D3812-F93A-43AD-B385-BC87E42592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9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400BD5-38D8-4D21-B5A8-9CCA236608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93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hyperlink" Target="//upload.wikimedia.org/wikipedia/commons/1/1a/The_historical_city_of_Babylon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10929-6F7F-4589-B024-E4EEF4421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72" y="1484784"/>
            <a:ext cx="6923195" cy="2500510"/>
          </a:xfrm>
        </p:spPr>
        <p:txBody>
          <a:bodyPr>
            <a:normAutofit fontScale="90000"/>
          </a:bodyPr>
          <a:lstStyle/>
          <a:p>
            <a:r>
              <a:rPr lang="zh-CN" altLang="en-US" sz="5300" b="1" noProof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第一单元 古代亚非文明</a:t>
            </a:r>
            <a:br>
              <a:rPr lang="en-US" altLang="zh-CN" b="1" noProof="1">
                <a:latin typeface="黑体" panose="02010600030101010101" pitchFamily="49" charset="-122"/>
                <a:ea typeface="黑体" panose="02010600030101010101" pitchFamily="49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E7CF0-D10A-417B-AA01-23F72C5DC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72" y="4509120"/>
            <a:ext cx="6600451" cy="1126283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320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古代两河流域</a:t>
            </a:r>
          </a:p>
          <a:p>
            <a:endParaRPr lang="zh-CN" altLang="en-US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23469CD6-F1FB-4529-95D9-5417E442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641" y="394558"/>
            <a:ext cx="3954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九年级年级历史上册</a:t>
            </a:r>
          </a:p>
        </p:txBody>
      </p:sp>
    </p:spTree>
    <p:extLst>
      <p:ext uri="{BB962C8B-B14F-4D97-AF65-F5344CB8AC3E}">
        <p14:creationId xmlns:p14="http://schemas.microsoft.com/office/powerpoint/2010/main" val="120482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t01145ec6eb12b157ec.webp.jpg">
            <a:extLst>
              <a:ext uri="{FF2B5EF4-FFF2-40B4-BE49-F238E27FC236}">
                <a16:creationId xmlns:a16="http://schemas.microsoft.com/office/drawing/2014/main" id="{C5CDD7C1-2D88-4D86-8362-35E8367E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3351213"/>
            <a:ext cx="438150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图片 32" descr="36161198_1404972606308_500x500.jpg">
            <a:extLst>
              <a:ext uri="{FF2B5EF4-FFF2-40B4-BE49-F238E27FC236}">
                <a16:creationId xmlns:a16="http://schemas.microsoft.com/office/drawing/2014/main" id="{9855F7B0-991D-486B-809D-2A89E9E1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" y="3524250"/>
            <a:ext cx="4703763" cy="311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4" name="矩形 33">
            <a:extLst>
              <a:ext uri="{FF2B5EF4-FFF2-40B4-BE49-F238E27FC236}">
                <a16:creationId xmlns:a16="http://schemas.microsoft.com/office/drawing/2014/main" id="{59A8C93B-F791-49BA-908F-12215F52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6176963"/>
            <a:ext cx="4090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古巴比伦遗址和想像图</a:t>
            </a:r>
          </a:p>
        </p:txBody>
      </p:sp>
      <p:pic>
        <p:nvPicPr>
          <p:cNvPr id="10245" name="Picture 2" descr="File:The historical city of Babylon.jpg">
            <a:hlinkClick r:id="rId4"/>
            <a:extLst>
              <a:ext uri="{FF2B5EF4-FFF2-40B4-BE49-F238E27FC236}">
                <a16:creationId xmlns:a16="http://schemas.microsoft.com/office/drawing/2014/main" id="{23C273E5-0A7F-45FA-9502-33429AC5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ABC93171-841F-4922-80EB-D223F9C6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3050"/>
            <a:ext cx="6977063" cy="52228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巴比伦古城的全景图，位于巴格达南</a:t>
            </a:r>
            <a:r>
              <a:rPr kumimoji="1" lang="en-US" altLang="zh-C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kumimoji="1" lang="zh-CN" alt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千米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936AB44F-A079-428D-9652-B74EE6C0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6196013"/>
            <a:ext cx="2047875" cy="523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古巴比伦城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EAACE152-9676-4C40-ADE3-2BAC6037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66071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汉谟拉比是阿摩利人的巴比伦王国的第六任国王</a:t>
            </a:r>
            <a:r>
              <a:rPr lang="en-US" altLang="zh-CN"/>
              <a:t>(</a:t>
            </a:r>
            <a:r>
              <a:rPr lang="zh-CN" altLang="en-US"/>
              <a:t>约西元前</a:t>
            </a:r>
            <a:r>
              <a:rPr lang="en-US" altLang="zh-CN"/>
              <a:t>1792</a:t>
            </a:r>
            <a:r>
              <a:rPr lang="zh-CN" altLang="en-US"/>
              <a:t>年</a:t>
            </a:r>
            <a:r>
              <a:rPr lang="en-US" altLang="zh-CN"/>
              <a:t>-</a:t>
            </a:r>
            <a:r>
              <a:rPr lang="zh-CN" altLang="en-US"/>
              <a:t>前</a:t>
            </a:r>
            <a:r>
              <a:rPr lang="en-US" altLang="zh-CN"/>
              <a:t>1750</a:t>
            </a:r>
            <a:r>
              <a:rPr lang="zh-CN" altLang="en-US"/>
              <a:t>年</a:t>
            </a:r>
            <a:r>
              <a:rPr lang="en-US" altLang="zh-CN"/>
              <a:t>(</a:t>
            </a:r>
            <a:r>
              <a:rPr lang="zh-CN" altLang="en-US"/>
              <a:t>中年表</a:t>
            </a:r>
            <a:r>
              <a:rPr lang="en-US" altLang="zh-CN"/>
              <a:t>)</a:t>
            </a:r>
            <a:r>
              <a:rPr lang="zh-CN" altLang="en-US"/>
              <a:t>或前</a:t>
            </a:r>
            <a:r>
              <a:rPr lang="en-US" altLang="zh-CN"/>
              <a:t>1728</a:t>
            </a:r>
            <a:r>
              <a:rPr lang="zh-CN" altLang="en-US"/>
              <a:t>年</a:t>
            </a:r>
            <a:r>
              <a:rPr lang="en-US" altLang="zh-CN"/>
              <a:t>-</a:t>
            </a:r>
            <a:r>
              <a:rPr lang="zh-CN" altLang="en-US"/>
              <a:t>前</a:t>
            </a:r>
            <a:r>
              <a:rPr lang="en-US" altLang="zh-CN"/>
              <a:t>1686</a:t>
            </a:r>
            <a:r>
              <a:rPr lang="zh-CN" altLang="en-US"/>
              <a:t>年</a:t>
            </a:r>
            <a:r>
              <a:rPr lang="en-US" altLang="zh-CN"/>
              <a:t>(</a:t>
            </a:r>
            <a:r>
              <a:rPr lang="zh-CN" altLang="en-US"/>
              <a:t>短年表</a:t>
            </a:r>
            <a:r>
              <a:rPr lang="en-US" altLang="zh-CN"/>
              <a:t>)</a:t>
            </a:r>
            <a:r>
              <a:rPr lang="zh-CN" altLang="en-US"/>
              <a:t>在位</a:t>
            </a:r>
            <a:r>
              <a:rPr lang="en-US" altLang="zh-CN"/>
              <a:t>)</a:t>
            </a:r>
            <a:r>
              <a:rPr lang="zh-CN" altLang="en-US"/>
              <a:t>。在一连串战争中，他击败邻国，将巴比伦的统治区域扩展至整个两河流域</a:t>
            </a:r>
            <a:r>
              <a:rPr lang="en-US" altLang="zh-CN"/>
              <a:t>(</a:t>
            </a:r>
            <a:r>
              <a:rPr lang="zh-CN" altLang="en-US"/>
              <a:t>美索不达米亚</a:t>
            </a:r>
            <a:r>
              <a:rPr lang="en-US" altLang="zh-CN"/>
              <a:t>)</a:t>
            </a:r>
            <a:r>
              <a:rPr lang="zh-CN" altLang="en-US"/>
              <a:t>，从而使巴比伦第一王朝达到全盛。尽管他的巴比伦帝国掌控了整个两河流域，他的继承者却无力保持他的伟业，帝国最终走向衰亡。</a:t>
            </a:r>
          </a:p>
        </p:txBody>
      </p:sp>
      <p:pic>
        <p:nvPicPr>
          <p:cNvPr id="11267" name="图片 6" descr="01300000309670123658611980172_s.jpg">
            <a:extLst>
              <a:ext uri="{FF2B5EF4-FFF2-40B4-BE49-F238E27FC236}">
                <a16:creationId xmlns:a16="http://schemas.microsoft.com/office/drawing/2014/main" id="{C535A0F1-0CAC-4023-9C70-6CE6A1E8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912938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91020207">
            <a:extLst>
              <a:ext uri="{FF2B5EF4-FFF2-40B4-BE49-F238E27FC236}">
                <a16:creationId xmlns:a16="http://schemas.microsoft.com/office/drawing/2014/main" id="{E6679A97-41B1-4D71-AA5A-C167B63C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DC5DC"/>
              </a:clrFrom>
              <a:clrTo>
                <a:srgbClr val="BDC5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969"/>
          <a:stretch>
            <a:fillRect/>
          </a:stretch>
        </p:blipFill>
        <p:spPr bwMode="auto">
          <a:xfrm>
            <a:off x="0" y="908050"/>
            <a:ext cx="39020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A14EC9FF-091A-4354-8C0E-5D361E790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924" y="824925"/>
            <a:ext cx="4810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sz="2800" dirty="0">
                <a:latin typeface="Times New Roman" panose="02020603050405020304" pitchFamily="18" charset="0"/>
              </a:rPr>
              <a:t>：为维护统一王国的统治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和奴隶制社会秩序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7EC875A8-5EC7-48E8-A310-548FB7D8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924" y="16891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宣扬思想：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ADC4CEF9-1A90-4973-816E-983E80148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99" y="230108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内容：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BB928BB-619D-443B-B7D9-8B804A2B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857625"/>
            <a:ext cx="52339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66"/>
                </a:solidFill>
                <a:latin typeface="Times New Roman" panose="02020603050405020304" pitchFamily="18" charset="0"/>
              </a:rPr>
              <a:t>评价</a:t>
            </a:r>
            <a:r>
              <a:rPr lang="zh-CN" altLang="en-US" sz="2800">
                <a:solidFill>
                  <a:srgbClr val="F8FE1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</a:rPr>
              <a:t>《</a:t>
            </a:r>
            <a:r>
              <a:rPr lang="zh-CN" altLang="en-US" sz="2800" b="1">
                <a:latin typeface="Times New Roman" panose="02020603050405020304" pitchFamily="18" charset="0"/>
              </a:rPr>
              <a:t>汉谟拉比法典</a:t>
            </a:r>
            <a:r>
              <a:rPr lang="en-US" altLang="zh-CN" sz="2800" b="1">
                <a:latin typeface="Times New Roman" panose="02020603050405020304" pitchFamily="18" charset="0"/>
              </a:rPr>
              <a:t>》</a:t>
            </a:r>
            <a:r>
              <a:rPr lang="zh-CN" altLang="en-US" sz="2800" b="1">
                <a:latin typeface="Times New Roman" panose="02020603050405020304" pitchFamily="18" charset="0"/>
              </a:rPr>
              <a:t>是世界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上现存的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古代第一部</a:t>
            </a:r>
            <a:r>
              <a:rPr lang="zh-CN" altLang="en-US" sz="2800" b="1">
                <a:latin typeface="Times New Roman" panose="02020603050405020304" pitchFamily="18" charset="0"/>
              </a:rPr>
              <a:t>比较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完备的</a:t>
            </a:r>
          </a:p>
          <a:p>
            <a:pPr eaLnBrk="1" hangingPunct="1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成文法典</a:t>
            </a:r>
            <a:r>
              <a:rPr lang="zh-CN" altLang="en-US" sz="2800" b="1">
                <a:latin typeface="Times New Roman" panose="02020603050405020304" pitchFamily="18" charset="0"/>
              </a:rPr>
              <a:t>，是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古巴比伦</a:t>
            </a:r>
            <a:r>
              <a:rPr lang="zh-CN" altLang="en-US" sz="2800" b="1">
                <a:latin typeface="Times New Roman" panose="02020603050405020304" pitchFamily="18" charset="0"/>
              </a:rPr>
              <a:t>留给世界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文明的重要遗产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r>
              <a:rPr lang="zh-CN" altLang="en-US" sz="2800" b="1">
                <a:latin typeface="Times New Roman" panose="02020603050405020304" pitchFamily="18" charset="0"/>
              </a:rPr>
              <a:t>也表明人类社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会的法制传统源远流长。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45C96527-ED57-4480-BBF1-24C0BC71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836613"/>
            <a:ext cx="1082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太阳神</a:t>
            </a:r>
          </a:p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沙马什</a:t>
            </a:r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957757B3-D16E-4618-9F29-78DCF0ED51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13" y="1196975"/>
            <a:ext cx="3048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EF6F5173-6016-43AB-818E-D70409ABA8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5875" y="1412875"/>
            <a:ext cx="228600" cy="892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6B5B1952-B750-420A-9F7E-0F519C60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国王</a:t>
            </a:r>
          </a:p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汉谟拉比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9DC39D5B-4244-44FF-BED3-D4FE5EBEB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205038"/>
            <a:ext cx="152400" cy="403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F7FD9891-3B57-4600-B98C-FD2D7BF4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3683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权杖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CBE96F16-054D-42A0-989F-496BA038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68271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君权神授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BF0C0CEA-72F1-4A81-8A31-080CF799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831" y="3059608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法典实质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维护奴隶主阶级的利益</a:t>
            </a:r>
          </a:p>
        </p:txBody>
      </p:sp>
      <p:sp>
        <p:nvSpPr>
          <p:cNvPr id="12303" name="TextBox 16">
            <a:extLst>
              <a:ext uri="{FF2B5EF4-FFF2-40B4-BE49-F238E27FC236}">
                <a16:creationId xmlns:a16="http://schemas.microsoft.com/office/drawing/2014/main" id="{B19EF499-2C40-4AB6-B0AD-A6A730DC0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149226"/>
            <a:ext cx="5051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汉谟拉比法典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19" grpId="0"/>
      <p:bldP spid="13320" grpId="0"/>
      <p:bldP spid="13323" grpId="0"/>
      <p:bldP spid="13325" grpId="0"/>
      <p:bldP spid="13326" grpId="0"/>
      <p:bldP spid="13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 descr="以楔形文字写成的《汉谟拉比法典》部分内容.jpg">
            <a:extLst>
              <a:ext uri="{FF2B5EF4-FFF2-40B4-BE49-F238E27FC236}">
                <a16:creationId xmlns:a16="http://schemas.microsoft.com/office/drawing/2014/main" id="{1B33FF3F-C16D-482F-BCFD-B3B112DF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3073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3">
            <a:extLst>
              <a:ext uri="{FF2B5EF4-FFF2-40B4-BE49-F238E27FC236}">
                <a16:creationId xmlns:a16="http://schemas.microsoft.com/office/drawing/2014/main" id="{447D0C40-5C5D-4EC8-AB76-D276168A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49275"/>
            <a:ext cx="457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《汉谟拉比法典》被刻在一块巨大石柱上，竖立在巴比伦的一座神殿里，现在收藏于巴黎卢浮宫。石柱上部是一副精致的浮雕，太阳神把象征权力的权标授予汉谟拉比。石柱中部刻着法典的具体条文，法典共有正文</a:t>
            </a:r>
            <a:r>
              <a:rPr lang="en-US" altLang="zh-CN"/>
              <a:t>282</a:t>
            </a:r>
            <a:r>
              <a:rPr lang="zh-CN" altLang="zh-CN"/>
              <a:t>条，对刑事、民事、贸易、婚姻、继承和审判制度等作了详细的规定。其中很多严格规定了奴隶和奴隶主之间的关系，规定如何处理自由民内部的矛盾和冲突，比较全面地反映了古巴比伦的社会阶级状况。 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itle_1">
            <a:extLst>
              <a:ext uri="{FF2B5EF4-FFF2-40B4-BE49-F238E27FC236}">
                <a16:creationId xmlns:a16="http://schemas.microsoft.com/office/drawing/2014/main" id="{8BA89AEB-19A5-44FB-B063-BBA47A8262F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9963" y="2895600"/>
            <a:ext cx="1458912" cy="1944688"/>
          </a:xfrm>
          <a:prstGeom prst="ellipse">
            <a:avLst/>
          </a:prstGeom>
          <a:solidFill>
            <a:srgbClr val="FFCA08"/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汉谟拉比法典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MH_SubTitle_1">
            <a:extLst>
              <a:ext uri="{FF2B5EF4-FFF2-40B4-BE49-F238E27FC236}">
                <a16:creationId xmlns:a16="http://schemas.microsoft.com/office/drawing/2014/main" id="{288A143C-0793-46EA-99A1-560DD393DC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52763" y="2241550"/>
            <a:ext cx="1600200" cy="425450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FFCA0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等级制度</a:t>
            </a:r>
          </a:p>
        </p:txBody>
      </p:sp>
      <p:sp>
        <p:nvSpPr>
          <p:cNvPr id="16" name="MH_SubTitle_2">
            <a:extLst>
              <a:ext uri="{FF2B5EF4-FFF2-40B4-BE49-F238E27FC236}">
                <a16:creationId xmlns:a16="http://schemas.microsoft.com/office/drawing/2014/main" id="{429EE9A5-4D87-4EF4-B865-78523ABC76E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68700" y="3544888"/>
            <a:ext cx="1619250" cy="498475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FFCA0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奴隶制度</a:t>
            </a:r>
          </a:p>
        </p:txBody>
      </p:sp>
      <p:sp>
        <p:nvSpPr>
          <p:cNvPr id="18" name="MH_SubTitle_3">
            <a:extLst>
              <a:ext uri="{FF2B5EF4-FFF2-40B4-BE49-F238E27FC236}">
                <a16:creationId xmlns:a16="http://schemas.microsoft.com/office/drawing/2014/main" id="{26B9D695-8631-49B2-97AE-0F7CAE7977B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979737" y="5297374"/>
            <a:ext cx="1620837" cy="463550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rgbClr val="FFCA0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其他制度</a:t>
            </a:r>
          </a:p>
        </p:txBody>
      </p:sp>
      <p:sp>
        <p:nvSpPr>
          <p:cNvPr id="22536" name="矩形 21">
            <a:extLst>
              <a:ext uri="{FF2B5EF4-FFF2-40B4-BE49-F238E27FC236}">
                <a16:creationId xmlns:a16="http://schemas.microsoft.com/office/drawing/2014/main" id="{C4F2FAAD-EDAF-4791-A346-0512623A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2787650"/>
            <a:ext cx="256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拥有公民权的自由民</a:t>
            </a:r>
          </a:p>
        </p:txBody>
      </p:sp>
      <p:sp>
        <p:nvSpPr>
          <p:cNvPr id="22537" name="矩形 22">
            <a:extLst>
              <a:ext uri="{FF2B5EF4-FFF2-40B4-BE49-F238E27FC236}">
                <a16:creationId xmlns:a16="http://schemas.microsoft.com/office/drawing/2014/main" id="{D14CF949-2686-4AE8-8A4B-A953F48F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800350"/>
            <a:ext cx="223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无公民权的自由民</a:t>
            </a:r>
          </a:p>
        </p:txBody>
      </p:sp>
      <p:sp>
        <p:nvSpPr>
          <p:cNvPr id="22538" name="矩形 23">
            <a:extLst>
              <a:ext uri="{FF2B5EF4-FFF2-40B4-BE49-F238E27FC236}">
                <a16:creationId xmlns:a16="http://schemas.microsoft.com/office/drawing/2014/main" id="{63F2B4D1-60AD-4384-B414-F93E3968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78765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奴隶</a:t>
            </a:r>
          </a:p>
        </p:txBody>
      </p:sp>
      <p:sp>
        <p:nvSpPr>
          <p:cNvPr id="22539" name="矩形 24">
            <a:extLst>
              <a:ext uri="{FF2B5EF4-FFF2-40B4-BE49-F238E27FC236}">
                <a16:creationId xmlns:a16="http://schemas.microsoft.com/office/drawing/2014/main" id="{64362CAD-A889-40B8-8232-EA8EF735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4087813"/>
            <a:ext cx="6043612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家庭奴隶制是古巴比伦的一大特征，男性家长对奴隶有生杀大权，对妻子儿女有绝对权威，在欠债时甚至可以将妻儿送去抵债。</a:t>
            </a:r>
          </a:p>
        </p:txBody>
      </p:sp>
      <p:sp>
        <p:nvSpPr>
          <p:cNvPr id="22540" name="矩形 25">
            <a:extLst>
              <a:ext uri="{FF2B5EF4-FFF2-40B4-BE49-F238E27FC236}">
                <a16:creationId xmlns:a16="http://schemas.microsoft.com/office/drawing/2014/main" id="{75B94BD6-2155-4D85-BB2B-395EF3DBD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991" y="5907398"/>
            <a:ext cx="3500225" cy="77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租赁、雇佣、交换、借贷等，说明商品经济比较活跃。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5B878F4F-B7CB-4D22-A0F6-FF64875C6BFF}"/>
              </a:ext>
            </a:extLst>
          </p:cNvPr>
          <p:cNvSpPr/>
          <p:nvPr/>
        </p:nvSpPr>
        <p:spPr>
          <a:xfrm rot="20057727">
            <a:off x="2143721" y="2482784"/>
            <a:ext cx="879475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BA17064-78F4-4625-8D72-3733BF07E6AA}"/>
              </a:ext>
            </a:extLst>
          </p:cNvPr>
          <p:cNvSpPr/>
          <p:nvPr/>
        </p:nvSpPr>
        <p:spPr>
          <a:xfrm>
            <a:off x="2540000" y="3665538"/>
            <a:ext cx="879475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A64C6DB0-62A4-46B3-AEA7-2754BF6AB8FD}"/>
              </a:ext>
            </a:extLst>
          </p:cNvPr>
          <p:cNvSpPr/>
          <p:nvPr/>
        </p:nvSpPr>
        <p:spPr>
          <a:xfrm rot="1974726">
            <a:off x="2149140" y="4892076"/>
            <a:ext cx="879475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6" grpId="0" animBg="1"/>
      <p:bldP spid="18" grpId="0" animBg="1"/>
      <p:bldP spid="22536" grpId="0"/>
      <p:bldP spid="22537" grpId="0"/>
      <p:bldP spid="22538" grpId="0"/>
      <p:bldP spid="22539" grpId="0"/>
      <p:bldP spid="22540" grpId="0"/>
      <p:bldP spid="6" grpId="0" animBg="1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27D188-80C2-4264-891A-056E063B64D4}"/>
              </a:ext>
            </a:extLst>
          </p:cNvPr>
          <p:cNvSpPr/>
          <p:nvPr/>
        </p:nvSpPr>
        <p:spPr>
          <a:xfrm>
            <a:off x="250825" y="1125538"/>
            <a:ext cx="5813425" cy="27511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《汉谟拉比法典》严格保护奴隶主的利益，规定：拐带奴隶、帮助奴隶逃跑或窝藏奴隶者，都要被处以死刑。奴隶打自由民的嘴巴或不承认自己的主人，要被处以割耳之刑。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法典规定：拥有公民权的自由民的地位要高于无公民权的自由民。拥有公民权的自由民伤害同等地位的自由民的眼睛，必须遭受同样损害；但如果损害无公民权的自由民的眼睛，则只需赔偿少量的钱财。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9BE6083-C1A9-4D84-806F-4E3B5986D6DA}"/>
              </a:ext>
            </a:extLst>
          </p:cNvPr>
          <p:cNvSpPr/>
          <p:nvPr/>
        </p:nvSpPr>
        <p:spPr>
          <a:xfrm>
            <a:off x="0" y="260350"/>
            <a:ext cx="731838" cy="823913"/>
          </a:xfrm>
          <a:prstGeom prst="roundRect">
            <a:avLst/>
          </a:prstGeom>
          <a:solidFill>
            <a:srgbClr val="FBA417"/>
          </a:solidFill>
          <a:ln w="57150"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相关史事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FD732-DA80-4426-A8B4-D7215A595DB4}"/>
              </a:ext>
            </a:extLst>
          </p:cNvPr>
          <p:cNvSpPr/>
          <p:nvPr/>
        </p:nvSpPr>
        <p:spPr>
          <a:xfrm>
            <a:off x="232975" y="4122943"/>
            <a:ext cx="3672086" cy="4126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实质：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维护奴隶主阶级的利益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83A029-A22F-40B8-99D5-FF394FD56C5B}"/>
              </a:ext>
            </a:extLst>
          </p:cNvPr>
          <p:cNvSpPr/>
          <p:nvPr/>
        </p:nvSpPr>
        <p:spPr>
          <a:xfrm>
            <a:off x="636587" y="5402145"/>
            <a:ext cx="5041900" cy="781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意义：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古巴比伦王国留给人类的宝贵文化遗产，表明人类社会的法制传统源远流长。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1CBA1B-E7C3-4822-A080-9295EC840867}"/>
              </a:ext>
            </a:extLst>
          </p:cNvPr>
          <p:cNvSpPr/>
          <p:nvPr/>
        </p:nvSpPr>
        <p:spPr>
          <a:xfrm>
            <a:off x="395288" y="4724400"/>
            <a:ext cx="6192936" cy="4126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历史地位：迄今为止世界第一部比较完整的成文法典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>
            <a:extLst>
              <a:ext uri="{FF2B5EF4-FFF2-40B4-BE49-F238E27FC236}">
                <a16:creationId xmlns:a16="http://schemas.microsoft.com/office/drawing/2014/main" id="{B80B838B-844C-4FAC-961E-9C1160078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642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材料一   </a:t>
            </a:r>
            <a:r>
              <a:rPr lang="en-US" altLang="zh-CN" sz="2000" b="1"/>
              <a:t>《</a:t>
            </a:r>
            <a:r>
              <a:rPr lang="zh-CN" altLang="en-US" sz="2000" b="1"/>
              <a:t>汉谟拉比法典</a:t>
            </a:r>
            <a:r>
              <a:rPr lang="en-US" altLang="zh-CN" sz="2000" b="1"/>
              <a:t>》</a:t>
            </a:r>
            <a:r>
              <a:rPr lang="zh-CN" altLang="en-US" sz="2000" b="1"/>
              <a:t>分为前言、正文和结 语三部分。前言和结语</a:t>
            </a:r>
            <a:r>
              <a:rPr lang="zh-CN" altLang="en-US" sz="2000" b="1">
                <a:solidFill>
                  <a:srgbClr val="FF0066"/>
                </a:solidFill>
              </a:rPr>
              <a:t>宣扬他的权力来自神 授</a:t>
            </a:r>
            <a:r>
              <a:rPr lang="zh-CN" altLang="en-US" sz="2000" b="1"/>
              <a:t>，</a:t>
            </a:r>
            <a:r>
              <a:rPr lang="zh-CN" altLang="en-US" sz="2000" b="1">
                <a:solidFill>
                  <a:srgbClr val="FF0066"/>
                </a:solidFill>
              </a:rPr>
              <a:t>赞颂汉谟拉比</a:t>
            </a:r>
            <a:r>
              <a:rPr lang="zh-CN" altLang="en-US" sz="2000" b="1"/>
              <a:t>统一两河流域的</a:t>
            </a:r>
            <a:r>
              <a:rPr lang="zh-CN" altLang="en-US" sz="2000" b="1">
                <a:solidFill>
                  <a:srgbClr val="FF0066"/>
                </a:solidFill>
              </a:rPr>
              <a:t>丰功伟绩</a:t>
            </a:r>
            <a:r>
              <a:rPr lang="zh-CN" altLang="en-US" sz="2000" b="1"/>
              <a:t>， 号称自己是“四方的庇护者”，同时也申明 他制定法典是为了在世界上</a:t>
            </a:r>
            <a:r>
              <a:rPr lang="zh-CN" altLang="en-US" sz="2000" b="1">
                <a:solidFill>
                  <a:srgbClr val="FF0066"/>
                </a:solidFill>
              </a:rPr>
              <a:t>发扬正义</a:t>
            </a:r>
            <a:r>
              <a:rPr lang="zh-CN" altLang="en-US" sz="2000" b="1"/>
              <a:t>，自己 则是“公正之王”。</a:t>
            </a:r>
            <a:r>
              <a:rPr lang="zh-CN" altLang="en-US" sz="2000" b="1">
                <a:solidFill>
                  <a:srgbClr val="FF0066"/>
                </a:solidFill>
              </a:rPr>
              <a:t>法典正文几乎涵盖了当 时社会生活的方方面面</a:t>
            </a:r>
            <a:r>
              <a:rPr lang="zh-CN" altLang="en-US" sz="2000" b="1"/>
              <a:t>，包括了诉讼程序、 盗窃处理、军人份地、租佃、雇佣、商业高 利贷、婚姻、继承、伤害、债务、奴隶等内 容  。 </a:t>
            </a:r>
          </a:p>
        </p:txBody>
      </p:sp>
      <p:sp>
        <p:nvSpPr>
          <p:cNvPr id="16387" name="Text Box 6">
            <a:extLst>
              <a:ext uri="{FF2B5EF4-FFF2-40B4-BE49-F238E27FC236}">
                <a16:creationId xmlns:a16="http://schemas.microsoft.com/office/drawing/2014/main" id="{3BE3A68A-E5CA-4244-9AE6-87C5D3218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85693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材料二   </a:t>
            </a:r>
            <a:r>
              <a:rPr lang="en-US" altLang="zh-CN" sz="2000" b="1"/>
              <a:t>《</a:t>
            </a:r>
            <a:r>
              <a:rPr lang="zh-CN" altLang="en-US" sz="2000" b="1"/>
              <a:t>法典</a:t>
            </a:r>
            <a:r>
              <a:rPr lang="en-US" altLang="zh-CN" sz="2000" b="1"/>
              <a:t>》</a:t>
            </a:r>
            <a:r>
              <a:rPr lang="zh-CN" altLang="en-US" sz="2000" b="1"/>
              <a:t>遵循“以眼还眼，以牙还牙”的原则。打瞎别人的眼睛，就必须被打瞎眼睛作为处罚；被别人打断了腿，就可以打断别人的腿作为补偿；甚至害死了别人的儿子，则他自己的儿子也要被处死。</a:t>
            </a:r>
            <a:r>
              <a:rPr lang="zh-CN" altLang="en-US" sz="2000" b="1">
                <a:solidFill>
                  <a:srgbClr val="FF0066"/>
                </a:solidFill>
              </a:rPr>
              <a:t>上面条款适应的范围只限于身份相等的人之间</a:t>
            </a:r>
            <a:r>
              <a:rPr lang="zh-CN" altLang="en-US" sz="2000" b="1"/>
              <a:t>。法典将人分成奴隶主、自由民和奴隶三个等级，上等级的人相对于下等级者享有更多的权利和承担更少的义务，犯相同的罪时处罚也较轻。  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EA65855F-19D9-4253-98AA-86B06166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36838"/>
            <a:ext cx="8675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</a:rPr>
              <a:t>  《</a:t>
            </a:r>
            <a:r>
              <a:rPr lang="zh-CN" altLang="en-US" sz="2400" b="1">
                <a:solidFill>
                  <a:srgbClr val="0000FF"/>
                </a:solidFill>
              </a:rPr>
              <a:t>法典</a:t>
            </a:r>
            <a:r>
              <a:rPr lang="en-US" altLang="zh-CN" sz="2400" b="1">
                <a:solidFill>
                  <a:srgbClr val="0000FF"/>
                </a:solidFill>
              </a:rPr>
              <a:t>》</a:t>
            </a:r>
            <a:r>
              <a:rPr lang="zh-CN" altLang="en-US" sz="2400" b="1">
                <a:solidFill>
                  <a:srgbClr val="0000FF"/>
                </a:solidFill>
              </a:rPr>
              <a:t>的制定从表面上是为了发扬正义，且内容广泛，几乎涵盖了当时社会生活的方方面面。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386BC8BD-7FDE-4B14-ADDB-340D17B8A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05488"/>
            <a:ext cx="7940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</a:rPr>
              <a:t>这种平等只限于</a:t>
            </a:r>
            <a:r>
              <a:rPr lang="zh-CN" altLang="en-US" sz="2400" b="1">
                <a:solidFill>
                  <a:srgbClr val="FF0066"/>
                </a:solidFill>
              </a:rPr>
              <a:t>身份相等的人之间</a:t>
            </a:r>
            <a:r>
              <a:rPr lang="zh-CN" altLang="en-US" sz="2400" b="1">
                <a:solidFill>
                  <a:srgbClr val="0000FF"/>
                </a:solidFill>
              </a:rPr>
              <a:t>，</a:t>
            </a:r>
            <a:r>
              <a:rPr lang="zh-CN" altLang="en-US" sz="2400" b="1">
                <a:solidFill>
                  <a:srgbClr val="FF0066"/>
                </a:solidFill>
              </a:rPr>
              <a:t>不同等级之间的人之间是不平等的</a:t>
            </a:r>
            <a:r>
              <a:rPr lang="zh-CN" altLang="en-US" sz="2400" b="1">
                <a:solidFill>
                  <a:srgbClr val="0000FF"/>
                </a:solidFill>
              </a:rPr>
              <a:t>，因此这种平等是有局限性的。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  <p:bldP spid="102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AD2D4CD8-348B-46C4-BB67-AA0E9FD35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5693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材料三   </a:t>
            </a:r>
            <a:r>
              <a:rPr lang="en-US" altLang="zh-CN" sz="2000" b="1"/>
              <a:t>《</a:t>
            </a:r>
            <a:r>
              <a:rPr lang="zh-CN" altLang="en-US" sz="2000" b="1"/>
              <a:t>汉谟拉比法典</a:t>
            </a:r>
            <a:r>
              <a:rPr lang="en-US" altLang="zh-CN" sz="2000" b="1"/>
              <a:t>》</a:t>
            </a:r>
            <a:r>
              <a:rPr lang="zh-CN" altLang="en-US" sz="2000" b="1"/>
              <a:t>规定：如果理发师不经奴隶</a:t>
            </a:r>
            <a:r>
              <a:rPr lang="zh-CN" altLang="en-US" sz="2000" b="1">
                <a:solidFill>
                  <a:srgbClr val="FF0066"/>
                </a:solidFill>
              </a:rPr>
              <a:t>主人</a:t>
            </a:r>
            <a:r>
              <a:rPr lang="zh-CN" altLang="en-US" sz="2000" b="1"/>
              <a:t>的许可，就把不属于他的奴隶头上的奴隶标记剃掉，理发师的手就要被砍掉。 </a:t>
            </a:r>
            <a:r>
              <a:rPr lang="en-US" altLang="zh-CN" sz="2000" b="1"/>
              <a:t>《</a:t>
            </a:r>
            <a:r>
              <a:rPr lang="zh-CN" altLang="en-US" sz="2000" b="1"/>
              <a:t>汉谟拉比法典</a:t>
            </a:r>
            <a:r>
              <a:rPr lang="en-US" altLang="zh-CN" sz="2000" b="1"/>
              <a:t>》</a:t>
            </a:r>
            <a:r>
              <a:rPr lang="zh-CN" altLang="en-US" sz="2000" b="1"/>
              <a:t>中规定：如果奴隶胆敢对</a:t>
            </a:r>
            <a:r>
              <a:rPr lang="zh-CN" altLang="en-US" sz="2000" b="1">
                <a:solidFill>
                  <a:srgbClr val="FF0066"/>
                </a:solidFill>
              </a:rPr>
              <a:t>主人</a:t>
            </a:r>
            <a:r>
              <a:rPr lang="zh-CN" altLang="en-US" sz="2000" b="1"/>
              <a:t>说：“你不是我的</a:t>
            </a:r>
            <a:r>
              <a:rPr lang="zh-CN" altLang="en-US" sz="2000" b="1">
                <a:solidFill>
                  <a:srgbClr val="FF0066"/>
                </a:solidFill>
              </a:rPr>
              <a:t>主人</a:t>
            </a:r>
            <a:r>
              <a:rPr lang="zh-CN" altLang="en-US" sz="2000" b="1"/>
              <a:t>”，他的耳朵就要被割掉 。法典明确规定：</a:t>
            </a:r>
            <a:r>
              <a:rPr lang="zh-CN" altLang="en-US" sz="2000" b="1">
                <a:solidFill>
                  <a:srgbClr val="FF0066"/>
                </a:solidFill>
              </a:rPr>
              <a:t>奴隶是不受法律保护的工具和财产，奴隶不属于人的范畴。 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285A61A-46E0-47FD-B6CB-EDB0910D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81359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①</a:t>
            </a:r>
            <a:r>
              <a:rPr lang="zh-CN" altLang="en-US" sz="2400" b="1"/>
              <a:t>是为了保护奴隶主阶级的利益；</a:t>
            </a:r>
          </a:p>
          <a:p>
            <a:pPr eaLnBrk="1" hangingPunct="1"/>
            <a:r>
              <a:rPr lang="en-US" altLang="en-US" sz="2400" b="1"/>
              <a:t>②</a:t>
            </a:r>
            <a:r>
              <a:rPr lang="en-US" altLang="zh-CN" sz="2400" b="1"/>
              <a:t>《</a:t>
            </a:r>
            <a:r>
              <a:rPr lang="zh-CN" altLang="en-US" sz="2400" b="1"/>
              <a:t>汉谟拉比法典</a:t>
            </a:r>
            <a:r>
              <a:rPr lang="en-US" altLang="zh-CN" sz="2400" b="1"/>
              <a:t>》</a:t>
            </a:r>
            <a:r>
              <a:rPr lang="zh-CN" altLang="en-US" sz="2400" b="1"/>
              <a:t>的实质</a:t>
            </a:r>
            <a:r>
              <a:rPr lang="zh-CN" altLang="en-US" sz="2400" b="1">
                <a:solidFill>
                  <a:srgbClr val="FF0066"/>
                </a:solidFill>
              </a:rPr>
              <a:t>是为了维护奴隶主阶级的利益，保护私有制。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5FAEAB41-CCDC-430C-84B6-C91A404B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E9"/>
              </a:clrFrom>
              <a:clrTo>
                <a:srgbClr val="FCF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427037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>
            <a:extLst>
              <a:ext uri="{FF2B5EF4-FFF2-40B4-BE49-F238E27FC236}">
                <a16:creationId xmlns:a16="http://schemas.microsoft.com/office/drawing/2014/main" id="{1004FC88-A9DD-4E6A-8472-38CE606D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3097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本课小结：</a:t>
            </a:r>
          </a:p>
        </p:txBody>
      </p:sp>
      <p:sp>
        <p:nvSpPr>
          <p:cNvPr id="4" name="矩形 25">
            <a:extLst>
              <a:ext uri="{FF2B5EF4-FFF2-40B4-BE49-F238E27FC236}">
                <a16:creationId xmlns:a16="http://schemas.microsoft.com/office/drawing/2014/main" id="{72199AC5-B550-48F0-B77C-FCE501EA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557338"/>
            <a:ext cx="2687637" cy="350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约公元前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3500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672DBD81-8B69-4C4D-AD91-20EAF183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1643063" cy="31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公元前24世纪</a:t>
            </a:r>
          </a:p>
        </p:txBody>
      </p:sp>
      <p:sp>
        <p:nvSpPr>
          <p:cNvPr id="6" name="矩形 32">
            <a:extLst>
              <a:ext uri="{FF2B5EF4-FFF2-40B4-BE49-F238E27FC236}">
                <a16:creationId xmlns:a16="http://schemas.microsoft.com/office/drawing/2014/main" id="{10FE44D3-1CAC-4D25-80AC-D0DA095A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492375"/>
            <a:ext cx="1800225" cy="350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公元前18世纪</a:t>
            </a:r>
          </a:p>
        </p:txBody>
      </p:sp>
      <p:sp>
        <p:nvSpPr>
          <p:cNvPr id="7" name="矩形 36">
            <a:extLst>
              <a:ext uri="{FF2B5EF4-FFF2-40B4-BE49-F238E27FC236}">
                <a16:creationId xmlns:a16="http://schemas.microsoft.com/office/drawing/2014/main" id="{8776D624-46CA-4094-B70E-8F995F6D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1655763" cy="350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公元前1595年</a:t>
            </a:r>
          </a:p>
        </p:txBody>
      </p:sp>
      <p:sp>
        <p:nvSpPr>
          <p:cNvPr id="8" name="矩形 35">
            <a:extLst>
              <a:ext uri="{FF2B5EF4-FFF2-40B4-BE49-F238E27FC236}">
                <a16:creationId xmlns:a16="http://schemas.microsoft.com/office/drawing/2014/main" id="{F0528D3D-9F3A-4033-9D3F-7E8CA43C7B51}"/>
              </a:ext>
            </a:extLst>
          </p:cNvPr>
          <p:cNvSpPr/>
          <p:nvPr/>
        </p:nvSpPr>
        <p:spPr bwMode="auto">
          <a:xfrm>
            <a:off x="4211638" y="3357563"/>
            <a:ext cx="1397000" cy="315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各个击破</a:t>
            </a:r>
          </a:p>
        </p:txBody>
      </p:sp>
      <p:sp>
        <p:nvSpPr>
          <p:cNvPr id="9" name="矩形 35">
            <a:extLst>
              <a:ext uri="{FF2B5EF4-FFF2-40B4-BE49-F238E27FC236}">
                <a16:creationId xmlns:a16="http://schemas.microsoft.com/office/drawing/2014/main" id="{9A6A7076-9EFE-47B8-A876-7980783A483C}"/>
              </a:ext>
            </a:extLst>
          </p:cNvPr>
          <p:cNvSpPr/>
          <p:nvPr/>
        </p:nvSpPr>
        <p:spPr bwMode="auto">
          <a:xfrm>
            <a:off x="4211320" y="3789040"/>
            <a:ext cx="4932680" cy="328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实行君主专制制度、加强中央集权、制定《汉谟拉比法典》</a:t>
            </a:r>
          </a:p>
        </p:txBody>
      </p:sp>
      <p:sp>
        <p:nvSpPr>
          <p:cNvPr id="18442" name="矩形 9">
            <a:extLst>
              <a:ext uri="{FF2B5EF4-FFF2-40B4-BE49-F238E27FC236}">
                <a16:creationId xmlns:a16="http://schemas.microsoft.com/office/drawing/2014/main" id="{7160BC97-E759-4FF4-A7C3-EDEEC505E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21163"/>
            <a:ext cx="305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前言、正文、结语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0B489A-171E-4599-8F80-05D6BFD3BF56}"/>
              </a:ext>
            </a:extLst>
          </p:cNvPr>
          <p:cNvSpPr/>
          <p:nvPr/>
        </p:nvSpPr>
        <p:spPr bwMode="auto">
          <a:xfrm>
            <a:off x="4508499" y="4571153"/>
            <a:ext cx="2428875" cy="328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维护奴隶主阶级的利益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7069DC-71A3-4AAD-AFF8-7D7DAA1B0933}"/>
              </a:ext>
            </a:extLst>
          </p:cNvPr>
          <p:cNvSpPr/>
          <p:nvPr/>
        </p:nvSpPr>
        <p:spPr bwMode="auto">
          <a:xfrm>
            <a:off x="4508500" y="5036820"/>
            <a:ext cx="3895725" cy="328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迄今为止世界第一部比较完整的成文法典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CD952D9E-5C41-4FBA-BFE4-9CFD315C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1852613"/>
            <a:ext cx="7880350" cy="427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endParaRPr kumimoji="1" lang="zh-CN" altLang="zh-CN" sz="2200" b="1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B16E2C9C-041A-4338-B093-353AB8B3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25538"/>
            <a:ext cx="7705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1. </a:t>
            </a:r>
            <a:r>
              <a:rPr lang="zh-CN" altLang="en-US" sz="2800" b="1"/>
              <a:t>当你漫步罗浮宫时，解说员指着一黑色的石柱说：“这是现存世界上最早的比较完备的成文法典。”请你判断，此文物应产生于（   ）</a:t>
            </a:r>
          </a:p>
          <a:p>
            <a:pPr eaLnBrk="1" hangingPunct="1"/>
            <a:r>
              <a:rPr lang="en-US" altLang="zh-CN" sz="2800" b="1"/>
              <a:t>A</a:t>
            </a:r>
            <a:r>
              <a:rPr lang="zh-CN" altLang="en-US" sz="2800" b="1"/>
              <a:t>．古代中国	      </a:t>
            </a:r>
            <a:r>
              <a:rPr lang="en-US" altLang="zh-CN" sz="2800" b="1"/>
              <a:t>B</a:t>
            </a:r>
            <a:r>
              <a:rPr lang="zh-CN" altLang="en-US" sz="2800" b="1"/>
              <a:t>．古巴比伦	      </a:t>
            </a:r>
          </a:p>
          <a:p>
            <a:pPr eaLnBrk="1" hangingPunct="1"/>
            <a:r>
              <a:rPr lang="en-US" altLang="zh-CN" sz="2800" b="1"/>
              <a:t>C</a:t>
            </a:r>
            <a:r>
              <a:rPr lang="zh-CN" altLang="en-US" sz="2800" b="1"/>
              <a:t>．古印度     	      </a:t>
            </a:r>
            <a:r>
              <a:rPr lang="en-US" altLang="zh-CN" sz="2800" b="1"/>
              <a:t>D</a:t>
            </a:r>
            <a:r>
              <a:rPr lang="zh-CN" altLang="en-US" sz="2800" b="1"/>
              <a:t>．古埃及</a:t>
            </a:r>
          </a:p>
          <a:p>
            <a:pPr eaLnBrk="1" hangingPunct="1"/>
            <a:endParaRPr lang="en-US" altLang="zh-CN" sz="2800" b="1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62B07EBF-F344-49DC-85D3-8DEC0CE8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943101"/>
            <a:ext cx="587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DE336B5E-B352-42E9-AF26-4B476120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295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课堂练习：</a:t>
            </a:r>
          </a:p>
        </p:txBody>
      </p:sp>
      <p:sp>
        <p:nvSpPr>
          <p:cNvPr id="19462" name="矩形 8">
            <a:extLst>
              <a:ext uri="{FF2B5EF4-FFF2-40B4-BE49-F238E27FC236}">
                <a16:creationId xmlns:a16="http://schemas.microsoft.com/office/drawing/2014/main" id="{6960D3AD-A54A-420C-8555-7BD9FD35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7848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zh-CN" b="1">
                <a:sym typeface="宋体" panose="02010600030101010101" pitchFamily="2" charset="-122"/>
              </a:rPr>
              <a:t>3.</a:t>
            </a:r>
            <a:r>
              <a:rPr lang="zh-CN" altLang="zh-CN" b="1">
                <a:sym typeface="宋体" panose="02010600030101010101" pitchFamily="2" charset="-122"/>
              </a:rPr>
              <a:t> </a:t>
            </a:r>
            <a:r>
              <a:rPr lang="zh-CN" altLang="en-US" b="1">
                <a:sym typeface="宋体" panose="02010600030101010101" pitchFamily="2" charset="-122"/>
              </a:rPr>
              <a:t>右图是古代四大文明分布示意图，</a:t>
            </a:r>
            <a:r>
              <a:rPr lang="zh-CN" altLang="zh-CN" b="1">
                <a:sym typeface="宋体" panose="02010600030101010101" pitchFamily="2" charset="-122"/>
              </a:rPr>
              <a:t>B</a:t>
            </a:r>
            <a:r>
              <a:rPr lang="zh-CN" altLang="en-US" b="1">
                <a:sym typeface="宋体" panose="02010600030101010101" pitchFamily="2" charset="-122"/>
              </a:rPr>
              <a:t>处所在地区的代表性文明是</a:t>
            </a:r>
            <a:r>
              <a:rPr lang="zh-CN" altLang="zh-CN" b="1">
                <a:sym typeface="宋体" panose="02010600030101010101" pitchFamily="2" charset="-122"/>
              </a:rPr>
              <a:t>(</a:t>
            </a:r>
            <a:r>
              <a:rPr lang="zh-CN" altLang="en-US" b="1">
                <a:sym typeface="宋体" panose="02010600030101010101" pitchFamily="2" charset="-122"/>
              </a:rPr>
              <a:t>　　</a:t>
            </a:r>
            <a:r>
              <a:rPr lang="zh-CN" altLang="zh-CN" b="1">
                <a:sym typeface="宋体" panose="02010600030101010101" pitchFamily="2" charset="-122"/>
              </a:rPr>
              <a:t>) </a:t>
            </a:r>
          </a:p>
          <a:p>
            <a:pPr eaLnBrk="1" hangingPunct="1">
              <a:buSzPct val="100000"/>
            </a:pPr>
            <a:r>
              <a:rPr lang="zh-CN" altLang="zh-CN" b="1">
                <a:sym typeface="宋体" panose="02010600030101010101" pitchFamily="2" charset="-122"/>
              </a:rPr>
              <a:t>A</a:t>
            </a:r>
            <a:r>
              <a:rPr lang="zh-CN" altLang="en-US" b="1">
                <a:sym typeface="宋体" panose="02010600030101010101" pitchFamily="2" charset="-122"/>
              </a:rPr>
              <a:t>．种姓制度、佛教</a:t>
            </a:r>
            <a:r>
              <a:rPr lang="en-US" altLang="zh-CN" b="1">
                <a:sym typeface="宋体" panose="02010600030101010101" pitchFamily="2" charset="-122"/>
              </a:rPr>
              <a:t>                          </a:t>
            </a:r>
          </a:p>
          <a:p>
            <a:pPr eaLnBrk="1" hangingPunct="1">
              <a:buSzPct val="100000"/>
            </a:pPr>
            <a:r>
              <a:rPr lang="zh-CN" altLang="zh-CN" b="1">
                <a:sym typeface="宋体" panose="02010600030101010101" pitchFamily="2" charset="-122"/>
              </a:rPr>
              <a:t>B</a:t>
            </a:r>
            <a:r>
              <a:rPr lang="zh-CN" altLang="en-US" b="1">
                <a:sym typeface="宋体" panose="02010600030101010101" pitchFamily="2" charset="-122"/>
              </a:rPr>
              <a:t>．分封制度、甲骨文和青铜器</a:t>
            </a:r>
          </a:p>
          <a:p>
            <a:pPr eaLnBrk="1" hangingPunct="1">
              <a:buSzPct val="100000"/>
            </a:pPr>
            <a:r>
              <a:rPr lang="zh-CN" altLang="zh-CN" b="1">
                <a:sym typeface="宋体" panose="02010600030101010101" pitchFamily="2" charset="-122"/>
              </a:rPr>
              <a:t>C</a:t>
            </a:r>
            <a:r>
              <a:rPr lang="zh-CN" altLang="en-US" b="1">
                <a:sym typeface="宋体" panose="02010600030101010101" pitchFamily="2" charset="-122"/>
              </a:rPr>
              <a:t>．象形文字、金字塔</a:t>
            </a:r>
            <a:r>
              <a:rPr lang="en-US" altLang="zh-CN" b="1">
                <a:sym typeface="宋体" panose="02010600030101010101" pitchFamily="2" charset="-122"/>
              </a:rPr>
              <a:t>                          </a:t>
            </a:r>
          </a:p>
          <a:p>
            <a:pPr eaLnBrk="1" hangingPunct="1">
              <a:buSzPct val="100000"/>
            </a:pPr>
            <a:r>
              <a:rPr lang="zh-CN" altLang="zh-CN" b="1">
                <a:sym typeface="宋体" panose="02010600030101010101" pitchFamily="2" charset="-122"/>
              </a:rPr>
              <a:t>D</a:t>
            </a:r>
            <a:r>
              <a:rPr lang="zh-CN" altLang="en-US" b="1">
                <a:sym typeface="宋体" panose="02010600030101010101" pitchFamily="2" charset="-122"/>
              </a:rPr>
              <a:t>．楔形文字、</a:t>
            </a:r>
            <a:r>
              <a:rPr lang="zh-CN" altLang="zh-CN" b="1">
                <a:sym typeface="宋体" panose="02010600030101010101" pitchFamily="2" charset="-122"/>
              </a:rPr>
              <a:t>《</a:t>
            </a:r>
            <a:r>
              <a:rPr lang="zh-CN" altLang="en-US" b="1">
                <a:sym typeface="宋体" panose="02010600030101010101" pitchFamily="2" charset="-122"/>
              </a:rPr>
              <a:t>汉谟拉比法典</a:t>
            </a:r>
            <a:r>
              <a:rPr lang="zh-CN" altLang="zh-CN" b="1">
                <a:sym typeface="宋体" panose="02010600030101010101" pitchFamily="2" charset="-122"/>
              </a:rPr>
              <a:t>》</a:t>
            </a:r>
          </a:p>
        </p:txBody>
      </p:sp>
      <p:pic>
        <p:nvPicPr>
          <p:cNvPr id="19463" name="图片 12">
            <a:extLst>
              <a:ext uri="{FF2B5EF4-FFF2-40B4-BE49-F238E27FC236}">
                <a16:creationId xmlns:a16="http://schemas.microsoft.com/office/drawing/2014/main" id="{947971F0-5DAE-46E1-89EF-61D2E954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4941888"/>
            <a:ext cx="34639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">
            <a:extLst>
              <a:ext uri="{FF2B5EF4-FFF2-40B4-BE49-F238E27FC236}">
                <a16:creationId xmlns:a16="http://schemas.microsoft.com/office/drawing/2014/main" id="{8E9A2473-593B-470F-A234-843E6B13F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3482181"/>
            <a:ext cx="539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615A43-14FF-4BBF-B5A0-0C68AD8B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16113"/>
            <a:ext cx="57610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>
            <a:extLst>
              <a:ext uri="{FF2B5EF4-FFF2-40B4-BE49-F238E27FC236}">
                <a16:creationId xmlns:a16="http://schemas.microsoft.com/office/drawing/2014/main" id="{EC6350CE-0C86-4A3D-B63E-B99A35CA7C5F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141663"/>
            <a:ext cx="4500562" cy="793750"/>
            <a:chOff x="2336" y="1256"/>
            <a:chExt cx="3299" cy="1184"/>
          </a:xfrm>
        </p:grpSpPr>
        <p:sp>
          <p:nvSpPr>
            <p:cNvPr id="3079" name="Line 15">
              <a:extLst>
                <a:ext uri="{FF2B5EF4-FFF2-40B4-BE49-F238E27FC236}">
                  <a16:creationId xmlns:a16="http://schemas.microsoft.com/office/drawing/2014/main" id="{9FA308A7-BDF9-491E-8D35-36B92723F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1256"/>
              <a:ext cx="1664" cy="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Line 16">
              <a:extLst>
                <a:ext uri="{FF2B5EF4-FFF2-40B4-BE49-F238E27FC236}">
                  <a16:creationId xmlns:a16="http://schemas.microsoft.com/office/drawing/2014/main" id="{5C334718-B4DE-47C2-B5F1-19AFE834A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1648"/>
              <a:ext cx="2056" cy="7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Rectangle 17">
              <a:extLst>
                <a:ext uri="{FF2B5EF4-FFF2-40B4-BE49-F238E27FC236}">
                  <a16:creationId xmlns:a16="http://schemas.microsoft.com/office/drawing/2014/main" id="{C9948D42-4FCA-4AAF-9DA5-1C1C96AF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1271"/>
              <a:ext cx="1209" cy="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隶书" pitchFamily="2" charset="-122"/>
                </a:rPr>
                <a:t>两河流域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2B654C-75C8-4FEF-916A-574B3762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3857625"/>
            <a:ext cx="180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（相当于今天的</a:t>
            </a:r>
            <a:endParaRPr lang="en-US" altLang="zh-CN" b="1"/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伊拉克</a:t>
            </a:r>
            <a:r>
              <a:rPr lang="zh-CN" altLang="en-US" b="1"/>
              <a:t>国家）</a:t>
            </a:r>
          </a:p>
        </p:txBody>
      </p:sp>
      <p:sp>
        <p:nvSpPr>
          <p:cNvPr id="3077" name="标题 7169">
            <a:extLst>
              <a:ext uri="{FF2B5EF4-FFF2-40B4-BE49-F238E27FC236}">
                <a16:creationId xmlns:a16="http://schemas.microsoft.com/office/drawing/2014/main" id="{AA1BA12E-C9A7-4EB4-9CB5-4C37EF479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92150"/>
            <a:ext cx="6465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一、古代两河流域文明</a:t>
            </a:r>
          </a:p>
        </p:txBody>
      </p:sp>
      <p:sp>
        <p:nvSpPr>
          <p:cNvPr id="11" name="折角形 5">
            <a:extLst>
              <a:ext uri="{FF2B5EF4-FFF2-40B4-BE49-F238E27FC236}">
                <a16:creationId xmlns:a16="http://schemas.microsoft.com/office/drawing/2014/main" id="{A11C8DA2-1302-4370-A1FC-FC249DA9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4248150" cy="2886075"/>
          </a:xfrm>
          <a:prstGeom prst="foldedCorner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两河流域是指亚洲西部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底格里斯河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幼发拉底河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美索不达米亚平原(意即“两河之间的地方”)狭长地带。两河流域的定期泛滥，使两河沿岸因河水泛滥而积淀成适于农耕的肥沃土壤。此处诞生了巴比伦、阿卡德、亚述、尼尼微等古代奴隶制国家，创造了古代文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3CE7C0E2-7541-4228-BC87-905832E6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281987" cy="1384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宋体" panose="02010600030101010101" pitchFamily="2" charset="-122"/>
              </a:rPr>
              <a:t>3.</a:t>
            </a:r>
            <a:r>
              <a:rPr kumimoji="1" lang="zh-CN" altLang="en-US" sz="2800" b="1"/>
              <a:t>楔形文字既有语义符号，又有语音符号。</a:t>
            </a:r>
            <a:r>
              <a:rPr kumimoji="1" lang="en-US" altLang="zh-CN" sz="2800" b="1"/>
              <a:t>《</a:t>
            </a:r>
            <a:r>
              <a:rPr kumimoji="1" lang="zh-CN" altLang="en-US" sz="2800" b="1"/>
              <a:t>汉谟拉比法典</a:t>
            </a:r>
            <a:r>
              <a:rPr kumimoji="1" lang="en-US" altLang="zh-CN" sz="2800" b="1"/>
              <a:t>》</a:t>
            </a:r>
            <a:r>
              <a:rPr kumimoji="1" lang="zh-CN" altLang="en-US" sz="2800" b="1"/>
              <a:t>是世界上第一部体系完备的成文法典。这两大文明成果均诞生于下列哪一地区（     ）</a:t>
            </a:r>
          </a:p>
        </p:txBody>
      </p:sp>
      <p:pic>
        <p:nvPicPr>
          <p:cNvPr id="20483" name="Picture 13" descr="川教社历史课程网蒋国化制作，更多川教版资源请访问http://www.chuanjiaoban.com">
            <a:extLst>
              <a:ext uri="{FF2B5EF4-FFF2-40B4-BE49-F238E27FC236}">
                <a16:creationId xmlns:a16="http://schemas.microsoft.com/office/drawing/2014/main" id="{C90C1EF7-81C5-4C4F-975C-FFA2DE44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35313"/>
            <a:ext cx="70580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Text Box 14">
            <a:extLst>
              <a:ext uri="{FF2B5EF4-FFF2-40B4-BE49-F238E27FC236}">
                <a16:creationId xmlns:a16="http://schemas.microsoft.com/office/drawing/2014/main" id="{4AFF8C01-8BC9-4A99-B815-CA7EC5A8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2228850"/>
            <a:ext cx="550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F0066"/>
                </a:solidFill>
              </a:rPr>
              <a:t>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71FC-E683-42A2-8E97-EF7CD9E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155191" cy="788666"/>
          </a:xfrm>
        </p:spPr>
        <p:txBody>
          <a:bodyPr/>
          <a:lstStyle/>
          <a:p>
            <a:r>
              <a:rPr lang="zh-CN" altLang="en-US" b="1" dirty="0"/>
              <a:t>学习目标：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DFF85-B84F-4F98-A56A-6BA64E5F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2133600"/>
            <a:ext cx="6589199" cy="33836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了解古代两河流域的地理位置及文明发展历程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掌握古巴比伦文明的文明成就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了解古巴比伦王国及汉谟拉比的统治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掌握</a:t>
            </a:r>
            <a:r>
              <a:rPr lang="en-US" altLang="zh-CN" sz="2000" dirty="0"/>
              <a:t>《</a:t>
            </a:r>
            <a:r>
              <a:rPr lang="zh-CN" altLang="en-US" sz="2000" dirty="0"/>
              <a:t>汉谟拉比法典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68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>
            <a:extLst>
              <a:ext uri="{FF2B5EF4-FFF2-40B4-BE49-F238E27FC236}">
                <a16:creationId xmlns:a16="http://schemas.microsoft.com/office/drawing/2014/main" id="{35DEF6F5-0B8D-41F3-B043-A9C9BD56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3568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1</a:t>
            </a:r>
            <a:r>
              <a:rPr lang="zh-CN" altLang="en-US" sz="3200" b="1"/>
              <a:t>、</a:t>
            </a:r>
            <a:r>
              <a:rPr lang="zh-CN" altLang="zh-CN" sz="3200" b="1"/>
              <a:t>地理位置</a:t>
            </a:r>
            <a:r>
              <a:rPr lang="zh-CN" altLang="en-US" sz="3200" b="1"/>
              <a:t>：</a:t>
            </a:r>
          </a:p>
        </p:txBody>
      </p:sp>
      <p:sp>
        <p:nvSpPr>
          <p:cNvPr id="7172" name="矩形 4">
            <a:extLst>
              <a:ext uri="{FF2B5EF4-FFF2-40B4-BE49-F238E27FC236}">
                <a16:creationId xmlns:a16="http://schemas.microsoft.com/office/drawing/2014/main" id="{6F99D4DF-258A-4C59-B30B-1526FED0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52513"/>
            <a:ext cx="602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西亚的幼发拉底河与底格里斯河</a:t>
            </a:r>
          </a:p>
        </p:txBody>
      </p:sp>
      <p:pic>
        <p:nvPicPr>
          <p:cNvPr id="5124" name="Picture 7" descr="新月沃地">
            <a:extLst>
              <a:ext uri="{FF2B5EF4-FFF2-40B4-BE49-F238E27FC236}">
                <a16:creationId xmlns:a16="http://schemas.microsoft.com/office/drawing/2014/main" id="{DBE488B2-1C03-4A2E-9022-68BD3D1B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738"/>
            <a:ext cx="3767138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本框 65">
            <a:extLst>
              <a:ext uri="{FF2B5EF4-FFF2-40B4-BE49-F238E27FC236}">
                <a16:creationId xmlns:a16="http://schemas.microsoft.com/office/drawing/2014/main" id="{5B2DF458-1965-4EE8-BBAB-437945A6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两河</a:t>
            </a:r>
          </a:p>
        </p:txBody>
      </p:sp>
      <p:sp>
        <p:nvSpPr>
          <p:cNvPr id="5126" name="矩形 20">
            <a:extLst>
              <a:ext uri="{FF2B5EF4-FFF2-40B4-BE49-F238E27FC236}">
                <a16:creationId xmlns:a16="http://schemas.microsoft.com/office/drawing/2014/main" id="{988D63A8-BAF6-461F-95F2-08AC0C37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315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底格里斯</a:t>
            </a:r>
            <a:r>
              <a:rPr lang="en-US" altLang="zh-CN"/>
              <a:t>-</a:t>
            </a:r>
            <a:r>
              <a:rPr lang="zh-CN" altLang="en-US"/>
              <a:t>幼发拉底河</a:t>
            </a:r>
            <a:r>
              <a:rPr lang="en-US" altLang="zh-CN"/>
              <a:t>:</a:t>
            </a:r>
            <a:r>
              <a:rPr lang="zh-CN" altLang="en-US"/>
              <a:t>西南亚最大的河流体系，包含了底格里斯河和幼发拉底河，两河的源头在土耳其东部山间，相距不到</a:t>
            </a:r>
            <a:r>
              <a:rPr lang="en-US" altLang="zh-CN"/>
              <a:t>80</a:t>
            </a:r>
            <a:r>
              <a:rPr lang="zh-CN" altLang="en-US"/>
              <a:t>公里，沿东南方向流经叙利亚北部和伊拉克，注入波斯湾。其界定的这一地区的下游以美索不达米亚知名，为文明摇篮之一。幼发拉底河全长约</a:t>
            </a:r>
            <a:r>
              <a:rPr lang="en-US" altLang="zh-CN"/>
              <a:t>2,800</a:t>
            </a:r>
            <a:r>
              <a:rPr lang="zh-CN" altLang="en-US"/>
              <a:t>公里。底格里斯河全长约</a:t>
            </a:r>
            <a:r>
              <a:rPr lang="en-US" altLang="zh-CN"/>
              <a:t>1,900</a:t>
            </a:r>
            <a:r>
              <a:rPr lang="zh-CN" altLang="en-US"/>
              <a:t>公里。</a:t>
            </a:r>
          </a:p>
        </p:txBody>
      </p:sp>
      <p:pic>
        <p:nvPicPr>
          <p:cNvPr id="5127" name="Picture 2">
            <a:extLst>
              <a:ext uri="{FF2B5EF4-FFF2-40B4-BE49-F238E27FC236}">
                <a16:creationId xmlns:a16="http://schemas.microsoft.com/office/drawing/2014/main" id="{51449B82-964B-4784-B25E-15357467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8863"/>
            <a:ext cx="2066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3">
            <a:extLst>
              <a:ext uri="{FF2B5EF4-FFF2-40B4-BE49-F238E27FC236}">
                <a16:creationId xmlns:a16="http://schemas.microsoft.com/office/drawing/2014/main" id="{FB1E85FD-38F6-4185-870B-5A38EF54C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013325"/>
            <a:ext cx="314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4">
            <a:extLst>
              <a:ext uri="{FF2B5EF4-FFF2-40B4-BE49-F238E27FC236}">
                <a16:creationId xmlns:a16="http://schemas.microsoft.com/office/drawing/2014/main" id="{88E76CB5-29A8-4D04-85BD-4216B5F7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284538"/>
            <a:ext cx="38481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5">
            <a:extLst>
              <a:ext uri="{FF2B5EF4-FFF2-40B4-BE49-F238E27FC236}">
                <a16:creationId xmlns:a16="http://schemas.microsoft.com/office/drawing/2014/main" id="{59FD549C-7CD2-49FD-80F9-AFCA8E53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76700"/>
            <a:ext cx="39909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40" grpId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>
            <a:extLst>
              <a:ext uri="{FF2B5EF4-FFF2-40B4-BE49-F238E27FC236}">
                <a16:creationId xmlns:a16="http://schemas.microsoft.com/office/drawing/2014/main" id="{79FEA5D2-AB6C-4F3D-BFF6-F6409D97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3463"/>
            <a:ext cx="84248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/>
              <a:t>气候特点</a:t>
            </a:r>
            <a:r>
              <a:rPr lang="en-US" altLang="zh-CN" sz="2800"/>
              <a:t>:</a:t>
            </a:r>
            <a:endParaRPr lang="zh-CN" altLang="zh-CN" sz="2800"/>
          </a:p>
          <a:p>
            <a:pPr eaLnBrk="1" hangingPunct="1"/>
            <a:r>
              <a:rPr lang="zh-CN" altLang="zh-CN" sz="2800"/>
              <a:t>气候干旱，河流流量不稳定，农业生产依赖人工修建的灌溉系统。</a:t>
            </a:r>
          </a:p>
          <a:p>
            <a:pPr eaLnBrk="1" hangingPunct="1"/>
            <a:r>
              <a:rPr lang="zh-CN" altLang="zh-CN" sz="2800"/>
              <a:t>大部分地区受热带沙漠气候与温带大陆性气候影响，气候干旱</a:t>
            </a:r>
          </a:p>
        </p:txBody>
      </p:sp>
      <p:pic>
        <p:nvPicPr>
          <p:cNvPr id="5123" name="Picture 2" descr="https://p1.ssl.qhimg.com/t013feeafd820a40dfe.jpg">
            <a:extLst>
              <a:ext uri="{FF2B5EF4-FFF2-40B4-BE49-F238E27FC236}">
                <a16:creationId xmlns:a16="http://schemas.microsoft.com/office/drawing/2014/main" id="{87EC1CAD-C22E-48BB-B766-E79D9F20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39528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32B485-5A9A-4853-9FAA-C1D570BAEE2B}"/>
              </a:ext>
            </a:extLst>
          </p:cNvPr>
          <p:cNvCxnSpPr/>
          <p:nvPr/>
        </p:nvCxnSpPr>
        <p:spPr>
          <a:xfrm>
            <a:off x="827088" y="3573463"/>
            <a:ext cx="70580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右箭头 8">
            <a:extLst>
              <a:ext uri="{FF2B5EF4-FFF2-40B4-BE49-F238E27FC236}">
                <a16:creationId xmlns:a16="http://schemas.microsoft.com/office/drawing/2014/main" id="{B60CE290-6E8D-40CF-99F8-5BE84FD565D2}"/>
              </a:ext>
            </a:extLst>
          </p:cNvPr>
          <p:cNvSpPr/>
          <p:nvPr/>
        </p:nvSpPr>
        <p:spPr>
          <a:xfrm rot="16200000">
            <a:off x="983456" y="2840832"/>
            <a:ext cx="479425" cy="360362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201BCCC-6F60-48D5-884C-9DC80973E397}"/>
              </a:ext>
            </a:extLst>
          </p:cNvPr>
          <p:cNvSpPr/>
          <p:nvPr/>
        </p:nvSpPr>
        <p:spPr>
          <a:xfrm rot="16200000">
            <a:off x="2783681" y="2624932"/>
            <a:ext cx="479425" cy="360362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0FB3384D-63DC-464A-AD55-8E1CAEBAD6BB}"/>
              </a:ext>
            </a:extLst>
          </p:cNvPr>
          <p:cNvSpPr/>
          <p:nvPr/>
        </p:nvSpPr>
        <p:spPr>
          <a:xfrm rot="16200000">
            <a:off x="4727575" y="2552700"/>
            <a:ext cx="481013" cy="360363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2" name="矩形 25">
            <a:extLst>
              <a:ext uri="{FF2B5EF4-FFF2-40B4-BE49-F238E27FC236}">
                <a16:creationId xmlns:a16="http://schemas.microsoft.com/office/drawing/2014/main" id="{225F40A4-DF2E-4459-9283-F0DB9311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1311275" cy="757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约公元前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3500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</a:p>
        </p:txBody>
      </p:sp>
      <p:sp>
        <p:nvSpPr>
          <p:cNvPr id="14" name="矩形 30">
            <a:extLst>
              <a:ext uri="{FF2B5EF4-FFF2-40B4-BE49-F238E27FC236}">
                <a16:creationId xmlns:a16="http://schemas.microsoft.com/office/drawing/2014/main" id="{B47F933A-A240-41D5-A26D-F5887974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916113"/>
            <a:ext cx="1643063" cy="380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世纪</a:t>
            </a: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1CC0A555-E064-4300-A56B-9A13E943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6113"/>
            <a:ext cx="1800225" cy="425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世纪</a:t>
            </a:r>
          </a:p>
        </p:txBody>
      </p:sp>
      <p:sp>
        <p:nvSpPr>
          <p:cNvPr id="6153" name="矩形 35">
            <a:extLst>
              <a:ext uri="{FF2B5EF4-FFF2-40B4-BE49-F238E27FC236}">
                <a16:creationId xmlns:a16="http://schemas.microsoft.com/office/drawing/2014/main" id="{A1BBAA29-16EC-4061-B922-6524F76C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1241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两河流域南部逐渐产生了一些以城市为中心的小国</a:t>
            </a:r>
          </a:p>
        </p:txBody>
      </p:sp>
      <p:sp>
        <p:nvSpPr>
          <p:cNvPr id="17" name="矩形 36">
            <a:extLst>
              <a:ext uri="{FF2B5EF4-FFF2-40B4-BE49-F238E27FC236}">
                <a16:creationId xmlns:a16="http://schemas.microsoft.com/office/drawing/2014/main" id="{C1B0FBC7-B10A-4D5E-99A3-3A77359D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916113"/>
            <a:ext cx="1655763" cy="425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8931D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公元前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1595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</a:p>
        </p:txBody>
      </p:sp>
      <p:sp>
        <p:nvSpPr>
          <p:cNvPr id="6155" name="矩形 18">
            <a:extLst>
              <a:ext uri="{FF2B5EF4-FFF2-40B4-BE49-F238E27FC236}">
                <a16:creationId xmlns:a16="http://schemas.microsoft.com/office/drawing/2014/main" id="{8DF23193-ED6C-42D3-A2FB-9D896423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005263"/>
            <a:ext cx="125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初步统一</a:t>
            </a:r>
          </a:p>
        </p:txBody>
      </p:sp>
      <p:sp>
        <p:nvSpPr>
          <p:cNvPr id="6156" name="矩形 19">
            <a:extLst>
              <a:ext uri="{FF2B5EF4-FFF2-40B4-BE49-F238E27FC236}">
                <a16:creationId xmlns:a16="http://schemas.microsoft.com/office/drawing/2014/main" id="{1FE0CA60-C44D-486D-80A9-13F2002E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860800"/>
            <a:ext cx="19446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 b="1"/>
              <a:t>古巴比伦王国时期，汉谟拉比建立了统一、强大的奴隶制国家。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055BD417-A176-48E9-9840-74219CFDAF06}"/>
              </a:ext>
            </a:extLst>
          </p:cNvPr>
          <p:cNvSpPr/>
          <p:nvPr/>
        </p:nvSpPr>
        <p:spPr>
          <a:xfrm rot="16200000">
            <a:off x="6672262" y="2768601"/>
            <a:ext cx="481013" cy="360362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158" name="矩形 27">
            <a:extLst>
              <a:ext uri="{FF2B5EF4-FFF2-40B4-BE49-F238E27FC236}">
                <a16:creationId xmlns:a16="http://schemas.microsoft.com/office/drawing/2014/main" id="{91BF82D4-AEBD-4F9A-A3F8-C106A1E3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149725"/>
            <a:ext cx="7207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世纪被外族灭亡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9" name="矩形 8">
            <a:extLst>
              <a:ext uri="{FF2B5EF4-FFF2-40B4-BE49-F238E27FC236}">
                <a16:creationId xmlns:a16="http://schemas.microsoft.com/office/drawing/2014/main" id="{6C9DF278-3F3D-4C7E-8C83-C2D82331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3313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</a:t>
            </a:r>
            <a:r>
              <a:rPr lang="zh-CN" altLang="en-US" sz="3200" b="1"/>
              <a:t>、发展历程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6153" grpId="0"/>
      <p:bldP spid="17" grpId="0" animBg="1"/>
      <p:bldP spid="6155" grpId="0"/>
      <p:bldP spid="6156" grpId="0"/>
      <p:bldP spid="20" grpId="0" animBg="1"/>
      <p:bldP spid="6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0">
            <a:extLst>
              <a:ext uri="{FF2B5EF4-FFF2-40B4-BE49-F238E27FC236}">
                <a16:creationId xmlns:a16="http://schemas.microsoft.com/office/drawing/2014/main" id="{45043D22-E41E-47FA-8899-B1564B77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60350"/>
            <a:ext cx="3889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、文明成就</a:t>
            </a:r>
          </a:p>
        </p:txBody>
      </p:sp>
      <p:pic>
        <p:nvPicPr>
          <p:cNvPr id="3" name="Picture 2" descr="https://timgsa.baidu.com/timg?image&amp;quality=80&amp;size=b9999_10000&amp;sec=1531130796522&amp;di=a6d8544c95246765fba274c67070326b&amp;imgtype=0&amp;src=http%3A%2F%2Fpic.baike.soso.com%2Fp%2F20140507%2F20140507203113-1548778006.jpg">
            <a:extLst>
              <a:ext uri="{FF2B5EF4-FFF2-40B4-BE49-F238E27FC236}">
                <a16:creationId xmlns:a16="http://schemas.microsoft.com/office/drawing/2014/main" id="{E8653801-16B6-449F-828D-E02EF1C51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60575"/>
            <a:ext cx="1897062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4D2EAA2A-57AC-4334-A528-BA5AC3F1723E}"/>
              </a:ext>
            </a:extLst>
          </p:cNvPr>
          <p:cNvSpPr/>
          <p:nvPr/>
        </p:nvSpPr>
        <p:spPr>
          <a:xfrm>
            <a:off x="395536" y="4005064"/>
            <a:ext cx="14221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itchFamily="2" charset="-122"/>
                <a:ea typeface="华文琥珀" pitchFamily="2" charset="-122"/>
                <a:sym typeface="+mn-ea"/>
              </a:rPr>
              <a:t>楔形文字</a:t>
            </a:r>
          </a:p>
        </p:txBody>
      </p:sp>
      <p:sp>
        <p:nvSpPr>
          <p:cNvPr id="7173" name="矩形 4">
            <a:extLst>
              <a:ext uri="{FF2B5EF4-FFF2-40B4-BE49-F238E27FC236}">
                <a16:creationId xmlns:a16="http://schemas.microsoft.com/office/drawing/2014/main" id="{4F2FD5D9-88A7-472B-8845-3389F4EF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1525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楔形文字</a:t>
            </a:r>
            <a:r>
              <a:rPr lang="en-US" altLang="zh-CN"/>
              <a:t>(</a:t>
            </a:r>
            <a:r>
              <a:rPr lang="zh-CN" altLang="en-US"/>
              <a:t>英文</a:t>
            </a:r>
            <a:r>
              <a:rPr lang="en-US" altLang="zh-CN"/>
              <a:t>:Cuneiform script)</a:t>
            </a:r>
            <a:r>
              <a:rPr lang="zh-CN" altLang="en-US"/>
              <a:t>，由苏美尔人所创，是已知最古老的文字。</a:t>
            </a:r>
            <a:r>
              <a:rPr lang="zh-CN" altLang="zh-CN"/>
              <a:t>苏美尔人用削尖的芦苇管在泥版上刻字，笔画楔形。楔形文字是世界上较早文字之一。</a:t>
            </a:r>
          </a:p>
          <a:p>
            <a:pPr eaLnBrk="1" hangingPunct="1"/>
            <a:r>
              <a:rPr lang="zh-CN" altLang="en-US"/>
              <a:t>公元前</a:t>
            </a:r>
            <a:r>
              <a:rPr lang="en-US" altLang="zh-CN"/>
              <a:t>3400</a:t>
            </a:r>
            <a:r>
              <a:rPr lang="zh-CN" altLang="en-US"/>
              <a:t>年左右，楔形文字雏形产生，多为图像。公元前</a:t>
            </a:r>
            <a:r>
              <a:rPr lang="en-US" altLang="zh-CN"/>
              <a:t>3000</a:t>
            </a:r>
            <a:r>
              <a:rPr lang="zh-CN" altLang="en-US"/>
              <a:t>年左右，楔形文字系统成熟，字形简化抽象化。</a:t>
            </a: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D3449D75-9A46-4D52-8742-681083CB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908050"/>
            <a:ext cx="33226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3">
            <a:extLst>
              <a:ext uri="{FF2B5EF4-FFF2-40B4-BE49-F238E27FC236}">
                <a16:creationId xmlns:a16="http://schemas.microsoft.com/office/drawing/2014/main" id="{F0C6A076-50CD-4A66-9BCB-4CCB9CCC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76250"/>
            <a:ext cx="229870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矩形 7">
            <a:extLst>
              <a:ext uri="{FF2B5EF4-FFF2-40B4-BE49-F238E27FC236}">
                <a16:creationId xmlns:a16="http://schemas.microsoft.com/office/drawing/2014/main" id="{F933EF0F-46DF-4E54-B457-6FC5B084B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86886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苏美尔人：是于公元前</a:t>
            </a:r>
            <a:r>
              <a:rPr lang="en-US" altLang="zh-CN"/>
              <a:t>5 0</a:t>
            </a:r>
            <a:r>
              <a:rPr lang="zh-CN" altLang="en-US"/>
              <a:t>世纪下半叶迁徙到西亚两河流域南部地区居住的一支古老民族。苏美尔人于公元前</a:t>
            </a:r>
            <a:r>
              <a:rPr lang="en-US" altLang="zh-CN"/>
              <a:t>3000 </a:t>
            </a:r>
            <a:r>
              <a:rPr lang="zh-CN" altLang="en-US"/>
              <a:t>年代率先进入了文明时期</a:t>
            </a:r>
            <a:r>
              <a:rPr lang="en-US" altLang="zh-CN"/>
              <a:t>, </a:t>
            </a:r>
            <a:r>
              <a:rPr lang="zh-CN" altLang="en-US"/>
              <a:t>创造了人类历史上最早的古文明</a:t>
            </a:r>
            <a:r>
              <a:rPr lang="en-US" altLang="zh-CN"/>
              <a:t>, </a:t>
            </a:r>
            <a:r>
              <a:rPr lang="zh-CN" altLang="en-US"/>
              <a:t>为世界文化的发展作出了不可磨灭的贡献。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DF271F95-D39F-40C7-9918-BD21D6FE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2" name="Picture 3" descr="01300000184180121782093910384">
            <a:extLst>
              <a:ext uri="{FF2B5EF4-FFF2-40B4-BE49-F238E27FC236}">
                <a16:creationId xmlns:a16="http://schemas.microsoft.com/office/drawing/2014/main" id="{D2DAF47F-B3C5-4959-B65F-CB6BBB41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 b="66266"/>
          <a:stretch>
            <a:fillRect/>
          </a:stretch>
        </p:blipFill>
        <p:spPr bwMode="auto">
          <a:xfrm>
            <a:off x="0" y="1052513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矩形 1">
            <a:extLst>
              <a:ext uri="{FF2B5EF4-FFF2-40B4-BE49-F238E27FC236}">
                <a16:creationId xmlns:a16="http://schemas.microsoft.com/office/drawing/2014/main" id="{9753FD7F-43BB-420F-B32F-89237D2F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1106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FF"/>
                </a:solidFill>
                <a:latin typeface="华文琥珀"/>
                <a:ea typeface="华文琥珀"/>
                <a:cs typeface="华文琥珀"/>
              </a:rPr>
              <a:t>太阴历</a:t>
            </a:r>
          </a:p>
        </p:txBody>
      </p:sp>
      <p:sp>
        <p:nvSpPr>
          <p:cNvPr id="17414" name="矩形 1">
            <a:extLst>
              <a:ext uri="{FF2B5EF4-FFF2-40B4-BE49-F238E27FC236}">
                <a16:creationId xmlns:a16="http://schemas.microsoft.com/office/drawing/2014/main" id="{068B88A0-1D0A-4BB8-88E3-56EDA4F9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241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华文琥珀"/>
                <a:ea typeface="华文琥珀"/>
                <a:cs typeface="华文琥珀"/>
              </a:rPr>
              <a:t>60</a:t>
            </a:r>
            <a:r>
              <a:rPr lang="zh-CN" altLang="en-US" sz="2400">
                <a:solidFill>
                  <a:srgbClr val="0000FF"/>
                </a:solidFill>
                <a:latin typeface="华文琥珀"/>
                <a:ea typeface="华文琥珀"/>
                <a:cs typeface="华文琥珀"/>
              </a:rPr>
              <a:t>进位制</a:t>
            </a:r>
          </a:p>
        </p:txBody>
      </p:sp>
      <p:pic>
        <p:nvPicPr>
          <p:cNvPr id="9" name="图片 8" descr="01300000297717123187925443216.jpg">
            <a:extLst>
              <a:ext uri="{FF2B5EF4-FFF2-40B4-BE49-F238E27FC236}">
                <a16:creationId xmlns:a16="http://schemas.microsoft.com/office/drawing/2014/main" id="{B3A970A2-1CE9-4A20-AC8C-87569E15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33375"/>
            <a:ext cx="1768475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8" name="图片 9" descr="１.png">
            <a:extLst>
              <a:ext uri="{FF2B5EF4-FFF2-40B4-BE49-F238E27FC236}">
                <a16:creationId xmlns:a16="http://schemas.microsoft.com/office/drawing/2014/main" id="{4ABEC24F-D6E9-40AB-B4ED-A57371A433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0350"/>
            <a:ext cx="326707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矩形 13">
            <a:extLst>
              <a:ext uri="{FF2B5EF4-FFF2-40B4-BE49-F238E27FC236}">
                <a16:creationId xmlns:a16="http://schemas.microsoft.com/office/drawing/2014/main" id="{A9F297DB-6817-4627-9293-077B9C08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7346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在计时方法上，他们把一天分为</a:t>
            </a:r>
            <a:r>
              <a:rPr lang="en-US" altLang="zh-CN"/>
              <a:t>12</a:t>
            </a:r>
            <a:r>
              <a:rPr lang="zh-CN" altLang="zh-CN"/>
              <a:t>小时，每小时分为</a:t>
            </a:r>
            <a:r>
              <a:rPr lang="en-US" altLang="zh-CN"/>
              <a:t>60</a:t>
            </a:r>
            <a:r>
              <a:rPr lang="zh-CN" altLang="zh-CN"/>
              <a:t>分，每分钟分为</a:t>
            </a:r>
            <a:r>
              <a:rPr lang="en-US" altLang="zh-CN"/>
              <a:t>60</a:t>
            </a:r>
            <a:r>
              <a:rPr lang="zh-CN" altLang="zh-CN"/>
              <a:t>秒。我们现在使用的七天一星期的制度和计时法就是由此演变而来的。</a:t>
            </a:r>
          </a:p>
          <a:p>
            <a:pPr eaLnBrk="1" hangingPunct="1"/>
            <a:r>
              <a:rPr lang="zh-CN" altLang="zh-CN"/>
              <a:t>在古代的美索不达米亚时代，数字以楔形文字表达，分“个位”和“十位”。</a:t>
            </a:r>
            <a:r>
              <a:rPr lang="en-US" altLang="zh-CN"/>
              <a:t>60</a:t>
            </a:r>
            <a:r>
              <a:rPr lang="zh-CN" altLang="zh-CN"/>
              <a:t>进位制至今仍在不少领域内应用，如</a:t>
            </a:r>
            <a:r>
              <a:rPr lang="en-US" altLang="zh-CN"/>
              <a:t>1</a:t>
            </a:r>
            <a:r>
              <a:rPr lang="zh-CN" altLang="zh-CN"/>
              <a:t>小时等於</a:t>
            </a:r>
            <a:r>
              <a:rPr lang="en-US" altLang="zh-CN"/>
              <a:t>60</a:t>
            </a:r>
            <a:r>
              <a:rPr lang="zh-CN" altLang="zh-CN"/>
              <a:t>分；</a:t>
            </a:r>
            <a:r>
              <a:rPr lang="en-US" altLang="zh-CN"/>
              <a:t>1</a:t>
            </a:r>
            <a:r>
              <a:rPr lang="zh-CN" altLang="zh-CN"/>
              <a:t>分等於</a:t>
            </a:r>
            <a:r>
              <a:rPr lang="en-US" altLang="zh-CN"/>
              <a:t>60</a:t>
            </a:r>
            <a:r>
              <a:rPr lang="zh-CN" altLang="zh-CN"/>
              <a:t>秒；角度制等。</a:t>
            </a:r>
          </a:p>
        </p:txBody>
      </p:sp>
      <p:sp>
        <p:nvSpPr>
          <p:cNvPr id="8199" name="矩形 14">
            <a:extLst>
              <a:ext uri="{FF2B5EF4-FFF2-40B4-BE49-F238E27FC236}">
                <a16:creationId xmlns:a16="http://schemas.microsoft.com/office/drawing/2014/main" id="{DDB185A5-EB76-4906-A135-1D46FDD6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4572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苏美尔人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制定了阴历，以月的圆缺，周而复始为一个月。一年分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个月，其中有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个月各为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天，另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个月各为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29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天，全年共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354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天。这样每年比地球绕太阳一周的时间少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天多时间，于是他们又设置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闰月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来调整阴历和阳历之间的天数差距。确定了今天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星期的名称和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周的规定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D5ACBEC1-A77C-4FE8-9466-4670DFE6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650875"/>
            <a:ext cx="6361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二、古巴比伦王国</a:t>
            </a:r>
          </a:p>
        </p:txBody>
      </p:sp>
      <p:sp>
        <p:nvSpPr>
          <p:cNvPr id="7171" name="矩形 3">
            <a:extLst>
              <a:ext uri="{FF2B5EF4-FFF2-40B4-BE49-F238E27FC236}">
                <a16:creationId xmlns:a16="http://schemas.microsoft.com/office/drawing/2014/main" id="{DC68C168-F625-44B9-AFFC-4BB74C39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398588"/>
            <a:ext cx="3568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1</a:t>
            </a:r>
            <a:r>
              <a:rPr lang="zh-CN" altLang="en-US" sz="3200" b="1"/>
              <a:t>、建立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1C694-8453-4B2C-BBB2-E6AAE533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412875"/>
            <a:ext cx="30543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公元前</a:t>
            </a:r>
            <a:r>
              <a:rPr lang="en-US" altLang="zh-CN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   </a:t>
            </a:r>
            <a:endParaRPr lang="en-US" altLang="zh-CN" sz="32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C2BDD2D1-A0EA-4472-A261-F518AB2A6B98}"/>
              </a:ext>
            </a:extLst>
          </p:cNvPr>
          <p:cNvSpPr/>
          <p:nvPr/>
        </p:nvSpPr>
        <p:spPr>
          <a:xfrm>
            <a:off x="4195763" y="3003550"/>
            <a:ext cx="150812" cy="10604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5727A9-4901-4B34-B4EE-478FA5FD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2786063"/>
            <a:ext cx="1384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对外：</a:t>
            </a: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CA5FB232-0A71-49BB-8F9A-120C0B1A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2276475"/>
            <a:ext cx="35893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采取了各个击破的策略，完成了两河流域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中下游地区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的统一事业，建立了统一、强大的奴隶制国家。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6D44E2-99CC-4A2C-9D5C-DE145E9D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721100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对内：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96286F71-1080-4182-85AB-47FEB8A5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3721100"/>
            <a:ext cx="3589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君主专制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制度，加强中央集权，制定了一部较为系统和完善的法典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A6B96-D9D2-41B3-9C7F-57544497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3092450"/>
            <a:ext cx="18319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谟</a:t>
            </a:r>
            <a:r>
              <a:rPr lang="zh-CN" altLang="en-US" sz="32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拉比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04F98A-6813-437A-B3D2-A9FFC7876B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950" y="1538288"/>
            <a:ext cx="284163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2" descr="2-b">
            <a:extLst>
              <a:ext uri="{FF2B5EF4-FFF2-40B4-BE49-F238E27FC236}">
                <a16:creationId xmlns:a16="http://schemas.microsoft.com/office/drawing/2014/main" id="{E5600873-CADB-4B16-82F0-5CAF5545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3808413"/>
            <a:ext cx="4003675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3">
            <a:extLst>
              <a:ext uri="{FF2B5EF4-FFF2-40B4-BE49-F238E27FC236}">
                <a16:creationId xmlns:a16="http://schemas.microsoft.com/office/drawing/2014/main" id="{1DB72637-1C5B-4FD9-B87B-D01F63B5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5713413"/>
            <a:ext cx="2505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公元前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18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世纪的古巴比伦王国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10" grpId="0"/>
      <p:bldP spid="11" grpId="0" animBg="1"/>
      <p:bldP spid="12" grpId="0"/>
      <p:bldP spid="18" grpId="0"/>
      <p:bldP spid="19" grpId="0"/>
      <p:bldP spid="21" grpId="0"/>
      <p:bldP spid="13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  <p:tag name="MH_LAYOUT" val="TitleSubTitleText"/>
  <p:tag name="MH" val="2018081713115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1713115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1713115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17131159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17131159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</TotalTime>
  <Words>1833</Words>
  <Application>Microsoft Office PowerPoint</Application>
  <PresentationFormat>全屏显示(4:3)</PresentationFormat>
  <Paragraphs>120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黑体</vt:lpstr>
      <vt:lpstr>华文琥珀</vt:lpstr>
      <vt:lpstr>华文新魏</vt:lpstr>
      <vt:lpstr>华文中宋</vt:lpstr>
      <vt:lpstr>楷体</vt:lpstr>
      <vt:lpstr>宋体</vt:lpstr>
      <vt:lpstr>微软雅黑</vt:lpstr>
      <vt:lpstr>Arial</vt:lpstr>
      <vt:lpstr>Calibri</vt:lpstr>
      <vt:lpstr>Century Gothic</vt:lpstr>
      <vt:lpstr>Times New Roman</vt:lpstr>
      <vt:lpstr>Wingdings 3</vt:lpstr>
      <vt:lpstr>丝状</vt:lpstr>
      <vt:lpstr>第一单元 古代亚非文明 </vt:lpstr>
      <vt:lpstr>PowerPoint 演示文稿</vt:lpstr>
      <vt:lpstr>学习目标：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xbany</cp:lastModifiedBy>
  <cp:revision>61</cp:revision>
  <dcterms:created xsi:type="dcterms:W3CDTF">2018-07-28T13:58:14Z</dcterms:created>
  <dcterms:modified xsi:type="dcterms:W3CDTF">2019-09-04T06:23:01Z</dcterms:modified>
</cp:coreProperties>
</file>