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612" r:id="rId3"/>
    <p:sldId id="613" r:id="rId4"/>
    <p:sldId id="689" r:id="rId5"/>
    <p:sldId id="690" r:id="rId6"/>
    <p:sldId id="692" r:id="rId7"/>
    <p:sldId id="700" r:id="rId8"/>
    <p:sldId id="694" r:id="rId9"/>
    <p:sldId id="699" r:id="rId10"/>
    <p:sldId id="698" r:id="rId11"/>
    <p:sldId id="697" r:id="rId12"/>
    <p:sldId id="705" r:id="rId13"/>
    <p:sldId id="706" r:id="rId14"/>
    <p:sldId id="707" r:id="rId15"/>
    <p:sldId id="710" r:id="rId16"/>
  </p:sldIdLst>
  <p:sldSz cx="9144000" cy="5130800"/>
  <p:notesSz cx="6858000" cy="9144000"/>
  <p:defaultTextStyle>
    <a:lvl1pPr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indent="457200"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indent="914400"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indent="1371600"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indent="1828800"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indent="2286000"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indent="2743200"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indent="3200400"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indent="3657600"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B0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>
        <p:guide orient="horz" pos="16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1pPr>
    <a:lvl2pPr indent="2286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2pPr>
    <a:lvl3pPr indent="4572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3pPr>
    <a:lvl4pPr indent="6858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4pPr>
    <a:lvl5pPr indent="9144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5pPr>
    <a:lvl6pPr indent="11430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6pPr>
    <a:lvl7pPr indent="13716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7pPr>
    <a:lvl8pPr indent="16002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8pPr>
    <a:lvl9pPr indent="18288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4650" y="685800"/>
            <a:ext cx="61087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623887" y="0"/>
            <a:ext cx="7886701" cy="3421064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标题文本</a:t>
            </a:r>
            <a:endParaRPr sz="6000"/>
          </a:p>
        </p:txBody>
      </p:sp>
      <p:sp>
        <p:nvSpPr>
          <p:cNvPr id="12" name="Shape 12"/>
          <p:cNvSpPr>
            <a:spLocks noGrp="1"/>
          </p:cNvSpPr>
          <p:nvPr>
            <p:ph type="body" idx="1" hasCustomPrompt="1"/>
          </p:nvPr>
        </p:nvSpPr>
        <p:spPr>
          <a:xfrm>
            <a:off x="623887" y="3441700"/>
            <a:ext cx="7886701" cy="1689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None/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正文级别 1</a:t>
            </a:r>
            <a:endParaRPr sz="2400"/>
          </a:p>
          <a:p>
            <a:pPr lvl="1">
              <a:defRPr sz="1800"/>
            </a:pPr>
            <a:r>
              <a:rPr sz="2400"/>
              <a:t>正文级别 2</a:t>
            </a:r>
            <a:endParaRPr sz="2400"/>
          </a:p>
          <a:p>
            <a:pPr lvl="2">
              <a:defRPr sz="1800"/>
            </a:pPr>
            <a:r>
              <a:rPr sz="2400"/>
              <a:t>正文级别 3</a:t>
            </a:r>
            <a:endParaRPr sz="2400"/>
          </a:p>
          <a:p>
            <a:pPr lvl="3">
              <a:defRPr sz="1800"/>
            </a:pPr>
            <a:r>
              <a:rPr sz="2400"/>
              <a:t>正文级别 4</a:t>
            </a:r>
            <a:endParaRPr sz="2400"/>
          </a:p>
          <a:p>
            <a:pPr lvl="4">
              <a:defRPr sz="1800"/>
            </a:pPr>
            <a:r>
              <a:rPr sz="2400"/>
              <a:t>正文级别 5</a:t>
            </a:r>
            <a:endParaRPr sz="240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72353"/>
            <a:ext cx="2133600" cy="35630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72353"/>
            <a:ext cx="2895600" cy="35630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72353"/>
            <a:ext cx="2133600" cy="35630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9EC4D87-BE68-4ECF-AE49-C49D8F554E1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sp>
        <p:nvSpPr>
          <p:cNvPr id="15" name="Shape 15"/>
          <p:cNvSpPr>
            <a:spLocks noGrp="1"/>
          </p:cNvSpPr>
          <p:nvPr>
            <p:ph type="body" idx="1" hasCustomPrompt="1"/>
          </p:nvPr>
        </p:nvSpPr>
        <p:spPr>
          <a:xfrm>
            <a:off x="628650" y="1368425"/>
            <a:ext cx="3867150" cy="376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  <a:endParaRPr sz="320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7864747" y="126477"/>
            <a:ext cx="1135204" cy="341359"/>
            <a:chOff x="468128" y="370735"/>
            <a:chExt cx="1135204" cy="341359"/>
          </a:xfrm>
        </p:grpSpPr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670" y="370735"/>
              <a:ext cx="490406" cy="17747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28" y="558194"/>
              <a:ext cx="1135204" cy="15390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 hasCustomPrompt="1"/>
          </p:nvPr>
        </p:nvSpPr>
        <p:spPr>
          <a:xfrm>
            <a:off x="630237" y="273050"/>
            <a:ext cx="7886701" cy="995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sp>
        <p:nvSpPr>
          <p:cNvPr id="18" name="Shape 18"/>
          <p:cNvSpPr>
            <a:spLocks noGrp="1"/>
          </p:cNvSpPr>
          <p:nvPr>
            <p:ph type="body" idx="1" hasCustomPrompt="1"/>
          </p:nvPr>
        </p:nvSpPr>
        <p:spPr>
          <a:xfrm>
            <a:off x="630237" y="1260475"/>
            <a:ext cx="3868739" cy="61753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正文级别 1</a:t>
            </a:r>
            <a:endParaRPr sz="2400" b="1"/>
          </a:p>
          <a:p>
            <a:pPr lvl="1">
              <a:defRPr sz="1800" b="0"/>
            </a:pPr>
            <a:r>
              <a:rPr sz="2400" b="1"/>
              <a:t>正文级别 2</a:t>
            </a:r>
            <a:endParaRPr sz="2400" b="1"/>
          </a:p>
          <a:p>
            <a:pPr lvl="2">
              <a:defRPr sz="1800" b="0"/>
            </a:pPr>
            <a:r>
              <a:rPr sz="2400" b="1"/>
              <a:t>正文级别 3</a:t>
            </a:r>
            <a:endParaRPr sz="2400" b="1"/>
          </a:p>
          <a:p>
            <a:pPr lvl="3">
              <a:defRPr sz="1800" b="0"/>
            </a:pPr>
            <a:r>
              <a:rPr sz="2400" b="1"/>
              <a:t>正文级别 4</a:t>
            </a:r>
            <a:endParaRPr sz="2400" b="1"/>
          </a:p>
          <a:p>
            <a:pPr lvl="4">
              <a:defRPr sz="1800" b="0"/>
            </a:pPr>
            <a:r>
              <a:rPr sz="2400" b="1"/>
              <a:t>正文级别 5</a:t>
            </a:r>
            <a:endParaRPr sz="2400" b="1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7864747" y="126477"/>
            <a:ext cx="1135204" cy="341359"/>
            <a:chOff x="468128" y="370735"/>
            <a:chExt cx="1135204" cy="341359"/>
          </a:xfrm>
        </p:grpSpPr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670" y="370735"/>
              <a:ext cx="490406" cy="17747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28" y="558194"/>
              <a:ext cx="1135204" cy="15390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hasCustomPrompt="1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7864747" y="126477"/>
            <a:ext cx="1135204" cy="341359"/>
            <a:chOff x="468128" y="370735"/>
            <a:chExt cx="1135204" cy="341359"/>
          </a:xfrm>
        </p:grpSpPr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670" y="370735"/>
              <a:ext cx="490406" cy="177473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28" y="558194"/>
              <a:ext cx="1135204" cy="15390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 hasCustomPrompt="1"/>
          </p:nvPr>
        </p:nvSpPr>
        <p:spPr>
          <a:xfrm>
            <a:off x="630237" y="0"/>
            <a:ext cx="2949576" cy="15430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标题文本</a:t>
            </a:r>
            <a:endParaRPr sz="3200"/>
          </a:p>
        </p:txBody>
      </p:sp>
      <p:sp>
        <p:nvSpPr>
          <p:cNvPr id="24" name="Shape 24"/>
          <p:cNvSpPr>
            <a:spLocks noGrp="1"/>
          </p:cNvSpPr>
          <p:nvPr>
            <p:ph type="body" idx="1" hasCustomPrompt="1"/>
          </p:nvPr>
        </p:nvSpPr>
        <p:spPr>
          <a:xfrm>
            <a:off x="3887787" y="739775"/>
            <a:ext cx="4629151" cy="4391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  <a:endParaRPr sz="320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 hasCustomPrompt="1"/>
          </p:nvPr>
        </p:nvSpPr>
        <p:spPr>
          <a:xfrm>
            <a:off x="630237" y="0"/>
            <a:ext cx="2949576" cy="15430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标题文本</a:t>
            </a:r>
            <a:endParaRPr sz="3200"/>
          </a:p>
        </p:txBody>
      </p:sp>
      <p:sp>
        <p:nvSpPr>
          <p:cNvPr id="27" name="Shape 27"/>
          <p:cNvSpPr>
            <a:spLocks noGrp="1"/>
          </p:cNvSpPr>
          <p:nvPr>
            <p:ph type="body" idx="1" hasCustomPrompt="1"/>
          </p:nvPr>
        </p:nvSpPr>
        <p:spPr>
          <a:xfrm>
            <a:off x="630237" y="1543050"/>
            <a:ext cx="2949576" cy="35877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600"/>
            </a:lvl1pPr>
            <a:lvl2pPr marL="0" indent="457200">
              <a:spcBef>
                <a:spcPts val="300"/>
              </a:spcBef>
              <a:buSzTx/>
              <a:buNone/>
              <a:defRPr sz="1600"/>
            </a:lvl2pPr>
            <a:lvl3pPr marL="0" indent="914400">
              <a:spcBef>
                <a:spcPts val="300"/>
              </a:spcBef>
              <a:buSzTx/>
              <a:buNone/>
              <a:defRPr sz="1600"/>
            </a:lvl3pPr>
            <a:lvl4pPr marL="0" indent="1371600">
              <a:spcBef>
                <a:spcPts val="300"/>
              </a:spcBef>
              <a:buSzTx/>
              <a:buNone/>
              <a:defRPr sz="1600"/>
            </a:lvl4pPr>
            <a:lvl5pPr marL="0" indent="1828800">
              <a:spcBef>
                <a:spcPts val="300"/>
              </a:spcBef>
              <a:buSzTx/>
              <a:buNone/>
              <a:defRPr sz="1600"/>
            </a:lvl5pPr>
          </a:lstStyle>
          <a:p>
            <a:pPr lvl="0">
              <a:defRPr sz="1800"/>
            </a:pPr>
            <a:r>
              <a:rPr sz="1600"/>
              <a:t>正文级别 1</a:t>
            </a:r>
            <a:endParaRPr sz="1600"/>
          </a:p>
          <a:p>
            <a:pPr lvl="1">
              <a:defRPr sz="1800"/>
            </a:pPr>
            <a:r>
              <a:rPr sz="1600"/>
              <a:t>正文级别 2</a:t>
            </a:r>
            <a:endParaRPr sz="1600"/>
          </a:p>
          <a:p>
            <a:pPr lvl="2">
              <a:defRPr sz="1800"/>
            </a:pPr>
            <a:r>
              <a:rPr sz="1600"/>
              <a:t>正文级别 3</a:t>
            </a:r>
            <a:endParaRPr sz="1600"/>
          </a:p>
          <a:p>
            <a:pPr lvl="3">
              <a:defRPr sz="1800"/>
            </a:pPr>
            <a:r>
              <a:rPr sz="1600"/>
              <a:t>正文级别 4</a:t>
            </a:r>
            <a:endParaRPr sz="1600"/>
          </a:p>
          <a:p>
            <a:pPr lvl="4">
              <a:defRPr sz="1800"/>
            </a:pPr>
            <a:r>
              <a:rPr sz="1600"/>
              <a:t>正文级别 5</a:t>
            </a:r>
            <a:endParaRPr sz="160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sp>
        <p:nvSpPr>
          <p:cNvPr id="30" name="Shape 30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  <a:endParaRPr sz="320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 hasCustomPrompt="1"/>
          </p:nvPr>
        </p:nvSpPr>
        <p:spPr>
          <a:xfrm>
            <a:off x="6543675" y="273050"/>
            <a:ext cx="1971675" cy="48577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sp>
        <p:nvSpPr>
          <p:cNvPr id="33" name="Shape 33"/>
          <p:cNvSpPr>
            <a:spLocks noGrp="1"/>
          </p:cNvSpPr>
          <p:nvPr>
            <p:ph type="body" idx="1" hasCustomPrompt="1"/>
          </p:nvPr>
        </p:nvSpPr>
        <p:spPr>
          <a:xfrm>
            <a:off x="628650" y="273050"/>
            <a:ext cx="5762625" cy="48577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  <a:endParaRPr sz="320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1095375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368425"/>
            <a:ext cx="7886700" cy="3762375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  <a:endParaRPr sz="320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450969" y="126477"/>
            <a:ext cx="1433080" cy="430931"/>
            <a:chOff x="468128" y="370735"/>
            <a:chExt cx="1135204" cy="341359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670" y="370735"/>
              <a:ext cx="490406" cy="17747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28" y="558194"/>
              <a:ext cx="1135204" cy="1539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indent="457200"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indent="914400"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indent="1371600"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indent="1828800"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indent="-342900">
        <a:spcBef>
          <a:spcPts val="700"/>
        </a:spcBef>
        <a:buSzPct val="100000"/>
        <a:buChar char="•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indent="-326390">
        <a:spcBef>
          <a:spcPts val="700"/>
        </a:spcBef>
        <a:buSzPct val="100000"/>
        <a:buChar char="–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indent="-304800">
        <a:spcBef>
          <a:spcPts val="700"/>
        </a:spcBef>
        <a:buSzPct val="100000"/>
        <a:buChar char="•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indent="-365760">
        <a:spcBef>
          <a:spcPts val="700"/>
        </a:spcBef>
        <a:buSzPct val="100000"/>
        <a:buChar char="–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indent="-365760">
        <a:spcBef>
          <a:spcPts val="700"/>
        </a:spcBef>
        <a:buSzPct val="100000"/>
        <a:buChar char="»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692400" indent="-406400">
        <a:spcBef>
          <a:spcPts val="700"/>
        </a:spcBef>
        <a:buSzPct val="100000"/>
        <a:buChar char="•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3149600" indent="-406400">
        <a:spcBef>
          <a:spcPts val="700"/>
        </a:spcBef>
        <a:buSzPct val="100000"/>
        <a:buChar char="•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606800" indent="-406400">
        <a:spcBef>
          <a:spcPts val="700"/>
        </a:spcBef>
        <a:buSzPct val="100000"/>
        <a:buChar char="•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4064000" indent="-406400">
        <a:spcBef>
          <a:spcPts val="700"/>
        </a:spcBef>
        <a:buSzPct val="100000"/>
        <a:buChar char="•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594" y="250698"/>
            <a:ext cx="2743059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905"/>
                <a:solidFill>
                  <a:srgbClr val="1B06BA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备战</a:t>
            </a:r>
            <a:r>
              <a:rPr lang="en-US" altLang="zh-CN" sz="3200" b="1" cap="none" spc="0" dirty="0">
                <a:ln w="1905"/>
                <a:solidFill>
                  <a:srgbClr val="1B06BA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2020</a:t>
            </a:r>
            <a:r>
              <a:rPr lang="zh-CN" altLang="en-US" sz="3200" b="1" cap="none" spc="0" dirty="0">
                <a:ln w="1905"/>
                <a:solidFill>
                  <a:srgbClr val="1B06BA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中考</a:t>
            </a:r>
            <a:endParaRPr lang="zh-CN" altLang="en-US" sz="3200" b="1" cap="none" spc="0" dirty="0">
              <a:ln w="1905"/>
              <a:solidFill>
                <a:srgbClr val="1B06BA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074" name="Picture 2" descr="https://p5.ssl.qhimgs1.com/sdr/400__/t01a7f510d010fb354f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57" b="7663"/>
          <a:stretch>
            <a:fillRect/>
          </a:stretch>
        </p:blipFill>
        <p:spPr bwMode="auto">
          <a:xfrm>
            <a:off x="1021426" y="2218616"/>
            <a:ext cx="6875665" cy="21460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626839" y="1292529"/>
            <a:ext cx="522771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48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粗黑宋简体" pitchFamily="2" charset="-122"/>
                <a:ea typeface="方正粗黑宋简体" pitchFamily="2" charset="-122"/>
              </a:rPr>
              <a:t>专题二    民族关系</a:t>
            </a:r>
            <a:endParaRPr lang="zh-CN" altLang="en-US" sz="48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36902" y="863367"/>
            <a:ext cx="7549848" cy="304698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）</a:t>
            </a:r>
            <a:r>
              <a:rPr lang="zh-CN" altLang="zh-CN" sz="24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我国是一个以汉族为主体的统一的多民族国家，</a:t>
            </a:r>
            <a:r>
              <a:rPr lang="en-US" altLang="zh-CN" sz="24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    </a:t>
            </a:r>
            <a:endParaRPr lang="en-US" altLang="zh-CN" sz="2400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         </a:t>
            </a:r>
            <a:r>
              <a:rPr lang="zh-CN" altLang="zh-CN" sz="24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祖国的历史是由各族人民共同缔造的。</a:t>
            </a:r>
            <a:endParaRPr lang="en-US" altLang="zh-CN" sz="2400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zh-CN" altLang="en-US" sz="24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（</a:t>
            </a:r>
            <a:r>
              <a:rPr lang="en-US" altLang="zh-CN" sz="24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2</a:t>
            </a:r>
            <a:r>
              <a:rPr lang="zh-CN" altLang="en-US" sz="24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）</a:t>
            </a:r>
            <a:r>
              <a:rPr lang="zh-CN" altLang="zh-CN" sz="24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各族人民在漫长的历史中，互相学习和交流，</a:t>
            </a:r>
            <a:endParaRPr lang="en-US" altLang="zh-CN" sz="2400" dirty="0">
              <a:solidFill>
                <a:srgbClr val="1B06BA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sz="24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         </a:t>
            </a:r>
            <a:r>
              <a:rPr lang="zh-CN" altLang="zh-CN" sz="24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创造了中国古代灿烂的文明。</a:t>
            </a:r>
            <a:endParaRPr lang="en-US" altLang="zh-CN" sz="2400" dirty="0">
              <a:solidFill>
                <a:srgbClr val="1B06BA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）</a:t>
            </a:r>
            <a:r>
              <a:rPr lang="zh-CN" altLang="zh-CN" sz="24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民族之间也曾发生过战争，但战争没有侵略与</a:t>
            </a:r>
            <a:endParaRPr lang="en-US" altLang="zh-CN" sz="2400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        </a:t>
            </a:r>
            <a:r>
              <a:rPr lang="zh-CN" altLang="zh-CN" sz="24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反侵略之分。</a:t>
            </a:r>
            <a:endParaRPr lang="en-US" altLang="zh-CN" sz="2400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zh-CN" altLang="en-US" sz="24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（</a:t>
            </a:r>
            <a:r>
              <a:rPr lang="en-US" altLang="zh-CN" sz="24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4</a:t>
            </a:r>
            <a:r>
              <a:rPr lang="zh-CN" altLang="en-US" sz="24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）</a:t>
            </a:r>
            <a:r>
              <a:rPr lang="zh-CN" altLang="zh-CN" sz="24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从整个历史进程看，友好交流和民族融合是主流，</a:t>
            </a:r>
            <a:r>
              <a:rPr lang="en-US" altLang="zh-CN" sz="24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 </a:t>
            </a:r>
            <a:endParaRPr lang="en-US" altLang="zh-CN" sz="2400" dirty="0">
              <a:solidFill>
                <a:srgbClr val="1B06BA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sz="24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        </a:t>
            </a:r>
            <a:r>
              <a:rPr lang="zh-CN" altLang="zh-CN" sz="24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是长期的；战争、对抗是支流，是短暂的。</a:t>
            </a:r>
            <a:endParaRPr lang="zh-CN" altLang="zh-CN" sz="2400" dirty="0">
              <a:solidFill>
                <a:srgbClr val="1B06BA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03006" y="253004"/>
            <a:ext cx="4873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三、中国古代民族关系的主流</a:t>
            </a:r>
            <a:endParaRPr lang="zh-CN" altLang="zh-CN" sz="2800" dirty="0">
              <a:solidFill>
                <a:srgbClr val="1B06B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9560" y="0"/>
            <a:ext cx="8516938" cy="478637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dirty="0"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新疆地区</a:t>
            </a:r>
            <a:endParaRPr lang="zh-CN" altLang="en-US" dirty="0">
              <a:latin typeface="方正粗黑宋简体" pitchFamily="2" charset="-122"/>
              <a:ea typeface="方正粗黑宋简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9027" name="Object 3"/>
          <p:cNvGraphicFramePr>
            <a:graphicFrameLocks noChangeAspect="1"/>
          </p:cNvGraphicFramePr>
          <p:nvPr/>
        </p:nvGraphicFramePr>
        <p:xfrm>
          <a:off x="249238" y="558800"/>
          <a:ext cx="8539162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Document" r:id="rId1" imgW="8570595" imgH="4820285" progId="Word.Document.8">
                  <p:embed/>
                </p:oleObj>
              </mc:Choice>
              <mc:Fallback>
                <p:oleObj name="Document" r:id="rId1" imgW="8570595" imgH="4820285" progId="Word.Document.8">
                  <p:embed/>
                  <p:pic>
                    <p:nvPicPr>
                      <p:cNvPr id="0" name="图片 4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558800"/>
                        <a:ext cx="8539162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FB56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14695" y="678805"/>
          <a:ext cx="8514609" cy="40233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641268"/>
                <a:gridCol w="2083407"/>
                <a:gridCol w="5789934"/>
              </a:tblGrid>
              <a:tr h="0">
                <a:tc rowSpan="3">
                  <a:txBody>
                    <a:bodyPr/>
                    <a:lstStyle/>
                    <a:p>
                      <a:endParaRPr lang="en-US" altLang="zh-CN" sz="2400" dirty="0">
                        <a:solidFill>
                          <a:srgbClr val="1B06BA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endParaRPr lang="en-US" altLang="zh-CN" sz="2400" dirty="0">
                        <a:solidFill>
                          <a:srgbClr val="1B06BA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endParaRPr lang="en-US" altLang="zh-CN" sz="2400" dirty="0">
                        <a:solidFill>
                          <a:srgbClr val="1B06BA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endParaRPr lang="en-US" altLang="zh-CN" sz="2400" dirty="0">
                        <a:solidFill>
                          <a:srgbClr val="1B06BA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3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B06BA"/>
                          </a:solidFill>
                          <a:effectLst/>
                          <a:uLnTx/>
                          <a:uFillTx/>
                          <a:latin typeface="方正粗黑宋简体" pitchFamily="2" charset="-122"/>
                          <a:ea typeface="方正粗黑宋简体" pitchFamily="2" charset="-122"/>
                          <a:cs typeface="+mn-cs"/>
                          <a:sym typeface="Arial" panose="020B0604020202020204"/>
                        </a:rPr>
                        <a:t>清朝</a:t>
                      </a:r>
                      <a:endParaRPr kumimoji="0" lang="zh-CN" altLang="en-US" sz="3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B06BA"/>
                        </a:solidFill>
                        <a:effectLst/>
                        <a:uLnTx/>
                        <a:uFillTx/>
                        <a:latin typeface="方正粗黑宋简体" pitchFamily="2" charset="-122"/>
                        <a:ea typeface="方正粗黑宋简体" pitchFamily="2" charset="-122"/>
                        <a:cs typeface="+mn-cs"/>
                        <a:sym typeface="Arial" panose="020B0604020202020204"/>
                      </a:endParaRPr>
                    </a:p>
                    <a:p>
                      <a:endParaRPr lang="zh-CN" altLang="en-US" sz="2400" dirty="0">
                        <a:solidFill>
                          <a:srgbClr val="1B06BA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zh-CN" sz="2400" b="1" kern="100" dirty="0">
                          <a:solidFill>
                            <a:srgbClr val="FF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  <a:cs typeface="Times New Roman" panose="02020603050405020304"/>
                        </a:rPr>
                        <a:t>平定大小</a:t>
                      </a:r>
                      <a:endParaRPr lang="en-US" altLang="zh-CN" sz="2400" b="1" kern="100" dirty="0">
                        <a:solidFill>
                          <a:srgbClr val="FF0000"/>
                        </a:solidFill>
                        <a:effectLst/>
                        <a:latin typeface="方正粗黑宋简体" pitchFamily="2" charset="-122"/>
                        <a:ea typeface="方正粗黑宋简体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zh-CN" sz="2400" b="1" kern="100" dirty="0">
                          <a:solidFill>
                            <a:srgbClr val="FF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  <a:cs typeface="Times New Roman" panose="02020603050405020304"/>
                        </a:rPr>
                        <a:t>和卓叛乱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方正粗黑宋简体" pitchFamily="2" charset="-122"/>
                        <a:ea typeface="方正粗黑宋简体" pitchFamily="2" charset="-122"/>
                        <a:cs typeface="Courier New" panose="02070309020205020404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en-US" sz="2400" b="1" kern="100" dirty="0">
                          <a:solidFill>
                            <a:srgbClr val="1B06BA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  <a:cs typeface="Courier New" panose="02070309020205020404"/>
                        </a:rPr>
                        <a:t>18</a:t>
                      </a:r>
                      <a:r>
                        <a:rPr lang="zh-CN" sz="2400" b="1" kern="100" dirty="0">
                          <a:solidFill>
                            <a:srgbClr val="1B06BA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  <a:cs typeface="Times New Roman" panose="02020603050405020304"/>
                        </a:rPr>
                        <a:t>世纪中期，回部贵族大小和卓叛乱，乾隆帝派兵在当地各族人民支持下，平定叛乱，重新统一新疆，促进了维吾尔族同中原地区的交流，对巩固西北边疆起到了重大作用</a:t>
                      </a:r>
                      <a:r>
                        <a:rPr lang="zh-CN" altLang="en-US" sz="2400" b="1" kern="100" dirty="0">
                          <a:solidFill>
                            <a:srgbClr val="1B06BA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  <a:cs typeface="Times New Roman" panose="02020603050405020304"/>
                        </a:rPr>
                        <a:t>。</a:t>
                      </a:r>
                      <a:endParaRPr lang="zh-CN" sz="2400" kern="100" dirty="0">
                        <a:solidFill>
                          <a:srgbClr val="1B06BA"/>
                        </a:solidFill>
                        <a:effectLst/>
                        <a:latin typeface="方正粗黑宋简体" pitchFamily="2" charset="-122"/>
                        <a:ea typeface="方正粗黑宋简体" pitchFamily="2" charset="-122"/>
                        <a:cs typeface="Courier New" panose="02070309020205020404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zh-CN" sz="2400" b="1" kern="100" dirty="0">
                          <a:solidFill>
                            <a:srgbClr val="FF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  <a:cs typeface="Times New Roman" panose="02020603050405020304"/>
                        </a:rPr>
                        <a:t>伊犁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方正粗黑宋简体" pitchFamily="2" charset="-122"/>
                        <a:ea typeface="方正粗黑宋简体" pitchFamily="2" charset="-122"/>
                        <a:cs typeface="Courier New" panose="020703090202050204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zh-CN" sz="2400" b="1" kern="100" dirty="0">
                          <a:solidFill>
                            <a:srgbClr val="FF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  <a:cs typeface="Times New Roman" panose="02020603050405020304"/>
                        </a:rPr>
                        <a:t>将军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方正粗黑宋简体" pitchFamily="2" charset="-122"/>
                        <a:ea typeface="方正粗黑宋简体" pitchFamily="2" charset="-122"/>
                        <a:cs typeface="Courier New" panose="02070309020205020404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en-US" sz="2400" b="1" kern="100" dirty="0">
                          <a:solidFill>
                            <a:srgbClr val="C0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  <a:cs typeface="Courier New" panose="02070309020205020404"/>
                        </a:rPr>
                        <a:t>1762</a:t>
                      </a:r>
                      <a:r>
                        <a:rPr lang="zh-CN" sz="2400" b="1" kern="100" dirty="0">
                          <a:solidFill>
                            <a:srgbClr val="C0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  <a:cs typeface="Times New Roman" panose="02020603050405020304"/>
                        </a:rPr>
                        <a:t>年，清政府设伊犁将军管理整个新疆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  <a:latin typeface="方正粗黑宋简体" pitchFamily="2" charset="-122"/>
                        <a:ea typeface="方正粗黑宋简体" pitchFamily="2" charset="-122"/>
                        <a:cs typeface="Courier New" panose="02070309020205020404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zh-CN" sz="2400" b="1" kern="100" dirty="0">
                          <a:solidFill>
                            <a:srgbClr val="FF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  <a:cs typeface="Times New Roman" panose="02020603050405020304"/>
                        </a:rPr>
                        <a:t>新疆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方正粗黑宋简体" pitchFamily="2" charset="-122"/>
                        <a:ea typeface="方正粗黑宋简体" pitchFamily="2" charset="-122"/>
                        <a:cs typeface="Courier New" panose="02070309020205020404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zh-CN" sz="2400" b="1" kern="100" dirty="0">
                          <a:solidFill>
                            <a:srgbClr val="FF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  <a:cs typeface="Times New Roman" panose="02020603050405020304"/>
                        </a:rPr>
                        <a:t>行省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方正粗黑宋简体" pitchFamily="2" charset="-122"/>
                        <a:ea typeface="方正粗黑宋简体" pitchFamily="2" charset="-122"/>
                        <a:cs typeface="Courier New" panose="02070309020205020404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en-US" sz="2400" b="1" kern="100" dirty="0">
                          <a:solidFill>
                            <a:srgbClr val="1B06BA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  <a:cs typeface="Courier New" panose="02070309020205020404"/>
                        </a:rPr>
                        <a:t>1878</a:t>
                      </a:r>
                      <a:r>
                        <a:rPr lang="zh-CN" sz="2400" b="1" kern="100" dirty="0">
                          <a:solidFill>
                            <a:srgbClr val="1B06BA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  <a:cs typeface="Times New Roman" panose="02020603050405020304"/>
                        </a:rPr>
                        <a:t>年，左宗棠收复除伊犁以外的广大新疆地区。中俄谈判，</a:t>
                      </a:r>
                      <a:r>
                        <a:rPr lang="en-US" sz="2400" b="1" kern="100" dirty="0">
                          <a:solidFill>
                            <a:srgbClr val="1B06BA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  <a:cs typeface="Courier New" panose="02070309020205020404"/>
                        </a:rPr>
                        <a:t>19</a:t>
                      </a:r>
                      <a:r>
                        <a:rPr lang="zh-CN" sz="2400" b="1" kern="100" dirty="0">
                          <a:solidFill>
                            <a:srgbClr val="1B06BA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  <a:cs typeface="Times New Roman" panose="02020603050405020304"/>
                        </a:rPr>
                        <a:t>世纪</a:t>
                      </a:r>
                      <a:r>
                        <a:rPr lang="en-US" sz="2400" b="1" kern="100" dirty="0">
                          <a:solidFill>
                            <a:srgbClr val="1B06BA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  <a:cs typeface="Courier New" panose="02070309020205020404"/>
                        </a:rPr>
                        <a:t>80</a:t>
                      </a:r>
                      <a:r>
                        <a:rPr lang="zh-CN" sz="2400" b="1" kern="100" dirty="0">
                          <a:solidFill>
                            <a:srgbClr val="1B06BA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  <a:cs typeface="Times New Roman" panose="02020603050405020304"/>
                        </a:rPr>
                        <a:t>年代初，两国签约，中国收回伊犁。根据左宗棠的建议，</a:t>
                      </a:r>
                      <a:r>
                        <a:rPr lang="en-US" sz="2400" b="1" kern="100" dirty="0">
                          <a:solidFill>
                            <a:srgbClr val="1B06BA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  <a:cs typeface="Courier New" panose="02070309020205020404"/>
                        </a:rPr>
                        <a:t>1884</a:t>
                      </a:r>
                      <a:r>
                        <a:rPr lang="zh-CN" sz="2400" b="1" kern="100" dirty="0">
                          <a:solidFill>
                            <a:srgbClr val="1B06BA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  <a:cs typeface="Times New Roman" panose="02020603050405020304"/>
                        </a:rPr>
                        <a:t>年清政府在新疆设立行省</a:t>
                      </a:r>
                      <a:r>
                        <a:rPr lang="zh-CN" altLang="en-US" sz="2400" b="1" kern="100" dirty="0">
                          <a:solidFill>
                            <a:srgbClr val="1B06BA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  <a:cs typeface="Times New Roman" panose="02020603050405020304"/>
                        </a:rPr>
                        <a:t>。</a:t>
                      </a:r>
                      <a:endParaRPr lang="zh-CN" sz="2400" kern="100" dirty="0">
                        <a:solidFill>
                          <a:srgbClr val="1B06BA"/>
                        </a:solidFill>
                        <a:effectLst/>
                        <a:latin typeface="方正粗黑宋简体" pitchFamily="2" charset="-122"/>
                        <a:ea typeface="方正粗黑宋简体" pitchFamily="2" charset="-122"/>
                        <a:cs typeface="Courier New" panose="02070309020205020404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8620" y="847692"/>
            <a:ext cx="8516938" cy="434069"/>
          </a:xfrm>
          <a:noFill/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1B06BA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从西藏、新疆的发展变化中，我们能得到哪些启示？</a:t>
            </a:r>
            <a:endParaRPr lang="zh-CN" altLang="en-US" sz="2800" b="1" dirty="0">
              <a:solidFill>
                <a:srgbClr val="1B06B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8620" y="1525528"/>
            <a:ext cx="8618220" cy="31085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(1)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西藏、新疆自古以来就是祖国不可分割的一部分。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(2)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民族团结是祖国统一的必要前提和必然结果。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民族团结、祖国统一才能促进共同发展、繁荣。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(3)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只有在社会主义大家庭中，坚持中国共产党的领导，坚持民族区域自治制度，西藏、新疆才能不断发展进步，西藏、新疆人民才会有幸福的今天和更加美好的明天。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243707" y="101147"/>
            <a:ext cx="1828800" cy="40842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方正粗黑宋简体" pitchFamily="2" charset="-122"/>
                <a:ea typeface="方正粗黑宋简体" pitchFamily="2" charset="-122"/>
              </a:rPr>
              <a:t>合作探究</a:t>
            </a:r>
            <a:endParaRPr lang="zh-CN" altLang="en-US" sz="3600" kern="10" dirty="0">
              <a:ln w="9525">
                <a:rou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方正粗黑宋简体" pitchFamily="2" charset="-122"/>
              <a:ea typeface="方正粗黑宋简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2"/>
          <p:cNvSpPr>
            <a:spLocks noChangeArrowheads="1" noChangeShapeType="1" noTextEdit="1"/>
          </p:cNvSpPr>
          <p:nvPr/>
        </p:nvSpPr>
        <p:spPr bwMode="auto">
          <a:xfrm>
            <a:off x="243707" y="39592"/>
            <a:ext cx="1828800" cy="40842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方正粗黑宋简体" pitchFamily="2" charset="-122"/>
                <a:ea typeface="方正粗黑宋简体" pitchFamily="2" charset="-122"/>
              </a:rPr>
              <a:t>方法点拨</a:t>
            </a:r>
            <a:endParaRPr lang="zh-CN" altLang="en-US" sz="3600" kern="10" dirty="0">
              <a:ln w="9525">
                <a:rou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方正粗黑宋简体" pitchFamily="2" charset="-122"/>
              <a:ea typeface="方正粗黑宋简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41174" y="1005840"/>
          <a:ext cx="8752115" cy="3966690"/>
        </p:xfrm>
        <a:graphic>
          <a:graphicData uri="http://schemas.openxmlformats.org/drawingml/2006/table">
            <a:tbl>
              <a:tblPr/>
              <a:tblGrid>
                <a:gridCol w="673226"/>
                <a:gridCol w="1799345"/>
                <a:gridCol w="1709665"/>
                <a:gridCol w="1543050"/>
                <a:gridCol w="1805940"/>
                <a:gridCol w="1220889"/>
              </a:tblGrid>
              <a:tr h="61389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1B06BA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人物</a:t>
                      </a:r>
                      <a:endParaRPr lang="zh-CN" sz="2000" kern="100" dirty="0">
                        <a:solidFill>
                          <a:srgbClr val="1B06BA"/>
                        </a:solidFill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1B06BA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北魏孝文帝</a:t>
                      </a:r>
                      <a:endParaRPr lang="zh-CN" sz="2000" kern="100" dirty="0">
                        <a:solidFill>
                          <a:srgbClr val="1B06BA"/>
                        </a:solidFill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1B06BA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松赞干布</a:t>
                      </a:r>
                      <a:endParaRPr lang="zh-CN" sz="2000" kern="100" dirty="0">
                        <a:solidFill>
                          <a:srgbClr val="1B06BA"/>
                        </a:solidFill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1B06BA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耶律阿保机</a:t>
                      </a:r>
                      <a:endParaRPr lang="zh-CN" sz="2000" kern="100" dirty="0">
                        <a:solidFill>
                          <a:srgbClr val="1B06BA"/>
                        </a:solidFill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1B06BA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李元昊</a:t>
                      </a:r>
                      <a:endParaRPr lang="zh-CN" sz="2000" kern="100" dirty="0">
                        <a:solidFill>
                          <a:srgbClr val="1B06BA"/>
                        </a:solidFill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1B06BA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阿骨打</a:t>
                      </a:r>
                      <a:endParaRPr lang="zh-CN" sz="2000" kern="100" dirty="0">
                        <a:solidFill>
                          <a:srgbClr val="1B06BA"/>
                        </a:solidFill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8328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主</a:t>
                      </a:r>
                      <a:endParaRPr lang="en-US" altLang="zh-CN" sz="2400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要</a:t>
                      </a:r>
                      <a:endParaRPr lang="en-US" altLang="zh-CN" sz="2400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历</a:t>
                      </a:r>
                      <a:endParaRPr lang="en-US" altLang="zh-CN" sz="2400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史</a:t>
                      </a:r>
                      <a:endParaRPr lang="en-US" altLang="zh-CN" sz="2400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功</a:t>
                      </a:r>
                      <a:endParaRPr lang="en-US" altLang="zh-CN" sz="2400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绩</a:t>
                      </a:r>
                      <a:endParaRPr lang="zh-CN" sz="2400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迁都洛阳，巩固北魏对黄河流域的统治；进行汉化改革，促进北方经济的恢复和发展，加速北方各封建化的进程，促进了北方的民族融合。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他是居住在青藏高原一带吐蕃民族的首领，他做赞普时基本上统一的各个部落，迁都逻些，建筑布达拉宫，创制藏文，迎娶唐朝文成公主。</a:t>
                      </a:r>
                      <a:endParaRPr lang="zh-CN" sz="2000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他统一契丹各部，任用汉人为官，改革习俗，建筑城郭，创制契丹文字，发展了农业和商业。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916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年，他称皇帝，建立契丹国。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他是西北党项族首领，于</a:t>
                      </a:r>
                      <a:r>
                        <a:rPr lang="en-US" sz="2000" kern="100" dirty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1038</a:t>
                      </a:r>
                      <a:r>
                        <a:rPr lang="zh-CN" sz="2000" kern="100" dirty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年称帝，国号大夏（史称西夏）。他懂得蕃汉文字，任用汉人为官，根据汉文创制西夏文字，制定官制、军制、法律。</a:t>
                      </a:r>
                      <a:endParaRPr lang="zh-CN" sz="2000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他是女真族杰出的首领，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12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世纪初期，起兵抗辽，接着在会宁称帝，国号金。他还仿汉文创制女真文字。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63692" y="39592"/>
            <a:ext cx="25456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列表归纳法。</a:t>
            </a:r>
            <a:endParaRPr kumimoji="0" lang="en-US" altLang="zh-CN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方正粗黑宋简体" pitchFamily="2" charset="-122"/>
              <a:ea typeface="方正粗黑宋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7210" y="584634"/>
            <a:ext cx="838962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2400" b="1" dirty="0">
                <a:solidFill>
                  <a:schemeClr val="tx1"/>
                </a:solidFill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如：列表归纳我国古代杰出的少数民族首领的主要历史功绩。</a:t>
            </a:r>
            <a:endParaRPr lang="zh-CN" altLang="zh-CN" sz="2400" b="1" dirty="0">
              <a:solidFill>
                <a:schemeClr val="tx1"/>
              </a:solidFill>
              <a:latin typeface="方正粗黑宋简体" pitchFamily="2" charset="-122"/>
              <a:ea typeface="方正粗黑宋简体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91666" y="90079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700"/>
              </a:spcBef>
              <a:buSzPct val="100000"/>
              <a:buChar char="•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83590" indent="-326390">
              <a:spcBef>
                <a:spcPts val="700"/>
              </a:spcBef>
              <a:buSzPct val="100000"/>
              <a:buChar char="–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19200" indent="-304800">
              <a:spcBef>
                <a:spcPts val="700"/>
              </a:spcBef>
              <a:buSzPct val="100000"/>
              <a:buChar char="•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737360" indent="-365760">
              <a:spcBef>
                <a:spcPts val="700"/>
              </a:spcBef>
              <a:buSzPct val="100000"/>
              <a:buChar char="–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194560" indent="-365760">
              <a:spcBef>
                <a:spcPts val="700"/>
              </a:spcBef>
              <a:buSzPct val="100000"/>
              <a:buChar char="»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92400" indent="-406400">
              <a:spcBef>
                <a:spcPts val="700"/>
              </a:spcBef>
              <a:buSzPct val="100000"/>
              <a:buChar char="•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149600" indent="-406400">
              <a:spcBef>
                <a:spcPts val="700"/>
              </a:spcBef>
              <a:buSzPct val="100000"/>
              <a:buChar char="•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06800" indent="-406400">
              <a:spcBef>
                <a:spcPts val="700"/>
              </a:spcBef>
              <a:buSzPct val="100000"/>
              <a:buChar char="•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064000" indent="-406400">
              <a:spcBef>
                <a:spcPts val="700"/>
              </a:spcBef>
              <a:buSzPct val="100000"/>
              <a:buChar char="•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514350" indent="-514350">
              <a:lnSpc>
                <a:spcPct val="90000"/>
              </a:lnSpc>
              <a:buAutoNum type="arabicPeriod"/>
            </a:pPr>
            <a:r>
              <a:rPr lang="zh-CN" altLang="en-US" b="1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掌握中国古代民族关系发展相关史实。</a:t>
            </a:r>
            <a:endParaRPr lang="en-US" altLang="zh-CN" b="1" dirty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+mn-cs"/>
              </a:rPr>
              <a:t>2.</a:t>
            </a:r>
            <a:r>
              <a:rPr lang="zh-CN" altLang="en-US" b="1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+mn-cs"/>
              </a:rPr>
              <a:t>知道古代民族融合的形式。</a:t>
            </a:r>
            <a:endParaRPr lang="en-US" altLang="zh-CN" b="1" dirty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  <a:cs typeface="+mn-c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+mn-cs"/>
              </a:rPr>
              <a:t>3.</a:t>
            </a:r>
            <a:r>
              <a:rPr lang="zh-CN" altLang="en-US" b="1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+mn-cs"/>
              </a:rPr>
              <a:t>了解古代民族融合的几次高潮。</a:t>
            </a:r>
            <a:endParaRPr lang="en-US" altLang="zh-CN" b="1" dirty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+mn-cs"/>
              </a:rPr>
              <a:t>4.</a:t>
            </a:r>
            <a:r>
              <a:rPr lang="zh-CN" altLang="en-US" b="1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Helvetica"/>
              </a:rPr>
              <a:t>了解历代政府对新疆、西藏、台湾等地区  </a:t>
            </a:r>
            <a:endParaRPr lang="en-US" altLang="zh-CN" b="1" dirty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  <a:cs typeface="Helvetica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Helvetica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Helvetica"/>
              </a:rPr>
              <a:t>的管辖。</a:t>
            </a:r>
            <a:endParaRPr lang="en-US" altLang="zh-CN" b="1" dirty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  <a:cs typeface="Helvetic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+mn-cs"/>
              </a:rPr>
              <a:t>5.</a:t>
            </a:r>
            <a:r>
              <a:rPr lang="zh-CN" altLang="en-US" b="1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+mn-cs"/>
              </a:rPr>
              <a:t>明确我国的历史是各族人民共同创造的， </a:t>
            </a:r>
            <a:endParaRPr lang="en-US" altLang="zh-CN" b="1" dirty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  <a:cs typeface="+mn-c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+mn-cs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+mn-cs"/>
              </a:rPr>
              <a:t>虽有战争，但友好和平是主流。</a:t>
            </a:r>
            <a:endParaRPr lang="en-US" altLang="zh-CN" b="1" dirty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  <a:cs typeface="+mn-cs"/>
            </a:endParaRPr>
          </a:p>
          <a:p>
            <a:pPr marL="0" lvl="0" indent="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None/>
            </a:pPr>
            <a:endParaRPr lang="en-US" altLang="zh-CN" b="1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  <a:cs typeface="+mn-cs"/>
            </a:endParaRPr>
          </a:p>
          <a:p>
            <a:pPr marL="0" lvl="0" indent="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None/>
            </a:pPr>
            <a:endParaRPr lang="zh-CN" altLang="en-US" b="1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  <a:cs typeface="+mn-cs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b="1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251718"/>
            <a:ext cx="1796888" cy="60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0078" y="411413"/>
            <a:ext cx="48577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200" kern="100" dirty="0">
                <a:solidFill>
                  <a:srgbClr val="1B06BA"/>
                </a:solidFill>
                <a:latin typeface="华文隶书" pitchFamily="2" charset="-122"/>
                <a:ea typeface="华文隶书" pitchFamily="2" charset="-122"/>
              </a:rPr>
              <a:t>一、</a:t>
            </a:r>
            <a:r>
              <a:rPr lang="zh-CN" altLang="zh-CN" sz="3200" b="1" kern="100" dirty="0">
                <a:solidFill>
                  <a:srgbClr val="1B06BA"/>
                </a:solidFill>
                <a:latin typeface="华文隶书" pitchFamily="2" charset="-122"/>
                <a:ea typeface="华文隶书" pitchFamily="2" charset="-122"/>
              </a:rPr>
              <a:t>各朝代的民族关系</a:t>
            </a:r>
            <a:endParaRPr lang="zh-CN" altLang="zh-CN" sz="3200" kern="100" dirty="0">
              <a:solidFill>
                <a:srgbClr val="1B06BA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086096"/>
            <a:ext cx="7395210" cy="680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800" b="1" kern="1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（一）秦汉（统一多民族国家形成与发展）</a:t>
            </a:r>
            <a:endParaRPr lang="zh-CN" altLang="zh-CN" sz="2800" b="1" kern="100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0020" y="1752372"/>
            <a:ext cx="22117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kern="100" dirty="0">
                <a:latin typeface="方正粗黑宋简体" pitchFamily="2" charset="-122"/>
                <a:ea typeface="方正粗黑宋简体" pitchFamily="2" charset="-122"/>
              </a:rPr>
              <a:t>1.</a:t>
            </a:r>
            <a:r>
              <a:rPr lang="zh-CN" altLang="zh-CN" sz="2800" b="1" kern="100" dirty="0">
                <a:latin typeface="方正粗黑宋简体" pitchFamily="2" charset="-122"/>
                <a:ea typeface="方正粗黑宋简体" pitchFamily="2" charset="-122"/>
              </a:rPr>
              <a:t>秦与匈奴：</a:t>
            </a:r>
            <a:endParaRPr lang="zh-CN" altLang="zh-CN" sz="2800" b="1" kern="100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0020" y="2375810"/>
            <a:ext cx="7886700" cy="680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kern="100" dirty="0">
                <a:latin typeface="方正粗黑宋简体" pitchFamily="2" charset="-122"/>
                <a:ea typeface="方正粗黑宋简体" pitchFamily="2" charset="-122"/>
              </a:rPr>
              <a:t>2.</a:t>
            </a:r>
            <a:r>
              <a:rPr lang="zh-CN" altLang="zh-CN" sz="2800" b="1" kern="100" dirty="0">
                <a:latin typeface="方正粗黑宋简体" pitchFamily="2" charset="-122"/>
                <a:ea typeface="方正粗黑宋简体" pitchFamily="2" charset="-122"/>
              </a:rPr>
              <a:t>汉与匈奴：</a:t>
            </a:r>
            <a:endParaRPr lang="zh-CN" altLang="zh-CN" sz="2800" b="1" kern="100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3042" y="3237633"/>
            <a:ext cx="744229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800" b="1" kern="100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Times New Roman" panose="02020603050405020304"/>
              </a:rPr>
              <a:t>汉初几位皇帝被迫对匈奴采取“和亲”政策</a:t>
            </a:r>
            <a:r>
              <a:rPr lang="zh-CN" altLang="zh-CN" sz="2800" b="1" kern="100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；汉武帝时，派卫青、霍去病大败匈奴；</a:t>
            </a:r>
            <a:endParaRPr lang="en-US" altLang="zh-CN" sz="2800" b="1" kern="100" dirty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pPr marL="0" marR="0" lvl="0" indent="0" algn="just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800" b="1" kern="100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西汉元帝时，昭君出塞；</a:t>
            </a:r>
            <a:endParaRPr lang="en-US" altLang="zh-CN" sz="2800" b="1" kern="100" dirty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pPr marL="0" marR="0" lvl="0" indent="0" algn="just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800" b="1" kern="100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东汉时，窦固、窦宪两败匈奴。</a:t>
            </a:r>
            <a:endParaRPr lang="zh-CN" altLang="zh-CN" sz="2800" b="1" kern="100" dirty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91740" y="1752372"/>
            <a:ext cx="6652260" cy="680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800" b="1" kern="100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蒙恬收河套；移民置县；修筑万里长城。</a:t>
            </a:r>
            <a:endParaRPr lang="zh-CN" altLang="zh-CN" sz="2800" b="1" kern="100" dirty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920" y="80941"/>
            <a:ext cx="165490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0030" y="3185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latin typeface="方正粗黑宋简体" pitchFamily="2" charset="-122"/>
                <a:ea typeface="方正粗黑宋简体" pitchFamily="2" charset="-122"/>
              </a:rPr>
              <a:t>3.</a:t>
            </a:r>
            <a:r>
              <a:rPr lang="zh-CN" altLang="zh-CN" sz="2400" dirty="0">
                <a:latin typeface="方正粗黑宋简体" pitchFamily="2" charset="-122"/>
                <a:ea typeface="方正粗黑宋简体" pitchFamily="2" charset="-122"/>
              </a:rPr>
              <a:t>汉与西域：</a:t>
            </a:r>
            <a:endParaRPr lang="zh-CN" altLang="zh-CN" sz="2400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735" y="591671"/>
            <a:ext cx="84810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4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1</a:t>
            </a:r>
            <a:r>
              <a:rPr lang="zh-CN" altLang="zh-CN" sz="24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）张骞通西域：</a:t>
            </a:r>
            <a:endParaRPr lang="en-US" altLang="zh-CN" sz="2400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4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2</a:t>
            </a:r>
            <a:r>
              <a:rPr lang="zh-CN" altLang="zh-CN" sz="24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）公元前</a:t>
            </a:r>
            <a:r>
              <a:rPr lang="en-US" altLang="zh-CN" sz="24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60</a:t>
            </a:r>
            <a:r>
              <a:rPr lang="zh-CN" altLang="zh-CN" sz="24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年，西汉设置西域都护府，新疆正式归属中央。</a:t>
            </a:r>
            <a:endParaRPr lang="zh-CN" altLang="zh-CN" sz="2400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4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3</a:t>
            </a:r>
            <a:r>
              <a:rPr lang="zh-CN" altLang="zh-CN" sz="24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）班超经营西域，密切了西域与内地的联系。</a:t>
            </a:r>
            <a:endParaRPr lang="zh-CN" altLang="zh-CN" sz="2400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4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4</a:t>
            </a:r>
            <a:r>
              <a:rPr lang="zh-CN" altLang="zh-CN" sz="24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）甘英出使大秦，为中国与欧洲友好交流开辟道路。</a:t>
            </a:r>
            <a:endParaRPr lang="zh-CN" altLang="zh-CN" sz="2400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8630" y="1000651"/>
            <a:ext cx="78752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400" dirty="0">
                <a:latin typeface="方正粗黑宋简体" pitchFamily="2" charset="-122"/>
                <a:ea typeface="方正粗黑宋简体" pitchFamily="2" charset="-122"/>
              </a:rPr>
              <a:t>①时间：</a:t>
            </a:r>
            <a:endParaRPr lang="en-US" altLang="zh-CN" sz="2400" dirty="0">
              <a:latin typeface="方正粗黑宋简体" pitchFamily="2" charset="-122"/>
              <a:ea typeface="方正粗黑宋简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400" dirty="0">
                <a:latin typeface="方正粗黑宋简体" pitchFamily="2" charset="-122"/>
                <a:ea typeface="方正粗黑宋简体" pitchFamily="2" charset="-122"/>
              </a:rPr>
              <a:t>②路线：</a:t>
            </a:r>
            <a:endParaRPr lang="en-US" altLang="zh-CN" sz="2400" dirty="0">
              <a:latin typeface="方正粗黑宋简体" pitchFamily="2" charset="-122"/>
              <a:ea typeface="方正粗黑宋简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latin typeface="方正粗黑宋简体" pitchFamily="2" charset="-122"/>
              <a:ea typeface="方正粗黑宋简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400" dirty="0">
                <a:latin typeface="方正粗黑宋简体" pitchFamily="2" charset="-122"/>
                <a:ea typeface="方正粗黑宋简体" pitchFamily="2" charset="-122"/>
              </a:rPr>
              <a:t>③作用：</a:t>
            </a:r>
            <a:endParaRPr lang="zh-CN" altLang="zh-CN" sz="2400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8903" y="1000651"/>
            <a:ext cx="4012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4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公元前</a:t>
            </a:r>
            <a:r>
              <a:rPr lang="en-US" altLang="zh-CN" sz="24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138</a:t>
            </a:r>
            <a:r>
              <a:rPr lang="zh-CN" altLang="zh-CN" sz="24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年和公元前</a:t>
            </a:r>
            <a:r>
              <a:rPr lang="en-US" altLang="zh-CN" sz="24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119</a:t>
            </a:r>
            <a:r>
              <a:rPr lang="zh-CN" altLang="zh-CN" sz="24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年</a:t>
            </a:r>
            <a:endParaRPr lang="en-US" altLang="zh-CN" sz="2400" dirty="0">
              <a:solidFill>
                <a:srgbClr val="1B06BA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2980" y="1734402"/>
            <a:ext cx="8435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长安→河西走廊→敦煌→今新疆地区→西亚→欧洲大秦。</a:t>
            </a:r>
            <a:endParaRPr lang="zh-CN" altLang="en-US" dirty="0">
              <a:solidFill>
                <a:srgbClr val="1B06BA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1490" y="2591732"/>
            <a:ext cx="8652510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4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了解西域各国情况，沟通了西域各国与西汉的联系；</a:t>
            </a:r>
            <a:endParaRPr lang="en-US" altLang="zh-CN" sz="2400" dirty="0">
              <a:solidFill>
                <a:srgbClr val="1B06BA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4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打通了一条当时世界上最长的交通路线，即著名的丝绸之路，促进了东西方经济文化交流。</a:t>
            </a:r>
            <a:endParaRPr lang="zh-CN" altLang="zh-CN" sz="2400" dirty="0">
              <a:solidFill>
                <a:srgbClr val="1B06BA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pic>
        <p:nvPicPr>
          <p:cNvPr id="11266" name="Picture 2" descr="http://pic2.zhimg.com/v2-6f641eed560dc5120e1908238e82aa6d_b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660" y="33893"/>
            <a:ext cx="6149340" cy="10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750" y="0"/>
            <a:ext cx="59893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方正粗黑宋简体" pitchFamily="2" charset="-122"/>
                <a:ea typeface="方正粗黑宋简体" pitchFamily="2" charset="-122"/>
              </a:rPr>
              <a:t>（二）魏晋南北朝时期的民族融合</a:t>
            </a:r>
            <a:endParaRPr lang="zh-CN" altLang="zh-CN" sz="2800" b="1" kern="100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7210" y="71927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(1)</a:t>
            </a:r>
            <a:r>
              <a:rPr lang="zh-CN" altLang="zh-CN" sz="28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东汉末年以来</a:t>
            </a:r>
            <a:r>
              <a:rPr lang="zh-CN" altLang="en-US" sz="28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：</a:t>
            </a:r>
            <a:endParaRPr lang="zh-CN" altLang="en-US" sz="2800" dirty="0">
              <a:solidFill>
                <a:srgbClr val="1B06BA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550" y="1242497"/>
            <a:ext cx="7075170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北方的鲜卑、匈奴、羯、氐、羌“五胡”内迁中原，他们同汉族长期杂居，相互影响，民族界限日益缩小。</a:t>
            </a:r>
            <a:endParaRPr lang="zh-CN" altLang="en-US" sz="2800" b="1" dirty="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7210" y="263951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(2)</a:t>
            </a:r>
            <a:r>
              <a:rPr lang="zh-CN" altLang="zh-CN" sz="28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西晋后期以来</a:t>
            </a:r>
            <a:r>
              <a:rPr lang="zh-CN" altLang="en-US" sz="28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：</a:t>
            </a:r>
            <a:endParaRPr lang="zh-CN" altLang="en-US" sz="2800" dirty="0">
              <a:solidFill>
                <a:srgbClr val="1B06BA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1550" y="3162737"/>
            <a:ext cx="7783830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因为北方战乱，大量北方汉人迁往江南或更南的地方，带去先进的生产工具和技术，及不同的生活方式，增加那里的劳动力，并与南方少数民族进行交往和共同劳动，</a:t>
            </a:r>
            <a:r>
              <a:rPr lang="zh-CN" altLang="en-US" sz="2800" b="1" dirty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促进</a:t>
            </a:r>
            <a:r>
              <a:rPr lang="zh-CN" altLang="zh-CN" sz="2800" b="1" dirty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了江南地区的开发。</a:t>
            </a:r>
            <a:endParaRPr lang="zh-CN" altLang="en-US" sz="2800" b="1" dirty="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2076" y="29471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（</a:t>
            </a:r>
            <a:r>
              <a:rPr lang="en-US" altLang="zh-CN" sz="28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3</a:t>
            </a:r>
            <a:r>
              <a:rPr lang="zh-CN" altLang="en-US" sz="28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）</a:t>
            </a:r>
            <a:r>
              <a:rPr lang="zh-CN" altLang="zh-CN" sz="28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北魏孝文帝</a:t>
            </a:r>
            <a:r>
              <a:rPr lang="zh-CN" altLang="en-US" sz="28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改革：</a:t>
            </a:r>
            <a:endParaRPr lang="zh-CN" altLang="zh-CN" sz="2800" dirty="0">
              <a:solidFill>
                <a:srgbClr val="1B06BA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55570" y="1025869"/>
            <a:ext cx="544068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8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为了更好地学习汉族先进文化，</a:t>
            </a:r>
            <a:endParaRPr lang="en-US" altLang="zh-CN" sz="2800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9374" y="1710552"/>
            <a:ext cx="18294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800" dirty="0">
                <a:latin typeface="方正粗黑宋简体" pitchFamily="2" charset="-122"/>
                <a:ea typeface="方正粗黑宋简体" pitchFamily="2" charset="-122"/>
              </a:rPr>
              <a:t>迁都</a:t>
            </a:r>
            <a:r>
              <a:rPr lang="zh-CN" altLang="en-US" sz="2800" dirty="0">
                <a:latin typeface="方正粗黑宋简体" pitchFamily="2" charset="-122"/>
                <a:ea typeface="方正粗黑宋简体" pitchFamily="2" charset="-122"/>
              </a:rPr>
              <a:t>：</a:t>
            </a:r>
            <a:endParaRPr lang="en-US" altLang="zh-CN" sz="2800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9252" y="1032497"/>
            <a:ext cx="1398701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方正粗黑宋简体" pitchFamily="2" charset="-122"/>
                <a:ea typeface="方正粗黑宋简体" pitchFamily="2" charset="-122"/>
              </a:rPr>
              <a:t>目的：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方正粗黑宋简体" pitchFamily="2" charset="-122"/>
              <a:ea typeface="方正粗黑宋简体" pitchFamily="2" charset="-122"/>
              <a:sym typeface="Arial" panose="020B060402020202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54961" y="1665389"/>
            <a:ext cx="1620957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迁都</a:t>
            </a:r>
            <a:r>
              <a:rPr lang="zh-CN" altLang="zh-CN" sz="28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洛阳</a:t>
            </a:r>
            <a:endParaRPr lang="zh-CN" altLang="en-US" sz="2800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0652" y="2427616"/>
            <a:ext cx="18294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800" dirty="0">
                <a:latin typeface="方正粗黑宋简体" pitchFamily="2" charset="-122"/>
                <a:ea typeface="方正粗黑宋简体" pitchFamily="2" charset="-122"/>
              </a:rPr>
              <a:t>改革措施：</a:t>
            </a:r>
            <a:endParaRPr lang="zh-CN" altLang="zh-CN" sz="2800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19064" y="2460745"/>
            <a:ext cx="5859349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8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说汉语，穿汉服，改汉姓，</a:t>
            </a:r>
            <a:endParaRPr lang="en-US" altLang="zh-CN" sz="2800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8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与汉族通婚，用汉制，行汉礼。</a:t>
            </a:r>
            <a:endParaRPr lang="zh-CN" altLang="zh-CN" sz="2800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24190" y="3632161"/>
            <a:ext cx="584792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8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加速北方各族封建化的进程，</a:t>
            </a:r>
            <a:endParaRPr lang="en-US" altLang="zh-CN" sz="2800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8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促进了北方经济的发展与民族融合。</a:t>
            </a:r>
            <a:endParaRPr lang="zh-CN" altLang="zh-CN" sz="2800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7607" y="3601239"/>
            <a:ext cx="1330121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方正粗黑宋简体" pitchFamily="2" charset="-122"/>
                <a:ea typeface="方正粗黑宋简体" pitchFamily="2" charset="-122"/>
              </a:rPr>
              <a:t>作用：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方正粗黑宋简体" pitchFamily="2" charset="-122"/>
              <a:ea typeface="方正粗黑宋简体" pitchFamily="2" charset="-122"/>
              <a:sym typeface="Arial" panose="020B0604020202020204"/>
            </a:endParaRPr>
          </a:p>
        </p:txBody>
      </p:sp>
      <p:pic>
        <p:nvPicPr>
          <p:cNvPr id="19458" name="Picture 2" descr="http://i2.w.yun.hjfile.cn/k12tiku/b1/3/b13ca336858c649845ee00bf09bdc256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335078" y="1199321"/>
            <a:ext cx="1696277" cy="248478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2" grpId="0" animBg="1"/>
      <p:bldP spid="13" grpId="0"/>
      <p:bldP spid="14" grpId="0" animBg="1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8035" y="92647"/>
            <a:ext cx="3756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1B06BA"/>
                </a:solidFill>
              </a:rPr>
              <a:t>二、中国古代的民族融合</a:t>
            </a:r>
            <a:endParaRPr lang="zh-CN" altLang="en-US" sz="2400" b="1" dirty="0">
              <a:solidFill>
                <a:srgbClr val="1B06BA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6469" y="1046156"/>
            <a:ext cx="5986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方正粗黑宋简体" pitchFamily="2" charset="-122"/>
                <a:ea typeface="方正粗黑宋简体" pitchFamily="2" charset="-122"/>
              </a:rPr>
              <a:t>1.</a:t>
            </a:r>
            <a:r>
              <a:rPr lang="zh-CN" altLang="en-US" sz="2400" b="1" dirty="0">
                <a:latin typeface="方正粗黑宋简体" pitchFamily="2" charset="-122"/>
                <a:ea typeface="方正粗黑宋简体" pitchFamily="2" charset="-122"/>
              </a:rPr>
              <a:t>兼并战争，促进民族融合。</a:t>
            </a:r>
            <a:endParaRPr lang="zh-CN" altLang="en-US" sz="2400" b="1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6897" y="538682"/>
            <a:ext cx="42720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（一）民族融合的形式</a:t>
            </a:r>
            <a:endParaRPr lang="zh-CN" altLang="en-US" sz="2800" dirty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2488" y="2567561"/>
            <a:ext cx="5986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方正粗黑宋简体" pitchFamily="2" charset="-122"/>
                <a:ea typeface="方正粗黑宋简体" pitchFamily="2" charset="-122"/>
              </a:rPr>
              <a:t>2.</a:t>
            </a:r>
            <a:r>
              <a:rPr lang="zh-CN" altLang="en-US" sz="2400" b="1" dirty="0">
                <a:latin typeface="方正粗黑宋简体" pitchFamily="2" charset="-122"/>
                <a:ea typeface="方正粗黑宋简体" pitchFamily="2" charset="-122"/>
              </a:rPr>
              <a:t>民族迁徙。</a:t>
            </a:r>
            <a:endParaRPr lang="zh-CN" altLang="en-US" sz="2400" b="1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7563" y="1547144"/>
            <a:ext cx="6724409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春秋时在诸侯争霸过程中，大国兼并小国，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诸侯国逐渐减少，华夏族和其他各族接触频繁。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6921" y="3137405"/>
            <a:ext cx="5986892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秦朝时内地人民迁徙到河套；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中原人民迁徙到珠江流域；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魏晋南北朝时期北方人民南迁江南地区等等。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4070" y="0"/>
            <a:ext cx="4823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联合斗争。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6956" y="1226355"/>
            <a:ext cx="4823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友好交往。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0451" y="2444260"/>
            <a:ext cx="4823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少数民族统治者的改革。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0086" y="3423623"/>
            <a:ext cx="4823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6.“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和亲”“ 册封”促进民族融合。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9843" y="453840"/>
            <a:ext cx="748747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LilyUPC" panose="020B0604020202020204" pitchFamily="34" charset="-34"/>
              </a:rPr>
              <a:t>说到底是阶级斗争，各族人民联合起来，共同反对统治者的剥削和压迫，使民族联系更加密切。</a:t>
            </a:r>
            <a:endParaRPr lang="zh-CN" altLang="en-US" sz="2400" b="1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  <a:cs typeface="LilyUPC" panose="020B0604020202020204" pitchFamily="34" charset="-3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9478" y="1685645"/>
            <a:ext cx="548640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  <a:cs typeface="LilyUPC" panose="020B0604020202020204" pitchFamily="34" charset="-34"/>
              </a:rPr>
              <a:t>特别是在我国古代大一统的局面下，</a:t>
            </a:r>
            <a:endParaRPr lang="en-US" altLang="zh-CN" sz="2400" b="1" dirty="0">
              <a:solidFill>
                <a:srgbClr val="1B06BA"/>
              </a:solidFill>
              <a:latin typeface="方正粗黑宋简体" pitchFamily="2" charset="-122"/>
              <a:ea typeface="方正粗黑宋简体" pitchFamily="2" charset="-122"/>
              <a:cs typeface="LilyUPC" panose="020B0604020202020204" pitchFamily="34" charset="-34"/>
            </a:endParaRPr>
          </a:p>
          <a:p>
            <a:r>
              <a:rPr lang="zh-CN" altLang="en-US" sz="2400" b="1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  <a:cs typeface="LilyUPC" panose="020B0604020202020204" pitchFamily="34" charset="-34"/>
              </a:rPr>
              <a:t>在和平的环境中友好相处，融合加速。</a:t>
            </a:r>
            <a:endParaRPr lang="zh-CN" altLang="en-US" sz="2400" b="1" dirty="0">
              <a:solidFill>
                <a:srgbClr val="1B06BA"/>
              </a:solidFill>
              <a:latin typeface="方正粗黑宋简体" pitchFamily="2" charset="-122"/>
              <a:ea typeface="方正粗黑宋简体" pitchFamily="2" charset="-122"/>
              <a:cs typeface="LilyUPC" panose="020B0604020202020204" pitchFamily="34" charset="-3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2279" y="2930700"/>
            <a:ext cx="572464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LilyUPC" panose="020B0604020202020204" pitchFamily="34" charset="-34"/>
              </a:rPr>
              <a:t>北魏孝文帝改革，大大加速了民族融合。</a:t>
            </a:r>
            <a:endParaRPr lang="zh-CN" altLang="en-US" sz="2400" b="1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  <a:cs typeface="LilyUPC" panose="020B0604020202020204" pitchFamily="34" charset="-3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5774" y="60278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latin typeface="方正粗黑宋简体" pitchFamily="2" charset="-122"/>
                <a:ea typeface="方正粗黑宋简体" pitchFamily="2" charset="-122"/>
              </a:rPr>
              <a:t>1.</a:t>
            </a:r>
            <a:r>
              <a:rPr lang="zh-CN" altLang="zh-CN" sz="2400" dirty="0">
                <a:latin typeface="方正粗黑宋简体" pitchFamily="2" charset="-122"/>
                <a:ea typeface="方正粗黑宋简体" pitchFamily="2" charset="-122"/>
              </a:rPr>
              <a:t>春秋时期</a:t>
            </a:r>
            <a:r>
              <a:rPr lang="en-US" altLang="zh-CN" sz="2400" dirty="0">
                <a:latin typeface="方正粗黑宋简体" pitchFamily="2" charset="-122"/>
                <a:ea typeface="方正粗黑宋简体" pitchFamily="2" charset="-122"/>
              </a:rPr>
              <a:t>:</a:t>
            </a:r>
            <a:endParaRPr lang="zh-CN" altLang="zh-CN" sz="2400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8202" y="141117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方正粗黑宋简体" pitchFamily="2" charset="-122"/>
                <a:ea typeface="方正粗黑宋简体" pitchFamily="2" charset="-122"/>
              </a:rPr>
              <a:t>（二）民族融合的几次高潮</a:t>
            </a:r>
            <a:endParaRPr lang="zh-CN" altLang="zh-CN" sz="2400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0020" y="146022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latin typeface="方正粗黑宋简体" pitchFamily="2" charset="-122"/>
                <a:ea typeface="方正粗黑宋简体" pitchFamily="2" charset="-122"/>
              </a:rPr>
              <a:t>2.</a:t>
            </a:r>
            <a:r>
              <a:rPr lang="zh-CN" altLang="zh-CN" sz="2400" dirty="0">
                <a:latin typeface="方正粗黑宋简体" pitchFamily="2" charset="-122"/>
                <a:ea typeface="方正粗黑宋简体" pitchFamily="2" charset="-122"/>
              </a:rPr>
              <a:t>三国两晋</a:t>
            </a:r>
            <a:endParaRPr lang="en-US" altLang="zh-CN" sz="2400" dirty="0"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sz="2400" dirty="0">
                <a:latin typeface="方正粗黑宋简体" pitchFamily="2" charset="-122"/>
                <a:ea typeface="方正粗黑宋简体" pitchFamily="2" charset="-122"/>
              </a:rPr>
              <a:t>   </a:t>
            </a:r>
            <a:r>
              <a:rPr lang="zh-CN" altLang="zh-CN" sz="2400" dirty="0">
                <a:latin typeface="方正粗黑宋简体" pitchFamily="2" charset="-122"/>
                <a:ea typeface="方正粗黑宋简体" pitchFamily="2" charset="-122"/>
              </a:rPr>
              <a:t>南北朝时期</a:t>
            </a:r>
            <a:r>
              <a:rPr lang="en-US" altLang="zh-CN" sz="2400" dirty="0">
                <a:latin typeface="方正粗黑宋简体" pitchFamily="2" charset="-122"/>
                <a:ea typeface="方正粗黑宋简体" pitchFamily="2" charset="-122"/>
              </a:rPr>
              <a:t>:</a:t>
            </a:r>
            <a:endParaRPr lang="zh-CN" altLang="zh-CN" sz="2400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4138" y="602782"/>
            <a:ext cx="6871252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诸侯争霸，华夏族在战争中与其他少数民族接触频繁，促进民族融合并形成第一次民族融合高潮。</a:t>
            </a:r>
            <a:endParaRPr lang="zh-CN" altLang="en-US" sz="2400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8202" y="1506387"/>
            <a:ext cx="5977890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蜀国坚持搞好与西南少数民族的关系；</a:t>
            </a:r>
            <a:endParaRPr lang="en-US" altLang="zh-CN" sz="2400" dirty="0">
              <a:solidFill>
                <a:srgbClr val="1B06BA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zh-CN" altLang="zh-CN" sz="24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吴国汉族和山越族共同生产，开发江南；</a:t>
            </a:r>
            <a:endParaRPr lang="en-US" altLang="zh-CN" sz="2400" dirty="0">
              <a:solidFill>
                <a:srgbClr val="1B06BA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zh-CN" altLang="zh-CN" sz="24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东晋时，匈奴、鲜卑、羯、氐、羌族内迁；</a:t>
            </a:r>
            <a:endParaRPr lang="en-US" altLang="zh-CN" sz="2400" dirty="0">
              <a:solidFill>
                <a:srgbClr val="1B06BA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zh-CN" altLang="zh-CN" sz="2400" dirty="0">
                <a:solidFill>
                  <a:srgbClr val="1B06BA"/>
                </a:solidFill>
                <a:latin typeface="方正粗黑宋简体" pitchFamily="2" charset="-122"/>
                <a:ea typeface="方正粗黑宋简体" pitchFamily="2" charset="-122"/>
              </a:rPr>
              <a:t>北魏统一黄河流域，民族大融合趋势出现。</a:t>
            </a:r>
            <a:endParaRPr lang="zh-CN" altLang="zh-CN" sz="2400" dirty="0">
              <a:solidFill>
                <a:srgbClr val="1B06BA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2F2F2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BBE0E3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BBE0E3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BBE0E3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BBE0E3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2085</Words>
  <Application>WPS 演示</Application>
  <PresentationFormat>自定义</PresentationFormat>
  <Paragraphs>219</Paragraphs>
  <Slides>14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宋体</vt:lpstr>
      <vt:lpstr>Wingdings</vt:lpstr>
      <vt:lpstr>Arial</vt:lpstr>
      <vt:lpstr>微软雅黑</vt:lpstr>
      <vt:lpstr>Helvetica Neue</vt:lpstr>
      <vt:lpstr>方正粗黑宋简体</vt:lpstr>
      <vt:lpstr>Helvetica</vt:lpstr>
      <vt:lpstr>华文隶书</vt:lpstr>
      <vt:lpstr>Times New Roman</vt:lpstr>
      <vt:lpstr>Times New Roman</vt:lpstr>
      <vt:lpstr>Arial Unicode MS</vt:lpstr>
      <vt:lpstr>LilyUPC</vt:lpstr>
      <vt:lpstr>Courier New</vt:lpstr>
      <vt:lpstr>黑体</vt:lpstr>
      <vt:lpstr>隶书</vt:lpstr>
      <vt:lpstr>Default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zxxk</dc:creator>
  <cp:lastModifiedBy>Administrator</cp:lastModifiedBy>
  <cp:revision>210</cp:revision>
  <dcterms:created xsi:type="dcterms:W3CDTF">2019-04-02T02:49:00Z</dcterms:created>
  <dcterms:modified xsi:type="dcterms:W3CDTF">2020-02-14T05:31:17Z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