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612" r:id="rId3"/>
    <p:sldId id="613" r:id="rId4"/>
    <p:sldId id="689" r:id="rId5"/>
    <p:sldId id="711" r:id="rId6"/>
    <p:sldId id="690" r:id="rId7"/>
    <p:sldId id="692" r:id="rId8"/>
    <p:sldId id="699" r:id="rId9"/>
    <p:sldId id="700" r:id="rId10"/>
    <p:sldId id="708" r:id="rId11"/>
    <p:sldId id="684" r:id="rId12"/>
    <p:sldId id="688" r:id="rId13"/>
    <p:sldId id="701" r:id="rId14"/>
  </p:sldIdLst>
  <p:sldSz cx="9144000" cy="5130800"/>
  <p:notesSz cx="6858000" cy="9144000"/>
  <p:defaultTextStyle>
    <a:lvl1pPr>
      <a:defRPr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indent="457200">
      <a:defRPr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indent="914400">
      <a:defRPr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indent="1371600">
      <a:defRPr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indent="1828800">
      <a:defRPr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indent="2286000">
      <a:defRPr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indent="2743200">
      <a:defRPr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indent="3200400">
      <a:defRPr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indent="3657600">
      <a:defRPr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默认节" id="{753e4796-4554-4d58-96d7-62977861ea65}">
          <p14:sldIdLst>
            <p14:sldId id="612"/>
            <p14:sldId id="613"/>
            <p14:sldId id="689"/>
            <p14:sldId id="711"/>
            <p14:sldId id="690"/>
            <p14:sldId id="692"/>
            <p14:sldId id="699"/>
            <p14:sldId id="700"/>
            <p14:sldId id="708"/>
            <p14:sldId id="684"/>
            <p14:sldId id="688"/>
          </p14:sldIdLst>
        </p14:section>
        <p14:section name="无标题节" id="{9d089b1a-e5db-4878-a7d1-30173fdee931}">
          <p14:sldIdLst>
            <p14:sldId id="70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FF"/>
    <a:srgbClr val="FFFFFF"/>
    <a:srgbClr val="EAEAEA"/>
    <a:srgbClr val="FFCCFF"/>
    <a:srgbClr val="1B0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-834" y="-108"/>
      </p:cViewPr>
      <p:guideLst>
        <p:guide orient="horz" pos="161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1pPr>
    <a:lvl2pPr indent="228600"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2pPr>
    <a:lvl3pPr indent="457200"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3pPr>
    <a:lvl4pPr indent="685800"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4pPr>
    <a:lvl5pPr indent="914400"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5pPr>
    <a:lvl6pPr indent="1143000"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6pPr>
    <a:lvl7pPr indent="1371600"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7pPr>
    <a:lvl8pPr indent="1600200"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8pPr>
    <a:lvl9pPr indent="1828800"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623887" y="0"/>
            <a:ext cx="7886701" cy="3421064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标题文本</a:t>
            </a:r>
            <a:endParaRPr sz="6000"/>
          </a:p>
        </p:txBody>
      </p:sp>
      <p:sp>
        <p:nvSpPr>
          <p:cNvPr id="12" name="Shape 12"/>
          <p:cNvSpPr>
            <a:spLocks noGrp="1"/>
          </p:cNvSpPr>
          <p:nvPr>
            <p:ph type="body" idx="1" hasCustomPrompt="1"/>
          </p:nvPr>
        </p:nvSpPr>
        <p:spPr>
          <a:xfrm>
            <a:off x="623887" y="3441700"/>
            <a:ext cx="7886701" cy="1689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None/>
              <a:defRPr sz="2400"/>
            </a:lvl1pPr>
            <a:lvl2pPr marL="0" indent="457200">
              <a:spcBef>
                <a:spcPts val="500"/>
              </a:spcBef>
              <a:buSzTx/>
              <a:buNone/>
              <a:defRPr sz="2400"/>
            </a:lvl2pPr>
            <a:lvl3pPr marL="0" indent="914400">
              <a:spcBef>
                <a:spcPts val="500"/>
              </a:spcBef>
              <a:buSzTx/>
              <a:buNone/>
              <a:defRPr sz="2400"/>
            </a:lvl3pPr>
            <a:lvl4pPr marL="0" indent="1371600">
              <a:spcBef>
                <a:spcPts val="500"/>
              </a:spcBef>
              <a:buSzTx/>
              <a:buNone/>
              <a:defRPr sz="2400"/>
            </a:lvl4pPr>
            <a:lvl5pPr marL="0" indent="1828800">
              <a:spcBef>
                <a:spcPts val="50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正文级别 1</a:t>
            </a:r>
            <a:endParaRPr sz="2400"/>
          </a:p>
          <a:p>
            <a:pPr lvl="1">
              <a:defRPr sz="1800"/>
            </a:pPr>
            <a:r>
              <a:rPr sz="2400"/>
              <a:t>正文级别 2</a:t>
            </a:r>
            <a:endParaRPr sz="2400"/>
          </a:p>
          <a:p>
            <a:pPr lvl="2">
              <a:defRPr sz="1800"/>
            </a:pPr>
            <a:r>
              <a:rPr sz="2400"/>
              <a:t>正文级别 3</a:t>
            </a:r>
            <a:endParaRPr sz="2400"/>
          </a:p>
          <a:p>
            <a:pPr lvl="3">
              <a:defRPr sz="1800"/>
            </a:pPr>
            <a:r>
              <a:rPr sz="2400"/>
              <a:t>正文级别 4</a:t>
            </a:r>
            <a:endParaRPr sz="2400"/>
          </a:p>
          <a:p>
            <a:pPr lvl="4">
              <a:defRPr sz="1800"/>
            </a:pPr>
            <a:r>
              <a:rPr sz="2400"/>
              <a:t>正文级别 5</a:t>
            </a:r>
            <a:endParaRPr sz="240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标题文本</a:t>
            </a:r>
            <a:endParaRPr sz="4400"/>
          </a:p>
        </p:txBody>
      </p:sp>
      <p:sp>
        <p:nvSpPr>
          <p:cNvPr id="15" name="Shape 15"/>
          <p:cNvSpPr>
            <a:spLocks noGrp="1"/>
          </p:cNvSpPr>
          <p:nvPr>
            <p:ph type="body" idx="1" hasCustomPrompt="1"/>
          </p:nvPr>
        </p:nvSpPr>
        <p:spPr>
          <a:xfrm>
            <a:off x="628650" y="1368425"/>
            <a:ext cx="3867150" cy="37623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  <a:endParaRPr sz="320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7864747" y="126477"/>
            <a:ext cx="1135204" cy="341359"/>
            <a:chOff x="468128" y="370735"/>
            <a:chExt cx="1135204" cy="341359"/>
          </a:xfrm>
        </p:grpSpPr>
        <p:pic>
          <p:nvPicPr>
            <p:cNvPr id="5" name="图片 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670" y="370735"/>
              <a:ext cx="490406" cy="17747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128" y="558194"/>
              <a:ext cx="1135204" cy="153900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 hasCustomPrompt="1"/>
          </p:nvPr>
        </p:nvSpPr>
        <p:spPr>
          <a:xfrm>
            <a:off x="630237" y="273050"/>
            <a:ext cx="7886701" cy="995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标题文本</a:t>
            </a:r>
            <a:endParaRPr sz="4400"/>
          </a:p>
        </p:txBody>
      </p:sp>
      <p:sp>
        <p:nvSpPr>
          <p:cNvPr id="18" name="Shape 18"/>
          <p:cNvSpPr>
            <a:spLocks noGrp="1"/>
          </p:cNvSpPr>
          <p:nvPr>
            <p:ph type="body" idx="1" hasCustomPrompt="1"/>
          </p:nvPr>
        </p:nvSpPr>
        <p:spPr>
          <a:xfrm>
            <a:off x="630237" y="1260475"/>
            <a:ext cx="3868739" cy="61753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None/>
              <a:defRPr sz="2400" b="1"/>
            </a:lvl5pPr>
          </a:lstStyle>
          <a:p>
            <a:pPr lvl="0">
              <a:defRPr sz="1800" b="0"/>
            </a:pPr>
            <a:r>
              <a:rPr sz="2400" b="1"/>
              <a:t>正文级别 1</a:t>
            </a:r>
            <a:endParaRPr sz="2400" b="1"/>
          </a:p>
          <a:p>
            <a:pPr lvl="1">
              <a:defRPr sz="1800" b="0"/>
            </a:pPr>
            <a:r>
              <a:rPr sz="2400" b="1"/>
              <a:t>正文级别 2</a:t>
            </a:r>
            <a:endParaRPr sz="2400" b="1"/>
          </a:p>
          <a:p>
            <a:pPr lvl="2">
              <a:defRPr sz="1800" b="0"/>
            </a:pPr>
            <a:r>
              <a:rPr sz="2400" b="1"/>
              <a:t>正文级别 3</a:t>
            </a:r>
            <a:endParaRPr sz="2400" b="1"/>
          </a:p>
          <a:p>
            <a:pPr lvl="3">
              <a:defRPr sz="1800" b="0"/>
            </a:pPr>
            <a:r>
              <a:rPr sz="2400" b="1"/>
              <a:t>正文级别 4</a:t>
            </a:r>
            <a:endParaRPr sz="2400" b="1"/>
          </a:p>
          <a:p>
            <a:pPr lvl="4">
              <a:defRPr sz="1800" b="0"/>
            </a:pPr>
            <a:r>
              <a:rPr sz="2400" b="1"/>
              <a:t>正文级别 5</a:t>
            </a:r>
            <a:endParaRPr sz="2400" b="1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7864747" y="126477"/>
            <a:ext cx="1135204" cy="341359"/>
            <a:chOff x="468128" y="370735"/>
            <a:chExt cx="1135204" cy="341359"/>
          </a:xfrm>
        </p:grpSpPr>
        <p:pic>
          <p:nvPicPr>
            <p:cNvPr id="5" name="图片 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670" y="370735"/>
              <a:ext cx="490406" cy="17747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128" y="558194"/>
              <a:ext cx="1135204" cy="153900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 hasCustomPrompt="1"/>
          </p:nvPr>
        </p:nvSpPr>
        <p:spPr>
          <a:xfrm>
            <a:off x="628650" y="273050"/>
            <a:ext cx="7886700" cy="995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标题文本</a:t>
            </a:r>
            <a:endParaRPr sz="440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7864747" y="126477"/>
            <a:ext cx="1135204" cy="341359"/>
            <a:chOff x="468128" y="370735"/>
            <a:chExt cx="1135204" cy="341359"/>
          </a:xfrm>
        </p:grpSpPr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670" y="370735"/>
              <a:ext cx="490406" cy="177473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128" y="558194"/>
              <a:ext cx="1135204" cy="153900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 hasCustomPrompt="1"/>
          </p:nvPr>
        </p:nvSpPr>
        <p:spPr>
          <a:xfrm>
            <a:off x="630237" y="0"/>
            <a:ext cx="2949576" cy="15430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标题文本</a:t>
            </a:r>
            <a:endParaRPr sz="3200"/>
          </a:p>
        </p:txBody>
      </p:sp>
      <p:sp>
        <p:nvSpPr>
          <p:cNvPr id="24" name="Shape 24"/>
          <p:cNvSpPr>
            <a:spLocks noGrp="1"/>
          </p:cNvSpPr>
          <p:nvPr>
            <p:ph type="body" idx="1" hasCustomPrompt="1"/>
          </p:nvPr>
        </p:nvSpPr>
        <p:spPr>
          <a:xfrm>
            <a:off x="3887787" y="739775"/>
            <a:ext cx="4629151" cy="4391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  <a:endParaRPr sz="320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 hasCustomPrompt="1"/>
          </p:nvPr>
        </p:nvSpPr>
        <p:spPr>
          <a:xfrm>
            <a:off x="630237" y="0"/>
            <a:ext cx="2949576" cy="15430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标题文本</a:t>
            </a:r>
            <a:endParaRPr sz="3200"/>
          </a:p>
        </p:txBody>
      </p:sp>
      <p:sp>
        <p:nvSpPr>
          <p:cNvPr id="27" name="Shape 27"/>
          <p:cNvSpPr>
            <a:spLocks noGrp="1"/>
          </p:cNvSpPr>
          <p:nvPr>
            <p:ph type="body" idx="1" hasCustomPrompt="1"/>
          </p:nvPr>
        </p:nvSpPr>
        <p:spPr>
          <a:xfrm>
            <a:off x="630237" y="1543050"/>
            <a:ext cx="2949576" cy="35877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600"/>
            </a:lvl1pPr>
            <a:lvl2pPr marL="0" indent="457200">
              <a:spcBef>
                <a:spcPts val="300"/>
              </a:spcBef>
              <a:buSzTx/>
              <a:buNone/>
              <a:defRPr sz="1600"/>
            </a:lvl2pPr>
            <a:lvl3pPr marL="0" indent="914400">
              <a:spcBef>
                <a:spcPts val="300"/>
              </a:spcBef>
              <a:buSzTx/>
              <a:buNone/>
              <a:defRPr sz="1600"/>
            </a:lvl3pPr>
            <a:lvl4pPr marL="0" indent="1371600">
              <a:spcBef>
                <a:spcPts val="300"/>
              </a:spcBef>
              <a:buSzTx/>
              <a:buNone/>
              <a:defRPr sz="1600"/>
            </a:lvl4pPr>
            <a:lvl5pPr marL="0" indent="1828800">
              <a:spcBef>
                <a:spcPts val="300"/>
              </a:spcBef>
              <a:buSzTx/>
              <a:buNone/>
              <a:defRPr sz="1600"/>
            </a:lvl5pPr>
          </a:lstStyle>
          <a:p>
            <a:pPr lvl="0">
              <a:defRPr sz="1800"/>
            </a:pPr>
            <a:r>
              <a:rPr sz="1600"/>
              <a:t>正文级别 1</a:t>
            </a:r>
            <a:endParaRPr sz="1600"/>
          </a:p>
          <a:p>
            <a:pPr lvl="1">
              <a:defRPr sz="1800"/>
            </a:pPr>
            <a:r>
              <a:rPr sz="1600"/>
              <a:t>正文级别 2</a:t>
            </a:r>
            <a:endParaRPr sz="1600"/>
          </a:p>
          <a:p>
            <a:pPr lvl="2">
              <a:defRPr sz="1800"/>
            </a:pPr>
            <a:r>
              <a:rPr sz="1600"/>
              <a:t>正文级别 3</a:t>
            </a:r>
            <a:endParaRPr sz="1600"/>
          </a:p>
          <a:p>
            <a:pPr lvl="3">
              <a:defRPr sz="1800"/>
            </a:pPr>
            <a:r>
              <a:rPr sz="1600"/>
              <a:t>正文级别 4</a:t>
            </a:r>
            <a:endParaRPr sz="1600"/>
          </a:p>
          <a:p>
            <a:pPr lvl="4">
              <a:defRPr sz="1800"/>
            </a:pPr>
            <a:r>
              <a:rPr sz="1600"/>
              <a:t>正文级别 5</a:t>
            </a:r>
            <a:endParaRPr sz="160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标题文本</a:t>
            </a:r>
            <a:endParaRPr sz="4400"/>
          </a:p>
        </p:txBody>
      </p:sp>
      <p:sp>
        <p:nvSpPr>
          <p:cNvPr id="30" name="Shape 30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  <a:endParaRPr sz="320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 hasCustomPrompt="1"/>
          </p:nvPr>
        </p:nvSpPr>
        <p:spPr>
          <a:xfrm>
            <a:off x="6543675" y="273050"/>
            <a:ext cx="1971675" cy="48577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标题文本</a:t>
            </a:r>
            <a:endParaRPr sz="4400"/>
          </a:p>
        </p:txBody>
      </p:sp>
      <p:sp>
        <p:nvSpPr>
          <p:cNvPr id="33" name="Shape 33"/>
          <p:cNvSpPr>
            <a:spLocks noGrp="1"/>
          </p:cNvSpPr>
          <p:nvPr>
            <p:ph type="body" idx="1" hasCustomPrompt="1"/>
          </p:nvPr>
        </p:nvSpPr>
        <p:spPr>
          <a:xfrm>
            <a:off x="628650" y="273050"/>
            <a:ext cx="5762625" cy="48577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  <a:endParaRPr sz="320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png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28650" y="273050"/>
            <a:ext cx="7886700" cy="1095375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pPr lvl="0">
              <a:defRPr sz="1800"/>
            </a:pPr>
            <a:r>
              <a:rPr sz="4400"/>
              <a:t>标题文本</a:t>
            </a:r>
            <a:endParaRPr sz="4400"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28650" y="1368425"/>
            <a:ext cx="7886700" cy="3762375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  <a:endParaRPr sz="320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7450969" y="126477"/>
            <a:ext cx="1433080" cy="430931"/>
            <a:chOff x="468128" y="370735"/>
            <a:chExt cx="1135204" cy="341359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670" y="370735"/>
              <a:ext cx="490406" cy="17747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128" y="558194"/>
              <a:ext cx="1135204" cy="15390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algn="ctr">
        <a:defRPr sz="44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algn="ctr">
        <a:defRPr sz="44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algn="ctr">
        <a:defRPr sz="44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algn="ctr">
        <a:defRPr sz="44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algn="ctr">
        <a:defRPr sz="44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indent="457200" algn="ctr">
        <a:defRPr sz="44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indent="914400" algn="ctr">
        <a:defRPr sz="44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indent="1371600" algn="ctr">
        <a:defRPr sz="44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indent="1828800" algn="ctr">
        <a:defRPr sz="44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342900" indent="-342900">
        <a:spcBef>
          <a:spcPts val="700"/>
        </a:spcBef>
        <a:buSzPct val="100000"/>
        <a:buChar char="•"/>
        <a:defRPr sz="32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783590" indent="-326390">
        <a:spcBef>
          <a:spcPts val="700"/>
        </a:spcBef>
        <a:buSzPct val="100000"/>
        <a:buChar char="–"/>
        <a:defRPr sz="32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219200" indent="-304800">
        <a:spcBef>
          <a:spcPts val="700"/>
        </a:spcBef>
        <a:buSzPct val="100000"/>
        <a:buChar char="•"/>
        <a:defRPr sz="32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737360" indent="-365760">
        <a:spcBef>
          <a:spcPts val="700"/>
        </a:spcBef>
        <a:buSzPct val="100000"/>
        <a:buChar char="–"/>
        <a:defRPr sz="32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194560" indent="-365760">
        <a:spcBef>
          <a:spcPts val="700"/>
        </a:spcBef>
        <a:buSzPct val="100000"/>
        <a:buChar char="»"/>
        <a:defRPr sz="32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2692400" indent="-406400">
        <a:spcBef>
          <a:spcPts val="700"/>
        </a:spcBef>
        <a:buSzPct val="100000"/>
        <a:buChar char="•"/>
        <a:defRPr sz="32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3149600" indent="-406400">
        <a:spcBef>
          <a:spcPts val="700"/>
        </a:spcBef>
        <a:buSzPct val="100000"/>
        <a:buChar char="•"/>
        <a:defRPr sz="32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3606800" indent="-406400">
        <a:spcBef>
          <a:spcPts val="700"/>
        </a:spcBef>
        <a:buSzPct val="100000"/>
        <a:buChar char="•"/>
        <a:defRPr sz="32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4064000" indent="-406400">
        <a:spcBef>
          <a:spcPts val="700"/>
        </a:spcBef>
        <a:buSzPct val="100000"/>
        <a:buChar char="•"/>
        <a:defRPr sz="32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845" y="216728"/>
            <a:ext cx="2743059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>
                <a:ln w="1905"/>
                <a:solidFill>
                  <a:srgbClr val="1B06BA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备战</a:t>
            </a:r>
            <a:r>
              <a:rPr lang="en-US" altLang="zh-CN" sz="3200" b="1" cap="none" spc="0" dirty="0">
                <a:ln w="1905"/>
                <a:solidFill>
                  <a:srgbClr val="1B06BA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2020</a:t>
            </a:r>
            <a:r>
              <a:rPr lang="zh-CN" altLang="en-US" sz="3200" b="1" cap="none" spc="0" dirty="0">
                <a:ln w="1905"/>
                <a:solidFill>
                  <a:srgbClr val="1B06BA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中考</a:t>
            </a:r>
            <a:endParaRPr lang="zh-CN" altLang="en-US" sz="3200" b="1" cap="none" spc="0" dirty="0">
              <a:ln w="1905"/>
              <a:solidFill>
                <a:srgbClr val="1B06BA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75690" y="1331584"/>
            <a:ext cx="4045044" cy="70548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方正粗黑宋简体" pitchFamily="2" charset="-122"/>
                <a:ea typeface="方正粗黑宋简体" pitchFamily="2" charset="-122"/>
                <a:sym typeface="Arial" panose="020B0604020202020204"/>
              </a:rPr>
              <a:t>专</a:t>
            </a:r>
            <a:r>
              <a:rPr kumimoji="0" lang="zh-CN" altLang="en-US" sz="4000" b="0" i="0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方正粗黑宋简体" pitchFamily="2" charset="-122"/>
                <a:ea typeface="方正粗黑宋简体" pitchFamily="2" charset="-122"/>
                <a:sym typeface="Arial" panose="020B0604020202020204"/>
              </a:rPr>
              <a:t>题</a:t>
            </a:r>
            <a:r>
              <a:rPr lang="zh-CN" altLang="en-US" sz="4000" dirty="0" smtClean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</a:rPr>
              <a:t>三</a:t>
            </a:r>
            <a:r>
              <a:rPr kumimoji="0" lang="zh-CN" altLang="en-US" sz="4000" b="0" i="0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方正粗黑宋简体" pitchFamily="2" charset="-122"/>
                <a:ea typeface="方正粗黑宋简体" pitchFamily="2" charset="-122"/>
                <a:sym typeface="Arial" panose="020B0604020202020204"/>
              </a:rPr>
              <a:t> 祖国统一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方正粗黑宋简体" pitchFamily="2" charset="-122"/>
              <a:ea typeface="方正粗黑宋简体" pitchFamily="2" charset="-122"/>
              <a:sym typeface="Arial" panose="020B0604020202020204"/>
            </a:endParaRPr>
          </a:p>
        </p:txBody>
      </p:sp>
      <p:pic>
        <p:nvPicPr>
          <p:cNvPr id="2052" name="Picture 4" descr="https://p0.ssl.qhimgs1.com/sdr/400__/t01c02673222ef078ee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27" y="2086982"/>
            <a:ext cx="6353067" cy="256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091" y="133767"/>
            <a:ext cx="197739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1965500" y="758208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华文琥珀" pitchFamily="2" charset="-122"/>
                <a:ea typeface="华文琥珀" pitchFamily="2" charset="-122"/>
              </a:rPr>
              <a:t>中国古代的四次大统一</a:t>
            </a:r>
            <a:endParaRPr lang="zh-CN" altLang="en-US" sz="3200" dirty="0" smtClean="0">
              <a:solidFill>
                <a:srgbClr val="FF0000"/>
              </a:solidFill>
              <a:latin typeface="华文琥珀" pitchFamily="2" charset="-122"/>
              <a:ea typeface="华文琥珀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7510" y="1703070"/>
            <a:ext cx="9429750" cy="2846070"/>
            <a:chOff x="107510" y="1703070"/>
            <a:chExt cx="9429750" cy="2846070"/>
          </a:xfrm>
        </p:grpSpPr>
        <p:sp>
          <p:nvSpPr>
            <p:cNvPr id="2" name="椭圆 1"/>
            <p:cNvSpPr/>
            <p:nvPr/>
          </p:nvSpPr>
          <p:spPr>
            <a:xfrm>
              <a:off x="107510" y="1703070"/>
              <a:ext cx="8915400" cy="2846070"/>
            </a:xfrm>
            <a:prstGeom prst="ellipse">
              <a:avLst/>
            </a:prstGeom>
            <a:solidFill>
              <a:srgbClr val="FFFF00"/>
            </a:solidFill>
            <a:ln w="12700" cap="flat">
              <a:solidFill>
                <a:srgbClr val="BBE0E3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024062" y="2218164"/>
              <a:ext cx="8513198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 smtClean="0">
                  <a:latin typeface="华文隶书" pitchFamily="2" charset="-122"/>
                  <a:ea typeface="华文隶书" pitchFamily="2" charset="-122"/>
                </a:rPr>
                <a:t>1.</a:t>
              </a:r>
              <a:r>
                <a:rPr lang="zh-CN" altLang="en-US" sz="2800" b="1" dirty="0" smtClean="0">
                  <a:latin typeface="华文隶书" pitchFamily="2" charset="-122"/>
                  <a:ea typeface="华文隶书" pitchFamily="2" charset="-122"/>
                </a:rPr>
                <a:t>公元前</a:t>
              </a:r>
              <a:r>
                <a:rPr lang="en-US" altLang="zh-CN" sz="2800" b="1" dirty="0" smtClean="0">
                  <a:latin typeface="华文隶书" pitchFamily="2" charset="-122"/>
                  <a:ea typeface="华文隶书" pitchFamily="2" charset="-122"/>
                </a:rPr>
                <a:t>221</a:t>
              </a:r>
              <a:r>
                <a:rPr lang="zh-CN" altLang="en-US" sz="2800" b="1" dirty="0" smtClean="0">
                  <a:latin typeface="华文隶书" pitchFamily="2" charset="-122"/>
                  <a:ea typeface="华文隶书" pitchFamily="2" charset="-122"/>
                </a:rPr>
                <a:t>年，秦王嬴政灭六国，统一 全国。</a:t>
              </a:r>
              <a:endParaRPr lang="zh-CN" altLang="en-US" sz="2800" b="1" dirty="0" smtClean="0">
                <a:latin typeface="华文隶书" pitchFamily="2" charset="-122"/>
                <a:ea typeface="华文隶书" pitchFamily="2" charset="-122"/>
              </a:endParaRPr>
            </a:p>
            <a:p>
              <a:r>
                <a:rPr lang="en-US" altLang="zh-CN" sz="2800" b="1" dirty="0" smtClean="0">
                  <a:latin typeface="华文隶书" pitchFamily="2" charset="-122"/>
                  <a:ea typeface="华文隶书" pitchFamily="2" charset="-122"/>
                </a:rPr>
                <a:t>2.280</a:t>
              </a:r>
              <a:r>
                <a:rPr lang="zh-CN" altLang="en-US" sz="2800" b="1" dirty="0" smtClean="0">
                  <a:latin typeface="华文隶书" pitchFamily="2" charset="-122"/>
                  <a:ea typeface="华文隶书" pitchFamily="2" charset="-122"/>
                </a:rPr>
                <a:t>年，西晋灭吴，统一全国。</a:t>
              </a:r>
              <a:endParaRPr lang="zh-CN" altLang="en-US" sz="2800" b="1" dirty="0" smtClean="0">
                <a:latin typeface="华文隶书" pitchFamily="2" charset="-122"/>
                <a:ea typeface="华文隶书" pitchFamily="2" charset="-122"/>
              </a:endParaRPr>
            </a:p>
            <a:p>
              <a:r>
                <a:rPr lang="en-US" altLang="zh-CN" sz="2800" b="1" dirty="0" smtClean="0">
                  <a:latin typeface="华文隶书" pitchFamily="2" charset="-122"/>
                  <a:ea typeface="华文隶书" pitchFamily="2" charset="-122"/>
                </a:rPr>
                <a:t>3.589</a:t>
              </a:r>
              <a:r>
                <a:rPr lang="zh-CN" altLang="en-US" sz="2800" b="1" dirty="0" smtClean="0">
                  <a:latin typeface="华文隶书" pitchFamily="2" charset="-122"/>
                  <a:ea typeface="华文隶书" pitchFamily="2" charset="-122"/>
                </a:rPr>
                <a:t>年，隋灭陈，统一全国。</a:t>
              </a:r>
              <a:endParaRPr lang="zh-CN" altLang="en-US" sz="2800" b="1" dirty="0" smtClean="0">
                <a:latin typeface="华文隶书" pitchFamily="2" charset="-122"/>
                <a:ea typeface="华文隶书" pitchFamily="2" charset="-122"/>
              </a:endParaRPr>
            </a:p>
            <a:p>
              <a:r>
                <a:rPr lang="en-US" altLang="zh-CN" sz="2800" b="1" dirty="0" smtClean="0">
                  <a:latin typeface="华文隶书" pitchFamily="2" charset="-122"/>
                  <a:ea typeface="华文隶书" pitchFamily="2" charset="-122"/>
                </a:rPr>
                <a:t>4.1279</a:t>
              </a:r>
              <a:r>
                <a:rPr lang="zh-CN" altLang="en-US" sz="2800" b="1" dirty="0" smtClean="0">
                  <a:latin typeface="华文隶书" pitchFamily="2" charset="-122"/>
                  <a:ea typeface="华文隶书" pitchFamily="2" charset="-122"/>
                </a:rPr>
                <a:t>年，元朝消灭南宋残余势力，统一全国。</a:t>
              </a:r>
              <a:endParaRPr lang="zh-CN" altLang="en-US" sz="2800" b="1" dirty="0">
                <a:latin typeface="华文隶书" pitchFamily="2" charset="-122"/>
                <a:ea typeface="华文隶书" pitchFamily="2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02487" y="88702"/>
            <a:ext cx="1880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典型例题：</a:t>
            </a:r>
            <a:endParaRPr lang="zh-CN" altLang="en-US" sz="2800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8630" y="581919"/>
            <a:ext cx="74980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方正粗黑宋简体" pitchFamily="2" charset="-122"/>
                <a:ea typeface="方正粗黑宋简体" pitchFamily="2" charset="-122"/>
              </a:rPr>
              <a:t>1</a:t>
            </a:r>
            <a:r>
              <a:rPr lang="zh-CN" altLang="en-US" sz="2800" dirty="0" smtClean="0">
                <a:latin typeface="方正粗黑宋简体" pitchFamily="2" charset="-122"/>
                <a:ea typeface="方正粗黑宋简体" pitchFamily="2" charset="-122"/>
              </a:rPr>
              <a:t>．</a:t>
            </a:r>
            <a:r>
              <a:rPr lang="en-US" altLang="zh-CN" sz="2800" dirty="0">
                <a:latin typeface="方正粗黑宋简体" pitchFamily="2" charset="-122"/>
                <a:ea typeface="方正粗黑宋简体" pitchFamily="2" charset="-122"/>
              </a:rPr>
              <a:t>(</a:t>
            </a:r>
            <a:r>
              <a:rPr lang="en-US" altLang="zh-CN" sz="2800" dirty="0" smtClean="0">
                <a:latin typeface="方正粗黑宋简体" pitchFamily="2" charset="-122"/>
                <a:ea typeface="方正粗黑宋简体" pitchFamily="2" charset="-122"/>
              </a:rPr>
              <a:t>2018</a:t>
            </a:r>
            <a:r>
              <a:rPr lang="zh-CN" altLang="en-US" sz="2800" dirty="0" smtClean="0">
                <a:latin typeface="方正粗黑宋简体" pitchFamily="2" charset="-122"/>
                <a:ea typeface="方正粗黑宋简体" pitchFamily="2" charset="-122"/>
              </a:rPr>
              <a:t>甘肃</a:t>
            </a:r>
            <a:r>
              <a:rPr lang="en-US" altLang="zh-CN" sz="2800" dirty="0" smtClean="0">
                <a:latin typeface="方正粗黑宋简体" pitchFamily="2" charset="-122"/>
                <a:ea typeface="方正粗黑宋简体" pitchFamily="2" charset="-122"/>
              </a:rPr>
              <a:t>)</a:t>
            </a:r>
            <a:r>
              <a:rPr lang="zh-CN" altLang="en-US" sz="2800" dirty="0" smtClean="0">
                <a:latin typeface="方正粗黑宋简体" pitchFamily="2" charset="-122"/>
                <a:ea typeface="方正粗黑宋简体" pitchFamily="2" charset="-122"/>
              </a:rPr>
              <a:t>“国家统一，民族融合”是中国历史的主流，为建立起第一个统一的多民族封建国家而作出杰出贡献的人物是</a:t>
            </a:r>
            <a:r>
              <a:rPr lang="en-US" altLang="zh-CN" sz="2800" dirty="0" smtClean="0">
                <a:latin typeface="方正粗黑宋简体" pitchFamily="2" charset="-122"/>
                <a:ea typeface="方正粗黑宋简体" pitchFamily="2" charset="-122"/>
              </a:rPr>
              <a:t>(    )</a:t>
            </a:r>
            <a:endParaRPr lang="zh-CN" altLang="en-US" sz="2800" dirty="0" smtClean="0"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en-US" altLang="zh-CN" sz="2800" dirty="0" smtClean="0">
                <a:latin typeface="方正粗黑宋简体" pitchFamily="2" charset="-122"/>
                <a:ea typeface="方正粗黑宋简体" pitchFamily="2" charset="-122"/>
              </a:rPr>
              <a:t>A</a:t>
            </a:r>
            <a:r>
              <a:rPr lang="zh-CN" altLang="en-US" sz="2800" dirty="0" smtClean="0">
                <a:latin typeface="方正粗黑宋简体" pitchFamily="2" charset="-122"/>
                <a:ea typeface="方正粗黑宋简体" pitchFamily="2" charset="-122"/>
              </a:rPr>
              <a:t>． 夏启</a:t>
            </a:r>
            <a:endParaRPr lang="zh-CN" altLang="en-US" sz="2800" dirty="0" smtClean="0"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en-US" altLang="zh-CN" sz="2800" dirty="0" smtClean="0">
                <a:latin typeface="方正粗黑宋简体" pitchFamily="2" charset="-122"/>
                <a:ea typeface="方正粗黑宋简体" pitchFamily="2" charset="-122"/>
              </a:rPr>
              <a:t>B</a:t>
            </a:r>
            <a:r>
              <a:rPr lang="zh-CN" altLang="en-US" sz="2800" dirty="0" smtClean="0">
                <a:latin typeface="方正粗黑宋简体" pitchFamily="2" charset="-122"/>
                <a:ea typeface="方正粗黑宋简体" pitchFamily="2" charset="-122"/>
              </a:rPr>
              <a:t>． 秦始皇</a:t>
            </a:r>
            <a:endParaRPr lang="zh-CN" altLang="en-US" sz="2800" dirty="0" smtClean="0"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en-US" altLang="zh-CN" sz="2800" dirty="0" smtClean="0">
                <a:latin typeface="方正粗黑宋简体" pitchFamily="2" charset="-122"/>
                <a:ea typeface="方正粗黑宋简体" pitchFamily="2" charset="-122"/>
              </a:rPr>
              <a:t>C</a:t>
            </a:r>
            <a:r>
              <a:rPr lang="zh-CN" altLang="en-US" sz="2800" dirty="0" smtClean="0">
                <a:latin typeface="方正粗黑宋简体" pitchFamily="2" charset="-122"/>
                <a:ea typeface="方正粗黑宋简体" pitchFamily="2" charset="-122"/>
              </a:rPr>
              <a:t>． 北魏孝文帝</a:t>
            </a:r>
            <a:endParaRPr lang="zh-CN" altLang="en-US" sz="2800" dirty="0" smtClean="0"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en-US" altLang="zh-CN" sz="2800" dirty="0" smtClean="0">
                <a:latin typeface="方正粗黑宋简体" pitchFamily="2" charset="-122"/>
                <a:ea typeface="方正粗黑宋简体" pitchFamily="2" charset="-122"/>
              </a:rPr>
              <a:t>D</a:t>
            </a:r>
            <a:r>
              <a:rPr lang="zh-CN" altLang="en-US" sz="2800" dirty="0" smtClean="0">
                <a:latin typeface="方正粗黑宋简体" pitchFamily="2" charset="-122"/>
                <a:ea typeface="方正粗黑宋简体" pitchFamily="2" charset="-122"/>
              </a:rPr>
              <a:t>． 唐太宗</a:t>
            </a:r>
            <a:endParaRPr lang="zh-CN" altLang="en-US" sz="2800" dirty="0" smtClean="0">
              <a:latin typeface="方正粗黑宋简体" pitchFamily="2" charset="-122"/>
              <a:ea typeface="方正粗黑宋简体" pitchFamily="2" charset="-122"/>
            </a:endParaRPr>
          </a:p>
          <a:p>
            <a:endParaRPr lang="en-US" altLang="zh-CN" sz="2800" dirty="0">
              <a:latin typeface="方正粗黑宋简体" pitchFamily="2" charset="-122"/>
              <a:ea typeface="方正粗黑宋简体" pitchFamily="2" charset="-122"/>
            </a:endParaRPr>
          </a:p>
        </p:txBody>
      </p:sp>
      <p:pic>
        <p:nvPicPr>
          <p:cNvPr id="8194" name="图片 1" descr="学科网(www.zxxk.com)--教育资源门户，提供试卷、教案、课件、论文、素材及各类教学资源下载，还有大量而丰富的教学相关资讯！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5373" y="3718286"/>
            <a:ext cx="8644317" cy="142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977890" y="1151306"/>
            <a:ext cx="1188720" cy="1200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</a:t>
            </a:r>
            <a:endParaRPr kumimoji="0" lang="zh-CN" altLang="en-US" sz="7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9544" y="582154"/>
            <a:ext cx="8825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图示法。如：记秦朝和清朝疆域图，画出如下两幅图示就很好记。</a:t>
            </a:r>
            <a:endParaRPr lang="zh-CN" altLang="en-US" sz="24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9410" name="Group 18" descr="学科网(www.zxxk.com)--教育资源门户，提供试卷、教案、课件、论文、素材及各类教学资源下载，还有大量而丰富的教学相关资讯！"/>
          <p:cNvGrpSpPr/>
          <p:nvPr/>
        </p:nvGrpSpPr>
        <p:grpSpPr bwMode="auto">
          <a:xfrm>
            <a:off x="1548020" y="1673869"/>
            <a:ext cx="4592638" cy="495300"/>
            <a:chOff x="1494" y="5190"/>
            <a:chExt cx="7232" cy="780"/>
          </a:xfrm>
        </p:grpSpPr>
        <p:sp>
          <p:nvSpPr>
            <p:cNvPr id="59414" name="Line 22"/>
            <p:cNvSpPr>
              <a:spLocks noChangeShapeType="1"/>
            </p:cNvSpPr>
            <p:nvPr/>
          </p:nvSpPr>
          <p:spPr bwMode="auto">
            <a:xfrm>
              <a:off x="5306" y="5708"/>
              <a:ext cx="34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413" name="Line 21"/>
            <p:cNvSpPr>
              <a:spLocks noChangeShapeType="1"/>
            </p:cNvSpPr>
            <p:nvPr/>
          </p:nvSpPr>
          <p:spPr bwMode="auto">
            <a:xfrm flipH="1">
              <a:off x="1494" y="5658"/>
              <a:ext cx="37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412" name="Line 20"/>
            <p:cNvSpPr>
              <a:spLocks noChangeShapeType="1"/>
            </p:cNvSpPr>
            <p:nvPr/>
          </p:nvSpPr>
          <p:spPr bwMode="auto">
            <a:xfrm flipV="1">
              <a:off x="5274" y="5190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5274" y="565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644130" y="1335804"/>
            <a:ext cx="6493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长城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71680" y="2349040"/>
            <a:ext cx="6493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南海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08863" y="1792448"/>
            <a:ext cx="6493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东海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2706" y="1779196"/>
            <a:ext cx="6493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陇西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442360" y="2766588"/>
            <a:ext cx="1107996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清朝疆域</a:t>
            </a:r>
            <a:endParaRPr lang="zh-CN" altLang="en-US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394488" y="958429"/>
            <a:ext cx="1107996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秦朝疆域</a:t>
            </a:r>
            <a:endParaRPr lang="zh-CN" altLang="en-US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9418" name="Group 26" descr="学科网(www.zxxk.com)--教育资源门户，提供试卷、教案、课件、论文、素材及各类教学资源下载，还有大量而丰富的教学相关资讯！"/>
          <p:cNvGrpSpPr/>
          <p:nvPr/>
        </p:nvGrpSpPr>
        <p:grpSpPr bwMode="auto">
          <a:xfrm>
            <a:off x="1736932" y="3869037"/>
            <a:ext cx="3543300" cy="693738"/>
            <a:chOff x="1854" y="6750"/>
            <a:chExt cx="5580" cy="1092"/>
          </a:xfrm>
        </p:grpSpPr>
        <p:sp>
          <p:nvSpPr>
            <p:cNvPr id="59419" name="Line 27"/>
            <p:cNvSpPr>
              <a:spLocks noChangeShapeType="1"/>
            </p:cNvSpPr>
            <p:nvPr/>
          </p:nvSpPr>
          <p:spPr bwMode="auto">
            <a:xfrm flipV="1">
              <a:off x="4734" y="6750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420" name="Line 28"/>
            <p:cNvSpPr>
              <a:spLocks noChangeShapeType="1"/>
            </p:cNvSpPr>
            <p:nvPr/>
          </p:nvSpPr>
          <p:spPr bwMode="auto">
            <a:xfrm>
              <a:off x="4734" y="7218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421" name="Line 29"/>
            <p:cNvSpPr>
              <a:spLocks noChangeShapeType="1"/>
            </p:cNvSpPr>
            <p:nvPr/>
          </p:nvSpPr>
          <p:spPr bwMode="auto">
            <a:xfrm flipH="1" flipV="1">
              <a:off x="2687" y="6894"/>
              <a:ext cx="2047" cy="3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422" name="Line 30"/>
            <p:cNvSpPr>
              <a:spLocks noChangeShapeType="1"/>
            </p:cNvSpPr>
            <p:nvPr/>
          </p:nvSpPr>
          <p:spPr bwMode="auto">
            <a:xfrm flipH="1">
              <a:off x="1854" y="7218"/>
              <a:ext cx="28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423" name="Line 31"/>
            <p:cNvSpPr>
              <a:spLocks noChangeShapeType="1"/>
            </p:cNvSpPr>
            <p:nvPr/>
          </p:nvSpPr>
          <p:spPr bwMode="auto">
            <a:xfrm flipH="1">
              <a:off x="2214" y="7218"/>
              <a:ext cx="252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424" name="Line 32"/>
            <p:cNvSpPr>
              <a:spLocks noChangeShapeType="1"/>
            </p:cNvSpPr>
            <p:nvPr/>
          </p:nvSpPr>
          <p:spPr bwMode="auto">
            <a:xfrm>
              <a:off x="4734" y="7218"/>
              <a:ext cx="27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425" name="Line 33"/>
            <p:cNvSpPr>
              <a:spLocks noChangeShapeType="1"/>
            </p:cNvSpPr>
            <p:nvPr/>
          </p:nvSpPr>
          <p:spPr bwMode="auto">
            <a:xfrm flipV="1">
              <a:off x="4734" y="6750"/>
              <a:ext cx="252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426" name="Line 34"/>
            <p:cNvSpPr>
              <a:spLocks noChangeShapeType="1"/>
            </p:cNvSpPr>
            <p:nvPr/>
          </p:nvSpPr>
          <p:spPr bwMode="auto">
            <a:xfrm>
              <a:off x="4734" y="7218"/>
              <a:ext cx="108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896131" y="329853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巴尔喀什湖北岸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263456" y="337142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西伯利亚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165932" y="3371426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外兴安岭（含库页岛）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04706" y="390151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葱岭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671498" y="398168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太平洋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093953" y="463700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喜马拉雅山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885769" y="464363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南海诸岛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494675" y="4617130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 台湾及澎湖列岛、钓鱼岛、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765632" y="19944"/>
            <a:ext cx="2514600" cy="562210"/>
            <a:chOff x="2850080" y="167581"/>
            <a:chExt cx="2315852" cy="396358"/>
          </a:xfrm>
        </p:grpSpPr>
        <p:sp>
          <p:nvSpPr>
            <p:cNvPr id="3" name="云形 2"/>
            <p:cNvSpPr/>
            <p:nvPr/>
          </p:nvSpPr>
          <p:spPr>
            <a:xfrm>
              <a:off x="2850080" y="167581"/>
              <a:ext cx="2315852" cy="396358"/>
            </a:xfrm>
            <a:prstGeom prst="cloud">
              <a:avLst/>
            </a:prstGeom>
            <a:solidFill>
              <a:srgbClr val="FF99FF"/>
            </a:solidFill>
            <a:ln w="12700" cap="flat">
              <a:solidFill>
                <a:srgbClr val="FF0000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30878" y="167581"/>
              <a:ext cx="1561181" cy="368869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2800" dirty="0" smtClean="0">
                  <a:solidFill>
                    <a:srgbClr val="FFFFFF"/>
                  </a:solidFill>
                  <a:latin typeface="华文琥珀" pitchFamily="2" charset="-122"/>
                  <a:ea typeface="华文琥珀" pitchFamily="2" charset="-122"/>
                </a:rPr>
                <a:t>方法总结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华文琥珀" pitchFamily="2" charset="-122"/>
                <a:ea typeface="华文琥珀" pitchFamily="2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9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9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9" grpId="0"/>
      <p:bldP spid="30" grpId="0"/>
      <p:bldP spid="31" grpId="0"/>
      <p:bldP spid="32" grpId="0"/>
      <p:bldP spid="33" grpId="0" animBg="1"/>
      <p:bldP spid="34" grpId="0" animBg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9144" y="1484244"/>
            <a:ext cx="8229600" cy="296186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700"/>
              </a:spcBef>
              <a:buSzPct val="100000"/>
              <a:buChar char="•"/>
              <a:defRPr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783590" indent="-326390">
              <a:spcBef>
                <a:spcPts val="700"/>
              </a:spcBef>
              <a:buSzPct val="100000"/>
              <a:buChar char="–"/>
              <a:defRPr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219200" indent="-304800">
              <a:spcBef>
                <a:spcPts val="700"/>
              </a:spcBef>
              <a:buSzPct val="100000"/>
              <a:buChar char="•"/>
              <a:defRPr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737360" indent="-365760">
              <a:spcBef>
                <a:spcPts val="700"/>
              </a:spcBef>
              <a:buSzPct val="100000"/>
              <a:buChar char="–"/>
              <a:defRPr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194560" indent="-365760">
              <a:spcBef>
                <a:spcPts val="700"/>
              </a:spcBef>
              <a:buSzPct val="100000"/>
              <a:buChar char="»"/>
              <a:defRPr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92400" indent="-406400">
              <a:spcBef>
                <a:spcPts val="700"/>
              </a:spcBef>
              <a:buSzPct val="100000"/>
              <a:buChar char="•"/>
              <a:defRPr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149600" indent="-406400">
              <a:spcBef>
                <a:spcPts val="700"/>
              </a:spcBef>
              <a:buSzPct val="100000"/>
              <a:buChar char="•"/>
              <a:defRPr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06800" indent="-406400">
              <a:spcBef>
                <a:spcPts val="700"/>
              </a:spcBef>
              <a:buSzPct val="100000"/>
              <a:buChar char="•"/>
              <a:defRPr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064000" indent="-406400">
              <a:spcBef>
                <a:spcPts val="700"/>
              </a:spcBef>
              <a:buSzPct val="100000"/>
              <a:buChar char="•"/>
              <a:defRPr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</a:rPr>
              <a:t>1. </a:t>
            </a:r>
            <a:r>
              <a:rPr lang="zh-CN" altLang="en-US" dirty="0" smtClean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</a:rPr>
              <a:t>掌握历代王朝和政府维护国家统一的措施。</a:t>
            </a:r>
            <a:endParaRPr lang="en-US" altLang="zh-CN" dirty="0">
              <a:solidFill>
                <a:srgbClr val="C00000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  <a:cs typeface="+mn-cs"/>
              </a:rPr>
              <a:t>2.</a:t>
            </a:r>
            <a:r>
              <a:rPr lang="zh-CN" altLang="en-US" dirty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  <a:cs typeface="+mn-cs"/>
              </a:rPr>
              <a:t>了</a:t>
            </a:r>
            <a:r>
              <a:rPr lang="zh-CN" altLang="en-US" dirty="0" smtClean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  <a:cs typeface="+mn-cs"/>
              </a:rPr>
              <a:t>解</a:t>
            </a:r>
            <a:r>
              <a:rPr lang="zh-CN" altLang="en-US" dirty="0" smtClean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</a:rPr>
              <a:t>边疆重要地区与中央地区的关系演变</a:t>
            </a:r>
            <a:r>
              <a:rPr lang="zh-CN" altLang="en-US" dirty="0" smtClean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  <a:cs typeface="+mn-cs"/>
              </a:rPr>
              <a:t>。</a:t>
            </a:r>
            <a:endParaRPr lang="en-US" altLang="zh-CN" dirty="0">
              <a:solidFill>
                <a:srgbClr val="C00000"/>
              </a:solidFill>
              <a:latin typeface="方正粗黑宋简体" pitchFamily="2" charset="-122"/>
              <a:ea typeface="方正粗黑宋简体" pitchFamily="2" charset="-122"/>
              <a:cs typeface="+mn-c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 smtClean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  <a:cs typeface="+mn-cs"/>
              </a:rPr>
              <a:t>3.</a:t>
            </a:r>
            <a:r>
              <a:rPr lang="zh-CN" altLang="en-US" dirty="0" smtClean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  <a:cs typeface="+mn-cs"/>
              </a:rPr>
              <a:t>理解民族团结与祖国统一的关系。</a:t>
            </a:r>
            <a:endParaRPr lang="en-US" altLang="zh-CN" dirty="0">
              <a:solidFill>
                <a:srgbClr val="C00000"/>
              </a:solidFill>
              <a:latin typeface="方正粗黑宋简体" pitchFamily="2" charset="-122"/>
              <a:ea typeface="方正粗黑宋简体" pitchFamily="2" charset="-122"/>
              <a:cs typeface="+mn-cs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SzTx/>
              <a:buNone/>
              <a:defRPr/>
            </a:pPr>
            <a:r>
              <a:rPr lang="en-US" altLang="zh-CN" dirty="0" smtClean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  <a:cs typeface="+mn-cs"/>
              </a:rPr>
              <a:t>4.</a:t>
            </a:r>
            <a:r>
              <a:rPr lang="zh-CN" altLang="en-US" dirty="0" smtClean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  <a:cs typeface="+mn-cs"/>
              </a:rPr>
              <a:t>归纳</a:t>
            </a:r>
            <a:r>
              <a:rPr lang="zh-CN" altLang="en-US" dirty="0" smtClean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</a:rPr>
              <a:t>维护国家统一反抗外来侵略的斗争</a:t>
            </a:r>
            <a:r>
              <a:rPr lang="zh-CN" altLang="en-US" dirty="0" smtClean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  <a:cs typeface="Helvetica"/>
              </a:rPr>
              <a:t>。</a:t>
            </a:r>
            <a:endParaRPr lang="en-US" altLang="zh-CN" dirty="0">
              <a:solidFill>
                <a:srgbClr val="C00000"/>
              </a:solidFill>
              <a:latin typeface="方正粗黑宋简体" pitchFamily="2" charset="-122"/>
              <a:ea typeface="方正粗黑宋简体" pitchFamily="2" charset="-122"/>
              <a:cs typeface="Helvetic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 smtClean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  <a:cs typeface="+mn-cs"/>
              </a:rPr>
              <a:t>5.</a:t>
            </a:r>
            <a:r>
              <a:rPr lang="zh-CN" altLang="en-US" dirty="0" smtClean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  <a:cs typeface="+mn-cs"/>
              </a:rPr>
              <a:t>知道</a:t>
            </a:r>
            <a:r>
              <a:rPr lang="zh-CN" altLang="en-US" dirty="0" smtClean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</a:rPr>
              <a:t>中国古代的四次大统一</a:t>
            </a:r>
            <a:r>
              <a:rPr lang="zh-CN" altLang="en-US" dirty="0" smtClean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  <a:cs typeface="+mn-cs"/>
              </a:rPr>
              <a:t>。</a:t>
            </a:r>
            <a:endParaRPr lang="en-US" altLang="zh-CN" dirty="0">
              <a:solidFill>
                <a:srgbClr val="C00000"/>
              </a:solidFill>
              <a:latin typeface="方正粗黑宋简体" pitchFamily="2" charset="-122"/>
              <a:ea typeface="方正粗黑宋简体" pitchFamily="2" charset="-122"/>
              <a:cs typeface="+mn-cs"/>
            </a:endParaRPr>
          </a:p>
          <a:p>
            <a:pPr marL="0" lvl="0" indent="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None/>
            </a:pPr>
            <a:endParaRPr lang="en-US" altLang="zh-CN" dirty="0">
              <a:solidFill>
                <a:srgbClr val="C00000"/>
              </a:solidFill>
              <a:latin typeface="方正粗黑宋简体" pitchFamily="2" charset="-122"/>
              <a:ea typeface="方正粗黑宋简体" pitchFamily="2" charset="-122"/>
              <a:cs typeface="+mn-cs"/>
            </a:endParaRPr>
          </a:p>
          <a:p>
            <a:pPr marL="0" lvl="0" indent="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None/>
            </a:pPr>
            <a:endParaRPr lang="zh-CN" altLang="en-US" dirty="0">
              <a:solidFill>
                <a:srgbClr val="C00000"/>
              </a:solidFill>
              <a:latin typeface="方正粗黑宋简体" pitchFamily="2" charset="-122"/>
              <a:ea typeface="方正粗黑宋简体" pitchFamily="2" charset="-122"/>
              <a:cs typeface="+mn-cs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dirty="0">
              <a:solidFill>
                <a:srgbClr val="C00000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251718"/>
            <a:ext cx="1796888" cy="60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920" y="80941"/>
            <a:ext cx="165490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97622" y="1142512"/>
            <a:ext cx="70851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一．秦朝时秦始皇巩固统一的措施</a:t>
            </a:r>
            <a:endParaRPr lang="zh-CN" altLang="en-US" sz="2800" dirty="0" smtClean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endParaRPr lang="zh-CN" altLang="en-US" sz="2800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88181" y="616024"/>
            <a:ext cx="58927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方正粗黑宋简体" pitchFamily="2" charset="-122"/>
                <a:ea typeface="方正粗黑宋简体" pitchFamily="2" charset="-122"/>
              </a:rPr>
              <a:t>历代王朝和政府维护国家统一的措施</a:t>
            </a:r>
            <a:endParaRPr lang="zh-CN" altLang="en-US" sz="2800" dirty="0" smtClean="0"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062" y="1768155"/>
            <a:ext cx="8648454" cy="3046988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1</a:t>
            </a:r>
            <a:r>
              <a:rPr lang="zh-CN" altLang="en-US" sz="2400" dirty="0" smtClean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．政治上：</a:t>
            </a:r>
            <a:r>
              <a:rPr lang="zh-CN" altLang="en-US" sz="2400" dirty="0" smtClean="0">
                <a:solidFill>
                  <a:schemeClr val="tx1"/>
                </a:solidFill>
                <a:latin typeface="方正粗黑宋简体" pitchFamily="2" charset="-122"/>
                <a:ea typeface="方正粗黑宋简体" pitchFamily="2" charset="-122"/>
              </a:rPr>
              <a:t>（</a:t>
            </a:r>
            <a:r>
              <a:rPr lang="en-US" altLang="zh-CN" sz="2400" dirty="0" smtClean="0">
                <a:solidFill>
                  <a:schemeClr val="tx1"/>
                </a:solidFill>
                <a:latin typeface="方正粗黑宋简体" pitchFamily="2" charset="-122"/>
                <a:ea typeface="方正粗黑宋简体" pitchFamily="2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方正粗黑宋简体" pitchFamily="2" charset="-122"/>
                <a:ea typeface="方正粗黑宋简体" pitchFamily="2" charset="-122"/>
              </a:rPr>
              <a:t>）建立起我国历史上第一个统一的中央集权</a:t>
            </a:r>
            <a:endParaRPr lang="en-US" altLang="zh-CN" sz="2400" dirty="0" smtClean="0">
              <a:solidFill>
                <a:schemeClr val="tx1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  <a:latin typeface="方正粗黑宋简体" pitchFamily="2" charset="-122"/>
                <a:ea typeface="方正粗黑宋简体" pitchFamily="2" charset="-122"/>
              </a:rPr>
              <a:t>                            的</a:t>
            </a:r>
            <a:r>
              <a:rPr lang="zh-CN" altLang="en-US" sz="2400" dirty="0">
                <a:solidFill>
                  <a:schemeClr val="tx1"/>
                </a:solidFill>
                <a:latin typeface="方正粗黑宋简体" pitchFamily="2" charset="-122"/>
                <a:ea typeface="方正粗黑宋简体" pitchFamily="2" charset="-122"/>
              </a:rPr>
              <a:t>封建</a:t>
            </a:r>
            <a:r>
              <a:rPr lang="zh-CN" altLang="en-US" sz="2400" dirty="0" smtClean="0">
                <a:solidFill>
                  <a:schemeClr val="tx1"/>
                </a:solidFill>
                <a:latin typeface="方正粗黑宋简体" pitchFamily="2" charset="-122"/>
                <a:ea typeface="方正粗黑宋简体" pitchFamily="2" charset="-122"/>
              </a:rPr>
              <a:t>国家</a:t>
            </a:r>
            <a:r>
              <a:rPr lang="zh-CN" altLang="en-US" sz="2400" dirty="0">
                <a:solidFill>
                  <a:schemeClr val="tx1"/>
                </a:solidFill>
                <a:latin typeface="方正粗黑宋简体" pitchFamily="2" charset="-122"/>
                <a:ea typeface="方正粗黑宋简体" pitchFamily="2" charset="-122"/>
              </a:rPr>
              <a:t>。</a:t>
            </a:r>
            <a:endParaRPr lang="zh-CN" altLang="en-US" sz="2400" dirty="0" smtClean="0">
              <a:solidFill>
                <a:schemeClr val="tx1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方正粗黑宋简体" pitchFamily="2" charset="-122"/>
                <a:ea typeface="方正粗黑宋简体" pitchFamily="2" charset="-122"/>
              </a:rPr>
              <a:t>                    （</a:t>
            </a:r>
            <a:r>
              <a:rPr lang="en-US" altLang="zh-CN" sz="2400" dirty="0" smtClean="0">
                <a:solidFill>
                  <a:schemeClr val="tx1"/>
                </a:solidFill>
                <a:latin typeface="方正粗黑宋简体" pitchFamily="2" charset="-122"/>
                <a:ea typeface="方正粗黑宋简体" pitchFamily="2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方正粗黑宋简体" pitchFamily="2" charset="-122"/>
                <a:ea typeface="方正粗黑宋简体" pitchFamily="2" charset="-122"/>
              </a:rPr>
              <a:t>）秦</a:t>
            </a:r>
            <a:r>
              <a:rPr lang="zh-CN" altLang="en-US" sz="2400" dirty="0">
                <a:solidFill>
                  <a:schemeClr val="tx1"/>
                </a:solidFill>
                <a:latin typeface="方正粗黑宋简体" pitchFamily="2" charset="-122"/>
                <a:ea typeface="方正粗黑宋简体" pitchFamily="2" charset="-122"/>
              </a:rPr>
              <a:t>统一后在地方上推行郡县制度</a:t>
            </a:r>
            <a:r>
              <a:rPr lang="zh-CN" altLang="en-US" sz="2400" dirty="0" smtClean="0">
                <a:solidFill>
                  <a:schemeClr val="tx1"/>
                </a:solidFill>
                <a:latin typeface="方正粗黑宋简体" pitchFamily="2" charset="-122"/>
                <a:ea typeface="方正粗黑宋简体" pitchFamily="2" charset="-122"/>
              </a:rPr>
              <a:t>。</a:t>
            </a:r>
            <a:endParaRPr lang="en-US" altLang="zh-CN" sz="2400" dirty="0" smtClean="0">
              <a:solidFill>
                <a:schemeClr val="tx1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en-US" altLang="zh-CN" sz="2400" dirty="0" smtClean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2</a:t>
            </a:r>
            <a:r>
              <a:rPr lang="zh-CN" altLang="en-US" sz="2400" dirty="0" smtClean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．经济上：</a:t>
            </a:r>
            <a:r>
              <a:rPr lang="zh-CN" altLang="en-US" sz="2400" dirty="0" smtClean="0">
                <a:latin typeface="方正粗黑宋简体" pitchFamily="2" charset="-122"/>
                <a:ea typeface="方正粗黑宋简体" pitchFamily="2" charset="-122"/>
              </a:rPr>
              <a:t>统一货币（统一使用</a:t>
            </a:r>
            <a:r>
              <a:rPr lang="zh-CN" altLang="en-US" sz="2400" dirty="0">
                <a:latin typeface="方正粗黑宋简体" pitchFamily="2" charset="-122"/>
                <a:ea typeface="方正粗黑宋简体" pitchFamily="2" charset="-122"/>
              </a:rPr>
              <a:t>圆形</a:t>
            </a:r>
            <a:r>
              <a:rPr lang="zh-CN" altLang="en-US" sz="2400" dirty="0" smtClean="0">
                <a:latin typeface="方正粗黑宋简体" pitchFamily="2" charset="-122"/>
                <a:ea typeface="方正粗黑宋简体" pitchFamily="2" charset="-122"/>
              </a:rPr>
              <a:t>方孔铜钱）、度量衡。</a:t>
            </a:r>
            <a:endParaRPr lang="zh-CN" altLang="en-US" sz="2400" dirty="0" smtClean="0"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en-US" altLang="zh-CN" sz="2400" dirty="0" smtClean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3</a:t>
            </a:r>
            <a:r>
              <a:rPr lang="zh-CN" altLang="en-US" sz="2400" dirty="0" smtClean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．文化上：</a:t>
            </a:r>
            <a:r>
              <a:rPr lang="zh-CN" altLang="en-US" sz="2400" dirty="0" smtClean="0">
                <a:latin typeface="方正粗黑宋简体" pitchFamily="2" charset="-122"/>
                <a:ea typeface="方正粗黑宋简体" pitchFamily="2" charset="-122"/>
              </a:rPr>
              <a:t>统一文字（把小篆作为全国规范文字）</a:t>
            </a:r>
            <a:endParaRPr lang="zh-CN" altLang="en-US" sz="2400" dirty="0" smtClean="0"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en-US" altLang="zh-CN" sz="2400" dirty="0" smtClean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4</a:t>
            </a:r>
            <a:r>
              <a:rPr lang="zh-CN" altLang="en-US" sz="2400" dirty="0" smtClean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．思想上：</a:t>
            </a:r>
            <a:r>
              <a:rPr lang="zh-CN" altLang="en-US" sz="2400" dirty="0" smtClean="0">
                <a:latin typeface="方正粗黑宋简体" pitchFamily="2" charset="-122"/>
                <a:ea typeface="方正粗黑宋简体" pitchFamily="2" charset="-122"/>
              </a:rPr>
              <a:t>焚书坑儒。</a:t>
            </a:r>
            <a:endParaRPr lang="zh-CN" altLang="en-US" sz="2400" dirty="0" smtClean="0"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en-US" altLang="zh-CN" sz="2400" dirty="0" smtClean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5</a:t>
            </a:r>
            <a:r>
              <a:rPr lang="zh-CN" altLang="en-US" sz="2400" dirty="0" smtClean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．军事上：</a:t>
            </a:r>
            <a:r>
              <a:rPr lang="zh-CN" altLang="en-US" sz="2400" dirty="0" smtClean="0">
                <a:latin typeface="方正粗黑宋简体" pitchFamily="2" charset="-122"/>
                <a:ea typeface="方正粗黑宋简体" pitchFamily="2" charset="-122"/>
              </a:rPr>
              <a:t>反击匈奴，北筑长城（西起临洮，东到辽东）。</a:t>
            </a:r>
            <a:endParaRPr lang="en-US" altLang="zh-CN" sz="2400" dirty="0" smtClean="0"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en-US" altLang="zh-CN" sz="2400" dirty="0">
                <a:latin typeface="方正粗黑宋简体" pitchFamily="2" charset="-122"/>
                <a:ea typeface="方正粗黑宋简体" pitchFamily="2" charset="-122"/>
              </a:rPr>
              <a:t> </a:t>
            </a:r>
            <a:r>
              <a:rPr lang="en-US" altLang="zh-CN" sz="2400" dirty="0" smtClean="0">
                <a:latin typeface="方正粗黑宋简体" pitchFamily="2" charset="-122"/>
                <a:ea typeface="方正粗黑宋简体" pitchFamily="2" charset="-122"/>
              </a:rPr>
              <a:t>                  </a:t>
            </a:r>
            <a:r>
              <a:rPr lang="zh-CN" altLang="en-US" sz="2400" dirty="0" smtClean="0">
                <a:latin typeface="方正粗黑宋简体" pitchFamily="2" charset="-122"/>
                <a:ea typeface="方正粗黑宋简体" pitchFamily="2" charset="-122"/>
              </a:rPr>
              <a:t>南凿灵渠，开发南疆。</a:t>
            </a:r>
            <a:endParaRPr lang="zh-CN" altLang="en-US" sz="2400" dirty="0" smtClean="0">
              <a:latin typeface="方正粗黑宋简体" pitchFamily="2" charset="-122"/>
              <a:ea typeface="方正粗黑宋简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3.ssl.qhimgs1.com/sdr/400__/t01f0148e27a0fef073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4" y="523218"/>
            <a:ext cx="2541905" cy="206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0.ssl.qhimgs1.com/sdr/400__/t01785f4f961746e85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942" y="904558"/>
            <a:ext cx="2486025" cy="345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p0.ssl.qhimgs1.com/sdr/400__/t01f6af3674b024f29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53" y="2788920"/>
            <a:ext cx="3433445" cy="201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7222" y="0"/>
            <a:ext cx="4942208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华文琥珀" pitchFamily="2" charset="-122"/>
                <a:ea typeface="华文琥珀" pitchFamily="2" charset="-122"/>
                <a:sym typeface="Arial" panose="020B0604020202020204"/>
              </a:rPr>
              <a:t>说出下面图片所反映的内容？</a:t>
            </a:r>
            <a:endParaRPr kumimoji="0" lang="zh-CN" altLang="en-US" sz="2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华文琥珀" pitchFamily="2" charset="-122"/>
              <a:ea typeface="华文琥珀" pitchFamily="2" charset="-122"/>
              <a:sym typeface="Arial" panose="020B06040202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62064" y="1174647"/>
            <a:ext cx="2646878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</a:rPr>
              <a:t>秦朝圆形</a:t>
            </a:r>
            <a:r>
              <a:rPr lang="zh-CN" altLang="en-US" sz="2400" b="1" dirty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</a:rPr>
              <a:t>方孔铜钱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05309" y="2014694"/>
            <a:ext cx="800219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</a:rPr>
              <a:t>小篆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00498" y="3609457"/>
            <a:ext cx="1107996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</a:rPr>
              <a:t>郡县制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8418" y="0"/>
            <a:ext cx="55708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二．西汉时汉武帝巩固统一的措施</a:t>
            </a:r>
            <a:endParaRPr lang="zh-CN" altLang="en-US" sz="2800" dirty="0" smtClean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8418" y="547092"/>
            <a:ext cx="87484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1.</a:t>
            </a:r>
            <a:r>
              <a:rPr lang="zh-CN" altLang="en-US" sz="2800" dirty="0" smtClean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政治上：</a:t>
            </a:r>
            <a:endParaRPr lang="en-US" altLang="zh-CN" sz="2800" dirty="0" smtClean="0">
              <a:solidFill>
                <a:srgbClr val="1B06BA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endParaRPr lang="en-US" altLang="zh-CN" sz="2800" dirty="0">
              <a:solidFill>
                <a:srgbClr val="1B06BA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endParaRPr lang="en-US" altLang="zh-CN" sz="2800" dirty="0" smtClean="0">
              <a:solidFill>
                <a:srgbClr val="1B06BA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en-US" altLang="zh-CN" sz="2800" dirty="0" smtClean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2.</a:t>
            </a:r>
            <a:r>
              <a:rPr lang="zh-CN" altLang="en-US" sz="2800" dirty="0" smtClean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思想上：</a:t>
            </a:r>
            <a:endParaRPr lang="en-US" altLang="zh-CN" sz="2800" dirty="0" smtClean="0">
              <a:solidFill>
                <a:srgbClr val="1B06BA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endParaRPr lang="en-US" altLang="zh-CN" sz="2800" dirty="0">
              <a:solidFill>
                <a:srgbClr val="1B06BA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endParaRPr lang="en-US" altLang="zh-CN" sz="2800" dirty="0" smtClean="0">
              <a:solidFill>
                <a:srgbClr val="1B06BA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en-US" altLang="zh-CN" sz="2800" dirty="0" smtClean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3.</a:t>
            </a:r>
            <a:r>
              <a:rPr lang="zh-CN" altLang="en-US" sz="2800" dirty="0" smtClean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军事上：</a:t>
            </a:r>
            <a:endParaRPr lang="en-US" altLang="zh-CN" sz="2800" dirty="0" smtClean="0">
              <a:solidFill>
                <a:srgbClr val="1B06BA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endParaRPr lang="en-US" altLang="zh-CN" sz="2800" dirty="0">
              <a:solidFill>
                <a:srgbClr val="1B06BA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en-US" altLang="zh-CN" sz="2800" dirty="0" smtClean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4.</a:t>
            </a:r>
            <a:r>
              <a:rPr lang="zh-CN" altLang="en-US" sz="2800" dirty="0" smtClean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经济上：</a:t>
            </a:r>
            <a:endParaRPr lang="zh-CN" altLang="en-US" sz="2800" dirty="0" smtClean="0">
              <a:solidFill>
                <a:srgbClr val="1B06BA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74520" y="523220"/>
            <a:ext cx="7269480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latin typeface="方正粗黑宋简体" pitchFamily="2" charset="-122"/>
                <a:ea typeface="方正粗黑宋简体" pitchFamily="2" charset="-122"/>
              </a:rPr>
              <a:t>汉武帝接受主父偃的建议，颁布</a:t>
            </a:r>
            <a:r>
              <a:rPr lang="zh-CN" altLang="en-US" sz="2800" dirty="0" smtClean="0">
                <a:latin typeface="方正粗黑宋简体" pitchFamily="2" charset="-122"/>
                <a:ea typeface="方正粗黑宋简体" pitchFamily="2" charset="-122"/>
              </a:rPr>
              <a:t>“推恩令” ，</a:t>
            </a:r>
            <a:r>
              <a:rPr lang="zh-CN" altLang="en-US" sz="2800" dirty="0">
                <a:latin typeface="方正粗黑宋简体" pitchFamily="2" charset="-122"/>
                <a:ea typeface="方正粗黑宋简体" pitchFamily="2" charset="-122"/>
              </a:rPr>
              <a:t>削弱了诸侯国的</a:t>
            </a:r>
            <a:r>
              <a:rPr lang="zh-CN" altLang="en-US" sz="2800" dirty="0" smtClean="0">
                <a:latin typeface="方正粗黑宋简体" pitchFamily="2" charset="-122"/>
                <a:ea typeface="方正粗黑宋简体" pitchFamily="2" charset="-122"/>
              </a:rPr>
              <a:t>力量。</a:t>
            </a:r>
            <a:endParaRPr lang="zh-CN" altLang="en-US" sz="2800" dirty="0"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74520" y="1761054"/>
            <a:ext cx="7269480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latin typeface="方正粗黑宋简体" pitchFamily="2" charset="-122"/>
                <a:ea typeface="方正粗黑宋简体" pitchFamily="2" charset="-122"/>
              </a:rPr>
              <a:t>接受董仲舒“罢黜百家，独尊儒术”的建议，把儒家思想作为封建社会的正统思想，儒家思想在中国古代的统治地位由此确立。</a:t>
            </a:r>
            <a:endParaRPr lang="zh-CN" altLang="en-US" sz="2800" dirty="0"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74520" y="3204718"/>
            <a:ext cx="4423410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2800" b="1" dirty="0">
                <a:latin typeface="方正粗黑宋简体" pitchFamily="2" charset="-122"/>
                <a:ea typeface="方正粗黑宋简体" pitchFamily="2" charset="-122"/>
              </a:rPr>
              <a:t>派卫青、霍去病北击匈奴</a:t>
            </a:r>
            <a:r>
              <a:rPr lang="zh-CN" altLang="zh-CN" sz="2800" b="1" dirty="0" smtClean="0">
                <a:latin typeface="方正粗黑宋简体" pitchFamily="2" charset="-122"/>
                <a:ea typeface="方正粗黑宋简体" pitchFamily="2" charset="-122"/>
              </a:rPr>
              <a:t>；</a:t>
            </a:r>
            <a:endParaRPr lang="en-US" altLang="zh-CN" sz="2800" b="1" dirty="0" smtClean="0"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74520" y="4040356"/>
            <a:ext cx="549783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latin typeface="方正粗黑宋简体" pitchFamily="2" charset="-122"/>
                <a:ea typeface="方正粗黑宋简体" pitchFamily="2" charset="-122"/>
              </a:rPr>
              <a:t>将铸币权和盐铁经营权收归中央</a:t>
            </a:r>
            <a:r>
              <a:rPr lang="zh-CN" altLang="en-US" sz="2800" dirty="0" smtClean="0">
                <a:latin typeface="方正粗黑宋简体" pitchFamily="2" charset="-122"/>
                <a:ea typeface="方正粗黑宋简体" pitchFamily="2" charset="-122"/>
              </a:rPr>
              <a:t>，</a:t>
            </a:r>
            <a:endParaRPr lang="en-US" altLang="zh-CN" sz="2800" dirty="0" smtClean="0">
              <a:latin typeface="方正粗黑宋简体" pitchFamily="2" charset="-122"/>
              <a:ea typeface="方正粗黑宋简体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 smtClean="0">
                <a:latin typeface="方正粗黑宋简体" pitchFamily="2" charset="-122"/>
                <a:ea typeface="方正粗黑宋简体" pitchFamily="2" charset="-122"/>
              </a:rPr>
              <a:t>统一</a:t>
            </a:r>
            <a:r>
              <a:rPr lang="zh-CN" altLang="en-US" sz="2800" dirty="0">
                <a:latin typeface="方正粗黑宋简体" pitchFamily="2" charset="-122"/>
                <a:ea typeface="方正粗黑宋简体" pitchFamily="2" charset="-122"/>
              </a:rPr>
              <a:t>铸造五铢钱。</a:t>
            </a:r>
            <a:endParaRPr lang="zh-CN" altLang="en-US" sz="2800" dirty="0">
              <a:latin typeface="方正粗黑宋简体" pitchFamily="2" charset="-122"/>
              <a:ea typeface="方正粗黑宋简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7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2629" y="529157"/>
            <a:ext cx="1953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一．台湾</a:t>
            </a:r>
            <a:endParaRPr lang="zh-CN" altLang="en-US" sz="2400" b="1" dirty="0" smtClean="0">
              <a:solidFill>
                <a:srgbClr val="1B06B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00182" y="5937"/>
            <a:ext cx="4493538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方正粗黑宋简体" pitchFamily="2" charset="-122"/>
                <a:ea typeface="方正粗黑宋简体" pitchFamily="2" charset="-122"/>
              </a:rPr>
              <a:t>◆边疆重要地区</a:t>
            </a:r>
            <a:r>
              <a:rPr lang="zh-CN" altLang="en-US" sz="2800" dirty="0" smtClean="0">
                <a:latin typeface="方正粗黑宋简体" pitchFamily="2" charset="-122"/>
                <a:ea typeface="方正粗黑宋简体" pitchFamily="2" charset="-122"/>
              </a:rPr>
              <a:t>与祖国统一</a:t>
            </a:r>
            <a:endParaRPr lang="zh-CN" altLang="en-US" sz="2800" dirty="0"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2628" y="960604"/>
            <a:ext cx="7829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．台湾自古以来就是中国领土不可分割的一部分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2628" y="1519761"/>
            <a:ext cx="8491331" cy="34163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 smtClean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b="1" dirty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400" b="1" dirty="0" smtClean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三国时，吴国派</a:t>
            </a:r>
            <a:r>
              <a:rPr lang="zh-CN" altLang="en-US" sz="2400" b="1" dirty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卫</a:t>
            </a:r>
            <a:r>
              <a:rPr lang="zh-CN" altLang="en-US" sz="2400" b="1" dirty="0" smtClean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温到夷</a:t>
            </a:r>
            <a:r>
              <a:rPr lang="zh-CN" altLang="en-US" sz="2400" b="1" dirty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洲（今台湾），</a:t>
            </a:r>
            <a:r>
              <a:rPr lang="zh-CN" altLang="en-US" sz="2400" b="1" dirty="0" smtClean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加强了台湾和</a:t>
            </a:r>
            <a:endParaRPr lang="en-US" altLang="zh-CN" sz="2400" b="1" dirty="0" smtClean="0">
              <a:solidFill>
                <a:srgbClr val="1B06B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b="1" dirty="0" smtClean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2400" b="1" dirty="0" smtClean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内地的联系</a:t>
            </a:r>
            <a:r>
              <a:rPr lang="zh-CN" altLang="en-US" sz="2400" b="1" dirty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 b="1" dirty="0">
              <a:solidFill>
                <a:srgbClr val="1B06B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 smtClean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b="1" dirty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）元朝时，</a:t>
            </a:r>
            <a:r>
              <a:rPr lang="zh-CN" altLang="en-US" sz="2400" b="1" dirty="0" smtClean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设澎</a:t>
            </a:r>
            <a:r>
              <a:rPr lang="zh-CN" altLang="en-US" sz="2400" b="1" dirty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湖巡检司，管辖琉球（今台湾</a:t>
            </a:r>
            <a:r>
              <a:rPr lang="zh-CN" altLang="en-US" sz="2400" b="1" dirty="0" smtClean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）。</a:t>
            </a:r>
            <a:endParaRPr lang="zh-CN" altLang="en-US" sz="2400" b="1" dirty="0">
              <a:solidFill>
                <a:srgbClr val="1B06B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 smtClean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b="1" dirty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400" b="1" dirty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1662</a:t>
            </a:r>
            <a:r>
              <a:rPr lang="zh-CN" altLang="en-US" sz="2400" b="1" dirty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年，民族英雄郑成功从荷兰殖民者手中收复</a:t>
            </a:r>
            <a:r>
              <a:rPr lang="zh-CN" altLang="en-US" sz="2400" b="1" dirty="0" smtClean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台湾。</a:t>
            </a:r>
            <a:endParaRPr lang="zh-CN" altLang="en-US" sz="2400" b="1" dirty="0">
              <a:solidFill>
                <a:srgbClr val="1B06B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 smtClean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400" b="1" dirty="0" smtClean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400" b="1" dirty="0" smtClean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1684</a:t>
            </a:r>
            <a:r>
              <a:rPr lang="zh-CN" altLang="en-US" sz="2400" b="1" dirty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年，清政府设置台湾府，隶属福建省</a:t>
            </a:r>
            <a:r>
              <a:rPr lang="zh-CN" altLang="en-US" sz="2400" b="1" dirty="0" smtClean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 b="1" dirty="0">
              <a:solidFill>
                <a:srgbClr val="1B06B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 smtClean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400" b="1" dirty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400" b="1" dirty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1895</a:t>
            </a:r>
            <a:r>
              <a:rPr lang="zh-CN" altLang="en-US" sz="2400" b="1" dirty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年，</a:t>
            </a:r>
            <a:r>
              <a:rPr lang="zh-CN" altLang="en-US" sz="2400" b="1" dirty="0" smtClean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甲午战争战败，</a:t>
            </a:r>
            <a:r>
              <a:rPr lang="zh-CN" altLang="en-US" sz="2400" b="1" dirty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签订</a:t>
            </a:r>
            <a:r>
              <a:rPr lang="en-US" altLang="zh-CN" sz="2400" b="1" dirty="0" smtClean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2400" b="1" dirty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马关条约</a:t>
            </a:r>
            <a:r>
              <a:rPr lang="en-US" altLang="zh-CN" sz="2400" b="1" dirty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2400" b="1" dirty="0" smtClean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，将</a:t>
            </a:r>
            <a:r>
              <a:rPr lang="zh-CN" altLang="en-US" sz="2400" b="1" dirty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台湾割给</a:t>
            </a:r>
            <a:endParaRPr lang="en-US" altLang="zh-CN" sz="2400" b="1" dirty="0" smtClean="0">
              <a:solidFill>
                <a:srgbClr val="1B06B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 smtClean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     日本</a:t>
            </a:r>
            <a:r>
              <a:rPr lang="zh-CN" altLang="en-US" sz="2400" b="1" dirty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sz="2400" b="1" dirty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1945</a:t>
            </a:r>
            <a:r>
              <a:rPr lang="zh-CN" altLang="en-US" sz="2400" b="1" dirty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zh-CN" altLang="en-US" sz="2400" b="1" dirty="0" smtClean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，抗日战争胜利，</a:t>
            </a:r>
            <a:r>
              <a:rPr lang="zh-CN" altLang="en-US" sz="2400" b="1" dirty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台湾重新 回到</a:t>
            </a:r>
            <a:r>
              <a:rPr lang="zh-CN" altLang="en-US" sz="2400" b="1" dirty="0" smtClean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祖国怀抱</a:t>
            </a:r>
            <a:r>
              <a:rPr lang="zh-CN" altLang="en-US" sz="2400" b="1" dirty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 b="1" dirty="0">
              <a:solidFill>
                <a:srgbClr val="1B06B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 smtClean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2400" b="1" dirty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400" b="1" dirty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1949</a:t>
            </a:r>
            <a:r>
              <a:rPr lang="zh-CN" altLang="en-US" sz="2400" b="1" dirty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年，</a:t>
            </a:r>
            <a:r>
              <a:rPr lang="zh-CN" altLang="en-US" sz="2400" b="1" dirty="0" smtClean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由于国共</a:t>
            </a:r>
            <a:r>
              <a:rPr lang="zh-CN" altLang="en-US" sz="2400" b="1" dirty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内战，国民党败逃台湾，造成台湾</a:t>
            </a:r>
            <a:r>
              <a:rPr lang="zh-CN" altLang="en-US" sz="2400" b="1" dirty="0" smtClean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与</a:t>
            </a:r>
            <a:endParaRPr lang="en-US" altLang="zh-CN" sz="2400" b="1" dirty="0" smtClean="0">
              <a:solidFill>
                <a:srgbClr val="1B06B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b="1" dirty="0" smtClean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2400" b="1" dirty="0" smtClean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大陆</a:t>
            </a:r>
            <a:r>
              <a:rPr lang="zh-CN" altLang="en-US" sz="2400" b="1" dirty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分离。</a:t>
            </a:r>
            <a:endParaRPr lang="zh-CN" altLang="en-US" sz="2400" b="1" dirty="0">
              <a:solidFill>
                <a:srgbClr val="1B06B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46070" y="15748"/>
            <a:ext cx="18973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二．新疆</a:t>
            </a:r>
            <a:endParaRPr lang="zh-CN" altLang="en-US" sz="2800" dirty="0" smtClean="0">
              <a:solidFill>
                <a:srgbClr val="1B06BA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460" y="538719"/>
            <a:ext cx="85496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方正粗黑宋简体" pitchFamily="2" charset="-122"/>
                <a:ea typeface="方正粗黑宋简体" pitchFamily="2" charset="-122"/>
              </a:rPr>
              <a:t>1</a:t>
            </a:r>
            <a:r>
              <a:rPr lang="zh-CN" altLang="en-US" sz="2400" b="1" dirty="0" smtClean="0">
                <a:latin typeface="方正粗黑宋简体" pitchFamily="2" charset="-122"/>
                <a:ea typeface="方正粗黑宋简体" pitchFamily="2" charset="-122"/>
              </a:rPr>
              <a:t>．汉朝：</a:t>
            </a:r>
            <a:endParaRPr lang="en-US" altLang="zh-CN" sz="2400" b="1" dirty="0" smtClean="0">
              <a:latin typeface="方正粗黑宋简体" pitchFamily="2" charset="-122"/>
              <a:ea typeface="方正粗黑宋简体" pitchFamily="2" charset="-122"/>
            </a:endParaRPr>
          </a:p>
          <a:p>
            <a:endParaRPr lang="en-US" altLang="zh-CN" sz="2400" b="1" dirty="0">
              <a:latin typeface="方正粗黑宋简体" pitchFamily="2" charset="-122"/>
              <a:ea typeface="方正粗黑宋简体" pitchFamily="2" charset="-122"/>
            </a:endParaRPr>
          </a:p>
          <a:p>
            <a:endParaRPr lang="en-US" altLang="zh-CN" sz="2400" b="1" dirty="0" smtClean="0">
              <a:latin typeface="方正粗黑宋简体" pitchFamily="2" charset="-122"/>
              <a:ea typeface="方正粗黑宋简体" pitchFamily="2" charset="-122"/>
            </a:endParaRPr>
          </a:p>
          <a:p>
            <a:endParaRPr lang="en-US" altLang="zh-CN" sz="2400" b="1" dirty="0" smtClean="0"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en-US" altLang="zh-CN" sz="2400" b="1" dirty="0" smtClean="0">
                <a:latin typeface="方正粗黑宋简体" pitchFamily="2" charset="-122"/>
                <a:ea typeface="方正粗黑宋简体" pitchFamily="2" charset="-122"/>
              </a:rPr>
              <a:t>2</a:t>
            </a:r>
            <a:r>
              <a:rPr lang="zh-CN" altLang="en-US" sz="2400" b="1" dirty="0">
                <a:latin typeface="方正粗黑宋简体" pitchFamily="2" charset="-122"/>
                <a:ea typeface="方正粗黑宋简体" pitchFamily="2" charset="-122"/>
              </a:rPr>
              <a:t>．</a:t>
            </a:r>
            <a:r>
              <a:rPr lang="zh-CN" altLang="en-US" sz="2400" b="1" dirty="0" smtClean="0">
                <a:latin typeface="方正粗黑宋简体" pitchFamily="2" charset="-122"/>
                <a:ea typeface="方正粗黑宋简体" pitchFamily="2" charset="-122"/>
              </a:rPr>
              <a:t>清朝：</a:t>
            </a:r>
            <a:endParaRPr lang="en-US" altLang="zh-CN" sz="2400" b="1" dirty="0" smtClean="0">
              <a:latin typeface="方正粗黑宋简体" pitchFamily="2" charset="-122"/>
              <a:ea typeface="方正粗黑宋简体" pitchFamily="2" charset="-122"/>
            </a:endParaRPr>
          </a:p>
          <a:p>
            <a:endParaRPr lang="en-US" altLang="zh-CN" sz="2400" b="1" dirty="0" smtClean="0">
              <a:latin typeface="方正粗黑宋简体" pitchFamily="2" charset="-122"/>
              <a:ea typeface="方正粗黑宋简体" pitchFamily="2" charset="-122"/>
            </a:endParaRPr>
          </a:p>
          <a:p>
            <a:endParaRPr lang="en-US" altLang="zh-CN" sz="2400" b="1" dirty="0">
              <a:latin typeface="方正粗黑宋简体" pitchFamily="2" charset="-122"/>
              <a:ea typeface="方正粗黑宋简体" pitchFamily="2" charset="-122"/>
            </a:endParaRPr>
          </a:p>
          <a:p>
            <a:endParaRPr lang="en-US" altLang="zh-CN" sz="2400" b="1" dirty="0" smtClean="0">
              <a:latin typeface="方正粗黑宋简体" pitchFamily="2" charset="-122"/>
              <a:ea typeface="方正粗黑宋简体" pitchFamily="2" charset="-122"/>
            </a:endParaRPr>
          </a:p>
          <a:p>
            <a:endParaRPr lang="en-US" altLang="zh-CN" sz="2400" b="1" dirty="0">
              <a:latin typeface="方正粗黑宋简体" pitchFamily="2" charset="-122"/>
              <a:ea typeface="方正粗黑宋简体" pitchFamily="2" charset="-122"/>
            </a:endParaRPr>
          </a:p>
          <a:p>
            <a:endParaRPr lang="en-US" altLang="zh-CN" sz="2400" b="1" dirty="0" smtClean="0">
              <a:latin typeface="方正粗黑宋简体" pitchFamily="2" charset="-122"/>
              <a:ea typeface="方正粗黑宋简体" pitchFamily="2" charset="-122"/>
            </a:endParaRPr>
          </a:p>
          <a:p>
            <a:endParaRPr lang="en-US" altLang="zh-CN" sz="2400" b="1" dirty="0" smtClean="0"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en-US" altLang="zh-CN" sz="2400" b="1" dirty="0" smtClean="0">
                <a:latin typeface="方正粗黑宋简体" pitchFamily="2" charset="-122"/>
                <a:ea typeface="方正粗黑宋简体" pitchFamily="2" charset="-122"/>
              </a:rPr>
              <a:t>3</a:t>
            </a:r>
            <a:r>
              <a:rPr lang="zh-CN" altLang="en-US" sz="2400" b="1" dirty="0" smtClean="0">
                <a:latin typeface="方正粗黑宋简体" pitchFamily="2" charset="-122"/>
                <a:ea typeface="方正粗黑宋简体" pitchFamily="2" charset="-122"/>
              </a:rPr>
              <a:t>．</a:t>
            </a:r>
            <a:r>
              <a:rPr lang="zh-CN" altLang="en-US" sz="2400" b="1" dirty="0">
                <a:latin typeface="方正粗黑宋简体" pitchFamily="2" charset="-122"/>
                <a:ea typeface="方正粗黑宋简体" pitchFamily="2" charset="-122"/>
              </a:rPr>
              <a:t>新中国成立</a:t>
            </a:r>
            <a:r>
              <a:rPr lang="zh-CN" altLang="en-US" sz="2400" b="1" dirty="0" smtClean="0">
                <a:latin typeface="方正粗黑宋简体" pitchFamily="2" charset="-122"/>
                <a:ea typeface="方正粗黑宋简体" pitchFamily="2" charset="-122"/>
              </a:rPr>
              <a:t>后：</a:t>
            </a:r>
            <a:endParaRPr lang="zh-CN" altLang="en-US" sz="2400" b="1" dirty="0"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2900" y="1037016"/>
            <a:ext cx="8801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）汉武帝</a:t>
            </a:r>
            <a:r>
              <a:rPr lang="zh-CN" altLang="en-US" sz="2400" b="1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时，张骞两次出使西域，加强了</a:t>
            </a:r>
            <a:r>
              <a:rPr lang="zh-CN" altLang="en-US" sz="2400" b="1" dirty="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西域与</a:t>
            </a:r>
            <a:r>
              <a:rPr lang="zh-CN" altLang="en-US" sz="2400" b="1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中原的联系</a:t>
            </a:r>
            <a:r>
              <a:rPr lang="zh-CN" altLang="en-US" sz="2400" b="1" dirty="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；</a:t>
            </a:r>
            <a:endParaRPr lang="en-US" altLang="zh-CN" sz="2400" b="1" dirty="0" smtClean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）公元前</a:t>
            </a:r>
            <a:r>
              <a:rPr lang="en-US" altLang="zh-CN" sz="2400" b="1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60</a:t>
            </a:r>
            <a:r>
              <a:rPr lang="zh-CN" altLang="en-US" sz="2400" b="1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年，西汉政府设置西域都护，管辖西域地区。</a:t>
            </a:r>
            <a:endParaRPr lang="zh-CN" altLang="en-US" sz="2400" b="1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88848" y="531942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</a:rPr>
              <a:t>称</a:t>
            </a:r>
            <a:r>
              <a:rPr lang="zh-CN" altLang="en-US" sz="2400" b="1" dirty="0" smtClean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</a:rPr>
              <a:t>“西域”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460" y="2516098"/>
            <a:ext cx="92583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方正粗黑宋简体" pitchFamily="2" charset="-122"/>
                <a:ea typeface="方正粗黑宋简体" pitchFamily="2" charset="-122"/>
              </a:rPr>
              <a:t>1</a:t>
            </a:r>
            <a:r>
              <a:rPr lang="zh-CN" altLang="en-US" sz="2400" b="1" dirty="0">
                <a:solidFill>
                  <a:srgbClr val="002060"/>
                </a:solidFill>
                <a:latin typeface="方正粗黑宋简体" pitchFamily="2" charset="-122"/>
                <a:ea typeface="方正粗黑宋简体" pitchFamily="2" charset="-122"/>
              </a:rPr>
              <a:t>）乾隆帝派兵入疆平定回部贵族大小和卓兄弟的叛乱</a:t>
            </a:r>
            <a:r>
              <a:rPr lang="zh-CN" altLang="en-US" sz="2400" b="1" dirty="0" smtClean="0">
                <a:solidFill>
                  <a:srgbClr val="002060"/>
                </a:solidFill>
                <a:latin typeface="方正粗黑宋简体" pitchFamily="2" charset="-122"/>
                <a:ea typeface="方正粗黑宋简体" pitchFamily="2" charset="-122"/>
              </a:rPr>
              <a:t>，</a:t>
            </a:r>
            <a:endParaRPr lang="en-US" altLang="zh-CN" sz="2400" b="1" dirty="0" smtClean="0">
              <a:solidFill>
                <a:srgbClr val="002060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方正粗黑宋简体" pitchFamily="2" charset="-122"/>
                <a:ea typeface="方正粗黑宋简体" pitchFamily="2" charset="-122"/>
              </a:rPr>
              <a:t> </a:t>
            </a:r>
            <a:r>
              <a:rPr lang="en-US" altLang="zh-CN" sz="2400" b="1" dirty="0" smtClean="0">
                <a:solidFill>
                  <a:srgbClr val="002060"/>
                </a:solidFill>
                <a:latin typeface="方正粗黑宋简体" pitchFamily="2" charset="-122"/>
                <a:ea typeface="方正粗黑宋简体" pitchFamily="2" charset="-122"/>
              </a:rPr>
              <a:t>    </a:t>
            </a:r>
            <a:r>
              <a:rPr lang="zh-CN" altLang="en-US" sz="2400" b="1" dirty="0" smtClean="0">
                <a:solidFill>
                  <a:srgbClr val="002060"/>
                </a:solidFill>
                <a:latin typeface="方正粗黑宋简体" pitchFamily="2" charset="-122"/>
                <a:ea typeface="方正粗黑宋简体" pitchFamily="2" charset="-122"/>
              </a:rPr>
              <a:t>之后</a:t>
            </a:r>
            <a:r>
              <a:rPr lang="zh-CN" altLang="en-US" sz="2400" b="1" dirty="0">
                <a:solidFill>
                  <a:srgbClr val="002060"/>
                </a:solidFill>
                <a:latin typeface="方正粗黑宋简体" pitchFamily="2" charset="-122"/>
                <a:ea typeface="方正粗黑宋简体" pitchFamily="2" charset="-122"/>
              </a:rPr>
              <a:t>设置伊犁将军管辖新疆地区。</a:t>
            </a:r>
            <a:endParaRPr lang="zh-CN" altLang="en-US" sz="2400" b="1" dirty="0">
              <a:solidFill>
                <a:srgbClr val="002060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方正粗黑宋简体" pitchFamily="2" charset="-122"/>
                <a:ea typeface="方正粗黑宋简体" pitchFamily="2" charset="-122"/>
              </a:rPr>
              <a:t>2</a:t>
            </a:r>
            <a:r>
              <a:rPr lang="zh-CN" altLang="en-US" sz="2400" b="1" dirty="0">
                <a:solidFill>
                  <a:srgbClr val="002060"/>
                </a:solidFill>
                <a:latin typeface="方正粗黑宋简体" pitchFamily="2" charset="-122"/>
                <a:ea typeface="方正粗黑宋简体" pitchFamily="2" charset="-122"/>
              </a:rPr>
              <a:t>）</a:t>
            </a:r>
            <a:r>
              <a:rPr lang="en-US" altLang="zh-CN" sz="2400" b="1" dirty="0">
                <a:solidFill>
                  <a:srgbClr val="002060"/>
                </a:solidFill>
                <a:latin typeface="方正粗黑宋简体" pitchFamily="2" charset="-122"/>
                <a:ea typeface="方正粗黑宋简体" pitchFamily="2" charset="-122"/>
              </a:rPr>
              <a:t>1878</a:t>
            </a:r>
            <a:r>
              <a:rPr lang="zh-CN" altLang="en-US" sz="2400" b="1" dirty="0">
                <a:solidFill>
                  <a:srgbClr val="002060"/>
                </a:solidFill>
                <a:latin typeface="方正粗黑宋简体" pitchFamily="2" charset="-122"/>
                <a:ea typeface="方正粗黑宋简体" pitchFamily="2" charset="-122"/>
              </a:rPr>
              <a:t>年</a:t>
            </a:r>
            <a:r>
              <a:rPr lang="zh-CN" altLang="en-US" sz="2400" b="1" dirty="0" smtClean="0">
                <a:solidFill>
                  <a:srgbClr val="002060"/>
                </a:solidFill>
                <a:latin typeface="方正粗黑宋简体" pitchFamily="2" charset="-122"/>
                <a:ea typeface="方正粗黑宋简体" pitchFamily="2" charset="-122"/>
              </a:rPr>
              <a:t>，左宗棠</a:t>
            </a:r>
            <a:r>
              <a:rPr lang="zh-CN" altLang="en-US" sz="2400" b="1" dirty="0">
                <a:solidFill>
                  <a:srgbClr val="002060"/>
                </a:solidFill>
                <a:latin typeface="方正粗黑宋简体" pitchFamily="2" charset="-122"/>
                <a:ea typeface="方正粗黑宋简体" pitchFamily="2" charset="-122"/>
              </a:rPr>
              <a:t>打败阿古柏政权，收复除</a:t>
            </a:r>
            <a:r>
              <a:rPr lang="zh-CN" altLang="en-US" sz="2400" b="1" dirty="0" smtClean="0">
                <a:solidFill>
                  <a:srgbClr val="002060"/>
                </a:solidFill>
                <a:latin typeface="方正粗黑宋简体" pitchFamily="2" charset="-122"/>
                <a:ea typeface="方正粗黑宋简体" pitchFamily="2" charset="-122"/>
              </a:rPr>
              <a:t>伊犁以外</a:t>
            </a:r>
            <a:r>
              <a:rPr lang="zh-CN" altLang="en-US" sz="2400" b="1" dirty="0">
                <a:solidFill>
                  <a:srgbClr val="002060"/>
                </a:solidFill>
                <a:latin typeface="方正粗黑宋简体" pitchFamily="2" charset="-122"/>
                <a:ea typeface="方正粗黑宋简体" pitchFamily="2" charset="-122"/>
              </a:rPr>
              <a:t>新疆地区</a:t>
            </a:r>
            <a:r>
              <a:rPr lang="zh-CN" altLang="en-US" sz="2400" b="1" dirty="0" smtClean="0">
                <a:solidFill>
                  <a:srgbClr val="002060"/>
                </a:solidFill>
                <a:latin typeface="方正粗黑宋简体" pitchFamily="2" charset="-122"/>
                <a:ea typeface="方正粗黑宋简体" pitchFamily="2" charset="-122"/>
              </a:rPr>
              <a:t>；</a:t>
            </a:r>
            <a:r>
              <a:rPr lang="en-US" altLang="zh-CN" sz="2400" b="1" dirty="0">
                <a:solidFill>
                  <a:srgbClr val="002060"/>
                </a:solidFill>
                <a:latin typeface="方正粗黑宋简体" pitchFamily="2" charset="-122"/>
                <a:ea typeface="方正粗黑宋简体" pitchFamily="2" charset="-122"/>
              </a:rPr>
              <a:t> </a:t>
            </a:r>
            <a:r>
              <a:rPr lang="en-US" altLang="zh-CN" sz="2400" b="1" dirty="0" smtClean="0">
                <a:solidFill>
                  <a:srgbClr val="002060"/>
                </a:solidFill>
                <a:latin typeface="方正粗黑宋简体" pitchFamily="2" charset="-122"/>
                <a:ea typeface="方正粗黑宋简体" pitchFamily="2" charset="-122"/>
              </a:rPr>
              <a:t>  </a:t>
            </a:r>
            <a:endParaRPr lang="en-US" altLang="zh-CN" sz="2400" b="1" dirty="0" smtClean="0">
              <a:solidFill>
                <a:srgbClr val="002060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方正粗黑宋简体" pitchFamily="2" charset="-122"/>
                <a:ea typeface="方正粗黑宋简体" pitchFamily="2" charset="-122"/>
              </a:rPr>
              <a:t> </a:t>
            </a:r>
            <a:r>
              <a:rPr lang="en-US" altLang="zh-CN" sz="2400" b="1" dirty="0" smtClean="0">
                <a:solidFill>
                  <a:srgbClr val="002060"/>
                </a:solidFill>
                <a:latin typeface="方正粗黑宋简体" pitchFamily="2" charset="-122"/>
                <a:ea typeface="方正粗黑宋简体" pitchFamily="2" charset="-122"/>
              </a:rPr>
              <a:t>     1881</a:t>
            </a:r>
            <a:r>
              <a:rPr lang="zh-CN" altLang="en-US" sz="2400" b="1" dirty="0">
                <a:solidFill>
                  <a:srgbClr val="002060"/>
                </a:solidFill>
                <a:latin typeface="方正粗黑宋简体" pitchFamily="2" charset="-122"/>
                <a:ea typeface="方正粗黑宋简体" pitchFamily="2" charset="-122"/>
              </a:rPr>
              <a:t>年，清政府从俄国手中收回伊犁</a:t>
            </a:r>
            <a:r>
              <a:rPr lang="zh-CN" altLang="en-US" sz="2400" b="1" dirty="0" smtClean="0">
                <a:solidFill>
                  <a:srgbClr val="002060"/>
                </a:solidFill>
                <a:latin typeface="方正粗黑宋简体" pitchFamily="2" charset="-122"/>
                <a:ea typeface="方正粗黑宋简体" pitchFamily="2" charset="-122"/>
              </a:rPr>
              <a:t>；</a:t>
            </a:r>
            <a:endParaRPr lang="en-US" altLang="zh-CN" sz="2400" b="1" dirty="0" smtClean="0">
              <a:solidFill>
                <a:srgbClr val="002060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方正粗黑宋简体" pitchFamily="2" charset="-122"/>
                <a:ea typeface="方正粗黑宋简体" pitchFamily="2" charset="-122"/>
              </a:rPr>
              <a:t> </a:t>
            </a:r>
            <a:r>
              <a:rPr lang="en-US" altLang="zh-CN" sz="2400" b="1" dirty="0" smtClean="0">
                <a:solidFill>
                  <a:srgbClr val="002060"/>
                </a:solidFill>
                <a:latin typeface="方正粗黑宋简体" pitchFamily="2" charset="-122"/>
                <a:ea typeface="方正粗黑宋简体" pitchFamily="2" charset="-122"/>
              </a:rPr>
              <a:t>     1884</a:t>
            </a:r>
            <a:r>
              <a:rPr lang="zh-CN" altLang="en-US" sz="2400" b="1" dirty="0">
                <a:solidFill>
                  <a:srgbClr val="002060"/>
                </a:solidFill>
                <a:latin typeface="方正粗黑宋简体" pitchFamily="2" charset="-122"/>
                <a:ea typeface="方正粗黑宋简体" pitchFamily="2" charset="-122"/>
              </a:rPr>
              <a:t>年，清政府在新疆设立行省。</a:t>
            </a:r>
            <a:endParaRPr lang="zh-CN" altLang="en-US" sz="2400" b="1" dirty="0">
              <a:solidFill>
                <a:srgbClr val="002060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22670" y="4601369"/>
            <a:ext cx="4515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在新疆设立新疆维吾尔自治区。</a:t>
            </a:r>
            <a:endParaRPr lang="zh-CN" altLang="en-US" sz="2400" b="1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17395" y="198202"/>
            <a:ext cx="5600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方正粗黑宋简体" pitchFamily="2" charset="-122"/>
                <a:ea typeface="方正粗黑宋简体" pitchFamily="2" charset="-122"/>
              </a:rPr>
              <a:t>民族团结与祖国统一的关系？</a:t>
            </a:r>
            <a:endParaRPr lang="zh-CN" altLang="en-US" sz="3200" dirty="0" smtClean="0">
              <a:latin typeface="方正粗黑宋简体" pitchFamily="2" charset="-122"/>
              <a:ea typeface="方正粗黑宋简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2881" y="1413428"/>
            <a:ext cx="8766809" cy="3156259"/>
            <a:chOff x="0" y="1014383"/>
            <a:chExt cx="8766809" cy="2960944"/>
          </a:xfrm>
        </p:grpSpPr>
        <p:sp>
          <p:nvSpPr>
            <p:cNvPr id="4" name="云形 3"/>
            <p:cNvSpPr/>
            <p:nvPr/>
          </p:nvSpPr>
          <p:spPr>
            <a:xfrm>
              <a:off x="0" y="1014383"/>
              <a:ext cx="8303896" cy="2960944"/>
            </a:xfrm>
            <a:prstGeom prst="cloud">
              <a:avLst/>
            </a:prstGeom>
            <a:solidFill>
              <a:schemeClr val="accent1">
                <a:lumMod val="75000"/>
              </a:schemeClr>
            </a:solidFill>
            <a:ln w="12700" cap="flat">
              <a:solidFill>
                <a:srgbClr val="BBE0E3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405764" y="1420782"/>
              <a:ext cx="8361045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dirty="0">
                  <a:solidFill>
                    <a:srgbClr val="FF0000"/>
                  </a:solidFill>
                  <a:latin typeface="方正粗黑宋简体" pitchFamily="2" charset="-122"/>
                  <a:ea typeface="方正粗黑宋简体" pitchFamily="2" charset="-122"/>
                </a:rPr>
                <a:t>国家统一是民族团结的基础。 良好的国家氛围为各民族生活提供环境，有助于各民族团结。</a:t>
              </a:r>
              <a:endParaRPr lang="zh-CN" altLang="en-US" sz="32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endParaRPr>
            </a:p>
            <a:p>
              <a:endParaRPr lang="en-US" altLang="zh-CN" sz="3200" dirty="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endParaRPr>
            </a:p>
            <a:p>
              <a:r>
                <a:rPr lang="zh-CN" altLang="en-US" sz="3200" dirty="0" smtClean="0">
                  <a:solidFill>
                    <a:srgbClr val="FF0000"/>
                  </a:solidFill>
                  <a:latin typeface="方正粗黑宋简体" pitchFamily="2" charset="-122"/>
                  <a:ea typeface="方正粗黑宋简体" pitchFamily="2" charset="-122"/>
                </a:rPr>
                <a:t>民族团结</a:t>
              </a:r>
              <a:r>
                <a:rPr lang="zh-CN" altLang="en-US" sz="3200" dirty="0">
                  <a:solidFill>
                    <a:srgbClr val="FF0000"/>
                  </a:solidFill>
                  <a:latin typeface="方正粗黑宋简体" pitchFamily="2" charset="-122"/>
                  <a:ea typeface="方正粗黑宋简体" pitchFamily="2" charset="-122"/>
                </a:rPr>
                <a:t>有利于国家统一。 各民族团结一致，互助互爱，有利于国家发展，国家统一。</a:t>
              </a:r>
              <a:endParaRPr lang="zh-CN" altLang="en-US" sz="32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endParaRPr>
            </a:p>
          </p:txBody>
        </p:sp>
      </p:grpSp>
      <p:sp>
        <p:nvSpPr>
          <p:cNvPr id="6" name="横卷形 5"/>
          <p:cNvSpPr/>
          <p:nvPr/>
        </p:nvSpPr>
        <p:spPr>
          <a:xfrm>
            <a:off x="268605" y="0"/>
            <a:ext cx="1748790" cy="819068"/>
          </a:xfrm>
          <a:prstGeom prst="horizontalScroll">
            <a:avLst/>
          </a:prstGeom>
          <a:solidFill>
            <a:srgbClr val="FFFF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75091"/>
            <a:ext cx="228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b="1" dirty="0" smtClean="0">
                <a:ln w="31550" cmpd="sng">
                  <a:gradFill>
                    <a:gsLst>
                      <a:gs pos="70000">
                        <a:srgbClr val="2D2D8A">
                          <a:shade val="50000"/>
                          <a:satMod val="190000"/>
                        </a:srgbClr>
                      </a:gs>
                      <a:gs pos="0">
                        <a:srgbClr val="2D2D8A">
                          <a:tint val="77000"/>
                          <a:satMod val="18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动脑筋</a:t>
            </a:r>
            <a:endParaRPr lang="zh-CN" altLang="en-US" sz="3600" b="1" dirty="0">
              <a:ln w="31550" cmpd="sng">
                <a:gradFill>
                  <a:gsLst>
                    <a:gs pos="70000">
                      <a:srgbClr val="2D2D8A">
                        <a:shade val="50000"/>
                        <a:satMod val="190000"/>
                      </a:srgbClr>
                    </a:gs>
                    <a:gs pos="0">
                      <a:srgbClr val="2D2D8A">
                        <a:tint val="77000"/>
                        <a:satMod val="180000"/>
                      </a:srgbClr>
                    </a:gs>
                  </a:gsLst>
                  <a:lin ang="5400000"/>
                </a:gradFill>
                <a:prstDash val="solid"/>
              </a:ln>
              <a:solidFill>
                <a:srgbClr val="FF00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华文琥珀" pitchFamily="2" charset="-122"/>
              <a:ea typeface="华文琥珀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972307" y="1614203"/>
            <a:ext cx="798195" cy="280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祖国统一</a:t>
            </a:r>
            <a:endParaRPr lang="zh-CN" altLang="en-US" sz="4000" b="1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55883" y="141088"/>
            <a:ext cx="1828800" cy="408424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3600" kern="10" dirty="0">
                <a:ln w="9525">
                  <a:round/>
                </a:ln>
                <a:solidFill>
                  <a:srgbClr val="002060"/>
                </a:solidFill>
                <a:latin typeface="方正粗黑宋简体" pitchFamily="2" charset="-122"/>
                <a:ea typeface="方正粗黑宋简体" pitchFamily="2" charset="-122"/>
              </a:rPr>
              <a:t>归纳小结</a:t>
            </a:r>
            <a:endParaRPr lang="zh-CN" altLang="en-US" sz="3600" kern="10" dirty="0">
              <a:ln w="9525">
                <a:round/>
              </a:ln>
              <a:solidFill>
                <a:srgbClr val="002060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91607" y="460041"/>
            <a:ext cx="800219" cy="230832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</a:rPr>
              <a:t>历代</a:t>
            </a:r>
            <a:endParaRPr lang="en-US" altLang="zh-CN" sz="2400" dirty="0" smtClean="0">
              <a:solidFill>
                <a:srgbClr val="C00000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</a:rPr>
              <a:t>政府</a:t>
            </a:r>
            <a:endParaRPr lang="en-US" altLang="zh-CN" sz="2400" dirty="0" smtClean="0">
              <a:solidFill>
                <a:srgbClr val="C00000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</a:rPr>
              <a:t>维护</a:t>
            </a:r>
            <a:endParaRPr lang="en-US" altLang="zh-CN" sz="2400" dirty="0" smtClean="0">
              <a:solidFill>
                <a:srgbClr val="C00000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</a:rPr>
              <a:t>国家</a:t>
            </a:r>
            <a:endParaRPr lang="en-US" altLang="zh-CN" sz="2400" dirty="0" smtClean="0">
              <a:solidFill>
                <a:srgbClr val="C00000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</a:rPr>
              <a:t>统一</a:t>
            </a:r>
            <a:endParaRPr lang="en-US" altLang="zh-CN" sz="2400" dirty="0" smtClean="0">
              <a:solidFill>
                <a:srgbClr val="C00000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</a:rPr>
              <a:t>措施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3247158" y="8425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）秦朝秦始皇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47158" y="57806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）西汉汉武帝</a:t>
            </a:r>
            <a:endParaRPr lang="zh-CN" altLang="en-US" sz="24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47158" y="103973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）元朝</a:t>
            </a:r>
            <a:endParaRPr lang="zh-CN" altLang="en-US" sz="24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47158" y="1501396"/>
            <a:ext cx="70634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）明朝</a:t>
            </a:r>
            <a:endParaRPr lang="zh-CN" altLang="en-US" sz="24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47158" y="196306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）清朝</a:t>
            </a:r>
            <a:endParaRPr lang="zh-CN" altLang="en-US" sz="24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47158" y="236042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）新中国建立后</a:t>
            </a:r>
            <a:endParaRPr lang="zh-CN" altLang="en-US" sz="24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91606" y="3072253"/>
            <a:ext cx="800219" cy="193899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方正粗黑宋简体" pitchFamily="2" charset="-122"/>
                <a:ea typeface="方正粗黑宋简体" pitchFamily="2" charset="-122"/>
              </a:rPr>
              <a:t>重要</a:t>
            </a:r>
            <a:endParaRPr lang="en-US" altLang="zh-CN" sz="2400" dirty="0" smtClean="0"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zh-CN" altLang="en-US" sz="2400" dirty="0" smtClean="0">
                <a:latin typeface="方正粗黑宋简体" pitchFamily="2" charset="-122"/>
                <a:ea typeface="方正粗黑宋简体" pitchFamily="2" charset="-122"/>
              </a:rPr>
              <a:t>地区</a:t>
            </a:r>
            <a:endParaRPr lang="en-US" altLang="zh-CN" sz="2400" dirty="0" smtClean="0">
              <a:latin typeface="方正粗黑宋简体" pitchFamily="2" charset="-122"/>
              <a:ea typeface="方正粗黑宋简体" pitchFamily="2" charset="-122"/>
            </a:endParaRPr>
          </a:p>
          <a:p>
            <a:pPr algn="ctr"/>
            <a:r>
              <a:rPr lang="zh-CN" altLang="en-US" sz="2400" dirty="0" smtClean="0">
                <a:latin typeface="方正粗黑宋简体" pitchFamily="2" charset="-122"/>
                <a:ea typeface="方正粗黑宋简体" pitchFamily="2" charset="-122"/>
              </a:rPr>
              <a:t>与</a:t>
            </a:r>
            <a:endParaRPr lang="en-US" altLang="zh-CN" sz="2400" dirty="0" smtClean="0"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zh-CN" altLang="en-US" sz="2400" dirty="0" smtClean="0">
                <a:latin typeface="方正粗黑宋简体" pitchFamily="2" charset="-122"/>
                <a:ea typeface="方正粗黑宋简体" pitchFamily="2" charset="-122"/>
              </a:rPr>
              <a:t>祖国</a:t>
            </a:r>
            <a:endParaRPr lang="en-US" altLang="zh-CN" sz="2400" dirty="0" smtClean="0"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zh-CN" altLang="en-US" sz="2400" dirty="0" smtClean="0">
                <a:latin typeface="方正粗黑宋简体" pitchFamily="2" charset="-122"/>
                <a:ea typeface="方正粗黑宋简体" pitchFamily="2" charset="-122"/>
              </a:rPr>
              <a:t>统一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3370464" y="2948853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台湾</a:t>
            </a:r>
            <a:endParaRPr lang="zh-CN" altLang="en-US" sz="24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70464" y="332907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）新疆</a:t>
            </a:r>
            <a:endParaRPr lang="zh-CN" altLang="en-US" sz="24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70464" y="456184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）澳门</a:t>
            </a:r>
            <a:endParaRPr lang="zh-CN" altLang="en-US" sz="24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370464" y="371924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）西藏</a:t>
            </a:r>
            <a:endParaRPr lang="zh-CN" altLang="en-US" sz="24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70464" y="41670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）香港</a:t>
            </a:r>
            <a:endParaRPr lang="zh-CN" altLang="en-US" sz="24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3175515" y="272185"/>
            <a:ext cx="133441" cy="2537807"/>
          </a:xfrm>
          <a:prstGeom prst="leftBrace">
            <a:avLst/>
          </a:prstGeom>
          <a:solidFill>
            <a:srgbClr val="7030A0"/>
          </a:solidFill>
          <a:ln w="12700" cap="flat">
            <a:solidFill>
              <a:srgbClr val="FF0000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" name="左大括号 3"/>
          <p:cNvSpPr/>
          <p:nvPr/>
        </p:nvSpPr>
        <p:spPr>
          <a:xfrm>
            <a:off x="3212868" y="3202545"/>
            <a:ext cx="123596" cy="1612992"/>
          </a:xfrm>
          <a:prstGeom prst="leftBrace">
            <a:avLst/>
          </a:prstGeom>
          <a:solidFill>
            <a:srgbClr val="7030A0"/>
          </a:solidFill>
          <a:ln w="12700" cap="flat">
            <a:solidFill>
              <a:srgbClr val="FF0000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0" name="左大括号 19"/>
          <p:cNvSpPr/>
          <p:nvPr/>
        </p:nvSpPr>
        <p:spPr>
          <a:xfrm>
            <a:off x="1884683" y="1434864"/>
            <a:ext cx="195239" cy="2746041"/>
          </a:xfrm>
          <a:prstGeom prst="leftBrace">
            <a:avLst/>
          </a:prstGeom>
          <a:solidFill>
            <a:srgbClr val="7030A0"/>
          </a:solidFill>
          <a:ln w="12700" cap="flat">
            <a:solidFill>
              <a:srgbClr val="FF0000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5" grpId="0" bldLvl="0" animBg="1"/>
      <p:bldP spid="6" grpId="0" animBg="1"/>
      <p:bldP spid="7" grpId="0"/>
      <p:bldP spid="8" grpId="0"/>
      <p:bldP spid="9" grpId="0"/>
      <p:bldP spid="11" grpId="0"/>
      <p:bldP spid="12" grpId="0"/>
      <p:bldP spid="13" grpId="0"/>
      <p:bldP spid="2" grpId="0" animBg="1"/>
      <p:bldP spid="14" grpId="0"/>
      <p:bldP spid="15" grpId="0"/>
      <p:bldP spid="16" grpId="0"/>
      <p:bldP spid="17" grpId="0"/>
      <p:bldP spid="18" grpId="0"/>
      <p:bldP spid="3" grpId="0" animBg="1"/>
      <p:bldP spid="4" grpId="0" animBg="1"/>
      <p:bldP spid="20" grpId="0" animBg="1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2F2F2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BBE0E3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BBE0E3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BBE0E3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BBE0E3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1492</Words>
  <Application>WPS 演示</Application>
  <PresentationFormat>自定义</PresentationFormat>
  <Paragraphs>197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宋体</vt:lpstr>
      <vt:lpstr>Wingdings</vt:lpstr>
      <vt:lpstr>Arial</vt:lpstr>
      <vt:lpstr>微软雅黑</vt:lpstr>
      <vt:lpstr>Helvetica Neue</vt:lpstr>
      <vt:lpstr>方正粗黑宋简体</vt:lpstr>
      <vt:lpstr>Helvetica</vt:lpstr>
      <vt:lpstr>华文琥珀</vt:lpstr>
      <vt:lpstr>Arial Unicode MS</vt:lpstr>
      <vt:lpstr>华文隶书</vt:lpstr>
      <vt:lpstr>Times New Roman</vt:lpstr>
      <vt:lpstr>Times New Romance</vt:lpstr>
      <vt:lpstr>Segoe Print</vt:lpstr>
      <vt:lpstr>Default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zxxk</dc:creator>
  <cp:lastModifiedBy>Administrator</cp:lastModifiedBy>
  <cp:revision>205</cp:revision>
  <dcterms:created xsi:type="dcterms:W3CDTF">2019-04-02T02:49:00Z</dcterms:created>
  <dcterms:modified xsi:type="dcterms:W3CDTF">2020-02-14T05:34:56Z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