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12" r:id="rId3"/>
    <p:sldId id="613" r:id="rId4"/>
    <p:sldId id="689" r:id="rId5"/>
    <p:sldId id="673" r:id="rId6"/>
  </p:sldIdLst>
  <p:sldSz cx="9144000" cy="5130800"/>
  <p:notesSz cx="6858000" cy="9144000"/>
  <p:defaultTextStyle>
    <a:lvl1pPr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indent="457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indent="914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indent="1371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indent="18288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indent="22860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indent="27432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indent="32004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indent="3657600">
      <a:defRPr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1B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34" y="-108"/>
      </p:cViewPr>
      <p:guideLst>
        <p:guide orient="horz" pos="16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623887" y="0"/>
            <a:ext cx="7886701" cy="342106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标题文本</a:t>
            </a:r>
            <a:endParaRPr sz="6000"/>
          </a:p>
        </p:txBody>
      </p:sp>
      <p:sp>
        <p:nvSpPr>
          <p:cNvPr id="12" name="Shape 12"/>
          <p:cNvSpPr>
            <a:spLocks noGrp="1"/>
          </p:cNvSpPr>
          <p:nvPr>
            <p:ph type="body" idx="1" hasCustomPrompt="1"/>
          </p:nvPr>
        </p:nvSpPr>
        <p:spPr>
          <a:xfrm>
            <a:off x="623887" y="3441700"/>
            <a:ext cx="7886701" cy="1689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/>
            </a:lvl1pPr>
            <a:lvl2pPr marL="0" indent="457200">
              <a:spcBef>
                <a:spcPts val="500"/>
              </a:spcBef>
              <a:buSzTx/>
              <a:buNone/>
              <a:defRPr sz="2400"/>
            </a:lvl2pPr>
            <a:lvl3pPr marL="0" indent="914400">
              <a:spcBef>
                <a:spcPts val="500"/>
              </a:spcBef>
              <a:buSzTx/>
              <a:buNone/>
              <a:defRPr sz="2400"/>
            </a:lvl3pPr>
            <a:lvl4pPr marL="0" indent="1371600">
              <a:spcBef>
                <a:spcPts val="500"/>
              </a:spcBef>
              <a:buSzTx/>
              <a:buNone/>
              <a:defRPr sz="2400"/>
            </a:lvl4pPr>
            <a:lvl5pPr marL="0" indent="1828800">
              <a:spcBef>
                <a:spcPts val="50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正文级别 1</a:t>
            </a:r>
            <a:endParaRPr sz="2400"/>
          </a:p>
          <a:p>
            <a:pPr lvl="1">
              <a:defRPr sz="1800"/>
            </a:pPr>
            <a:r>
              <a:rPr sz="2400"/>
              <a:t>正文级别 2</a:t>
            </a:r>
            <a:endParaRPr sz="2400"/>
          </a:p>
          <a:p>
            <a:pPr lvl="2">
              <a:defRPr sz="1800"/>
            </a:pPr>
            <a:r>
              <a:rPr sz="2400"/>
              <a:t>正文级别 3</a:t>
            </a:r>
            <a:endParaRPr sz="2400"/>
          </a:p>
          <a:p>
            <a:pPr lvl="3">
              <a:defRPr sz="1800"/>
            </a:pPr>
            <a:r>
              <a:rPr sz="2400"/>
              <a:t>正文级别 4</a:t>
            </a:r>
            <a:endParaRPr sz="2400"/>
          </a:p>
          <a:p>
            <a:pPr lvl="4">
              <a:defRPr sz="1800"/>
            </a:pPr>
            <a:r>
              <a:rPr sz="2400"/>
              <a:t>正文级别 5</a:t>
            </a:r>
            <a:endParaRPr sz="240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5" name="Shape 15"/>
          <p:cNvSpPr>
            <a:spLocks noGrp="1"/>
          </p:cNvSpPr>
          <p:nvPr>
            <p:ph type="body" idx="1" hasCustomPrompt="1"/>
          </p:nvPr>
        </p:nvSpPr>
        <p:spPr>
          <a:xfrm>
            <a:off x="628650" y="1368425"/>
            <a:ext cx="3867150" cy="376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630237" y="273050"/>
            <a:ext cx="7886701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18" name="Shape 18"/>
          <p:cNvSpPr>
            <a:spLocks noGrp="1"/>
          </p:cNvSpPr>
          <p:nvPr>
            <p:ph type="body" idx="1" hasCustomPrompt="1"/>
          </p:nvPr>
        </p:nvSpPr>
        <p:spPr>
          <a:xfrm>
            <a:off x="630237" y="1260475"/>
            <a:ext cx="3868739" cy="61753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正文级别 1</a:t>
            </a:r>
            <a:endParaRPr sz="2400" b="1"/>
          </a:p>
          <a:p>
            <a:pPr lvl="1">
              <a:defRPr sz="1800" b="0"/>
            </a:pPr>
            <a:r>
              <a:rPr sz="2400" b="1"/>
              <a:t>正文级别 2</a:t>
            </a:r>
            <a:endParaRPr sz="2400" b="1"/>
          </a:p>
          <a:p>
            <a:pPr lvl="2">
              <a:defRPr sz="1800" b="0"/>
            </a:pPr>
            <a:r>
              <a:rPr sz="2400" b="1"/>
              <a:t>正文级别 3</a:t>
            </a:r>
            <a:endParaRPr sz="2400" b="1"/>
          </a:p>
          <a:p>
            <a:pPr lvl="3">
              <a:defRPr sz="1800" b="0"/>
            </a:pPr>
            <a:r>
              <a:rPr sz="2400" b="1"/>
              <a:t>正文级别 4</a:t>
            </a:r>
            <a:endParaRPr sz="2400" b="1"/>
          </a:p>
          <a:p>
            <a:pPr lvl="4">
              <a:defRPr sz="1800" b="0"/>
            </a:pPr>
            <a:r>
              <a:rPr sz="2400" b="1"/>
              <a:t>正文级别 5</a:t>
            </a:r>
            <a:endParaRPr sz="2400" b="1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hasCustomPrompt="1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7864747" y="126477"/>
            <a:ext cx="1135204" cy="341359"/>
            <a:chOff x="468128" y="370735"/>
            <a:chExt cx="1135204" cy="341359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4" name="Shape 24"/>
          <p:cNvSpPr>
            <a:spLocks noGrp="1"/>
          </p:cNvSpPr>
          <p:nvPr>
            <p:ph type="body" idx="1" hasCustomPrompt="1"/>
          </p:nvPr>
        </p:nvSpPr>
        <p:spPr>
          <a:xfrm>
            <a:off x="3887787" y="739775"/>
            <a:ext cx="4629151" cy="4391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hasCustomPrompt="1"/>
          </p:nvPr>
        </p:nvSpPr>
        <p:spPr>
          <a:xfrm>
            <a:off x="630237" y="0"/>
            <a:ext cx="2949576" cy="15430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标题文本</a:t>
            </a:r>
            <a:endParaRPr sz="3200"/>
          </a:p>
        </p:txBody>
      </p:sp>
      <p:sp>
        <p:nvSpPr>
          <p:cNvPr id="27" name="Shape 27"/>
          <p:cNvSpPr>
            <a:spLocks noGrp="1"/>
          </p:cNvSpPr>
          <p:nvPr>
            <p:ph type="body" idx="1" hasCustomPrompt="1"/>
          </p:nvPr>
        </p:nvSpPr>
        <p:spPr>
          <a:xfrm>
            <a:off x="630237" y="1543050"/>
            <a:ext cx="2949576" cy="35877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600"/>
            </a:lvl1pPr>
            <a:lvl2pPr marL="0" indent="457200">
              <a:spcBef>
                <a:spcPts val="300"/>
              </a:spcBef>
              <a:buSzTx/>
              <a:buNone/>
              <a:defRPr sz="1600"/>
            </a:lvl2pPr>
            <a:lvl3pPr marL="0" indent="914400">
              <a:spcBef>
                <a:spcPts val="300"/>
              </a:spcBef>
              <a:buSzTx/>
              <a:buNone/>
              <a:defRPr sz="1600"/>
            </a:lvl3pPr>
            <a:lvl4pPr marL="0" indent="1371600">
              <a:spcBef>
                <a:spcPts val="300"/>
              </a:spcBef>
              <a:buSzTx/>
              <a:buNone/>
              <a:defRPr sz="1600"/>
            </a:lvl4pPr>
            <a:lvl5pPr marL="0" indent="1828800">
              <a:spcBef>
                <a:spcPts val="300"/>
              </a:spcBef>
              <a:buSzTx/>
              <a:buNone/>
              <a:defRPr sz="1600"/>
            </a:lvl5pPr>
          </a:lstStyle>
          <a:p>
            <a:pPr lvl="0">
              <a:defRPr sz="1800"/>
            </a:pPr>
            <a:r>
              <a:rPr sz="1600"/>
              <a:t>正文级别 1</a:t>
            </a:r>
            <a:endParaRPr sz="1600"/>
          </a:p>
          <a:p>
            <a:pPr lvl="1">
              <a:defRPr sz="1800"/>
            </a:pPr>
            <a:r>
              <a:rPr sz="1600"/>
              <a:t>正文级别 2</a:t>
            </a:r>
            <a:endParaRPr sz="1600"/>
          </a:p>
          <a:p>
            <a:pPr lvl="2">
              <a:defRPr sz="1800"/>
            </a:pPr>
            <a:r>
              <a:rPr sz="1600"/>
              <a:t>正文级别 3</a:t>
            </a:r>
            <a:endParaRPr sz="1600"/>
          </a:p>
          <a:p>
            <a:pPr lvl="3">
              <a:defRPr sz="1800"/>
            </a:pPr>
            <a:r>
              <a:rPr sz="1600"/>
              <a:t>正文级别 4</a:t>
            </a:r>
            <a:endParaRPr sz="1600"/>
          </a:p>
          <a:p>
            <a:pPr lvl="4">
              <a:defRPr sz="1800"/>
            </a:pPr>
            <a:r>
              <a:rPr sz="1600"/>
              <a:t>正文级别 5</a:t>
            </a:r>
            <a:endParaRPr sz="16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0" name="Shape 30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hasCustomPrompt="1"/>
          </p:nvPr>
        </p:nvSpPr>
        <p:spPr>
          <a:xfrm>
            <a:off x="6543675" y="273050"/>
            <a:ext cx="197167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3" name="Shape 33"/>
          <p:cNvSpPr>
            <a:spLocks noGrp="1"/>
          </p:cNvSpPr>
          <p:nvPr>
            <p:ph type="body" idx="1" hasCustomPrompt="1"/>
          </p:nvPr>
        </p:nvSpPr>
        <p:spPr>
          <a:xfrm>
            <a:off x="628650" y="273050"/>
            <a:ext cx="5762625" cy="48577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1095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4400"/>
              <a:t>标题文本</a:t>
            </a:r>
            <a:endParaRPr sz="440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28650" y="1368425"/>
            <a:ext cx="7886700" cy="3762375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pPr lvl="0">
              <a:defRPr sz="1800"/>
            </a:pPr>
            <a:r>
              <a:rPr sz="3200"/>
              <a:t>正文级别 1</a:t>
            </a:r>
            <a:endParaRPr sz="3200"/>
          </a:p>
          <a:p>
            <a:pPr lvl="1">
              <a:defRPr sz="1800"/>
            </a:pPr>
            <a:r>
              <a:rPr sz="3200"/>
              <a:t>正文级别 2</a:t>
            </a:r>
            <a:endParaRPr sz="3200"/>
          </a:p>
          <a:p>
            <a:pPr lvl="2">
              <a:defRPr sz="1800"/>
            </a:pPr>
            <a:r>
              <a:rPr sz="3200"/>
              <a:t>正文级别 3</a:t>
            </a:r>
            <a:endParaRPr sz="3200"/>
          </a:p>
          <a:p>
            <a:pPr lvl="3">
              <a:defRPr sz="1800"/>
            </a:pPr>
            <a:r>
              <a:rPr sz="3200"/>
              <a:t>正文级别 4</a:t>
            </a:r>
            <a:endParaRPr sz="3200"/>
          </a:p>
          <a:p>
            <a:pPr lvl="4">
              <a:defRPr sz="1800"/>
            </a:pPr>
            <a:r>
              <a:rPr sz="3200"/>
              <a:t>正文级别 5</a:t>
            </a:r>
            <a:endParaRPr sz="320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450969" y="126477"/>
            <a:ext cx="1433080" cy="430931"/>
            <a:chOff x="468128" y="370735"/>
            <a:chExt cx="1135204" cy="341359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670" y="370735"/>
              <a:ext cx="490406" cy="17747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128" y="558194"/>
              <a:ext cx="1135204" cy="1539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indent="4572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indent="9144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indent="13716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indent="1828800" algn="ctr">
        <a:defRPr sz="44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342900" indent="-3429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83590" indent="-32639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19200" indent="-3048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37360" indent="-365760">
        <a:spcBef>
          <a:spcPts val="700"/>
        </a:spcBef>
        <a:buSzPct val="100000"/>
        <a:buChar char="–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94560" indent="-365760">
        <a:spcBef>
          <a:spcPts val="700"/>
        </a:spcBef>
        <a:buSzPct val="100000"/>
        <a:buChar char="»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924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1496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6068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64000" indent="-406400">
        <a:spcBef>
          <a:spcPts val="700"/>
        </a:spcBef>
        <a:buSzPct val="100000"/>
        <a:buChar char="•"/>
        <a:defRPr sz="3200"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845" y="314806"/>
            <a:ext cx="2743059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备战</a:t>
            </a:r>
            <a:r>
              <a:rPr lang="en-US" altLang="zh-CN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2020</a:t>
            </a:r>
            <a:r>
              <a:rPr lang="zh-CN" altLang="en-US" sz="3200" b="1" cap="none" spc="0" dirty="0">
                <a:ln w="1905"/>
                <a:solidFill>
                  <a:srgbClr val="1B06BA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中考</a:t>
            </a:r>
            <a:endParaRPr lang="zh-CN" altLang="en-US" sz="3200" b="1" cap="none" spc="0" dirty="0">
              <a:ln w="1905"/>
              <a:solidFill>
                <a:srgbClr val="1B06BA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5885" y="1243652"/>
            <a:ext cx="6922255" cy="83099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华文琥珀" pitchFamily="2" charset="-122"/>
                <a:ea typeface="华文琥珀" pitchFamily="2" charset="-122"/>
                <a:sym typeface="Arial" panose="020B0604020202020204"/>
              </a:rPr>
              <a:t>专题五   中国对外关系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华文琥珀" pitchFamily="2" charset="-122"/>
              <a:ea typeface="华文琥珀" pitchFamily="2" charset="-122"/>
              <a:sym typeface="Arial" panose="020B0604020202020204"/>
            </a:endParaRPr>
          </a:p>
        </p:txBody>
      </p:sp>
      <p:pic>
        <p:nvPicPr>
          <p:cNvPr id="5122" name="Picture 2" descr="http://www.people.com.cn/mediafile/pic/GQ/20170309/86/3088539735358200510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1"/>
          <a:stretch>
            <a:fillRect/>
          </a:stretch>
        </p:blipFill>
        <p:spPr bwMode="auto">
          <a:xfrm>
            <a:off x="1678193" y="2227817"/>
            <a:ext cx="5948980" cy="233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0226" y="1426571"/>
            <a:ext cx="8346594" cy="288254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783590" indent="-32639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219200" indent="-3048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737360" indent="-365760">
              <a:spcBef>
                <a:spcPts val="700"/>
              </a:spcBef>
              <a:buSzPct val="100000"/>
              <a:buChar char="–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194560" indent="-365760">
              <a:spcBef>
                <a:spcPts val="700"/>
              </a:spcBef>
              <a:buSzPct val="100000"/>
              <a:buChar char="»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924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1496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068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064000" indent="-406400">
              <a:spcBef>
                <a:spcPts val="700"/>
              </a:spcBef>
              <a:buSzPct val="100000"/>
              <a:buChar char="•"/>
              <a:defRPr sz="32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514350" indent="-514350">
              <a:lnSpc>
                <a:spcPct val="90000"/>
              </a:lnSpc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</a:rPr>
              <a:t>了解古代中国对外关系的演变</a:t>
            </a:r>
            <a:r>
              <a:rPr lang="zh-CN" altLang="en-US" b="1" dirty="0" smtClean="0">
                <a:solidFill>
                  <a:srgbClr val="C00000"/>
                </a:solidFill>
                <a:latin typeface="方正粗黑宋简体" pitchFamily="2" charset="-122"/>
                <a:ea typeface="方正粗黑宋简体" pitchFamily="2" charset="-122"/>
                <a:cs typeface="Helvetica"/>
              </a:rPr>
              <a:t>。</a:t>
            </a:r>
            <a:endParaRPr lang="en-US" altLang="zh-CN" b="1" dirty="0">
              <a:solidFill>
                <a:srgbClr val="C00000"/>
              </a:solidFill>
              <a:latin typeface="方正粗黑宋简体" pitchFamily="2" charset="-122"/>
              <a:ea typeface="方正粗黑宋简体" pitchFamily="2" charset="-122"/>
              <a:cs typeface="Helvetica"/>
            </a:endParaRPr>
          </a:p>
          <a:p>
            <a:pPr marL="0" lvl="0" indent="0" algn="l"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None/>
            </a:pP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  <a:cs typeface="+mn-cs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>
              <a:solidFill>
                <a:srgbClr val="FF000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251718"/>
            <a:ext cx="1796888" cy="60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127236"/>
            <a:ext cx="165490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2136418" y="285439"/>
            <a:ext cx="46987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古代中国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对外</a:t>
            </a:r>
            <a:r>
              <a:rPr lang="zh-CN" altLang="en-US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关系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的</a:t>
            </a:r>
            <a:r>
              <a:rPr lang="zh-CN" altLang="zh-CN" sz="3200" b="1" kern="100" dirty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演变</a:t>
            </a:r>
            <a:endParaRPr lang="zh-CN" altLang="zh-CN" sz="3200" kern="100" dirty="0">
              <a:effectLst/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0533" y="1208324"/>
            <a:ext cx="8390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一．两汉至明朝前期，我国政府对外实行开放政策</a:t>
            </a:r>
            <a:r>
              <a:rPr lang="zh-CN" altLang="zh-CN" sz="2800" b="1" dirty="0" smtClean="0">
                <a:solidFill>
                  <a:srgbClr val="002060"/>
                </a:solidFill>
                <a:latin typeface="方正粗黑宋简体" pitchFamily="2" charset="-122"/>
                <a:ea typeface="方正粗黑宋简体" pitchFamily="2" charset="-122"/>
              </a:rPr>
              <a:t>：</a:t>
            </a:r>
            <a:endParaRPr lang="en-US" altLang="zh-CN" sz="2800" b="1" dirty="0" smtClean="0">
              <a:solidFill>
                <a:srgbClr val="002060"/>
              </a:soli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0533" y="18695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2800" b="1" dirty="0">
                <a:latin typeface="微软雅黑" panose="020B0503020204020204" charset="-122"/>
                <a:ea typeface="微软雅黑" panose="020B0503020204020204" charset="-122"/>
              </a:rPr>
              <a:t>两汉的对外开放</a:t>
            </a:r>
            <a:r>
              <a:rPr lang="zh-CN" altLang="zh-CN" sz="28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2910" y="2558534"/>
            <a:ext cx="78867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西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汉武帝派张骞出使西域，开辟丝绸之路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endParaRPr lang="en-US" altLang="zh-CN" sz="28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促进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东西方的经济文化交流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2910" y="3780988"/>
            <a:ext cx="746379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zh-CN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东汉</a:t>
            </a:r>
            <a:r>
              <a:rPr lang="zh-CN" altLang="zh-CN" sz="28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派班超出使和经营西域，并同日本</a:t>
            </a:r>
            <a:r>
              <a:rPr lang="zh-CN" altLang="zh-CN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endParaRPr lang="en-US" altLang="zh-CN" sz="2800" b="1" dirty="0" smtClean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2800" b="1" dirty="0" smtClean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大</a:t>
            </a:r>
            <a:r>
              <a:rPr lang="zh-CN" altLang="zh-CN" sz="28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</a:rPr>
              <a:t>秦等国有往来。</a:t>
            </a:r>
            <a:endParaRPr lang="zh-CN" altLang="zh-CN" sz="28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2"/>
          <p:cNvSpPr>
            <a:spLocks noChangeArrowheads="1" noChangeShapeType="1" noTextEdit="1"/>
          </p:cNvSpPr>
          <p:nvPr/>
        </p:nvSpPr>
        <p:spPr bwMode="auto">
          <a:xfrm>
            <a:off x="113079" y="13677"/>
            <a:ext cx="1828800" cy="408424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方正粗黑宋简体" pitchFamily="2" charset="-122"/>
                <a:ea typeface="方正粗黑宋简体" pitchFamily="2" charset="-122"/>
              </a:rPr>
              <a:t>归纳小结</a:t>
            </a:r>
            <a:endParaRPr lang="zh-CN" altLang="en-US" sz="3600" kern="10" dirty="0">
              <a:ln w="9525">
                <a:round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0299" y="950430"/>
            <a:ext cx="594360" cy="3970316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中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国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的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对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外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关</a:t>
            </a:r>
            <a:endParaRPr lang="en-US" altLang="zh-CN" sz="3600" b="1" dirty="0" smtClean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</a:rPr>
              <a:t>系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66184" y="950430"/>
            <a:ext cx="1005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zh-CN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古代</a:t>
            </a:r>
            <a:endParaRPr lang="zh-CN" altLang="zh-CN" sz="3200" kern="100" dirty="0">
              <a:effectLst/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587" y="950430"/>
            <a:ext cx="3543936" cy="1384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方正粗黑宋简体" pitchFamily="2" charset="-122"/>
                <a:ea typeface="方正粗黑宋简体" pitchFamily="2" charset="-122"/>
                <a:sym typeface="Arial" panose="020B0604020202020204"/>
              </a:rPr>
              <a:t>两汉至明前期</a:t>
            </a:r>
            <a:endParaRPr kumimoji="0" lang="en-US" altLang="zh-CN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方正粗黑宋简体" pitchFamily="2" charset="-122"/>
              <a:ea typeface="方正粗黑宋简体" pitchFamily="2" charset="-122"/>
              <a:sym typeface="Arial" panose="020B0604020202020204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方正粗黑宋简体" pitchFamily="2" charset="-122"/>
              <a:ea typeface="方正粗黑宋简体" pitchFamily="2" charset="-122"/>
              <a:sym typeface="Arial" panose="020B0604020202020204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方正粗黑宋简体" pitchFamily="2" charset="-122"/>
                <a:ea typeface="方正粗黑宋简体" pitchFamily="2" charset="-122"/>
                <a:sym typeface="Arial" panose="020B0604020202020204"/>
              </a:rPr>
              <a:t>明中后期至清前期</a:t>
            </a:r>
            <a:endParaRPr kumimoji="0" lang="en-US" altLang="zh-CN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方正粗黑宋简体" pitchFamily="2" charset="-122"/>
              <a:ea typeface="方正粗黑宋简体" pitchFamily="2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2897" y="2809478"/>
            <a:ext cx="1005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近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代</a:t>
            </a:r>
            <a:endParaRPr lang="zh-CN" altLang="zh-CN" sz="3200" kern="100" dirty="0">
              <a:effectLst/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04118" y="3893678"/>
            <a:ext cx="10054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现</a:t>
            </a:r>
            <a:r>
              <a:rPr lang="zh-CN" altLang="zh-CN" sz="3200" b="1" kern="100" dirty="0" smtClean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代</a:t>
            </a:r>
            <a:endParaRPr lang="zh-CN" altLang="zh-CN" sz="3200" kern="100" dirty="0">
              <a:effectLst/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4042" y="3958211"/>
            <a:ext cx="1627369" cy="6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effectLst/>
                <a:latin typeface="方正粗黑宋简体" pitchFamily="2" charset="-122"/>
                <a:ea typeface="方正粗黑宋简体" pitchFamily="2" charset="-122"/>
              </a:rPr>
              <a:t>主动开放</a:t>
            </a:r>
            <a:endParaRPr lang="zh-CN" altLang="zh-CN" sz="2800" b="1" kern="100" dirty="0">
              <a:effectLst/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4040" y="2924132"/>
            <a:ext cx="1627369" cy="6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effectLst/>
                <a:latin typeface="方正粗黑宋简体" pitchFamily="2" charset="-122"/>
                <a:ea typeface="方正粗黑宋简体" pitchFamily="2" charset="-122"/>
              </a:rPr>
              <a:t>被迫开放</a:t>
            </a:r>
            <a:endParaRPr lang="zh-CN" altLang="zh-CN" sz="2800" b="1" kern="100" dirty="0">
              <a:effectLst/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90930" y="822028"/>
            <a:ext cx="906017" cy="6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C00000"/>
                </a:solidFill>
                <a:effectLst/>
                <a:latin typeface="方正粗黑宋简体" pitchFamily="2" charset="-122"/>
                <a:ea typeface="方正粗黑宋简体" pitchFamily="2" charset="-122"/>
              </a:rPr>
              <a:t>开放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方正粗黑宋简体" pitchFamily="2" charset="-122"/>
              <a:ea typeface="方正粗黑宋简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30256" y="1706281"/>
            <a:ext cx="1627369" cy="68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solidFill>
                  <a:srgbClr val="C00000"/>
                </a:solidFill>
                <a:effectLst/>
                <a:latin typeface="方正粗黑宋简体" pitchFamily="2" charset="-122"/>
                <a:ea typeface="方正粗黑宋简体" pitchFamily="2" charset="-122"/>
              </a:rPr>
              <a:t>闭关锁国</a:t>
            </a:r>
            <a:endParaRPr lang="zh-CN" altLang="zh-CN" sz="2800" b="1" kern="100" dirty="0">
              <a:solidFill>
                <a:srgbClr val="C00000"/>
              </a:solidFill>
              <a:effectLst/>
              <a:latin typeface="方正粗黑宋简体" pitchFamily="2" charset="-122"/>
              <a:ea typeface="方正粗黑宋简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BBE0E3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WPS 演示</Application>
  <PresentationFormat>自定义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Arial</vt:lpstr>
      <vt:lpstr>微软雅黑</vt:lpstr>
      <vt:lpstr>Helvetica Neue</vt:lpstr>
      <vt:lpstr>华文琥珀</vt:lpstr>
      <vt:lpstr>方正粗黑宋简体</vt:lpstr>
      <vt:lpstr>Helvetica</vt:lpstr>
      <vt:lpstr>华文隶书</vt:lpstr>
      <vt:lpstr>隶书</vt:lpstr>
      <vt:lpstr>Arial Unicode MS</vt:lpstr>
      <vt:lpstr>Wingdings 2</vt:lpstr>
      <vt:lpstr>黑体</vt:lpstr>
      <vt:lpstr>Calibri</vt:lpstr>
      <vt:lpstr>Verdana</vt:lpstr>
      <vt:lpstr>Default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zxxk</dc:creator>
  <cp:lastModifiedBy>Administrator</cp:lastModifiedBy>
  <cp:revision>197</cp:revision>
  <dcterms:created xsi:type="dcterms:W3CDTF">2019-04-02T02:49:00Z</dcterms:created>
  <dcterms:modified xsi:type="dcterms:W3CDTF">2020-02-14T05:39:34Z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