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12" r:id="rId3"/>
    <p:sldId id="613" r:id="rId4"/>
    <p:sldId id="689" r:id="rId5"/>
    <p:sldId id="723" r:id="rId6"/>
    <p:sldId id="724" r:id="rId7"/>
    <p:sldId id="734" r:id="rId8"/>
    <p:sldId id="760" r:id="rId9"/>
    <p:sldId id="732" r:id="rId10"/>
    <p:sldId id="727" r:id="rId11"/>
    <p:sldId id="726" r:id="rId12"/>
    <p:sldId id="725" r:id="rId13"/>
    <p:sldId id="736" r:id="rId14"/>
    <p:sldId id="737" r:id="rId15"/>
    <p:sldId id="738" r:id="rId16"/>
    <p:sldId id="739" r:id="rId17"/>
    <p:sldId id="742" r:id="rId18"/>
    <p:sldId id="684" r:id="rId19"/>
    <p:sldId id="718" r:id="rId20"/>
  </p:sldIdLst>
  <p:sldSz cx="9144000" cy="5130800"/>
  <p:notesSz cx="6858000" cy="9144000"/>
  <p:defaultTextStyle>
    <a:lvl1pPr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indent="457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indent="914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indent="1371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indent="18288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indent="22860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indent="2743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indent="3200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indent="3657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06BA"/>
    <a:srgbClr val="66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014" y="-84"/>
      </p:cViewPr>
      <p:guideLst>
        <p:guide orient="horz" pos="1616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623887" y="0"/>
            <a:ext cx="7886701" cy="342106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  <a:endParaRPr sz="6000"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623887" y="3441700"/>
            <a:ext cx="7886701" cy="1689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628650" y="1368425"/>
            <a:ext cx="3867150" cy="376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630237" y="273050"/>
            <a:ext cx="7886701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xfrm>
            <a:off x="630237" y="1260475"/>
            <a:ext cx="3868739" cy="6175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3887787" y="739775"/>
            <a:ext cx="4629151" cy="4391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630237" y="1543050"/>
            <a:ext cx="2949576" cy="358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正文级别 1</a:t>
            </a:r>
            <a:endParaRPr sz="1600"/>
          </a:p>
          <a:p>
            <a:pPr lvl="1">
              <a:defRPr sz="1800"/>
            </a:pPr>
            <a:r>
              <a:rPr sz="1600"/>
              <a:t>正文级别 2</a:t>
            </a:r>
            <a:endParaRPr sz="1600"/>
          </a:p>
          <a:p>
            <a:pPr lvl="2">
              <a:defRPr sz="1800"/>
            </a:pPr>
            <a:r>
              <a:rPr sz="1600"/>
              <a:t>正文级别 3</a:t>
            </a:r>
            <a:endParaRPr sz="1600"/>
          </a:p>
          <a:p>
            <a:pPr lvl="3">
              <a:defRPr sz="1800"/>
            </a:pPr>
            <a:r>
              <a:rPr sz="1600"/>
              <a:t>正文级别 4</a:t>
            </a:r>
            <a:endParaRPr sz="1600"/>
          </a:p>
          <a:p>
            <a:pPr lvl="4">
              <a:defRPr sz="1800"/>
            </a:pPr>
            <a:r>
              <a:rPr sz="1600"/>
              <a:t>正文级别 5</a:t>
            </a:r>
            <a:endParaRPr sz="16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6543675" y="273050"/>
            <a:ext cx="197167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628650" y="273050"/>
            <a:ext cx="576262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1095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762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450969" y="126477"/>
            <a:ext cx="1433080" cy="430931"/>
            <a:chOff x="468128" y="370735"/>
            <a:chExt cx="1135204" cy="341359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indent="4572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indent="9144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indent="13716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indent="18288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indent="-32639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jpeg"/><Relationship Id="rId3" Type="http://schemas.openxmlformats.org/officeDocument/2006/relationships/image" Target="file:///E:\14&#26149;&#31295;&#20214;\&#35838;&#20214;\&#20013;&#32771;&#22797;&#20064;&#26041;&#26696;&#23731;&#40595;&#21382;&#21490;PPT\LV29.TIF" TargetMode="Externa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.jpeg"/><Relationship Id="rId3" Type="http://schemas.openxmlformats.org/officeDocument/2006/relationships/image" Target="../media/image13.jpeg"/><Relationship Id="rId2" Type="http://schemas.openxmlformats.org/officeDocument/2006/relationships/image" Target="../media/image20.jpe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jpeg"/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file:///E:\14&#26149;&#31295;&#20214;\&#35838;&#20214;\&#20013;&#32771;&#22797;&#20064;&#26041;&#26696;&#23731;&#40595;&#21382;&#21490;PPT\LV27.TIF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45" y="314806"/>
            <a:ext cx="2743059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备战</a:t>
            </a:r>
            <a:r>
              <a:rPr lang="en-US" altLang="zh-CN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2020</a:t>
            </a:r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中考</a:t>
            </a:r>
            <a:endParaRPr lang="zh-CN" altLang="en-US" sz="3200" b="1" cap="none" spc="0" dirty="0">
              <a:ln w="1905"/>
              <a:solidFill>
                <a:srgbClr val="1B06BA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355" y="1243652"/>
            <a:ext cx="7650866" cy="707884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华文琥珀" pitchFamily="2" charset="-122"/>
                <a:ea typeface="华文琥珀" pitchFamily="2" charset="-122"/>
                <a:sym typeface="Arial" panose="020B0604020202020204"/>
              </a:rPr>
              <a:t>专题五     中国科技与思想文化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华文琥珀" pitchFamily="2" charset="-122"/>
              <a:ea typeface="华文琥珀" pitchFamily="2" charset="-122"/>
              <a:sym typeface="Arial" panose="020B0604020202020204"/>
            </a:endParaRPr>
          </a:p>
        </p:txBody>
      </p:sp>
      <p:pic>
        <p:nvPicPr>
          <p:cNvPr id="10242" name="Picture 2" descr="http://pic121.nipic.com/file/20170120/12839580_160511100031_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23" y="2331720"/>
            <a:ext cx="7983598" cy="25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0455" y="27465"/>
            <a:ext cx="1434465" cy="52322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◆</a:t>
            </a:r>
            <a:r>
              <a:rPr lang="zh-CN" altLang="zh-CN" sz="2800" b="1" dirty="0" smtClean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思想</a:t>
            </a:r>
            <a:endParaRPr lang="zh-CN" altLang="zh-CN" sz="2800" b="1" dirty="0">
              <a:solidFill>
                <a:srgbClr val="C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844" y="4235788"/>
            <a:ext cx="537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孙武</a:t>
            </a:r>
            <a:r>
              <a:rPr lang="zh-CN" altLang="en-US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兵家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创始人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） 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endParaRPr lang="zh-CN" altLang="zh-CN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4" name="Picture 13" descr="E:\14春稿件\课件\中考复习方案岳麓历史PPT\LV29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78" y="2471244"/>
            <a:ext cx="1496377" cy="18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94359" y="4697453"/>
            <a:ext cx="8298180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主张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：“知彼知己，百战不殆”，著作《孙子兵法》。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58" y="1089657"/>
            <a:ext cx="6092192" cy="83099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主要思想：顺应自然；事物都有其对立面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，</a:t>
            </a:r>
            <a:endParaRPr lang="en-US" altLang="zh-CN" sz="2400" b="1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对立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的双方可以相互转化；主张无为而治。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786" y="1936044"/>
            <a:ext cx="8077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孔子</a:t>
            </a:r>
            <a:r>
              <a:rPr lang="zh-CN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（儒家学派创始人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)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：</a:t>
            </a:r>
            <a:endParaRPr lang="zh-CN" altLang="zh-CN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830" y="2318874"/>
            <a:ext cx="6647480" cy="1938992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（</a:t>
            </a:r>
            <a:r>
              <a:rPr lang="en-US" altLang="zh-CN" sz="2400" b="1" dirty="0">
                <a:latin typeface="华文隶书" pitchFamily="2" charset="-122"/>
                <a:ea typeface="华文隶书" pitchFamily="2" charset="-122"/>
              </a:rPr>
              <a:t>1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）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政治：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核心思想是“仁”；主张以德治国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；</a:t>
            </a:r>
            <a:endParaRPr lang="en-US" altLang="zh-CN" sz="2400" b="1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sz="2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400" b="1" dirty="0" smtClean="0">
                <a:latin typeface="华文隶书" pitchFamily="2" charset="-122"/>
                <a:ea typeface="华文隶书" pitchFamily="2" charset="-122"/>
              </a:rPr>
              <a:t>                     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主张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实行德政。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（</a:t>
            </a:r>
            <a:r>
              <a:rPr lang="en-US" altLang="zh-CN" sz="2400" b="1" dirty="0">
                <a:latin typeface="华文隶书" pitchFamily="2" charset="-122"/>
                <a:ea typeface="华文隶书" pitchFamily="2" charset="-122"/>
              </a:rPr>
              <a:t>2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）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教育：创办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私学，主张“有教无类”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。</a:t>
            </a:r>
            <a:endParaRPr lang="en-US" altLang="zh-CN" sz="2400" b="1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sz="2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400" b="1" dirty="0" smtClean="0">
                <a:latin typeface="华文隶书" pitchFamily="2" charset="-122"/>
                <a:ea typeface="华文隶书" pitchFamily="2" charset="-122"/>
              </a:rPr>
              <a:t>                   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发现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和总结出许多教学原则和方法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，</a:t>
            </a:r>
            <a:r>
              <a:rPr lang="en-US" altLang="zh-CN" sz="2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endParaRPr lang="en-US" altLang="zh-CN" sz="2400" b="1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sz="2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400" b="1" dirty="0" smtClean="0">
                <a:latin typeface="华文隶书" pitchFamily="2" charset="-122"/>
                <a:ea typeface="华文隶书" pitchFamily="2" charset="-122"/>
              </a:rPr>
              <a:t>                   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如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因材施教、温故知新等。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4" y="258297"/>
            <a:ext cx="3408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（一）春秋时期的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代表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786" y="655164"/>
            <a:ext cx="4568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、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老子</a:t>
            </a:r>
            <a:r>
              <a:rPr lang="zh-CN" altLang="zh-CN" sz="2400" b="1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（道家学派创始人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）：</a:t>
            </a:r>
            <a:endParaRPr lang="zh-CN" altLang="zh-CN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5923" y="197281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华文隶书" pitchFamily="2" charset="-122"/>
                <a:ea typeface="华文隶书" pitchFamily="2" charset="-122"/>
              </a:rPr>
              <a:t>由其弟子编写的《论语》记述了孔子言论）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/>
      <p:bldP spid="8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4366" y="0"/>
            <a:ext cx="4430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（二）战国时期的代表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：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319" y="366348"/>
            <a:ext cx="7292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、墨家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、儒家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道家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法家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8246" y="792799"/>
            <a:ext cx="7292340" cy="461665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创始人是墨子，主张：“兼爱非攻”；提倡节俭。</a:t>
            </a:r>
            <a:endParaRPr lang="zh-CN" altLang="en-US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139" y="1470945"/>
            <a:ext cx="8786554" cy="83099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隶书" pitchFamily="2" charset="-122"/>
                <a:ea typeface="华文隶书" pitchFamily="2" charset="-122"/>
              </a:rPr>
              <a:t>1)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孟子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，主张：实行“仁政”；提出“民为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贵，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君为轻”的思想，反对一切非正义的战争。（“民贵、君轻”）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446" y="4404879"/>
            <a:ext cx="8287940" cy="83099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代表人是韩非，主张：以法治国；建立中央集权专制统治。（核心思想是法治，最先被统治者所采用——秦始皇）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5671" y="3291721"/>
            <a:ext cx="695300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代表人是庄子，主张：治国要顺其自然和民心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；</a:t>
            </a:r>
            <a:endParaRPr lang="en-US" altLang="zh-CN" sz="2400" b="1" dirty="0" smtClean="0">
              <a:latin typeface="华文隶书" pitchFamily="2" charset="-122"/>
              <a:ea typeface="华文隶书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人生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应追求精神自由，保持独立的人格。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110" y="2301942"/>
            <a:ext cx="6062353" cy="83099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latin typeface="华文隶书" pitchFamily="2" charset="-122"/>
                <a:ea typeface="华文隶书" pitchFamily="2" charset="-122"/>
              </a:rPr>
              <a:t>2)</a:t>
            </a:r>
            <a:r>
              <a:rPr lang="zh-CN" altLang="zh-CN" sz="2400" b="1" dirty="0" smtClean="0">
                <a:latin typeface="华文隶书" pitchFamily="2" charset="-122"/>
                <a:ea typeface="华文隶书" pitchFamily="2" charset="-122"/>
              </a:rPr>
              <a:t>荀子</a:t>
            </a:r>
            <a:r>
              <a:rPr lang="zh-CN" altLang="zh-CN" sz="2400" b="1" dirty="0">
                <a:latin typeface="华文隶书" pitchFamily="2" charset="-122"/>
                <a:ea typeface="华文隶书" pitchFamily="2" charset="-122"/>
              </a:rPr>
              <a:t>，主张：实行礼治，明确尊卑等级，以维系社会秩序</a:t>
            </a:r>
            <a:endParaRPr lang="zh-CN" altLang="zh-CN" sz="2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6150" y="0"/>
            <a:ext cx="149733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◆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宗教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81534"/>
            <a:ext cx="8126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、佛教的传入</a:t>
            </a:r>
            <a:r>
              <a:rPr lang="zh-CN" altLang="zh-CN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9401" y="2419576"/>
            <a:ext cx="138261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◆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史学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454" y="2823050"/>
            <a:ext cx="8812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、司马迁的《史记》：</a:t>
            </a:r>
            <a:endParaRPr lang="zh-CN" altLang="zh-CN" sz="24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endParaRPr lang="en-US" altLang="zh-CN" sz="24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、司马光的《资治通鉴》</a:t>
            </a:r>
            <a:r>
              <a:rPr lang="zh-CN" altLang="zh-CN" sz="24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299" y="1588579"/>
            <a:ext cx="4263392" cy="830997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道教是我国土生土长的宗教，东汉时期，道教在民间兴起。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2105" y="733803"/>
            <a:ext cx="6983728" cy="83099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佛教起源于古印度，西汉末年（公元前</a:t>
            </a: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世纪末）传入我国中原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地区。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东汉时期在我国得到广泛传播</a:t>
            </a:r>
            <a:r>
              <a:rPr lang="zh-CN" altLang="en-US" sz="2400" dirty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37092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4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、道教的兴起：</a:t>
            </a:r>
            <a:endParaRPr lang="zh-CN" altLang="zh-CN" sz="24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065" y="3192381"/>
            <a:ext cx="8623935" cy="83099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司马迁生活在西汉汉武帝时代。著有《史记》，《史记》记述了从黄帝到汉武帝时期的史事，是我国第一部纪传体通史。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7715" y="4390199"/>
            <a:ext cx="7052309" cy="83099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北宋司马光，编写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的《资治通鉴》是一部编年体通史巨著，叙述了从战国至五代的历史。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1800" y="2303"/>
            <a:ext cx="1988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◆</a:t>
            </a:r>
            <a:r>
              <a:rPr lang="zh-CN" altLang="zh-CN" sz="32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艺术</a:t>
            </a:r>
            <a:endParaRPr lang="zh-CN" altLang="zh-CN" sz="32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878" y="309270"/>
            <a:ext cx="1672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．</a:t>
            </a:r>
            <a:r>
              <a:rPr lang="zh-CN" altLang="zh-CN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书法</a:t>
            </a:r>
            <a:endParaRPr lang="zh-CN" altLang="zh-CN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661" y="2107132"/>
            <a:ext cx="3417570" cy="461665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）唐朝“颜筋柳骨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”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2459" y="2849316"/>
            <a:ext cx="1897380" cy="46166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宋元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800" y="4469427"/>
            <a:ext cx="1760697" cy="46166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明清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49" y="896550"/>
            <a:ext cx="8366760" cy="94179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b="1" dirty="0" smtClean="0"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）东晋王羲之：被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尊为“</a:t>
            </a:r>
            <a:r>
              <a:rPr lang="zh-CN" altLang="en-US" sz="2400" b="1" u="sng" dirty="0">
                <a:latin typeface="方正粗黑宋简体" pitchFamily="2" charset="-122"/>
                <a:ea typeface="方正粗黑宋简体" pitchFamily="2" charset="-122"/>
              </a:rPr>
              <a:t>书圣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”，代表作</a:t>
            </a:r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《</a:t>
            </a:r>
            <a:r>
              <a:rPr lang="zh-CN" altLang="en-US" sz="2400" b="1" dirty="0">
                <a:latin typeface="方正粗黑宋简体" pitchFamily="2" charset="-122"/>
                <a:ea typeface="方正粗黑宋简体" pitchFamily="2" charset="-122"/>
              </a:rPr>
              <a:t>兰亭序</a:t>
            </a:r>
            <a:r>
              <a:rPr lang="en-US" altLang="zh-CN" sz="2400" b="1" dirty="0" smtClean="0">
                <a:latin typeface="方正粗黑宋简体" pitchFamily="2" charset="-122"/>
                <a:ea typeface="方正粗黑宋简体" pitchFamily="2" charset="-122"/>
              </a:rPr>
              <a:t>》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，</a:t>
            </a:r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pPr indent="26670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b="1" dirty="0" smtClean="0">
                <a:latin typeface="方正粗黑宋简体" pitchFamily="2" charset="-122"/>
                <a:ea typeface="方正粗黑宋简体" pitchFamily="2" charset="-122"/>
              </a:rPr>
              <a:t>        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有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“天下第一行书”的美誉</a:t>
            </a:r>
            <a:r>
              <a:rPr lang="zh-CN" altLang="en-US" sz="2400" b="1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en-US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76904" y="-13046"/>
            <a:ext cx="1782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84150" algn="l"/>
              </a:tabLst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1B06BA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1B06BA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．绘画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1B06BA"/>
              </a:solidFill>
              <a:effectLst/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55798" y="681202"/>
            <a:ext cx="3232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84150" algn="l"/>
              </a:tabLst>
            </a:pPr>
            <a:r>
              <a:rPr lang="zh-CN" altLang="en-US" sz="2800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）东晋</a:t>
            </a:r>
            <a:r>
              <a:rPr lang="zh-CN" altLang="en-US" sz="2800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顾恺之</a:t>
            </a:r>
            <a:endParaRPr lang="zh-CN" altLang="en-US" sz="2800" dirty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4023" y="681201"/>
            <a:ext cx="6231224" cy="52322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84150" algn="l"/>
              </a:tabLst>
              <a:defRPr/>
            </a:pPr>
            <a:r>
              <a:rPr lang="zh-CN" altLang="en-US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代表作有</a:t>
            </a:r>
            <a:r>
              <a:rPr lang="en-US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女史箴图</a:t>
            </a:r>
            <a:r>
              <a:rPr lang="en-US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络神赋图</a:t>
            </a:r>
            <a:r>
              <a:rPr lang="en-US" altLang="zh-CN" sz="28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》</a:t>
            </a:r>
            <a:endParaRPr lang="zh-CN" altLang="en-US" sz="28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900" y="14813"/>
            <a:ext cx="171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3</a:t>
            </a:r>
            <a:r>
              <a:rPr lang="zh-CN" altLang="zh-CN" sz="28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．</a:t>
            </a:r>
            <a:r>
              <a:rPr lang="zh-CN" altLang="zh-CN" sz="2800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雕塑</a:t>
            </a:r>
            <a:endParaRPr lang="zh-CN" altLang="zh-CN" sz="2800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740" y="400487"/>
            <a:ext cx="5463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）轰动世界的秦兵马俑</a:t>
            </a:r>
            <a:r>
              <a:rPr lang="zh-CN" altLang="zh-CN" sz="28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8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298" y="923707"/>
            <a:ext cx="8549704" cy="954107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方正粗黑宋简体" pitchFamily="2" charset="-122"/>
                <a:ea typeface="方正粗黑宋简体" pitchFamily="2" charset="-122"/>
              </a:rPr>
              <a:t>秦兵马俑的艺术群像，形象地展现了两千多年前秦军横扫六国的磅礴气势，是世界艺术宝库的璀璨明珠</a:t>
            </a:r>
            <a:r>
              <a:rPr lang="zh-CN" altLang="zh-CN" sz="2800" b="1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zh-CN" sz="28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170" y="17975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）南北朝时期</a:t>
            </a:r>
            <a:r>
              <a:rPr lang="zh-CN" altLang="zh-CN" sz="28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8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215" y="2380806"/>
            <a:ext cx="7549515" cy="52322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方正粗黑宋简体" pitchFamily="2" charset="-122"/>
                <a:ea typeface="方正粗黑宋简体" pitchFamily="2" charset="-122"/>
              </a:rPr>
              <a:t>山西大同的云冈石窟和河南洛阳的龙门石窟</a:t>
            </a:r>
            <a:r>
              <a:rPr lang="zh-CN" altLang="zh-CN" sz="2800" b="1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zh-CN" sz="2800" b="1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030" y="91371"/>
            <a:ext cx="770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．音乐、</a:t>
            </a:r>
            <a:r>
              <a:rPr lang="zh-CN" altLang="zh-CN" sz="28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舞蹈</a:t>
            </a:r>
            <a:endParaRPr lang="zh-CN" altLang="zh-CN" sz="28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9558"/>
            <a:ext cx="301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）战国钟鼓之乐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91753"/>
            <a:ext cx="728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b="1" dirty="0"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）隋唐时期的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乐舞</a:t>
            </a:r>
            <a:r>
              <a:rPr lang="en-US" altLang="zh-CN" sz="2400" b="1" dirty="0" smtClean="0">
                <a:latin typeface="方正粗黑宋简体" pitchFamily="2" charset="-122"/>
                <a:ea typeface="方正粗黑宋简体" pitchFamily="2" charset="-122"/>
              </a:rPr>
              <a:t>:</a:t>
            </a:r>
            <a:endParaRPr lang="zh-CN" altLang="zh-CN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6090" y="655944"/>
            <a:ext cx="4572000" cy="830997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湖北随州出土了大量的钟鼓乐器，其中以整套编钟最为珍贵。</a:t>
            </a:r>
            <a:endParaRPr lang="zh-CN" altLang="zh-CN" sz="2400" b="1" dirty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1" y="133767"/>
            <a:ext cx="19773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5770" y="689452"/>
            <a:ext cx="6709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zh-CN" sz="32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四大发明对世界的</a:t>
            </a:r>
            <a:r>
              <a:rPr lang="zh-CN" altLang="zh-CN" sz="3200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影响</a:t>
            </a:r>
            <a:endParaRPr lang="zh-CN" altLang="zh-CN" sz="3200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770" y="1480533"/>
            <a:ext cx="8126730" cy="35394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①造纸术的发明：为人类提供了经济﹑便利的书写材料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,</a:t>
            </a: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掀起一场人类文字载体革命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.</a:t>
            </a:r>
            <a:endParaRPr lang="zh-CN" altLang="zh-CN" sz="2800" b="1" dirty="0">
              <a:latin typeface="华文隶书" pitchFamily="2" charset="-122"/>
              <a:ea typeface="华文隶书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②印刷术的出现：加快了文化的传播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,</a:t>
            </a: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改变了欧洲只有上等人才能读书的状况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.</a:t>
            </a:r>
            <a:endParaRPr lang="zh-CN" altLang="zh-CN" sz="2800" b="1" dirty="0">
              <a:latin typeface="华文隶书" pitchFamily="2" charset="-122"/>
              <a:ea typeface="华文隶书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③指南针的发明：为欧洲航海家进行环球航行和发现美洲提供了重要条件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,</a:t>
            </a: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促进了世界贸易的发展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.</a:t>
            </a:r>
            <a:endParaRPr lang="zh-CN" altLang="zh-CN" sz="2800" b="1" dirty="0">
              <a:latin typeface="华文隶书" pitchFamily="2" charset="-122"/>
              <a:ea typeface="华文隶书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④火药武器的发明：改变了作战方式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,</a:t>
            </a: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帮助欧洲资产阶级摧毁了封建堡垒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,</a:t>
            </a:r>
            <a:r>
              <a:rPr lang="zh-CN" altLang="zh-CN" sz="2800" b="1" dirty="0">
                <a:latin typeface="华文隶书" pitchFamily="2" charset="-122"/>
                <a:ea typeface="华文隶书" pitchFamily="2" charset="-122"/>
              </a:rPr>
              <a:t>加速了欧洲的历史进程</a:t>
            </a:r>
            <a:r>
              <a:rPr lang="en-US" altLang="zh-CN" sz="2800" b="1" dirty="0">
                <a:latin typeface="华文隶书" pitchFamily="2" charset="-122"/>
                <a:ea typeface="华文隶书" pitchFamily="2" charset="-122"/>
              </a:rPr>
              <a:t>.</a:t>
            </a:r>
            <a:endParaRPr lang="zh-CN" altLang="zh-CN" sz="28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74474"/>
            <a:ext cx="2514600" cy="562210"/>
            <a:chOff x="2850080" y="167581"/>
            <a:chExt cx="2315852" cy="396358"/>
          </a:xfrm>
        </p:grpSpPr>
        <p:sp>
          <p:nvSpPr>
            <p:cNvPr id="4" name="云形 3"/>
            <p:cNvSpPr/>
            <p:nvPr/>
          </p:nvSpPr>
          <p:spPr>
            <a:xfrm>
              <a:off x="2850080" y="167581"/>
              <a:ext cx="2315852" cy="396358"/>
            </a:xfrm>
            <a:prstGeom prst="cloud">
              <a:avLst/>
            </a:prstGeom>
            <a:solidFill>
              <a:srgbClr val="FF99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0878" y="167581"/>
              <a:ext cx="1561181" cy="36886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2060"/>
                  </a:solidFill>
                  <a:latin typeface="华文琥珀" pitchFamily="2" charset="-122"/>
                  <a:ea typeface="华文琥珀" pitchFamily="2" charset="-122"/>
                </a:rPr>
                <a:t>方法总结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华文琥珀" pitchFamily="2" charset="-122"/>
                <a:ea typeface="华文琥珀" pitchFamily="2" charset="-122"/>
                <a:sym typeface="Arial" panose="020B0604020202020204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8341" y="665101"/>
          <a:ext cx="8762789" cy="44656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27151"/>
                <a:gridCol w="1177846"/>
                <a:gridCol w="1071343"/>
                <a:gridCol w="4331970"/>
                <a:gridCol w="1554479"/>
              </a:tblGrid>
              <a:tr h="3390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学派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代表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时期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主要观点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观点出处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632823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儒家</a:t>
                      </a:r>
                      <a:endParaRPr lang="zh-CN" sz="18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孔子（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创始人</a:t>
                      </a:r>
                      <a:r>
                        <a:rPr 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）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春秋末期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提出“仁”的学说，主张“为政以德”，“爱人”，反对苛政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《论语》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67819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孟子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战国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主张“仁政”、“民贵君轻”，反对一切战争，认为“春秋无义战”，主张有节制地利用自然资源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《孟子》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6781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墨家</a:t>
                      </a:r>
                      <a:endParaRPr lang="zh-CN" sz="18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墨子（创始人）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战国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主张“兼爱”、“非攻”，支持正义战争，反对侵略战争；提倡节俭，反对奢侈浪费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《墨子》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508647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道家</a:t>
                      </a:r>
                      <a:endParaRPr lang="zh-CN" sz="18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老子（创始人）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春秋末期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认为一切事物都有对立面，对立双方能够互相转化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《老子》（《道德经》）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3909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庄子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战国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认为治理国家要顺其自然，“无为而治”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《庄子》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390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法家</a:t>
                      </a:r>
                      <a:endParaRPr lang="zh-CN" sz="18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韩非</a:t>
                      </a:r>
                      <a:endParaRPr lang="zh-CN" sz="1800" b="1" kern="10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战国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主张改革，提倡法治，提出建立君主专制中央集权国家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《韩非子》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390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兵家</a:t>
                      </a:r>
                      <a:endParaRPr lang="zh-CN" sz="18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孙武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春秋晚期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“知已知彼，百战不殆”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《孙子兵法》</a:t>
                      </a:r>
                      <a:endParaRPr lang="zh-CN" sz="18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48443" marR="48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4600" y="164780"/>
            <a:ext cx="6647974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琥珀" pitchFamily="2" charset="-122"/>
                <a:ea typeface="华文琥珀" pitchFamily="2" charset="-122"/>
                <a:cs typeface="Times New Roman" panose="02020603050405020304" pitchFamily="18" charset="0"/>
              </a:rPr>
              <a:t>列表归纳法。如：列表归纳出百家争鸣的史实。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琥珀" pitchFamily="2" charset="-122"/>
              <a:ea typeface="华文琥珀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5926" y="1426571"/>
            <a:ext cx="8346594" cy="288254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3590" indent="-32639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37360" indent="-36576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4560" indent="-365760">
              <a:spcBef>
                <a:spcPts val="700"/>
              </a:spcBef>
              <a:buSzPct val="100000"/>
              <a:buChar char="»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924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1496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068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0640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indent="-514350">
              <a:lnSpc>
                <a:spcPct val="90000"/>
              </a:lnSpc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了解古代科技和思想文化的发展。</a:t>
            </a:r>
            <a:endParaRPr lang="en-US" altLang="zh-CN" b="1" dirty="0" smtClean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2. </a:t>
            </a: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通</a:t>
            </a: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过学习古代科技和思想文化，知道人类是历史的缔造者</a:t>
            </a:r>
            <a:r>
              <a:rPr lang="zh-CN" altLang="en-US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+mn-cs"/>
              </a:rPr>
              <a:t>道理</a:t>
            </a: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None/>
            </a:pP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1718"/>
            <a:ext cx="1796888" cy="60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" y="128740"/>
            <a:ext cx="165490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2890" y="1183180"/>
            <a:ext cx="342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0070C0"/>
                </a:solidFill>
                <a:latin typeface="方正粗黑宋简体" pitchFamily="2" charset="-122"/>
                <a:ea typeface="方正粗黑宋简体" pitchFamily="2" charset="-122"/>
              </a:rPr>
              <a:t>◆</a:t>
            </a:r>
            <a:r>
              <a:rPr lang="zh-CN" altLang="zh-CN" sz="2800" b="1" dirty="0">
                <a:solidFill>
                  <a:srgbClr val="0070C0"/>
                </a:solidFill>
                <a:latin typeface="方正粗黑宋简体" pitchFamily="2" charset="-122"/>
                <a:ea typeface="方正粗黑宋简体" pitchFamily="2" charset="-122"/>
              </a:rPr>
              <a:t>青铜器的高超</a:t>
            </a:r>
            <a:r>
              <a:rPr lang="zh-CN" altLang="zh-CN" sz="2800" b="1" dirty="0" smtClean="0">
                <a:solidFill>
                  <a:srgbClr val="0070C0"/>
                </a:solidFill>
                <a:latin typeface="方正粗黑宋简体" pitchFamily="2" charset="-122"/>
                <a:ea typeface="方正粗黑宋简体" pitchFamily="2" charset="-122"/>
              </a:rPr>
              <a:t>工艺</a:t>
            </a:r>
            <a:endParaRPr lang="zh-CN" altLang="zh-CN" sz="2800" dirty="0">
              <a:solidFill>
                <a:srgbClr val="0070C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14" name="Picture 19" descr="E:\14春稿件\课件\中考复习方案岳麓历史PPT\LV27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1508"/>
            <a:ext cx="1828798" cy="21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041155" y="116857"/>
            <a:ext cx="2663190" cy="735744"/>
            <a:chOff x="3041155" y="116857"/>
            <a:chExt cx="2663190" cy="735744"/>
          </a:xfrm>
        </p:grpSpPr>
        <p:sp>
          <p:nvSpPr>
            <p:cNvPr id="7" name="椭圆 6"/>
            <p:cNvSpPr/>
            <p:nvPr/>
          </p:nvSpPr>
          <p:spPr>
            <a:xfrm>
              <a:off x="3041155" y="116857"/>
              <a:ext cx="2663190" cy="735744"/>
            </a:xfrm>
            <a:prstGeom prst="ellipse">
              <a:avLst/>
            </a:prstGeom>
            <a:solidFill>
              <a:srgbClr val="FFFF00"/>
            </a:solidFill>
            <a:ln w="12700" cap="flat">
              <a:solidFill>
                <a:srgbClr val="BBE0E3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78164" y="259898"/>
              <a:ext cx="19880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C00000"/>
                  </a:solidFill>
                  <a:latin typeface="方正粗黑宋简体" pitchFamily="2" charset="-122"/>
                  <a:ea typeface="方正粗黑宋简体" pitchFamily="2" charset="-122"/>
                </a:rPr>
                <a:t>（一）科技</a:t>
              </a:r>
              <a:endParaRPr lang="zh-CN" altLang="zh-CN" sz="28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16398" y="2811779"/>
            <a:ext cx="1954213" cy="2324626"/>
            <a:chOff x="7116398" y="2811779"/>
            <a:chExt cx="1954213" cy="2324626"/>
          </a:xfrm>
        </p:grpSpPr>
        <p:pic>
          <p:nvPicPr>
            <p:cNvPr id="9218" name="Picture 2" descr="http://img1.voc.com.cn/UpLoadFile/2013/06/26/201306260929265027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398" y="2811779"/>
              <a:ext cx="1954213" cy="2093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423941" y="4674742"/>
              <a:ext cx="148590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四羊方尊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2068" y="598405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一．古代部分</a:t>
            </a:r>
            <a:endParaRPr lang="zh-CN" altLang="zh-CN" sz="32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444" y="1646461"/>
            <a:ext cx="7448028" cy="1200329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原始社会末期，我国已经出现了青铜器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商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朝是我国青铜文化的灿烂时期。著名的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青铜器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有司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母戊鼎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造型雄伟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和四羊方尊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造型精美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73" y="303523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0070C0"/>
                </a:solidFill>
                <a:latin typeface="方正粗黑宋简体" pitchFamily="2" charset="-122"/>
                <a:ea typeface="方正粗黑宋简体" pitchFamily="2" charset="-122"/>
              </a:rPr>
              <a:t>◆</a:t>
            </a:r>
            <a:r>
              <a:rPr lang="zh-CN" altLang="zh-CN" sz="2800" b="1" dirty="0" smtClean="0">
                <a:solidFill>
                  <a:srgbClr val="0070C0"/>
                </a:solidFill>
                <a:latin typeface="方正粗黑宋简体" pitchFamily="2" charset="-122"/>
                <a:ea typeface="方正粗黑宋简体" pitchFamily="2" charset="-122"/>
              </a:rPr>
              <a:t>数学</a:t>
            </a:r>
            <a:endParaRPr lang="zh-CN" altLang="zh-CN" sz="2800" dirty="0">
              <a:solidFill>
                <a:srgbClr val="0070C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6119" y="3705245"/>
            <a:ext cx="6506195" cy="1200329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南朝的</a:t>
            </a:r>
            <a:r>
              <a:rPr lang="zh-CN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祖冲之利用</a:t>
            </a:r>
            <a:r>
              <a:rPr lang="zh-CN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并发展</a:t>
            </a:r>
            <a:r>
              <a:rPr lang="zh-CN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前人的</a:t>
            </a:r>
            <a:r>
              <a:rPr lang="zh-CN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“割圆术”，在世界上第一次把圆周率的数值确定</a:t>
            </a:r>
            <a:r>
              <a:rPr lang="zh-CN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精确到小数点后</a:t>
            </a:r>
            <a:r>
              <a:rPr lang="en-US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位数</a:t>
            </a:r>
            <a:r>
              <a:rPr lang="zh-CN" altLang="zh-CN" sz="2400" b="1" dirty="0" smtClean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zh-CN" sz="2400" b="1" dirty="0">
                <a:solidFill>
                  <a:srgbClr val="1B06BA"/>
                </a:solidFill>
                <a:latin typeface="微软雅黑" panose="020B0503020204020204" charset="-122"/>
                <a:ea typeface="微软雅黑" panose="020B0503020204020204" charset="-122"/>
              </a:rPr>
              <a:t>这项成果领先世界近一千年。</a:t>
            </a:r>
            <a:endParaRPr lang="zh-CN" altLang="zh-CN" sz="2400" b="1" dirty="0">
              <a:solidFill>
                <a:srgbClr val="1B06B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67845" y="3055784"/>
            <a:ext cx="1261884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华文新魏" pitchFamily="2" charset="-122"/>
                <a:ea typeface="华文新魏" pitchFamily="2" charset="-122"/>
              </a:rPr>
              <a:t>圆周率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 animBg="1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2928" y="479539"/>
            <a:ext cx="2125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en-US" altLang="zh-CN" sz="28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.</a:t>
            </a:r>
            <a:r>
              <a:rPr lang="zh-CN" altLang="zh-CN" sz="28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东汉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华佗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2032" y="25485"/>
            <a:ext cx="1781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◆医学</a:t>
            </a:r>
            <a:endParaRPr lang="zh-CN" altLang="zh-CN" sz="3200" b="1" kern="100" dirty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88" y="1179074"/>
            <a:ext cx="7486651" cy="830997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(1)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最早</a:t>
            </a:r>
            <a:r>
              <a:rPr lang="zh-CN" altLang="zh-CN" sz="2400" b="1" kern="100" dirty="0">
                <a:latin typeface="方正粗黑宋简体" pitchFamily="2" charset="-122"/>
                <a:ea typeface="方正粗黑宋简体" pitchFamily="2" charset="-122"/>
              </a:rPr>
              <a:t>制成了“麻沸散”，是世界医学史上的创举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r>
              <a:rPr lang="en-US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(2)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主要</a:t>
            </a:r>
            <a:r>
              <a:rPr lang="zh-CN" altLang="zh-CN" sz="2400" b="1" kern="100" dirty="0">
                <a:latin typeface="方正粗黑宋简体" pitchFamily="2" charset="-122"/>
                <a:ea typeface="方正粗黑宋简体" pitchFamily="2" charset="-122"/>
              </a:rPr>
              <a:t>著作《五禽戏》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zh-CN" sz="2400" b="1" kern="1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928" y="1951848"/>
            <a:ext cx="49638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．东汉末年的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张仲景</a:t>
            </a:r>
            <a:endParaRPr lang="zh-CN" altLang="zh-CN" sz="2800" b="1" kern="1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928" y="2721212"/>
            <a:ext cx="8290641" cy="83099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 smtClean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b="1" kern="100" dirty="0" smtClean="0"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著</a:t>
            </a:r>
            <a:r>
              <a:rPr lang="zh-CN" altLang="en-US" sz="2400" b="1" kern="100" dirty="0" smtClean="0">
                <a:latin typeface="方正粗黑宋简体" pitchFamily="2" charset="-122"/>
                <a:ea typeface="方正粗黑宋简体" pitchFamily="2" charset="-122"/>
              </a:rPr>
              <a:t>作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《伤寒杂病论》</a:t>
            </a:r>
            <a:r>
              <a:rPr lang="zh-CN" altLang="en-US" sz="2400" b="1" kern="100" dirty="0" smtClean="0">
                <a:latin typeface="方正粗黑宋简体" pitchFamily="2" charset="-122"/>
                <a:ea typeface="方正粗黑宋简体" pitchFamily="2" charset="-122"/>
              </a:rPr>
              <a:t>，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书</a:t>
            </a:r>
            <a:r>
              <a:rPr lang="zh-CN" altLang="zh-CN" sz="2400" b="1" kern="100" dirty="0">
                <a:latin typeface="方正粗黑宋简体" pitchFamily="2" charset="-122"/>
                <a:ea typeface="方正粗黑宋简体" pitchFamily="2" charset="-122"/>
              </a:rPr>
              <a:t>中阐述中医理论和治病原则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en-US" altLang="zh-CN" sz="2400" b="1" kern="100" dirty="0" smtClean="0"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 smtClean="0">
                <a:latin typeface="方正粗黑宋简体" pitchFamily="2" charset="-122"/>
                <a:ea typeface="方正粗黑宋简体" pitchFamily="2" charset="-122"/>
              </a:rPr>
              <a:t>（</a:t>
            </a:r>
            <a:r>
              <a:rPr lang="en-US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b="1" kern="100" dirty="0" smtClean="0"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他</a:t>
            </a:r>
            <a:r>
              <a:rPr lang="zh-CN" altLang="zh-CN" sz="2400" b="1" kern="100" dirty="0">
                <a:latin typeface="方正粗黑宋简体" pitchFamily="2" charset="-122"/>
                <a:ea typeface="方正粗黑宋简体" pitchFamily="2" charset="-122"/>
              </a:rPr>
              <a:t>医德高尚，医术高明，后世尊称他为“医圣”</a:t>
            </a:r>
            <a:r>
              <a:rPr lang="zh-CN" altLang="zh-CN" sz="2400" b="1" kern="100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zh-CN" altLang="zh-CN" sz="2400" b="1" kern="100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9" y="61238"/>
            <a:ext cx="222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◆建筑</a:t>
            </a:r>
            <a:r>
              <a:rPr lang="zh-CN" altLang="zh-CN" sz="28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成就</a:t>
            </a:r>
            <a:endParaRPr lang="zh-CN" altLang="zh-CN" sz="2800" b="1" dirty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23046" y="162528"/>
            <a:ext cx="7620954" cy="1212651"/>
            <a:chOff x="1525943" y="162528"/>
            <a:chExt cx="7769544" cy="1212651"/>
          </a:xfrm>
        </p:grpSpPr>
        <p:sp>
          <p:nvSpPr>
            <p:cNvPr id="10" name="椭圆 9"/>
            <p:cNvSpPr/>
            <p:nvPr/>
          </p:nvSpPr>
          <p:spPr>
            <a:xfrm>
              <a:off x="1525943" y="162528"/>
              <a:ext cx="7769544" cy="1212651"/>
            </a:xfrm>
            <a:prstGeom prst="ellipse">
              <a:avLst/>
            </a:prstGeom>
            <a:blipFill>
              <a:blip r:embed="rId1" cstate="print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70059" y="304103"/>
              <a:ext cx="61840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solidFill>
                    <a:schemeClr val="tx1"/>
                  </a:solidFill>
                  <a:latin typeface="方正粗黑宋简体" pitchFamily="2" charset="-122"/>
                  <a:ea typeface="方正粗黑宋简体" pitchFamily="2" charset="-122"/>
                </a:rPr>
                <a:t>都江堰、长城、大运河、赵州桥、北京故宫等是我国古代劳动人民勤劳和智慧的结晶</a:t>
              </a:r>
              <a:r>
                <a:rPr lang="zh-CN" altLang="zh-CN" sz="2400" b="1" dirty="0" smtClean="0">
                  <a:solidFill>
                    <a:schemeClr val="tx1"/>
                  </a:solidFill>
                  <a:latin typeface="方正粗黑宋简体" pitchFamily="2" charset="-122"/>
                  <a:ea typeface="方正粗黑宋简体" pitchFamily="2" charset="-122"/>
                </a:rPr>
                <a:t>。</a:t>
              </a:r>
              <a:endParaRPr lang="zh-CN" altLang="zh-CN" sz="2400" b="1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16200" y="1144347"/>
            <a:ext cx="2402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、都江堰</a:t>
            </a:r>
            <a:r>
              <a:rPr lang="en-US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  </a:t>
            </a:r>
            <a:endParaRPr lang="zh-CN" altLang="zh-CN" sz="28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72" y="1636687"/>
            <a:ext cx="6958950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战国时期，李冰为秦国修筑的都江堰是举世闻名的防洪灌溉工程。成都平原成为“天府之国”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。</a:t>
            </a:r>
            <a:endParaRPr lang="en-US" altLang="zh-CN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457" y="2427830"/>
            <a:ext cx="1860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长城</a:t>
            </a:r>
            <a:endParaRPr lang="zh-CN" altLang="zh-CN" sz="28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54" y="2875769"/>
            <a:ext cx="141732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7030A0"/>
                </a:solidFill>
                <a:latin typeface="方正粗黑宋简体" pitchFamily="2" charset="-122"/>
                <a:ea typeface="方正粗黑宋简体" pitchFamily="2" charset="-122"/>
              </a:rPr>
              <a:t>秦长城：</a:t>
            </a:r>
            <a:endParaRPr lang="zh-CN" altLang="zh-CN" sz="2400" b="1" dirty="0">
              <a:solidFill>
                <a:srgbClr val="7030A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174" y="2946459"/>
            <a:ext cx="5753498" cy="46166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（西起临洮，东到辽东）用于抵御匈奴。</a:t>
            </a:r>
            <a:endParaRPr lang="zh-CN" altLang="en-US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0114" y="3527228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目的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起止</a:t>
            </a: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地点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en-US" altLang="zh-CN" sz="2400" b="1" dirty="0" smtClean="0">
              <a:latin typeface="方正粗黑宋简体" pitchFamily="2" charset="-122"/>
              <a:ea typeface="方正粗黑宋简体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作用：</a:t>
            </a:r>
            <a:endParaRPr lang="zh-CN" altLang="zh-CN" sz="2400" b="1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525" y="3588784"/>
            <a:ext cx="80342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 smtClean="0">
                <a:solidFill>
                  <a:srgbClr val="7030A0"/>
                </a:solidFill>
                <a:latin typeface="方正粗黑宋简体" pitchFamily="2" charset="-122"/>
                <a:ea typeface="方正粗黑宋简体" pitchFamily="2" charset="-122"/>
              </a:rPr>
              <a:t>明</a:t>
            </a:r>
            <a:endParaRPr lang="en-US" altLang="zh-CN" sz="2400" b="1" dirty="0" smtClean="0">
              <a:solidFill>
                <a:srgbClr val="7030A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 smtClean="0">
                <a:solidFill>
                  <a:srgbClr val="7030A0"/>
                </a:solidFill>
                <a:latin typeface="方正粗黑宋简体" pitchFamily="2" charset="-122"/>
                <a:ea typeface="方正粗黑宋简体" pitchFamily="2" charset="-122"/>
              </a:rPr>
              <a:t>长</a:t>
            </a:r>
            <a:endParaRPr lang="en-US" altLang="zh-CN" sz="2400" b="1" dirty="0" smtClean="0">
              <a:solidFill>
                <a:srgbClr val="7030A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 smtClean="0">
                <a:solidFill>
                  <a:srgbClr val="7030A0"/>
                </a:solidFill>
                <a:latin typeface="方正粗黑宋简体" pitchFamily="2" charset="-122"/>
                <a:ea typeface="方正粗黑宋简体" pitchFamily="2" charset="-122"/>
              </a:rPr>
              <a:t>城</a:t>
            </a:r>
            <a:r>
              <a:rPr lang="zh-CN" altLang="zh-CN" sz="2400" b="1" dirty="0">
                <a:solidFill>
                  <a:srgbClr val="7030A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b="1" dirty="0">
              <a:solidFill>
                <a:srgbClr val="7030A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8674" y="3527228"/>
            <a:ext cx="4362092" cy="452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为了防御北方蒙古贵族南扰。</a:t>
            </a:r>
            <a:r>
              <a:rPr lang="en-US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zh-CN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79313" y="3937596"/>
            <a:ext cx="3897221" cy="452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东起鸭绿江、西至嘉峪关。</a:t>
            </a:r>
            <a:endParaRPr lang="zh-CN" altLang="zh-CN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2931" y="4304932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4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明长城</a:t>
            </a:r>
            <a:r>
              <a:rPr lang="zh-CN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布局更合理，技术更先进，设施更为完善，工程质量更为坚固。</a:t>
            </a:r>
            <a:endParaRPr lang="zh-CN" altLang="zh-CN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/>
      <p:bldP spid="12" grpId="0" animBg="1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7162" y="554266"/>
          <a:ext cx="8692516" cy="4460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85036"/>
                <a:gridCol w="4306797"/>
                <a:gridCol w="3500683"/>
              </a:tblGrid>
              <a:tr h="734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项目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时期、概况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意义或作用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20484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造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纸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术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6770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印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刷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术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91840" y="-7917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◆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四大发明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pic>
        <p:nvPicPr>
          <p:cNvPr id="1025" name="Picture 1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8813"/>
            <a:ext cx="285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2386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9240" y="1414284"/>
            <a:ext cx="3440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660066"/>
                </a:solidFill>
                <a:latin typeface="方正粗黑宋简体" pitchFamily="2" charset="-122"/>
                <a:ea typeface="方正粗黑宋简体" pitchFamily="2" charset="-122"/>
                <a:cs typeface="宋体" panose="02010600030101010101" pitchFamily="2" charset="-122"/>
              </a:rPr>
              <a:t>是人类历史上书写材料的革命，促进了文化的传播，是我国对世界文化的贡献。</a:t>
            </a:r>
            <a:endParaRPr lang="zh-CN" altLang="en-US" sz="2400" b="1" kern="100" dirty="0">
              <a:solidFill>
                <a:srgbClr val="660066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0160" y="1385799"/>
            <a:ext cx="39204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西汉早期出现世界上已知最早的麻纸；东汉蔡伦改进造纸术：这种纸被称为“蔡侯纸”。（</a:t>
            </a: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宋体" panose="02010600030101010101" pitchFamily="2" charset="-122"/>
              </a:rPr>
              <a:t>优点：取材容易，质量好，价格便宜。）</a:t>
            </a:r>
            <a:endParaRPr lang="zh-CN" altLang="en-US" sz="2400" b="1" kern="1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0145" y="3670726"/>
            <a:ext cx="416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唐朝印制的</a:t>
            </a:r>
            <a:r>
              <a:rPr lang="en-US" altLang="zh-CN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《</a:t>
            </a: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金刚经</a:t>
            </a:r>
            <a:r>
              <a:rPr lang="en-US" altLang="zh-CN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》</a:t>
            </a: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是现存世界上最早的雕版印刷品；北宋的毕昇发明活字印刷术。</a:t>
            </a:r>
            <a:endParaRPr lang="zh-CN" altLang="en-US" sz="2400" b="1" kern="1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2120" y="3486061"/>
            <a:ext cx="3371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660066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印刷术的发明，加快了文化的传播</a:t>
            </a:r>
            <a:r>
              <a:rPr lang="zh-CN" altLang="en-US" sz="2400" b="1" kern="100" dirty="0" smtClean="0">
                <a:solidFill>
                  <a:srgbClr val="660066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，对</a:t>
            </a:r>
            <a:r>
              <a:rPr lang="zh-CN" altLang="en-US" sz="2400" b="1" kern="100" dirty="0">
                <a:solidFill>
                  <a:srgbClr val="660066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人类文明的发展产生了重大的影响。</a:t>
            </a:r>
            <a:endParaRPr lang="zh-CN" altLang="en-US" sz="2400" b="1" kern="100" dirty="0">
              <a:solidFill>
                <a:srgbClr val="660066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5759" y="749820"/>
          <a:ext cx="8543927" cy="43741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34391"/>
                <a:gridCol w="4006393"/>
                <a:gridCol w="3703143"/>
              </a:tblGrid>
              <a:tr h="616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项目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时期、概况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意义或作用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811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火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药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9464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指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南</a:t>
                      </a:r>
                      <a:endParaRPr lang="en-US" altLang="zh-CN" sz="24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针</a:t>
                      </a: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68980" y="188625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◆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四大发明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pic>
        <p:nvPicPr>
          <p:cNvPr id="1025" name="Picture 1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8813"/>
            <a:ext cx="285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2386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3030" y="1463110"/>
            <a:ext cx="366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①唐朝时，中国人已经发明了火药。②宋代，火药开始应用于军事领域。元朝发明了火铳。</a:t>
            </a:r>
            <a:endParaRPr lang="zh-CN" altLang="en-US" sz="2400" b="1" kern="1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6380" y="1562229"/>
            <a:ext cx="3326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660066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火药的发明和西传，改变了作战方式，推动了欧洲的社会变革。</a:t>
            </a:r>
            <a:endParaRPr lang="zh-CN" altLang="en-US" sz="2400" b="1" kern="100" dirty="0">
              <a:solidFill>
                <a:srgbClr val="660066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0700" y="3454163"/>
            <a:ext cx="2777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660066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指南针应用于航海，大大促进了世界远洋航海技术的发展。</a:t>
            </a:r>
            <a:endParaRPr lang="zh-CN" altLang="en-US" sz="2400" b="1" kern="100" dirty="0">
              <a:solidFill>
                <a:srgbClr val="660066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3030" y="3351810"/>
            <a:ext cx="366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①</a:t>
            </a:r>
            <a:r>
              <a:rPr lang="en-US" altLang="zh-CN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 </a:t>
            </a: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汉代时，发明“司南”，这是最早的定向工具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。</a:t>
            </a:r>
            <a:endParaRPr lang="en-US" altLang="zh-CN" sz="2400" b="1" kern="100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②</a:t>
            </a:r>
            <a:r>
              <a:rPr lang="zh-CN" altLang="en-US" sz="2400" b="1" kern="100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北宋时，发明指南针，并开始用于航海事业。</a:t>
            </a:r>
            <a:endParaRPr lang="zh-CN" altLang="en-US" sz="2400" b="1" kern="100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5856" y="68004"/>
            <a:ext cx="1749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◆</a:t>
            </a:r>
            <a:r>
              <a:rPr lang="zh-CN" altLang="zh-CN" sz="2400" b="1" dirty="0">
                <a:latin typeface="方正粗黑宋简体" pitchFamily="2" charset="-122"/>
                <a:ea typeface="方正粗黑宋简体" pitchFamily="2" charset="-122"/>
              </a:rPr>
              <a:t>科技</a:t>
            </a:r>
            <a:r>
              <a:rPr lang="zh-CN" altLang="zh-CN" sz="2400" b="1" dirty="0" smtClean="0">
                <a:latin typeface="方正粗黑宋简体" pitchFamily="2" charset="-122"/>
                <a:ea typeface="方正粗黑宋简体" pitchFamily="2" charset="-122"/>
              </a:rPr>
              <a:t>著作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030" y="558533"/>
            <a:ext cx="2661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1.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北朝贾思勰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384" y="2446350"/>
            <a:ext cx="712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方正粗黑宋简体" pitchFamily="2" charset="-122"/>
                <a:ea typeface="方正粗黑宋简体" pitchFamily="2" charset="-122"/>
              </a:rPr>
              <a:t>2. </a:t>
            </a:r>
            <a:r>
              <a:rPr lang="zh-CN" altLang="zh-CN" sz="2400" dirty="0">
                <a:latin typeface="方正粗黑宋简体" pitchFamily="2" charset="-122"/>
                <a:ea typeface="方正粗黑宋简体" pitchFamily="2" charset="-122"/>
              </a:rPr>
              <a:t>东汉</a:t>
            </a:r>
            <a:r>
              <a:rPr lang="zh-CN" altLang="zh-CN" sz="2400" dirty="0" smtClean="0">
                <a:latin typeface="方正粗黑宋简体" pitchFamily="2" charset="-122"/>
                <a:ea typeface="方正粗黑宋简体" pitchFamily="2" charset="-122"/>
              </a:rPr>
              <a:t>末年张仲景</a:t>
            </a:r>
            <a:r>
              <a:rPr lang="zh-CN" altLang="en-US" sz="2400" dirty="0" smtClean="0"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zh-CN" altLang="zh-CN" sz="2400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376" y="1020198"/>
            <a:ext cx="8842036" cy="1200329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所著《齐民要术》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是我国现存的第一部完整的农业科学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著作。</a:t>
            </a:r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《齐民要术》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总结了北方人民长期积累的生产经验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，介绍了</a:t>
            </a:r>
            <a:endParaRPr lang="en-US" altLang="zh-CN" sz="2400" b="1" dirty="0" smtClean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    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农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、林、牧、副、渔业的生产技术和方法。</a:t>
            </a:r>
            <a:endParaRPr lang="zh-CN" altLang="zh-CN" sz="2400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" y="3068035"/>
            <a:ext cx="7543800" cy="46166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著</a:t>
            </a:r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有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《伤寒杂病论》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，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书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</a:rPr>
              <a:t>中阐述中医理论和治病原则。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2912" y="3874770"/>
          <a:ext cx="8321040" cy="1066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68678"/>
                <a:gridCol w="1108710"/>
                <a:gridCol w="1085850"/>
                <a:gridCol w="1255197"/>
                <a:gridCol w="788013"/>
                <a:gridCol w="788013"/>
                <a:gridCol w="788013"/>
                <a:gridCol w="788013"/>
                <a:gridCol w="850553"/>
              </a:tblGrid>
              <a:tr h="2894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时期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商朝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商周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西周晚期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秦朝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秦汉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魏晋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字体</a:t>
                      </a:r>
                      <a:endParaRPr lang="zh-CN" sz="20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u="sng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甲骨文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金文</a:t>
                      </a:r>
                      <a:endParaRPr lang="en-US" altLang="zh-CN" sz="2000" b="1" kern="100" dirty="0" smtClean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（</a:t>
                      </a:r>
                      <a:r>
                        <a:rPr lang="zh-CN" sz="2000" b="1" u="sng" kern="100" dirty="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铭文</a:t>
                      </a: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大篆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u="sng" kern="100">
                          <a:solidFill>
                            <a:srgbClr val="FF0000"/>
                          </a:solidFill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小篆</a:t>
                      </a:r>
                      <a:endParaRPr lang="zh-CN" sz="20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隶书</a:t>
                      </a:r>
                      <a:endParaRPr lang="zh-CN" sz="20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楷书</a:t>
                      </a:r>
                      <a:endParaRPr lang="zh-CN" sz="2000" b="1" kern="10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草书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方正粗黑宋简体" pitchFamily="2" charset="-122"/>
                          <a:ea typeface="方正粗黑宋简体" pitchFamily="2" charset="-122"/>
                        </a:rPr>
                        <a:t>行书</a:t>
                      </a:r>
                      <a:endParaRPr lang="zh-CN" sz="2000" b="1" kern="100" dirty="0">
                        <a:effectLst/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5736" y="783118"/>
            <a:ext cx="29052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隶书" pitchFamily="2" charset="-122"/>
                <a:ea typeface="华文隶书" pitchFamily="2" charset="-122"/>
                <a:cs typeface="Times New Roman" panose="02020603050405020304" pitchFamily="18" charset="0"/>
              </a:rPr>
              <a:t>一．古代部分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隶书" pitchFamily="2" charset="-122"/>
              <a:ea typeface="华文隶书" pitchFamily="2" charset="-122"/>
              <a:cs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41154" y="116857"/>
            <a:ext cx="3222486" cy="735744"/>
            <a:chOff x="3041154" y="116857"/>
            <a:chExt cx="3222486" cy="735744"/>
          </a:xfrm>
        </p:grpSpPr>
        <p:sp>
          <p:nvSpPr>
            <p:cNvPr id="5" name="椭圆 4"/>
            <p:cNvSpPr/>
            <p:nvPr/>
          </p:nvSpPr>
          <p:spPr>
            <a:xfrm>
              <a:off x="3041154" y="116857"/>
              <a:ext cx="3222486" cy="735744"/>
            </a:xfrm>
            <a:prstGeom prst="ellipse">
              <a:avLst/>
            </a:prstGeom>
            <a:solidFill>
              <a:srgbClr val="FFFF00"/>
            </a:solidFill>
            <a:ln w="12700" cap="flat">
              <a:solidFill>
                <a:srgbClr val="BBE0E3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78164" y="259898"/>
              <a:ext cx="27093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C00000"/>
                  </a:solidFill>
                  <a:latin typeface="方正粗黑宋简体" pitchFamily="2" charset="-122"/>
                  <a:ea typeface="方正粗黑宋简体" pitchFamily="2" charset="-122"/>
                </a:rPr>
                <a:t>（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方正粗黑宋简体" pitchFamily="2" charset="-122"/>
                  <a:ea typeface="方正粗黑宋简体" pitchFamily="2" charset="-122"/>
                </a:rPr>
                <a:t>二</a:t>
              </a:r>
              <a:r>
                <a:rPr lang="zh-CN" altLang="zh-CN" sz="2800" b="1" dirty="0" smtClean="0">
                  <a:solidFill>
                    <a:srgbClr val="C00000"/>
                  </a:solidFill>
                  <a:latin typeface="方正粗黑宋简体" pitchFamily="2" charset="-122"/>
                  <a:ea typeface="方正粗黑宋简体" pitchFamily="2" charset="-122"/>
                </a:rPr>
                <a:t>）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方正粗黑宋简体" pitchFamily="2" charset="-122"/>
                  <a:ea typeface="方正粗黑宋简体" pitchFamily="2" charset="-122"/>
                </a:rPr>
                <a:t>思想文化</a:t>
              </a:r>
              <a:endParaRPr lang="zh-CN" altLang="zh-CN" sz="2800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15736" y="1333890"/>
            <a:ext cx="3704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◆</a:t>
            </a:r>
            <a:r>
              <a:rPr lang="zh-CN" altLang="zh-CN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汉字的字体及其演变</a:t>
            </a:r>
            <a:r>
              <a:rPr lang="zh-CN" altLang="en-US" sz="2400" b="1" dirty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343" y="1802243"/>
            <a:ext cx="1588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．字体：</a:t>
            </a:r>
            <a:endParaRPr lang="en-US" altLang="zh-CN" sz="2400" b="1" dirty="0" smtClean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343" y="2316887"/>
            <a:ext cx="2561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．汉字的</a:t>
            </a:r>
            <a:r>
              <a:rPr lang="zh-CN" altLang="en-US" sz="2400" b="1" dirty="0" smtClean="0">
                <a:solidFill>
                  <a:schemeClr val="tx1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演变</a:t>
            </a:r>
            <a:endParaRPr lang="zh-CN" altLang="en-US" sz="2400" b="1" dirty="0">
              <a:solidFill>
                <a:schemeClr val="tx1"/>
              </a:solidFill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5790" y="2780230"/>
            <a:ext cx="7429500" cy="830997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甲骨文是中国发现的古代文字年代最早、体系较为完整的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文字。</a:t>
            </a:r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我国有文字可考的历史从商朝开始。</a:t>
            </a:r>
            <a:endParaRPr lang="zh-CN" altLang="en-US" sz="2400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1338" y="1802243"/>
            <a:ext cx="6681637" cy="461665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甲骨文、金文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Times New Roman" panose="02020603050405020304" pitchFamily="18" charset="0"/>
              </a:rPr>
              <a:t>、篆书、隶书、草书、楷书和行书</a:t>
            </a:r>
            <a:endParaRPr lang="en-US" altLang="zh-CN" sz="2400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演示</Application>
  <PresentationFormat>自定义</PresentationFormat>
  <Paragraphs>374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Arial</vt:lpstr>
      <vt:lpstr>微软雅黑</vt:lpstr>
      <vt:lpstr>Helvetica Neue</vt:lpstr>
      <vt:lpstr>华文琥珀</vt:lpstr>
      <vt:lpstr>方正粗黑宋简体</vt:lpstr>
      <vt:lpstr>Helvetica</vt:lpstr>
      <vt:lpstr>隶书</vt:lpstr>
      <vt:lpstr>华文新魏</vt:lpstr>
      <vt:lpstr>华文隶书</vt:lpstr>
      <vt:lpstr>Times New Roman</vt:lpstr>
      <vt:lpstr>Arial Unicode MS</vt:lpstr>
      <vt:lpstr>Calibri</vt:lpstr>
      <vt:lpstr>方正风雅楷宋简体 ExtraBold</vt:lpstr>
      <vt:lpstr>黑体</vt:lpstr>
      <vt:lpstr>Calibri</vt:lpstr>
      <vt:lpstr>Aharoni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zxxk</dc:creator>
  <cp:lastModifiedBy>Administrator</cp:lastModifiedBy>
  <cp:revision>234</cp:revision>
  <dcterms:created xsi:type="dcterms:W3CDTF">2019-04-02T02:49:00Z</dcterms:created>
  <dcterms:modified xsi:type="dcterms:W3CDTF">2020-02-14T05:45:52Z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