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61" r:id="rId3"/>
    <p:sldId id="257" r:id="rId4"/>
    <p:sldId id="288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8" r:id="rId13"/>
    <p:sldId id="269" r:id="rId14"/>
    <p:sldId id="266" r:id="rId15"/>
    <p:sldId id="267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5" r:id="rId24"/>
    <p:sldId id="286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36"/>
        <p:guide pos="29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47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99"/>
        </a:solidFill>
        <a:ln w="12700">
          <a:solidFill>
            <a:srgbClr val="000000"/>
          </a:solidFill>
          <a:prstDash val="solid"/>
        </a:ln>
      </c:spPr>
    </c:sideWall>
    <c:backWall>
      <c:thickness val="0"/>
      <c:spPr>
        <a:solidFill>
          <a:srgbClr val="FFFF99"/>
        </a:solidFill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10506329113924051"/>
          <c:y val="6.0686015831134567E-2"/>
          <c:w val="0.88101265822784813"/>
          <c:h val="0.81530343007915562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solidFill>
              <a:srgbClr val="00CC99"/>
            </a:solidFill>
            <a:ln w="11151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Sheet1!$B$1:$G$1</c:f>
              <c:strCache>
                <c:ptCount val="6"/>
                <c:pt idx="0">
                  <c:v>1799年</c:v>
                </c:pt>
                <c:pt idx="1">
                  <c:v>1820年</c:v>
                </c:pt>
                <c:pt idx="2">
                  <c:v>1825年</c:v>
                </c:pt>
                <c:pt idx="3">
                  <c:v>1830年</c:v>
                </c:pt>
                <c:pt idx="4">
                  <c:v>1835年</c:v>
                </c:pt>
                <c:pt idx="5">
                  <c:v>1838年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4000</c:v>
                </c:pt>
                <c:pt idx="1">
                  <c:v>7889</c:v>
                </c:pt>
                <c:pt idx="2">
                  <c:v>12576</c:v>
                </c:pt>
                <c:pt idx="3">
                  <c:v>20331</c:v>
                </c:pt>
                <c:pt idx="4">
                  <c:v>35445</c:v>
                </c:pt>
                <c:pt idx="5">
                  <c:v>40200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39-427D-967D-C121AD7FF1C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spPr>
            <a:solidFill>
              <a:srgbClr val="3333CC"/>
            </a:solidFill>
            <a:ln w="11151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Sheet1!$B$1:$G$1</c:f>
              <c:strCache>
                <c:ptCount val="6"/>
                <c:pt idx="0">
                  <c:v>1799年</c:v>
                </c:pt>
                <c:pt idx="1">
                  <c:v>1820年</c:v>
                </c:pt>
                <c:pt idx="2">
                  <c:v>1825年</c:v>
                </c:pt>
                <c:pt idx="3">
                  <c:v>1830年</c:v>
                </c:pt>
                <c:pt idx="4">
                  <c:v>1835年</c:v>
                </c:pt>
                <c:pt idx="5">
                  <c:v>1838年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BA39-427D-967D-C121AD7FF1C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</c:strCache>
            </c:strRef>
          </c:tx>
          <c:spPr>
            <a:solidFill>
              <a:srgbClr val="CCCCFF"/>
            </a:solidFill>
            <a:ln w="11151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Sheet1!$B$1:$G$1</c:f>
              <c:strCache>
                <c:ptCount val="6"/>
                <c:pt idx="0">
                  <c:v>1799年</c:v>
                </c:pt>
                <c:pt idx="1">
                  <c:v>1820年</c:v>
                </c:pt>
                <c:pt idx="2">
                  <c:v>1825年</c:v>
                </c:pt>
                <c:pt idx="3">
                  <c:v>1830年</c:v>
                </c:pt>
                <c:pt idx="4">
                  <c:v>1835年</c:v>
                </c:pt>
                <c:pt idx="5">
                  <c:v>1838年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BA39-427D-967D-C121AD7FF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08953392"/>
        <c:axId val="1"/>
        <c:axId val="0"/>
      </c:bar3DChart>
      <c:catAx>
        <c:axId val="20895339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low"/>
        <c:spPr>
          <a:ln w="278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81" b="1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2788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in"/>
        <c:minorTickMark val="none"/>
        <c:tickLblPos val="nextTo"/>
        <c:spPr>
          <a:ln w="278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81" b="1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208953392"/>
        <c:crosses val="autoZero"/>
        <c:crossBetween val="between"/>
      </c:valAx>
      <c:spPr>
        <a:solidFill>
          <a:srgbClr val="00FFFF"/>
        </a:solidFill>
        <a:ln w="33454">
          <a:pattFill prst="pct25">
            <a:fgClr>
              <a:srgbClr val="00FF00"/>
            </a:fgClr>
            <a:bgClr>
              <a:srgbClr val="FFFFFF"/>
            </a:bgClr>
          </a:pattFill>
          <a:prstDash val="solid"/>
        </a:ln>
      </c:spPr>
    </c:plotArea>
    <c:plotVisOnly val="1"/>
    <c:dispBlanksAs val="gap"/>
    <c:showDLblsOverMax val="0"/>
  </c:chart>
  <c:spPr>
    <a:solidFill>
      <a:srgbClr val="0000FF"/>
    </a:solidFill>
    <a:ln>
      <a:noFill/>
    </a:ln>
  </c:spPr>
  <c:txPr>
    <a:bodyPr/>
    <a:lstStyle/>
    <a:p>
      <a:pPr>
        <a:defRPr sz="1581" b="1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8A1D5845-C9F9-4EE9-8B6C-1F7A252412AD}"/>
              </a:ext>
            </a:extLst>
          </p:cNvPr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5799 w 8042"/>
              <a:gd name="T1" fmla="*/ 10000 h 10000"/>
              <a:gd name="T2" fmla="*/ 5961 w 8042"/>
              <a:gd name="T3" fmla="*/ 9880 h 10000"/>
              <a:gd name="T4" fmla="*/ 5988 w 8042"/>
              <a:gd name="T5" fmla="*/ 9820 h 10000"/>
              <a:gd name="T6" fmla="*/ 8042 w 8042"/>
              <a:gd name="T7" fmla="*/ 5260 h 10000"/>
              <a:gd name="T8" fmla="*/ 8042 w 8042"/>
              <a:gd name="T9" fmla="*/ 4721 h 10000"/>
              <a:gd name="T10" fmla="*/ 5988 w 8042"/>
              <a:gd name="T11" fmla="*/ 221 h 10000"/>
              <a:gd name="T12" fmla="*/ 5961 w 8042"/>
              <a:gd name="T13" fmla="*/ 160 h 10000"/>
              <a:gd name="T14" fmla="*/ 5799 w 8042"/>
              <a:gd name="T15" fmla="*/ 41 h 10000"/>
              <a:gd name="T16" fmla="*/ 18 w 8042"/>
              <a:gd name="T17" fmla="*/ 0 h 10000"/>
              <a:gd name="T18" fmla="*/ 0 w 8042"/>
              <a:gd name="T19" fmla="*/ 9991 h 10000"/>
              <a:gd name="T20" fmla="*/ 5799 w 8042"/>
              <a:gd name="T21" fmla="*/ 1000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3FA9E65-899C-4A5C-AD52-C327DD05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718F92-6064-4651-A532-593CA082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378680-D19E-4200-BB3A-B066CA71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0D9E8-B7F8-420B-9277-DEB522545C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32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B373A7B9-EAA5-46DF-A0A5-56CACC88AB6B}"/>
              </a:ext>
            </a:extLst>
          </p:cNvPr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87DFBAA-E9BA-49C8-9517-D5324F76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CF9D52-739A-4183-8561-6369234C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0EFDAB-16B2-4BD1-958E-75C2457E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1BBF1-40F1-4FE7-AC11-388BFF6FD3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46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31791AC9-5B02-43A0-BC92-A8F7FE8EE079}"/>
              </a:ext>
            </a:extLst>
          </p:cNvPr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B4514F99-2057-4E4C-940E-C150D22C7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FEE7ED9D-D5F7-4877-A997-410C50E01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E75EFD8-0C33-43C1-A481-641833DC58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D034C3-D6BF-4B26-85F7-51FF952651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535CA97-AAB1-4DBE-B220-9BF7A62CE3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E6D17-1437-4847-BE47-C124D1B9E8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78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6E79C1FD-254D-4329-A676-80A10000DC52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A7A3FB2-C8C6-4C99-A42E-8C5B8B33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10934DB-3003-45E2-9506-1460E6C1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CABA79D-8829-4856-A1F0-0B8C039A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AFFEA-1416-440F-B194-26722CF563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8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891DEA1B-CED0-4C12-873D-F8B25D916934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6D0BB23F-D4CF-4D56-B4B0-BEE3216A2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DDD543FF-91F1-48BC-AA48-E87680B20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7FC1BB70-4BF8-42A8-BD2C-8461E1710F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77477AD-1895-46FA-BACE-C6C08DE666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CE84643-02D0-451D-94E1-5BB57D754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DF9D0-5AC3-4E95-8E52-2202526AEB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9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4FAF7EFE-0B61-4D42-B43D-E955A119C938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C796AAE-F039-4CD0-BAB3-6E4EFDC0DE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D55A87D-55C1-4C6C-8484-D2F680248C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892881F-D55A-4FA7-AFDD-4BAE3CEF5B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766FD-7F1A-4C28-8EDB-F90133730A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38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2707BC7A-58CC-4C9B-88B6-233E81574F41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F17A282-9E1D-4971-8349-BCC2CD26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07D7D1-F464-4742-9CF0-852A6542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CB45A1-CE26-4409-B52C-9D8B462E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7A4BA-E638-4597-881F-956BDE5F45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8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C0D61046-57AE-46D0-A177-02927C3A5FA0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BF1E6D8-4BBB-444D-8ADC-2EC7DA44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F31C4A-F4B2-414E-A216-01B1EFBF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C5D831-EADB-45E3-825E-152A07C0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3A393-74F9-42A4-9981-69CDE98EFA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2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FD6C7D84-97F8-4990-ABD0-73E259C6098F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64B85B5-C18E-4FC4-8641-DFCC3F95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C91F30-044E-487B-93B5-55839914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5C7D7-3FFA-4070-B983-32C4D971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0C0F1-DBE5-4A5F-B465-4E17C68468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8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EEA657CB-EDC5-4F7D-84DF-9589DA0BC285}"/>
              </a:ext>
            </a:extLst>
          </p:cNvPr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7A8CE62-CE78-4BED-B15D-1F92AC99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7D6A950-824B-41C0-B594-A33F48A1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7CD1E9-72EE-481A-9019-EDE3353D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A19B-FAAC-434A-8E5C-97320B309A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6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1E27642B-C849-4F80-BEAD-9994FE99BB02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2F84D822-E11C-4336-B95C-C13A7925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7016F56-A68D-44E4-A307-72366DA9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E3ABBD-2F97-4BC4-8223-CFAFDA08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B7F8D-A60B-46CB-BDE5-714096C0BE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31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>
            <a:extLst>
              <a:ext uri="{FF2B5EF4-FFF2-40B4-BE49-F238E27FC236}">
                <a16:creationId xmlns:a16="http://schemas.microsoft.com/office/drawing/2014/main" id="{18F9E7AE-9276-41DA-825F-5185225358E9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A1ADDE69-5271-4F19-812C-212A3079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6979F9E0-5568-498D-9DBA-0AE188C9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A59247F-B41B-4E6E-BCF9-CCF2FABC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56567-DA28-4E54-8570-40E026ABFA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68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84043DED-86A4-4A16-B931-F5AD68F26F37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2D14B07-936D-4699-B8E8-8CAE45D6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C9864B5-7415-4220-8F06-7584AD12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59ADA29-D332-4483-878C-39D04717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69A44-D7BA-4C58-AB67-DEFB54F54C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3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3B984F6E-4F21-4405-8F0A-0AFDB85DD764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7236909-D075-4988-9857-F09A286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DD9062A-DE05-4FB3-90AA-D7AFC0A3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380E8B2-08A8-40AA-8A10-4B0A2D52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1ECB5-9113-4605-AFD2-07B34ECEE0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58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983936B6-785E-48FB-8CC0-6D46D3A22645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14409A1-01F3-4670-B158-4A721700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41D8041-4374-4FAE-9334-800796C6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0E1E1FA-8E5B-4405-B6AE-DAE41381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DAC82-D78E-45C5-AAC3-729DFDF6E0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0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97FCB607-2E14-48E1-8209-B27F0E7A3AAB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A1BC10F8-AD9E-4982-875B-6631C01B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EE306B7-0C4D-46B9-9745-7A73E7C5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6E91116-F124-4347-A837-503A7099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08F7A-E0B2-4AB6-9044-28583D162D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0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>
            <a:extLst>
              <a:ext uri="{FF2B5EF4-FFF2-40B4-BE49-F238E27FC236}">
                <a16:creationId xmlns:a16="http://schemas.microsoft.com/office/drawing/2014/main" id="{4BA40A11-0637-455B-8F62-797EC6A1B7CF}"/>
              </a:ext>
            </a:extLst>
          </p:cNvPr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>
              <a:extLst>
                <a:ext uri="{FF2B5EF4-FFF2-40B4-BE49-F238E27FC236}">
                  <a16:creationId xmlns:a16="http://schemas.microsoft.com/office/drawing/2014/main" id="{66E15F08-C820-43EB-9E4F-0E1F98DC2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12">
              <a:extLst>
                <a:ext uri="{FF2B5EF4-FFF2-40B4-BE49-F238E27FC236}">
                  <a16:creationId xmlns:a16="http://schemas.microsoft.com/office/drawing/2014/main" id="{47432626-A068-4622-AE70-F6B612973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13">
              <a:extLst>
                <a:ext uri="{FF2B5EF4-FFF2-40B4-BE49-F238E27FC236}">
                  <a16:creationId xmlns:a16="http://schemas.microsoft.com/office/drawing/2014/main" id="{8C0792FB-C6B3-4B63-B82C-79A17EB2A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14">
              <a:extLst>
                <a:ext uri="{FF2B5EF4-FFF2-40B4-BE49-F238E27FC236}">
                  <a16:creationId xmlns:a16="http://schemas.microsoft.com/office/drawing/2014/main" id="{438DE662-CDDA-4171-A745-87129053B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15">
              <a:extLst>
                <a:ext uri="{FF2B5EF4-FFF2-40B4-BE49-F238E27FC236}">
                  <a16:creationId xmlns:a16="http://schemas.microsoft.com/office/drawing/2014/main" id="{0E3D7FC3-2261-42EC-B6F5-1007D2A6E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16">
              <a:extLst>
                <a:ext uri="{FF2B5EF4-FFF2-40B4-BE49-F238E27FC236}">
                  <a16:creationId xmlns:a16="http://schemas.microsoft.com/office/drawing/2014/main" id="{33E6510B-A079-4E82-BC87-E46F5CDC3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17">
              <a:extLst>
                <a:ext uri="{FF2B5EF4-FFF2-40B4-BE49-F238E27FC236}">
                  <a16:creationId xmlns:a16="http://schemas.microsoft.com/office/drawing/2014/main" id="{295850F3-6EEF-4FEB-8D70-A29A6A71E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18">
              <a:extLst>
                <a:ext uri="{FF2B5EF4-FFF2-40B4-BE49-F238E27FC236}">
                  <a16:creationId xmlns:a16="http://schemas.microsoft.com/office/drawing/2014/main" id="{F643CF86-2DAF-454B-9671-13205DC43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Freeform 19">
              <a:extLst>
                <a:ext uri="{FF2B5EF4-FFF2-40B4-BE49-F238E27FC236}">
                  <a16:creationId xmlns:a16="http://schemas.microsoft.com/office/drawing/2014/main" id="{9BC41FD1-C42D-4E7B-9043-F4C1CE1D4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0">
              <a:extLst>
                <a:ext uri="{FF2B5EF4-FFF2-40B4-BE49-F238E27FC236}">
                  <a16:creationId xmlns:a16="http://schemas.microsoft.com/office/drawing/2014/main" id="{8CF5E99B-FFDE-4EDE-AE3B-7D84A42CF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1">
              <a:extLst>
                <a:ext uri="{FF2B5EF4-FFF2-40B4-BE49-F238E27FC236}">
                  <a16:creationId xmlns:a16="http://schemas.microsoft.com/office/drawing/2014/main" id="{48C6FA0D-44A5-4EA1-9290-0BF060A9D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">
              <a:extLst>
                <a:ext uri="{FF2B5EF4-FFF2-40B4-BE49-F238E27FC236}">
                  <a16:creationId xmlns:a16="http://schemas.microsoft.com/office/drawing/2014/main" id="{9BB51089-4A86-40B6-89DC-198F05D0F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48">
            <a:extLst>
              <a:ext uri="{FF2B5EF4-FFF2-40B4-BE49-F238E27FC236}">
                <a16:creationId xmlns:a16="http://schemas.microsoft.com/office/drawing/2014/main" id="{A64E3BC0-FCDE-4C3B-91F2-66E66B55D4C1}"/>
              </a:ext>
            </a:extLst>
          </p:cNvPr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5717"/>
            <a:chExt cx="1952625" cy="5678034"/>
          </a:xfrm>
        </p:grpSpPr>
        <p:sp>
          <p:nvSpPr>
            <p:cNvPr id="1034" name="Freeform 27">
              <a:extLst>
                <a:ext uri="{FF2B5EF4-FFF2-40B4-BE49-F238E27FC236}">
                  <a16:creationId xmlns:a16="http://schemas.microsoft.com/office/drawing/2014/main" id="{8D392738-6E5E-4CAB-8E5C-94B116E23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28">
              <a:extLst>
                <a:ext uri="{FF2B5EF4-FFF2-40B4-BE49-F238E27FC236}">
                  <a16:creationId xmlns:a16="http://schemas.microsoft.com/office/drawing/2014/main" id="{6167B162-DDAF-47B8-BE09-94CF6161B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29">
              <a:extLst>
                <a:ext uri="{FF2B5EF4-FFF2-40B4-BE49-F238E27FC236}">
                  <a16:creationId xmlns:a16="http://schemas.microsoft.com/office/drawing/2014/main" id="{8D986474-E57F-4776-BA70-6413E700A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30">
              <a:extLst>
                <a:ext uri="{FF2B5EF4-FFF2-40B4-BE49-F238E27FC236}">
                  <a16:creationId xmlns:a16="http://schemas.microsoft.com/office/drawing/2014/main" id="{E9323074-B5D4-475F-99AD-FED19AFFC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31">
              <a:extLst>
                <a:ext uri="{FF2B5EF4-FFF2-40B4-BE49-F238E27FC236}">
                  <a16:creationId xmlns:a16="http://schemas.microsoft.com/office/drawing/2014/main" id="{B97AE131-01A3-4DDB-9973-1CC9594E4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32">
              <a:extLst>
                <a:ext uri="{FF2B5EF4-FFF2-40B4-BE49-F238E27FC236}">
                  <a16:creationId xmlns:a16="http://schemas.microsoft.com/office/drawing/2014/main" id="{D7A87C63-ACB8-4FD6-8FDA-D0854EB6E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3">
              <a:extLst>
                <a:ext uri="{FF2B5EF4-FFF2-40B4-BE49-F238E27FC236}">
                  <a16:creationId xmlns:a16="http://schemas.microsoft.com/office/drawing/2014/main" id="{9DD4775E-4B08-460F-B462-B7C9F4215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4">
              <a:extLst>
                <a:ext uri="{FF2B5EF4-FFF2-40B4-BE49-F238E27FC236}">
                  <a16:creationId xmlns:a16="http://schemas.microsoft.com/office/drawing/2014/main" id="{51E67C59-50EC-4043-A994-A7B39A797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5">
              <a:extLst>
                <a:ext uri="{FF2B5EF4-FFF2-40B4-BE49-F238E27FC236}">
                  <a16:creationId xmlns:a16="http://schemas.microsoft.com/office/drawing/2014/main" id="{C0A7D4F0-B388-44F7-8A84-F9723E10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6">
              <a:extLst>
                <a:ext uri="{FF2B5EF4-FFF2-40B4-BE49-F238E27FC236}">
                  <a16:creationId xmlns:a16="http://schemas.microsoft.com/office/drawing/2014/main" id="{F5B3DB96-9CBA-466B-91C3-126C3CE6E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7">
              <a:extLst>
                <a:ext uri="{FF2B5EF4-FFF2-40B4-BE49-F238E27FC236}">
                  <a16:creationId xmlns:a16="http://schemas.microsoft.com/office/drawing/2014/main" id="{4B0B41C3-D723-4DB2-860C-467C1B1B7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8">
              <a:extLst>
                <a:ext uri="{FF2B5EF4-FFF2-40B4-BE49-F238E27FC236}">
                  <a16:creationId xmlns:a16="http://schemas.microsoft.com/office/drawing/2014/main" id="{84BB6191-0301-4BD2-BFAC-9C8A78FCB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26E4238-4285-4DAF-824D-6F03C8C2388F}"/>
              </a:ext>
            </a:extLst>
          </p:cNvPr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>
            <a:extLst>
              <a:ext uri="{FF2B5EF4-FFF2-40B4-BE49-F238E27FC236}">
                <a16:creationId xmlns:a16="http://schemas.microsoft.com/office/drawing/2014/main" id="{57EF8836-A1EB-4786-A0E0-714BFFF88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EA0709C0-E038-402F-985B-744B17A7E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13E98-99D4-4BD6-8C7D-60CE24C42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B8ABB-B59A-4503-9BEB-B06845745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EB198-A727-495D-9718-D19A3C2EF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smtClean="0">
                <a:solidFill>
                  <a:srgbClr val="FEFFFF"/>
                </a:solidFill>
                <a:latin typeface="+mn-lt"/>
              </a:defRPr>
            </a:lvl1pPr>
          </a:lstStyle>
          <a:p>
            <a:pPr>
              <a:defRPr/>
            </a:pPr>
            <a:fld id="{5D6EBA66-A1BE-491C-8F4A-06D38773CA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ransition>
    <p:fade thruBlk="1"/>
  </p:transition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82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82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82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82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82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zhuoku.com/zhuomianbizhi/dong-zhiwu/20060719081301(26)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0FAE1BFA-E876-4AC3-840C-016BC9683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111375"/>
            <a:ext cx="8424863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rgbClr val="07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第一单元 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4800" b="1">
              <a:solidFill>
                <a:srgbClr val="07070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rgbClr val="07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中国开始沦为半殖民地半封建社会</a:t>
            </a:r>
            <a:endParaRPr lang="en-US" altLang="zh-CN" sz="4800" b="1">
              <a:solidFill>
                <a:srgbClr val="07070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8654DEE3-34D2-4DBC-8EBC-29E556A89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652963"/>
            <a:ext cx="3248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  鸦片战争</a:t>
            </a:r>
            <a:endParaRPr lang="en-US" altLang="zh-CN" sz="32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6" name="Text Box 33">
            <a:extLst>
              <a:ext uri="{FF2B5EF4-FFF2-40B4-BE49-F238E27FC236}">
                <a16:creationId xmlns:a16="http://schemas.microsoft.com/office/drawing/2014/main" id="{903A2E4F-E535-4143-AD1A-1CECEB1A4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809625"/>
            <a:ext cx="3954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八年级历史上册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横卷形 30721">
            <a:extLst>
              <a:ext uri="{FF2B5EF4-FFF2-40B4-BE49-F238E27FC236}">
                <a16:creationId xmlns:a16="http://schemas.microsoft.com/office/drawing/2014/main" id="{01D6B46F-8C9D-4F7C-A4C2-1626F0AE5264}"/>
              </a:ext>
            </a:extLst>
          </p:cNvPr>
          <p:cNvSpPr/>
          <p:nvPr/>
        </p:nvSpPr>
        <p:spPr>
          <a:xfrm>
            <a:off x="252413" y="474663"/>
            <a:ext cx="8785225" cy="2376487"/>
          </a:xfrm>
          <a:prstGeom prst="horizontalScroll">
            <a:avLst>
              <a:gd name="adj" fmla="val 7028"/>
            </a:avLst>
          </a:prstGeom>
          <a:solidFill>
            <a:srgbClr val="FFFF99">
              <a:alpha val="95999"/>
            </a:srgbClr>
          </a:solidFill>
          <a:ln w="15875" cap="flat" cmpd="sng">
            <a:solidFill>
              <a:srgbClr val="FF99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solidFill>
                  <a:srgbClr val="00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（鸦片）槁人形骸，蛊人心志，丧人身家，实生</a:t>
            </a:r>
            <a:endParaRPr lang="zh-CN" altLang="en-US" sz="2800" b="1" noProof="1">
              <a:solidFill>
                <a:srgbClr val="000066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solidFill>
                  <a:srgbClr val="00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命以来未有之大患，其祸烈于洪水猛兽。</a:t>
            </a:r>
            <a:endParaRPr lang="zh-CN" altLang="en-US" sz="2800" b="1" noProof="1">
              <a:solidFill>
                <a:srgbClr val="000066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solidFill>
                  <a:srgbClr val="00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　　　　　　　　　　　             </a:t>
            </a:r>
            <a:r>
              <a:rPr lang="en-US" altLang="zh-CN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cs typeface="+mn-ea"/>
              </a:rPr>
              <a:t>——</a:t>
            </a:r>
            <a:r>
              <a:rPr lang="zh-CN" altLang="en-US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宋体" panose="02010600030101010101" pitchFamily="2" charset="-122"/>
                <a:cs typeface="+mn-ea"/>
              </a:rPr>
              <a:t>魏 源</a:t>
            </a:r>
            <a:r>
              <a:rPr lang="zh-CN" altLang="en-US" sz="2800" b="1" noProof="1">
                <a:solidFill>
                  <a:srgbClr val="6666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+mn-ea"/>
              </a:rPr>
              <a:t> </a:t>
            </a:r>
            <a:r>
              <a:rPr lang="zh-CN" altLang="en-US" sz="2800" b="1" noProof="1">
                <a:solidFill>
                  <a:srgbClr val="00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cs typeface="+mn-ea"/>
              </a:rPr>
              <a:t>　　</a:t>
            </a:r>
            <a:endParaRPr lang="zh-CN" altLang="en-US" sz="2800" b="1" noProof="1">
              <a:solidFill>
                <a:srgbClr val="000066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30723" name="文本框 30722">
            <a:extLst>
              <a:ext uri="{FF2B5EF4-FFF2-40B4-BE49-F238E27FC236}">
                <a16:creationId xmlns:a16="http://schemas.microsoft.com/office/drawing/2014/main" id="{8F3AFF44-82F3-4314-B39D-6451F4A53AA1}"/>
              </a:ext>
            </a:extLst>
          </p:cNvPr>
          <p:cNvSpPr txBox="1"/>
          <p:nvPr/>
        </p:nvSpPr>
        <p:spPr>
          <a:xfrm>
            <a:off x="371475" y="2798763"/>
            <a:ext cx="849947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000" i="1" noProof="1">
                <a:solidFill>
                  <a:srgbClr val="80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隶书" panose="02010509060101010101" pitchFamily="1" charset="-122"/>
                <a:cs typeface="+mn-ea"/>
              </a:rPr>
              <a:t>鸦片走私给中国带来了什么危害？</a:t>
            </a:r>
            <a:endParaRPr lang="zh-CN" altLang="en-US" sz="4000" i="1" noProof="1">
              <a:solidFill>
                <a:srgbClr val="800000"/>
              </a:solidFill>
              <a:effectLst>
                <a:outerShdw blurRad="38100" dist="38100" dir="2700000">
                  <a:srgbClr val="000000"/>
                </a:outerShdw>
              </a:effectLst>
              <a:latin typeface="+mn-lt"/>
              <a:ea typeface="隶书" panose="02010509060101010101" pitchFamily="1" charset="-122"/>
            </a:endParaRPr>
          </a:p>
        </p:txBody>
      </p:sp>
      <p:sp>
        <p:nvSpPr>
          <p:cNvPr id="30725" name="文本框 30724">
            <a:extLst>
              <a:ext uri="{FF2B5EF4-FFF2-40B4-BE49-F238E27FC236}">
                <a16:creationId xmlns:a16="http://schemas.microsoft.com/office/drawing/2014/main" id="{0643B043-F73C-447A-ADD9-931A24730EE3}"/>
              </a:ext>
            </a:extLst>
          </p:cNvPr>
          <p:cNvSpPr txBox="1"/>
          <p:nvPr/>
        </p:nvSpPr>
        <p:spPr>
          <a:xfrm>
            <a:off x="346075" y="3627438"/>
            <a:ext cx="8732838" cy="639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①白银大量外流</a:t>
            </a:r>
            <a:r>
              <a:rPr lang="en-US" altLang="zh-CN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,</a:t>
            </a:r>
            <a:r>
              <a:rPr lang="zh-CN" altLang="en-US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直接威胁到清政府的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财政</a:t>
            </a:r>
          </a:p>
        </p:txBody>
      </p:sp>
      <p:sp>
        <p:nvSpPr>
          <p:cNvPr id="30726" name="矩形 30725">
            <a:extLst>
              <a:ext uri="{FF2B5EF4-FFF2-40B4-BE49-F238E27FC236}">
                <a16:creationId xmlns:a16="http://schemas.microsoft.com/office/drawing/2014/main" id="{B7CADF1B-22F0-4E82-8481-41540A84A7A9}"/>
              </a:ext>
            </a:extLst>
          </p:cNvPr>
          <p:cNvSpPr/>
          <p:nvPr/>
        </p:nvSpPr>
        <p:spPr>
          <a:xfrm>
            <a:off x="333375" y="4568825"/>
            <a:ext cx="8972550" cy="11890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②官员、士兵吸食鸦片，严重摧残了他们的体质，更导致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政治腐败</a:t>
            </a:r>
            <a:r>
              <a:rPr lang="zh-CN" altLang="en-US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和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军队战斗力</a:t>
            </a:r>
            <a:r>
              <a:rPr lang="zh-CN" altLang="en-US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削弱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75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75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ldLvl="0" animBg="1"/>
      <p:bldP spid="30723" grpId="0"/>
      <p:bldP spid="30725" grpId="0"/>
      <p:bldP spid="307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EDFE9CF-4798-4325-AEC7-6F6102EFF473}"/>
              </a:ext>
            </a:extLst>
          </p:cNvPr>
          <p:cNvSpPr txBox="1"/>
          <p:nvPr/>
        </p:nvSpPr>
        <p:spPr>
          <a:xfrm>
            <a:off x="-5715" y="499745"/>
            <a:ext cx="263349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隶书" panose="02010800040101010101" charset="-122"/>
                <a:ea typeface="华文隶书" panose="02010800040101010101" charset="-122"/>
              </a:rPr>
              <a:t>2.</a:t>
            </a:r>
            <a:r>
              <a:rPr lang="zh-CN" altLang="en-US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隶书" panose="02010800040101010101" charset="-122"/>
                <a:ea typeface="华文隶书" panose="02010800040101010101" charset="-122"/>
              </a:rPr>
              <a:t>虎门销烟</a:t>
            </a:r>
          </a:p>
        </p:txBody>
      </p:sp>
      <p:pic>
        <p:nvPicPr>
          <p:cNvPr id="15366" name="图片 15365" descr="时间地点">
            <a:extLst>
              <a:ext uri="{FF2B5EF4-FFF2-40B4-BE49-F238E27FC236}">
                <a16:creationId xmlns:a16="http://schemas.microsoft.com/office/drawing/2014/main" id="{B0D8A62D-C884-4EF1-ACA2-74557562D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03325"/>
            <a:ext cx="192405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矩形 32771">
            <a:extLst>
              <a:ext uri="{FF2B5EF4-FFF2-40B4-BE49-F238E27FC236}">
                <a16:creationId xmlns:a16="http://schemas.microsoft.com/office/drawing/2014/main" id="{985906E3-19BE-4028-B643-FC111992B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1641475"/>
            <a:ext cx="35480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  <a:sym typeface="Arial" panose="020B0604020202020204" pitchFamily="34" charset="0"/>
              </a:rPr>
              <a:t>1839年6月3日至25日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CBB1A1-9D6A-44E7-BD43-F2DE8F9BD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2781300"/>
            <a:ext cx="2427288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  <a:sym typeface="Arial" panose="020B0604020202020204" pitchFamily="34" charset="0"/>
              </a:rPr>
              <a:t>广州虎门海滩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E5004F-A364-4924-95B1-47E9C49F9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3686175"/>
            <a:ext cx="7140575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  <a:sym typeface="Arial" panose="020B0604020202020204" pitchFamily="34" charset="0"/>
              </a:rPr>
              <a:t>林则徐到广州后，派人明察暗访，缉拿烟贩，并当众销毁收缴的鸦片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293BD2-3AE7-4AE7-92C0-3B1C7CC5A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5035550"/>
            <a:ext cx="7138988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  <a:sym typeface="Arial" panose="020B0604020202020204" pitchFamily="34" charset="0"/>
              </a:rPr>
              <a:t>虎门销烟是中国人民禁烟斗争的伟大胜利，显示了中华民族反抗外来侵略的坚强意志。</a:t>
            </a:r>
            <a:endParaRPr lang="zh-CN" altLang="en-US" sz="2800">
              <a:solidFill>
                <a:srgbClr val="FF0000"/>
              </a:solidFill>
              <a:latin typeface="隶书" pitchFamily="49" charset="-122"/>
              <a:ea typeface="隶书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图片 23553" descr="林则徐画像">
            <a:extLst>
              <a:ext uri="{FF2B5EF4-FFF2-40B4-BE49-F238E27FC236}">
                <a16:creationId xmlns:a16="http://schemas.microsoft.com/office/drawing/2014/main" id="{DE2ACEEB-7201-457E-8BEE-BF3C7C22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498475"/>
            <a:ext cx="3471862" cy="385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矩形 23555">
            <a:extLst>
              <a:ext uri="{FF2B5EF4-FFF2-40B4-BE49-F238E27FC236}">
                <a16:creationId xmlns:a16="http://schemas.microsoft.com/office/drawing/2014/main" id="{DB8DF322-6E3F-4F07-A92F-258097AA5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575" y="552450"/>
            <a:ext cx="561657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rPr>
              <a:t>    </a:t>
            </a:r>
            <a:r>
              <a:rPr lang="zh-CN" altLang="en-US" sz="2800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</a:rPr>
              <a:t>林则徐 </a:t>
            </a:r>
            <a:r>
              <a:rPr lang="en-US" altLang="zh-CN" sz="2800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</a:rPr>
              <a:t>(1785 </a:t>
            </a:r>
            <a:r>
              <a:rPr lang="zh-CN" altLang="en-US" sz="2800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</a:rPr>
              <a:t>年 </a:t>
            </a:r>
            <a:r>
              <a:rPr lang="en-US" altLang="zh-CN" sz="2800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</a:rPr>
              <a:t>——1850 </a:t>
            </a:r>
            <a:r>
              <a:rPr lang="zh-CN" altLang="en-US" sz="2800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</a:rPr>
              <a:t>年 </a:t>
            </a:r>
            <a:r>
              <a:rPr lang="en-US" altLang="zh-CN" sz="2800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</a:rPr>
              <a:t>) </a:t>
            </a:r>
            <a:r>
              <a:rPr lang="zh-CN" altLang="en-US" sz="2800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</a:rPr>
              <a:t>，福建侯官 </a:t>
            </a:r>
            <a:r>
              <a:rPr lang="en-US" altLang="zh-CN" sz="2800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</a:rPr>
              <a:t>( </a:t>
            </a:r>
            <a:r>
              <a:rPr lang="zh-CN" altLang="en-US" sz="2800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</a:rPr>
              <a:t>今福州 </a:t>
            </a:r>
            <a:r>
              <a:rPr lang="en-US" altLang="zh-CN" sz="2800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</a:rPr>
              <a:t>) </a:t>
            </a:r>
            <a:r>
              <a:rPr lang="zh-CN" altLang="en-US" sz="2800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</a:rPr>
              <a:t>人。 </a:t>
            </a:r>
            <a:br>
              <a:rPr lang="zh-CN" altLang="en-US" sz="2800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</a:rPr>
            </a:br>
            <a:r>
              <a:rPr lang="zh-CN" altLang="en-US" sz="2800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</a:rPr>
              <a:t>1838 </a:t>
            </a:r>
            <a:r>
              <a:rPr lang="zh-CN" altLang="en-US" sz="2800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</a:rPr>
              <a:t>年底，受命钦差大臣赴广州查禁鸦片。</a:t>
            </a:r>
          </a:p>
        </p:txBody>
      </p:sp>
      <p:sp>
        <p:nvSpPr>
          <p:cNvPr id="12291" name="矩形 23556">
            <a:extLst>
              <a:ext uri="{FF2B5EF4-FFF2-40B4-BE49-F238E27FC236}">
                <a16:creationId xmlns:a16="http://schemas.microsoft.com/office/drawing/2014/main" id="{506C2E8A-8E19-453D-AC59-9BF11FF0E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2381250"/>
            <a:ext cx="56134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sz="2800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</a:rPr>
              <a:t>在广州禁烟期间，组织人员翻译外文书报，了解各国的政治、经济、军事、文化等情况，被誉为近代中国“</a:t>
            </a:r>
            <a:r>
              <a:rPr lang="zh-CN" altLang="en-US" sz="2800" b="1">
                <a:solidFill>
                  <a:srgbClr val="FF0000"/>
                </a:solidFill>
                <a:latin typeface="文鼎中楷简" charset="0"/>
                <a:ea typeface="宋体" panose="02010600030101010101" pitchFamily="2" charset="-122"/>
              </a:rPr>
              <a:t>开眼看世界的第一人</a:t>
            </a:r>
            <a:r>
              <a:rPr lang="zh-CN" altLang="en-US" sz="2800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</a:rPr>
              <a:t>”。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rPr>
              <a:t> </a:t>
            </a:r>
          </a:p>
        </p:txBody>
      </p:sp>
      <p:sp>
        <p:nvSpPr>
          <p:cNvPr id="21509" name="文本框 21508">
            <a:extLst>
              <a:ext uri="{FF2B5EF4-FFF2-40B4-BE49-F238E27FC236}">
                <a16:creationId xmlns:a16="http://schemas.microsoft.com/office/drawing/2014/main" id="{9F0A8498-13D8-4825-8A45-AF249ECF2C9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433763" y="1627188"/>
            <a:ext cx="669925" cy="682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990000"/>
                </a:solidFill>
                <a:latin typeface="Tahoma" panose="020B0604030504040204" pitchFamily="34" charset="0"/>
                <a:ea typeface="隶书" pitchFamily="49" charset="-122"/>
              </a:rPr>
              <a:t>苟利国家生死以，岂因祸福趋避之。</a:t>
            </a:r>
          </a:p>
        </p:txBody>
      </p:sp>
      <p:sp>
        <p:nvSpPr>
          <p:cNvPr id="21510" name="文本框 21509">
            <a:extLst>
              <a:ext uri="{FF2B5EF4-FFF2-40B4-BE49-F238E27FC236}">
                <a16:creationId xmlns:a16="http://schemas.microsoft.com/office/drawing/2014/main" id="{1A303946-CADC-4F48-AD2C-95AAB2B0149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375026" y="2460625"/>
            <a:ext cx="671512" cy="67198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990000"/>
                </a:solidFill>
                <a:latin typeface="Tahoma" panose="020B0604030504040204" pitchFamily="34" charset="0"/>
                <a:ea typeface="隶书" pitchFamily="49" charset="-122"/>
              </a:rPr>
              <a:t>若鸦片一日未绝，本大臣一日不回。</a:t>
            </a:r>
            <a:endParaRPr lang="en-US" altLang="zh-CN" sz="3200">
              <a:solidFill>
                <a:srgbClr val="990000"/>
              </a:solidFill>
              <a:latin typeface="Tahoma" panose="020B0604030504040204" pitchFamily="34" charset="0"/>
              <a:ea typeface="隶书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  <p:bldP spid="21509" grpId="0" bldLvl="0" animBg="1"/>
      <p:bldP spid="2151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35841" descr="虎门销烟">
            <a:extLst>
              <a:ext uri="{FF2B5EF4-FFF2-40B4-BE49-F238E27FC236}">
                <a16:creationId xmlns:a16="http://schemas.microsoft.com/office/drawing/2014/main" id="{4C210152-C9D5-4B13-BE6D-E561BD581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643063"/>
            <a:ext cx="4248150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图片 35842" descr="林则徐虎门销烟">
            <a:extLst>
              <a:ext uri="{FF2B5EF4-FFF2-40B4-BE49-F238E27FC236}">
                <a16:creationId xmlns:a16="http://schemas.microsoft.com/office/drawing/2014/main" id="{E549153A-4F42-456A-B208-A2F92E61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1577975"/>
            <a:ext cx="403225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图片 35844" descr="title4">
            <a:extLst>
              <a:ext uri="{FF2B5EF4-FFF2-40B4-BE49-F238E27FC236}">
                <a16:creationId xmlns:a16="http://schemas.microsoft.com/office/drawing/2014/main" id="{C68D88E6-1DB0-4365-84C6-A541B3916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96888"/>
            <a:ext cx="61849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图片 37890" descr="8">
            <a:extLst>
              <a:ext uri="{FF2B5EF4-FFF2-40B4-BE49-F238E27FC236}">
                <a16:creationId xmlns:a16="http://schemas.microsoft.com/office/drawing/2014/main" id="{19043E96-34EB-42D6-AB5C-CF6430554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933700"/>
            <a:ext cx="8534400" cy="3527425"/>
          </a:xfrm>
          <a:prstGeom prst="rect">
            <a:avLst/>
          </a:prstGeom>
          <a:noFill/>
          <a:ln w="38100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7197">
            <a:extLst>
              <a:ext uri="{FF2B5EF4-FFF2-40B4-BE49-F238E27FC236}">
                <a16:creationId xmlns:a16="http://schemas.microsoft.com/office/drawing/2014/main" id="{4324275A-BE73-43FE-9084-F04D6A69A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" y="523875"/>
            <a:ext cx="7299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二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英国发动侵略战争（鸦片战争）</a:t>
            </a:r>
          </a:p>
        </p:txBody>
      </p:sp>
      <p:sp>
        <p:nvSpPr>
          <p:cNvPr id="43012" name="文本框 43011">
            <a:extLst>
              <a:ext uri="{FF2B5EF4-FFF2-40B4-BE49-F238E27FC236}">
                <a16:creationId xmlns:a16="http://schemas.microsoft.com/office/drawing/2014/main" id="{9E3E7717-8CF2-44B4-86A0-6B2D890F5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2506663"/>
            <a:ext cx="5341937" cy="522287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打开中国市场，掠夺工业原料</a:t>
            </a:r>
          </a:p>
        </p:txBody>
      </p:sp>
      <p:sp>
        <p:nvSpPr>
          <p:cNvPr id="43013" name="矩形 43012">
            <a:extLst>
              <a:ext uri="{FF2B5EF4-FFF2-40B4-BE49-F238E27FC236}">
                <a16:creationId xmlns:a16="http://schemas.microsoft.com/office/drawing/2014/main" id="{1DFA7CCE-1039-468E-84C5-5D1A4AD802D4}"/>
              </a:ext>
            </a:extLst>
          </p:cNvPr>
          <p:cNvSpPr/>
          <p:nvPr/>
        </p:nvSpPr>
        <p:spPr>
          <a:xfrm>
            <a:off x="6076950" y="2433638"/>
            <a:ext cx="2925763" cy="6937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——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根本原因</a:t>
            </a:r>
          </a:p>
        </p:txBody>
      </p:sp>
      <p:sp>
        <p:nvSpPr>
          <p:cNvPr id="43014" name="矩形 43013">
            <a:extLst>
              <a:ext uri="{FF2B5EF4-FFF2-40B4-BE49-F238E27FC236}">
                <a16:creationId xmlns:a16="http://schemas.microsoft.com/office/drawing/2014/main" id="{DC0ABCE9-4767-44B7-84AF-8883D5247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3606800"/>
            <a:ext cx="2339975" cy="568325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虎门销烟</a:t>
            </a:r>
            <a:endParaRPr lang="zh-CN" altLang="en-US" sz="40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5" name="矩形 43014">
            <a:extLst>
              <a:ext uri="{FF2B5EF4-FFF2-40B4-BE49-F238E27FC236}">
                <a16:creationId xmlns:a16="http://schemas.microsoft.com/office/drawing/2014/main" id="{A780532B-B263-49EE-AD26-F5F2F09424E1}"/>
              </a:ext>
            </a:extLst>
          </p:cNvPr>
          <p:cNvSpPr/>
          <p:nvPr/>
        </p:nvSpPr>
        <p:spPr>
          <a:xfrm>
            <a:off x="6067425" y="3606800"/>
            <a:ext cx="2992438" cy="1298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  <a:sym typeface="Arial" pitchFamily="34" charset="0"/>
              </a:rPr>
              <a:t>——直接原因</a:t>
            </a:r>
            <a:endParaRPr lang="zh-CN" altLang="en-US" sz="3600">
              <a:solidFill>
                <a:srgbClr val="FF0000"/>
              </a:solidFill>
              <a:latin typeface="文鼎中楷简" charset="0"/>
              <a:sym typeface="Arial" pitchFamily="34" charset="0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600">
                <a:latin typeface="文鼎中楷简" charset="0"/>
                <a:sym typeface="Arial" pitchFamily="34" charset="0"/>
              </a:rPr>
              <a:t>（战争借口）</a:t>
            </a:r>
          </a:p>
        </p:txBody>
      </p:sp>
      <p:sp>
        <p:nvSpPr>
          <p:cNvPr id="43016" name="文本框 43015">
            <a:extLst>
              <a:ext uri="{FF2B5EF4-FFF2-40B4-BE49-F238E27FC236}">
                <a16:creationId xmlns:a16="http://schemas.microsoft.com/office/drawing/2014/main" id="{8508FB82-5512-42F4-AD9B-1CA005D25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5114925"/>
            <a:ext cx="2952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rPr>
              <a:t>2、经过：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7081E0-159D-4987-8950-2D7A97969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371600"/>
            <a:ext cx="2952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rPr>
              <a:t>1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rPr>
              <a:t>、原因：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ldLvl="0" animBg="1"/>
      <p:bldP spid="43013" grpId="0"/>
      <p:bldP spid="43014" grpId="0" bldLvl="0" animBg="1"/>
      <p:bldP spid="43015" grpId="0"/>
      <p:bldP spid="43016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17409" descr="空图">
            <a:extLst>
              <a:ext uri="{FF2B5EF4-FFF2-40B4-BE49-F238E27FC236}">
                <a16:creationId xmlns:a16="http://schemas.microsoft.com/office/drawing/2014/main" id="{E1620EC4-1380-4A4C-BCDF-719EB8532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560388"/>
            <a:ext cx="5113337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任意多边形 17410">
            <a:extLst>
              <a:ext uri="{FF2B5EF4-FFF2-40B4-BE49-F238E27FC236}">
                <a16:creationId xmlns:a16="http://schemas.microsoft.com/office/drawing/2014/main" id="{6E78CB52-3F72-4DA9-A191-4AE2F3E0A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5673725"/>
            <a:ext cx="649287" cy="676275"/>
          </a:xfrm>
          <a:custGeom>
            <a:avLst/>
            <a:gdLst>
              <a:gd name="T0" fmla="*/ 0 w 256"/>
              <a:gd name="T1" fmla="*/ 1588013457 h 288"/>
              <a:gd name="T2" fmla="*/ 926309357 w 256"/>
              <a:gd name="T3" fmla="*/ 1323345722 h 288"/>
              <a:gd name="T4" fmla="*/ 1543849773 w 256"/>
              <a:gd name="T5" fmla="*/ 794007903 h 288"/>
              <a:gd name="T6" fmla="*/ 1543849773 w 25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288"/>
              <a:gd name="T14" fmla="*/ 256 w 25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288">
                <a:moveTo>
                  <a:pt x="0" y="288"/>
                </a:moveTo>
                <a:cubicBezTo>
                  <a:pt x="52" y="276"/>
                  <a:pt x="104" y="264"/>
                  <a:pt x="144" y="240"/>
                </a:cubicBezTo>
                <a:cubicBezTo>
                  <a:pt x="184" y="216"/>
                  <a:pt x="224" y="184"/>
                  <a:pt x="240" y="144"/>
                </a:cubicBezTo>
                <a:cubicBezTo>
                  <a:pt x="256" y="104"/>
                  <a:pt x="240" y="24"/>
                  <a:pt x="240" y="0"/>
                </a:cubicBezTo>
              </a:path>
            </a:pathLst>
          </a:custGeom>
          <a:noFill/>
          <a:ln w="63500">
            <a:solidFill>
              <a:srgbClr val="99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任意多边形 17411">
            <a:extLst>
              <a:ext uri="{FF2B5EF4-FFF2-40B4-BE49-F238E27FC236}">
                <a16:creationId xmlns:a16="http://schemas.microsoft.com/office/drawing/2014/main" id="{E840ED25-AB57-4BB4-B184-8C7C92D27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5318125"/>
            <a:ext cx="1095375" cy="606425"/>
          </a:xfrm>
          <a:custGeom>
            <a:avLst/>
            <a:gdLst>
              <a:gd name="T0" fmla="*/ 0 w 690"/>
              <a:gd name="T1" fmla="*/ 882054688 h 382"/>
              <a:gd name="T2" fmla="*/ 1144150938 w 690"/>
              <a:gd name="T3" fmla="*/ 619958438 h 382"/>
              <a:gd name="T4" fmla="*/ 1428929388 w 690"/>
              <a:gd name="T5" fmla="*/ 428426563 h 382"/>
              <a:gd name="T6" fmla="*/ 1499493763 w 690"/>
              <a:gd name="T7" fmla="*/ 380544388 h 382"/>
              <a:gd name="T8" fmla="*/ 1572577500 w 690"/>
              <a:gd name="T9" fmla="*/ 335181575 h 382"/>
              <a:gd name="T10" fmla="*/ 1738907813 w 690"/>
              <a:gd name="T11" fmla="*/ 0 h 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382"/>
              <a:gd name="T20" fmla="*/ 690 w 690"/>
              <a:gd name="T21" fmla="*/ 382 h 3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382">
                <a:moveTo>
                  <a:pt x="0" y="350"/>
                </a:moveTo>
                <a:cubicBezTo>
                  <a:pt x="169" y="382"/>
                  <a:pt x="302" y="293"/>
                  <a:pt x="454" y="246"/>
                </a:cubicBezTo>
                <a:cubicBezTo>
                  <a:pt x="492" y="221"/>
                  <a:pt x="529" y="195"/>
                  <a:pt x="567" y="170"/>
                </a:cubicBezTo>
                <a:cubicBezTo>
                  <a:pt x="576" y="164"/>
                  <a:pt x="586" y="157"/>
                  <a:pt x="595" y="151"/>
                </a:cubicBezTo>
                <a:cubicBezTo>
                  <a:pt x="605" y="145"/>
                  <a:pt x="624" y="133"/>
                  <a:pt x="624" y="133"/>
                </a:cubicBezTo>
                <a:cubicBezTo>
                  <a:pt x="651" y="91"/>
                  <a:pt x="690" y="52"/>
                  <a:pt x="690" y="0"/>
                </a:cubicBezTo>
              </a:path>
            </a:pathLst>
          </a:custGeom>
          <a:noFill/>
          <a:ln w="63500">
            <a:solidFill>
              <a:srgbClr val="9933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3" name="任意多边形 17412">
            <a:extLst>
              <a:ext uri="{FF2B5EF4-FFF2-40B4-BE49-F238E27FC236}">
                <a16:creationId xmlns:a16="http://schemas.microsoft.com/office/drawing/2014/main" id="{61244C37-16BC-4BEF-94FF-E504393EF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3" y="3836988"/>
            <a:ext cx="809625" cy="1408112"/>
          </a:xfrm>
          <a:custGeom>
            <a:avLst/>
            <a:gdLst>
              <a:gd name="T0" fmla="*/ 0 w 510"/>
              <a:gd name="T1" fmla="*/ 2147483646 h 887"/>
              <a:gd name="T2" fmla="*/ 189012513 w 510"/>
              <a:gd name="T3" fmla="*/ 2091728945 h 887"/>
              <a:gd name="T4" fmla="*/ 236894688 w 510"/>
              <a:gd name="T5" fmla="*/ 2021164595 h 887"/>
              <a:gd name="T6" fmla="*/ 309980013 w 510"/>
              <a:gd name="T7" fmla="*/ 1973280849 h 887"/>
              <a:gd name="T8" fmla="*/ 451108763 w 510"/>
              <a:gd name="T9" fmla="*/ 1759068438 h 887"/>
              <a:gd name="T10" fmla="*/ 524192500 w 510"/>
              <a:gd name="T11" fmla="*/ 1688504088 h 887"/>
              <a:gd name="T12" fmla="*/ 783769388 w 510"/>
              <a:gd name="T13" fmla="*/ 1355843581 h 887"/>
              <a:gd name="T14" fmla="*/ 1023183438 w 510"/>
              <a:gd name="T15" fmla="*/ 997981521 h 887"/>
              <a:gd name="T16" fmla="*/ 1118949375 w 510"/>
              <a:gd name="T17" fmla="*/ 854331872 h 887"/>
              <a:gd name="T18" fmla="*/ 1166833138 w 510"/>
              <a:gd name="T19" fmla="*/ 783767522 h 887"/>
              <a:gd name="T20" fmla="*/ 1260078125 w 510"/>
              <a:gd name="T21" fmla="*/ 498990760 h 887"/>
              <a:gd name="T22" fmla="*/ 1260078125 w 510"/>
              <a:gd name="T23" fmla="*/ 0 h 8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0"/>
              <a:gd name="T37" fmla="*/ 0 h 887"/>
              <a:gd name="T38" fmla="*/ 510 w 510"/>
              <a:gd name="T39" fmla="*/ 887 h 88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0" h="887">
                <a:moveTo>
                  <a:pt x="0" y="887"/>
                </a:moveTo>
                <a:cubicBezTo>
                  <a:pt x="22" y="854"/>
                  <a:pt x="42" y="852"/>
                  <a:pt x="75" y="830"/>
                </a:cubicBezTo>
                <a:cubicBezTo>
                  <a:pt x="81" y="821"/>
                  <a:pt x="86" y="810"/>
                  <a:pt x="94" y="802"/>
                </a:cubicBezTo>
                <a:cubicBezTo>
                  <a:pt x="102" y="794"/>
                  <a:pt x="115" y="792"/>
                  <a:pt x="123" y="783"/>
                </a:cubicBezTo>
                <a:cubicBezTo>
                  <a:pt x="124" y="781"/>
                  <a:pt x="169" y="713"/>
                  <a:pt x="179" y="698"/>
                </a:cubicBezTo>
                <a:cubicBezTo>
                  <a:pt x="186" y="687"/>
                  <a:pt x="200" y="681"/>
                  <a:pt x="208" y="670"/>
                </a:cubicBezTo>
                <a:cubicBezTo>
                  <a:pt x="245" y="623"/>
                  <a:pt x="261" y="572"/>
                  <a:pt x="311" y="538"/>
                </a:cubicBezTo>
                <a:cubicBezTo>
                  <a:pt x="327" y="492"/>
                  <a:pt x="377" y="439"/>
                  <a:pt x="406" y="396"/>
                </a:cubicBezTo>
                <a:cubicBezTo>
                  <a:pt x="456" y="322"/>
                  <a:pt x="394" y="415"/>
                  <a:pt x="444" y="339"/>
                </a:cubicBezTo>
                <a:cubicBezTo>
                  <a:pt x="450" y="330"/>
                  <a:pt x="463" y="311"/>
                  <a:pt x="463" y="311"/>
                </a:cubicBezTo>
                <a:cubicBezTo>
                  <a:pt x="475" y="273"/>
                  <a:pt x="488" y="236"/>
                  <a:pt x="500" y="198"/>
                </a:cubicBezTo>
                <a:cubicBezTo>
                  <a:pt x="510" y="129"/>
                  <a:pt x="500" y="69"/>
                  <a:pt x="500" y="0"/>
                </a:cubicBezTo>
              </a:path>
            </a:pathLst>
          </a:custGeom>
          <a:noFill/>
          <a:ln w="63500">
            <a:solidFill>
              <a:srgbClr val="9933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任意多边形 17413">
            <a:extLst>
              <a:ext uri="{FF2B5EF4-FFF2-40B4-BE49-F238E27FC236}">
                <a16:creationId xmlns:a16="http://schemas.microsoft.com/office/drawing/2014/main" id="{53507C45-E5E3-498D-BB9C-935166661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63" y="1668463"/>
            <a:ext cx="1441450" cy="2024062"/>
          </a:xfrm>
          <a:custGeom>
            <a:avLst/>
            <a:gdLst>
              <a:gd name="T0" fmla="*/ 1510629304 w 1120"/>
              <a:gd name="T1" fmla="*/ 2147483646 h 1728"/>
              <a:gd name="T2" fmla="*/ 1669643118 w 1120"/>
              <a:gd name="T3" fmla="*/ 2147483646 h 1728"/>
              <a:gd name="T4" fmla="*/ 1590136855 w 1120"/>
              <a:gd name="T5" fmla="*/ 1843993105 h 1728"/>
              <a:gd name="T6" fmla="*/ 1192601676 w 1120"/>
              <a:gd name="T7" fmla="*/ 1448852394 h 1728"/>
              <a:gd name="T8" fmla="*/ 1033589148 w 1120"/>
              <a:gd name="T9" fmla="*/ 1119567493 h 1728"/>
              <a:gd name="T10" fmla="*/ 1033589148 w 1120"/>
              <a:gd name="T11" fmla="*/ 921996552 h 1728"/>
              <a:gd name="T12" fmla="*/ 1590136855 w 1120"/>
              <a:gd name="T13" fmla="*/ 592712822 h 1728"/>
              <a:gd name="T14" fmla="*/ 1828656932 w 1120"/>
              <a:gd name="T15" fmla="*/ 329284901 h 1728"/>
              <a:gd name="T16" fmla="*/ 1431123040 w 1120"/>
              <a:gd name="T17" fmla="*/ 197570941 h 1728"/>
              <a:gd name="T18" fmla="*/ 715561520 w 1120"/>
              <a:gd name="T19" fmla="*/ 65856980 h 1728"/>
              <a:gd name="T20" fmla="*/ 477041442 w 1120"/>
              <a:gd name="T21" fmla="*/ 131713961 h 1728"/>
              <a:gd name="T22" fmla="*/ 0 w 1120"/>
              <a:gd name="T23" fmla="*/ 0 h 172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20"/>
              <a:gd name="T37" fmla="*/ 0 h 1728"/>
              <a:gd name="T38" fmla="*/ 1120 w 1120"/>
              <a:gd name="T39" fmla="*/ 1728 h 172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20" h="1728">
                <a:moveTo>
                  <a:pt x="912" y="1728"/>
                </a:moveTo>
                <a:cubicBezTo>
                  <a:pt x="956" y="1688"/>
                  <a:pt x="1000" y="1648"/>
                  <a:pt x="1008" y="1584"/>
                </a:cubicBezTo>
                <a:cubicBezTo>
                  <a:pt x="1016" y="1520"/>
                  <a:pt x="1008" y="1432"/>
                  <a:pt x="960" y="1344"/>
                </a:cubicBezTo>
                <a:cubicBezTo>
                  <a:pt x="912" y="1256"/>
                  <a:pt x="776" y="1144"/>
                  <a:pt x="720" y="1056"/>
                </a:cubicBezTo>
                <a:cubicBezTo>
                  <a:pt x="664" y="968"/>
                  <a:pt x="640" y="880"/>
                  <a:pt x="624" y="816"/>
                </a:cubicBezTo>
                <a:cubicBezTo>
                  <a:pt x="608" y="752"/>
                  <a:pt x="568" y="736"/>
                  <a:pt x="624" y="672"/>
                </a:cubicBezTo>
                <a:cubicBezTo>
                  <a:pt x="680" y="608"/>
                  <a:pt x="880" y="504"/>
                  <a:pt x="960" y="432"/>
                </a:cubicBezTo>
                <a:cubicBezTo>
                  <a:pt x="1040" y="360"/>
                  <a:pt x="1120" y="288"/>
                  <a:pt x="1104" y="240"/>
                </a:cubicBezTo>
                <a:cubicBezTo>
                  <a:pt x="1088" y="192"/>
                  <a:pt x="976" y="176"/>
                  <a:pt x="864" y="144"/>
                </a:cubicBezTo>
                <a:cubicBezTo>
                  <a:pt x="752" y="112"/>
                  <a:pt x="528" y="56"/>
                  <a:pt x="432" y="48"/>
                </a:cubicBezTo>
                <a:cubicBezTo>
                  <a:pt x="336" y="40"/>
                  <a:pt x="360" y="104"/>
                  <a:pt x="288" y="96"/>
                </a:cubicBezTo>
                <a:cubicBezTo>
                  <a:pt x="216" y="88"/>
                  <a:pt x="48" y="16"/>
                  <a:pt x="0" y="0"/>
                </a:cubicBezTo>
              </a:path>
            </a:pathLst>
          </a:custGeom>
          <a:noFill/>
          <a:ln w="63500">
            <a:solidFill>
              <a:srgbClr val="99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任意多边形 17414">
            <a:extLst>
              <a:ext uri="{FF2B5EF4-FFF2-40B4-BE49-F238E27FC236}">
                <a16:creationId xmlns:a16="http://schemas.microsoft.com/office/drawing/2014/main" id="{9156A451-968C-4951-8C18-9C8BB35082B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32100" y="1531938"/>
            <a:ext cx="1692275" cy="720725"/>
          </a:xfrm>
          <a:custGeom>
            <a:avLst/>
            <a:gdLst>
              <a:gd name="T0" fmla="*/ 0 w 256"/>
              <a:gd name="T1" fmla="*/ 1803626825 h 288"/>
              <a:gd name="T2" fmla="*/ 2147483646 w 256"/>
              <a:gd name="T3" fmla="*/ 1503021937 h 288"/>
              <a:gd name="T4" fmla="*/ 2147483646 w 256"/>
              <a:gd name="T5" fmla="*/ 901814664 h 288"/>
              <a:gd name="T6" fmla="*/ 2147483646 w 25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288"/>
              <a:gd name="T14" fmla="*/ 256 w 25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288">
                <a:moveTo>
                  <a:pt x="0" y="288"/>
                </a:moveTo>
                <a:cubicBezTo>
                  <a:pt x="52" y="276"/>
                  <a:pt x="104" y="264"/>
                  <a:pt x="144" y="240"/>
                </a:cubicBezTo>
                <a:cubicBezTo>
                  <a:pt x="184" y="216"/>
                  <a:pt x="224" y="184"/>
                  <a:pt x="240" y="144"/>
                </a:cubicBezTo>
                <a:cubicBezTo>
                  <a:pt x="256" y="104"/>
                  <a:pt x="240" y="24"/>
                  <a:pt x="240" y="0"/>
                </a:cubicBezTo>
              </a:path>
            </a:pathLst>
          </a:custGeom>
          <a:noFill/>
          <a:ln w="63500">
            <a:solidFill>
              <a:srgbClr val="3333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矩形 17415">
            <a:extLst>
              <a:ext uri="{FF2B5EF4-FFF2-40B4-BE49-F238E27FC236}">
                <a16:creationId xmlns:a16="http://schemas.microsoft.com/office/drawing/2014/main" id="{2AF74117-1D73-4F83-A973-9E035F108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5816600"/>
            <a:ext cx="2038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tx1"/>
                </a:solidFill>
                <a:latin typeface="Verdana" panose="020B0604030504040204" pitchFamily="34" charset="0"/>
                <a:ea typeface="华文中宋" panose="02010600040101010101" pitchFamily="2" charset="-122"/>
              </a:rPr>
              <a:t>封锁珠江口</a:t>
            </a:r>
          </a:p>
        </p:txBody>
      </p:sp>
      <p:sp>
        <p:nvSpPr>
          <p:cNvPr id="17417" name="矩形 17416">
            <a:extLst>
              <a:ext uri="{FF2B5EF4-FFF2-40B4-BE49-F238E27FC236}">
                <a16:creationId xmlns:a16="http://schemas.microsoft.com/office/drawing/2014/main" id="{16A16145-7F47-401E-A15B-D18397669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3821113"/>
            <a:ext cx="1693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tx1"/>
                </a:solidFill>
                <a:latin typeface="Verdana" panose="020B0604030504040204" pitchFamily="34" charset="0"/>
                <a:ea typeface="华文中宋" panose="02010600040101010101" pitchFamily="2" charset="-122"/>
              </a:rPr>
              <a:t>攻陷定海</a:t>
            </a:r>
          </a:p>
        </p:txBody>
      </p:sp>
      <p:sp>
        <p:nvSpPr>
          <p:cNvPr id="17418" name="矩形 17417">
            <a:extLst>
              <a:ext uri="{FF2B5EF4-FFF2-40B4-BE49-F238E27FC236}">
                <a16:creationId xmlns:a16="http://schemas.microsoft.com/office/drawing/2014/main" id="{08304D15-BA24-4F86-819D-AEEF1B0BC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1770063"/>
            <a:ext cx="1719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tx1"/>
                </a:solidFill>
                <a:latin typeface="Verdana" panose="020B0604030504040204" pitchFamily="34" charset="0"/>
                <a:ea typeface="华文中宋" panose="02010600040101010101" pitchFamily="2" charset="-122"/>
              </a:rPr>
              <a:t>直逼天津</a:t>
            </a:r>
          </a:p>
        </p:txBody>
      </p:sp>
      <p:sp>
        <p:nvSpPr>
          <p:cNvPr id="17419" name="矩形 17418">
            <a:extLst>
              <a:ext uri="{FF2B5EF4-FFF2-40B4-BE49-F238E27FC236}">
                <a16:creationId xmlns:a16="http://schemas.microsoft.com/office/drawing/2014/main" id="{E4D3D634-AD9B-4A14-8E02-8C4D58E92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5189538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tx1"/>
                </a:solidFill>
                <a:latin typeface="Verdana" panose="020B0604030504040204" pitchFamily="34" charset="0"/>
                <a:ea typeface="华文中宋" panose="02010600040101010101" pitchFamily="2" charset="-122"/>
              </a:rPr>
              <a:t>进攻厦门</a:t>
            </a:r>
          </a:p>
        </p:txBody>
      </p:sp>
      <p:sp>
        <p:nvSpPr>
          <p:cNvPr id="17420" name="文本框 17419">
            <a:extLst>
              <a:ext uri="{FF2B5EF4-FFF2-40B4-BE49-F238E27FC236}">
                <a16:creationId xmlns:a16="http://schemas.microsoft.com/office/drawing/2014/main" id="{7254A1C6-8EB2-498A-A25E-9C7276DFE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5" y="1343025"/>
            <a:ext cx="2160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查办林则徐与英国议和</a:t>
            </a:r>
          </a:p>
        </p:txBody>
      </p:sp>
      <p:sp>
        <p:nvSpPr>
          <p:cNvPr id="32781" name="矩形 17420">
            <a:extLst>
              <a:ext uri="{FF2B5EF4-FFF2-40B4-BE49-F238E27FC236}">
                <a16:creationId xmlns:a16="http://schemas.microsoft.com/office/drawing/2014/main" id="{33624C06-023B-4629-8180-01E32F565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88" y="2936875"/>
            <a:ext cx="3024187" cy="1008063"/>
          </a:xfrm>
          <a:prstGeom prst="rect">
            <a:avLst/>
          </a:prstGeom>
          <a:solidFill>
            <a:schemeClr val="accent1">
              <a:alpha val="6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第一阶段</a:t>
            </a:r>
            <a:br>
              <a:rPr lang="zh-CN" altLang="en-US" sz="4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1840</a:t>
            </a:r>
            <a:r>
              <a:rPr lang="zh-CN" altLang="en-US" sz="2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年</a:t>
            </a:r>
            <a:r>
              <a:rPr lang="en-US" altLang="zh-CN" sz="2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月</a:t>
            </a:r>
            <a:r>
              <a:rPr lang="en-US" altLang="zh-CN" sz="2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---1841</a:t>
            </a:r>
            <a:r>
              <a:rPr lang="zh-CN" altLang="en-US" sz="2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年</a:t>
            </a:r>
            <a:r>
              <a:rPr lang="en-US" altLang="zh-CN" sz="2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月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17" grpId="0"/>
      <p:bldP spid="17418" grpId="0"/>
      <p:bldP spid="17419" grpId="0"/>
      <p:bldP spid="174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18433" descr="空图">
            <a:extLst>
              <a:ext uri="{FF2B5EF4-FFF2-40B4-BE49-F238E27FC236}">
                <a16:creationId xmlns:a16="http://schemas.microsoft.com/office/drawing/2014/main" id="{F95FFA5F-6D7A-40E1-91C1-0D5747C57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487363"/>
            <a:ext cx="5113337" cy="591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任意多边形 18434">
            <a:extLst>
              <a:ext uri="{FF2B5EF4-FFF2-40B4-BE49-F238E27FC236}">
                <a16:creationId xmlns:a16="http://schemas.microsoft.com/office/drawing/2014/main" id="{AF77C409-EC50-4366-A893-E5C34670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5614988"/>
            <a:ext cx="649287" cy="676275"/>
          </a:xfrm>
          <a:custGeom>
            <a:avLst/>
            <a:gdLst>
              <a:gd name="T0" fmla="*/ 0 w 256"/>
              <a:gd name="T1" fmla="*/ 1588013457 h 288"/>
              <a:gd name="T2" fmla="*/ 926309357 w 256"/>
              <a:gd name="T3" fmla="*/ 1323345722 h 288"/>
              <a:gd name="T4" fmla="*/ 1543849773 w 256"/>
              <a:gd name="T5" fmla="*/ 794007903 h 288"/>
              <a:gd name="T6" fmla="*/ 1543849773 w 25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288"/>
              <a:gd name="T14" fmla="*/ 256 w 25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288">
                <a:moveTo>
                  <a:pt x="0" y="288"/>
                </a:moveTo>
                <a:cubicBezTo>
                  <a:pt x="52" y="276"/>
                  <a:pt x="104" y="264"/>
                  <a:pt x="144" y="240"/>
                </a:cubicBezTo>
                <a:cubicBezTo>
                  <a:pt x="184" y="216"/>
                  <a:pt x="224" y="184"/>
                  <a:pt x="240" y="144"/>
                </a:cubicBezTo>
                <a:cubicBezTo>
                  <a:pt x="256" y="104"/>
                  <a:pt x="240" y="24"/>
                  <a:pt x="240" y="0"/>
                </a:cubicBezTo>
              </a:path>
            </a:pathLst>
          </a:custGeom>
          <a:noFill/>
          <a:ln w="63500">
            <a:solidFill>
              <a:srgbClr val="99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任意多边形 18435">
            <a:extLst>
              <a:ext uri="{FF2B5EF4-FFF2-40B4-BE49-F238E27FC236}">
                <a16:creationId xmlns:a16="http://schemas.microsoft.com/office/drawing/2014/main" id="{552703F2-7BC4-405B-BE13-5006F09A6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5224463"/>
            <a:ext cx="1095375" cy="606425"/>
          </a:xfrm>
          <a:custGeom>
            <a:avLst/>
            <a:gdLst>
              <a:gd name="T0" fmla="*/ 0 w 690"/>
              <a:gd name="T1" fmla="*/ 882054688 h 382"/>
              <a:gd name="T2" fmla="*/ 1144150938 w 690"/>
              <a:gd name="T3" fmla="*/ 619958438 h 382"/>
              <a:gd name="T4" fmla="*/ 1428929388 w 690"/>
              <a:gd name="T5" fmla="*/ 428426563 h 382"/>
              <a:gd name="T6" fmla="*/ 1499493763 w 690"/>
              <a:gd name="T7" fmla="*/ 380544388 h 382"/>
              <a:gd name="T8" fmla="*/ 1572577500 w 690"/>
              <a:gd name="T9" fmla="*/ 335181575 h 382"/>
              <a:gd name="T10" fmla="*/ 1738907813 w 690"/>
              <a:gd name="T11" fmla="*/ 0 h 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382"/>
              <a:gd name="T20" fmla="*/ 690 w 690"/>
              <a:gd name="T21" fmla="*/ 382 h 3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382">
                <a:moveTo>
                  <a:pt x="0" y="350"/>
                </a:moveTo>
                <a:cubicBezTo>
                  <a:pt x="169" y="382"/>
                  <a:pt x="302" y="293"/>
                  <a:pt x="454" y="246"/>
                </a:cubicBezTo>
                <a:cubicBezTo>
                  <a:pt x="492" y="221"/>
                  <a:pt x="529" y="195"/>
                  <a:pt x="567" y="170"/>
                </a:cubicBezTo>
                <a:cubicBezTo>
                  <a:pt x="576" y="164"/>
                  <a:pt x="586" y="157"/>
                  <a:pt x="595" y="151"/>
                </a:cubicBezTo>
                <a:cubicBezTo>
                  <a:pt x="605" y="145"/>
                  <a:pt x="624" y="133"/>
                  <a:pt x="624" y="133"/>
                </a:cubicBezTo>
                <a:cubicBezTo>
                  <a:pt x="651" y="91"/>
                  <a:pt x="690" y="52"/>
                  <a:pt x="690" y="0"/>
                </a:cubicBezTo>
              </a:path>
            </a:pathLst>
          </a:custGeom>
          <a:noFill/>
          <a:ln w="63500">
            <a:solidFill>
              <a:srgbClr val="9933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7" name="任意多边形 18436">
            <a:extLst>
              <a:ext uri="{FF2B5EF4-FFF2-40B4-BE49-F238E27FC236}">
                <a16:creationId xmlns:a16="http://schemas.microsoft.com/office/drawing/2014/main" id="{10F1D2E4-287E-447C-BC81-E59A17CEC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3784600"/>
            <a:ext cx="900113" cy="1439863"/>
          </a:xfrm>
          <a:custGeom>
            <a:avLst/>
            <a:gdLst>
              <a:gd name="T0" fmla="*/ 0 w 510"/>
              <a:gd name="T1" fmla="*/ 2147483646 h 887"/>
              <a:gd name="T2" fmla="*/ 233623447 w 510"/>
              <a:gd name="T3" fmla="*/ 2147483646 h 887"/>
              <a:gd name="T4" fmla="*/ 292806759 w 510"/>
              <a:gd name="T5" fmla="*/ 2113340656 h 887"/>
              <a:gd name="T6" fmla="*/ 383141041 w 510"/>
              <a:gd name="T7" fmla="*/ 2063273357 h 887"/>
              <a:gd name="T8" fmla="*/ 557579410 w 510"/>
              <a:gd name="T9" fmla="*/ 1839291061 h 887"/>
              <a:gd name="T10" fmla="*/ 647913692 w 510"/>
              <a:gd name="T11" fmla="*/ 1765509039 h 887"/>
              <a:gd name="T12" fmla="*/ 968754558 w 510"/>
              <a:gd name="T13" fmla="*/ 1417677422 h 887"/>
              <a:gd name="T14" fmla="*/ 1264678179 w 510"/>
              <a:gd name="T15" fmla="*/ 1043494851 h 887"/>
              <a:gd name="T16" fmla="*/ 1383046569 w 510"/>
              <a:gd name="T17" fmla="*/ 893294576 h 887"/>
              <a:gd name="T18" fmla="*/ 1442229881 w 510"/>
              <a:gd name="T19" fmla="*/ 819512555 h 887"/>
              <a:gd name="T20" fmla="*/ 1557484938 w 510"/>
              <a:gd name="T21" fmla="*/ 521746614 h 887"/>
              <a:gd name="T22" fmla="*/ 1557484938 w 510"/>
              <a:gd name="T23" fmla="*/ 0 h 8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0"/>
              <a:gd name="T37" fmla="*/ 0 h 887"/>
              <a:gd name="T38" fmla="*/ 510 w 510"/>
              <a:gd name="T39" fmla="*/ 887 h 88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0" h="887">
                <a:moveTo>
                  <a:pt x="0" y="887"/>
                </a:moveTo>
                <a:cubicBezTo>
                  <a:pt x="22" y="854"/>
                  <a:pt x="42" y="852"/>
                  <a:pt x="75" y="830"/>
                </a:cubicBezTo>
                <a:cubicBezTo>
                  <a:pt x="81" y="821"/>
                  <a:pt x="86" y="810"/>
                  <a:pt x="94" y="802"/>
                </a:cubicBezTo>
                <a:cubicBezTo>
                  <a:pt x="102" y="794"/>
                  <a:pt x="115" y="792"/>
                  <a:pt x="123" y="783"/>
                </a:cubicBezTo>
                <a:cubicBezTo>
                  <a:pt x="124" y="781"/>
                  <a:pt x="169" y="713"/>
                  <a:pt x="179" y="698"/>
                </a:cubicBezTo>
                <a:cubicBezTo>
                  <a:pt x="186" y="687"/>
                  <a:pt x="200" y="681"/>
                  <a:pt x="208" y="670"/>
                </a:cubicBezTo>
                <a:cubicBezTo>
                  <a:pt x="245" y="623"/>
                  <a:pt x="261" y="572"/>
                  <a:pt x="311" y="538"/>
                </a:cubicBezTo>
                <a:cubicBezTo>
                  <a:pt x="327" y="492"/>
                  <a:pt x="377" y="439"/>
                  <a:pt x="406" y="396"/>
                </a:cubicBezTo>
                <a:cubicBezTo>
                  <a:pt x="456" y="322"/>
                  <a:pt x="394" y="415"/>
                  <a:pt x="444" y="339"/>
                </a:cubicBezTo>
                <a:cubicBezTo>
                  <a:pt x="450" y="330"/>
                  <a:pt x="463" y="311"/>
                  <a:pt x="463" y="311"/>
                </a:cubicBezTo>
                <a:cubicBezTo>
                  <a:pt x="475" y="273"/>
                  <a:pt x="488" y="236"/>
                  <a:pt x="500" y="198"/>
                </a:cubicBezTo>
                <a:cubicBezTo>
                  <a:pt x="510" y="129"/>
                  <a:pt x="500" y="69"/>
                  <a:pt x="500" y="0"/>
                </a:cubicBezTo>
              </a:path>
            </a:pathLst>
          </a:custGeom>
          <a:noFill/>
          <a:ln w="63500">
            <a:solidFill>
              <a:srgbClr val="9933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任意多边形 18437">
            <a:extLst>
              <a:ext uri="{FF2B5EF4-FFF2-40B4-BE49-F238E27FC236}">
                <a16:creationId xmlns:a16="http://schemas.microsoft.com/office/drawing/2014/main" id="{699A7E81-2128-4395-B86B-E0A3CB1B1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1587500"/>
            <a:ext cx="1519238" cy="2089150"/>
          </a:xfrm>
          <a:custGeom>
            <a:avLst/>
            <a:gdLst>
              <a:gd name="T0" fmla="*/ 1678071620 w 1120"/>
              <a:gd name="T1" fmla="*/ 2147483646 h 1728"/>
              <a:gd name="T2" fmla="*/ 1854710167 w 1120"/>
              <a:gd name="T3" fmla="*/ 2147483646 h 1728"/>
              <a:gd name="T4" fmla="*/ 1766390893 w 1120"/>
              <a:gd name="T5" fmla="*/ 1964494965 h 1728"/>
              <a:gd name="T6" fmla="*/ 1324793170 w 1120"/>
              <a:gd name="T7" fmla="*/ 1543532449 h 1728"/>
              <a:gd name="T8" fmla="*/ 1148154623 w 1120"/>
              <a:gd name="T9" fmla="*/ 1192729345 h 1728"/>
              <a:gd name="T10" fmla="*/ 1148154623 w 1120"/>
              <a:gd name="T11" fmla="*/ 982247483 h 1728"/>
              <a:gd name="T12" fmla="*/ 1766390893 w 1120"/>
              <a:gd name="T13" fmla="*/ 631445588 h 1728"/>
              <a:gd name="T14" fmla="*/ 2031350070 w 1120"/>
              <a:gd name="T15" fmla="*/ 350803104 h 1728"/>
              <a:gd name="T16" fmla="*/ 1589752347 w 1120"/>
              <a:gd name="T17" fmla="*/ 210481863 h 1728"/>
              <a:gd name="T18" fmla="*/ 794876173 w 1120"/>
              <a:gd name="T19" fmla="*/ 70160621 h 1728"/>
              <a:gd name="T20" fmla="*/ 529916997 w 1120"/>
              <a:gd name="T21" fmla="*/ 140321242 h 1728"/>
              <a:gd name="T22" fmla="*/ 0 w 1120"/>
              <a:gd name="T23" fmla="*/ 0 h 172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20"/>
              <a:gd name="T37" fmla="*/ 0 h 1728"/>
              <a:gd name="T38" fmla="*/ 1120 w 1120"/>
              <a:gd name="T39" fmla="*/ 1728 h 172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20" h="1728">
                <a:moveTo>
                  <a:pt x="912" y="1728"/>
                </a:moveTo>
                <a:cubicBezTo>
                  <a:pt x="956" y="1688"/>
                  <a:pt x="1000" y="1648"/>
                  <a:pt x="1008" y="1584"/>
                </a:cubicBezTo>
                <a:cubicBezTo>
                  <a:pt x="1016" y="1520"/>
                  <a:pt x="1008" y="1432"/>
                  <a:pt x="960" y="1344"/>
                </a:cubicBezTo>
                <a:cubicBezTo>
                  <a:pt x="912" y="1256"/>
                  <a:pt x="776" y="1144"/>
                  <a:pt x="720" y="1056"/>
                </a:cubicBezTo>
                <a:cubicBezTo>
                  <a:pt x="664" y="968"/>
                  <a:pt x="640" y="880"/>
                  <a:pt x="624" y="816"/>
                </a:cubicBezTo>
                <a:cubicBezTo>
                  <a:pt x="608" y="752"/>
                  <a:pt x="568" y="736"/>
                  <a:pt x="624" y="672"/>
                </a:cubicBezTo>
                <a:cubicBezTo>
                  <a:pt x="680" y="608"/>
                  <a:pt x="880" y="504"/>
                  <a:pt x="960" y="432"/>
                </a:cubicBezTo>
                <a:cubicBezTo>
                  <a:pt x="1040" y="360"/>
                  <a:pt x="1120" y="288"/>
                  <a:pt x="1104" y="240"/>
                </a:cubicBezTo>
                <a:cubicBezTo>
                  <a:pt x="1088" y="192"/>
                  <a:pt x="976" y="176"/>
                  <a:pt x="864" y="144"/>
                </a:cubicBezTo>
                <a:cubicBezTo>
                  <a:pt x="752" y="112"/>
                  <a:pt x="528" y="56"/>
                  <a:pt x="432" y="48"/>
                </a:cubicBezTo>
                <a:cubicBezTo>
                  <a:pt x="336" y="40"/>
                  <a:pt x="360" y="104"/>
                  <a:pt x="288" y="96"/>
                </a:cubicBezTo>
                <a:cubicBezTo>
                  <a:pt x="216" y="88"/>
                  <a:pt x="48" y="16"/>
                  <a:pt x="0" y="0"/>
                </a:cubicBezTo>
              </a:path>
            </a:pathLst>
          </a:custGeom>
          <a:noFill/>
          <a:ln w="63500">
            <a:solidFill>
              <a:srgbClr val="99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任意多边形 18438">
            <a:extLst>
              <a:ext uri="{FF2B5EF4-FFF2-40B4-BE49-F238E27FC236}">
                <a16:creationId xmlns:a16="http://schemas.microsoft.com/office/drawing/2014/main" id="{E6BC2075-76AC-440A-9C45-AD798EE256D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95600" y="1452563"/>
            <a:ext cx="1762125" cy="460375"/>
          </a:xfrm>
          <a:custGeom>
            <a:avLst/>
            <a:gdLst>
              <a:gd name="T0" fmla="*/ 0 w 256"/>
              <a:gd name="T1" fmla="*/ 735920627 h 288"/>
              <a:gd name="T2" fmla="*/ 2147483646 w 256"/>
              <a:gd name="T3" fmla="*/ 613267456 h 288"/>
              <a:gd name="T4" fmla="*/ 2147483646 w 256"/>
              <a:gd name="T5" fmla="*/ 367961113 h 288"/>
              <a:gd name="T6" fmla="*/ 2147483646 w 25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288"/>
              <a:gd name="T14" fmla="*/ 256 w 25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288">
                <a:moveTo>
                  <a:pt x="0" y="288"/>
                </a:moveTo>
                <a:cubicBezTo>
                  <a:pt x="52" y="276"/>
                  <a:pt x="104" y="264"/>
                  <a:pt x="144" y="240"/>
                </a:cubicBezTo>
                <a:cubicBezTo>
                  <a:pt x="184" y="216"/>
                  <a:pt x="224" y="184"/>
                  <a:pt x="240" y="144"/>
                </a:cubicBezTo>
                <a:cubicBezTo>
                  <a:pt x="256" y="104"/>
                  <a:pt x="240" y="24"/>
                  <a:pt x="240" y="0"/>
                </a:cubicBezTo>
              </a:path>
            </a:pathLst>
          </a:custGeom>
          <a:noFill/>
          <a:ln w="63500">
            <a:solidFill>
              <a:srgbClr val="3333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" name="标题 18439">
            <a:extLst>
              <a:ext uri="{FF2B5EF4-FFF2-40B4-BE49-F238E27FC236}">
                <a16:creationId xmlns:a16="http://schemas.microsoft.com/office/drawing/2014/main" id="{F2E0C413-72DD-44D0-A1D8-C30002357A11}"/>
              </a:ext>
            </a:extLst>
          </p:cNvPr>
          <p:cNvSpPr>
            <a:spLocks noGrp="1" noRot="1" noChangeArrowheads="1"/>
          </p:cNvSpPr>
          <p:nvPr/>
        </p:nvSpPr>
        <p:spPr bwMode="auto">
          <a:xfrm>
            <a:off x="5811838" y="738188"/>
            <a:ext cx="3024187" cy="1008062"/>
          </a:xfrm>
          <a:prstGeom prst="rect">
            <a:avLst/>
          </a:prstGeom>
          <a:solidFill>
            <a:schemeClr val="accent1">
              <a:alpha val="6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第一阶段</a:t>
            </a:r>
            <a:br>
              <a:rPr lang="zh-CN" altLang="en-US" sz="4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1840</a:t>
            </a:r>
            <a:r>
              <a:rPr lang="zh-CN" altLang="en-US" sz="2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年</a:t>
            </a:r>
            <a:r>
              <a:rPr lang="en-US" altLang="zh-CN" sz="2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月</a:t>
            </a:r>
            <a:r>
              <a:rPr lang="en-US" altLang="zh-CN" sz="2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---1841</a:t>
            </a:r>
            <a:r>
              <a:rPr lang="zh-CN" altLang="en-US" sz="2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年</a:t>
            </a:r>
            <a:r>
              <a:rPr lang="en-US" altLang="zh-CN" sz="2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月</a:t>
            </a:r>
          </a:p>
        </p:txBody>
      </p:sp>
      <p:sp>
        <p:nvSpPr>
          <p:cNvPr id="18441" name="任意多边形 18440">
            <a:extLst>
              <a:ext uri="{FF2B5EF4-FFF2-40B4-BE49-F238E27FC236}">
                <a16:creationId xmlns:a16="http://schemas.microsoft.com/office/drawing/2014/main" id="{A920ADD5-3F23-45D0-B602-B3817F146EE8}"/>
              </a:ext>
            </a:extLst>
          </p:cNvPr>
          <p:cNvSpPr>
            <a:spLocks noChangeArrowheads="1"/>
          </p:cNvSpPr>
          <p:nvPr/>
        </p:nvSpPr>
        <p:spPr bwMode="auto">
          <a:xfrm rot="-313082">
            <a:off x="1492250" y="5656263"/>
            <a:ext cx="396875" cy="730250"/>
          </a:xfrm>
          <a:custGeom>
            <a:avLst/>
            <a:gdLst>
              <a:gd name="T0" fmla="*/ 0 w 236"/>
              <a:gd name="T1" fmla="*/ 1374394491 h 388"/>
              <a:gd name="T2" fmla="*/ 373299616 w 236"/>
              <a:gd name="T3" fmla="*/ 704907690 h 388"/>
              <a:gd name="T4" fmla="*/ 534496451 w 236"/>
              <a:gd name="T5" fmla="*/ 403816957 h 388"/>
              <a:gd name="T6" fmla="*/ 588229290 w 236"/>
              <a:gd name="T7" fmla="*/ 301090733 h 388"/>
              <a:gd name="T8" fmla="*/ 639133554 w 236"/>
              <a:gd name="T9" fmla="*/ 102726225 h 388"/>
              <a:gd name="T10" fmla="*/ 667414261 w 236"/>
              <a:gd name="T11" fmla="*/ 0 h 3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6"/>
              <a:gd name="T19" fmla="*/ 0 h 388"/>
              <a:gd name="T20" fmla="*/ 236 w 236"/>
              <a:gd name="T21" fmla="*/ 388 h 3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6" h="388">
                <a:moveTo>
                  <a:pt x="0" y="388"/>
                </a:moveTo>
                <a:cubicBezTo>
                  <a:pt x="17" y="332"/>
                  <a:pt x="80" y="234"/>
                  <a:pt x="132" y="199"/>
                </a:cubicBezTo>
                <a:cubicBezTo>
                  <a:pt x="143" y="182"/>
                  <a:pt x="174" y="137"/>
                  <a:pt x="189" y="114"/>
                </a:cubicBezTo>
                <a:cubicBezTo>
                  <a:pt x="195" y="104"/>
                  <a:pt x="208" y="85"/>
                  <a:pt x="208" y="85"/>
                </a:cubicBezTo>
                <a:cubicBezTo>
                  <a:pt x="214" y="66"/>
                  <a:pt x="220" y="48"/>
                  <a:pt x="226" y="29"/>
                </a:cubicBezTo>
                <a:cubicBezTo>
                  <a:pt x="229" y="19"/>
                  <a:pt x="236" y="0"/>
                  <a:pt x="236" y="0"/>
                </a:cubicBezTo>
              </a:path>
            </a:pathLst>
          </a:custGeom>
          <a:noFill/>
          <a:ln w="57150">
            <a:solidFill>
              <a:srgbClr val="FFFF00"/>
            </a:solidFill>
            <a:miter lim="800000"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任意多边形 18441">
            <a:extLst>
              <a:ext uri="{FF2B5EF4-FFF2-40B4-BE49-F238E27FC236}">
                <a16:creationId xmlns:a16="http://schemas.microsoft.com/office/drawing/2014/main" id="{22E77107-093B-4380-BD44-28044FB7B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38" y="5153025"/>
            <a:ext cx="955675" cy="533400"/>
          </a:xfrm>
          <a:custGeom>
            <a:avLst/>
            <a:gdLst>
              <a:gd name="T0" fmla="*/ 0 w 746"/>
              <a:gd name="T1" fmla="*/ 752686667 h 378"/>
              <a:gd name="T2" fmla="*/ 649887183 w 746"/>
              <a:gd name="T3" fmla="*/ 621265656 h 378"/>
              <a:gd name="T4" fmla="*/ 851745984 w 746"/>
              <a:gd name="T5" fmla="*/ 545597644 h 378"/>
              <a:gd name="T6" fmla="*/ 945290682 w 746"/>
              <a:gd name="T7" fmla="*/ 469931044 h 378"/>
              <a:gd name="T8" fmla="*/ 1068375472 w 746"/>
              <a:gd name="T9" fmla="*/ 338510033 h 378"/>
              <a:gd name="T10" fmla="*/ 1224282447 w 746"/>
              <a:gd name="T11" fmla="*/ 0 h 3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46"/>
              <a:gd name="T19" fmla="*/ 0 h 378"/>
              <a:gd name="T20" fmla="*/ 746 w 746"/>
              <a:gd name="T21" fmla="*/ 378 h 37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46" h="378">
                <a:moveTo>
                  <a:pt x="0" y="378"/>
                </a:moveTo>
                <a:cubicBezTo>
                  <a:pt x="151" y="369"/>
                  <a:pt x="256" y="352"/>
                  <a:pt x="396" y="312"/>
                </a:cubicBezTo>
                <a:cubicBezTo>
                  <a:pt x="435" y="301"/>
                  <a:pt x="483" y="295"/>
                  <a:pt x="519" y="274"/>
                </a:cubicBezTo>
                <a:cubicBezTo>
                  <a:pt x="539" y="263"/>
                  <a:pt x="576" y="236"/>
                  <a:pt x="576" y="236"/>
                </a:cubicBezTo>
                <a:cubicBezTo>
                  <a:pt x="608" y="189"/>
                  <a:pt x="586" y="214"/>
                  <a:pt x="651" y="170"/>
                </a:cubicBezTo>
                <a:cubicBezTo>
                  <a:pt x="701" y="136"/>
                  <a:pt x="746" y="61"/>
                  <a:pt x="746" y="0"/>
                </a:cubicBezTo>
              </a:path>
            </a:pathLst>
          </a:custGeom>
          <a:noFill/>
          <a:ln w="57150">
            <a:solidFill>
              <a:srgbClr val="FFFF00"/>
            </a:solidFill>
            <a:miter lim="800000"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任意多边形 18442">
            <a:extLst>
              <a:ext uri="{FF2B5EF4-FFF2-40B4-BE49-F238E27FC236}">
                <a16:creationId xmlns:a16="http://schemas.microsoft.com/office/drawing/2014/main" id="{680820F9-8857-49A5-82DA-D51D76837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3713163"/>
            <a:ext cx="900112" cy="1403350"/>
          </a:xfrm>
          <a:custGeom>
            <a:avLst/>
            <a:gdLst>
              <a:gd name="T0" fmla="*/ 0 w 519"/>
              <a:gd name="T1" fmla="*/ 2147483646 h 916"/>
              <a:gd name="T2" fmla="*/ 339888535 w 519"/>
              <a:gd name="T3" fmla="*/ 2081923346 h 916"/>
              <a:gd name="T4" fmla="*/ 397037842 w 519"/>
              <a:gd name="T5" fmla="*/ 2016203363 h 916"/>
              <a:gd name="T6" fmla="*/ 481258148 w 519"/>
              <a:gd name="T7" fmla="*/ 1995078043 h 916"/>
              <a:gd name="T8" fmla="*/ 679777070 w 519"/>
              <a:gd name="T9" fmla="*/ 1816694793 h 916"/>
              <a:gd name="T10" fmla="*/ 824155728 w 519"/>
              <a:gd name="T11" fmla="*/ 1617187754 h 916"/>
              <a:gd name="T12" fmla="*/ 992596340 w 519"/>
              <a:gd name="T13" fmla="*/ 1351959200 h 916"/>
              <a:gd name="T14" fmla="*/ 1049745648 w 519"/>
              <a:gd name="T15" fmla="*/ 1218172146 h 916"/>
              <a:gd name="T16" fmla="*/ 1164044263 w 519"/>
              <a:gd name="T17" fmla="*/ 1086730647 h 916"/>
              <a:gd name="T18" fmla="*/ 1335492185 w 519"/>
              <a:gd name="T19" fmla="*/ 819155005 h 916"/>
              <a:gd name="T20" fmla="*/ 1503932798 w 519"/>
              <a:gd name="T21" fmla="*/ 420139397 h 916"/>
              <a:gd name="T22" fmla="*/ 1476861799 w 519"/>
              <a:gd name="T23" fmla="*/ 0 h 9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9"/>
              <a:gd name="T37" fmla="*/ 0 h 916"/>
              <a:gd name="T38" fmla="*/ 519 w 519"/>
              <a:gd name="T39" fmla="*/ 916 h 9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9" h="916">
                <a:moveTo>
                  <a:pt x="0" y="916"/>
                </a:moveTo>
                <a:cubicBezTo>
                  <a:pt x="37" y="903"/>
                  <a:pt x="76" y="900"/>
                  <a:pt x="113" y="887"/>
                </a:cubicBezTo>
                <a:cubicBezTo>
                  <a:pt x="119" y="878"/>
                  <a:pt x="123" y="866"/>
                  <a:pt x="132" y="859"/>
                </a:cubicBezTo>
                <a:cubicBezTo>
                  <a:pt x="140" y="853"/>
                  <a:pt x="153" y="857"/>
                  <a:pt x="160" y="850"/>
                </a:cubicBezTo>
                <a:cubicBezTo>
                  <a:pt x="273" y="737"/>
                  <a:pt x="145" y="829"/>
                  <a:pt x="226" y="774"/>
                </a:cubicBezTo>
                <a:cubicBezTo>
                  <a:pt x="237" y="743"/>
                  <a:pt x="274" y="689"/>
                  <a:pt x="274" y="689"/>
                </a:cubicBezTo>
                <a:cubicBezTo>
                  <a:pt x="287" y="648"/>
                  <a:pt x="311" y="614"/>
                  <a:pt x="330" y="576"/>
                </a:cubicBezTo>
                <a:cubicBezTo>
                  <a:pt x="339" y="558"/>
                  <a:pt x="339" y="537"/>
                  <a:pt x="349" y="519"/>
                </a:cubicBezTo>
                <a:cubicBezTo>
                  <a:pt x="360" y="499"/>
                  <a:pt x="387" y="463"/>
                  <a:pt x="387" y="463"/>
                </a:cubicBezTo>
                <a:cubicBezTo>
                  <a:pt x="399" y="424"/>
                  <a:pt x="421" y="384"/>
                  <a:pt x="444" y="349"/>
                </a:cubicBezTo>
                <a:cubicBezTo>
                  <a:pt x="463" y="293"/>
                  <a:pt x="482" y="236"/>
                  <a:pt x="500" y="179"/>
                </a:cubicBezTo>
                <a:cubicBezTo>
                  <a:pt x="507" y="115"/>
                  <a:pt x="519" y="60"/>
                  <a:pt x="491" y="0"/>
                </a:cubicBezTo>
              </a:path>
            </a:pathLst>
          </a:custGeom>
          <a:noFill/>
          <a:ln w="57150">
            <a:solidFill>
              <a:srgbClr val="FFFF00"/>
            </a:solidFill>
            <a:miter lim="800000"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任意多边形 18443">
            <a:extLst>
              <a:ext uri="{FF2B5EF4-FFF2-40B4-BE49-F238E27FC236}">
                <a16:creationId xmlns:a16="http://schemas.microsoft.com/office/drawing/2014/main" id="{32F96231-69F5-4A61-AA9D-E8F04B1D3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13" y="3244850"/>
            <a:ext cx="503237" cy="107950"/>
          </a:xfrm>
          <a:custGeom>
            <a:avLst/>
            <a:gdLst>
              <a:gd name="T0" fmla="*/ 2147483646 w 104"/>
              <a:gd name="T1" fmla="*/ 122665289 h 95"/>
              <a:gd name="T2" fmla="*/ 2147483646 w 104"/>
              <a:gd name="T3" fmla="*/ 86511130 h 95"/>
              <a:gd name="T4" fmla="*/ 1545334373 w 104"/>
              <a:gd name="T5" fmla="*/ 61978072 h 95"/>
              <a:gd name="T6" fmla="*/ 0 w 104"/>
              <a:gd name="T7" fmla="*/ 0 h 95"/>
              <a:gd name="T8" fmla="*/ 0 60000 65536"/>
              <a:gd name="T9" fmla="*/ 0 60000 65536"/>
              <a:gd name="T10" fmla="*/ 0 60000 65536"/>
              <a:gd name="T11" fmla="*/ 0 60000 65536"/>
              <a:gd name="T12" fmla="*/ 0 w 104"/>
              <a:gd name="T13" fmla="*/ 0 h 95"/>
              <a:gd name="T14" fmla="*/ 104 w 104"/>
              <a:gd name="T15" fmla="*/ 95 h 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" h="95">
                <a:moveTo>
                  <a:pt x="104" y="95"/>
                </a:moveTo>
                <a:cubicBezTo>
                  <a:pt x="101" y="86"/>
                  <a:pt x="100" y="75"/>
                  <a:pt x="94" y="67"/>
                </a:cubicBezTo>
                <a:cubicBezTo>
                  <a:pt x="87" y="58"/>
                  <a:pt x="75" y="55"/>
                  <a:pt x="66" y="48"/>
                </a:cubicBezTo>
                <a:cubicBezTo>
                  <a:pt x="47" y="32"/>
                  <a:pt x="28" y="0"/>
                  <a:pt x="0" y="0"/>
                </a:cubicBezTo>
              </a:path>
            </a:pathLst>
          </a:custGeom>
          <a:noFill/>
          <a:ln w="57150">
            <a:solidFill>
              <a:srgbClr val="FFFF00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矩形 18444">
            <a:extLst>
              <a:ext uri="{FF2B5EF4-FFF2-40B4-BE49-F238E27FC236}">
                <a16:creationId xmlns:a16="http://schemas.microsoft.com/office/drawing/2014/main" id="{E1269998-6243-4611-90F8-C9C0ED8EA846}"/>
              </a:ext>
            </a:extLst>
          </p:cNvPr>
          <p:cNvSpPr>
            <a:spLocks noChangeArrowheads="1"/>
          </p:cNvSpPr>
          <p:nvPr/>
        </p:nvSpPr>
        <p:spPr bwMode="auto">
          <a:xfrm rot="10783800" flipV="1">
            <a:off x="1954213" y="5818188"/>
            <a:ext cx="1798637" cy="519112"/>
          </a:xfrm>
          <a:prstGeom prst="rect">
            <a:avLst/>
          </a:prstGeom>
          <a:solidFill>
            <a:srgbClr val="FFFF00">
              <a:alpha val="5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000066"/>
                </a:solidFill>
                <a:latin typeface="Verdana" panose="020B0604030504040204" pitchFamily="34" charset="0"/>
                <a:ea typeface="华文中宋" panose="02010600040101010101" pitchFamily="2" charset="-122"/>
              </a:rPr>
              <a:t>占香港岛</a:t>
            </a:r>
          </a:p>
        </p:txBody>
      </p:sp>
      <p:sp>
        <p:nvSpPr>
          <p:cNvPr id="18446" name="矩形 18445">
            <a:extLst>
              <a:ext uri="{FF2B5EF4-FFF2-40B4-BE49-F238E27FC236}">
                <a16:creationId xmlns:a16="http://schemas.microsoft.com/office/drawing/2014/main" id="{B4D7477B-E61A-48A7-A395-FC2F83171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825" y="3352800"/>
            <a:ext cx="1338263" cy="944563"/>
          </a:xfrm>
          <a:prstGeom prst="rect">
            <a:avLst/>
          </a:prstGeom>
          <a:solidFill>
            <a:srgbClr val="FFFF00">
              <a:alpha val="5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000066"/>
                </a:solidFill>
                <a:latin typeface="Verdana" panose="020B0604030504040204" pitchFamily="34" charset="0"/>
                <a:ea typeface="华文中宋" panose="02010600040101010101" pitchFamily="2" charset="-122"/>
              </a:rPr>
              <a:t>进吴淞，占镇江</a:t>
            </a:r>
          </a:p>
        </p:txBody>
      </p:sp>
      <p:sp>
        <p:nvSpPr>
          <p:cNvPr id="18447" name="矩形 18446">
            <a:extLst>
              <a:ext uri="{FF2B5EF4-FFF2-40B4-BE49-F238E27FC236}">
                <a16:creationId xmlns:a16="http://schemas.microsoft.com/office/drawing/2014/main" id="{D8729100-BF7A-41F6-877A-A7B3E4854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63" y="2668588"/>
            <a:ext cx="1690687" cy="519112"/>
          </a:xfrm>
          <a:prstGeom prst="rect">
            <a:avLst/>
          </a:prstGeom>
          <a:solidFill>
            <a:srgbClr val="FFFF00">
              <a:alpha val="5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000066"/>
                </a:solidFill>
                <a:latin typeface="Verdana" panose="020B0604030504040204" pitchFamily="34" charset="0"/>
                <a:ea typeface="华文中宋" panose="02010600040101010101" pitchFamily="2" charset="-122"/>
              </a:rPr>
              <a:t>逼近南京</a:t>
            </a:r>
          </a:p>
        </p:txBody>
      </p:sp>
      <p:sp>
        <p:nvSpPr>
          <p:cNvPr id="33808" name="矩形 18447">
            <a:extLst>
              <a:ext uri="{FF2B5EF4-FFF2-40B4-BE49-F238E27FC236}">
                <a16:creationId xmlns:a16="http://schemas.microsoft.com/office/drawing/2014/main" id="{671C3BC2-8E2A-49F5-8AB7-3A499CBFF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1984375"/>
            <a:ext cx="3059113" cy="1079500"/>
          </a:xfrm>
          <a:prstGeom prst="rect">
            <a:avLst/>
          </a:prstGeom>
          <a:solidFill>
            <a:schemeClr val="accent1">
              <a:alpha val="5607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第二阶段</a:t>
            </a:r>
            <a:br>
              <a:rPr lang="zh-CN" altLang="en-US"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1841</a:t>
            </a:r>
            <a:r>
              <a:rPr lang="zh-CN" altLang="en-US" sz="2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年秋</a:t>
            </a:r>
            <a:r>
              <a:rPr lang="en-US" altLang="zh-CN" sz="2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---1842</a:t>
            </a:r>
            <a:r>
              <a:rPr lang="zh-CN" altLang="en-US" sz="2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年</a:t>
            </a:r>
            <a:r>
              <a:rPr lang="en-US" altLang="zh-CN" sz="2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月</a:t>
            </a:r>
          </a:p>
        </p:txBody>
      </p:sp>
      <p:sp>
        <p:nvSpPr>
          <p:cNvPr id="18449" name="矩形 18448">
            <a:extLst>
              <a:ext uri="{FF2B5EF4-FFF2-40B4-BE49-F238E27FC236}">
                <a16:creationId xmlns:a16="http://schemas.microsoft.com/office/drawing/2014/main" id="{5E1AB7C2-E2D4-4E50-B873-6E4833E02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5" y="4468813"/>
            <a:ext cx="933450" cy="1816100"/>
          </a:xfrm>
          <a:prstGeom prst="rect">
            <a:avLst/>
          </a:prstGeom>
          <a:solidFill>
            <a:srgbClr val="FFFF00">
              <a:alpha val="5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000066"/>
                </a:solidFill>
                <a:latin typeface="Verdana" panose="020B0604030504040204" pitchFamily="34" charset="0"/>
                <a:ea typeface="华文中宋" panose="02010600040101010101" pitchFamily="2" charset="-122"/>
              </a:rPr>
              <a:t>厦门 定海  宁波失守</a:t>
            </a:r>
          </a:p>
        </p:txBody>
      </p:sp>
      <p:sp>
        <p:nvSpPr>
          <p:cNvPr id="18450" name="任意多边形 18449">
            <a:extLst>
              <a:ext uri="{FF2B5EF4-FFF2-40B4-BE49-F238E27FC236}">
                <a16:creationId xmlns:a16="http://schemas.microsoft.com/office/drawing/2014/main" id="{6454A41C-2F0F-4D9F-AE30-05E227433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3" y="3387725"/>
            <a:ext cx="215900" cy="252413"/>
          </a:xfrm>
          <a:custGeom>
            <a:avLst/>
            <a:gdLst>
              <a:gd name="T0" fmla="*/ 448200096 w 104"/>
              <a:gd name="T1" fmla="*/ 670656027 h 95"/>
              <a:gd name="T2" fmla="*/ 405103135 w 104"/>
              <a:gd name="T3" fmla="*/ 472990078 h 95"/>
              <a:gd name="T4" fmla="*/ 284433718 w 104"/>
              <a:gd name="T5" fmla="*/ 338857810 h 95"/>
              <a:gd name="T6" fmla="*/ 0 w 104"/>
              <a:gd name="T7" fmla="*/ 0 h 95"/>
              <a:gd name="T8" fmla="*/ 0 60000 65536"/>
              <a:gd name="T9" fmla="*/ 0 60000 65536"/>
              <a:gd name="T10" fmla="*/ 0 60000 65536"/>
              <a:gd name="T11" fmla="*/ 0 60000 65536"/>
              <a:gd name="T12" fmla="*/ 0 w 104"/>
              <a:gd name="T13" fmla="*/ 0 h 95"/>
              <a:gd name="T14" fmla="*/ 104 w 104"/>
              <a:gd name="T15" fmla="*/ 95 h 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" h="95">
                <a:moveTo>
                  <a:pt x="104" y="95"/>
                </a:moveTo>
                <a:cubicBezTo>
                  <a:pt x="101" y="86"/>
                  <a:pt x="100" y="75"/>
                  <a:pt x="94" y="67"/>
                </a:cubicBezTo>
                <a:cubicBezTo>
                  <a:pt x="87" y="58"/>
                  <a:pt x="75" y="55"/>
                  <a:pt x="66" y="48"/>
                </a:cubicBezTo>
                <a:cubicBezTo>
                  <a:pt x="47" y="32"/>
                  <a:pt x="28" y="0"/>
                  <a:pt x="0" y="0"/>
                </a:cubicBezTo>
              </a:path>
            </a:pathLst>
          </a:custGeom>
          <a:noFill/>
          <a:ln w="57150">
            <a:solidFill>
              <a:srgbClr val="FFFF00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8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5" grpId="0" bldLvl="0" animBg="1"/>
      <p:bldP spid="18446" grpId="0" bldLvl="0" animBg="1"/>
      <p:bldP spid="18447" grpId="0" bldLvl="0" animBg="1"/>
      <p:bldP spid="1844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文本框 43015">
            <a:extLst>
              <a:ext uri="{FF2B5EF4-FFF2-40B4-BE49-F238E27FC236}">
                <a16:creationId xmlns:a16="http://schemas.microsoft.com/office/drawing/2014/main" id="{BF6855F1-3E87-40C9-B376-A80393823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560388"/>
            <a:ext cx="24653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rPr>
              <a:t>3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rPr>
              <a:t>、结果</a:t>
            </a:r>
          </a:p>
        </p:txBody>
      </p:sp>
      <p:sp>
        <p:nvSpPr>
          <p:cNvPr id="30732" name="文本框 30731">
            <a:extLst>
              <a:ext uri="{FF2B5EF4-FFF2-40B4-BE49-F238E27FC236}">
                <a16:creationId xmlns:a16="http://schemas.microsoft.com/office/drawing/2014/main" id="{42CD1779-A859-481C-B74A-6B9F5FBB296F}"/>
              </a:ext>
            </a:extLst>
          </p:cNvPr>
          <p:cNvSpPr txBox="1"/>
          <p:nvPr/>
        </p:nvSpPr>
        <p:spPr>
          <a:xfrm>
            <a:off x="933450" y="1314450"/>
            <a:ext cx="5911850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战争终以清朝的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失败</a:t>
            </a:r>
            <a:r>
              <a:rPr lang="zh-C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结束。</a:t>
            </a:r>
          </a:p>
        </p:txBody>
      </p:sp>
      <p:sp>
        <p:nvSpPr>
          <p:cNvPr id="17411" name="文本框 30723">
            <a:extLst>
              <a:ext uri="{FF2B5EF4-FFF2-40B4-BE49-F238E27FC236}">
                <a16:creationId xmlns:a16="http://schemas.microsoft.com/office/drawing/2014/main" id="{D33E6648-A7BA-471A-8B8B-289BFAE59846}"/>
              </a:ext>
            </a:extLst>
          </p:cNvPr>
          <p:cNvSpPr txBox="1"/>
          <p:nvPr/>
        </p:nvSpPr>
        <p:spPr>
          <a:xfrm>
            <a:off x="249238" y="1963738"/>
            <a:ext cx="669925" cy="1368425"/>
          </a:xfrm>
          <a:prstGeom prst="rect">
            <a:avLst/>
          </a:prstGeom>
          <a:pattFill prst="horzBrick">
            <a:fgClr>
              <a:schemeClr val="tx1">
                <a:alpha val="17998"/>
              </a:schemeClr>
            </a:fgClr>
            <a:bgClr>
              <a:schemeClr val="bg1">
                <a:alpha val="17998"/>
              </a:schemeClr>
            </a:bgClr>
          </a:pattFill>
          <a:ln w="76200" cap="flat" cmpd="sng">
            <a:pattFill prst="horzBrick">
              <a:fgClr>
                <a:srgbClr val="800000"/>
              </a:fgClr>
              <a:bgClr>
                <a:schemeClr val="bg1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vert="eaVert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2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中圆体" charset="0"/>
              </a:rPr>
              <a:t>想一想</a:t>
            </a:r>
          </a:p>
        </p:txBody>
      </p:sp>
      <p:sp>
        <p:nvSpPr>
          <p:cNvPr id="30723" name="文本框 30722">
            <a:extLst>
              <a:ext uri="{FF2B5EF4-FFF2-40B4-BE49-F238E27FC236}">
                <a16:creationId xmlns:a16="http://schemas.microsoft.com/office/drawing/2014/main" id="{2BB15A52-16A4-49E3-811C-60FEA8FB56AD}"/>
              </a:ext>
            </a:extLst>
          </p:cNvPr>
          <p:cNvSpPr txBox="1"/>
          <p:nvPr/>
        </p:nvSpPr>
        <p:spPr>
          <a:xfrm>
            <a:off x="1147763" y="2139950"/>
            <a:ext cx="6278562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CS中黑" charset="0"/>
              </a:rPr>
              <a:t>清政府失败的原因有哪些？</a:t>
            </a:r>
          </a:p>
        </p:txBody>
      </p:sp>
      <p:sp>
        <p:nvSpPr>
          <p:cNvPr id="51208" name="Text Box 5">
            <a:extLst>
              <a:ext uri="{FF2B5EF4-FFF2-40B4-BE49-F238E27FC236}">
                <a16:creationId xmlns:a16="http://schemas.microsoft.com/office/drawing/2014/main" id="{1B8B6C25-A75F-4782-B77B-A1D6C0663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2871788"/>
            <a:ext cx="839787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清朝统治者昏庸愚昧，对内敌视人民，对外妥协投降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2.</a:t>
            </a:r>
            <a:r>
              <a:rPr lang="zh-CN" altLang="en-US" sz="2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经济落后，武器落后等</a:t>
            </a:r>
          </a:p>
        </p:txBody>
      </p:sp>
      <p:sp>
        <p:nvSpPr>
          <p:cNvPr id="52226" name="矩形 52225">
            <a:extLst>
              <a:ext uri="{FF2B5EF4-FFF2-40B4-BE49-F238E27FC236}">
                <a16:creationId xmlns:a16="http://schemas.microsoft.com/office/drawing/2014/main" id="{2557BE48-EDF2-41B9-9F45-4838546B1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4070350"/>
            <a:ext cx="873125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048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客观原因</a:t>
            </a:r>
            <a:r>
              <a:rPr lang="en-US" altLang="zh-CN" sz="4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── </a:t>
            </a:r>
            <a:r>
              <a:rPr lang="zh-CN" altLang="en-US" sz="4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英国综合国力强大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根本</a:t>
            </a:r>
            <a:r>
              <a:rPr lang="zh-CN" altLang="en-US" sz="4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原因</a:t>
            </a:r>
            <a:r>
              <a:rPr lang="en-US" altLang="zh-CN" sz="4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──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中国落后的封建制度</a:t>
            </a:r>
            <a:endParaRPr lang="zh-CN" altLang="en-US" sz="4000">
              <a:solidFill>
                <a:schemeClr val="tx1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30732" grpId="0"/>
      <p:bldP spid="17411" grpId="0" bldLvl="0" animBg="1"/>
      <p:bldP spid="30723" grpId="0"/>
      <p:bldP spid="51208" grpId="0"/>
      <p:bldP spid="5222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7197">
            <a:extLst>
              <a:ext uri="{FF2B5EF4-FFF2-40B4-BE49-F238E27FC236}">
                <a16:creationId xmlns:a16="http://schemas.microsoft.com/office/drawing/2014/main" id="{E880FA36-FFFC-4525-B58E-04CF7F866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" y="523875"/>
            <a:ext cx="500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三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《南京条约》的签订</a:t>
            </a:r>
          </a:p>
        </p:txBody>
      </p:sp>
      <p:sp>
        <p:nvSpPr>
          <p:cNvPr id="35843" name="文本框 43010">
            <a:extLst>
              <a:ext uri="{FF2B5EF4-FFF2-40B4-BE49-F238E27FC236}">
                <a16:creationId xmlns:a16="http://schemas.microsoft.com/office/drawing/2014/main" id="{42275057-DA0C-4F9C-A75D-9AB463360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8" y="1149350"/>
            <a:ext cx="2952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rPr>
              <a:t>1、时间：</a:t>
            </a:r>
          </a:p>
        </p:txBody>
      </p:sp>
      <p:sp>
        <p:nvSpPr>
          <p:cNvPr id="37890" name="文本框 37889">
            <a:extLst>
              <a:ext uri="{FF2B5EF4-FFF2-40B4-BE49-F238E27FC236}">
                <a16:creationId xmlns:a16="http://schemas.microsoft.com/office/drawing/2014/main" id="{0538E913-4866-4532-A8EE-423EC354B644}"/>
              </a:ext>
            </a:extLst>
          </p:cNvPr>
          <p:cNvSpPr txBox="1"/>
          <p:nvPr/>
        </p:nvSpPr>
        <p:spPr>
          <a:xfrm>
            <a:off x="203200" y="1814513"/>
            <a:ext cx="8848725" cy="1676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200">
                <a:latin typeface="黑体" pitchFamily="49" charset="-122"/>
                <a:ea typeface="黑体" pitchFamily="49" charset="-122"/>
              </a:rPr>
              <a:t>   1842</a:t>
            </a:r>
            <a:r>
              <a:rPr lang="zh-CN" altLang="en-US" sz="320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320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3200">
                <a:latin typeface="黑体" pitchFamily="49" charset="-122"/>
                <a:ea typeface="黑体" pitchFamily="49" charset="-122"/>
              </a:rPr>
              <a:t>月，清政府被迫与英国签订了中国近代历史上</a:t>
            </a:r>
            <a:r>
              <a:rPr lang="zh-CN" altLang="en-US" sz="32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第一个</a:t>
            </a:r>
            <a:r>
              <a:rPr lang="zh-CN" altLang="en-US" sz="3200">
                <a:latin typeface="黑体" pitchFamily="49" charset="-122"/>
                <a:ea typeface="黑体" pitchFamily="49" charset="-122"/>
              </a:rPr>
              <a:t>丧权辱国的不平等条约</a:t>
            </a:r>
            <a:r>
              <a:rPr lang="en-US" altLang="zh-CN" sz="3200">
                <a:latin typeface="黑体" pitchFamily="49" charset="-122"/>
                <a:ea typeface="黑体" pitchFamily="49" charset="-122"/>
              </a:rPr>
              <a:t>——</a:t>
            </a:r>
            <a:r>
              <a:rPr lang="en-US" altLang="zh-CN" sz="4000">
                <a:solidFill>
                  <a:srgbClr val="FF0000"/>
                </a:solidFill>
                <a:latin typeface="长城新艺体" charset="0"/>
              </a:rPr>
              <a:t>《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长城新艺体" charset="0"/>
              </a:rPr>
              <a:t>南京条约</a:t>
            </a:r>
            <a:r>
              <a:rPr lang="en-US" altLang="zh-CN" sz="4000">
                <a:solidFill>
                  <a:srgbClr val="FF0000"/>
                </a:solidFill>
                <a:latin typeface="长城新艺体" charset="0"/>
              </a:rPr>
              <a:t>》</a:t>
            </a:r>
            <a:r>
              <a:rPr lang="zh-CN" altLang="en-US" sz="320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pic>
        <p:nvPicPr>
          <p:cNvPr id="18436" name="图片 37890" descr="中英《南京条约》签订">
            <a:extLst>
              <a:ext uri="{FF2B5EF4-FFF2-40B4-BE49-F238E27FC236}">
                <a16:creationId xmlns:a16="http://schemas.microsoft.com/office/drawing/2014/main" id="{6A10469D-0FF9-4380-A0FC-72412CB32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3498850"/>
            <a:ext cx="842327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43010">
            <a:extLst>
              <a:ext uri="{FF2B5EF4-FFF2-40B4-BE49-F238E27FC236}">
                <a16:creationId xmlns:a16="http://schemas.microsoft.com/office/drawing/2014/main" id="{8E0DD0F3-87B2-43AF-8DA3-1989C523F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504825"/>
            <a:ext cx="295275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rPr>
              <a:t>2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rPr>
              <a:t>、内容：</a:t>
            </a:r>
          </a:p>
        </p:txBody>
      </p:sp>
      <p:sp>
        <p:nvSpPr>
          <p:cNvPr id="38914" name="文本框 38913">
            <a:extLst>
              <a:ext uri="{FF2B5EF4-FFF2-40B4-BE49-F238E27FC236}">
                <a16:creationId xmlns:a16="http://schemas.microsoft.com/office/drawing/2014/main" id="{61407AC0-1506-4096-9962-E8B5FA416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1592263"/>
            <a:ext cx="1584325" cy="617537"/>
          </a:xfrm>
          <a:prstGeom prst="rect">
            <a:avLst/>
          </a:prstGeom>
          <a:solidFill>
            <a:srgbClr val="CCFFCC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割地</a:t>
            </a:r>
          </a:p>
        </p:txBody>
      </p:sp>
      <p:sp>
        <p:nvSpPr>
          <p:cNvPr id="38915" name="文本框 38914">
            <a:extLst>
              <a:ext uri="{FF2B5EF4-FFF2-40B4-BE49-F238E27FC236}">
                <a16:creationId xmlns:a16="http://schemas.microsoft.com/office/drawing/2014/main" id="{D44AC02B-29BA-4FD9-8B19-EBDA31FD1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2889250"/>
            <a:ext cx="1368425" cy="617538"/>
          </a:xfrm>
          <a:prstGeom prst="rect">
            <a:avLst/>
          </a:prstGeom>
          <a:solidFill>
            <a:srgbClr val="FFCC99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赔款</a:t>
            </a:r>
          </a:p>
        </p:txBody>
      </p:sp>
      <p:sp>
        <p:nvSpPr>
          <p:cNvPr id="38916" name="文本框 38915">
            <a:extLst>
              <a:ext uri="{FF2B5EF4-FFF2-40B4-BE49-F238E27FC236}">
                <a16:creationId xmlns:a16="http://schemas.microsoft.com/office/drawing/2014/main" id="{15D36676-AB81-4F27-8DEE-CF80673E4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4256088"/>
            <a:ext cx="1871663" cy="617537"/>
          </a:xfrm>
          <a:prstGeom prst="rect">
            <a:avLst/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五口通商</a:t>
            </a:r>
          </a:p>
        </p:txBody>
      </p:sp>
      <p:sp>
        <p:nvSpPr>
          <p:cNvPr id="38917" name="文本框 38916">
            <a:extLst>
              <a:ext uri="{FF2B5EF4-FFF2-40B4-BE49-F238E27FC236}">
                <a16:creationId xmlns:a16="http://schemas.microsoft.com/office/drawing/2014/main" id="{820854B7-99A2-4BB4-A1E2-84567BEC4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5624513"/>
            <a:ext cx="2016125" cy="617537"/>
          </a:xfrm>
          <a:prstGeom prst="rect">
            <a:avLst/>
          </a:prstGeom>
          <a:solidFill>
            <a:srgbClr val="CCCCFF"/>
          </a:solidFill>
          <a:ln w="38100">
            <a:solidFill>
              <a:srgbClr val="CC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协定关税</a:t>
            </a:r>
          </a:p>
        </p:txBody>
      </p:sp>
      <p:sp>
        <p:nvSpPr>
          <p:cNvPr id="38918" name="文本框 38917">
            <a:extLst>
              <a:ext uri="{FF2B5EF4-FFF2-40B4-BE49-F238E27FC236}">
                <a16:creationId xmlns:a16="http://schemas.microsoft.com/office/drawing/2014/main" id="{EC7B6D68-78EE-427A-974A-4B7C61364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813" y="1592263"/>
            <a:ext cx="165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香港岛</a:t>
            </a:r>
          </a:p>
        </p:txBody>
      </p:sp>
      <p:sp>
        <p:nvSpPr>
          <p:cNvPr id="38919" name="文本框 38918">
            <a:extLst>
              <a:ext uri="{FF2B5EF4-FFF2-40B4-BE49-F238E27FC236}">
                <a16:creationId xmlns:a16="http://schemas.microsoft.com/office/drawing/2014/main" id="{280AEEB6-B90F-4C19-A006-F071866C5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2960688"/>
            <a:ext cx="2087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2100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万银元</a:t>
            </a:r>
          </a:p>
        </p:txBody>
      </p:sp>
      <p:sp>
        <p:nvSpPr>
          <p:cNvPr id="38920" name="文本框 38919">
            <a:extLst>
              <a:ext uri="{FF2B5EF4-FFF2-40B4-BE49-F238E27FC236}">
                <a16:creationId xmlns:a16="http://schemas.microsoft.com/office/drawing/2014/main" id="{A11D3DC5-8681-46BB-98F7-44810BFC0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0" y="4184650"/>
            <a:ext cx="36004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广州、厦门、福州、宁波、上海</a:t>
            </a:r>
          </a:p>
        </p:txBody>
      </p:sp>
      <p:sp>
        <p:nvSpPr>
          <p:cNvPr id="38921" name="云形标注 38920">
            <a:extLst>
              <a:ext uri="{FF2B5EF4-FFF2-40B4-BE49-F238E27FC236}">
                <a16:creationId xmlns:a16="http://schemas.microsoft.com/office/drawing/2014/main" id="{DC17CA22-91EA-4BE2-A0B8-DC72767E6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1120775"/>
            <a:ext cx="4105275" cy="1336675"/>
          </a:xfrm>
          <a:prstGeom prst="cloudCallout">
            <a:avLst>
              <a:gd name="adj1" fmla="val -72884"/>
              <a:gd name="adj2" fmla="val 46829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rPr>
              <a:t>割地对中国有什么危害？</a:t>
            </a:r>
          </a:p>
        </p:txBody>
      </p:sp>
      <p:sp>
        <p:nvSpPr>
          <p:cNvPr id="38922" name="云形标注 38921">
            <a:extLst>
              <a:ext uri="{FF2B5EF4-FFF2-40B4-BE49-F238E27FC236}">
                <a16:creationId xmlns:a16="http://schemas.microsoft.com/office/drawing/2014/main" id="{2EB000F5-1E49-4B1E-9B12-274BC99AE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73575"/>
            <a:ext cx="4127500" cy="1539875"/>
          </a:xfrm>
          <a:prstGeom prst="cloudCallout">
            <a:avLst>
              <a:gd name="adj1" fmla="val -57491"/>
              <a:gd name="adj2" fmla="val 5005"/>
            </a:avLst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rPr>
              <a:t>通商是不是平等互利的？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ldLvl="0" animBg="1"/>
      <p:bldP spid="38915" grpId="0" bldLvl="0" animBg="1"/>
      <p:bldP spid="38916" grpId="0" bldLvl="0" animBg="1"/>
      <p:bldP spid="38917" grpId="0" bldLvl="0" animBg="1"/>
      <p:bldP spid="38918" grpId="0"/>
      <p:bldP spid="38919" grpId="0"/>
      <p:bldP spid="38920" grpId="0"/>
      <p:bldP spid="38921" grpId="0" bldLvl="0" animBg="1"/>
      <p:bldP spid="3892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框 82947">
            <a:extLst>
              <a:ext uri="{FF2B5EF4-FFF2-40B4-BE49-F238E27FC236}">
                <a16:creationId xmlns:a16="http://schemas.microsoft.com/office/drawing/2014/main" id="{74681D0A-A2B8-414F-AC1D-E0D1E4F58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90663"/>
            <a:ext cx="3097212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4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鸦片</a:t>
            </a:r>
            <a:r>
              <a:rPr lang="zh-CN" altLang="en-US" sz="2800" b="1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</a:rPr>
              <a:t>俗称大烟、烟土、阿片或阿芙蓉，是一种毒品。本为医学上的一种麻醉性镇痛药，是从一种草本植物</a:t>
            </a:r>
            <a:r>
              <a:rPr lang="en-US" altLang="zh-CN" sz="2800" b="1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</a:rPr>
              <a:t>――</a:t>
            </a:r>
            <a:r>
              <a:rPr lang="zh-CN" altLang="en-US" sz="2800" b="1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</a:rPr>
              <a:t>罂粟中提炼出来的。</a:t>
            </a:r>
            <a:r>
              <a:rPr lang="zh-CN" altLang="en-US" sz="2800" b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pic>
        <p:nvPicPr>
          <p:cNvPr id="83973" name="图片 83972" descr="美丽的罂粟花(壁纸25)">
            <a:hlinkClick r:id="rId2"/>
            <a:extLst>
              <a:ext uri="{FF2B5EF4-FFF2-40B4-BE49-F238E27FC236}">
                <a16:creationId xmlns:a16="http://schemas.microsoft.com/office/drawing/2014/main" id="{32095C98-2385-4EC8-85F9-D67B99470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511175"/>
            <a:ext cx="4273550" cy="320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文本框 3">
            <a:extLst>
              <a:ext uri="{FF2B5EF4-FFF2-40B4-BE49-F238E27FC236}">
                <a16:creationId xmlns:a16="http://schemas.microsoft.com/office/drawing/2014/main" id="{99F16C49-3664-4979-8CA8-504A1908B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5138" y="701675"/>
            <a:ext cx="669925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FF0000"/>
                </a:solidFill>
                <a:latin typeface="文鼎中楷简" charset="0"/>
                <a:ea typeface="宋体" panose="02010600030101010101" pitchFamily="2" charset="-122"/>
              </a:rPr>
              <a:t>美丽的罂粟花</a:t>
            </a:r>
          </a:p>
        </p:txBody>
      </p:sp>
      <p:pic>
        <p:nvPicPr>
          <p:cNvPr id="7172" name="图片 82949" descr="3790312e8c03a2434fc226eb">
            <a:extLst>
              <a:ext uri="{FF2B5EF4-FFF2-40B4-BE49-F238E27FC236}">
                <a16:creationId xmlns:a16="http://schemas.microsoft.com/office/drawing/2014/main" id="{C88550E6-9C85-4C64-899E-F0DE2A77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741738"/>
            <a:ext cx="4351337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4">
            <a:extLst>
              <a:ext uri="{FF2B5EF4-FFF2-40B4-BE49-F238E27FC236}">
                <a16:creationId xmlns:a16="http://schemas.microsoft.com/office/drawing/2014/main" id="{95A670B8-822F-4E3D-9758-9331F8411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763" y="3868738"/>
            <a:ext cx="669925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/>
                </a:solidFill>
                <a:latin typeface="文鼎中楷简" charset="0"/>
                <a:ea typeface="宋体" panose="02010600030101010101" pitchFamily="2" charset="-122"/>
              </a:rPr>
              <a:t>罪恶的鸦片膏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/>
      <p:bldP spid="7169" grpId="1"/>
      <p:bldP spid="7171" grpId="0"/>
      <p:bldP spid="71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图片 43011" descr="map">
            <a:extLst>
              <a:ext uri="{FF2B5EF4-FFF2-40B4-BE49-F238E27FC236}">
                <a16:creationId xmlns:a16="http://schemas.microsoft.com/office/drawing/2014/main" id="{74A025A1-68C0-460A-8489-11D47C1F9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-9525"/>
            <a:ext cx="9144000" cy="651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流程图: 联系 43012">
            <a:extLst>
              <a:ext uri="{FF2B5EF4-FFF2-40B4-BE49-F238E27FC236}">
                <a16:creationId xmlns:a16="http://schemas.microsoft.com/office/drawing/2014/main" id="{0041C170-FD9C-4A06-9D7F-B732E2AE8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5" y="4797425"/>
            <a:ext cx="1944688" cy="936625"/>
          </a:xfrm>
          <a:prstGeom prst="flowChartConnector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014" name="文本框 43013">
            <a:extLst>
              <a:ext uri="{FF2B5EF4-FFF2-40B4-BE49-F238E27FC236}">
                <a16:creationId xmlns:a16="http://schemas.microsoft.com/office/drawing/2014/main" id="{9CEE3B89-C721-426D-ABFD-F1FE9ED79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404813"/>
            <a:ext cx="6624637" cy="711200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破坏了中国领土和主权完整</a:t>
            </a:r>
          </a:p>
        </p:txBody>
      </p:sp>
      <p:sp>
        <p:nvSpPr>
          <p:cNvPr id="43015" name="Text Box 22">
            <a:extLst>
              <a:ext uri="{FF2B5EF4-FFF2-40B4-BE49-F238E27FC236}">
                <a16:creationId xmlns:a16="http://schemas.microsoft.com/office/drawing/2014/main" id="{A98143B0-6564-48DD-BCDA-7477AD538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049838"/>
            <a:ext cx="990600" cy="406400"/>
          </a:xfrm>
          <a:prstGeom prst="rect">
            <a:avLst/>
          </a:prstGeom>
          <a:solidFill>
            <a:srgbClr val="CCFFFF">
              <a:alpha val="70195"/>
            </a:srgbClr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香港岛</a:t>
            </a:r>
          </a:p>
        </p:txBody>
      </p:sp>
      <p:sp>
        <p:nvSpPr>
          <p:cNvPr id="43016" name="Text Box 23">
            <a:extLst>
              <a:ext uri="{FF2B5EF4-FFF2-40B4-BE49-F238E27FC236}">
                <a16:creationId xmlns:a16="http://schemas.microsoft.com/office/drawing/2014/main" id="{85B40787-32C3-4829-B79B-BE7291D86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25" y="2852738"/>
            <a:ext cx="838200" cy="406400"/>
          </a:xfrm>
          <a:prstGeom prst="rect">
            <a:avLst/>
          </a:prstGeom>
          <a:solidFill>
            <a:srgbClr val="CCFFFF">
              <a:alpha val="70195"/>
            </a:srgbClr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新界</a:t>
            </a:r>
          </a:p>
        </p:txBody>
      </p:sp>
      <p:sp>
        <p:nvSpPr>
          <p:cNvPr id="43017" name="Text Box 24">
            <a:extLst>
              <a:ext uri="{FF2B5EF4-FFF2-40B4-BE49-F238E27FC236}">
                <a16:creationId xmlns:a16="http://schemas.microsoft.com/office/drawing/2014/main" id="{B7532105-48CC-4D45-AFD7-23577676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221163"/>
            <a:ext cx="1295400" cy="406400"/>
          </a:xfrm>
          <a:prstGeom prst="rect">
            <a:avLst/>
          </a:prstGeom>
          <a:solidFill>
            <a:srgbClr val="CCFFFF">
              <a:alpha val="70195"/>
            </a:srgbClr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九龙半岛</a:t>
            </a:r>
          </a:p>
        </p:txBody>
      </p:sp>
      <p:sp>
        <p:nvSpPr>
          <p:cNvPr id="43018" name="流程图: 联系 43017">
            <a:extLst>
              <a:ext uri="{FF2B5EF4-FFF2-40B4-BE49-F238E27FC236}">
                <a16:creationId xmlns:a16="http://schemas.microsoft.com/office/drawing/2014/main" id="{9B1754E9-CEB9-4E89-9AFC-FDFF457A1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1800"/>
            <a:ext cx="7705725" cy="5084763"/>
          </a:xfrm>
          <a:prstGeom prst="flowChartConnector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019" name="云形标注 43018">
            <a:extLst>
              <a:ext uri="{FF2B5EF4-FFF2-40B4-BE49-F238E27FC236}">
                <a16:creationId xmlns:a16="http://schemas.microsoft.com/office/drawing/2014/main" id="{EF090276-58A6-4FFD-B8F8-D973D0266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5481638"/>
            <a:ext cx="4224338" cy="1304925"/>
          </a:xfrm>
          <a:prstGeom prst="cloudCallout">
            <a:avLst>
              <a:gd name="adj1" fmla="val -66153"/>
              <a:gd name="adj2" fmla="val -30778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割地对中国有什么危害？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6" dur="20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20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20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bldLvl="0" animBg="1"/>
      <p:bldP spid="43015" grpId="0" bldLvl="0" animBg="1"/>
      <p:bldP spid="43016" grpId="0" bldLvl="0" animBg="1"/>
      <p:bldP spid="43017" grpId="0" bldLvl="0" animBg="1"/>
      <p:bldP spid="4301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44033">
            <a:extLst>
              <a:ext uri="{FF2B5EF4-FFF2-40B4-BE49-F238E27FC236}">
                <a16:creationId xmlns:a16="http://schemas.microsoft.com/office/drawing/2014/main" id="{E1C9EC9B-D54B-4BEB-8F15-F89F36FE3EEF}"/>
              </a:ext>
            </a:extLst>
          </p:cNvPr>
          <p:cNvSpPr txBox="1"/>
          <p:nvPr/>
        </p:nvSpPr>
        <p:spPr>
          <a:xfrm>
            <a:off x="1681163" y="2346325"/>
            <a:ext cx="5715000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200" noProof="1">
                <a:effectLst>
                  <a:outerShdw blurRad="38100" dist="38100" dir="2700000">
                    <a:srgbClr val="FFFFFF"/>
                  </a:outerShdw>
                </a:effectLst>
                <a:latin typeface="隶书" panose="02010509060101010101" pitchFamily="1" charset="-122"/>
                <a:ea typeface="隶书" panose="02010509060101010101" pitchFamily="1" charset="-122"/>
                <a:cs typeface="+mn-ea"/>
              </a:rPr>
              <a:t>2100</a:t>
            </a:r>
            <a:r>
              <a:rPr lang="zh-CN" altLang="en-US" sz="3200" noProof="1">
                <a:effectLst>
                  <a:outerShdw blurRad="38100" dist="38100" dir="2700000">
                    <a:srgbClr val="FFFFFF"/>
                  </a:outerShdw>
                </a:effectLst>
                <a:latin typeface="隶书" panose="02010509060101010101" pitchFamily="1" charset="-122"/>
                <a:ea typeface="隶书" panose="02010509060101010101" pitchFamily="1" charset="-122"/>
                <a:cs typeface="+mn-ea"/>
              </a:rPr>
              <a:t>万银元</a:t>
            </a:r>
            <a:r>
              <a:rPr lang="zh-CN" altLang="en-US" sz="2800" noProof="1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anose="02010609030101010101" pitchFamily="1" charset="-122"/>
                <a:ea typeface="楷体_GB2312" panose="02010609030101010101" pitchFamily="1" charset="-122"/>
                <a:cs typeface="+mn-ea"/>
              </a:rPr>
              <a:t>约合</a:t>
            </a:r>
            <a:endParaRPr lang="zh-CN" altLang="en-US" sz="2800" noProof="1">
              <a:solidFill>
                <a:srgbClr val="0000CC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44035" name="矩形 44034">
            <a:extLst>
              <a:ext uri="{FF2B5EF4-FFF2-40B4-BE49-F238E27FC236}">
                <a16:creationId xmlns:a16="http://schemas.microsoft.com/office/drawing/2014/main" id="{F1E54700-47D2-4C96-BF1A-BEE2C3B42348}"/>
              </a:ext>
            </a:extLst>
          </p:cNvPr>
          <p:cNvSpPr/>
          <p:nvPr/>
        </p:nvSpPr>
        <p:spPr>
          <a:xfrm>
            <a:off x="2052638" y="4329113"/>
            <a:ext cx="5292725" cy="579437"/>
          </a:xfrm>
          <a:prstGeom prst="rect">
            <a:avLst/>
          </a:prstGeom>
          <a:solidFill>
            <a:srgbClr val="FFFF99"/>
          </a:solidFill>
          <a:ln w="9525">
            <a:noFill/>
          </a:ln>
          <a:effectLst>
            <a:prstShdw prst="shdw17" dist="17961" dir="2699999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200" b="1" noProof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清政府全年财政收入的</a:t>
            </a:r>
            <a:r>
              <a:rPr lang="zh-CN" altLang="zh-CN" sz="3200" b="1" noProof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1/3</a:t>
            </a:r>
          </a:p>
        </p:txBody>
      </p:sp>
      <p:sp>
        <p:nvSpPr>
          <p:cNvPr id="44036" name="矩形 44035">
            <a:extLst>
              <a:ext uri="{FF2B5EF4-FFF2-40B4-BE49-F238E27FC236}">
                <a16:creationId xmlns:a16="http://schemas.microsoft.com/office/drawing/2014/main" id="{A5122202-28CF-4C89-A6A4-B06BC28C65CF}"/>
              </a:ext>
            </a:extLst>
          </p:cNvPr>
          <p:cNvSpPr/>
          <p:nvPr/>
        </p:nvSpPr>
        <p:spPr>
          <a:xfrm>
            <a:off x="1547813" y="1304925"/>
            <a:ext cx="502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200" noProof="1">
                <a:effectLst>
                  <a:outerShdw blurRad="38100" dist="38100" dir="2700000">
                    <a:srgbClr val="FFFFFF"/>
                  </a:outerShdw>
                </a:effectLst>
                <a:latin typeface="隶书" panose="02010509060101010101" pitchFamily="1" charset="-122"/>
                <a:ea typeface="隶书" panose="02010509060101010101" pitchFamily="1" charset="-122"/>
                <a:cs typeface="+mn-ea"/>
              </a:rPr>
              <a:t>1</a:t>
            </a:r>
            <a:r>
              <a:rPr lang="zh-CN" altLang="en-US" sz="3200" noProof="1">
                <a:effectLst>
                  <a:outerShdw blurRad="38100" dist="38100" dir="2700000">
                    <a:srgbClr val="FFFFFF"/>
                  </a:outerShdw>
                </a:effectLst>
                <a:latin typeface="隶书" panose="02010509060101010101" pitchFamily="1" charset="-122"/>
                <a:ea typeface="隶书" panose="02010509060101010101" pitchFamily="1" charset="-122"/>
                <a:cs typeface="+mn-ea"/>
              </a:rPr>
              <a:t>个银元</a:t>
            </a:r>
            <a:r>
              <a:rPr lang="zh-CN" altLang="en-US" sz="2800" noProof="1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anose="02010609030101010101" pitchFamily="1" charset="-122"/>
                <a:ea typeface="楷体_GB2312" panose="02010609030101010101" pitchFamily="1" charset="-122"/>
                <a:cs typeface="+mn-ea"/>
              </a:rPr>
              <a:t>约合</a:t>
            </a:r>
            <a:r>
              <a:rPr lang="en-US" altLang="zh-CN" sz="3200" noProof="1">
                <a:effectLst>
                  <a:outerShdw blurRad="38100" dist="38100" dir="2700000">
                    <a:srgbClr val="FFFFFF"/>
                  </a:outerShdw>
                </a:effectLst>
                <a:latin typeface="隶书" panose="02010509060101010101" pitchFamily="1" charset="-122"/>
                <a:ea typeface="隶书" panose="02010509060101010101" pitchFamily="1" charset="-122"/>
                <a:cs typeface="+mn-ea"/>
              </a:rPr>
              <a:t>0.73</a:t>
            </a:r>
            <a:r>
              <a:rPr lang="zh-CN" altLang="en-US" sz="3200" noProof="1">
                <a:effectLst>
                  <a:outerShdw blurRad="38100" dist="38100" dir="2700000">
                    <a:srgbClr val="FFFFFF"/>
                  </a:outerShdw>
                </a:effectLst>
                <a:latin typeface="隶书" panose="02010509060101010101" pitchFamily="1" charset="-122"/>
                <a:ea typeface="隶书" panose="02010509060101010101" pitchFamily="1" charset="-122"/>
                <a:cs typeface="+mn-ea"/>
              </a:rPr>
              <a:t>两白银</a:t>
            </a:r>
            <a:endParaRPr lang="zh-CN" altLang="en-US" sz="3200" noProof="1">
              <a:effectLst>
                <a:outerShdw blurRad="38100" dist="38100" dir="2700000">
                  <a:srgbClr val="FFFFFF"/>
                </a:outerShdw>
              </a:effectLst>
              <a:latin typeface="隶书" panose="02010509060101010101" pitchFamily="1" charset="-122"/>
              <a:ea typeface="隶书" panose="02010509060101010101" pitchFamily="1" charset="-122"/>
            </a:endParaRPr>
          </a:p>
        </p:txBody>
      </p:sp>
      <p:sp>
        <p:nvSpPr>
          <p:cNvPr id="44037" name="直接连接符 44036">
            <a:extLst>
              <a:ext uri="{FF2B5EF4-FFF2-40B4-BE49-F238E27FC236}">
                <a16:creationId xmlns:a16="http://schemas.microsoft.com/office/drawing/2014/main" id="{FF75B0D0-BF12-4DAB-A785-ACCB9B4BE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8163" y="2886075"/>
            <a:ext cx="0" cy="144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文本框 44037">
            <a:extLst>
              <a:ext uri="{FF2B5EF4-FFF2-40B4-BE49-F238E27FC236}">
                <a16:creationId xmlns:a16="http://schemas.microsoft.com/office/drawing/2014/main" id="{94088DF6-0BAC-420C-AB40-DCC431DACF6B}"/>
              </a:ext>
            </a:extLst>
          </p:cNvPr>
          <p:cNvSpPr txBox="1"/>
          <p:nvPr/>
        </p:nvSpPr>
        <p:spPr>
          <a:xfrm>
            <a:off x="3814763" y="2962275"/>
            <a:ext cx="611187" cy="1524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anose="02010609030101010101" pitchFamily="1" charset="-122"/>
                <a:ea typeface="楷体_GB2312" panose="02010609030101010101" pitchFamily="1" charset="-122"/>
                <a:cs typeface="+mn-ea"/>
              </a:rPr>
              <a:t>相当于</a:t>
            </a:r>
            <a:endParaRPr lang="zh-CN" altLang="en-US" sz="2800" noProof="1">
              <a:solidFill>
                <a:srgbClr val="0000CC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44039" name="矩形 44038">
            <a:extLst>
              <a:ext uri="{FF2B5EF4-FFF2-40B4-BE49-F238E27FC236}">
                <a16:creationId xmlns:a16="http://schemas.microsoft.com/office/drawing/2014/main" id="{E9274D56-4E1F-41CC-8235-7C580C714BDF}"/>
              </a:ext>
            </a:extLst>
          </p:cNvPr>
          <p:cNvSpPr/>
          <p:nvPr/>
        </p:nvSpPr>
        <p:spPr>
          <a:xfrm>
            <a:off x="4572000" y="2382838"/>
            <a:ext cx="2644775" cy="5889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200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1" charset="-122"/>
                <a:ea typeface="隶书" panose="02010509060101010101" pitchFamily="1" charset="-122"/>
                <a:cs typeface="+mn-ea"/>
              </a:rPr>
              <a:t>1533</a:t>
            </a:r>
            <a:r>
              <a:rPr lang="zh-CN" altLang="en-US" sz="3200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1" charset="-122"/>
                <a:ea typeface="隶书" panose="02010509060101010101" pitchFamily="1" charset="-122"/>
                <a:cs typeface="+mn-ea"/>
              </a:rPr>
              <a:t>万两白银</a:t>
            </a:r>
            <a:endParaRPr lang="zh-CN" altLang="en-US" sz="3200" noProof="1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隶书" panose="02010509060101010101" pitchFamily="1" charset="-122"/>
              <a:ea typeface="隶书" panose="02010509060101010101" pitchFamily="1" charset="-122"/>
            </a:endParaRPr>
          </a:p>
        </p:txBody>
      </p:sp>
      <p:pic>
        <p:nvPicPr>
          <p:cNvPr id="38920" name="图片 44039" descr="2013041612574688623362">
            <a:extLst>
              <a:ext uri="{FF2B5EF4-FFF2-40B4-BE49-F238E27FC236}">
                <a16:creationId xmlns:a16="http://schemas.microsoft.com/office/drawing/2014/main" id="{74A480A3-286E-45B9-9105-952B46F12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32025"/>
            <a:ext cx="147637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图片 44040" descr="t012a590e507187872c">
            <a:extLst>
              <a:ext uri="{FF2B5EF4-FFF2-40B4-BE49-F238E27FC236}">
                <a16:creationId xmlns:a16="http://schemas.microsoft.com/office/drawing/2014/main" id="{35763505-842D-4E84-9A24-227B68FDC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92018" flipV="1">
            <a:off x="179388" y="793750"/>
            <a:ext cx="14763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图片 44041" descr="15267003">
            <a:extLst>
              <a:ext uri="{FF2B5EF4-FFF2-40B4-BE49-F238E27FC236}">
                <a16:creationId xmlns:a16="http://schemas.microsoft.com/office/drawing/2014/main" id="{AF19949D-9165-4316-B23B-694A6165F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615950"/>
            <a:ext cx="26162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3" name="云形标注 44042">
            <a:extLst>
              <a:ext uri="{FF2B5EF4-FFF2-40B4-BE49-F238E27FC236}">
                <a16:creationId xmlns:a16="http://schemas.microsoft.com/office/drawing/2014/main" id="{224B0B37-CBB7-431F-AFDC-C2C80D2D1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4906963"/>
            <a:ext cx="3997325" cy="1403350"/>
          </a:xfrm>
          <a:prstGeom prst="cloudCallout">
            <a:avLst>
              <a:gd name="adj1" fmla="val -47023"/>
              <a:gd name="adj2" fmla="val -225111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rPr>
              <a:t>赔款加重谁的负担？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ldLvl="0" animBg="1"/>
      <p:bldP spid="44038" grpId="0"/>
      <p:bldP spid="44039" grpId="0" bldLvl="0" animBg="1"/>
      <p:bldP spid="4404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45057">
            <a:extLst>
              <a:ext uri="{FF2B5EF4-FFF2-40B4-BE49-F238E27FC236}">
                <a16:creationId xmlns:a16="http://schemas.microsoft.com/office/drawing/2014/main" id="{87B8DD17-4B7A-4C50-AACE-5AA727AE4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849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9939" name="组合 45058">
            <a:extLst>
              <a:ext uri="{FF2B5EF4-FFF2-40B4-BE49-F238E27FC236}">
                <a16:creationId xmlns:a16="http://schemas.microsoft.com/office/drawing/2014/main" id="{480033AE-8289-473F-9999-62B9BBC159CF}"/>
              </a:ext>
            </a:extLst>
          </p:cNvPr>
          <p:cNvGrpSpPr>
            <a:grpSpLocks/>
          </p:cNvGrpSpPr>
          <p:nvPr/>
        </p:nvGrpSpPr>
        <p:grpSpPr bwMode="auto">
          <a:xfrm>
            <a:off x="2016125" y="0"/>
            <a:ext cx="5791200" cy="6858000"/>
            <a:chOff x="0" y="0"/>
            <a:chExt cx="2973" cy="4320"/>
          </a:xfrm>
        </p:grpSpPr>
        <p:pic>
          <p:nvPicPr>
            <p:cNvPr id="39958" name="图片 45059" descr="未标题-2">
              <a:extLst>
                <a:ext uri="{FF2B5EF4-FFF2-40B4-BE49-F238E27FC236}">
                  <a16:creationId xmlns:a16="http://schemas.microsoft.com/office/drawing/2014/main" id="{926D656F-8E7E-4514-AC7E-92304FE1CC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73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59" name="文本框 45060">
              <a:extLst>
                <a:ext uri="{FF2B5EF4-FFF2-40B4-BE49-F238E27FC236}">
                  <a16:creationId xmlns:a16="http://schemas.microsoft.com/office/drawing/2014/main" id="{C1E0A7B8-CF60-4457-97A6-5EC1B0E93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456"/>
              <a:ext cx="3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 u="sng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广州</a:t>
              </a:r>
            </a:p>
          </p:txBody>
        </p:sp>
        <p:sp>
          <p:nvSpPr>
            <p:cNvPr id="39960" name="文本框 45061">
              <a:extLst>
                <a:ext uri="{FF2B5EF4-FFF2-40B4-BE49-F238E27FC236}">
                  <a16:creationId xmlns:a16="http://schemas.microsoft.com/office/drawing/2014/main" id="{2ACCA2B6-6CB8-403E-9EF1-F60B0EBA0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64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澳门（萄占</a:t>
              </a:r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39961" name="文本框 45062">
              <a:extLst>
                <a:ext uri="{FF2B5EF4-FFF2-40B4-BE49-F238E27FC236}">
                  <a16:creationId xmlns:a16="http://schemas.microsoft.com/office/drawing/2014/main" id="{F1143DDA-277B-4D31-938D-5192F639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590"/>
              <a:ext cx="5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九龙司</a:t>
              </a:r>
            </a:p>
          </p:txBody>
        </p:sp>
        <p:sp>
          <p:nvSpPr>
            <p:cNvPr id="39962" name="文本框 45063">
              <a:extLst>
                <a:ext uri="{FF2B5EF4-FFF2-40B4-BE49-F238E27FC236}">
                  <a16:creationId xmlns:a16="http://schemas.microsoft.com/office/drawing/2014/main" id="{B257DA31-6714-4162-9301-F2F42BC95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792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香港（英占）</a:t>
              </a:r>
            </a:p>
          </p:txBody>
        </p:sp>
        <p:sp>
          <p:nvSpPr>
            <p:cNvPr id="39963" name="文本框 45064">
              <a:extLst>
                <a:ext uri="{FF2B5EF4-FFF2-40B4-BE49-F238E27FC236}">
                  <a16:creationId xmlns:a16="http://schemas.microsoft.com/office/drawing/2014/main" id="{483A545C-7BB8-4F03-815E-277E119BD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070"/>
              <a:ext cx="5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 u="sng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琼州</a:t>
              </a:r>
            </a:p>
          </p:txBody>
        </p:sp>
        <p:sp>
          <p:nvSpPr>
            <p:cNvPr id="39964" name="文本框 45065">
              <a:extLst>
                <a:ext uri="{FF2B5EF4-FFF2-40B4-BE49-F238E27FC236}">
                  <a16:creationId xmlns:a16="http://schemas.microsoft.com/office/drawing/2014/main" id="{F706E6E5-4F84-491B-B287-633A3FE98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062"/>
              <a:ext cx="2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 u="sng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淡水</a:t>
              </a:r>
            </a:p>
          </p:txBody>
        </p:sp>
        <p:sp>
          <p:nvSpPr>
            <p:cNvPr id="39965" name="文本框 45066">
              <a:extLst>
                <a:ext uri="{FF2B5EF4-FFF2-40B4-BE49-F238E27FC236}">
                  <a16:creationId xmlns:a16="http://schemas.microsoft.com/office/drawing/2014/main" id="{C9530021-F719-4BB7-AEDB-5C8002A0B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504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 u="sng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台湾</a:t>
              </a:r>
            </a:p>
          </p:txBody>
        </p:sp>
        <p:sp>
          <p:nvSpPr>
            <p:cNvPr id="39966" name="文本框 45067">
              <a:extLst>
                <a:ext uri="{FF2B5EF4-FFF2-40B4-BE49-F238E27FC236}">
                  <a16:creationId xmlns:a16="http://schemas.microsoft.com/office/drawing/2014/main" id="{DD2F9215-6B26-41BD-BA55-C3FB58312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206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 u="sng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厦门</a:t>
              </a:r>
            </a:p>
          </p:txBody>
        </p:sp>
        <p:sp>
          <p:nvSpPr>
            <p:cNvPr id="39967" name="文本框 45068">
              <a:extLst>
                <a:ext uri="{FF2B5EF4-FFF2-40B4-BE49-F238E27FC236}">
                  <a16:creationId xmlns:a16="http://schemas.microsoft.com/office/drawing/2014/main" id="{ADDA0B32-E39A-471B-BEBB-CE0F90F8F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918"/>
              <a:ext cx="2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 u="sng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福州</a:t>
              </a:r>
            </a:p>
          </p:txBody>
        </p:sp>
        <p:sp>
          <p:nvSpPr>
            <p:cNvPr id="39968" name="文本框 45069">
              <a:extLst>
                <a:ext uri="{FF2B5EF4-FFF2-40B4-BE49-F238E27FC236}">
                  <a16:creationId xmlns:a16="http://schemas.microsoft.com/office/drawing/2014/main" id="{04A9743C-6354-454D-B7C7-95178BCA6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112"/>
              <a:ext cx="2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宁波</a:t>
              </a:r>
            </a:p>
          </p:txBody>
        </p:sp>
        <p:sp>
          <p:nvSpPr>
            <p:cNvPr id="39969" name="文本框 45070">
              <a:extLst>
                <a:ext uri="{FF2B5EF4-FFF2-40B4-BE49-F238E27FC236}">
                  <a16:creationId xmlns:a16="http://schemas.microsoft.com/office/drawing/2014/main" id="{11CACB9B-75FF-4A2C-9964-EF1610D79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872"/>
              <a:ext cx="4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 u="sng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上海</a:t>
              </a:r>
            </a:p>
          </p:txBody>
        </p:sp>
        <p:sp>
          <p:nvSpPr>
            <p:cNvPr id="39970" name="文本框 45071">
              <a:extLst>
                <a:ext uri="{FF2B5EF4-FFF2-40B4-BE49-F238E27FC236}">
                  <a16:creationId xmlns:a16="http://schemas.microsoft.com/office/drawing/2014/main" id="{A2391CD1-5EB0-4C32-B802-4724EA30C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70"/>
              <a:ext cx="5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 u="sng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镇江</a:t>
              </a:r>
            </a:p>
          </p:txBody>
        </p:sp>
        <p:sp>
          <p:nvSpPr>
            <p:cNvPr id="39971" name="文本框 45072">
              <a:extLst>
                <a:ext uri="{FF2B5EF4-FFF2-40B4-BE49-F238E27FC236}">
                  <a16:creationId xmlns:a16="http://schemas.microsoft.com/office/drawing/2014/main" id="{C521CA1A-D17E-4410-B7A6-B5D855742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680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 u="sng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南京</a:t>
              </a:r>
            </a:p>
          </p:txBody>
        </p:sp>
        <p:sp>
          <p:nvSpPr>
            <p:cNvPr id="39972" name="文本框 45073">
              <a:extLst>
                <a:ext uri="{FF2B5EF4-FFF2-40B4-BE49-F238E27FC236}">
                  <a16:creationId xmlns:a16="http://schemas.microsoft.com/office/drawing/2014/main" id="{80571124-0CB9-4EBE-992B-60A0E4FD6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150"/>
              <a:ext cx="4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 u="sng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九江</a:t>
              </a:r>
            </a:p>
          </p:txBody>
        </p:sp>
        <p:sp>
          <p:nvSpPr>
            <p:cNvPr id="39973" name="文本框 45074">
              <a:extLst>
                <a:ext uri="{FF2B5EF4-FFF2-40B4-BE49-F238E27FC236}">
                  <a16:creationId xmlns:a16="http://schemas.microsoft.com/office/drawing/2014/main" id="{7A3468F7-BD2D-4F5E-9695-69604676F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958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 u="sng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汉口</a:t>
              </a:r>
            </a:p>
          </p:txBody>
        </p:sp>
        <p:sp>
          <p:nvSpPr>
            <p:cNvPr id="39974" name="文本框 45075">
              <a:extLst>
                <a:ext uri="{FF2B5EF4-FFF2-40B4-BE49-F238E27FC236}">
                  <a16:creationId xmlns:a16="http://schemas.microsoft.com/office/drawing/2014/main" id="{C4CBDB68-B44E-4736-AB96-CAC2152EF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720"/>
              <a:ext cx="432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 u="sng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烟台</a:t>
              </a:r>
            </a:p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endParaRPr lang="zh-CN" altLang="en-US" sz="10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5" name="文本框 45076">
              <a:extLst>
                <a:ext uri="{FF2B5EF4-FFF2-40B4-BE49-F238E27FC236}">
                  <a16:creationId xmlns:a16="http://schemas.microsoft.com/office/drawing/2014/main" id="{989B6D7C-4A1F-417E-895C-A036A6D02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67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北京</a:t>
              </a:r>
            </a:p>
          </p:txBody>
        </p:sp>
        <p:sp>
          <p:nvSpPr>
            <p:cNvPr id="39976" name="文本框 45077">
              <a:extLst>
                <a:ext uri="{FF2B5EF4-FFF2-40B4-BE49-F238E27FC236}">
                  <a16:creationId xmlns:a16="http://schemas.microsoft.com/office/drawing/2014/main" id="{B5831209-0C1E-4C29-8799-AA58D33C2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48"/>
              <a:ext cx="4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 u="sng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营口</a:t>
              </a:r>
            </a:p>
          </p:txBody>
        </p:sp>
        <p:sp>
          <p:nvSpPr>
            <p:cNvPr id="39977" name="文本框 45078">
              <a:extLst>
                <a:ext uri="{FF2B5EF4-FFF2-40B4-BE49-F238E27FC236}">
                  <a16:creationId xmlns:a16="http://schemas.microsoft.com/office/drawing/2014/main" id="{60E9A9F2-A318-4C5C-B6D8-EEE8E7B35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123"/>
              <a:ext cx="6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黄          海</a:t>
              </a:r>
            </a:p>
          </p:txBody>
        </p:sp>
        <p:sp>
          <p:nvSpPr>
            <p:cNvPr id="39978" name="文本框 45079">
              <a:extLst>
                <a:ext uri="{FF2B5EF4-FFF2-40B4-BE49-F238E27FC236}">
                  <a16:creationId xmlns:a16="http://schemas.microsoft.com/office/drawing/2014/main" id="{736D8C55-C701-4A12-B38E-D8DEF116A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304"/>
              <a:ext cx="240" cy="17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东</a:t>
              </a:r>
            </a:p>
          </p:txBody>
        </p:sp>
        <p:sp>
          <p:nvSpPr>
            <p:cNvPr id="39979" name="文本框 45080">
              <a:extLst>
                <a:ext uri="{FF2B5EF4-FFF2-40B4-BE49-F238E27FC236}">
                  <a16:creationId xmlns:a16="http://schemas.microsoft.com/office/drawing/2014/main" id="{43661A1B-B7E6-4AFB-9305-467682CBA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755"/>
              <a:ext cx="240" cy="17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海</a:t>
              </a:r>
            </a:p>
          </p:txBody>
        </p:sp>
        <p:sp>
          <p:nvSpPr>
            <p:cNvPr id="39980" name="文本框 45081">
              <a:extLst>
                <a:ext uri="{FF2B5EF4-FFF2-40B4-BE49-F238E27FC236}">
                  <a16:creationId xmlns:a16="http://schemas.microsoft.com/office/drawing/2014/main" id="{2712B3C5-EAC4-4BBF-816A-D10208DCA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36"/>
              <a:ext cx="2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黄</a:t>
              </a:r>
            </a:p>
          </p:txBody>
        </p:sp>
        <p:sp>
          <p:nvSpPr>
            <p:cNvPr id="39981" name="文本框 45082">
              <a:extLst>
                <a:ext uri="{FF2B5EF4-FFF2-40B4-BE49-F238E27FC236}">
                  <a16:creationId xmlns:a16="http://schemas.microsoft.com/office/drawing/2014/main" id="{9F5AAF8C-1DEF-4109-9413-3FBCC15B6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998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河</a:t>
              </a:r>
            </a:p>
          </p:txBody>
        </p:sp>
        <p:sp>
          <p:nvSpPr>
            <p:cNvPr id="39982" name="文本框 45083">
              <a:extLst>
                <a:ext uri="{FF2B5EF4-FFF2-40B4-BE49-F238E27FC236}">
                  <a16:creationId xmlns:a16="http://schemas.microsoft.com/office/drawing/2014/main" id="{42FAD18C-7A72-4A80-8888-CC086A424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960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运</a:t>
              </a:r>
            </a:p>
          </p:txBody>
        </p:sp>
        <p:sp>
          <p:nvSpPr>
            <p:cNvPr id="39983" name="文本框 45084">
              <a:extLst>
                <a:ext uri="{FF2B5EF4-FFF2-40B4-BE49-F238E27FC236}">
                  <a16:creationId xmlns:a16="http://schemas.microsoft.com/office/drawing/2014/main" id="{6698EBBA-9C19-4983-8EC2-8AD5EEAEE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1382"/>
              <a:ext cx="2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河</a:t>
              </a:r>
            </a:p>
          </p:txBody>
        </p:sp>
        <p:sp>
          <p:nvSpPr>
            <p:cNvPr id="39984" name="文本框 45085">
              <a:extLst>
                <a:ext uri="{FF2B5EF4-FFF2-40B4-BE49-F238E27FC236}">
                  <a16:creationId xmlns:a16="http://schemas.microsoft.com/office/drawing/2014/main" id="{C87AD66D-C220-4B2D-8924-FD04E7E55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72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长</a:t>
              </a:r>
            </a:p>
          </p:txBody>
        </p:sp>
        <p:sp>
          <p:nvSpPr>
            <p:cNvPr id="39985" name="文本框 45086">
              <a:extLst>
                <a:ext uri="{FF2B5EF4-FFF2-40B4-BE49-F238E27FC236}">
                  <a16:creationId xmlns:a16="http://schemas.microsoft.com/office/drawing/2014/main" id="{872DFB24-49ED-4930-845B-06759D8FA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68"/>
              <a:ext cx="2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江</a:t>
              </a:r>
            </a:p>
          </p:txBody>
        </p:sp>
        <p:sp>
          <p:nvSpPr>
            <p:cNvPr id="39986" name="文本框 45087">
              <a:extLst>
                <a:ext uri="{FF2B5EF4-FFF2-40B4-BE49-F238E27FC236}">
                  <a16:creationId xmlns:a16="http://schemas.microsoft.com/office/drawing/2014/main" id="{9B01F4A4-0E56-4F3F-9807-91D6B22C9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427"/>
              <a:ext cx="3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200" u="sng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汕头</a:t>
              </a:r>
            </a:p>
          </p:txBody>
        </p:sp>
        <p:sp>
          <p:nvSpPr>
            <p:cNvPr id="39987" name="文本框 45088">
              <a:extLst>
                <a:ext uri="{FF2B5EF4-FFF2-40B4-BE49-F238E27FC236}">
                  <a16:creationId xmlns:a16="http://schemas.microsoft.com/office/drawing/2014/main" id="{BF3BA665-3454-4291-87C8-B6A48631A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36"/>
              <a:ext cx="3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200" u="sng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天津</a:t>
              </a:r>
            </a:p>
          </p:txBody>
        </p:sp>
        <p:sp>
          <p:nvSpPr>
            <p:cNvPr id="39988" name="文本框 45089">
              <a:extLst>
                <a:ext uri="{FF2B5EF4-FFF2-40B4-BE49-F238E27FC236}">
                  <a16:creationId xmlns:a16="http://schemas.microsoft.com/office/drawing/2014/main" id="{9AC62755-35D0-4994-84A1-15D5922D8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064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endParaRPr lang="zh-CN" altLang="en-US" sz="1200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39">
            <a:extLst>
              <a:ext uri="{FF2B5EF4-FFF2-40B4-BE49-F238E27FC236}">
                <a16:creationId xmlns:a16="http://schemas.microsoft.com/office/drawing/2014/main" id="{0A481044-23CB-499B-AED4-506EC14F1F75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2708275"/>
            <a:ext cx="1512887" cy="609600"/>
            <a:chOff x="0" y="0"/>
            <a:chExt cx="528" cy="384"/>
          </a:xfrm>
        </p:grpSpPr>
        <p:sp>
          <p:nvSpPr>
            <p:cNvPr id="39956" name="椭圆 45091">
              <a:extLst>
                <a:ext uri="{FF2B5EF4-FFF2-40B4-BE49-F238E27FC236}">
                  <a16:creationId xmlns:a16="http://schemas.microsoft.com/office/drawing/2014/main" id="{361023A5-BF04-4691-83BF-DA1E00206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384" cy="33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957" name="文本框 45092">
              <a:extLst>
                <a:ext uri="{FF2B5EF4-FFF2-40B4-BE49-F238E27FC236}">
                  <a16:creationId xmlns:a16="http://schemas.microsoft.com/office/drawing/2014/main" id="{83FFF657-CBD8-4A2B-97FA-420DDE114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chemeClr val="bg1"/>
                  </a:solidFill>
                  <a:latin typeface="Tahoma" panose="020B0604030504040204" pitchFamily="34" charset="0"/>
                  <a:ea typeface="华文新魏" panose="02010800040101010101" pitchFamily="2" charset="-122"/>
                </a:rPr>
                <a:t>上海</a:t>
              </a:r>
            </a:p>
          </p:txBody>
        </p:sp>
      </p:grpSp>
      <p:grpSp>
        <p:nvGrpSpPr>
          <p:cNvPr id="4" name="组合 42">
            <a:extLst>
              <a:ext uri="{FF2B5EF4-FFF2-40B4-BE49-F238E27FC236}">
                <a16:creationId xmlns:a16="http://schemas.microsoft.com/office/drawing/2014/main" id="{411A72A6-67DF-47E7-BB01-7CF891A8B095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3465513"/>
            <a:ext cx="1044575" cy="609600"/>
            <a:chOff x="0" y="0"/>
            <a:chExt cx="432" cy="384"/>
          </a:xfrm>
        </p:grpSpPr>
        <p:sp>
          <p:nvSpPr>
            <p:cNvPr id="39954" name="椭圆 45094">
              <a:extLst>
                <a:ext uri="{FF2B5EF4-FFF2-40B4-BE49-F238E27FC236}">
                  <a16:creationId xmlns:a16="http://schemas.microsoft.com/office/drawing/2014/main" id="{5796F600-B09E-46F8-A8F4-813626160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384" cy="33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955" name="文本框 45095">
              <a:extLst>
                <a:ext uri="{FF2B5EF4-FFF2-40B4-BE49-F238E27FC236}">
                  <a16:creationId xmlns:a16="http://schemas.microsoft.com/office/drawing/2014/main" id="{DD3571B2-4017-4B93-9E36-9067A3C7B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chemeClr val="bg1"/>
                  </a:solidFill>
                  <a:latin typeface="Tahoma" panose="020B0604030504040204" pitchFamily="34" charset="0"/>
                  <a:ea typeface="华文新魏" panose="02010800040101010101" pitchFamily="2" charset="-122"/>
                </a:rPr>
                <a:t>宁波</a:t>
              </a:r>
            </a:p>
          </p:txBody>
        </p:sp>
      </p:grpSp>
      <p:grpSp>
        <p:nvGrpSpPr>
          <p:cNvPr id="5" name="组合 45">
            <a:extLst>
              <a:ext uri="{FF2B5EF4-FFF2-40B4-BE49-F238E27FC236}">
                <a16:creationId xmlns:a16="http://schemas.microsoft.com/office/drawing/2014/main" id="{6CE3C1D2-6E51-4325-BDCD-0307F7CD2AEE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508500"/>
            <a:ext cx="1189038" cy="609600"/>
            <a:chOff x="0" y="0"/>
            <a:chExt cx="432" cy="384"/>
          </a:xfrm>
        </p:grpSpPr>
        <p:sp>
          <p:nvSpPr>
            <p:cNvPr id="39952" name="椭圆 45097">
              <a:extLst>
                <a:ext uri="{FF2B5EF4-FFF2-40B4-BE49-F238E27FC236}">
                  <a16:creationId xmlns:a16="http://schemas.microsoft.com/office/drawing/2014/main" id="{92E5A663-38C0-442C-B253-A72998147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384" cy="33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953" name="文本框 45098">
              <a:extLst>
                <a:ext uri="{FF2B5EF4-FFF2-40B4-BE49-F238E27FC236}">
                  <a16:creationId xmlns:a16="http://schemas.microsoft.com/office/drawing/2014/main" id="{1FD1E59D-D78C-46DE-90AB-D287DEABD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chemeClr val="bg1"/>
                  </a:solidFill>
                  <a:latin typeface="Tahoma" panose="020B0604030504040204" pitchFamily="34" charset="0"/>
                  <a:ea typeface="华文新魏" panose="02010800040101010101" pitchFamily="2" charset="-122"/>
                </a:rPr>
                <a:t>福州</a:t>
              </a:r>
            </a:p>
          </p:txBody>
        </p:sp>
      </p:grpSp>
      <p:grpSp>
        <p:nvGrpSpPr>
          <p:cNvPr id="6" name="组合 48">
            <a:extLst>
              <a:ext uri="{FF2B5EF4-FFF2-40B4-BE49-F238E27FC236}">
                <a16:creationId xmlns:a16="http://schemas.microsoft.com/office/drawing/2014/main" id="{90FC9297-0D26-4B7D-8879-FBB371E749C4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5084763"/>
            <a:ext cx="1044575" cy="609600"/>
            <a:chOff x="0" y="0"/>
            <a:chExt cx="480" cy="384"/>
          </a:xfrm>
        </p:grpSpPr>
        <p:sp>
          <p:nvSpPr>
            <p:cNvPr id="39950" name="椭圆 45100">
              <a:extLst>
                <a:ext uri="{FF2B5EF4-FFF2-40B4-BE49-F238E27FC236}">
                  <a16:creationId xmlns:a16="http://schemas.microsoft.com/office/drawing/2014/main" id="{A668F583-48B9-41D6-8878-A8746EDD2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384" cy="33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951" name="文本框 45101">
              <a:extLst>
                <a:ext uri="{FF2B5EF4-FFF2-40B4-BE49-F238E27FC236}">
                  <a16:creationId xmlns:a16="http://schemas.microsoft.com/office/drawing/2014/main" id="{5EF6409E-A27E-4387-B875-5EA821327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chemeClr val="bg1"/>
                  </a:solidFill>
                  <a:latin typeface="Tahoma" panose="020B0604030504040204" pitchFamily="34" charset="0"/>
                  <a:ea typeface="华文新魏" panose="02010800040101010101" pitchFamily="2" charset="-122"/>
                </a:rPr>
                <a:t>厦门</a:t>
              </a:r>
            </a:p>
          </p:txBody>
        </p:sp>
      </p:grpSp>
      <p:grpSp>
        <p:nvGrpSpPr>
          <p:cNvPr id="7" name="组合 51">
            <a:extLst>
              <a:ext uri="{FF2B5EF4-FFF2-40B4-BE49-F238E27FC236}">
                <a16:creationId xmlns:a16="http://schemas.microsoft.com/office/drawing/2014/main" id="{C48DC140-ED1E-497A-92D6-C6EBBE1EEABF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5300663"/>
            <a:ext cx="900112" cy="609600"/>
            <a:chOff x="0" y="0"/>
            <a:chExt cx="384" cy="384"/>
          </a:xfrm>
        </p:grpSpPr>
        <p:sp>
          <p:nvSpPr>
            <p:cNvPr id="39948" name="椭圆 45103">
              <a:extLst>
                <a:ext uri="{FF2B5EF4-FFF2-40B4-BE49-F238E27FC236}">
                  <a16:creationId xmlns:a16="http://schemas.microsoft.com/office/drawing/2014/main" id="{623337F0-2DE2-4944-9CCE-394BF6A0C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384" cy="33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949" name="文本框 45104">
              <a:extLst>
                <a:ext uri="{FF2B5EF4-FFF2-40B4-BE49-F238E27FC236}">
                  <a16:creationId xmlns:a16="http://schemas.microsoft.com/office/drawing/2014/main" id="{294367AF-E5AA-4482-9F60-08A46DEA0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chemeClr val="bg1"/>
                  </a:solidFill>
                  <a:latin typeface="Tahoma" panose="020B0604030504040204" pitchFamily="34" charset="0"/>
                  <a:ea typeface="华文新魏" panose="02010800040101010101" pitchFamily="2" charset="-122"/>
                </a:rPr>
                <a:t>广州</a:t>
              </a: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EC88C1BC-15BD-4226-9A55-E89FC843B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727075"/>
            <a:ext cx="1412875" cy="5472113"/>
          </a:xfrm>
          <a:prstGeom prst="rect">
            <a:avLst/>
          </a:prstGeom>
          <a:noFill/>
          <a:ln w="9525">
            <a:solidFill>
              <a:srgbClr val="D6FAA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五处通商口岸在地理位置上有何特点？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4A53BCE-18C5-423E-9069-1505E81A23CE}"/>
              </a:ext>
            </a:extLst>
          </p:cNvPr>
          <p:cNvSpPr txBox="1"/>
          <p:nvPr/>
        </p:nvSpPr>
        <p:spPr>
          <a:xfrm>
            <a:off x="7956550" y="0"/>
            <a:ext cx="671513" cy="685800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FFCABD">
                <a:gamma/>
                <a:shade val="60000"/>
                <a:invGamma/>
              </a:srgbClr>
            </a:prstShdw>
          </a:effectLst>
        </p:spPr>
        <p:txBody>
          <a:bodyPr vert="eaVert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200" noProof="1">
                <a:solidFill>
                  <a:srgbClr val="CC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开放的五处通商口岸</a:t>
            </a:r>
            <a:endParaRPr lang="zh-CN" altLang="en-US" sz="3200" noProof="1">
              <a:solidFill>
                <a:srgbClr val="CC33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隶书" panose="02010509060101010101" pitchFamily="1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C5DCC8C-F891-4E31-8CEF-FC3EAC063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333375"/>
            <a:ext cx="6824662" cy="10064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危害：我国东南沿海门户大开！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表格 39937">
            <a:extLst>
              <a:ext uri="{FF2B5EF4-FFF2-40B4-BE49-F238E27FC236}">
                <a16:creationId xmlns:a16="http://schemas.microsoft.com/office/drawing/2014/main" id="{3B511206-E357-43BC-AB5A-FD26880E10BF}"/>
              </a:ext>
            </a:extLst>
          </p:cNvPr>
          <p:cNvGraphicFramePr/>
          <p:nvPr/>
        </p:nvGraphicFramePr>
        <p:xfrm>
          <a:off x="287338" y="765175"/>
          <a:ext cx="8605837" cy="5113338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6625">
                <a:tc gridSpan="2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3200" b="1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主要内容</a:t>
                      </a:r>
                    </a:p>
                  </a:txBody>
                  <a:tcPr anchor="ctr">
                    <a:lnL w="57150" cap="flat" cmpd="sng">
                      <a:solidFill>
                        <a:srgbClr val="0000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rgbClr val="0000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rgbClr val="0000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3200" b="1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对中国的主要危害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rgbClr val="0000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150" cap="flat" cmpd="sng">
                      <a:solidFill>
                        <a:srgbClr val="0000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 rowSpan="4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b="1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《</a:t>
                      </a:r>
                      <a:r>
                        <a:rPr lang="zh-CN" altLang="en-US" b="1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南京条约</a:t>
                      </a:r>
                      <a:r>
                        <a:rPr lang="en-US" altLang="zh-CN" b="1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》1842</a:t>
                      </a:r>
                      <a:endParaRPr lang="zh-CN" altLang="en-US" b="1">
                        <a:latin typeface="黑体" panose="02010600030101010101" pitchFamily="49" charset="-122"/>
                        <a:ea typeface="黑体" panose="02010600030101010101" pitchFamily="49" charset="-122"/>
                      </a:endParaRPr>
                    </a:p>
                  </a:txBody>
                  <a:tcPr vert="eaVert" anchor="ctr">
                    <a:lnL w="57150" cap="flat" cmpd="sng">
                      <a:solidFill>
                        <a:srgbClr val="0000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b="1">
                        <a:solidFill>
                          <a:srgbClr val="FF0000"/>
                        </a:solidFill>
                        <a:ea typeface="华文中宋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rgbClr val="0000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57150" cap="flat" cmpd="sng">
                      <a:solidFill>
                        <a:srgbClr val="0000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b="1">
                        <a:solidFill>
                          <a:srgbClr val="FF0000"/>
                        </a:solidFill>
                        <a:ea typeface="华文中宋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rgbClr val="0000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8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57150" cap="flat" cmpd="sng">
                      <a:solidFill>
                        <a:srgbClr val="0000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ct val="50000"/>
                        </a:spcBef>
                        <a:buNone/>
                      </a:pPr>
                      <a:endParaRPr lang="zh-CN" altLang="en-US" b="1">
                        <a:ea typeface="华文中宋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rgbClr val="0000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80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57150" cap="flat" cmpd="sng">
                      <a:solidFill>
                        <a:srgbClr val="0000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b="1">
                        <a:solidFill>
                          <a:srgbClr val="FF0000"/>
                        </a:solidFill>
                        <a:ea typeface="华文中宋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rgbClr val="0000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960" name="矩形 39959">
            <a:extLst>
              <a:ext uri="{FF2B5EF4-FFF2-40B4-BE49-F238E27FC236}">
                <a16:creationId xmlns:a16="http://schemas.microsoft.com/office/drawing/2014/main" id="{FBCBB8F3-87D2-4162-8F05-F25A8768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636838"/>
            <a:ext cx="252095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2100</a:t>
            </a:r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万</a:t>
            </a:r>
            <a:r>
              <a:rPr lang="zh-CN" altLang="en-US" sz="28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银元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9961" name="矩形 39960">
            <a:extLst>
              <a:ext uri="{FF2B5EF4-FFF2-40B4-BE49-F238E27FC236}">
                <a16:creationId xmlns:a16="http://schemas.microsoft.com/office/drawing/2014/main" id="{E0BEAFC6-E946-4F7F-8AED-5E095A2F5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844675"/>
            <a:ext cx="1620837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香港岛</a:t>
            </a:r>
          </a:p>
        </p:txBody>
      </p:sp>
      <p:sp>
        <p:nvSpPr>
          <p:cNvPr id="39962" name="矩形 39961">
            <a:extLst>
              <a:ext uri="{FF2B5EF4-FFF2-40B4-BE49-F238E27FC236}">
                <a16:creationId xmlns:a16="http://schemas.microsoft.com/office/drawing/2014/main" id="{4A041A30-BE7F-4CEB-AE76-5BC13170B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121275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协定关税</a:t>
            </a:r>
            <a:endParaRPr lang="zh-CN" altLang="en-US" sz="280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987" name="矩形 39962">
            <a:extLst>
              <a:ext uri="{FF2B5EF4-FFF2-40B4-BE49-F238E27FC236}">
                <a16:creationId xmlns:a16="http://schemas.microsoft.com/office/drawing/2014/main" id="{53111CBB-DB5A-4430-9905-8B1C0823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492375"/>
            <a:ext cx="3455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加剧人民</a:t>
            </a:r>
            <a:r>
              <a:rPr lang="zh-CN" altLang="en-US" sz="28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负担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加重</a:t>
            </a:r>
          </a:p>
        </p:txBody>
      </p:sp>
      <p:sp>
        <p:nvSpPr>
          <p:cNvPr id="40988" name="矩形 39963">
            <a:extLst>
              <a:ext uri="{FF2B5EF4-FFF2-40B4-BE49-F238E27FC236}">
                <a16:creationId xmlns:a16="http://schemas.microsoft.com/office/drawing/2014/main" id="{0F91FD6A-2115-46A1-92D4-0D5811552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773238"/>
            <a:ext cx="4284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破坏了</a:t>
            </a:r>
            <a:r>
              <a:rPr lang="zh-CN" altLang="en-US" sz="2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领土</a:t>
            </a:r>
            <a:r>
              <a:rPr lang="zh-CN" altLang="en-US"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完整和主权</a:t>
            </a:r>
          </a:p>
        </p:txBody>
      </p:sp>
      <p:sp>
        <p:nvSpPr>
          <p:cNvPr id="40989" name="矩形 39964">
            <a:extLst>
              <a:ext uri="{FF2B5EF4-FFF2-40B4-BE49-F238E27FC236}">
                <a16:creationId xmlns:a16="http://schemas.microsoft.com/office/drawing/2014/main" id="{68BE2B5F-B1EF-4856-8A25-41BA72B54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868863"/>
            <a:ext cx="37814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破坏了</a:t>
            </a:r>
            <a:r>
              <a:rPr lang="zh-CN" altLang="en-US" sz="2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关税</a:t>
            </a:r>
            <a:r>
              <a:rPr lang="zh-CN" altLang="en-US"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主权；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有利于西方国家</a:t>
            </a:r>
            <a:r>
              <a:rPr lang="zh-CN" altLang="en-US" sz="28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倾销商品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6" name="文本框 39965">
            <a:extLst>
              <a:ext uri="{FF2B5EF4-FFF2-40B4-BE49-F238E27FC236}">
                <a16:creationId xmlns:a16="http://schemas.microsoft.com/office/drawing/2014/main" id="{CC6C59FC-8CD9-46FD-B165-DAFEA30CC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7922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割地</a:t>
            </a:r>
          </a:p>
        </p:txBody>
      </p:sp>
      <p:sp>
        <p:nvSpPr>
          <p:cNvPr id="39967" name="文本框 39966">
            <a:extLst>
              <a:ext uri="{FF2B5EF4-FFF2-40B4-BE49-F238E27FC236}">
                <a16:creationId xmlns:a16="http://schemas.microsoft.com/office/drawing/2014/main" id="{52CEB06B-17B1-4A39-B8E8-B08D9657E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58445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赔款</a:t>
            </a:r>
          </a:p>
        </p:txBody>
      </p:sp>
      <p:sp>
        <p:nvSpPr>
          <p:cNvPr id="39968" name="文本框 39967">
            <a:extLst>
              <a:ext uri="{FF2B5EF4-FFF2-40B4-BE49-F238E27FC236}">
                <a16:creationId xmlns:a16="http://schemas.microsoft.com/office/drawing/2014/main" id="{74FCE7BB-7BB0-45C3-91C4-9C97D2C40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3629025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五口通商</a:t>
            </a:r>
          </a:p>
        </p:txBody>
      </p:sp>
      <p:sp>
        <p:nvSpPr>
          <p:cNvPr id="40993" name="文本框 39968">
            <a:extLst>
              <a:ext uri="{FF2B5EF4-FFF2-40B4-BE49-F238E27FC236}">
                <a16:creationId xmlns:a16="http://schemas.microsoft.com/office/drawing/2014/main" id="{D0C05948-E1FD-4F3F-BCD0-2E7A78203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860800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我国</a:t>
            </a:r>
            <a:r>
              <a:rPr lang="zh-CN" altLang="en-US" sz="28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东南沿海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门户大开</a:t>
            </a:r>
          </a:p>
        </p:txBody>
      </p:sp>
      <p:sp>
        <p:nvSpPr>
          <p:cNvPr id="39970" name="文本框 39969">
            <a:extLst>
              <a:ext uri="{FF2B5EF4-FFF2-40B4-BE49-F238E27FC236}">
                <a16:creationId xmlns:a16="http://schemas.microsoft.com/office/drawing/2014/main" id="{C21B01D3-D992-4BD0-BFF8-6BE00C601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4257675"/>
            <a:ext cx="2160587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广厦福宁上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0" grpId="0" bldLvl="0" animBg="1"/>
      <p:bldP spid="39961" grpId="0" bldLvl="0" animBg="1"/>
      <p:bldP spid="39962" grpId="0"/>
      <p:bldP spid="39966" grpId="0"/>
      <p:bldP spid="39967" grpId="0"/>
      <p:bldP spid="39968" grpId="0"/>
      <p:bldP spid="39970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文本框 37891" descr="羊皮纸">
            <a:extLst>
              <a:ext uri="{FF2B5EF4-FFF2-40B4-BE49-F238E27FC236}">
                <a16:creationId xmlns:a16="http://schemas.microsoft.com/office/drawing/2014/main" id="{5A7EF442-1E2F-413B-94DE-484060B64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20763"/>
            <a:ext cx="4313238" cy="45577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br>
              <a:rPr lang="zh-CN" altLang="en-US" sz="33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33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33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843</a:t>
            </a:r>
            <a:r>
              <a:rPr lang="zh-CN" altLang="en-US" sz="33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年，中英</a:t>
            </a:r>
            <a:r>
              <a:rPr lang="en-US" altLang="zh-CN" sz="4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4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虎门条约</a:t>
            </a:r>
            <a:r>
              <a:rPr lang="en-US" altLang="zh-CN" sz="40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endParaRPr lang="zh-CN" altLang="en-US" sz="4000" b="1">
              <a:solidFill>
                <a:srgbClr val="99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rPr>
              <a:t>领事裁判权</a:t>
            </a:r>
          </a:p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rPr>
              <a:t>片面最惠国待遇</a:t>
            </a:r>
            <a:endParaRPr lang="zh-CN" altLang="en-US" sz="4000" b="1">
              <a:solidFill>
                <a:srgbClr val="FF0000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rPr>
              <a:t>通商口岸租地建房</a:t>
            </a:r>
          </a:p>
        </p:txBody>
      </p:sp>
      <p:sp>
        <p:nvSpPr>
          <p:cNvPr id="2" name="文本框 1" descr="羊皮纸">
            <a:extLst>
              <a:ext uri="{FF2B5EF4-FFF2-40B4-BE49-F238E27FC236}">
                <a16:creationId xmlns:a16="http://schemas.microsoft.com/office/drawing/2014/main" id="{45471A7F-B46E-4FFD-AAE7-D75B3A834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028700"/>
            <a:ext cx="4313237" cy="48466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br>
              <a:rPr lang="zh-CN" altLang="en-US" sz="33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33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33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844</a:t>
            </a:r>
            <a:r>
              <a:rPr lang="zh-CN" altLang="en-US" sz="33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年，中美《望厦条约》、中法《黄埔条约》</a:t>
            </a:r>
          </a:p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rPr>
              <a:t>美国和英国除享受英国在华取得的各种权益外，还扩大了侵略权益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ldLvl="0" animBg="1"/>
      <p:bldP spid="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43010">
            <a:extLst>
              <a:ext uri="{FF2B5EF4-FFF2-40B4-BE49-F238E27FC236}">
                <a16:creationId xmlns:a16="http://schemas.microsoft.com/office/drawing/2014/main" id="{31277486-8095-4FF0-A124-4D2354E79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504825"/>
            <a:ext cx="295275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rPr>
              <a:t>3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rPr>
              <a:t>、影响：</a:t>
            </a:r>
          </a:p>
        </p:txBody>
      </p:sp>
      <p:sp>
        <p:nvSpPr>
          <p:cNvPr id="47106" name="文本框 47105">
            <a:extLst>
              <a:ext uri="{FF2B5EF4-FFF2-40B4-BE49-F238E27FC236}">
                <a16:creationId xmlns:a16="http://schemas.microsoft.com/office/drawing/2014/main" id="{43B94DFA-3B2A-4A1A-9D38-F3CF6ACAF1AE}"/>
              </a:ext>
            </a:extLst>
          </p:cNvPr>
          <p:cNvSpPr txBox="1"/>
          <p:nvPr/>
        </p:nvSpPr>
        <p:spPr>
          <a:xfrm>
            <a:off x="971550" y="3500438"/>
            <a:ext cx="3419475" cy="253047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000" b="1" noProof="1"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黑体" panose="02010600030101010101" pitchFamily="49" charset="-122"/>
                <a:cs typeface="+mn-ea"/>
              </a:rPr>
              <a:t>形式上独立，但受外国列强控制，丧失部分主权</a:t>
            </a:r>
            <a:endParaRPr lang="zh-CN" altLang="en-US" sz="4000" b="1" noProof="1">
              <a:effectLst>
                <a:outerShdw blurRad="38100" dist="38100" dir="2700000">
                  <a:srgbClr val="FFFFFF"/>
                </a:outerShdw>
              </a:effectLst>
              <a:latin typeface="+mn-lt"/>
              <a:ea typeface="黑体" panose="02010600030101010101" pitchFamily="49" charset="-122"/>
            </a:endParaRPr>
          </a:p>
        </p:txBody>
      </p:sp>
      <p:sp>
        <p:nvSpPr>
          <p:cNvPr id="47107" name="文本框 47106">
            <a:extLst>
              <a:ext uri="{FF2B5EF4-FFF2-40B4-BE49-F238E27FC236}">
                <a16:creationId xmlns:a16="http://schemas.microsoft.com/office/drawing/2014/main" id="{008EAA0C-A84F-4909-9CA9-AAF8BBDFB9C9}"/>
              </a:ext>
            </a:extLst>
          </p:cNvPr>
          <p:cNvSpPr txBox="1"/>
          <p:nvPr/>
        </p:nvSpPr>
        <p:spPr>
          <a:xfrm>
            <a:off x="4967288" y="3789363"/>
            <a:ext cx="3960812" cy="1920875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000" b="1" noProof="1"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黑体" panose="02010600030101010101" pitchFamily="49" charset="-122"/>
                <a:cs typeface="+mn-ea"/>
              </a:rPr>
              <a:t>保留封建主义，但一定程度上发展了资本主义</a:t>
            </a:r>
            <a:endParaRPr lang="zh-CN" altLang="en-US" sz="4000" b="1" noProof="1">
              <a:effectLst>
                <a:outerShdw blurRad="38100" dist="38100" dir="2700000">
                  <a:srgbClr val="FFFFFF"/>
                </a:outerShdw>
              </a:effectLst>
              <a:latin typeface="+mn-lt"/>
              <a:ea typeface="黑体" panose="02010600030101010101" pitchFamily="49" charset="-122"/>
            </a:endParaRPr>
          </a:p>
        </p:txBody>
      </p:sp>
      <p:sp>
        <p:nvSpPr>
          <p:cNvPr id="25604" name="矩形 47107">
            <a:extLst>
              <a:ext uri="{FF2B5EF4-FFF2-40B4-BE49-F238E27FC236}">
                <a16:creationId xmlns:a16="http://schemas.microsoft.com/office/drawing/2014/main" id="{4737F97B-1023-4EEE-BE77-497E443E2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549275"/>
            <a:ext cx="8920162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endParaRPr lang="zh-CN" altLang="en-US" sz="400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中国</a:t>
            </a:r>
            <a:r>
              <a:rPr lang="zh-CN" altLang="en-US" sz="40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开始</a:t>
            </a:r>
            <a:r>
              <a:rPr lang="zh-CN" altLang="en-US"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从封建社会变为半殖民地半封建社会。鸦片战争成为中近史的</a:t>
            </a:r>
            <a:r>
              <a:rPr lang="zh-CN" altLang="en-US" sz="40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开端</a:t>
            </a:r>
            <a:r>
              <a:rPr lang="zh-CN" altLang="en-US"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47109" name="直接连接符 47108">
            <a:extLst>
              <a:ext uri="{FF2B5EF4-FFF2-40B4-BE49-F238E27FC236}">
                <a16:creationId xmlns:a16="http://schemas.microsoft.com/office/drawing/2014/main" id="{AE02AE33-656F-41CC-A2F9-A619776D6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3438" y="1900238"/>
            <a:ext cx="1873250" cy="0"/>
          </a:xfrm>
          <a:prstGeom prst="line">
            <a:avLst/>
          </a:prstGeom>
          <a:noFill/>
          <a:ln w="5715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0" name="直接连接符 47109">
            <a:extLst>
              <a:ext uri="{FF2B5EF4-FFF2-40B4-BE49-F238E27FC236}">
                <a16:creationId xmlns:a16="http://schemas.microsoft.com/office/drawing/2014/main" id="{B156C82C-6233-4FBD-9407-BDB546AF2D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1138" y="1897063"/>
            <a:ext cx="1331912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1" name="上箭头 47110">
            <a:extLst>
              <a:ext uri="{FF2B5EF4-FFF2-40B4-BE49-F238E27FC236}">
                <a16:creationId xmlns:a16="http://schemas.microsoft.com/office/drawing/2014/main" id="{7782E683-1AF2-4EB0-9A0C-4CF353AAFEAC}"/>
              </a:ext>
            </a:extLst>
          </p:cNvPr>
          <p:cNvSpPr>
            <a:spLocks noChangeArrowheads="1"/>
          </p:cNvSpPr>
          <p:nvPr/>
        </p:nvSpPr>
        <p:spPr bwMode="auto">
          <a:xfrm rot="-10168669">
            <a:off x="8159750" y="1949450"/>
            <a:ext cx="433388" cy="1871663"/>
          </a:xfrm>
          <a:prstGeom prst="upArrow">
            <a:avLst>
              <a:gd name="adj1" fmla="val 50000"/>
              <a:gd name="adj2" fmla="val 1077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112" name="下箭头 47111">
            <a:extLst>
              <a:ext uri="{FF2B5EF4-FFF2-40B4-BE49-F238E27FC236}">
                <a16:creationId xmlns:a16="http://schemas.microsoft.com/office/drawing/2014/main" id="{A1BE12EB-83A3-4F53-9031-F8EC6DE03F4D}"/>
              </a:ext>
            </a:extLst>
          </p:cNvPr>
          <p:cNvSpPr>
            <a:spLocks noChangeArrowheads="1"/>
          </p:cNvSpPr>
          <p:nvPr/>
        </p:nvSpPr>
        <p:spPr bwMode="auto">
          <a:xfrm rot="2709502">
            <a:off x="4903788" y="1574800"/>
            <a:ext cx="431800" cy="2622550"/>
          </a:xfrm>
          <a:prstGeom prst="downArrow">
            <a:avLst>
              <a:gd name="adj1" fmla="val 50000"/>
              <a:gd name="adj2" fmla="val 853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ldLvl="0" animBg="1"/>
      <p:bldP spid="2560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表格 53249">
            <a:extLst>
              <a:ext uri="{FF2B5EF4-FFF2-40B4-BE49-F238E27FC236}">
                <a16:creationId xmlns:a16="http://schemas.microsoft.com/office/drawing/2014/main" id="{2EEEBCA0-BFE5-4303-8483-FF8C308CA867}"/>
              </a:ext>
            </a:extLst>
          </p:cNvPr>
          <p:cNvGraphicFramePr/>
          <p:nvPr/>
        </p:nvGraphicFramePr>
        <p:xfrm>
          <a:off x="6350" y="1649413"/>
          <a:ext cx="8964613" cy="3079750"/>
        </p:xfrm>
        <a:graphic>
          <a:graphicData uri="http://schemas.openxmlformats.org/drawingml/2006/table">
            <a:tbl>
              <a:tblPr/>
              <a:tblGrid>
                <a:gridCol w="133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200" b="1">
                          <a:ea typeface="楷体_GB2312" panose="02010609030101010101" pitchFamily="1" charset="-122"/>
                        </a:rPr>
                        <a:t>战    前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200" b="1">
                          <a:ea typeface="楷体_GB2312" panose="02010609030101010101" pitchFamily="1" charset="-122"/>
                        </a:rPr>
                        <a:t>战           后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200" b="1">
                          <a:ea typeface="楷体_GB2312" panose="02010609030101010101" pitchFamily="1" charset="-122"/>
                        </a:rPr>
                        <a:t>社会性质</a:t>
                      </a: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200" b="1">
                        <a:ea typeface="楷体_GB2312" panose="02010609030101010101" pitchFamily="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200" b="1">
                        <a:ea typeface="楷体_GB2312" panose="02010609030101010101" pitchFamily="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8887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200" b="1">
                          <a:ea typeface="楷体_GB2312" panose="02010609030101010101" pitchFamily="1" charset="-122"/>
                        </a:rPr>
                        <a:t>社会主要    矛       盾</a:t>
                      </a: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200" b="1">
                        <a:ea typeface="楷体_GB2312" panose="02010609030101010101" pitchFamily="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200" b="1">
                        <a:ea typeface="楷体_GB2312" panose="02010609030101010101" pitchFamily="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200" b="1">
                          <a:ea typeface="楷体_GB2312" panose="02010609030101010101" pitchFamily="1" charset="-122"/>
                        </a:rPr>
                        <a:t>革命任务</a:t>
                      </a: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200" b="1">
                        <a:ea typeface="楷体_GB2312" panose="02010609030101010101" pitchFamily="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200" b="1">
                        <a:ea typeface="楷体_GB2312" panose="02010609030101010101" pitchFamily="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273" name="矩形 53272">
            <a:extLst>
              <a:ext uri="{FF2B5EF4-FFF2-40B4-BE49-F238E27FC236}">
                <a16:creationId xmlns:a16="http://schemas.microsoft.com/office/drawing/2014/main" id="{121375EF-59C1-4CA0-A031-525D6CC82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25" y="2224088"/>
            <a:ext cx="182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封建社会</a:t>
            </a:r>
          </a:p>
        </p:txBody>
      </p:sp>
      <p:sp>
        <p:nvSpPr>
          <p:cNvPr id="53274" name="矩形 53273">
            <a:extLst>
              <a:ext uri="{FF2B5EF4-FFF2-40B4-BE49-F238E27FC236}">
                <a16:creationId xmlns:a16="http://schemas.microsoft.com/office/drawing/2014/main" id="{665F7200-0EF6-4292-B2D9-B44E11540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2224088"/>
            <a:ext cx="334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u="sng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1" charset="-122"/>
              </a:rPr>
              <a:t>半殖民地半封建社会</a:t>
            </a:r>
          </a:p>
        </p:txBody>
      </p:sp>
      <p:sp>
        <p:nvSpPr>
          <p:cNvPr id="53275" name="矩形 53274">
            <a:extLst>
              <a:ext uri="{FF2B5EF4-FFF2-40B4-BE49-F238E27FC236}">
                <a16:creationId xmlns:a16="http://schemas.microsoft.com/office/drawing/2014/main" id="{2B2DBA34-55CA-4213-A2A3-2F37FC52B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2801938"/>
            <a:ext cx="30956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地主阶级与农民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阶级的矛盾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（即</a:t>
            </a: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1" charset="-122"/>
              </a:rPr>
              <a:t>阶级矛盾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</a:p>
        </p:txBody>
      </p:sp>
      <p:sp>
        <p:nvSpPr>
          <p:cNvPr id="53276" name="矩形 53275">
            <a:extLst>
              <a:ext uri="{FF2B5EF4-FFF2-40B4-BE49-F238E27FC236}">
                <a16:creationId xmlns:a16="http://schemas.microsoft.com/office/drawing/2014/main" id="{3E8F3F8E-DB86-4255-A5AE-5F6366E23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2986088"/>
            <a:ext cx="53927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增加了中华民族与资本主义列强的矛盾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（既有阶级矛盾又有民族矛盾）</a:t>
            </a:r>
          </a:p>
        </p:txBody>
      </p:sp>
      <p:sp>
        <p:nvSpPr>
          <p:cNvPr id="53277" name="矩形 53276">
            <a:extLst>
              <a:ext uri="{FF2B5EF4-FFF2-40B4-BE49-F238E27FC236}">
                <a16:creationId xmlns:a16="http://schemas.microsoft.com/office/drawing/2014/main" id="{99512DC3-E86E-4E6C-A4A8-EF68463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097338"/>
            <a:ext cx="36004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2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反封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建</a:t>
            </a:r>
          </a:p>
        </p:txBody>
      </p:sp>
      <p:sp>
        <p:nvSpPr>
          <p:cNvPr id="53278" name="矩形 53277">
            <a:extLst>
              <a:ext uri="{FF2B5EF4-FFF2-40B4-BE49-F238E27FC236}">
                <a16:creationId xmlns:a16="http://schemas.microsoft.com/office/drawing/2014/main" id="{29918FAA-4DAD-40E3-8C85-EE58D325A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3954463"/>
            <a:ext cx="4537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1" charset="-122"/>
              </a:rPr>
              <a:t>既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反</a:t>
            </a:r>
            <a:r>
              <a:rPr lang="zh-CN" altLang="en-US" sz="2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封建，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1" charset="-122"/>
              </a:rPr>
              <a:t>又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反</a:t>
            </a:r>
            <a:r>
              <a:rPr lang="zh-CN" altLang="en-US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侵略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22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79" name="矩形 53278">
            <a:extLst>
              <a:ext uri="{FF2B5EF4-FFF2-40B4-BE49-F238E27FC236}">
                <a16:creationId xmlns:a16="http://schemas.microsoft.com/office/drawing/2014/main" id="{D108A1AD-021F-4801-BB4A-36A45ABB1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3017838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1" charset="-122"/>
              </a:rPr>
              <a:t>中华民族与资本主义列强的矛盾</a:t>
            </a:r>
            <a:r>
              <a:rPr lang="en-US" altLang="zh-CN" sz="240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1" charset="-122"/>
              </a:rPr>
              <a:t>,</a:t>
            </a:r>
          </a:p>
        </p:txBody>
      </p:sp>
      <p:sp>
        <p:nvSpPr>
          <p:cNvPr id="53280" name="矩形 53279" descr="纸莎草纸">
            <a:extLst>
              <a:ext uri="{FF2B5EF4-FFF2-40B4-BE49-F238E27FC236}">
                <a16:creationId xmlns:a16="http://schemas.microsoft.com/office/drawing/2014/main" id="{9D9C796C-AA21-4ED6-8550-4A096019C380}"/>
              </a:ext>
            </a:extLst>
          </p:cNvPr>
          <p:cNvSpPr/>
          <p:nvPr/>
        </p:nvSpPr>
        <p:spPr>
          <a:xfrm>
            <a:off x="690563" y="5554663"/>
            <a:ext cx="7743825" cy="641350"/>
          </a:xfrm>
          <a:prstGeom prst="rect">
            <a:avLst/>
          </a:prstGeom>
          <a:blipFill rotWithShape="0">
            <a:blip r:embed="rId2"/>
          </a:blipFill>
          <a:ln w="9525">
            <a:noFill/>
          </a:ln>
          <a:effectLst>
            <a:prstShdw prst="shdw17" dist="17961" dir="2699999">
              <a:srgbClr val="FF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600" noProof="1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楷体_GB2312" panose="02010609030101010101" pitchFamily="1" charset="-122"/>
                <a:cs typeface="+mn-ea"/>
              </a:rPr>
              <a:t>中国近代史开始（</a:t>
            </a:r>
            <a:r>
              <a:rPr lang="en-US" altLang="zh-CN" sz="3600" noProof="1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楷体_GB2312" panose="02010609030101010101" pitchFamily="1" charset="-122"/>
                <a:cs typeface="+mn-ea"/>
              </a:rPr>
              <a:t>1840</a:t>
            </a:r>
            <a:r>
              <a:rPr lang="zh-CN" altLang="en-US" sz="3600" noProof="1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楷体_GB2312" panose="02010609030101010101" pitchFamily="1" charset="-122"/>
                <a:cs typeface="+mn-ea"/>
              </a:rPr>
              <a:t>年</a:t>
            </a:r>
            <a:r>
              <a:rPr lang="en-US" altLang="zh-CN" sz="3600" noProof="1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楷体_GB2312" panose="02010609030101010101" pitchFamily="1" charset="-122"/>
                <a:cs typeface="+mn-ea"/>
              </a:rPr>
              <a:t>-1949</a:t>
            </a:r>
            <a:r>
              <a:rPr lang="zh-CN" altLang="en-US" sz="3600" noProof="1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楷体_GB2312" panose="02010609030101010101" pitchFamily="1" charset="-122"/>
                <a:cs typeface="+mn-ea"/>
              </a:rPr>
              <a:t>年）</a:t>
            </a:r>
            <a:endParaRPr lang="zh-CN" altLang="en-US" sz="3600" noProof="1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53281" name="直接连接符 53280">
            <a:extLst>
              <a:ext uri="{FF2B5EF4-FFF2-40B4-BE49-F238E27FC236}">
                <a16:creationId xmlns:a16="http://schemas.microsoft.com/office/drawing/2014/main" id="{7D879535-0852-4205-81D7-464ED0ABC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50" y="4818063"/>
            <a:ext cx="0" cy="720725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5" name="文本框 53271">
            <a:extLst>
              <a:ext uri="{FF2B5EF4-FFF2-40B4-BE49-F238E27FC236}">
                <a16:creationId xmlns:a16="http://schemas.microsoft.com/office/drawing/2014/main" id="{24BBF4F5-2BE9-4431-90D8-B1EE1A652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609600"/>
            <a:ext cx="7464425" cy="762000"/>
          </a:xfrm>
          <a:prstGeom prst="rect">
            <a:avLst/>
          </a:prstGeom>
          <a:noFill/>
          <a:ln>
            <a:noFill/>
          </a:ln>
          <a:effectLst>
            <a:outerShdw dist="127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鸦片战争后，中国社会的变化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3" grpId="0"/>
      <p:bldP spid="53274" grpId="0"/>
      <p:bldP spid="53275" grpId="0"/>
      <p:bldP spid="53276" grpId="0"/>
      <p:bldP spid="53277" grpId="0"/>
      <p:bldP spid="53278" grpId="0"/>
      <p:bldP spid="53279" grpId="0"/>
      <p:bldP spid="53280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左大括号 53249">
            <a:extLst>
              <a:ext uri="{FF2B5EF4-FFF2-40B4-BE49-F238E27FC236}">
                <a16:creationId xmlns:a16="http://schemas.microsoft.com/office/drawing/2014/main" id="{20F5FD25-C484-47C0-B581-54383317172A}"/>
              </a:ext>
            </a:extLst>
          </p:cNvPr>
          <p:cNvSpPr>
            <a:spLocks/>
          </p:cNvSpPr>
          <p:nvPr/>
        </p:nvSpPr>
        <p:spPr bwMode="auto">
          <a:xfrm>
            <a:off x="1187450" y="1625600"/>
            <a:ext cx="215900" cy="4573588"/>
          </a:xfrm>
          <a:prstGeom prst="leftBrace">
            <a:avLst>
              <a:gd name="adj1" fmla="val 1756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左大括号 53250">
            <a:extLst>
              <a:ext uri="{FF2B5EF4-FFF2-40B4-BE49-F238E27FC236}">
                <a16:creationId xmlns:a16="http://schemas.microsoft.com/office/drawing/2014/main" id="{3B497267-DAB4-427B-A340-1030EF852989}"/>
              </a:ext>
            </a:extLst>
          </p:cNvPr>
          <p:cNvSpPr>
            <a:spLocks/>
          </p:cNvSpPr>
          <p:nvPr/>
        </p:nvSpPr>
        <p:spPr bwMode="auto">
          <a:xfrm>
            <a:off x="2555875" y="1479550"/>
            <a:ext cx="228600" cy="930275"/>
          </a:xfrm>
          <a:prstGeom prst="leftBrace">
            <a:avLst>
              <a:gd name="adj1" fmla="val 337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2" name="左大括号 53251">
            <a:extLst>
              <a:ext uri="{FF2B5EF4-FFF2-40B4-BE49-F238E27FC236}">
                <a16:creationId xmlns:a16="http://schemas.microsoft.com/office/drawing/2014/main" id="{B0B6CB04-B53C-414A-A69D-65CA4A5444DC}"/>
              </a:ext>
            </a:extLst>
          </p:cNvPr>
          <p:cNvSpPr>
            <a:spLocks/>
          </p:cNvSpPr>
          <p:nvPr/>
        </p:nvSpPr>
        <p:spPr bwMode="auto">
          <a:xfrm>
            <a:off x="2590800" y="2844800"/>
            <a:ext cx="228600" cy="1447800"/>
          </a:xfrm>
          <a:prstGeom prst="leftBrace">
            <a:avLst>
              <a:gd name="adj1" fmla="val 525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3" name="左大括号 53252">
            <a:extLst>
              <a:ext uri="{FF2B5EF4-FFF2-40B4-BE49-F238E27FC236}">
                <a16:creationId xmlns:a16="http://schemas.microsoft.com/office/drawing/2014/main" id="{15F54AA1-5FED-44A8-980D-9274AF1124BD}"/>
              </a:ext>
            </a:extLst>
          </p:cNvPr>
          <p:cNvSpPr>
            <a:spLocks/>
          </p:cNvSpPr>
          <p:nvPr/>
        </p:nvSpPr>
        <p:spPr bwMode="auto">
          <a:xfrm>
            <a:off x="2590800" y="4486275"/>
            <a:ext cx="109538" cy="928688"/>
          </a:xfrm>
          <a:prstGeom prst="leftBrace">
            <a:avLst>
              <a:gd name="adj1" fmla="val 702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4" name="文本框 53253">
            <a:extLst>
              <a:ext uri="{FF2B5EF4-FFF2-40B4-BE49-F238E27FC236}">
                <a16:creationId xmlns:a16="http://schemas.microsoft.com/office/drawing/2014/main" id="{A961C482-96E6-4F97-A850-60038FEFE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2609850"/>
            <a:ext cx="687387" cy="25304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鸦片战争</a:t>
            </a:r>
          </a:p>
        </p:txBody>
      </p:sp>
      <p:sp>
        <p:nvSpPr>
          <p:cNvPr id="53255" name="文本框 53254">
            <a:extLst>
              <a:ext uri="{FF2B5EF4-FFF2-40B4-BE49-F238E27FC236}">
                <a16:creationId xmlns:a16="http://schemas.microsoft.com/office/drawing/2014/main" id="{D01A5153-C3F2-49B3-A882-0E0F8819391E}"/>
              </a:ext>
            </a:extLst>
          </p:cNvPr>
          <p:cNvSpPr txBox="1"/>
          <p:nvPr/>
        </p:nvSpPr>
        <p:spPr>
          <a:xfrm>
            <a:off x="1476375" y="1620838"/>
            <a:ext cx="1008063" cy="528637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起因</a:t>
            </a:r>
            <a:endParaRPr lang="zh-CN" altLang="en-US" sz="2800" noProof="1">
              <a:solidFill>
                <a:srgbClr val="FFFF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方正姚体" panose="02010601030101010101" pitchFamily="2" charset="-122"/>
            </a:endParaRPr>
          </a:p>
        </p:txBody>
      </p:sp>
      <p:sp>
        <p:nvSpPr>
          <p:cNvPr id="53256" name="文本框 53255">
            <a:extLst>
              <a:ext uri="{FF2B5EF4-FFF2-40B4-BE49-F238E27FC236}">
                <a16:creationId xmlns:a16="http://schemas.microsoft.com/office/drawing/2014/main" id="{A55412BD-E2D2-47D5-A429-1EB53EE88EA3}"/>
              </a:ext>
            </a:extLst>
          </p:cNvPr>
          <p:cNvSpPr txBox="1"/>
          <p:nvPr/>
        </p:nvSpPr>
        <p:spPr>
          <a:xfrm>
            <a:off x="2930525" y="1317625"/>
            <a:ext cx="2032000" cy="539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为了扩大市场</a:t>
            </a:r>
            <a:endParaRPr lang="zh-CN" altLang="en-US" sz="24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方正姚体" panose="02010601030101010101" pitchFamily="2" charset="-122"/>
            </a:endParaRPr>
          </a:p>
        </p:txBody>
      </p:sp>
      <p:sp>
        <p:nvSpPr>
          <p:cNvPr id="53257" name="文本框 53256">
            <a:extLst>
              <a:ext uri="{FF2B5EF4-FFF2-40B4-BE49-F238E27FC236}">
                <a16:creationId xmlns:a16="http://schemas.microsoft.com/office/drawing/2014/main" id="{91C0AA2A-2BD7-4667-9698-C51246614FD7}"/>
              </a:ext>
            </a:extLst>
          </p:cNvPr>
          <p:cNvSpPr txBox="1"/>
          <p:nvPr/>
        </p:nvSpPr>
        <p:spPr>
          <a:xfrm>
            <a:off x="3024188" y="1981200"/>
            <a:ext cx="2333625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中国的禁烟运动</a:t>
            </a:r>
            <a:endParaRPr lang="zh-CN" altLang="en-US" sz="24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方正姚体" panose="02010601030101010101" pitchFamily="2" charset="-122"/>
            </a:endParaRPr>
          </a:p>
        </p:txBody>
      </p:sp>
      <p:sp>
        <p:nvSpPr>
          <p:cNvPr id="53258" name="文本框 53257">
            <a:extLst>
              <a:ext uri="{FF2B5EF4-FFF2-40B4-BE49-F238E27FC236}">
                <a16:creationId xmlns:a16="http://schemas.microsoft.com/office/drawing/2014/main" id="{7B9ECB10-649E-4C7E-A2DB-F417D2EC4594}"/>
              </a:ext>
            </a:extLst>
          </p:cNvPr>
          <p:cNvSpPr txBox="1"/>
          <p:nvPr/>
        </p:nvSpPr>
        <p:spPr>
          <a:xfrm>
            <a:off x="5087938" y="1330325"/>
            <a:ext cx="1800225" cy="52705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华文行楷" panose="02010800040101010101" pitchFamily="2" charset="-122"/>
                <a:cs typeface="+mn-ea"/>
              </a:rPr>
              <a:t>根本原因</a:t>
            </a:r>
            <a:endParaRPr lang="zh-CN" altLang="en-US" sz="2800" noProof="1">
              <a:solidFill>
                <a:srgbClr val="FFFF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华文行楷" panose="02010800040101010101" pitchFamily="2" charset="-122"/>
            </a:endParaRPr>
          </a:p>
        </p:txBody>
      </p:sp>
      <p:sp>
        <p:nvSpPr>
          <p:cNvPr id="53259" name="文本框 53258">
            <a:extLst>
              <a:ext uri="{FF2B5EF4-FFF2-40B4-BE49-F238E27FC236}">
                <a16:creationId xmlns:a16="http://schemas.microsoft.com/office/drawing/2014/main" id="{61DC7522-E567-4CA8-8000-ADA8B05AFDFD}"/>
              </a:ext>
            </a:extLst>
          </p:cNvPr>
          <p:cNvSpPr txBox="1"/>
          <p:nvPr/>
        </p:nvSpPr>
        <p:spPr>
          <a:xfrm>
            <a:off x="5364163" y="1916113"/>
            <a:ext cx="1800225" cy="528637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华文行楷" panose="02010800040101010101" pitchFamily="2" charset="-122"/>
                <a:cs typeface="+mn-ea"/>
              </a:rPr>
              <a:t>直接原因</a:t>
            </a:r>
            <a:endParaRPr lang="zh-CN" altLang="en-US" sz="2800" noProof="1">
              <a:solidFill>
                <a:srgbClr val="FFFF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华文行楷" panose="02010800040101010101" pitchFamily="2" charset="-122"/>
            </a:endParaRPr>
          </a:p>
        </p:txBody>
      </p:sp>
      <p:sp>
        <p:nvSpPr>
          <p:cNvPr id="53260" name="文本框 53259">
            <a:extLst>
              <a:ext uri="{FF2B5EF4-FFF2-40B4-BE49-F238E27FC236}">
                <a16:creationId xmlns:a16="http://schemas.microsoft.com/office/drawing/2014/main" id="{9E327547-C983-4929-95D8-1052CF5C1A4D}"/>
              </a:ext>
            </a:extLst>
          </p:cNvPr>
          <p:cNvSpPr txBox="1"/>
          <p:nvPr/>
        </p:nvSpPr>
        <p:spPr>
          <a:xfrm>
            <a:off x="2987675" y="2598738"/>
            <a:ext cx="83185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爆发</a:t>
            </a:r>
            <a:endParaRPr lang="zh-CN" altLang="en-US" sz="24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方正姚体" panose="02010601030101010101" pitchFamily="2" charset="-122"/>
            </a:endParaRPr>
          </a:p>
        </p:txBody>
      </p:sp>
      <p:sp>
        <p:nvSpPr>
          <p:cNvPr id="53261" name="文本框 53260">
            <a:extLst>
              <a:ext uri="{FF2B5EF4-FFF2-40B4-BE49-F238E27FC236}">
                <a16:creationId xmlns:a16="http://schemas.microsoft.com/office/drawing/2014/main" id="{FE60C0DA-B604-4831-8AAF-10684A6EB6FF}"/>
              </a:ext>
            </a:extLst>
          </p:cNvPr>
          <p:cNvSpPr txBox="1"/>
          <p:nvPr/>
        </p:nvSpPr>
        <p:spPr>
          <a:xfrm>
            <a:off x="3916363" y="2566988"/>
            <a:ext cx="1800225" cy="466725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noProof="1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（</a:t>
            </a:r>
            <a:r>
              <a:rPr lang="en-US" altLang="zh-CN" sz="2400" noProof="1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1840.6</a:t>
            </a:r>
            <a:r>
              <a:rPr lang="zh-CN" altLang="en-US" sz="2400" noProof="1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）</a:t>
            </a:r>
            <a:endParaRPr lang="zh-CN" altLang="en-US" sz="2400" noProof="1">
              <a:solidFill>
                <a:srgbClr val="FFFF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隶书" panose="02010509060101010101" pitchFamily="1" charset="-122"/>
            </a:endParaRPr>
          </a:p>
        </p:txBody>
      </p:sp>
      <p:sp>
        <p:nvSpPr>
          <p:cNvPr id="53262" name="文本框 53261">
            <a:extLst>
              <a:ext uri="{FF2B5EF4-FFF2-40B4-BE49-F238E27FC236}">
                <a16:creationId xmlns:a16="http://schemas.microsoft.com/office/drawing/2014/main" id="{3FCDE224-6B43-4019-AAD2-C94E6261F910}"/>
              </a:ext>
            </a:extLst>
          </p:cNvPr>
          <p:cNvSpPr txBox="1"/>
          <p:nvPr/>
        </p:nvSpPr>
        <p:spPr>
          <a:xfrm>
            <a:off x="2987675" y="3175000"/>
            <a:ext cx="1450975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第一阶段</a:t>
            </a:r>
            <a:endParaRPr lang="zh-CN" altLang="en-US" sz="24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方正姚体" panose="02010601030101010101" pitchFamily="2" charset="-122"/>
            </a:endParaRPr>
          </a:p>
        </p:txBody>
      </p:sp>
      <p:sp>
        <p:nvSpPr>
          <p:cNvPr id="53263" name="文本框 53262">
            <a:extLst>
              <a:ext uri="{FF2B5EF4-FFF2-40B4-BE49-F238E27FC236}">
                <a16:creationId xmlns:a16="http://schemas.microsoft.com/office/drawing/2014/main" id="{3298A5D3-6B37-4FE4-AF1E-C7D10A287853}"/>
              </a:ext>
            </a:extLst>
          </p:cNvPr>
          <p:cNvSpPr txBox="1"/>
          <p:nvPr/>
        </p:nvSpPr>
        <p:spPr>
          <a:xfrm>
            <a:off x="3014663" y="3797300"/>
            <a:ext cx="1430337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第二阶段</a:t>
            </a:r>
            <a:endParaRPr lang="zh-CN" altLang="en-US" sz="24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方正姚体" panose="02010601030101010101" pitchFamily="2" charset="-122"/>
            </a:endParaRPr>
          </a:p>
        </p:txBody>
      </p:sp>
      <p:sp>
        <p:nvSpPr>
          <p:cNvPr id="53264" name="文本框 53263">
            <a:extLst>
              <a:ext uri="{FF2B5EF4-FFF2-40B4-BE49-F238E27FC236}">
                <a16:creationId xmlns:a16="http://schemas.microsoft.com/office/drawing/2014/main" id="{93AF293C-7956-4C3D-A219-E2E2815F1D99}"/>
              </a:ext>
            </a:extLst>
          </p:cNvPr>
          <p:cNvSpPr txBox="1"/>
          <p:nvPr/>
        </p:nvSpPr>
        <p:spPr>
          <a:xfrm>
            <a:off x="2843213" y="4440238"/>
            <a:ext cx="85725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战败</a:t>
            </a:r>
            <a:endParaRPr lang="zh-CN" altLang="en-US" sz="24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方正姚体" panose="02010601030101010101" pitchFamily="2" charset="-122"/>
            </a:endParaRPr>
          </a:p>
        </p:txBody>
      </p:sp>
      <p:sp>
        <p:nvSpPr>
          <p:cNvPr id="53265" name="文本框 53264">
            <a:extLst>
              <a:ext uri="{FF2B5EF4-FFF2-40B4-BE49-F238E27FC236}">
                <a16:creationId xmlns:a16="http://schemas.microsoft.com/office/drawing/2014/main" id="{511A85F8-36CD-40A9-948F-5705A4605F59}"/>
              </a:ext>
            </a:extLst>
          </p:cNvPr>
          <p:cNvSpPr txBox="1"/>
          <p:nvPr/>
        </p:nvSpPr>
        <p:spPr>
          <a:xfrm>
            <a:off x="2857500" y="5054600"/>
            <a:ext cx="2992438" cy="460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《</a:t>
            </a:r>
            <a:r>
              <a:rPr lang="zh-CN" altLang="en-US" sz="2400" noProof="1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南京条约</a:t>
            </a:r>
            <a:r>
              <a:rPr lang="en-US" altLang="zh-CN" sz="2400" noProof="1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》</a:t>
            </a:r>
            <a:r>
              <a:rPr lang="zh-CN" altLang="en-US" sz="24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的签订</a:t>
            </a:r>
            <a:endParaRPr lang="en-US" altLang="zh-CN" sz="24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方正姚体" panose="02010601030101010101" pitchFamily="2" charset="-122"/>
              <a:cs typeface="+mn-ea"/>
            </a:endParaRPr>
          </a:p>
        </p:txBody>
      </p:sp>
      <p:sp>
        <p:nvSpPr>
          <p:cNvPr id="53266" name="文本框 53265">
            <a:extLst>
              <a:ext uri="{FF2B5EF4-FFF2-40B4-BE49-F238E27FC236}">
                <a16:creationId xmlns:a16="http://schemas.microsoft.com/office/drawing/2014/main" id="{F942C72C-5632-4A5A-872D-B2C76CC48CC5}"/>
              </a:ext>
            </a:extLst>
          </p:cNvPr>
          <p:cNvSpPr txBox="1"/>
          <p:nvPr/>
        </p:nvSpPr>
        <p:spPr>
          <a:xfrm>
            <a:off x="2843213" y="5775325"/>
            <a:ext cx="325596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noProof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开始沦为半殖半封社会</a:t>
            </a:r>
            <a:endParaRPr lang="zh-CN" altLang="en-US" sz="2400" noProof="1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方正姚体" panose="02010601030101010101" pitchFamily="2" charset="-122"/>
            </a:endParaRPr>
          </a:p>
        </p:txBody>
      </p:sp>
      <p:sp>
        <p:nvSpPr>
          <p:cNvPr id="53267" name="文本框 53266">
            <a:extLst>
              <a:ext uri="{FF2B5EF4-FFF2-40B4-BE49-F238E27FC236}">
                <a16:creationId xmlns:a16="http://schemas.microsoft.com/office/drawing/2014/main" id="{2071824E-782F-46C4-BFC1-7D95F6C9EC83}"/>
              </a:ext>
            </a:extLst>
          </p:cNvPr>
          <p:cNvSpPr txBox="1"/>
          <p:nvPr/>
        </p:nvSpPr>
        <p:spPr>
          <a:xfrm>
            <a:off x="1476375" y="3390900"/>
            <a:ext cx="1008063" cy="528638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经过</a:t>
            </a:r>
            <a:endParaRPr lang="zh-CN" altLang="en-US" sz="2800" noProof="1">
              <a:solidFill>
                <a:srgbClr val="FFFF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方正姚体" panose="02010601030101010101" pitchFamily="2" charset="-122"/>
            </a:endParaRPr>
          </a:p>
        </p:txBody>
      </p:sp>
      <p:sp>
        <p:nvSpPr>
          <p:cNvPr id="53268" name="文本框 53267">
            <a:extLst>
              <a:ext uri="{FF2B5EF4-FFF2-40B4-BE49-F238E27FC236}">
                <a16:creationId xmlns:a16="http://schemas.microsoft.com/office/drawing/2014/main" id="{4DE6E9E4-C739-4486-A9E8-C3794A512385}"/>
              </a:ext>
            </a:extLst>
          </p:cNvPr>
          <p:cNvSpPr txBox="1"/>
          <p:nvPr/>
        </p:nvSpPr>
        <p:spPr>
          <a:xfrm>
            <a:off x="1476375" y="4694238"/>
            <a:ext cx="1008063" cy="528637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结果</a:t>
            </a:r>
            <a:endParaRPr lang="zh-CN" altLang="en-US" sz="2800" noProof="1">
              <a:solidFill>
                <a:srgbClr val="FFFF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方正姚体" panose="02010601030101010101" pitchFamily="2" charset="-122"/>
            </a:endParaRPr>
          </a:p>
        </p:txBody>
      </p:sp>
      <p:sp>
        <p:nvSpPr>
          <p:cNvPr id="53269" name="文本框 53268">
            <a:extLst>
              <a:ext uri="{FF2B5EF4-FFF2-40B4-BE49-F238E27FC236}">
                <a16:creationId xmlns:a16="http://schemas.microsoft.com/office/drawing/2014/main" id="{9A5355C4-0A6A-4C62-ABE0-3CB79C1E85F8}"/>
              </a:ext>
            </a:extLst>
          </p:cNvPr>
          <p:cNvSpPr txBox="1"/>
          <p:nvPr/>
        </p:nvSpPr>
        <p:spPr>
          <a:xfrm>
            <a:off x="1476375" y="5630863"/>
            <a:ext cx="1008063" cy="528637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影响</a:t>
            </a:r>
            <a:endParaRPr lang="zh-CN" altLang="en-US" sz="2800" noProof="1">
              <a:solidFill>
                <a:srgbClr val="FFFF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方正姚体" panose="02010601030101010101" pitchFamily="2" charset="-122"/>
            </a:endParaRPr>
          </a:p>
        </p:txBody>
      </p:sp>
      <p:grpSp>
        <p:nvGrpSpPr>
          <p:cNvPr id="45078" name="组合 2">
            <a:extLst>
              <a:ext uri="{FF2B5EF4-FFF2-40B4-BE49-F238E27FC236}">
                <a16:creationId xmlns:a16="http://schemas.microsoft.com/office/drawing/2014/main" id="{E0CC31EC-B001-4657-9613-716A1AACB1D5}"/>
              </a:ext>
            </a:extLst>
          </p:cNvPr>
          <p:cNvGrpSpPr>
            <a:grpSpLocks/>
          </p:cNvGrpSpPr>
          <p:nvPr/>
        </p:nvGrpSpPr>
        <p:grpSpPr bwMode="auto">
          <a:xfrm>
            <a:off x="168275" y="557213"/>
            <a:ext cx="2065338" cy="536575"/>
            <a:chOff x="284" y="878"/>
            <a:chExt cx="3254" cy="845"/>
          </a:xfrm>
        </p:grpSpPr>
        <p:pic>
          <p:nvPicPr>
            <p:cNvPr id="45079" name="图片 1">
              <a:extLst>
                <a:ext uri="{FF2B5EF4-FFF2-40B4-BE49-F238E27FC236}">
                  <a16:creationId xmlns:a16="http://schemas.microsoft.com/office/drawing/2014/main" id="{F1495945-B0F6-4AF9-B645-F31810F9C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0" name="文本框 2">
              <a:extLst>
                <a:ext uri="{FF2B5EF4-FFF2-40B4-BE49-F238E27FC236}">
                  <a16:creationId xmlns:a16="http://schemas.microsoft.com/office/drawing/2014/main" id="{62834F02-4607-46E3-B25D-148B707DF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课堂小结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bldLvl="0" animBg="1"/>
      <p:bldP spid="53255" grpId="0" bldLvl="0" animBg="1"/>
      <p:bldP spid="53256" grpId="0" bldLvl="0" animBg="1"/>
      <p:bldP spid="53257" grpId="0" bldLvl="0" animBg="1"/>
      <p:bldP spid="53258" grpId="0" bldLvl="0" animBg="1"/>
      <p:bldP spid="53259" grpId="0" bldLvl="0" animBg="1"/>
      <p:bldP spid="53260" grpId="0" bldLvl="0" animBg="1"/>
      <p:bldP spid="53261" grpId="0" bldLvl="0" animBg="1"/>
      <p:bldP spid="53262" grpId="0" bldLvl="0" animBg="1"/>
      <p:bldP spid="53263" grpId="0" bldLvl="0" animBg="1"/>
      <p:bldP spid="53264" grpId="0" bldLvl="0" animBg="1"/>
      <p:bldP spid="53265" grpId="0" bldLvl="0" animBg="1"/>
      <p:bldP spid="53266" grpId="0" bldLvl="0" animBg="1"/>
      <p:bldP spid="53267" grpId="0" bldLvl="0" animBg="1"/>
      <p:bldP spid="53268" grpId="0" bldLvl="0" animBg="1"/>
      <p:bldP spid="5326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组合 2">
            <a:extLst>
              <a:ext uri="{FF2B5EF4-FFF2-40B4-BE49-F238E27FC236}">
                <a16:creationId xmlns:a16="http://schemas.microsoft.com/office/drawing/2014/main" id="{044FE72C-2CB2-4A18-9369-4FA96A85E8CF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57213"/>
            <a:ext cx="2065338" cy="536575"/>
            <a:chOff x="284" y="878"/>
            <a:chExt cx="3254" cy="845"/>
          </a:xfrm>
        </p:grpSpPr>
        <p:pic>
          <p:nvPicPr>
            <p:cNvPr id="46086" name="图片 1">
              <a:extLst>
                <a:ext uri="{FF2B5EF4-FFF2-40B4-BE49-F238E27FC236}">
                  <a16:creationId xmlns:a16="http://schemas.microsoft.com/office/drawing/2014/main" id="{2BF648F6-8F06-4F4C-A657-B9E7987D1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7" name="文本框 2">
              <a:extLst>
                <a:ext uri="{FF2B5EF4-FFF2-40B4-BE49-F238E27FC236}">
                  <a16:creationId xmlns:a16="http://schemas.microsoft.com/office/drawing/2014/main" id="{4AA762BE-EC19-46EA-86FB-1C70ECCE9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随堂演练</a:t>
              </a:r>
            </a:p>
          </p:txBody>
        </p:sp>
      </p:grpSp>
      <p:sp>
        <p:nvSpPr>
          <p:cNvPr id="46083" name="文本框 54273">
            <a:extLst>
              <a:ext uri="{FF2B5EF4-FFF2-40B4-BE49-F238E27FC236}">
                <a16:creationId xmlns:a16="http://schemas.microsoft.com/office/drawing/2014/main" id="{5606AFF5-B665-4EEC-9BF8-EBB7584B6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3" y="1260475"/>
            <a:ext cx="8640762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1.“列强的炮声惊醒了清王朝的美梦，中华民族的屈辱史和抗争史——中国近代史开始了”。“列强的炮声”指的是（    ）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A.虎门销烟                 B.炮轰广州城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C.鸦片战争                 D.三元里抗英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2.我国首部禁毒法于2008年6月1日起开始实施。历史上，国际联盟把虎门销烟开始的6月3日定为“国际禁烟日”。1987年联合国又把虎门销烟完成的翌日6月26日定为“国际禁毒日”，它们的确定都是为了纪念被誉为“全球禁毒第一人”的（    ）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A.关天培  B.林则徐  C.左宗棠   D.邓世昌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DE1C58-5490-4E89-9C1E-33ECDAD211B3}"/>
              </a:ext>
            </a:extLst>
          </p:cNvPr>
          <p:cNvSpPr/>
          <p:nvPr/>
        </p:nvSpPr>
        <p:spPr>
          <a:xfrm>
            <a:off x="2360927" y="1650365"/>
            <a:ext cx="1027433" cy="11887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6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C</a:t>
            </a:r>
            <a:r>
              <a:rPr lang="zh-CN" altLang="en-US" sz="72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   </a:t>
            </a:r>
            <a:endParaRPr lang="zh-CN" altLang="en-US" sz="72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BD28DB-D193-4A3B-82BD-FD84F18A71BB}"/>
              </a:ext>
            </a:extLst>
          </p:cNvPr>
          <p:cNvSpPr/>
          <p:nvPr/>
        </p:nvSpPr>
        <p:spPr>
          <a:xfrm>
            <a:off x="4843777" y="4726304"/>
            <a:ext cx="1027433" cy="118872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6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B</a:t>
            </a:r>
            <a:r>
              <a:rPr lang="zh-CN" altLang="en-US" sz="72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   </a:t>
            </a:r>
            <a:endParaRPr lang="zh-CN" altLang="en-US" sz="72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55297">
            <a:extLst>
              <a:ext uri="{FF2B5EF4-FFF2-40B4-BE49-F238E27FC236}">
                <a16:creationId xmlns:a16="http://schemas.microsoft.com/office/drawing/2014/main" id="{EC2A042F-3E0D-424C-B8F4-EB1CF4CCE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09600"/>
            <a:ext cx="8640763" cy="572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3.有专家说：“条约中有三项规定对中国的危害最大——核定关税、治外法权和最惠国待遇。中国人同意这些条款部分是出于权宜之计，部分是由于不懂国际法和国家主权概念。”“这些条款”出自（    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A.《南京条约》及其附件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B.《望厦条约》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C.《黄埔条约》			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D.《尼布楚条约》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4.下列不属于中国在《南京条约》中被迫开放的第一批通商口岸的是（    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A．南京　            B．上海　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C．广州　            D．福州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5A964A-B377-4017-8697-1878156B2372}"/>
              </a:ext>
            </a:extLst>
          </p:cNvPr>
          <p:cNvSpPr/>
          <p:nvPr/>
        </p:nvSpPr>
        <p:spPr>
          <a:xfrm>
            <a:off x="7389494" y="1808480"/>
            <a:ext cx="1027431" cy="11887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6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A</a:t>
            </a:r>
            <a:r>
              <a:rPr lang="zh-CN" altLang="en-US" sz="72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   </a:t>
            </a:r>
            <a:endParaRPr lang="zh-CN" altLang="en-US" sz="72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34671A-4B5A-46A7-A796-F262F3EAC7E9}"/>
              </a:ext>
            </a:extLst>
          </p:cNvPr>
          <p:cNvSpPr/>
          <p:nvPr/>
        </p:nvSpPr>
        <p:spPr>
          <a:xfrm>
            <a:off x="3159760" y="4607560"/>
            <a:ext cx="1027430" cy="118871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6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A</a:t>
            </a:r>
            <a:r>
              <a:rPr lang="zh-CN" altLang="en-US" sz="72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   </a:t>
            </a:r>
            <a:endParaRPr lang="zh-CN" altLang="en-US" sz="72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2">
            <a:extLst>
              <a:ext uri="{FF2B5EF4-FFF2-40B4-BE49-F238E27FC236}">
                <a16:creationId xmlns:a16="http://schemas.microsoft.com/office/drawing/2014/main" id="{DC011E21-856F-49AE-8AD2-91D29F14CD99}"/>
              </a:ext>
            </a:extLst>
          </p:cNvPr>
          <p:cNvGrpSpPr>
            <a:grpSpLocks/>
          </p:cNvGrpSpPr>
          <p:nvPr/>
        </p:nvGrpSpPr>
        <p:grpSpPr bwMode="auto">
          <a:xfrm>
            <a:off x="9525" y="517525"/>
            <a:ext cx="2065338" cy="536575"/>
            <a:chOff x="284" y="878"/>
            <a:chExt cx="3253" cy="844"/>
          </a:xfrm>
        </p:grpSpPr>
        <p:pic>
          <p:nvPicPr>
            <p:cNvPr id="20486" name="图片 1">
              <a:extLst>
                <a:ext uri="{FF2B5EF4-FFF2-40B4-BE49-F238E27FC236}">
                  <a16:creationId xmlns:a16="http://schemas.microsoft.com/office/drawing/2014/main" id="{2219869D-4EE0-4A7A-8CD4-2018EB9E93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7" name="文本框 2">
              <a:extLst>
                <a:ext uri="{FF2B5EF4-FFF2-40B4-BE49-F238E27FC236}">
                  <a16:creationId xmlns:a16="http://schemas.microsoft.com/office/drawing/2014/main" id="{8C70D31B-7294-47E3-A35F-126823523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新课导入</a:t>
              </a:r>
            </a:p>
          </p:txBody>
        </p:sp>
      </p:grpSp>
      <p:pic>
        <p:nvPicPr>
          <p:cNvPr id="3076" name="图片 14338" descr="world1">
            <a:extLst>
              <a:ext uri="{FF2B5EF4-FFF2-40B4-BE49-F238E27FC236}">
                <a16:creationId xmlns:a16="http://schemas.microsoft.com/office/drawing/2014/main" id="{D6A66648-004A-4407-A4FA-41D300123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973138"/>
            <a:ext cx="9144001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线形标注 2(无边框) 14339">
            <a:extLst>
              <a:ext uri="{FF2B5EF4-FFF2-40B4-BE49-F238E27FC236}">
                <a16:creationId xmlns:a16="http://schemas.microsoft.com/office/drawing/2014/main" id="{39A31230-69E8-438E-8E56-3170CCBA863B}"/>
              </a:ext>
            </a:extLst>
          </p:cNvPr>
          <p:cNvSpPr/>
          <p:nvPr/>
        </p:nvSpPr>
        <p:spPr>
          <a:xfrm>
            <a:off x="5487988" y="1236663"/>
            <a:ext cx="1193800" cy="641350"/>
          </a:xfrm>
          <a:prstGeom prst="callout2">
            <a:avLst>
              <a:gd name="adj1" fmla="val 17560"/>
              <a:gd name="adj2" fmla="val -6384"/>
              <a:gd name="adj3" fmla="val 17560"/>
              <a:gd name="adj4" fmla="val -79787"/>
              <a:gd name="adj5" fmla="val 223171"/>
              <a:gd name="adj6" fmla="val -153190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en-US" sz="360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DFKai-SB" panose="03000509000000000000" pitchFamily="1" charset="-120"/>
                <a:cs typeface="+mn-ea"/>
              </a:rPr>
              <a:t>中</a:t>
            </a:r>
            <a:r>
              <a:rPr lang="zh-CN" altLang="en-US" sz="3600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DFKai-SB" panose="03000509000000000000" pitchFamily="1" charset="-120"/>
                <a:cs typeface="+mn-ea"/>
              </a:rPr>
              <a:t>国</a:t>
            </a:r>
            <a:endParaRPr lang="zh-CN" altLang="en-US" sz="3600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DFKai-SB" panose="03000509000000000000" pitchFamily="1" charset="-120"/>
            </a:endParaRPr>
          </a:p>
        </p:txBody>
      </p:sp>
      <p:sp>
        <p:nvSpPr>
          <p:cNvPr id="14341" name="线形标注 2(无边框) 14340">
            <a:extLst>
              <a:ext uri="{FF2B5EF4-FFF2-40B4-BE49-F238E27FC236}">
                <a16:creationId xmlns:a16="http://schemas.microsoft.com/office/drawing/2014/main" id="{1A1EEE24-5F2D-4D31-91ED-C70238141DB4}"/>
              </a:ext>
            </a:extLst>
          </p:cNvPr>
          <p:cNvSpPr/>
          <p:nvPr/>
        </p:nvSpPr>
        <p:spPr>
          <a:xfrm>
            <a:off x="2417763" y="1128713"/>
            <a:ext cx="1219200" cy="639762"/>
          </a:xfrm>
          <a:prstGeom prst="callout2">
            <a:avLst>
              <a:gd name="adj1" fmla="val 17560"/>
              <a:gd name="adj2" fmla="val -6250"/>
              <a:gd name="adj3" fmla="val 17560"/>
              <a:gd name="adj4" fmla="val -71486"/>
              <a:gd name="adj5" fmla="val 169269"/>
              <a:gd name="adj6" fmla="val -13684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TW" altLang="en-US" sz="3600" b="1" noProof="1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DFKai-SB" panose="03000509000000000000" pitchFamily="1" charset="-120"/>
                <a:cs typeface="+mn-ea"/>
              </a:rPr>
              <a:t>英</a:t>
            </a:r>
            <a:r>
              <a:rPr lang="zh-CN" altLang="en-US" sz="3600" b="1" noProof="1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DFKai-SB" panose="03000509000000000000" pitchFamily="1" charset="-120"/>
                <a:cs typeface="+mn-ea"/>
              </a:rPr>
              <a:t>国</a:t>
            </a:r>
            <a:endParaRPr lang="zh-CN" altLang="en-US" sz="3600" b="1" noProof="1">
              <a:solidFill>
                <a:schemeClr val="tx2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DFKai-SB" panose="03000509000000000000" pitchFamily="1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ldLvl="0" animBg="1"/>
      <p:bldP spid="14341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框 56321">
            <a:extLst>
              <a:ext uri="{FF2B5EF4-FFF2-40B4-BE49-F238E27FC236}">
                <a16:creationId xmlns:a16="http://schemas.microsoft.com/office/drawing/2014/main" id="{E9EBFEA9-F842-4F63-9BFF-0FA07DDBF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465138"/>
            <a:ext cx="8929688" cy="572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5.史学家陈旭麓认为鸦片战争是中国历史的一块界碑。这是因为，鸦片战争（    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A.揭开了国近代史的序幕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B.激化了国社会的矛盾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C.使国完沦为半殖民地半封建社会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D.标志着新民主主义革命的开端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6.“竹枪一杆，打得妻离子散，未闻炝声震天；铜灯半盏，烧尽田地房廊，不见烟火冲天。”这段俗语反映了中国近代一段惨痛的历史，它的现实意义在于告诫我们应（    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A.远离毒品，珍爱生命    B.家庭和睦，相亲相爱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C.珍惜土地，保护环境    D.反对战争，热爱和平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28D4701-1C13-431F-8719-EEC05E401374}"/>
              </a:ext>
            </a:extLst>
          </p:cNvPr>
          <p:cNvSpPr/>
          <p:nvPr/>
        </p:nvSpPr>
        <p:spPr>
          <a:xfrm>
            <a:off x="3677919" y="795019"/>
            <a:ext cx="1027431" cy="118872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6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A</a:t>
            </a:r>
            <a:r>
              <a:rPr lang="zh-CN" altLang="en-US" sz="72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   </a:t>
            </a:r>
            <a:endParaRPr lang="zh-CN" altLang="en-US" sz="72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B2D2BF-A7E7-4DFA-B1E2-F2F5550E3226}"/>
              </a:ext>
            </a:extLst>
          </p:cNvPr>
          <p:cNvSpPr/>
          <p:nvPr/>
        </p:nvSpPr>
        <p:spPr>
          <a:xfrm>
            <a:off x="781685" y="4401819"/>
            <a:ext cx="1027430" cy="118872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6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A</a:t>
            </a:r>
            <a:r>
              <a:rPr lang="zh-CN" altLang="en-US" sz="72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   </a:t>
            </a:r>
            <a:endParaRPr lang="zh-CN" altLang="en-US" sz="72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A0CE44-E7DB-48BF-A9F3-410290EE4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20713"/>
            <a:ext cx="2767013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B275F0-E3CB-4394-9D7E-36C61EE4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81038"/>
            <a:ext cx="2425700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108F6B-E7D5-41C5-99FA-29C80794E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2708275"/>
            <a:ext cx="60626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cs typeface="幼圆"/>
              </a:rPr>
              <a:t>经济：</a:t>
            </a:r>
            <a:r>
              <a:rPr lang="zh-CN" altLang="en-US">
                <a:cs typeface="幼圆"/>
              </a:rPr>
              <a:t>工业革命完成                                 自然经济主导</a:t>
            </a:r>
          </a:p>
          <a:p>
            <a:pPr eaLnBrk="1" hangingPunct="1"/>
            <a:endParaRPr lang="zh-CN" altLang="en-US">
              <a:cs typeface="幼圆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3AFCFB-9EB6-45E5-9B08-8AF1D3A68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3384550"/>
            <a:ext cx="2754313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BC9B5A-0963-4CAC-9E86-0AAE34B7F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3355975"/>
            <a:ext cx="2363787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57D3B22-A3A9-484F-857D-142C4B173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084763"/>
            <a:ext cx="5832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cs typeface="幼圆"/>
              </a:rPr>
              <a:t>政治</a:t>
            </a:r>
            <a:r>
              <a:rPr lang="zh-CN" altLang="en-US">
                <a:cs typeface="幼圆"/>
              </a:rPr>
              <a:t>：资产阶级君主立宪制               封建君主专治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0CDF5C-B0AB-4B54-AE00-9F61554FD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499100"/>
            <a:ext cx="5832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cs typeface="幼圆"/>
              </a:rPr>
              <a:t>军事</a:t>
            </a:r>
            <a:r>
              <a:rPr lang="zh-CN" altLang="en-US">
                <a:cs typeface="幼圆"/>
              </a:rPr>
              <a:t>：船坚炮利                                 均被废弛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17F818-88B5-4B1A-8DFF-21A4801DF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894388"/>
            <a:ext cx="5834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cs typeface="幼圆"/>
              </a:rPr>
              <a:t>外交</a:t>
            </a:r>
            <a:r>
              <a:rPr lang="zh-CN" altLang="en-US">
                <a:cs typeface="幼圆"/>
              </a:rPr>
              <a:t>：殖民扩张                                 闭关锁国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96CA3A-35BA-4180-AE11-C945033F0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63" y="3152775"/>
            <a:ext cx="1944687" cy="10763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cs typeface="幼圆"/>
              </a:rPr>
              <a:t>封建统治危机四伏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FAB14C-5337-4AFC-A14C-D90426E88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3143250"/>
            <a:ext cx="1944687" cy="10763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cs typeface="幼圆"/>
              </a:rPr>
              <a:t>资本主义  迅速崛起</a:t>
            </a:r>
          </a:p>
        </p:txBody>
      </p:sp>
      <p:sp>
        <p:nvSpPr>
          <p:cNvPr id="17" name="箭头: 左右 16">
            <a:extLst>
              <a:ext uri="{FF2B5EF4-FFF2-40B4-BE49-F238E27FC236}">
                <a16:creationId xmlns:a16="http://schemas.microsoft.com/office/drawing/2014/main" id="{C8E497C1-74DD-4EEF-95D3-3D550D4556A1}"/>
              </a:ext>
            </a:extLst>
          </p:cNvPr>
          <p:cNvSpPr/>
          <p:nvPr/>
        </p:nvSpPr>
        <p:spPr>
          <a:xfrm>
            <a:off x="4056063" y="3584575"/>
            <a:ext cx="844550" cy="369888"/>
          </a:xfrm>
          <a:prstGeom prst="left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9217">
            <a:extLst>
              <a:ext uri="{FF2B5EF4-FFF2-40B4-BE49-F238E27FC236}">
                <a16:creationId xmlns:a16="http://schemas.microsoft.com/office/drawing/2014/main" id="{1FD46F85-1471-45E0-ACAA-4336583CD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720725"/>
            <a:ext cx="7235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鸦片战争前夕的中国和英国</a:t>
            </a:r>
          </a:p>
        </p:txBody>
      </p:sp>
      <p:graphicFrame>
        <p:nvGraphicFramePr>
          <p:cNvPr id="9219" name="表格 9218">
            <a:extLst>
              <a:ext uri="{FF2B5EF4-FFF2-40B4-BE49-F238E27FC236}">
                <a16:creationId xmlns:a16="http://schemas.microsoft.com/office/drawing/2014/main" id="{6DAA95D3-F17A-49C5-8935-670A48EEFAE0}"/>
              </a:ext>
            </a:extLst>
          </p:cNvPr>
          <p:cNvGraphicFramePr/>
          <p:nvPr/>
        </p:nvGraphicFramePr>
        <p:xfrm>
          <a:off x="250825" y="1903413"/>
          <a:ext cx="8424863" cy="4252911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02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2800" b="1"/>
                    </a:p>
                  </a:txBody>
                  <a:tcPr marL="90000" marR="90000" marT="46804" marB="46804">
                    <a:lnL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rPr>
                        <a:t>中   国</a:t>
                      </a:r>
                    </a:p>
                  </a:txBody>
                  <a:tcPr marL="90000" marR="90000" marT="46804" marB="468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rPr>
                        <a:t>英   国</a:t>
                      </a:r>
                    </a:p>
                  </a:txBody>
                  <a:tcPr marL="90000" marR="90000" marT="46804" marB="4680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6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800" b="1">
                          <a:ea typeface="黑体" panose="02010600030101010101" pitchFamily="49" charset="-122"/>
                        </a:rPr>
                        <a:t>政治</a:t>
                      </a:r>
                    </a:p>
                  </a:txBody>
                  <a:tcPr marL="90000" marR="90000" marT="46804" marB="46804" anchor="ctr">
                    <a:lnL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2800" b="1">
                        <a:ea typeface="楷体_GB2312" panose="02010609030101010101" pitchFamily="1" charset="-122"/>
                      </a:endParaRPr>
                    </a:p>
                  </a:txBody>
                  <a:tcPr marL="90000" marR="90000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2800" b="1" i="1"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marL="90000" marR="90000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05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800" b="1">
                          <a:ea typeface="黑体" panose="02010600030101010101" pitchFamily="49" charset="-122"/>
                        </a:rPr>
                        <a:t>经济</a:t>
                      </a:r>
                    </a:p>
                  </a:txBody>
                  <a:tcPr marL="90000" marR="90000" marT="46804" marB="46804" anchor="ctr">
                    <a:lnL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2800" b="1">
                        <a:ea typeface="楷体_GB2312" panose="02010609030101010101" pitchFamily="1" charset="-122"/>
                      </a:endParaRPr>
                    </a:p>
                  </a:txBody>
                  <a:tcPr marL="90000" marR="90000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2800" b="1" i="1"/>
                    </a:p>
                  </a:txBody>
                  <a:tcPr marL="90000" marR="90000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36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800" b="1">
                          <a:ea typeface="黑体" panose="02010600030101010101" pitchFamily="49" charset="-122"/>
                        </a:rPr>
                        <a:t>军事</a:t>
                      </a:r>
                    </a:p>
                  </a:txBody>
                  <a:tcPr marL="90000" marR="90000" marT="46804" marB="46804" anchor="ctr">
                    <a:lnL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2800" b="1">
                        <a:ea typeface="楷体_GB2312" panose="02010609030101010101" pitchFamily="1" charset="-122"/>
                      </a:endParaRPr>
                    </a:p>
                  </a:txBody>
                  <a:tcPr marL="90000" marR="90000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CN" altLang="en-US" sz="2800" b="1" i="1"/>
                    </a:p>
                  </a:txBody>
                  <a:tcPr marL="90000" marR="90000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54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800" b="1">
                          <a:ea typeface="黑体" panose="02010600030101010101" pitchFamily="49" charset="-122"/>
                        </a:rPr>
                        <a:t>外交</a:t>
                      </a:r>
                    </a:p>
                  </a:txBody>
                  <a:tcPr marL="90000" marR="90000" marT="46804" marB="46804" anchor="ctr">
                    <a:lnL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2800" b="1">
                        <a:ea typeface="楷体_GB2312" panose="02010609030101010101" pitchFamily="1" charset="-122"/>
                      </a:endParaRPr>
                    </a:p>
                  </a:txBody>
                  <a:tcPr marL="90000" marR="90000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CN" altLang="en-US" sz="2800" b="1" i="1"/>
                    </a:p>
                  </a:txBody>
                  <a:tcPr marL="90000" marR="90000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7657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800" b="1">
                          <a:ea typeface="黑体" panose="02010600030101010101" pitchFamily="49" charset="-122"/>
                        </a:rPr>
                        <a:t>综合</a:t>
                      </a:r>
                    </a:p>
                  </a:txBody>
                  <a:tcPr marL="90000" marR="90000" marT="46804" marB="46804" anchor="ctr">
                    <a:lnL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CN" altLang="en-US" sz="2800" b="1">
                        <a:ea typeface="楷体_GB2312" panose="02010609030101010101" pitchFamily="1" charset="-122"/>
                      </a:endParaRPr>
                    </a:p>
                  </a:txBody>
                  <a:tcPr marL="90000" marR="90000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CN" altLang="en-US" sz="2800" b="1" i="1"/>
                    </a:p>
                  </a:txBody>
                  <a:tcPr marL="90000" marR="90000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49" name="矩形 9248">
            <a:extLst>
              <a:ext uri="{FF2B5EF4-FFF2-40B4-BE49-F238E27FC236}">
                <a16:creationId xmlns:a16="http://schemas.microsoft.com/office/drawing/2014/main" id="{0E726FB1-371E-449A-9E29-DA5879485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625725"/>
            <a:ext cx="3816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封建主义</a:t>
            </a:r>
            <a:r>
              <a:rPr lang="en-US" altLang="zh-CN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日益腐败</a:t>
            </a:r>
          </a:p>
        </p:txBody>
      </p:sp>
      <p:sp>
        <p:nvSpPr>
          <p:cNvPr id="9250" name="矩形 9249">
            <a:extLst>
              <a:ext uri="{FF2B5EF4-FFF2-40B4-BE49-F238E27FC236}">
                <a16:creationId xmlns:a16="http://schemas.microsoft.com/office/drawing/2014/main" id="{D2EB6404-2E3C-45B0-B7AD-10CF1C54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446338"/>
            <a:ext cx="349250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先进的资本主义</a:t>
            </a:r>
            <a:b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国家</a:t>
            </a:r>
          </a:p>
        </p:txBody>
      </p:sp>
      <p:sp>
        <p:nvSpPr>
          <p:cNvPr id="9251" name="矩形 9250">
            <a:extLst>
              <a:ext uri="{FF2B5EF4-FFF2-40B4-BE49-F238E27FC236}">
                <a16:creationId xmlns:a16="http://schemas.microsoft.com/office/drawing/2014/main" id="{92E86DB9-5D80-46E3-AB96-D014D134B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3206750"/>
            <a:ext cx="2671763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落后的自然经济</a:t>
            </a:r>
            <a:b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财政入不敷出</a:t>
            </a:r>
          </a:p>
        </p:txBody>
      </p:sp>
      <p:sp>
        <p:nvSpPr>
          <p:cNvPr id="9252" name="矩形 9251">
            <a:extLst>
              <a:ext uri="{FF2B5EF4-FFF2-40B4-BE49-F238E27FC236}">
                <a16:creationId xmlns:a16="http://schemas.microsoft.com/office/drawing/2014/main" id="{FDFD51B6-C33E-44EA-BEA7-5A84E2E73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206750"/>
            <a:ext cx="3816350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完成了工业革命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商品经济发达</a:t>
            </a:r>
          </a:p>
        </p:txBody>
      </p:sp>
      <p:sp>
        <p:nvSpPr>
          <p:cNvPr id="9253" name="矩形 9252">
            <a:extLst>
              <a:ext uri="{FF2B5EF4-FFF2-40B4-BE49-F238E27FC236}">
                <a16:creationId xmlns:a16="http://schemas.microsoft.com/office/drawing/2014/main" id="{DF212CF3-12B8-43A4-AF6D-396C9FAE2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071938"/>
            <a:ext cx="26289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装备陈旧</a:t>
            </a:r>
          </a:p>
        </p:txBody>
      </p:sp>
      <p:sp>
        <p:nvSpPr>
          <p:cNvPr id="9254" name="矩形 9253">
            <a:extLst>
              <a:ext uri="{FF2B5EF4-FFF2-40B4-BE49-F238E27FC236}">
                <a16:creationId xmlns:a16="http://schemas.microsoft.com/office/drawing/2014/main" id="{90B9DDBC-15A3-4235-981D-1ADE46BFD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071938"/>
            <a:ext cx="1604963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船坚炮利</a:t>
            </a:r>
          </a:p>
        </p:txBody>
      </p:sp>
      <p:sp>
        <p:nvSpPr>
          <p:cNvPr id="9255" name="矩形 9254">
            <a:extLst>
              <a:ext uri="{FF2B5EF4-FFF2-40B4-BE49-F238E27FC236}">
                <a16:creationId xmlns:a16="http://schemas.microsoft.com/office/drawing/2014/main" id="{B1B175FC-9DDC-41A9-865F-C22CEADF1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651375"/>
            <a:ext cx="36734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闭关锁国</a:t>
            </a:r>
            <a:r>
              <a:rPr lang="en-US" altLang="zh-CN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愚昧无知</a:t>
            </a:r>
          </a:p>
        </p:txBody>
      </p:sp>
      <p:sp>
        <p:nvSpPr>
          <p:cNvPr id="9256" name="矩形 9255">
            <a:extLst>
              <a:ext uri="{FF2B5EF4-FFF2-40B4-BE49-F238E27FC236}">
                <a16:creationId xmlns:a16="http://schemas.microsoft.com/office/drawing/2014/main" id="{8DBCFB25-34CF-422E-B6D9-D51FCE6AB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579938"/>
            <a:ext cx="1604962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殖民扩张</a:t>
            </a:r>
          </a:p>
        </p:txBody>
      </p:sp>
      <p:sp>
        <p:nvSpPr>
          <p:cNvPr id="9257" name="矩形 9256">
            <a:extLst>
              <a:ext uri="{FF2B5EF4-FFF2-40B4-BE49-F238E27FC236}">
                <a16:creationId xmlns:a16="http://schemas.microsoft.com/office/drawing/2014/main" id="{BA73C879-2E6B-4FDD-AB6F-D25203F31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5373688"/>
            <a:ext cx="34559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i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统治危机四伏</a:t>
            </a:r>
          </a:p>
        </p:txBody>
      </p:sp>
      <p:sp>
        <p:nvSpPr>
          <p:cNvPr id="9258" name="矩形 9257">
            <a:extLst>
              <a:ext uri="{FF2B5EF4-FFF2-40B4-BE49-F238E27FC236}">
                <a16:creationId xmlns:a16="http://schemas.microsoft.com/office/drawing/2014/main" id="{60FD83ED-718F-4313-B108-600DF5920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373688"/>
            <a:ext cx="1604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i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迅速崛起</a:t>
            </a:r>
          </a:p>
        </p:txBody>
      </p:sp>
      <p:sp>
        <p:nvSpPr>
          <p:cNvPr id="9259" name="文本框 9258">
            <a:extLst>
              <a:ext uri="{FF2B5EF4-FFF2-40B4-BE49-F238E27FC236}">
                <a16:creationId xmlns:a16="http://schemas.microsoft.com/office/drawing/2014/main" id="{D3BBD46C-0D94-46A3-AC15-AAF835CFD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46125"/>
            <a:ext cx="2124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说一说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49" grpId="0"/>
      <p:bldP spid="9250" grpId="0"/>
      <p:bldP spid="9251" grpId="0"/>
      <p:bldP spid="9252" grpId="0"/>
      <p:bldP spid="9253" grpId="0"/>
      <p:bldP spid="9254" grpId="0"/>
      <p:bldP spid="9255" grpId="0"/>
      <p:bldP spid="9256" grpId="0"/>
      <p:bldP spid="9257" grpId="0"/>
      <p:bldP spid="9258" grpId="0"/>
      <p:bldP spid="92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2">
            <a:extLst>
              <a:ext uri="{FF2B5EF4-FFF2-40B4-BE49-F238E27FC236}">
                <a16:creationId xmlns:a16="http://schemas.microsoft.com/office/drawing/2014/main" id="{99739829-F087-4B75-89B5-D3F47F9BD6F6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57213"/>
            <a:ext cx="2065338" cy="536575"/>
            <a:chOff x="284" y="878"/>
            <a:chExt cx="3254" cy="845"/>
          </a:xfrm>
        </p:grpSpPr>
        <p:pic>
          <p:nvPicPr>
            <p:cNvPr id="23556" name="图片 1">
              <a:extLst>
                <a:ext uri="{FF2B5EF4-FFF2-40B4-BE49-F238E27FC236}">
                  <a16:creationId xmlns:a16="http://schemas.microsoft.com/office/drawing/2014/main" id="{8BF29C00-2EF4-4801-A78B-17F4C10EC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7" name="文本框 2">
              <a:extLst>
                <a:ext uri="{FF2B5EF4-FFF2-40B4-BE49-F238E27FC236}">
                  <a16:creationId xmlns:a16="http://schemas.microsoft.com/office/drawing/2014/main" id="{7FC28CA5-C4C5-4D26-B491-49E78E021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zh-CN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学习目标</a:t>
              </a:r>
            </a:p>
          </p:txBody>
        </p:sp>
      </p:grpSp>
      <p:sp>
        <p:nvSpPr>
          <p:cNvPr id="23555" name="Text Box 5">
            <a:extLst>
              <a:ext uri="{FF2B5EF4-FFF2-40B4-BE49-F238E27FC236}">
                <a16:creationId xmlns:a16="http://schemas.microsoft.com/office/drawing/2014/main" id="{54BC664A-3B1B-4C19-AEB7-30B36F799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752600"/>
            <a:ext cx="9043988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1.</a:t>
            </a: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了解林则徐禁烟的原因和虎门销烟</a:t>
            </a:r>
            <a:endParaRPr lang="en-US" altLang="zh-CN" sz="32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1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知道鸦片战争的经过、结果及《南京条约》的内容</a:t>
            </a:r>
            <a:endParaRPr lang="zh-CN" altLang="en-US" sz="32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认识鸦片战争对中国近代社会的影响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7197">
            <a:extLst>
              <a:ext uri="{FF2B5EF4-FFF2-40B4-BE49-F238E27FC236}">
                <a16:creationId xmlns:a16="http://schemas.microsoft.com/office/drawing/2014/main" id="{D0149E67-5802-4D4C-AD17-59249A076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103313"/>
            <a:ext cx="546258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一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</a:t>
            </a:r>
            <a:r>
              <a:rPr lang="zh-CN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鸦片走私与林则徐禁烟</a:t>
            </a:r>
          </a:p>
        </p:txBody>
      </p:sp>
      <p:grpSp>
        <p:nvGrpSpPr>
          <p:cNvPr id="24579" name="组合 2">
            <a:extLst>
              <a:ext uri="{FF2B5EF4-FFF2-40B4-BE49-F238E27FC236}">
                <a16:creationId xmlns:a16="http://schemas.microsoft.com/office/drawing/2014/main" id="{9B9B65BD-B903-404F-92F5-B40A5DA6E27A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57213"/>
            <a:ext cx="2065338" cy="536575"/>
            <a:chOff x="284" y="878"/>
            <a:chExt cx="3254" cy="845"/>
          </a:xfrm>
        </p:grpSpPr>
        <p:pic>
          <p:nvPicPr>
            <p:cNvPr id="24597" name="图片 1">
              <a:extLst>
                <a:ext uri="{FF2B5EF4-FFF2-40B4-BE49-F238E27FC236}">
                  <a16:creationId xmlns:a16="http://schemas.microsoft.com/office/drawing/2014/main" id="{D65A79DB-F972-40AB-BF4B-27513FAF7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8" name="文本框 2">
              <a:extLst>
                <a:ext uri="{FF2B5EF4-FFF2-40B4-BE49-F238E27FC236}">
                  <a16:creationId xmlns:a16="http://schemas.microsoft.com/office/drawing/2014/main" id="{BA79A5A3-E05E-48F8-8924-E837EBC43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82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新课讲授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A21B88C-4D96-4336-91EE-81BE616E0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3776663"/>
            <a:ext cx="2628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呢绒、布匹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5318F7-7F4C-4AA1-A9DB-1C2C06B28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2473325"/>
            <a:ext cx="3600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茶叶、生丝等</a:t>
            </a:r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id="{51DA45B1-F76B-4AD3-B076-17FC02E68C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8625" y="3063875"/>
            <a:ext cx="4968875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7">
            <a:extLst>
              <a:ext uri="{FF2B5EF4-FFF2-40B4-BE49-F238E27FC236}">
                <a16:creationId xmlns:a16="http://schemas.microsoft.com/office/drawing/2014/main" id="{8C5706D1-2618-4535-B9AF-4C6E61CF3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2763" y="3736975"/>
            <a:ext cx="4968875" cy="1588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9E8E18-1100-4F65-8DC6-8234EE73A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3773488"/>
            <a:ext cx="3244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（很难卖出去 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4DD365-882A-4F5E-98A6-08D1D6ABA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2416175"/>
            <a:ext cx="2224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（很畅销）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CC7CA6-5143-43D0-9C00-DD79C5397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4743450"/>
            <a:ext cx="8748713" cy="701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贸易结果：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A67977-8122-41F7-9BD0-DE30A1104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8" y="4752975"/>
            <a:ext cx="4260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许多白银流入中国</a:t>
            </a:r>
            <a:endParaRPr lang="zh-CN" altLang="en-US" sz="40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8" name="矩形 13326">
            <a:extLst>
              <a:ext uri="{FF2B5EF4-FFF2-40B4-BE49-F238E27FC236}">
                <a16:creationId xmlns:a16="http://schemas.microsoft.com/office/drawing/2014/main" id="{0DD2388B-C668-4021-A377-48BBEFDB7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2524125"/>
            <a:ext cx="1098550" cy="1774825"/>
          </a:xfrm>
          <a:prstGeom prst="rect">
            <a:avLst/>
          </a:prstGeom>
          <a:solidFill>
            <a:srgbClr val="99CCFF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5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英国</a:t>
            </a:r>
          </a:p>
        </p:txBody>
      </p:sp>
      <p:sp>
        <p:nvSpPr>
          <p:cNvPr id="24589" name="文本框 13327">
            <a:extLst>
              <a:ext uri="{FF2B5EF4-FFF2-40B4-BE49-F238E27FC236}">
                <a16:creationId xmlns:a16="http://schemas.microsoft.com/office/drawing/2014/main" id="{2AC5071A-6ACE-46EB-BE5E-DC2F8A54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2487613"/>
            <a:ext cx="1295400" cy="1774825"/>
          </a:xfrm>
          <a:prstGeom prst="rect">
            <a:avLst/>
          </a:prstGeom>
          <a:solidFill>
            <a:srgbClr val="FFCC99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5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中国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3586C4-D163-42D7-9274-A87B99D6C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4779963"/>
            <a:ext cx="22669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zh-CN" altLang="en-US" sz="3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出超</a:t>
            </a:r>
            <a:r>
              <a:rPr lang="zh-CN" altLang="en-US"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地位）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A672D5-E5F5-462A-A719-D5D473BB6A1B}"/>
              </a:ext>
            </a:extLst>
          </p:cNvPr>
          <p:cNvSpPr txBox="1"/>
          <p:nvPr/>
        </p:nvSpPr>
        <p:spPr>
          <a:xfrm>
            <a:off x="244475" y="1750060"/>
            <a:ext cx="245531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隶书" panose="02010800040101010101" charset="-122"/>
                <a:ea typeface="华文隶书" panose="02010800040101010101" charset="-122"/>
              </a:rPr>
              <a:t>1.</a:t>
            </a:r>
            <a:r>
              <a:rPr lang="zh-CN" altLang="en-US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隶书" panose="02010800040101010101" charset="-122"/>
                <a:ea typeface="华文隶书" panose="02010800040101010101" charset="-122"/>
              </a:rPr>
              <a:t>鸦片走私</a:t>
            </a:r>
          </a:p>
        </p:txBody>
      </p:sp>
      <p:sp>
        <p:nvSpPr>
          <p:cNvPr id="13322" name="矩形 13321">
            <a:extLst>
              <a:ext uri="{FF2B5EF4-FFF2-40B4-BE49-F238E27FC236}">
                <a16:creationId xmlns:a16="http://schemas.microsoft.com/office/drawing/2014/main" id="{F84E6620-F61C-44D7-80D5-BA17EEB9E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3" y="5649913"/>
            <a:ext cx="1873250" cy="579437"/>
          </a:xfrm>
          <a:prstGeom prst="rect">
            <a:avLst/>
          </a:prstGeom>
          <a:solidFill>
            <a:schemeClr val="bg1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200" i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正常贸易</a:t>
            </a:r>
          </a:p>
        </p:txBody>
      </p:sp>
      <p:sp>
        <p:nvSpPr>
          <p:cNvPr id="13323" name="右箭头 13322">
            <a:extLst>
              <a:ext uri="{FF2B5EF4-FFF2-40B4-BE49-F238E27FC236}">
                <a16:creationId xmlns:a16="http://schemas.microsoft.com/office/drawing/2014/main" id="{B65BE737-0D63-437F-98C0-2309BE8AD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5727700"/>
            <a:ext cx="682625" cy="354013"/>
          </a:xfrm>
          <a:prstGeom prst="rightArrow">
            <a:avLst>
              <a:gd name="adj1" fmla="val 50000"/>
              <a:gd name="adj2" fmla="val 4731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4" name="矩形 13323">
            <a:extLst>
              <a:ext uri="{FF2B5EF4-FFF2-40B4-BE49-F238E27FC236}">
                <a16:creationId xmlns:a16="http://schemas.microsoft.com/office/drawing/2014/main" id="{7E8ED322-6769-47BE-932D-A1F63439D22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46388" y="5624513"/>
            <a:ext cx="2700337" cy="6016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英国无法获利</a:t>
            </a:r>
          </a:p>
        </p:txBody>
      </p:sp>
      <p:sp>
        <p:nvSpPr>
          <p:cNvPr id="13325" name="右箭头 13324">
            <a:extLst>
              <a:ext uri="{FF2B5EF4-FFF2-40B4-BE49-F238E27FC236}">
                <a16:creationId xmlns:a16="http://schemas.microsoft.com/office/drawing/2014/main" id="{C1EF816D-FEA5-4182-80AD-C07446117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5729288"/>
            <a:ext cx="755650" cy="423862"/>
          </a:xfrm>
          <a:prstGeom prst="rightArrow">
            <a:avLst>
              <a:gd name="adj1" fmla="val 50000"/>
              <a:gd name="adj2" fmla="val 4371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6" name="矩形 13325">
            <a:extLst>
              <a:ext uri="{FF2B5EF4-FFF2-40B4-BE49-F238E27FC236}">
                <a16:creationId xmlns:a16="http://schemas.microsoft.com/office/drawing/2014/main" id="{1756E74D-30E6-4188-9098-8BB3310D0A1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554788" y="5588000"/>
            <a:ext cx="2052637" cy="5889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鸦片贸易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 bldLvl="0" animBg="1"/>
      <p:bldP spid="12" grpId="0"/>
      <p:bldP spid="1332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74323C4-D58A-4559-8DDC-38E6E2BF6DD6}"/>
              </a:ext>
            </a:extLst>
          </p:cNvPr>
          <p:cNvSpPr>
            <a:spLocks noGrp="1" noRot="1"/>
          </p:cNvSpPr>
          <p:nvPr/>
        </p:nvSpPr>
        <p:spPr>
          <a:xfrm>
            <a:off x="457200" y="333375"/>
            <a:ext cx="84582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CS中黑" charset="0"/>
              </a:rPr>
              <a:t>英国向中国输入鸦片数量激增表</a:t>
            </a: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11D6D521-21F3-4163-A62A-396F34F2EEF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06450" y="1319213"/>
          <a:ext cx="7800975" cy="3740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604" name="Line 4">
            <a:extLst>
              <a:ext uri="{FF2B5EF4-FFF2-40B4-BE49-F238E27FC236}">
                <a16:creationId xmlns:a16="http://schemas.microsoft.com/office/drawing/2014/main" id="{988F27BA-FA2B-427A-8AE6-0ABD8AAC35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4005263"/>
            <a:ext cx="936625" cy="300037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5" name="Line 5">
            <a:extLst>
              <a:ext uri="{FF2B5EF4-FFF2-40B4-BE49-F238E27FC236}">
                <a16:creationId xmlns:a16="http://schemas.microsoft.com/office/drawing/2014/main" id="{EF5115B8-7D35-4475-80ED-6DC8C8E60E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575" y="3733800"/>
            <a:ext cx="987425" cy="271463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Line 6">
            <a:extLst>
              <a:ext uri="{FF2B5EF4-FFF2-40B4-BE49-F238E27FC236}">
                <a16:creationId xmlns:a16="http://schemas.microsoft.com/office/drawing/2014/main" id="{622B21F2-C52E-4C31-9DA4-31F7602596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124200"/>
            <a:ext cx="1143000" cy="6096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Line 7">
            <a:extLst>
              <a:ext uri="{FF2B5EF4-FFF2-40B4-BE49-F238E27FC236}">
                <a16:creationId xmlns:a16="http://schemas.microsoft.com/office/drawing/2014/main" id="{3DF478AF-658B-4D31-948E-F0B4A0AA79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133600"/>
            <a:ext cx="1038225" cy="9906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6F78A19E-DC1E-4DE1-B343-7428EA054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10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</a:p>
        </p:txBody>
      </p:sp>
      <p:sp>
        <p:nvSpPr>
          <p:cNvPr id="25609" name="Text Box 9">
            <a:extLst>
              <a:ext uri="{FF2B5EF4-FFF2-40B4-BE49-F238E27FC236}">
                <a16:creationId xmlns:a16="http://schemas.microsoft.com/office/drawing/2014/main" id="{A7AFD4A1-905C-4002-B353-D4806DA0C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6449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7889</a:t>
            </a:r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id="{BCC90841-0D45-4EEA-9334-916DA1552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352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12576</a:t>
            </a:r>
          </a:p>
        </p:txBody>
      </p:sp>
      <p:sp>
        <p:nvSpPr>
          <p:cNvPr id="25611" name="Text Box 11">
            <a:extLst>
              <a:ext uri="{FF2B5EF4-FFF2-40B4-BE49-F238E27FC236}">
                <a16:creationId xmlns:a16="http://schemas.microsoft.com/office/drawing/2014/main" id="{1B10FBCD-E8BA-49BB-B978-C76D80A28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819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20331</a:t>
            </a:r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90BD560F-B072-488D-B97A-2F4A333EF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828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35445</a:t>
            </a: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07074785-D71E-4281-8293-EC0E0C157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371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40200</a:t>
            </a:r>
          </a:p>
        </p:txBody>
      </p:sp>
      <p:sp>
        <p:nvSpPr>
          <p:cNvPr id="25614" name="Line 14">
            <a:extLst>
              <a:ext uri="{FF2B5EF4-FFF2-40B4-BE49-F238E27FC236}">
                <a16:creationId xmlns:a16="http://schemas.microsoft.com/office/drawing/2014/main" id="{EA4073B0-D3AC-405F-AABC-14C7A2BB73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2225" y="1844675"/>
            <a:ext cx="1223963" cy="288925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BC144F1D-16FA-451F-B9CA-2D3B866AE6AC}"/>
              </a:ext>
            </a:extLst>
          </p:cNvPr>
          <p:cNvSpPr txBox="1"/>
          <p:nvPr/>
        </p:nvSpPr>
        <p:spPr>
          <a:xfrm>
            <a:off x="509588" y="5229225"/>
            <a:ext cx="7850187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2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cs typeface="+mn-ea"/>
              </a:rPr>
              <a:t>    吸毒人数：约</a:t>
            </a:r>
            <a:r>
              <a:rPr lang="en-US" altLang="x-none" sz="32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cs typeface="+mn-ea"/>
              </a:rPr>
              <a:t>200</a:t>
            </a:r>
            <a:r>
              <a:rPr lang="zh-CN" altLang="en-US" sz="32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cs typeface="+mn-ea"/>
              </a:rPr>
              <a:t>万</a:t>
            </a:r>
            <a:endParaRPr lang="zh-CN" altLang="en-US" sz="32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2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cs typeface="+mn-ea"/>
              </a:rPr>
              <a:t>      </a:t>
            </a:r>
          </a:p>
        </p:txBody>
      </p:sp>
      <p:sp>
        <p:nvSpPr>
          <p:cNvPr id="17424" name="矩形 17423">
            <a:extLst>
              <a:ext uri="{FF2B5EF4-FFF2-40B4-BE49-F238E27FC236}">
                <a16:creationId xmlns:a16="http://schemas.microsoft.com/office/drawing/2014/main" id="{4ACC6E3A-F615-4AA1-9C52-B60F170795A7}"/>
              </a:ext>
            </a:extLst>
          </p:cNvPr>
          <p:cNvSpPr/>
          <p:nvPr/>
        </p:nvSpPr>
        <p:spPr>
          <a:xfrm>
            <a:off x="871538" y="5735638"/>
            <a:ext cx="7969250" cy="6397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掠夺白银：约</a:t>
            </a:r>
            <a:r>
              <a:rPr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4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亿两（</a:t>
            </a:r>
            <a:r>
              <a:rPr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1800---1840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年）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/>
      <p:bldP spid="174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26625" descr="鸦片战争后，普通的鸦片烟馆">
            <a:extLst>
              <a:ext uri="{FF2B5EF4-FFF2-40B4-BE49-F238E27FC236}">
                <a16:creationId xmlns:a16="http://schemas.microsoft.com/office/drawing/2014/main" id="{B1B96BE1-CC2A-4EA0-81A3-A2F7C5D8A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528638"/>
            <a:ext cx="9144001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矩形 26626">
            <a:extLst>
              <a:ext uri="{FF2B5EF4-FFF2-40B4-BE49-F238E27FC236}">
                <a16:creationId xmlns:a16="http://schemas.microsoft.com/office/drawing/2014/main" id="{2F3E2D65-CAB3-4EE9-AD95-A056708A7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5921375"/>
            <a:ext cx="393223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8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chemeClr val="tx1"/>
                </a:solidFill>
                <a:latin typeface="文鼎CS中黑" charset="0"/>
                <a:ea typeface="宋体" panose="02010600030101010101" pitchFamily="2" charset="-122"/>
              </a:rPr>
              <a:t>鸦片烟馆里的烟民</a:t>
            </a:r>
            <a:r>
              <a:rPr lang="zh-CN" altLang="en-US" sz="3600">
                <a:solidFill>
                  <a:srgbClr val="0000FF"/>
                </a:solidFill>
                <a:latin typeface="中圆体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62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Pages>0</Pages>
  <Words>1277</Words>
  <Characters>0</Characters>
  <Application>Microsoft Office PowerPoint</Application>
  <DocSecurity>0</DocSecurity>
  <PresentationFormat>全屏显示(4:3)</PresentationFormat>
  <Lines>0</Lines>
  <Paragraphs>259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黑体</vt:lpstr>
      <vt:lpstr>华文隶书</vt:lpstr>
      <vt:lpstr>华文中宋</vt:lpstr>
      <vt:lpstr>楷体_GB2312</vt:lpstr>
      <vt:lpstr>隶书</vt:lpstr>
      <vt:lpstr>宋体</vt:lpstr>
      <vt:lpstr>文鼎CS中黑</vt:lpstr>
      <vt:lpstr>文鼎中楷简</vt:lpstr>
      <vt:lpstr>长城新艺体</vt:lpstr>
      <vt:lpstr>中圆体</vt:lpstr>
      <vt:lpstr>Arial</vt:lpstr>
      <vt:lpstr>Century Gothic</vt:lpstr>
      <vt:lpstr>Tahoma</vt:lpstr>
      <vt:lpstr>Times New Roman</vt:lpstr>
      <vt:lpstr>Verdana</vt:lpstr>
      <vt:lpstr>Wingdings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免费更新请加微信：popo6111；淘宝店铺：泡泡教育5</dc:title>
  <dc:subject/>
  <dc:creator>免费更新请加微信：popo6111;淘宝店铺：泡泡教育5</dc:creator>
  <cp:keywords/>
  <dc:description>免费更新请加微信：popo6111；淘宝店铺：泡泡教育5</dc:description>
  <cp:lastModifiedBy>xbany</cp:lastModifiedBy>
  <cp:revision>20</cp:revision>
  <dcterms:created xsi:type="dcterms:W3CDTF">2017-05-23T06:00:13Z</dcterms:created>
  <dcterms:modified xsi:type="dcterms:W3CDTF">2019-09-02T05:12:27Z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