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97" r:id="rId4"/>
    <p:sldId id="298" r:id="rId5"/>
    <p:sldId id="299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02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9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6FA79A3C-758B-48FE-B497-D4F5D1C11DE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66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7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58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23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888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90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2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2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9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9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8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8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8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3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E1968A2E-BC71-42BB-85B6-06649ADC1F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08FEAC78-79D1-4AD8-B068-71ACBFCC6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65438"/>
            <a:ext cx="8424862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zh-CN" altLang="en-US" sz="48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第一单元 </a:t>
            </a:r>
          </a:p>
          <a:p>
            <a:pPr algn="ctr" eaLnBrk="1" hangingPunct="1">
              <a:lnSpc>
                <a:spcPct val="70000"/>
              </a:lnSpc>
            </a:pPr>
            <a:endParaRPr lang="zh-CN" altLang="en-US" sz="4800" b="1">
              <a:solidFill>
                <a:srgbClr val="07070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70000"/>
              </a:lnSpc>
            </a:pPr>
            <a:r>
              <a:rPr lang="zh-CN" altLang="en-US" sz="48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中国开始沦为半殖民地半封建社会</a:t>
            </a:r>
            <a:endParaRPr lang="en-US" altLang="zh-CN" sz="6000" b="1">
              <a:solidFill>
                <a:srgbClr val="07070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980E9024-8837-4222-8F68-D18C12D54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5226050"/>
            <a:ext cx="447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第二次鸦片战争</a:t>
            </a:r>
            <a:endParaRPr lang="en-US" altLang="zh-CN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Text Box 33">
            <a:extLst>
              <a:ext uri="{FF2B5EF4-FFF2-40B4-BE49-F238E27FC236}">
                <a16:creationId xmlns:a16="http://schemas.microsoft.com/office/drawing/2014/main" id="{15828290-6783-464C-BAE2-9159C5E4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809625"/>
            <a:ext cx="39544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八年级历史上册（R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教学课件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7197">
            <a:extLst>
              <a:ext uri="{FF2B5EF4-FFF2-40B4-BE49-F238E27FC236}">
                <a16:creationId xmlns:a16="http://schemas.microsoft.com/office/drawing/2014/main" id="{850FF4DB-81D9-4DE3-A884-4DF49A89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511175"/>
            <a:ext cx="63817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三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沙俄侵占中国北方大片领土</a:t>
            </a:r>
          </a:p>
        </p:txBody>
      </p:sp>
      <p:sp>
        <p:nvSpPr>
          <p:cNvPr id="62470" name="文本框 62469">
            <a:extLst>
              <a:ext uri="{FF2B5EF4-FFF2-40B4-BE49-F238E27FC236}">
                <a16:creationId xmlns:a16="http://schemas.microsoft.com/office/drawing/2014/main" id="{63B4F7B0-DA75-47A3-A04D-6CFD78116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173163"/>
            <a:ext cx="87503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创艺简仿宋" charset="0"/>
              </a:rPr>
              <a:t>        </a:t>
            </a:r>
            <a:r>
              <a:rPr lang="zh-CN" altLang="en-US" sz="2800" b="1">
                <a:latin typeface="文鼎中楷简" charset="0"/>
              </a:rPr>
              <a:t>第二次鸦片战争前后，沙俄强迫清政府签订一系列不平等条约，共割占了中国东北和西北</a:t>
            </a:r>
            <a:r>
              <a:rPr lang="en-US" altLang="zh-CN" sz="2800" b="1">
                <a:latin typeface="文鼎中楷简" charset="0"/>
              </a:rPr>
              <a:t>150</a:t>
            </a:r>
            <a:r>
              <a:rPr lang="zh-CN" altLang="en-US" sz="2800" b="1">
                <a:latin typeface="文鼎中楷简" charset="0"/>
              </a:rPr>
              <a:t>多万平方千米领土。</a:t>
            </a:r>
          </a:p>
        </p:txBody>
      </p:sp>
      <p:pic>
        <p:nvPicPr>
          <p:cNvPr id="26627" name="图片 18443" descr="e">
            <a:extLst>
              <a:ext uri="{FF2B5EF4-FFF2-40B4-BE49-F238E27FC236}">
                <a16:creationId xmlns:a16="http://schemas.microsoft.com/office/drawing/2014/main" id="{F51F09FC-9E71-4D62-B92A-7DAA8AAA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090738"/>
            <a:ext cx="7507287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433">
            <a:extLst>
              <a:ext uri="{FF2B5EF4-FFF2-40B4-BE49-F238E27FC236}">
                <a16:creationId xmlns:a16="http://schemas.microsoft.com/office/drawing/2014/main" id="{A45D44DF-55CD-4030-9096-4A47BD044FD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682625"/>
            <a:ext cx="6629400" cy="2363788"/>
            <a:chOff x="0" y="0"/>
            <a:chExt cx="4848" cy="1728"/>
          </a:xfrm>
        </p:grpSpPr>
        <p:pic>
          <p:nvPicPr>
            <p:cNvPr id="15365" name="图片 18434" descr="150">
              <a:extLst>
                <a:ext uri="{FF2B5EF4-FFF2-40B4-BE49-F238E27FC236}">
                  <a16:creationId xmlns:a16="http://schemas.microsoft.com/office/drawing/2014/main" id="{09077553-AAAB-4458-AF9B-BB56C370C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264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文本框 18435">
              <a:extLst>
                <a:ext uri="{FF2B5EF4-FFF2-40B4-BE49-F238E27FC236}">
                  <a16:creationId xmlns:a16="http://schemas.microsoft.com/office/drawing/2014/main" id="{19FCAAB3-941B-4E10-B5C1-81F91274D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624"/>
              <a:ext cx="206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4400" b="1">
                  <a:latin typeface="Times New Roman" panose="02020603050405020304" pitchFamily="18" charset="0"/>
                  <a:ea typeface="黑体" panose="02010609060101010101" pitchFamily="49" charset="-122"/>
                </a:rPr>
                <a:t>平方公里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37" name="文本框 18436">
            <a:extLst>
              <a:ext uri="{FF2B5EF4-FFF2-40B4-BE49-F238E27FC236}">
                <a16:creationId xmlns:a16="http://schemas.microsoft.com/office/drawing/2014/main" id="{1CF0A630-A708-49EC-9D0F-A9829CCE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59225"/>
            <a:ext cx="8458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</a:rPr>
              <a:t>        </a:t>
            </a:r>
            <a:r>
              <a:rPr lang="zh-CN" altLang="en-US" sz="3600" b="1">
                <a:latin typeface="Times New Roman" panose="02020603050405020304" pitchFamily="18" charset="0"/>
              </a:rPr>
              <a:t>俄国从十九世纪五十年代末开始</a:t>
            </a:r>
            <a:r>
              <a:rPr lang="en-US" altLang="zh-CN" sz="3600" b="1">
                <a:latin typeface="Times New Roman" panose="02020603050405020304" pitchFamily="18" charset="0"/>
              </a:rPr>
              <a:t>,</a:t>
            </a:r>
            <a:r>
              <a:rPr lang="zh-CN" altLang="en-US" sz="3600" b="1">
                <a:latin typeface="Times New Roman" panose="02020603050405020304" pitchFamily="18" charset="0"/>
              </a:rPr>
              <a:t>通过一系列不平等条约</a:t>
            </a:r>
            <a:r>
              <a:rPr lang="en-US" altLang="zh-CN" sz="3600" b="1">
                <a:latin typeface="Times New Roman" panose="02020603050405020304" pitchFamily="18" charset="0"/>
              </a:rPr>
              <a:t>,</a:t>
            </a:r>
            <a:r>
              <a:rPr lang="zh-CN" altLang="en-US" sz="3600" b="1">
                <a:latin typeface="Times New Roman" panose="02020603050405020304" pitchFamily="18" charset="0"/>
              </a:rPr>
              <a:t>割了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150</a:t>
            </a:r>
            <a:r>
              <a:rPr lang="zh-CN" altLang="en-US" sz="3600" b="1">
                <a:latin typeface="Times New Roman" panose="02020603050405020304" pitchFamily="18" charset="0"/>
              </a:rPr>
              <a:t>多万平方公里的中国领土</a:t>
            </a:r>
            <a:r>
              <a:rPr lang="en-US" altLang="zh-CN" sz="3600" b="1">
                <a:latin typeface="Times New Roman" panose="02020603050405020304" pitchFamily="18" charset="0"/>
              </a:rPr>
              <a:t>,</a:t>
            </a:r>
            <a:r>
              <a:rPr lang="zh-CN" altLang="en-US" sz="3600" b="1">
                <a:latin typeface="Times New Roman" panose="02020603050405020304" pitchFamily="18" charset="0"/>
              </a:rPr>
              <a:t>相当于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3600" b="1">
                <a:latin typeface="Times New Roman" panose="02020603050405020304" pitchFamily="18" charset="0"/>
              </a:rPr>
              <a:t>个浙江省的面积</a:t>
            </a:r>
            <a:r>
              <a:rPr lang="en-US" altLang="zh-CN" sz="3600" b="1">
                <a:latin typeface="Times New Roman" panose="02020603050405020304" pitchFamily="18" charset="0"/>
              </a:rPr>
              <a:t>,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600" b="1">
                <a:latin typeface="Times New Roman" panose="02020603050405020304" pitchFamily="18" charset="0"/>
              </a:rPr>
              <a:t>个法国，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3600" b="1">
                <a:latin typeface="Times New Roman" panose="02020603050405020304" pitchFamily="18" charset="0"/>
              </a:rPr>
              <a:t>个捷克斯洛伐克！</a:t>
            </a:r>
          </a:p>
        </p:txBody>
      </p:sp>
      <p:sp>
        <p:nvSpPr>
          <p:cNvPr id="18438" name="文本框 18437">
            <a:extLst>
              <a:ext uri="{FF2B5EF4-FFF2-40B4-BE49-F238E27FC236}">
                <a16:creationId xmlns:a16="http://schemas.microsoft.com/office/drawing/2014/main" id="{E33A7EEE-2C4E-4FBB-9278-E037DE357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892425"/>
            <a:ext cx="89916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文鼎CS大黑" charset="0"/>
              </a:rPr>
              <a:t>马克思说</a:t>
            </a:r>
            <a:r>
              <a:rPr lang="en-US" altLang="zh-CN" sz="2800" b="1">
                <a:latin typeface="文鼎CS大黑" charset="0"/>
              </a:rPr>
              <a:t>:"</a:t>
            </a:r>
            <a:r>
              <a:rPr lang="zh-CN" altLang="en-US" sz="2800" b="1">
                <a:latin typeface="文鼎CS大黑" charset="0"/>
              </a:rPr>
              <a:t>在第二次鸦片战争中</a:t>
            </a:r>
            <a:r>
              <a:rPr lang="en-US" altLang="zh-CN" sz="2800" b="1">
                <a:latin typeface="文鼎CS大黑" charset="0"/>
              </a:rPr>
              <a:t>,</a:t>
            </a:r>
            <a:r>
              <a:rPr lang="zh-CN" altLang="en-US" sz="2800" b="1">
                <a:latin typeface="文鼎CS大黑" charset="0"/>
              </a:rPr>
              <a:t>俄国不花费一文钱</a:t>
            </a:r>
            <a:r>
              <a:rPr lang="en-US" altLang="zh-CN" sz="2800" b="1">
                <a:latin typeface="文鼎CS大黑" charset="0"/>
              </a:rPr>
              <a:t>,</a:t>
            </a:r>
            <a:r>
              <a:rPr lang="zh-CN" altLang="en-US" sz="2800" b="1">
                <a:latin typeface="文鼎CS大黑" charset="0"/>
              </a:rPr>
              <a:t>不发动一兵一卒</a:t>
            </a:r>
            <a:r>
              <a:rPr lang="en-US" altLang="zh-CN" sz="2800" b="1">
                <a:latin typeface="文鼎CS大黑" charset="0"/>
              </a:rPr>
              <a:t>,</a:t>
            </a:r>
            <a:r>
              <a:rPr lang="zh-CN" altLang="en-US" sz="2800" b="1">
                <a:latin typeface="文鼎CS大黑" charset="0"/>
              </a:rPr>
              <a:t>而比任何一个参战国得到了更多的好处</a:t>
            </a:r>
            <a:r>
              <a:rPr lang="en-US" altLang="zh-CN" sz="2800" b="1">
                <a:latin typeface="文鼎CS大黑" charset="0"/>
              </a:rPr>
              <a:t>."</a:t>
            </a:r>
            <a:r>
              <a:rPr lang="en-US" altLang="zh-CN" sz="3600" b="1">
                <a:latin typeface="文鼎CS大黑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文本框 62466">
            <a:extLst>
              <a:ext uri="{FF2B5EF4-FFF2-40B4-BE49-F238E27FC236}">
                <a16:creationId xmlns:a16="http://schemas.microsoft.com/office/drawing/2014/main" id="{7754C695-BEC2-4708-A59F-9A8D725E5250}"/>
              </a:ext>
            </a:extLst>
          </p:cNvPr>
          <p:cNvSpPr txBox="1"/>
          <p:nvPr/>
        </p:nvSpPr>
        <p:spPr>
          <a:xfrm>
            <a:off x="1273175" y="647700"/>
            <a:ext cx="6172200" cy="822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0" tIns="0" rIns="0" bIns="0" anchorCtr="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第二次鸦片战争影响</a:t>
            </a:r>
          </a:p>
        </p:txBody>
      </p:sp>
      <p:sp>
        <p:nvSpPr>
          <p:cNvPr id="62473" name="矩形 62472">
            <a:extLst>
              <a:ext uri="{FF2B5EF4-FFF2-40B4-BE49-F238E27FC236}">
                <a16:creationId xmlns:a16="http://schemas.microsoft.com/office/drawing/2014/main" id="{ABF85E57-6A26-4667-B971-1E64922E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628775"/>
            <a:ext cx="90281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5400" b="1">
                <a:solidFill>
                  <a:srgbClr val="008000"/>
                </a:solidFill>
                <a:latin typeface="文鼎中特广告体" charset="-122"/>
                <a:ea typeface="文鼎中特广告体" charset="-122"/>
              </a:rPr>
              <a:t> </a:t>
            </a:r>
            <a:r>
              <a:rPr lang="zh-CN" altLang="en-US" sz="4800" b="1">
                <a:latin typeface="文鼎中楷简" charset="0"/>
              </a:rPr>
              <a:t>使中国丧失了更多主权，英国、法国、美国等西方侵略势力由东南沿海一带深入到长江中下游地区，沙俄侵占中国北方大片领土。</a:t>
            </a:r>
            <a:r>
              <a:rPr lang="zh-CN" altLang="en-US" sz="4800" b="1">
                <a:solidFill>
                  <a:srgbClr val="CC0000"/>
                </a:solidFill>
                <a:latin typeface="文鼎中楷简" charset="0"/>
              </a:rPr>
              <a:t>中国的半殖民地化程度进一步加深。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">
            <a:extLst>
              <a:ext uri="{FF2B5EF4-FFF2-40B4-BE49-F238E27FC236}">
                <a16:creationId xmlns:a16="http://schemas.microsoft.com/office/drawing/2014/main" id="{17897939-88CE-4B52-944E-E2A33BF5F9AC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17425" name="图片 1">
              <a:extLst>
                <a:ext uri="{FF2B5EF4-FFF2-40B4-BE49-F238E27FC236}">
                  <a16:creationId xmlns:a16="http://schemas.microsoft.com/office/drawing/2014/main" id="{FF967523-28CF-4C1E-9D18-051853056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6" name="文本框 2">
              <a:extLst>
                <a:ext uri="{FF2B5EF4-FFF2-40B4-BE49-F238E27FC236}">
                  <a16:creationId xmlns:a16="http://schemas.microsoft.com/office/drawing/2014/main" id="{342C4103-CEAB-49E6-91BC-2612C1457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课堂小结</a:t>
              </a:r>
            </a:p>
          </p:txBody>
        </p:sp>
      </p:grpSp>
      <p:sp>
        <p:nvSpPr>
          <p:cNvPr id="53254" name="文本框 53253">
            <a:extLst>
              <a:ext uri="{FF2B5EF4-FFF2-40B4-BE49-F238E27FC236}">
                <a16:creationId xmlns:a16="http://schemas.microsoft.com/office/drawing/2014/main" id="{73077F69-FD41-4BB9-9ABA-F24B0D1C3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1871663"/>
            <a:ext cx="687388" cy="3932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latin typeface="文鼎CS大黑" charset="0"/>
              </a:rPr>
              <a:t>第二次鸦片战争</a:t>
            </a:r>
          </a:p>
        </p:txBody>
      </p:sp>
      <p:sp>
        <p:nvSpPr>
          <p:cNvPr id="53250" name="左大括号 53249">
            <a:extLst>
              <a:ext uri="{FF2B5EF4-FFF2-40B4-BE49-F238E27FC236}">
                <a16:creationId xmlns:a16="http://schemas.microsoft.com/office/drawing/2014/main" id="{947BF482-1C8C-4FDC-AEC1-5338BEA10079}"/>
              </a:ext>
            </a:extLst>
          </p:cNvPr>
          <p:cNvSpPr>
            <a:spLocks/>
          </p:cNvSpPr>
          <p:nvPr/>
        </p:nvSpPr>
        <p:spPr bwMode="auto">
          <a:xfrm>
            <a:off x="844550" y="1493838"/>
            <a:ext cx="215900" cy="4573587"/>
          </a:xfrm>
          <a:prstGeom prst="leftBrace">
            <a:avLst>
              <a:gd name="adj1" fmla="val 1756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5" name="文本框 53254">
            <a:extLst>
              <a:ext uri="{FF2B5EF4-FFF2-40B4-BE49-F238E27FC236}">
                <a16:creationId xmlns:a16="http://schemas.microsoft.com/office/drawing/2014/main" id="{2E12C2CA-4E84-442C-BA3D-F27A5C7E4729}"/>
              </a:ext>
            </a:extLst>
          </p:cNvPr>
          <p:cNvSpPr txBox="1"/>
          <p:nvPr/>
        </p:nvSpPr>
        <p:spPr>
          <a:xfrm>
            <a:off x="1146175" y="1357313"/>
            <a:ext cx="1008063" cy="528637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起因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67" name="文本框 53266">
            <a:extLst>
              <a:ext uri="{FF2B5EF4-FFF2-40B4-BE49-F238E27FC236}">
                <a16:creationId xmlns:a16="http://schemas.microsoft.com/office/drawing/2014/main" id="{B1E28D10-94FD-471D-BAF6-9FC9AFE4EA30}"/>
              </a:ext>
            </a:extLst>
          </p:cNvPr>
          <p:cNvSpPr txBox="1"/>
          <p:nvPr/>
        </p:nvSpPr>
        <p:spPr>
          <a:xfrm>
            <a:off x="1160463" y="2324100"/>
            <a:ext cx="1008062" cy="519113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时间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68" name="文本框 53267">
            <a:extLst>
              <a:ext uri="{FF2B5EF4-FFF2-40B4-BE49-F238E27FC236}">
                <a16:creationId xmlns:a16="http://schemas.microsoft.com/office/drawing/2014/main" id="{1EA07001-7DE5-44DE-B105-F0A390E1ACEB}"/>
              </a:ext>
            </a:extLst>
          </p:cNvPr>
          <p:cNvSpPr txBox="1"/>
          <p:nvPr/>
        </p:nvSpPr>
        <p:spPr>
          <a:xfrm>
            <a:off x="1135063" y="4656138"/>
            <a:ext cx="1008062" cy="528637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结果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69" name="文本框 53268">
            <a:extLst>
              <a:ext uri="{FF2B5EF4-FFF2-40B4-BE49-F238E27FC236}">
                <a16:creationId xmlns:a16="http://schemas.microsoft.com/office/drawing/2014/main" id="{7D9962DF-8B7B-452F-A874-7D2F60E8E941}"/>
              </a:ext>
            </a:extLst>
          </p:cNvPr>
          <p:cNvSpPr txBox="1"/>
          <p:nvPr/>
        </p:nvSpPr>
        <p:spPr>
          <a:xfrm>
            <a:off x="1081088" y="5748338"/>
            <a:ext cx="1008062" cy="528637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影响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83D6CF-1666-4F32-B526-C84DAF120719}"/>
              </a:ext>
            </a:extLst>
          </p:cNvPr>
          <p:cNvSpPr txBox="1"/>
          <p:nvPr/>
        </p:nvSpPr>
        <p:spPr>
          <a:xfrm>
            <a:off x="1152525" y="3540125"/>
            <a:ext cx="1101725" cy="517525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经过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126" name="矩形 7178">
            <a:extLst>
              <a:ext uri="{FF2B5EF4-FFF2-40B4-BE49-F238E27FC236}">
                <a16:creationId xmlns:a16="http://schemas.microsoft.com/office/drawing/2014/main" id="{21C0415E-1CD5-41D4-8EEC-3E3D1F64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343025"/>
            <a:ext cx="63960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进一步打开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中国市场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，扩大侵略权益。</a:t>
            </a:r>
          </a:p>
        </p:txBody>
      </p:sp>
      <p:sp>
        <p:nvSpPr>
          <p:cNvPr id="6146" name="矩形 9225">
            <a:extLst>
              <a:ext uri="{FF2B5EF4-FFF2-40B4-BE49-F238E27FC236}">
                <a16:creationId xmlns:a16="http://schemas.microsoft.com/office/drawing/2014/main" id="{F3914CB7-B0D2-443E-B8FC-6BF7DDE3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351088"/>
            <a:ext cx="2689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1856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年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—1860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年</a:t>
            </a:r>
          </a:p>
        </p:txBody>
      </p:sp>
      <p:sp>
        <p:nvSpPr>
          <p:cNvPr id="53251" name="左大括号 53250">
            <a:extLst>
              <a:ext uri="{FF2B5EF4-FFF2-40B4-BE49-F238E27FC236}">
                <a16:creationId xmlns:a16="http://schemas.microsoft.com/office/drawing/2014/main" id="{D70511EF-945F-40B7-A4F4-47DDB67C8B2B}"/>
              </a:ext>
            </a:extLst>
          </p:cNvPr>
          <p:cNvSpPr>
            <a:spLocks/>
          </p:cNvSpPr>
          <p:nvPr/>
        </p:nvSpPr>
        <p:spPr bwMode="auto">
          <a:xfrm>
            <a:off x="2292350" y="3322638"/>
            <a:ext cx="136525" cy="969962"/>
          </a:xfrm>
          <a:prstGeom prst="leftBrace">
            <a:avLst>
              <a:gd name="adj1" fmla="val 337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9" name="文本框 62468">
            <a:extLst>
              <a:ext uri="{FF2B5EF4-FFF2-40B4-BE49-F238E27FC236}">
                <a16:creationId xmlns:a16="http://schemas.microsoft.com/office/drawing/2014/main" id="{32456662-4590-41CD-8EB7-1882E4C1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8" y="3157538"/>
            <a:ext cx="60023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1856年，占领广州。1858年逼近天津。</a:t>
            </a:r>
            <a:endParaRPr lang="zh-CN" altLang="en-US" sz="2800" b="1">
              <a:latin typeface="创艺简仿宋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C6CC29-3975-4B3D-A71F-B82EA2B7C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3968750"/>
            <a:ext cx="3435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1860年，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火烧圆明园</a:t>
            </a:r>
          </a:p>
        </p:txBody>
      </p:sp>
      <p:sp>
        <p:nvSpPr>
          <p:cNvPr id="9" name="矩形 7178">
            <a:extLst>
              <a:ext uri="{FF2B5EF4-FFF2-40B4-BE49-F238E27FC236}">
                <a16:creationId xmlns:a16="http://schemas.microsoft.com/office/drawing/2014/main" id="{286A26C7-8B4B-429F-98C0-32E617C1D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497388"/>
            <a:ext cx="6396037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失败，签订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《天津条约》《北京条约》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沙俄占领中国北方大片领土。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271AFD-55A1-42BB-AD48-74D464D1F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5819775"/>
            <a:ext cx="56213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latin typeface="文鼎中楷简" charset="0"/>
              </a:rPr>
              <a:t>中国的半殖民地化程度进一步加深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bldLvl="0" animBg="1"/>
      <p:bldP spid="53255" grpId="0" bldLvl="0" animBg="1"/>
      <p:bldP spid="53267" grpId="0" bldLvl="0" animBg="1"/>
      <p:bldP spid="53268" grpId="0" bldLvl="0" animBg="1"/>
      <p:bldP spid="53269" grpId="0" bldLvl="0" animBg="1"/>
      <p:bldP spid="7" grpId="0" bldLvl="0" animBg="1"/>
      <p:bldP spid="5126" grpId="0"/>
      <p:bldP spid="6146" grpId="0"/>
      <p:bldP spid="62469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2">
            <a:extLst>
              <a:ext uri="{FF2B5EF4-FFF2-40B4-BE49-F238E27FC236}">
                <a16:creationId xmlns:a16="http://schemas.microsoft.com/office/drawing/2014/main" id="{DCCDCDB0-378F-42AD-B6C9-56BADD78CB19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18438" name="图片 1">
              <a:extLst>
                <a:ext uri="{FF2B5EF4-FFF2-40B4-BE49-F238E27FC236}">
                  <a16:creationId xmlns:a16="http://schemas.microsoft.com/office/drawing/2014/main" id="{338B9157-B4AE-4B0C-AEF0-5458922A8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9" name="文本框 2">
              <a:extLst>
                <a:ext uri="{FF2B5EF4-FFF2-40B4-BE49-F238E27FC236}">
                  <a16:creationId xmlns:a16="http://schemas.microsoft.com/office/drawing/2014/main" id="{5ED49B69-CB61-410E-8BF5-E28D146D6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随堂演练</a:t>
              </a:r>
            </a:p>
          </p:txBody>
        </p:sp>
      </p:grpSp>
      <p:sp>
        <p:nvSpPr>
          <p:cNvPr id="18435" name="文本框 33794">
            <a:extLst>
              <a:ext uri="{FF2B5EF4-FFF2-40B4-BE49-F238E27FC236}">
                <a16:creationId xmlns:a16="http://schemas.microsoft.com/office/drawing/2014/main" id="{D070B254-53BC-4DD6-B70E-42BA8708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1344613"/>
            <a:ext cx="8761412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1.策划发动第二次鸦片战争的国家是（     ）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A.英、法　　         B.英、法、俄　　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C.英、法、美　　     D.英、法、美、俄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2.在第二次鸦片战争中，充当“帮凶”，且又单独“作案”的国家是（     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A.英国               B.俄国        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C.法国               D.美国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796" name="文本框 33795">
            <a:extLst>
              <a:ext uri="{FF2B5EF4-FFF2-40B4-BE49-F238E27FC236}">
                <a16:creationId xmlns:a16="http://schemas.microsoft.com/office/drawing/2014/main" id="{6C4BB145-607E-400E-8637-4F50345AB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1252538"/>
            <a:ext cx="825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33797" name="文本框 33796">
            <a:extLst>
              <a:ext uri="{FF2B5EF4-FFF2-40B4-BE49-F238E27FC236}">
                <a16:creationId xmlns:a16="http://schemas.microsoft.com/office/drawing/2014/main" id="{28A64EB4-B5A5-419F-94C7-9F0A7F9B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3659188"/>
            <a:ext cx="823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ldLvl="0"/>
      <p:bldP spid="33797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4817">
            <a:extLst>
              <a:ext uri="{FF2B5EF4-FFF2-40B4-BE49-F238E27FC236}">
                <a16:creationId xmlns:a16="http://schemas.microsoft.com/office/drawing/2014/main" id="{1ABE30D2-1D7D-41EE-BA10-E85E16FFA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73088"/>
            <a:ext cx="8761412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3.有人说：“在第二次鸦片战争中，俄国不需花费一文一钱，不必动用一兵一卒，而能比任何一个国家得到更多的好处。”这里“更多的好处”指（     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A.得到巨额赔款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B.割占中国150多万平方公里土地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C.强迫清政府开放数处通商口岸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D.从中国抢走无数珍宝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4.中国近代史上割地最多的不平等条约是（   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A.中英《南京条约》      B.中俄《瑷珲条约》 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C.中俄《北京条约》      D.中俄《尼布楚条约》</a:t>
            </a:r>
          </a:p>
        </p:txBody>
      </p:sp>
      <p:sp>
        <p:nvSpPr>
          <p:cNvPr id="34819" name="文本框 34818">
            <a:extLst>
              <a:ext uri="{FF2B5EF4-FFF2-40B4-BE49-F238E27FC236}">
                <a16:creationId xmlns:a16="http://schemas.microsoft.com/office/drawing/2014/main" id="{4B4C204E-DF52-42C3-B2D2-1F932700E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1795463"/>
            <a:ext cx="8239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endParaRPr lang="zh-CN" altLang="en-US"/>
          </a:p>
        </p:txBody>
      </p:sp>
      <p:sp>
        <p:nvSpPr>
          <p:cNvPr id="34820" name="文本框 34819">
            <a:extLst>
              <a:ext uri="{FF2B5EF4-FFF2-40B4-BE49-F238E27FC236}">
                <a16:creationId xmlns:a16="http://schemas.microsoft.com/office/drawing/2014/main" id="{6189A1F0-F55A-4A1C-906F-9E8E6D8EA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4514850"/>
            <a:ext cx="8255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/>
      <p:bldP spid="34820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35841">
            <a:extLst>
              <a:ext uri="{FF2B5EF4-FFF2-40B4-BE49-F238E27FC236}">
                <a16:creationId xmlns:a16="http://schemas.microsoft.com/office/drawing/2014/main" id="{F8A58921-D1FD-46D0-BFAD-2AAF0C970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723900"/>
            <a:ext cx="8761412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 sz="2800" b="1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.之所以说第二次鸦片战争是第一次鸦片战争的继续，主要是因为（     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A.两次战争的性质相同    B.两次战争的规模相同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C.发动战争的国家相同    D.挑起战争的借口相同</a:t>
            </a:r>
          </a:p>
        </p:txBody>
      </p:sp>
      <p:sp>
        <p:nvSpPr>
          <p:cNvPr id="35844" name="文本框 35843">
            <a:extLst>
              <a:ext uri="{FF2B5EF4-FFF2-40B4-BE49-F238E27FC236}">
                <a16:creationId xmlns:a16="http://schemas.microsoft.com/office/drawing/2014/main" id="{1FD4A77C-6BAF-403A-B7DD-D8347033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8" y="2125663"/>
            <a:ext cx="8255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2">
            <a:extLst>
              <a:ext uri="{FF2B5EF4-FFF2-40B4-BE49-F238E27FC236}">
                <a16:creationId xmlns:a16="http://schemas.microsoft.com/office/drawing/2014/main" id="{C9C69EB8-4209-4602-AD2C-0D888B820EF3}"/>
              </a:ext>
            </a:extLst>
          </p:cNvPr>
          <p:cNvGrpSpPr>
            <a:grpSpLocks/>
          </p:cNvGrpSpPr>
          <p:nvPr/>
        </p:nvGrpSpPr>
        <p:grpSpPr bwMode="auto">
          <a:xfrm>
            <a:off x="9525" y="517525"/>
            <a:ext cx="2065338" cy="536575"/>
            <a:chOff x="284" y="878"/>
            <a:chExt cx="3253" cy="844"/>
          </a:xfrm>
        </p:grpSpPr>
        <p:pic>
          <p:nvPicPr>
            <p:cNvPr id="6149" name="图片 1">
              <a:extLst>
                <a:ext uri="{FF2B5EF4-FFF2-40B4-BE49-F238E27FC236}">
                  <a16:creationId xmlns:a16="http://schemas.microsoft.com/office/drawing/2014/main" id="{E4E9EF12-9FAE-46DF-BF71-0C7BFBF43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0" name="文本框 2">
              <a:extLst>
                <a:ext uri="{FF2B5EF4-FFF2-40B4-BE49-F238E27FC236}">
                  <a16:creationId xmlns:a16="http://schemas.microsoft.com/office/drawing/2014/main" id="{F5FF9BDA-735D-4893-9D0C-3A441EAD1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新课导入</a:t>
              </a:r>
            </a:p>
          </p:txBody>
        </p:sp>
      </p:grpSp>
      <p:pic>
        <p:nvPicPr>
          <p:cNvPr id="3076" name="图片 4097" descr="2006110205303119832">
            <a:extLst>
              <a:ext uri="{FF2B5EF4-FFF2-40B4-BE49-F238E27FC236}">
                <a16:creationId xmlns:a16="http://schemas.microsoft.com/office/drawing/2014/main" id="{D2EEB85D-5B6D-4214-A668-98FB2C3C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54100"/>
            <a:ext cx="81883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矩形 7172">
            <a:extLst>
              <a:ext uri="{FF2B5EF4-FFF2-40B4-BE49-F238E27FC236}">
                <a16:creationId xmlns:a16="http://schemas.microsoft.com/office/drawing/2014/main" id="{FD8A03FE-4F26-48DB-9E6A-49E8378E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5549900"/>
            <a:ext cx="91471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思考：英法联军为什么要抢劫、焚毁圆明园？中国在这次战争中还丧失了哪些领土和主权？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AC8144A6-0E17-403C-8D45-3DE02C1185E5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69913"/>
            <a:ext cx="2065338" cy="536575"/>
            <a:chOff x="284" y="878"/>
            <a:chExt cx="3254" cy="845"/>
          </a:xfrm>
        </p:grpSpPr>
        <p:pic>
          <p:nvPicPr>
            <p:cNvPr id="7172" name="图片 1">
              <a:extLst>
                <a:ext uri="{FF2B5EF4-FFF2-40B4-BE49-F238E27FC236}">
                  <a16:creationId xmlns:a16="http://schemas.microsoft.com/office/drawing/2014/main" id="{19DCD2F8-B524-4B76-8529-90D0ADF77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3" name="文本框 2">
              <a:extLst>
                <a:ext uri="{FF2B5EF4-FFF2-40B4-BE49-F238E27FC236}">
                  <a16:creationId xmlns:a16="http://schemas.microsoft.com/office/drawing/2014/main" id="{D0FE9984-2257-4FFA-A71C-7ED7A9AE4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学习目标</a:t>
              </a:r>
            </a:p>
          </p:txBody>
        </p:sp>
      </p:grpSp>
      <p:sp>
        <p:nvSpPr>
          <p:cNvPr id="51208" name="Text Box 5">
            <a:extLst>
              <a:ext uri="{FF2B5EF4-FFF2-40B4-BE49-F238E27FC236}">
                <a16:creationId xmlns:a16="http://schemas.microsoft.com/office/drawing/2014/main" id="{9C9254E5-0BA4-4B37-9FE8-C5EA63890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397000"/>
            <a:ext cx="8569325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>
                <a:latin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 sz="3200" b="1">
                <a:latin typeface="宋体" panose="02010600030101010101" pitchFamily="2" charset="-122"/>
                <a:sym typeface="宋体" panose="02010600030101010101" pitchFamily="2" charset="-122"/>
              </a:rPr>
              <a:t>知道第二次鸦片战争爆发的目的、导火线、过程和结果。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.知道《天津条约》和《北京条约》的内容以及沙俄侵占中国北方大片领土。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3200" b="1">
                <a:latin typeface="宋体" panose="02010600030101010101" pitchFamily="2" charset="-122"/>
              </a:rPr>
              <a:t>3.</a:t>
            </a:r>
            <a:r>
              <a:rPr lang="zh-CN" altLang="en-US" sz="3200" b="1">
                <a:latin typeface="宋体" panose="02010600030101010101" pitchFamily="2" charset="-122"/>
              </a:rPr>
              <a:t>认识第二次鸦片战争对中国近代社会的影响。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>
            <a:extLst>
              <a:ext uri="{FF2B5EF4-FFF2-40B4-BE49-F238E27FC236}">
                <a16:creationId xmlns:a16="http://schemas.microsoft.com/office/drawing/2014/main" id="{F915BFA8-EB1B-4955-B67F-A76805648FAC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8220" name="图片 1">
              <a:extLst>
                <a:ext uri="{FF2B5EF4-FFF2-40B4-BE49-F238E27FC236}">
                  <a16:creationId xmlns:a16="http://schemas.microsoft.com/office/drawing/2014/main" id="{A7D66C32-B602-43A5-B865-270798615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1" name="文本框 2">
              <a:extLst>
                <a:ext uri="{FF2B5EF4-FFF2-40B4-BE49-F238E27FC236}">
                  <a16:creationId xmlns:a16="http://schemas.microsoft.com/office/drawing/2014/main" id="{D306215C-8625-4DCA-97FA-144CF97CA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新课讲授</a:t>
              </a:r>
            </a:p>
          </p:txBody>
        </p:sp>
      </p:grpSp>
      <p:sp>
        <p:nvSpPr>
          <p:cNvPr id="8195" name="矩形 7197">
            <a:extLst>
              <a:ext uri="{FF2B5EF4-FFF2-40B4-BE49-F238E27FC236}">
                <a16:creationId xmlns:a16="http://schemas.microsoft.com/office/drawing/2014/main" id="{C6B2642E-6D2A-47BA-A93A-28FCCE20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1116013"/>
            <a:ext cx="5464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一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英法再次发动侵华战争</a:t>
            </a:r>
          </a:p>
        </p:txBody>
      </p:sp>
      <p:sp>
        <p:nvSpPr>
          <p:cNvPr id="5125" name="矩形 7174">
            <a:extLst>
              <a:ext uri="{FF2B5EF4-FFF2-40B4-BE49-F238E27FC236}">
                <a16:creationId xmlns:a16="http://schemas.microsoft.com/office/drawing/2014/main" id="{61DADA17-2038-48DD-9D4D-8A7B6667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1962150"/>
            <a:ext cx="1379537" cy="481013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目的：</a:t>
            </a:r>
          </a:p>
        </p:txBody>
      </p:sp>
      <p:sp>
        <p:nvSpPr>
          <p:cNvPr id="5126" name="矩形 7178">
            <a:extLst>
              <a:ext uri="{FF2B5EF4-FFF2-40B4-BE49-F238E27FC236}">
                <a16:creationId xmlns:a16="http://schemas.microsoft.com/office/drawing/2014/main" id="{C4410327-BCCF-4923-A5CA-FF7778BA6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1751013"/>
            <a:ext cx="74215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西方列强不满足既得利益，企图进一步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打开中国市场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，扩大侵略权益。</a:t>
            </a:r>
          </a:p>
        </p:txBody>
      </p:sp>
      <p:sp>
        <p:nvSpPr>
          <p:cNvPr id="8198" name="Text Box 4">
            <a:extLst>
              <a:ext uri="{FF2B5EF4-FFF2-40B4-BE49-F238E27FC236}">
                <a16:creationId xmlns:a16="http://schemas.microsoft.com/office/drawing/2014/main" id="{7415268B-874F-43F2-BE0E-C56B04056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45704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8199" name="Oval 5">
            <a:extLst>
              <a:ext uri="{FF2B5EF4-FFF2-40B4-BE49-F238E27FC236}">
                <a16:creationId xmlns:a16="http://schemas.microsoft.com/office/drawing/2014/main" id="{604F7249-3F09-4EE5-91AB-5E6A8A59A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141663"/>
            <a:ext cx="1584325" cy="1008062"/>
          </a:xfrm>
          <a:prstGeom prst="ellipse">
            <a:avLst/>
          </a:prstGeom>
          <a:gradFill rotWithShape="1">
            <a:gsLst>
              <a:gs pos="0">
                <a:srgbClr val="FFFF99">
                  <a:alpha val="1999"/>
                </a:srgbClr>
              </a:gs>
              <a:gs pos="100000">
                <a:srgbClr val="660066">
                  <a:alpha val="45998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/>
              <a:t>英法</a:t>
            </a:r>
          </a:p>
        </p:txBody>
      </p:sp>
      <p:sp>
        <p:nvSpPr>
          <p:cNvPr id="8200" name="Oval 6">
            <a:extLst>
              <a:ext uri="{FF2B5EF4-FFF2-40B4-BE49-F238E27FC236}">
                <a16:creationId xmlns:a16="http://schemas.microsoft.com/office/drawing/2014/main" id="{F702398C-7ABD-49CB-86AA-39A76F680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141663"/>
            <a:ext cx="1584325" cy="958850"/>
          </a:xfrm>
          <a:prstGeom prst="ellipse">
            <a:avLst/>
          </a:prstGeom>
          <a:gradFill rotWithShape="0">
            <a:gsLst>
              <a:gs pos="0">
                <a:srgbClr val="FFFF66">
                  <a:alpha val="26999"/>
                </a:srgbClr>
              </a:gs>
              <a:gs pos="100000">
                <a:srgbClr val="FF0000">
                  <a:alpha val="59998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/>
              <a:t>中国</a:t>
            </a:r>
          </a:p>
        </p:txBody>
      </p:sp>
      <p:sp>
        <p:nvSpPr>
          <p:cNvPr id="6159" name="AutoShape 18">
            <a:extLst>
              <a:ext uri="{FF2B5EF4-FFF2-40B4-BE49-F238E27FC236}">
                <a16:creationId xmlns:a16="http://schemas.microsoft.com/office/drawing/2014/main" id="{69C21045-0947-49CB-AA11-5D7E3D7D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556125"/>
            <a:ext cx="2808288" cy="1223963"/>
          </a:xfrm>
          <a:prstGeom prst="irregularSeal1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战争</a:t>
            </a:r>
          </a:p>
        </p:txBody>
      </p:sp>
      <p:sp>
        <p:nvSpPr>
          <p:cNvPr id="6160" name="AutoShape 19">
            <a:extLst>
              <a:ext uri="{FF2B5EF4-FFF2-40B4-BE49-F238E27FC236}">
                <a16:creationId xmlns:a16="http://schemas.microsoft.com/office/drawing/2014/main" id="{3C3EF61A-2D5C-430C-9CF1-C0209BA02883}"/>
              </a:ext>
            </a:extLst>
          </p:cNvPr>
          <p:cNvSpPr>
            <a:spLocks noChangeArrowheads="1"/>
          </p:cNvSpPr>
          <p:nvPr/>
        </p:nvSpPr>
        <p:spPr bwMode="auto">
          <a:xfrm rot="3201455">
            <a:off x="6775450" y="3889375"/>
            <a:ext cx="142875" cy="1958975"/>
          </a:xfrm>
          <a:prstGeom prst="downArrow">
            <a:avLst>
              <a:gd name="adj1" fmla="val 50000"/>
              <a:gd name="adj2" fmla="val 34252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1" name="AutoShape 21">
            <a:extLst>
              <a:ext uri="{FF2B5EF4-FFF2-40B4-BE49-F238E27FC236}">
                <a16:creationId xmlns:a16="http://schemas.microsoft.com/office/drawing/2014/main" id="{ABD4CD60-54E9-4A5F-9B03-80CECF666E0C}"/>
              </a:ext>
            </a:extLst>
          </p:cNvPr>
          <p:cNvSpPr>
            <a:spLocks noChangeArrowheads="1"/>
          </p:cNvSpPr>
          <p:nvPr/>
        </p:nvSpPr>
        <p:spPr bwMode="auto">
          <a:xfrm rot="17885387" flipH="1">
            <a:off x="2637631" y="3769520"/>
            <a:ext cx="117475" cy="2068512"/>
          </a:xfrm>
          <a:prstGeom prst="downArrow">
            <a:avLst>
              <a:gd name="adj1" fmla="val 50000"/>
              <a:gd name="adj2" fmla="val 439877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BAD305D7-3B5D-4629-AAC4-CB34A195FDC6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149725"/>
            <a:ext cx="2051050" cy="1223963"/>
            <a:chOff x="0" y="0"/>
            <a:chExt cx="1043" cy="771"/>
          </a:xfrm>
        </p:grpSpPr>
        <p:sp>
          <p:nvSpPr>
            <p:cNvPr id="8218" name="Rectangle 23">
              <a:extLst>
                <a:ext uri="{FF2B5EF4-FFF2-40B4-BE49-F238E27FC236}">
                  <a16:creationId xmlns:a16="http://schemas.microsoft.com/office/drawing/2014/main" id="{BF5517DA-C853-418D-8B92-DD75404681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82407">
              <a:off x="226" y="0"/>
              <a:ext cx="817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亚罗号事件</a:t>
              </a:r>
            </a:p>
          </p:txBody>
        </p:sp>
        <p:sp>
          <p:nvSpPr>
            <p:cNvPr id="8219" name="Rectangle 24">
              <a:extLst>
                <a:ext uri="{FF2B5EF4-FFF2-40B4-BE49-F238E27FC236}">
                  <a16:creationId xmlns:a16="http://schemas.microsoft.com/office/drawing/2014/main" id="{E1FB2C61-7EBA-45BB-A497-835EA2A75D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519">
              <a:off x="0" y="181"/>
              <a:ext cx="90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马神甫事件</a:t>
              </a:r>
            </a:p>
          </p:txBody>
        </p:sp>
      </p:grpSp>
      <p:sp>
        <p:nvSpPr>
          <p:cNvPr id="6165" name="AutoShape 27">
            <a:extLst>
              <a:ext uri="{FF2B5EF4-FFF2-40B4-BE49-F238E27FC236}">
                <a16:creationId xmlns:a16="http://schemas.microsoft.com/office/drawing/2014/main" id="{B7B426F3-0542-4601-B489-1DCC8F83D5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35600" y="3573463"/>
            <a:ext cx="1584325" cy="144462"/>
          </a:xfrm>
          <a:prstGeom prst="leftArrow">
            <a:avLst>
              <a:gd name="adj1" fmla="val 50000"/>
              <a:gd name="adj2" fmla="val 27397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6" name="Text Box 28">
            <a:extLst>
              <a:ext uri="{FF2B5EF4-FFF2-40B4-BE49-F238E27FC236}">
                <a16:creationId xmlns:a16="http://schemas.microsoft.com/office/drawing/2014/main" id="{9BDB30E6-123E-4187-9013-F9142BF01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141663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拒绝</a:t>
            </a:r>
          </a:p>
        </p:txBody>
      </p:sp>
      <p:sp>
        <p:nvSpPr>
          <p:cNvPr id="6167" name="AutoShape 30">
            <a:extLst>
              <a:ext uri="{FF2B5EF4-FFF2-40B4-BE49-F238E27FC236}">
                <a16:creationId xmlns:a16="http://schemas.microsoft.com/office/drawing/2014/main" id="{517758CB-DCF6-4286-B059-7D868B3BE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573463"/>
            <a:ext cx="1536700" cy="142875"/>
          </a:xfrm>
          <a:prstGeom prst="rightArrow">
            <a:avLst>
              <a:gd name="adj1" fmla="val 50000"/>
              <a:gd name="adj2" fmla="val 268690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8" name="Text Box 31">
            <a:extLst>
              <a:ext uri="{FF2B5EF4-FFF2-40B4-BE49-F238E27FC236}">
                <a16:creationId xmlns:a16="http://schemas.microsoft.com/office/drawing/2014/main" id="{102655B2-F980-4D39-AA4E-473A3F7A7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141663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提出</a:t>
            </a:r>
          </a:p>
        </p:txBody>
      </p:sp>
      <p:sp>
        <p:nvSpPr>
          <p:cNvPr id="6171" name="AutoShape 35">
            <a:extLst>
              <a:ext uri="{FF2B5EF4-FFF2-40B4-BE49-F238E27FC236}">
                <a16:creationId xmlns:a16="http://schemas.microsoft.com/office/drawing/2014/main" id="{729E6FDA-09D8-4564-BC73-B086191218A5}"/>
              </a:ext>
            </a:extLst>
          </p:cNvPr>
          <p:cNvSpPr>
            <a:spLocks/>
          </p:cNvSpPr>
          <p:nvPr/>
        </p:nvSpPr>
        <p:spPr bwMode="auto">
          <a:xfrm>
            <a:off x="531813" y="5148263"/>
            <a:ext cx="1258887" cy="609600"/>
          </a:xfrm>
          <a:prstGeom prst="callout1">
            <a:avLst>
              <a:gd name="adj1" fmla="val 16616"/>
              <a:gd name="adj2" fmla="val 104921"/>
              <a:gd name="adj3" fmla="val -34375"/>
              <a:gd name="adj4" fmla="val 128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FF0000"/>
                </a:solidFill>
                <a:latin typeface="文鼎中特广告体" charset="-122"/>
                <a:ea typeface="文鼎中特广告体" charset="-122"/>
              </a:rPr>
              <a:t>借口</a:t>
            </a:r>
          </a:p>
        </p:txBody>
      </p:sp>
      <p:sp>
        <p:nvSpPr>
          <p:cNvPr id="6172" name="Text Box 36">
            <a:hlinkClick r:id="rId3" action="ppaction://hlinksldjump"/>
            <a:extLst>
              <a:ext uri="{FF2B5EF4-FFF2-40B4-BE49-F238E27FC236}">
                <a16:creationId xmlns:a16="http://schemas.microsoft.com/office/drawing/2014/main" id="{476402F5-22B9-4526-9E62-B3E69664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716338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扩大权益</a:t>
            </a:r>
          </a:p>
        </p:txBody>
      </p:sp>
      <p:sp>
        <p:nvSpPr>
          <p:cNvPr id="6173" name="Text Box 37">
            <a:extLst>
              <a:ext uri="{FF2B5EF4-FFF2-40B4-BE49-F238E27FC236}">
                <a16:creationId xmlns:a16="http://schemas.microsoft.com/office/drawing/2014/main" id="{B8988A2C-9E79-47A5-A1E6-E83250EC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716338"/>
            <a:ext cx="281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担心危及统治</a:t>
            </a:r>
          </a:p>
        </p:txBody>
      </p:sp>
      <p:sp>
        <p:nvSpPr>
          <p:cNvPr id="6174" name="Text Box 39">
            <a:extLst>
              <a:ext uri="{FF2B5EF4-FFF2-40B4-BE49-F238E27FC236}">
                <a16:creationId xmlns:a16="http://schemas.microsoft.com/office/drawing/2014/main" id="{E2B0C2A9-19B1-44D7-BA0F-FCB4EF3C5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749925"/>
            <a:ext cx="3222625" cy="579438"/>
          </a:xfrm>
          <a:prstGeom prst="rect">
            <a:avLst/>
          </a:prstGeom>
          <a:solidFill>
            <a:srgbClr val="CC99FF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迫使清政府屈服</a:t>
            </a:r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AD0F3501-2856-42F7-9B72-91239BED7900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3068638"/>
            <a:ext cx="1439863" cy="1008062"/>
            <a:chOff x="0" y="0"/>
            <a:chExt cx="907" cy="635"/>
          </a:xfrm>
        </p:grpSpPr>
        <p:sp>
          <p:nvSpPr>
            <p:cNvPr id="8216" name="AutoShape 41">
              <a:extLst>
                <a:ext uri="{FF2B5EF4-FFF2-40B4-BE49-F238E27FC236}">
                  <a16:creationId xmlns:a16="http://schemas.microsoft.com/office/drawing/2014/main" id="{355BD6E9-A8A0-483F-A47E-23B5B55BF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07" cy="635"/>
            </a:xfrm>
            <a:prstGeom prst="horizontalScroll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7" name="Text Box 42">
              <a:extLst>
                <a:ext uri="{FF2B5EF4-FFF2-40B4-BE49-F238E27FC236}">
                  <a16:creationId xmlns:a16="http://schemas.microsoft.com/office/drawing/2014/main" id="{A5EF0067-F20B-4206-BE71-17CD17D98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136"/>
              <a:ext cx="6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/>
                <a:t>修约</a:t>
              </a:r>
            </a:p>
          </p:txBody>
        </p:sp>
      </p:grpSp>
      <p:sp>
        <p:nvSpPr>
          <p:cNvPr id="6178" name="AutoShape 47">
            <a:extLst>
              <a:ext uri="{FF2B5EF4-FFF2-40B4-BE49-F238E27FC236}">
                <a16:creationId xmlns:a16="http://schemas.microsoft.com/office/drawing/2014/main" id="{44790E48-584F-40F1-AC50-EEA8870C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2682875"/>
            <a:ext cx="1943100" cy="1727200"/>
          </a:xfrm>
          <a:prstGeom prst="star16">
            <a:avLst>
              <a:gd name="adj" fmla="val 375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9" name="Text Box 48">
            <a:extLst>
              <a:ext uri="{FF2B5EF4-FFF2-40B4-BE49-F238E27FC236}">
                <a16:creationId xmlns:a16="http://schemas.microsoft.com/office/drawing/2014/main" id="{F47CB7B9-FB16-4142-8D39-022ED798B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141663"/>
            <a:ext cx="1439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anose="02010609060101010101" pitchFamily="49" charset="-122"/>
              </a:rPr>
              <a:t>矛盾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6" grpId="0"/>
      <p:bldP spid="6159" grpId="0" bldLvl="0" animBg="1"/>
      <p:bldP spid="6160" grpId="0" bldLvl="0" animBg="1"/>
      <p:bldP spid="6161" grpId="0" bldLvl="0" animBg="1"/>
      <p:bldP spid="6165" grpId="0" bldLvl="0" animBg="1"/>
      <p:bldP spid="6166" grpId="0"/>
      <p:bldP spid="6167" grpId="0" bldLvl="0" animBg="1"/>
      <p:bldP spid="6168" grpId="0"/>
      <p:bldP spid="6171" grpId="0" bldLvl="0" animBg="1"/>
      <p:bldP spid="6172" grpId="0"/>
      <p:bldP spid="6173" grpId="0"/>
      <p:bldP spid="6174" grpId="0" bldLvl="0" animBg="1"/>
      <p:bldP spid="6178" grpId="0" bldLvl="0" animBg="1"/>
      <p:bldP spid="61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7174">
            <a:extLst>
              <a:ext uri="{FF2B5EF4-FFF2-40B4-BE49-F238E27FC236}">
                <a16:creationId xmlns:a16="http://schemas.microsoft.com/office/drawing/2014/main" id="{133B69AC-0196-43EE-A1C6-FC4F951EA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565150"/>
            <a:ext cx="1379537" cy="482600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</a:p>
        </p:txBody>
      </p:sp>
      <p:sp>
        <p:nvSpPr>
          <p:cNvPr id="6146" name="矩形 9225">
            <a:extLst>
              <a:ext uri="{FF2B5EF4-FFF2-40B4-BE49-F238E27FC236}">
                <a16:creationId xmlns:a16="http://schemas.microsoft.com/office/drawing/2014/main" id="{5A95640E-AB71-4E78-95FE-8D8E36CA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573088"/>
            <a:ext cx="2689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1856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年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—1860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年</a:t>
            </a:r>
          </a:p>
        </p:txBody>
      </p:sp>
      <p:sp>
        <p:nvSpPr>
          <p:cNvPr id="6147" name="矩形 3">
            <a:extLst>
              <a:ext uri="{FF2B5EF4-FFF2-40B4-BE49-F238E27FC236}">
                <a16:creationId xmlns:a16="http://schemas.microsoft.com/office/drawing/2014/main" id="{3B5F6D2B-1F36-469C-9A90-200CBB418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1982788"/>
            <a:ext cx="1379538" cy="481012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经过：</a:t>
            </a:r>
          </a:p>
        </p:txBody>
      </p:sp>
      <p:sp>
        <p:nvSpPr>
          <p:cNvPr id="62468" name="文本框 62467">
            <a:extLst>
              <a:ext uri="{FF2B5EF4-FFF2-40B4-BE49-F238E27FC236}">
                <a16:creationId xmlns:a16="http://schemas.microsoft.com/office/drawing/2014/main" id="{4299443F-E778-4664-817A-C1C0E1D24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2587625"/>
            <a:ext cx="8447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663300"/>
                </a:solidFill>
                <a:latin typeface="文鼎中楷简" charset="0"/>
              </a:rPr>
              <a:t>爆发标志：</a:t>
            </a:r>
            <a:r>
              <a:rPr lang="en-US" altLang="zh-CN" sz="2800" b="1">
                <a:latin typeface="文鼎中楷简" charset="0"/>
              </a:rPr>
              <a:t>1856</a:t>
            </a:r>
            <a:r>
              <a:rPr lang="zh-CN" altLang="en-US" sz="2800" b="1">
                <a:latin typeface="文鼎中楷简" charset="0"/>
              </a:rPr>
              <a:t>年</a:t>
            </a:r>
            <a:r>
              <a:rPr lang="en-US" altLang="zh-CN" sz="2800" b="1">
                <a:latin typeface="文鼎中楷简" charset="0"/>
              </a:rPr>
              <a:t>10</a:t>
            </a:r>
            <a:r>
              <a:rPr lang="zh-CN" altLang="en-US" sz="2800" b="1">
                <a:latin typeface="文鼎中楷简" charset="0"/>
              </a:rPr>
              <a:t>月，英军炮轰广州，挑起战争。</a:t>
            </a:r>
            <a:r>
              <a:rPr lang="zh-CN" altLang="en-US" sz="2400" b="1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</a:p>
        </p:txBody>
      </p:sp>
      <p:sp>
        <p:nvSpPr>
          <p:cNvPr id="62469" name="文本框 62468">
            <a:extLst>
              <a:ext uri="{FF2B5EF4-FFF2-40B4-BE49-F238E27FC236}">
                <a16:creationId xmlns:a16="http://schemas.microsoft.com/office/drawing/2014/main" id="{DD4ABE7D-D74D-46AA-B648-5F868E71A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3079750"/>
            <a:ext cx="8462963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创艺简仿宋" charset="0"/>
              </a:rPr>
              <a:t> </a:t>
            </a:r>
            <a:r>
              <a:rPr lang="zh-CN" altLang="en-US" sz="2800" b="1">
                <a:latin typeface="文鼎中楷简" charset="0"/>
              </a:rPr>
              <a:t>1856年10月～1858年6月，攻陷广州，逼近天津，威胁北京。1858年，清政府被迫签订《天津条约》。</a:t>
            </a:r>
          </a:p>
        </p:txBody>
      </p:sp>
      <p:sp>
        <p:nvSpPr>
          <p:cNvPr id="6150" name="矩形 4">
            <a:extLst>
              <a:ext uri="{FF2B5EF4-FFF2-40B4-BE49-F238E27FC236}">
                <a16:creationId xmlns:a16="http://schemas.microsoft.com/office/drawing/2014/main" id="{D7E2AAFD-6A01-4F96-80D9-6D3E06D98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1306513"/>
            <a:ext cx="1735137" cy="481012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侵略者：</a:t>
            </a:r>
          </a:p>
        </p:txBody>
      </p:sp>
      <p:sp>
        <p:nvSpPr>
          <p:cNvPr id="6151" name="矩形 9224">
            <a:extLst>
              <a:ext uri="{FF2B5EF4-FFF2-40B4-BE49-F238E27FC236}">
                <a16:creationId xmlns:a16="http://schemas.microsoft.com/office/drawing/2014/main" id="{2E15E4FA-05A9-4B57-8FFC-32A5B9AA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126523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主犯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—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英法联军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从犯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—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俄国、美国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45BACD-7A2A-4367-9FB3-A8B66FE71E71}"/>
              </a:ext>
            </a:extLst>
          </p:cNvPr>
          <p:cNvGraphicFramePr>
            <a:graphicFrameLocks noGrp="1"/>
          </p:cNvGraphicFramePr>
          <p:nvPr/>
        </p:nvGraphicFramePr>
        <p:xfrm>
          <a:off x="212725" y="4232275"/>
          <a:ext cx="8807450" cy="1798638"/>
        </p:xfrm>
        <a:graphic>
          <a:graphicData uri="http://schemas.openxmlformats.org/drawingml/2006/table">
            <a:tbl>
              <a:tblPr/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863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文鼎CS大黑" charset="0"/>
                          <a:ea typeface="宋体" panose="02010600030101010101" pitchFamily="2" charset="-122"/>
                        </a:rPr>
                        <a:t>《天津条约》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文鼎中楷简" charset="0"/>
                          <a:ea typeface="文鼎中楷简" charset="0"/>
                          <a:cs typeface="创艺简行楷" charset="0"/>
                        </a:rPr>
                        <a:t>①外国公使进驻北京；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文鼎中楷简" charset="0"/>
                          <a:ea typeface="文鼎中楷简" charset="0"/>
                          <a:cs typeface="创艺简行楷" charset="0"/>
                        </a:rPr>
                        <a:t>②增开汉口、南京等十处为通商口岸；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文鼎中楷简" charset="0"/>
                          <a:ea typeface="文鼎中楷简" charset="0"/>
                          <a:cs typeface="创艺简行楷" charset="0"/>
                        </a:rPr>
                        <a:t>③外国商船和军舰可以在长江各口岸自由航行等特权。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 animBg="1"/>
      <p:bldP spid="6146" grpId="0"/>
      <p:bldP spid="6147" grpId="0" animBg="1"/>
      <p:bldP spid="62468" grpId="0"/>
      <p:bldP spid="62469" grpId="0"/>
      <p:bldP spid="6150" grpId="0" animBg="1"/>
      <p:bldP spid="61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7197">
            <a:extLst>
              <a:ext uri="{FF2B5EF4-FFF2-40B4-BE49-F238E27FC236}">
                <a16:creationId xmlns:a16="http://schemas.microsoft.com/office/drawing/2014/main" id="{7857BFDF-5283-426F-9440-5054CCA5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511175"/>
            <a:ext cx="77581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二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火烧圆明园与《北京条约》的签订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3C73D9-99DE-478E-8492-9F3E6DA431DD}"/>
              </a:ext>
            </a:extLst>
          </p:cNvPr>
          <p:cNvSpPr txBox="1"/>
          <p:nvPr/>
        </p:nvSpPr>
        <p:spPr>
          <a:xfrm>
            <a:off x="126365" y="1170305"/>
            <a:ext cx="2617470" cy="579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1.</a:t>
            </a: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火烧圆明园</a:t>
            </a:r>
          </a:p>
        </p:txBody>
      </p:sp>
      <p:sp>
        <p:nvSpPr>
          <p:cNvPr id="62470" name="文本框 62469">
            <a:extLst>
              <a:ext uri="{FF2B5EF4-FFF2-40B4-BE49-F238E27FC236}">
                <a16:creationId xmlns:a16="http://schemas.microsoft.com/office/drawing/2014/main" id="{9FD7C3E3-42CD-4A50-A785-5CEF1B56C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1871663"/>
            <a:ext cx="89741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创艺简仿宋" charset="0"/>
              </a:rPr>
              <a:t>      </a:t>
            </a:r>
            <a:r>
              <a:rPr lang="en-US" altLang="zh-CN" sz="2800" b="1">
                <a:latin typeface="创艺简仿宋" charset="0"/>
              </a:rPr>
              <a:t> </a:t>
            </a:r>
            <a:r>
              <a:rPr lang="zh-CN" altLang="en-US" sz="2800" b="1">
                <a:latin typeface="文鼎中楷简" charset="0"/>
              </a:rPr>
              <a:t>1860年英法联军再次占领天津，进逼北京。</a:t>
            </a:r>
            <a:r>
              <a:rPr lang="en-US" altLang="zh-CN" sz="2800" b="1">
                <a:latin typeface="文鼎中楷简" charset="0"/>
              </a:rPr>
              <a:t>10</a:t>
            </a:r>
            <a:r>
              <a:rPr lang="zh-CN" altLang="en-US" sz="2800" b="1">
                <a:latin typeface="文鼎中楷简" charset="0"/>
              </a:rPr>
              <a:t>月英法联军攻占北京，抢劫皇家园林圆明园，并放火烧毁。</a:t>
            </a:r>
          </a:p>
        </p:txBody>
      </p:sp>
      <p:pic>
        <p:nvPicPr>
          <p:cNvPr id="7172" name="图片 3" descr="焚毁前的北京圆明园景致之一">
            <a:extLst>
              <a:ext uri="{FF2B5EF4-FFF2-40B4-BE49-F238E27FC236}">
                <a16:creationId xmlns:a16="http://schemas.microsoft.com/office/drawing/2014/main" id="{197EA857-B180-403F-9893-75DD88664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679700"/>
            <a:ext cx="43561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4" descr="timg">
            <a:extLst>
              <a:ext uri="{FF2B5EF4-FFF2-40B4-BE49-F238E27FC236}">
                <a16:creationId xmlns:a16="http://schemas.microsoft.com/office/drawing/2014/main" id="{3CE4EC8F-8566-43BC-A7EF-4872F37B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733675"/>
            <a:ext cx="5138738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32770" descr="大水法后面的远瀛观的门柱">
            <a:extLst>
              <a:ext uri="{FF2B5EF4-FFF2-40B4-BE49-F238E27FC236}">
                <a16:creationId xmlns:a16="http://schemas.microsoft.com/office/drawing/2014/main" id="{394404B6-A567-4F92-B6A1-9E9B3673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504825"/>
            <a:ext cx="455295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32771" descr="圆明园中仅存的残桥">
            <a:extLst>
              <a:ext uri="{FF2B5EF4-FFF2-40B4-BE49-F238E27FC236}">
                <a16:creationId xmlns:a16="http://schemas.microsoft.com/office/drawing/2014/main" id="{56E843ED-DBB2-4A95-8F6C-3FD1DBD35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3536950"/>
            <a:ext cx="3995738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32772" descr="一进入遗址区，就残破的荒凉">
            <a:extLst>
              <a:ext uri="{FF2B5EF4-FFF2-40B4-BE49-F238E27FC236}">
                <a16:creationId xmlns:a16="http://schemas.microsoft.com/office/drawing/2014/main" id="{4AA898FB-A33A-4769-BE96-D43F1960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160713"/>
            <a:ext cx="2930525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文本框 3">
            <a:extLst>
              <a:ext uri="{FF2B5EF4-FFF2-40B4-BE49-F238E27FC236}">
                <a16:creationId xmlns:a16="http://schemas.microsoft.com/office/drawing/2014/main" id="{2E3B2FF4-2D96-4B3C-8F50-AE87CB8F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238625"/>
            <a:ext cx="6699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微软简粗黑" charset="0"/>
              </a:rPr>
              <a:t>残垣断壁</a:t>
            </a:r>
          </a:p>
        </p:txBody>
      </p:sp>
      <p:pic>
        <p:nvPicPr>
          <p:cNvPr id="8197" name="图片 4" descr="timg (1)">
            <a:extLst>
              <a:ext uri="{FF2B5EF4-FFF2-40B4-BE49-F238E27FC236}">
                <a16:creationId xmlns:a16="http://schemas.microsoft.com/office/drawing/2014/main" id="{B1DF40E1-48D9-449F-9F17-5497915B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57200"/>
            <a:ext cx="459105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F638553-DD82-488A-BEDE-939DB15A292B}"/>
              </a:ext>
            </a:extLst>
          </p:cNvPr>
          <p:cNvSpPr txBox="1"/>
          <p:nvPr/>
        </p:nvSpPr>
        <p:spPr>
          <a:xfrm>
            <a:off x="60325" y="551815"/>
            <a:ext cx="4142740" cy="579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2.</a:t>
            </a: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《北京条约》的签订</a:t>
            </a:r>
          </a:p>
        </p:txBody>
      </p:sp>
      <p:sp>
        <p:nvSpPr>
          <p:cNvPr id="62470" name="文本框 62469">
            <a:extLst>
              <a:ext uri="{FF2B5EF4-FFF2-40B4-BE49-F238E27FC236}">
                <a16:creationId xmlns:a16="http://schemas.microsoft.com/office/drawing/2014/main" id="{D0F2D827-DAD2-456A-9952-E35FA7189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185863"/>
            <a:ext cx="85407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创艺简仿宋" charset="0"/>
              </a:rPr>
              <a:t>       </a:t>
            </a:r>
            <a:r>
              <a:rPr lang="zh-CN" altLang="en-US" sz="2800" b="1">
                <a:latin typeface="文鼎中楷简" charset="0"/>
              </a:rPr>
              <a:t>1860年英法联军占领安定门，控制北京城，迫使清政府签订《北京条约》。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FD0026-D339-4629-A7E6-F9075FF82F24}"/>
              </a:ext>
            </a:extLst>
          </p:cNvPr>
          <p:cNvGraphicFramePr>
            <a:graphicFrameLocks noGrp="1"/>
          </p:cNvGraphicFramePr>
          <p:nvPr/>
        </p:nvGraphicFramePr>
        <p:xfrm>
          <a:off x="119063" y="4679950"/>
          <a:ext cx="8807450" cy="1798638"/>
        </p:xfrm>
        <a:graphic>
          <a:graphicData uri="http://schemas.openxmlformats.org/drawingml/2006/table">
            <a:tbl>
              <a:tblPr/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863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文鼎CS大黑" charset="0"/>
                          <a:ea typeface="宋体" panose="02010600030101010101" pitchFamily="2" charset="-122"/>
                        </a:rPr>
                        <a:t>《北京条约》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文鼎中楷简" charset="0"/>
                          <a:ea typeface="文鼎中楷简" charset="0"/>
                          <a:cs typeface="创艺简行楷" charset="0"/>
                        </a:rPr>
                        <a:t>①清政府承认《天津条约》继续有效；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文鼎中楷简" charset="0"/>
                          <a:ea typeface="文鼎中楷简" charset="0"/>
                          <a:cs typeface="创艺简行楷" charset="0"/>
                        </a:rPr>
                        <a:t>②增开天津为商埠。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文鼎中楷简" charset="0"/>
                          <a:ea typeface="文鼎中楷简" charset="0"/>
                          <a:cs typeface="创艺简行楷" charset="0"/>
                        </a:rPr>
                        <a:t>③割九龙司地方一区给英国；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文鼎中楷简" charset="0"/>
                          <a:ea typeface="文鼎中楷简" charset="0"/>
                          <a:cs typeface="创艺简行楷" charset="0"/>
                        </a:rPr>
                        <a:t>④赔款额大幅增加。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图片 1" descr="timg">
            <a:extLst>
              <a:ext uri="{FF2B5EF4-FFF2-40B4-BE49-F238E27FC236}">
                <a16:creationId xmlns:a16="http://schemas.microsoft.com/office/drawing/2014/main" id="{DCBE260D-8951-4B33-9D4D-DBEF5845A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151063"/>
            <a:ext cx="86868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>
            <a:extLst>
              <a:ext uri="{FF2B5EF4-FFF2-40B4-BE49-F238E27FC236}">
                <a16:creationId xmlns:a16="http://schemas.microsoft.com/office/drawing/2014/main" id="{9EBFF707-5C68-4BE5-ABCC-68F74D9413AA}"/>
              </a:ext>
            </a:extLst>
          </p:cNvPr>
          <p:cNvGrpSpPr>
            <a:grpSpLocks/>
          </p:cNvGrpSpPr>
          <p:nvPr/>
        </p:nvGrpSpPr>
        <p:grpSpPr bwMode="auto">
          <a:xfrm>
            <a:off x="139700" y="619125"/>
            <a:ext cx="2409825" cy="687388"/>
            <a:chOff x="283" y="575"/>
            <a:chExt cx="3795" cy="1082"/>
          </a:xfrm>
        </p:grpSpPr>
        <p:pic>
          <p:nvPicPr>
            <p:cNvPr id="13318" name="图片 8205" descr="13240475_221319465105_1">
              <a:extLst>
                <a:ext uri="{FF2B5EF4-FFF2-40B4-BE49-F238E27FC236}">
                  <a16:creationId xmlns:a16="http://schemas.microsoft.com/office/drawing/2014/main" id="{094C9393-F3CC-4E8E-80BF-79F94D3FE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" y="575"/>
              <a:ext cx="157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9" name="矩形 8201">
              <a:extLst>
                <a:ext uri="{FF2B5EF4-FFF2-40B4-BE49-F238E27FC236}">
                  <a16:creationId xmlns:a16="http://schemas.microsoft.com/office/drawing/2014/main" id="{86C31A5D-655F-4B95-8D6E-B6A7B9441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689"/>
              <a:ext cx="2460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27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拓展延伸</a:t>
              </a:r>
            </a:p>
          </p:txBody>
        </p:sp>
        <p:sp>
          <p:nvSpPr>
            <p:cNvPr id="13320" name="直接连接符 8202">
              <a:extLst>
                <a:ext uri="{FF2B5EF4-FFF2-40B4-BE49-F238E27FC236}">
                  <a16:creationId xmlns:a16="http://schemas.microsoft.com/office/drawing/2014/main" id="{F169F473-422E-4BF9-A649-3D71D7F6E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1500"/>
              <a:ext cx="2155" cy="0"/>
            </a:xfrm>
            <a:prstGeom prst="line">
              <a:avLst/>
            </a:prstGeom>
            <a:noFill/>
            <a:ln w="76200" cmpd="tri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直接连接符 8203">
              <a:extLst>
                <a:ext uri="{FF2B5EF4-FFF2-40B4-BE49-F238E27FC236}">
                  <a16:creationId xmlns:a16="http://schemas.microsoft.com/office/drawing/2014/main" id="{199672B6-D223-4423-BD24-E97DA0991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795"/>
              <a:ext cx="2155" cy="0"/>
            </a:xfrm>
            <a:prstGeom prst="line">
              <a:avLst/>
            </a:prstGeom>
            <a:noFill/>
            <a:ln w="76200" cmpd="tri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6" name="文本框 11290">
            <a:extLst>
              <a:ext uri="{FF2B5EF4-FFF2-40B4-BE49-F238E27FC236}">
                <a16:creationId xmlns:a16="http://schemas.microsoft.com/office/drawing/2014/main" id="{05FCF1FD-4DA6-4280-AFCE-3F4B38019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720725"/>
            <a:ext cx="34686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latin typeface="文鼎CS大隶书" charset="0"/>
              </a:rPr>
              <a:t>总理衙门的设置</a:t>
            </a:r>
          </a:p>
        </p:txBody>
      </p:sp>
      <p:pic>
        <p:nvPicPr>
          <p:cNvPr id="10247" name="图片 3" descr="timg (2)">
            <a:extLst>
              <a:ext uri="{FF2B5EF4-FFF2-40B4-BE49-F238E27FC236}">
                <a16:creationId xmlns:a16="http://schemas.microsoft.com/office/drawing/2014/main" id="{40188B66-22CC-4583-B170-9D3CB5F5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682750"/>
            <a:ext cx="5043488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文本框 62468">
            <a:extLst>
              <a:ext uri="{FF2B5EF4-FFF2-40B4-BE49-F238E27FC236}">
                <a16:creationId xmlns:a16="http://schemas.microsoft.com/office/drawing/2014/main" id="{14FBD983-18D8-4A34-8C95-112855D0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5" y="2012950"/>
            <a:ext cx="3171825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创艺简仿宋" charset="0"/>
              </a:rPr>
              <a:t>       </a:t>
            </a:r>
            <a:r>
              <a:rPr lang="en-US" altLang="zh-CN" sz="2800" b="1">
                <a:latin typeface="文鼎中楷简" charset="0"/>
              </a:rPr>
              <a:t>1861</a:t>
            </a:r>
            <a:r>
              <a:rPr lang="zh-CN" altLang="en-US" sz="2800" b="1">
                <a:latin typeface="文鼎中楷简" charset="0"/>
              </a:rPr>
              <a:t>年，清政府为适应形势的变化，设立了总理各国事务衙门，简称</a:t>
            </a:r>
            <a:r>
              <a:rPr lang="en-US" altLang="zh-CN" sz="2800" b="1">
                <a:latin typeface="文鼎中楷简" charset="0"/>
              </a:rPr>
              <a:t>“</a:t>
            </a:r>
            <a:r>
              <a:rPr lang="zh-CN" altLang="en-US" sz="2800" b="1">
                <a:latin typeface="文鼎中楷简" charset="0"/>
              </a:rPr>
              <a:t>总理衙门</a:t>
            </a:r>
            <a:r>
              <a:rPr lang="en-US" altLang="zh-CN" sz="2800" b="1">
                <a:latin typeface="文鼎中楷简" charset="0"/>
              </a:rPr>
              <a:t>”</a:t>
            </a:r>
            <a:r>
              <a:rPr lang="zh-CN" altLang="en-US" sz="2800" b="1">
                <a:latin typeface="文鼎中楷简" charset="0"/>
              </a:rPr>
              <a:t>。它负责办理对外交涉以及通商、海关等事务，是清政府一个权力很大的中枢机构。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62469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Pages>0</Pages>
  <Words>758</Words>
  <Characters>0</Characters>
  <Application>Microsoft Office PowerPoint</Application>
  <DocSecurity>0</DocSecurity>
  <PresentationFormat>全屏显示(4:3)</PresentationFormat>
  <Lines>0</Lines>
  <Paragraphs>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创艺简仿宋</vt:lpstr>
      <vt:lpstr>黑体</vt:lpstr>
      <vt:lpstr>华文彩云</vt:lpstr>
      <vt:lpstr>华文楷体</vt:lpstr>
      <vt:lpstr>华文隶书</vt:lpstr>
      <vt:lpstr>华文新魏</vt:lpstr>
      <vt:lpstr>楷体_GB2312</vt:lpstr>
      <vt:lpstr>宋体</vt:lpstr>
      <vt:lpstr>微软简粗黑</vt:lpstr>
      <vt:lpstr>文鼎CS大黑</vt:lpstr>
      <vt:lpstr>文鼎CS大隶书</vt:lpstr>
      <vt:lpstr>文鼎中楷简</vt:lpstr>
      <vt:lpstr>文鼎中特广告体</vt:lpstr>
      <vt:lpstr>Arial</vt:lpstr>
      <vt:lpstr>Century Gothic</vt:lpstr>
      <vt:lpstr>Times New Roman</vt:lpstr>
      <vt:lpstr>Verdana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免费更新请加微信：popo6111；淘宝店铺：泡泡教育5</dc:title>
  <dc:subject/>
  <dc:creator>免费更新请加微信：popo6111;淘宝店铺：泡泡教育5</dc:creator>
  <cp:keywords/>
  <dc:description>免费更新请加微信：popo6111；淘宝店铺：泡泡教育5</dc:description>
  <cp:lastModifiedBy>xbany</cp:lastModifiedBy>
  <cp:revision>17</cp:revision>
  <dcterms:created xsi:type="dcterms:W3CDTF">2017-05-23T06:00:13Z</dcterms:created>
  <dcterms:modified xsi:type="dcterms:W3CDTF">2019-09-03T02:16:46Z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