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6"/>
  </p:notesMasterIdLst>
  <p:sldIdLst>
    <p:sldId id="256" r:id="rId2"/>
    <p:sldId id="606" r:id="rId3"/>
    <p:sldId id="257" r:id="rId4"/>
    <p:sldId id="314" r:id="rId5"/>
    <p:sldId id="428" r:id="rId6"/>
    <p:sldId id="596" r:id="rId7"/>
    <p:sldId id="597" r:id="rId8"/>
    <p:sldId id="598" r:id="rId9"/>
    <p:sldId id="599" r:id="rId10"/>
    <p:sldId id="600" r:id="rId11"/>
    <p:sldId id="438" r:id="rId12"/>
    <p:sldId id="604" r:id="rId13"/>
    <p:sldId id="601" r:id="rId14"/>
    <p:sldId id="602" r:id="rId15"/>
    <p:sldId id="603" r:id="rId16"/>
    <p:sldId id="551" r:id="rId17"/>
    <p:sldId id="570" r:id="rId18"/>
    <p:sldId id="571" r:id="rId19"/>
    <p:sldId id="572" r:id="rId20"/>
    <p:sldId id="573" r:id="rId21"/>
    <p:sldId id="521" r:id="rId22"/>
    <p:sldId id="522" r:id="rId23"/>
    <p:sldId id="574" r:id="rId24"/>
    <p:sldId id="5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7">
          <p15:clr>
            <a:srgbClr val="A4A3A4"/>
          </p15:clr>
        </p15:guide>
        <p15:guide id="2" pos="30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207"/>
        <p:guide pos="30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E6E4184-DE13-4A75-A968-C14DB18AD6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5F69B-6700-4E1C-A268-BD6CD14926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C2E1D7CB-D184-4A24-9BFF-AF6E5CBA7DAD}" type="datetimeFigureOut">
              <a:rPr lang="zh-CN" altLang="en-US"/>
              <a:pPr>
                <a:defRPr/>
              </a:pPr>
              <a:t>2019/11/29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857CA27F-3753-4C51-A1A3-83668C758CBC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1C2901B9-C533-4239-AC8F-138C15E2C57D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897B0-702A-41F7-96A2-5DE3FFE5B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76CE7D-BC2F-4319-BABC-4656485C6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493C428-D688-46DD-9A55-A550E896D6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80360604-93CF-41DF-A518-A11F61D6B1D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1507" name="文本占位符 2">
            <a:extLst>
              <a:ext uri="{FF2B5EF4-FFF2-40B4-BE49-F238E27FC236}">
                <a16:creationId xmlns:a16="http://schemas.microsoft.com/office/drawing/2014/main" id="{59DBC465-08E4-4A6D-93C7-923C470C807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E7676-197A-4529-935B-5504480613C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951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274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5588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114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097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1412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802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84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F8251A-BDCE-4E09-A751-94EAD77E991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041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86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102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62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654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0E505-6ADD-4EDC-8D55-070CEAAF45D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052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6872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522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C94470E4-4B04-483C-8E6F-A5B7928B737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888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.baidu.com/i?ct=503316480&amp;z=&amp;tn=baiduimagedetail&amp;word=%C0%EE%D7%DA%C8%CA&amp;in=19993&amp;cl=2&amp;lm=-1&amp;pn=0&amp;rn=1&amp;di=41097839100&amp;ln=2000&amp;fr=&amp;fmq=&amp;ic=&amp;s=&amp;se=&amp;sme=0&amp;tab=&amp;width=&amp;height=&amp;face=&amp;is=&amp;istype=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EDE5A47C-BDDC-42AB-BD19-DE67A5AFD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627188"/>
            <a:ext cx="84248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32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第六单元</a:t>
            </a: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中华民族的抗日战争</a:t>
            </a:r>
          </a:p>
        </p:txBody>
      </p:sp>
      <p:sp>
        <p:nvSpPr>
          <p:cNvPr id="2051" name="Rectangle 5">
            <a:extLst>
              <a:ext uri="{FF2B5EF4-FFF2-40B4-BE49-F238E27FC236}">
                <a16:creationId xmlns:a16="http://schemas.microsoft.com/office/drawing/2014/main" id="{A302047A-E4EF-41C3-907A-7A03734F5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78263"/>
            <a:ext cx="91313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4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正面战场的抗战</a:t>
            </a:r>
            <a:endParaRPr lang="en-US" altLang="zh-CN" sz="4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8" name="Text Box 33">
            <a:extLst>
              <a:ext uri="{FF2B5EF4-FFF2-40B4-BE49-F238E27FC236}">
                <a16:creationId xmlns:a16="http://schemas.microsoft.com/office/drawing/2014/main" id="{E75E3780-FE7C-401F-A8F9-B32CF137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19050"/>
            <a:ext cx="395446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矩形 8">
            <a:extLst>
              <a:ext uri="{FF2B5EF4-FFF2-40B4-BE49-F238E27FC236}">
                <a16:creationId xmlns:a16="http://schemas.microsoft.com/office/drawing/2014/main" id="{2D5DA53A-5919-434F-B646-4B7E9536A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688975"/>
            <a:ext cx="8302625" cy="5584825"/>
          </a:xfrm>
          <a:prstGeom prst="rect">
            <a:avLst/>
          </a:prstGeom>
          <a:solidFill>
            <a:srgbClr val="E8E8E8"/>
          </a:solidFill>
          <a:ln>
            <a:noFill/>
          </a:ln>
          <a:effectLst>
            <a:outerShdw dist="101599" dir="2700000" algn="ctr" rotWithShape="0">
              <a:srgbClr val="000000">
                <a:alpha val="2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66" name="矩形 9">
            <a:extLst>
              <a:ext uri="{FF2B5EF4-FFF2-40B4-BE49-F238E27FC236}">
                <a16:creationId xmlns:a16="http://schemas.microsoft.com/office/drawing/2014/main" id="{2F4FFB15-C1DF-496E-B266-4A6520C9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539875"/>
            <a:ext cx="7572375" cy="4448175"/>
          </a:xfrm>
          <a:prstGeom prst="rect">
            <a:avLst/>
          </a:pr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TextBox 12">
            <a:extLst>
              <a:ext uri="{FF2B5EF4-FFF2-40B4-BE49-F238E27FC236}">
                <a16:creationId xmlns:a16="http://schemas.microsoft.com/office/drawing/2014/main" id="{C8AEFEA2-F7A8-444E-BAD3-6790D5B41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831850"/>
            <a:ext cx="68548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5D5D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武汉成为军事、经济、政治中心</a:t>
            </a:r>
          </a:p>
        </p:txBody>
      </p:sp>
      <p:pic>
        <p:nvPicPr>
          <p:cNvPr id="11268" name="图片 5128" descr="12857644171MB2ldIf">
            <a:extLst>
              <a:ext uri="{FF2B5EF4-FFF2-40B4-BE49-F238E27FC236}">
                <a16:creationId xmlns:a16="http://schemas.microsoft.com/office/drawing/2014/main" id="{4342C84F-6ACA-48A1-96BB-8FC7ED894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724025"/>
            <a:ext cx="7213600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 animBg="1"/>
      <p:bldP spid="11266" grpId="0" animBg="1"/>
      <p:bldP spid="112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4101" descr="8694a4c27d1ed21ba5df3896ad6eddc450da81cb39db1f92">
            <a:extLst>
              <a:ext uri="{FF2B5EF4-FFF2-40B4-BE49-F238E27FC236}">
                <a16:creationId xmlns:a16="http://schemas.microsoft.com/office/drawing/2014/main" id="{095C2B4D-10DF-4050-B5D7-D8CC3A4C3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892175"/>
            <a:ext cx="5649912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文本框 99">
            <a:extLst>
              <a:ext uri="{FF2B5EF4-FFF2-40B4-BE49-F238E27FC236}">
                <a16:creationId xmlns:a16="http://schemas.microsoft.com/office/drawing/2014/main" id="{5BCEBBBA-19CC-45B2-A733-ED4FDD98F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238" y="787400"/>
            <a:ext cx="3141662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   </a:t>
            </a:r>
            <a:r>
              <a:rPr lang="en-US" altLang="zh-CN" sz="3200">
                <a:latin typeface="汉仪书魂体简" charset="-122"/>
                <a:ea typeface="汉仪书魂体简" charset="-122"/>
              </a:rPr>
              <a:t>1938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年</a:t>
            </a:r>
            <a:r>
              <a:rPr lang="en-US" altLang="zh-CN" sz="3200">
                <a:latin typeface="汉仪书魂体简" charset="-122"/>
                <a:ea typeface="汉仪书魂体简" charset="-122"/>
              </a:rPr>
              <a:t>6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月，日军集结</a:t>
            </a:r>
            <a:r>
              <a:rPr lang="en-US" altLang="zh-CN" sz="3200">
                <a:latin typeface="汉仪书魂体简" charset="-122"/>
                <a:ea typeface="汉仪书魂体简" charset="-122"/>
              </a:rPr>
              <a:t>40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多万兵力进攻武汉。为保卫大武汉，中国军队部署</a:t>
            </a:r>
            <a:r>
              <a:rPr lang="en-US" altLang="zh-CN" sz="3200">
                <a:latin typeface="汉仪书魂体简" charset="-122"/>
                <a:ea typeface="汉仪书魂体简" charset="-122"/>
              </a:rPr>
              <a:t>100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多万人参战。中国军队利用大别山、鄱阳湖和长江西岸有力地形，抵抗敌军。</a:t>
            </a:r>
          </a:p>
        </p:txBody>
      </p:sp>
      <p:sp>
        <p:nvSpPr>
          <p:cNvPr id="12291" name="Text Box 7">
            <a:extLst>
              <a:ext uri="{FF2B5EF4-FFF2-40B4-BE49-F238E27FC236}">
                <a16:creationId xmlns:a16="http://schemas.microsoft.com/office/drawing/2014/main" id="{D57565BD-D365-48D0-8C77-E69F24204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5956300"/>
            <a:ext cx="5067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蒋介石在武汉大学检阅国民革命军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 decel="100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1">
            <a:extLst>
              <a:ext uri="{FF2B5EF4-FFF2-40B4-BE49-F238E27FC236}">
                <a16:creationId xmlns:a16="http://schemas.microsoft.com/office/drawing/2014/main" id="{D502FEEE-3111-488E-B443-55C312AE8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495300"/>
            <a:ext cx="7370762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7174">
            <a:extLst>
              <a:ext uri="{FF2B5EF4-FFF2-40B4-BE49-F238E27FC236}">
                <a16:creationId xmlns:a16="http://schemas.microsoft.com/office/drawing/2014/main" id="{A428831A-D217-4557-87EB-A419347C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649288"/>
            <a:ext cx="2062163" cy="47783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万家岭大捷</a:t>
            </a:r>
          </a:p>
        </p:txBody>
      </p:sp>
      <p:pic>
        <p:nvPicPr>
          <p:cNvPr id="14338" name="图片 1">
            <a:extLst>
              <a:ext uri="{FF2B5EF4-FFF2-40B4-BE49-F238E27FC236}">
                <a16:creationId xmlns:a16="http://schemas.microsoft.com/office/drawing/2014/main" id="{37E8A721-293B-4E13-A357-82BFF1B2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476500"/>
            <a:ext cx="52959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13314">
            <a:extLst>
              <a:ext uri="{FF2B5EF4-FFF2-40B4-BE49-F238E27FC236}">
                <a16:creationId xmlns:a16="http://schemas.microsoft.com/office/drawing/2014/main" id="{58499728-6C7E-472B-8E7E-14B019E2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252538"/>
            <a:ext cx="85153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3200">
                <a:latin typeface="宋体" panose="02010600030101010101" pitchFamily="2" charset="-122"/>
              </a:rPr>
              <a:t>1938</a:t>
            </a:r>
            <a:r>
              <a:rPr lang="zh-CN" altLang="en-US" sz="3200">
                <a:latin typeface="宋体" panose="02010600030101010101" pitchFamily="2" charset="-122"/>
              </a:rPr>
              <a:t>年</a:t>
            </a:r>
            <a:r>
              <a:rPr lang="en-US" altLang="zh-CN" sz="3200">
                <a:latin typeface="宋体" panose="02010600030101010101" pitchFamily="2" charset="-122"/>
              </a:rPr>
              <a:t>10</a:t>
            </a:r>
            <a:r>
              <a:rPr lang="zh-CN" altLang="en-US" sz="3200">
                <a:latin typeface="宋体" panose="02010600030101010101" pitchFamily="2" charset="-122"/>
              </a:rPr>
              <a:t>月</a:t>
            </a:r>
            <a:r>
              <a:rPr lang="en-US" altLang="zh-CN" sz="3200">
                <a:latin typeface="宋体" panose="02010600030101010101" pitchFamily="2" charset="-122"/>
              </a:rPr>
              <a:t>7</a:t>
            </a:r>
            <a:r>
              <a:rPr lang="zh-CN" altLang="en-US" sz="3200">
                <a:latin typeface="宋体" panose="02010600030101010101" pitchFamily="2" charset="-122"/>
              </a:rPr>
              <a:t>日，国民政府薛岳兵团在江西万家岭歼灭敌军</a:t>
            </a:r>
            <a:r>
              <a:rPr lang="en-US" altLang="zh-CN" sz="3200">
                <a:latin typeface="宋体" panose="02010600030101010101" pitchFamily="2" charset="-122"/>
              </a:rPr>
              <a:t>9000</a:t>
            </a:r>
            <a:r>
              <a:rPr lang="zh-CN" altLang="en-US" sz="3200">
                <a:latin typeface="宋体" panose="02010600030101010101" pitchFamily="2" charset="-122"/>
              </a:rPr>
              <a:t>余人，取得了万家岭大捷。</a:t>
            </a:r>
          </a:p>
        </p:txBody>
      </p:sp>
      <p:pic>
        <p:nvPicPr>
          <p:cNvPr id="14340" name="图片 2">
            <a:extLst>
              <a:ext uri="{FF2B5EF4-FFF2-40B4-BE49-F238E27FC236}">
                <a16:creationId xmlns:a16="http://schemas.microsoft.com/office/drawing/2014/main" id="{093A9290-6785-447B-AB3D-D144B2403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0" y="2351088"/>
            <a:ext cx="2917825" cy="365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extLst>
              <a:ext uri="{FF2B5EF4-FFF2-40B4-BE49-F238E27FC236}">
                <a16:creationId xmlns:a16="http://schemas.microsoft.com/office/drawing/2014/main" id="{8E7BCA6C-FBD9-4B9B-B809-08604D8ED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6008688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薛岳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文本占位符 10241">
            <a:extLst>
              <a:ext uri="{FF2B5EF4-FFF2-40B4-BE49-F238E27FC236}">
                <a16:creationId xmlns:a16="http://schemas.microsoft.com/office/drawing/2014/main" id="{382D9FAD-B877-4BB0-A921-6559EB9CD42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69925" y="1052513"/>
            <a:ext cx="78994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zh-CN" sz="3600">
                <a:latin typeface="方正隶书_GBK" charset="-122"/>
                <a:ea typeface="方正隶书_GBK" charset="-122"/>
              </a:rPr>
              <a:t>        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武汉会战期间，中国空军和海军也积极参与了作战。在苏联航空志愿大队的配合下，中国空军鏖战长空，与日军航空兵空中大战</a:t>
            </a:r>
            <a:r>
              <a:rPr lang="en-US" altLang="zh-CN" sz="3600">
                <a:latin typeface="方正隶书_GBK" charset="-122"/>
                <a:ea typeface="方正隶书_GBK" charset="-122"/>
              </a:rPr>
              <a:t>7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次，击毁日机</a:t>
            </a:r>
            <a:r>
              <a:rPr lang="en-US" altLang="zh-CN" sz="3600">
                <a:latin typeface="方正隶书_GBK" charset="-122"/>
                <a:ea typeface="方正隶书_GBK" charset="-122"/>
              </a:rPr>
              <a:t>78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架，炸沉日舰</a:t>
            </a:r>
            <a:r>
              <a:rPr lang="en-US" altLang="zh-CN" sz="3600">
                <a:latin typeface="方正隶书_GBK" charset="-122"/>
                <a:ea typeface="方正隶书_GBK" charset="-122"/>
              </a:rPr>
              <a:t>23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艘，有力地支援了地面部队的作战。中国海军也英勇作战，击沉，击伤日军舰艇及运输船只共</a:t>
            </a:r>
            <a:r>
              <a:rPr lang="en-US" altLang="zh-CN" sz="3600">
                <a:latin typeface="方正隶书_GBK" charset="-122"/>
                <a:ea typeface="方正隶书_GBK" charset="-122"/>
              </a:rPr>
              <a:t>50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余艘，击落日机</a:t>
            </a:r>
            <a:r>
              <a:rPr lang="en-US" altLang="zh-CN" sz="3600">
                <a:latin typeface="方正隶书_GBK" charset="-122"/>
                <a:ea typeface="方正隶书_GBK" charset="-122"/>
              </a:rPr>
              <a:t>10</a:t>
            </a:r>
            <a:r>
              <a:rPr lang="zh-CN" altLang="en-US" sz="3600">
                <a:latin typeface="方正隶书_GBK" charset="-122"/>
                <a:ea typeface="方正隶书_GBK" charset="-122"/>
              </a:rPr>
              <a:t>余架，但自身也损失惨重，基本上全军覆没。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F5EC09B-D0D7-4419-B832-E541679F1F19}"/>
              </a:ext>
            </a:extLst>
          </p:cNvPr>
          <p:cNvGraphicFramePr/>
          <p:nvPr/>
        </p:nvGraphicFramePr>
        <p:xfrm>
          <a:off x="942975" y="981075"/>
          <a:ext cx="7464425" cy="4667252"/>
        </p:xfrm>
        <a:graphic>
          <a:graphicData uri="http://schemas.openxmlformats.org/drawingml/2006/table">
            <a:tbl>
              <a:tblPr/>
              <a:tblGrid>
                <a:gridCol w="99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15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3000" b="1">
                          <a:solidFill>
                            <a:srgbClr val="0000FF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方正黑体_GBK" panose="03000509000000000000" charset="-122"/>
                          <a:ea typeface="方正黑体_GBK" panose="03000509000000000000" charset="-122"/>
                        </a:rPr>
                        <a:t>武汉会战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时间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地点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指挥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战役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25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特点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025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意义</a:t>
                      </a: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本框 26650">
            <a:extLst>
              <a:ext uri="{FF2B5EF4-FFF2-40B4-BE49-F238E27FC236}">
                <a16:creationId xmlns:a16="http://schemas.microsoft.com/office/drawing/2014/main" id="{406F5B15-EE17-4AB8-B280-FC80A30A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528763"/>
            <a:ext cx="35004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1938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6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月</a:t>
            </a: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——10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月</a:t>
            </a:r>
          </a:p>
        </p:txBody>
      </p:sp>
      <p:sp>
        <p:nvSpPr>
          <p:cNvPr id="7" name="文本框 26650">
            <a:extLst>
              <a:ext uri="{FF2B5EF4-FFF2-40B4-BE49-F238E27FC236}">
                <a16:creationId xmlns:a16="http://schemas.microsoft.com/office/drawing/2014/main" id="{AAD2D076-4B0B-4686-8184-2180FA346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105025"/>
            <a:ext cx="34369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武汉及武汉外围地区 </a:t>
            </a:r>
          </a:p>
        </p:txBody>
      </p:sp>
      <p:sp>
        <p:nvSpPr>
          <p:cNvPr id="8" name="文本框 26650">
            <a:extLst>
              <a:ext uri="{FF2B5EF4-FFF2-40B4-BE49-F238E27FC236}">
                <a16:creationId xmlns:a16="http://schemas.microsoft.com/office/drawing/2014/main" id="{1D19DE9E-002D-415C-A2C2-11EF8522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4668838"/>
            <a:ext cx="6461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使日本企图迅速灭亡中国的既定战略方针彻底破灭。</a:t>
            </a:r>
          </a:p>
        </p:txBody>
      </p:sp>
      <p:sp>
        <p:nvSpPr>
          <p:cNvPr id="9" name="文本框 26650">
            <a:extLst>
              <a:ext uri="{FF2B5EF4-FFF2-40B4-BE49-F238E27FC236}">
                <a16:creationId xmlns:a16="http://schemas.microsoft.com/office/drawing/2014/main" id="{BDD87FA3-3983-4D60-9177-1A060377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2627313"/>
            <a:ext cx="1438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蒋介石</a:t>
            </a:r>
          </a:p>
        </p:txBody>
      </p:sp>
      <p:sp>
        <p:nvSpPr>
          <p:cNvPr id="16414" name="文本框 1">
            <a:extLst>
              <a:ext uri="{FF2B5EF4-FFF2-40B4-BE49-F238E27FC236}">
                <a16:creationId xmlns:a16="http://schemas.microsoft.com/office/drawing/2014/main" id="{60F088D8-9AF8-4DB0-996B-EBB353106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0238" y="3216275"/>
            <a:ext cx="3441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" panose="02010609060101010101" pitchFamily="49" charset="-122"/>
              </a:rPr>
              <a:t>万家岭大捷等</a:t>
            </a:r>
          </a:p>
        </p:txBody>
      </p:sp>
      <p:pic>
        <p:nvPicPr>
          <p:cNvPr id="19488" name="图片 1">
            <a:extLst>
              <a:ext uri="{FF2B5EF4-FFF2-40B4-BE49-F238E27FC236}">
                <a16:creationId xmlns:a16="http://schemas.microsoft.com/office/drawing/2014/main" id="{90FB511A-57A0-4E23-A071-2F42FC89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963" y="1016000"/>
            <a:ext cx="5064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16" name="文本框 1">
            <a:extLst>
              <a:ext uri="{FF2B5EF4-FFF2-40B4-BE49-F238E27FC236}">
                <a16:creationId xmlns:a16="http://schemas.microsoft.com/office/drawing/2014/main" id="{DFCB0920-3CFE-409B-9A0C-31183026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3765550"/>
            <a:ext cx="6456362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" panose="02010609060101010101" pitchFamily="49" charset="-122"/>
              </a:rPr>
              <a:t>兵力最多、战线最长、牺牲最重，创抗战以来规模之最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 decel="1000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800" decel="100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6414" grpId="0"/>
      <p:bldP spid="164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图片 19463" descr="5E6OSM2J05RQ0001">
            <a:extLst>
              <a:ext uri="{FF2B5EF4-FFF2-40B4-BE49-F238E27FC236}">
                <a16:creationId xmlns:a16="http://schemas.microsoft.com/office/drawing/2014/main" id="{60A68D51-A8D4-422C-9664-2DABF5540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596900"/>
            <a:ext cx="3719513" cy="5616575"/>
          </a:xfrm>
          <a:prstGeom prst="rect">
            <a:avLst/>
          </a:prstGeom>
          <a:noFill/>
          <a:ln w="19050">
            <a:solidFill>
              <a:srgbClr val="9966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3" name="Text Box 13">
            <a:extLst>
              <a:ext uri="{FF2B5EF4-FFF2-40B4-BE49-F238E27FC236}">
                <a16:creationId xmlns:a16="http://schemas.microsoft.com/office/drawing/2014/main" id="{C4B14157-43A6-4634-907F-678E281D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338" y="1046163"/>
            <a:ext cx="612776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仿宋_GB2312" charset="-122"/>
                <a:ea typeface="仿宋_GB2312" charset="-122"/>
              </a:rPr>
              <a:t>七七事变后日本加紧侵略中国</a:t>
            </a:r>
          </a:p>
        </p:txBody>
      </p:sp>
      <p:pic>
        <p:nvPicPr>
          <p:cNvPr id="19465" name="图片 19464" descr="20071212173348415_2">
            <a:extLst>
              <a:ext uri="{FF2B5EF4-FFF2-40B4-BE49-F238E27FC236}">
                <a16:creationId xmlns:a16="http://schemas.microsoft.com/office/drawing/2014/main" id="{DC0B2D3B-5613-43C7-BA72-69BFAA437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590800"/>
            <a:ext cx="517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图片 19465" descr="20071212173348415_2">
            <a:extLst>
              <a:ext uri="{FF2B5EF4-FFF2-40B4-BE49-F238E27FC236}">
                <a16:creationId xmlns:a16="http://schemas.microsoft.com/office/drawing/2014/main" id="{C523DB08-6A36-446B-A68A-B6694086A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76872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图片 19467" descr="01300000201200122067432084012_s">
            <a:extLst>
              <a:ext uri="{FF2B5EF4-FFF2-40B4-BE49-F238E27FC236}">
                <a16:creationId xmlns:a16="http://schemas.microsoft.com/office/drawing/2014/main" id="{9C7CF80E-97D4-4D7B-AE53-F28FABEF9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765550"/>
            <a:ext cx="963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8" name="文本框 19457">
            <a:extLst>
              <a:ext uri="{FF2B5EF4-FFF2-40B4-BE49-F238E27FC236}">
                <a16:creationId xmlns:a16="http://schemas.microsoft.com/office/drawing/2014/main" id="{21EA48C7-C648-4F78-862E-AC93F7618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874713"/>
            <a:ext cx="37433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1937年7月</a:t>
            </a:r>
            <a:r>
              <a:rPr lang="zh-CN" altLang="en-US" sz="2800" b="1">
                <a:solidFill>
                  <a:srgbClr val="B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平津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沦陷</a:t>
            </a:r>
          </a:p>
        </p:txBody>
      </p:sp>
      <p:sp>
        <p:nvSpPr>
          <p:cNvPr id="19459" name="文本框 19458">
            <a:extLst>
              <a:ext uri="{FF2B5EF4-FFF2-40B4-BE49-F238E27FC236}">
                <a16:creationId xmlns:a16="http://schemas.microsoft.com/office/drawing/2014/main" id="{B9547E4F-EF2B-43A3-87C7-3024BD4DD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913" y="3062288"/>
            <a:ext cx="3889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1937年1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800" b="1">
                <a:solidFill>
                  <a:srgbClr val="B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南京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沦陷</a:t>
            </a:r>
          </a:p>
        </p:txBody>
      </p:sp>
      <p:sp>
        <p:nvSpPr>
          <p:cNvPr id="19462" name="直接连接符 19461">
            <a:extLst>
              <a:ext uri="{FF2B5EF4-FFF2-40B4-BE49-F238E27FC236}">
                <a16:creationId xmlns:a16="http://schemas.microsoft.com/office/drawing/2014/main" id="{EE089F5E-9CBC-4F8E-AB4A-708B75B38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088" y="1390650"/>
            <a:ext cx="14287" cy="600075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直接连接符 19462">
            <a:extLst>
              <a:ext uri="{FF2B5EF4-FFF2-40B4-BE49-F238E27FC236}">
                <a16:creationId xmlns:a16="http://schemas.microsoft.com/office/drawing/2014/main" id="{A1AE8539-09DD-4B0C-AEE0-97D989201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775" y="2454275"/>
            <a:ext cx="0" cy="7048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0F99BE-E946-40CD-BF14-4F3277CD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2084388"/>
            <a:ext cx="3889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1937年11月</a:t>
            </a:r>
            <a:r>
              <a:rPr lang="zh-CN" altLang="en-US" sz="2800" b="1">
                <a:solidFill>
                  <a:srgbClr val="B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上海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沦陷</a:t>
            </a:r>
          </a:p>
        </p:txBody>
      </p:sp>
      <p:sp>
        <p:nvSpPr>
          <p:cNvPr id="5" name="直接连接符 4">
            <a:extLst>
              <a:ext uri="{FF2B5EF4-FFF2-40B4-BE49-F238E27FC236}">
                <a16:creationId xmlns:a16="http://schemas.microsoft.com/office/drawing/2014/main" id="{6BCAE5B5-FB81-4FF8-B12E-572439592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8713" y="3595688"/>
            <a:ext cx="0" cy="70485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41A86F-D542-4131-B01D-4957CAFB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8" y="4256088"/>
            <a:ext cx="48101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193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年1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zh-CN" altLang="en-US" sz="2800" b="1">
                <a:solidFill>
                  <a:srgbClr val="B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广州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rgbClr val="B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武汉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沦陷</a:t>
            </a:r>
          </a:p>
        </p:txBody>
      </p:sp>
      <p:pic>
        <p:nvPicPr>
          <p:cNvPr id="10" name="图片 9" descr="20071212173348415_2">
            <a:extLst>
              <a:ext uri="{FF2B5EF4-FFF2-40B4-BE49-F238E27FC236}">
                <a16:creationId xmlns:a16="http://schemas.microsoft.com/office/drawing/2014/main" id="{E3075EE4-C008-4778-AA7E-CEC6158DA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5211763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 descr="20071212173348415_2">
            <a:extLst>
              <a:ext uri="{FF2B5EF4-FFF2-40B4-BE49-F238E27FC236}">
                <a16:creationId xmlns:a16="http://schemas.microsoft.com/office/drawing/2014/main" id="{95D24E5E-18E7-40EE-9B51-B6C001D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4092575"/>
            <a:ext cx="571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328EF2E6-F954-411E-9399-E178B1B9C7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3638" y="4695825"/>
            <a:ext cx="0" cy="706438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B3D380-E774-43E6-A3C1-11239E57B17A}"/>
              </a:ext>
            </a:extLst>
          </p:cNvPr>
          <p:cNvSpPr/>
          <p:nvPr/>
        </p:nvSpPr>
        <p:spPr>
          <a:xfrm>
            <a:off x="4287838" y="5343525"/>
            <a:ext cx="4754562" cy="644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36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抗日战争进入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相持</a:t>
            </a:r>
            <a:r>
              <a:rPr lang="zh-CN" altLang="en-US" sz="36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阶段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10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1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/>
      <p:bldP spid="2" grpId="0"/>
      <p:bldP spid="6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7197">
            <a:extLst>
              <a:ext uri="{FF2B5EF4-FFF2-40B4-BE49-F238E27FC236}">
                <a16:creationId xmlns:a16="http://schemas.microsoft.com/office/drawing/2014/main" id="{19059BF6-D255-472A-9522-E81C31B41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522288"/>
            <a:ext cx="40862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三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第三次长沙会战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2A6B4F-581D-4F13-8F71-D6AB15C75625}"/>
              </a:ext>
            </a:extLst>
          </p:cNvPr>
          <p:cNvGraphicFramePr/>
          <p:nvPr/>
        </p:nvGraphicFramePr>
        <p:xfrm>
          <a:off x="876300" y="1311275"/>
          <a:ext cx="7464425" cy="4384922"/>
        </p:xfrm>
        <a:graphic>
          <a:graphicData uri="http://schemas.openxmlformats.org/drawingml/2006/table">
            <a:tbl>
              <a:tblPr/>
              <a:tblGrid>
                <a:gridCol w="997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577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3000" b="1">
                          <a:solidFill>
                            <a:srgbClr val="0000FF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方正黑体_GBK" panose="03000509000000000000" charset="-122"/>
                          <a:ea typeface="方正黑体_GBK" panose="03000509000000000000" charset="-122"/>
                        </a:rPr>
                        <a:t>第三次长沙会战</a:t>
                      </a:r>
                    </a:p>
                  </a:txBody>
                  <a:tcPr marT="45709" marB="45709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77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时间</a:t>
                      </a:r>
                    </a:p>
                  </a:txBody>
                  <a:tcPr marT="45709" marB="45709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73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背景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09" marB="45709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73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经过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09" marB="45709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605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a typeface="楷体" panose="02010609060101010101" charset="-122"/>
                        </a:rPr>
                        <a:t>意义</a:t>
                      </a: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09" marB="45709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T="45709" marB="45709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26650">
            <a:extLst>
              <a:ext uri="{FF2B5EF4-FFF2-40B4-BE49-F238E27FC236}">
                <a16:creationId xmlns:a16="http://schemas.microsoft.com/office/drawing/2014/main" id="{2F57F661-32FE-4D24-9FB5-5340641B1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858963"/>
            <a:ext cx="22383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1941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12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月</a:t>
            </a:r>
          </a:p>
        </p:txBody>
      </p:sp>
      <p:sp>
        <p:nvSpPr>
          <p:cNvPr id="7" name="文本框 26650">
            <a:extLst>
              <a:ext uri="{FF2B5EF4-FFF2-40B4-BE49-F238E27FC236}">
                <a16:creationId xmlns:a16="http://schemas.microsoft.com/office/drawing/2014/main" id="{033D00AC-9761-4E6F-B00A-A2AEB96E2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2433638"/>
            <a:ext cx="64373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抗日战争进入相持阶段；前两次长沙会战，日军未占领长沙。 </a:t>
            </a:r>
          </a:p>
        </p:txBody>
      </p:sp>
      <p:pic>
        <p:nvPicPr>
          <p:cNvPr id="22552" name="图片 1">
            <a:extLst>
              <a:ext uri="{FF2B5EF4-FFF2-40B4-BE49-F238E27FC236}">
                <a16:creationId xmlns:a16="http://schemas.microsoft.com/office/drawing/2014/main" id="{47789355-5E48-4137-A4F8-6BE8F016E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344613"/>
            <a:ext cx="50641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0" name="文本框 1">
            <a:extLst>
              <a:ext uri="{FF2B5EF4-FFF2-40B4-BE49-F238E27FC236}">
                <a16:creationId xmlns:a16="http://schemas.microsoft.com/office/drawing/2014/main" id="{0AC14958-FF65-4181-B795-A7571DD2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813" y="3343275"/>
            <a:ext cx="66151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>
                <a:ea typeface="楷体" panose="02010609060101010101" pitchFamily="49" charset="-122"/>
              </a:rPr>
              <a:t>长沙城下，中国军队与日军鏖战肉搏，并打退来援敌人。在中国军队的搏杀下，歼灭大批日军，中国军队取得会战的胜利。</a:t>
            </a:r>
          </a:p>
        </p:txBody>
      </p:sp>
      <p:sp>
        <p:nvSpPr>
          <p:cNvPr id="19481" name="内容占位符 2">
            <a:extLst>
              <a:ext uri="{FF2B5EF4-FFF2-40B4-BE49-F238E27FC236}">
                <a16:creationId xmlns:a16="http://schemas.microsoft.com/office/drawing/2014/main" id="{45CE60A8-F689-4ABE-9FF5-3DC9E19306B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879600" y="4530725"/>
            <a:ext cx="6465888" cy="11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8000"/>
              </a:spcBef>
            </a:pPr>
            <a:r>
              <a:rPr lang="zh-CN" altLang="en-US" sz="2400" b="1">
                <a:ea typeface="楷体" panose="02010609060101010101" pitchFamily="49" charset="-122"/>
              </a:rPr>
              <a:t>第三次长沙会战，是珍珠港事变以来，盟国在亚洲战区中唯一的胜利，是自太平洋战争爆发后盟军的第一次重大军事胜利。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4" dur="80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5" dur="80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80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480" grpId="0"/>
      <p:bldP spid="1948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 descr="http://h.hiphotos.baidu.com/baike/c0%3Dbaike150%2C5%2C5%2C150%2C50/sign=553b23b0c895d143ce7bec711299e967/dbb44aed2e738bd4a4807d82a18b87d6267ff9e4.jpg">
            <a:extLst>
              <a:ext uri="{FF2B5EF4-FFF2-40B4-BE49-F238E27FC236}">
                <a16:creationId xmlns:a16="http://schemas.microsoft.com/office/drawing/2014/main" id="{CE332B56-4B5B-4973-8CFF-968D9E951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530225"/>
            <a:ext cx="7366000" cy="600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2" name="文本框 73735">
            <a:extLst>
              <a:ext uri="{FF2B5EF4-FFF2-40B4-BE49-F238E27FC236}">
                <a16:creationId xmlns:a16="http://schemas.microsoft.com/office/drawing/2014/main" id="{E071E948-89B0-4451-A92E-A3460E9D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933450"/>
            <a:ext cx="7366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600" b="1">
                <a:latin typeface="仿宋_GB2312" charset="-122"/>
                <a:ea typeface="仿宋_GB2312" charset="-122"/>
              </a:rPr>
              <a:t>第三次长沙会战要图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7174">
            <a:extLst>
              <a:ext uri="{FF2B5EF4-FFF2-40B4-BE49-F238E27FC236}">
                <a16:creationId xmlns:a16="http://schemas.microsoft.com/office/drawing/2014/main" id="{3EF8F3F0-4FD2-4DA2-8205-B7F2F9C0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649288"/>
            <a:ext cx="2062163" cy="47783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豫湘桂战役</a:t>
            </a:r>
          </a:p>
        </p:txBody>
      </p:sp>
      <p:sp>
        <p:nvSpPr>
          <p:cNvPr id="21506" name="矩形 13314">
            <a:extLst>
              <a:ext uri="{FF2B5EF4-FFF2-40B4-BE49-F238E27FC236}">
                <a16:creationId xmlns:a16="http://schemas.microsoft.com/office/drawing/2014/main" id="{B604BC2C-EADA-444F-A4BD-215C7FA29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" y="1200150"/>
            <a:ext cx="8897938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>
                <a:latin typeface="宋体" panose="02010600030101010101" pitchFamily="2" charset="-122"/>
              </a:rPr>
              <a:t>1944</a:t>
            </a:r>
            <a:r>
              <a:rPr lang="zh-CN" altLang="en-US" sz="2800">
                <a:latin typeface="宋体" panose="02010600030101010101" pitchFamily="2" charset="-122"/>
              </a:rPr>
              <a:t>年初，日军发动豫湘桂战役。由于国民党政府在抗战后期，推行消极抗日、积极反共的政策，导致国民党军队一溃千里，丢失了豫、湘、桂等省的大部分和贵州省的一部分。</a:t>
            </a:r>
          </a:p>
        </p:txBody>
      </p:sp>
      <p:pic>
        <p:nvPicPr>
          <p:cNvPr id="21507" name="图片 1">
            <a:extLst>
              <a:ext uri="{FF2B5EF4-FFF2-40B4-BE49-F238E27FC236}">
                <a16:creationId xmlns:a16="http://schemas.microsoft.com/office/drawing/2014/main" id="{951388C7-344D-4780-A9A3-CBE8A821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3165475"/>
            <a:ext cx="8475662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9">
            <a:extLst>
              <a:ext uri="{FF2B5EF4-FFF2-40B4-BE49-F238E27FC236}">
                <a16:creationId xmlns:a16="http://schemas.microsoft.com/office/drawing/2014/main" id="{49EE5C41-BA0D-40E5-AE6E-0C9C45DBCB1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836613"/>
            <a:chOff x="0" y="0"/>
            <a:chExt cx="5760" cy="527"/>
          </a:xfrm>
        </p:grpSpPr>
        <p:pic>
          <p:nvPicPr>
            <p:cNvPr id="17419" name="Picture 15">
              <a:extLst>
                <a:ext uri="{FF2B5EF4-FFF2-40B4-BE49-F238E27FC236}">
                  <a16:creationId xmlns:a16="http://schemas.microsoft.com/office/drawing/2014/main" id="{AA6BC28A-C90B-42B8-92D3-A6802CA7F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0" name="WordArt 18">
              <a:extLst>
                <a:ext uri="{FF2B5EF4-FFF2-40B4-BE49-F238E27FC236}">
                  <a16:creationId xmlns:a16="http://schemas.microsoft.com/office/drawing/2014/main" id="{3D4DCBAC-880F-4E42-AE94-5530E90EF9A4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973" y="46"/>
              <a:ext cx="2359" cy="4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zh-CN" altLang="en-US" sz="3600" b="1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温故知新</a:t>
              </a:r>
            </a:p>
          </p:txBody>
        </p:sp>
      </p:grpSp>
      <p:sp>
        <p:nvSpPr>
          <p:cNvPr id="5123" name="矩形 1">
            <a:extLst>
              <a:ext uri="{FF2B5EF4-FFF2-40B4-BE49-F238E27FC236}">
                <a16:creationId xmlns:a16="http://schemas.microsoft.com/office/drawing/2014/main" id="{A12FECBF-3588-4454-B741-1F3A976A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925" y="981075"/>
            <a:ext cx="8404225" cy="1311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标志着局部抗战的开始。</a:t>
            </a:r>
            <a:endParaRPr lang="es-ES" altLang="es-E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9E27289-DA42-4154-BA6E-FA74F30AD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908050"/>
            <a:ext cx="304800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九一八事变</a:t>
            </a:r>
          </a:p>
        </p:txBody>
      </p:sp>
      <p:sp>
        <p:nvSpPr>
          <p:cNvPr id="5125" name="矩形 2">
            <a:extLst>
              <a:ext uri="{FF2B5EF4-FFF2-40B4-BE49-F238E27FC236}">
                <a16:creationId xmlns:a16="http://schemas.microsoft.com/office/drawing/2014/main" id="{096D47AA-CB08-4B05-9071-388EB932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333625"/>
            <a:ext cx="8569325" cy="1311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s-E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s-E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s-E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　　　　　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标志着</a:t>
            </a:r>
            <a:r>
              <a:rPr kumimoji="1"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抗日民族统一战线初步形成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B58055-8C66-4AF9-B0A1-48C491EB88D9}"/>
              </a:ext>
            </a:extLst>
          </p:cNvPr>
          <p:cNvSpPr/>
          <p:nvPr/>
        </p:nvSpPr>
        <p:spPr>
          <a:xfrm>
            <a:off x="1160463" y="2205038"/>
            <a:ext cx="2425700" cy="76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西安事变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7" name="矩形 5">
            <a:extLst>
              <a:ext uri="{FF2B5EF4-FFF2-40B4-BE49-F238E27FC236}">
                <a16:creationId xmlns:a16="http://schemas.microsoft.com/office/drawing/2014/main" id="{090D473D-CA45-48EB-852B-7F9C5D3D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798888"/>
            <a:ext cx="7632700" cy="1311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s-E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３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4000" b="1" u="sng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        </a:t>
            </a:r>
            <a:r>
              <a:rPr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标志着全面抗战的开始。 </a:t>
            </a:r>
            <a:endParaRPr lang="es-ES" altLang="es-ES" sz="40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46EB6D2F-2E57-4ED1-B820-D08AA187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716338"/>
            <a:ext cx="3048000" cy="7699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卢沟桥事变</a:t>
            </a:r>
          </a:p>
        </p:txBody>
      </p:sp>
      <p:sp>
        <p:nvSpPr>
          <p:cNvPr id="5129" name="矩形 7">
            <a:extLst>
              <a:ext uri="{FF2B5EF4-FFF2-40B4-BE49-F238E27FC236}">
                <a16:creationId xmlns:a16="http://schemas.microsoft.com/office/drawing/2014/main" id="{1E95BEF5-3042-4F99-8025-1B732CA2D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5484813"/>
            <a:ext cx="9196387" cy="7016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s-E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４</a:t>
            </a:r>
            <a:r>
              <a:rPr kumimoji="1"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、日本侵华最大罪证</a:t>
            </a:r>
            <a:r>
              <a:rPr kumimoji="1" lang="en-US" altLang="zh-CN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____________</a:t>
            </a:r>
            <a:r>
              <a:rPr kumimoji="1"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lang="es-ES" altLang="es-ES" sz="4000" b="1" u="sng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79CC76-0417-4285-AAB0-A96B437EB59C}"/>
              </a:ext>
            </a:extLst>
          </p:cNvPr>
          <p:cNvSpPr/>
          <p:nvPr/>
        </p:nvSpPr>
        <p:spPr>
          <a:xfrm>
            <a:off x="5591175" y="5445125"/>
            <a:ext cx="2978150" cy="762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南京大屠杀</a:t>
            </a:r>
            <a:endParaRPr lang="es-ES" sz="4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2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图片 1">
            <a:extLst>
              <a:ext uri="{FF2B5EF4-FFF2-40B4-BE49-F238E27FC236}">
                <a16:creationId xmlns:a16="http://schemas.microsoft.com/office/drawing/2014/main" id="{9F6858DC-084F-4581-AD4F-15110F681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009650"/>
            <a:ext cx="6577013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Text Box 6">
            <a:extLst>
              <a:ext uri="{FF2B5EF4-FFF2-40B4-BE49-F238E27FC236}">
                <a16:creationId xmlns:a16="http://schemas.microsoft.com/office/drawing/2014/main" id="{5797B538-6C2F-490A-9962-FDBCE1B02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5" y="1863725"/>
            <a:ext cx="44767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被俘的中国军人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 -0.02552 0.75279  0.0908 0.66613  C  0.20747 0.57948  0.21649 0.50394  0.23177 0.40825  C 0.24705 0.31256 0.22118 0.15964   0.18264 0.09152  C 0.1441 0.02341  0.03802 0.0  0.0 0.0  " pathEditMode="relative" rAng="0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">
            <a:extLst>
              <a:ext uri="{FF2B5EF4-FFF2-40B4-BE49-F238E27FC236}">
                <a16:creationId xmlns:a16="http://schemas.microsoft.com/office/drawing/2014/main" id="{AFC5D962-D9A2-4015-BB69-483ABCEB4E3F}"/>
              </a:ext>
            </a:extLst>
          </p:cNvPr>
          <p:cNvGrpSpPr>
            <a:grpSpLocks/>
          </p:cNvGrpSpPr>
          <p:nvPr/>
        </p:nvGrpSpPr>
        <p:grpSpPr bwMode="auto">
          <a:xfrm>
            <a:off x="195263" y="638175"/>
            <a:ext cx="2092325" cy="549275"/>
            <a:chOff x="242" y="858"/>
            <a:chExt cx="3296" cy="865"/>
          </a:xfrm>
        </p:grpSpPr>
        <p:pic>
          <p:nvPicPr>
            <p:cNvPr id="26645" name="图片 1">
              <a:extLst>
                <a:ext uri="{FF2B5EF4-FFF2-40B4-BE49-F238E27FC236}">
                  <a16:creationId xmlns:a16="http://schemas.microsoft.com/office/drawing/2014/main" id="{09162F85-0FE9-4D21-AA04-FC59C1D3D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6" name="文本框 2">
              <a:extLst>
                <a:ext uri="{FF2B5EF4-FFF2-40B4-BE49-F238E27FC236}">
                  <a16:creationId xmlns:a16="http://schemas.microsoft.com/office/drawing/2014/main" id="{D4C295C2-6396-4341-BCB1-5A956B10B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24581" name="Rectangle 3">
            <a:extLst>
              <a:ext uri="{FF2B5EF4-FFF2-40B4-BE49-F238E27FC236}">
                <a16:creationId xmlns:a16="http://schemas.microsoft.com/office/drawing/2014/main" id="{76DBE772-ACBA-461C-B405-66660272A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0" y="2559050"/>
            <a:ext cx="45815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时间：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1938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月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——10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24583" name="AutoShape 5">
            <a:extLst>
              <a:ext uri="{FF2B5EF4-FFF2-40B4-BE49-F238E27FC236}">
                <a16:creationId xmlns:a16="http://schemas.microsoft.com/office/drawing/2014/main" id="{C9B92068-5F9F-4FA6-8DE9-61FA83DA6192}"/>
              </a:ext>
            </a:extLst>
          </p:cNvPr>
          <p:cNvSpPr>
            <a:spLocks/>
          </p:cNvSpPr>
          <p:nvPr/>
        </p:nvSpPr>
        <p:spPr bwMode="auto">
          <a:xfrm>
            <a:off x="2686050" y="2678113"/>
            <a:ext cx="315913" cy="1428750"/>
          </a:xfrm>
          <a:prstGeom prst="leftBrace">
            <a:avLst>
              <a:gd name="adj1" fmla="val 2872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4400" b="1"/>
          </a:p>
        </p:txBody>
      </p:sp>
      <p:sp>
        <p:nvSpPr>
          <p:cNvPr id="24584" name="Text Box 6">
            <a:extLst>
              <a:ext uri="{FF2B5EF4-FFF2-40B4-BE49-F238E27FC236}">
                <a16:creationId xmlns:a16="http://schemas.microsoft.com/office/drawing/2014/main" id="{35C09E83-0B03-4C01-9009-9E08B4908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3105150"/>
            <a:ext cx="35163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著名战役、重要意义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C877266D-2399-4493-994F-7E1DD50A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939925"/>
            <a:ext cx="612775" cy="27574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正面战场的抗战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BD7CE805-BD65-400F-830A-848FD4D2F86D}"/>
              </a:ext>
            </a:extLst>
          </p:cNvPr>
          <p:cNvGrpSpPr>
            <a:grpSpLocks/>
          </p:cNvGrpSpPr>
          <p:nvPr/>
        </p:nvGrpSpPr>
        <p:grpSpPr bwMode="auto">
          <a:xfrm>
            <a:off x="1357313" y="1374775"/>
            <a:ext cx="2028825" cy="4387850"/>
            <a:chOff x="839" y="901"/>
            <a:chExt cx="1278" cy="2664"/>
          </a:xfrm>
        </p:grpSpPr>
        <p:sp>
          <p:nvSpPr>
            <p:cNvPr id="26641" name="Text Box 13">
              <a:extLst>
                <a:ext uri="{FF2B5EF4-FFF2-40B4-BE49-F238E27FC236}">
                  <a16:creationId xmlns:a16="http://schemas.microsoft.com/office/drawing/2014/main" id="{55BADC25-48A1-4023-AD6D-1503495AA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" y="901"/>
              <a:ext cx="917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台儿庄战役</a:t>
              </a:r>
            </a:p>
          </p:txBody>
        </p:sp>
        <p:sp>
          <p:nvSpPr>
            <p:cNvPr id="26642" name="AutoShape 14">
              <a:extLst>
                <a:ext uri="{FF2B5EF4-FFF2-40B4-BE49-F238E27FC236}">
                  <a16:creationId xmlns:a16="http://schemas.microsoft.com/office/drawing/2014/main" id="{1C565077-A691-44FC-8F92-4263149AA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" y="1162"/>
              <a:ext cx="272" cy="2223"/>
            </a:xfrm>
            <a:prstGeom prst="leftBrace">
              <a:avLst>
                <a:gd name="adj1" fmla="val 67653"/>
                <a:gd name="adj2" fmla="val 50000"/>
              </a:avLst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643" name="Text Box 15">
              <a:extLst>
                <a:ext uri="{FF2B5EF4-FFF2-40B4-BE49-F238E27FC236}">
                  <a16:creationId xmlns:a16="http://schemas.microsoft.com/office/drawing/2014/main" id="{0E697DF3-5F55-4A60-AA2A-B3BCAA062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" y="1860"/>
              <a:ext cx="1005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保卫大武汉</a:t>
              </a:r>
            </a:p>
          </p:txBody>
        </p:sp>
        <p:sp>
          <p:nvSpPr>
            <p:cNvPr id="26644" name="Text Box 17">
              <a:extLst>
                <a:ext uri="{FF2B5EF4-FFF2-40B4-BE49-F238E27FC236}">
                  <a16:creationId xmlns:a16="http://schemas.microsoft.com/office/drawing/2014/main" id="{F6616C05-C9B2-4EF7-A1E0-BCEAEBD15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986"/>
              <a:ext cx="1094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49" charset="-122"/>
                </a:rPr>
                <a:t>第三次长沙会战</a:t>
              </a:r>
            </a:p>
          </p:txBody>
        </p:sp>
      </p:grpSp>
      <p:sp>
        <p:nvSpPr>
          <p:cNvPr id="2" name="AutoShape 5">
            <a:extLst>
              <a:ext uri="{FF2B5EF4-FFF2-40B4-BE49-F238E27FC236}">
                <a16:creationId xmlns:a16="http://schemas.microsoft.com/office/drawing/2014/main" id="{D4C480A6-85A7-433B-B18B-1A383D939425}"/>
              </a:ext>
            </a:extLst>
          </p:cNvPr>
          <p:cNvSpPr>
            <a:spLocks/>
          </p:cNvSpPr>
          <p:nvPr/>
        </p:nvSpPr>
        <p:spPr bwMode="auto">
          <a:xfrm>
            <a:off x="2943225" y="1250950"/>
            <a:ext cx="288925" cy="1165225"/>
          </a:xfrm>
          <a:prstGeom prst="leftBrace">
            <a:avLst>
              <a:gd name="adj1" fmla="val 2888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4400" b="1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B4BB694A-ABCB-4C5B-8C60-EEA8A1E95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1085850"/>
            <a:ext cx="30035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时间：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1938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2C2E21E-F4DE-419E-A81B-2FB6E19E4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4283075"/>
            <a:ext cx="3451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时间：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1941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12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月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4980B68-3786-4591-AA0D-B8FA44492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3705225"/>
            <a:ext cx="38068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抗日战争进入相持阶段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0F8A5EB-84F5-4C2C-9F52-7E83E896E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1579563"/>
            <a:ext cx="2438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指挥者、经过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DA5117C-2A8A-47A3-9446-FD0188F1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2063750"/>
            <a:ext cx="1752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重要意义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7693EC65-1D70-41F3-BC3B-C2EDFC25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5663" y="4949825"/>
            <a:ext cx="2965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经过、重要意义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1626AE8F-7E0D-4AAF-A5E0-F001CC78D0CC}"/>
              </a:ext>
            </a:extLst>
          </p:cNvPr>
          <p:cNvSpPr>
            <a:spLocks/>
          </p:cNvSpPr>
          <p:nvPr/>
        </p:nvSpPr>
        <p:spPr bwMode="auto">
          <a:xfrm>
            <a:off x="3130550" y="4449763"/>
            <a:ext cx="314325" cy="1428750"/>
          </a:xfrm>
          <a:prstGeom prst="leftBrace">
            <a:avLst>
              <a:gd name="adj1" fmla="val 2887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4400" b="1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CBF19C0-0F91-47DE-9B2A-8DB86495E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5556250"/>
            <a:ext cx="2886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豫湘桂战役</a:t>
            </a: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1944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800" decel="100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800" decel="100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00" decel="1000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 bldLvl="0" animBg="1"/>
      <p:bldP spid="24584" grpId="0"/>
      <p:bldP spid="24585" grpId="0" bldLvl="0" animBg="1"/>
      <p:bldP spid="2" grpId="0" bldLvl="0" animBg="1"/>
      <p:bldP spid="3" grpId="0"/>
      <p:bldP spid="8" grpId="0"/>
      <p:bldP spid="4" grpId="0"/>
      <p:bldP spid="9" grpId="0"/>
      <p:bldP spid="10" grpId="0"/>
      <p:bldP spid="11" grpId="0"/>
      <p:bldP spid="5" grpId="0" bldLvl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>
            <a:extLst>
              <a:ext uri="{FF2B5EF4-FFF2-40B4-BE49-F238E27FC236}">
                <a16:creationId xmlns:a16="http://schemas.microsoft.com/office/drawing/2014/main" id="{9BBBFBEE-DD20-4D09-9695-AD57FF644696}"/>
              </a:ext>
            </a:extLst>
          </p:cNvPr>
          <p:cNvGrpSpPr>
            <a:grpSpLocks/>
          </p:cNvGrpSpPr>
          <p:nvPr/>
        </p:nvGrpSpPr>
        <p:grpSpPr bwMode="auto">
          <a:xfrm>
            <a:off x="74613" y="557213"/>
            <a:ext cx="2065337" cy="536575"/>
            <a:chOff x="284" y="878"/>
            <a:chExt cx="3254" cy="845"/>
          </a:xfrm>
        </p:grpSpPr>
        <p:pic>
          <p:nvPicPr>
            <p:cNvPr id="27653" name="图片 1">
              <a:extLst>
                <a:ext uri="{FF2B5EF4-FFF2-40B4-BE49-F238E27FC236}">
                  <a16:creationId xmlns:a16="http://schemas.microsoft.com/office/drawing/2014/main" id="{96B6C18B-6BFD-4C7C-9BA9-3481ACDEC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4" name="文本框 2">
              <a:extLst>
                <a:ext uri="{FF2B5EF4-FFF2-40B4-BE49-F238E27FC236}">
                  <a16:creationId xmlns:a16="http://schemas.microsoft.com/office/drawing/2014/main" id="{EBAD5223-EEAD-4A36-A23E-E577B97C5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27651" name="文本框 50177">
            <a:extLst>
              <a:ext uri="{FF2B5EF4-FFF2-40B4-BE49-F238E27FC236}">
                <a16:creationId xmlns:a16="http://schemas.microsoft.com/office/drawing/2014/main" id="{65C8D59A-7381-4224-9962-A52EAAC09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" y="1257300"/>
            <a:ext cx="8640763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1.1939年，国民政府电文称：查第二期抗战开始以及我备战区本运动战、游击战相配合积小胜为大胜之最高原则，以攻为守指导作战，屡遏凶焰，挫被顽敌，士气振奋，精神日旺。台（儿）庄胜利足为表征。该电文表明（     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A．中国军队取得抗战以来首次大捷 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B．八路军在敌后抗日根据地英勇抗击日军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C．正面战场给日军以重大打击      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D．中国军队主动出击日军的最大规模战役      </a:t>
            </a:r>
          </a:p>
        </p:txBody>
      </p:sp>
      <p:sp>
        <p:nvSpPr>
          <p:cNvPr id="50180" name="文本框 50179">
            <a:extLst>
              <a:ext uri="{FF2B5EF4-FFF2-40B4-BE49-F238E27FC236}">
                <a16:creationId xmlns:a16="http://schemas.microsoft.com/office/drawing/2014/main" id="{A6AD91F9-5906-496D-80F8-8EAE840A3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3325813"/>
            <a:ext cx="8207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49153">
            <a:extLst>
              <a:ext uri="{FF2B5EF4-FFF2-40B4-BE49-F238E27FC236}">
                <a16:creationId xmlns:a16="http://schemas.microsoft.com/office/drawing/2014/main" id="{5DB7698F-97EA-4B01-AD64-D55B775C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703263"/>
            <a:ext cx="892810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.武汉会战中，中国军队取得胜利的战役是（    ）A．万家岭大捷             B．台儿庄战役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C．太原会战               D．徐州会战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.一部反映抗日战争的电影中，有以下几个情节，你认为下列哪个情景在电影中发生不符合历史真实（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A．卢沟桥的中国驻军奋起抵抗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B．邓世昌在黄海大战中英勇牺牲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C．武汉、广州失陷后，抗战进入相持阶段                     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D．第三次长沙会战中，中国军队大败日军</a:t>
            </a:r>
          </a:p>
        </p:txBody>
      </p:sp>
      <p:sp>
        <p:nvSpPr>
          <p:cNvPr id="49155" name="文本框 49154">
            <a:extLst>
              <a:ext uri="{FF2B5EF4-FFF2-40B4-BE49-F238E27FC236}">
                <a16:creationId xmlns:a16="http://schemas.microsoft.com/office/drawing/2014/main" id="{1B33574B-B2A2-48B0-96C5-CA2D5231F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727075"/>
            <a:ext cx="846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A</a:t>
            </a:r>
            <a:endParaRPr lang="en-US" altLang="zh-CN"/>
          </a:p>
        </p:txBody>
      </p:sp>
      <p:sp>
        <p:nvSpPr>
          <p:cNvPr id="49156" name="文本框 49155">
            <a:extLst>
              <a:ext uri="{FF2B5EF4-FFF2-40B4-BE49-F238E27FC236}">
                <a16:creationId xmlns:a16="http://schemas.microsoft.com/office/drawing/2014/main" id="{22EE74BA-D765-4432-8961-C123298C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3022600"/>
            <a:ext cx="84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ldLvl="0"/>
      <p:bldP spid="49156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49153">
            <a:extLst>
              <a:ext uri="{FF2B5EF4-FFF2-40B4-BE49-F238E27FC236}">
                <a16:creationId xmlns:a16="http://schemas.microsoft.com/office/drawing/2014/main" id="{ABE00F95-41D7-441C-98AB-08AD7C097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541338"/>
            <a:ext cx="8640763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.抗日战争中，领导中国军队取得抗战以来最大胜利的著名爱国将领是（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A．张学良   B．李宗仁    C．叶挺    D．彭德怀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.日军发动第三次长沙会战是在（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A．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1938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                B．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1939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C．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1940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                D．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1941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年</a:t>
            </a:r>
          </a:p>
        </p:txBody>
      </p:sp>
      <p:sp>
        <p:nvSpPr>
          <p:cNvPr id="49155" name="文本框 49154">
            <a:extLst>
              <a:ext uri="{FF2B5EF4-FFF2-40B4-BE49-F238E27FC236}">
                <a16:creationId xmlns:a16="http://schemas.microsoft.com/office/drawing/2014/main" id="{FD1BB58E-08A1-44CF-8243-3BD12070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975" y="1149350"/>
            <a:ext cx="8191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ea typeface="黑体" panose="02010609060101010101" pitchFamily="49" charset="-122"/>
              </a:rPr>
              <a:t>B</a:t>
            </a:r>
            <a:endParaRPr lang="zh-CN" altLang="en-US"/>
          </a:p>
        </p:txBody>
      </p:sp>
      <p:sp>
        <p:nvSpPr>
          <p:cNvPr id="49156" name="文本框 49155">
            <a:extLst>
              <a:ext uri="{FF2B5EF4-FFF2-40B4-BE49-F238E27FC236}">
                <a16:creationId xmlns:a16="http://schemas.microsoft.com/office/drawing/2014/main" id="{AEC2F00D-6961-4B44-8A51-00486E5F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2289175"/>
            <a:ext cx="82073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endParaRPr lang="en-US" altLang="zh-CN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ldLvl="0"/>
      <p:bldP spid="49156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A7AC6DEB-621D-42C4-94DD-300E294A19B7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7173" name="图片 1">
              <a:extLst>
                <a:ext uri="{FF2B5EF4-FFF2-40B4-BE49-F238E27FC236}">
                  <a16:creationId xmlns:a16="http://schemas.microsoft.com/office/drawing/2014/main" id="{39097E1E-DF29-455D-9C27-8B422FEE6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文本框 2">
              <a:extLst>
                <a:ext uri="{FF2B5EF4-FFF2-40B4-BE49-F238E27FC236}">
                  <a16:creationId xmlns:a16="http://schemas.microsoft.com/office/drawing/2014/main" id="{7C8EE790-1AD1-4E79-870E-E62E258A0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4100" name="图片 1073743064">
            <a:extLst>
              <a:ext uri="{FF2B5EF4-FFF2-40B4-BE49-F238E27FC236}">
                <a16:creationId xmlns:a16="http://schemas.microsoft.com/office/drawing/2014/main" id="{495CAAB9-ECDE-4858-9393-566322F4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147763"/>
            <a:ext cx="4141788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99">
            <a:extLst>
              <a:ext uri="{FF2B5EF4-FFF2-40B4-BE49-F238E27FC236}">
                <a16:creationId xmlns:a16="http://schemas.microsoft.com/office/drawing/2014/main" id="{508B45BA-6C5D-4A35-932B-B0D386250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1125538"/>
            <a:ext cx="417195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>
                <a:latin typeface="宋体" panose="02010600030101010101" pitchFamily="2" charset="-122"/>
              </a:rPr>
              <a:t>全面抗战爆发后，侵华日军大举进攻，企图速战速决，一举灭亡中国。中国军队面对日本的疯狂进攻，先后组织了一系列著名会战。你知道左图中的指挥官指挥了哪次著名的战役吗？他所代表的中国军人是怎样英勇抵抗日本侵略军的？今天就让我们一起学习第</a:t>
            </a:r>
            <a:r>
              <a:rPr lang="en-US" altLang="zh-CN" sz="2800">
                <a:latin typeface="宋体" panose="02010600030101010101" pitchFamily="2" charset="-122"/>
              </a:rPr>
              <a:t>20</a:t>
            </a:r>
            <a:r>
              <a:rPr lang="zh-CN" altLang="en-US" sz="2800">
                <a:latin typeface="宋体" panose="02010600030101010101" pitchFamily="2" charset="-122"/>
              </a:rPr>
              <a:t>课：正面战场的抗战。</a:t>
            </a:r>
            <a:endParaRPr lang="zh-CN" altLang="en-US" sz="2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BEFEB4CA-BD20-43DC-9E6B-881FEE1A72A8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8196" name="图片 1">
              <a:extLst>
                <a:ext uri="{FF2B5EF4-FFF2-40B4-BE49-F238E27FC236}">
                  <a16:creationId xmlns:a16="http://schemas.microsoft.com/office/drawing/2014/main" id="{AF95408D-3E58-4CAC-A031-E0DB15BAB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文本框 2">
              <a:extLst>
                <a:ext uri="{FF2B5EF4-FFF2-40B4-BE49-F238E27FC236}">
                  <a16:creationId xmlns:a16="http://schemas.microsoft.com/office/drawing/2014/main" id="{9CF192AF-F0AE-423C-AEF6-2614179B7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D52974B9-0B4D-4F2C-B94B-906A208EE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1370013"/>
            <a:ext cx="8923337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1.知道正面战场的台儿庄战役、武汉会战及第三次长沙会战的基本史实；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2.正确分析理解正面战场的抗战</a:t>
            </a:r>
            <a:endParaRPr lang="zh-CN" altLang="en-US" sz="3600" b="1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>
            <a:extLst>
              <a:ext uri="{FF2B5EF4-FFF2-40B4-BE49-F238E27FC236}">
                <a16:creationId xmlns:a16="http://schemas.microsoft.com/office/drawing/2014/main" id="{E2F2BBFC-8C1C-470F-B4DE-C1C658AC0D95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9223" name="图片 1">
              <a:extLst>
                <a:ext uri="{FF2B5EF4-FFF2-40B4-BE49-F238E27FC236}">
                  <a16:creationId xmlns:a16="http://schemas.microsoft.com/office/drawing/2014/main" id="{8966DED2-6095-4562-BBE5-D8F32D100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文本框 2">
              <a:extLst>
                <a:ext uri="{FF2B5EF4-FFF2-40B4-BE49-F238E27FC236}">
                  <a16:creationId xmlns:a16="http://schemas.microsoft.com/office/drawing/2014/main" id="{388CB845-914C-4AAE-A135-0386A0FEB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9219" name="矩形 7197">
            <a:extLst>
              <a:ext uri="{FF2B5EF4-FFF2-40B4-BE49-F238E27FC236}">
                <a16:creationId xmlns:a16="http://schemas.microsoft.com/office/drawing/2014/main" id="{9DD81E2D-BE59-4987-BB16-BE2C7CE7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1089025"/>
            <a:ext cx="31686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台儿庄战役</a:t>
            </a:r>
          </a:p>
        </p:txBody>
      </p:sp>
      <p:pic>
        <p:nvPicPr>
          <p:cNvPr id="6149" name="图片 12">
            <a:extLst>
              <a:ext uri="{FF2B5EF4-FFF2-40B4-BE49-F238E27FC236}">
                <a16:creationId xmlns:a16="http://schemas.microsoft.com/office/drawing/2014/main" id="{D0076752-BDA6-4645-8405-8E12E531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2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0" y="1624013"/>
            <a:ext cx="5102225" cy="477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文本框 99">
            <a:extLst>
              <a:ext uri="{FF2B5EF4-FFF2-40B4-BE49-F238E27FC236}">
                <a16:creationId xmlns:a16="http://schemas.microsoft.com/office/drawing/2014/main" id="{A68ADBF9-ABC0-493D-82F2-569DFB5A6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625" y="2132013"/>
            <a:ext cx="39338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汉仪书魂体简" charset="-122"/>
                <a:ea typeface="汉仪书魂体简" charset="-122"/>
              </a:rPr>
              <a:t>   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想一想：日本进攻</a:t>
            </a:r>
            <a:r>
              <a:rPr lang="zh-CN" altLang="en-US" sz="3200">
                <a:solidFill>
                  <a:srgbClr val="FF0000"/>
                </a:solidFill>
                <a:latin typeface="汉仪书魂体简" charset="-122"/>
                <a:ea typeface="汉仪书魂体简" charset="-122"/>
              </a:rPr>
              <a:t>台儿庄</a:t>
            </a:r>
            <a:r>
              <a:rPr lang="zh-CN" altLang="en-US" sz="3200">
                <a:latin typeface="汉仪书魂体简" charset="-122"/>
                <a:ea typeface="汉仪书魂体简" charset="-122"/>
              </a:rPr>
              <a:t>的意图是什么？</a:t>
            </a:r>
          </a:p>
        </p:txBody>
      </p:sp>
      <p:sp>
        <p:nvSpPr>
          <p:cNvPr id="6151" name="文本框 1">
            <a:extLst>
              <a:ext uri="{FF2B5EF4-FFF2-40B4-BE49-F238E27FC236}">
                <a16:creationId xmlns:a16="http://schemas.microsoft.com/office/drawing/2014/main" id="{FAF2A4D7-C4ED-4080-B67F-6F7E4956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3327400"/>
            <a:ext cx="36560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把山东半岛登陆的一部分日军，同津浦南下的日军会师台儿庄，合攻军事要地徐州，从而打通南北战场。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7174">
            <a:extLst>
              <a:ext uri="{FF2B5EF4-FFF2-40B4-BE49-F238E27FC236}">
                <a16:creationId xmlns:a16="http://schemas.microsoft.com/office/drawing/2014/main" id="{3D7D8239-5F12-4B23-A822-814CC3B5B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661988"/>
            <a:ext cx="917575" cy="47783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概况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3A26AA-75E5-4B73-8148-83F020D60ED1}"/>
              </a:ext>
            </a:extLst>
          </p:cNvPr>
          <p:cNvGraphicFramePr/>
          <p:nvPr/>
        </p:nvGraphicFramePr>
        <p:xfrm>
          <a:off x="284163" y="1468438"/>
          <a:ext cx="5041900" cy="4667251"/>
        </p:xfrm>
        <a:graphic>
          <a:graphicData uri="http://schemas.openxmlformats.org/drawingml/2006/table">
            <a:tbl>
              <a:tblPr/>
              <a:tblGrid>
                <a:gridCol w="997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4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15">
                <a:tc gridSpan="2"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zh-CN" altLang="en-US" sz="3000" b="1">
                          <a:solidFill>
                            <a:srgbClr val="0000FF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latin typeface="方正黑体_GBK" panose="03000509000000000000" charset="-122"/>
                          <a:ea typeface="方正黑体_GBK" panose="03000509000000000000" charset="-122"/>
                        </a:rPr>
                        <a:t>台儿庄战役</a:t>
                      </a: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时间</a:t>
                      </a: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地点</a:t>
                      </a: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1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指挥</a:t>
                      </a: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89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歼敌</a:t>
                      </a: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50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3000" b="1">
                          <a:solidFill>
                            <a:schemeClr val="tx1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  <a:ea typeface="楷体" panose="02010609060101010101" charset="-122"/>
                        </a:rPr>
                        <a:t>影响</a:t>
                      </a:r>
                    </a:p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chemeClr val="tx1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3000" b="1">
                        <a:solidFill>
                          <a:srgbClr val="0000CC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  <a:ea typeface="楷体" panose="02010609060101010101" charset="-122"/>
                      </a:endParaRPr>
                    </a:p>
                  </a:txBody>
                  <a:tcPr marL="91428" marR="91428"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文本框 26650">
            <a:extLst>
              <a:ext uri="{FF2B5EF4-FFF2-40B4-BE49-F238E27FC236}">
                <a16:creationId xmlns:a16="http://schemas.microsoft.com/office/drawing/2014/main" id="{E8BDD776-E3E5-4809-B030-ABB12905F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363" y="2016125"/>
            <a:ext cx="19097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1938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年</a:t>
            </a:r>
            <a:r>
              <a:rPr lang="en-US" altLang="zh-CN" sz="2800" b="1">
                <a:solidFill>
                  <a:srgbClr val="0000FF"/>
                </a:solidFill>
                <a:ea typeface="楷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月</a:t>
            </a:r>
          </a:p>
        </p:txBody>
      </p:sp>
      <p:sp>
        <p:nvSpPr>
          <p:cNvPr id="7" name="文本框 26650">
            <a:extLst>
              <a:ext uri="{FF2B5EF4-FFF2-40B4-BE49-F238E27FC236}">
                <a16:creationId xmlns:a16="http://schemas.microsoft.com/office/drawing/2014/main" id="{9C49927E-AE5B-42D4-A3AA-987C15B57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2590800"/>
            <a:ext cx="2105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山东台儿庄 </a:t>
            </a:r>
          </a:p>
        </p:txBody>
      </p:sp>
      <p:sp>
        <p:nvSpPr>
          <p:cNvPr id="8" name="文本框 26650">
            <a:extLst>
              <a:ext uri="{FF2B5EF4-FFF2-40B4-BE49-F238E27FC236}">
                <a16:creationId xmlns:a16="http://schemas.microsoft.com/office/drawing/2014/main" id="{9776B998-B094-4820-AAAD-A3CCB41BD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0" y="4221163"/>
            <a:ext cx="4144963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抗战以来中国正面战场取得的最大的一场胜仗，振奋了中国军民的精神，坚定了抗战意志和信念。</a:t>
            </a:r>
          </a:p>
        </p:txBody>
      </p:sp>
      <p:sp>
        <p:nvSpPr>
          <p:cNvPr id="9" name="文本框 26650">
            <a:extLst>
              <a:ext uri="{FF2B5EF4-FFF2-40B4-BE49-F238E27FC236}">
                <a16:creationId xmlns:a16="http://schemas.microsoft.com/office/drawing/2014/main" id="{DC79D83D-A995-46E5-8852-C942ED9F9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114675"/>
            <a:ext cx="3857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楷体" panose="02010609060101010101" pitchFamily="49" charset="-122"/>
              </a:rPr>
              <a:t>第五战区司令官</a:t>
            </a:r>
            <a:r>
              <a:rPr lang="zh-CN" altLang="en-US" sz="2800" b="1">
                <a:solidFill>
                  <a:srgbClr val="0000FF"/>
                </a:solidFill>
                <a:ea typeface="楷体" panose="02010609060101010101" pitchFamily="49" charset="-122"/>
              </a:rPr>
              <a:t>李宗仁</a:t>
            </a:r>
          </a:p>
        </p:txBody>
      </p:sp>
      <p:sp>
        <p:nvSpPr>
          <p:cNvPr id="10269" name="文本框 1">
            <a:extLst>
              <a:ext uri="{FF2B5EF4-FFF2-40B4-BE49-F238E27FC236}">
                <a16:creationId xmlns:a16="http://schemas.microsoft.com/office/drawing/2014/main" id="{A8F4A7A2-A9A3-4217-B42F-D8E3A627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3703638"/>
            <a:ext cx="34432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ea typeface="楷体" panose="02010609060101010101" pitchFamily="49" charset="-122"/>
              </a:rPr>
              <a:t>歼灭日军</a:t>
            </a:r>
            <a:r>
              <a:rPr lang="en-US" altLang="zh-CN" sz="2800" b="1">
                <a:ea typeface="楷体" panose="02010609060101010101" pitchFamily="49" charset="-122"/>
              </a:rPr>
              <a:t>10000</a:t>
            </a:r>
            <a:r>
              <a:rPr lang="zh-CN" altLang="en-US" sz="2800" b="1">
                <a:ea typeface="楷体" panose="02010609060101010101" pitchFamily="49" charset="-122"/>
              </a:rPr>
              <a:t>多人</a:t>
            </a:r>
          </a:p>
        </p:txBody>
      </p:sp>
      <p:pic>
        <p:nvPicPr>
          <p:cNvPr id="10270" name="图片 1">
            <a:extLst>
              <a:ext uri="{FF2B5EF4-FFF2-40B4-BE49-F238E27FC236}">
                <a16:creationId xmlns:a16="http://schemas.microsoft.com/office/drawing/2014/main" id="{7478AEAF-11D1-4767-A7EF-9C294320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1501775"/>
            <a:ext cx="5064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6391">
            <a:extLst>
              <a:ext uri="{FF2B5EF4-FFF2-40B4-BE49-F238E27FC236}">
                <a16:creationId xmlns:a16="http://schemas.microsoft.com/office/drawing/2014/main" id="{D741A474-1F22-414A-AF03-596915DE4AAF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1479550"/>
            <a:ext cx="3144838" cy="4611688"/>
            <a:chOff x="0" y="0"/>
            <a:chExt cx="1882" cy="2734"/>
          </a:xfrm>
        </p:grpSpPr>
        <p:pic>
          <p:nvPicPr>
            <p:cNvPr id="10272" name="图片 16392" descr="u=3786657603,4233310082&amp;fm=0&amp;gp=0">
              <a:hlinkClick r:id="rId3"/>
              <a:extLst>
                <a:ext uri="{FF2B5EF4-FFF2-40B4-BE49-F238E27FC236}">
                  <a16:creationId xmlns:a16="http://schemas.microsoft.com/office/drawing/2014/main" id="{D580700C-1F45-430A-95CA-6D91BFB143B5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" y="0"/>
              <a:ext cx="1723" cy="22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73" name="文本框 16393">
              <a:extLst>
                <a:ext uri="{FF2B5EF4-FFF2-40B4-BE49-F238E27FC236}">
                  <a16:creationId xmlns:a16="http://schemas.microsoft.com/office/drawing/2014/main" id="{74A62CB5-043E-4A95-BC9A-6F154349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15"/>
              <a:ext cx="1882" cy="41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4000" b="1">
                  <a:latin typeface="Times New Roman" panose="02020603050405020304" pitchFamily="18" charset="0"/>
                  <a:ea typeface="方正黑体简体" pitchFamily="2" charset="-122"/>
                </a:rPr>
                <a:t>李宗仁</a:t>
              </a: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8434" descr="W020100929620129699339">
            <a:extLst>
              <a:ext uri="{FF2B5EF4-FFF2-40B4-BE49-F238E27FC236}">
                <a16:creationId xmlns:a16="http://schemas.microsoft.com/office/drawing/2014/main" id="{58A2AEBF-9F3F-43F6-87F3-605D8EA7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508000"/>
            <a:ext cx="8207375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文本框 19457">
            <a:extLst>
              <a:ext uri="{FF2B5EF4-FFF2-40B4-BE49-F238E27FC236}">
                <a16:creationId xmlns:a16="http://schemas.microsoft.com/office/drawing/2014/main" id="{F224804F-503E-4E05-8B43-4CA409192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6089650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Times New Roman" panose="02020603050405020304" pitchFamily="18" charset="0"/>
                <a:ea typeface="华文中宋" panose="02010600040101010101" pitchFamily="2" charset="-122"/>
              </a:rPr>
              <a:t>尸横遍野的日本鬼子</a:t>
            </a:r>
          </a:p>
        </p:txBody>
      </p:sp>
      <p:pic>
        <p:nvPicPr>
          <p:cNvPr id="8195" name="图片 19458" descr="图片1">
            <a:extLst>
              <a:ext uri="{FF2B5EF4-FFF2-40B4-BE49-F238E27FC236}">
                <a16:creationId xmlns:a16="http://schemas.microsoft.com/office/drawing/2014/main" id="{452F8B2B-62FE-450A-AD81-18C195F60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950913"/>
            <a:ext cx="7056437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800" decel="100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3">
            <a:extLst>
              <a:ext uri="{FF2B5EF4-FFF2-40B4-BE49-F238E27FC236}">
                <a16:creationId xmlns:a16="http://schemas.microsoft.com/office/drawing/2014/main" id="{1227DF50-8B44-4E71-BC37-1A264D3A63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0188" y="835025"/>
            <a:ext cx="8397875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“台儿庄捷报传出后，举国若狂。京沪沦陷后，笼罩全国的悲观空气至此一扫而空，抗战前途露出一线曙光。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区区台儿庄地区经此一战，几成民族复兴的象征。我军得此鼓励，无不精神百倍，都出现一片欢乐之情，为抗战发动以来的第一快事。”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　　　　　　　　　　　 </a:t>
            </a:r>
            <a:r>
              <a:rPr lang="en-US" altLang="zh-CN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</a:t>
            </a:r>
            <a:r>
              <a:rPr lang="zh-CN" altLang="en-US" sz="36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李宗仁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矩形 9">
            <a:extLst>
              <a:ext uri="{FF2B5EF4-FFF2-40B4-BE49-F238E27FC236}">
                <a16:creationId xmlns:a16="http://schemas.microsoft.com/office/drawing/2014/main" id="{FB27FD0E-C60E-4668-8F36-4E1119E40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1560513"/>
            <a:ext cx="3671888" cy="3887787"/>
          </a:xfrm>
          <a:prstGeom prst="rect">
            <a:avLst/>
          </a:pr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日本</a:t>
            </a:r>
          </a:p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日本大本营认为“只要攻占汉口、广州，就能支配中国”，于是日本御前会议决定发动武汉会战，迅速攻占武汉，以迫使中国政府屈服。</a:t>
            </a:r>
            <a:endParaRPr lang="zh-CN" altLang="en-US" sz="2400" b="1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algn="ctr" eaLnBrk="1" hangingPunct="1"/>
            <a:endParaRPr lang="zh-CN" altLang="en-US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242" name="文本框 6149">
            <a:extLst>
              <a:ext uri="{FF2B5EF4-FFF2-40B4-BE49-F238E27FC236}">
                <a16:creationId xmlns:a16="http://schemas.microsoft.com/office/drawing/2014/main" id="{8121A414-7613-416D-93E7-CB104AD10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9613" y="3133725"/>
            <a:ext cx="4184650" cy="365125"/>
          </a:xfrm>
          <a:prstGeom prst="rect">
            <a:avLst/>
          </a:prstGeom>
          <a:noFill/>
          <a:ln>
            <a:noFill/>
          </a:ln>
          <a:effectLst>
            <a:outerShdw dist="635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1"/>
          </a:p>
        </p:txBody>
      </p:sp>
      <p:sp>
        <p:nvSpPr>
          <p:cNvPr id="10243" name="矩形 9">
            <a:extLst>
              <a:ext uri="{FF2B5EF4-FFF2-40B4-BE49-F238E27FC236}">
                <a16:creationId xmlns:a16="http://schemas.microsoft.com/office/drawing/2014/main" id="{1FD8637C-1635-4AC0-91CF-CDCEB089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560513"/>
            <a:ext cx="3600450" cy="3887787"/>
          </a:xfrm>
          <a:prstGeom prst="rect">
            <a:avLst/>
          </a:prstGeom>
          <a:solidFill>
            <a:srgbClr val="5D5D5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预期武汉陷落将令中国停止抵抗。我党在徐州会战前就提出，派周恩来，董必武，叶剑英，博古等领导干部到武汉。</a:t>
            </a:r>
            <a:endParaRPr lang="zh-CN" altLang="en-US" b="1"/>
          </a:p>
        </p:txBody>
      </p:sp>
      <p:sp>
        <p:nvSpPr>
          <p:cNvPr id="10244" name="文本框 6151">
            <a:extLst>
              <a:ext uri="{FF2B5EF4-FFF2-40B4-BE49-F238E27FC236}">
                <a16:creationId xmlns:a16="http://schemas.microsoft.com/office/drawing/2014/main" id="{FDCC00CF-28ED-449B-998F-46779EBDB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788" y="1881188"/>
            <a:ext cx="3440112" cy="584200"/>
          </a:xfrm>
          <a:prstGeom prst="rect">
            <a:avLst/>
          </a:prstGeom>
          <a:noFill/>
          <a:ln>
            <a:noFill/>
          </a:ln>
          <a:effectLst>
            <a:outerShdw dist="63500" dir="2700000" algn="ctr" rotWithShape="0">
              <a:srgbClr val="000000">
                <a:alpha val="2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chemeClr val="bg1"/>
                </a:solidFill>
                <a:ea typeface="微软雅黑" panose="020B0503020204020204" pitchFamily="34" charset="-122"/>
              </a:rPr>
              <a:t>中国政府</a:t>
            </a:r>
          </a:p>
        </p:txBody>
      </p:sp>
      <p:pic>
        <p:nvPicPr>
          <p:cNvPr id="10245" name="图片 6152" descr="cb8065380cd79123a5cb9339ac345982b3b7d0a20cf4a86f">
            <a:extLst>
              <a:ext uri="{FF2B5EF4-FFF2-40B4-BE49-F238E27FC236}">
                <a16:creationId xmlns:a16="http://schemas.microsoft.com/office/drawing/2014/main" id="{F2937A02-9078-440C-995D-9556716D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1776413"/>
            <a:ext cx="11144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6153" descr="C:\Users\Administrator\Desktop\1316442571523487_large.jpg1316442571523487_large">
            <a:extLst>
              <a:ext uri="{FF2B5EF4-FFF2-40B4-BE49-F238E27FC236}">
                <a16:creationId xmlns:a16="http://schemas.microsoft.com/office/drawing/2014/main" id="{6564F189-E67E-4FAC-821A-8C9187BC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798638"/>
            <a:ext cx="10080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矩形 7197">
            <a:extLst>
              <a:ext uri="{FF2B5EF4-FFF2-40B4-BE49-F238E27FC236}">
                <a16:creationId xmlns:a16="http://schemas.microsoft.com/office/drawing/2014/main" id="{889190E9-62CE-4518-BE72-34E0536EF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8" y="522288"/>
            <a:ext cx="31686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保卫大武汉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" grpId="0" animBg="1"/>
      <p:bldP spid="10242" grpId="0" animBg="1"/>
      <p:bldP spid="10243" grpId="0" animBg="1"/>
      <p:bldP spid="10244" grpId="0" animBg="1"/>
    </p:bld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Pages>0</Pages>
  <Words>1167</Words>
  <Characters>0</Characters>
  <Application>Microsoft Office PowerPoint</Application>
  <DocSecurity>0</DocSecurity>
  <PresentationFormat>全屏显示(4:3)</PresentationFormat>
  <Lines>0</Lines>
  <Paragraphs>127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方正黑体_GBK</vt:lpstr>
      <vt:lpstr>方正隶书_GBK</vt:lpstr>
      <vt:lpstr>仿宋_GB2312</vt:lpstr>
      <vt:lpstr>汉仪书魂体简</vt:lpstr>
      <vt:lpstr>黑体</vt:lpstr>
      <vt:lpstr>楷体</vt:lpstr>
      <vt:lpstr>隶书</vt:lpstr>
      <vt:lpstr>宋体</vt:lpstr>
      <vt:lpstr>微软雅黑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xbany</cp:lastModifiedBy>
  <cp:revision>52</cp:revision>
  <dcterms:created xsi:type="dcterms:W3CDTF">2017-05-23T06:00:13Z</dcterms:created>
  <dcterms:modified xsi:type="dcterms:W3CDTF">2019-11-29T01:58:11Z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