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297" r:id="rId9"/>
    <p:sldId id="320" r:id="rId10"/>
    <p:sldId id="319" r:id="rId11"/>
    <p:sldId id="322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9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1"/>
        <p:guide pos="29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3ACECCD5-32EE-473F-8009-AF4508DF969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1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9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2658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3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21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7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30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2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D29F1-C1ED-4757-BF1F-8C7000AC8C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8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8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2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DCD667-8918-4C01-A6BC-F84D216250A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3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1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C2E6E492-9414-43E5-8A4F-FD9D567BA7F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3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CC3A7B39-BDDE-4FDD-8E6A-EB0ACBC34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65438"/>
            <a:ext cx="8424862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第一单元 </a:t>
            </a:r>
          </a:p>
          <a:p>
            <a:pPr algn="ctr" eaLnBrk="1" hangingPunct="1">
              <a:lnSpc>
                <a:spcPct val="70000"/>
              </a:lnSpc>
            </a:pPr>
            <a:endParaRPr lang="zh-CN" altLang="en-US" sz="48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中国开始沦为半殖民地半封建社会</a:t>
            </a:r>
            <a:endParaRPr lang="en-US" altLang="zh-CN" sz="60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CEFE3B8D-06EB-4756-A2B5-A9B2878BB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5226050"/>
            <a:ext cx="406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太平天国运动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Text Box 33">
            <a:extLst>
              <a:ext uri="{FF2B5EF4-FFF2-40B4-BE49-F238E27FC236}">
                <a16:creationId xmlns:a16="http://schemas.microsoft.com/office/drawing/2014/main" id="{49D1ED1C-2B19-4E99-B7F4-CAEC5D1FF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809625"/>
            <a:ext cx="39544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八年级历史上册（R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教学课件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太平天国西征地图">
            <a:extLst>
              <a:ext uri="{FF2B5EF4-FFF2-40B4-BE49-F238E27FC236}">
                <a16:creationId xmlns:a16="http://schemas.microsoft.com/office/drawing/2014/main" id="{41EA443E-3582-4004-8FE1-BD7DB8FD8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363"/>
            <a:ext cx="8458200" cy="614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>
            <a:extLst>
              <a:ext uri="{FF2B5EF4-FFF2-40B4-BE49-F238E27FC236}">
                <a16:creationId xmlns:a16="http://schemas.microsoft.com/office/drawing/2014/main" id="{0F13A432-BAC1-4A20-9490-7E656AB10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6172200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太平军西征形势图</a:t>
            </a:r>
          </a:p>
        </p:txBody>
      </p:sp>
      <p:sp>
        <p:nvSpPr>
          <p:cNvPr id="144388" name="Freeform 4">
            <a:extLst>
              <a:ext uri="{FF2B5EF4-FFF2-40B4-BE49-F238E27FC236}">
                <a16:creationId xmlns:a16="http://schemas.microsoft.com/office/drawing/2014/main" id="{22780D66-A9A0-4E7D-AF10-95050148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81400"/>
            <a:ext cx="1219200" cy="838200"/>
          </a:xfrm>
          <a:custGeom>
            <a:avLst/>
            <a:gdLst>
              <a:gd name="T0" fmla="*/ 1219200 w 720"/>
              <a:gd name="T1" fmla="*/ 0 h 480"/>
              <a:gd name="T2" fmla="*/ 1056640 w 720"/>
              <a:gd name="T3" fmla="*/ 251460 h 480"/>
              <a:gd name="T4" fmla="*/ 894080 w 720"/>
              <a:gd name="T5" fmla="*/ 335280 h 480"/>
              <a:gd name="T6" fmla="*/ 731520 w 720"/>
              <a:gd name="T7" fmla="*/ 502920 h 480"/>
              <a:gd name="T8" fmla="*/ 487680 w 720"/>
              <a:gd name="T9" fmla="*/ 670560 h 480"/>
              <a:gd name="T10" fmla="*/ 0 w 720"/>
              <a:gd name="T11" fmla="*/ 83820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480"/>
              <a:gd name="T20" fmla="*/ 720 w 720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480">
                <a:moveTo>
                  <a:pt x="720" y="0"/>
                </a:moveTo>
                <a:cubicBezTo>
                  <a:pt x="688" y="56"/>
                  <a:pt x="656" y="112"/>
                  <a:pt x="624" y="144"/>
                </a:cubicBezTo>
                <a:cubicBezTo>
                  <a:pt x="592" y="176"/>
                  <a:pt x="560" y="168"/>
                  <a:pt x="528" y="192"/>
                </a:cubicBezTo>
                <a:cubicBezTo>
                  <a:pt x="496" y="216"/>
                  <a:pt x="472" y="256"/>
                  <a:pt x="432" y="288"/>
                </a:cubicBezTo>
                <a:cubicBezTo>
                  <a:pt x="392" y="320"/>
                  <a:pt x="360" y="352"/>
                  <a:pt x="288" y="384"/>
                </a:cubicBezTo>
                <a:cubicBezTo>
                  <a:pt x="216" y="416"/>
                  <a:pt x="48" y="464"/>
                  <a:pt x="0" y="48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89" name="Line 5">
            <a:extLst>
              <a:ext uri="{FF2B5EF4-FFF2-40B4-BE49-F238E27FC236}">
                <a16:creationId xmlns:a16="http://schemas.microsoft.com/office/drawing/2014/main" id="{2F1FF0C5-A65F-4E39-A6B8-167BB861F2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343400"/>
            <a:ext cx="381000" cy="152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0" name="Freeform 6">
            <a:extLst>
              <a:ext uri="{FF2B5EF4-FFF2-40B4-BE49-F238E27FC236}">
                <a16:creationId xmlns:a16="http://schemas.microsoft.com/office/drawing/2014/main" id="{721FD49C-284B-4402-AE75-4A1308D68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584700"/>
            <a:ext cx="185738" cy="517525"/>
          </a:xfrm>
          <a:custGeom>
            <a:avLst/>
            <a:gdLst>
              <a:gd name="T0" fmla="*/ 185738 w 117"/>
              <a:gd name="T1" fmla="*/ 0 h 326"/>
              <a:gd name="T2" fmla="*/ 131763 w 117"/>
              <a:gd name="T3" fmla="*/ 239713 h 326"/>
              <a:gd name="T4" fmla="*/ 26988 w 117"/>
              <a:gd name="T5" fmla="*/ 477838 h 326"/>
              <a:gd name="T6" fmla="*/ 0 w 117"/>
              <a:gd name="T7" fmla="*/ 517525 h 326"/>
              <a:gd name="T8" fmla="*/ 0 60000 65536"/>
              <a:gd name="T9" fmla="*/ 0 60000 65536"/>
              <a:gd name="T10" fmla="*/ 0 60000 65536"/>
              <a:gd name="T11" fmla="*/ 0 60000 65536"/>
              <a:gd name="T12" fmla="*/ 0 w 117"/>
              <a:gd name="T13" fmla="*/ 0 h 326"/>
              <a:gd name="T14" fmla="*/ 117 w 117"/>
              <a:gd name="T15" fmla="*/ 326 h 3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" h="326">
                <a:moveTo>
                  <a:pt x="117" y="0"/>
                </a:moveTo>
                <a:cubicBezTo>
                  <a:pt x="111" y="56"/>
                  <a:pt x="101" y="100"/>
                  <a:pt x="83" y="151"/>
                </a:cubicBezTo>
                <a:cubicBezTo>
                  <a:pt x="75" y="211"/>
                  <a:pt x="70" y="265"/>
                  <a:pt x="17" y="301"/>
                </a:cubicBezTo>
                <a:cubicBezTo>
                  <a:pt x="11" y="309"/>
                  <a:pt x="0" y="326"/>
                  <a:pt x="0" y="326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1" name="Freeform 7">
            <a:extLst>
              <a:ext uri="{FF2B5EF4-FFF2-40B4-BE49-F238E27FC236}">
                <a16:creationId xmlns:a16="http://schemas.microsoft.com/office/drawing/2014/main" id="{91009467-979B-4B20-9DE6-AEC7356AE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5102225"/>
            <a:ext cx="450850" cy="533400"/>
          </a:xfrm>
          <a:custGeom>
            <a:avLst/>
            <a:gdLst>
              <a:gd name="T0" fmla="*/ 450850 w 284"/>
              <a:gd name="T1" fmla="*/ 0 h 336"/>
              <a:gd name="T2" fmla="*/ 304800 w 284"/>
              <a:gd name="T3" fmla="*/ 119063 h 336"/>
              <a:gd name="T4" fmla="*/ 185738 w 284"/>
              <a:gd name="T5" fmla="*/ 265113 h 336"/>
              <a:gd name="T6" fmla="*/ 158750 w 284"/>
              <a:gd name="T7" fmla="*/ 304800 h 336"/>
              <a:gd name="T8" fmla="*/ 119063 w 284"/>
              <a:gd name="T9" fmla="*/ 331788 h 336"/>
              <a:gd name="T10" fmla="*/ 66675 w 284"/>
              <a:gd name="T11" fmla="*/ 411163 h 336"/>
              <a:gd name="T12" fmla="*/ 26988 w 284"/>
              <a:gd name="T13" fmla="*/ 490538 h 336"/>
              <a:gd name="T14" fmla="*/ 14288 w 284"/>
              <a:gd name="T15" fmla="*/ 530225 h 336"/>
              <a:gd name="T16" fmla="*/ 0 w 284"/>
              <a:gd name="T17" fmla="*/ 530225 h 3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4"/>
              <a:gd name="T28" fmla="*/ 0 h 336"/>
              <a:gd name="T29" fmla="*/ 284 w 284"/>
              <a:gd name="T30" fmla="*/ 336 h 3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4" h="336">
                <a:moveTo>
                  <a:pt x="284" y="0"/>
                </a:moveTo>
                <a:cubicBezTo>
                  <a:pt x="241" y="14"/>
                  <a:pt x="228" y="51"/>
                  <a:pt x="192" y="75"/>
                </a:cubicBezTo>
                <a:cubicBezTo>
                  <a:pt x="166" y="114"/>
                  <a:pt x="154" y="142"/>
                  <a:pt x="117" y="167"/>
                </a:cubicBezTo>
                <a:cubicBezTo>
                  <a:pt x="111" y="175"/>
                  <a:pt x="107" y="185"/>
                  <a:pt x="100" y="192"/>
                </a:cubicBezTo>
                <a:cubicBezTo>
                  <a:pt x="93" y="199"/>
                  <a:pt x="82" y="201"/>
                  <a:pt x="75" y="209"/>
                </a:cubicBezTo>
                <a:cubicBezTo>
                  <a:pt x="62" y="224"/>
                  <a:pt x="42" y="259"/>
                  <a:pt x="42" y="259"/>
                </a:cubicBezTo>
                <a:cubicBezTo>
                  <a:pt x="22" y="322"/>
                  <a:pt x="49" y="245"/>
                  <a:pt x="17" y="309"/>
                </a:cubicBezTo>
                <a:cubicBezTo>
                  <a:pt x="13" y="317"/>
                  <a:pt x="14" y="327"/>
                  <a:pt x="9" y="334"/>
                </a:cubicBezTo>
                <a:cubicBezTo>
                  <a:pt x="7" y="336"/>
                  <a:pt x="3" y="334"/>
                  <a:pt x="0" y="334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2" name="Line 8">
            <a:extLst>
              <a:ext uri="{FF2B5EF4-FFF2-40B4-BE49-F238E27FC236}">
                <a16:creationId xmlns:a16="http://schemas.microsoft.com/office/drawing/2014/main" id="{551035CD-512F-4A86-8814-33FBFBE3D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486400"/>
            <a:ext cx="76200" cy="152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3" name="Line 9">
            <a:extLst>
              <a:ext uri="{FF2B5EF4-FFF2-40B4-BE49-F238E27FC236}">
                <a16:creationId xmlns:a16="http://schemas.microsoft.com/office/drawing/2014/main" id="{904FE2CA-612C-4214-922F-78883C2811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5105400"/>
            <a:ext cx="76200" cy="4572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4" name="Line 10">
            <a:extLst>
              <a:ext uri="{FF2B5EF4-FFF2-40B4-BE49-F238E27FC236}">
                <a16:creationId xmlns:a16="http://schemas.microsoft.com/office/drawing/2014/main" id="{81F5F913-AEB2-4B51-A04C-55C37181D4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419600"/>
            <a:ext cx="457200" cy="5334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5" name="Line 11">
            <a:extLst>
              <a:ext uri="{FF2B5EF4-FFF2-40B4-BE49-F238E27FC236}">
                <a16:creationId xmlns:a16="http://schemas.microsoft.com/office/drawing/2014/main" id="{9387BD60-EAB8-4142-969D-6289BA57F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733800"/>
            <a:ext cx="304800" cy="609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6" name="Freeform 12">
            <a:extLst>
              <a:ext uri="{FF2B5EF4-FFF2-40B4-BE49-F238E27FC236}">
                <a16:creationId xmlns:a16="http://schemas.microsoft.com/office/drawing/2014/main" id="{A85088DA-0FC5-4A9E-A18B-341A4617E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4240213"/>
            <a:ext cx="985838" cy="584200"/>
          </a:xfrm>
          <a:custGeom>
            <a:avLst/>
            <a:gdLst>
              <a:gd name="T0" fmla="*/ 985838 w 621"/>
              <a:gd name="T1" fmla="*/ 584200 h 368"/>
              <a:gd name="T2" fmla="*/ 973138 w 621"/>
              <a:gd name="T3" fmla="*/ 530225 h 368"/>
              <a:gd name="T4" fmla="*/ 812800 w 621"/>
              <a:gd name="T5" fmla="*/ 423863 h 368"/>
              <a:gd name="T6" fmla="*/ 733425 w 621"/>
              <a:gd name="T7" fmla="*/ 398463 h 368"/>
              <a:gd name="T8" fmla="*/ 654050 w 621"/>
              <a:gd name="T9" fmla="*/ 344488 h 368"/>
              <a:gd name="T10" fmla="*/ 614363 w 621"/>
              <a:gd name="T11" fmla="*/ 319088 h 368"/>
              <a:gd name="T12" fmla="*/ 561975 w 621"/>
              <a:gd name="T13" fmla="*/ 265113 h 368"/>
              <a:gd name="T14" fmla="*/ 495300 w 621"/>
              <a:gd name="T15" fmla="*/ 212725 h 368"/>
              <a:gd name="T16" fmla="*/ 455613 w 621"/>
              <a:gd name="T17" fmla="*/ 185738 h 368"/>
              <a:gd name="T18" fmla="*/ 403225 w 621"/>
              <a:gd name="T19" fmla="*/ 173038 h 368"/>
              <a:gd name="T20" fmla="*/ 323850 w 621"/>
              <a:gd name="T21" fmla="*/ 119063 h 368"/>
              <a:gd name="T22" fmla="*/ 44450 w 621"/>
              <a:gd name="T23" fmla="*/ 39688 h 368"/>
              <a:gd name="T24" fmla="*/ 44450 w 621"/>
              <a:gd name="T25" fmla="*/ 0 h 36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21"/>
              <a:gd name="T40" fmla="*/ 0 h 368"/>
              <a:gd name="T41" fmla="*/ 621 w 621"/>
              <a:gd name="T42" fmla="*/ 368 h 36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21" h="368">
                <a:moveTo>
                  <a:pt x="621" y="368"/>
                </a:moveTo>
                <a:cubicBezTo>
                  <a:pt x="618" y="357"/>
                  <a:pt x="621" y="343"/>
                  <a:pt x="613" y="334"/>
                </a:cubicBezTo>
                <a:cubicBezTo>
                  <a:pt x="592" y="310"/>
                  <a:pt x="540" y="286"/>
                  <a:pt x="512" y="267"/>
                </a:cubicBezTo>
                <a:cubicBezTo>
                  <a:pt x="498" y="257"/>
                  <a:pt x="462" y="251"/>
                  <a:pt x="462" y="251"/>
                </a:cubicBezTo>
                <a:cubicBezTo>
                  <a:pt x="445" y="240"/>
                  <a:pt x="429" y="228"/>
                  <a:pt x="412" y="217"/>
                </a:cubicBezTo>
                <a:cubicBezTo>
                  <a:pt x="404" y="212"/>
                  <a:pt x="387" y="201"/>
                  <a:pt x="387" y="201"/>
                </a:cubicBezTo>
                <a:cubicBezTo>
                  <a:pt x="370" y="148"/>
                  <a:pt x="394" y="199"/>
                  <a:pt x="354" y="167"/>
                </a:cubicBezTo>
                <a:cubicBezTo>
                  <a:pt x="302" y="125"/>
                  <a:pt x="372" y="153"/>
                  <a:pt x="312" y="134"/>
                </a:cubicBezTo>
                <a:cubicBezTo>
                  <a:pt x="304" y="128"/>
                  <a:pt x="296" y="121"/>
                  <a:pt x="287" y="117"/>
                </a:cubicBezTo>
                <a:cubicBezTo>
                  <a:pt x="277" y="113"/>
                  <a:pt x="264" y="114"/>
                  <a:pt x="254" y="109"/>
                </a:cubicBezTo>
                <a:cubicBezTo>
                  <a:pt x="236" y="100"/>
                  <a:pt x="204" y="75"/>
                  <a:pt x="204" y="75"/>
                </a:cubicBezTo>
                <a:cubicBezTo>
                  <a:pt x="170" y="25"/>
                  <a:pt x="85" y="34"/>
                  <a:pt x="28" y="25"/>
                </a:cubicBezTo>
                <a:cubicBezTo>
                  <a:pt x="0" y="15"/>
                  <a:pt x="46" y="0"/>
                  <a:pt x="28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7" name="Line 13">
            <a:extLst>
              <a:ext uri="{FF2B5EF4-FFF2-40B4-BE49-F238E27FC236}">
                <a16:creationId xmlns:a16="http://schemas.microsoft.com/office/drawing/2014/main" id="{DD452ECA-F39D-4F71-A129-991AE744E5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267200"/>
            <a:ext cx="381000" cy="76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8" name="Freeform 14">
            <a:extLst>
              <a:ext uri="{FF2B5EF4-FFF2-40B4-BE49-F238E27FC236}">
                <a16:creationId xmlns:a16="http://schemas.microsoft.com/office/drawing/2014/main" id="{D0890134-9E56-414E-8160-5CAF01D4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59275"/>
            <a:ext cx="676275" cy="742950"/>
          </a:xfrm>
          <a:custGeom>
            <a:avLst/>
            <a:gdLst>
              <a:gd name="T0" fmla="*/ 676275 w 426"/>
              <a:gd name="T1" fmla="*/ 0 h 468"/>
              <a:gd name="T2" fmla="*/ 503238 w 426"/>
              <a:gd name="T3" fmla="*/ 80963 h 468"/>
              <a:gd name="T4" fmla="*/ 381000 w 426"/>
              <a:gd name="T5" fmla="*/ 136525 h 468"/>
              <a:gd name="T6" fmla="*/ 304800 w 426"/>
              <a:gd name="T7" fmla="*/ 212725 h 468"/>
              <a:gd name="T8" fmla="*/ 228600 w 426"/>
              <a:gd name="T9" fmla="*/ 288925 h 468"/>
              <a:gd name="T10" fmla="*/ 152400 w 426"/>
              <a:gd name="T11" fmla="*/ 365125 h 468"/>
              <a:gd name="T12" fmla="*/ 76200 w 426"/>
              <a:gd name="T13" fmla="*/ 517525 h 468"/>
              <a:gd name="T14" fmla="*/ 0 w 426"/>
              <a:gd name="T15" fmla="*/ 742950 h 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6"/>
              <a:gd name="T25" fmla="*/ 0 h 468"/>
              <a:gd name="T26" fmla="*/ 426 w 426"/>
              <a:gd name="T27" fmla="*/ 468 h 4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6" h="468">
                <a:moveTo>
                  <a:pt x="426" y="0"/>
                </a:moveTo>
                <a:cubicBezTo>
                  <a:pt x="408" y="8"/>
                  <a:pt x="348" y="37"/>
                  <a:pt x="317" y="51"/>
                </a:cubicBezTo>
                <a:cubicBezTo>
                  <a:pt x="286" y="65"/>
                  <a:pt x="261" y="72"/>
                  <a:pt x="240" y="86"/>
                </a:cubicBezTo>
                <a:cubicBezTo>
                  <a:pt x="219" y="100"/>
                  <a:pt x="208" y="118"/>
                  <a:pt x="192" y="134"/>
                </a:cubicBezTo>
                <a:cubicBezTo>
                  <a:pt x="176" y="150"/>
                  <a:pt x="160" y="166"/>
                  <a:pt x="144" y="182"/>
                </a:cubicBezTo>
                <a:cubicBezTo>
                  <a:pt x="128" y="198"/>
                  <a:pt x="112" y="206"/>
                  <a:pt x="96" y="230"/>
                </a:cubicBezTo>
                <a:cubicBezTo>
                  <a:pt x="80" y="254"/>
                  <a:pt x="64" y="286"/>
                  <a:pt x="48" y="326"/>
                </a:cubicBezTo>
                <a:cubicBezTo>
                  <a:pt x="32" y="366"/>
                  <a:pt x="10" y="439"/>
                  <a:pt x="0" y="468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9" name="Line 15">
            <a:extLst>
              <a:ext uri="{FF2B5EF4-FFF2-40B4-BE49-F238E27FC236}">
                <a16:creationId xmlns:a16="http://schemas.microsoft.com/office/drawing/2014/main" id="{90C6F58B-548F-4A7E-A3CA-C3F32975FA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800600"/>
            <a:ext cx="152400" cy="228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0" name="Freeform 16">
            <a:extLst>
              <a:ext uri="{FF2B5EF4-FFF2-40B4-BE49-F238E27FC236}">
                <a16:creationId xmlns:a16="http://schemas.microsoft.com/office/drawing/2014/main" id="{5B6B40DE-9E41-4223-B0D3-2D7406D9C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5367338"/>
            <a:ext cx="666750" cy="569912"/>
          </a:xfrm>
          <a:custGeom>
            <a:avLst/>
            <a:gdLst>
              <a:gd name="T0" fmla="*/ 666750 w 420"/>
              <a:gd name="T1" fmla="*/ 0 h 359"/>
              <a:gd name="T2" fmla="*/ 585788 w 420"/>
              <a:gd name="T3" fmla="*/ 171450 h 359"/>
              <a:gd name="T4" fmla="*/ 201613 w 420"/>
              <a:gd name="T5" fmla="*/ 344487 h 359"/>
              <a:gd name="T6" fmla="*/ 30163 w 420"/>
              <a:gd name="T7" fmla="*/ 384175 h 359"/>
              <a:gd name="T8" fmla="*/ 30163 w 420"/>
              <a:gd name="T9" fmla="*/ 450850 h 359"/>
              <a:gd name="T10" fmla="*/ 176213 w 420"/>
              <a:gd name="T11" fmla="*/ 569912 h 3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20"/>
              <a:gd name="T19" fmla="*/ 0 h 359"/>
              <a:gd name="T20" fmla="*/ 420 w 420"/>
              <a:gd name="T21" fmla="*/ 359 h 3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20" h="359">
                <a:moveTo>
                  <a:pt x="420" y="0"/>
                </a:moveTo>
                <a:cubicBezTo>
                  <a:pt x="407" y="47"/>
                  <a:pt x="411" y="81"/>
                  <a:pt x="369" y="108"/>
                </a:cubicBezTo>
                <a:cubicBezTo>
                  <a:pt x="316" y="190"/>
                  <a:pt x="216" y="207"/>
                  <a:pt x="127" y="217"/>
                </a:cubicBezTo>
                <a:cubicBezTo>
                  <a:pt x="102" y="225"/>
                  <a:pt x="44" y="234"/>
                  <a:pt x="19" y="242"/>
                </a:cubicBezTo>
                <a:cubicBezTo>
                  <a:pt x="0" y="255"/>
                  <a:pt x="19" y="257"/>
                  <a:pt x="19" y="284"/>
                </a:cubicBezTo>
                <a:cubicBezTo>
                  <a:pt x="19" y="306"/>
                  <a:pt x="111" y="359"/>
                  <a:pt x="111" y="359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1" name="Line 17">
            <a:extLst>
              <a:ext uri="{FF2B5EF4-FFF2-40B4-BE49-F238E27FC236}">
                <a16:creationId xmlns:a16="http://schemas.microsoft.com/office/drawing/2014/main" id="{637500F1-E451-40C3-823C-AD7CBF427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867400"/>
            <a:ext cx="381000" cy="228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2" name="Freeform 18">
            <a:extLst>
              <a:ext uri="{FF2B5EF4-FFF2-40B4-BE49-F238E27FC236}">
                <a16:creationId xmlns:a16="http://schemas.microsoft.com/office/drawing/2014/main" id="{93B71005-AEAC-49AA-AC13-4F2EDC01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3049588"/>
            <a:ext cx="1042988" cy="820737"/>
          </a:xfrm>
          <a:custGeom>
            <a:avLst/>
            <a:gdLst>
              <a:gd name="T0" fmla="*/ 552450 w 657"/>
              <a:gd name="T1" fmla="*/ 25400 h 517"/>
              <a:gd name="T2" fmla="*/ 193675 w 657"/>
              <a:gd name="T3" fmla="*/ 25400 h 517"/>
              <a:gd name="T4" fmla="*/ 114300 w 657"/>
              <a:gd name="T5" fmla="*/ 50800 h 517"/>
              <a:gd name="T6" fmla="*/ 114300 w 657"/>
              <a:gd name="T7" fmla="*/ 196850 h 517"/>
              <a:gd name="T8" fmla="*/ 101600 w 657"/>
              <a:gd name="T9" fmla="*/ 342900 h 517"/>
              <a:gd name="T10" fmla="*/ 22225 w 657"/>
              <a:gd name="T11" fmla="*/ 395287 h 517"/>
              <a:gd name="T12" fmla="*/ 61913 w 657"/>
              <a:gd name="T13" fmla="*/ 528637 h 517"/>
              <a:gd name="T14" fmla="*/ 168275 w 657"/>
              <a:gd name="T15" fmla="*/ 595312 h 517"/>
              <a:gd name="T16" fmla="*/ 273050 w 657"/>
              <a:gd name="T17" fmla="*/ 647700 h 517"/>
              <a:gd name="T18" fmla="*/ 312738 w 657"/>
              <a:gd name="T19" fmla="*/ 700087 h 517"/>
              <a:gd name="T20" fmla="*/ 433388 w 657"/>
              <a:gd name="T21" fmla="*/ 820737 h 517"/>
              <a:gd name="T22" fmla="*/ 446088 w 657"/>
              <a:gd name="T23" fmla="*/ 595312 h 517"/>
              <a:gd name="T24" fmla="*/ 458788 w 657"/>
              <a:gd name="T25" fmla="*/ 555625 h 517"/>
              <a:gd name="T26" fmla="*/ 552450 w 657"/>
              <a:gd name="T27" fmla="*/ 541337 h 517"/>
              <a:gd name="T28" fmla="*/ 738188 w 657"/>
              <a:gd name="T29" fmla="*/ 555625 h 517"/>
              <a:gd name="T30" fmla="*/ 777875 w 657"/>
              <a:gd name="T31" fmla="*/ 581025 h 517"/>
              <a:gd name="T32" fmla="*/ 869950 w 657"/>
              <a:gd name="T33" fmla="*/ 568325 h 517"/>
              <a:gd name="T34" fmla="*/ 949325 w 657"/>
              <a:gd name="T35" fmla="*/ 541337 h 517"/>
              <a:gd name="T36" fmla="*/ 1042988 w 657"/>
              <a:gd name="T37" fmla="*/ 382587 h 517"/>
              <a:gd name="T38" fmla="*/ 830263 w 657"/>
              <a:gd name="T39" fmla="*/ 355600 h 517"/>
              <a:gd name="T40" fmla="*/ 790575 w 657"/>
              <a:gd name="T41" fmla="*/ 104775 h 517"/>
              <a:gd name="T42" fmla="*/ 552450 w 657"/>
              <a:gd name="T43" fmla="*/ 25400 h 51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57"/>
              <a:gd name="T67" fmla="*/ 0 h 517"/>
              <a:gd name="T68" fmla="*/ 657 w 657"/>
              <a:gd name="T69" fmla="*/ 517 h 51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57" h="517">
                <a:moveTo>
                  <a:pt x="348" y="16"/>
                </a:moveTo>
                <a:cubicBezTo>
                  <a:pt x="245" y="6"/>
                  <a:pt x="238" y="0"/>
                  <a:pt x="122" y="16"/>
                </a:cubicBezTo>
                <a:cubicBezTo>
                  <a:pt x="105" y="18"/>
                  <a:pt x="72" y="32"/>
                  <a:pt x="72" y="32"/>
                </a:cubicBezTo>
                <a:cubicBezTo>
                  <a:pt x="47" y="70"/>
                  <a:pt x="59" y="83"/>
                  <a:pt x="72" y="124"/>
                </a:cubicBezTo>
                <a:cubicBezTo>
                  <a:pt x="69" y="155"/>
                  <a:pt x="77" y="188"/>
                  <a:pt x="64" y="216"/>
                </a:cubicBezTo>
                <a:cubicBezTo>
                  <a:pt x="56" y="234"/>
                  <a:pt x="14" y="249"/>
                  <a:pt x="14" y="249"/>
                </a:cubicBezTo>
                <a:cubicBezTo>
                  <a:pt x="0" y="289"/>
                  <a:pt x="10" y="304"/>
                  <a:pt x="39" y="333"/>
                </a:cubicBezTo>
                <a:cubicBezTo>
                  <a:pt x="52" y="375"/>
                  <a:pt x="68" y="361"/>
                  <a:pt x="106" y="375"/>
                </a:cubicBezTo>
                <a:cubicBezTo>
                  <a:pt x="144" y="435"/>
                  <a:pt x="89" y="363"/>
                  <a:pt x="172" y="408"/>
                </a:cubicBezTo>
                <a:cubicBezTo>
                  <a:pt x="184" y="415"/>
                  <a:pt x="187" y="431"/>
                  <a:pt x="197" y="441"/>
                </a:cubicBezTo>
                <a:cubicBezTo>
                  <a:pt x="225" y="469"/>
                  <a:pt x="250" y="484"/>
                  <a:pt x="273" y="517"/>
                </a:cubicBezTo>
                <a:cubicBezTo>
                  <a:pt x="312" y="456"/>
                  <a:pt x="281" y="515"/>
                  <a:pt x="281" y="375"/>
                </a:cubicBezTo>
                <a:cubicBezTo>
                  <a:pt x="281" y="366"/>
                  <a:pt x="281" y="354"/>
                  <a:pt x="289" y="350"/>
                </a:cubicBezTo>
                <a:cubicBezTo>
                  <a:pt x="307" y="341"/>
                  <a:pt x="328" y="344"/>
                  <a:pt x="348" y="341"/>
                </a:cubicBezTo>
                <a:cubicBezTo>
                  <a:pt x="387" y="344"/>
                  <a:pt x="426" y="343"/>
                  <a:pt x="465" y="350"/>
                </a:cubicBezTo>
                <a:cubicBezTo>
                  <a:pt x="475" y="352"/>
                  <a:pt x="480" y="365"/>
                  <a:pt x="490" y="366"/>
                </a:cubicBezTo>
                <a:cubicBezTo>
                  <a:pt x="509" y="368"/>
                  <a:pt x="529" y="361"/>
                  <a:pt x="548" y="358"/>
                </a:cubicBezTo>
                <a:cubicBezTo>
                  <a:pt x="551" y="357"/>
                  <a:pt x="596" y="343"/>
                  <a:pt x="598" y="341"/>
                </a:cubicBezTo>
                <a:cubicBezTo>
                  <a:pt x="624" y="315"/>
                  <a:pt x="644" y="276"/>
                  <a:pt x="657" y="241"/>
                </a:cubicBezTo>
                <a:cubicBezTo>
                  <a:pt x="636" y="164"/>
                  <a:pt x="583" y="205"/>
                  <a:pt x="523" y="224"/>
                </a:cubicBezTo>
                <a:cubicBezTo>
                  <a:pt x="510" y="184"/>
                  <a:pt x="516" y="89"/>
                  <a:pt x="498" y="66"/>
                </a:cubicBezTo>
                <a:cubicBezTo>
                  <a:pt x="465" y="23"/>
                  <a:pt x="396" y="16"/>
                  <a:pt x="348" y="16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3" name="Freeform 19">
            <a:extLst>
              <a:ext uri="{FF2B5EF4-FFF2-40B4-BE49-F238E27FC236}">
                <a16:creationId xmlns:a16="http://schemas.microsoft.com/office/drawing/2014/main" id="{129449AF-A8E6-47E1-98E6-C197CB01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3379788"/>
            <a:ext cx="3697288" cy="2847975"/>
          </a:xfrm>
          <a:custGeom>
            <a:avLst/>
            <a:gdLst>
              <a:gd name="T0" fmla="*/ 252413 w 2329"/>
              <a:gd name="T1" fmla="*/ 1457325 h 1794"/>
              <a:gd name="T2" fmla="*/ 463550 w 2329"/>
              <a:gd name="T3" fmla="*/ 1722438 h 1794"/>
              <a:gd name="T4" fmla="*/ 715963 w 2329"/>
              <a:gd name="T5" fmla="*/ 1854200 h 1794"/>
              <a:gd name="T6" fmla="*/ 954088 w 2329"/>
              <a:gd name="T7" fmla="*/ 1974850 h 1794"/>
              <a:gd name="T8" fmla="*/ 1047750 w 2329"/>
              <a:gd name="T9" fmla="*/ 2133600 h 1794"/>
              <a:gd name="T10" fmla="*/ 1246188 w 2329"/>
              <a:gd name="T11" fmla="*/ 2384425 h 1794"/>
              <a:gd name="T12" fmla="*/ 1338263 w 2329"/>
              <a:gd name="T13" fmla="*/ 2478088 h 1794"/>
              <a:gd name="T14" fmla="*/ 1682750 w 2329"/>
              <a:gd name="T15" fmla="*/ 2649538 h 1794"/>
              <a:gd name="T16" fmla="*/ 1536700 w 2329"/>
              <a:gd name="T17" fmla="*/ 2847975 h 1794"/>
              <a:gd name="T18" fmla="*/ 1590675 w 2329"/>
              <a:gd name="T19" fmla="*/ 2755900 h 1794"/>
              <a:gd name="T20" fmla="*/ 2014538 w 2329"/>
              <a:gd name="T21" fmla="*/ 2649538 h 1794"/>
              <a:gd name="T22" fmla="*/ 2557463 w 2329"/>
              <a:gd name="T23" fmla="*/ 2716213 h 1794"/>
              <a:gd name="T24" fmla="*/ 2703513 w 2329"/>
              <a:gd name="T25" fmla="*/ 2795588 h 1794"/>
              <a:gd name="T26" fmla="*/ 2584450 w 2329"/>
              <a:gd name="T27" fmla="*/ 2755900 h 1794"/>
              <a:gd name="T28" fmla="*/ 2809875 w 2329"/>
              <a:gd name="T29" fmla="*/ 2743200 h 1794"/>
              <a:gd name="T30" fmla="*/ 2981325 w 2329"/>
              <a:gd name="T31" fmla="*/ 2424113 h 1794"/>
              <a:gd name="T32" fmla="*/ 3273425 w 2329"/>
              <a:gd name="T33" fmla="*/ 2279650 h 1794"/>
              <a:gd name="T34" fmla="*/ 3471863 w 2329"/>
              <a:gd name="T35" fmla="*/ 2292350 h 1794"/>
              <a:gd name="T36" fmla="*/ 3511550 w 2329"/>
              <a:gd name="T37" fmla="*/ 2039938 h 1794"/>
              <a:gd name="T38" fmla="*/ 3459163 w 2329"/>
              <a:gd name="T39" fmla="*/ 1828800 h 1794"/>
              <a:gd name="T40" fmla="*/ 3340100 w 2329"/>
              <a:gd name="T41" fmla="*/ 1709738 h 1794"/>
              <a:gd name="T42" fmla="*/ 3684588 w 2329"/>
              <a:gd name="T43" fmla="*/ 1682750 h 1794"/>
              <a:gd name="T44" fmla="*/ 3459163 w 2329"/>
              <a:gd name="T45" fmla="*/ 1524000 h 1794"/>
              <a:gd name="T46" fmla="*/ 3590925 w 2329"/>
              <a:gd name="T47" fmla="*/ 1430338 h 1794"/>
              <a:gd name="T48" fmla="*/ 3657600 w 2329"/>
              <a:gd name="T49" fmla="*/ 1271588 h 1794"/>
              <a:gd name="T50" fmla="*/ 3340100 w 2329"/>
              <a:gd name="T51" fmla="*/ 1165225 h 1794"/>
              <a:gd name="T52" fmla="*/ 3181350 w 2329"/>
              <a:gd name="T53" fmla="*/ 1112838 h 1794"/>
              <a:gd name="T54" fmla="*/ 2663825 w 2329"/>
              <a:gd name="T55" fmla="*/ 1192213 h 1794"/>
              <a:gd name="T56" fmla="*/ 2505075 w 2329"/>
              <a:gd name="T57" fmla="*/ 1100138 h 1794"/>
              <a:gd name="T58" fmla="*/ 2928938 w 2329"/>
              <a:gd name="T59" fmla="*/ 954088 h 1794"/>
              <a:gd name="T60" fmla="*/ 3074988 w 2329"/>
              <a:gd name="T61" fmla="*/ 847725 h 1794"/>
              <a:gd name="T62" fmla="*/ 3141663 w 2329"/>
              <a:gd name="T63" fmla="*/ 781050 h 1794"/>
              <a:gd name="T64" fmla="*/ 3340100 w 2329"/>
              <a:gd name="T65" fmla="*/ 661988 h 1794"/>
              <a:gd name="T66" fmla="*/ 3405188 w 2329"/>
              <a:gd name="T67" fmla="*/ 609600 h 1794"/>
              <a:gd name="T68" fmla="*/ 3273425 w 2329"/>
              <a:gd name="T69" fmla="*/ 463550 h 1794"/>
              <a:gd name="T70" fmla="*/ 2465388 w 2329"/>
              <a:gd name="T71" fmla="*/ 119063 h 1794"/>
              <a:gd name="T72" fmla="*/ 2266950 w 2329"/>
              <a:gd name="T73" fmla="*/ 0 h 1794"/>
              <a:gd name="T74" fmla="*/ 2001838 w 2329"/>
              <a:gd name="T75" fmla="*/ 131763 h 1794"/>
              <a:gd name="T76" fmla="*/ 2359025 w 2329"/>
              <a:gd name="T77" fmla="*/ 277813 h 1794"/>
              <a:gd name="T78" fmla="*/ 2398713 w 2329"/>
              <a:gd name="T79" fmla="*/ 555625 h 1794"/>
              <a:gd name="T80" fmla="*/ 2014538 w 2329"/>
              <a:gd name="T81" fmla="*/ 674688 h 1794"/>
              <a:gd name="T82" fmla="*/ 1258888 w 2329"/>
              <a:gd name="T83" fmla="*/ 344488 h 1794"/>
              <a:gd name="T84" fmla="*/ 1020763 w 2329"/>
              <a:gd name="T85" fmla="*/ 225425 h 1794"/>
              <a:gd name="T86" fmla="*/ 874713 w 2329"/>
              <a:gd name="T87" fmla="*/ 490538 h 1794"/>
              <a:gd name="T88" fmla="*/ 490538 w 2329"/>
              <a:gd name="T89" fmla="*/ 714375 h 1794"/>
              <a:gd name="T90" fmla="*/ 371475 w 2329"/>
              <a:gd name="T91" fmla="*/ 820738 h 1794"/>
              <a:gd name="T92" fmla="*/ 26988 w 2329"/>
              <a:gd name="T93" fmla="*/ 1006475 h 1794"/>
              <a:gd name="T94" fmla="*/ 173038 w 2329"/>
              <a:gd name="T95" fmla="*/ 1125538 h 179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329"/>
              <a:gd name="T145" fmla="*/ 0 h 1794"/>
              <a:gd name="T146" fmla="*/ 2329 w 2329"/>
              <a:gd name="T147" fmla="*/ 1794 h 179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329" h="1794">
                <a:moveTo>
                  <a:pt x="67" y="684"/>
                </a:moveTo>
                <a:cubicBezTo>
                  <a:pt x="208" y="714"/>
                  <a:pt x="53" y="846"/>
                  <a:pt x="159" y="918"/>
                </a:cubicBezTo>
                <a:cubicBezTo>
                  <a:pt x="181" y="952"/>
                  <a:pt x="216" y="980"/>
                  <a:pt x="251" y="1001"/>
                </a:cubicBezTo>
                <a:cubicBezTo>
                  <a:pt x="290" y="1062"/>
                  <a:pt x="279" y="1032"/>
                  <a:pt x="292" y="1085"/>
                </a:cubicBezTo>
                <a:cubicBezTo>
                  <a:pt x="302" y="1200"/>
                  <a:pt x="279" y="1176"/>
                  <a:pt x="351" y="1202"/>
                </a:cubicBezTo>
                <a:cubicBezTo>
                  <a:pt x="394" y="1194"/>
                  <a:pt x="413" y="1182"/>
                  <a:pt x="451" y="1168"/>
                </a:cubicBezTo>
                <a:cubicBezTo>
                  <a:pt x="497" y="1174"/>
                  <a:pt x="540" y="1179"/>
                  <a:pt x="584" y="1193"/>
                </a:cubicBezTo>
                <a:cubicBezTo>
                  <a:pt x="590" y="1210"/>
                  <a:pt x="592" y="1228"/>
                  <a:pt x="601" y="1244"/>
                </a:cubicBezTo>
                <a:cubicBezTo>
                  <a:pt x="611" y="1262"/>
                  <a:pt x="635" y="1294"/>
                  <a:pt x="635" y="1294"/>
                </a:cubicBezTo>
                <a:cubicBezTo>
                  <a:pt x="664" y="1385"/>
                  <a:pt x="617" y="1247"/>
                  <a:pt x="660" y="1344"/>
                </a:cubicBezTo>
                <a:cubicBezTo>
                  <a:pt x="677" y="1382"/>
                  <a:pt x="679" y="1438"/>
                  <a:pt x="710" y="1469"/>
                </a:cubicBezTo>
                <a:cubicBezTo>
                  <a:pt x="729" y="1488"/>
                  <a:pt x="785" y="1502"/>
                  <a:pt x="785" y="1502"/>
                </a:cubicBezTo>
                <a:cubicBezTo>
                  <a:pt x="802" y="1513"/>
                  <a:pt x="818" y="1525"/>
                  <a:pt x="835" y="1536"/>
                </a:cubicBezTo>
                <a:cubicBezTo>
                  <a:pt x="842" y="1541"/>
                  <a:pt x="839" y="1553"/>
                  <a:pt x="843" y="1561"/>
                </a:cubicBezTo>
                <a:cubicBezTo>
                  <a:pt x="865" y="1600"/>
                  <a:pt x="907" y="1680"/>
                  <a:pt x="952" y="1694"/>
                </a:cubicBezTo>
                <a:cubicBezTo>
                  <a:pt x="994" y="1688"/>
                  <a:pt x="1022" y="1683"/>
                  <a:pt x="1060" y="1669"/>
                </a:cubicBezTo>
                <a:cubicBezTo>
                  <a:pt x="1052" y="1694"/>
                  <a:pt x="1035" y="1733"/>
                  <a:pt x="1019" y="1753"/>
                </a:cubicBezTo>
                <a:cubicBezTo>
                  <a:pt x="1005" y="1770"/>
                  <a:pt x="983" y="1779"/>
                  <a:pt x="968" y="1794"/>
                </a:cubicBezTo>
                <a:cubicBezTo>
                  <a:pt x="963" y="1777"/>
                  <a:pt x="948" y="1744"/>
                  <a:pt x="968" y="1728"/>
                </a:cubicBezTo>
                <a:cubicBezTo>
                  <a:pt x="977" y="1721"/>
                  <a:pt x="991" y="1733"/>
                  <a:pt x="1002" y="1736"/>
                </a:cubicBezTo>
                <a:cubicBezTo>
                  <a:pt x="1051" y="1724"/>
                  <a:pt x="1103" y="1704"/>
                  <a:pt x="1152" y="1694"/>
                </a:cubicBezTo>
                <a:cubicBezTo>
                  <a:pt x="1194" y="1686"/>
                  <a:pt x="1229" y="1683"/>
                  <a:pt x="1269" y="1669"/>
                </a:cubicBezTo>
                <a:cubicBezTo>
                  <a:pt x="1325" y="1672"/>
                  <a:pt x="1380" y="1673"/>
                  <a:pt x="1436" y="1678"/>
                </a:cubicBezTo>
                <a:cubicBezTo>
                  <a:pt x="1494" y="1683"/>
                  <a:pt x="1552" y="1704"/>
                  <a:pt x="1611" y="1711"/>
                </a:cubicBezTo>
                <a:cubicBezTo>
                  <a:pt x="1636" y="1719"/>
                  <a:pt x="1661" y="1728"/>
                  <a:pt x="1686" y="1736"/>
                </a:cubicBezTo>
                <a:cubicBezTo>
                  <a:pt x="1692" y="1744"/>
                  <a:pt x="1707" y="1752"/>
                  <a:pt x="1703" y="1761"/>
                </a:cubicBezTo>
                <a:cubicBezTo>
                  <a:pt x="1699" y="1769"/>
                  <a:pt x="1686" y="1756"/>
                  <a:pt x="1678" y="1753"/>
                </a:cubicBezTo>
                <a:cubicBezTo>
                  <a:pt x="1612" y="1730"/>
                  <a:pt x="1694" y="1757"/>
                  <a:pt x="1628" y="1736"/>
                </a:cubicBezTo>
                <a:cubicBezTo>
                  <a:pt x="1669" y="1763"/>
                  <a:pt x="1684" y="1772"/>
                  <a:pt x="1728" y="1786"/>
                </a:cubicBezTo>
                <a:cubicBezTo>
                  <a:pt x="1767" y="1774"/>
                  <a:pt x="1757" y="1764"/>
                  <a:pt x="1770" y="1728"/>
                </a:cubicBezTo>
                <a:cubicBezTo>
                  <a:pt x="1750" y="1671"/>
                  <a:pt x="1740" y="1606"/>
                  <a:pt x="1795" y="1569"/>
                </a:cubicBezTo>
                <a:cubicBezTo>
                  <a:pt x="1821" y="1530"/>
                  <a:pt x="1837" y="1542"/>
                  <a:pt x="1878" y="1527"/>
                </a:cubicBezTo>
                <a:cubicBezTo>
                  <a:pt x="1919" y="1486"/>
                  <a:pt x="1973" y="1447"/>
                  <a:pt x="2029" y="1427"/>
                </a:cubicBezTo>
                <a:cubicBezTo>
                  <a:pt x="2040" y="1430"/>
                  <a:pt x="2051" y="1433"/>
                  <a:pt x="2062" y="1436"/>
                </a:cubicBezTo>
                <a:cubicBezTo>
                  <a:pt x="2079" y="1441"/>
                  <a:pt x="2112" y="1452"/>
                  <a:pt x="2112" y="1452"/>
                </a:cubicBezTo>
                <a:cubicBezTo>
                  <a:pt x="2137" y="1449"/>
                  <a:pt x="2167" y="1459"/>
                  <a:pt x="2187" y="1444"/>
                </a:cubicBezTo>
                <a:cubicBezTo>
                  <a:pt x="2214" y="1424"/>
                  <a:pt x="2145" y="1352"/>
                  <a:pt x="2145" y="1352"/>
                </a:cubicBezTo>
                <a:cubicBezTo>
                  <a:pt x="2157" y="1295"/>
                  <a:pt x="2157" y="1300"/>
                  <a:pt x="2212" y="1285"/>
                </a:cubicBezTo>
                <a:cubicBezTo>
                  <a:pt x="2201" y="1252"/>
                  <a:pt x="2196" y="1238"/>
                  <a:pt x="2162" y="1227"/>
                </a:cubicBezTo>
                <a:cubicBezTo>
                  <a:pt x="2166" y="1216"/>
                  <a:pt x="2205" y="1161"/>
                  <a:pt x="2179" y="1152"/>
                </a:cubicBezTo>
                <a:cubicBezTo>
                  <a:pt x="2150" y="1142"/>
                  <a:pt x="2118" y="1146"/>
                  <a:pt x="2087" y="1143"/>
                </a:cubicBezTo>
                <a:cubicBezTo>
                  <a:pt x="2087" y="1141"/>
                  <a:pt x="2096" y="1085"/>
                  <a:pt x="2104" y="1077"/>
                </a:cubicBezTo>
                <a:cubicBezTo>
                  <a:pt x="2120" y="1061"/>
                  <a:pt x="2166" y="1059"/>
                  <a:pt x="2187" y="1052"/>
                </a:cubicBezTo>
                <a:cubicBezTo>
                  <a:pt x="2244" y="1060"/>
                  <a:pt x="2265" y="1069"/>
                  <a:pt x="2321" y="1060"/>
                </a:cubicBezTo>
                <a:cubicBezTo>
                  <a:pt x="2324" y="1043"/>
                  <a:pt x="2329" y="1027"/>
                  <a:pt x="2329" y="1010"/>
                </a:cubicBezTo>
                <a:cubicBezTo>
                  <a:pt x="2329" y="903"/>
                  <a:pt x="2306" y="952"/>
                  <a:pt x="2179" y="960"/>
                </a:cubicBezTo>
                <a:cubicBezTo>
                  <a:pt x="2144" y="971"/>
                  <a:pt x="2133" y="970"/>
                  <a:pt x="2120" y="935"/>
                </a:cubicBezTo>
                <a:cubicBezTo>
                  <a:pt x="2169" y="930"/>
                  <a:pt x="2223" y="936"/>
                  <a:pt x="2262" y="901"/>
                </a:cubicBezTo>
                <a:cubicBezTo>
                  <a:pt x="2280" y="885"/>
                  <a:pt x="2312" y="851"/>
                  <a:pt x="2312" y="851"/>
                </a:cubicBezTo>
                <a:cubicBezTo>
                  <a:pt x="2309" y="834"/>
                  <a:pt x="2312" y="816"/>
                  <a:pt x="2304" y="801"/>
                </a:cubicBezTo>
                <a:cubicBezTo>
                  <a:pt x="2301" y="796"/>
                  <a:pt x="2247" y="787"/>
                  <a:pt x="2237" y="784"/>
                </a:cubicBezTo>
                <a:cubicBezTo>
                  <a:pt x="2192" y="772"/>
                  <a:pt x="2145" y="755"/>
                  <a:pt x="2104" y="734"/>
                </a:cubicBezTo>
                <a:cubicBezTo>
                  <a:pt x="2095" y="730"/>
                  <a:pt x="2088" y="721"/>
                  <a:pt x="2079" y="718"/>
                </a:cubicBezTo>
                <a:cubicBezTo>
                  <a:pt x="2055" y="710"/>
                  <a:pt x="2028" y="709"/>
                  <a:pt x="2004" y="701"/>
                </a:cubicBezTo>
                <a:cubicBezTo>
                  <a:pt x="1947" y="708"/>
                  <a:pt x="1892" y="716"/>
                  <a:pt x="1837" y="734"/>
                </a:cubicBezTo>
                <a:cubicBezTo>
                  <a:pt x="1779" y="773"/>
                  <a:pt x="1764" y="757"/>
                  <a:pt x="1678" y="751"/>
                </a:cubicBezTo>
                <a:cubicBezTo>
                  <a:pt x="1633" y="737"/>
                  <a:pt x="1662" y="749"/>
                  <a:pt x="1603" y="709"/>
                </a:cubicBezTo>
                <a:cubicBezTo>
                  <a:pt x="1595" y="704"/>
                  <a:pt x="1578" y="693"/>
                  <a:pt x="1578" y="693"/>
                </a:cubicBezTo>
                <a:cubicBezTo>
                  <a:pt x="1598" y="607"/>
                  <a:pt x="1703" y="646"/>
                  <a:pt x="1787" y="642"/>
                </a:cubicBezTo>
                <a:cubicBezTo>
                  <a:pt x="1868" y="616"/>
                  <a:pt x="1820" y="646"/>
                  <a:pt x="1845" y="601"/>
                </a:cubicBezTo>
                <a:cubicBezTo>
                  <a:pt x="1855" y="583"/>
                  <a:pt x="1867" y="568"/>
                  <a:pt x="1878" y="551"/>
                </a:cubicBezTo>
                <a:cubicBezTo>
                  <a:pt x="1889" y="534"/>
                  <a:pt x="1918" y="540"/>
                  <a:pt x="1937" y="534"/>
                </a:cubicBezTo>
                <a:cubicBezTo>
                  <a:pt x="1945" y="528"/>
                  <a:pt x="1955" y="524"/>
                  <a:pt x="1962" y="517"/>
                </a:cubicBezTo>
                <a:cubicBezTo>
                  <a:pt x="1969" y="510"/>
                  <a:pt x="1971" y="499"/>
                  <a:pt x="1979" y="492"/>
                </a:cubicBezTo>
                <a:cubicBezTo>
                  <a:pt x="2062" y="420"/>
                  <a:pt x="1999" y="481"/>
                  <a:pt x="2054" y="450"/>
                </a:cubicBezTo>
                <a:cubicBezTo>
                  <a:pt x="2071" y="440"/>
                  <a:pt x="2104" y="417"/>
                  <a:pt x="2104" y="417"/>
                </a:cubicBezTo>
                <a:cubicBezTo>
                  <a:pt x="2109" y="409"/>
                  <a:pt x="2112" y="398"/>
                  <a:pt x="2120" y="392"/>
                </a:cubicBezTo>
                <a:cubicBezTo>
                  <a:pt x="2127" y="387"/>
                  <a:pt x="2139" y="390"/>
                  <a:pt x="2145" y="384"/>
                </a:cubicBezTo>
                <a:cubicBezTo>
                  <a:pt x="2147" y="382"/>
                  <a:pt x="2161" y="336"/>
                  <a:pt x="2162" y="334"/>
                </a:cubicBezTo>
                <a:cubicBezTo>
                  <a:pt x="2127" y="299"/>
                  <a:pt x="2107" y="306"/>
                  <a:pt x="2062" y="292"/>
                </a:cubicBezTo>
                <a:cubicBezTo>
                  <a:pt x="1988" y="241"/>
                  <a:pt x="1932" y="222"/>
                  <a:pt x="1853" y="183"/>
                </a:cubicBezTo>
                <a:cubicBezTo>
                  <a:pt x="1758" y="135"/>
                  <a:pt x="1659" y="95"/>
                  <a:pt x="1553" y="75"/>
                </a:cubicBezTo>
                <a:cubicBezTo>
                  <a:pt x="1538" y="60"/>
                  <a:pt x="1528" y="39"/>
                  <a:pt x="1511" y="25"/>
                </a:cubicBezTo>
                <a:cubicBezTo>
                  <a:pt x="1492" y="9"/>
                  <a:pt x="1452" y="8"/>
                  <a:pt x="1428" y="0"/>
                </a:cubicBezTo>
                <a:cubicBezTo>
                  <a:pt x="1386" y="6"/>
                  <a:pt x="1358" y="11"/>
                  <a:pt x="1319" y="25"/>
                </a:cubicBezTo>
                <a:cubicBezTo>
                  <a:pt x="1281" y="82"/>
                  <a:pt x="1305" y="69"/>
                  <a:pt x="1261" y="83"/>
                </a:cubicBezTo>
                <a:cubicBezTo>
                  <a:pt x="1250" y="100"/>
                  <a:pt x="1209" y="124"/>
                  <a:pt x="1227" y="133"/>
                </a:cubicBezTo>
                <a:cubicBezTo>
                  <a:pt x="1306" y="172"/>
                  <a:pt x="1400" y="170"/>
                  <a:pt x="1486" y="175"/>
                </a:cubicBezTo>
                <a:cubicBezTo>
                  <a:pt x="1495" y="202"/>
                  <a:pt x="1510" y="223"/>
                  <a:pt x="1519" y="250"/>
                </a:cubicBezTo>
                <a:cubicBezTo>
                  <a:pt x="1486" y="302"/>
                  <a:pt x="1511" y="251"/>
                  <a:pt x="1511" y="350"/>
                </a:cubicBezTo>
                <a:cubicBezTo>
                  <a:pt x="1511" y="372"/>
                  <a:pt x="1506" y="395"/>
                  <a:pt x="1503" y="417"/>
                </a:cubicBezTo>
                <a:cubicBezTo>
                  <a:pt x="1426" y="405"/>
                  <a:pt x="1347" y="420"/>
                  <a:pt x="1269" y="425"/>
                </a:cubicBezTo>
                <a:cubicBezTo>
                  <a:pt x="1138" y="421"/>
                  <a:pt x="1006" y="428"/>
                  <a:pt x="877" y="400"/>
                </a:cubicBezTo>
                <a:cubicBezTo>
                  <a:pt x="854" y="336"/>
                  <a:pt x="854" y="256"/>
                  <a:pt x="793" y="217"/>
                </a:cubicBezTo>
                <a:cubicBezTo>
                  <a:pt x="765" y="176"/>
                  <a:pt x="738" y="172"/>
                  <a:pt x="693" y="158"/>
                </a:cubicBezTo>
                <a:cubicBezTo>
                  <a:pt x="676" y="153"/>
                  <a:pt x="643" y="142"/>
                  <a:pt x="643" y="142"/>
                </a:cubicBezTo>
                <a:cubicBezTo>
                  <a:pt x="596" y="172"/>
                  <a:pt x="608" y="214"/>
                  <a:pt x="584" y="258"/>
                </a:cubicBezTo>
                <a:cubicBezTo>
                  <a:pt x="574" y="276"/>
                  <a:pt x="551" y="309"/>
                  <a:pt x="551" y="309"/>
                </a:cubicBezTo>
                <a:cubicBezTo>
                  <a:pt x="533" y="366"/>
                  <a:pt x="461" y="380"/>
                  <a:pt x="409" y="392"/>
                </a:cubicBezTo>
                <a:cubicBezTo>
                  <a:pt x="374" y="415"/>
                  <a:pt x="347" y="438"/>
                  <a:pt x="309" y="450"/>
                </a:cubicBezTo>
                <a:cubicBezTo>
                  <a:pt x="292" y="506"/>
                  <a:pt x="316" y="453"/>
                  <a:pt x="276" y="484"/>
                </a:cubicBezTo>
                <a:cubicBezTo>
                  <a:pt x="222" y="527"/>
                  <a:pt x="297" y="497"/>
                  <a:pt x="234" y="517"/>
                </a:cubicBezTo>
                <a:cubicBezTo>
                  <a:pt x="214" y="546"/>
                  <a:pt x="200" y="556"/>
                  <a:pt x="167" y="567"/>
                </a:cubicBezTo>
                <a:cubicBezTo>
                  <a:pt x="118" y="600"/>
                  <a:pt x="73" y="616"/>
                  <a:pt x="17" y="634"/>
                </a:cubicBezTo>
                <a:cubicBezTo>
                  <a:pt x="0" y="681"/>
                  <a:pt x="0" y="688"/>
                  <a:pt x="8" y="743"/>
                </a:cubicBezTo>
                <a:cubicBezTo>
                  <a:pt x="37" y="701"/>
                  <a:pt x="62" y="709"/>
                  <a:pt x="109" y="709"/>
                </a:cubicBezTo>
              </a:path>
            </a:pathLst>
          </a:custGeom>
          <a:solidFill>
            <a:srgbClr val="FF3300">
              <a:alpha val="50195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4" name="Freeform 20">
            <a:extLst>
              <a:ext uri="{FF2B5EF4-FFF2-40B4-BE49-F238E27FC236}">
                <a16:creationId xmlns:a16="http://schemas.microsoft.com/office/drawing/2014/main" id="{35061CBF-C3DB-476E-8996-997FF5D6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419600"/>
            <a:ext cx="3290888" cy="1849438"/>
          </a:xfrm>
          <a:custGeom>
            <a:avLst/>
            <a:gdLst>
              <a:gd name="T0" fmla="*/ 1546225 w 2073"/>
              <a:gd name="T1" fmla="*/ 69850 h 1165"/>
              <a:gd name="T2" fmla="*/ 1616075 w 2073"/>
              <a:gd name="T3" fmla="*/ 236538 h 1165"/>
              <a:gd name="T4" fmla="*/ 1670050 w 2073"/>
              <a:gd name="T5" fmla="*/ 319088 h 1165"/>
              <a:gd name="T6" fmla="*/ 1727200 w 2073"/>
              <a:gd name="T7" fmla="*/ 401638 h 1165"/>
              <a:gd name="T8" fmla="*/ 1781175 w 2073"/>
              <a:gd name="T9" fmla="*/ 471488 h 1165"/>
              <a:gd name="T10" fmla="*/ 1851025 w 2073"/>
              <a:gd name="T11" fmla="*/ 652463 h 1165"/>
              <a:gd name="T12" fmla="*/ 1933575 w 2073"/>
              <a:gd name="T13" fmla="*/ 831850 h 1165"/>
              <a:gd name="T14" fmla="*/ 2293938 w 2073"/>
              <a:gd name="T15" fmla="*/ 819150 h 1165"/>
              <a:gd name="T16" fmla="*/ 2003425 w 2073"/>
              <a:gd name="T17" fmla="*/ 831850 h 1165"/>
              <a:gd name="T18" fmla="*/ 2016125 w 2073"/>
              <a:gd name="T19" fmla="*/ 790575 h 1165"/>
              <a:gd name="T20" fmla="*/ 2252663 w 2073"/>
              <a:gd name="T21" fmla="*/ 736600 h 1165"/>
              <a:gd name="T22" fmla="*/ 2528888 w 2073"/>
              <a:gd name="T23" fmla="*/ 846138 h 1165"/>
              <a:gd name="T24" fmla="*/ 2751138 w 2073"/>
              <a:gd name="T25" fmla="*/ 1012825 h 1165"/>
              <a:gd name="T26" fmla="*/ 3027363 w 2073"/>
              <a:gd name="T27" fmla="*/ 1192213 h 1165"/>
              <a:gd name="T28" fmla="*/ 3152775 w 2073"/>
              <a:gd name="T29" fmla="*/ 1317625 h 1165"/>
              <a:gd name="T30" fmla="*/ 3194050 w 2073"/>
              <a:gd name="T31" fmla="*/ 1416050 h 1165"/>
              <a:gd name="T32" fmla="*/ 3249613 w 2073"/>
              <a:gd name="T33" fmla="*/ 1609725 h 1165"/>
              <a:gd name="T34" fmla="*/ 3276600 w 2073"/>
              <a:gd name="T35" fmla="*/ 1817688 h 1165"/>
              <a:gd name="T36" fmla="*/ 3282950 w 2073"/>
              <a:gd name="T37" fmla="*/ 1795463 h 1165"/>
              <a:gd name="T38" fmla="*/ 3268663 w 2073"/>
              <a:gd name="T39" fmla="*/ 1822450 h 1165"/>
              <a:gd name="T40" fmla="*/ 3201988 w 2073"/>
              <a:gd name="T41" fmla="*/ 1808163 h 1165"/>
              <a:gd name="T42" fmla="*/ 3276600 w 2073"/>
              <a:gd name="T43" fmla="*/ 1801813 h 1165"/>
              <a:gd name="T44" fmla="*/ 3235325 w 2073"/>
              <a:gd name="T45" fmla="*/ 1817688 h 1165"/>
              <a:gd name="T46" fmla="*/ 3194050 w 2073"/>
              <a:gd name="T47" fmla="*/ 1830388 h 1165"/>
              <a:gd name="T48" fmla="*/ 1711325 w 2073"/>
              <a:gd name="T49" fmla="*/ 1789113 h 1165"/>
              <a:gd name="T50" fmla="*/ 1338263 w 2073"/>
              <a:gd name="T51" fmla="*/ 1801813 h 1165"/>
              <a:gd name="T52" fmla="*/ 1379538 w 2073"/>
              <a:gd name="T53" fmla="*/ 1817688 h 1165"/>
              <a:gd name="T54" fmla="*/ 1333500 w 2073"/>
              <a:gd name="T55" fmla="*/ 1822450 h 1165"/>
              <a:gd name="T56" fmla="*/ 671513 w 2073"/>
              <a:gd name="T57" fmla="*/ 1822450 h 1165"/>
              <a:gd name="T58" fmla="*/ 23813 w 2073"/>
              <a:gd name="T59" fmla="*/ 1776413 h 1165"/>
              <a:gd name="T60" fmla="*/ 34925 w 2073"/>
              <a:gd name="T61" fmla="*/ 1795463 h 1165"/>
              <a:gd name="T62" fmla="*/ 77788 w 2073"/>
              <a:gd name="T63" fmla="*/ 1817688 h 1165"/>
              <a:gd name="T64" fmla="*/ 134938 w 2073"/>
              <a:gd name="T65" fmla="*/ 1801813 h 1165"/>
              <a:gd name="T66" fmla="*/ 217488 w 2073"/>
              <a:gd name="T67" fmla="*/ 1747838 h 1165"/>
              <a:gd name="T68" fmla="*/ 230188 w 2073"/>
              <a:gd name="T69" fmla="*/ 1706563 h 1165"/>
              <a:gd name="T70" fmla="*/ 271463 w 2073"/>
              <a:gd name="T71" fmla="*/ 1677988 h 1165"/>
              <a:gd name="T72" fmla="*/ 369888 w 2073"/>
              <a:gd name="T73" fmla="*/ 1568450 h 1165"/>
              <a:gd name="T74" fmla="*/ 479425 w 2073"/>
              <a:gd name="T75" fmla="*/ 1457325 h 1165"/>
              <a:gd name="T76" fmla="*/ 577850 w 2073"/>
              <a:gd name="T77" fmla="*/ 1303338 h 1165"/>
              <a:gd name="T78" fmla="*/ 646113 w 2073"/>
              <a:gd name="T79" fmla="*/ 1096963 h 1165"/>
              <a:gd name="T80" fmla="*/ 701675 w 2073"/>
              <a:gd name="T81" fmla="*/ 1012825 h 1165"/>
              <a:gd name="T82" fmla="*/ 714375 w 2073"/>
              <a:gd name="T83" fmla="*/ 971550 h 1165"/>
              <a:gd name="T84" fmla="*/ 730250 w 2073"/>
              <a:gd name="T85" fmla="*/ 930275 h 1165"/>
              <a:gd name="T86" fmla="*/ 755650 w 2073"/>
              <a:gd name="T87" fmla="*/ 846138 h 1165"/>
              <a:gd name="T88" fmla="*/ 798513 w 2073"/>
              <a:gd name="T89" fmla="*/ 569913 h 1165"/>
              <a:gd name="T90" fmla="*/ 882650 w 2073"/>
              <a:gd name="T91" fmla="*/ 512763 h 1165"/>
              <a:gd name="T92" fmla="*/ 923925 w 2073"/>
              <a:gd name="T93" fmla="*/ 485775 h 1165"/>
              <a:gd name="T94" fmla="*/ 1158875 w 2073"/>
              <a:gd name="T95" fmla="*/ 333375 h 1165"/>
              <a:gd name="T96" fmla="*/ 1227138 w 2073"/>
              <a:gd name="T97" fmla="*/ 277813 h 1165"/>
              <a:gd name="T98" fmla="*/ 1296988 w 2073"/>
              <a:gd name="T99" fmla="*/ 193675 h 1165"/>
              <a:gd name="T100" fmla="*/ 1435100 w 2073"/>
              <a:gd name="T101" fmla="*/ 0 h 1165"/>
              <a:gd name="T102" fmla="*/ 1560513 w 2073"/>
              <a:gd name="T103" fmla="*/ 82550 h 1165"/>
              <a:gd name="T104" fmla="*/ 1546225 w 2073"/>
              <a:gd name="T105" fmla="*/ 69850 h 1165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2073"/>
              <a:gd name="T160" fmla="*/ 0 h 1165"/>
              <a:gd name="T161" fmla="*/ 2073 w 2073"/>
              <a:gd name="T162" fmla="*/ 1165 h 1165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2073" h="1165">
                <a:moveTo>
                  <a:pt x="974" y="44"/>
                </a:moveTo>
                <a:cubicBezTo>
                  <a:pt x="982" y="91"/>
                  <a:pt x="978" y="121"/>
                  <a:pt x="1018" y="149"/>
                </a:cubicBezTo>
                <a:cubicBezTo>
                  <a:pt x="1033" y="198"/>
                  <a:pt x="1014" y="154"/>
                  <a:pt x="1052" y="201"/>
                </a:cubicBezTo>
                <a:cubicBezTo>
                  <a:pt x="1065" y="218"/>
                  <a:pt x="1088" y="253"/>
                  <a:pt x="1088" y="253"/>
                </a:cubicBezTo>
                <a:cubicBezTo>
                  <a:pt x="1107" y="316"/>
                  <a:pt x="1078" y="243"/>
                  <a:pt x="1122" y="297"/>
                </a:cubicBezTo>
                <a:cubicBezTo>
                  <a:pt x="1140" y="318"/>
                  <a:pt x="1150" y="380"/>
                  <a:pt x="1166" y="411"/>
                </a:cubicBezTo>
                <a:cubicBezTo>
                  <a:pt x="1175" y="457"/>
                  <a:pt x="1178" y="497"/>
                  <a:pt x="1218" y="524"/>
                </a:cubicBezTo>
                <a:cubicBezTo>
                  <a:pt x="1293" y="521"/>
                  <a:pt x="1370" y="516"/>
                  <a:pt x="1445" y="516"/>
                </a:cubicBezTo>
                <a:cubicBezTo>
                  <a:pt x="1505" y="516"/>
                  <a:pt x="1323" y="531"/>
                  <a:pt x="1262" y="524"/>
                </a:cubicBezTo>
                <a:cubicBezTo>
                  <a:pt x="1253" y="523"/>
                  <a:pt x="1263" y="503"/>
                  <a:pt x="1270" y="498"/>
                </a:cubicBezTo>
                <a:cubicBezTo>
                  <a:pt x="1299" y="475"/>
                  <a:pt x="1385" y="469"/>
                  <a:pt x="1419" y="464"/>
                </a:cubicBezTo>
                <a:cubicBezTo>
                  <a:pt x="1495" y="424"/>
                  <a:pt x="1538" y="485"/>
                  <a:pt x="1593" y="533"/>
                </a:cubicBezTo>
                <a:cubicBezTo>
                  <a:pt x="1638" y="571"/>
                  <a:pt x="1686" y="605"/>
                  <a:pt x="1733" y="638"/>
                </a:cubicBezTo>
                <a:cubicBezTo>
                  <a:pt x="1793" y="681"/>
                  <a:pt x="1832" y="734"/>
                  <a:pt x="1907" y="751"/>
                </a:cubicBezTo>
                <a:cubicBezTo>
                  <a:pt x="1941" y="773"/>
                  <a:pt x="1961" y="797"/>
                  <a:pt x="1986" y="830"/>
                </a:cubicBezTo>
                <a:cubicBezTo>
                  <a:pt x="2009" y="929"/>
                  <a:pt x="1977" y="809"/>
                  <a:pt x="2012" y="892"/>
                </a:cubicBezTo>
                <a:cubicBezTo>
                  <a:pt x="2030" y="933"/>
                  <a:pt x="2021" y="975"/>
                  <a:pt x="2047" y="1014"/>
                </a:cubicBezTo>
                <a:cubicBezTo>
                  <a:pt x="2061" y="1108"/>
                  <a:pt x="2049" y="1026"/>
                  <a:pt x="2064" y="1145"/>
                </a:cubicBezTo>
                <a:cubicBezTo>
                  <a:pt x="2067" y="1165"/>
                  <a:pt x="2073" y="1111"/>
                  <a:pt x="2068" y="1131"/>
                </a:cubicBezTo>
                <a:cubicBezTo>
                  <a:pt x="2065" y="1141"/>
                  <a:pt x="2068" y="1154"/>
                  <a:pt x="2059" y="1148"/>
                </a:cubicBezTo>
                <a:cubicBezTo>
                  <a:pt x="2043" y="1139"/>
                  <a:pt x="2017" y="1139"/>
                  <a:pt x="2017" y="1139"/>
                </a:cubicBezTo>
                <a:cubicBezTo>
                  <a:pt x="2025" y="1106"/>
                  <a:pt x="2008" y="1097"/>
                  <a:pt x="2064" y="1135"/>
                </a:cubicBezTo>
                <a:cubicBezTo>
                  <a:pt x="2072" y="1141"/>
                  <a:pt x="2047" y="1142"/>
                  <a:pt x="2038" y="1145"/>
                </a:cubicBezTo>
                <a:cubicBezTo>
                  <a:pt x="2030" y="1148"/>
                  <a:pt x="2021" y="1150"/>
                  <a:pt x="2012" y="1153"/>
                </a:cubicBezTo>
                <a:cubicBezTo>
                  <a:pt x="1702" y="1139"/>
                  <a:pt x="1390" y="1138"/>
                  <a:pt x="1078" y="1127"/>
                </a:cubicBezTo>
                <a:cubicBezTo>
                  <a:pt x="1000" y="1130"/>
                  <a:pt x="921" y="1129"/>
                  <a:pt x="843" y="1135"/>
                </a:cubicBezTo>
                <a:cubicBezTo>
                  <a:pt x="834" y="1136"/>
                  <a:pt x="869" y="1135"/>
                  <a:pt x="869" y="1145"/>
                </a:cubicBezTo>
                <a:cubicBezTo>
                  <a:pt x="869" y="1155"/>
                  <a:pt x="848" y="1141"/>
                  <a:pt x="840" y="1148"/>
                </a:cubicBezTo>
                <a:cubicBezTo>
                  <a:pt x="695" y="1132"/>
                  <a:pt x="570" y="1161"/>
                  <a:pt x="423" y="1148"/>
                </a:cubicBezTo>
                <a:cubicBezTo>
                  <a:pt x="293" y="1151"/>
                  <a:pt x="144" y="1101"/>
                  <a:pt x="15" y="1119"/>
                </a:cubicBezTo>
                <a:cubicBezTo>
                  <a:pt x="0" y="1121"/>
                  <a:pt x="10" y="1121"/>
                  <a:pt x="22" y="1131"/>
                </a:cubicBezTo>
                <a:cubicBezTo>
                  <a:pt x="30" y="1137"/>
                  <a:pt x="40" y="1149"/>
                  <a:pt x="49" y="1145"/>
                </a:cubicBezTo>
                <a:cubicBezTo>
                  <a:pt x="61" y="1140"/>
                  <a:pt x="73" y="1139"/>
                  <a:pt x="85" y="1135"/>
                </a:cubicBezTo>
                <a:cubicBezTo>
                  <a:pt x="102" y="1124"/>
                  <a:pt x="119" y="1112"/>
                  <a:pt x="137" y="1101"/>
                </a:cubicBezTo>
                <a:cubicBezTo>
                  <a:pt x="144" y="1096"/>
                  <a:pt x="140" y="1082"/>
                  <a:pt x="145" y="1075"/>
                </a:cubicBezTo>
                <a:cubicBezTo>
                  <a:pt x="151" y="1066"/>
                  <a:pt x="163" y="1063"/>
                  <a:pt x="171" y="1057"/>
                </a:cubicBezTo>
                <a:cubicBezTo>
                  <a:pt x="185" y="1020"/>
                  <a:pt x="204" y="1012"/>
                  <a:pt x="233" y="988"/>
                </a:cubicBezTo>
                <a:cubicBezTo>
                  <a:pt x="261" y="964"/>
                  <a:pt x="271" y="938"/>
                  <a:pt x="302" y="918"/>
                </a:cubicBezTo>
                <a:cubicBezTo>
                  <a:pt x="316" y="880"/>
                  <a:pt x="331" y="843"/>
                  <a:pt x="364" y="821"/>
                </a:cubicBezTo>
                <a:cubicBezTo>
                  <a:pt x="377" y="780"/>
                  <a:pt x="386" y="729"/>
                  <a:pt x="407" y="691"/>
                </a:cubicBezTo>
                <a:cubicBezTo>
                  <a:pt x="418" y="673"/>
                  <a:pt x="442" y="638"/>
                  <a:pt x="442" y="638"/>
                </a:cubicBezTo>
                <a:cubicBezTo>
                  <a:pt x="445" y="630"/>
                  <a:pt x="447" y="621"/>
                  <a:pt x="450" y="612"/>
                </a:cubicBezTo>
                <a:cubicBezTo>
                  <a:pt x="453" y="604"/>
                  <a:pt x="457" y="594"/>
                  <a:pt x="460" y="586"/>
                </a:cubicBezTo>
                <a:cubicBezTo>
                  <a:pt x="466" y="568"/>
                  <a:pt x="476" y="533"/>
                  <a:pt x="476" y="533"/>
                </a:cubicBezTo>
                <a:cubicBezTo>
                  <a:pt x="464" y="482"/>
                  <a:pt x="458" y="399"/>
                  <a:pt x="503" y="359"/>
                </a:cubicBezTo>
                <a:cubicBezTo>
                  <a:pt x="518" y="344"/>
                  <a:pt x="538" y="335"/>
                  <a:pt x="556" y="323"/>
                </a:cubicBezTo>
                <a:cubicBezTo>
                  <a:pt x="564" y="317"/>
                  <a:pt x="582" y="306"/>
                  <a:pt x="582" y="306"/>
                </a:cubicBezTo>
                <a:cubicBezTo>
                  <a:pt x="615" y="253"/>
                  <a:pt x="679" y="242"/>
                  <a:pt x="730" y="210"/>
                </a:cubicBezTo>
                <a:cubicBezTo>
                  <a:pt x="776" y="139"/>
                  <a:pt x="716" y="221"/>
                  <a:pt x="773" y="175"/>
                </a:cubicBezTo>
                <a:cubicBezTo>
                  <a:pt x="791" y="160"/>
                  <a:pt x="803" y="140"/>
                  <a:pt x="817" y="122"/>
                </a:cubicBezTo>
                <a:cubicBezTo>
                  <a:pt x="849" y="80"/>
                  <a:pt x="859" y="30"/>
                  <a:pt x="904" y="0"/>
                </a:cubicBezTo>
                <a:cubicBezTo>
                  <a:pt x="939" y="9"/>
                  <a:pt x="966" y="17"/>
                  <a:pt x="983" y="52"/>
                </a:cubicBezTo>
                <a:cubicBezTo>
                  <a:pt x="985" y="57"/>
                  <a:pt x="977" y="47"/>
                  <a:pt x="974" y="44"/>
                </a:cubicBezTo>
                <a:close/>
              </a:path>
            </a:pathLst>
          </a:custGeom>
          <a:solidFill>
            <a:srgbClr val="FF3300">
              <a:alpha val="50195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5" name="Freeform 21">
            <a:extLst>
              <a:ext uri="{FF2B5EF4-FFF2-40B4-BE49-F238E27FC236}">
                <a16:creationId xmlns:a16="http://schemas.microsoft.com/office/drawing/2014/main" id="{681D9FA3-CDCE-402F-830A-F6B73CEA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4889500"/>
            <a:ext cx="919162" cy="1025525"/>
          </a:xfrm>
          <a:custGeom>
            <a:avLst/>
            <a:gdLst>
              <a:gd name="T0" fmla="*/ 420687 w 579"/>
              <a:gd name="T1" fmla="*/ 1020763 h 646"/>
              <a:gd name="T2" fmla="*/ 301625 w 579"/>
              <a:gd name="T3" fmla="*/ 1008063 h 646"/>
              <a:gd name="T4" fmla="*/ 168275 w 579"/>
              <a:gd name="T5" fmla="*/ 862013 h 646"/>
              <a:gd name="T6" fmla="*/ 115887 w 579"/>
              <a:gd name="T7" fmla="*/ 782638 h 646"/>
              <a:gd name="T8" fmla="*/ 88900 w 579"/>
              <a:gd name="T9" fmla="*/ 742950 h 646"/>
              <a:gd name="T10" fmla="*/ 9525 w 579"/>
              <a:gd name="T11" fmla="*/ 596900 h 646"/>
              <a:gd name="T12" fmla="*/ 23812 w 579"/>
              <a:gd name="T13" fmla="*/ 517525 h 646"/>
              <a:gd name="T14" fmla="*/ 128587 w 579"/>
              <a:gd name="T15" fmla="*/ 530225 h 646"/>
              <a:gd name="T16" fmla="*/ 473075 w 579"/>
              <a:gd name="T17" fmla="*/ 517525 h 646"/>
              <a:gd name="T18" fmla="*/ 527050 w 579"/>
              <a:gd name="T19" fmla="*/ 212725 h 646"/>
              <a:gd name="T20" fmla="*/ 209550 w 579"/>
              <a:gd name="T21" fmla="*/ 66675 h 646"/>
              <a:gd name="T22" fmla="*/ 393700 w 579"/>
              <a:gd name="T23" fmla="*/ 0 h 646"/>
              <a:gd name="T24" fmla="*/ 579437 w 579"/>
              <a:gd name="T25" fmla="*/ 26988 h 646"/>
              <a:gd name="T26" fmla="*/ 619125 w 579"/>
              <a:gd name="T27" fmla="*/ 53975 h 646"/>
              <a:gd name="T28" fmla="*/ 698500 w 579"/>
              <a:gd name="T29" fmla="*/ 79375 h 646"/>
              <a:gd name="T30" fmla="*/ 871537 w 579"/>
              <a:gd name="T31" fmla="*/ 66675 h 646"/>
              <a:gd name="T32" fmla="*/ 911225 w 579"/>
              <a:gd name="T33" fmla="*/ 79375 h 646"/>
              <a:gd name="T34" fmla="*/ 804862 w 579"/>
              <a:gd name="T35" fmla="*/ 160338 h 646"/>
              <a:gd name="T36" fmla="*/ 765175 w 579"/>
              <a:gd name="T37" fmla="*/ 239713 h 646"/>
              <a:gd name="T38" fmla="*/ 527050 w 579"/>
              <a:gd name="T39" fmla="*/ 1008063 h 646"/>
              <a:gd name="T40" fmla="*/ 420687 w 579"/>
              <a:gd name="T41" fmla="*/ 1020763 h 6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79"/>
              <a:gd name="T64" fmla="*/ 0 h 646"/>
              <a:gd name="T65" fmla="*/ 579 w 579"/>
              <a:gd name="T66" fmla="*/ 646 h 6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79" h="646">
                <a:moveTo>
                  <a:pt x="265" y="643"/>
                </a:moveTo>
                <a:cubicBezTo>
                  <a:pt x="240" y="640"/>
                  <a:pt x="214" y="641"/>
                  <a:pt x="190" y="635"/>
                </a:cubicBezTo>
                <a:cubicBezTo>
                  <a:pt x="169" y="630"/>
                  <a:pt x="125" y="567"/>
                  <a:pt x="106" y="543"/>
                </a:cubicBezTo>
                <a:cubicBezTo>
                  <a:pt x="94" y="527"/>
                  <a:pt x="84" y="510"/>
                  <a:pt x="73" y="493"/>
                </a:cubicBezTo>
                <a:cubicBezTo>
                  <a:pt x="67" y="485"/>
                  <a:pt x="56" y="468"/>
                  <a:pt x="56" y="468"/>
                </a:cubicBezTo>
                <a:cubicBezTo>
                  <a:pt x="43" y="426"/>
                  <a:pt x="42" y="401"/>
                  <a:pt x="6" y="376"/>
                </a:cubicBezTo>
                <a:cubicBezTo>
                  <a:pt x="9" y="359"/>
                  <a:pt x="0" y="334"/>
                  <a:pt x="15" y="326"/>
                </a:cubicBezTo>
                <a:cubicBezTo>
                  <a:pt x="34" y="315"/>
                  <a:pt x="59" y="334"/>
                  <a:pt x="81" y="334"/>
                </a:cubicBezTo>
                <a:cubicBezTo>
                  <a:pt x="153" y="334"/>
                  <a:pt x="226" y="329"/>
                  <a:pt x="298" y="326"/>
                </a:cubicBezTo>
                <a:cubicBezTo>
                  <a:pt x="312" y="262"/>
                  <a:pt x="317" y="197"/>
                  <a:pt x="332" y="134"/>
                </a:cubicBezTo>
                <a:cubicBezTo>
                  <a:pt x="294" y="14"/>
                  <a:pt x="295" y="51"/>
                  <a:pt x="132" y="42"/>
                </a:cubicBezTo>
                <a:cubicBezTo>
                  <a:pt x="167" y="18"/>
                  <a:pt x="208" y="11"/>
                  <a:pt x="248" y="0"/>
                </a:cubicBezTo>
                <a:cubicBezTo>
                  <a:pt x="263" y="1"/>
                  <a:pt x="335" y="2"/>
                  <a:pt x="365" y="17"/>
                </a:cubicBezTo>
                <a:cubicBezTo>
                  <a:pt x="374" y="22"/>
                  <a:pt x="381" y="30"/>
                  <a:pt x="390" y="34"/>
                </a:cubicBezTo>
                <a:cubicBezTo>
                  <a:pt x="406" y="41"/>
                  <a:pt x="440" y="50"/>
                  <a:pt x="440" y="50"/>
                </a:cubicBezTo>
                <a:cubicBezTo>
                  <a:pt x="476" y="47"/>
                  <a:pt x="513" y="42"/>
                  <a:pt x="549" y="42"/>
                </a:cubicBezTo>
                <a:cubicBezTo>
                  <a:pt x="558" y="42"/>
                  <a:pt x="572" y="41"/>
                  <a:pt x="574" y="50"/>
                </a:cubicBezTo>
                <a:cubicBezTo>
                  <a:pt x="579" y="71"/>
                  <a:pt x="519" y="93"/>
                  <a:pt x="507" y="101"/>
                </a:cubicBezTo>
                <a:cubicBezTo>
                  <a:pt x="501" y="119"/>
                  <a:pt x="483" y="132"/>
                  <a:pt x="482" y="151"/>
                </a:cubicBezTo>
                <a:cubicBezTo>
                  <a:pt x="471" y="306"/>
                  <a:pt x="540" y="575"/>
                  <a:pt x="332" y="635"/>
                </a:cubicBezTo>
                <a:cubicBezTo>
                  <a:pt x="295" y="646"/>
                  <a:pt x="302" y="643"/>
                  <a:pt x="265" y="643"/>
                </a:cubicBezTo>
                <a:close/>
              </a:path>
            </a:pathLst>
          </a:custGeom>
          <a:solidFill>
            <a:srgbClr val="FF3300">
              <a:alpha val="50195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6" name="Freeform 22">
            <a:extLst>
              <a:ext uri="{FF2B5EF4-FFF2-40B4-BE49-F238E27FC236}">
                <a16:creationId xmlns:a16="http://schemas.microsoft.com/office/drawing/2014/main" id="{538870A0-20C1-4608-9227-E25916C8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2306638"/>
            <a:ext cx="3287712" cy="2760662"/>
          </a:xfrm>
          <a:custGeom>
            <a:avLst/>
            <a:gdLst>
              <a:gd name="T0" fmla="*/ 1206500 w 2071"/>
              <a:gd name="T1" fmla="*/ 2636837 h 1739"/>
              <a:gd name="T2" fmla="*/ 1457325 w 2071"/>
              <a:gd name="T3" fmla="*/ 2570162 h 1739"/>
              <a:gd name="T4" fmla="*/ 1577975 w 2071"/>
              <a:gd name="T5" fmla="*/ 2543175 h 1739"/>
              <a:gd name="T6" fmla="*/ 1776412 w 2071"/>
              <a:gd name="T7" fmla="*/ 2463800 h 1739"/>
              <a:gd name="T8" fmla="*/ 1962150 w 2071"/>
              <a:gd name="T9" fmla="*/ 2384425 h 1739"/>
              <a:gd name="T10" fmla="*/ 2041525 w 2071"/>
              <a:gd name="T11" fmla="*/ 2305050 h 1739"/>
              <a:gd name="T12" fmla="*/ 2093912 w 2071"/>
              <a:gd name="T13" fmla="*/ 2225675 h 1739"/>
              <a:gd name="T14" fmla="*/ 2173287 w 2071"/>
              <a:gd name="T15" fmla="*/ 2159000 h 1739"/>
              <a:gd name="T16" fmla="*/ 2425700 w 2071"/>
              <a:gd name="T17" fmla="*/ 1893887 h 1739"/>
              <a:gd name="T18" fmla="*/ 2651125 w 2071"/>
              <a:gd name="T19" fmla="*/ 1603375 h 1739"/>
              <a:gd name="T20" fmla="*/ 2730500 w 2071"/>
              <a:gd name="T21" fmla="*/ 1497012 h 1739"/>
              <a:gd name="T22" fmla="*/ 2876550 w 2071"/>
              <a:gd name="T23" fmla="*/ 1204912 h 1739"/>
              <a:gd name="T24" fmla="*/ 2981325 w 2071"/>
              <a:gd name="T25" fmla="*/ 1006475 h 1739"/>
              <a:gd name="T26" fmla="*/ 2995612 w 2071"/>
              <a:gd name="T27" fmla="*/ 966787 h 1739"/>
              <a:gd name="T28" fmla="*/ 3048000 w 2071"/>
              <a:gd name="T29" fmla="*/ 927100 h 1739"/>
              <a:gd name="T30" fmla="*/ 3233737 w 2071"/>
              <a:gd name="T31" fmla="*/ 793750 h 1739"/>
              <a:gd name="T32" fmla="*/ 3246437 w 2071"/>
              <a:gd name="T33" fmla="*/ 674687 h 1739"/>
              <a:gd name="T34" fmla="*/ 3194050 w 2071"/>
              <a:gd name="T35" fmla="*/ 595312 h 1739"/>
              <a:gd name="T36" fmla="*/ 3181350 w 2071"/>
              <a:gd name="T37" fmla="*/ 555625 h 1739"/>
              <a:gd name="T38" fmla="*/ 2876550 w 2071"/>
              <a:gd name="T39" fmla="*/ 476250 h 1739"/>
              <a:gd name="T40" fmla="*/ 2782887 w 2071"/>
              <a:gd name="T41" fmla="*/ 449262 h 1739"/>
              <a:gd name="T42" fmla="*/ 2690812 w 2071"/>
              <a:gd name="T43" fmla="*/ 357187 h 1739"/>
              <a:gd name="T44" fmla="*/ 2492375 w 2071"/>
              <a:gd name="T45" fmla="*/ 250825 h 1739"/>
              <a:gd name="T46" fmla="*/ 2452687 w 2071"/>
              <a:gd name="T47" fmla="*/ 223837 h 1739"/>
              <a:gd name="T48" fmla="*/ 2438400 w 2071"/>
              <a:gd name="T49" fmla="*/ 184150 h 1739"/>
              <a:gd name="T50" fmla="*/ 2359025 w 2071"/>
              <a:gd name="T51" fmla="*/ 131762 h 1739"/>
              <a:gd name="T52" fmla="*/ 2319337 w 2071"/>
              <a:gd name="T53" fmla="*/ 104775 h 1739"/>
              <a:gd name="T54" fmla="*/ 2173287 w 2071"/>
              <a:gd name="T55" fmla="*/ 119062 h 1739"/>
              <a:gd name="T56" fmla="*/ 2027237 w 2071"/>
              <a:gd name="T57" fmla="*/ 0 h 1739"/>
              <a:gd name="T58" fmla="*/ 1643062 w 2071"/>
              <a:gd name="T59" fmla="*/ 52387 h 1739"/>
              <a:gd name="T60" fmla="*/ 1563687 w 2071"/>
              <a:gd name="T61" fmla="*/ 79375 h 1739"/>
              <a:gd name="T62" fmla="*/ 1484312 w 2071"/>
              <a:gd name="T63" fmla="*/ 104775 h 1739"/>
              <a:gd name="T64" fmla="*/ 1325562 w 2071"/>
              <a:gd name="T65" fmla="*/ 171450 h 1739"/>
              <a:gd name="T66" fmla="*/ 1047750 w 2071"/>
              <a:gd name="T67" fmla="*/ 131762 h 1739"/>
              <a:gd name="T68" fmla="*/ 728662 w 2071"/>
              <a:gd name="T69" fmla="*/ 25400 h 1739"/>
              <a:gd name="T70" fmla="*/ 463550 w 2071"/>
              <a:gd name="T71" fmla="*/ 65087 h 1739"/>
              <a:gd name="T72" fmla="*/ 344487 w 2071"/>
              <a:gd name="T73" fmla="*/ 131762 h 1739"/>
              <a:gd name="T74" fmla="*/ 198437 w 2071"/>
              <a:gd name="T75" fmla="*/ 357187 h 1739"/>
              <a:gd name="T76" fmla="*/ 173037 w 2071"/>
              <a:gd name="T77" fmla="*/ 396875 h 1739"/>
              <a:gd name="T78" fmla="*/ 133350 w 2071"/>
              <a:gd name="T79" fmla="*/ 436562 h 1739"/>
              <a:gd name="T80" fmla="*/ 53975 w 2071"/>
              <a:gd name="T81" fmla="*/ 728662 h 1739"/>
              <a:gd name="T82" fmla="*/ 0 w 2071"/>
              <a:gd name="T83" fmla="*/ 1377950 h 1739"/>
              <a:gd name="T84" fmla="*/ 14287 w 2071"/>
              <a:gd name="T85" fmla="*/ 1457325 h 1739"/>
              <a:gd name="T86" fmla="*/ 93662 w 2071"/>
              <a:gd name="T87" fmla="*/ 1497012 h 1739"/>
              <a:gd name="T88" fmla="*/ 331787 w 2071"/>
              <a:gd name="T89" fmla="*/ 1536700 h 1739"/>
              <a:gd name="T90" fmla="*/ 584200 w 2071"/>
              <a:gd name="T91" fmla="*/ 1643062 h 1739"/>
              <a:gd name="T92" fmla="*/ 584200 w 2071"/>
              <a:gd name="T93" fmla="*/ 1920875 h 1739"/>
              <a:gd name="T94" fmla="*/ 728662 w 2071"/>
              <a:gd name="T95" fmla="*/ 2079625 h 1739"/>
              <a:gd name="T96" fmla="*/ 914400 w 2071"/>
              <a:gd name="T97" fmla="*/ 2133600 h 1739"/>
              <a:gd name="T98" fmla="*/ 968375 w 2071"/>
              <a:gd name="T99" fmla="*/ 2252662 h 1739"/>
              <a:gd name="T100" fmla="*/ 993775 w 2071"/>
              <a:gd name="T101" fmla="*/ 2451100 h 1739"/>
              <a:gd name="T102" fmla="*/ 954087 w 2071"/>
              <a:gd name="T103" fmla="*/ 2676525 h 1739"/>
              <a:gd name="T104" fmla="*/ 941387 w 2071"/>
              <a:gd name="T105" fmla="*/ 2743200 h 1739"/>
              <a:gd name="T106" fmla="*/ 1033462 w 2071"/>
              <a:gd name="T107" fmla="*/ 2728912 h 1739"/>
              <a:gd name="T108" fmla="*/ 1206500 w 2071"/>
              <a:gd name="T109" fmla="*/ 2676525 h 1739"/>
              <a:gd name="T110" fmla="*/ 1206500 w 2071"/>
              <a:gd name="T111" fmla="*/ 2636837 h 173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071"/>
              <a:gd name="T169" fmla="*/ 0 h 1739"/>
              <a:gd name="T170" fmla="*/ 2071 w 2071"/>
              <a:gd name="T171" fmla="*/ 1739 h 173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071" h="1739">
                <a:moveTo>
                  <a:pt x="760" y="1661"/>
                </a:moveTo>
                <a:cubicBezTo>
                  <a:pt x="813" y="1647"/>
                  <a:pt x="865" y="1632"/>
                  <a:pt x="918" y="1619"/>
                </a:cubicBezTo>
                <a:cubicBezTo>
                  <a:pt x="943" y="1613"/>
                  <a:pt x="994" y="1602"/>
                  <a:pt x="994" y="1602"/>
                </a:cubicBezTo>
                <a:cubicBezTo>
                  <a:pt x="1034" y="1582"/>
                  <a:pt x="1076" y="1563"/>
                  <a:pt x="1119" y="1552"/>
                </a:cubicBezTo>
                <a:cubicBezTo>
                  <a:pt x="1154" y="1530"/>
                  <a:pt x="1197" y="1515"/>
                  <a:pt x="1236" y="1502"/>
                </a:cubicBezTo>
                <a:cubicBezTo>
                  <a:pt x="1253" y="1485"/>
                  <a:pt x="1269" y="1469"/>
                  <a:pt x="1286" y="1452"/>
                </a:cubicBezTo>
                <a:cubicBezTo>
                  <a:pt x="1300" y="1438"/>
                  <a:pt x="1302" y="1413"/>
                  <a:pt x="1319" y="1402"/>
                </a:cubicBezTo>
                <a:cubicBezTo>
                  <a:pt x="1343" y="1385"/>
                  <a:pt x="1349" y="1384"/>
                  <a:pt x="1369" y="1360"/>
                </a:cubicBezTo>
                <a:cubicBezTo>
                  <a:pt x="1417" y="1303"/>
                  <a:pt x="1462" y="1226"/>
                  <a:pt x="1528" y="1193"/>
                </a:cubicBezTo>
                <a:cubicBezTo>
                  <a:pt x="1575" y="1131"/>
                  <a:pt x="1620" y="1069"/>
                  <a:pt x="1670" y="1010"/>
                </a:cubicBezTo>
                <a:cubicBezTo>
                  <a:pt x="1688" y="989"/>
                  <a:pt x="1720" y="943"/>
                  <a:pt x="1720" y="943"/>
                </a:cubicBezTo>
                <a:cubicBezTo>
                  <a:pt x="1733" y="876"/>
                  <a:pt x="1779" y="819"/>
                  <a:pt x="1812" y="759"/>
                </a:cubicBezTo>
                <a:cubicBezTo>
                  <a:pt x="1836" y="716"/>
                  <a:pt x="1850" y="676"/>
                  <a:pt x="1878" y="634"/>
                </a:cubicBezTo>
                <a:cubicBezTo>
                  <a:pt x="1883" y="627"/>
                  <a:pt x="1881" y="616"/>
                  <a:pt x="1887" y="609"/>
                </a:cubicBezTo>
                <a:cubicBezTo>
                  <a:pt x="1896" y="598"/>
                  <a:pt x="1910" y="594"/>
                  <a:pt x="1920" y="584"/>
                </a:cubicBezTo>
                <a:cubicBezTo>
                  <a:pt x="1965" y="539"/>
                  <a:pt x="1974" y="523"/>
                  <a:pt x="2037" y="500"/>
                </a:cubicBezTo>
                <a:cubicBezTo>
                  <a:pt x="2062" y="463"/>
                  <a:pt x="2071" y="463"/>
                  <a:pt x="2045" y="425"/>
                </a:cubicBezTo>
                <a:cubicBezTo>
                  <a:pt x="2026" y="366"/>
                  <a:pt x="2053" y="437"/>
                  <a:pt x="2012" y="375"/>
                </a:cubicBezTo>
                <a:cubicBezTo>
                  <a:pt x="2007" y="368"/>
                  <a:pt x="2009" y="357"/>
                  <a:pt x="2004" y="350"/>
                </a:cubicBezTo>
                <a:cubicBezTo>
                  <a:pt x="1976" y="314"/>
                  <a:pt x="1848" y="304"/>
                  <a:pt x="1812" y="300"/>
                </a:cubicBezTo>
                <a:cubicBezTo>
                  <a:pt x="1809" y="299"/>
                  <a:pt x="1759" y="289"/>
                  <a:pt x="1753" y="283"/>
                </a:cubicBezTo>
                <a:cubicBezTo>
                  <a:pt x="1688" y="217"/>
                  <a:pt x="1751" y="243"/>
                  <a:pt x="1695" y="225"/>
                </a:cubicBezTo>
                <a:cubicBezTo>
                  <a:pt x="1664" y="179"/>
                  <a:pt x="1620" y="174"/>
                  <a:pt x="1570" y="158"/>
                </a:cubicBezTo>
                <a:cubicBezTo>
                  <a:pt x="1562" y="152"/>
                  <a:pt x="1551" y="149"/>
                  <a:pt x="1545" y="141"/>
                </a:cubicBezTo>
                <a:cubicBezTo>
                  <a:pt x="1539" y="134"/>
                  <a:pt x="1542" y="122"/>
                  <a:pt x="1536" y="116"/>
                </a:cubicBezTo>
                <a:cubicBezTo>
                  <a:pt x="1522" y="102"/>
                  <a:pt x="1503" y="94"/>
                  <a:pt x="1486" y="83"/>
                </a:cubicBezTo>
                <a:cubicBezTo>
                  <a:pt x="1478" y="77"/>
                  <a:pt x="1461" y="66"/>
                  <a:pt x="1461" y="66"/>
                </a:cubicBezTo>
                <a:cubicBezTo>
                  <a:pt x="1430" y="69"/>
                  <a:pt x="1400" y="75"/>
                  <a:pt x="1369" y="75"/>
                </a:cubicBezTo>
                <a:cubicBezTo>
                  <a:pt x="1351" y="75"/>
                  <a:pt x="1292" y="15"/>
                  <a:pt x="1277" y="0"/>
                </a:cubicBezTo>
                <a:cubicBezTo>
                  <a:pt x="1172" y="6"/>
                  <a:pt x="1125" y="12"/>
                  <a:pt x="1035" y="33"/>
                </a:cubicBezTo>
                <a:cubicBezTo>
                  <a:pt x="1021" y="36"/>
                  <a:pt x="999" y="45"/>
                  <a:pt x="985" y="50"/>
                </a:cubicBezTo>
                <a:cubicBezTo>
                  <a:pt x="968" y="56"/>
                  <a:pt x="935" y="66"/>
                  <a:pt x="935" y="66"/>
                </a:cubicBezTo>
                <a:cubicBezTo>
                  <a:pt x="904" y="87"/>
                  <a:pt x="871" y="97"/>
                  <a:pt x="835" y="108"/>
                </a:cubicBezTo>
                <a:cubicBezTo>
                  <a:pt x="760" y="103"/>
                  <a:pt x="723" y="103"/>
                  <a:pt x="660" y="83"/>
                </a:cubicBezTo>
                <a:cubicBezTo>
                  <a:pt x="604" y="45"/>
                  <a:pt x="525" y="28"/>
                  <a:pt x="459" y="16"/>
                </a:cubicBezTo>
                <a:cubicBezTo>
                  <a:pt x="401" y="21"/>
                  <a:pt x="347" y="22"/>
                  <a:pt x="292" y="41"/>
                </a:cubicBezTo>
                <a:cubicBezTo>
                  <a:pt x="265" y="50"/>
                  <a:pt x="217" y="83"/>
                  <a:pt x="217" y="83"/>
                </a:cubicBezTo>
                <a:cubicBezTo>
                  <a:pt x="185" y="133"/>
                  <a:pt x="178" y="189"/>
                  <a:pt x="125" y="225"/>
                </a:cubicBezTo>
                <a:cubicBezTo>
                  <a:pt x="120" y="233"/>
                  <a:pt x="115" y="242"/>
                  <a:pt x="109" y="250"/>
                </a:cubicBezTo>
                <a:cubicBezTo>
                  <a:pt x="102" y="259"/>
                  <a:pt x="91" y="265"/>
                  <a:pt x="84" y="275"/>
                </a:cubicBezTo>
                <a:cubicBezTo>
                  <a:pt x="47" y="329"/>
                  <a:pt x="42" y="396"/>
                  <a:pt x="34" y="459"/>
                </a:cubicBezTo>
                <a:cubicBezTo>
                  <a:pt x="28" y="676"/>
                  <a:pt x="40" y="719"/>
                  <a:pt x="0" y="868"/>
                </a:cubicBezTo>
                <a:cubicBezTo>
                  <a:pt x="3" y="885"/>
                  <a:pt x="1" y="903"/>
                  <a:pt x="9" y="918"/>
                </a:cubicBezTo>
                <a:cubicBezTo>
                  <a:pt x="15" y="929"/>
                  <a:pt x="49" y="940"/>
                  <a:pt x="59" y="943"/>
                </a:cubicBezTo>
                <a:cubicBezTo>
                  <a:pt x="111" y="961"/>
                  <a:pt x="150" y="963"/>
                  <a:pt x="209" y="968"/>
                </a:cubicBezTo>
                <a:cubicBezTo>
                  <a:pt x="259" y="1002"/>
                  <a:pt x="312" y="1015"/>
                  <a:pt x="368" y="1035"/>
                </a:cubicBezTo>
                <a:cubicBezTo>
                  <a:pt x="426" y="1093"/>
                  <a:pt x="381" y="1140"/>
                  <a:pt x="368" y="1210"/>
                </a:cubicBezTo>
                <a:cubicBezTo>
                  <a:pt x="379" y="1309"/>
                  <a:pt x="365" y="1297"/>
                  <a:pt x="459" y="1310"/>
                </a:cubicBezTo>
                <a:cubicBezTo>
                  <a:pt x="498" y="1322"/>
                  <a:pt x="537" y="1330"/>
                  <a:pt x="576" y="1344"/>
                </a:cubicBezTo>
                <a:cubicBezTo>
                  <a:pt x="593" y="1369"/>
                  <a:pt x="600" y="1391"/>
                  <a:pt x="610" y="1419"/>
                </a:cubicBezTo>
                <a:cubicBezTo>
                  <a:pt x="580" y="1463"/>
                  <a:pt x="560" y="1523"/>
                  <a:pt x="626" y="1544"/>
                </a:cubicBezTo>
                <a:cubicBezTo>
                  <a:pt x="642" y="1588"/>
                  <a:pt x="612" y="1642"/>
                  <a:pt x="601" y="1686"/>
                </a:cubicBezTo>
                <a:cubicBezTo>
                  <a:pt x="598" y="1700"/>
                  <a:pt x="581" y="1720"/>
                  <a:pt x="593" y="1728"/>
                </a:cubicBezTo>
                <a:cubicBezTo>
                  <a:pt x="609" y="1739"/>
                  <a:pt x="632" y="1722"/>
                  <a:pt x="651" y="1719"/>
                </a:cubicBezTo>
                <a:cubicBezTo>
                  <a:pt x="687" y="1707"/>
                  <a:pt x="724" y="1698"/>
                  <a:pt x="760" y="1686"/>
                </a:cubicBezTo>
                <a:cubicBezTo>
                  <a:pt x="790" y="1645"/>
                  <a:pt x="798" y="1647"/>
                  <a:pt x="760" y="1661"/>
                </a:cubicBezTo>
                <a:close/>
              </a:path>
            </a:pathLst>
          </a:custGeom>
          <a:solidFill>
            <a:srgbClr val="FF3300">
              <a:alpha val="50195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7" name="Freeform 23">
            <a:extLst>
              <a:ext uri="{FF2B5EF4-FFF2-40B4-BE49-F238E27FC236}">
                <a16:creationId xmlns:a16="http://schemas.microsoft.com/office/drawing/2014/main" id="{446E8A26-13EE-49A5-BBD1-51514CE7A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733800"/>
            <a:ext cx="1514475" cy="1287463"/>
          </a:xfrm>
          <a:custGeom>
            <a:avLst/>
            <a:gdLst>
              <a:gd name="T0" fmla="*/ 949325 w 954"/>
              <a:gd name="T1" fmla="*/ 1273175 h 811"/>
              <a:gd name="T2" fmla="*/ 406400 w 954"/>
              <a:gd name="T3" fmla="*/ 1260475 h 811"/>
              <a:gd name="T4" fmla="*/ 339725 w 954"/>
              <a:gd name="T5" fmla="*/ 1247775 h 811"/>
              <a:gd name="T6" fmla="*/ 325438 w 954"/>
              <a:gd name="T7" fmla="*/ 1154113 h 811"/>
              <a:gd name="T8" fmla="*/ 233363 w 954"/>
              <a:gd name="T9" fmla="*/ 1022350 h 811"/>
              <a:gd name="T10" fmla="*/ 206375 w 954"/>
              <a:gd name="T11" fmla="*/ 982663 h 811"/>
              <a:gd name="T12" fmla="*/ 166688 w 954"/>
              <a:gd name="T13" fmla="*/ 968375 h 811"/>
              <a:gd name="T14" fmla="*/ 114300 w 954"/>
              <a:gd name="T15" fmla="*/ 889000 h 811"/>
              <a:gd name="T16" fmla="*/ 60325 w 954"/>
              <a:gd name="T17" fmla="*/ 769938 h 811"/>
              <a:gd name="T18" fmla="*/ 34925 w 954"/>
              <a:gd name="T19" fmla="*/ 690563 h 811"/>
              <a:gd name="T20" fmla="*/ 7938 w 954"/>
              <a:gd name="T21" fmla="*/ 266700 h 811"/>
              <a:gd name="T22" fmla="*/ 20638 w 954"/>
              <a:gd name="T23" fmla="*/ 160338 h 811"/>
              <a:gd name="T24" fmla="*/ 260350 w 954"/>
              <a:gd name="T25" fmla="*/ 120650 h 811"/>
              <a:gd name="T26" fmla="*/ 339725 w 954"/>
              <a:gd name="T27" fmla="*/ 68263 h 811"/>
              <a:gd name="T28" fmla="*/ 379413 w 954"/>
              <a:gd name="T29" fmla="*/ 41275 h 811"/>
              <a:gd name="T30" fmla="*/ 406400 w 954"/>
              <a:gd name="T31" fmla="*/ 1588 h 811"/>
              <a:gd name="T32" fmla="*/ 485775 w 954"/>
              <a:gd name="T33" fmla="*/ 28575 h 811"/>
              <a:gd name="T34" fmla="*/ 684213 w 954"/>
              <a:gd name="T35" fmla="*/ 41275 h 811"/>
              <a:gd name="T36" fmla="*/ 935038 w 954"/>
              <a:gd name="T37" fmla="*/ 107950 h 811"/>
              <a:gd name="T38" fmla="*/ 1081088 w 954"/>
              <a:gd name="T39" fmla="*/ 187325 h 811"/>
              <a:gd name="T40" fmla="*/ 1293813 w 954"/>
              <a:gd name="T41" fmla="*/ 333375 h 811"/>
              <a:gd name="T42" fmla="*/ 1320800 w 954"/>
              <a:gd name="T43" fmla="*/ 373063 h 811"/>
              <a:gd name="T44" fmla="*/ 1360488 w 954"/>
              <a:gd name="T45" fmla="*/ 400050 h 811"/>
              <a:gd name="T46" fmla="*/ 1373188 w 954"/>
              <a:gd name="T47" fmla="*/ 439738 h 811"/>
              <a:gd name="T48" fmla="*/ 1465263 w 954"/>
              <a:gd name="T49" fmla="*/ 638175 h 811"/>
              <a:gd name="T50" fmla="*/ 1479550 w 954"/>
              <a:gd name="T51" fmla="*/ 704850 h 811"/>
              <a:gd name="T52" fmla="*/ 1504950 w 954"/>
              <a:gd name="T53" fmla="*/ 784225 h 811"/>
              <a:gd name="T54" fmla="*/ 1439863 w 954"/>
              <a:gd name="T55" fmla="*/ 1181100 h 811"/>
              <a:gd name="T56" fmla="*/ 1400175 w 954"/>
              <a:gd name="T57" fmla="*/ 1260475 h 811"/>
              <a:gd name="T58" fmla="*/ 1320800 w 954"/>
              <a:gd name="T59" fmla="*/ 1287463 h 811"/>
              <a:gd name="T60" fmla="*/ 949325 w 954"/>
              <a:gd name="T61" fmla="*/ 1273175 h 81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954"/>
              <a:gd name="T94" fmla="*/ 0 h 811"/>
              <a:gd name="T95" fmla="*/ 954 w 954"/>
              <a:gd name="T96" fmla="*/ 811 h 81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954" h="811">
                <a:moveTo>
                  <a:pt x="598" y="802"/>
                </a:moveTo>
                <a:cubicBezTo>
                  <a:pt x="455" y="756"/>
                  <a:pt x="565" y="786"/>
                  <a:pt x="256" y="794"/>
                </a:cubicBezTo>
                <a:cubicBezTo>
                  <a:pt x="242" y="791"/>
                  <a:pt x="223" y="797"/>
                  <a:pt x="214" y="786"/>
                </a:cubicBezTo>
                <a:cubicBezTo>
                  <a:pt x="202" y="770"/>
                  <a:pt x="209" y="746"/>
                  <a:pt x="205" y="727"/>
                </a:cubicBezTo>
                <a:cubicBezTo>
                  <a:pt x="195" y="685"/>
                  <a:pt x="188" y="657"/>
                  <a:pt x="147" y="644"/>
                </a:cubicBezTo>
                <a:cubicBezTo>
                  <a:pt x="141" y="636"/>
                  <a:pt x="138" y="625"/>
                  <a:pt x="130" y="619"/>
                </a:cubicBezTo>
                <a:cubicBezTo>
                  <a:pt x="123" y="613"/>
                  <a:pt x="111" y="616"/>
                  <a:pt x="105" y="610"/>
                </a:cubicBezTo>
                <a:cubicBezTo>
                  <a:pt x="91" y="596"/>
                  <a:pt x="72" y="560"/>
                  <a:pt x="72" y="560"/>
                </a:cubicBezTo>
                <a:cubicBezTo>
                  <a:pt x="63" y="532"/>
                  <a:pt x="47" y="512"/>
                  <a:pt x="38" y="485"/>
                </a:cubicBezTo>
                <a:cubicBezTo>
                  <a:pt x="32" y="468"/>
                  <a:pt x="22" y="435"/>
                  <a:pt x="22" y="435"/>
                </a:cubicBezTo>
                <a:cubicBezTo>
                  <a:pt x="7" y="324"/>
                  <a:pt x="5" y="324"/>
                  <a:pt x="5" y="168"/>
                </a:cubicBezTo>
                <a:cubicBezTo>
                  <a:pt x="5" y="146"/>
                  <a:pt x="0" y="119"/>
                  <a:pt x="13" y="101"/>
                </a:cubicBezTo>
                <a:cubicBezTo>
                  <a:pt x="26" y="83"/>
                  <a:pt x="141" y="78"/>
                  <a:pt x="164" y="76"/>
                </a:cubicBezTo>
                <a:cubicBezTo>
                  <a:pt x="181" y="65"/>
                  <a:pt x="197" y="54"/>
                  <a:pt x="214" y="43"/>
                </a:cubicBezTo>
                <a:cubicBezTo>
                  <a:pt x="222" y="37"/>
                  <a:pt x="239" y="26"/>
                  <a:pt x="239" y="26"/>
                </a:cubicBezTo>
                <a:cubicBezTo>
                  <a:pt x="245" y="18"/>
                  <a:pt x="247" y="5"/>
                  <a:pt x="256" y="1"/>
                </a:cubicBezTo>
                <a:cubicBezTo>
                  <a:pt x="258" y="0"/>
                  <a:pt x="304" y="18"/>
                  <a:pt x="306" y="18"/>
                </a:cubicBezTo>
                <a:cubicBezTo>
                  <a:pt x="347" y="23"/>
                  <a:pt x="389" y="23"/>
                  <a:pt x="431" y="26"/>
                </a:cubicBezTo>
                <a:cubicBezTo>
                  <a:pt x="481" y="42"/>
                  <a:pt x="537" y="60"/>
                  <a:pt x="589" y="68"/>
                </a:cubicBezTo>
                <a:cubicBezTo>
                  <a:pt x="619" y="89"/>
                  <a:pt x="650" y="97"/>
                  <a:pt x="681" y="118"/>
                </a:cubicBezTo>
                <a:cubicBezTo>
                  <a:pt x="727" y="148"/>
                  <a:pt x="768" y="182"/>
                  <a:pt x="815" y="210"/>
                </a:cubicBezTo>
                <a:cubicBezTo>
                  <a:pt x="821" y="218"/>
                  <a:pt x="825" y="228"/>
                  <a:pt x="832" y="235"/>
                </a:cubicBezTo>
                <a:cubicBezTo>
                  <a:pt x="839" y="242"/>
                  <a:pt x="851" y="244"/>
                  <a:pt x="857" y="252"/>
                </a:cubicBezTo>
                <a:cubicBezTo>
                  <a:pt x="862" y="259"/>
                  <a:pt x="861" y="269"/>
                  <a:pt x="865" y="277"/>
                </a:cubicBezTo>
                <a:cubicBezTo>
                  <a:pt x="892" y="327"/>
                  <a:pt x="911" y="344"/>
                  <a:pt x="923" y="402"/>
                </a:cubicBezTo>
                <a:cubicBezTo>
                  <a:pt x="926" y="416"/>
                  <a:pt x="928" y="430"/>
                  <a:pt x="932" y="444"/>
                </a:cubicBezTo>
                <a:cubicBezTo>
                  <a:pt x="937" y="461"/>
                  <a:pt x="948" y="494"/>
                  <a:pt x="948" y="494"/>
                </a:cubicBezTo>
                <a:cubicBezTo>
                  <a:pt x="942" y="633"/>
                  <a:pt x="954" y="650"/>
                  <a:pt x="907" y="744"/>
                </a:cubicBezTo>
                <a:cubicBezTo>
                  <a:pt x="898" y="761"/>
                  <a:pt x="899" y="781"/>
                  <a:pt x="882" y="794"/>
                </a:cubicBezTo>
                <a:cubicBezTo>
                  <a:pt x="868" y="805"/>
                  <a:pt x="849" y="805"/>
                  <a:pt x="832" y="811"/>
                </a:cubicBezTo>
                <a:cubicBezTo>
                  <a:pt x="704" y="796"/>
                  <a:pt x="782" y="802"/>
                  <a:pt x="598" y="802"/>
                </a:cubicBezTo>
                <a:close/>
              </a:path>
            </a:pathLst>
          </a:custGeom>
          <a:solidFill>
            <a:srgbClr val="FF3300">
              <a:alpha val="50195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8" name="Freeform 24">
            <a:extLst>
              <a:ext uri="{FF2B5EF4-FFF2-40B4-BE49-F238E27FC236}">
                <a16:creationId xmlns:a16="http://schemas.microsoft.com/office/drawing/2014/main" id="{BC86FFCB-07D4-41C4-8530-B87D5EB8D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29000"/>
            <a:ext cx="2587625" cy="1712913"/>
          </a:xfrm>
          <a:custGeom>
            <a:avLst/>
            <a:gdLst>
              <a:gd name="T0" fmla="*/ 2160588 w 1630"/>
              <a:gd name="T1" fmla="*/ 381000 h 1079"/>
              <a:gd name="T2" fmla="*/ 2163763 w 1630"/>
              <a:gd name="T3" fmla="*/ 427038 h 1079"/>
              <a:gd name="T4" fmla="*/ 1992313 w 1630"/>
              <a:gd name="T5" fmla="*/ 347663 h 1079"/>
              <a:gd name="T6" fmla="*/ 1871663 w 1630"/>
              <a:gd name="T7" fmla="*/ 149225 h 1079"/>
              <a:gd name="T8" fmla="*/ 1792288 w 1630"/>
              <a:gd name="T9" fmla="*/ 96838 h 1079"/>
              <a:gd name="T10" fmla="*/ 1581150 w 1630"/>
              <a:gd name="T11" fmla="*/ 3175 h 1079"/>
              <a:gd name="T12" fmla="*/ 1408113 w 1630"/>
              <a:gd name="T13" fmla="*/ 30163 h 1079"/>
              <a:gd name="T14" fmla="*/ 1328738 w 1630"/>
              <a:gd name="T15" fmla="*/ 55563 h 1079"/>
              <a:gd name="T16" fmla="*/ 1169988 w 1630"/>
              <a:gd name="T17" fmla="*/ 176213 h 1079"/>
              <a:gd name="T18" fmla="*/ 1143000 w 1630"/>
              <a:gd name="T19" fmla="*/ 215900 h 1079"/>
              <a:gd name="T20" fmla="*/ 1063625 w 1630"/>
              <a:gd name="T21" fmla="*/ 241300 h 1079"/>
              <a:gd name="T22" fmla="*/ 692150 w 1630"/>
              <a:gd name="T23" fmla="*/ 360363 h 1079"/>
              <a:gd name="T24" fmla="*/ 334963 w 1630"/>
              <a:gd name="T25" fmla="*/ 427038 h 1079"/>
              <a:gd name="T26" fmla="*/ 136525 w 1630"/>
              <a:gd name="T27" fmla="*/ 401638 h 1079"/>
              <a:gd name="T28" fmla="*/ 17463 w 1630"/>
              <a:gd name="T29" fmla="*/ 334963 h 1079"/>
              <a:gd name="T30" fmla="*/ 3175 w 1630"/>
              <a:gd name="T31" fmla="*/ 374650 h 1079"/>
              <a:gd name="T32" fmla="*/ 17463 w 1630"/>
              <a:gd name="T33" fmla="*/ 785813 h 1079"/>
              <a:gd name="T34" fmla="*/ 30163 w 1630"/>
              <a:gd name="T35" fmla="*/ 1355725 h 1079"/>
              <a:gd name="T36" fmla="*/ 109538 w 1630"/>
              <a:gd name="T37" fmla="*/ 1381125 h 1079"/>
              <a:gd name="T38" fmla="*/ 441325 w 1630"/>
              <a:gd name="T39" fmla="*/ 1487488 h 1079"/>
              <a:gd name="T40" fmla="*/ 560388 w 1630"/>
              <a:gd name="T41" fmla="*/ 1554163 h 1079"/>
              <a:gd name="T42" fmla="*/ 692150 w 1630"/>
              <a:gd name="T43" fmla="*/ 1593850 h 1079"/>
              <a:gd name="T44" fmla="*/ 773113 w 1630"/>
              <a:gd name="T45" fmla="*/ 1646238 h 1079"/>
              <a:gd name="T46" fmla="*/ 812800 w 1630"/>
              <a:gd name="T47" fmla="*/ 1673225 h 1079"/>
              <a:gd name="T48" fmla="*/ 1130300 w 1630"/>
              <a:gd name="T49" fmla="*/ 1620838 h 1079"/>
              <a:gd name="T50" fmla="*/ 1209675 w 1630"/>
              <a:gd name="T51" fmla="*/ 1579563 h 1079"/>
              <a:gd name="T52" fmla="*/ 1289050 w 1630"/>
              <a:gd name="T53" fmla="*/ 1554163 h 1079"/>
              <a:gd name="T54" fmla="*/ 1343025 w 1630"/>
              <a:gd name="T55" fmla="*/ 1566863 h 1079"/>
              <a:gd name="T56" fmla="*/ 1382713 w 1630"/>
              <a:gd name="T57" fmla="*/ 1646238 h 1079"/>
              <a:gd name="T58" fmla="*/ 1447800 w 1630"/>
              <a:gd name="T59" fmla="*/ 1712913 h 1079"/>
              <a:gd name="T60" fmla="*/ 1593850 w 1630"/>
              <a:gd name="T61" fmla="*/ 1700213 h 1079"/>
              <a:gd name="T62" fmla="*/ 1633538 w 1630"/>
              <a:gd name="T63" fmla="*/ 1673225 h 1079"/>
              <a:gd name="T64" fmla="*/ 1752600 w 1630"/>
              <a:gd name="T65" fmla="*/ 1633538 h 1079"/>
              <a:gd name="T66" fmla="*/ 1792288 w 1630"/>
              <a:gd name="T67" fmla="*/ 1606550 h 1079"/>
              <a:gd name="T68" fmla="*/ 1831975 w 1630"/>
              <a:gd name="T69" fmla="*/ 1593850 h 1079"/>
              <a:gd name="T70" fmla="*/ 1911350 w 1630"/>
              <a:gd name="T71" fmla="*/ 1539875 h 1079"/>
              <a:gd name="T72" fmla="*/ 2097088 w 1630"/>
              <a:gd name="T73" fmla="*/ 1408113 h 1079"/>
              <a:gd name="T74" fmla="*/ 2203450 w 1630"/>
              <a:gd name="T75" fmla="*/ 1301750 h 1079"/>
              <a:gd name="T76" fmla="*/ 2309813 w 1630"/>
              <a:gd name="T77" fmla="*/ 1169988 h 1079"/>
              <a:gd name="T78" fmla="*/ 2441575 w 1630"/>
              <a:gd name="T79" fmla="*/ 969963 h 1079"/>
              <a:gd name="T80" fmla="*/ 2535238 w 1630"/>
              <a:gd name="T81" fmla="*/ 758825 h 1079"/>
              <a:gd name="T82" fmla="*/ 2587625 w 1630"/>
              <a:gd name="T83" fmla="*/ 612775 h 1079"/>
              <a:gd name="T84" fmla="*/ 2428875 w 1630"/>
              <a:gd name="T85" fmla="*/ 441325 h 1079"/>
              <a:gd name="T86" fmla="*/ 2230438 w 1630"/>
              <a:gd name="T87" fmla="*/ 401638 h 1079"/>
              <a:gd name="T88" fmla="*/ 2160588 w 1630"/>
              <a:gd name="T89" fmla="*/ 381000 h 107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630"/>
              <a:gd name="T136" fmla="*/ 0 h 1079"/>
              <a:gd name="T137" fmla="*/ 1630 w 1630"/>
              <a:gd name="T138" fmla="*/ 1079 h 1079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630" h="1079">
                <a:moveTo>
                  <a:pt x="1361" y="240"/>
                </a:moveTo>
                <a:cubicBezTo>
                  <a:pt x="1362" y="250"/>
                  <a:pt x="1372" y="266"/>
                  <a:pt x="1363" y="269"/>
                </a:cubicBezTo>
                <a:cubicBezTo>
                  <a:pt x="1336" y="276"/>
                  <a:pt x="1275" y="232"/>
                  <a:pt x="1255" y="219"/>
                </a:cubicBezTo>
                <a:cubicBezTo>
                  <a:pt x="1228" y="179"/>
                  <a:pt x="1207" y="135"/>
                  <a:pt x="1179" y="94"/>
                </a:cubicBezTo>
                <a:cubicBezTo>
                  <a:pt x="1168" y="77"/>
                  <a:pt x="1146" y="72"/>
                  <a:pt x="1129" y="61"/>
                </a:cubicBezTo>
                <a:cubicBezTo>
                  <a:pt x="1088" y="34"/>
                  <a:pt x="1044" y="14"/>
                  <a:pt x="996" y="2"/>
                </a:cubicBezTo>
                <a:cubicBezTo>
                  <a:pt x="885" y="13"/>
                  <a:pt x="944" y="0"/>
                  <a:pt x="887" y="19"/>
                </a:cubicBezTo>
                <a:cubicBezTo>
                  <a:pt x="870" y="25"/>
                  <a:pt x="837" y="35"/>
                  <a:pt x="837" y="35"/>
                </a:cubicBezTo>
                <a:cubicBezTo>
                  <a:pt x="801" y="59"/>
                  <a:pt x="772" y="87"/>
                  <a:pt x="737" y="111"/>
                </a:cubicBezTo>
                <a:cubicBezTo>
                  <a:pt x="731" y="119"/>
                  <a:pt x="729" y="131"/>
                  <a:pt x="720" y="136"/>
                </a:cubicBezTo>
                <a:cubicBezTo>
                  <a:pt x="705" y="145"/>
                  <a:pt x="670" y="152"/>
                  <a:pt x="670" y="152"/>
                </a:cubicBezTo>
                <a:cubicBezTo>
                  <a:pt x="606" y="195"/>
                  <a:pt x="512" y="217"/>
                  <a:pt x="436" y="227"/>
                </a:cubicBezTo>
                <a:cubicBezTo>
                  <a:pt x="364" y="253"/>
                  <a:pt x="287" y="263"/>
                  <a:pt x="211" y="269"/>
                </a:cubicBezTo>
                <a:cubicBezTo>
                  <a:pt x="211" y="269"/>
                  <a:pt x="114" y="269"/>
                  <a:pt x="86" y="253"/>
                </a:cubicBezTo>
                <a:cubicBezTo>
                  <a:pt x="0" y="205"/>
                  <a:pt x="68" y="229"/>
                  <a:pt x="11" y="211"/>
                </a:cubicBezTo>
                <a:cubicBezTo>
                  <a:pt x="8" y="219"/>
                  <a:pt x="2" y="227"/>
                  <a:pt x="2" y="236"/>
                </a:cubicBezTo>
                <a:cubicBezTo>
                  <a:pt x="2" y="322"/>
                  <a:pt x="9" y="409"/>
                  <a:pt x="11" y="495"/>
                </a:cubicBezTo>
                <a:cubicBezTo>
                  <a:pt x="14" y="615"/>
                  <a:pt x="1" y="736"/>
                  <a:pt x="19" y="854"/>
                </a:cubicBezTo>
                <a:cubicBezTo>
                  <a:pt x="22" y="871"/>
                  <a:pt x="69" y="870"/>
                  <a:pt x="69" y="870"/>
                </a:cubicBezTo>
                <a:cubicBezTo>
                  <a:pt x="165" y="935"/>
                  <a:pt x="145" y="927"/>
                  <a:pt x="278" y="937"/>
                </a:cubicBezTo>
                <a:cubicBezTo>
                  <a:pt x="300" y="952"/>
                  <a:pt x="329" y="968"/>
                  <a:pt x="353" y="979"/>
                </a:cubicBezTo>
                <a:cubicBezTo>
                  <a:pt x="379" y="990"/>
                  <a:pt x="410" y="990"/>
                  <a:pt x="436" y="1004"/>
                </a:cubicBezTo>
                <a:cubicBezTo>
                  <a:pt x="454" y="1014"/>
                  <a:pt x="470" y="1026"/>
                  <a:pt x="487" y="1037"/>
                </a:cubicBezTo>
                <a:cubicBezTo>
                  <a:pt x="495" y="1043"/>
                  <a:pt x="512" y="1054"/>
                  <a:pt x="512" y="1054"/>
                </a:cubicBezTo>
                <a:cubicBezTo>
                  <a:pt x="653" y="1046"/>
                  <a:pt x="631" y="1062"/>
                  <a:pt x="712" y="1021"/>
                </a:cubicBezTo>
                <a:cubicBezTo>
                  <a:pt x="729" y="1013"/>
                  <a:pt x="745" y="1003"/>
                  <a:pt x="762" y="995"/>
                </a:cubicBezTo>
                <a:cubicBezTo>
                  <a:pt x="778" y="988"/>
                  <a:pt x="812" y="979"/>
                  <a:pt x="812" y="979"/>
                </a:cubicBezTo>
                <a:cubicBezTo>
                  <a:pt x="823" y="982"/>
                  <a:pt x="836" y="981"/>
                  <a:pt x="846" y="987"/>
                </a:cubicBezTo>
                <a:cubicBezTo>
                  <a:pt x="861" y="997"/>
                  <a:pt x="864" y="1023"/>
                  <a:pt x="871" y="1037"/>
                </a:cubicBezTo>
                <a:cubicBezTo>
                  <a:pt x="885" y="1066"/>
                  <a:pt x="886" y="1061"/>
                  <a:pt x="912" y="1079"/>
                </a:cubicBezTo>
                <a:cubicBezTo>
                  <a:pt x="943" y="1076"/>
                  <a:pt x="974" y="1077"/>
                  <a:pt x="1004" y="1071"/>
                </a:cubicBezTo>
                <a:cubicBezTo>
                  <a:pt x="1014" y="1069"/>
                  <a:pt x="1020" y="1059"/>
                  <a:pt x="1029" y="1054"/>
                </a:cubicBezTo>
                <a:cubicBezTo>
                  <a:pt x="1051" y="1043"/>
                  <a:pt x="1080" y="1037"/>
                  <a:pt x="1104" y="1029"/>
                </a:cubicBezTo>
                <a:cubicBezTo>
                  <a:pt x="1112" y="1023"/>
                  <a:pt x="1120" y="1017"/>
                  <a:pt x="1129" y="1012"/>
                </a:cubicBezTo>
                <a:cubicBezTo>
                  <a:pt x="1137" y="1008"/>
                  <a:pt x="1146" y="1008"/>
                  <a:pt x="1154" y="1004"/>
                </a:cubicBezTo>
                <a:cubicBezTo>
                  <a:pt x="1172" y="994"/>
                  <a:pt x="1204" y="970"/>
                  <a:pt x="1204" y="970"/>
                </a:cubicBezTo>
                <a:cubicBezTo>
                  <a:pt x="1221" y="922"/>
                  <a:pt x="1274" y="898"/>
                  <a:pt x="1321" y="887"/>
                </a:cubicBezTo>
                <a:cubicBezTo>
                  <a:pt x="1345" y="863"/>
                  <a:pt x="1369" y="848"/>
                  <a:pt x="1388" y="820"/>
                </a:cubicBezTo>
                <a:cubicBezTo>
                  <a:pt x="1401" y="779"/>
                  <a:pt x="1415" y="750"/>
                  <a:pt x="1455" y="737"/>
                </a:cubicBezTo>
                <a:cubicBezTo>
                  <a:pt x="1482" y="697"/>
                  <a:pt x="1516" y="655"/>
                  <a:pt x="1538" y="611"/>
                </a:cubicBezTo>
                <a:cubicBezTo>
                  <a:pt x="1559" y="567"/>
                  <a:pt x="1570" y="518"/>
                  <a:pt x="1597" y="478"/>
                </a:cubicBezTo>
                <a:cubicBezTo>
                  <a:pt x="1605" y="445"/>
                  <a:pt x="1620" y="418"/>
                  <a:pt x="1630" y="386"/>
                </a:cubicBezTo>
                <a:cubicBezTo>
                  <a:pt x="1618" y="312"/>
                  <a:pt x="1606" y="297"/>
                  <a:pt x="1530" y="278"/>
                </a:cubicBezTo>
                <a:cubicBezTo>
                  <a:pt x="1478" y="238"/>
                  <a:pt x="1476" y="243"/>
                  <a:pt x="1405" y="253"/>
                </a:cubicBezTo>
                <a:cubicBezTo>
                  <a:pt x="1346" y="272"/>
                  <a:pt x="1351" y="286"/>
                  <a:pt x="1361" y="240"/>
                </a:cubicBezTo>
                <a:close/>
              </a:path>
            </a:pathLst>
          </a:custGeom>
          <a:solidFill>
            <a:srgbClr val="FF3300">
              <a:alpha val="50195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9" name="Freeform 25">
            <a:extLst>
              <a:ext uri="{FF2B5EF4-FFF2-40B4-BE49-F238E27FC236}">
                <a16:creationId xmlns:a16="http://schemas.microsoft.com/office/drawing/2014/main" id="{DC3C8B91-774A-4291-8066-0769A956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4356100"/>
            <a:ext cx="3641725" cy="1892300"/>
          </a:xfrm>
          <a:custGeom>
            <a:avLst/>
            <a:gdLst>
              <a:gd name="T0" fmla="*/ 47625 w 2294"/>
              <a:gd name="T1" fmla="*/ 438150 h 1192"/>
              <a:gd name="T2" fmla="*/ 50800 w 2294"/>
              <a:gd name="T3" fmla="*/ 501650 h 1192"/>
              <a:gd name="T4" fmla="*/ 38100 w 2294"/>
              <a:gd name="T5" fmla="*/ 931863 h 1192"/>
              <a:gd name="T6" fmla="*/ 23813 w 2294"/>
              <a:gd name="T7" fmla="*/ 1062038 h 1192"/>
              <a:gd name="T8" fmla="*/ 63500 w 2294"/>
              <a:gd name="T9" fmla="*/ 1571625 h 1192"/>
              <a:gd name="T10" fmla="*/ 346075 w 2294"/>
              <a:gd name="T11" fmla="*/ 1544638 h 1192"/>
              <a:gd name="T12" fmla="*/ 612775 w 2294"/>
              <a:gd name="T13" fmla="*/ 1504950 h 1192"/>
              <a:gd name="T14" fmla="*/ 1041400 w 2294"/>
              <a:gd name="T15" fmla="*/ 1441450 h 1192"/>
              <a:gd name="T16" fmla="*/ 1495425 w 2294"/>
              <a:gd name="T17" fmla="*/ 1427163 h 1192"/>
              <a:gd name="T18" fmla="*/ 1587500 w 2294"/>
              <a:gd name="T19" fmla="*/ 1441450 h 1192"/>
              <a:gd name="T20" fmla="*/ 1601788 w 2294"/>
              <a:gd name="T21" fmla="*/ 1481138 h 1192"/>
              <a:gd name="T22" fmla="*/ 1616075 w 2294"/>
              <a:gd name="T23" fmla="*/ 1754188 h 1192"/>
              <a:gd name="T24" fmla="*/ 1628775 w 2294"/>
              <a:gd name="T25" fmla="*/ 1585913 h 1192"/>
              <a:gd name="T26" fmla="*/ 1641475 w 2294"/>
              <a:gd name="T27" fmla="*/ 1414463 h 1192"/>
              <a:gd name="T28" fmla="*/ 1735138 w 2294"/>
              <a:gd name="T29" fmla="*/ 1427163 h 1192"/>
              <a:gd name="T30" fmla="*/ 2043113 w 2294"/>
              <a:gd name="T31" fmla="*/ 1466850 h 1192"/>
              <a:gd name="T32" fmla="*/ 2563813 w 2294"/>
              <a:gd name="T33" fmla="*/ 1454150 h 1192"/>
              <a:gd name="T34" fmla="*/ 2605088 w 2294"/>
              <a:gd name="T35" fmla="*/ 1454150 h 1192"/>
              <a:gd name="T36" fmla="*/ 2522538 w 2294"/>
              <a:gd name="T37" fmla="*/ 1781175 h 1192"/>
              <a:gd name="T38" fmla="*/ 1803400 w 2294"/>
              <a:gd name="T39" fmla="*/ 1793875 h 1192"/>
              <a:gd name="T40" fmla="*/ 1762125 w 2294"/>
              <a:gd name="T41" fmla="*/ 1806575 h 1192"/>
              <a:gd name="T42" fmla="*/ 1722438 w 2294"/>
              <a:gd name="T43" fmla="*/ 1833563 h 1192"/>
              <a:gd name="T44" fmla="*/ 1762125 w 2294"/>
              <a:gd name="T45" fmla="*/ 1858963 h 1192"/>
              <a:gd name="T46" fmla="*/ 1947863 w 2294"/>
              <a:gd name="T47" fmla="*/ 1871663 h 1192"/>
              <a:gd name="T48" fmla="*/ 2176463 w 2294"/>
              <a:gd name="T49" fmla="*/ 1858963 h 1192"/>
              <a:gd name="T50" fmla="*/ 3138488 w 2294"/>
              <a:gd name="T51" fmla="*/ 1871663 h 1192"/>
              <a:gd name="T52" fmla="*/ 3284538 w 2294"/>
              <a:gd name="T53" fmla="*/ 1858963 h 1192"/>
              <a:gd name="T54" fmla="*/ 3443288 w 2294"/>
              <a:gd name="T55" fmla="*/ 1871663 h 1192"/>
              <a:gd name="T56" fmla="*/ 3562350 w 2294"/>
              <a:gd name="T57" fmla="*/ 1846263 h 1192"/>
              <a:gd name="T58" fmla="*/ 3552825 w 2294"/>
              <a:gd name="T59" fmla="*/ 1558925 h 1192"/>
              <a:gd name="T60" fmla="*/ 3405188 w 2294"/>
              <a:gd name="T61" fmla="*/ 1219200 h 1192"/>
              <a:gd name="T62" fmla="*/ 3340100 w 2294"/>
              <a:gd name="T63" fmla="*/ 1154113 h 1192"/>
              <a:gd name="T64" fmla="*/ 3313113 w 2294"/>
              <a:gd name="T65" fmla="*/ 1114425 h 1192"/>
              <a:gd name="T66" fmla="*/ 3178175 w 2294"/>
              <a:gd name="T67" fmla="*/ 1074738 h 1192"/>
              <a:gd name="T68" fmla="*/ 2738438 w 2294"/>
              <a:gd name="T69" fmla="*/ 1036638 h 1192"/>
              <a:gd name="T70" fmla="*/ 2551113 w 2294"/>
              <a:gd name="T71" fmla="*/ 1023938 h 1192"/>
              <a:gd name="T72" fmla="*/ 2538413 w 2294"/>
              <a:gd name="T73" fmla="*/ 984250 h 1192"/>
              <a:gd name="T74" fmla="*/ 2551113 w 2294"/>
              <a:gd name="T75" fmla="*/ 774700 h 1192"/>
              <a:gd name="T76" fmla="*/ 2630488 w 2294"/>
              <a:gd name="T77" fmla="*/ 422275 h 1192"/>
              <a:gd name="T78" fmla="*/ 2617788 w 2294"/>
              <a:gd name="T79" fmla="*/ 212725 h 1192"/>
              <a:gd name="T80" fmla="*/ 2378075 w 2294"/>
              <a:gd name="T81" fmla="*/ 122238 h 1192"/>
              <a:gd name="T82" fmla="*/ 1574800 w 2294"/>
              <a:gd name="T83" fmla="*/ 17463 h 1192"/>
              <a:gd name="T84" fmla="*/ 638175 w 2294"/>
              <a:gd name="T85" fmla="*/ 42863 h 1192"/>
              <a:gd name="T86" fmla="*/ 331788 w 2294"/>
              <a:gd name="T87" fmla="*/ 122238 h 1192"/>
              <a:gd name="T88" fmla="*/ 198438 w 2294"/>
              <a:gd name="T89" fmla="*/ 200025 h 1192"/>
              <a:gd name="T90" fmla="*/ 77788 w 2294"/>
              <a:gd name="T91" fmla="*/ 342900 h 1192"/>
              <a:gd name="T92" fmla="*/ 50800 w 2294"/>
              <a:gd name="T93" fmla="*/ 422275 h 1192"/>
              <a:gd name="T94" fmla="*/ 38100 w 2294"/>
              <a:gd name="T95" fmla="*/ 944563 h 1192"/>
              <a:gd name="T96" fmla="*/ 50800 w 2294"/>
              <a:gd name="T97" fmla="*/ 1009650 h 119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294"/>
              <a:gd name="T148" fmla="*/ 0 h 1192"/>
              <a:gd name="T149" fmla="*/ 2294 w 2294"/>
              <a:gd name="T150" fmla="*/ 1192 h 119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294" h="1192">
                <a:moveTo>
                  <a:pt x="30" y="276"/>
                </a:moveTo>
                <a:cubicBezTo>
                  <a:pt x="72" y="308"/>
                  <a:pt x="36" y="270"/>
                  <a:pt x="32" y="316"/>
                </a:cubicBezTo>
                <a:cubicBezTo>
                  <a:pt x="24" y="405"/>
                  <a:pt x="28" y="496"/>
                  <a:pt x="24" y="587"/>
                </a:cubicBezTo>
                <a:cubicBezTo>
                  <a:pt x="23" y="614"/>
                  <a:pt x="18" y="642"/>
                  <a:pt x="15" y="669"/>
                </a:cubicBezTo>
                <a:cubicBezTo>
                  <a:pt x="33" y="957"/>
                  <a:pt x="17" y="851"/>
                  <a:pt x="40" y="990"/>
                </a:cubicBezTo>
                <a:cubicBezTo>
                  <a:pt x="118" y="965"/>
                  <a:pt x="33" y="990"/>
                  <a:pt x="218" y="973"/>
                </a:cubicBezTo>
                <a:cubicBezTo>
                  <a:pt x="278" y="967"/>
                  <a:pt x="313" y="954"/>
                  <a:pt x="386" y="948"/>
                </a:cubicBezTo>
                <a:cubicBezTo>
                  <a:pt x="474" y="921"/>
                  <a:pt x="565" y="914"/>
                  <a:pt x="656" y="908"/>
                </a:cubicBezTo>
                <a:cubicBezTo>
                  <a:pt x="743" y="877"/>
                  <a:pt x="854" y="895"/>
                  <a:pt x="942" y="899"/>
                </a:cubicBezTo>
                <a:cubicBezTo>
                  <a:pt x="961" y="902"/>
                  <a:pt x="983" y="899"/>
                  <a:pt x="1000" y="908"/>
                </a:cubicBezTo>
                <a:cubicBezTo>
                  <a:pt x="1009" y="912"/>
                  <a:pt x="1008" y="924"/>
                  <a:pt x="1009" y="933"/>
                </a:cubicBezTo>
                <a:cubicBezTo>
                  <a:pt x="1014" y="990"/>
                  <a:pt x="1015" y="1048"/>
                  <a:pt x="1018" y="1105"/>
                </a:cubicBezTo>
                <a:cubicBezTo>
                  <a:pt x="1040" y="1037"/>
                  <a:pt x="1036" y="1073"/>
                  <a:pt x="1026" y="999"/>
                </a:cubicBezTo>
                <a:cubicBezTo>
                  <a:pt x="1029" y="963"/>
                  <a:pt x="1014" y="921"/>
                  <a:pt x="1034" y="891"/>
                </a:cubicBezTo>
                <a:cubicBezTo>
                  <a:pt x="1045" y="875"/>
                  <a:pt x="1073" y="897"/>
                  <a:pt x="1093" y="899"/>
                </a:cubicBezTo>
                <a:cubicBezTo>
                  <a:pt x="1159" y="906"/>
                  <a:pt x="1221" y="915"/>
                  <a:pt x="1287" y="924"/>
                </a:cubicBezTo>
                <a:cubicBezTo>
                  <a:pt x="1396" y="921"/>
                  <a:pt x="1506" y="926"/>
                  <a:pt x="1615" y="916"/>
                </a:cubicBezTo>
                <a:cubicBezTo>
                  <a:pt x="1647" y="913"/>
                  <a:pt x="1619" y="857"/>
                  <a:pt x="1641" y="916"/>
                </a:cubicBezTo>
                <a:cubicBezTo>
                  <a:pt x="1626" y="956"/>
                  <a:pt x="1648" y="1119"/>
                  <a:pt x="1589" y="1122"/>
                </a:cubicBezTo>
                <a:cubicBezTo>
                  <a:pt x="1438" y="1130"/>
                  <a:pt x="1287" y="1127"/>
                  <a:pt x="1136" y="1130"/>
                </a:cubicBezTo>
                <a:cubicBezTo>
                  <a:pt x="1128" y="1133"/>
                  <a:pt x="1118" y="1134"/>
                  <a:pt x="1110" y="1138"/>
                </a:cubicBezTo>
                <a:cubicBezTo>
                  <a:pt x="1101" y="1143"/>
                  <a:pt x="1085" y="1145"/>
                  <a:pt x="1085" y="1155"/>
                </a:cubicBezTo>
                <a:cubicBezTo>
                  <a:pt x="1085" y="1164"/>
                  <a:pt x="1100" y="1169"/>
                  <a:pt x="1110" y="1171"/>
                </a:cubicBezTo>
                <a:cubicBezTo>
                  <a:pt x="1149" y="1178"/>
                  <a:pt x="1188" y="1176"/>
                  <a:pt x="1227" y="1179"/>
                </a:cubicBezTo>
                <a:cubicBezTo>
                  <a:pt x="1277" y="1192"/>
                  <a:pt x="1322" y="1186"/>
                  <a:pt x="1371" y="1171"/>
                </a:cubicBezTo>
                <a:cubicBezTo>
                  <a:pt x="1578" y="1183"/>
                  <a:pt x="1764" y="1185"/>
                  <a:pt x="1977" y="1179"/>
                </a:cubicBezTo>
                <a:cubicBezTo>
                  <a:pt x="2015" y="1166"/>
                  <a:pt x="2030" y="1181"/>
                  <a:pt x="2069" y="1171"/>
                </a:cubicBezTo>
                <a:cubicBezTo>
                  <a:pt x="2098" y="1152"/>
                  <a:pt x="2138" y="1189"/>
                  <a:pt x="2169" y="1179"/>
                </a:cubicBezTo>
                <a:cubicBezTo>
                  <a:pt x="2186" y="1173"/>
                  <a:pt x="2244" y="1163"/>
                  <a:pt x="2244" y="1163"/>
                </a:cubicBezTo>
                <a:cubicBezTo>
                  <a:pt x="2294" y="1130"/>
                  <a:pt x="2231" y="1048"/>
                  <a:pt x="2238" y="982"/>
                </a:cubicBezTo>
                <a:cubicBezTo>
                  <a:pt x="2231" y="891"/>
                  <a:pt x="2229" y="820"/>
                  <a:pt x="2145" y="768"/>
                </a:cubicBezTo>
                <a:cubicBezTo>
                  <a:pt x="2105" y="707"/>
                  <a:pt x="2156" y="778"/>
                  <a:pt x="2104" y="727"/>
                </a:cubicBezTo>
                <a:cubicBezTo>
                  <a:pt x="2097" y="720"/>
                  <a:pt x="2095" y="708"/>
                  <a:pt x="2087" y="702"/>
                </a:cubicBezTo>
                <a:cubicBezTo>
                  <a:pt x="2069" y="690"/>
                  <a:pt x="2023" y="684"/>
                  <a:pt x="2002" y="677"/>
                </a:cubicBezTo>
                <a:cubicBezTo>
                  <a:pt x="1925" y="602"/>
                  <a:pt x="1853" y="648"/>
                  <a:pt x="1725" y="653"/>
                </a:cubicBezTo>
                <a:cubicBezTo>
                  <a:pt x="1685" y="650"/>
                  <a:pt x="1645" y="655"/>
                  <a:pt x="1607" y="645"/>
                </a:cubicBezTo>
                <a:cubicBezTo>
                  <a:pt x="1599" y="643"/>
                  <a:pt x="1599" y="629"/>
                  <a:pt x="1599" y="620"/>
                </a:cubicBezTo>
                <a:cubicBezTo>
                  <a:pt x="1599" y="576"/>
                  <a:pt x="1604" y="532"/>
                  <a:pt x="1607" y="488"/>
                </a:cubicBezTo>
                <a:cubicBezTo>
                  <a:pt x="1615" y="365"/>
                  <a:pt x="1625" y="365"/>
                  <a:pt x="1657" y="266"/>
                </a:cubicBezTo>
                <a:cubicBezTo>
                  <a:pt x="1654" y="222"/>
                  <a:pt x="1658" y="177"/>
                  <a:pt x="1649" y="134"/>
                </a:cubicBezTo>
                <a:cubicBezTo>
                  <a:pt x="1639" y="88"/>
                  <a:pt x="1533" y="87"/>
                  <a:pt x="1498" y="77"/>
                </a:cubicBezTo>
                <a:cubicBezTo>
                  <a:pt x="1336" y="32"/>
                  <a:pt x="1159" y="21"/>
                  <a:pt x="992" y="11"/>
                </a:cubicBezTo>
                <a:cubicBezTo>
                  <a:pt x="942" y="12"/>
                  <a:pt x="579" y="0"/>
                  <a:pt x="402" y="27"/>
                </a:cubicBezTo>
                <a:cubicBezTo>
                  <a:pt x="340" y="36"/>
                  <a:pt x="267" y="52"/>
                  <a:pt x="209" y="77"/>
                </a:cubicBezTo>
                <a:cubicBezTo>
                  <a:pt x="179" y="90"/>
                  <a:pt x="125" y="126"/>
                  <a:pt x="125" y="126"/>
                </a:cubicBezTo>
                <a:cubicBezTo>
                  <a:pt x="101" y="161"/>
                  <a:pt x="65" y="172"/>
                  <a:pt x="49" y="216"/>
                </a:cubicBezTo>
                <a:cubicBezTo>
                  <a:pt x="43" y="233"/>
                  <a:pt x="32" y="266"/>
                  <a:pt x="32" y="266"/>
                </a:cubicBezTo>
                <a:cubicBezTo>
                  <a:pt x="29" y="376"/>
                  <a:pt x="29" y="485"/>
                  <a:pt x="24" y="595"/>
                </a:cubicBezTo>
                <a:cubicBezTo>
                  <a:pt x="22" y="636"/>
                  <a:pt x="0" y="606"/>
                  <a:pt x="32" y="636"/>
                </a:cubicBezTo>
              </a:path>
            </a:pathLst>
          </a:custGeom>
          <a:solidFill>
            <a:srgbClr val="FF3300">
              <a:alpha val="50195"/>
            </a:srgbClr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42" name="Group 34">
            <a:extLst>
              <a:ext uri="{FF2B5EF4-FFF2-40B4-BE49-F238E27FC236}">
                <a16:creationId xmlns:a16="http://schemas.microsoft.com/office/drawing/2014/main" id="{11DCD5F3-34D5-4067-8EDF-17C64FA11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36221"/>
              </p:ext>
            </p:extLst>
          </p:nvPr>
        </p:nvGraphicFramePr>
        <p:xfrm>
          <a:off x="439738" y="900113"/>
          <a:ext cx="8281987" cy="4337052"/>
        </p:xfrm>
        <a:graphic>
          <a:graphicData uri="http://schemas.openxmlformats.org/drawingml/2006/table">
            <a:tbl>
              <a:tblPr/>
              <a:tblGrid>
                <a:gridCol w="259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2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重大事件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历史意义、评价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0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标志太平天国运动的爆发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初步建立起政权组织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1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正式建立与清朝对峙的政权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太平天国军事上进入全盛时期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432" name="Text Box 24">
            <a:extLst>
              <a:ext uri="{FF2B5EF4-FFF2-40B4-BE49-F238E27FC236}">
                <a16:creationId xmlns:a16="http://schemas.microsoft.com/office/drawing/2014/main" id="{26731AB1-C797-4E51-A9FB-5F9788199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1836738"/>
            <a:ext cx="1727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0030101010101" pitchFamily="49" charset="-122"/>
              </a:rPr>
              <a:t>金田起义</a:t>
            </a:r>
          </a:p>
        </p:txBody>
      </p:sp>
      <p:sp>
        <p:nvSpPr>
          <p:cNvPr id="52249" name="Text Box 25">
            <a:extLst>
              <a:ext uri="{FF2B5EF4-FFF2-40B4-BE49-F238E27FC236}">
                <a16:creationId xmlns:a16="http://schemas.microsoft.com/office/drawing/2014/main" id="{FB0FB64A-D624-491B-AB6F-F1BD1A94995E}"/>
              </a:ext>
            </a:extLst>
          </p:cNvPr>
          <p:cNvSpPr txBox="1"/>
          <p:nvPr/>
        </p:nvSpPr>
        <p:spPr>
          <a:xfrm>
            <a:off x="728663" y="2828925"/>
            <a:ext cx="18002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0030101010101" pitchFamily="49" charset="-122"/>
              </a:rPr>
              <a:t>永安建制</a:t>
            </a:r>
            <a:endParaRPr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0030101010101" pitchFamily="49" charset="-122"/>
            </a:endParaRPr>
          </a:p>
        </p:txBody>
      </p:sp>
      <p:sp>
        <p:nvSpPr>
          <p:cNvPr id="145434" name="Text Box 26">
            <a:extLst>
              <a:ext uri="{FF2B5EF4-FFF2-40B4-BE49-F238E27FC236}">
                <a16:creationId xmlns:a16="http://schemas.microsoft.com/office/drawing/2014/main" id="{E13E3D2D-6DEE-4921-91BF-7D8A07BB5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3608388"/>
            <a:ext cx="1800225" cy="865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0030101010101" pitchFamily="49" charset="-122"/>
              </a:rPr>
              <a:t>占领南京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0030101010101" pitchFamily="49" charset="-122"/>
              </a:rPr>
              <a:t>定都天京</a:t>
            </a:r>
          </a:p>
        </p:txBody>
      </p:sp>
      <p:sp>
        <p:nvSpPr>
          <p:cNvPr id="52251" name="Text Box 27">
            <a:extLst>
              <a:ext uri="{FF2B5EF4-FFF2-40B4-BE49-F238E27FC236}">
                <a16:creationId xmlns:a16="http://schemas.microsoft.com/office/drawing/2014/main" id="{18366FD8-FEB2-4755-8289-B0C7BA220AF4}"/>
              </a:ext>
            </a:extLst>
          </p:cNvPr>
          <p:cNvSpPr txBox="1"/>
          <p:nvPr/>
        </p:nvSpPr>
        <p:spPr>
          <a:xfrm>
            <a:off x="579438" y="4576763"/>
            <a:ext cx="2447925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0030101010101" pitchFamily="49" charset="-122"/>
              </a:rPr>
              <a:t>北伐、西征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2" grpId="0" bldLvl="0" animBg="1"/>
      <p:bldP spid="52249" grpId="0"/>
      <p:bldP spid="145434" grpId="0" bldLvl="0" animBg="1"/>
      <p:bldP spid="522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7197">
            <a:extLst>
              <a:ext uri="{FF2B5EF4-FFF2-40B4-BE49-F238E27FC236}">
                <a16:creationId xmlns:a16="http://schemas.microsoft.com/office/drawing/2014/main" id="{B2411C32-51A7-408A-B15F-72CCF6D8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484188"/>
            <a:ext cx="29337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三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	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天京陷落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FA58CC5D-BED7-4FDC-A9F0-D65BE4A5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1198563"/>
            <a:ext cx="2051050" cy="481012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天京事变</a:t>
            </a:r>
          </a:p>
        </p:txBody>
      </p:sp>
      <p:sp>
        <p:nvSpPr>
          <p:cNvPr id="145434" name="Text Box 26">
            <a:extLst>
              <a:ext uri="{FF2B5EF4-FFF2-40B4-BE49-F238E27FC236}">
                <a16:creationId xmlns:a16="http://schemas.microsoft.com/office/drawing/2014/main" id="{812E0BA4-938F-4A3A-B429-833E14BF8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1173163"/>
            <a:ext cx="2825750" cy="9286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1856</a:t>
            </a:r>
            <a:r>
              <a:rPr lang="zh-C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年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2EF268D7-385B-4365-9840-1A3F3B37C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624138"/>
            <a:ext cx="134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洪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43F251B6-6DFD-4A72-8F4F-920592B5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425" y="4551363"/>
            <a:ext cx="533400" cy="592137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杨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7FDC4580-5E21-484B-86EF-21A3605FA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688" y="3055938"/>
            <a:ext cx="1008062" cy="1511300"/>
          </a:xfrm>
          <a:prstGeom prst="line">
            <a:avLst/>
          </a:prstGeom>
          <a:noFill/>
          <a:ln w="635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1F46B9CB-08E0-472A-A416-82037F58A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3606800"/>
            <a:ext cx="1804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hlink"/>
                </a:solidFill>
                <a:latin typeface="Times New Roman" panose="02020603050405020304" pitchFamily="18" charset="0"/>
              </a:rPr>
              <a:t>（１）</a:t>
            </a:r>
            <a:r>
              <a:rPr lang="zh-CN" altLang="en-US" sz="2800">
                <a:latin typeface="Times New Roman" panose="02020603050405020304" pitchFamily="18" charset="0"/>
              </a:rPr>
              <a:t>逼</a:t>
            </a:r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539AD478-1C62-40B1-975F-18E1B608B4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9213" y="3343275"/>
            <a:ext cx="0" cy="1081088"/>
          </a:xfrm>
          <a:prstGeom prst="line">
            <a:avLst/>
          </a:prstGeom>
          <a:noFill/>
          <a:ln w="38100" cap="sq">
            <a:solidFill>
              <a:srgbClr val="8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D242E4F9-8D16-4150-8050-316B22ADF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4567238"/>
            <a:ext cx="576263" cy="592137"/>
          </a:xfrm>
          <a:prstGeom prst="rect">
            <a:avLst/>
          </a:prstGeom>
          <a:noFill/>
          <a:ln w="12700" cap="sq">
            <a:solidFill>
              <a:srgbClr val="A5002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韦</a:t>
            </a: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8C3596DB-8B88-4DD9-AF63-77F59DDBFE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35250" y="4838700"/>
            <a:ext cx="1101725" cy="17463"/>
          </a:xfrm>
          <a:prstGeom prst="line">
            <a:avLst/>
          </a:prstGeom>
          <a:noFill/>
          <a:ln w="50800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14458857-88A6-49FA-9F1E-7E3D22B10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4551363"/>
            <a:ext cx="609600" cy="592137"/>
          </a:xfrm>
          <a:prstGeom prst="rect">
            <a:avLst/>
          </a:prstGeom>
          <a:noFill/>
          <a:ln w="12700" cap="sq">
            <a:solidFill>
              <a:srgbClr val="FF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石</a:t>
            </a:r>
          </a:p>
        </p:txBody>
      </p:sp>
      <p:sp>
        <p:nvSpPr>
          <p:cNvPr id="35851" name="Line 11">
            <a:extLst>
              <a:ext uri="{FF2B5EF4-FFF2-40B4-BE49-F238E27FC236}">
                <a16:creationId xmlns:a16="http://schemas.microsoft.com/office/drawing/2014/main" id="{2FDAEE8D-D5A5-4773-8950-346E20987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175" y="4838700"/>
            <a:ext cx="1104900" cy="17463"/>
          </a:xfrm>
          <a:prstGeom prst="line">
            <a:avLst/>
          </a:prstGeom>
          <a:noFill/>
          <a:ln w="38100" cap="sq">
            <a:solidFill>
              <a:srgbClr val="993366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2F9CEC7C-4058-4CEE-8A32-D6E79C2C9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4927600"/>
            <a:ext cx="1728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1" charset="-122"/>
              </a:rPr>
              <a:t>（２）</a:t>
            </a:r>
            <a:r>
              <a:rPr lang="zh-CN" altLang="en-US" sz="32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杀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E7315CFC-8B82-467F-9A3B-D9A698489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5000625"/>
            <a:ext cx="1182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1" charset="-122"/>
              </a:rPr>
              <a:t>（４）</a:t>
            </a:r>
            <a:r>
              <a:rPr lang="zh-CN" altLang="en-US" sz="2800">
                <a:solidFill>
                  <a:srgbClr val="CC3399"/>
                </a:solidFill>
                <a:latin typeface="Times New Roman" panose="02020603050405020304" pitchFamily="18" charset="0"/>
                <a:ea typeface="楷体_GB2312" pitchFamily="1" charset="-122"/>
              </a:rPr>
              <a:t>责</a:t>
            </a:r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5D6D683B-40C2-48A0-A0CD-F109DC61C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575" y="3127375"/>
            <a:ext cx="1439863" cy="1512888"/>
          </a:xfrm>
          <a:prstGeom prst="line">
            <a:avLst/>
          </a:prstGeom>
          <a:noFill/>
          <a:ln w="50800" cap="sq">
            <a:solidFill>
              <a:srgbClr val="00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2AC3412A-5F3E-4856-95E5-EE8980E22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56163"/>
            <a:ext cx="1295400" cy="0"/>
          </a:xfrm>
          <a:prstGeom prst="line">
            <a:avLst/>
          </a:prstGeom>
          <a:noFill/>
          <a:ln w="889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3BD88339-AD60-4A0C-8350-579704AE6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8" y="5000625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1" charset="-122"/>
              </a:rPr>
              <a:t>（６）</a:t>
            </a:r>
            <a:r>
              <a:rPr lang="zh-CN" altLang="en-US" sz="3200">
                <a:latin typeface="Times New Roman" panose="02020603050405020304" pitchFamily="18" charset="0"/>
                <a:ea typeface="楷体_GB2312" pitchFamily="1" charset="-122"/>
              </a:rPr>
              <a:t>走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F20340B6-0B33-4559-A2AB-E31CE4C2B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3416300"/>
            <a:ext cx="144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hlink"/>
                </a:solidFill>
                <a:latin typeface="Times New Roman" panose="02020603050405020304" pitchFamily="18" charset="0"/>
              </a:rPr>
              <a:t>（５）</a:t>
            </a:r>
            <a:r>
              <a:rPr lang="zh-CN" altLang="en-US" sz="2800">
                <a:solidFill>
                  <a:srgbClr val="6666FF"/>
                </a:solidFill>
                <a:latin typeface="Times New Roman" panose="02020603050405020304" pitchFamily="18" charset="0"/>
              </a:rPr>
              <a:t>疑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DECAB2A3-A1C3-4106-9EB0-5A094B8FF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3703638"/>
            <a:ext cx="1225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1" charset="-122"/>
              </a:rPr>
              <a:t>（３）</a:t>
            </a:r>
            <a:r>
              <a:rPr lang="zh-CN" altLang="en-US" sz="320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杀</a:t>
            </a:r>
          </a:p>
        </p:txBody>
      </p:sp>
      <p:sp>
        <p:nvSpPr>
          <p:cNvPr id="35866" name="Line 26">
            <a:extLst>
              <a:ext uri="{FF2B5EF4-FFF2-40B4-BE49-F238E27FC236}">
                <a16:creationId xmlns:a16="http://schemas.microsoft.com/office/drawing/2014/main" id="{8A71D8E0-B29B-4D2D-BE5E-C0C34FE19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5113" y="3343275"/>
            <a:ext cx="0" cy="115252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4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145434" grpId="0" bldLvl="0" animBg="1"/>
      <p:bldP spid="35843" grpId="0"/>
      <p:bldP spid="35844" grpId="0" bldLvl="0" animBg="1"/>
      <p:bldP spid="35846" grpId="0"/>
      <p:bldP spid="35848" grpId="0" bldLvl="0" animBg="1"/>
      <p:bldP spid="35850" grpId="0" bldLvl="0" animBg="1"/>
      <p:bldP spid="35852" grpId="0"/>
      <p:bldP spid="35853" grpId="0"/>
      <p:bldP spid="35856" grpId="0"/>
      <p:bldP spid="35858" grpId="0"/>
      <p:bldP spid="358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7174">
            <a:extLst>
              <a:ext uri="{FF2B5EF4-FFF2-40B4-BE49-F238E27FC236}">
                <a16:creationId xmlns:a16="http://schemas.microsoft.com/office/drawing/2014/main" id="{0CC44A8C-0BFF-4749-B48B-AF4F151E1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31825"/>
            <a:ext cx="2049462" cy="4826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重整国政</a:t>
            </a:r>
          </a:p>
        </p:txBody>
      </p:sp>
      <p:pic>
        <p:nvPicPr>
          <p:cNvPr id="17411" name="图片 54276" descr="4">
            <a:extLst>
              <a:ext uri="{FF2B5EF4-FFF2-40B4-BE49-F238E27FC236}">
                <a16:creationId xmlns:a16="http://schemas.microsoft.com/office/drawing/2014/main" id="{475564D0-8D4A-44DD-B89C-8F1CF1D6A31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315913"/>
            <a:ext cx="15652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文本框 54277">
            <a:extLst>
              <a:ext uri="{FF2B5EF4-FFF2-40B4-BE49-F238E27FC236}">
                <a16:creationId xmlns:a16="http://schemas.microsoft.com/office/drawing/2014/main" id="{C6BB586F-1EB8-441A-82D0-2BF53323A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813" y="458788"/>
            <a:ext cx="1249362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CS大黑" charset="0"/>
              </a:rPr>
              <a:t>天王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CS大黑" charset="0"/>
              </a:rPr>
              <a:t>洪秀全</a:t>
            </a:r>
          </a:p>
        </p:txBody>
      </p:sp>
      <p:sp>
        <p:nvSpPr>
          <p:cNvPr id="54279" name="左大括号 54278">
            <a:extLst>
              <a:ext uri="{FF2B5EF4-FFF2-40B4-BE49-F238E27FC236}">
                <a16:creationId xmlns:a16="http://schemas.microsoft.com/office/drawing/2014/main" id="{2BD73719-7C7D-440E-8890-556A2EBD7046}"/>
              </a:ext>
            </a:extLst>
          </p:cNvPr>
          <p:cNvSpPr/>
          <p:nvPr/>
        </p:nvSpPr>
        <p:spPr>
          <a:xfrm rot="5400000">
            <a:off x="4141788" y="-1157287"/>
            <a:ext cx="336550" cy="5715000"/>
          </a:xfrm>
          <a:prstGeom prst="leftBrace">
            <a:avLst>
              <a:gd name="adj1" fmla="val 93553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54280" name="图片 54279" descr="snapshot20041022011534">
            <a:extLst>
              <a:ext uri="{FF2B5EF4-FFF2-40B4-BE49-F238E27FC236}">
                <a16:creationId xmlns:a16="http://schemas.microsoft.com/office/drawing/2014/main" id="{3751A3CB-568E-47BE-A1E5-AB191B0CB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8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851025"/>
            <a:ext cx="1498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图片 54280" descr="snapshot20041022011601">
            <a:extLst>
              <a:ext uri="{FF2B5EF4-FFF2-40B4-BE49-F238E27FC236}">
                <a16:creationId xmlns:a16="http://schemas.microsoft.com/office/drawing/2014/main" id="{B4070492-0C75-4823-A62A-8718FBC7F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2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1797050"/>
            <a:ext cx="1570037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图片 54281" descr="snapshot20041022011554">
            <a:extLst>
              <a:ext uri="{FF2B5EF4-FFF2-40B4-BE49-F238E27FC236}">
                <a16:creationId xmlns:a16="http://schemas.microsoft.com/office/drawing/2014/main" id="{A6C31CBC-D194-4AE4-A589-049ECAF20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30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1870075"/>
            <a:ext cx="1662113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3" name="直接连接符 54282">
            <a:extLst>
              <a:ext uri="{FF2B5EF4-FFF2-40B4-BE49-F238E27FC236}">
                <a16:creationId xmlns:a16="http://schemas.microsoft.com/office/drawing/2014/main" id="{8FD36DFF-7B00-4F47-8293-90902EE27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308350"/>
            <a:ext cx="12700" cy="4984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4" name="左大括号 54283">
            <a:extLst>
              <a:ext uri="{FF2B5EF4-FFF2-40B4-BE49-F238E27FC236}">
                <a16:creationId xmlns:a16="http://schemas.microsoft.com/office/drawing/2014/main" id="{1D109CE3-3874-4770-A0A5-44AF9117B26C}"/>
              </a:ext>
            </a:extLst>
          </p:cNvPr>
          <p:cNvSpPr/>
          <p:nvPr/>
        </p:nvSpPr>
        <p:spPr>
          <a:xfrm rot="-5397608">
            <a:off x="5475288" y="2095500"/>
            <a:ext cx="325437" cy="2970213"/>
          </a:xfrm>
          <a:prstGeom prst="leftBrace">
            <a:avLst>
              <a:gd name="adj1" fmla="val 54254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54285" name="文本框 54284">
            <a:extLst>
              <a:ext uri="{FF2B5EF4-FFF2-40B4-BE49-F238E27FC236}">
                <a16:creationId xmlns:a16="http://schemas.microsoft.com/office/drawing/2014/main" id="{2C9BFA81-B94D-48E6-8876-18833AE0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913" y="3724275"/>
            <a:ext cx="1676400" cy="547688"/>
          </a:xfrm>
          <a:prstGeom prst="rect">
            <a:avLst/>
          </a:prstGeom>
          <a:solidFill>
            <a:srgbClr val="FFCC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军事指挥</a:t>
            </a:r>
          </a:p>
        </p:txBody>
      </p:sp>
      <p:sp>
        <p:nvSpPr>
          <p:cNvPr id="54286" name="文本框 54285">
            <a:extLst>
              <a:ext uri="{FF2B5EF4-FFF2-40B4-BE49-F238E27FC236}">
                <a16:creationId xmlns:a16="http://schemas.microsoft.com/office/drawing/2014/main" id="{E79FE305-531B-43EE-B8E5-C8C6D24D6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756025"/>
            <a:ext cx="1828800" cy="547688"/>
          </a:xfrm>
          <a:prstGeom prst="rect">
            <a:avLst/>
          </a:prstGeom>
          <a:solidFill>
            <a:srgbClr val="FFCC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总理朝政</a:t>
            </a:r>
          </a:p>
        </p:txBody>
      </p:sp>
      <p:sp>
        <p:nvSpPr>
          <p:cNvPr id="54290" name="文本框 54289">
            <a:extLst>
              <a:ext uri="{FF2B5EF4-FFF2-40B4-BE49-F238E27FC236}">
                <a16:creationId xmlns:a16="http://schemas.microsoft.com/office/drawing/2014/main" id="{480CF3E2-126C-484B-8C63-F058C7D9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805363"/>
            <a:ext cx="2476500" cy="547687"/>
          </a:xfrm>
          <a:prstGeom prst="rect">
            <a:avLst/>
          </a:prstGeom>
          <a:solidFill>
            <a:srgbClr val="FFC0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资政新篇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4" name="直接连接符 3">
            <a:extLst>
              <a:ext uri="{FF2B5EF4-FFF2-40B4-BE49-F238E27FC236}">
                <a16:creationId xmlns:a16="http://schemas.microsoft.com/office/drawing/2014/main" id="{182FF97F-62BF-44B7-B6C6-8D3A23F87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9850" y="4330700"/>
            <a:ext cx="14288" cy="4984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34" name="Text Box 26">
            <a:extLst>
              <a:ext uri="{FF2B5EF4-FFF2-40B4-BE49-F238E27FC236}">
                <a16:creationId xmlns:a16="http://schemas.microsoft.com/office/drawing/2014/main" id="{611075BD-CF26-4251-AFC5-DE8F21E14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5372100"/>
            <a:ext cx="2509837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没有实施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39C13F07-42A6-48B6-82B3-AAEB02DFE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4459288"/>
            <a:ext cx="5918200" cy="174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汉仪蝶语体简" charset="-122"/>
                <a:ea typeface="汉仪蝶语体简" charset="-122"/>
              </a:rPr>
              <a:t>   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取得浦口、三河大捷，但未能从根本上改变军事上的不利局面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5" grpId="0" bldLvl="0" animBg="1"/>
      <p:bldP spid="54286" grpId="0" bldLvl="0" animBg="1"/>
      <p:bldP spid="54290" grpId="0" bldLvl="0" animBg="1"/>
      <p:bldP spid="145434" grpId="0" bldLvl="0" animBg="1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组合 1">
            <a:extLst>
              <a:ext uri="{FF2B5EF4-FFF2-40B4-BE49-F238E27FC236}">
                <a16:creationId xmlns:a16="http://schemas.microsoft.com/office/drawing/2014/main" id="{EC276DAF-C3DC-4122-8D44-C18423BBCBD2}"/>
              </a:ext>
            </a:extLst>
          </p:cNvPr>
          <p:cNvGrpSpPr>
            <a:grpSpLocks/>
          </p:cNvGrpSpPr>
          <p:nvPr/>
        </p:nvGrpSpPr>
        <p:grpSpPr bwMode="auto">
          <a:xfrm>
            <a:off x="139700" y="619125"/>
            <a:ext cx="2409825" cy="687388"/>
            <a:chOff x="283" y="575"/>
            <a:chExt cx="3795" cy="1082"/>
          </a:xfrm>
        </p:grpSpPr>
        <p:pic>
          <p:nvPicPr>
            <p:cNvPr id="18438" name="图片 8205" descr="13240475_221319465105_1">
              <a:extLst>
                <a:ext uri="{FF2B5EF4-FFF2-40B4-BE49-F238E27FC236}">
                  <a16:creationId xmlns:a16="http://schemas.microsoft.com/office/drawing/2014/main" id="{BCFA327F-E45E-4022-AE7C-BEB105CD9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" y="575"/>
              <a:ext cx="157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矩形 8201">
              <a:extLst>
                <a:ext uri="{FF2B5EF4-FFF2-40B4-BE49-F238E27FC236}">
                  <a16:creationId xmlns:a16="http://schemas.microsoft.com/office/drawing/2014/main" id="{D25D8F99-5989-4877-88E3-85CEFA61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689"/>
              <a:ext cx="2460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27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拓展延伸</a:t>
              </a:r>
            </a:p>
          </p:txBody>
        </p:sp>
        <p:sp>
          <p:nvSpPr>
            <p:cNvPr id="18440" name="直接连接符 8202">
              <a:extLst>
                <a:ext uri="{FF2B5EF4-FFF2-40B4-BE49-F238E27FC236}">
                  <a16:creationId xmlns:a16="http://schemas.microsoft.com/office/drawing/2014/main" id="{7D52B632-35C9-4726-BC4A-2340FE3DB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1500"/>
              <a:ext cx="2155" cy="0"/>
            </a:xfrm>
            <a:prstGeom prst="line">
              <a:avLst/>
            </a:prstGeom>
            <a:noFill/>
            <a:ln w="76200" cmpd="tri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直接连接符 8203">
              <a:extLst>
                <a:ext uri="{FF2B5EF4-FFF2-40B4-BE49-F238E27FC236}">
                  <a16:creationId xmlns:a16="http://schemas.microsoft.com/office/drawing/2014/main" id="{DAD567EF-C472-45AC-8E39-A1A01FE69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" y="795"/>
              <a:ext cx="2155" cy="0"/>
            </a:xfrm>
            <a:prstGeom prst="line">
              <a:avLst/>
            </a:prstGeom>
            <a:noFill/>
            <a:ln w="76200" cmpd="tri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6" name="文本框 11290">
            <a:extLst>
              <a:ext uri="{FF2B5EF4-FFF2-40B4-BE49-F238E27FC236}">
                <a16:creationId xmlns:a16="http://schemas.microsoft.com/office/drawing/2014/main" id="{B557D033-7122-4CDA-9F20-86E336F85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601663"/>
            <a:ext cx="49815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latin typeface="文鼎CS大隶书" charset="0"/>
              </a:rPr>
              <a:t>《资政新篇》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19CAAB55-390F-4C1A-8D24-5A1F29D6A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22425"/>
            <a:ext cx="4762500" cy="4479925"/>
          </a:xfrm>
          <a:prstGeom prst="rect">
            <a:avLst/>
          </a:prstGeom>
          <a:solidFill>
            <a:schemeClr val="accent1"/>
          </a:solidFill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3200" b="1">
                <a:latin typeface="文鼎中楷简" charset="0"/>
              </a:rPr>
              <a:t>太平天国后期的纲领性文件。</a:t>
            </a:r>
            <a:r>
              <a:rPr lang="en-US" altLang="zh-CN" sz="3200" b="1">
                <a:latin typeface="文鼎中楷简" charset="0"/>
              </a:rPr>
              <a:t>1859</a:t>
            </a:r>
            <a:r>
              <a:rPr lang="zh-CN" altLang="en-US" sz="3200" b="1">
                <a:latin typeface="文鼎中楷简" charset="0"/>
              </a:rPr>
              <a:t>年</a:t>
            </a:r>
            <a:r>
              <a:rPr lang="zh-CN" altLang="en-US" sz="3200" b="1">
                <a:solidFill>
                  <a:srgbClr val="FF0000"/>
                </a:solidFill>
                <a:latin typeface="文鼎中楷简" charset="0"/>
              </a:rPr>
              <a:t>洪仁玕</a:t>
            </a:r>
            <a:r>
              <a:rPr lang="zh-CN" altLang="en-US" sz="3200" b="1">
                <a:latin typeface="文鼎中楷简" charset="0"/>
              </a:rPr>
              <a:t>到达天京，被封为干王，总理朝政。写成</a:t>
            </a:r>
            <a:r>
              <a:rPr lang="zh-CN" altLang="en-US" sz="3200" b="1">
                <a:solidFill>
                  <a:srgbClr val="FF0000"/>
                </a:solidFill>
                <a:latin typeface="文鼎中楷简" charset="0"/>
              </a:rPr>
              <a:t>《资政新篇》</a:t>
            </a:r>
            <a:r>
              <a:rPr lang="zh-CN" altLang="en-US" sz="3200" b="1">
                <a:latin typeface="文鼎中楷简" charset="0"/>
              </a:rPr>
              <a:t>，提出向西方学习、改革内政等一系列</a:t>
            </a:r>
            <a:r>
              <a:rPr lang="zh-CN" altLang="en-US" sz="3200" b="1">
                <a:solidFill>
                  <a:srgbClr val="FF0000"/>
                </a:solidFill>
                <a:latin typeface="文鼎中楷简" charset="0"/>
              </a:rPr>
              <a:t>政治</a:t>
            </a:r>
            <a:r>
              <a:rPr lang="zh-CN" altLang="en-US" sz="3200" b="1">
                <a:latin typeface="文鼎中楷简" charset="0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latin typeface="文鼎中楷简" charset="0"/>
              </a:rPr>
              <a:t>经济</a:t>
            </a:r>
            <a:r>
              <a:rPr lang="zh-CN" altLang="en-US" sz="3200" b="1">
                <a:latin typeface="文鼎中楷简" charset="0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latin typeface="文鼎中楷简" charset="0"/>
              </a:rPr>
              <a:t>文化</a:t>
            </a:r>
            <a:r>
              <a:rPr lang="zh-CN" altLang="en-US" sz="3200" b="1">
                <a:latin typeface="文鼎中楷简" charset="0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latin typeface="文鼎中楷简" charset="0"/>
              </a:rPr>
              <a:t>外交</a:t>
            </a:r>
            <a:r>
              <a:rPr lang="zh-CN" altLang="en-US" sz="3200" b="1">
                <a:latin typeface="文鼎中楷简" charset="0"/>
              </a:rPr>
              <a:t>上主张。但由于受当时历史条件的限制，未能付诸实践。</a:t>
            </a:r>
          </a:p>
        </p:txBody>
      </p:sp>
      <p:pic>
        <p:nvPicPr>
          <p:cNvPr id="4" name="图片 3" descr="timg (1)">
            <a:extLst>
              <a:ext uri="{FF2B5EF4-FFF2-40B4-BE49-F238E27FC236}">
                <a16:creationId xmlns:a16="http://schemas.microsoft.com/office/drawing/2014/main" id="{300394C1-7191-4557-9965-510D9DD92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339850"/>
            <a:ext cx="334645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4813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A5F52FCA-FE2B-4302-A888-7D9E7BD25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31825"/>
            <a:ext cx="2049462" cy="4826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安庆陷落</a:t>
            </a:r>
          </a:p>
        </p:txBody>
      </p:sp>
      <p:sp>
        <p:nvSpPr>
          <p:cNvPr id="62470" name="文本框 62469">
            <a:extLst>
              <a:ext uri="{FF2B5EF4-FFF2-40B4-BE49-F238E27FC236}">
                <a16:creationId xmlns:a16="http://schemas.microsoft.com/office/drawing/2014/main" id="{662881FE-A0C9-48BD-BA68-8902B5DF3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214438"/>
            <a:ext cx="85407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创艺简仿宋" charset="0"/>
              </a:rPr>
              <a:t>       </a:t>
            </a:r>
            <a:r>
              <a:rPr lang="zh-CN" altLang="en-US" sz="2800" b="1">
                <a:latin typeface="文鼎中楷简" charset="0"/>
              </a:rPr>
              <a:t>1860年，曾国藩的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湘军</a:t>
            </a:r>
            <a:r>
              <a:rPr lang="zh-CN" altLang="en-US" sz="2800" b="1">
                <a:latin typeface="文鼎中楷简" charset="0"/>
              </a:rPr>
              <a:t>包围安庆，陈玉成和李秀成救援失败，安庆陷落。后陈玉成被俘。李秀成率军克杭州，逼上海，遭到李鸿章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淮军</a:t>
            </a:r>
            <a:r>
              <a:rPr lang="zh-CN" altLang="en-US" sz="2800" b="1">
                <a:latin typeface="文鼎中楷简" charset="0"/>
              </a:rPr>
              <a:t>和洋枪队的抵抗反扑。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517574-FDA2-44AB-8648-9B247C8B8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417763"/>
            <a:ext cx="2655888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文本框 35843">
            <a:extLst>
              <a:ext uri="{FF2B5EF4-FFF2-40B4-BE49-F238E27FC236}">
                <a16:creationId xmlns:a16="http://schemas.microsoft.com/office/drawing/2014/main" id="{A7298313-05C6-4297-9577-EAB2A3E1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6073775"/>
            <a:ext cx="1576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迷你简毡笔黑" charset="-122"/>
                <a:ea typeface="迷你简毡笔黑" charset="-122"/>
              </a:rPr>
              <a:t>曾国藩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71BE3C-61E1-450F-B83B-6347AC12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2586038"/>
            <a:ext cx="2859088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699CA8-6B8E-4C57-96E6-7593F5537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6016625"/>
            <a:ext cx="157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迷你简毡笔黑" charset="-122"/>
                <a:ea typeface="迷你简毡笔黑" charset="-122"/>
              </a:rPr>
              <a:t>李鸿章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62470" grpId="0"/>
      <p:bldP spid="35844" grpId="0" bldLvl="0"/>
      <p:bldP spid="6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EDD338F3-ED42-451B-9704-BE39F4B6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631825"/>
            <a:ext cx="2049462" cy="4826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天京陷落</a:t>
            </a:r>
          </a:p>
        </p:txBody>
      </p:sp>
      <p:sp>
        <p:nvSpPr>
          <p:cNvPr id="62470" name="文本框 62469">
            <a:extLst>
              <a:ext uri="{FF2B5EF4-FFF2-40B4-BE49-F238E27FC236}">
                <a16:creationId xmlns:a16="http://schemas.microsoft.com/office/drawing/2014/main" id="{63F8BBB3-3D15-477A-B123-91E72D0D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358900"/>
            <a:ext cx="85407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创艺简仿宋" charset="0"/>
              </a:rPr>
              <a:t>      </a:t>
            </a:r>
            <a:r>
              <a:rPr lang="en-US" altLang="zh-CN" sz="2800" b="1">
                <a:solidFill>
                  <a:srgbClr val="CC0000"/>
                </a:solidFill>
                <a:latin typeface="文鼎中楷简" charset="0"/>
              </a:rPr>
              <a:t> </a:t>
            </a:r>
            <a:r>
              <a:rPr lang="zh-CN" altLang="en-US" sz="2800" b="1">
                <a:latin typeface="文鼎中楷简" charset="0"/>
              </a:rPr>
              <a:t>186</a:t>
            </a:r>
            <a:r>
              <a:rPr lang="en-US" altLang="zh-CN" sz="2800" b="1">
                <a:latin typeface="文鼎中楷简" charset="0"/>
              </a:rPr>
              <a:t>2</a:t>
            </a:r>
            <a:r>
              <a:rPr lang="zh-CN" altLang="en-US" sz="2800" b="1">
                <a:latin typeface="文鼎中楷简" charset="0"/>
              </a:rPr>
              <a:t>年，湘军围困天京。李秀成率军回师救援，激战</a:t>
            </a:r>
            <a:r>
              <a:rPr lang="en-US" altLang="zh-CN" sz="2800" b="1">
                <a:latin typeface="文鼎中楷简" charset="0"/>
              </a:rPr>
              <a:t>40</a:t>
            </a:r>
            <a:r>
              <a:rPr lang="zh-CN" altLang="en-US" sz="2800" b="1">
                <a:latin typeface="文鼎中楷简" charset="0"/>
              </a:rPr>
              <a:t>天，未能解除湘军对天京的威胁。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3EEDF8-0934-463E-B47C-277002F6257D}"/>
              </a:ext>
            </a:extLst>
          </p:cNvPr>
          <p:cNvSpPr txBox="1"/>
          <p:nvPr/>
        </p:nvSpPr>
        <p:spPr>
          <a:xfrm>
            <a:off x="93663" y="2392363"/>
            <a:ext cx="8963025" cy="1646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>
                <a:solidFill>
                  <a:srgbClr val="CC0000"/>
                </a:solidFill>
                <a:latin typeface="创艺简仿宋" charset="0"/>
              </a:rPr>
              <a:t>       </a:t>
            </a:r>
            <a:r>
              <a:rPr lang="zh-CN" altLang="en-US" sz="2800" b="1">
                <a:latin typeface="文鼎中楷简" charset="0"/>
              </a:rPr>
              <a:t>186</a:t>
            </a:r>
            <a:r>
              <a:rPr lang="en-US" altLang="zh-CN" sz="2800" b="1">
                <a:latin typeface="文鼎中楷简" charset="0"/>
              </a:rPr>
              <a:t>4</a:t>
            </a:r>
            <a:r>
              <a:rPr lang="zh-CN" altLang="en-US" sz="2800" b="1">
                <a:latin typeface="文鼎中楷简" charset="0"/>
              </a:rPr>
              <a:t>年夏，洪秀全病逝。湘军冲入城内，天京陷落。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/>
              <a:t>    </a:t>
            </a:r>
            <a:r>
              <a:rPr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中楷简" charset="0"/>
              </a:rPr>
              <a:t>标志着轰轰烈烈的太平天国农民运动的失败。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6247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>
            <a:extLst>
              <a:ext uri="{FF2B5EF4-FFF2-40B4-BE49-F238E27FC236}">
                <a16:creationId xmlns:a16="http://schemas.microsoft.com/office/drawing/2014/main" id="{9B9CA846-518B-488F-9E6A-4142FECE7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22" y="4294069"/>
            <a:ext cx="599122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太平天国运动的历史意义</a:t>
            </a:r>
          </a:p>
        </p:txBody>
      </p:sp>
      <p:sp>
        <p:nvSpPr>
          <p:cNvPr id="51208" name="Text Box 5">
            <a:extLst>
              <a:ext uri="{FF2B5EF4-FFF2-40B4-BE49-F238E27FC236}">
                <a16:creationId xmlns:a16="http://schemas.microsoft.com/office/drawing/2014/main" id="{6A9FE1DE-66B4-4364-8F38-46A64F1B1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" y="4995744"/>
            <a:ext cx="8569325" cy="166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是中国历史上规模最宏大的一次农民战争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.沉重打击了清朝统治和外国资本主义侵略势力，谱写了中国近代史上壮烈的一章。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EBAF08D-9733-4070-AC6E-AAE18B3D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553136"/>
            <a:ext cx="599122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文鼎CS大黑" charset="0"/>
              </a:rPr>
              <a:t>太平天国运动失败的原因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776FBB9-A316-4997-A616-15F0DE96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0" y="1448718"/>
            <a:ext cx="5853991" cy="166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无法提出切合实际的革命纲领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.无法制止和克服领导集团的腐败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3.</a:t>
            </a:r>
            <a:r>
              <a:rPr lang="zh-CN" altLang="en-US" sz="2400" b="1" dirty="0">
                <a:latin typeface="宋体" panose="02010600030101010101" pitchFamily="2" charset="-122"/>
              </a:rPr>
              <a:t>无法保持领导集团的团结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4EDF79-D44A-405C-AFED-31CCD5877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1690264"/>
            <a:ext cx="157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文鼎中楷简" charset="0"/>
              </a:rPr>
              <a:t>农民阶级的局限性（主观）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015DB82-F988-452C-AC64-FB391E55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0" y="3139019"/>
            <a:ext cx="5515911" cy="111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曾国藩、李鸿章编练的湘军、淮军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.与清政府勾结的外国势力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4C1472-BBB2-4A41-920D-E2B7D3C53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410" y="3445804"/>
            <a:ext cx="157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文鼎中楷简" charset="0"/>
              </a:rPr>
              <a:t>  （客观）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51208" grpId="0"/>
      <p:bldP spid="4" grpId="0" animBg="1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2">
            <a:extLst>
              <a:ext uri="{FF2B5EF4-FFF2-40B4-BE49-F238E27FC236}">
                <a16:creationId xmlns:a16="http://schemas.microsoft.com/office/drawing/2014/main" id="{7BBE73D4-B8E7-43BE-9015-B44CFFAD2903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571500"/>
            <a:ext cx="2092325" cy="549275"/>
            <a:chOff x="242" y="858"/>
            <a:chExt cx="3296" cy="865"/>
          </a:xfrm>
        </p:grpSpPr>
        <p:pic>
          <p:nvPicPr>
            <p:cNvPr id="22549" name="图片 1">
              <a:extLst>
                <a:ext uri="{FF2B5EF4-FFF2-40B4-BE49-F238E27FC236}">
                  <a16:creationId xmlns:a16="http://schemas.microsoft.com/office/drawing/2014/main" id="{91F70FF6-8F47-42BD-8184-74AED76BD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文本框 2">
              <a:extLst>
                <a:ext uri="{FF2B5EF4-FFF2-40B4-BE49-F238E27FC236}">
                  <a16:creationId xmlns:a16="http://schemas.microsoft.com/office/drawing/2014/main" id="{51692336-A0AE-483F-92B6-2F903000C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85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</a:p>
          </p:txBody>
        </p:sp>
      </p:grpSp>
      <p:sp>
        <p:nvSpPr>
          <p:cNvPr id="22531" name="Line 4">
            <a:extLst>
              <a:ext uri="{FF2B5EF4-FFF2-40B4-BE49-F238E27FC236}">
                <a16:creationId xmlns:a16="http://schemas.microsoft.com/office/drawing/2014/main" id="{091B6298-1360-47E9-AA1F-6FE7AD27C39B}"/>
              </a:ext>
            </a:extLst>
          </p:cNvPr>
          <p:cNvSpPr>
            <a:spLocks noChangeShapeType="1"/>
          </p:cNvSpPr>
          <p:nvPr/>
        </p:nvSpPr>
        <p:spPr bwMode="auto">
          <a:xfrm rot="20657823" flipV="1">
            <a:off x="1279525" y="2671763"/>
            <a:ext cx="2895600" cy="217805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Line 5">
            <a:extLst>
              <a:ext uri="{FF2B5EF4-FFF2-40B4-BE49-F238E27FC236}">
                <a16:creationId xmlns:a16="http://schemas.microsoft.com/office/drawing/2014/main" id="{A5953678-34D0-4B99-B6C9-092F3C9DFD6E}"/>
              </a:ext>
            </a:extLst>
          </p:cNvPr>
          <p:cNvSpPr>
            <a:spLocks noChangeShapeType="1"/>
          </p:cNvSpPr>
          <p:nvPr/>
        </p:nvSpPr>
        <p:spPr bwMode="auto">
          <a:xfrm rot="5968841" flipV="1">
            <a:off x="4903787" y="2432051"/>
            <a:ext cx="2365375" cy="255905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6">
            <a:extLst>
              <a:ext uri="{FF2B5EF4-FFF2-40B4-BE49-F238E27FC236}">
                <a16:creationId xmlns:a16="http://schemas.microsoft.com/office/drawing/2014/main" id="{9F19D7DF-8D57-4A7B-B535-2FE7F0776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7450" y="2455863"/>
            <a:ext cx="137160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3" name="Line 7">
            <a:extLst>
              <a:ext uri="{FF2B5EF4-FFF2-40B4-BE49-F238E27FC236}">
                <a16:creationId xmlns:a16="http://schemas.microsoft.com/office/drawing/2014/main" id="{195AE000-127A-4B36-9106-4BDADA183E63}"/>
              </a:ext>
            </a:extLst>
          </p:cNvPr>
          <p:cNvSpPr>
            <a:spLocks noChangeShapeType="1"/>
          </p:cNvSpPr>
          <p:nvPr/>
        </p:nvSpPr>
        <p:spPr bwMode="auto">
          <a:xfrm rot="-206020">
            <a:off x="1647825" y="4976813"/>
            <a:ext cx="5461000" cy="296862"/>
          </a:xfrm>
          <a:prstGeom prst="line">
            <a:avLst/>
          </a:prstGeom>
          <a:noFill/>
          <a:ln w="508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8">
            <a:extLst>
              <a:ext uri="{FF2B5EF4-FFF2-40B4-BE49-F238E27FC236}">
                <a16:creationId xmlns:a16="http://schemas.microsoft.com/office/drawing/2014/main" id="{605CB714-5377-4342-ADC0-8C244218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9577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sym typeface="Marlett" pitchFamily="2" charset="2"/>
              </a:rPr>
              <a:t>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4C08B4D6-AACA-4915-990A-D5D9B7709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3752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sym typeface="Marlett" pitchFamily="2" charset="2"/>
              </a:rPr>
              <a:t>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7" name="Text Box 10">
            <a:extLst>
              <a:ext uri="{FF2B5EF4-FFF2-40B4-BE49-F238E27FC236}">
                <a16:creationId xmlns:a16="http://schemas.microsoft.com/office/drawing/2014/main" id="{E9561B7F-8CC1-48D1-BD32-F2F9D3187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21685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sym typeface="Marlett" pitchFamily="2" charset="2"/>
              </a:rPr>
              <a:t>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8" name="Text Box 11">
            <a:extLst>
              <a:ext uri="{FF2B5EF4-FFF2-40B4-BE49-F238E27FC236}">
                <a16:creationId xmlns:a16="http://schemas.microsoft.com/office/drawing/2014/main" id="{20686E16-4194-4FDA-8B72-5CD67FC3C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21383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sym typeface="Marlett" pitchFamily="2" charset="2"/>
              </a:rPr>
              <a:t>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9" name="Text Box 12">
            <a:extLst>
              <a:ext uri="{FF2B5EF4-FFF2-40B4-BE49-F238E27FC236}">
                <a16:creationId xmlns:a16="http://schemas.microsoft.com/office/drawing/2014/main" id="{A24D50F0-3F6A-48F7-92CA-4576E24E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3679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sym typeface="Marlett" pitchFamily="2" charset="2"/>
              </a:rPr>
              <a:t>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Text Box 13">
            <a:extLst>
              <a:ext uri="{FF2B5EF4-FFF2-40B4-BE49-F238E27FC236}">
                <a16:creationId xmlns:a16="http://schemas.microsoft.com/office/drawing/2014/main" id="{ECA45BBB-A917-418E-9EEE-67B82D6EF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9037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sym typeface="Marlett" pitchFamily="2" charset="2"/>
              </a:rPr>
              <a:t>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8190" name="Text Box 14">
            <a:extLst>
              <a:ext uri="{FF2B5EF4-FFF2-40B4-BE49-F238E27FC236}">
                <a16:creationId xmlns:a16="http://schemas.microsoft.com/office/drawing/2014/main" id="{A88A684D-F5DD-4A41-908E-88530DC9FC79}"/>
              </a:ext>
            </a:extLst>
          </p:cNvPr>
          <p:cNvSpPr txBox="1"/>
          <p:nvPr/>
        </p:nvSpPr>
        <p:spPr>
          <a:xfrm>
            <a:off x="96838" y="5327650"/>
            <a:ext cx="3414712" cy="466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开始：</a:t>
            </a:r>
            <a:r>
              <a:rPr lang="en-US" altLang="zh-CN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1851</a:t>
            </a: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，金田起义</a:t>
            </a:r>
          </a:p>
        </p:txBody>
      </p:sp>
      <p:sp>
        <p:nvSpPr>
          <p:cNvPr id="178191" name="Text Box 15">
            <a:extLst>
              <a:ext uri="{FF2B5EF4-FFF2-40B4-BE49-F238E27FC236}">
                <a16:creationId xmlns:a16="http://schemas.microsoft.com/office/drawing/2014/main" id="{DC11FE1A-ACFF-4AE2-AD48-673AF2CE8321}"/>
              </a:ext>
            </a:extLst>
          </p:cNvPr>
          <p:cNvSpPr txBox="1"/>
          <p:nvPr/>
        </p:nvSpPr>
        <p:spPr>
          <a:xfrm>
            <a:off x="55563" y="4040188"/>
            <a:ext cx="4946650" cy="466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1853</a:t>
            </a: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，定都天京</a:t>
            </a:r>
            <a:r>
              <a:rPr lang="en-US" altLang="zh-CN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;《</a:t>
            </a: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天朝田亩制度</a:t>
            </a:r>
            <a:r>
              <a:rPr lang="en-US" altLang="zh-CN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</a:p>
        </p:txBody>
      </p:sp>
      <p:sp>
        <p:nvSpPr>
          <p:cNvPr id="178192" name="Text Box 16">
            <a:extLst>
              <a:ext uri="{FF2B5EF4-FFF2-40B4-BE49-F238E27FC236}">
                <a16:creationId xmlns:a16="http://schemas.microsoft.com/office/drawing/2014/main" id="{DAA005C3-2564-48A4-A448-FBF6AA1EE2C0}"/>
              </a:ext>
            </a:extLst>
          </p:cNvPr>
          <p:cNvSpPr txBox="1"/>
          <p:nvPr/>
        </p:nvSpPr>
        <p:spPr>
          <a:xfrm>
            <a:off x="330200" y="1746250"/>
            <a:ext cx="3851275" cy="466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全盛：</a:t>
            </a:r>
            <a:r>
              <a:rPr lang="en-US" altLang="zh-CN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1856</a:t>
            </a: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，突围和西征后</a:t>
            </a:r>
          </a:p>
        </p:txBody>
      </p:sp>
      <p:sp>
        <p:nvSpPr>
          <p:cNvPr id="178193" name="Text Box 17">
            <a:extLst>
              <a:ext uri="{FF2B5EF4-FFF2-40B4-BE49-F238E27FC236}">
                <a16:creationId xmlns:a16="http://schemas.microsoft.com/office/drawing/2014/main" id="{16148054-0AFF-49A3-BAEC-4530E2D5679E}"/>
              </a:ext>
            </a:extLst>
          </p:cNvPr>
          <p:cNvSpPr txBox="1"/>
          <p:nvPr/>
        </p:nvSpPr>
        <p:spPr>
          <a:xfrm>
            <a:off x="4371975" y="1766888"/>
            <a:ext cx="4311650" cy="466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rgbClr val="FFFF00"/>
                </a:solidFill>
                <a:latin typeface="Times New Roman" panose="02020603050405020304" pitchFamily="2" charset="0"/>
              </a:rPr>
              <a:t>盛衰转变：</a:t>
            </a:r>
            <a:r>
              <a:rPr lang="en-US" altLang="zh-CN" sz="2400" noProof="1">
                <a:solidFill>
                  <a:srgbClr val="FFFF00"/>
                </a:solidFill>
                <a:latin typeface="Times New Roman" panose="02020603050405020304" pitchFamily="2" charset="0"/>
              </a:rPr>
              <a:t>1856</a:t>
            </a:r>
            <a:r>
              <a:rPr lang="zh-CN" altLang="en-US" sz="2400" noProof="1">
                <a:solidFill>
                  <a:srgbClr val="FFFF00"/>
                </a:solidFill>
                <a:latin typeface="Times New Roman" panose="02020603050405020304" pitchFamily="2" charset="0"/>
              </a:rPr>
              <a:t>年的天京变乱</a:t>
            </a:r>
          </a:p>
        </p:txBody>
      </p:sp>
      <p:sp>
        <p:nvSpPr>
          <p:cNvPr id="178194" name="Text Box 18">
            <a:extLst>
              <a:ext uri="{FF2B5EF4-FFF2-40B4-BE49-F238E27FC236}">
                <a16:creationId xmlns:a16="http://schemas.microsoft.com/office/drawing/2014/main" id="{B6C87CB9-6399-45BC-8103-3D202E04D9F4}"/>
              </a:ext>
            </a:extLst>
          </p:cNvPr>
          <p:cNvSpPr txBox="1"/>
          <p:nvPr/>
        </p:nvSpPr>
        <p:spPr>
          <a:xfrm>
            <a:off x="5599113" y="3968750"/>
            <a:ext cx="3492500" cy="466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1859</a:t>
            </a: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年，</a:t>
            </a:r>
            <a:r>
              <a:rPr lang="en-US" altLang="zh-CN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《</a:t>
            </a: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资政新篇</a:t>
            </a:r>
            <a:r>
              <a:rPr lang="en-US" altLang="zh-CN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》</a:t>
            </a:r>
          </a:p>
        </p:txBody>
      </p:sp>
      <p:sp>
        <p:nvSpPr>
          <p:cNvPr id="178195" name="Text Box 19">
            <a:extLst>
              <a:ext uri="{FF2B5EF4-FFF2-40B4-BE49-F238E27FC236}">
                <a16:creationId xmlns:a16="http://schemas.microsoft.com/office/drawing/2014/main" id="{EB322B51-555A-433A-BAD1-C8364B188D45}"/>
              </a:ext>
            </a:extLst>
          </p:cNvPr>
          <p:cNvSpPr txBox="1"/>
          <p:nvPr/>
        </p:nvSpPr>
        <p:spPr>
          <a:xfrm>
            <a:off x="5240338" y="5337175"/>
            <a:ext cx="3851275" cy="466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失败：</a:t>
            </a:r>
            <a:r>
              <a:rPr lang="en-US" altLang="zh-CN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1864</a:t>
            </a:r>
            <a:r>
              <a:rPr lang="zh-CN" altLang="en-US" sz="2400" noProof="1">
                <a:solidFill>
                  <a:srgbClr val="FFFF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年，天京失陷</a:t>
            </a:r>
          </a:p>
        </p:txBody>
      </p:sp>
      <p:sp>
        <p:nvSpPr>
          <p:cNvPr id="178196" name="Text Box 20">
            <a:extLst>
              <a:ext uri="{FF2B5EF4-FFF2-40B4-BE49-F238E27FC236}">
                <a16:creationId xmlns:a16="http://schemas.microsoft.com/office/drawing/2014/main" id="{315241CF-C659-4A71-90FB-059E79E60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5337175"/>
            <a:ext cx="1584325" cy="466725"/>
          </a:xfrm>
          <a:prstGeom prst="rect">
            <a:avLst/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前后</a:t>
            </a:r>
            <a:r>
              <a:rPr lang="en-US" altLang="zh-CN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58E77A-7773-4298-A347-E5A345485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1054100"/>
            <a:ext cx="2771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FF0000"/>
                </a:solidFill>
                <a:latin typeface="文鼎CS大黑" charset="0"/>
              </a:rPr>
              <a:t>太平天国运动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0" grpId="0" bldLvl="0" animBg="1"/>
      <p:bldP spid="178191" grpId="0" bldLvl="0" animBg="1"/>
      <p:bldP spid="178192" grpId="0" bldLvl="0" animBg="1"/>
      <p:bldP spid="178193" grpId="0" bldLvl="0" animBg="1"/>
      <p:bldP spid="178194" grpId="0" bldLvl="0" animBg="1"/>
      <p:bldP spid="178195" grpId="0" bldLvl="0" animBg="1"/>
      <p:bldP spid="178196" grpId="0" bldLvl="0" animBg="1"/>
      <p:bldP spid="6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2">
            <a:extLst>
              <a:ext uri="{FF2B5EF4-FFF2-40B4-BE49-F238E27FC236}">
                <a16:creationId xmlns:a16="http://schemas.microsoft.com/office/drawing/2014/main" id="{91D3CE36-5F4A-413A-BC7B-9C871B1DB3EC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23559" name="图片 1">
              <a:extLst>
                <a:ext uri="{FF2B5EF4-FFF2-40B4-BE49-F238E27FC236}">
                  <a16:creationId xmlns:a16="http://schemas.microsoft.com/office/drawing/2014/main" id="{6D2D21B1-FB64-4FA5-83CB-8EF0D0E6B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文本框 2">
              <a:extLst>
                <a:ext uri="{FF2B5EF4-FFF2-40B4-BE49-F238E27FC236}">
                  <a16:creationId xmlns:a16="http://schemas.microsoft.com/office/drawing/2014/main" id="{70BFD667-768C-45AB-A4F1-AB0B915C9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随堂演练</a:t>
              </a:r>
            </a:p>
          </p:txBody>
        </p:sp>
      </p:grpSp>
      <p:sp>
        <p:nvSpPr>
          <p:cNvPr id="23555" name="文本框 35841">
            <a:extLst>
              <a:ext uri="{FF2B5EF4-FFF2-40B4-BE49-F238E27FC236}">
                <a16:creationId xmlns:a16="http://schemas.microsoft.com/office/drawing/2014/main" id="{9CD310B7-45B0-4A96-8720-09D37143E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131888"/>
            <a:ext cx="8761413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.洋人好比一只鹰，黄毛高鼻绿眼睛。鹞鹰凶恶怕弓打，洋人怕的红头军。“红头军”的领袖是（     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A.关天培                B.林则徐 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C.华尔                  D.洪秀全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9C19EB-62D5-499E-9CB5-711224A69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838" y="1846263"/>
            <a:ext cx="823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endParaRPr lang="zh-CN" altLang="en-US" sz="4400"/>
          </a:p>
        </p:txBody>
      </p:sp>
      <p:sp>
        <p:nvSpPr>
          <p:cNvPr id="23557" name="文本框 99">
            <a:extLst>
              <a:ext uri="{FF2B5EF4-FFF2-40B4-BE49-F238E27FC236}">
                <a16:creationId xmlns:a16="http://schemas.microsoft.com/office/drawing/2014/main" id="{DDD2671C-E4C6-49A7-9C65-2F3564AD7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3819525"/>
            <a:ext cx="84455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2、太平天国正式建立起与清政府对峙政权的标志是（    ）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A.金田起义              B.永安建制  </a:t>
            </a:r>
          </a:p>
          <a:p>
            <a:pPr eaLnBrk="1" hangingPunct="1"/>
            <a:r>
              <a:rPr lang="zh-CN" altLang="en-US" sz="2800">
                <a:latin typeface="宋体" panose="02010600030101010101" pitchFamily="2" charset="-122"/>
              </a:rPr>
              <a:t>C.定都天京              D.颁布《天朝田亩制度》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DC186E-81F8-4252-9BA7-7B7B8F65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4117975"/>
            <a:ext cx="823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/>
      <p:bldP spid="8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2">
            <a:extLst>
              <a:ext uri="{FF2B5EF4-FFF2-40B4-BE49-F238E27FC236}">
                <a16:creationId xmlns:a16="http://schemas.microsoft.com/office/drawing/2014/main" id="{A1899A2F-4FFA-43EE-8AA5-B12B27D6ED00}"/>
              </a:ext>
            </a:extLst>
          </p:cNvPr>
          <p:cNvGrpSpPr>
            <a:grpSpLocks/>
          </p:cNvGrpSpPr>
          <p:nvPr/>
        </p:nvGrpSpPr>
        <p:grpSpPr bwMode="auto">
          <a:xfrm>
            <a:off x="9525" y="517525"/>
            <a:ext cx="2065338" cy="536575"/>
            <a:chOff x="284" y="878"/>
            <a:chExt cx="3253" cy="844"/>
          </a:xfrm>
        </p:grpSpPr>
        <p:pic>
          <p:nvPicPr>
            <p:cNvPr id="6149" name="图片 1">
              <a:extLst>
                <a:ext uri="{FF2B5EF4-FFF2-40B4-BE49-F238E27FC236}">
                  <a16:creationId xmlns:a16="http://schemas.microsoft.com/office/drawing/2014/main" id="{1A6ED034-F129-4016-87BC-29AF95F25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0" name="文本框 2">
              <a:extLst>
                <a:ext uri="{FF2B5EF4-FFF2-40B4-BE49-F238E27FC236}">
                  <a16:creationId xmlns:a16="http://schemas.microsoft.com/office/drawing/2014/main" id="{B36EA4ED-546F-4746-9854-CB52949E6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新课导入</a:t>
              </a:r>
            </a:p>
          </p:txBody>
        </p:sp>
      </p:grp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CCF6BEA8-F2BA-4F5B-BF69-0B4716433BD8}"/>
              </a:ext>
            </a:extLst>
          </p:cNvPr>
          <p:cNvGraphicFramePr>
            <a:graphicFrameLocks/>
          </p:cNvGraphicFramePr>
          <p:nvPr/>
        </p:nvGraphicFramePr>
        <p:xfrm>
          <a:off x="209550" y="1073150"/>
          <a:ext cx="86582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BMP 图像" r:id="rId4" imgW="4271351" imgH="1790270" progId="Paint.Picture">
                  <p:embed/>
                </p:oleObj>
              </mc:Choice>
              <mc:Fallback>
                <p:oleObj name="BMP 图像" r:id="rId4" imgW="4271351" imgH="1790270" progId="Paint.Picture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073150"/>
                        <a:ext cx="86582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文本框 62469">
            <a:extLst>
              <a:ext uri="{FF2B5EF4-FFF2-40B4-BE49-F238E27FC236}">
                <a16:creationId xmlns:a16="http://schemas.microsoft.com/office/drawing/2014/main" id="{EB3E455F-A025-4940-8629-C1C18133D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938713"/>
            <a:ext cx="863282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latin typeface="创艺简仿宋" charset="0"/>
              </a:rPr>
              <a:t>      </a:t>
            </a:r>
            <a:r>
              <a:rPr lang="zh-CN" altLang="en-US" sz="2800" b="1">
                <a:latin typeface="创艺简仿宋" charset="0"/>
              </a:rPr>
              <a:t>观察人民英雄纪念碑《金田起义》浮雕思考：</a:t>
            </a:r>
            <a:r>
              <a:rPr lang="en-US" altLang="zh-CN" sz="2800" b="1">
                <a:latin typeface="创艺简仿宋" charset="0"/>
              </a:rPr>
              <a:t> </a:t>
            </a:r>
            <a:r>
              <a:rPr lang="zh-CN" altLang="en-US" sz="2800" b="1">
                <a:latin typeface="文鼎中楷简" charset="0"/>
              </a:rPr>
              <a:t>18</a:t>
            </a:r>
            <a:r>
              <a:rPr lang="en-US" altLang="zh-CN" sz="2800" b="1">
                <a:latin typeface="文鼎中楷简" charset="0"/>
              </a:rPr>
              <a:t>51</a:t>
            </a:r>
            <a:r>
              <a:rPr lang="zh-CN" altLang="en-US" sz="2800" b="1">
                <a:latin typeface="文鼎中楷简" charset="0"/>
              </a:rPr>
              <a:t>年的中国为什么会爆发太平天国运动，太平天国颁布了哪些纲领性文件？有什么样的作用？我们一起探讨吧！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99">
            <a:extLst>
              <a:ext uri="{FF2B5EF4-FFF2-40B4-BE49-F238E27FC236}">
                <a16:creationId xmlns:a16="http://schemas.microsoft.com/office/drawing/2014/main" id="{344CCFFA-440D-4165-88F3-ABDE17BC7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496888"/>
            <a:ext cx="9159875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3.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太平军某将领回忆自己在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1862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年指挥的一段战事时，自豪地说：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有巡抚李鸿章到上海，招集洋鬼，与我交兵</a:t>
            </a:r>
            <a:r>
              <a:rPr lang="en-US" altLang="zh-CN" sz="2800">
                <a:solidFill>
                  <a:srgbClr val="000000"/>
                </a:solidFill>
                <a:latin typeface="微软雅黑" panose="020B0503020204020204" pitchFamily="34" charset="-122"/>
              </a:rPr>
              <a:t>……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那时洋鬼并不敢与我见仗。战其即败。</a:t>
            </a:r>
            <a:r>
              <a:rPr lang="zh-CN" altLang="en-US" sz="2800">
                <a:solidFill>
                  <a:srgbClr val="000000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这位将领是（  ）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A.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秦日纲  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B.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陈玉成   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C.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李秀成      </a:t>
            </a:r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D.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石达开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4579" name="文本框 3">
            <a:extLst>
              <a:ext uri="{FF2B5EF4-FFF2-40B4-BE49-F238E27FC236}">
                <a16:creationId xmlns:a16="http://schemas.microsoft.com/office/drawing/2014/main" id="{7E6B3AD3-0E69-40B4-8E98-BA27C7E5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3063875"/>
            <a:ext cx="8856662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4.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“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人无贵贱皆兄弟，物论多少一秤分。铲除鞑虏建天国，剿灭妖言传真经。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是指中国近代的（   ）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  A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三元里人民抗英        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．太平天国运动   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．义和团运动             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D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．辛亥革命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207B9F-D5A1-462E-BDBD-84946A4E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630363"/>
            <a:ext cx="823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CF24E2-8B9A-4D75-99E0-BFE898D7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3349625"/>
            <a:ext cx="823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5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99">
            <a:extLst>
              <a:ext uri="{FF2B5EF4-FFF2-40B4-BE49-F238E27FC236}">
                <a16:creationId xmlns:a16="http://schemas.microsoft.com/office/drawing/2014/main" id="{E26B9FF1-59EF-4871-A6EB-B3F4A73A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884238"/>
            <a:ext cx="69342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5. 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太平天国运动对中国近代化产生了一定影响，这主要表现在它（    ）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A.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否定了封建土地所有制      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B.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动摇了清朝的统治基础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C.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打击了外国侵略势力        </a:t>
            </a:r>
          </a:p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宋体" panose="02010600030101010101" pitchFamily="2" charset="-122"/>
              </a:rPr>
              <a:t>D.</a:t>
            </a:r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实施了发展资本主义的方案</a:t>
            </a:r>
            <a:endParaRPr lang="zh-CN" alt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78095E-1314-4A43-B832-DE1C9783D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8" y="1262063"/>
            <a:ext cx="823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F0D9858D-F9D0-468E-8964-BAAC160A675E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69913"/>
            <a:ext cx="2065338" cy="536575"/>
            <a:chOff x="284" y="878"/>
            <a:chExt cx="3254" cy="845"/>
          </a:xfrm>
        </p:grpSpPr>
        <p:pic>
          <p:nvPicPr>
            <p:cNvPr id="7172" name="图片 1">
              <a:extLst>
                <a:ext uri="{FF2B5EF4-FFF2-40B4-BE49-F238E27FC236}">
                  <a16:creationId xmlns:a16="http://schemas.microsoft.com/office/drawing/2014/main" id="{900E59E6-712A-4DBF-8D92-B197FBCD10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3" name="文本框 2">
              <a:extLst>
                <a:ext uri="{FF2B5EF4-FFF2-40B4-BE49-F238E27FC236}">
                  <a16:creationId xmlns:a16="http://schemas.microsoft.com/office/drawing/2014/main" id="{84C5E6CF-1CE8-4215-A7F5-3E9CE5299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学习目标</a:t>
              </a:r>
            </a:p>
          </p:txBody>
        </p:sp>
      </p:grpSp>
      <p:sp>
        <p:nvSpPr>
          <p:cNvPr id="51208" name="Text Box 5">
            <a:extLst>
              <a:ext uri="{FF2B5EF4-FFF2-40B4-BE49-F238E27FC236}">
                <a16:creationId xmlns:a16="http://schemas.microsoft.com/office/drawing/2014/main" id="{EF0A94B2-A257-4588-BC86-D5548ABA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1344613"/>
            <a:ext cx="8923337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1.</a:t>
            </a:r>
            <a:r>
              <a:rPr lang="zh-CN" altLang="en-US" sz="3600" b="1">
                <a:latin typeface="宋体" panose="02010600030101010101" pitchFamily="2" charset="-122"/>
                <a:sym typeface="宋体" panose="02010600030101010101" pitchFamily="2" charset="-122"/>
              </a:rPr>
              <a:t>了解太平天国运动爆发的原因和经过。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</a:rPr>
              <a:t>2</a:t>
            </a:r>
            <a:r>
              <a:rPr lang="zh-CN" altLang="en-US" sz="3600" b="1">
                <a:latin typeface="宋体" panose="02010600030101010101" pitchFamily="2" charset="-122"/>
              </a:rPr>
              <a:t>.知道《天朝田亩制度》《资政新篇》的内容及重要影响。</a:t>
            </a:r>
          </a:p>
          <a:p>
            <a:pPr eaLnBrk="1" hangingPunct="1">
              <a:lnSpc>
                <a:spcPct val="190000"/>
              </a:lnSpc>
            </a:pPr>
            <a:r>
              <a:rPr lang="en-US" altLang="zh-CN" sz="3600" b="1">
                <a:latin typeface="宋体" panose="02010600030101010101" pitchFamily="2" charset="-122"/>
              </a:rPr>
              <a:t>3.</a:t>
            </a:r>
            <a:r>
              <a:rPr lang="zh-CN" altLang="en-US" sz="3600" b="1">
                <a:latin typeface="宋体" panose="02010600030101010101" pitchFamily="2" charset="-122"/>
              </a:rPr>
              <a:t>认识太平天国运动的历史进步性和失败的原因。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>
            <a:extLst>
              <a:ext uri="{FF2B5EF4-FFF2-40B4-BE49-F238E27FC236}">
                <a16:creationId xmlns:a16="http://schemas.microsoft.com/office/drawing/2014/main" id="{05944A71-B3C7-4A70-A1C1-1DAA6B4C5C2A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8202" name="图片 1">
              <a:extLst>
                <a:ext uri="{FF2B5EF4-FFF2-40B4-BE49-F238E27FC236}">
                  <a16:creationId xmlns:a16="http://schemas.microsoft.com/office/drawing/2014/main" id="{211C373E-D3D9-4174-997E-C4D186526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3" name="文本框 2">
              <a:extLst>
                <a:ext uri="{FF2B5EF4-FFF2-40B4-BE49-F238E27FC236}">
                  <a16:creationId xmlns:a16="http://schemas.microsoft.com/office/drawing/2014/main" id="{E4B11870-2E69-49DD-8F6A-C02B89F5C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新课讲授</a:t>
              </a:r>
            </a:p>
          </p:txBody>
        </p:sp>
      </p:grpSp>
      <p:sp>
        <p:nvSpPr>
          <p:cNvPr id="8195" name="矩形 7197">
            <a:extLst>
              <a:ext uri="{FF2B5EF4-FFF2-40B4-BE49-F238E27FC236}">
                <a16:creationId xmlns:a16="http://schemas.microsoft.com/office/drawing/2014/main" id="{9F092F66-9CA8-4BBC-8AD9-F64AE020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1116013"/>
            <a:ext cx="454501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洪秀全与金田起义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4ACF8EE9-E1CF-47F4-9742-C1CB8D14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974850"/>
            <a:ext cx="1379538" cy="4826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原因</a:t>
            </a:r>
          </a:p>
        </p:txBody>
      </p:sp>
      <p:sp>
        <p:nvSpPr>
          <p:cNvPr id="5126" name="矩形 7178">
            <a:extLst>
              <a:ext uri="{FF2B5EF4-FFF2-40B4-BE49-F238E27FC236}">
                <a16:creationId xmlns:a16="http://schemas.microsoft.com/office/drawing/2014/main" id="{22AC881A-2A1C-4418-9AD8-B195D8E3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1935163"/>
            <a:ext cx="74215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清政府的统治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危机加深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；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阶级矛盾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日益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尖锐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sp>
        <p:nvSpPr>
          <p:cNvPr id="4" name="矩形 7174">
            <a:extLst>
              <a:ext uri="{FF2B5EF4-FFF2-40B4-BE49-F238E27FC236}">
                <a16:creationId xmlns:a16="http://schemas.microsoft.com/office/drawing/2014/main" id="{4C753409-2DAD-437F-ADC6-F2719C7E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8" y="2813050"/>
            <a:ext cx="1379537" cy="4826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准备</a:t>
            </a:r>
          </a:p>
        </p:txBody>
      </p:sp>
      <p:sp>
        <p:nvSpPr>
          <p:cNvPr id="5" name="矩形 7178">
            <a:extLst>
              <a:ext uri="{FF2B5EF4-FFF2-40B4-BE49-F238E27FC236}">
                <a16:creationId xmlns:a16="http://schemas.microsoft.com/office/drawing/2014/main" id="{CD1D55F9-0494-4DC0-AC40-D13F5269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2759075"/>
            <a:ext cx="72628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洪秀全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于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1843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年创立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拜上帝会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”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，并积极传教，发展会众两千多人。</a:t>
            </a:r>
          </a:p>
        </p:txBody>
      </p:sp>
      <p:pic>
        <p:nvPicPr>
          <p:cNvPr id="6" name="图片 5" descr="timg">
            <a:extLst>
              <a:ext uri="{FF2B5EF4-FFF2-40B4-BE49-F238E27FC236}">
                <a16:creationId xmlns:a16="http://schemas.microsoft.com/office/drawing/2014/main" id="{5D5920F9-2B0A-47B0-A159-15ED6BAB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3692525"/>
            <a:ext cx="3267075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文本框 62468">
            <a:extLst>
              <a:ext uri="{FF2B5EF4-FFF2-40B4-BE49-F238E27FC236}">
                <a16:creationId xmlns:a16="http://schemas.microsoft.com/office/drawing/2014/main" id="{2A3323D2-95E9-4302-B9D6-3DD17D3A9774}"/>
              </a:ext>
            </a:extLst>
          </p:cNvPr>
          <p:cNvSpPr txBox="1"/>
          <p:nvPr/>
        </p:nvSpPr>
        <p:spPr>
          <a:xfrm>
            <a:off x="3937635" y="4211955"/>
            <a:ext cx="4381500" cy="17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创艺简仿宋" charset="0"/>
                <a:ea typeface="创艺简仿宋" charset="0"/>
              </a:rPr>
              <a:t>   </a:t>
            </a:r>
            <a:r>
              <a:rPr lang="zh-CN" altLang="en-US" sz="28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CS大黑" panose="02010609010101010101" charset="0"/>
                <a:ea typeface="文鼎CS大黑" panose="02010609010101010101" charset="0"/>
              </a:rPr>
              <a:t>洪秀全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（</a:t>
            </a: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1814—1864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年）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广东花县人，多次科举未中。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1843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年，创立</a:t>
            </a: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“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拜上帝会</a:t>
            </a:r>
            <a:r>
              <a:rPr lang="en-US" altLang="zh-CN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”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并积极传教，发展反清力量</a:t>
            </a:r>
            <a:r>
              <a:rPr lang="zh-CN" altLang="en-US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5126" grpId="0"/>
      <p:bldP spid="4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174">
            <a:extLst>
              <a:ext uri="{FF2B5EF4-FFF2-40B4-BE49-F238E27FC236}">
                <a16:creationId xmlns:a16="http://schemas.microsoft.com/office/drawing/2014/main" id="{B11813D7-5CA2-40E7-8AB4-33811A75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3" y="549275"/>
            <a:ext cx="1379537" cy="481013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起义</a:t>
            </a:r>
          </a:p>
        </p:txBody>
      </p:sp>
      <p:sp>
        <p:nvSpPr>
          <p:cNvPr id="5" name="矩形 7178">
            <a:extLst>
              <a:ext uri="{FF2B5EF4-FFF2-40B4-BE49-F238E27FC236}">
                <a16:creationId xmlns:a16="http://schemas.microsoft.com/office/drawing/2014/main" id="{CF06CEFA-A81C-44C0-9688-AB2B8E94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020763"/>
            <a:ext cx="8447088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1851年1月11日，洪秀全在广西桂平县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金田村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发动武装起义，建号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太平天国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，起义军称</a:t>
            </a:r>
            <a:r>
              <a:rPr lang="en-US" alt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太平军</a:t>
            </a:r>
            <a:r>
              <a:rPr lang="en-US" alt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”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sp>
        <p:nvSpPr>
          <p:cNvPr id="6" name="矩形 7174">
            <a:extLst>
              <a:ext uri="{FF2B5EF4-FFF2-40B4-BE49-F238E27FC236}">
                <a16:creationId xmlns:a16="http://schemas.microsoft.com/office/drawing/2014/main" id="{993A25F9-5D9C-43D0-AC06-5E77CB76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1912938"/>
            <a:ext cx="2208212" cy="481012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永安建制</a:t>
            </a:r>
          </a:p>
        </p:txBody>
      </p:sp>
      <p:sp>
        <p:nvSpPr>
          <p:cNvPr id="138288" name="Rectangle 48">
            <a:extLst>
              <a:ext uri="{FF2B5EF4-FFF2-40B4-BE49-F238E27FC236}">
                <a16:creationId xmlns:a16="http://schemas.microsoft.com/office/drawing/2014/main" id="{CF915B9C-142E-4158-A189-8295A7A92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150" y="3454400"/>
            <a:ext cx="9144000" cy="306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F03A300F-EDCB-442D-9051-FA0792B04255}"/>
              </a:ext>
            </a:extLst>
          </p:cNvPr>
          <p:cNvGrpSpPr>
            <a:grpSpLocks/>
          </p:cNvGrpSpPr>
          <p:nvPr/>
        </p:nvGrpSpPr>
        <p:grpSpPr bwMode="auto">
          <a:xfrm>
            <a:off x="174625" y="3179763"/>
            <a:ext cx="8856663" cy="3392487"/>
            <a:chOff x="142" y="1407"/>
            <a:chExt cx="5579" cy="2137"/>
          </a:xfrm>
        </p:grpSpPr>
        <p:sp>
          <p:nvSpPr>
            <p:cNvPr id="9224" name="Line 19">
              <a:extLst>
                <a:ext uri="{FF2B5EF4-FFF2-40B4-BE49-F238E27FC236}">
                  <a16:creationId xmlns:a16="http://schemas.microsoft.com/office/drawing/2014/main" id="{FC7F3545-B985-42B6-959A-77C57EF5B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1407"/>
              <a:ext cx="1" cy="13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20">
              <a:extLst>
                <a:ext uri="{FF2B5EF4-FFF2-40B4-BE49-F238E27FC236}">
                  <a16:creationId xmlns:a16="http://schemas.microsoft.com/office/drawing/2014/main" id="{B460842B-855C-4CCF-8BF3-19A2AA83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543"/>
              <a:ext cx="1" cy="137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Line 21">
              <a:extLst>
                <a:ext uri="{FF2B5EF4-FFF2-40B4-BE49-F238E27FC236}">
                  <a16:creationId xmlns:a16="http://schemas.microsoft.com/office/drawing/2014/main" id="{4DCDFB46-295D-4012-AE63-7125534CC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1543"/>
              <a:ext cx="1" cy="137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Line 22">
              <a:extLst>
                <a:ext uri="{FF2B5EF4-FFF2-40B4-BE49-F238E27FC236}">
                  <a16:creationId xmlns:a16="http://schemas.microsoft.com/office/drawing/2014/main" id="{E4703D00-100A-4D69-A7F5-56D116357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1543"/>
              <a:ext cx="1" cy="137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Line 23">
              <a:extLst>
                <a:ext uri="{FF2B5EF4-FFF2-40B4-BE49-F238E27FC236}">
                  <a16:creationId xmlns:a16="http://schemas.microsoft.com/office/drawing/2014/main" id="{C3EA504D-05B3-47C1-BC38-6F6B49EC5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1543"/>
              <a:ext cx="1" cy="137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24">
              <a:extLst>
                <a:ext uri="{FF2B5EF4-FFF2-40B4-BE49-F238E27FC236}">
                  <a16:creationId xmlns:a16="http://schemas.microsoft.com/office/drawing/2014/main" id="{3C614695-0E02-4384-A5D1-61F923F6D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1543"/>
              <a:ext cx="1" cy="137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25">
              <a:extLst>
                <a:ext uri="{FF2B5EF4-FFF2-40B4-BE49-F238E27FC236}">
                  <a16:creationId xmlns:a16="http://schemas.microsoft.com/office/drawing/2014/main" id="{59B3639B-6019-4F28-B144-3F71EEEB5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543"/>
              <a:ext cx="1268" cy="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26">
              <a:extLst>
                <a:ext uri="{FF2B5EF4-FFF2-40B4-BE49-F238E27FC236}">
                  <a16:creationId xmlns:a16="http://schemas.microsoft.com/office/drawing/2014/main" id="{148BD063-40FB-41AF-959D-1FB4FCC36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5" y="1543"/>
              <a:ext cx="997" cy="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27">
              <a:extLst>
                <a:ext uri="{FF2B5EF4-FFF2-40B4-BE49-F238E27FC236}">
                  <a16:creationId xmlns:a16="http://schemas.microsoft.com/office/drawing/2014/main" id="{A88D181D-2ECA-4E2B-8700-CBEB229FF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543"/>
              <a:ext cx="997" cy="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28">
              <a:extLst>
                <a:ext uri="{FF2B5EF4-FFF2-40B4-BE49-F238E27FC236}">
                  <a16:creationId xmlns:a16="http://schemas.microsoft.com/office/drawing/2014/main" id="{ADB12F09-7B7F-48E4-BB24-D99A987C2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9" y="1543"/>
              <a:ext cx="1138" cy="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Rectangle 29">
              <a:extLst>
                <a:ext uri="{FF2B5EF4-FFF2-40B4-BE49-F238E27FC236}">
                  <a16:creationId xmlns:a16="http://schemas.microsoft.com/office/drawing/2014/main" id="{13B6D546-FEDE-4E72-9512-A1644882D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663"/>
              <a:ext cx="854" cy="40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5" name="Rectangle 30">
              <a:extLst>
                <a:ext uri="{FF2B5EF4-FFF2-40B4-BE49-F238E27FC236}">
                  <a16:creationId xmlns:a16="http://schemas.microsoft.com/office/drawing/2014/main" id="{A9B29A10-20A3-4F58-975F-F27F0154F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665"/>
              <a:ext cx="855" cy="359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rgbClr val="FF0000"/>
                  </a:solidFill>
                  <a:latin typeface="文鼎中特广告体" charset="-122"/>
                  <a:ea typeface="文鼎中特广告体" charset="-122"/>
                </a:rPr>
                <a:t>东王</a:t>
              </a:r>
              <a:r>
                <a:rPr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　</a:t>
              </a:r>
            </a:p>
          </p:txBody>
        </p:sp>
        <p:sp>
          <p:nvSpPr>
            <p:cNvPr id="9236" name="Rectangle 31">
              <a:extLst>
                <a:ext uri="{FF2B5EF4-FFF2-40B4-BE49-F238E27FC236}">
                  <a16:creationId xmlns:a16="http://schemas.microsoft.com/office/drawing/2014/main" id="{099EE460-5219-4CC8-B7B3-0D85F95F5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69"/>
              <a:ext cx="816" cy="363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rgbClr val="FF0000"/>
                  </a:solidFill>
                  <a:latin typeface="文鼎中特广告体" charset="-122"/>
                  <a:ea typeface="文鼎中特广告体" charset="-122"/>
                </a:rPr>
                <a:t>西王</a:t>
              </a:r>
              <a:endParaRPr lang="zh-CN" altLang="en-US" sz="32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7" name="Rectangle 32">
              <a:extLst>
                <a:ext uri="{FF2B5EF4-FFF2-40B4-BE49-F238E27FC236}">
                  <a16:creationId xmlns:a16="http://schemas.microsoft.com/office/drawing/2014/main" id="{42E39CED-08FE-4333-B204-C800FC652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661"/>
              <a:ext cx="861" cy="363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rgbClr val="FF0000"/>
                  </a:solidFill>
                  <a:latin typeface="文鼎中特广告体" charset="-122"/>
                  <a:ea typeface="文鼎中特广告体" charset="-122"/>
                </a:rPr>
                <a:t>南王</a:t>
              </a:r>
            </a:p>
          </p:txBody>
        </p:sp>
        <p:sp>
          <p:nvSpPr>
            <p:cNvPr id="9238" name="Rectangle 33">
              <a:extLst>
                <a:ext uri="{FF2B5EF4-FFF2-40B4-BE49-F238E27FC236}">
                  <a16:creationId xmlns:a16="http://schemas.microsoft.com/office/drawing/2014/main" id="{A51393A5-1D3A-465C-BF21-40DC7DF87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61"/>
              <a:ext cx="855" cy="363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9" name="Rectangle 34">
              <a:extLst>
                <a:ext uri="{FF2B5EF4-FFF2-40B4-BE49-F238E27FC236}">
                  <a16:creationId xmlns:a16="http://schemas.microsoft.com/office/drawing/2014/main" id="{71FD31CF-3322-483F-B7E9-249B1586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1661"/>
              <a:ext cx="6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文鼎中特广告体" charset="-122"/>
                  <a:ea typeface="文鼎中特广告体" charset="-122"/>
                </a:rPr>
                <a:t>北王</a:t>
              </a:r>
              <a:endParaRPr lang="zh-CN" altLang="en-US" sz="32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0" name="Rectangle 35">
              <a:extLst>
                <a:ext uri="{FF2B5EF4-FFF2-40B4-BE49-F238E27FC236}">
                  <a16:creationId xmlns:a16="http://schemas.microsoft.com/office/drawing/2014/main" id="{7877C4E3-DE99-42ED-AB80-C25994551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1665"/>
              <a:ext cx="855" cy="404"/>
            </a:xfrm>
            <a:prstGeom prst="rect">
              <a:avLst/>
            </a:prstGeom>
            <a:solidFill>
              <a:srgbClr val="8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1" name="Rectangle 36">
              <a:extLst>
                <a:ext uri="{FF2B5EF4-FFF2-40B4-BE49-F238E27FC236}">
                  <a16:creationId xmlns:a16="http://schemas.microsoft.com/office/drawing/2014/main" id="{6D6C50F9-BD8A-4A25-B33E-EAEF3CBE6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672"/>
              <a:ext cx="54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0000"/>
                  </a:solidFill>
                  <a:latin typeface="文鼎中特广告体" charset="-122"/>
                  <a:ea typeface="文鼎中特广告体" charset="-122"/>
                </a:rPr>
                <a:t>翼王</a:t>
              </a:r>
              <a:endParaRPr lang="zh-CN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9242" name="Rectangle 37">
              <a:extLst>
                <a:ext uri="{FF2B5EF4-FFF2-40B4-BE49-F238E27FC236}">
                  <a16:creationId xmlns:a16="http://schemas.microsoft.com/office/drawing/2014/main" id="{DB8BBBBE-D2DB-423E-A4E8-0023079E6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1665"/>
              <a:ext cx="85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9243" name="Picture 38" descr="xiaoqiaogui">
              <a:extLst>
                <a:ext uri="{FF2B5EF4-FFF2-40B4-BE49-F238E27FC236}">
                  <a16:creationId xmlns:a16="http://schemas.microsoft.com/office/drawing/2014/main" id="{DB02C1A3-9527-4C34-8CB7-2DAF2EEF0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2160"/>
              <a:ext cx="978" cy="1361"/>
            </a:xfrm>
            <a:prstGeom prst="rect">
              <a:avLst/>
            </a:prstGeom>
            <a:noFill/>
            <a:ln w="76200" cmpd="tri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44" name="Text Box 39">
              <a:extLst>
                <a:ext uri="{FF2B5EF4-FFF2-40B4-BE49-F238E27FC236}">
                  <a16:creationId xmlns:a16="http://schemas.microsoft.com/office/drawing/2014/main" id="{DD2BAF5A-F4EE-48C7-909E-DD2FA5A38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" y="3266"/>
              <a:ext cx="620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文鼎CS大黑" charset="0"/>
                </a:rPr>
                <a:t>萧朝贵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pic>
          <p:nvPicPr>
            <p:cNvPr id="9245" name="Picture 40" descr="waichangfei">
              <a:extLst>
                <a:ext uri="{FF2B5EF4-FFF2-40B4-BE49-F238E27FC236}">
                  <a16:creationId xmlns:a16="http://schemas.microsoft.com/office/drawing/2014/main" id="{0C09EDD3-95B7-4AFA-9B8A-6FF908BC3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147"/>
              <a:ext cx="982" cy="1379"/>
            </a:xfrm>
            <a:prstGeom prst="rect">
              <a:avLst/>
            </a:prstGeom>
            <a:noFill/>
            <a:ln w="76200" cmpd="tri">
              <a:solidFill>
                <a:srgbClr val="99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46" name="Text Box 41">
              <a:extLst>
                <a:ext uri="{FF2B5EF4-FFF2-40B4-BE49-F238E27FC236}">
                  <a16:creationId xmlns:a16="http://schemas.microsoft.com/office/drawing/2014/main" id="{47928083-4F15-4373-9762-51A4E7624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3258"/>
              <a:ext cx="675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文鼎CS大黑" charset="0"/>
                </a:rPr>
                <a:t>韦昌辉</a:t>
              </a:r>
            </a:p>
          </p:txBody>
        </p:sp>
        <p:pic>
          <p:nvPicPr>
            <p:cNvPr id="9247" name="Picture 42" descr="fenyunshan">
              <a:extLst>
                <a:ext uri="{FF2B5EF4-FFF2-40B4-BE49-F238E27FC236}">
                  <a16:creationId xmlns:a16="http://schemas.microsoft.com/office/drawing/2014/main" id="{EB4E3250-1CDE-4977-9DD8-0C5C373BE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" y="2164"/>
              <a:ext cx="948" cy="1311"/>
            </a:xfrm>
            <a:prstGeom prst="rect">
              <a:avLst/>
            </a:prstGeom>
            <a:noFill/>
            <a:ln w="114300" cmpd="tri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48" name="Text Box 43">
              <a:extLst>
                <a:ext uri="{FF2B5EF4-FFF2-40B4-BE49-F238E27FC236}">
                  <a16:creationId xmlns:a16="http://schemas.microsoft.com/office/drawing/2014/main" id="{FD5A72B2-DA0E-42C5-8587-F5295D02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282"/>
              <a:ext cx="862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143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FF0000"/>
                  </a:solidFill>
                  <a:latin typeface="文鼎CS大黑" charset="0"/>
                </a:rPr>
                <a:t>冯云山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pic>
          <p:nvPicPr>
            <p:cNvPr id="9249" name="Picture 44" descr="shidakai">
              <a:extLst>
                <a:ext uri="{FF2B5EF4-FFF2-40B4-BE49-F238E27FC236}">
                  <a16:creationId xmlns:a16="http://schemas.microsoft.com/office/drawing/2014/main" id="{30DE2D66-FA5F-4962-BFE7-365D57B2E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" y="2147"/>
              <a:ext cx="956" cy="1365"/>
            </a:xfrm>
            <a:prstGeom prst="rect">
              <a:avLst/>
            </a:prstGeom>
            <a:noFill/>
            <a:ln w="76200" cmpd="tri">
              <a:solidFill>
                <a:srgbClr val="FF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50" name="Text Box 45">
              <a:extLst>
                <a:ext uri="{FF2B5EF4-FFF2-40B4-BE49-F238E27FC236}">
                  <a16:creationId xmlns:a16="http://schemas.microsoft.com/office/drawing/2014/main" id="{083A5D78-2400-438F-8DC1-369A39B11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3294"/>
              <a:ext cx="595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文鼎CS大黑" charset="0"/>
                </a:rPr>
                <a:t>石达开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pic>
          <p:nvPicPr>
            <p:cNvPr id="9251" name="Picture 46" descr="yangshuiching">
              <a:extLst>
                <a:ext uri="{FF2B5EF4-FFF2-40B4-BE49-F238E27FC236}">
                  <a16:creationId xmlns:a16="http://schemas.microsoft.com/office/drawing/2014/main" id="{9EAF3A27-9CEF-4725-9D96-157B77019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2160"/>
              <a:ext cx="991" cy="1361"/>
            </a:xfrm>
            <a:prstGeom prst="rect">
              <a:avLst/>
            </a:prstGeom>
            <a:solidFill>
              <a:schemeClr val="accent1"/>
            </a:solidFill>
            <a:ln w="76200" cmpd="tri">
              <a:solidFill>
                <a:srgbClr val="FF6600"/>
              </a:solidFill>
              <a:miter lim="800000"/>
              <a:headEnd/>
              <a:tailEnd/>
            </a:ln>
          </p:spPr>
        </p:pic>
        <p:sp>
          <p:nvSpPr>
            <p:cNvPr id="9252" name="Text Box 47">
              <a:extLst>
                <a:ext uri="{FF2B5EF4-FFF2-40B4-BE49-F238E27FC236}">
                  <a16:creationId xmlns:a16="http://schemas.microsoft.com/office/drawing/2014/main" id="{AB6AA6BD-615B-457A-B135-C73DD3D4A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" y="3279"/>
              <a:ext cx="595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rgbClr val="FF0000"/>
                  </a:solidFill>
                  <a:latin typeface="文鼎CS大黑" charset="0"/>
                </a:rPr>
                <a:t>杨秀清</a:t>
              </a:r>
            </a:p>
          </p:txBody>
        </p:sp>
      </p:grpSp>
      <p:sp>
        <p:nvSpPr>
          <p:cNvPr id="8" name="矩形 7178">
            <a:extLst>
              <a:ext uri="{FF2B5EF4-FFF2-40B4-BE49-F238E27FC236}">
                <a16:creationId xmlns:a16="http://schemas.microsoft.com/office/drawing/2014/main" id="{A2431354-9B0F-45A2-87AD-01326937C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425700"/>
            <a:ext cx="8447087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洪秀全称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天王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”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。攻克永安后，封人为王。太平天国初步建立起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政权组织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38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 bldLvl="0" animBg="1"/>
      <p:bldP spid="138288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7197">
            <a:extLst>
              <a:ext uri="{FF2B5EF4-FFF2-40B4-BE49-F238E27FC236}">
                <a16:creationId xmlns:a16="http://schemas.microsoft.com/office/drawing/2014/main" id="{711A38CC-8404-437C-B7E0-FDA1D4C6D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" y="484188"/>
            <a:ext cx="29337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二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	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定都天京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65859744-FB0B-481C-8DE9-E900761E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8" y="1198563"/>
            <a:ext cx="2051050" cy="481012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发展形势</a:t>
            </a:r>
          </a:p>
        </p:txBody>
      </p:sp>
      <p:sp>
        <p:nvSpPr>
          <p:cNvPr id="5" name="矩形 7178">
            <a:extLst>
              <a:ext uri="{FF2B5EF4-FFF2-40B4-BE49-F238E27FC236}">
                <a16:creationId xmlns:a16="http://schemas.microsoft.com/office/drawing/2014/main" id="{F9C4D22D-D2F6-4612-831C-2B2D6ABB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17763"/>
            <a:ext cx="35766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185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年春，从永安突围北上，攻克武昌，队伍发展至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50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万人。</a:t>
            </a:r>
            <a:r>
              <a:rPr lang="en-US" altLang="zh-CN" sz="2800" b="1">
                <a:latin typeface="楷体_GB2312" pitchFamily="1" charset="-122"/>
                <a:ea typeface="楷体_GB2312" pitchFamily="1" charset="-122"/>
              </a:rPr>
              <a:t>1853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年春，放弃武昌，沿长江东下。</a:t>
            </a:r>
            <a:r>
              <a:rPr lang="en-US" altLang="zh-CN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1853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年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，攻占南京，并改名为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天京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，作为</a:t>
            </a:r>
            <a:r>
              <a:rPr lang="zh-CN" altLang="en-US" sz="28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都城</a:t>
            </a: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532D1A-A02E-4217-898E-3653052C7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860550"/>
            <a:ext cx="4881563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7A041D67-3898-4C38-B18A-EA5FD6CE7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539750"/>
            <a:ext cx="3984625" cy="4826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颁布《天朝田亩制度》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3F0AF7-82A1-438E-8F95-2B3C4A68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682750"/>
            <a:ext cx="28225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5442" name="Group 34">
            <a:extLst>
              <a:ext uri="{FF2B5EF4-FFF2-40B4-BE49-F238E27FC236}">
                <a16:creationId xmlns:a16="http://schemas.microsoft.com/office/drawing/2014/main" id="{1285341A-9911-4AD5-9C18-AE5226EA6F1E}"/>
              </a:ext>
            </a:extLst>
          </p:cNvPr>
          <p:cNvGraphicFramePr>
            <a:graphicFrameLocks noGrp="1"/>
          </p:cNvGraphicFramePr>
          <p:nvPr/>
        </p:nvGraphicFramePr>
        <p:xfrm>
          <a:off x="361950" y="1374775"/>
          <a:ext cx="5467350" cy="4913313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4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660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内容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不分男女，按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人口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年龄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平均分配土地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4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目的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建立“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有田同耕、有饭同食、有衣同穿、有钱同使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，无处不均匀，无人不饱暖”的理想社会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622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sym typeface="+mn-ea"/>
                        </a:rPr>
                        <a:t>评价</a:t>
                      </a:r>
                      <a:endParaRPr kumimoji="0" lang="zh-CN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黑体" panose="02010609060101010101" pitchFamily="49" charset="-122"/>
                        <a:sym typeface="+mn-ea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《天朝田亩制度》主张在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小生产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的基础上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废除私有制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平均社会财富</a:t>
                      </a:r>
                      <a:r>
                        <a:rPr kumimoji="0" lang="zh-CN" altLang="en-US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，是不可能实现的，实际上也没有实行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7480F969-49B4-4215-A4A4-263840E88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566738"/>
            <a:ext cx="2051050" cy="481012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北伐西征</a:t>
            </a:r>
          </a:p>
        </p:txBody>
      </p:sp>
      <p:sp>
        <p:nvSpPr>
          <p:cNvPr id="53255" name="文本框 53254">
            <a:extLst>
              <a:ext uri="{FF2B5EF4-FFF2-40B4-BE49-F238E27FC236}">
                <a16:creationId xmlns:a16="http://schemas.microsoft.com/office/drawing/2014/main" id="{5C99D63F-341D-42F6-B45C-99588FF1EE54}"/>
              </a:ext>
            </a:extLst>
          </p:cNvPr>
          <p:cNvSpPr txBox="1"/>
          <p:nvPr/>
        </p:nvSpPr>
        <p:spPr>
          <a:xfrm>
            <a:off x="698500" y="1357313"/>
            <a:ext cx="1008063" cy="517525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目的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5126" name="矩形 7178">
            <a:extLst>
              <a:ext uri="{FF2B5EF4-FFF2-40B4-BE49-F238E27FC236}">
                <a16:creationId xmlns:a16="http://schemas.microsoft.com/office/drawing/2014/main" id="{5DACEACA-EF4F-4697-921E-799C916A8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8" y="1395413"/>
            <a:ext cx="4133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中楷简" charset="0"/>
              </a:rPr>
              <a:t>推翻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清朝统治</a:t>
            </a:r>
            <a:r>
              <a:rPr lang="zh-CN" altLang="en-US" sz="2800" b="1">
                <a:latin typeface="文鼎中楷简" charset="0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巩固政权</a:t>
            </a:r>
          </a:p>
        </p:txBody>
      </p:sp>
      <p:sp>
        <p:nvSpPr>
          <p:cNvPr id="53267" name="文本框 53266">
            <a:extLst>
              <a:ext uri="{FF2B5EF4-FFF2-40B4-BE49-F238E27FC236}">
                <a16:creationId xmlns:a16="http://schemas.microsoft.com/office/drawing/2014/main" id="{D7080A55-69C8-441B-BA3A-112DED98EE18}"/>
              </a:ext>
            </a:extLst>
          </p:cNvPr>
          <p:cNvSpPr txBox="1"/>
          <p:nvPr/>
        </p:nvSpPr>
        <p:spPr>
          <a:xfrm>
            <a:off x="712788" y="2324100"/>
            <a:ext cx="1008062" cy="517525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北伐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2" name="矩形 7178">
            <a:extLst>
              <a:ext uri="{FF2B5EF4-FFF2-40B4-BE49-F238E27FC236}">
                <a16:creationId xmlns:a16="http://schemas.microsoft.com/office/drawing/2014/main" id="{EFCD2ECA-9986-4CC1-9B18-8BEFC294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2338388"/>
            <a:ext cx="4527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中楷简" charset="0"/>
              </a:rPr>
              <a:t>曾逼近天津，最后全军覆灭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66BA2A-322C-4FB5-B4B8-AB89A10B7218}"/>
              </a:ext>
            </a:extLst>
          </p:cNvPr>
          <p:cNvSpPr txBox="1"/>
          <p:nvPr/>
        </p:nvSpPr>
        <p:spPr>
          <a:xfrm>
            <a:off x="681038" y="3279775"/>
            <a:ext cx="1008062" cy="519113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西征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4" name="矩形 7178">
            <a:extLst>
              <a:ext uri="{FF2B5EF4-FFF2-40B4-BE49-F238E27FC236}">
                <a16:creationId xmlns:a16="http://schemas.microsoft.com/office/drawing/2014/main" id="{5AAEBD1E-E3FC-46F4-BE9E-A2BBDC4A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3321050"/>
            <a:ext cx="668655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中楷简" charset="0"/>
              </a:rPr>
              <a:t>取得巨大胜利，掌握了安徽、江西、湖北东部和江苏部分地区。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DD6499-CF9A-47A2-A5B9-E87187A04CAE}"/>
              </a:ext>
            </a:extLst>
          </p:cNvPr>
          <p:cNvSpPr txBox="1"/>
          <p:nvPr/>
        </p:nvSpPr>
        <p:spPr>
          <a:xfrm>
            <a:off x="715963" y="4513263"/>
            <a:ext cx="1008062" cy="517525"/>
          </a:xfrm>
          <a:prstGeom prst="rect">
            <a:avLst/>
          </a:prstGeom>
          <a:solidFill>
            <a:srgbClr val="006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2800" noProof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方正姚体" panose="02010601030101010101" pitchFamily="2" charset="-122"/>
                <a:cs typeface="+mn-ea"/>
              </a:rPr>
              <a:t>影响</a:t>
            </a:r>
            <a:endParaRPr lang="zh-CN" altLang="en-US" sz="2800" noProof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方正姚体" panose="02010601030101010101" pitchFamily="2" charset="-122"/>
            </a:endParaRPr>
          </a:p>
        </p:txBody>
      </p:sp>
      <p:sp>
        <p:nvSpPr>
          <p:cNvPr id="6" name="矩形 7178">
            <a:extLst>
              <a:ext uri="{FF2B5EF4-FFF2-40B4-BE49-F238E27FC236}">
                <a16:creationId xmlns:a16="http://schemas.microsoft.com/office/drawing/2014/main" id="{329778C3-E8B7-45F6-8F0A-0DF87B294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4540250"/>
            <a:ext cx="6684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文鼎中楷简" charset="0"/>
              </a:rPr>
              <a:t>太平天国在军事上进入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全盛时期</a:t>
            </a:r>
            <a:r>
              <a:rPr lang="zh-CN" altLang="en-US" sz="2800" b="1">
                <a:latin typeface="文鼎中楷简" charset="0"/>
              </a:rPr>
              <a:t>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53255" grpId="0" bldLvl="0" animBg="1"/>
      <p:bldP spid="5126" grpId="0"/>
      <p:bldP spid="53267" grpId="0" bldLvl="0" animBg="1"/>
      <p:bldP spid="2" grpId="0"/>
      <p:bldP spid="3" grpId="0" bldLvl="0" animBg="1"/>
      <p:bldP spid="4" grpId="0"/>
      <p:bldP spid="5" grpId="0" bldLvl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太平天国北伐地图">
            <a:extLst>
              <a:ext uri="{FF2B5EF4-FFF2-40B4-BE49-F238E27FC236}">
                <a16:creationId xmlns:a16="http://schemas.microsoft.com/office/drawing/2014/main" id="{C6E0432C-5351-48F8-A917-F268BFB23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7786688" cy="6854825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Text Box 3">
            <a:extLst>
              <a:ext uri="{FF2B5EF4-FFF2-40B4-BE49-F238E27FC236}">
                <a16:creationId xmlns:a16="http://schemas.microsoft.com/office/drawing/2014/main" id="{4EF1FCF3-8ADE-436D-9FA3-D2AF5CD3A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0575" y="1752600"/>
            <a:ext cx="733425" cy="333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 伐 形 势 图</a:t>
            </a:r>
          </a:p>
        </p:txBody>
      </p:sp>
      <p:sp>
        <p:nvSpPr>
          <p:cNvPr id="145412" name="Freeform 4">
            <a:extLst>
              <a:ext uri="{FF2B5EF4-FFF2-40B4-BE49-F238E27FC236}">
                <a16:creationId xmlns:a16="http://schemas.microsoft.com/office/drawing/2014/main" id="{68ED0631-B74A-41F6-80E0-B7FD8727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5778500"/>
            <a:ext cx="265113" cy="92075"/>
          </a:xfrm>
          <a:custGeom>
            <a:avLst/>
            <a:gdLst>
              <a:gd name="T0" fmla="*/ 265113 w 167"/>
              <a:gd name="T1" fmla="*/ 0 h 58"/>
              <a:gd name="T2" fmla="*/ 0 w 167"/>
              <a:gd name="T3" fmla="*/ 92075 h 58"/>
              <a:gd name="T4" fmla="*/ 0 60000 65536"/>
              <a:gd name="T5" fmla="*/ 0 60000 65536"/>
              <a:gd name="T6" fmla="*/ 0 w 167"/>
              <a:gd name="T7" fmla="*/ 0 h 58"/>
              <a:gd name="T8" fmla="*/ 167 w 167"/>
              <a:gd name="T9" fmla="*/ 58 h 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7" h="58">
                <a:moveTo>
                  <a:pt x="167" y="0"/>
                </a:moveTo>
                <a:cubicBezTo>
                  <a:pt x="105" y="12"/>
                  <a:pt x="56" y="30"/>
                  <a:pt x="0" y="58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3" name="Freeform 5">
            <a:extLst>
              <a:ext uri="{FF2B5EF4-FFF2-40B4-BE49-F238E27FC236}">
                <a16:creationId xmlns:a16="http://schemas.microsoft.com/office/drawing/2014/main" id="{0392DEFC-6220-49D9-A323-115EB69C4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675" y="5751513"/>
            <a:ext cx="517525" cy="115887"/>
          </a:xfrm>
          <a:custGeom>
            <a:avLst/>
            <a:gdLst>
              <a:gd name="T0" fmla="*/ 517525 w 268"/>
              <a:gd name="T1" fmla="*/ 115887 h 83"/>
              <a:gd name="T2" fmla="*/ 274211 w 268"/>
              <a:gd name="T3" fmla="*/ 104717 h 83"/>
              <a:gd name="T4" fmla="*/ 129381 w 268"/>
              <a:gd name="T5" fmla="*/ 58642 h 83"/>
              <a:gd name="T6" fmla="*/ 0 w 268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  <a:gd name="T12" fmla="*/ 0 w 268"/>
              <a:gd name="T13" fmla="*/ 0 h 83"/>
              <a:gd name="T14" fmla="*/ 268 w 268"/>
              <a:gd name="T15" fmla="*/ 83 h 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" h="83">
                <a:moveTo>
                  <a:pt x="268" y="83"/>
                </a:moveTo>
                <a:cubicBezTo>
                  <a:pt x="226" y="80"/>
                  <a:pt x="184" y="79"/>
                  <a:pt x="142" y="75"/>
                </a:cubicBezTo>
                <a:cubicBezTo>
                  <a:pt x="115" y="72"/>
                  <a:pt x="93" y="50"/>
                  <a:pt x="67" y="42"/>
                </a:cubicBezTo>
                <a:cubicBezTo>
                  <a:pt x="12" y="4"/>
                  <a:pt x="35" y="17"/>
                  <a:pt x="0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4" name="Freeform 6">
            <a:extLst>
              <a:ext uri="{FF2B5EF4-FFF2-40B4-BE49-F238E27FC236}">
                <a16:creationId xmlns:a16="http://schemas.microsoft.com/office/drawing/2014/main" id="{5E0983F0-5543-4705-9191-EEBDDEF4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334000"/>
            <a:ext cx="665163" cy="417513"/>
          </a:xfrm>
          <a:custGeom>
            <a:avLst/>
            <a:gdLst>
              <a:gd name="T0" fmla="*/ 665163 w 419"/>
              <a:gd name="T1" fmla="*/ 417513 h 263"/>
              <a:gd name="T2" fmla="*/ 560388 w 419"/>
              <a:gd name="T3" fmla="*/ 349250 h 263"/>
              <a:gd name="T4" fmla="*/ 398463 w 419"/>
              <a:gd name="T5" fmla="*/ 266700 h 263"/>
              <a:gd name="T6" fmla="*/ 179388 w 419"/>
              <a:gd name="T7" fmla="*/ 133350 h 263"/>
              <a:gd name="T8" fmla="*/ 0 w 419"/>
              <a:gd name="T9" fmla="*/ 0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"/>
              <a:gd name="T16" fmla="*/ 0 h 263"/>
              <a:gd name="T17" fmla="*/ 419 w 419"/>
              <a:gd name="T18" fmla="*/ 263 h 2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" h="263">
                <a:moveTo>
                  <a:pt x="419" y="263"/>
                </a:moveTo>
                <a:cubicBezTo>
                  <a:pt x="409" y="261"/>
                  <a:pt x="365" y="226"/>
                  <a:pt x="353" y="220"/>
                </a:cubicBezTo>
                <a:cubicBezTo>
                  <a:pt x="236" y="160"/>
                  <a:pt x="328" y="190"/>
                  <a:pt x="251" y="168"/>
                </a:cubicBezTo>
                <a:cubicBezTo>
                  <a:pt x="206" y="139"/>
                  <a:pt x="158" y="113"/>
                  <a:pt x="113" y="84"/>
                </a:cubicBezTo>
                <a:cubicBezTo>
                  <a:pt x="84" y="44"/>
                  <a:pt x="45" y="23"/>
                  <a:pt x="0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5" name="Freeform 7">
            <a:extLst>
              <a:ext uri="{FF2B5EF4-FFF2-40B4-BE49-F238E27FC236}">
                <a16:creationId xmlns:a16="http://schemas.microsoft.com/office/drawing/2014/main" id="{1781864C-B92E-4DFE-8CF3-A171A4BC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953000"/>
            <a:ext cx="615950" cy="427038"/>
          </a:xfrm>
          <a:custGeom>
            <a:avLst/>
            <a:gdLst>
              <a:gd name="T0" fmla="*/ 615950 w 388"/>
              <a:gd name="T1" fmla="*/ 427038 h 269"/>
              <a:gd name="T2" fmla="*/ 498475 w 388"/>
              <a:gd name="T3" fmla="*/ 349250 h 269"/>
              <a:gd name="T4" fmla="*/ 354013 w 388"/>
              <a:gd name="T5" fmla="*/ 266700 h 269"/>
              <a:gd name="T6" fmla="*/ 160338 w 388"/>
              <a:gd name="T7" fmla="*/ 133350 h 269"/>
              <a:gd name="T8" fmla="*/ 0 w 388"/>
              <a:gd name="T9" fmla="*/ 0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8"/>
              <a:gd name="T16" fmla="*/ 0 h 269"/>
              <a:gd name="T17" fmla="*/ 388 w 388"/>
              <a:gd name="T18" fmla="*/ 269 h 2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8" h="269">
                <a:moveTo>
                  <a:pt x="388" y="269"/>
                </a:moveTo>
                <a:cubicBezTo>
                  <a:pt x="380" y="267"/>
                  <a:pt x="325" y="226"/>
                  <a:pt x="314" y="220"/>
                </a:cubicBezTo>
                <a:cubicBezTo>
                  <a:pt x="210" y="160"/>
                  <a:pt x="292" y="190"/>
                  <a:pt x="223" y="168"/>
                </a:cubicBezTo>
                <a:cubicBezTo>
                  <a:pt x="183" y="139"/>
                  <a:pt x="141" y="113"/>
                  <a:pt x="101" y="84"/>
                </a:cubicBezTo>
                <a:cubicBezTo>
                  <a:pt x="75" y="44"/>
                  <a:pt x="40" y="23"/>
                  <a:pt x="0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6" name="Freeform 8">
            <a:extLst>
              <a:ext uri="{FF2B5EF4-FFF2-40B4-BE49-F238E27FC236}">
                <a16:creationId xmlns:a16="http://schemas.microsoft.com/office/drawing/2014/main" id="{F01A8271-C946-4D56-B7C0-02E9FEE5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4346575"/>
            <a:ext cx="730250" cy="609600"/>
          </a:xfrm>
          <a:custGeom>
            <a:avLst/>
            <a:gdLst>
              <a:gd name="T0" fmla="*/ 730250 w 460"/>
              <a:gd name="T1" fmla="*/ 609600 h 384"/>
              <a:gd name="T2" fmla="*/ 557213 w 460"/>
              <a:gd name="T3" fmla="*/ 463550 h 384"/>
              <a:gd name="T4" fmla="*/ 504825 w 460"/>
              <a:gd name="T5" fmla="*/ 411163 h 384"/>
              <a:gd name="T6" fmla="*/ 490538 w 460"/>
              <a:gd name="T7" fmla="*/ 371475 h 384"/>
              <a:gd name="T8" fmla="*/ 450850 w 460"/>
              <a:gd name="T9" fmla="*/ 344488 h 384"/>
              <a:gd name="T10" fmla="*/ 398463 w 460"/>
              <a:gd name="T11" fmla="*/ 265113 h 384"/>
              <a:gd name="T12" fmla="*/ 384175 w 460"/>
              <a:gd name="T13" fmla="*/ 225425 h 384"/>
              <a:gd name="T14" fmla="*/ 304800 w 460"/>
              <a:gd name="T15" fmla="*/ 173038 h 384"/>
              <a:gd name="T16" fmla="*/ 0 w 460"/>
              <a:gd name="T17" fmla="*/ 0 h 3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60"/>
              <a:gd name="T28" fmla="*/ 0 h 384"/>
              <a:gd name="T29" fmla="*/ 460 w 460"/>
              <a:gd name="T30" fmla="*/ 384 h 3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60" h="384">
                <a:moveTo>
                  <a:pt x="460" y="384"/>
                </a:moveTo>
                <a:cubicBezTo>
                  <a:pt x="400" y="366"/>
                  <a:pt x="398" y="324"/>
                  <a:pt x="351" y="292"/>
                </a:cubicBezTo>
                <a:cubicBezTo>
                  <a:pt x="330" y="227"/>
                  <a:pt x="361" y="301"/>
                  <a:pt x="318" y="259"/>
                </a:cubicBezTo>
                <a:cubicBezTo>
                  <a:pt x="312" y="253"/>
                  <a:pt x="315" y="241"/>
                  <a:pt x="309" y="234"/>
                </a:cubicBezTo>
                <a:cubicBezTo>
                  <a:pt x="303" y="226"/>
                  <a:pt x="292" y="223"/>
                  <a:pt x="284" y="217"/>
                </a:cubicBezTo>
                <a:cubicBezTo>
                  <a:pt x="273" y="200"/>
                  <a:pt x="262" y="184"/>
                  <a:pt x="251" y="167"/>
                </a:cubicBezTo>
                <a:cubicBezTo>
                  <a:pt x="246" y="160"/>
                  <a:pt x="248" y="148"/>
                  <a:pt x="242" y="142"/>
                </a:cubicBezTo>
                <a:cubicBezTo>
                  <a:pt x="228" y="128"/>
                  <a:pt x="209" y="120"/>
                  <a:pt x="192" y="109"/>
                </a:cubicBezTo>
                <a:cubicBezTo>
                  <a:pt x="129" y="67"/>
                  <a:pt x="68" y="32"/>
                  <a:pt x="0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7" name="Freeform 9">
            <a:extLst>
              <a:ext uri="{FF2B5EF4-FFF2-40B4-BE49-F238E27FC236}">
                <a16:creationId xmlns:a16="http://schemas.microsoft.com/office/drawing/2014/main" id="{3C5CF10E-F2D0-4F65-9686-82C524C88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054475"/>
            <a:ext cx="1093787" cy="365125"/>
          </a:xfrm>
          <a:custGeom>
            <a:avLst/>
            <a:gdLst>
              <a:gd name="T0" fmla="*/ 1093787 w 610"/>
              <a:gd name="T1" fmla="*/ 365125 h 201"/>
              <a:gd name="T2" fmla="*/ 914478 w 610"/>
              <a:gd name="T3" fmla="*/ 274298 h 201"/>
              <a:gd name="T4" fmla="*/ 554066 w 610"/>
              <a:gd name="T5" fmla="*/ 167122 h 201"/>
              <a:gd name="T6" fmla="*/ 285102 w 610"/>
              <a:gd name="T7" fmla="*/ 92644 h 201"/>
              <a:gd name="T8" fmla="*/ 0 w 610"/>
              <a:gd name="T9" fmla="*/ 0 h 2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0"/>
              <a:gd name="T16" fmla="*/ 0 h 201"/>
              <a:gd name="T17" fmla="*/ 610 w 610"/>
              <a:gd name="T18" fmla="*/ 201 h 2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0" h="201">
                <a:moveTo>
                  <a:pt x="610" y="201"/>
                </a:moveTo>
                <a:cubicBezTo>
                  <a:pt x="574" y="188"/>
                  <a:pt x="547" y="163"/>
                  <a:pt x="510" y="151"/>
                </a:cubicBezTo>
                <a:cubicBezTo>
                  <a:pt x="450" y="112"/>
                  <a:pt x="378" y="109"/>
                  <a:pt x="309" y="92"/>
                </a:cubicBezTo>
                <a:cubicBezTo>
                  <a:pt x="259" y="79"/>
                  <a:pt x="209" y="63"/>
                  <a:pt x="159" y="51"/>
                </a:cubicBezTo>
                <a:cubicBezTo>
                  <a:pt x="120" y="24"/>
                  <a:pt x="48" y="0"/>
                  <a:pt x="0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8" name="Freeform 10">
            <a:extLst>
              <a:ext uri="{FF2B5EF4-FFF2-40B4-BE49-F238E27FC236}">
                <a16:creationId xmlns:a16="http://schemas.microsoft.com/office/drawing/2014/main" id="{56FE905E-749A-48B8-B1FC-AE33B8CA5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3273425"/>
            <a:ext cx="887412" cy="795338"/>
          </a:xfrm>
          <a:custGeom>
            <a:avLst/>
            <a:gdLst>
              <a:gd name="T0" fmla="*/ 887412 w 559"/>
              <a:gd name="T1" fmla="*/ 795338 h 501"/>
              <a:gd name="T2" fmla="*/ 728662 w 559"/>
              <a:gd name="T3" fmla="*/ 715963 h 501"/>
              <a:gd name="T4" fmla="*/ 688975 w 559"/>
              <a:gd name="T5" fmla="*/ 688975 h 501"/>
              <a:gd name="T6" fmla="*/ 674687 w 559"/>
              <a:gd name="T7" fmla="*/ 649288 h 501"/>
              <a:gd name="T8" fmla="*/ 515937 w 559"/>
              <a:gd name="T9" fmla="*/ 557213 h 501"/>
              <a:gd name="T10" fmla="*/ 450850 w 559"/>
              <a:gd name="T11" fmla="*/ 503238 h 501"/>
              <a:gd name="T12" fmla="*/ 384175 w 559"/>
              <a:gd name="T13" fmla="*/ 450850 h 501"/>
              <a:gd name="T14" fmla="*/ 277812 w 559"/>
              <a:gd name="T15" fmla="*/ 371475 h 501"/>
              <a:gd name="T16" fmla="*/ 171450 w 559"/>
              <a:gd name="T17" fmla="*/ 277813 h 501"/>
              <a:gd name="T18" fmla="*/ 131762 w 559"/>
              <a:gd name="T19" fmla="*/ 252413 h 501"/>
              <a:gd name="T20" fmla="*/ 65087 w 559"/>
              <a:gd name="T21" fmla="*/ 131763 h 501"/>
              <a:gd name="T22" fmla="*/ 0 w 559"/>
              <a:gd name="T23" fmla="*/ 0 h 5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59"/>
              <a:gd name="T37" fmla="*/ 0 h 501"/>
              <a:gd name="T38" fmla="*/ 559 w 559"/>
              <a:gd name="T39" fmla="*/ 501 h 5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59" h="501">
                <a:moveTo>
                  <a:pt x="559" y="501"/>
                </a:moveTo>
                <a:cubicBezTo>
                  <a:pt x="523" y="488"/>
                  <a:pt x="496" y="463"/>
                  <a:pt x="459" y="451"/>
                </a:cubicBezTo>
                <a:cubicBezTo>
                  <a:pt x="451" y="445"/>
                  <a:pt x="440" y="442"/>
                  <a:pt x="434" y="434"/>
                </a:cubicBezTo>
                <a:cubicBezTo>
                  <a:pt x="428" y="427"/>
                  <a:pt x="431" y="415"/>
                  <a:pt x="425" y="409"/>
                </a:cubicBezTo>
                <a:cubicBezTo>
                  <a:pt x="395" y="380"/>
                  <a:pt x="358" y="372"/>
                  <a:pt x="325" y="351"/>
                </a:cubicBezTo>
                <a:cubicBezTo>
                  <a:pt x="282" y="281"/>
                  <a:pt x="338" y="359"/>
                  <a:pt x="284" y="317"/>
                </a:cubicBezTo>
                <a:cubicBezTo>
                  <a:pt x="230" y="274"/>
                  <a:pt x="305" y="304"/>
                  <a:pt x="242" y="284"/>
                </a:cubicBezTo>
                <a:cubicBezTo>
                  <a:pt x="222" y="254"/>
                  <a:pt x="205" y="253"/>
                  <a:pt x="175" y="234"/>
                </a:cubicBezTo>
                <a:cubicBezTo>
                  <a:pt x="147" y="193"/>
                  <a:pt x="165" y="213"/>
                  <a:pt x="108" y="175"/>
                </a:cubicBezTo>
                <a:cubicBezTo>
                  <a:pt x="100" y="170"/>
                  <a:pt x="83" y="159"/>
                  <a:pt x="83" y="159"/>
                </a:cubicBezTo>
                <a:cubicBezTo>
                  <a:pt x="74" y="131"/>
                  <a:pt x="41" y="83"/>
                  <a:pt x="41" y="83"/>
                </a:cubicBezTo>
                <a:cubicBezTo>
                  <a:pt x="31" y="53"/>
                  <a:pt x="0" y="30"/>
                  <a:pt x="0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9" name="Freeform 11">
            <a:extLst>
              <a:ext uri="{FF2B5EF4-FFF2-40B4-BE49-F238E27FC236}">
                <a16:creationId xmlns:a16="http://schemas.microsoft.com/office/drawing/2014/main" id="{7A23D1EC-249F-4A8E-8BA0-BFB51ADB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113" y="3060700"/>
            <a:ext cx="161925" cy="225425"/>
          </a:xfrm>
          <a:custGeom>
            <a:avLst/>
            <a:gdLst>
              <a:gd name="T0" fmla="*/ 1588 w 102"/>
              <a:gd name="T1" fmla="*/ 225425 h 142"/>
              <a:gd name="T2" fmla="*/ 68263 w 102"/>
              <a:gd name="T3" fmla="*/ 79375 h 142"/>
              <a:gd name="T4" fmla="*/ 161925 w 102"/>
              <a:gd name="T5" fmla="*/ 0 h 142"/>
              <a:gd name="T6" fmla="*/ 0 60000 65536"/>
              <a:gd name="T7" fmla="*/ 0 60000 65536"/>
              <a:gd name="T8" fmla="*/ 0 60000 65536"/>
              <a:gd name="T9" fmla="*/ 0 w 102"/>
              <a:gd name="T10" fmla="*/ 0 h 142"/>
              <a:gd name="T11" fmla="*/ 102 w 102"/>
              <a:gd name="T12" fmla="*/ 142 h 1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142">
                <a:moveTo>
                  <a:pt x="1" y="142"/>
                </a:moveTo>
                <a:cubicBezTo>
                  <a:pt x="8" y="96"/>
                  <a:pt x="0" y="66"/>
                  <a:pt x="43" y="50"/>
                </a:cubicBezTo>
                <a:cubicBezTo>
                  <a:pt x="66" y="17"/>
                  <a:pt x="76" y="26"/>
                  <a:pt x="102" y="0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0" name="Freeform 12">
            <a:extLst>
              <a:ext uri="{FF2B5EF4-FFF2-40B4-BE49-F238E27FC236}">
                <a16:creationId xmlns:a16="http://schemas.microsoft.com/office/drawing/2014/main" id="{C469E37E-F774-4E9B-8352-F2B95D0A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2770188"/>
            <a:ext cx="1033462" cy="290512"/>
          </a:xfrm>
          <a:custGeom>
            <a:avLst/>
            <a:gdLst>
              <a:gd name="T0" fmla="*/ 0 w 651"/>
              <a:gd name="T1" fmla="*/ 290512 h 183"/>
              <a:gd name="T2" fmla="*/ 463550 w 651"/>
              <a:gd name="T3" fmla="*/ 211137 h 183"/>
              <a:gd name="T4" fmla="*/ 595312 w 651"/>
              <a:gd name="T5" fmla="*/ 171450 h 183"/>
              <a:gd name="T6" fmla="*/ 754062 w 651"/>
              <a:gd name="T7" fmla="*/ 104775 h 183"/>
              <a:gd name="T8" fmla="*/ 833437 w 651"/>
              <a:gd name="T9" fmla="*/ 79375 h 183"/>
              <a:gd name="T10" fmla="*/ 1033462 w 651"/>
              <a:gd name="T11" fmla="*/ 0 h 1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51"/>
              <a:gd name="T19" fmla="*/ 0 h 183"/>
              <a:gd name="T20" fmla="*/ 651 w 651"/>
              <a:gd name="T21" fmla="*/ 183 h 1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51" h="183">
                <a:moveTo>
                  <a:pt x="0" y="183"/>
                </a:moveTo>
                <a:cubicBezTo>
                  <a:pt x="108" y="149"/>
                  <a:pt x="169" y="140"/>
                  <a:pt x="292" y="133"/>
                </a:cubicBezTo>
                <a:cubicBezTo>
                  <a:pt x="353" y="114"/>
                  <a:pt x="325" y="122"/>
                  <a:pt x="375" y="108"/>
                </a:cubicBezTo>
                <a:cubicBezTo>
                  <a:pt x="406" y="88"/>
                  <a:pt x="440" y="78"/>
                  <a:pt x="475" y="66"/>
                </a:cubicBezTo>
                <a:cubicBezTo>
                  <a:pt x="492" y="60"/>
                  <a:pt x="525" y="50"/>
                  <a:pt x="525" y="50"/>
                </a:cubicBezTo>
                <a:cubicBezTo>
                  <a:pt x="554" y="31"/>
                  <a:pt x="631" y="22"/>
                  <a:pt x="651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1" name="Freeform 13">
            <a:extLst>
              <a:ext uri="{FF2B5EF4-FFF2-40B4-BE49-F238E27FC236}">
                <a16:creationId xmlns:a16="http://schemas.microsoft.com/office/drawing/2014/main" id="{CD6A1B51-A6F8-4814-A085-B114BCC0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2465388"/>
            <a:ext cx="579438" cy="330200"/>
          </a:xfrm>
          <a:custGeom>
            <a:avLst/>
            <a:gdLst>
              <a:gd name="T0" fmla="*/ 42863 w 365"/>
              <a:gd name="T1" fmla="*/ 330200 h 208"/>
              <a:gd name="T2" fmla="*/ 215900 w 365"/>
              <a:gd name="T3" fmla="*/ 304800 h 208"/>
              <a:gd name="T4" fmla="*/ 322263 w 365"/>
              <a:gd name="T5" fmla="*/ 277813 h 208"/>
              <a:gd name="T6" fmla="*/ 506413 w 365"/>
              <a:gd name="T7" fmla="*/ 238125 h 208"/>
              <a:gd name="T8" fmla="*/ 560388 w 365"/>
              <a:gd name="T9" fmla="*/ 171450 h 208"/>
              <a:gd name="T10" fmla="*/ 573088 w 365"/>
              <a:gd name="T11" fmla="*/ 0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5"/>
              <a:gd name="T19" fmla="*/ 0 h 208"/>
              <a:gd name="T20" fmla="*/ 365 w 365"/>
              <a:gd name="T21" fmla="*/ 208 h 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5" h="208">
                <a:moveTo>
                  <a:pt x="27" y="208"/>
                </a:moveTo>
                <a:cubicBezTo>
                  <a:pt x="91" y="185"/>
                  <a:pt x="0" y="192"/>
                  <a:pt x="136" y="192"/>
                </a:cubicBezTo>
                <a:cubicBezTo>
                  <a:pt x="172" y="192"/>
                  <a:pt x="173" y="181"/>
                  <a:pt x="203" y="175"/>
                </a:cubicBezTo>
                <a:cubicBezTo>
                  <a:pt x="244" y="167"/>
                  <a:pt x="279" y="163"/>
                  <a:pt x="319" y="150"/>
                </a:cubicBezTo>
                <a:cubicBezTo>
                  <a:pt x="343" y="84"/>
                  <a:pt x="308" y="165"/>
                  <a:pt x="353" y="108"/>
                </a:cubicBezTo>
                <a:cubicBezTo>
                  <a:pt x="365" y="93"/>
                  <a:pt x="341" y="20"/>
                  <a:pt x="361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2" name="Freeform 14">
            <a:extLst>
              <a:ext uri="{FF2B5EF4-FFF2-40B4-BE49-F238E27FC236}">
                <a16:creationId xmlns:a16="http://schemas.microsoft.com/office/drawing/2014/main" id="{84AF0065-013A-4BB5-880D-9ED11226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1603375"/>
            <a:ext cx="211137" cy="914400"/>
          </a:xfrm>
          <a:custGeom>
            <a:avLst/>
            <a:gdLst>
              <a:gd name="T0" fmla="*/ 0 w 133"/>
              <a:gd name="T1" fmla="*/ 914400 h 576"/>
              <a:gd name="T2" fmla="*/ 12700 w 133"/>
              <a:gd name="T3" fmla="*/ 822325 h 576"/>
              <a:gd name="T4" fmla="*/ 66675 w 133"/>
              <a:gd name="T5" fmla="*/ 450850 h 576"/>
              <a:gd name="T6" fmla="*/ 146050 w 133"/>
              <a:gd name="T7" fmla="*/ 119063 h 576"/>
              <a:gd name="T8" fmla="*/ 211137 w 133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"/>
              <a:gd name="T16" fmla="*/ 0 h 576"/>
              <a:gd name="T17" fmla="*/ 133 w 133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" h="576">
                <a:moveTo>
                  <a:pt x="0" y="576"/>
                </a:moveTo>
                <a:cubicBezTo>
                  <a:pt x="10" y="544"/>
                  <a:pt x="19" y="549"/>
                  <a:pt x="8" y="518"/>
                </a:cubicBezTo>
                <a:cubicBezTo>
                  <a:pt x="28" y="440"/>
                  <a:pt x="25" y="362"/>
                  <a:pt x="42" y="284"/>
                </a:cubicBezTo>
                <a:cubicBezTo>
                  <a:pt x="48" y="209"/>
                  <a:pt x="49" y="138"/>
                  <a:pt x="92" y="75"/>
                </a:cubicBezTo>
                <a:cubicBezTo>
                  <a:pt x="96" y="62"/>
                  <a:pt x="107" y="0"/>
                  <a:pt x="133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3" name="Freeform 15">
            <a:extLst>
              <a:ext uri="{FF2B5EF4-FFF2-40B4-BE49-F238E27FC236}">
                <a16:creationId xmlns:a16="http://schemas.microsoft.com/office/drawing/2014/main" id="{9234D71D-46C1-42B7-ABE6-F403BE695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485900"/>
            <a:ext cx="1046163" cy="157163"/>
          </a:xfrm>
          <a:custGeom>
            <a:avLst/>
            <a:gdLst>
              <a:gd name="T0" fmla="*/ 0 w 659"/>
              <a:gd name="T1" fmla="*/ 104775 h 99"/>
              <a:gd name="T2" fmla="*/ 304800 w 659"/>
              <a:gd name="T3" fmla="*/ 25400 h 99"/>
              <a:gd name="T4" fmla="*/ 622300 w 659"/>
              <a:gd name="T5" fmla="*/ 50800 h 99"/>
              <a:gd name="T6" fmla="*/ 927100 w 659"/>
              <a:gd name="T7" fmla="*/ 117475 h 99"/>
              <a:gd name="T8" fmla="*/ 1006475 w 659"/>
              <a:gd name="T9" fmla="*/ 144463 h 99"/>
              <a:gd name="T10" fmla="*/ 1046163 w 659"/>
              <a:gd name="T11" fmla="*/ 157163 h 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59"/>
              <a:gd name="T19" fmla="*/ 0 h 99"/>
              <a:gd name="T20" fmla="*/ 659 w 659"/>
              <a:gd name="T21" fmla="*/ 99 h 9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59" h="99">
                <a:moveTo>
                  <a:pt x="0" y="66"/>
                </a:moveTo>
                <a:cubicBezTo>
                  <a:pt x="57" y="27"/>
                  <a:pt x="125" y="24"/>
                  <a:pt x="192" y="16"/>
                </a:cubicBezTo>
                <a:cubicBezTo>
                  <a:pt x="252" y="0"/>
                  <a:pt x="329" y="25"/>
                  <a:pt x="392" y="32"/>
                </a:cubicBezTo>
                <a:cubicBezTo>
                  <a:pt x="452" y="54"/>
                  <a:pt x="521" y="61"/>
                  <a:pt x="584" y="74"/>
                </a:cubicBezTo>
                <a:cubicBezTo>
                  <a:pt x="594" y="76"/>
                  <a:pt x="624" y="88"/>
                  <a:pt x="634" y="91"/>
                </a:cubicBezTo>
                <a:cubicBezTo>
                  <a:pt x="642" y="94"/>
                  <a:pt x="659" y="99"/>
                  <a:pt x="659" y="99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4" name="Freeform 16">
            <a:extLst>
              <a:ext uri="{FF2B5EF4-FFF2-40B4-BE49-F238E27FC236}">
                <a16:creationId xmlns:a16="http://schemas.microsoft.com/office/drawing/2014/main" id="{CBB74BE0-8EF3-4D48-9EB1-E79719B4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38" y="1192213"/>
            <a:ext cx="265112" cy="450850"/>
          </a:xfrm>
          <a:custGeom>
            <a:avLst/>
            <a:gdLst>
              <a:gd name="T0" fmla="*/ 0 w 167"/>
              <a:gd name="T1" fmla="*/ 450850 h 284"/>
              <a:gd name="T2" fmla="*/ 158750 w 167"/>
              <a:gd name="T3" fmla="*/ 384175 h 284"/>
              <a:gd name="T4" fmla="*/ 212725 w 167"/>
              <a:gd name="T5" fmla="*/ 225425 h 284"/>
              <a:gd name="T6" fmla="*/ 265112 w 167"/>
              <a:gd name="T7" fmla="*/ 106363 h 284"/>
              <a:gd name="T8" fmla="*/ 252412 w 167"/>
              <a:gd name="T9" fmla="*/ 39688 h 284"/>
              <a:gd name="T10" fmla="*/ 212725 w 167"/>
              <a:gd name="T11" fmla="*/ 26988 h 284"/>
              <a:gd name="T12" fmla="*/ 198437 w 167"/>
              <a:gd name="T13" fmla="*/ 0 h 2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7"/>
              <a:gd name="T22" fmla="*/ 0 h 284"/>
              <a:gd name="T23" fmla="*/ 167 w 167"/>
              <a:gd name="T24" fmla="*/ 284 h 2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7" h="284">
                <a:moveTo>
                  <a:pt x="0" y="284"/>
                </a:moveTo>
                <a:cubicBezTo>
                  <a:pt x="31" y="263"/>
                  <a:pt x="65" y="255"/>
                  <a:pt x="100" y="242"/>
                </a:cubicBezTo>
                <a:cubicBezTo>
                  <a:pt x="112" y="209"/>
                  <a:pt x="118" y="173"/>
                  <a:pt x="134" y="142"/>
                </a:cubicBezTo>
                <a:cubicBezTo>
                  <a:pt x="147" y="116"/>
                  <a:pt x="158" y="95"/>
                  <a:pt x="167" y="67"/>
                </a:cubicBezTo>
                <a:cubicBezTo>
                  <a:pt x="164" y="53"/>
                  <a:pt x="167" y="37"/>
                  <a:pt x="159" y="25"/>
                </a:cubicBezTo>
                <a:cubicBezTo>
                  <a:pt x="154" y="18"/>
                  <a:pt x="141" y="22"/>
                  <a:pt x="134" y="17"/>
                </a:cubicBezTo>
                <a:cubicBezTo>
                  <a:pt x="129" y="13"/>
                  <a:pt x="128" y="6"/>
                  <a:pt x="125" y="0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5" name="Freeform 17">
            <a:extLst>
              <a:ext uri="{FF2B5EF4-FFF2-40B4-BE49-F238E27FC236}">
                <a16:creationId xmlns:a16="http://schemas.microsoft.com/office/drawing/2014/main" id="{2210C4DF-106C-48D4-B362-F38C612A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1192213"/>
            <a:ext cx="211137" cy="292100"/>
          </a:xfrm>
          <a:custGeom>
            <a:avLst/>
            <a:gdLst>
              <a:gd name="T0" fmla="*/ 211137 w 133"/>
              <a:gd name="T1" fmla="*/ 0 h 184"/>
              <a:gd name="T2" fmla="*/ 52387 w 133"/>
              <a:gd name="T3" fmla="*/ 93663 h 184"/>
              <a:gd name="T4" fmla="*/ 12700 w 133"/>
              <a:gd name="T5" fmla="*/ 200025 h 184"/>
              <a:gd name="T6" fmla="*/ 0 w 133"/>
              <a:gd name="T7" fmla="*/ 292100 h 184"/>
              <a:gd name="T8" fmla="*/ 0 60000 65536"/>
              <a:gd name="T9" fmla="*/ 0 60000 65536"/>
              <a:gd name="T10" fmla="*/ 0 60000 65536"/>
              <a:gd name="T11" fmla="*/ 0 60000 65536"/>
              <a:gd name="T12" fmla="*/ 0 w 133"/>
              <a:gd name="T13" fmla="*/ 0 h 184"/>
              <a:gd name="T14" fmla="*/ 133 w 133"/>
              <a:gd name="T15" fmla="*/ 184 h 1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" h="184">
                <a:moveTo>
                  <a:pt x="133" y="0"/>
                </a:moveTo>
                <a:cubicBezTo>
                  <a:pt x="108" y="17"/>
                  <a:pt x="58" y="42"/>
                  <a:pt x="33" y="59"/>
                </a:cubicBezTo>
                <a:cubicBezTo>
                  <a:pt x="17" y="84"/>
                  <a:pt x="24" y="101"/>
                  <a:pt x="8" y="126"/>
                </a:cubicBezTo>
                <a:cubicBezTo>
                  <a:pt x="16" y="171"/>
                  <a:pt x="0" y="162"/>
                  <a:pt x="0" y="184"/>
                </a:cubicBezTo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6" name="Freeform 18">
            <a:extLst>
              <a:ext uri="{FF2B5EF4-FFF2-40B4-BE49-F238E27FC236}">
                <a16:creationId xmlns:a16="http://schemas.microsoft.com/office/drawing/2014/main" id="{2A84B703-9ADA-4E3D-927E-B46A792C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1392238"/>
            <a:ext cx="66675" cy="542925"/>
          </a:xfrm>
          <a:custGeom>
            <a:avLst/>
            <a:gdLst>
              <a:gd name="T0" fmla="*/ 66675 w 42"/>
              <a:gd name="T1" fmla="*/ 0 h 342"/>
              <a:gd name="T2" fmla="*/ 0 w 42"/>
              <a:gd name="T3" fmla="*/ 542925 h 342"/>
              <a:gd name="T4" fmla="*/ 0 60000 65536"/>
              <a:gd name="T5" fmla="*/ 0 60000 65536"/>
              <a:gd name="T6" fmla="*/ 0 w 42"/>
              <a:gd name="T7" fmla="*/ 0 h 342"/>
              <a:gd name="T8" fmla="*/ 42 w 42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" h="342">
                <a:moveTo>
                  <a:pt x="42" y="0"/>
                </a:moveTo>
                <a:lnTo>
                  <a:pt x="0" y="342"/>
                </a:ln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7" name="Line 19">
            <a:extLst>
              <a:ext uri="{FF2B5EF4-FFF2-40B4-BE49-F238E27FC236}">
                <a16:creationId xmlns:a16="http://schemas.microsoft.com/office/drawing/2014/main" id="{9AE1E511-23E3-4E0A-AD2E-C6AD642AAC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1981200"/>
            <a:ext cx="76200" cy="6096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28" name="Freeform 20">
            <a:extLst>
              <a:ext uri="{FF2B5EF4-FFF2-40B4-BE49-F238E27FC236}">
                <a16:creationId xmlns:a16="http://schemas.microsoft.com/office/drawing/2014/main" id="{56ED74CD-E20C-4E55-9900-C076567D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373688"/>
            <a:ext cx="688975" cy="661987"/>
          </a:xfrm>
          <a:custGeom>
            <a:avLst/>
            <a:gdLst>
              <a:gd name="T0" fmla="*/ 461963 w 434"/>
              <a:gd name="T1" fmla="*/ 25400 h 417"/>
              <a:gd name="T2" fmla="*/ 568325 w 434"/>
              <a:gd name="T3" fmla="*/ 52387 h 417"/>
              <a:gd name="T4" fmla="*/ 595313 w 434"/>
              <a:gd name="T5" fmla="*/ 92075 h 417"/>
              <a:gd name="T6" fmla="*/ 635000 w 434"/>
              <a:gd name="T7" fmla="*/ 119062 h 417"/>
              <a:gd name="T8" fmla="*/ 595313 w 434"/>
              <a:gd name="T9" fmla="*/ 409575 h 417"/>
              <a:gd name="T10" fmla="*/ 568325 w 434"/>
              <a:gd name="T11" fmla="*/ 449262 h 417"/>
              <a:gd name="T12" fmla="*/ 528638 w 434"/>
              <a:gd name="T13" fmla="*/ 463550 h 417"/>
              <a:gd name="T14" fmla="*/ 476250 w 434"/>
              <a:gd name="T15" fmla="*/ 542925 h 417"/>
              <a:gd name="T16" fmla="*/ 395288 w 434"/>
              <a:gd name="T17" fmla="*/ 595312 h 417"/>
              <a:gd name="T18" fmla="*/ 276225 w 434"/>
              <a:gd name="T19" fmla="*/ 661987 h 417"/>
              <a:gd name="T20" fmla="*/ 104775 w 434"/>
              <a:gd name="T21" fmla="*/ 595312 h 417"/>
              <a:gd name="T22" fmla="*/ 50800 w 434"/>
              <a:gd name="T23" fmla="*/ 515937 h 417"/>
              <a:gd name="T24" fmla="*/ 38100 w 434"/>
              <a:gd name="T25" fmla="*/ 330200 h 417"/>
              <a:gd name="T26" fmla="*/ 104775 w 434"/>
              <a:gd name="T27" fmla="*/ 52387 h 417"/>
              <a:gd name="T28" fmla="*/ 144463 w 434"/>
              <a:gd name="T29" fmla="*/ 25400 h 417"/>
              <a:gd name="T30" fmla="*/ 223838 w 434"/>
              <a:gd name="T31" fmla="*/ 0 h 417"/>
              <a:gd name="T32" fmla="*/ 449263 w 434"/>
              <a:gd name="T33" fmla="*/ 12700 h 417"/>
              <a:gd name="T34" fmla="*/ 488950 w 434"/>
              <a:gd name="T35" fmla="*/ 39687 h 417"/>
              <a:gd name="T36" fmla="*/ 461963 w 434"/>
              <a:gd name="T37" fmla="*/ 25400 h 4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34"/>
              <a:gd name="T58" fmla="*/ 0 h 417"/>
              <a:gd name="T59" fmla="*/ 434 w 434"/>
              <a:gd name="T60" fmla="*/ 417 h 41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34" h="417">
                <a:moveTo>
                  <a:pt x="291" y="16"/>
                </a:moveTo>
                <a:cubicBezTo>
                  <a:pt x="313" y="24"/>
                  <a:pt x="338" y="22"/>
                  <a:pt x="358" y="33"/>
                </a:cubicBezTo>
                <a:cubicBezTo>
                  <a:pt x="367" y="38"/>
                  <a:pt x="368" y="51"/>
                  <a:pt x="375" y="58"/>
                </a:cubicBezTo>
                <a:cubicBezTo>
                  <a:pt x="382" y="65"/>
                  <a:pt x="392" y="69"/>
                  <a:pt x="400" y="75"/>
                </a:cubicBezTo>
                <a:cubicBezTo>
                  <a:pt x="419" y="134"/>
                  <a:pt x="434" y="220"/>
                  <a:pt x="375" y="258"/>
                </a:cubicBezTo>
                <a:cubicBezTo>
                  <a:pt x="369" y="266"/>
                  <a:pt x="366" y="277"/>
                  <a:pt x="358" y="283"/>
                </a:cubicBezTo>
                <a:cubicBezTo>
                  <a:pt x="351" y="289"/>
                  <a:pt x="339" y="286"/>
                  <a:pt x="333" y="292"/>
                </a:cubicBezTo>
                <a:cubicBezTo>
                  <a:pt x="319" y="306"/>
                  <a:pt x="311" y="325"/>
                  <a:pt x="300" y="342"/>
                </a:cubicBezTo>
                <a:cubicBezTo>
                  <a:pt x="289" y="359"/>
                  <a:pt x="266" y="364"/>
                  <a:pt x="249" y="375"/>
                </a:cubicBezTo>
                <a:cubicBezTo>
                  <a:pt x="223" y="392"/>
                  <a:pt x="204" y="407"/>
                  <a:pt x="174" y="417"/>
                </a:cubicBezTo>
                <a:cubicBezTo>
                  <a:pt x="127" y="410"/>
                  <a:pt x="96" y="413"/>
                  <a:pt x="66" y="375"/>
                </a:cubicBezTo>
                <a:cubicBezTo>
                  <a:pt x="54" y="359"/>
                  <a:pt x="32" y="325"/>
                  <a:pt x="32" y="325"/>
                </a:cubicBezTo>
                <a:cubicBezTo>
                  <a:pt x="9" y="254"/>
                  <a:pt x="14" y="292"/>
                  <a:pt x="24" y="208"/>
                </a:cubicBezTo>
                <a:cubicBezTo>
                  <a:pt x="27" y="152"/>
                  <a:pt x="0" y="54"/>
                  <a:pt x="66" y="33"/>
                </a:cubicBezTo>
                <a:cubicBezTo>
                  <a:pt x="74" y="27"/>
                  <a:pt x="82" y="20"/>
                  <a:pt x="91" y="16"/>
                </a:cubicBezTo>
                <a:cubicBezTo>
                  <a:pt x="107" y="9"/>
                  <a:pt x="141" y="0"/>
                  <a:pt x="141" y="0"/>
                </a:cubicBezTo>
                <a:cubicBezTo>
                  <a:pt x="188" y="3"/>
                  <a:pt x="236" y="1"/>
                  <a:pt x="283" y="8"/>
                </a:cubicBezTo>
                <a:cubicBezTo>
                  <a:pt x="293" y="9"/>
                  <a:pt x="301" y="18"/>
                  <a:pt x="308" y="25"/>
                </a:cubicBezTo>
                <a:cubicBezTo>
                  <a:pt x="313" y="30"/>
                  <a:pt x="297" y="19"/>
                  <a:pt x="291" y="16"/>
                </a:cubicBezTo>
                <a:close/>
              </a:path>
            </a:pathLst>
          </a:cu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Pages>0</Pages>
  <Words>1142</Words>
  <Characters>0</Characters>
  <Application>Microsoft Office PowerPoint</Application>
  <DocSecurity>0</DocSecurity>
  <PresentationFormat>全屏显示(4:3)</PresentationFormat>
  <Lines>0</Lines>
  <Paragraphs>146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3" baseType="lpstr">
      <vt:lpstr>Century Gothic</vt:lpstr>
      <vt:lpstr>Wingdings 3</vt:lpstr>
      <vt:lpstr>创艺简仿宋</vt:lpstr>
      <vt:lpstr>方正姚体</vt:lpstr>
      <vt:lpstr>汉仪蝶语体简</vt:lpstr>
      <vt:lpstr>黑体</vt:lpstr>
      <vt:lpstr>华文新魏</vt:lpstr>
      <vt:lpstr>楷体_GB2312</vt:lpstr>
      <vt:lpstr>迷你简毡笔黑</vt:lpstr>
      <vt:lpstr>宋体</vt:lpstr>
      <vt:lpstr>微软雅黑</vt:lpstr>
      <vt:lpstr>文鼎CS大黑</vt:lpstr>
      <vt:lpstr>文鼎CS大隶书</vt:lpstr>
      <vt:lpstr>文鼎中楷简</vt:lpstr>
      <vt:lpstr>文鼎中特广告体</vt:lpstr>
      <vt:lpstr>幼圆</vt:lpstr>
      <vt:lpstr>Arial</vt:lpstr>
      <vt:lpstr>Marlett</vt:lpstr>
      <vt:lpstr>Times New Roman</vt:lpstr>
      <vt:lpstr>Wingdings</vt:lpstr>
      <vt:lpstr>丝状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免费更新请加微信：popo6111；淘宝店铺：泡泡教育5</dc:title>
  <dc:subject/>
  <dc:creator>免费更新请加微信：popo6111;淘宝店铺：泡泡教育5</dc:creator>
  <cp:keywords/>
  <dc:description>免费更新请加微信：popo6111；淘宝店铺：泡泡教育5</dc:description>
  <cp:lastModifiedBy>郭 会玲</cp:lastModifiedBy>
  <cp:revision>26</cp:revision>
  <dcterms:created xsi:type="dcterms:W3CDTF">2017-05-23T06:00:13Z</dcterms:created>
  <dcterms:modified xsi:type="dcterms:W3CDTF">2019-09-05T12:24:46Z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