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314" r:id="rId4"/>
    <p:sldId id="333" r:id="rId5"/>
    <p:sldId id="335" r:id="rId6"/>
    <p:sldId id="336" r:id="rId7"/>
    <p:sldId id="337" r:id="rId8"/>
    <p:sldId id="338" r:id="rId9"/>
    <p:sldId id="344" r:id="rId10"/>
    <p:sldId id="339" r:id="rId11"/>
    <p:sldId id="340" r:id="rId12"/>
    <p:sldId id="341" r:id="rId13"/>
    <p:sldId id="342" r:id="rId14"/>
    <p:sldId id="343" r:id="rId15"/>
    <p:sldId id="345" r:id="rId16"/>
    <p:sldId id="346" r:id="rId17"/>
    <p:sldId id="351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9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83"/>
        <p:guide pos="29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C311AD76-9BA5-4DE1-9554-0395F2C1FD5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1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30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44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629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2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7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B21B0-E52C-4E1D-ABDE-123CE12CDB7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2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9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5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0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BFAFB-1152-4407-BBFE-B0A05062A6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6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3F34124-6542-4F46-9FE1-04662AC4AA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7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audio" Target="../media/audio2.wav"/><Relationship Id="rId7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A66E5257-DCCF-4B13-B7C0-0EE25AFD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627188"/>
            <a:ext cx="84248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32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第二单元</a:t>
            </a: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近代化的早期探索与民族危机加剧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E86950F5-826C-4F89-97BF-A4428712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3784600"/>
            <a:ext cx="5959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洋务运动</a:t>
            </a:r>
            <a:endParaRPr lang="en-US" altLang="zh-CN" sz="6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Text Box 33">
            <a:extLst>
              <a:ext uri="{FF2B5EF4-FFF2-40B4-BE49-F238E27FC236}">
                <a16:creationId xmlns:a16="http://schemas.microsoft.com/office/drawing/2014/main" id="{1E88EEA1-D2C3-4169-9F73-4891D892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19050"/>
            <a:ext cx="3954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54F5E301-B941-41A1-8AF5-AE1D1FEC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06425"/>
            <a:ext cx="1762125" cy="47783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教育措施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6953A0C-9C42-404A-8FA4-013A9365BA70}"/>
              </a:ext>
            </a:extLst>
          </p:cNvPr>
          <p:cNvSpPr/>
          <p:nvPr/>
        </p:nvSpPr>
        <p:spPr>
          <a:xfrm>
            <a:off x="2554288" y="669925"/>
            <a:ext cx="5127625" cy="4286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兴办新式学校、设立翻译局及派遣留学生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1CB2859-6056-4919-800F-4A3179A87BB2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369" y="1741158"/>
            <a:ext cx="2520000" cy="175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"/>
          </a:effec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0D1AF1-F261-4846-A373-EFA3D23DA1D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4000504"/>
            <a:ext cx="2520000" cy="19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63500"/>
          </a:effec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9A4B4CF7-DE1C-4F66-8EC2-5C0A64DD0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86250"/>
            <a:ext cx="42878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中国第一批官派留学生</a:t>
            </a:r>
            <a:endParaRPr lang="en-US" altLang="zh-CN" sz="3200"/>
          </a:p>
          <a:p>
            <a:pPr eaLnBrk="1" hangingPunct="1"/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/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1872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年清政府首次派遣的</a:t>
            </a:r>
            <a:endParaRPr lang="en-US" altLang="zh-CN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eaLnBrk="1" hangingPunct="1"/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30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名赴美留学生合影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A0396B-9B70-4551-879B-36CFDF3D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643063"/>
            <a:ext cx="4572000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京师同文馆</a:t>
            </a:r>
            <a:endParaRPr lang="en-US" altLang="zh-CN" sz="3200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1862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zh-CN" altLang="zh-CN" sz="2400"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月正式批准成立，附属于总理各国事务衙门洋务派创办的第一所新式学堂。</a:t>
            </a:r>
            <a:r>
              <a:rPr lang="zh-CN" altLang="en-US"/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66684D6-E0AE-4FA7-9F09-645B51B91F5C}"/>
              </a:ext>
            </a:extLst>
          </p:cNvPr>
          <p:cNvCxnSpPr/>
          <p:nvPr/>
        </p:nvCxnSpPr>
        <p:spPr>
          <a:xfrm>
            <a:off x="500063" y="3713163"/>
            <a:ext cx="7572375" cy="1587"/>
          </a:xfrm>
          <a:prstGeom prst="line">
            <a:avLst/>
          </a:prstGeom>
          <a:ln>
            <a:solidFill>
              <a:srgbClr val="00206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4BA36F-E0A8-4331-B79D-AC0502416890}"/>
              </a:ext>
            </a:extLst>
          </p:cNvPr>
          <p:cNvCxnSpPr/>
          <p:nvPr/>
        </p:nvCxnSpPr>
        <p:spPr>
          <a:xfrm>
            <a:off x="571500" y="6356350"/>
            <a:ext cx="7572375" cy="1588"/>
          </a:xfrm>
          <a:prstGeom prst="line">
            <a:avLst/>
          </a:prstGeom>
          <a:ln>
            <a:solidFill>
              <a:srgbClr val="00206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11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8D3209C4-55B7-4D28-AA53-00FA34377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606425"/>
            <a:ext cx="2563813" cy="47783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开办民用工业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060B0D0C-DA65-4513-9870-320AC71A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1435100"/>
            <a:ext cx="88661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19</a:t>
            </a:r>
            <a:r>
              <a:rPr lang="zh-CN" altLang="en-US" sz="2800" b="1">
                <a:latin typeface="宋体" panose="02010600030101010101" pitchFamily="2" charset="-122"/>
              </a:rPr>
              <a:t>世纪</a:t>
            </a:r>
            <a:r>
              <a:rPr lang="en-US" altLang="zh-CN" sz="2800" b="1">
                <a:latin typeface="宋体" panose="02010600030101010101" pitchFamily="2" charset="-122"/>
              </a:rPr>
              <a:t>70</a:t>
            </a:r>
            <a:r>
              <a:rPr lang="zh-CN" altLang="en-US" sz="2800" b="1">
                <a:latin typeface="宋体" panose="02010600030101010101" pitchFamily="2" charset="-122"/>
              </a:rPr>
              <a:t>年代起，洋务派以</a:t>
            </a:r>
            <a:r>
              <a:rPr lang="en-US" altLang="zh-CN" sz="2800" b="1"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</a:rPr>
              <a:t>求富</a:t>
            </a:r>
            <a:r>
              <a:rPr lang="en-US" altLang="zh-CN" sz="2800" b="1"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为口号，开办一批民用工业</a:t>
            </a:r>
            <a:r>
              <a:rPr lang="en-US" altLang="zh-CN" sz="2800" b="1">
                <a:latin typeface="宋体" panose="02010600030101010101" pitchFamily="2" charset="-122"/>
              </a:rPr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轮船招商局、开平煤矿、湖北织布局、汉阳铁厂</a:t>
            </a:r>
          </a:p>
        </p:txBody>
      </p:sp>
      <p:pic>
        <p:nvPicPr>
          <p:cNvPr id="251908" name="图片 251907" descr="轮船招商局">
            <a:extLst>
              <a:ext uri="{FF2B5EF4-FFF2-40B4-BE49-F238E27FC236}">
                <a16:creationId xmlns:a16="http://schemas.microsoft.com/office/drawing/2014/main" id="{E9AA5AAE-2A87-4450-8E88-73029B00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836863"/>
            <a:ext cx="4365625" cy="329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909" name="文本框 251908">
            <a:extLst>
              <a:ext uri="{FF2B5EF4-FFF2-40B4-BE49-F238E27FC236}">
                <a16:creationId xmlns:a16="http://schemas.microsoft.com/office/drawing/2014/main" id="{36407B53-7748-4A56-8ED1-2285134D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6138863"/>
            <a:ext cx="1674812" cy="398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轮船招商局</a:t>
            </a:r>
          </a:p>
        </p:txBody>
      </p:sp>
      <p:graphicFrame>
        <p:nvGraphicFramePr>
          <p:cNvPr id="252932" name="对象 252931">
            <a:extLst>
              <a:ext uri="{FF2B5EF4-FFF2-40B4-BE49-F238E27FC236}">
                <a16:creationId xmlns:a16="http://schemas.microsoft.com/office/drawing/2014/main" id="{33FCF85E-AECD-44A7-81C7-954F53CAC8A0}"/>
              </a:ext>
            </a:extLst>
          </p:cNvPr>
          <p:cNvGraphicFramePr>
            <a:graphicFrameLocks/>
          </p:cNvGraphicFramePr>
          <p:nvPr/>
        </p:nvGraphicFramePr>
        <p:xfrm>
          <a:off x="4213225" y="2828925"/>
          <a:ext cx="4811713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BMP 图像" r:id="rId4" imgW="4448026" imgH="3333693" progId="Paint.Picture">
                  <p:embed/>
                </p:oleObj>
              </mc:Choice>
              <mc:Fallback>
                <p:oleObj name="BMP 图像" r:id="rId4" imgW="4448026" imgH="3333693" progId="Paint.Picture">
                  <p:embed/>
                  <p:pic>
                    <p:nvPicPr>
                      <p:cNvPr id="0" name="对象 25293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828925"/>
                        <a:ext cx="4811713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5DE78D9-9E45-4D63-B33F-79C86E8B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6108700"/>
            <a:ext cx="1320800" cy="398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汉阳铁厂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26" grpId="0"/>
      <p:bldP spid="25190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7197">
            <a:extLst>
              <a:ext uri="{FF2B5EF4-FFF2-40B4-BE49-F238E27FC236}">
                <a16:creationId xmlns:a16="http://schemas.microsoft.com/office/drawing/2014/main" id="{C9A602EE-8569-4969-91C4-12F606EC7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550863"/>
            <a:ext cx="40862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建立新式海陆军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F878BE0D-A59F-4E86-9B8E-2C673E14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568450"/>
            <a:ext cx="2339975" cy="47783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建立新式陆军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327C32E2-F97C-4A44-9BBE-C5EDA9A0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303463"/>
            <a:ext cx="7510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组建新式洋枪队，采用西式兵操练兵</a:t>
            </a:r>
          </a:p>
        </p:txBody>
      </p:sp>
      <p:sp>
        <p:nvSpPr>
          <p:cNvPr id="2" name="矩形 7174">
            <a:extLst>
              <a:ext uri="{FF2B5EF4-FFF2-40B4-BE49-F238E27FC236}">
                <a16:creationId xmlns:a16="http://schemas.microsoft.com/office/drawing/2014/main" id="{5D8845D9-80DE-4EDB-8F74-EDAF52F8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3262313"/>
            <a:ext cx="2339975" cy="47783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建立新式海军</a:t>
            </a:r>
          </a:p>
        </p:txBody>
      </p:sp>
      <p:sp>
        <p:nvSpPr>
          <p:cNvPr id="3" name="矩形 7178">
            <a:extLst>
              <a:ext uri="{FF2B5EF4-FFF2-40B4-BE49-F238E27FC236}">
                <a16:creationId xmlns:a16="http://schemas.microsoft.com/office/drawing/2014/main" id="{BDC05656-DC70-4004-BB35-CE6C5437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4114800"/>
            <a:ext cx="75104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组建南洋、北洋、福建三支海军，成立海军衙门统一指挥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26" grpId="0"/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78531">
            <a:extLst>
              <a:ext uri="{FF2B5EF4-FFF2-40B4-BE49-F238E27FC236}">
                <a16:creationId xmlns:a16="http://schemas.microsoft.com/office/drawing/2014/main" id="{7608A31E-E65A-406B-B1CA-418E6C0D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438150"/>
            <a:ext cx="820896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文本框 278532">
            <a:extLst>
              <a:ext uri="{FF2B5EF4-FFF2-40B4-BE49-F238E27FC236}">
                <a16:creationId xmlns:a16="http://schemas.microsoft.com/office/drawing/2014/main" id="{AB63577E-71CF-4032-BF6D-096D2FD5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959475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华文新魏" panose="02010800040101010101" pitchFamily="2" charset="-122"/>
              </a:rPr>
              <a:t>北洋舰队主力战舰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致远舰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77508">
            <a:extLst>
              <a:ext uri="{FF2B5EF4-FFF2-40B4-BE49-F238E27FC236}">
                <a16:creationId xmlns:a16="http://schemas.microsoft.com/office/drawing/2014/main" id="{18E0D2FB-49B5-4231-9F27-3D68C100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661025"/>
            <a:ext cx="531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华文新魏" panose="02010800040101010101" pitchFamily="2" charset="-122"/>
              </a:rPr>
              <a:t>北洋舰队主力战舰</a:t>
            </a:r>
            <a:r>
              <a:rPr lang="zh-CN" altLang="en-US" sz="3600" b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定远舰</a:t>
            </a:r>
            <a:r>
              <a:rPr lang="zh-CN" altLang="en-US" sz="3200" b="1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8435" name="图片 277511">
            <a:extLst>
              <a:ext uri="{FF2B5EF4-FFF2-40B4-BE49-F238E27FC236}">
                <a16:creationId xmlns:a16="http://schemas.microsoft.com/office/drawing/2014/main" id="{B32AFB87-579C-47F2-915C-F9463F51E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6250"/>
            <a:ext cx="8424862" cy="492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文本框 190469">
            <a:extLst>
              <a:ext uri="{FF2B5EF4-FFF2-40B4-BE49-F238E27FC236}">
                <a16:creationId xmlns:a16="http://schemas.microsoft.com/office/drawing/2014/main" id="{5507DF02-ACCD-4ECC-A74C-407E461F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2160588"/>
            <a:ext cx="91440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00101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4400" b="1">
                <a:solidFill>
                  <a:schemeClr val="accent2"/>
                </a:solidFill>
                <a:latin typeface="文鼎中楷简" charset="0"/>
              </a:rPr>
              <a:t>我们应当怎样评价洋务运动呢？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1010"/>
                </a:solidFill>
                <a:latin typeface="宋体" panose="02010600030101010101" pitchFamily="2" charset="-122"/>
              </a:rPr>
              <a:t>     请根据所学的知识，按照自己的理解，说说你同意那种看法并阐述理由。</a:t>
            </a:r>
            <a:r>
              <a:rPr lang="zh-CN" altLang="en-US" sz="3600">
                <a:solidFill>
                  <a:srgbClr val="00101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90474" name="矩形 190473">
            <a:extLst>
              <a:ext uri="{FF2B5EF4-FFF2-40B4-BE49-F238E27FC236}">
                <a16:creationId xmlns:a16="http://schemas.microsoft.com/office/drawing/2014/main" id="{1D26A6A0-203A-4A43-B15C-4C354EAF0BE2}"/>
              </a:ext>
            </a:extLst>
          </p:cNvPr>
          <p:cNvSpPr/>
          <p:nvPr/>
        </p:nvSpPr>
        <p:spPr>
          <a:xfrm>
            <a:off x="310198" y="573723"/>
            <a:ext cx="3311525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noProof="1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CS大黑" panose="02010609010101010101" charset="0"/>
                <a:ea typeface="文鼎CS大黑" panose="02010609010101010101" charset="0"/>
                <a:cs typeface="+mn-ea"/>
              </a:rPr>
              <a:t>说一说:</a:t>
            </a:r>
            <a:endParaRPr lang="zh-CN" altLang="en-US" sz="3600" noProof="1">
              <a:ln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文鼎CS大黑" panose="02010609010101010101" charset="0"/>
              <a:ea typeface="文鼎CS大黑" panose="02010609010101010101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7413">
            <a:extLst>
              <a:ext uri="{FF2B5EF4-FFF2-40B4-BE49-F238E27FC236}">
                <a16:creationId xmlns:a16="http://schemas.microsoft.com/office/drawing/2014/main" id="{CA1975A4-3AB2-4501-9375-CB912EF2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842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文本框 17418">
            <a:extLst>
              <a:ext uri="{FF2B5EF4-FFF2-40B4-BE49-F238E27FC236}">
                <a16:creationId xmlns:a16="http://schemas.microsoft.com/office/drawing/2014/main" id="{BDE53F44-1C95-4C5E-8859-FA983D8AA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895475"/>
            <a:ext cx="22447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文鼎CS中黑" charset="0"/>
              </a:rPr>
              <a:t>积极方面:</a:t>
            </a:r>
          </a:p>
        </p:txBody>
      </p:sp>
      <p:sp>
        <p:nvSpPr>
          <p:cNvPr id="20484" name="文本框 17419">
            <a:extLst>
              <a:ext uri="{FF2B5EF4-FFF2-40B4-BE49-F238E27FC236}">
                <a16:creationId xmlns:a16="http://schemas.microsoft.com/office/drawing/2014/main" id="{D2FABE5A-78E1-41B2-AF78-F00BCE987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65625"/>
            <a:ext cx="576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21" name="矩形 17420">
            <a:extLst>
              <a:ext uri="{FF2B5EF4-FFF2-40B4-BE49-F238E27FC236}">
                <a16:creationId xmlns:a16="http://schemas.microsoft.com/office/drawing/2014/main" id="{69176126-B25E-4C53-8778-B68016017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2701925"/>
            <a:ext cx="8266113" cy="31083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文鼎中楷简" charset="0"/>
              </a:rPr>
              <a:t>①</a:t>
            </a:r>
            <a:r>
              <a:rPr lang="zh-CN" altLang="zh-CN" sz="2800" b="1">
                <a:latin typeface="文鼎中楷简" charset="0"/>
              </a:rPr>
              <a:t>洋务运动是中国历史上第一次近代化运动。推动了中国军事工业、民用企业、交通运输业的发展。</a:t>
            </a:r>
          </a:p>
          <a:p>
            <a:pPr eaLnBrk="1" hangingPunct="1"/>
            <a:endParaRPr lang="zh-CN" altLang="en-US" sz="2800" b="1">
              <a:latin typeface="文鼎中楷简" charset="0"/>
            </a:endParaRPr>
          </a:p>
          <a:p>
            <a:pPr eaLnBrk="1" hangingPunct="1"/>
            <a:r>
              <a:rPr lang="en-US" altLang="zh-CN" sz="2800" b="1">
                <a:latin typeface="文鼎中楷简" charset="0"/>
              </a:rPr>
              <a:t>②</a:t>
            </a:r>
            <a:r>
              <a:rPr lang="zh-CN" altLang="en-US" sz="2800" b="1">
                <a:latin typeface="文鼎中楷简" charset="0"/>
              </a:rPr>
              <a:t>客观上促进了中国民族资本主义的产生。</a:t>
            </a:r>
          </a:p>
          <a:p>
            <a:pPr eaLnBrk="1" hangingPunct="1"/>
            <a:endParaRPr lang="zh-CN" altLang="zh-CN" sz="2800" b="1">
              <a:latin typeface="文鼎中楷简" charset="0"/>
            </a:endParaRPr>
          </a:p>
          <a:p>
            <a:pPr eaLnBrk="1" hangingPunct="1"/>
            <a:r>
              <a:rPr lang="zh-CN" altLang="zh-CN" sz="2800" b="1">
                <a:latin typeface="文鼎中楷简" charset="0"/>
              </a:rPr>
              <a:t>③</a:t>
            </a:r>
            <a:r>
              <a:rPr lang="zh-CN" altLang="en-US" sz="2800" b="1">
                <a:latin typeface="文鼎中楷简" charset="0"/>
              </a:rPr>
              <a:t>对外国资本的入侵起了一定的抵制作用。</a:t>
            </a:r>
          </a:p>
          <a:p>
            <a:pPr eaLnBrk="1" hangingPunct="1"/>
            <a:endParaRPr lang="zh-CN" altLang="en-US" sz="2800" b="1">
              <a:latin typeface="文鼎中楷简" charset="0"/>
            </a:endParaRPr>
          </a:p>
        </p:txBody>
      </p:sp>
      <p:sp>
        <p:nvSpPr>
          <p:cNvPr id="17422" name="文本框 17421">
            <a:extLst>
              <a:ext uri="{FF2B5EF4-FFF2-40B4-BE49-F238E27FC236}">
                <a16:creationId xmlns:a16="http://schemas.microsoft.com/office/drawing/2014/main" id="{EE26DED9-6F23-4B94-8B00-F709DD892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927100"/>
            <a:ext cx="597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文鼎中楷简" charset="0"/>
              </a:rPr>
              <a:t>它没有使中国走上富强的道路。</a:t>
            </a:r>
          </a:p>
        </p:txBody>
      </p:sp>
      <p:sp>
        <p:nvSpPr>
          <p:cNvPr id="17423" name="矩形 17422">
            <a:extLst>
              <a:ext uri="{FF2B5EF4-FFF2-40B4-BE49-F238E27FC236}">
                <a16:creationId xmlns:a16="http://schemas.microsoft.com/office/drawing/2014/main" id="{C414E9B4-FEAC-4E81-B69A-FC43311467D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765175"/>
            <a:ext cx="23050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latin typeface="文鼎CS中黑" charset="0"/>
              </a:rPr>
              <a:t>消极方面</a:t>
            </a:r>
            <a:r>
              <a:rPr lang="en-US" altLang="zh-CN" sz="3600" b="1">
                <a:latin typeface="文鼎CS中黑" charset="0"/>
              </a:rPr>
              <a:t>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/>
      <p:bldP spid="17421" grpId="0" animBg="1"/>
      <p:bldP spid="17422" grpId="0"/>
      <p:bldP spid="174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2">
            <a:extLst>
              <a:ext uri="{FF2B5EF4-FFF2-40B4-BE49-F238E27FC236}">
                <a16:creationId xmlns:a16="http://schemas.microsoft.com/office/drawing/2014/main" id="{8966D454-61B6-4F57-BCF1-CEA0084D353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571500"/>
            <a:ext cx="2092325" cy="549275"/>
            <a:chOff x="242" y="858"/>
            <a:chExt cx="3296" cy="865"/>
          </a:xfrm>
        </p:grpSpPr>
        <p:pic>
          <p:nvPicPr>
            <p:cNvPr id="21513" name="图片 1">
              <a:extLst>
                <a:ext uri="{FF2B5EF4-FFF2-40B4-BE49-F238E27FC236}">
                  <a16:creationId xmlns:a16="http://schemas.microsoft.com/office/drawing/2014/main" id="{D6AA76E7-1C2D-460B-ABE5-6A201B279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4" name="文本框 2">
              <a:extLst>
                <a:ext uri="{FF2B5EF4-FFF2-40B4-BE49-F238E27FC236}">
                  <a16:creationId xmlns:a16="http://schemas.microsoft.com/office/drawing/2014/main" id="{A37DC195-FC79-4F7A-AEC9-2A7EE4E34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21507" name="左大括号 263172">
            <a:extLst>
              <a:ext uri="{FF2B5EF4-FFF2-40B4-BE49-F238E27FC236}">
                <a16:creationId xmlns:a16="http://schemas.microsoft.com/office/drawing/2014/main" id="{29F76913-E924-45EF-88BA-083222EBD32A}"/>
              </a:ext>
            </a:extLst>
          </p:cNvPr>
          <p:cNvSpPr>
            <a:spLocks/>
          </p:cNvSpPr>
          <p:nvPr/>
        </p:nvSpPr>
        <p:spPr bwMode="auto">
          <a:xfrm>
            <a:off x="1187450" y="1595438"/>
            <a:ext cx="358775" cy="4464050"/>
          </a:xfrm>
          <a:prstGeom prst="leftBrace">
            <a:avLst>
              <a:gd name="adj1" fmla="val 10363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文本框 263173">
            <a:extLst>
              <a:ext uri="{FF2B5EF4-FFF2-40B4-BE49-F238E27FC236}">
                <a16:creationId xmlns:a16="http://schemas.microsoft.com/office/drawing/2014/main" id="{074F7699-DCB8-421E-A713-4032405EF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700213"/>
            <a:ext cx="7524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文鼎中楷简" charset="0"/>
              </a:rPr>
              <a:t>洋务派的产生</a:t>
            </a:r>
            <a:r>
              <a:rPr lang="en-US" altLang="zh-CN" sz="2800" b="1">
                <a:latin typeface="文鼎中楷简" charset="0"/>
              </a:rPr>
              <a:t>(</a:t>
            </a:r>
            <a:r>
              <a:rPr lang="zh-CN" altLang="en-US" sz="2800" b="1">
                <a:latin typeface="文鼎中楷简" charset="0"/>
              </a:rPr>
              <a:t>背景、目的、主张、时间、代表</a:t>
            </a:r>
            <a:r>
              <a:rPr lang="en-US" altLang="zh-CN" sz="2800" b="1">
                <a:latin typeface="文鼎中楷简" charset="0"/>
              </a:rPr>
              <a:t>)</a:t>
            </a:r>
          </a:p>
        </p:txBody>
      </p:sp>
      <p:sp>
        <p:nvSpPr>
          <p:cNvPr id="21509" name="文本框 263174">
            <a:extLst>
              <a:ext uri="{FF2B5EF4-FFF2-40B4-BE49-F238E27FC236}">
                <a16:creationId xmlns:a16="http://schemas.microsoft.com/office/drawing/2014/main" id="{6F8CB51F-2485-4896-BC9D-DE3D9F99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852738"/>
            <a:ext cx="7524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文鼎中楷简" charset="0"/>
              </a:rPr>
              <a:t>洋务运动的主要内容(军事、民用、海军、人才)</a:t>
            </a:r>
          </a:p>
        </p:txBody>
      </p:sp>
      <p:sp>
        <p:nvSpPr>
          <p:cNvPr id="21510" name="文本框 263175">
            <a:extLst>
              <a:ext uri="{FF2B5EF4-FFF2-40B4-BE49-F238E27FC236}">
                <a16:creationId xmlns:a16="http://schemas.microsoft.com/office/drawing/2014/main" id="{BCC38B13-F3DB-49F5-B7AE-0FB70CB2A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149725"/>
            <a:ext cx="5256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文鼎中楷简" charset="0"/>
              </a:rPr>
              <a:t>洋务运动的结局----破产、失败</a:t>
            </a:r>
          </a:p>
        </p:txBody>
      </p:sp>
      <p:sp>
        <p:nvSpPr>
          <p:cNvPr id="21511" name="文本框 263176">
            <a:extLst>
              <a:ext uri="{FF2B5EF4-FFF2-40B4-BE49-F238E27FC236}">
                <a16:creationId xmlns:a16="http://schemas.microsoft.com/office/drawing/2014/main" id="{C020DF1A-863C-4894-90E4-8E98E4636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45125"/>
            <a:ext cx="4895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文鼎中楷简" charset="0"/>
              </a:rPr>
              <a:t>洋务运动的评价(消极、积极)</a:t>
            </a:r>
          </a:p>
        </p:txBody>
      </p:sp>
      <p:sp>
        <p:nvSpPr>
          <p:cNvPr id="21512" name="文本框 263177">
            <a:extLst>
              <a:ext uri="{FF2B5EF4-FFF2-40B4-BE49-F238E27FC236}">
                <a16:creationId xmlns:a16="http://schemas.microsoft.com/office/drawing/2014/main" id="{D825F52C-4AF0-4DD7-B635-FD814A074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565400"/>
            <a:ext cx="8604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latin typeface="宋体" panose="02010600030101010101" pitchFamily="2" charset="-122"/>
              </a:rPr>
              <a:t>洋务运动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">
            <a:extLst>
              <a:ext uri="{FF2B5EF4-FFF2-40B4-BE49-F238E27FC236}">
                <a16:creationId xmlns:a16="http://schemas.microsoft.com/office/drawing/2014/main" id="{83BC8C49-6245-4F9B-9DEC-F94D1C5986FF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2535" name="图片 1">
              <a:extLst>
                <a:ext uri="{FF2B5EF4-FFF2-40B4-BE49-F238E27FC236}">
                  <a16:creationId xmlns:a16="http://schemas.microsoft.com/office/drawing/2014/main" id="{2CB3A2FA-AAE4-4A90-83C3-536D6CA45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文本框 2">
              <a:extLst>
                <a:ext uri="{FF2B5EF4-FFF2-40B4-BE49-F238E27FC236}">
                  <a16:creationId xmlns:a16="http://schemas.microsoft.com/office/drawing/2014/main" id="{C0DA06F0-AD51-40AD-A7AD-44A513A3B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7" name="圆角矩形 6">
            <a:extLst>
              <a:ext uri="{FF2B5EF4-FFF2-40B4-BE49-F238E27FC236}">
                <a16:creationId xmlns:a16="http://schemas.microsoft.com/office/drawing/2014/main" id="{B5E6C387-7AC6-47CD-BCCB-D7F08B4AC1BC}"/>
              </a:ext>
            </a:extLst>
          </p:cNvPr>
          <p:cNvSpPr/>
          <p:nvPr/>
        </p:nvSpPr>
        <p:spPr>
          <a:xfrm>
            <a:off x="15875" y="1073150"/>
            <a:ext cx="9061450" cy="3429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曾国藩等人以“自强”为口号兴办了近代军事工业。为此，我们把他们称为（  ）</a:t>
            </a:r>
            <a:endParaRPr lang="en-US" altLang="zh-CN" sz="3200" b="1" noProof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A.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镇压太平天国的刽子手</a:t>
            </a:r>
            <a:endParaRPr lang="en-US" altLang="zh-CN" sz="3200" b="1" noProof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B.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启动中国近代化的洋务派</a:t>
            </a:r>
            <a:endParaRPr lang="en-US" altLang="zh-CN" sz="3200" b="1" noProof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C.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兴办企业的民族资本家</a:t>
            </a:r>
            <a:endParaRPr lang="en-US" altLang="zh-CN" sz="3200" b="1" noProof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D.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推翻清政府统治的革命派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4CECDA2-D515-462D-9FD4-BDBCB4F009AA}"/>
              </a:ext>
            </a:extLst>
          </p:cNvPr>
          <p:cNvSpPr/>
          <p:nvPr/>
        </p:nvSpPr>
        <p:spPr>
          <a:xfrm>
            <a:off x="6294438" y="1765300"/>
            <a:ext cx="633412" cy="6429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solidFill>
                  <a:srgbClr val="C00000"/>
                </a:solidFill>
              </a:rPr>
              <a:t>B</a:t>
            </a:r>
            <a:endParaRPr lang="zh-CN" altLang="en-US" sz="3200" noProof="1">
              <a:solidFill>
                <a:srgbClr val="C00000"/>
              </a:solidFill>
            </a:endParaRPr>
          </a:p>
        </p:txBody>
      </p:sp>
      <p:sp>
        <p:nvSpPr>
          <p:cNvPr id="22533" name="文本占位符 135170">
            <a:extLst>
              <a:ext uri="{FF2B5EF4-FFF2-40B4-BE49-F238E27FC236}">
                <a16:creationId xmlns:a16="http://schemas.microsoft.com/office/drawing/2014/main" id="{9A19CB46-3F5E-4779-B181-87240CE8636E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114300" y="4438650"/>
            <a:ext cx="85407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．洋务派倡导洋务运动的根本目的是(　　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A 维护封建经济            B 发展资本主义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C 维护封建统治            D 抵抗外国侵略</a:t>
            </a:r>
            <a:b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zh-CN" altLang="en-US" sz="320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B01DA10A-C6BF-4D79-A2D6-05B4CB8B7E27}"/>
              </a:ext>
            </a:extLst>
          </p:cNvPr>
          <p:cNvSpPr/>
          <p:nvPr/>
        </p:nvSpPr>
        <p:spPr>
          <a:xfrm>
            <a:off x="7277100" y="4327525"/>
            <a:ext cx="633413" cy="6429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>
                <a:solidFill>
                  <a:srgbClr val="C00000"/>
                </a:solidFill>
                <a:latin typeface="Calibri" panose="020F0502020204030204" pitchFamily="34" charset="0"/>
              </a:rPr>
              <a:t>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占位符 138242">
            <a:extLst>
              <a:ext uri="{FF2B5EF4-FFF2-40B4-BE49-F238E27FC236}">
                <a16:creationId xmlns:a16="http://schemas.microsoft.com/office/drawing/2014/main" id="{1591F58B-B8D3-4CD6-8EC5-1F090B21515B}"/>
              </a:ext>
            </a:extLst>
          </p:cNvPr>
          <p:cNvSpPr>
            <a:spLocks noGrp="1" noRot="1" noChangeArrowheads="1"/>
          </p:cNvSpPr>
          <p:nvPr/>
        </p:nvSpPr>
        <p:spPr bwMode="auto">
          <a:xfrm>
            <a:off x="28575" y="3052763"/>
            <a:ext cx="9091613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．标志着洋务运动“自强求富”愿望破产的是　(　　)　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A 中国民族资本主义的兴起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B 甲午中日战争中国战败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C 中法战争中国不败而败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仿宋" panose="02010609060101010101" pitchFamily="49" charset="-122"/>
                <a:ea typeface="仿宋" panose="02010609060101010101" pitchFamily="49" charset="-122"/>
              </a:rPr>
              <a:t>D 义和团运动兴起和发展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9EB02DA-8FCB-4DC8-902E-6813DB5564D3}"/>
              </a:ext>
            </a:extLst>
          </p:cNvPr>
          <p:cNvSpPr/>
          <p:nvPr/>
        </p:nvSpPr>
        <p:spPr>
          <a:xfrm>
            <a:off x="-77788" y="111125"/>
            <a:ext cx="9193213" cy="3429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.奕䜣在奏折中提到：要抵抗外国侵略，“探源之策，在于自强”。洋务派在“求富”口号下创办的工业有（       ）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A.轮船招商局               B.安庆内军械所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3200" b="1" noProof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C.江南制造总局             D.福州船政局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BB6D7C4-0FB7-4E80-AC4A-688528CB3BA5}"/>
              </a:ext>
            </a:extLst>
          </p:cNvPr>
          <p:cNvSpPr/>
          <p:nvPr/>
        </p:nvSpPr>
        <p:spPr>
          <a:xfrm>
            <a:off x="3016250" y="1474788"/>
            <a:ext cx="633413" cy="642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>
                <a:solidFill>
                  <a:srgbClr val="C0000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478F3FA-582B-4548-A8F1-E2717D45CCD0}"/>
              </a:ext>
            </a:extLst>
          </p:cNvPr>
          <p:cNvSpPr/>
          <p:nvPr/>
        </p:nvSpPr>
        <p:spPr>
          <a:xfrm>
            <a:off x="792163" y="3529013"/>
            <a:ext cx="633412" cy="6429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noProof="1">
                <a:solidFill>
                  <a:srgbClr val="C00000"/>
                </a:solidFill>
              </a:rPr>
              <a:t>B</a:t>
            </a:r>
            <a:endParaRPr lang="zh-CN" altLang="en-US" sz="3200" noProof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">
            <a:extLst>
              <a:ext uri="{FF2B5EF4-FFF2-40B4-BE49-F238E27FC236}">
                <a16:creationId xmlns:a16="http://schemas.microsoft.com/office/drawing/2014/main" id="{6266391F-1675-4A82-A413-97E9F8C29D97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6151" name="图片 1">
              <a:extLst>
                <a:ext uri="{FF2B5EF4-FFF2-40B4-BE49-F238E27FC236}">
                  <a16:creationId xmlns:a16="http://schemas.microsoft.com/office/drawing/2014/main" id="{B61FA1AE-84F2-47EF-A2DD-FD1259243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文本框 2">
              <a:extLst>
                <a:ext uri="{FF2B5EF4-FFF2-40B4-BE49-F238E27FC236}">
                  <a16:creationId xmlns:a16="http://schemas.microsoft.com/office/drawing/2014/main" id="{51619FF1-0555-4E2D-A309-02E6719E7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3076" name="图片 3">
            <a:extLst>
              <a:ext uri="{FF2B5EF4-FFF2-40B4-BE49-F238E27FC236}">
                <a16:creationId xmlns:a16="http://schemas.microsoft.com/office/drawing/2014/main" id="{B3763FAF-3A54-4289-B97A-5211A827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295400"/>
            <a:ext cx="39909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74C8AC2D-540A-4F9F-ADC5-C64AAE90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4981575"/>
            <a:ext cx="88439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同学们，为什么短短几十年的时间清军的装备会有这么大的变化</a:t>
            </a:r>
            <a:r>
              <a:rPr lang="en-US" altLang="zh-CN" sz="2800">
                <a:latin typeface="宋体" panose="02010600030101010101" pitchFamily="2" charset="-122"/>
              </a:rPr>
              <a:t>?</a:t>
            </a:r>
            <a:r>
              <a:rPr lang="zh-CN" altLang="en-US" sz="2800">
                <a:latin typeface="宋体" panose="02010600030101010101" pitchFamily="2" charset="-122"/>
              </a:rPr>
              <a:t>一向夜郎自大的清朝统治者为什么会一反常态</a:t>
            </a:r>
            <a:r>
              <a:rPr lang="en-US" altLang="zh-CN" sz="2800">
                <a:latin typeface="宋体" panose="02010600030101010101" pitchFamily="2" charset="-122"/>
              </a:rPr>
              <a:t>,</a:t>
            </a:r>
            <a:r>
              <a:rPr lang="zh-CN" altLang="en-US" sz="2800">
                <a:latin typeface="宋体" panose="02010600030101010101" pitchFamily="2" charset="-122"/>
              </a:rPr>
              <a:t>运用西方的军事装备呢</a:t>
            </a:r>
            <a:r>
              <a:rPr lang="en-US" altLang="zh-CN" sz="2800">
                <a:latin typeface="宋体" panose="02010600030101010101" pitchFamily="2" charset="-122"/>
              </a:rPr>
              <a:t>?</a:t>
            </a:r>
            <a:r>
              <a:rPr lang="zh-CN" altLang="en-US" sz="2800">
                <a:latin typeface="宋体" panose="02010600030101010101" pitchFamily="2" charset="-122"/>
              </a:rPr>
              <a:t>我们一起来探讨吧</a:t>
            </a:r>
            <a:r>
              <a:rPr lang="en-US" altLang="zh-CN" sz="2800">
                <a:latin typeface="宋体" panose="02010600030101010101" pitchFamily="2" charset="-122"/>
              </a:rPr>
              <a:t>!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F41423-72B5-4101-86AE-CDC0EAE32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368800"/>
            <a:ext cx="7869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文鼎CS楷体" charset="0"/>
              </a:rPr>
              <a:t>鸦片战争清军战舰         甲午战争清军战舰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ED2C2-EAA4-409F-B343-B4E9EFAE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1285875"/>
            <a:ext cx="45212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B5E4F0D-B4EC-4E2F-9995-44D47B605986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7172" name="图片 1">
              <a:extLst>
                <a:ext uri="{FF2B5EF4-FFF2-40B4-BE49-F238E27FC236}">
                  <a16:creationId xmlns:a16="http://schemas.microsoft.com/office/drawing/2014/main" id="{D5184E9A-241A-4156-96C0-1230BC823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本框 2">
              <a:extLst>
                <a:ext uri="{FF2B5EF4-FFF2-40B4-BE49-F238E27FC236}">
                  <a16:creationId xmlns:a16="http://schemas.microsoft.com/office/drawing/2014/main" id="{AD7C799B-8D7A-4D81-84A7-3AEC5384C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A81CFEE7-2DBB-43BC-8FA3-D15CC363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489075"/>
            <a:ext cx="89233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1.了解洋务运动的时间、代表人物、口号；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2.掌握洋务运动的内容和评价；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3.分析理解洋务运动没有实现“自强”、“求富”的历史原因。</a:t>
            </a:r>
            <a:endParaRPr lang="zh-CN" altLang="en-US" sz="3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0EF881A2-6723-4DBF-895F-C44EAC815EC8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8203" name="图片 1">
              <a:extLst>
                <a:ext uri="{FF2B5EF4-FFF2-40B4-BE49-F238E27FC236}">
                  <a16:creationId xmlns:a16="http://schemas.microsoft.com/office/drawing/2014/main" id="{353B8721-8E59-4C31-B049-9B85206AE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4" name="文本框 2">
              <a:extLst>
                <a:ext uri="{FF2B5EF4-FFF2-40B4-BE49-F238E27FC236}">
                  <a16:creationId xmlns:a16="http://schemas.microsoft.com/office/drawing/2014/main" id="{E9142607-1A63-446D-8076-46F5C35BB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8195" name="矩形 7197">
            <a:extLst>
              <a:ext uri="{FF2B5EF4-FFF2-40B4-BE49-F238E27FC236}">
                <a16:creationId xmlns:a16="http://schemas.microsoft.com/office/drawing/2014/main" id="{09DCCBE1-253B-4232-A19D-2C979FBD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1260475"/>
            <a:ext cx="4086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洋务运动的兴起</a:t>
            </a:r>
          </a:p>
        </p:txBody>
      </p:sp>
      <p:sp>
        <p:nvSpPr>
          <p:cNvPr id="8196" name="文本框 3">
            <a:extLst>
              <a:ext uri="{FF2B5EF4-FFF2-40B4-BE49-F238E27FC236}">
                <a16:creationId xmlns:a16="http://schemas.microsoft.com/office/drawing/2014/main" id="{69A4C936-52D4-4C68-B501-6D87516A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070100"/>
            <a:ext cx="865981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今日和议既成，中外贸易有无交通，购买外洋器物，尤属名正言顺。购成之后，访募覃思之士，智巧之匠，始而演习，继而试造，不过一二年，火轮船必为中外官民通行之物，可以剿发捻，可以勤远略。</a:t>
            </a:r>
            <a:endParaRPr lang="en-US" altLang="zh-CN" sz="2800" b="1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r>
              <a:rPr lang="en-US" altLang="zh-CN" sz="2800" b="1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        ——</a:t>
            </a:r>
            <a:r>
              <a:rPr lang="zh-CN" altLang="en-US" sz="2800" b="1">
                <a:latin typeface="仿宋" panose="02010609060101010101" pitchFamily="49" charset="-122"/>
                <a:ea typeface="仿宋" panose="02010609060101010101" pitchFamily="49" charset="-122"/>
              </a:rPr>
              <a:t>曾国藩</a:t>
            </a:r>
            <a:endParaRPr lang="zh-CN" altLang="en-US" sz="28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9577C09-B62C-4E65-A72D-8639B6884826}"/>
              </a:ext>
            </a:extLst>
          </p:cNvPr>
          <p:cNvCxnSpPr/>
          <p:nvPr/>
        </p:nvCxnSpPr>
        <p:spPr>
          <a:xfrm flipV="1">
            <a:off x="4100513" y="3789363"/>
            <a:ext cx="1624012" cy="38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E0B3EC2-B778-4A0B-9D8C-90EA62CC5655}"/>
              </a:ext>
            </a:extLst>
          </p:cNvPr>
          <p:cNvCxnSpPr/>
          <p:nvPr/>
        </p:nvCxnSpPr>
        <p:spPr>
          <a:xfrm flipV="1">
            <a:off x="6240463" y="3771900"/>
            <a:ext cx="1624012" cy="38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BCBCE74-3C57-494C-8E2B-9CE91C6F2EBE}"/>
              </a:ext>
            </a:extLst>
          </p:cNvPr>
          <p:cNvSpPr/>
          <p:nvPr/>
        </p:nvSpPr>
        <p:spPr>
          <a:xfrm>
            <a:off x="4157663" y="3411538"/>
            <a:ext cx="1357312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平内乱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8296314-493E-4A92-B252-51684012FF5C}"/>
              </a:ext>
            </a:extLst>
          </p:cNvPr>
          <p:cNvSpPr/>
          <p:nvPr/>
        </p:nvSpPr>
        <p:spPr>
          <a:xfrm>
            <a:off x="6165850" y="3438525"/>
            <a:ext cx="1357313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卫边疆</a:t>
            </a:r>
          </a:p>
        </p:txBody>
      </p:sp>
      <p:sp>
        <p:nvSpPr>
          <p:cNvPr id="2" name="矩形 7174">
            <a:extLst>
              <a:ext uri="{FF2B5EF4-FFF2-40B4-BE49-F238E27FC236}">
                <a16:creationId xmlns:a16="http://schemas.microsoft.com/office/drawing/2014/main" id="{E5015C24-9485-4250-9133-742BD538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594225"/>
            <a:ext cx="1379538" cy="479425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C945D7E2-7E1F-42F5-B087-96CC0762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4594225"/>
            <a:ext cx="29194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维护清王朝统治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" grpId="0" bldLvl="0" animBg="1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95429DBE-C3EF-47ED-A009-91AA4DE6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685800"/>
            <a:ext cx="1379538" cy="47783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代表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0F1B640-6C9E-45B3-B26F-CA9BB6ED6AAE}"/>
              </a:ext>
            </a:extLst>
          </p:cNvPr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8631" y="524180"/>
            <a:ext cx="2643206" cy="27146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圆角矩形 14">
            <a:extLst>
              <a:ext uri="{FF2B5EF4-FFF2-40B4-BE49-F238E27FC236}">
                <a16:creationId xmlns:a16="http://schemas.microsoft.com/office/drawing/2014/main" id="{ABA69A90-6632-485C-BC47-ADEE9A5165A2}"/>
              </a:ext>
            </a:extLst>
          </p:cNvPr>
          <p:cNvSpPr/>
          <p:nvPr/>
        </p:nvSpPr>
        <p:spPr>
          <a:xfrm>
            <a:off x="5930924" y="1169995"/>
            <a:ext cx="2285984" cy="78581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洋务派中央代表</a:t>
            </a:r>
            <a:endParaRPr lang="en-US" altLang="zh-CN" sz="2000" noProof="1">
              <a:solidFill>
                <a:schemeClr val="tx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1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奕䜣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C71FCB-6041-4F26-A1BD-88E6C8E3F0AA}"/>
              </a:ext>
            </a:extLst>
          </p:cNvPr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406" y="3830272"/>
            <a:ext cx="180000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B6BBAC-BFC3-49FB-B70E-F068ACC34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6091238"/>
            <a:ext cx="1474788" cy="43021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藩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国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曾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91147A34-020E-43EC-B176-2729782233D7}"/>
              </a:ext>
            </a:extLst>
          </p:cNvPr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88211" y="3774445"/>
            <a:ext cx="180000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TextBox 18">
            <a:extLst>
              <a:ext uri="{FF2B5EF4-FFF2-40B4-BE49-F238E27FC236}">
                <a16:creationId xmlns:a16="http://schemas.microsoft.com/office/drawing/2014/main" id="{195B2058-839E-4C1F-8DA6-E3523B33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6073775"/>
            <a:ext cx="1474787" cy="43021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鸿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李</a:t>
            </a: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E9F2D693-CAD7-48EA-ABC9-9E4A34621F6A}"/>
              </a:ext>
            </a:extLst>
          </p:cNvPr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36016" y="3735710"/>
            <a:ext cx="180000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E449328F-85B8-41FE-A9D2-15586C4D517E}"/>
              </a:ext>
            </a:extLst>
          </p:cNvPr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116979" y="3787780"/>
            <a:ext cx="1800000" cy="216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18">
            <a:extLst>
              <a:ext uri="{FF2B5EF4-FFF2-40B4-BE49-F238E27FC236}">
                <a16:creationId xmlns:a16="http://schemas.microsoft.com/office/drawing/2014/main" id="{EE5FE4BB-B46B-4853-97DB-16463E3F9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6029325"/>
            <a:ext cx="1474788" cy="43021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棠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宗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左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3EB483ED-E2B6-4FED-B967-D105EB5B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6024563"/>
            <a:ext cx="1474787" cy="43021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洞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之</a:t>
            </a: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6804D3A-9B32-462A-8850-F37DC745EA2A}"/>
              </a:ext>
            </a:extLst>
          </p:cNvPr>
          <p:cNvSpPr/>
          <p:nvPr/>
        </p:nvSpPr>
        <p:spPr>
          <a:xfrm>
            <a:off x="100013" y="3124200"/>
            <a:ext cx="2143125" cy="57150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洋务派地方代表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19" grpId="0" bldLvl="0" animBg="1"/>
      <p:bldP spid="4" grpId="0" bldLvl="0" animBg="1"/>
      <p:bldP spid="6" grpId="0" bldLvl="0" animBg="1"/>
      <p:bldP spid="7" grpId="0" bldLvl="0" animBg="1"/>
      <p:bldP spid="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D6E097D5-9F14-417A-8DAB-DC0CE145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606425"/>
            <a:ext cx="1379537" cy="477838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7B6AEFDE-5504-44D9-A1F5-DF85FE629CC3}"/>
              </a:ext>
            </a:extLst>
          </p:cNvPr>
          <p:cNvSpPr/>
          <p:nvPr/>
        </p:nvSpPr>
        <p:spPr>
          <a:xfrm rot="16200000">
            <a:off x="4039394" y="1264444"/>
            <a:ext cx="388938" cy="55054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39DA7874-D5D5-43C2-ACDB-30DEAEF258A0}"/>
              </a:ext>
            </a:extLst>
          </p:cNvPr>
          <p:cNvSpPr/>
          <p:nvPr/>
        </p:nvSpPr>
        <p:spPr>
          <a:xfrm rot="5400000">
            <a:off x="5094288" y="995363"/>
            <a:ext cx="333375" cy="35591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D8D58BC6-C369-4E0B-8B4C-E75A1C2459AC}"/>
              </a:ext>
            </a:extLst>
          </p:cNvPr>
          <p:cNvSpPr/>
          <p:nvPr/>
        </p:nvSpPr>
        <p:spPr>
          <a:xfrm rot="5400000">
            <a:off x="2265363" y="1868488"/>
            <a:ext cx="333375" cy="181292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20AEDEF8-267B-477B-9033-515E1FFD58DD}"/>
              </a:ext>
            </a:extLst>
          </p:cNvPr>
          <p:cNvSpPr/>
          <p:nvPr/>
        </p:nvSpPr>
        <p:spPr>
          <a:xfrm>
            <a:off x="2624138" y="4465638"/>
            <a:ext cx="3357562" cy="500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noProof="1"/>
              <a:t>洋务运动</a:t>
            </a:r>
            <a:r>
              <a:rPr lang="en-US" altLang="zh-CN" noProof="1"/>
              <a:t>19</a:t>
            </a:r>
            <a:r>
              <a:rPr lang="zh-CN" altLang="en-US" noProof="1"/>
              <a:t>世纪</a:t>
            </a:r>
            <a:r>
              <a:rPr lang="en-US" altLang="zh-CN" noProof="1"/>
              <a:t>60——90</a:t>
            </a:r>
            <a:r>
              <a:rPr lang="zh-CN" altLang="en-US" noProof="1"/>
              <a:t>年代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DFBE87E-7CF9-4408-A97A-E5721894B4CB}"/>
              </a:ext>
            </a:extLst>
          </p:cNvPr>
          <p:cNvSpPr/>
          <p:nvPr/>
        </p:nvSpPr>
        <p:spPr>
          <a:xfrm>
            <a:off x="3409950" y="3179763"/>
            <a:ext cx="133350" cy="222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49906291-22B3-4F4E-B992-762A041EB334}"/>
              </a:ext>
            </a:extLst>
          </p:cNvPr>
          <p:cNvSpPr/>
          <p:nvPr/>
        </p:nvSpPr>
        <p:spPr>
          <a:xfrm>
            <a:off x="2909888" y="3465513"/>
            <a:ext cx="1006475" cy="3889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70</a:t>
            </a:r>
            <a:r>
              <a:rPr lang="zh-CN" altLang="en-US" noProof="1"/>
              <a:t>年代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B4BED8C2-4236-41DC-8815-63D60A38A500}"/>
              </a:ext>
            </a:extLst>
          </p:cNvPr>
          <p:cNvSpPr/>
          <p:nvPr/>
        </p:nvSpPr>
        <p:spPr>
          <a:xfrm>
            <a:off x="1409700" y="1965325"/>
            <a:ext cx="2143125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19</a:t>
            </a:r>
            <a:r>
              <a:rPr lang="zh-CN" altLang="en-US" noProof="1"/>
              <a:t>世纪</a:t>
            </a:r>
            <a:r>
              <a:rPr lang="en-US" altLang="zh-CN" noProof="1"/>
              <a:t>60---70</a:t>
            </a:r>
            <a:r>
              <a:rPr lang="zh-CN" altLang="en-US" noProof="1"/>
              <a:t>年代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3A90FD76-835F-4B4D-AF39-3D12387196FC}"/>
              </a:ext>
            </a:extLst>
          </p:cNvPr>
          <p:cNvSpPr/>
          <p:nvPr/>
        </p:nvSpPr>
        <p:spPr>
          <a:xfrm>
            <a:off x="4338638" y="1965325"/>
            <a:ext cx="2286000" cy="388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19</a:t>
            </a:r>
            <a:r>
              <a:rPr lang="zh-CN" altLang="en-US" noProof="1"/>
              <a:t>世纪</a:t>
            </a:r>
            <a:r>
              <a:rPr lang="en-US" altLang="zh-CN" noProof="1"/>
              <a:t>70---90</a:t>
            </a:r>
            <a:r>
              <a:rPr lang="zh-CN" altLang="en-US" noProof="1"/>
              <a:t>年代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398FA16-E35A-40D1-9102-458138D5BE46}"/>
              </a:ext>
            </a:extLst>
          </p:cNvPr>
          <p:cNvSpPr/>
          <p:nvPr/>
        </p:nvSpPr>
        <p:spPr>
          <a:xfrm>
            <a:off x="1409700" y="1933575"/>
            <a:ext cx="2143125" cy="38893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noProof="1"/>
              <a:t>19</a:t>
            </a:r>
            <a:r>
              <a:rPr lang="zh-CN" altLang="en-US" noProof="1"/>
              <a:t>世纪</a:t>
            </a:r>
            <a:r>
              <a:rPr lang="en-US" altLang="zh-CN" noProof="1"/>
              <a:t>60---70</a:t>
            </a:r>
            <a:r>
              <a:rPr lang="zh-CN" altLang="en-US" noProof="1"/>
              <a:t>年代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2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7197">
            <a:extLst>
              <a:ext uri="{FF2B5EF4-FFF2-40B4-BE49-F238E27FC236}">
                <a16:creationId xmlns:a16="http://schemas.microsoft.com/office/drawing/2014/main" id="{2A448127-36AC-4A0F-9F4F-28AD6303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" y="550863"/>
            <a:ext cx="59213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创办近代军事和民用企业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C615F925-A371-40A0-8A4E-5B8692A1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2012950"/>
            <a:ext cx="8866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19</a:t>
            </a:r>
            <a:r>
              <a:rPr lang="zh-CN" altLang="en-US" sz="2800" b="1">
                <a:latin typeface="宋体" panose="02010600030101010101" pitchFamily="2" charset="-122"/>
              </a:rPr>
              <a:t>世纪</a:t>
            </a:r>
            <a:r>
              <a:rPr lang="en-US" altLang="zh-CN" sz="2800" b="1">
                <a:latin typeface="宋体" panose="02010600030101010101" pitchFamily="2" charset="-122"/>
              </a:rPr>
              <a:t>60</a:t>
            </a:r>
            <a:r>
              <a:rPr lang="zh-CN" altLang="en-US" sz="2800" b="1">
                <a:latin typeface="宋体" panose="02010600030101010101" pitchFamily="2" charset="-122"/>
              </a:rPr>
              <a:t>年代起，洋务派以</a:t>
            </a:r>
            <a:r>
              <a:rPr lang="en-US" altLang="zh-CN" sz="2800" b="1">
                <a:latin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</a:rPr>
              <a:t>自强</a:t>
            </a:r>
            <a:r>
              <a:rPr lang="en-US" altLang="zh-CN" sz="2800" b="1">
                <a:latin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</a:rPr>
              <a:t>为口号，发展近代军事工业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5B575EF4-967D-4268-A533-A2B7BE9DD41E}"/>
              </a:ext>
            </a:extLst>
          </p:cNvPr>
          <p:cNvSpPr/>
          <p:nvPr/>
        </p:nvSpPr>
        <p:spPr>
          <a:xfrm>
            <a:off x="276225" y="3305175"/>
            <a:ext cx="4197350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曾国藩</a:t>
            </a:r>
            <a:r>
              <a:rPr lang="en-US" altLang="zh-CN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——</a:t>
            </a: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安庆内军械所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5A13E5CC-30D5-4018-AB66-8180921BAB10}"/>
              </a:ext>
            </a:extLst>
          </p:cNvPr>
          <p:cNvSpPr/>
          <p:nvPr/>
        </p:nvSpPr>
        <p:spPr>
          <a:xfrm>
            <a:off x="296863" y="4314825"/>
            <a:ext cx="4224337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李鸿章</a:t>
            </a:r>
            <a:r>
              <a:rPr lang="en-US" altLang="zh-CN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——</a:t>
            </a: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江南制造总局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6FE39B-57C7-49AC-A5D9-7AFA7E143088}"/>
              </a:ext>
            </a:extLst>
          </p:cNvPr>
          <p:cNvSpPr/>
          <p:nvPr/>
        </p:nvSpPr>
        <p:spPr>
          <a:xfrm>
            <a:off x="295275" y="5299075"/>
            <a:ext cx="4130675" cy="8572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左宗棠</a:t>
            </a:r>
            <a:r>
              <a:rPr lang="en-US" altLang="zh-CN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——</a:t>
            </a:r>
            <a:r>
              <a:rPr lang="zh-CN" altLang="en-US" sz="2800" noProof="1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福州船政局</a:t>
            </a:r>
          </a:p>
        </p:txBody>
      </p:sp>
      <p:pic>
        <p:nvPicPr>
          <p:cNvPr id="269315" name="图片 269314" descr="tem141">
            <a:extLst>
              <a:ext uri="{FF2B5EF4-FFF2-40B4-BE49-F238E27FC236}">
                <a16:creationId xmlns:a16="http://schemas.microsoft.com/office/drawing/2014/main" id="{53FCEBC6-2245-4DE7-8B5E-B7CB5402E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016250"/>
            <a:ext cx="43338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本框 35843">
            <a:extLst>
              <a:ext uri="{FF2B5EF4-FFF2-40B4-BE49-F238E27FC236}">
                <a16:creationId xmlns:a16="http://schemas.microsoft.com/office/drawing/2014/main" id="{420DFD3F-66B8-4EF9-A069-2D32A331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5915025"/>
            <a:ext cx="3471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江南制造总局制炮厂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E788288B-0ED4-46A7-B4FF-446B30E9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1343025"/>
            <a:ext cx="2500312" cy="479425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创办军事工业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30" grpId="0" bldLvl="0" animBg="1"/>
      <p:bldP spid="31" grpId="0" bldLvl="0" animBg="1"/>
      <p:bldP spid="32" grpId="0" bldLvl="0" animBg="1"/>
      <p:bldP spid="35844" grpId="0" bldLvl="0"/>
      <p:bldP spid="512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istrator\Desktop\洋务运动的资料\3ywyd.jpg">
            <a:extLst>
              <a:ext uri="{FF2B5EF4-FFF2-40B4-BE49-F238E27FC236}">
                <a16:creationId xmlns:a16="http://schemas.microsoft.com/office/drawing/2014/main" id="{4C335F0A-279F-4B37-B3D0-F51D83F4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CC204C-7945-41C6-86E7-902CF1D20577}"/>
              </a:ext>
            </a:extLst>
          </p:cNvPr>
          <p:cNvCxnSpPr/>
          <p:nvPr/>
        </p:nvCxnSpPr>
        <p:spPr>
          <a:xfrm>
            <a:off x="3500430" y="3571876"/>
            <a:ext cx="1285884" cy="15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EA9BCDB-F486-4F7F-92BE-F3C0272BA72B}"/>
              </a:ext>
            </a:extLst>
          </p:cNvPr>
          <p:cNvCxnSpPr/>
          <p:nvPr/>
        </p:nvCxnSpPr>
        <p:spPr>
          <a:xfrm>
            <a:off x="6215074" y="3571876"/>
            <a:ext cx="1428760" cy="15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2EDE42-C07A-49F4-A4D7-F42036294EC2}"/>
              </a:ext>
            </a:extLst>
          </p:cNvPr>
          <p:cNvCxnSpPr/>
          <p:nvPr/>
        </p:nvCxnSpPr>
        <p:spPr>
          <a:xfrm>
            <a:off x="5643570" y="5000636"/>
            <a:ext cx="1285884" cy="15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3">
            <a:extLst>
              <a:ext uri="{FF2B5EF4-FFF2-40B4-BE49-F238E27FC236}">
                <a16:creationId xmlns:a16="http://schemas.microsoft.com/office/drawing/2014/main" id="{1B2ED6C7-A46C-4619-BAA8-AEACAF54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3747" y="4071942"/>
            <a:ext cx="2140285" cy="1414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0839D7E-EB6E-43E9-BFA8-0BBE27A7C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74" y="1428736"/>
            <a:ext cx="2428892" cy="1586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938DC48-698D-4145-B9EA-52CB885C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43094" y="1428736"/>
            <a:ext cx="2343154" cy="19033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3" name="图片 271362" descr="后膛钢炮">
            <a:extLst>
              <a:ext uri="{FF2B5EF4-FFF2-40B4-BE49-F238E27FC236}">
                <a16:creationId xmlns:a16="http://schemas.microsoft.com/office/drawing/2014/main" id="{5102A1FB-AA68-4757-BC0B-16F95C2D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412750"/>
            <a:ext cx="5056187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文本框 271361">
            <a:extLst>
              <a:ext uri="{FF2B5EF4-FFF2-40B4-BE49-F238E27FC236}">
                <a16:creationId xmlns:a16="http://schemas.microsoft.com/office/drawing/2014/main" id="{84442B0B-22C9-482F-871C-833669CA0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179513"/>
            <a:ext cx="23558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江南制造总局生产的后膛钢炮</a:t>
            </a:r>
          </a:p>
        </p:txBody>
      </p:sp>
      <p:pic>
        <p:nvPicPr>
          <p:cNvPr id="272386" name="图片 272385" descr="江南制造总局造快利枪">
            <a:extLst>
              <a:ext uri="{FF2B5EF4-FFF2-40B4-BE49-F238E27FC236}">
                <a16:creationId xmlns:a16="http://schemas.microsoft.com/office/drawing/2014/main" id="{D5349099-73B6-465A-ACD6-882010C0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3552825"/>
            <a:ext cx="8075612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88" name="文本框 272387">
            <a:extLst>
              <a:ext uri="{FF2B5EF4-FFF2-40B4-BE49-F238E27FC236}">
                <a16:creationId xmlns:a16="http://schemas.microsoft.com/office/drawing/2014/main" id="{15D6996C-BA5B-442C-AE9F-69687F067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5889625"/>
            <a:ext cx="3475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宋体" panose="02010600030101010101" pitchFamily="2" charset="-122"/>
              </a:rPr>
              <a:t>江南制造总局生产的快利枪</a:t>
            </a:r>
            <a:r>
              <a:rPr lang="zh-CN" altLang="en-US" sz="360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2388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Pages>0</Pages>
  <Words>721</Words>
  <Characters>0</Characters>
  <Application>Microsoft Office PowerPoint</Application>
  <DocSecurity>0</DocSecurity>
  <PresentationFormat>全屏显示(4:3)</PresentationFormat>
  <Lines>0</Lines>
  <Paragraphs>110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仿宋</vt:lpstr>
      <vt:lpstr>黑体</vt:lpstr>
      <vt:lpstr>华文仿宋</vt:lpstr>
      <vt:lpstr>华文新魏</vt:lpstr>
      <vt:lpstr>宋体</vt:lpstr>
      <vt:lpstr>文鼎CS大黑</vt:lpstr>
      <vt:lpstr>文鼎CS楷体</vt:lpstr>
      <vt:lpstr>文鼎CS中黑</vt:lpstr>
      <vt:lpstr>文鼎中楷简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郭 会玲</cp:lastModifiedBy>
  <cp:revision>24</cp:revision>
  <dcterms:created xsi:type="dcterms:W3CDTF">2017-05-23T06:00:13Z</dcterms:created>
  <dcterms:modified xsi:type="dcterms:W3CDTF">2019-09-15T12:54:03Z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