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9"/>
  </p:notesMasterIdLst>
  <p:sldIdLst>
    <p:sldId id="256" r:id="rId2"/>
    <p:sldId id="333" r:id="rId3"/>
    <p:sldId id="334" r:id="rId4"/>
    <p:sldId id="335" r:id="rId5"/>
    <p:sldId id="336" r:id="rId6"/>
    <p:sldId id="337" r:id="rId7"/>
    <p:sldId id="345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53" r:id="rId17"/>
    <p:sldId id="347" r:id="rId18"/>
    <p:sldId id="348" r:id="rId19"/>
    <p:sldId id="354" r:id="rId20"/>
    <p:sldId id="350" r:id="rId21"/>
    <p:sldId id="351" r:id="rId22"/>
    <p:sldId id="352" r:id="rId23"/>
    <p:sldId id="349" r:id="rId24"/>
    <p:sldId id="355" r:id="rId25"/>
    <p:sldId id="356" r:id="rId26"/>
    <p:sldId id="357" r:id="rId27"/>
    <p:sldId id="35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9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299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1B9E36-E0DA-4638-A8F3-F4CFD99EF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F80801-A064-4C9F-9C86-E6F4985F07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C94A2868-FE6C-44E1-A689-CB042C82EA1E}" type="datetimeFigureOut">
              <a:rPr lang="zh-CN" altLang="en-US"/>
              <a:pPr>
                <a:defRPr/>
              </a:pPr>
              <a:t>2019/9/16</a:t>
            </a:fld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3EB13F97-8250-458E-98FF-309D4CB647A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717A89A1-4C1D-4B2F-B011-77FB31DCBE4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C968-9781-455E-82D5-331E135042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896F3-557A-4E8A-855C-6C3FC5C3A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51DCDCCA-2B18-40E4-B8BA-CDEE009204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ECD0829-2813-4888-939F-A19ECD3D477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文本占位符 2">
            <a:extLst>
              <a:ext uri="{FF2B5EF4-FFF2-40B4-BE49-F238E27FC236}">
                <a16:creationId xmlns:a16="http://schemas.microsoft.com/office/drawing/2014/main" id="{4D5DE49E-1A4D-4E66-A91D-B8D202CECF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B03D08BD-C38B-42CE-9900-A29E152BB3D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8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1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07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45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83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5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AD797-5E27-4DFE-8DFA-8966B5C1A42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9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4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0C8E2-C8A6-4EBA-9E6E-AEF985A696E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5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4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69206815-5406-4FAE-8494-C1C4D84A2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audio" Target="file:///F:\&#32032;&#26448;&#38388;\&#38899;&#20048;&#38388;\midi\31&#65293;60&#31186;\5.MID" TargetMode="Externa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7" Type="http://schemas.openxmlformats.org/officeDocument/2006/relationships/image" Target="../media/image2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audio" Target="../media/audio5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3">
            <a:extLst>
              <a:ext uri="{FF2B5EF4-FFF2-40B4-BE49-F238E27FC236}">
                <a16:creationId xmlns:a16="http://schemas.microsoft.com/office/drawing/2014/main" id="{D7A405F7-E472-465D-A1FB-E2D6C7D90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6350"/>
            <a:ext cx="395446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八年级历史上册（R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教学课件</a:t>
            </a:r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id="{855EC690-8750-4412-B50E-898BA73F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627188"/>
            <a:ext cx="842486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sz="32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第二单元</a:t>
            </a: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</a:pPr>
            <a:endParaRPr lang="zh-CN" altLang="en-US" sz="48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zh-CN" altLang="en-US" sz="40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近代化的早期探索与民族危机加剧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F79B4B-44B1-4E58-A9E1-0D7F0108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692525"/>
            <a:ext cx="9129713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甲午中日战争与瓜分中国狂潮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A0B82B31-97FD-4ABD-87EA-EC776180F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684213"/>
            <a:ext cx="2524125" cy="700087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4400" b="1">
                <a:latin typeface="文鼎CS大黑" charset="0"/>
              </a:rPr>
              <a:t>平壤战役</a:t>
            </a:r>
          </a:p>
        </p:txBody>
      </p:sp>
      <p:sp>
        <p:nvSpPr>
          <p:cNvPr id="243714" name="Text Box 3">
            <a:extLst>
              <a:ext uri="{FF2B5EF4-FFF2-40B4-BE49-F238E27FC236}">
                <a16:creationId xmlns:a16="http://schemas.microsoft.com/office/drawing/2014/main" id="{03BB61B6-FE81-403E-B6D3-FC02A26F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474788"/>
            <a:ext cx="8501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楷体_GB2312" pitchFamily="1" charset="-122"/>
              </a:rPr>
              <a:t>         1894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1" charset="-122"/>
              </a:rPr>
              <a:t>年</a:t>
            </a:r>
            <a:r>
              <a:rPr lang="en-US" altLang="en-US" sz="3200" b="1">
                <a:latin typeface="Times New Roman" panose="02020603050405020304" pitchFamily="18" charset="0"/>
                <a:ea typeface="楷体_GB2312" pitchFamily="1" charset="-122"/>
              </a:rPr>
              <a:t>9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1" charset="-122"/>
              </a:rPr>
              <a:t>月，平壤战役爆发；左宝贵牺牲，统帅叶志超逃跑，平壤陷落。</a:t>
            </a:r>
          </a:p>
        </p:txBody>
      </p:sp>
      <p:pic>
        <p:nvPicPr>
          <p:cNvPr id="16388" name="Picture 4" descr="平壤战役">
            <a:extLst>
              <a:ext uri="{FF2B5EF4-FFF2-40B4-BE49-F238E27FC236}">
                <a16:creationId xmlns:a16="http://schemas.microsoft.com/office/drawing/2014/main" id="{6AC97DA7-EC6F-4AAC-AC07-5ACCF347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600325"/>
            <a:ext cx="8983662" cy="38893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2437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32EBEF8C-5770-4DF0-8F0D-636C84DC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565150"/>
            <a:ext cx="2524125" cy="701675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4400" b="1">
                <a:latin typeface="文鼎CS大黑" charset="0"/>
              </a:rPr>
              <a:t>黄海大战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4D8F8B65-9D3E-4FE8-9C68-05417062F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63663"/>
            <a:ext cx="80772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时间：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1894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年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9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月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17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日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作战双方：北洋舰队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——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联合舰队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中国损失较大，但主力尚存结果：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日本取得黄海海域制海权。</a:t>
            </a:r>
          </a:p>
        </p:txBody>
      </p:sp>
      <p:sp>
        <p:nvSpPr>
          <p:cNvPr id="245764" name="AutoShape 4">
            <a:extLst>
              <a:ext uri="{FF2B5EF4-FFF2-40B4-BE49-F238E27FC236}">
                <a16:creationId xmlns:a16="http://schemas.microsoft.com/office/drawing/2014/main" id="{CD672155-9B3C-47B3-A847-84F9661DCCF5}"/>
              </a:ext>
            </a:extLst>
          </p:cNvPr>
          <p:cNvSpPr>
            <a:spLocks/>
          </p:cNvSpPr>
          <p:nvPr/>
        </p:nvSpPr>
        <p:spPr bwMode="auto">
          <a:xfrm>
            <a:off x="200025" y="1471613"/>
            <a:ext cx="115888" cy="2335212"/>
          </a:xfrm>
          <a:prstGeom prst="leftBrace">
            <a:avLst>
              <a:gd name="adj1" fmla="val 2474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aramond" panose="020204040303010108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B6FCEF-0243-4503-BF44-69DF6730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509588"/>
            <a:ext cx="31226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50" name="图片 236549" descr="致远舰">
            <a:extLst>
              <a:ext uri="{FF2B5EF4-FFF2-40B4-BE49-F238E27FC236}">
                <a16:creationId xmlns:a16="http://schemas.microsoft.com/office/drawing/2014/main" id="{5A6A9F97-6250-488B-8902-201C72E89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870325"/>
            <a:ext cx="51816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4FC302-DB0B-4363-B1F6-F5D68ED26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4502150"/>
            <a:ext cx="311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迷你简毡笔黑" charset="-122"/>
                <a:ea typeface="迷你简毡笔黑" charset="-122"/>
              </a:rPr>
              <a:t>民族英雄邓世昌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BC4CAF-8CC3-4C84-BF18-F457EC03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603750"/>
            <a:ext cx="6143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latin typeface="文鼎CS中黑" charset="0"/>
              </a:rPr>
              <a:t>致远舰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245763" grpId="0"/>
      <p:bldP spid="245764" grpId="0" animBg="1"/>
      <p:bldP spid="6" grpId="0" bldLvl="0"/>
      <p:bldP spid="5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FCD4EF0A-DA57-4A68-97D6-C8D7CA99E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473075"/>
            <a:ext cx="2524125" cy="700088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4400" b="1">
                <a:latin typeface="文鼎CS大黑" charset="0"/>
              </a:rPr>
              <a:t>辽东战役</a:t>
            </a:r>
          </a:p>
        </p:txBody>
      </p:sp>
      <p:sp>
        <p:nvSpPr>
          <p:cNvPr id="248836" name="Text Box 4">
            <a:extLst>
              <a:ext uri="{FF2B5EF4-FFF2-40B4-BE49-F238E27FC236}">
                <a16:creationId xmlns:a16="http://schemas.microsoft.com/office/drawing/2014/main" id="{06ADC6F6-6414-499A-BB68-B0C5D6CB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1276350"/>
            <a:ext cx="865981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           1894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年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10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月下旬，清军除聂士成部外大部溃逃，日军占 领九连城、大连、旅顺。</a:t>
            </a:r>
          </a:p>
        </p:txBody>
      </p:sp>
      <p:pic>
        <p:nvPicPr>
          <p:cNvPr id="29698" name="Picture 2" descr="旅顺屠杀">
            <a:extLst>
              <a:ext uri="{FF2B5EF4-FFF2-40B4-BE49-F238E27FC236}">
                <a16:creationId xmlns:a16="http://schemas.microsoft.com/office/drawing/2014/main" id="{AA7D93E7-EBE0-4BE1-9FC1-E5E5F0FC4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2268538"/>
            <a:ext cx="62087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>
            <a:extLst>
              <a:ext uri="{FF2B5EF4-FFF2-40B4-BE49-F238E27FC236}">
                <a16:creationId xmlns:a16="http://schemas.microsoft.com/office/drawing/2014/main" id="{5FDEBB60-23C0-4D68-AFE0-6A4AB2AAA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3" y="2590800"/>
            <a:ext cx="2154237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旅顺全城两万余人，仅为日军清理尸体的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36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人幸免。美国报纸评论说：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『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日本国为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蒙文明皮肤具野蛮筋骨之怪兽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』</a:t>
            </a:r>
          </a:p>
        </p:txBody>
      </p:sp>
      <p:pic>
        <p:nvPicPr>
          <p:cNvPr id="29703" name="5.MID">
            <a:hlinkClick r:id="" action="ppaction://media"/>
            <a:extLst>
              <a:ext uri="{FF2B5EF4-FFF2-40B4-BE49-F238E27FC236}">
                <a16:creationId xmlns:a16="http://schemas.microsoft.com/office/drawing/2014/main" id="{67E83967-BF52-4C4D-B867-FBC502352254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 descr="81">
            <a:extLst>
              <a:ext uri="{FF2B5EF4-FFF2-40B4-BE49-F238E27FC236}">
                <a16:creationId xmlns:a16="http://schemas.microsoft.com/office/drawing/2014/main" id="{B54BA4E5-2BC1-4A62-80B1-A14BD18FD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4087813"/>
            <a:ext cx="9112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297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04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118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3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703"/>
                </p:tgtEl>
              </p:cMediaNode>
            </p:audio>
          </p:childTnLst>
        </p:cTn>
      </p:par>
    </p:tnLst>
    <p:bldLst>
      <p:bldP spid="5125" grpId="0" animBg="1"/>
      <p:bldP spid="248836" grpId="0"/>
      <p:bldP spid="297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矩形 250881">
            <a:extLst>
              <a:ext uri="{FF2B5EF4-FFF2-40B4-BE49-F238E27FC236}">
                <a16:creationId xmlns:a16="http://schemas.microsoft.com/office/drawing/2014/main" id="{47C6E6D5-91F8-4C40-BE2A-A8CBAC461C55}"/>
              </a:ext>
            </a:extLst>
          </p:cNvPr>
          <p:cNvSpPr/>
          <p:nvPr/>
        </p:nvSpPr>
        <p:spPr>
          <a:xfrm>
            <a:off x="4142740" y="5077460"/>
            <a:ext cx="50292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468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0" noProof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CS大黑" panose="02010609010101010101" charset="0"/>
                <a:ea typeface="文鼎CS大黑" panose="02010609010101010101" charset="0"/>
                <a:cs typeface="+mn-ea"/>
              </a:rPr>
              <a:t>知耻而后勇</a:t>
            </a:r>
            <a:endParaRPr lang="zh-CN" altLang="en-US" sz="1000" noProof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文鼎CS大黑" panose="02010609010101010101" charset="0"/>
              <a:ea typeface="文鼎CS大黑" panose="02010609010101010101" charset="0"/>
            </a:endParaRPr>
          </a:p>
        </p:txBody>
      </p:sp>
      <p:sp>
        <p:nvSpPr>
          <p:cNvPr id="250883" name="文本框 250882">
            <a:extLst>
              <a:ext uri="{FF2B5EF4-FFF2-40B4-BE49-F238E27FC236}">
                <a16:creationId xmlns:a16="http://schemas.microsoft.com/office/drawing/2014/main" id="{ADA54BBC-7C8C-4D7F-88C1-31E205CAC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544513"/>
            <a:ext cx="541020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sz="2400" b="1">
                <a:latin typeface="Tahoma" panose="020B0604030504040204" pitchFamily="34" charset="0"/>
                <a:ea typeface="黑体" panose="02010609060101010101" pitchFamily="49" charset="-122"/>
              </a:rPr>
              <a:t>美国驻华使馆武官欧柏在一份报告中记述了旅顺大屠杀：“我亲眼看见诸多尸体，他们的手是</a:t>
            </a: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缚</a:t>
            </a:r>
            <a:r>
              <a:rPr lang="zh-CN" altLang="en-US" sz="2400" b="1">
                <a:latin typeface="Tahoma" panose="020B0604030504040204" pitchFamily="34" charset="0"/>
                <a:ea typeface="黑体" panose="02010609060101010101" pitchFamily="49" charset="-122"/>
              </a:rPr>
              <a:t>在背后的。我曾经看到许多伤痕累累，显然是被刺刀杀死的尸体而且我可以确定，他们是在</a:t>
            </a: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毫无抵抗</a:t>
            </a:r>
            <a:r>
              <a:rPr lang="zh-CN" altLang="en-US" sz="2400" b="1">
                <a:latin typeface="Tahoma" panose="020B0604030504040204" pitchFamily="34" charset="0"/>
                <a:ea typeface="黑体" panose="02010609060101010101" pitchFamily="49" charset="-122"/>
              </a:rPr>
              <a:t>的情况下被害的。”</a:t>
            </a:r>
          </a:p>
        </p:txBody>
      </p:sp>
      <p:pic>
        <p:nvPicPr>
          <p:cNvPr id="250884" name="图片 250883" descr="200322421524588262">
            <a:extLst>
              <a:ext uri="{FF2B5EF4-FFF2-40B4-BE49-F238E27FC236}">
                <a16:creationId xmlns:a16="http://schemas.microsoft.com/office/drawing/2014/main" id="{D6AF1A84-9203-419F-A356-08598FAC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486025"/>
            <a:ext cx="2808288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5" name="图片 250884" descr="200322422132016989">
            <a:extLst>
              <a:ext uri="{FF2B5EF4-FFF2-40B4-BE49-F238E27FC236}">
                <a16:creationId xmlns:a16="http://schemas.microsoft.com/office/drawing/2014/main" id="{23630494-AEF8-4703-9766-307B8753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773113"/>
            <a:ext cx="2573338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6" name="图片 250885" descr="200322422036593455">
            <a:extLst>
              <a:ext uri="{FF2B5EF4-FFF2-40B4-BE49-F238E27FC236}">
                <a16:creationId xmlns:a16="http://schemas.microsoft.com/office/drawing/2014/main" id="{905E10C2-6B07-453B-95A1-89DE7616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675063"/>
            <a:ext cx="3317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58B7E7EB-8BFA-499F-B748-15E03927C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12763"/>
            <a:ext cx="2524125" cy="700087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4400" b="1">
                <a:latin typeface="文鼎CS大黑" charset="0"/>
              </a:rPr>
              <a:t>威海战役</a:t>
            </a:r>
          </a:p>
        </p:txBody>
      </p:sp>
      <p:sp>
        <p:nvSpPr>
          <p:cNvPr id="249860" name="Text Box 4">
            <a:extLst>
              <a:ext uri="{FF2B5EF4-FFF2-40B4-BE49-F238E27FC236}">
                <a16:creationId xmlns:a16="http://schemas.microsoft.com/office/drawing/2014/main" id="{596470F8-DB85-4E9C-9689-EE0FB503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22375"/>
            <a:ext cx="78279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1895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年初，日军占领威海卫，北洋舰队全军覆没。</a:t>
            </a:r>
          </a:p>
        </p:txBody>
      </p:sp>
      <p:pic>
        <p:nvPicPr>
          <p:cNvPr id="249858" name="Picture 2" descr="进攻威海卫的日军在荣城登陆">
            <a:extLst>
              <a:ext uri="{FF2B5EF4-FFF2-40B4-BE49-F238E27FC236}">
                <a16:creationId xmlns:a16="http://schemas.microsoft.com/office/drawing/2014/main" id="{6A387040-4752-4B27-BC94-D9A9E7B6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8" y="2012950"/>
            <a:ext cx="91836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2498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7197">
            <a:extLst>
              <a:ext uri="{FF2B5EF4-FFF2-40B4-BE49-F238E27FC236}">
                <a16:creationId xmlns:a16="http://schemas.microsoft.com/office/drawing/2014/main" id="{74D082F0-F70B-4B0F-895F-5B9C8E998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496888"/>
            <a:ext cx="5005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二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《马关条约》的签订</a:t>
            </a:r>
          </a:p>
        </p:txBody>
      </p:sp>
      <p:graphicFrame>
        <p:nvGraphicFramePr>
          <p:cNvPr id="220162" name="对象 220161">
            <a:extLst>
              <a:ext uri="{FF2B5EF4-FFF2-40B4-BE49-F238E27FC236}">
                <a16:creationId xmlns:a16="http://schemas.microsoft.com/office/drawing/2014/main" id="{CDCE4959-DECE-4522-A16B-8A663563DE4F}"/>
              </a:ext>
            </a:extLst>
          </p:cNvPr>
          <p:cNvGraphicFramePr>
            <a:graphicFrameLocks/>
          </p:cNvGraphicFramePr>
          <p:nvPr/>
        </p:nvGraphicFramePr>
        <p:xfrm>
          <a:off x="868363" y="1395413"/>
          <a:ext cx="7499350" cy="506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BMP 图像" r:id="rId3" imgW="5552381" imgH="3753374" progId="Paint.Picture">
                  <p:embed/>
                </p:oleObj>
              </mc:Choice>
              <mc:Fallback>
                <p:oleObj name="BMP 图像" r:id="rId3" imgW="5552381" imgH="3753374" progId="Paint.Picture">
                  <p:embed/>
                  <p:pic>
                    <p:nvPicPr>
                      <p:cNvPr id="0" name="对象 22016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395413"/>
                        <a:ext cx="7499350" cy="506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25282">
            <a:extLst>
              <a:ext uri="{FF2B5EF4-FFF2-40B4-BE49-F238E27FC236}">
                <a16:creationId xmlns:a16="http://schemas.microsoft.com/office/drawing/2014/main" id="{04850B64-B6F0-4DB7-A40B-408F0DB9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392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25284" name="椭圆 225283">
            <a:extLst>
              <a:ext uri="{FF2B5EF4-FFF2-40B4-BE49-F238E27FC236}">
                <a16:creationId xmlns:a16="http://schemas.microsoft.com/office/drawing/2014/main" id="{B7D82AC7-5A00-4248-BD2B-FFD119DD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00200"/>
            <a:ext cx="228600" cy="228600"/>
          </a:xfrm>
          <a:prstGeom prst="ellipse">
            <a:avLst/>
          </a:prstGeom>
          <a:solidFill>
            <a:srgbClr val="CC0066"/>
          </a:solidFill>
          <a:ln w="9525">
            <a:solidFill>
              <a:srgbClr val="CC0066"/>
            </a:solidFill>
            <a:round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285" name="矩形 225284">
            <a:extLst>
              <a:ext uri="{FF2B5EF4-FFF2-40B4-BE49-F238E27FC236}">
                <a16:creationId xmlns:a16="http://schemas.microsoft.com/office/drawing/2014/main" id="{FC5086BB-5640-4A8E-A248-DFB4F4451C4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7400" y="1447800"/>
            <a:ext cx="9429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割地</a:t>
            </a:r>
          </a:p>
        </p:txBody>
      </p:sp>
      <p:sp>
        <p:nvSpPr>
          <p:cNvPr id="225286" name="矩形 225285">
            <a:extLst>
              <a:ext uri="{FF2B5EF4-FFF2-40B4-BE49-F238E27FC236}">
                <a16:creationId xmlns:a16="http://schemas.microsoft.com/office/drawing/2014/main" id="{B2067EE1-F338-4E9A-8D07-42D75C0273E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7400" y="2209800"/>
            <a:ext cx="9429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赔款</a:t>
            </a:r>
          </a:p>
        </p:txBody>
      </p:sp>
      <p:sp>
        <p:nvSpPr>
          <p:cNvPr id="225287" name="椭圆 225286">
            <a:extLst>
              <a:ext uri="{FF2B5EF4-FFF2-40B4-BE49-F238E27FC236}">
                <a16:creationId xmlns:a16="http://schemas.microsoft.com/office/drawing/2014/main" id="{057F1A54-B863-4F4D-A3A2-5E197BF09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62200"/>
            <a:ext cx="228600" cy="228600"/>
          </a:xfrm>
          <a:prstGeom prst="ellipse">
            <a:avLst/>
          </a:prstGeom>
          <a:solidFill>
            <a:srgbClr val="CC0066"/>
          </a:solidFill>
          <a:ln w="9525">
            <a:solidFill>
              <a:srgbClr val="CC0066"/>
            </a:solidFill>
            <a:round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288" name="椭圆 225287">
            <a:extLst>
              <a:ext uri="{FF2B5EF4-FFF2-40B4-BE49-F238E27FC236}">
                <a16:creationId xmlns:a16="http://schemas.microsoft.com/office/drawing/2014/main" id="{0DBD8FF1-C375-48AA-9B8F-7F5BFC6F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0"/>
            <a:ext cx="228600" cy="228600"/>
          </a:xfrm>
          <a:prstGeom prst="ellipse">
            <a:avLst/>
          </a:prstGeom>
          <a:solidFill>
            <a:srgbClr val="CC0066"/>
          </a:solidFill>
          <a:ln w="9525">
            <a:solidFill>
              <a:srgbClr val="CC0066"/>
            </a:solidFill>
            <a:round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289" name="椭圆 225288">
            <a:extLst>
              <a:ext uri="{FF2B5EF4-FFF2-40B4-BE49-F238E27FC236}">
                <a16:creationId xmlns:a16="http://schemas.microsoft.com/office/drawing/2014/main" id="{7F069EC1-A416-48CB-A183-284EAD446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228600" cy="228600"/>
          </a:xfrm>
          <a:prstGeom prst="ellipse">
            <a:avLst/>
          </a:prstGeom>
          <a:solidFill>
            <a:srgbClr val="CC0066"/>
          </a:solidFill>
          <a:ln w="9525">
            <a:solidFill>
              <a:srgbClr val="CC0066"/>
            </a:solidFill>
            <a:round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290" name="矩形 225289">
            <a:extLst>
              <a:ext uri="{FF2B5EF4-FFF2-40B4-BE49-F238E27FC236}">
                <a16:creationId xmlns:a16="http://schemas.microsoft.com/office/drawing/2014/main" id="{28487142-BA69-4472-9BF7-C7AD0336D94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7400" y="3048000"/>
            <a:ext cx="1295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开商埠</a:t>
            </a:r>
          </a:p>
        </p:txBody>
      </p:sp>
      <p:sp>
        <p:nvSpPr>
          <p:cNvPr id="225291" name="矩形 225290">
            <a:extLst>
              <a:ext uri="{FF2B5EF4-FFF2-40B4-BE49-F238E27FC236}">
                <a16:creationId xmlns:a16="http://schemas.microsoft.com/office/drawing/2014/main" id="{38EF98CA-6B07-42CF-83EF-9A03A886F4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7400" y="3810000"/>
            <a:ext cx="1295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设工厂</a:t>
            </a:r>
          </a:p>
        </p:txBody>
      </p:sp>
      <p:pic>
        <p:nvPicPr>
          <p:cNvPr id="225292" name="图片 225291" descr="图片1">
            <a:extLst>
              <a:ext uri="{FF2B5EF4-FFF2-40B4-BE49-F238E27FC236}">
                <a16:creationId xmlns:a16="http://schemas.microsoft.com/office/drawing/2014/main" id="{433819D6-F1E7-4820-932C-C868F488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147763"/>
            <a:ext cx="5181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93" name="图片 225292" descr="图片10001">
            <a:extLst>
              <a:ext uri="{FF2B5EF4-FFF2-40B4-BE49-F238E27FC236}">
                <a16:creationId xmlns:a16="http://schemas.microsoft.com/office/drawing/2014/main" id="{8EE819B8-98E8-4CFE-9415-C9DF04A8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1622425"/>
            <a:ext cx="3548063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96" name="图片 225295" descr="mda045p">
            <a:extLst>
              <a:ext uri="{FF2B5EF4-FFF2-40B4-BE49-F238E27FC236}">
                <a16:creationId xmlns:a16="http://schemas.microsoft.com/office/drawing/2014/main" id="{16691423-205E-450A-91E0-9F9FB535B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1" t="6976"/>
          <a:stretch>
            <a:fillRect/>
          </a:stretch>
        </p:blipFill>
        <p:spPr bwMode="auto">
          <a:xfrm>
            <a:off x="3594100" y="1203325"/>
            <a:ext cx="5499100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9" name="椭圆 98318">
            <a:extLst>
              <a:ext uri="{FF2B5EF4-FFF2-40B4-BE49-F238E27FC236}">
                <a16:creationId xmlns:a16="http://schemas.microsoft.com/office/drawing/2014/main" id="{8A03DCA5-FD7F-4170-9BD8-F2C658653727}"/>
              </a:ext>
            </a:extLst>
          </p:cNvPr>
          <p:cNvSpPr/>
          <p:nvPr/>
        </p:nvSpPr>
        <p:spPr>
          <a:xfrm>
            <a:off x="247650" y="309563"/>
            <a:ext cx="3878263" cy="1068387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>
                <a:effectLst>
                  <a:outerShdw blurRad="38100" dist="38100" dir="2700000" algn="tl">
                    <a:srgbClr val="FFFFFF"/>
                  </a:outerShdw>
                </a:effectLst>
                <a:latin typeface="文鼎CS大黑" charset="0"/>
              </a:rPr>
              <a:t>战争的结果</a:t>
            </a:r>
          </a:p>
        </p:txBody>
      </p:sp>
      <p:sp>
        <p:nvSpPr>
          <p:cNvPr id="22543" name="文本框 1">
            <a:extLst>
              <a:ext uri="{FF2B5EF4-FFF2-40B4-BE49-F238E27FC236}">
                <a16:creationId xmlns:a16="http://schemas.microsoft.com/office/drawing/2014/main" id="{7FEB6872-1A43-4505-99AD-FFFD03A9B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517525"/>
            <a:ext cx="4652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战败，签订《马关条约》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ZR15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ZR15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5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28002">
            <a:extLst>
              <a:ext uri="{FF2B5EF4-FFF2-40B4-BE49-F238E27FC236}">
                <a16:creationId xmlns:a16="http://schemas.microsoft.com/office/drawing/2014/main" id="{64C78621-F270-4680-A4F6-BD4A5F947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388938"/>
            <a:ext cx="57531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文鼎CS大黑" charset="0"/>
              </a:rPr>
              <a:t>《</a:t>
            </a:r>
            <a:r>
              <a:rPr lang="zh-CN" altLang="en-US" sz="3600" b="1">
                <a:solidFill>
                  <a:srgbClr val="FF0000"/>
                </a:solidFill>
                <a:latin typeface="文鼎CS大黑" charset="0"/>
              </a:rPr>
              <a:t>中日马关条约</a:t>
            </a:r>
            <a:r>
              <a:rPr lang="en-US" altLang="zh-CN" sz="3600" b="1">
                <a:solidFill>
                  <a:srgbClr val="FF0000"/>
                </a:solidFill>
                <a:latin typeface="文鼎CS大黑" charset="0"/>
              </a:rPr>
              <a:t>》</a:t>
            </a:r>
            <a:r>
              <a:rPr lang="zh-CN" altLang="en-US" sz="3600" b="1">
                <a:solidFill>
                  <a:srgbClr val="FF0000"/>
                </a:solidFill>
                <a:latin typeface="文鼎CS大黑" charset="0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文鼎CS大黑" charset="0"/>
              </a:rPr>
              <a:t>1895</a:t>
            </a:r>
            <a:r>
              <a:rPr lang="zh-CN" altLang="en-US" sz="3600" b="1">
                <a:solidFill>
                  <a:srgbClr val="FF0000"/>
                </a:solidFill>
                <a:latin typeface="文鼎CS大黑" charset="0"/>
              </a:rPr>
              <a:t>年）</a:t>
            </a:r>
          </a:p>
        </p:txBody>
      </p:sp>
      <p:sp>
        <p:nvSpPr>
          <p:cNvPr id="23555" name="文本框 128003">
            <a:extLst>
              <a:ext uri="{FF2B5EF4-FFF2-40B4-BE49-F238E27FC236}">
                <a16:creationId xmlns:a16="http://schemas.microsoft.com/office/drawing/2014/main" id="{1DA85979-E364-401A-ADAF-118D9559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960438"/>
            <a:ext cx="7542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李鸿章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————————————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伊藤博文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6" name="任意多边形 128004">
            <a:extLst>
              <a:ext uri="{FF2B5EF4-FFF2-40B4-BE49-F238E27FC236}">
                <a16:creationId xmlns:a16="http://schemas.microsoft.com/office/drawing/2014/main" id="{589529DC-8DB2-43A4-9CC0-B2D00D52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17650"/>
            <a:ext cx="6877050" cy="171450"/>
          </a:xfrm>
          <a:custGeom>
            <a:avLst/>
            <a:gdLst>
              <a:gd name="T0" fmla="*/ 0 w 4332"/>
              <a:gd name="T1" fmla="*/ 272176875 h 108"/>
              <a:gd name="T2" fmla="*/ 0 w 4332"/>
              <a:gd name="T3" fmla="*/ 0 h 108"/>
              <a:gd name="T4" fmla="*/ 2147483646 w 4332"/>
              <a:gd name="T5" fmla="*/ 0 h 108"/>
              <a:gd name="T6" fmla="*/ 2147483646 w 4332"/>
              <a:gd name="T7" fmla="*/ 24193500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4332"/>
              <a:gd name="T13" fmla="*/ 0 h 108"/>
              <a:gd name="T14" fmla="*/ 4332 w 433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32" h="108">
                <a:moveTo>
                  <a:pt x="0" y="108"/>
                </a:moveTo>
                <a:lnTo>
                  <a:pt x="0" y="0"/>
                </a:lnTo>
                <a:lnTo>
                  <a:pt x="4332" y="0"/>
                </a:lnTo>
                <a:lnTo>
                  <a:pt x="4332" y="96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6" name="文本框 128005">
            <a:extLst>
              <a:ext uri="{FF2B5EF4-FFF2-40B4-BE49-F238E27FC236}">
                <a16:creationId xmlns:a16="http://schemas.microsoft.com/office/drawing/2014/main" id="{3EA75052-B26C-4038-B446-599184F3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93938"/>
            <a:ext cx="41148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割辽东半岛（后赎回）、台湾和澎湖列岛给日本。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（割地）                 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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赔偿日本军费二亿两白银。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（赔款）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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增开重庆、沙市、苏杭四口为通商口岸。 （增开商埠）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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82" charset="2"/>
              </a:rPr>
              <a:t>允许日本在中国通商口岸开设工厂。（设厂）</a:t>
            </a:r>
          </a:p>
        </p:txBody>
      </p:sp>
      <p:sp>
        <p:nvSpPr>
          <p:cNvPr id="23558" name="文本框 128011">
            <a:extLst>
              <a:ext uri="{FF2B5EF4-FFF2-40B4-BE49-F238E27FC236}">
                <a16:creationId xmlns:a16="http://schemas.microsoft.com/office/drawing/2014/main" id="{37BA7F48-50A0-491E-A07B-3F3665E6B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31950"/>
            <a:ext cx="320040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内            容</a:t>
            </a:r>
          </a:p>
        </p:txBody>
      </p:sp>
      <p:sp>
        <p:nvSpPr>
          <p:cNvPr id="23559" name="文本框 128012">
            <a:extLst>
              <a:ext uri="{FF2B5EF4-FFF2-40B4-BE49-F238E27FC236}">
                <a16:creationId xmlns:a16="http://schemas.microsoft.com/office/drawing/2014/main" id="{A187580E-C875-48F7-AA2D-8F913C0C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31950"/>
            <a:ext cx="3048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影         响</a:t>
            </a:r>
          </a:p>
        </p:txBody>
      </p:sp>
      <p:sp>
        <p:nvSpPr>
          <p:cNvPr id="128014" name="文本框 128013">
            <a:extLst>
              <a:ext uri="{FF2B5EF4-FFF2-40B4-BE49-F238E27FC236}">
                <a16:creationId xmlns:a16="http://schemas.microsoft.com/office/drawing/2014/main" id="{6BA1183E-EBF0-402D-9D34-F73D3C514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224088"/>
            <a:ext cx="4140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文鼎中楷简" charset="0"/>
                <a:sym typeface="Wingdings 2" panose="05020102010507070707" pitchFamily="82" charset="2"/>
              </a:rPr>
              <a:t>中国国土进一步沦丧，刺激了列强瓜分中国的</a:t>
            </a:r>
            <a:r>
              <a:rPr lang="zh-CN" altLang="en-US" sz="2400" b="1">
                <a:latin typeface="文鼎中楷简" charset="0"/>
                <a:sym typeface="Wingdings 2" panose="05020102010507070707" pitchFamily="82" charset="2"/>
                <a:hlinkClick r:id="rId2" action="ppaction://hlinksldjump"/>
              </a:rPr>
              <a:t>野心</a:t>
            </a:r>
            <a:r>
              <a:rPr lang="zh-CN" altLang="en-US" sz="2400" b="1">
                <a:latin typeface="文鼎中楷简" charset="0"/>
                <a:sym typeface="Wingdings 2" panose="05020102010507070707" pitchFamily="82" charset="2"/>
              </a:rPr>
              <a:t>。</a:t>
            </a:r>
          </a:p>
        </p:txBody>
      </p:sp>
      <p:sp>
        <p:nvSpPr>
          <p:cNvPr id="128015" name="文本框 128014">
            <a:extLst>
              <a:ext uri="{FF2B5EF4-FFF2-40B4-BE49-F238E27FC236}">
                <a16:creationId xmlns:a16="http://schemas.microsoft.com/office/drawing/2014/main" id="{D03722CB-0EC6-4703-AF36-1FE9503D2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232150"/>
            <a:ext cx="3779838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文鼎中楷简" charset="0"/>
                <a:sym typeface="Wingdings 2" panose="05020102010507070707" pitchFamily="82" charset="2"/>
              </a:rPr>
              <a:t>举借外债，使列强进一步控制中国的财政经济。进一步增强了日本实力</a:t>
            </a:r>
          </a:p>
        </p:txBody>
      </p:sp>
      <p:sp>
        <p:nvSpPr>
          <p:cNvPr id="128016" name="文本框 128015">
            <a:extLst>
              <a:ext uri="{FF2B5EF4-FFF2-40B4-BE49-F238E27FC236}">
                <a16:creationId xmlns:a16="http://schemas.microsoft.com/office/drawing/2014/main" id="{1D12B914-A9F9-499F-93F9-2152D633D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527550"/>
            <a:ext cx="39957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文鼎中楷简" charset="0"/>
                <a:sym typeface="Wingdings 2" panose="05020102010507070707" pitchFamily="82" charset="2"/>
              </a:rPr>
              <a:t>使列强的侵略势力深入中国内地</a:t>
            </a:r>
          </a:p>
        </p:txBody>
      </p:sp>
      <p:sp>
        <p:nvSpPr>
          <p:cNvPr id="23563" name="文本框 128016">
            <a:extLst>
              <a:ext uri="{FF2B5EF4-FFF2-40B4-BE49-F238E27FC236}">
                <a16:creationId xmlns:a16="http://schemas.microsoft.com/office/drawing/2014/main" id="{18E11561-801B-4092-AEB8-75BF31B2B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8245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ea typeface="楷体_GB2312" pitchFamily="1" charset="-122"/>
            </a:endParaRPr>
          </a:p>
        </p:txBody>
      </p:sp>
      <p:sp>
        <p:nvSpPr>
          <p:cNvPr id="128018" name="直接连接符 128017">
            <a:extLst>
              <a:ext uri="{FF2B5EF4-FFF2-40B4-BE49-F238E27FC236}">
                <a16:creationId xmlns:a16="http://schemas.microsoft.com/office/drawing/2014/main" id="{589D8D9A-26DE-492C-885C-086F1B4FB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584450"/>
            <a:ext cx="657225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9" name="文本框 128018">
            <a:extLst>
              <a:ext uri="{FF2B5EF4-FFF2-40B4-BE49-F238E27FC236}">
                <a16:creationId xmlns:a16="http://schemas.microsoft.com/office/drawing/2014/main" id="{40B9716B-F0B7-4761-B940-E3F38FAB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392738"/>
            <a:ext cx="3765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1" charset="-122"/>
              </a:rPr>
              <a:t>严重阻碍了中国民族工业的发展</a:t>
            </a:r>
          </a:p>
        </p:txBody>
      </p:sp>
      <p:sp>
        <p:nvSpPr>
          <p:cNvPr id="128021" name="直接连接符 128020">
            <a:extLst>
              <a:ext uri="{FF2B5EF4-FFF2-40B4-BE49-F238E27FC236}">
                <a16:creationId xmlns:a16="http://schemas.microsoft.com/office/drawing/2014/main" id="{6B281833-3322-40B2-86E9-66C4EAD07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736975"/>
            <a:ext cx="657225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22" name="直接连接符 128021">
            <a:extLst>
              <a:ext uri="{FF2B5EF4-FFF2-40B4-BE49-F238E27FC236}">
                <a16:creationId xmlns:a16="http://schemas.microsoft.com/office/drawing/2014/main" id="{84FF6DE1-F210-4F77-BFB0-282E75872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5895975"/>
            <a:ext cx="657225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23" name="直接连接符 128022">
            <a:extLst>
              <a:ext uri="{FF2B5EF4-FFF2-40B4-BE49-F238E27FC236}">
                <a16:creationId xmlns:a16="http://schemas.microsoft.com/office/drawing/2014/main" id="{6802F338-5974-43DA-B3C5-DACE9AC55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4816475"/>
            <a:ext cx="657225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 decel="1000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4" grpId="0"/>
      <p:bldP spid="128015" grpId="0"/>
      <p:bldP spid="128016" grpId="0"/>
      <p:bldP spid="1280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文本框 7172">
            <a:extLst>
              <a:ext uri="{FF2B5EF4-FFF2-40B4-BE49-F238E27FC236}">
                <a16:creationId xmlns:a16="http://schemas.microsoft.com/office/drawing/2014/main" id="{876BF0EF-0A61-4EF2-A78E-5230A79ACA64}"/>
              </a:ext>
            </a:extLst>
          </p:cNvPr>
          <p:cNvSpPr txBox="1"/>
          <p:nvPr/>
        </p:nvSpPr>
        <p:spPr>
          <a:xfrm>
            <a:off x="276225" y="465138"/>
            <a:ext cx="8532813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《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南京条约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》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《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马关条约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》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内容比较</a:t>
            </a:r>
          </a:p>
        </p:txBody>
      </p:sp>
      <p:graphicFrame>
        <p:nvGraphicFramePr>
          <p:cNvPr id="7216" name="表格 7215">
            <a:extLst>
              <a:ext uri="{FF2B5EF4-FFF2-40B4-BE49-F238E27FC236}">
                <a16:creationId xmlns:a16="http://schemas.microsoft.com/office/drawing/2014/main" id="{309043DF-D14F-489A-B571-3C27DE1C9399}"/>
              </a:ext>
            </a:extLst>
          </p:cNvPr>
          <p:cNvGraphicFramePr/>
          <p:nvPr/>
        </p:nvGraphicFramePr>
        <p:xfrm>
          <a:off x="317500" y="1250950"/>
          <a:ext cx="8458200" cy="4070033"/>
        </p:xfrm>
        <a:graphic>
          <a:graphicData uri="http://schemas.openxmlformats.org/drawingml/2006/table">
            <a:tbl>
              <a:tblPr/>
              <a:tblGrid>
                <a:gridCol w="382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383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None/>
                      </a:pPr>
                      <a:endParaRPr lang="en-US" altLang="zh-CN" sz="3200" b="1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《</a:t>
                      </a:r>
                      <a:r>
                        <a:rPr lang="zh-CN" altLang="en-US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南京条约</a:t>
                      </a:r>
                      <a:r>
                        <a:rPr lang="en-US" altLang="zh-CN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》</a:t>
                      </a:r>
                      <a:endParaRPr lang="zh-CN" altLang="en-US" sz="3200" b="1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T="45599" marB="4559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br>
                        <a:rPr lang="en-US" altLang="zh-CN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</a:br>
                      <a:r>
                        <a:rPr lang="en-US" altLang="zh-CN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   《</a:t>
                      </a:r>
                      <a:r>
                        <a:rPr lang="zh-CN" altLang="en-US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马关条约</a:t>
                      </a:r>
                      <a:r>
                        <a:rPr lang="en-US" altLang="zh-CN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》 </a:t>
                      </a:r>
                      <a:br>
                        <a:rPr lang="en-US" altLang="zh-CN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</a:br>
                      <a:endParaRPr lang="zh-CN" altLang="en-US" sz="3200" b="1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T="45599" marB="455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64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7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>
                        <a:solidFill>
                          <a:srgbClr val="00009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90000" marR="90000" marT="46676" marB="46676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400" b="1" dirty="0">
                        <a:solidFill>
                          <a:srgbClr val="00009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90000" marR="90000" marT="46676" marB="46676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30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400" b="1" dirty="0">
                        <a:solidFill>
                          <a:srgbClr val="00009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90000" marR="90000" marT="46676" marB="46676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400" b="1" dirty="0">
                        <a:solidFill>
                          <a:srgbClr val="00009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90000" marR="90000" marT="46676" marB="46676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7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>
                        <a:solidFill>
                          <a:srgbClr val="00009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90000" marR="90000" marT="46676" marB="46676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7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>
                        <a:solidFill>
                          <a:srgbClr val="00009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90000" marR="90000" marT="46676" marB="46676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14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7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>
                        <a:solidFill>
                          <a:srgbClr val="00009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90000" marR="90000" marT="46676" marB="46676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400" b="1" dirty="0">
                        <a:solidFill>
                          <a:srgbClr val="00009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90000" marR="90000" marT="46676" marB="46676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05" name="文本框 7204">
            <a:extLst>
              <a:ext uri="{FF2B5EF4-FFF2-40B4-BE49-F238E27FC236}">
                <a16:creationId xmlns:a16="http://schemas.microsoft.com/office/drawing/2014/main" id="{48A3B94E-7C6F-4475-A59C-A1C42E9A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16563"/>
            <a:ext cx="8604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    </a:t>
            </a:r>
            <a:r>
              <a:rPr lang="en-US" altLang="zh-CN" sz="2800" b="1">
                <a:latin typeface="文鼎中楷简" charset="0"/>
              </a:rPr>
              <a:t> </a:t>
            </a:r>
            <a:r>
              <a:rPr lang="zh-CN" altLang="en-US" sz="2800" b="1">
                <a:latin typeface="文鼎中楷简" charset="0"/>
              </a:rPr>
              <a:t>《马关条约</a:t>
            </a:r>
            <a:r>
              <a:rPr lang="en-US" altLang="zh-CN" sz="2800" b="1">
                <a:latin typeface="文鼎中楷简" charset="0"/>
              </a:rPr>
              <a:t>》</a:t>
            </a:r>
            <a:r>
              <a:rPr lang="zh-CN" altLang="en-US" sz="2800" b="1">
                <a:latin typeface="文鼎中楷简" charset="0"/>
              </a:rPr>
              <a:t>是继</a:t>
            </a:r>
            <a:r>
              <a:rPr lang="en-US" altLang="zh-CN" sz="2800" b="1">
                <a:latin typeface="文鼎中楷简" charset="0"/>
              </a:rPr>
              <a:t>《</a:t>
            </a:r>
            <a:r>
              <a:rPr lang="zh-CN" altLang="en-US" sz="2800" b="1">
                <a:latin typeface="文鼎中楷简" charset="0"/>
              </a:rPr>
              <a:t>南京条约</a:t>
            </a:r>
            <a:r>
              <a:rPr lang="en-US" altLang="zh-CN" sz="2800" b="1">
                <a:latin typeface="文鼎中楷简" charset="0"/>
              </a:rPr>
              <a:t>》</a:t>
            </a:r>
            <a:r>
              <a:rPr lang="zh-CN" altLang="en-US" sz="2800" b="1">
                <a:latin typeface="文鼎中楷简" charset="0"/>
              </a:rPr>
              <a:t>以来最严重的不平等的条约，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大大加深了中国的半殖民地化程度。</a:t>
            </a:r>
          </a:p>
        </p:txBody>
      </p:sp>
      <p:sp>
        <p:nvSpPr>
          <p:cNvPr id="7211" name="文本框 7210">
            <a:extLst>
              <a:ext uri="{FF2B5EF4-FFF2-40B4-BE49-F238E27FC236}">
                <a16:creationId xmlns:a16="http://schemas.microsoft.com/office/drawing/2014/main" id="{BA4FF7B7-AF74-4193-9C3D-A59C6FBD1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473325"/>
            <a:ext cx="3582988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</a:rPr>
              <a:t>割香港岛 </a:t>
            </a:r>
          </a:p>
          <a:p>
            <a:pPr eaLnBrk="1" hangingPunct="1"/>
            <a:endParaRPr lang="zh-CN" altLang="en-US" sz="2800">
              <a:solidFill>
                <a:srgbClr val="000099"/>
              </a:solidFill>
            </a:endParaRPr>
          </a:p>
          <a:p>
            <a:pPr eaLnBrk="1" hangingPunct="1"/>
            <a:r>
              <a:rPr lang="zh-CN" altLang="en-US" sz="2800">
                <a:solidFill>
                  <a:srgbClr val="000099"/>
                </a:solidFill>
              </a:rPr>
              <a:t>赔款</a:t>
            </a:r>
            <a:r>
              <a:rPr lang="en-US" altLang="zh-CN" sz="2800">
                <a:solidFill>
                  <a:srgbClr val="000099"/>
                </a:solidFill>
              </a:rPr>
              <a:t>2100</a:t>
            </a:r>
            <a:r>
              <a:rPr lang="zh-CN" altLang="en-US" sz="2800">
                <a:solidFill>
                  <a:srgbClr val="000099"/>
                </a:solidFill>
              </a:rPr>
              <a:t>万银元　　 </a:t>
            </a:r>
          </a:p>
          <a:p>
            <a:pPr eaLnBrk="1" hangingPunct="1"/>
            <a:endParaRPr lang="zh-CN" altLang="en-US" sz="2800">
              <a:solidFill>
                <a:srgbClr val="000099"/>
              </a:solidFill>
            </a:endParaRPr>
          </a:p>
          <a:p>
            <a:pPr eaLnBrk="1" hangingPunct="1"/>
            <a:r>
              <a:rPr lang="zh-CN" altLang="en-US" sz="2800">
                <a:solidFill>
                  <a:srgbClr val="000099"/>
                </a:solidFill>
              </a:rPr>
              <a:t>开放东南沿海</a:t>
            </a:r>
            <a:r>
              <a:rPr lang="en-US" altLang="zh-CN" sz="2800">
                <a:solidFill>
                  <a:srgbClr val="000099"/>
                </a:solidFill>
              </a:rPr>
              <a:t>5</a:t>
            </a:r>
            <a:r>
              <a:rPr lang="zh-CN" altLang="en-US" sz="2800">
                <a:solidFill>
                  <a:srgbClr val="000099"/>
                </a:solidFill>
              </a:rPr>
              <a:t>个口岸</a:t>
            </a:r>
          </a:p>
          <a:p>
            <a:pPr eaLnBrk="1" hangingPunct="1"/>
            <a:r>
              <a:rPr lang="zh-CN" altLang="en-US" sz="2800">
                <a:solidFill>
                  <a:srgbClr val="000099"/>
                </a:solidFill>
              </a:rPr>
              <a:t> 协定关税　　</a:t>
            </a:r>
          </a:p>
        </p:txBody>
      </p:sp>
      <p:sp>
        <p:nvSpPr>
          <p:cNvPr id="7217" name="文本框 7216">
            <a:extLst>
              <a:ext uri="{FF2B5EF4-FFF2-40B4-BE49-F238E27FC236}">
                <a16:creationId xmlns:a16="http://schemas.microsoft.com/office/drawing/2014/main" id="{27B9B0CB-59DA-4CC9-BFB5-615F393BE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2289175"/>
            <a:ext cx="40957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</a:rPr>
              <a:t>割辽东半岛、台湾、</a:t>
            </a:r>
          </a:p>
          <a:p>
            <a:pPr eaLnBrk="1" hangingPunct="1"/>
            <a:r>
              <a:rPr lang="zh-CN" altLang="en-US" sz="2800">
                <a:solidFill>
                  <a:srgbClr val="000099"/>
                </a:solidFill>
              </a:rPr>
              <a:t>澎湖列岛 </a:t>
            </a:r>
            <a:br>
              <a:rPr lang="zh-CN" altLang="en-US" sz="2800">
                <a:solidFill>
                  <a:srgbClr val="000099"/>
                </a:solidFill>
              </a:rPr>
            </a:br>
            <a:endParaRPr lang="zh-CN" altLang="en-US" sz="2800">
              <a:solidFill>
                <a:srgbClr val="000099"/>
              </a:solidFill>
            </a:endParaRPr>
          </a:p>
          <a:p>
            <a:pPr eaLnBrk="1" hangingPunct="1"/>
            <a:r>
              <a:rPr lang="zh-CN" altLang="en-US" sz="2800">
                <a:solidFill>
                  <a:srgbClr val="000099"/>
                </a:solidFill>
              </a:rPr>
              <a:t>赔款二亿两白银 </a:t>
            </a:r>
          </a:p>
          <a:p>
            <a:pPr eaLnBrk="1" hangingPunct="1"/>
            <a:r>
              <a:rPr lang="zh-CN" altLang="en-US" sz="2800">
                <a:solidFill>
                  <a:srgbClr val="000099"/>
                </a:solidFill>
              </a:rPr>
              <a:t>开放长江流域</a:t>
            </a:r>
            <a:r>
              <a:rPr lang="en-US" altLang="zh-CN" sz="2800">
                <a:solidFill>
                  <a:srgbClr val="000099"/>
                </a:solidFill>
              </a:rPr>
              <a:t>4</a:t>
            </a:r>
            <a:r>
              <a:rPr lang="zh-CN" altLang="en-US" sz="2800">
                <a:solidFill>
                  <a:srgbClr val="000099"/>
                </a:solidFill>
              </a:rPr>
              <a:t>个口岸 </a:t>
            </a:r>
            <a:br>
              <a:rPr lang="zh-CN" altLang="en-US" sz="2800">
                <a:solidFill>
                  <a:srgbClr val="000099"/>
                </a:solidFill>
              </a:rPr>
            </a:br>
            <a:endParaRPr lang="zh-CN" altLang="en-US" sz="2800">
              <a:solidFill>
                <a:srgbClr val="000099"/>
              </a:solidFill>
            </a:endParaRPr>
          </a:p>
          <a:p>
            <a:pPr eaLnBrk="1" hangingPunct="1"/>
            <a:r>
              <a:rPr lang="zh-CN" altLang="en-US" sz="2800">
                <a:solidFill>
                  <a:srgbClr val="000099"/>
                </a:solidFill>
              </a:rPr>
              <a:t>允许日本在中国开设工厂</a:t>
            </a:r>
            <a:br>
              <a:rPr lang="zh-CN" altLang="en-US" sz="2800">
                <a:solidFill>
                  <a:srgbClr val="000099"/>
                </a:solidFill>
              </a:rPr>
            </a:br>
            <a:endParaRPr lang="zh-CN" altLang="en-US" sz="28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205" grpId="0"/>
      <p:bldP spid="7211" grpId="0"/>
      <p:bldP spid="72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133122">
            <a:extLst>
              <a:ext uri="{FF2B5EF4-FFF2-40B4-BE49-F238E27FC236}">
                <a16:creationId xmlns:a16="http://schemas.microsoft.com/office/drawing/2014/main" id="{83247C45-12C6-4F2E-9379-3505CE4D07F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8600" y="457200"/>
            <a:ext cx="5207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台湾人民反割台斗争</a:t>
            </a:r>
          </a:p>
        </p:txBody>
      </p:sp>
      <p:sp>
        <p:nvSpPr>
          <p:cNvPr id="133124" name="文本框 133123">
            <a:extLst>
              <a:ext uri="{FF2B5EF4-FFF2-40B4-BE49-F238E27FC236}">
                <a16:creationId xmlns:a16="http://schemas.microsoft.com/office/drawing/2014/main" id="{FC7798A0-3312-4F27-84CA-9B81A385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6284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新魏" panose="02010800040101010101" pitchFamily="2" charset="-122"/>
              </a:rPr>
              <a:t>台湾人民誓死捍卫台湾的壮烈誓言</a:t>
            </a:r>
          </a:p>
        </p:txBody>
      </p:sp>
      <p:sp>
        <p:nvSpPr>
          <p:cNvPr id="25604" name="文本框 133124">
            <a:extLst>
              <a:ext uri="{FF2B5EF4-FFF2-40B4-BE49-F238E27FC236}">
                <a16:creationId xmlns:a16="http://schemas.microsoft.com/office/drawing/2014/main" id="{6C428B1C-1C9C-4F86-8A22-1A5F7B9B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722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3126" name="图片 133125" descr="许乡">
            <a:extLst>
              <a:ext uri="{FF2B5EF4-FFF2-40B4-BE49-F238E27FC236}">
                <a16:creationId xmlns:a16="http://schemas.microsoft.com/office/drawing/2014/main" id="{D6AA183D-181E-44BB-9934-EFD61E14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4932362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7" name="文本框 133126">
            <a:extLst>
              <a:ext uri="{FF2B5EF4-FFF2-40B4-BE49-F238E27FC236}">
                <a16:creationId xmlns:a16="http://schemas.microsoft.com/office/drawing/2014/main" id="{3B874C06-28C8-4091-AFBE-4613FA9C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981075"/>
            <a:ext cx="1841500" cy="533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愿人人战死而失台  </a:t>
            </a:r>
          </a:p>
          <a:p>
            <a:pPr eaLnBrk="1" hangingPunct="1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决不愿拱手而让台</a:t>
            </a:r>
          </a:p>
          <a:p>
            <a:pPr eaLnBrk="1" hangingPunct="1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——《台民布告》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  <p:bldP spid="1331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BF246AF8-94B2-4CB9-9BA7-9E069EBB3034}"/>
              </a:ext>
            </a:extLst>
          </p:cNvPr>
          <p:cNvGrpSpPr>
            <a:grpSpLocks/>
          </p:cNvGrpSpPr>
          <p:nvPr/>
        </p:nvGrpSpPr>
        <p:grpSpPr bwMode="auto">
          <a:xfrm>
            <a:off x="9525" y="517525"/>
            <a:ext cx="2065338" cy="536575"/>
            <a:chOff x="284" y="878"/>
            <a:chExt cx="3253" cy="844"/>
          </a:xfrm>
        </p:grpSpPr>
        <p:pic>
          <p:nvPicPr>
            <p:cNvPr id="7174" name="图片 1">
              <a:extLst>
                <a:ext uri="{FF2B5EF4-FFF2-40B4-BE49-F238E27FC236}">
                  <a16:creationId xmlns:a16="http://schemas.microsoft.com/office/drawing/2014/main" id="{C494D8DC-0CC9-41B2-BA6E-00921658F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文本框 2">
              <a:extLst>
                <a:ext uri="{FF2B5EF4-FFF2-40B4-BE49-F238E27FC236}">
                  <a16:creationId xmlns:a16="http://schemas.microsoft.com/office/drawing/2014/main" id="{F5E6F799-CC38-4326-AC7A-C83FD7975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新课导入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4073CDD-E17C-42B8-9BBF-B00371AF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084263"/>
            <a:ext cx="4421187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8" name="文本框 159747">
            <a:extLst>
              <a:ext uri="{FF2B5EF4-FFF2-40B4-BE49-F238E27FC236}">
                <a16:creationId xmlns:a16="http://schemas.microsoft.com/office/drawing/2014/main" id="{BADAA672-1F55-4DF5-BEE8-9140066A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1165225"/>
            <a:ext cx="4745038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我们是东海捧出的珍珠一串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</a:p>
          <a:p>
            <a:pPr eaLnBrk="1" hangingPunct="1"/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琉球是我的群弟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我便是台湾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</a:p>
          <a:p>
            <a:pPr eaLnBrk="1" hangingPunct="1"/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我胸中还氤氲着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郑氏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的英魂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</a:p>
          <a:p>
            <a:pPr eaLnBrk="1" hangingPunct="1"/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精忠的赤血点染了我的家传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</a:p>
          <a:p>
            <a:pPr eaLnBrk="1" hangingPunct="1"/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母亲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酷炎的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夏日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要晒死我了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</a:p>
          <a:p>
            <a:pPr eaLnBrk="1" hangingPunct="1"/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赐我个号令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我还能背城一战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.</a:t>
            </a:r>
          </a:p>
          <a:p>
            <a:pPr eaLnBrk="1" hangingPunct="1"/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母亲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我要回来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,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母亲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!</a:t>
            </a:r>
          </a:p>
          <a:p>
            <a:pPr eaLnBrk="1" hangingPunct="1"/>
            <a:r>
              <a:rPr lang="en-US" altLang="zh-CN" sz="2800" b="1">
                <a:solidFill>
                  <a:srgbClr val="336600"/>
                </a:solidFill>
                <a:latin typeface="微软雅黑" panose="020B0503020204020204" pitchFamily="34" charset="-122"/>
                <a:sym typeface="Wingdings 2" panose="05020102010507070707" pitchFamily="82" charset="2"/>
              </a:rPr>
              <a:t>—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闻一多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《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七子之歌</a:t>
            </a:r>
            <a:r>
              <a:rPr lang="en-US" altLang="zh-CN" sz="2800" b="1">
                <a:solidFill>
                  <a:srgbClr val="336600"/>
                </a:solidFill>
                <a:latin typeface="微软雅黑" panose="020B0503020204020204" pitchFamily="34" charset="-122"/>
                <a:sym typeface="Wingdings 2" panose="05020102010507070707" pitchFamily="82" charset="2"/>
              </a:rPr>
              <a:t>·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台湾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  <a:sym typeface="Wingdings 2" panose="05020102010507070707" pitchFamily="82" charset="2"/>
              </a:rPr>
              <a:t>》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366FD50-6F85-4028-84E6-2E6357D2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4919663"/>
            <a:ext cx="90805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宋体" panose="02010600030101010101" pitchFamily="2" charset="-122"/>
              </a:rPr>
              <a:t>    </a:t>
            </a:r>
            <a:r>
              <a:rPr lang="zh-CN" altLang="en-US" sz="3200">
                <a:latin typeface="文鼎中楷简" charset="0"/>
              </a:rPr>
              <a:t>这里的“夏日”是指哪个国家？台湾是怎样离开母亲的呢？今天让我们一起学习第</a:t>
            </a:r>
            <a:r>
              <a:rPr lang="en-US" altLang="zh-CN" sz="3200">
                <a:latin typeface="文鼎中楷简" charset="0"/>
              </a:rPr>
              <a:t>5</a:t>
            </a:r>
            <a:r>
              <a:rPr lang="zh-CN" altLang="en-US" sz="3200">
                <a:latin typeface="文鼎中楷简" charset="0"/>
              </a:rPr>
              <a:t>课：甲午中日战争与“瓜分”中国狂潮。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/>
      <p:bldP spid="1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7197">
            <a:extLst>
              <a:ext uri="{FF2B5EF4-FFF2-40B4-BE49-F238E27FC236}">
                <a16:creationId xmlns:a16="http://schemas.microsoft.com/office/drawing/2014/main" id="{8B49F835-B56A-4C9B-82B1-9FA0C683F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496888"/>
            <a:ext cx="3659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三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瓜分中国狂潮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E37CF103-5762-4F19-B156-9FA58BE8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2171700"/>
            <a:ext cx="588963" cy="2414588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文鼎CS大黑" charset="0"/>
              </a:rPr>
              <a:t>三国干涉还辽</a:t>
            </a:r>
          </a:p>
        </p:txBody>
      </p:sp>
      <p:sp>
        <p:nvSpPr>
          <p:cNvPr id="252931" name="Text Box 3">
            <a:extLst>
              <a:ext uri="{FF2B5EF4-FFF2-40B4-BE49-F238E27FC236}">
                <a16:creationId xmlns:a16="http://schemas.microsoft.com/office/drawing/2014/main" id="{EE8DD076-7FAA-4DDD-B1F5-6E9FEB624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2052638"/>
            <a:ext cx="111601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原因：</a:t>
            </a:r>
            <a:b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</a:br>
            <a:endParaRPr lang="zh-CN" altLang="en-US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过程：</a:t>
            </a:r>
            <a:b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</a:br>
            <a:endParaRPr lang="zh-CN" altLang="en-US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结果：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0995CAE3-5A98-41A0-8125-29AADC1D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816100"/>
            <a:ext cx="69659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《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马关条约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》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损害了俄、德、法三国的侵略权益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80BD8CCA-745B-4CEB-9451-E5FBB714D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3117850"/>
            <a:ext cx="525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提出照会  武力强迫</a:t>
            </a: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AF112FC8-70E8-4631-93C5-4124631F1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4003675"/>
            <a:ext cx="684371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日本放弃辽东半岛，但向清政府勒索白银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3000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万两</a:t>
            </a:r>
          </a:p>
        </p:txBody>
      </p:sp>
      <p:sp>
        <p:nvSpPr>
          <p:cNvPr id="252935" name="AutoShape 10">
            <a:extLst>
              <a:ext uri="{FF2B5EF4-FFF2-40B4-BE49-F238E27FC236}">
                <a16:creationId xmlns:a16="http://schemas.microsoft.com/office/drawing/2014/main" id="{A8725457-98FF-40D5-83D3-1CF88E2726B3}"/>
              </a:ext>
            </a:extLst>
          </p:cNvPr>
          <p:cNvSpPr>
            <a:spLocks/>
          </p:cNvSpPr>
          <p:nvPr/>
        </p:nvSpPr>
        <p:spPr bwMode="auto">
          <a:xfrm>
            <a:off x="927100" y="2082800"/>
            <a:ext cx="239713" cy="2686050"/>
          </a:xfrm>
          <a:prstGeom prst="leftBrace">
            <a:avLst>
              <a:gd name="adj1" fmla="val 941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Garamond" panose="02020404030301010803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6886CE-EDD9-44F2-A91C-DB7ED11A7C86}"/>
              </a:ext>
            </a:extLst>
          </p:cNvPr>
          <p:cNvSpPr/>
          <p:nvPr/>
        </p:nvSpPr>
        <p:spPr>
          <a:xfrm>
            <a:off x="-26035" y="5330825"/>
            <a:ext cx="9078595" cy="8299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b="1" i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文鼎CS大黑" panose="02010609010101010101" charset="0"/>
                <a:ea typeface="文鼎CS大黑" panose="02010609010101010101" charset="0"/>
                <a:cs typeface="+mn-ea"/>
              </a:rPr>
              <a:t>列强掀起了瓜分中国的狂潮</a:t>
            </a:r>
            <a:endParaRPr lang="zh-CN" altLang="en-US" sz="4800" b="1" i="1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文鼎CS大黑" panose="02010609010101010101" charset="0"/>
              <a:ea typeface="文鼎CS大黑" panose="02010609010101010101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252931" grpId="0"/>
      <p:bldP spid="45061" grpId="0"/>
      <p:bldP spid="45062" grpId="0"/>
      <p:bldP spid="45065" grpId="0"/>
      <p:bldP spid="2529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3" name="图片 153602" descr="时局图">
            <a:extLst>
              <a:ext uri="{FF2B5EF4-FFF2-40B4-BE49-F238E27FC236}">
                <a16:creationId xmlns:a16="http://schemas.microsoft.com/office/drawing/2014/main" id="{EB87E5B4-E7FF-49B7-AE27-56907471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8" y="474663"/>
            <a:ext cx="4562476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2" name="文本框 153601">
            <a:extLst>
              <a:ext uri="{FF2B5EF4-FFF2-40B4-BE49-F238E27FC236}">
                <a16:creationId xmlns:a16="http://schemas.microsoft.com/office/drawing/2014/main" id="{7960169E-8635-4466-BE3D-1E018FE6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460375"/>
            <a:ext cx="4627563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文鼎中楷简" charset="0"/>
              </a:rPr>
              <a:t>北极熊</a:t>
            </a:r>
            <a:r>
              <a:rPr lang="zh-CN" altLang="en-US" sz="3600" b="1">
                <a:latin typeface="文鼎中楷简" charset="0"/>
              </a:rPr>
              <a:t>，代表</a:t>
            </a:r>
            <a:r>
              <a:rPr lang="zh-CN" altLang="en-US" sz="3600" b="1">
                <a:solidFill>
                  <a:srgbClr val="FF0000"/>
                </a:solidFill>
                <a:latin typeface="文鼎中楷简" charset="0"/>
              </a:rPr>
              <a:t>俄国；</a:t>
            </a:r>
            <a:r>
              <a:rPr lang="zh-CN" altLang="en-US" sz="3600" b="1">
                <a:solidFill>
                  <a:schemeClr val="accent2"/>
                </a:solidFill>
                <a:latin typeface="文鼎中楷简" charset="0"/>
              </a:rPr>
              <a:t>虎</a:t>
            </a:r>
            <a:r>
              <a:rPr lang="zh-CN" altLang="en-US" sz="3600" b="1">
                <a:latin typeface="文鼎中楷简" charset="0"/>
              </a:rPr>
              <a:t>，代表</a:t>
            </a:r>
            <a:r>
              <a:rPr lang="zh-CN" altLang="en-US" sz="3600" b="1">
                <a:solidFill>
                  <a:srgbClr val="FF0000"/>
                </a:solidFill>
                <a:latin typeface="文鼎中楷简" charset="0"/>
              </a:rPr>
              <a:t>英国；</a:t>
            </a:r>
            <a:r>
              <a:rPr lang="zh-CN" altLang="en-US" sz="3600" b="1">
                <a:solidFill>
                  <a:schemeClr val="accent2"/>
                </a:solidFill>
                <a:latin typeface="文鼎中楷简" charset="0"/>
              </a:rPr>
              <a:t>肠，</a:t>
            </a:r>
            <a:r>
              <a:rPr lang="zh-CN" altLang="en-US" sz="3600" b="1">
                <a:latin typeface="文鼎中楷简" charset="0"/>
              </a:rPr>
              <a:t>代表</a:t>
            </a:r>
            <a:r>
              <a:rPr lang="zh-CN" altLang="en-US" sz="3600" b="1">
                <a:solidFill>
                  <a:srgbClr val="FF0000"/>
                </a:solidFill>
                <a:latin typeface="文鼎中楷简" charset="0"/>
              </a:rPr>
              <a:t>德国；</a:t>
            </a:r>
            <a:r>
              <a:rPr lang="zh-CN" altLang="en-US" sz="3600" b="1">
                <a:solidFill>
                  <a:schemeClr val="accent2"/>
                </a:solidFill>
                <a:latin typeface="文鼎中楷简" charset="0"/>
              </a:rPr>
              <a:t>大青蛙</a:t>
            </a:r>
            <a:r>
              <a:rPr lang="zh-CN" altLang="en-US" sz="3600" b="1">
                <a:latin typeface="文鼎中楷简" charset="0"/>
              </a:rPr>
              <a:t>，代表</a:t>
            </a:r>
            <a:r>
              <a:rPr lang="zh-CN" altLang="en-US" sz="3600" b="1">
                <a:solidFill>
                  <a:srgbClr val="FF0000"/>
                </a:solidFill>
                <a:latin typeface="文鼎中楷简" charset="0"/>
              </a:rPr>
              <a:t>法国；</a:t>
            </a:r>
            <a:r>
              <a:rPr lang="zh-CN" altLang="en-US" sz="3600" b="1">
                <a:solidFill>
                  <a:schemeClr val="accent2"/>
                </a:solidFill>
                <a:latin typeface="文鼎中楷简" charset="0"/>
              </a:rPr>
              <a:t>太阳，</a:t>
            </a:r>
            <a:r>
              <a:rPr lang="zh-CN" altLang="en-US" sz="3600" b="1">
                <a:latin typeface="文鼎中楷简" charset="0"/>
              </a:rPr>
              <a:t>代表</a:t>
            </a:r>
            <a:r>
              <a:rPr lang="zh-CN" altLang="en-US" sz="3600" b="1">
                <a:solidFill>
                  <a:srgbClr val="FF0000"/>
                </a:solidFill>
                <a:latin typeface="文鼎中楷简" charset="0"/>
              </a:rPr>
              <a:t>日本。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中楷简" charset="0"/>
              </a:rPr>
              <a:t>    图的东南部有一只</a:t>
            </a:r>
            <a:r>
              <a:rPr lang="zh-CN" altLang="en-US" sz="2800" b="1">
                <a:solidFill>
                  <a:schemeClr val="accent2"/>
                </a:solidFill>
                <a:latin typeface="文鼎中楷简" charset="0"/>
              </a:rPr>
              <a:t>秃鹰</a:t>
            </a:r>
            <a:r>
              <a:rPr lang="zh-CN" altLang="en-US" sz="2800" b="1">
                <a:latin typeface="文鼎中楷简" charset="0"/>
              </a:rPr>
              <a:t>正向中国飞来，它代表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美国</a:t>
            </a:r>
            <a:r>
              <a:rPr lang="zh-CN" altLang="en-US" sz="2800" b="1">
                <a:latin typeface="文鼎中楷简" charset="0"/>
              </a:rPr>
              <a:t>，是帝国主义列强瓜分中国的“迟到者”，但它不会吃其它帝国主义国家的残羹剩饭就善罢甘休，而是另有企图和阴谋的</a:t>
            </a:r>
            <a:r>
              <a:rPr lang="en-US" altLang="zh-CN" sz="2800" b="1">
                <a:latin typeface="文鼎中楷简" charset="0"/>
              </a:rPr>
              <a:t>… …</a:t>
            </a:r>
            <a:endParaRPr lang="zh-CN" altLang="en-US" sz="2800" b="1">
              <a:latin typeface="文鼎中楷简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E6E2C4F1-E6F8-4D09-9E83-159E1D4BA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1079500"/>
            <a:ext cx="590550" cy="3275013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文鼎CS大黑" charset="0"/>
              </a:rPr>
              <a:t>美国</a:t>
            </a:r>
            <a:r>
              <a:rPr lang="en-US" altLang="zh-CN" sz="2800" b="1">
                <a:latin typeface="文鼎CS大黑" charset="0"/>
              </a:rPr>
              <a:t>“</a:t>
            </a:r>
            <a:r>
              <a:rPr lang="zh-CN" altLang="en-US" sz="2800" b="1">
                <a:latin typeface="文鼎CS大黑" charset="0"/>
              </a:rPr>
              <a:t>门户开放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文鼎CS大黑" charset="0"/>
              </a:rPr>
              <a:t>”</a:t>
            </a:r>
          </a:p>
        </p:txBody>
      </p:sp>
      <p:sp>
        <p:nvSpPr>
          <p:cNvPr id="252931" name="Text Box 3">
            <a:extLst>
              <a:ext uri="{FF2B5EF4-FFF2-40B4-BE49-F238E27FC236}">
                <a16:creationId xmlns:a16="http://schemas.microsoft.com/office/drawing/2014/main" id="{57F97F56-8FA0-4E63-84B0-54210CD19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1184275"/>
            <a:ext cx="1116013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时间：</a:t>
            </a:r>
            <a:b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</a:br>
            <a:endParaRPr lang="zh-CN" altLang="en-US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内容：</a:t>
            </a:r>
            <a:b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</a:br>
            <a:endParaRPr lang="zh-CN" altLang="en-US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影响：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65F74C18-BB8D-4FF7-9A3B-308A1FD93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144588"/>
            <a:ext cx="1411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ea typeface="楷体_GB2312" pitchFamily="1" charset="-122"/>
              </a:rPr>
              <a:t>1899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年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04343288-4AEA-4D2A-AD88-5FB32F5A2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971675"/>
            <a:ext cx="67833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承认各国在中国的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势力范围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和既得特权，同时要求在各国租借地和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势力范围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享有均等贸易的机会。</a:t>
            </a: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90936C30-B5FB-4124-A62F-3CD867E4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3884613"/>
            <a:ext cx="684371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反映出美国与其他帝国主义国家在侵华政策上的矛盾</a:t>
            </a:r>
          </a:p>
        </p:txBody>
      </p:sp>
      <p:sp>
        <p:nvSpPr>
          <p:cNvPr id="252935" name="AutoShape 10">
            <a:extLst>
              <a:ext uri="{FF2B5EF4-FFF2-40B4-BE49-F238E27FC236}">
                <a16:creationId xmlns:a16="http://schemas.microsoft.com/office/drawing/2014/main" id="{B34F7DE9-464C-49D1-8927-9763F52D511E}"/>
              </a:ext>
            </a:extLst>
          </p:cNvPr>
          <p:cNvSpPr>
            <a:spLocks/>
          </p:cNvSpPr>
          <p:nvPr/>
        </p:nvSpPr>
        <p:spPr bwMode="auto">
          <a:xfrm>
            <a:off x="889000" y="1214438"/>
            <a:ext cx="212725" cy="3105150"/>
          </a:xfrm>
          <a:prstGeom prst="leftBrace">
            <a:avLst>
              <a:gd name="adj1" fmla="val 945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252931" grpId="0"/>
      <p:bldP spid="45061" grpId="0"/>
      <p:bldP spid="45062" grpId="0"/>
      <p:bldP spid="45065" grpId="0"/>
      <p:bldP spid="2529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Text Box 6">
            <a:extLst>
              <a:ext uri="{FF2B5EF4-FFF2-40B4-BE49-F238E27FC236}">
                <a16:creationId xmlns:a16="http://schemas.microsoft.com/office/drawing/2014/main" id="{C64B0425-2E2B-45DA-AEED-F2C1023D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96900"/>
            <a:ext cx="83343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latin typeface="隶书" pitchFamily="49" charset="-122"/>
                <a:ea typeface="隶书" pitchFamily="49" charset="-122"/>
              </a:rPr>
              <a:t>各国在华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“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势力范围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”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和强租海湾情况表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9AE952FE-E03E-41B5-B9F9-483CADC854EE}"/>
              </a:ext>
            </a:extLst>
          </p:cNvPr>
          <p:cNvGrpSpPr>
            <a:grpSpLocks/>
          </p:cNvGrpSpPr>
          <p:nvPr/>
        </p:nvGrpSpPr>
        <p:grpSpPr bwMode="auto">
          <a:xfrm>
            <a:off x="104775" y="1206500"/>
            <a:ext cx="9055100" cy="3198813"/>
            <a:chOff x="0" y="864"/>
            <a:chExt cx="5760" cy="1856"/>
          </a:xfrm>
        </p:grpSpPr>
        <p:graphicFrame>
          <p:nvGraphicFramePr>
            <p:cNvPr id="29703" name="Object 3">
              <a:extLst>
                <a:ext uri="{FF2B5EF4-FFF2-40B4-BE49-F238E27FC236}">
                  <a16:creationId xmlns:a16="http://schemas.microsoft.com/office/drawing/2014/main" id="{3A313235-8595-47FD-BBA2-87AC837D98C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864"/>
            <a:ext cx="5760" cy="1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9" name="Document" r:id="rId3" imgW="5638800" imgH="1781175" progId="Word.Document.8">
                    <p:embed/>
                  </p:oleObj>
                </mc:Choice>
                <mc:Fallback>
                  <p:oleObj name="Document" r:id="rId3" imgW="5638800" imgH="1781175" progId="Word.Document.8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64"/>
                          <a:ext cx="5760" cy="1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Line 4">
              <a:extLst>
                <a:ext uri="{FF2B5EF4-FFF2-40B4-BE49-F238E27FC236}">
                  <a16:creationId xmlns:a16="http://schemas.microsoft.com/office/drawing/2014/main" id="{BCD4B3AF-09C9-49B0-97B6-1237AB3B6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864"/>
              <a:ext cx="0" cy="1680"/>
            </a:xfrm>
            <a:prstGeom prst="line">
              <a:avLst/>
            </a:prstGeom>
            <a:noFill/>
            <a:ln w="19050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Line 5">
              <a:extLst>
                <a:ext uri="{FF2B5EF4-FFF2-40B4-BE49-F238E27FC236}">
                  <a16:creationId xmlns:a16="http://schemas.microsoft.com/office/drawing/2014/main" id="{187A2E56-EF3A-46F9-884F-D6373353A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864"/>
              <a:ext cx="0" cy="168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9700" name="Picture 9" descr="lion">
            <a:extLst>
              <a:ext uri="{FF2B5EF4-FFF2-40B4-BE49-F238E27FC236}">
                <a16:creationId xmlns:a16="http://schemas.microsoft.com/office/drawing/2014/main" id="{53979A6F-9BAD-4B48-835A-3D09107FE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4614863"/>
            <a:ext cx="3200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BD06675_">
            <a:extLst>
              <a:ext uri="{FF2B5EF4-FFF2-40B4-BE49-F238E27FC236}">
                <a16:creationId xmlns:a16="http://schemas.microsoft.com/office/drawing/2014/main" id="{57F3F3E7-1539-4948-AE8C-AD4A598F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4530725"/>
            <a:ext cx="14557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0" descr="AN01124_">
            <a:extLst>
              <a:ext uri="{FF2B5EF4-FFF2-40B4-BE49-F238E27FC236}">
                <a16:creationId xmlns:a16="http://schemas.microsoft.com/office/drawing/2014/main" id="{9440C5B3-EC6A-4DF2-BFD2-C2FDCEC1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440238"/>
            <a:ext cx="16573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2">
            <a:extLst>
              <a:ext uri="{FF2B5EF4-FFF2-40B4-BE49-F238E27FC236}">
                <a16:creationId xmlns:a16="http://schemas.microsoft.com/office/drawing/2014/main" id="{BA8117BD-3A78-4C27-98D0-C382D6B3C330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571500"/>
            <a:ext cx="2092325" cy="549275"/>
            <a:chOff x="242" y="858"/>
            <a:chExt cx="3296" cy="865"/>
          </a:xfrm>
        </p:grpSpPr>
        <p:pic>
          <p:nvPicPr>
            <p:cNvPr id="30743" name="图片 1">
              <a:extLst>
                <a:ext uri="{FF2B5EF4-FFF2-40B4-BE49-F238E27FC236}">
                  <a16:creationId xmlns:a16="http://schemas.microsoft.com/office/drawing/2014/main" id="{5AB1B985-7584-465B-B8C7-44D275CEB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4" name="文本框 2">
              <a:extLst>
                <a:ext uri="{FF2B5EF4-FFF2-40B4-BE49-F238E27FC236}">
                  <a16:creationId xmlns:a16="http://schemas.microsoft.com/office/drawing/2014/main" id="{84FC6008-84CF-43D2-B672-98880E197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85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</a:p>
          </p:txBody>
        </p:sp>
      </p:grpSp>
      <p:grpSp>
        <p:nvGrpSpPr>
          <p:cNvPr id="30723" name="组合 1">
            <a:extLst>
              <a:ext uri="{FF2B5EF4-FFF2-40B4-BE49-F238E27FC236}">
                <a16:creationId xmlns:a16="http://schemas.microsoft.com/office/drawing/2014/main" id="{0BC4B3A7-5E5D-41E8-A44B-5689C151EA0F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1063625"/>
            <a:ext cx="6810375" cy="5319713"/>
            <a:chOff x="259" y="701"/>
            <a:chExt cx="4262" cy="3287"/>
          </a:xfrm>
        </p:grpSpPr>
        <p:sp>
          <p:nvSpPr>
            <p:cNvPr id="30728" name="文本框 2">
              <a:extLst>
                <a:ext uri="{FF2B5EF4-FFF2-40B4-BE49-F238E27FC236}">
                  <a16:creationId xmlns:a16="http://schemas.microsoft.com/office/drawing/2014/main" id="{F54C4F61-400E-4B7F-A684-8A348FB4C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803"/>
              <a:ext cx="384" cy="3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文鼎CS大黑" charset="0"/>
                </a:rPr>
                <a:t>甲午中日战争与瓜分中国狂潮</a:t>
              </a:r>
            </a:p>
          </p:txBody>
        </p:sp>
        <p:sp>
          <p:nvSpPr>
            <p:cNvPr id="30729" name="左大括号 3">
              <a:extLst>
                <a:ext uri="{FF2B5EF4-FFF2-40B4-BE49-F238E27FC236}">
                  <a16:creationId xmlns:a16="http://schemas.microsoft.com/office/drawing/2014/main" id="{6E908CDE-5270-4A14-99F1-4F74B23DE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" y="871"/>
              <a:ext cx="128" cy="2931"/>
            </a:xfrm>
            <a:prstGeom prst="leftBrace">
              <a:avLst>
                <a:gd name="adj1" fmla="val 158275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0" name="文本框 4">
              <a:extLst>
                <a:ext uri="{FF2B5EF4-FFF2-40B4-BE49-F238E27FC236}">
                  <a16:creationId xmlns:a16="http://schemas.microsoft.com/office/drawing/2014/main" id="{E2A6D950-BDBD-47A4-812A-3E2DCB742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981"/>
              <a:ext cx="57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文鼎CS大黑" charset="0"/>
                </a:rPr>
                <a:t>背景</a:t>
              </a:r>
            </a:p>
          </p:txBody>
        </p:sp>
        <p:sp>
          <p:nvSpPr>
            <p:cNvPr id="30731" name="左大括号 5">
              <a:extLst>
                <a:ext uri="{FF2B5EF4-FFF2-40B4-BE49-F238E27FC236}">
                  <a16:creationId xmlns:a16="http://schemas.microsoft.com/office/drawing/2014/main" id="{9398F57E-DF4D-40FE-9477-5E854226D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" y="759"/>
              <a:ext cx="89" cy="801"/>
            </a:xfrm>
            <a:prstGeom prst="leftBrace">
              <a:avLst>
                <a:gd name="adj1" fmla="val 104125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2" name="文本框 6">
              <a:extLst>
                <a:ext uri="{FF2B5EF4-FFF2-40B4-BE49-F238E27FC236}">
                  <a16:creationId xmlns:a16="http://schemas.microsoft.com/office/drawing/2014/main" id="{5E6D55F6-3ED9-4CE9-93B4-CD9A37119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1046"/>
              <a:ext cx="21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文鼎CS大黑" charset="0"/>
                </a:rPr>
                <a:t>日本蓄意发动战争</a:t>
              </a:r>
              <a:endParaRPr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3" name="文本框 10">
              <a:extLst>
                <a:ext uri="{FF2B5EF4-FFF2-40B4-BE49-F238E27FC236}">
                  <a16:creationId xmlns:a16="http://schemas.microsoft.com/office/drawing/2014/main" id="{3A72C2F4-4742-42B0-950D-A0D2966F9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" y="701"/>
              <a:ext cx="148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文鼎CS大黑" charset="0"/>
                </a:rPr>
                <a:t>朝鲜东学党起义</a:t>
              </a:r>
            </a:p>
          </p:txBody>
        </p:sp>
        <p:sp>
          <p:nvSpPr>
            <p:cNvPr id="30734" name="文本框 12">
              <a:extLst>
                <a:ext uri="{FF2B5EF4-FFF2-40B4-BE49-F238E27FC236}">
                  <a16:creationId xmlns:a16="http://schemas.microsoft.com/office/drawing/2014/main" id="{2CDE39A5-182B-4593-965D-69FF4E54D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1369"/>
              <a:ext cx="207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文鼎CS大黑" charset="0"/>
                </a:rPr>
                <a:t>清政府的妥协退让政策</a:t>
              </a:r>
              <a:endParaRPr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5" name="文本框 13">
              <a:extLst>
                <a:ext uri="{FF2B5EF4-FFF2-40B4-BE49-F238E27FC236}">
                  <a16:creationId xmlns:a16="http://schemas.microsoft.com/office/drawing/2014/main" id="{DA1B7697-CEDE-40C1-86D7-C7517035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2027"/>
              <a:ext cx="62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文鼎CS大黑" charset="0"/>
                </a:rPr>
                <a:t>经过</a:t>
              </a:r>
            </a:p>
          </p:txBody>
        </p:sp>
        <p:sp>
          <p:nvSpPr>
            <p:cNvPr id="30736" name="文本框 15">
              <a:extLst>
                <a:ext uri="{FF2B5EF4-FFF2-40B4-BE49-F238E27FC236}">
                  <a16:creationId xmlns:a16="http://schemas.microsoft.com/office/drawing/2014/main" id="{A107FB44-0CFF-4771-8BA4-9DE0436A1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1703"/>
              <a:ext cx="104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文鼎CS大黑" charset="0"/>
                </a:rPr>
                <a:t>丰岛海战</a:t>
              </a:r>
            </a:p>
          </p:txBody>
        </p:sp>
        <p:sp>
          <p:nvSpPr>
            <p:cNvPr id="30737" name="文本框 18">
              <a:extLst>
                <a:ext uri="{FF2B5EF4-FFF2-40B4-BE49-F238E27FC236}">
                  <a16:creationId xmlns:a16="http://schemas.microsoft.com/office/drawing/2014/main" id="{F13F799F-D912-46DA-9B83-41D1B6619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1987"/>
              <a:ext cx="292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>
                  <a:latin typeface="文鼎CS大黑" charset="0"/>
                </a:rPr>
                <a:t>平壤战役、黄海战役</a:t>
              </a:r>
            </a:p>
          </p:txBody>
        </p:sp>
        <p:sp>
          <p:nvSpPr>
            <p:cNvPr id="30738" name="文本框 19">
              <a:extLst>
                <a:ext uri="{FF2B5EF4-FFF2-40B4-BE49-F238E27FC236}">
                  <a16:creationId xmlns:a16="http://schemas.microsoft.com/office/drawing/2014/main" id="{96747E18-D2F4-4EE1-B7DB-48E445FF2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2304"/>
              <a:ext cx="213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文鼎CS大黑" charset="0"/>
                </a:rPr>
                <a:t>辽东战役、威海战役</a:t>
              </a:r>
              <a:endPara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9" name="文本框 20">
              <a:extLst>
                <a:ext uri="{FF2B5EF4-FFF2-40B4-BE49-F238E27FC236}">
                  <a16:creationId xmlns:a16="http://schemas.microsoft.com/office/drawing/2014/main" id="{73B6DCEB-CB0F-434A-AF9E-3BE1608AB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2864"/>
              <a:ext cx="577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文鼎CS大黑" charset="0"/>
                </a:rPr>
                <a:t>结果</a:t>
              </a:r>
            </a:p>
          </p:txBody>
        </p:sp>
        <p:sp>
          <p:nvSpPr>
            <p:cNvPr id="30740" name="动作按钮: 前进或下一项 25">
              <a:extLst>
                <a:ext uri="{FF2B5EF4-FFF2-40B4-BE49-F238E27FC236}">
                  <a16:creationId xmlns:a16="http://schemas.microsoft.com/office/drawing/2014/main" id="{AA116579-5621-4A88-A7BF-C31279231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765"/>
              <a:ext cx="1776" cy="336"/>
            </a:xfrm>
            <a:prstGeom prst="actionButtonForwardNex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1" name="左大括号 26">
              <a:extLst>
                <a:ext uri="{FF2B5EF4-FFF2-40B4-BE49-F238E27FC236}">
                  <a16:creationId xmlns:a16="http://schemas.microsoft.com/office/drawing/2014/main" id="{9362F218-B7B3-45F4-9360-55766625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3364"/>
              <a:ext cx="144" cy="624"/>
            </a:xfrm>
            <a:prstGeom prst="leftBrace">
              <a:avLst>
                <a:gd name="adj1" fmla="val 36091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2" name="文本框 27">
              <a:extLst>
                <a:ext uri="{FF2B5EF4-FFF2-40B4-BE49-F238E27FC236}">
                  <a16:creationId xmlns:a16="http://schemas.microsoft.com/office/drawing/2014/main" id="{E795B6C3-6DA7-429C-B6FA-77024019F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2793"/>
              <a:ext cx="2251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文鼎CS大黑" charset="0"/>
                </a:rPr>
                <a:t>《马关条约》的签订</a:t>
              </a:r>
            </a:p>
          </p:txBody>
        </p:sp>
      </p:grpSp>
      <p:sp>
        <p:nvSpPr>
          <p:cNvPr id="30724" name="左大括号 28">
            <a:extLst>
              <a:ext uri="{FF2B5EF4-FFF2-40B4-BE49-F238E27FC236}">
                <a16:creationId xmlns:a16="http://schemas.microsoft.com/office/drawing/2014/main" id="{C676969E-D06F-4EBE-9230-2A9AABD98249}"/>
              </a:ext>
            </a:extLst>
          </p:cNvPr>
          <p:cNvSpPr>
            <a:spLocks/>
          </p:cNvSpPr>
          <p:nvPr/>
        </p:nvSpPr>
        <p:spPr bwMode="auto">
          <a:xfrm>
            <a:off x="2051050" y="2851150"/>
            <a:ext cx="141288" cy="1296988"/>
          </a:xfrm>
          <a:prstGeom prst="leftBrace">
            <a:avLst>
              <a:gd name="adj1" fmla="val 104887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5" name="文本框 29">
            <a:extLst>
              <a:ext uri="{FF2B5EF4-FFF2-40B4-BE49-F238E27FC236}">
                <a16:creationId xmlns:a16="http://schemas.microsoft.com/office/drawing/2014/main" id="{D4BCF7A2-A0D0-4533-B323-BF5E2FDB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5640388"/>
            <a:ext cx="920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文鼎CS大黑" charset="0"/>
              </a:rPr>
              <a:t>影响</a:t>
            </a:r>
          </a:p>
        </p:txBody>
      </p:sp>
      <p:sp>
        <p:nvSpPr>
          <p:cNvPr id="30726" name="文本框 30">
            <a:extLst>
              <a:ext uri="{FF2B5EF4-FFF2-40B4-BE49-F238E27FC236}">
                <a16:creationId xmlns:a16="http://schemas.microsoft.com/office/drawing/2014/main" id="{D4309F77-6C03-48BE-9A85-EEC180537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5208588"/>
            <a:ext cx="56626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文鼎CS大黑" charset="0"/>
              </a:rPr>
              <a:t>大大加深了中国的半殖民地化程度</a:t>
            </a:r>
          </a:p>
        </p:txBody>
      </p:sp>
      <p:sp>
        <p:nvSpPr>
          <p:cNvPr id="30727" name="文本框 31">
            <a:extLst>
              <a:ext uri="{FF2B5EF4-FFF2-40B4-BE49-F238E27FC236}">
                <a16:creationId xmlns:a16="http://schemas.microsoft.com/office/drawing/2014/main" id="{CCFCFFD2-7A4A-4C88-85F5-1E146EA3C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5888038"/>
            <a:ext cx="5664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文鼎CS大黑" charset="0"/>
              </a:rPr>
              <a:t>列强掀起了瓜分中国的狂潮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">
            <a:extLst>
              <a:ext uri="{FF2B5EF4-FFF2-40B4-BE49-F238E27FC236}">
                <a16:creationId xmlns:a16="http://schemas.microsoft.com/office/drawing/2014/main" id="{39A9B622-86E4-4912-887F-5CD82382458E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31751" name="图片 1">
              <a:extLst>
                <a:ext uri="{FF2B5EF4-FFF2-40B4-BE49-F238E27FC236}">
                  <a16:creationId xmlns:a16="http://schemas.microsoft.com/office/drawing/2014/main" id="{BAA9AFE0-D9B1-429D-9114-3A4F0438A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文本框 2">
              <a:extLst>
                <a:ext uri="{FF2B5EF4-FFF2-40B4-BE49-F238E27FC236}">
                  <a16:creationId xmlns:a16="http://schemas.microsoft.com/office/drawing/2014/main" id="{20A1C0BC-E918-4363-B82F-A37C1BDFE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随堂演练</a:t>
              </a:r>
            </a:p>
          </p:txBody>
        </p:sp>
      </p:grpSp>
      <p:sp>
        <p:nvSpPr>
          <p:cNvPr id="31747" name="文本框 110594">
            <a:extLst>
              <a:ext uri="{FF2B5EF4-FFF2-40B4-BE49-F238E27FC236}">
                <a16:creationId xmlns:a16="http://schemas.microsoft.com/office/drawing/2014/main" id="{31A2EDB1-0396-40B4-BB8C-768046C6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092200"/>
            <a:ext cx="89344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甲午中日战争中，率致远舰冲向日舰，最后壮烈牺牲的中国将领是：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A.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丁汝昌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B.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邓世昌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C.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左宝贵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D.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叶志超</a:t>
            </a:r>
          </a:p>
        </p:txBody>
      </p:sp>
      <p:sp>
        <p:nvSpPr>
          <p:cNvPr id="31748" name="文本框 110596">
            <a:extLst>
              <a:ext uri="{FF2B5EF4-FFF2-40B4-BE49-F238E27FC236}">
                <a16:creationId xmlns:a16="http://schemas.microsoft.com/office/drawing/2014/main" id="{C742C5F2-006C-49D9-B6AD-FA96C1563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3205163"/>
            <a:ext cx="856932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．甲午战争中黄海战役的结局是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．双方互有损失   　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．日本舰队全军覆没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．北洋舰队丧失战斗力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．北洋舰队全军覆没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0596" name="文本框 110595">
            <a:extLst>
              <a:ext uri="{FF2B5EF4-FFF2-40B4-BE49-F238E27FC236}">
                <a16:creationId xmlns:a16="http://schemas.microsoft.com/office/drawing/2014/main" id="{63AB9563-A5DC-46B3-9313-65D4FF885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1320800"/>
            <a:ext cx="9048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110598" name="文本框 110597">
            <a:extLst>
              <a:ext uri="{FF2B5EF4-FFF2-40B4-BE49-F238E27FC236}">
                <a16:creationId xmlns:a16="http://schemas.microsoft.com/office/drawing/2014/main" id="{45A8E24A-78DC-480C-AE62-EEE50C49D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2936875"/>
            <a:ext cx="9271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12642">
            <a:extLst>
              <a:ext uri="{FF2B5EF4-FFF2-40B4-BE49-F238E27FC236}">
                <a16:creationId xmlns:a16="http://schemas.microsoft.com/office/drawing/2014/main" id="{8986FEB7-A554-4567-A6D9-903AC0B6F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866457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3.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甲午中日战争后，签订的继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南京条约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以来最严重的不平等条约：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A.《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天津条约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                             B.《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北京条约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C.《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马关条约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                             D.《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虎门条约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</a:t>
            </a:r>
          </a:p>
        </p:txBody>
      </p:sp>
      <p:sp>
        <p:nvSpPr>
          <p:cNvPr id="32771" name="文本框 114692">
            <a:extLst>
              <a:ext uri="{FF2B5EF4-FFF2-40B4-BE49-F238E27FC236}">
                <a16:creationId xmlns:a16="http://schemas.microsoft.com/office/drawing/2014/main" id="{F4BBD789-0B56-410D-A7B9-77AD7AF6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227388"/>
            <a:ext cx="8713788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4.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第一次以条约的方式允许外国商人在中国开设工厂的条约是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南京条约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                         B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天津条约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、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马关条约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                        D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北京条约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2644" name="文本框 112643">
            <a:extLst>
              <a:ext uri="{FF2B5EF4-FFF2-40B4-BE49-F238E27FC236}">
                <a16:creationId xmlns:a16="http://schemas.microsoft.com/office/drawing/2014/main" id="{300899B2-D40D-4416-AD74-59D9A8CF4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908050"/>
            <a:ext cx="1219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FDCF7C-7EEA-4418-BAEB-7D25A1BD1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460750"/>
            <a:ext cx="1219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116738">
            <a:extLst>
              <a:ext uri="{FF2B5EF4-FFF2-40B4-BE49-F238E27FC236}">
                <a16:creationId xmlns:a16="http://schemas.microsoft.com/office/drawing/2014/main" id="{16DC6EE5-802E-49A3-A8B8-D145D1DEA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568325"/>
            <a:ext cx="86423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5.《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马关条约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19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世纪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40-60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年代不平等条约相比较，最显著的不同点是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A.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割地的面积                              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B.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赔款的数额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C.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开放的口岸                              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D.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开放工厂的特权</a:t>
            </a:r>
          </a:p>
        </p:txBody>
      </p:sp>
      <p:sp>
        <p:nvSpPr>
          <p:cNvPr id="33795" name="文本框 116740">
            <a:extLst>
              <a:ext uri="{FF2B5EF4-FFF2-40B4-BE49-F238E27FC236}">
                <a16:creationId xmlns:a16="http://schemas.microsoft.com/office/drawing/2014/main" id="{3E1E3B99-9EAE-4EE8-B1C9-705B65C0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3168650"/>
            <a:ext cx="8564562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6.《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马关条约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》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对中国最主要的影响是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A.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中国独立主权开始遭到破坏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B.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中国进一步沦为半殖民地半封建社会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C.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清政府完全成为帝国主义统治中国的工具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D.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大大加深了中国半殖民地化程度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6740" name="文本框 116739">
            <a:extLst>
              <a:ext uri="{FF2B5EF4-FFF2-40B4-BE49-F238E27FC236}">
                <a16:creationId xmlns:a16="http://schemas.microsoft.com/office/drawing/2014/main" id="{47CF423B-7B6E-4A95-90E0-6A5F9F036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923925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AAFA3A-6AD9-43BB-855D-F9201F678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3016250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TA_01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>
            <a:extLst>
              <a:ext uri="{FF2B5EF4-FFF2-40B4-BE49-F238E27FC236}">
                <a16:creationId xmlns:a16="http://schemas.microsoft.com/office/drawing/2014/main" id="{C65D0233-6F08-4155-A13D-F2A15F0499B8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69913"/>
            <a:ext cx="2065338" cy="536575"/>
            <a:chOff x="284" y="878"/>
            <a:chExt cx="3254" cy="845"/>
          </a:xfrm>
        </p:grpSpPr>
        <p:pic>
          <p:nvPicPr>
            <p:cNvPr id="8196" name="图片 1">
              <a:extLst>
                <a:ext uri="{FF2B5EF4-FFF2-40B4-BE49-F238E27FC236}">
                  <a16:creationId xmlns:a16="http://schemas.microsoft.com/office/drawing/2014/main" id="{9348D5EB-5A1C-4B85-A69F-A821B7B7A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7" name="文本框 2">
              <a:extLst>
                <a:ext uri="{FF2B5EF4-FFF2-40B4-BE49-F238E27FC236}">
                  <a16:creationId xmlns:a16="http://schemas.microsoft.com/office/drawing/2014/main" id="{E8451F53-F80B-4D93-A811-21B53287F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学习目标</a:t>
              </a:r>
            </a:p>
          </p:txBody>
        </p:sp>
      </p:grpSp>
      <p:sp>
        <p:nvSpPr>
          <p:cNvPr id="51208" name="Text Box 5">
            <a:extLst>
              <a:ext uri="{FF2B5EF4-FFF2-40B4-BE49-F238E27FC236}">
                <a16:creationId xmlns:a16="http://schemas.microsoft.com/office/drawing/2014/main" id="{70CD339F-1F1D-4DDF-833A-8A2C19A86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357313"/>
            <a:ext cx="89233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宋体" panose="02010600030101010101" pitchFamily="2" charset="-122"/>
                <a:sym typeface="宋体" panose="02010600030101010101" pitchFamily="2" charset="-122"/>
              </a:rPr>
              <a:t>1.了解甲午中日战争的概况；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宋体" panose="02010600030101010101" pitchFamily="2" charset="-122"/>
                <a:sym typeface="宋体" panose="02010600030101010101" pitchFamily="2" charset="-122"/>
              </a:rPr>
              <a:t>2.了解左宝贵、邓世昌等英雄人物的英雄事迹；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 sz="3600" b="1" dirty="0">
                <a:latin typeface="宋体" panose="02010600030101010101" pitchFamily="2" charset="-122"/>
                <a:sym typeface="宋体" panose="02010600030101010101" pitchFamily="2" charset="-122"/>
              </a:rPr>
              <a:t>背过</a:t>
            </a:r>
            <a:r>
              <a:rPr lang="en-US" altLang="zh-CN" sz="3600" b="1" dirty="0">
                <a:latin typeface="宋体" panose="02010600030101010101" pitchFamily="2" charset="-122"/>
                <a:sym typeface="宋体" panose="02010600030101010101" pitchFamily="2" charset="-122"/>
              </a:rPr>
              <a:t>《</a:t>
            </a:r>
            <a:r>
              <a:rPr lang="en-US" altLang="zh-CN" sz="3600" b="1" dirty="0" err="1">
                <a:latin typeface="宋体" panose="02010600030101010101" pitchFamily="2" charset="-122"/>
                <a:sym typeface="宋体" panose="02010600030101010101" pitchFamily="2" charset="-122"/>
              </a:rPr>
              <a:t>马关条约》的内容和影响</a:t>
            </a:r>
            <a:r>
              <a:rPr lang="en-US" altLang="zh-CN" sz="3600" b="1" dirty="0">
                <a:latin typeface="宋体" panose="02010600030101010101" pitchFamily="2" charset="-122"/>
                <a:sym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宋体" panose="02010600030101010101" pitchFamily="2" charset="-122"/>
                <a:sym typeface="宋体" panose="02010600030101010101" pitchFamily="2" charset="-122"/>
              </a:rPr>
              <a:t>4.</a:t>
            </a:r>
            <a:r>
              <a:rPr lang="zh-CN" altLang="en-US" sz="3600" b="1" dirty="0">
                <a:latin typeface="宋体" panose="02010600030101010101" pitchFamily="2" charset="-122"/>
                <a:sym typeface="宋体" panose="02010600030101010101" pitchFamily="2" charset="-122"/>
              </a:rPr>
              <a:t>背过</a:t>
            </a:r>
            <a:r>
              <a:rPr lang="en-US" altLang="zh-CN" sz="3600" b="1" dirty="0" err="1">
                <a:latin typeface="宋体" panose="02010600030101010101" pitchFamily="2" charset="-122"/>
                <a:sym typeface="宋体" panose="02010600030101010101" pitchFamily="2" charset="-122"/>
              </a:rPr>
              <a:t>美国“门户开放”政策的实质和影响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5120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120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120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120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">
            <a:extLst>
              <a:ext uri="{FF2B5EF4-FFF2-40B4-BE49-F238E27FC236}">
                <a16:creationId xmlns:a16="http://schemas.microsoft.com/office/drawing/2014/main" id="{8A04AF98-9C25-44B8-B8B4-A3650379D2D2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9239" name="图片 1">
              <a:extLst>
                <a:ext uri="{FF2B5EF4-FFF2-40B4-BE49-F238E27FC236}">
                  <a16:creationId xmlns:a16="http://schemas.microsoft.com/office/drawing/2014/main" id="{80C03391-ADDA-4E1D-A6D4-1E2173EE6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0" name="文本框 2">
              <a:extLst>
                <a:ext uri="{FF2B5EF4-FFF2-40B4-BE49-F238E27FC236}">
                  <a16:creationId xmlns:a16="http://schemas.microsoft.com/office/drawing/2014/main" id="{E49497AB-FD55-4293-8AAC-296C3E280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新课讲授</a:t>
              </a:r>
            </a:p>
          </p:txBody>
        </p:sp>
      </p:grpSp>
      <p:sp>
        <p:nvSpPr>
          <p:cNvPr id="9219" name="矩形 7197">
            <a:extLst>
              <a:ext uri="{FF2B5EF4-FFF2-40B4-BE49-F238E27FC236}">
                <a16:creationId xmlns:a16="http://schemas.microsoft.com/office/drawing/2014/main" id="{1905E31A-428B-4658-B1C3-1D29CC91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1116013"/>
            <a:ext cx="36274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甲午中日战争</a:t>
            </a:r>
          </a:p>
        </p:txBody>
      </p:sp>
      <p:pic>
        <p:nvPicPr>
          <p:cNvPr id="9220" name="图片 189442" descr="字002">
            <a:extLst>
              <a:ext uri="{FF2B5EF4-FFF2-40B4-BE49-F238E27FC236}">
                <a16:creationId xmlns:a16="http://schemas.microsoft.com/office/drawing/2014/main" id="{608E67F5-43FD-4391-8661-A8130A83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5326063"/>
            <a:ext cx="12954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49507">
            <a:extLst>
              <a:ext uri="{FF2B5EF4-FFF2-40B4-BE49-F238E27FC236}">
                <a16:creationId xmlns:a16="http://schemas.microsoft.com/office/drawing/2014/main" id="{41AB54AF-81EC-42EB-A260-F67729E65516}"/>
              </a:ext>
            </a:extLst>
          </p:cNvPr>
          <p:cNvGrpSpPr>
            <a:grpSpLocks/>
          </p:cNvGrpSpPr>
          <p:nvPr/>
        </p:nvGrpSpPr>
        <p:grpSpPr bwMode="auto">
          <a:xfrm>
            <a:off x="744538" y="1708150"/>
            <a:ext cx="7075487" cy="4637088"/>
            <a:chOff x="1292" y="1207"/>
            <a:chExt cx="2721" cy="2331"/>
          </a:xfrm>
        </p:grpSpPr>
        <p:grpSp>
          <p:nvGrpSpPr>
            <p:cNvPr id="9222" name="组合 149508">
              <a:extLst>
                <a:ext uri="{FF2B5EF4-FFF2-40B4-BE49-F238E27FC236}">
                  <a16:creationId xmlns:a16="http://schemas.microsoft.com/office/drawing/2014/main" id="{F5001AC1-ADE3-4A21-97F8-8D460EAE0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1207"/>
              <a:ext cx="2721" cy="2222"/>
              <a:chOff x="1338" y="1253"/>
              <a:chExt cx="1950" cy="1587"/>
            </a:xfrm>
          </p:grpSpPr>
          <p:sp>
            <p:nvSpPr>
              <p:cNvPr id="9224" name="椭圆 149509">
                <a:extLst>
                  <a:ext uri="{FF2B5EF4-FFF2-40B4-BE49-F238E27FC236}">
                    <a16:creationId xmlns:a16="http://schemas.microsoft.com/office/drawing/2014/main" id="{DD9FF266-E30C-4F30-A235-C560B8204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809"/>
                <a:ext cx="340" cy="215"/>
              </a:xfrm>
              <a:prstGeom prst="ellipse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600">
                    <a:solidFill>
                      <a:srgbClr val="000066"/>
                    </a:solidFill>
                    <a:latin typeface="文鼎CS大黑" charset="0"/>
                  </a:rPr>
                  <a:t>背景</a:t>
                </a:r>
              </a:p>
            </p:txBody>
          </p:sp>
          <p:sp>
            <p:nvSpPr>
              <p:cNvPr id="9225" name="任意多边形 149510">
                <a:extLst>
                  <a:ext uri="{FF2B5EF4-FFF2-40B4-BE49-F238E27FC236}">
                    <a16:creationId xmlns:a16="http://schemas.microsoft.com/office/drawing/2014/main" id="{5CE73970-0380-4280-8788-267CB54A7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2189"/>
                <a:ext cx="164" cy="649"/>
              </a:xfrm>
              <a:custGeom>
                <a:avLst/>
                <a:gdLst>
                  <a:gd name="T0" fmla="*/ 75 w 318"/>
                  <a:gd name="T1" fmla="*/ 0 h 1136"/>
                  <a:gd name="T2" fmla="*/ 77 w 318"/>
                  <a:gd name="T3" fmla="*/ 162 h 1136"/>
                  <a:gd name="T4" fmla="*/ 69 w 318"/>
                  <a:gd name="T5" fmla="*/ 240 h 1136"/>
                  <a:gd name="T6" fmla="*/ 60 w 318"/>
                  <a:gd name="T7" fmla="*/ 266 h 1136"/>
                  <a:gd name="T8" fmla="*/ 52 w 318"/>
                  <a:gd name="T9" fmla="*/ 296 h 1136"/>
                  <a:gd name="T10" fmla="*/ 18 w 318"/>
                  <a:gd name="T11" fmla="*/ 357 h 1136"/>
                  <a:gd name="T12" fmla="*/ 1 w 318"/>
                  <a:gd name="T13" fmla="*/ 369 h 1136"/>
                  <a:gd name="T14" fmla="*/ 1 w 318"/>
                  <a:gd name="T15" fmla="*/ 371 h 11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8"/>
                  <a:gd name="T25" fmla="*/ 0 h 1136"/>
                  <a:gd name="T26" fmla="*/ 318 w 318"/>
                  <a:gd name="T27" fmla="*/ 1136 h 11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8" h="1136">
                    <a:moveTo>
                      <a:pt x="284" y="0"/>
                    </a:moveTo>
                    <a:cubicBezTo>
                      <a:pt x="318" y="151"/>
                      <a:pt x="291" y="397"/>
                      <a:pt x="289" y="496"/>
                    </a:cubicBezTo>
                    <a:cubicBezTo>
                      <a:pt x="287" y="576"/>
                      <a:pt x="286" y="660"/>
                      <a:pt x="257" y="736"/>
                    </a:cubicBezTo>
                    <a:cubicBezTo>
                      <a:pt x="252" y="764"/>
                      <a:pt x="241" y="793"/>
                      <a:pt x="225" y="816"/>
                    </a:cubicBezTo>
                    <a:cubicBezTo>
                      <a:pt x="215" y="848"/>
                      <a:pt x="212" y="879"/>
                      <a:pt x="193" y="907"/>
                    </a:cubicBezTo>
                    <a:cubicBezTo>
                      <a:pt x="172" y="974"/>
                      <a:pt x="104" y="1037"/>
                      <a:pt x="65" y="1094"/>
                    </a:cubicBezTo>
                    <a:cubicBezTo>
                      <a:pt x="50" y="1116"/>
                      <a:pt x="21" y="1119"/>
                      <a:pt x="1" y="1131"/>
                    </a:cubicBezTo>
                    <a:cubicBezTo>
                      <a:pt x="0" y="1132"/>
                      <a:pt x="1" y="1134"/>
                      <a:pt x="1" y="11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" name="任意多边形 149511">
                <a:extLst>
                  <a:ext uri="{FF2B5EF4-FFF2-40B4-BE49-F238E27FC236}">
                    <a16:creationId xmlns:a16="http://schemas.microsoft.com/office/drawing/2014/main" id="{03D1488A-403B-4F43-BA31-C37BCF3E2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2160"/>
                <a:ext cx="227" cy="680"/>
              </a:xfrm>
              <a:custGeom>
                <a:avLst/>
                <a:gdLst>
                  <a:gd name="T0" fmla="*/ 67 w 231"/>
                  <a:gd name="T1" fmla="*/ 0 h 1097"/>
                  <a:gd name="T2" fmla="*/ 107 w 231"/>
                  <a:gd name="T3" fmla="*/ 244 h 1097"/>
                  <a:gd name="T4" fmla="*/ 118 w 231"/>
                  <a:gd name="T5" fmla="*/ 356 h 1097"/>
                  <a:gd name="T6" fmla="*/ 196 w 231"/>
                  <a:gd name="T7" fmla="*/ 420 h 1097"/>
                  <a:gd name="T8" fmla="*/ 221 w 231"/>
                  <a:gd name="T9" fmla="*/ 416 h 10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097"/>
                  <a:gd name="T17" fmla="*/ 231 w 231"/>
                  <a:gd name="T18" fmla="*/ 1097 h 10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097">
                    <a:moveTo>
                      <a:pt x="69" y="0"/>
                    </a:moveTo>
                    <a:cubicBezTo>
                      <a:pt x="0" y="243"/>
                      <a:pt x="99" y="414"/>
                      <a:pt x="111" y="635"/>
                    </a:cubicBezTo>
                    <a:cubicBezTo>
                      <a:pt x="123" y="861"/>
                      <a:pt x="111" y="686"/>
                      <a:pt x="122" y="928"/>
                    </a:cubicBezTo>
                    <a:cubicBezTo>
                      <a:pt x="126" y="1016"/>
                      <a:pt x="128" y="1047"/>
                      <a:pt x="202" y="1093"/>
                    </a:cubicBezTo>
                    <a:cubicBezTo>
                      <a:pt x="231" y="1088"/>
                      <a:pt x="229" y="1097"/>
                      <a:pt x="229" y="108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7" name="任意多边形 149512">
                <a:extLst>
                  <a:ext uri="{FF2B5EF4-FFF2-40B4-BE49-F238E27FC236}">
                    <a16:creationId xmlns:a16="http://schemas.microsoft.com/office/drawing/2014/main" id="{A0B09F2D-7358-43D2-8C84-D6A2AA8D9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1968"/>
                <a:ext cx="538" cy="217"/>
              </a:xfrm>
              <a:custGeom>
                <a:avLst/>
                <a:gdLst>
                  <a:gd name="T0" fmla="*/ 503 w 576"/>
                  <a:gd name="T1" fmla="*/ 205 h 230"/>
                  <a:gd name="T2" fmla="*/ 437 w 576"/>
                  <a:gd name="T3" fmla="*/ 148 h 230"/>
                  <a:gd name="T4" fmla="*/ 390 w 576"/>
                  <a:gd name="T5" fmla="*/ 129 h 230"/>
                  <a:gd name="T6" fmla="*/ 339 w 576"/>
                  <a:gd name="T7" fmla="*/ 105 h 230"/>
                  <a:gd name="T8" fmla="*/ 302 w 576"/>
                  <a:gd name="T9" fmla="*/ 91 h 230"/>
                  <a:gd name="T10" fmla="*/ 214 w 576"/>
                  <a:gd name="T11" fmla="*/ 58 h 230"/>
                  <a:gd name="T12" fmla="*/ 144 w 576"/>
                  <a:gd name="T13" fmla="*/ 29 h 230"/>
                  <a:gd name="T14" fmla="*/ 0 w 576"/>
                  <a:gd name="T15" fmla="*/ 9 h 2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230"/>
                  <a:gd name="T26" fmla="*/ 576 w 576"/>
                  <a:gd name="T27" fmla="*/ 230 h 2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230">
                    <a:moveTo>
                      <a:pt x="576" y="230"/>
                    </a:moveTo>
                    <a:cubicBezTo>
                      <a:pt x="546" y="210"/>
                      <a:pt x="529" y="187"/>
                      <a:pt x="501" y="166"/>
                    </a:cubicBezTo>
                    <a:cubicBezTo>
                      <a:pt x="474" y="146"/>
                      <a:pt x="482" y="163"/>
                      <a:pt x="448" y="145"/>
                    </a:cubicBezTo>
                    <a:cubicBezTo>
                      <a:pt x="400" y="120"/>
                      <a:pt x="420" y="128"/>
                      <a:pt x="389" y="118"/>
                    </a:cubicBezTo>
                    <a:cubicBezTo>
                      <a:pt x="351" y="92"/>
                      <a:pt x="400" y="122"/>
                      <a:pt x="346" y="102"/>
                    </a:cubicBezTo>
                    <a:cubicBezTo>
                      <a:pt x="310" y="88"/>
                      <a:pt x="283" y="74"/>
                      <a:pt x="245" y="65"/>
                    </a:cubicBezTo>
                    <a:cubicBezTo>
                      <a:pt x="220" y="52"/>
                      <a:pt x="193" y="40"/>
                      <a:pt x="165" y="33"/>
                    </a:cubicBezTo>
                    <a:cubicBezTo>
                      <a:pt x="118" y="0"/>
                      <a:pt x="56" y="11"/>
                      <a:pt x="0" y="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8" name="任意多边形 149513">
                <a:extLst>
                  <a:ext uri="{FF2B5EF4-FFF2-40B4-BE49-F238E27FC236}">
                    <a16:creationId xmlns:a16="http://schemas.microsoft.com/office/drawing/2014/main" id="{D838C341-73FD-482C-8152-470DD0A98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1938"/>
                <a:ext cx="448" cy="137"/>
              </a:xfrm>
              <a:custGeom>
                <a:avLst/>
                <a:gdLst>
                  <a:gd name="T0" fmla="*/ 418 w 480"/>
                  <a:gd name="T1" fmla="*/ 129 h 145"/>
                  <a:gd name="T2" fmla="*/ 330 w 480"/>
                  <a:gd name="T3" fmla="*/ 62 h 145"/>
                  <a:gd name="T4" fmla="*/ 0 w 480"/>
                  <a:gd name="T5" fmla="*/ 29 h 145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145"/>
                  <a:gd name="T11" fmla="*/ 480 w 480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145">
                    <a:moveTo>
                      <a:pt x="480" y="145"/>
                    </a:moveTo>
                    <a:cubicBezTo>
                      <a:pt x="457" y="108"/>
                      <a:pt x="421" y="83"/>
                      <a:pt x="379" y="70"/>
                    </a:cubicBezTo>
                    <a:cubicBezTo>
                      <a:pt x="277" y="0"/>
                      <a:pt x="95" y="33"/>
                      <a:pt x="0" y="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9" name="任意多边形 149514">
                <a:extLst>
                  <a:ext uri="{FF2B5EF4-FFF2-40B4-BE49-F238E27FC236}">
                    <a16:creationId xmlns:a16="http://schemas.microsoft.com/office/drawing/2014/main" id="{9A509FAF-CB90-4131-A3CF-FB0787FD8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681"/>
                <a:ext cx="195" cy="404"/>
              </a:xfrm>
              <a:custGeom>
                <a:avLst/>
                <a:gdLst>
                  <a:gd name="T0" fmla="*/ 204 w 186"/>
                  <a:gd name="T1" fmla="*/ 438 h 373"/>
                  <a:gd name="T2" fmla="*/ 158 w 186"/>
                  <a:gd name="T3" fmla="*/ 389 h 373"/>
                  <a:gd name="T4" fmla="*/ 146 w 186"/>
                  <a:gd name="T5" fmla="*/ 276 h 373"/>
                  <a:gd name="T6" fmla="*/ 106 w 186"/>
                  <a:gd name="T7" fmla="*/ 169 h 373"/>
                  <a:gd name="T8" fmla="*/ 93 w 186"/>
                  <a:gd name="T9" fmla="*/ 131 h 373"/>
                  <a:gd name="T10" fmla="*/ 23 w 186"/>
                  <a:gd name="T11" fmla="*/ 43 h 373"/>
                  <a:gd name="T12" fmla="*/ 0 w 186"/>
                  <a:gd name="T13" fmla="*/ 0 h 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6"/>
                  <a:gd name="T22" fmla="*/ 0 h 373"/>
                  <a:gd name="T23" fmla="*/ 186 w 186"/>
                  <a:gd name="T24" fmla="*/ 373 h 37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6" h="373">
                    <a:moveTo>
                      <a:pt x="186" y="373"/>
                    </a:moveTo>
                    <a:cubicBezTo>
                      <a:pt x="174" y="354"/>
                      <a:pt x="160" y="347"/>
                      <a:pt x="144" y="331"/>
                    </a:cubicBezTo>
                    <a:cubicBezTo>
                      <a:pt x="128" y="288"/>
                      <a:pt x="142" y="330"/>
                      <a:pt x="133" y="235"/>
                    </a:cubicBezTo>
                    <a:cubicBezTo>
                      <a:pt x="130" y="200"/>
                      <a:pt x="115" y="173"/>
                      <a:pt x="96" y="144"/>
                    </a:cubicBezTo>
                    <a:cubicBezTo>
                      <a:pt x="88" y="131"/>
                      <a:pt x="92" y="125"/>
                      <a:pt x="85" y="112"/>
                    </a:cubicBezTo>
                    <a:cubicBezTo>
                      <a:pt x="68" y="80"/>
                      <a:pt x="53" y="54"/>
                      <a:pt x="21" y="37"/>
                    </a:cubicBezTo>
                    <a:cubicBezTo>
                      <a:pt x="16" y="21"/>
                      <a:pt x="16" y="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任意多边形 149515">
                <a:extLst>
                  <a:ext uri="{FF2B5EF4-FFF2-40B4-BE49-F238E27FC236}">
                    <a16:creationId xmlns:a16="http://schemas.microsoft.com/office/drawing/2014/main" id="{D4440A2F-3D97-4C4C-A7BA-8DE1271AE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" y="1681"/>
                <a:ext cx="259" cy="343"/>
              </a:xfrm>
              <a:custGeom>
                <a:avLst/>
                <a:gdLst>
                  <a:gd name="T0" fmla="*/ 242 w 277"/>
                  <a:gd name="T1" fmla="*/ 320 h 368"/>
                  <a:gd name="T2" fmla="*/ 228 w 277"/>
                  <a:gd name="T3" fmla="*/ 278 h 368"/>
                  <a:gd name="T4" fmla="*/ 181 w 277"/>
                  <a:gd name="T5" fmla="*/ 209 h 368"/>
                  <a:gd name="T6" fmla="*/ 163 w 277"/>
                  <a:gd name="T7" fmla="*/ 167 h 368"/>
                  <a:gd name="T8" fmla="*/ 144 w 277"/>
                  <a:gd name="T9" fmla="*/ 139 h 368"/>
                  <a:gd name="T10" fmla="*/ 116 w 277"/>
                  <a:gd name="T11" fmla="*/ 103 h 368"/>
                  <a:gd name="T12" fmla="*/ 56 w 277"/>
                  <a:gd name="T13" fmla="*/ 47 h 368"/>
                  <a:gd name="T14" fmla="*/ 19 w 277"/>
                  <a:gd name="T15" fmla="*/ 20 h 368"/>
                  <a:gd name="T16" fmla="*/ 0 w 277"/>
                  <a:gd name="T17" fmla="*/ 0 h 3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7"/>
                  <a:gd name="T28" fmla="*/ 0 h 368"/>
                  <a:gd name="T29" fmla="*/ 277 w 277"/>
                  <a:gd name="T30" fmla="*/ 368 h 3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7" h="368">
                    <a:moveTo>
                      <a:pt x="277" y="368"/>
                    </a:moveTo>
                    <a:cubicBezTo>
                      <a:pt x="272" y="353"/>
                      <a:pt x="268" y="334"/>
                      <a:pt x="261" y="320"/>
                    </a:cubicBezTo>
                    <a:cubicBezTo>
                      <a:pt x="247" y="294"/>
                      <a:pt x="219" y="268"/>
                      <a:pt x="208" y="240"/>
                    </a:cubicBezTo>
                    <a:cubicBezTo>
                      <a:pt x="201" y="222"/>
                      <a:pt x="197" y="208"/>
                      <a:pt x="186" y="192"/>
                    </a:cubicBezTo>
                    <a:cubicBezTo>
                      <a:pt x="174" y="154"/>
                      <a:pt x="191" y="200"/>
                      <a:pt x="165" y="160"/>
                    </a:cubicBezTo>
                    <a:cubicBezTo>
                      <a:pt x="153" y="141"/>
                      <a:pt x="155" y="131"/>
                      <a:pt x="133" y="118"/>
                    </a:cubicBezTo>
                    <a:cubicBezTo>
                      <a:pt x="113" y="88"/>
                      <a:pt x="100" y="65"/>
                      <a:pt x="64" y="54"/>
                    </a:cubicBezTo>
                    <a:cubicBezTo>
                      <a:pt x="51" y="35"/>
                      <a:pt x="40" y="34"/>
                      <a:pt x="21" y="22"/>
                    </a:cubicBezTo>
                    <a:cubicBezTo>
                      <a:pt x="8" y="3"/>
                      <a:pt x="16" y="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1" name="任意多边形 149516">
                <a:extLst>
                  <a:ext uri="{FF2B5EF4-FFF2-40B4-BE49-F238E27FC236}">
                    <a16:creationId xmlns:a16="http://schemas.microsoft.com/office/drawing/2014/main" id="{AC239C59-5A6C-4FD3-847C-3EEAD6C4A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468"/>
                <a:ext cx="121" cy="556"/>
              </a:xfrm>
              <a:custGeom>
                <a:avLst/>
                <a:gdLst>
                  <a:gd name="T0" fmla="*/ 47 w 79"/>
                  <a:gd name="T1" fmla="*/ 866 h 357"/>
                  <a:gd name="T2" fmla="*/ 123 w 79"/>
                  <a:gd name="T3" fmla="*/ 206 h 357"/>
                  <a:gd name="T4" fmla="*/ 159 w 79"/>
                  <a:gd name="T5" fmla="*/ 39 h 357"/>
                  <a:gd name="T6" fmla="*/ 185 w 79"/>
                  <a:gd name="T7" fmla="*/ 0 h 3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357"/>
                  <a:gd name="T14" fmla="*/ 79 w 79"/>
                  <a:gd name="T15" fmla="*/ 357 h 3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357">
                    <a:moveTo>
                      <a:pt x="20" y="357"/>
                    </a:moveTo>
                    <a:cubicBezTo>
                      <a:pt x="22" y="282"/>
                      <a:pt x="0" y="160"/>
                      <a:pt x="52" y="85"/>
                    </a:cubicBezTo>
                    <a:cubicBezTo>
                      <a:pt x="59" y="62"/>
                      <a:pt x="61" y="38"/>
                      <a:pt x="68" y="16"/>
                    </a:cubicBezTo>
                    <a:cubicBezTo>
                      <a:pt x="70" y="10"/>
                      <a:pt x="79" y="0"/>
                      <a:pt x="79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任意多边形 149517">
                <a:extLst>
                  <a:ext uri="{FF2B5EF4-FFF2-40B4-BE49-F238E27FC236}">
                    <a16:creationId xmlns:a16="http://schemas.microsoft.com/office/drawing/2014/main" id="{D744A5A5-008B-4FF1-B5FF-ED17DBAFA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5" cy="580"/>
              </a:xfrm>
              <a:custGeom>
                <a:avLst/>
                <a:gdLst>
                  <a:gd name="T0" fmla="*/ 0 w 16"/>
                  <a:gd name="T1" fmla="*/ 0 h 614"/>
                  <a:gd name="T2" fmla="*/ 14 w 16"/>
                  <a:gd name="T3" fmla="*/ 548 h 614"/>
                  <a:gd name="T4" fmla="*/ 0 60000 65536"/>
                  <a:gd name="T5" fmla="*/ 0 60000 65536"/>
                  <a:gd name="T6" fmla="*/ 0 w 16"/>
                  <a:gd name="T7" fmla="*/ 0 h 614"/>
                  <a:gd name="T8" fmla="*/ 16 w 16"/>
                  <a:gd name="T9" fmla="*/ 614 h 6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614">
                    <a:moveTo>
                      <a:pt x="0" y="0"/>
                    </a:moveTo>
                    <a:cubicBezTo>
                      <a:pt x="3" y="209"/>
                      <a:pt x="16" y="406"/>
                      <a:pt x="16" y="61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任意多边形 149518">
                <a:extLst>
                  <a:ext uri="{FF2B5EF4-FFF2-40B4-BE49-F238E27FC236}">
                    <a16:creationId xmlns:a16="http://schemas.microsoft.com/office/drawing/2014/main" id="{1A20CD7B-C31B-4E2A-BF9C-52F33DAA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21349">
                <a:off x="2370" y="1613"/>
                <a:ext cx="621" cy="546"/>
              </a:xfrm>
              <a:custGeom>
                <a:avLst/>
                <a:gdLst>
                  <a:gd name="T0" fmla="*/ 0 w 832"/>
                  <a:gd name="T1" fmla="*/ 360 h 634"/>
                  <a:gd name="T2" fmla="*/ 65 w 832"/>
                  <a:gd name="T3" fmla="*/ 253 h 634"/>
                  <a:gd name="T4" fmla="*/ 87 w 832"/>
                  <a:gd name="T5" fmla="*/ 217 h 634"/>
                  <a:gd name="T6" fmla="*/ 101 w 832"/>
                  <a:gd name="T7" fmla="*/ 202 h 634"/>
                  <a:gd name="T8" fmla="*/ 122 w 832"/>
                  <a:gd name="T9" fmla="*/ 166 h 634"/>
                  <a:gd name="T10" fmla="*/ 160 w 832"/>
                  <a:gd name="T11" fmla="*/ 126 h 634"/>
                  <a:gd name="T12" fmla="*/ 193 w 832"/>
                  <a:gd name="T13" fmla="*/ 83 h 634"/>
                  <a:gd name="T14" fmla="*/ 220 w 832"/>
                  <a:gd name="T15" fmla="*/ 63 h 634"/>
                  <a:gd name="T16" fmla="*/ 256 w 832"/>
                  <a:gd name="T17" fmla="*/ 28 h 634"/>
                  <a:gd name="T18" fmla="*/ 273 w 832"/>
                  <a:gd name="T19" fmla="*/ 12 h 634"/>
                  <a:gd name="T20" fmla="*/ 276 w 832"/>
                  <a:gd name="T21" fmla="*/ 0 h 634"/>
                  <a:gd name="T22" fmla="*/ 267 w 832"/>
                  <a:gd name="T23" fmla="*/ 12 h 634"/>
                  <a:gd name="T24" fmla="*/ 243 w 832"/>
                  <a:gd name="T25" fmla="*/ 59 h 634"/>
                  <a:gd name="T26" fmla="*/ 216 w 832"/>
                  <a:gd name="T27" fmla="*/ 107 h 634"/>
                  <a:gd name="T28" fmla="*/ 211 w 832"/>
                  <a:gd name="T29" fmla="*/ 122 h 634"/>
                  <a:gd name="T30" fmla="*/ 199 w 832"/>
                  <a:gd name="T31" fmla="*/ 138 h 634"/>
                  <a:gd name="T32" fmla="*/ 196 w 832"/>
                  <a:gd name="T33" fmla="*/ 154 h 634"/>
                  <a:gd name="T34" fmla="*/ 155 w 832"/>
                  <a:gd name="T35" fmla="*/ 233 h 634"/>
                  <a:gd name="T36" fmla="*/ 143 w 832"/>
                  <a:gd name="T37" fmla="*/ 261 h 634"/>
                  <a:gd name="T38" fmla="*/ 125 w 832"/>
                  <a:gd name="T39" fmla="*/ 285 h 634"/>
                  <a:gd name="T40" fmla="*/ 104 w 832"/>
                  <a:gd name="T41" fmla="*/ 316 h 634"/>
                  <a:gd name="T42" fmla="*/ 89 w 832"/>
                  <a:gd name="T43" fmla="*/ 336 h 634"/>
                  <a:gd name="T44" fmla="*/ 80 w 832"/>
                  <a:gd name="T45" fmla="*/ 348 h 634"/>
                  <a:gd name="T46" fmla="*/ 92 w 832"/>
                  <a:gd name="T47" fmla="*/ 344 h 634"/>
                  <a:gd name="T48" fmla="*/ 184 w 832"/>
                  <a:gd name="T49" fmla="*/ 308 h 634"/>
                  <a:gd name="T50" fmla="*/ 285 w 832"/>
                  <a:gd name="T51" fmla="*/ 281 h 634"/>
                  <a:gd name="T52" fmla="*/ 422 w 832"/>
                  <a:gd name="T53" fmla="*/ 264 h 634"/>
                  <a:gd name="T54" fmla="*/ 455 w 832"/>
                  <a:gd name="T55" fmla="*/ 261 h 634"/>
                  <a:gd name="T56" fmla="*/ 464 w 832"/>
                  <a:gd name="T57" fmla="*/ 257 h 634"/>
                  <a:gd name="T58" fmla="*/ 446 w 832"/>
                  <a:gd name="T59" fmla="*/ 269 h 634"/>
                  <a:gd name="T60" fmla="*/ 410 w 832"/>
                  <a:gd name="T61" fmla="*/ 304 h 634"/>
                  <a:gd name="T62" fmla="*/ 339 w 832"/>
                  <a:gd name="T63" fmla="*/ 360 h 634"/>
                  <a:gd name="T64" fmla="*/ 324 w 832"/>
                  <a:gd name="T65" fmla="*/ 375 h 634"/>
                  <a:gd name="T66" fmla="*/ 265 w 832"/>
                  <a:gd name="T67" fmla="*/ 407 h 634"/>
                  <a:gd name="T68" fmla="*/ 234 w 832"/>
                  <a:gd name="T69" fmla="*/ 423 h 634"/>
                  <a:gd name="T70" fmla="*/ 98 w 832"/>
                  <a:gd name="T71" fmla="*/ 446 h 634"/>
                  <a:gd name="T72" fmla="*/ 69 w 832"/>
                  <a:gd name="T73" fmla="*/ 458 h 634"/>
                  <a:gd name="T74" fmla="*/ 42 w 832"/>
                  <a:gd name="T75" fmla="*/ 470 h 6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32"/>
                  <a:gd name="T115" fmla="*/ 0 h 634"/>
                  <a:gd name="T116" fmla="*/ 832 w 832"/>
                  <a:gd name="T117" fmla="*/ 634 h 6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32" h="634">
                    <a:moveTo>
                      <a:pt x="0" y="485"/>
                    </a:moveTo>
                    <a:cubicBezTo>
                      <a:pt x="21" y="413"/>
                      <a:pt x="70" y="395"/>
                      <a:pt x="117" y="341"/>
                    </a:cubicBezTo>
                    <a:cubicBezTo>
                      <a:pt x="130" y="326"/>
                      <a:pt x="141" y="307"/>
                      <a:pt x="155" y="293"/>
                    </a:cubicBezTo>
                    <a:cubicBezTo>
                      <a:pt x="163" y="285"/>
                      <a:pt x="174" y="280"/>
                      <a:pt x="181" y="272"/>
                    </a:cubicBezTo>
                    <a:cubicBezTo>
                      <a:pt x="201" y="250"/>
                      <a:pt x="198" y="240"/>
                      <a:pt x="219" y="224"/>
                    </a:cubicBezTo>
                    <a:cubicBezTo>
                      <a:pt x="242" y="207"/>
                      <a:pt x="266" y="190"/>
                      <a:pt x="288" y="170"/>
                    </a:cubicBezTo>
                    <a:cubicBezTo>
                      <a:pt x="308" y="151"/>
                      <a:pt x="321" y="122"/>
                      <a:pt x="347" y="112"/>
                    </a:cubicBezTo>
                    <a:cubicBezTo>
                      <a:pt x="366" y="105"/>
                      <a:pt x="378" y="102"/>
                      <a:pt x="395" y="85"/>
                    </a:cubicBezTo>
                    <a:cubicBezTo>
                      <a:pt x="413" y="67"/>
                      <a:pt x="434" y="45"/>
                      <a:pt x="459" y="37"/>
                    </a:cubicBezTo>
                    <a:cubicBezTo>
                      <a:pt x="470" y="1"/>
                      <a:pt x="452" y="41"/>
                      <a:pt x="491" y="16"/>
                    </a:cubicBezTo>
                    <a:cubicBezTo>
                      <a:pt x="496" y="13"/>
                      <a:pt x="502" y="0"/>
                      <a:pt x="496" y="0"/>
                    </a:cubicBezTo>
                    <a:cubicBezTo>
                      <a:pt x="488" y="0"/>
                      <a:pt x="485" y="11"/>
                      <a:pt x="480" y="16"/>
                    </a:cubicBezTo>
                    <a:cubicBezTo>
                      <a:pt x="471" y="44"/>
                      <a:pt x="454" y="59"/>
                      <a:pt x="437" y="80"/>
                    </a:cubicBezTo>
                    <a:cubicBezTo>
                      <a:pt x="419" y="103"/>
                      <a:pt x="409" y="124"/>
                      <a:pt x="389" y="144"/>
                    </a:cubicBezTo>
                    <a:cubicBezTo>
                      <a:pt x="386" y="151"/>
                      <a:pt x="384" y="159"/>
                      <a:pt x="379" y="165"/>
                    </a:cubicBezTo>
                    <a:cubicBezTo>
                      <a:pt x="373" y="173"/>
                      <a:pt x="362" y="177"/>
                      <a:pt x="357" y="186"/>
                    </a:cubicBezTo>
                    <a:cubicBezTo>
                      <a:pt x="353" y="192"/>
                      <a:pt x="355" y="201"/>
                      <a:pt x="352" y="208"/>
                    </a:cubicBezTo>
                    <a:cubicBezTo>
                      <a:pt x="333" y="247"/>
                      <a:pt x="298" y="277"/>
                      <a:pt x="277" y="314"/>
                    </a:cubicBezTo>
                    <a:cubicBezTo>
                      <a:pt x="270" y="327"/>
                      <a:pt x="265" y="341"/>
                      <a:pt x="256" y="352"/>
                    </a:cubicBezTo>
                    <a:cubicBezTo>
                      <a:pt x="247" y="364"/>
                      <a:pt x="224" y="384"/>
                      <a:pt x="224" y="384"/>
                    </a:cubicBezTo>
                    <a:cubicBezTo>
                      <a:pt x="217" y="406"/>
                      <a:pt x="206" y="414"/>
                      <a:pt x="187" y="426"/>
                    </a:cubicBezTo>
                    <a:cubicBezTo>
                      <a:pt x="177" y="451"/>
                      <a:pt x="187" y="437"/>
                      <a:pt x="160" y="453"/>
                    </a:cubicBezTo>
                    <a:cubicBezTo>
                      <a:pt x="109" y="484"/>
                      <a:pt x="122" y="475"/>
                      <a:pt x="144" y="469"/>
                    </a:cubicBezTo>
                    <a:cubicBezTo>
                      <a:pt x="151" y="467"/>
                      <a:pt x="158" y="466"/>
                      <a:pt x="165" y="464"/>
                    </a:cubicBezTo>
                    <a:cubicBezTo>
                      <a:pt x="210" y="419"/>
                      <a:pt x="270" y="422"/>
                      <a:pt x="331" y="416"/>
                    </a:cubicBezTo>
                    <a:cubicBezTo>
                      <a:pt x="391" y="402"/>
                      <a:pt x="451" y="386"/>
                      <a:pt x="512" y="378"/>
                    </a:cubicBezTo>
                    <a:cubicBezTo>
                      <a:pt x="597" y="352"/>
                      <a:pt x="653" y="360"/>
                      <a:pt x="757" y="357"/>
                    </a:cubicBezTo>
                    <a:cubicBezTo>
                      <a:pt x="777" y="355"/>
                      <a:pt x="796" y="355"/>
                      <a:pt x="816" y="352"/>
                    </a:cubicBezTo>
                    <a:cubicBezTo>
                      <a:pt x="822" y="351"/>
                      <a:pt x="832" y="340"/>
                      <a:pt x="832" y="346"/>
                    </a:cubicBezTo>
                    <a:cubicBezTo>
                      <a:pt x="832" y="354"/>
                      <a:pt x="804" y="361"/>
                      <a:pt x="800" y="362"/>
                    </a:cubicBezTo>
                    <a:cubicBezTo>
                      <a:pt x="781" y="389"/>
                      <a:pt x="765" y="396"/>
                      <a:pt x="736" y="410"/>
                    </a:cubicBezTo>
                    <a:cubicBezTo>
                      <a:pt x="702" y="444"/>
                      <a:pt x="654" y="470"/>
                      <a:pt x="608" y="485"/>
                    </a:cubicBezTo>
                    <a:cubicBezTo>
                      <a:pt x="585" y="518"/>
                      <a:pt x="611" y="488"/>
                      <a:pt x="581" y="506"/>
                    </a:cubicBezTo>
                    <a:cubicBezTo>
                      <a:pt x="531" y="536"/>
                      <a:pt x="536" y="541"/>
                      <a:pt x="475" y="549"/>
                    </a:cubicBezTo>
                    <a:cubicBezTo>
                      <a:pt x="455" y="555"/>
                      <a:pt x="442" y="565"/>
                      <a:pt x="421" y="570"/>
                    </a:cubicBezTo>
                    <a:cubicBezTo>
                      <a:pt x="350" y="607"/>
                      <a:pt x="253" y="597"/>
                      <a:pt x="176" y="602"/>
                    </a:cubicBezTo>
                    <a:cubicBezTo>
                      <a:pt x="159" y="609"/>
                      <a:pt x="141" y="612"/>
                      <a:pt x="123" y="618"/>
                    </a:cubicBezTo>
                    <a:cubicBezTo>
                      <a:pt x="106" y="630"/>
                      <a:pt x="96" y="634"/>
                      <a:pt x="75" y="63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" name="椭圆 149519">
                <a:extLst>
                  <a:ext uri="{FF2B5EF4-FFF2-40B4-BE49-F238E27FC236}">
                    <a16:creationId xmlns:a16="http://schemas.microsoft.com/office/drawing/2014/main" id="{5244A2BE-FF48-4B7A-9E31-810DC3F9B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1552"/>
                <a:ext cx="338" cy="215"/>
              </a:xfrm>
              <a:prstGeom prst="ellipse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600">
                    <a:solidFill>
                      <a:srgbClr val="000066"/>
                    </a:solidFill>
                    <a:latin typeface="文鼎CS大黑" charset="0"/>
                  </a:rPr>
                  <a:t>爆发</a:t>
                </a:r>
              </a:p>
            </p:txBody>
          </p:sp>
          <p:sp>
            <p:nvSpPr>
              <p:cNvPr id="9235" name="椭圆 149520">
                <a:extLst>
                  <a:ext uri="{FF2B5EF4-FFF2-40B4-BE49-F238E27FC236}">
                    <a16:creationId xmlns:a16="http://schemas.microsoft.com/office/drawing/2014/main" id="{0AA56053-4D51-441C-A514-8B36EB08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1253"/>
                <a:ext cx="339" cy="215"/>
              </a:xfrm>
              <a:prstGeom prst="ellipse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600">
                    <a:solidFill>
                      <a:srgbClr val="000066"/>
                    </a:solidFill>
                    <a:latin typeface="文鼎CS大黑" charset="0"/>
                  </a:rPr>
                  <a:t>经过</a:t>
                </a:r>
              </a:p>
            </p:txBody>
          </p:sp>
          <p:sp>
            <p:nvSpPr>
              <p:cNvPr id="9236" name="椭圆 149521">
                <a:extLst>
                  <a:ext uri="{FF2B5EF4-FFF2-40B4-BE49-F238E27FC236}">
                    <a16:creationId xmlns:a16="http://schemas.microsoft.com/office/drawing/2014/main" id="{74FE8206-2391-43A8-B368-B97EA6E8D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0" y="1424"/>
                <a:ext cx="338" cy="213"/>
              </a:xfrm>
              <a:prstGeom prst="ellipse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600">
                    <a:solidFill>
                      <a:srgbClr val="000066"/>
                    </a:solidFill>
                    <a:latin typeface="文鼎CS大黑" charset="0"/>
                  </a:rPr>
                  <a:t>结果</a:t>
                </a:r>
              </a:p>
            </p:txBody>
          </p:sp>
          <p:sp>
            <p:nvSpPr>
              <p:cNvPr id="9237" name="椭圆 149522">
                <a:extLst>
                  <a:ext uri="{FF2B5EF4-FFF2-40B4-BE49-F238E27FC236}">
                    <a16:creationId xmlns:a16="http://schemas.microsoft.com/office/drawing/2014/main" id="{1F3C0A09-902F-47FD-A757-A67BC628F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767"/>
                <a:ext cx="340" cy="215"/>
              </a:xfrm>
              <a:prstGeom prst="ellipse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600">
                    <a:solidFill>
                      <a:srgbClr val="000066"/>
                    </a:solidFill>
                    <a:latin typeface="文鼎CS大黑" charset="0"/>
                  </a:rPr>
                  <a:t>影响</a:t>
                </a:r>
              </a:p>
            </p:txBody>
          </p:sp>
          <p:sp>
            <p:nvSpPr>
              <p:cNvPr id="9238" name="文本框 149523">
                <a:extLst>
                  <a:ext uri="{FF2B5EF4-FFF2-40B4-BE49-F238E27FC236}">
                    <a16:creationId xmlns:a16="http://schemas.microsoft.com/office/drawing/2014/main" id="{53CAA640-F9E5-433A-9616-ADC765D84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" y="2115"/>
                <a:ext cx="79" cy="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000"/>
              </a:p>
            </p:txBody>
          </p:sp>
        </p:grpSp>
        <p:sp>
          <p:nvSpPr>
            <p:cNvPr id="9223" name="文本框 149524">
              <a:extLst>
                <a:ext uri="{FF2B5EF4-FFF2-40B4-BE49-F238E27FC236}">
                  <a16:creationId xmlns:a16="http://schemas.microsoft.com/office/drawing/2014/main" id="{CCE0C019-F6E2-45A8-BC10-D7FF24D23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2596"/>
              <a:ext cx="496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solidFill>
                    <a:srgbClr val="CC0000"/>
                  </a:solidFill>
                  <a:ea typeface="黑体" panose="02010609060101010101" pitchFamily="49" charset="-122"/>
                </a:rPr>
                <a:t>甲午中日战争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椭圆 98318">
            <a:extLst>
              <a:ext uri="{FF2B5EF4-FFF2-40B4-BE49-F238E27FC236}">
                <a16:creationId xmlns:a16="http://schemas.microsoft.com/office/drawing/2014/main" id="{6D323ABC-2113-42FC-9083-97CAFFFBC82F}"/>
              </a:ext>
            </a:extLst>
          </p:cNvPr>
          <p:cNvSpPr/>
          <p:nvPr/>
        </p:nvSpPr>
        <p:spPr>
          <a:xfrm>
            <a:off x="1524000" y="512763"/>
            <a:ext cx="5735638" cy="1000125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>
                <a:effectLst>
                  <a:outerShdw blurRad="38100" dist="38100" dir="2700000" algn="tl">
                    <a:srgbClr val="FFFFFF"/>
                  </a:outerShdw>
                </a:effectLst>
                <a:latin typeface="文鼎CS大黑" charset="0"/>
              </a:rPr>
              <a:t>战争爆发的背景</a:t>
            </a:r>
          </a:p>
        </p:txBody>
      </p:sp>
      <p:sp>
        <p:nvSpPr>
          <p:cNvPr id="98307" name="文本框 98306">
            <a:extLst>
              <a:ext uri="{FF2B5EF4-FFF2-40B4-BE49-F238E27FC236}">
                <a16:creationId xmlns:a16="http://schemas.microsoft.com/office/drawing/2014/main" id="{B4867BDD-1CA9-4D16-B2BD-11A7E6492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04975"/>
            <a:ext cx="5848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大陆政策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”的出台（根本原因）</a:t>
            </a:r>
          </a:p>
        </p:txBody>
      </p:sp>
      <p:sp>
        <p:nvSpPr>
          <p:cNvPr id="98308" name="左大括号 98307">
            <a:extLst>
              <a:ext uri="{FF2B5EF4-FFF2-40B4-BE49-F238E27FC236}">
                <a16:creationId xmlns:a16="http://schemas.microsoft.com/office/drawing/2014/main" id="{812CD55A-1F35-4CF5-903D-AA74D6E5D469}"/>
              </a:ext>
            </a:extLst>
          </p:cNvPr>
          <p:cNvSpPr>
            <a:spLocks/>
          </p:cNvSpPr>
          <p:nvPr/>
        </p:nvSpPr>
        <p:spPr bwMode="auto">
          <a:xfrm>
            <a:off x="766763" y="2020888"/>
            <a:ext cx="192087" cy="1320800"/>
          </a:xfrm>
          <a:prstGeom prst="leftBrace">
            <a:avLst>
              <a:gd name="adj1" fmla="val 1123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0" name="文本框 98309">
            <a:extLst>
              <a:ext uri="{FF2B5EF4-FFF2-40B4-BE49-F238E27FC236}">
                <a16:creationId xmlns:a16="http://schemas.microsoft.com/office/drawing/2014/main" id="{E1F64311-044E-49A3-BAFD-7C9404B0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2970213"/>
            <a:ext cx="563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东学党起义（直接原因）</a:t>
            </a:r>
          </a:p>
        </p:txBody>
      </p:sp>
      <p:sp>
        <p:nvSpPr>
          <p:cNvPr id="98311" name="文本框 98310">
            <a:extLst>
              <a:ext uri="{FF2B5EF4-FFF2-40B4-BE49-F238E27FC236}">
                <a16:creationId xmlns:a16="http://schemas.microsoft.com/office/drawing/2014/main" id="{9F0B4BB3-D905-482B-8F53-6934CED02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343150"/>
            <a:ext cx="723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积贫积弱</a:t>
            </a:r>
            <a:r>
              <a:rPr lang="en-US" altLang="zh-CN" sz="2800">
                <a:latin typeface="Times New Roman" panose="02020603050405020304" pitchFamily="18" charset="0"/>
                <a:ea typeface="楷体_GB2312" pitchFamily="1" charset="-122"/>
              </a:rPr>
              <a:t>,“</a:t>
            </a: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避战求和”（可乘之机）</a:t>
            </a:r>
          </a:p>
        </p:txBody>
      </p:sp>
      <p:sp>
        <p:nvSpPr>
          <p:cNvPr id="98312" name="文本框 98311">
            <a:extLst>
              <a:ext uri="{FF2B5EF4-FFF2-40B4-BE49-F238E27FC236}">
                <a16:creationId xmlns:a16="http://schemas.microsoft.com/office/drawing/2014/main" id="{40554ECE-B50E-4A77-B0E5-CAE656C6F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57363"/>
            <a:ext cx="2297113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hlinkClick r:id="rId2" action="ppaction://hlinksldjump"/>
              </a:rPr>
              <a:t>日本：</a:t>
            </a:r>
            <a:endParaRPr lang="zh-CN" altLang="en-US" sz="2800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  <a:hlinkClick r:id="rId3" action="ppaction://hlinksldjump"/>
              </a:rPr>
              <a:t>中国：</a:t>
            </a:r>
            <a:endParaRPr lang="zh-CN" altLang="en-US" sz="2800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itchFamily="1" charset="-122"/>
              </a:rPr>
              <a:t>朝鲜：</a:t>
            </a:r>
          </a:p>
        </p:txBody>
      </p:sp>
      <p:grpSp>
        <p:nvGrpSpPr>
          <p:cNvPr id="2" name="组合 91154">
            <a:extLst>
              <a:ext uri="{FF2B5EF4-FFF2-40B4-BE49-F238E27FC236}">
                <a16:creationId xmlns:a16="http://schemas.microsoft.com/office/drawing/2014/main" id="{139E0A63-9C85-4DDD-A393-86917ACD8D61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3649663"/>
            <a:ext cx="7131050" cy="2795587"/>
            <a:chOff x="528" y="2304"/>
            <a:chExt cx="3910" cy="1968"/>
          </a:xfrm>
        </p:grpSpPr>
        <p:sp>
          <p:nvSpPr>
            <p:cNvPr id="10249" name="椭圆 91137">
              <a:extLst>
                <a:ext uri="{FF2B5EF4-FFF2-40B4-BE49-F238E27FC236}">
                  <a16:creationId xmlns:a16="http://schemas.microsoft.com/office/drawing/2014/main" id="{80E3AA2D-2C9D-4525-A330-F3A922BD3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304"/>
              <a:ext cx="3312" cy="19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0" name="椭圆 91138">
              <a:extLst>
                <a:ext uri="{FF2B5EF4-FFF2-40B4-BE49-F238E27FC236}">
                  <a16:creationId xmlns:a16="http://schemas.microsoft.com/office/drawing/2014/main" id="{F11958ED-556B-4B12-9A77-270CE74AE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48"/>
              <a:ext cx="2832" cy="16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文本框 91139">
              <a:extLst>
                <a:ext uri="{FF2B5EF4-FFF2-40B4-BE49-F238E27FC236}">
                  <a16:creationId xmlns:a16="http://schemas.microsoft.com/office/drawing/2014/main" id="{D2810F5E-1367-4587-B097-29A7FBAB1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488"/>
              <a:ext cx="336" cy="159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 陆 政 策</a:t>
              </a:r>
            </a:p>
          </p:txBody>
        </p:sp>
        <p:sp>
          <p:nvSpPr>
            <p:cNvPr id="10252" name="椭圆 91140">
              <a:extLst>
                <a:ext uri="{FF2B5EF4-FFF2-40B4-BE49-F238E27FC236}">
                  <a16:creationId xmlns:a16="http://schemas.microsoft.com/office/drawing/2014/main" id="{630FB645-9FB1-4B2C-97D2-A6FE896E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44"/>
              <a:ext cx="2400" cy="14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椭圆 91141">
              <a:extLst>
                <a:ext uri="{FF2B5EF4-FFF2-40B4-BE49-F238E27FC236}">
                  <a16:creationId xmlns:a16="http://schemas.microsoft.com/office/drawing/2014/main" id="{5E8F2498-B331-451F-839D-805240AB7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640"/>
              <a:ext cx="1872" cy="12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椭圆 91142">
              <a:extLst>
                <a:ext uri="{FF2B5EF4-FFF2-40B4-BE49-F238E27FC236}">
                  <a16:creationId xmlns:a16="http://schemas.microsoft.com/office/drawing/2014/main" id="{AB271CF7-EB00-45A5-A98C-976C45C42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80"/>
              <a:ext cx="1392" cy="81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椭圆 91143">
              <a:extLst>
                <a:ext uri="{FF2B5EF4-FFF2-40B4-BE49-F238E27FC236}">
                  <a16:creationId xmlns:a16="http://schemas.microsoft.com/office/drawing/2014/main" id="{80E2CAFA-B6D2-4C21-B948-A888C7B8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76"/>
              <a:ext cx="1056" cy="624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椭圆 91144">
              <a:extLst>
                <a:ext uri="{FF2B5EF4-FFF2-40B4-BE49-F238E27FC236}">
                  <a16:creationId xmlns:a16="http://schemas.microsoft.com/office/drawing/2014/main" id="{BEA51203-F705-406B-A0DF-F649D472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72"/>
              <a:ext cx="480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文本框 91145">
              <a:extLst>
                <a:ext uri="{FF2B5EF4-FFF2-40B4-BE49-F238E27FC236}">
                  <a16:creationId xmlns:a16="http://schemas.microsoft.com/office/drawing/2014/main" id="{22397DBE-822E-45A2-ABA2-6A2C625C3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168"/>
              <a:ext cx="57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日本</a:t>
              </a:r>
            </a:p>
          </p:txBody>
        </p:sp>
        <p:sp>
          <p:nvSpPr>
            <p:cNvPr id="10258" name="文本框 91146">
              <a:extLst>
                <a:ext uri="{FF2B5EF4-FFF2-40B4-BE49-F238E27FC236}">
                  <a16:creationId xmlns:a16="http://schemas.microsoft.com/office/drawing/2014/main" id="{820E8003-2B81-4583-8A2C-5AD348011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004"/>
              <a:ext cx="57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中国台湾</a:t>
              </a:r>
            </a:p>
          </p:txBody>
        </p:sp>
        <p:sp>
          <p:nvSpPr>
            <p:cNvPr id="10259" name="文本框 91147">
              <a:extLst>
                <a:ext uri="{FF2B5EF4-FFF2-40B4-BE49-F238E27FC236}">
                  <a16:creationId xmlns:a16="http://schemas.microsoft.com/office/drawing/2014/main" id="{E80C2F8C-6819-4572-AAC4-6DE3AFCE2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976"/>
              <a:ext cx="33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朝鲜</a:t>
              </a:r>
            </a:p>
          </p:txBody>
        </p:sp>
        <p:sp>
          <p:nvSpPr>
            <p:cNvPr id="10260" name="文本框 91148">
              <a:extLst>
                <a:ext uri="{FF2B5EF4-FFF2-40B4-BE49-F238E27FC236}">
                  <a16:creationId xmlns:a16="http://schemas.microsoft.com/office/drawing/2014/main" id="{DBB14844-09F9-4105-949A-51C6719C0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880"/>
              <a:ext cx="624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中国东北蒙古</a:t>
              </a:r>
            </a:p>
          </p:txBody>
        </p:sp>
        <p:sp>
          <p:nvSpPr>
            <p:cNvPr id="10261" name="文本框 91149">
              <a:extLst>
                <a:ext uri="{FF2B5EF4-FFF2-40B4-BE49-F238E27FC236}">
                  <a16:creationId xmlns:a16="http://schemas.microsoft.com/office/drawing/2014/main" id="{10B61F43-0D69-4EF9-BF5A-65F9C63E4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56"/>
              <a:ext cx="384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中国</a:t>
              </a:r>
            </a:p>
          </p:txBody>
        </p:sp>
        <p:sp>
          <p:nvSpPr>
            <p:cNvPr id="10262" name="文本框 91150">
              <a:extLst>
                <a:ext uri="{FF2B5EF4-FFF2-40B4-BE49-F238E27FC236}">
                  <a16:creationId xmlns:a16="http://schemas.microsoft.com/office/drawing/2014/main" id="{6CEB4CC9-CC3D-4EEC-A879-F2D491108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28"/>
              <a:ext cx="384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亚洲</a:t>
              </a:r>
            </a:p>
          </p:txBody>
        </p:sp>
        <p:sp>
          <p:nvSpPr>
            <p:cNvPr id="10263" name="文本框 91151">
              <a:extLst>
                <a:ext uri="{FF2B5EF4-FFF2-40B4-BE49-F238E27FC236}">
                  <a16:creationId xmlns:a16="http://schemas.microsoft.com/office/drawing/2014/main" id="{2D210E9D-F70C-443C-819F-FDBDCDFF0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384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世界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9" grpId="0" animBg="1"/>
      <p:bldP spid="98307" grpId="0"/>
      <p:bldP spid="98308" grpId="0" bldLvl="0" animBg="1"/>
      <p:bldP spid="98310" grpId="0"/>
      <p:bldP spid="98311" grpId="0"/>
      <p:bldP spid="983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88065">
            <a:extLst>
              <a:ext uri="{FF2B5EF4-FFF2-40B4-BE49-F238E27FC236}">
                <a16:creationId xmlns:a16="http://schemas.microsoft.com/office/drawing/2014/main" id="{BF53477A-796C-4ECA-8D2D-2E99A4F4F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836613"/>
            <a:ext cx="685800" cy="5029200"/>
          </a:xfrm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>
                <a:ea typeface="隶书" pitchFamily="49" charset="-122"/>
                <a:hlinkClick r:id="rId3" action="ppaction://hlinksldjump"/>
              </a:rPr>
              <a:t>明治维新前与后</a:t>
            </a:r>
          </a:p>
        </p:txBody>
      </p:sp>
      <p:pic>
        <p:nvPicPr>
          <p:cNvPr id="88067" name="文本占位符 88066" descr="在8_56扫描的图象2004-9-13">
            <a:extLst>
              <a:ext uri="{FF2B5EF4-FFF2-40B4-BE49-F238E27FC236}">
                <a16:creationId xmlns:a16="http://schemas.microsoft.com/office/drawing/2014/main" id="{62DD6491-E659-4437-B900-E4E760EAF0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474663"/>
            <a:ext cx="8316912" cy="3638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联机映像占位符 88067" descr="在9_06扫描的图象2004-9-13">
            <a:extLst>
              <a:ext uri="{FF2B5EF4-FFF2-40B4-BE49-F238E27FC236}">
                <a16:creationId xmlns:a16="http://schemas.microsoft.com/office/drawing/2014/main" id="{137ACEAD-96DB-4C04-9B3E-63A1D16C6F77}"/>
              </a:ext>
            </a:extLst>
          </p:cNvPr>
          <p:cNvPicPr>
            <a:picLocks noGrp="1" noChangeAspect="1" noChangeArrowheads="1"/>
          </p:cNvPicPr>
          <p:nvPr>
            <p:ph type="dgm"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019425"/>
            <a:ext cx="8215312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文本框 88068">
            <a:extLst>
              <a:ext uri="{FF2B5EF4-FFF2-40B4-BE49-F238E27FC236}">
                <a16:creationId xmlns:a16="http://schemas.microsoft.com/office/drawing/2014/main" id="{6977C788-88C7-489E-8107-60F4B38F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37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ea typeface="楷体_GB2312" pitchFamily="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文本框 229378">
            <a:extLst>
              <a:ext uri="{FF2B5EF4-FFF2-40B4-BE49-F238E27FC236}">
                <a16:creationId xmlns:a16="http://schemas.microsoft.com/office/drawing/2014/main" id="{F236ECDC-B57D-4DB8-B4C5-82E0D4C01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5041900"/>
            <a:ext cx="1143000" cy="579438"/>
          </a:xfrm>
          <a:prstGeom prst="rect">
            <a:avLst/>
          </a:pr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朝鲜</a:t>
            </a:r>
          </a:p>
        </p:txBody>
      </p:sp>
      <p:sp>
        <p:nvSpPr>
          <p:cNvPr id="229380" name="文本框 229379">
            <a:extLst>
              <a:ext uri="{FF2B5EF4-FFF2-40B4-BE49-F238E27FC236}">
                <a16:creationId xmlns:a16="http://schemas.microsoft.com/office/drawing/2014/main" id="{3155A7FD-91A1-42CF-8F12-6BF3B5B8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4965700"/>
            <a:ext cx="1066800" cy="579438"/>
          </a:xfrm>
          <a:prstGeom prst="rect">
            <a:avLst/>
          </a:pr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</a:p>
        </p:txBody>
      </p:sp>
      <p:sp>
        <p:nvSpPr>
          <p:cNvPr id="229381" name="文本框 229380">
            <a:extLst>
              <a:ext uri="{FF2B5EF4-FFF2-40B4-BE49-F238E27FC236}">
                <a16:creationId xmlns:a16="http://schemas.microsoft.com/office/drawing/2014/main" id="{3D558F59-1343-4CD7-9198-06FEFC742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575300"/>
            <a:ext cx="236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（东学党起义）</a:t>
            </a:r>
          </a:p>
        </p:txBody>
      </p:sp>
      <p:grpSp>
        <p:nvGrpSpPr>
          <p:cNvPr id="2" name="组合 229381">
            <a:extLst>
              <a:ext uri="{FF2B5EF4-FFF2-40B4-BE49-F238E27FC236}">
                <a16:creationId xmlns:a16="http://schemas.microsoft.com/office/drawing/2014/main" id="{C3966419-24B4-405E-A4CD-9F52C6339225}"/>
              </a:ext>
            </a:extLst>
          </p:cNvPr>
          <p:cNvGrpSpPr>
            <a:grpSpLocks/>
          </p:cNvGrpSpPr>
          <p:nvPr/>
        </p:nvGrpSpPr>
        <p:grpSpPr bwMode="auto">
          <a:xfrm>
            <a:off x="2422525" y="4660900"/>
            <a:ext cx="4191000" cy="533400"/>
            <a:chOff x="1584" y="3168"/>
            <a:chExt cx="2640" cy="336"/>
          </a:xfrm>
        </p:grpSpPr>
        <p:sp>
          <p:nvSpPr>
            <p:cNvPr id="12311" name="直接连接符 229382">
              <a:extLst>
                <a:ext uri="{FF2B5EF4-FFF2-40B4-BE49-F238E27FC236}">
                  <a16:creationId xmlns:a16="http://schemas.microsoft.com/office/drawing/2014/main" id="{D6C2CF21-FF2F-4D06-936F-2508599F5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3504"/>
              <a:ext cx="26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文本框 229383">
              <a:extLst>
                <a:ext uri="{FF2B5EF4-FFF2-40B4-BE49-F238E27FC236}">
                  <a16:creationId xmlns:a16="http://schemas.microsoft.com/office/drawing/2014/main" id="{32488725-2ABA-4484-9A61-EEB9D151E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168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支   援</a:t>
              </a:r>
            </a:p>
          </p:txBody>
        </p:sp>
      </p:grpSp>
      <p:grpSp>
        <p:nvGrpSpPr>
          <p:cNvPr id="3" name="组合 229384">
            <a:extLst>
              <a:ext uri="{FF2B5EF4-FFF2-40B4-BE49-F238E27FC236}">
                <a16:creationId xmlns:a16="http://schemas.microsoft.com/office/drawing/2014/main" id="{9F36EE6E-73C3-419B-9159-22FB539FCD21}"/>
              </a:ext>
            </a:extLst>
          </p:cNvPr>
          <p:cNvGrpSpPr>
            <a:grpSpLocks/>
          </p:cNvGrpSpPr>
          <p:nvPr/>
        </p:nvGrpSpPr>
        <p:grpSpPr bwMode="auto">
          <a:xfrm>
            <a:off x="2422525" y="5422900"/>
            <a:ext cx="4191000" cy="519113"/>
            <a:chOff x="1584" y="3648"/>
            <a:chExt cx="2640" cy="327"/>
          </a:xfrm>
        </p:grpSpPr>
        <p:sp>
          <p:nvSpPr>
            <p:cNvPr id="12309" name="直接连接符 229385">
              <a:extLst>
                <a:ext uri="{FF2B5EF4-FFF2-40B4-BE49-F238E27FC236}">
                  <a16:creationId xmlns:a16="http://schemas.microsoft.com/office/drawing/2014/main" id="{13118F8A-7D97-4F96-B203-3F6EB68A6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48"/>
              <a:ext cx="26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文本框 229386">
              <a:extLst>
                <a:ext uri="{FF2B5EF4-FFF2-40B4-BE49-F238E27FC236}">
                  <a16:creationId xmlns:a16="http://schemas.microsoft.com/office/drawing/2014/main" id="{69036E69-EAFA-4140-A9CF-9E26014BB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48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   助</a:t>
              </a:r>
            </a:p>
          </p:txBody>
        </p:sp>
      </p:grpSp>
      <p:sp>
        <p:nvSpPr>
          <p:cNvPr id="229388" name="文本框 229387">
            <a:extLst>
              <a:ext uri="{FF2B5EF4-FFF2-40B4-BE49-F238E27FC236}">
                <a16:creationId xmlns:a16="http://schemas.microsoft.com/office/drawing/2014/main" id="{FD19F1F1-B2D6-4F23-AEA8-B8CC36964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003300"/>
            <a:ext cx="1066800" cy="579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日本</a:t>
            </a:r>
          </a:p>
        </p:txBody>
      </p:sp>
      <p:sp>
        <p:nvSpPr>
          <p:cNvPr id="229389" name="文本框 229388">
            <a:extLst>
              <a:ext uri="{FF2B5EF4-FFF2-40B4-BE49-F238E27FC236}">
                <a16:creationId xmlns:a16="http://schemas.microsoft.com/office/drawing/2014/main" id="{DB43D81E-8AC6-4613-94C3-5BA3816D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1536700"/>
            <a:ext cx="243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资本主义发展需要殖民地</a:t>
            </a:r>
          </a:p>
        </p:txBody>
      </p:sp>
      <p:grpSp>
        <p:nvGrpSpPr>
          <p:cNvPr id="4" name="组合 229389">
            <a:extLst>
              <a:ext uri="{FF2B5EF4-FFF2-40B4-BE49-F238E27FC236}">
                <a16:creationId xmlns:a16="http://schemas.microsoft.com/office/drawing/2014/main" id="{A9D81AB2-91DE-4922-9D7D-687C2554490C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1231900"/>
            <a:ext cx="2500313" cy="3810000"/>
            <a:chOff x="873" y="1008"/>
            <a:chExt cx="1575" cy="2400"/>
          </a:xfrm>
        </p:grpSpPr>
        <p:sp>
          <p:nvSpPr>
            <p:cNvPr id="12307" name="任意多边形 229390">
              <a:extLst>
                <a:ext uri="{FF2B5EF4-FFF2-40B4-BE49-F238E27FC236}">
                  <a16:creationId xmlns:a16="http://schemas.microsoft.com/office/drawing/2014/main" id="{22D43F72-88F3-4932-9B0F-2F05498B5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008"/>
              <a:ext cx="1248" cy="2400"/>
            </a:xfrm>
            <a:custGeom>
              <a:avLst/>
              <a:gdLst>
                <a:gd name="T0" fmla="*/ 1248 w 1248"/>
                <a:gd name="T1" fmla="*/ 0 h 2256"/>
                <a:gd name="T2" fmla="*/ 0 w 1248"/>
                <a:gd name="T3" fmla="*/ 0 h 2256"/>
                <a:gd name="T4" fmla="*/ 0 w 1248"/>
                <a:gd name="T5" fmla="*/ 2553 h 2256"/>
                <a:gd name="T6" fmla="*/ 0 60000 65536"/>
                <a:gd name="T7" fmla="*/ 0 60000 65536"/>
                <a:gd name="T8" fmla="*/ 0 60000 65536"/>
                <a:gd name="T9" fmla="*/ 0 w 1248"/>
                <a:gd name="T10" fmla="*/ 0 h 2256"/>
                <a:gd name="T11" fmla="*/ 1248 w 1248"/>
                <a:gd name="T12" fmla="*/ 2256 h 2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256">
                  <a:moveTo>
                    <a:pt x="1248" y="0"/>
                  </a:moveTo>
                  <a:lnTo>
                    <a:pt x="0" y="0"/>
                  </a:lnTo>
                  <a:lnTo>
                    <a:pt x="0" y="2256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文本框 229391">
              <a:extLst>
                <a:ext uri="{FF2B5EF4-FFF2-40B4-BE49-F238E27FC236}">
                  <a16:creationId xmlns:a16="http://schemas.microsoft.com/office/drawing/2014/main" id="{DC197584-D1A3-481C-9B40-EFDEF1378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" y="1728"/>
              <a:ext cx="385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增     兵</a:t>
              </a:r>
            </a:p>
          </p:txBody>
        </p:sp>
      </p:grpSp>
      <p:grpSp>
        <p:nvGrpSpPr>
          <p:cNvPr id="5" name="组合 229392">
            <a:extLst>
              <a:ext uri="{FF2B5EF4-FFF2-40B4-BE49-F238E27FC236}">
                <a16:creationId xmlns:a16="http://schemas.microsoft.com/office/drawing/2014/main" id="{6CE4A1AF-33A9-41C4-B919-67C9B018DE67}"/>
              </a:ext>
            </a:extLst>
          </p:cNvPr>
          <p:cNvGrpSpPr>
            <a:grpSpLocks/>
          </p:cNvGrpSpPr>
          <p:nvPr/>
        </p:nvGrpSpPr>
        <p:grpSpPr bwMode="auto">
          <a:xfrm>
            <a:off x="4784725" y="1231900"/>
            <a:ext cx="2744788" cy="3733800"/>
            <a:chOff x="3072" y="1008"/>
            <a:chExt cx="1729" cy="2352"/>
          </a:xfrm>
        </p:grpSpPr>
        <p:sp>
          <p:nvSpPr>
            <p:cNvPr id="12305" name="任意多边形 229393">
              <a:extLst>
                <a:ext uri="{FF2B5EF4-FFF2-40B4-BE49-F238E27FC236}">
                  <a16:creationId xmlns:a16="http://schemas.microsoft.com/office/drawing/2014/main" id="{393BE34B-0EDB-4634-9A1A-4DDA8C1A7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08"/>
              <a:ext cx="1344" cy="2352"/>
            </a:xfrm>
            <a:custGeom>
              <a:avLst/>
              <a:gdLst>
                <a:gd name="T0" fmla="*/ 0 w 1536"/>
                <a:gd name="T1" fmla="*/ 0 h 2304"/>
                <a:gd name="T2" fmla="*/ 1176 w 1536"/>
                <a:gd name="T3" fmla="*/ 0 h 2304"/>
                <a:gd name="T4" fmla="*/ 1176 w 1536"/>
                <a:gd name="T5" fmla="*/ 2401 h 2304"/>
                <a:gd name="T6" fmla="*/ 0 60000 65536"/>
                <a:gd name="T7" fmla="*/ 0 60000 65536"/>
                <a:gd name="T8" fmla="*/ 0 60000 65536"/>
                <a:gd name="T9" fmla="*/ 0 w 1536"/>
                <a:gd name="T10" fmla="*/ 0 h 2304"/>
                <a:gd name="T11" fmla="*/ 1536 w 1536"/>
                <a:gd name="T12" fmla="*/ 2304 h 2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2304">
                  <a:moveTo>
                    <a:pt x="0" y="0"/>
                  </a:moveTo>
                  <a:lnTo>
                    <a:pt x="1536" y="0"/>
                  </a:lnTo>
                  <a:lnTo>
                    <a:pt x="1536" y="230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文本框 229394">
              <a:extLst>
                <a:ext uri="{FF2B5EF4-FFF2-40B4-BE49-F238E27FC236}">
                  <a16:creationId xmlns:a16="http://schemas.microsoft.com/office/drawing/2014/main" id="{4279143B-BEB5-4CCE-A20C-50CCF438F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680"/>
              <a:ext cx="385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针     对</a:t>
              </a:r>
            </a:p>
          </p:txBody>
        </p:sp>
      </p:grpSp>
      <p:grpSp>
        <p:nvGrpSpPr>
          <p:cNvPr id="6" name="组合 229395">
            <a:extLst>
              <a:ext uri="{FF2B5EF4-FFF2-40B4-BE49-F238E27FC236}">
                <a16:creationId xmlns:a16="http://schemas.microsoft.com/office/drawing/2014/main" id="{453D868D-97FA-4068-8794-B07DA50B67A6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2338388"/>
            <a:ext cx="5105400" cy="2743200"/>
            <a:chOff x="1200" y="1776"/>
            <a:chExt cx="3216" cy="1728"/>
          </a:xfrm>
        </p:grpSpPr>
        <p:sp>
          <p:nvSpPr>
            <p:cNvPr id="12300" name="文本框 229396">
              <a:extLst>
                <a:ext uri="{FF2B5EF4-FFF2-40B4-BE49-F238E27FC236}">
                  <a16:creationId xmlns:a16="http://schemas.microsoft.com/office/drawing/2014/main" id="{C09DBF05-CB05-44DA-BEA0-D72A3A2E2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208"/>
              <a:ext cx="1920" cy="731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甲午中日战争爆发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800" b="1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1894 -1895</a:t>
              </a:r>
              <a:r>
                <a:rPr lang="zh-CN" altLang="en-US" sz="2800" b="1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12301" name="直接连接符 229397">
              <a:extLst>
                <a:ext uri="{FF2B5EF4-FFF2-40B4-BE49-F238E27FC236}">
                  <a16:creationId xmlns:a16="http://schemas.microsoft.com/office/drawing/2014/main" id="{86D779A8-6581-40EB-899F-32AA96F7F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7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直接连接符 229398">
              <a:extLst>
                <a:ext uri="{FF2B5EF4-FFF2-40B4-BE49-F238E27FC236}">
                  <a16:creationId xmlns:a16="http://schemas.microsoft.com/office/drawing/2014/main" id="{C9167A29-46FA-4E5A-BCB6-BA5E9F2E9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32"/>
              <a:ext cx="0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直接连接符 229399">
              <a:extLst>
                <a:ext uri="{FF2B5EF4-FFF2-40B4-BE49-F238E27FC236}">
                  <a16:creationId xmlns:a16="http://schemas.microsoft.com/office/drawing/2014/main" id="{5DD87786-7ECF-45B4-820E-6B100AF51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00"/>
              <a:ext cx="6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直接连接符 229400">
              <a:extLst>
                <a:ext uri="{FF2B5EF4-FFF2-40B4-BE49-F238E27FC236}">
                  <a16:creationId xmlns:a16="http://schemas.microsoft.com/office/drawing/2014/main" id="{5CA2B430-1833-45DF-91A4-FBD47907F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ldLvl="0" animBg="1"/>
      <p:bldP spid="229380" grpId="0" bldLvl="0" animBg="1"/>
      <p:bldP spid="229381" grpId="0"/>
      <p:bldP spid="229388" grpId="0" bldLvl="0" animBg="1"/>
      <p:bldP spid="2293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椭圆 98318">
            <a:extLst>
              <a:ext uri="{FF2B5EF4-FFF2-40B4-BE49-F238E27FC236}">
                <a16:creationId xmlns:a16="http://schemas.microsoft.com/office/drawing/2014/main" id="{508C00F9-E10D-4902-B0A3-74EB66AA8A75}"/>
              </a:ext>
            </a:extLst>
          </p:cNvPr>
          <p:cNvSpPr/>
          <p:nvPr/>
        </p:nvSpPr>
        <p:spPr>
          <a:xfrm>
            <a:off x="1524000" y="381000"/>
            <a:ext cx="5735638" cy="1000125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>
                <a:effectLst>
                  <a:outerShdw blurRad="38100" dist="38100" dir="2700000" algn="tl">
                    <a:srgbClr val="FFFFFF"/>
                  </a:outerShdw>
                </a:effectLst>
                <a:latin typeface="文鼎CS大黑" charset="0"/>
              </a:rPr>
              <a:t>战争爆发的经过</a:t>
            </a:r>
          </a:p>
        </p:txBody>
      </p:sp>
      <p:sp>
        <p:nvSpPr>
          <p:cNvPr id="13315" name="直接连接符 17548">
            <a:extLst>
              <a:ext uri="{FF2B5EF4-FFF2-40B4-BE49-F238E27FC236}">
                <a16:creationId xmlns:a16="http://schemas.microsoft.com/office/drawing/2014/main" id="{8E15AF31-5772-4F30-BEA4-A96EB00DB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659188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636" name="表格 17635">
            <a:extLst>
              <a:ext uri="{FF2B5EF4-FFF2-40B4-BE49-F238E27FC236}">
                <a16:creationId xmlns:a16="http://schemas.microsoft.com/office/drawing/2014/main" id="{D8BCDB16-9D97-4CE6-BBAB-B557C3610DCB}"/>
              </a:ext>
            </a:extLst>
          </p:cNvPr>
          <p:cNvGraphicFramePr>
            <a:graphicFrameLocks noGrp="1"/>
          </p:cNvGraphicFramePr>
          <p:nvPr/>
        </p:nvGraphicFramePr>
        <p:xfrm>
          <a:off x="14288" y="1593850"/>
          <a:ext cx="9144000" cy="4870517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阶  段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战  场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主要战役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战  况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重要人物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开始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丰岛海面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丰岛海战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中日两国正式宣战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第一阶段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(1894.7-9)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朝鲜半岛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黄海海域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文鼎CS大黑" charset="0"/>
                          <a:ea typeface="宋体" pitchFamily="2" charset="-122"/>
                        </a:rPr>
                        <a:t>平壤战役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平壤失守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  战火至华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左宝贵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文鼎CS大黑" charset="0"/>
                          <a:ea typeface="宋体" pitchFamily="2" charset="-122"/>
                        </a:rPr>
                        <a:t>黄海战役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丧失黄海制海权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邓世昌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第二阶段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(1894.10-1895.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辽东地区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山东半岛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辽东战役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占旅大  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旅顺大屠杀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0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威海卫战役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北洋舰队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全军覆没</a:t>
                      </a:r>
                    </a:p>
                  </a:txBody>
                  <a:tcPr marT="45716" marB="4571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56" name="文本框 17633">
            <a:extLst>
              <a:ext uri="{FF2B5EF4-FFF2-40B4-BE49-F238E27FC236}">
                <a16:creationId xmlns:a16="http://schemas.microsoft.com/office/drawing/2014/main" id="{D8B0F4A1-983F-4819-93D5-7D5D0DA6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62166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ym typeface="Wingdings 2" panose="05020102010507070707" pitchFamily="82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 descr="2">
            <a:extLst>
              <a:ext uri="{FF2B5EF4-FFF2-40B4-BE49-F238E27FC236}">
                <a16:creationId xmlns:a16="http://schemas.microsoft.com/office/drawing/2014/main" id="{2FD964B2-0919-4768-8E79-06C34DDAA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013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5">
            <a:extLst>
              <a:ext uri="{FF2B5EF4-FFF2-40B4-BE49-F238E27FC236}">
                <a16:creationId xmlns:a16="http://schemas.microsoft.com/office/drawing/2014/main" id="{CC4E84C7-EF5A-4469-83CC-6D92D033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5210175"/>
            <a:ext cx="484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A2BE48-2251-4933-88B7-FD8C9ADF0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2071688"/>
            <a:ext cx="3952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B98523-083D-48CA-B876-4198CFE1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613275"/>
            <a:ext cx="4841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5">
            <a:extLst>
              <a:ext uri="{FF2B5EF4-FFF2-40B4-BE49-F238E27FC236}">
                <a16:creationId xmlns:a16="http://schemas.microsoft.com/office/drawing/2014/main" id="{66C19B9D-78C0-42E8-8400-6CAB82B2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403475"/>
            <a:ext cx="4841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5">
            <a:extLst>
              <a:ext uri="{FF2B5EF4-FFF2-40B4-BE49-F238E27FC236}">
                <a16:creationId xmlns:a16="http://schemas.microsoft.com/office/drawing/2014/main" id="{C86F43B8-21C3-4D89-9887-B3C2DBC8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246188"/>
            <a:ext cx="4841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78DFF4-36D4-4D80-8434-D3B1CA405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6003925"/>
            <a:ext cx="1447800" cy="396875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丰岛海战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EC4F8-2E82-49A0-85F7-8595D9070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2830513"/>
            <a:ext cx="1238250" cy="398462"/>
          </a:xfrm>
          <a:prstGeom prst="rect">
            <a:avLst/>
          </a:prstGeom>
          <a:solidFill>
            <a:srgbClr val="FFFF00">
              <a:alpha val="36862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平壤战役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924E1E-F222-4CC9-9A7D-A56127F84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2105025"/>
            <a:ext cx="1250950" cy="3984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ea typeface="黑体" panose="02010609060101010101" pitchFamily="49" charset="-122"/>
              </a:rPr>
              <a:t>黄海战役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953B2C-EB8F-45D9-97C7-CB09DA37E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5554663"/>
            <a:ext cx="1447800" cy="396875"/>
          </a:xfrm>
          <a:prstGeom prst="rect">
            <a:avLst/>
          </a:prstGeom>
          <a:solidFill>
            <a:srgbClr val="FF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威海战役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89F8AA-793D-4B54-8082-F12104D11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3516313"/>
            <a:ext cx="1447800" cy="396875"/>
          </a:xfrm>
          <a:prstGeom prst="rect">
            <a:avLst/>
          </a:prstGeom>
          <a:solidFill>
            <a:srgbClr val="FFFF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辽东战役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277635-27F8-421B-8927-CEBDB8E85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20000"/>
              </a:clrFrom>
              <a:clrTo>
                <a:srgbClr val="02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719763"/>
            <a:ext cx="720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6F7F4BF-9243-4A1A-997D-927B0189A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20000"/>
              </a:clrFrom>
              <a:clrTo>
                <a:srgbClr val="02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2497138"/>
            <a:ext cx="720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27EBCA-E28E-46CE-A169-E3A1BC96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20000"/>
              </a:clrFrom>
              <a:clrTo>
                <a:srgbClr val="02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1747838"/>
            <a:ext cx="720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104D1C-0F93-4B0A-B072-60FB92BE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20000"/>
              </a:clrFrom>
              <a:clrTo>
                <a:srgbClr val="02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622550"/>
            <a:ext cx="720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7063B9B-631E-4FFD-90D2-B791208AB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20000"/>
              </a:clrFrom>
              <a:clrTo>
                <a:srgbClr val="02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81600"/>
            <a:ext cx="720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26D1CB9-3396-49D8-AB38-C82449014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5902325"/>
            <a:ext cx="2676525" cy="520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文鼎CS大黑" charset="0"/>
              </a:rPr>
              <a:t>战争爆发的标志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6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3" grpId="0" bldLvl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Pages>0</Pages>
  <Words>1244</Words>
  <Characters>0</Characters>
  <Application>Microsoft Office PowerPoint</Application>
  <DocSecurity>0</DocSecurity>
  <PresentationFormat>全屏显示(4:3)</PresentationFormat>
  <Lines>0</Lines>
  <Paragraphs>205</Paragraphs>
  <Slides>27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黑体</vt:lpstr>
      <vt:lpstr>华文新魏</vt:lpstr>
      <vt:lpstr>华文中宋</vt:lpstr>
      <vt:lpstr>楷体_GB2312</vt:lpstr>
      <vt:lpstr>隶书</vt:lpstr>
      <vt:lpstr>迷你简毡笔黑</vt:lpstr>
      <vt:lpstr>宋体</vt:lpstr>
      <vt:lpstr>微软雅黑</vt:lpstr>
      <vt:lpstr>文鼎CS大黑</vt:lpstr>
      <vt:lpstr>文鼎CS中黑</vt:lpstr>
      <vt:lpstr>文鼎中楷简</vt:lpstr>
      <vt:lpstr>幼圆</vt:lpstr>
      <vt:lpstr>Arial</vt:lpstr>
      <vt:lpstr>Calibri</vt:lpstr>
      <vt:lpstr>Century Gothic</vt:lpstr>
      <vt:lpstr>Garamond</vt:lpstr>
      <vt:lpstr>Tahoma</vt:lpstr>
      <vt:lpstr>Times New Roman</vt:lpstr>
      <vt:lpstr>Wingdings 2</vt:lpstr>
      <vt:lpstr>Wingdings 3</vt:lpstr>
      <vt:lpstr>丝状</vt:lpstr>
      <vt:lpstr>BMP 图像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明治维新前与后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免费更新请加微信：popo6111；淘宝店铺：泡泡教育5</dc:title>
  <dc:subject/>
  <dc:creator>免费更新请加微信：popo6111;淘宝店铺：泡泡教育5</dc:creator>
  <cp:keywords/>
  <dc:description>免费更新请加微信：popo6111；淘宝店铺：泡泡教育5</dc:description>
  <cp:lastModifiedBy>郭 会玲</cp:lastModifiedBy>
  <cp:revision>26</cp:revision>
  <dcterms:created xsi:type="dcterms:W3CDTF">2017-05-23T06:00:13Z</dcterms:created>
  <dcterms:modified xsi:type="dcterms:W3CDTF">2019-09-16T13:33:58Z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