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7"/>
  </p:notesMasterIdLst>
  <p:sldIdLst>
    <p:sldId id="256" r:id="rId2"/>
    <p:sldId id="333" r:id="rId3"/>
    <p:sldId id="334" r:id="rId4"/>
    <p:sldId id="367" r:id="rId5"/>
    <p:sldId id="369" r:id="rId6"/>
    <p:sldId id="368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3" r:id="rId20"/>
    <p:sldId id="384" r:id="rId21"/>
    <p:sldId id="385" r:id="rId22"/>
    <p:sldId id="386" r:id="rId23"/>
    <p:sldId id="387" r:id="rId24"/>
    <p:sldId id="388" r:id="rId25"/>
    <p:sldId id="38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1">
          <p15:clr>
            <a:srgbClr val="A4A3A4"/>
          </p15:clr>
        </p15:guide>
        <p15:guide id="2" pos="300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2" d="100"/>
          <a:sy n="82" d="100"/>
        </p:scale>
        <p:origin x="1474" y="67"/>
      </p:cViewPr>
      <p:guideLst>
        <p:guide orient="horz" pos="2271"/>
        <p:guide pos="3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C8F8D26-237B-4868-85A8-5C1A6A2040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516224-05CF-4F62-988B-B536904AA2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>
              <a:defRPr/>
            </a:pPr>
            <a:fld id="{C29F35A5-51B6-4686-8C8C-226EAB83ED27}" type="datetimeFigureOut">
              <a:rPr lang="zh-CN" altLang="en-US"/>
              <a:pPr>
                <a:defRPr/>
              </a:pPr>
              <a:t>2019/9/21</a:t>
            </a:fld>
            <a:endParaRPr lang="zh-CN" altLang="en-US"/>
          </a:p>
        </p:txBody>
      </p:sp>
      <p:sp>
        <p:nvSpPr>
          <p:cNvPr id="5124" name="幻灯片图像占位符 3">
            <a:extLst>
              <a:ext uri="{FF2B5EF4-FFF2-40B4-BE49-F238E27FC236}">
                <a16:creationId xmlns:a16="http://schemas.microsoft.com/office/drawing/2014/main" id="{7332A1CE-6044-40A8-9123-F412F9620343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备注占位符 4">
            <a:extLst>
              <a:ext uri="{FF2B5EF4-FFF2-40B4-BE49-F238E27FC236}">
                <a16:creationId xmlns:a16="http://schemas.microsoft.com/office/drawing/2014/main" id="{997BC044-ABA1-4897-A1D5-8B9BD06E7653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D35239-D677-4F72-ADC5-227773461D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23A6F-E813-4F63-AC29-3D8988AA0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6F388EBE-E2FC-43E7-A950-B6A52FD0FA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pPr>
              <a:defRPr/>
            </a:pPr>
            <a:fld id="{F1C06FF3-03F3-4C9D-A2F3-F1C8E010DB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351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29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3533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43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479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113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38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35712-3193-43B7-A0E8-26F24431A99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62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17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43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6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91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BB9D4-A3EB-4176-AE71-5FC1FEF645C7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9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4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21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C888D4D-710D-49F4-90D3-534C35E0496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88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transition>
    <p:fade thruBlk="1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" Target="slide15.xml"/><Relationship Id="rId7" Type="http://schemas.openxmlformats.org/officeDocument/2006/relationships/slide" Target="slide17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jpeg"/><Relationship Id="rId5" Type="http://schemas.openxmlformats.org/officeDocument/2006/relationships/slide" Target="slide16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" Target="slide15.xml"/><Relationship Id="rId5" Type="http://schemas.openxmlformats.org/officeDocument/2006/relationships/slide" Target="slide12.xml"/><Relationship Id="rId4" Type="http://schemas.openxmlformats.org/officeDocument/2006/relationships/slide" Target="slide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33">
            <a:extLst>
              <a:ext uri="{FF2B5EF4-FFF2-40B4-BE49-F238E27FC236}">
                <a16:creationId xmlns:a16="http://schemas.microsoft.com/office/drawing/2014/main" id="{FB559F41-DD61-4ADB-8ACE-CDB99E5A7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1913" y="6350"/>
            <a:ext cx="395446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八年级历史上册（R</a:t>
            </a: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  <a:p>
            <a:pPr algn="ctr" eaLnBrk="1" hangingPunct="1">
              <a:lnSpc>
                <a:spcPct val="120000"/>
              </a:lnSpc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教学课件</a:t>
            </a:r>
          </a:p>
        </p:txBody>
      </p:sp>
      <p:sp>
        <p:nvSpPr>
          <p:cNvPr id="6147" name="Text Box 4">
            <a:extLst>
              <a:ext uri="{FF2B5EF4-FFF2-40B4-BE49-F238E27FC236}">
                <a16:creationId xmlns:a16="http://schemas.microsoft.com/office/drawing/2014/main" id="{60527D77-2BAF-4E94-B57A-7EF8C92E0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627188"/>
            <a:ext cx="8424863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32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第二单元</a:t>
            </a:r>
            <a:r>
              <a:rPr lang="zh-CN" altLang="en-US" sz="48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algn="ctr" eaLnBrk="1" hangingPunct="1">
              <a:lnSpc>
                <a:spcPct val="70000"/>
              </a:lnSpc>
            </a:pPr>
            <a:endParaRPr lang="zh-CN" altLang="en-US" sz="4800" b="1">
              <a:solidFill>
                <a:srgbClr val="07070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70000"/>
              </a:lnSpc>
            </a:pPr>
            <a:r>
              <a:rPr lang="zh-CN" altLang="en-US" sz="4000" b="1">
                <a:solidFill>
                  <a:srgbClr val="07070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近代化的早期探索与民族危机加剧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DE5FF1-D8A6-4FAB-BD2B-99D00D1C0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52900"/>
            <a:ext cx="9129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60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  戊戌变法</a:t>
            </a:r>
            <a:endParaRPr lang="en-US" altLang="en-US" sz="60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图片 1">
            <a:extLst>
              <a:ext uri="{FF2B5EF4-FFF2-40B4-BE49-F238E27FC236}">
                <a16:creationId xmlns:a16="http://schemas.microsoft.com/office/drawing/2014/main" id="{8D22D2F5-888B-499A-944A-101EE7D90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482600"/>
            <a:ext cx="3843337" cy="285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图片 2">
            <a:extLst>
              <a:ext uri="{FF2B5EF4-FFF2-40B4-BE49-F238E27FC236}">
                <a16:creationId xmlns:a16="http://schemas.microsoft.com/office/drawing/2014/main" id="{1B8C804C-420F-4708-A874-C54F078D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738" y="473075"/>
            <a:ext cx="4202112" cy="304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图片 3">
            <a:extLst>
              <a:ext uri="{FF2B5EF4-FFF2-40B4-BE49-F238E27FC236}">
                <a16:creationId xmlns:a16="http://schemas.microsoft.com/office/drawing/2014/main" id="{9F6B7468-CEC1-4560-80EF-0F4138C4D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513013"/>
            <a:ext cx="4181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矩形 7197">
            <a:extLst>
              <a:ext uri="{FF2B5EF4-FFF2-40B4-BE49-F238E27FC236}">
                <a16:creationId xmlns:a16="http://schemas.microsoft.com/office/drawing/2014/main" id="{B211018F-328A-4B05-A874-97C881AA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63" y="496888"/>
            <a:ext cx="2708276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二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百日维新</a:t>
            </a:r>
          </a:p>
        </p:txBody>
      </p:sp>
      <p:sp>
        <p:nvSpPr>
          <p:cNvPr id="13314" name="Text Box 6">
            <a:extLst>
              <a:ext uri="{FF2B5EF4-FFF2-40B4-BE49-F238E27FC236}">
                <a16:creationId xmlns:a16="http://schemas.microsoft.com/office/drawing/2014/main" id="{2D9742A1-F952-41EB-84FA-E0AA75A2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514475"/>
            <a:ext cx="36369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光绪帝同意变法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594B1DF-BE1A-4495-8858-F6C7527082CF}"/>
              </a:ext>
            </a:extLst>
          </p:cNvPr>
          <p:cNvSpPr/>
          <p:nvPr/>
        </p:nvSpPr>
        <p:spPr>
          <a:xfrm>
            <a:off x="714375" y="2379663"/>
            <a:ext cx="7740650" cy="39703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x-none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1898</a:t>
            </a:r>
            <a:r>
              <a:rPr lang="zh-CN" altLang="en-US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年</a:t>
            </a:r>
            <a:r>
              <a:rPr lang="en-US" altLang="x-none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6</a:t>
            </a:r>
            <a:r>
              <a:rPr lang="zh-CN" altLang="en-US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月</a:t>
            </a:r>
            <a:r>
              <a:rPr lang="en-US" altLang="x-none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11</a:t>
            </a:r>
            <a:r>
              <a:rPr lang="zh-CN" altLang="en-US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日，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光绪帝颁布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“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明定国是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”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的诏书，宣布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“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以变法为号令之宗旨，以西学为臣民之讲求，著为国是，以定众向</a:t>
            </a:r>
            <a:r>
              <a:rPr lang="en-US" altLang="x-none" sz="3200" b="1" noProof="1">
                <a:ea typeface="华文新魏" panose="02010800040101010101" pitchFamily="2" charset="-122"/>
                <a:cs typeface="+mn-ea"/>
              </a:rPr>
              <a:t>……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。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”“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明定国是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”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诏的颁布，不仅表现了光绪帝变法的决心，也拉开了震惊中外的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“</a:t>
            </a:r>
            <a:r>
              <a:rPr lang="zh-CN" altLang="en-US" sz="3200" b="1" noProof="1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百日维新</a:t>
            </a:r>
            <a:r>
              <a:rPr lang="zh-CN" altLang="en-US" sz="3200" b="1" noProof="1">
                <a:ea typeface="华文新魏" panose="02010800040101010101" pitchFamily="2" charset="-122"/>
                <a:cs typeface="+mn-ea"/>
              </a:rPr>
              <a:t>”</a:t>
            </a:r>
            <a:r>
              <a:rPr lang="zh-CN" altLang="en-US" sz="3200" b="1" noProof="1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的序幕</a:t>
            </a:r>
            <a:r>
              <a:rPr lang="zh-CN" altLang="en-US" sz="3200" b="1" noProof="1">
                <a:effectLst>
                  <a:outerShdw blurRad="38100" dist="38100" dir="2700000">
                    <a:srgbClr val="FFFFFF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。 </a:t>
            </a:r>
            <a:endParaRPr lang="zh-CN" altLang="en-US" sz="3200" b="1" noProof="1">
              <a:effectLst>
                <a:outerShdw blurRad="38100" dist="38100" dir="2700000">
                  <a:srgbClr val="FFFFFF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389" name="图片 15">
            <a:extLst>
              <a:ext uri="{FF2B5EF4-FFF2-40B4-BE49-F238E27FC236}">
                <a16:creationId xmlns:a16="http://schemas.microsoft.com/office/drawing/2014/main" id="{C37DBBC4-6E79-4909-9112-9CC26337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150" y="519113"/>
            <a:ext cx="1404938" cy="160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245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B44E772-B932-4E2D-A42A-4D88E556174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-166688" y="620713"/>
            <a:ext cx="82280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>
                <a:solidFill>
                  <a:srgbClr val="FF0000"/>
                </a:solidFill>
                <a:ea typeface="华文行楷" panose="02010800040101010101" pitchFamily="2" charset="-122"/>
              </a:rPr>
              <a:t>光绪为什么支持变法？</a:t>
            </a:r>
          </a:p>
        </p:txBody>
      </p:sp>
      <p:pic>
        <p:nvPicPr>
          <p:cNvPr id="23555" name="Picture 3" descr="1">
            <a:extLst>
              <a:ext uri="{FF2B5EF4-FFF2-40B4-BE49-F238E27FC236}">
                <a16:creationId xmlns:a16="http://schemas.microsoft.com/office/drawing/2014/main" id="{0B5BEBC8-3B2E-4E78-A89B-94909DA57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413" y="4737100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 Box 4">
            <a:extLst>
              <a:ext uri="{FF2B5EF4-FFF2-40B4-BE49-F238E27FC236}">
                <a16:creationId xmlns:a16="http://schemas.microsoft.com/office/drawing/2014/main" id="{99D984C3-409F-4846-851C-7A1CF628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989138"/>
            <a:ext cx="8186738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①巩固封建统治，希望有所作为，不当亡国之君；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②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通过变法从慈禧太后手中夺回最高统治权；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③</a:t>
            </a:r>
            <a:r>
              <a:rPr lang="en-US" altLang="zh-CN" sz="3200" b="1">
                <a:latin typeface="楷体_GB2312" pitchFamily="1" charset="-122"/>
                <a:ea typeface="楷体_GB2312" pitchFamily="1" charset="-122"/>
              </a:rPr>
              <a:t> </a:t>
            </a:r>
            <a:r>
              <a:rPr lang="zh-CN" altLang="en-US" sz="3200" b="1">
                <a:latin typeface="楷体_GB2312" pitchFamily="1" charset="-122"/>
                <a:ea typeface="楷体_GB2312" pitchFamily="1" charset="-122"/>
              </a:rPr>
              <a:t>也有爱国、保国、抵制外强的思想。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5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556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6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3556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56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556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6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6">
                                            <p:txEl>
                                              <p:charRg st="4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37">
            <a:extLst>
              <a:ext uri="{FF2B5EF4-FFF2-40B4-BE49-F238E27FC236}">
                <a16:creationId xmlns:a16="http://schemas.microsoft.com/office/drawing/2014/main" id="{3F1A22AD-157C-4DE8-B729-EC2BD4A9E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598488"/>
            <a:ext cx="3692525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2. </a:t>
            </a:r>
            <a:r>
              <a:rPr lang="zh-CN" altLang="en-US" sz="3200" b="1">
                <a:latin typeface="华文楷体" panose="02010600040101010101" pitchFamily="2" charset="-122"/>
                <a:ea typeface="华文楷体" panose="02010600040101010101" pitchFamily="2" charset="-122"/>
              </a:rPr>
              <a:t>百日维新的内容</a:t>
            </a:r>
          </a:p>
        </p:txBody>
      </p:sp>
      <p:graphicFrame>
        <p:nvGraphicFramePr>
          <p:cNvPr id="15383" name="表格 15382">
            <a:extLst>
              <a:ext uri="{FF2B5EF4-FFF2-40B4-BE49-F238E27FC236}">
                <a16:creationId xmlns:a16="http://schemas.microsoft.com/office/drawing/2014/main" id="{CED8DAA5-6611-425D-9F43-077FC3DCE38B}"/>
              </a:ext>
            </a:extLst>
          </p:cNvPr>
          <p:cNvGraphicFramePr>
            <a:graphicFrameLocks noGrp="1"/>
          </p:cNvGraphicFramePr>
          <p:nvPr/>
        </p:nvGraphicFramePr>
        <p:xfrm>
          <a:off x="901700" y="1103313"/>
          <a:ext cx="7572375" cy="4760912"/>
        </p:xfrm>
        <a:graphic>
          <a:graphicData uri="http://schemas.openxmlformats.org/drawingml/2006/table">
            <a:tbl>
              <a:tblPr/>
              <a:tblGrid>
                <a:gridCol w="225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5974">
                <a:tc gridSpan="2"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6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CS大黑" charset="0"/>
                          <a:ea typeface="宋体" panose="02010600030101010101" pitchFamily="2" charset="-122"/>
                        </a:rPr>
                        <a:t>戊戌变法的主要内容</a:t>
                      </a:r>
                    </a:p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（除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旧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布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zh-CN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新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”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文鼎中楷简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16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4996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6584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1679"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</a:txBody>
                  <a:tcPr marT="45726" marB="45726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685800">
                        <a:lnSpc>
                          <a:spcPct val="90000"/>
                        </a:lnSpc>
                        <a:spcBef>
                          <a:spcPts val="750"/>
                        </a:spcBef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defTabSz="685800">
                        <a:lnSpc>
                          <a:spcPct val="90000"/>
                        </a:lnSpc>
                        <a:spcBef>
                          <a:spcPts val="375"/>
                        </a:spcBef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defTabSz="685800" fontAlgn="base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6858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02" name="文本框 15401">
            <a:extLst>
              <a:ext uri="{FF2B5EF4-FFF2-40B4-BE49-F238E27FC236}">
                <a16:creationId xmlns:a16="http://schemas.microsoft.com/office/drawing/2014/main" id="{8D628934-FD65-4B6D-B52E-07E0E32FE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2141538"/>
            <a:ext cx="52593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仿宋_GB2312" charset="-122"/>
              </a:rPr>
              <a:t>鼓励私人兴办工矿企业，发展农、工、商业；改革财政，编制国家预算</a:t>
            </a:r>
          </a:p>
        </p:txBody>
      </p:sp>
      <p:sp>
        <p:nvSpPr>
          <p:cNvPr id="15403" name="文本框 15402">
            <a:extLst>
              <a:ext uri="{FF2B5EF4-FFF2-40B4-BE49-F238E27FC236}">
                <a16:creationId xmlns:a16="http://schemas.microsoft.com/office/drawing/2014/main" id="{1EB2C3E9-C727-4F1B-B018-AF0CCD9F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963" y="3276600"/>
            <a:ext cx="5314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仿宋_GB2312" charset="-122"/>
              </a:rPr>
              <a:t>裁撤冗官冗员，允许官民上书言事</a:t>
            </a:r>
          </a:p>
        </p:txBody>
      </p:sp>
      <p:sp>
        <p:nvSpPr>
          <p:cNvPr id="15404" name="文本框 15403">
            <a:extLst>
              <a:ext uri="{FF2B5EF4-FFF2-40B4-BE49-F238E27FC236}">
                <a16:creationId xmlns:a16="http://schemas.microsoft.com/office/drawing/2014/main" id="{EC3C215C-FB6A-4B5E-A39F-432436A4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4186238"/>
            <a:ext cx="52832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000000"/>
                </a:solidFill>
                <a:ea typeface="仿宋_GB2312" charset="-122"/>
              </a:rPr>
              <a:t>废除八股，改试策论，开办新式学堂</a:t>
            </a:r>
          </a:p>
        </p:txBody>
      </p:sp>
      <p:sp>
        <p:nvSpPr>
          <p:cNvPr id="15405" name="文本框 15404">
            <a:extLst>
              <a:ext uri="{FF2B5EF4-FFF2-40B4-BE49-F238E27FC236}">
                <a16:creationId xmlns:a16="http://schemas.microsoft.com/office/drawing/2014/main" id="{59794C11-6752-468E-A255-623857B93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7725" y="5095875"/>
            <a:ext cx="36464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000000"/>
                </a:solidFill>
                <a:ea typeface="仿宋_GB2312" charset="-122"/>
              </a:rPr>
              <a:t>裁减绿营，训练新式军队</a:t>
            </a:r>
          </a:p>
        </p:txBody>
      </p:sp>
      <p:sp>
        <p:nvSpPr>
          <p:cNvPr id="18458" name="文本框 15405">
            <a:extLst>
              <a:ext uri="{FF2B5EF4-FFF2-40B4-BE49-F238E27FC236}">
                <a16:creationId xmlns:a16="http://schemas.microsoft.com/office/drawing/2014/main" id="{E2518FD3-11AC-44CE-A05E-181B7EDE9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9513" y="2335213"/>
            <a:ext cx="18034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经济方面</a:t>
            </a:r>
          </a:p>
        </p:txBody>
      </p:sp>
      <p:sp>
        <p:nvSpPr>
          <p:cNvPr id="18459" name="文本框 15406">
            <a:extLst>
              <a:ext uri="{FF2B5EF4-FFF2-40B4-BE49-F238E27FC236}">
                <a16:creationId xmlns:a16="http://schemas.microsoft.com/office/drawing/2014/main" id="{C7AD95E6-6FD4-40DA-BE39-20C22BC40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00" y="3251200"/>
            <a:ext cx="19843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政治方面</a:t>
            </a:r>
          </a:p>
        </p:txBody>
      </p:sp>
      <p:sp>
        <p:nvSpPr>
          <p:cNvPr id="18460" name="文本框 15407">
            <a:extLst>
              <a:ext uri="{FF2B5EF4-FFF2-40B4-BE49-F238E27FC236}">
                <a16:creationId xmlns:a16="http://schemas.microsoft.com/office/drawing/2014/main" id="{3F0A9CF2-7B06-496F-9623-56E7E9522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114800"/>
            <a:ext cx="1893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文化方面</a:t>
            </a:r>
          </a:p>
        </p:txBody>
      </p:sp>
      <p:sp>
        <p:nvSpPr>
          <p:cNvPr id="18461" name="文本框 15408">
            <a:extLst>
              <a:ext uri="{FF2B5EF4-FFF2-40B4-BE49-F238E27FC236}">
                <a16:creationId xmlns:a16="http://schemas.microsoft.com/office/drawing/2014/main" id="{22858769-D2C1-4BA1-A986-5FC2971A7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5700" y="5111750"/>
            <a:ext cx="18923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</a:rPr>
              <a:t>军事方面</a:t>
            </a:r>
          </a:p>
        </p:txBody>
      </p:sp>
      <p:sp>
        <p:nvSpPr>
          <p:cNvPr id="26661" name="Text Box 30">
            <a:extLst>
              <a:ext uri="{FF2B5EF4-FFF2-40B4-BE49-F238E27FC236}">
                <a16:creationId xmlns:a16="http://schemas.microsoft.com/office/drawing/2014/main" id="{DA3E5173-8E2B-4B70-8187-57F70484A853}"/>
              </a:ext>
            </a:extLst>
          </p:cNvPr>
          <p:cNvSpPr txBox="1"/>
          <p:nvPr/>
        </p:nvSpPr>
        <p:spPr>
          <a:xfrm>
            <a:off x="4168775" y="455613"/>
            <a:ext cx="4378325" cy="584200"/>
          </a:xfrm>
          <a:prstGeom prst="rect">
            <a:avLst/>
          </a:prstGeom>
          <a:solidFill>
            <a:schemeClr val="accent1"/>
          </a:solidFill>
          <a:ln w="9525">
            <a:noFill/>
          </a:ln>
          <a:effectLst>
            <a:outerShdw dist="53882" dir="2699999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x-none" sz="32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0030101010101" pitchFamily="49" charset="-122"/>
                <a:ea typeface="黑体" panose="02010600030101010101" pitchFamily="49" charset="-122"/>
                <a:cs typeface="+mn-ea"/>
              </a:rPr>
              <a:t>1898.6.11-1898.9.21</a:t>
            </a:r>
            <a:endParaRPr lang="en-US" altLang="x-none" sz="3200" b="1" noProof="1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0030101010101" pitchFamily="49" charset="-122"/>
              <a:ea typeface="黑体" panose="0201060003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2" grpId="0"/>
      <p:bldP spid="1540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17431">
            <a:extLst>
              <a:ext uri="{FF2B5EF4-FFF2-40B4-BE49-F238E27FC236}">
                <a16:creationId xmlns:a16="http://schemas.microsoft.com/office/drawing/2014/main" id="{08E7EE09-20D4-4843-B98B-8409DAC9E50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14350"/>
            <a:ext cx="2781300" cy="865188"/>
            <a:chOff x="0" y="0"/>
            <a:chExt cx="1752" cy="545"/>
          </a:xfrm>
        </p:grpSpPr>
        <p:pic>
          <p:nvPicPr>
            <p:cNvPr id="19466" name="图片 17432" descr="kuang271">
              <a:extLst>
                <a:ext uri="{FF2B5EF4-FFF2-40B4-BE49-F238E27FC236}">
                  <a16:creationId xmlns:a16="http://schemas.microsoft.com/office/drawing/2014/main" id="{A339E451-DFC9-4DA3-ACA6-01ABDD00A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52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7" name="文本框 17433">
              <a:extLst>
                <a:ext uri="{FF2B5EF4-FFF2-40B4-BE49-F238E27FC236}">
                  <a16:creationId xmlns:a16="http://schemas.microsoft.com/office/drawing/2014/main" id="{FAFAA266-CC88-48C4-97D5-0AE81C28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91"/>
              <a:ext cx="140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ea typeface="华文新魏" panose="02010800040101010101" pitchFamily="2" charset="-122"/>
                </a:rPr>
                <a:t>角色体验</a:t>
              </a:r>
            </a:p>
          </p:txBody>
        </p:sp>
      </p:grpSp>
      <p:pic>
        <p:nvPicPr>
          <p:cNvPr id="16388" name="图片 17430" descr="20300000206900131064214963132">
            <a:hlinkClick r:id="rId3" action="ppaction://hlinksldjump"/>
            <a:extLst>
              <a:ext uri="{FF2B5EF4-FFF2-40B4-BE49-F238E27FC236}">
                <a16:creationId xmlns:a16="http://schemas.microsoft.com/office/drawing/2014/main" id="{F5BFC204-282E-43F1-90FC-C19300F2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63" y="3003550"/>
            <a:ext cx="1981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文本框 17434">
            <a:extLst>
              <a:ext uri="{FF2B5EF4-FFF2-40B4-BE49-F238E27FC236}">
                <a16:creationId xmlns:a16="http://schemas.microsoft.com/office/drawing/2014/main" id="{7F7E940F-786C-4590-9C6F-CF0C604D1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5648325"/>
            <a:ext cx="923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仿宋_GB2312" charset="-122"/>
              </a:rPr>
              <a:t>实业家</a:t>
            </a:r>
          </a:p>
        </p:txBody>
      </p:sp>
      <p:pic>
        <p:nvPicPr>
          <p:cNvPr id="16390" name="图片 17435" descr="20110809151700_25290">
            <a:hlinkClick r:id="rId5" action="ppaction://hlinksldjump"/>
            <a:extLst>
              <a:ext uri="{FF2B5EF4-FFF2-40B4-BE49-F238E27FC236}">
                <a16:creationId xmlns:a16="http://schemas.microsoft.com/office/drawing/2014/main" id="{42EA47FC-8FA8-4CFF-B5E2-020756EA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963" y="3016250"/>
            <a:ext cx="1854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文本框 17436">
            <a:extLst>
              <a:ext uri="{FF2B5EF4-FFF2-40B4-BE49-F238E27FC236}">
                <a16:creationId xmlns:a16="http://schemas.microsoft.com/office/drawing/2014/main" id="{8B9A265B-19D0-41ED-A91B-2E86BB5B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7700" y="5556250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仿宋_GB2312" charset="-122"/>
              </a:rPr>
              <a:t>准备科考的读书人</a:t>
            </a:r>
          </a:p>
        </p:txBody>
      </p:sp>
      <p:sp>
        <p:nvSpPr>
          <p:cNvPr id="16392" name="文本框 17437">
            <a:extLst>
              <a:ext uri="{FF2B5EF4-FFF2-40B4-BE49-F238E27FC236}">
                <a16:creationId xmlns:a16="http://schemas.microsoft.com/office/drawing/2014/main" id="{AF049B48-29C0-4B72-A036-9DFFDC4EA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0" y="558165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a typeface="仿宋_GB2312" charset="-122"/>
              </a:rPr>
              <a:t>八旗兵</a:t>
            </a:r>
          </a:p>
        </p:txBody>
      </p:sp>
      <p:pic>
        <p:nvPicPr>
          <p:cNvPr id="16393" name="图片 17438" descr="69511239238433187">
            <a:hlinkClick r:id="rId7" action="ppaction://hlinksldjump"/>
            <a:extLst>
              <a:ext uri="{FF2B5EF4-FFF2-40B4-BE49-F238E27FC236}">
                <a16:creationId xmlns:a16="http://schemas.microsoft.com/office/drawing/2014/main" id="{E4B5EADA-5495-477D-ADCA-40F1BA8E7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3016250"/>
            <a:ext cx="19192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3">
            <a:extLst>
              <a:ext uri="{FF2B5EF4-FFF2-40B4-BE49-F238E27FC236}">
                <a16:creationId xmlns:a16="http://schemas.microsoft.com/office/drawing/2014/main" id="{1A172B00-03E4-4128-9E57-7F71D5EE9F1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3838" y="1465263"/>
            <a:ext cx="8361362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600">
                <a:solidFill>
                  <a:schemeClr val="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</a:t>
            </a: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请同学们根据下面三个角色，谈谈百日维新对你们的影响？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 decel="1000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16391" grpId="0"/>
      <p:bldP spid="16392" grpId="0"/>
      <p:bldP spid="2765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">
            <a:extLst>
              <a:ext uri="{FF2B5EF4-FFF2-40B4-BE49-F238E27FC236}">
                <a16:creationId xmlns:a16="http://schemas.microsoft.com/office/drawing/2014/main" id="{8C24CA18-1CA6-441D-96B8-B05BDF43B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81025"/>
            <a:ext cx="371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文鼎中楷简" charset="0"/>
              </a:rPr>
              <a:t>3. </a:t>
            </a:r>
            <a:r>
              <a:rPr lang="zh-CN" altLang="en-US" sz="3200" b="1">
                <a:latin typeface="文鼎中楷简" charset="0"/>
              </a:rPr>
              <a:t>戊戌变法的失败</a:t>
            </a:r>
          </a:p>
        </p:txBody>
      </p:sp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583CBDF1-B006-43E6-B6ED-17C410E8D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27550" y="1362075"/>
          <a:ext cx="3959225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BMP 图像" r:id="rId4" imgW="2400653" imgH="2228525" progId="Paint.Picture">
                  <p:embed/>
                </p:oleObj>
              </mc:Choice>
              <mc:Fallback>
                <p:oleObj name="BMP 图像" r:id="rId4" imgW="2400653" imgH="22285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362075"/>
                        <a:ext cx="3959225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Text Box 3">
            <a:extLst>
              <a:ext uri="{FF2B5EF4-FFF2-40B4-BE49-F238E27FC236}">
                <a16:creationId xmlns:a16="http://schemas.microsoft.com/office/drawing/2014/main" id="{192C946B-2353-4EC3-8B50-E38F5DDE2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5362575"/>
            <a:ext cx="86106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2800" b="1">
                <a:latin typeface="宋体" panose="02010600030101010101" pitchFamily="2" charset="-122"/>
              </a:rPr>
              <a:t>  慈禧太后（</a:t>
            </a:r>
            <a:r>
              <a:rPr lang="en-US" altLang="zh-CN" sz="2800" b="1">
                <a:latin typeface="宋体" panose="02010600030101010101" pitchFamily="2" charset="-122"/>
              </a:rPr>
              <a:t>1835</a:t>
            </a:r>
            <a:r>
              <a:rPr lang="en-US" altLang="zh-CN" sz="2800" b="1">
                <a:latin typeface="微软雅黑" panose="020B0503020204020204" pitchFamily="34" charset="-122"/>
              </a:rPr>
              <a:t>—</a:t>
            </a:r>
            <a:r>
              <a:rPr lang="en-US" altLang="zh-CN" sz="2800" b="1">
                <a:latin typeface="宋体" panose="02010600030101010101" pitchFamily="2" charset="-122"/>
              </a:rPr>
              <a:t>1908</a:t>
            </a:r>
            <a:r>
              <a:rPr lang="zh-CN" altLang="en-US" sz="2800" b="1">
                <a:latin typeface="宋体" panose="02010600030101010101" pitchFamily="2" charset="-122"/>
              </a:rPr>
              <a:t>），</a:t>
            </a:r>
            <a:r>
              <a:rPr lang="en-US" altLang="zh-CN" sz="2800" b="1">
                <a:latin typeface="宋体" panose="02010600030101010101" pitchFamily="2" charset="-122"/>
              </a:rPr>
              <a:t>1898</a:t>
            </a:r>
            <a:r>
              <a:rPr lang="zh-CN" altLang="en-US" sz="2800" b="1">
                <a:latin typeface="宋体" panose="02010600030101010101" pitchFamily="2" charset="-122"/>
              </a:rPr>
              <a:t>年</a:t>
            </a:r>
            <a:r>
              <a:rPr lang="en-US" altLang="zh-CN" sz="2800" b="1">
                <a:latin typeface="宋体" panose="02010600030101010101" pitchFamily="2" charset="-122"/>
              </a:rPr>
              <a:t>9</a:t>
            </a:r>
            <a:r>
              <a:rPr lang="zh-CN" altLang="en-US" sz="2800" b="1">
                <a:latin typeface="宋体" panose="02010600030101010101" pitchFamily="2" charset="-122"/>
              </a:rPr>
              <a:t>月</a:t>
            </a:r>
            <a:r>
              <a:rPr lang="en-US" altLang="zh-CN" sz="2800" b="1">
                <a:latin typeface="宋体" panose="02010600030101010101" pitchFamily="2" charset="-122"/>
              </a:rPr>
              <a:t>21</a:t>
            </a:r>
            <a:r>
              <a:rPr lang="zh-CN" altLang="en-US" sz="2800" b="1">
                <a:latin typeface="宋体" panose="02010600030101010101" pitchFamily="2" charset="-122"/>
              </a:rPr>
              <a:t>日发动戊戌政变，囚禁光绪，逮捕了维新派人士，掌握清政府全权，戊戌变法失败。</a:t>
            </a:r>
          </a:p>
        </p:txBody>
      </p:sp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68874686-D8F9-4017-A1F8-80611C95AF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838" y="1362075"/>
          <a:ext cx="3771900" cy="391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BMP 图像" r:id="rId6" imgW="1743318" imgH="1809524" progId="Paint.Picture">
                  <p:embed/>
                </p:oleObj>
              </mc:Choice>
              <mc:Fallback>
                <p:oleObj name="BMP 图像" r:id="rId6" imgW="1743318" imgH="180952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838" y="1362075"/>
                        <a:ext cx="3771900" cy="391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3">
            <a:extLst>
              <a:ext uri="{FF2B5EF4-FFF2-40B4-BE49-F238E27FC236}">
                <a16:creationId xmlns:a16="http://schemas.microsoft.com/office/drawing/2014/main" id="{36502314-1AAF-413D-BA54-9A9021FB3068}"/>
              </a:ext>
            </a:extLst>
          </p:cNvPr>
          <p:cNvSpPr txBox="1"/>
          <p:nvPr/>
        </p:nvSpPr>
        <p:spPr>
          <a:xfrm>
            <a:off x="468313" y="5373688"/>
            <a:ext cx="80327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chemeClr val="tx2"/>
                </a:solidFill>
                <a:effectLst>
                  <a:outerShdw blurRad="38100" dist="38100" dir="2700000">
                    <a:srgbClr val="FFFFFF"/>
                  </a:outerShdw>
                </a:effectLst>
                <a:latin typeface="Times New Roman" panose="02020603050405020304" pitchFamily="2" charset="0"/>
                <a:cs typeface="+mn-ea"/>
              </a:rPr>
              <a:t>中南海瀛台，戊戌政变后，光绪帝被囚禁在这里。</a:t>
            </a:r>
            <a:endParaRPr lang="zh-CN" altLang="en-US" sz="2800" b="1" noProof="1">
              <a:solidFill>
                <a:schemeClr val="tx2"/>
              </a:solidFill>
              <a:effectLst>
                <a:outerShdw blurRad="38100" dist="38100" dir="2700000">
                  <a:srgbClr val="FFFFFF"/>
                </a:outerShdw>
              </a:effectLst>
              <a:latin typeface="Times New Roman" panose="02020603050405020304" pitchFamily="2" charset="0"/>
            </a:endParaRPr>
          </a:p>
        </p:txBody>
      </p:sp>
      <p:pic>
        <p:nvPicPr>
          <p:cNvPr id="21507" name="Picture 5" descr="中南海瀛台 副本">
            <a:extLst>
              <a:ext uri="{FF2B5EF4-FFF2-40B4-BE49-F238E27FC236}">
                <a16:creationId xmlns:a16="http://schemas.microsoft.com/office/drawing/2014/main" id="{1D01C166-EF4C-438F-8045-4CA748937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77900"/>
            <a:ext cx="375126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 descr="瀛台">
            <a:extLst>
              <a:ext uri="{FF2B5EF4-FFF2-40B4-BE49-F238E27FC236}">
                <a16:creationId xmlns:a16="http://schemas.microsoft.com/office/drawing/2014/main" id="{70C1F3D2-8B03-4348-BF02-BB3CCD25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982663"/>
            <a:ext cx="3741737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5" name="矩形标注 23574">
            <a:extLst>
              <a:ext uri="{FF2B5EF4-FFF2-40B4-BE49-F238E27FC236}">
                <a16:creationId xmlns:a16="http://schemas.microsoft.com/office/drawing/2014/main" id="{04F0E09A-8EB9-45DA-8D3A-5BAA205C5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263" y="266700"/>
            <a:ext cx="3505200" cy="914400"/>
          </a:xfrm>
          <a:prstGeom prst="wedgeRectCallout">
            <a:avLst>
              <a:gd name="adj1" fmla="val -49727"/>
              <a:gd name="adj2" fmla="val 73611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        </a:t>
            </a:r>
          </a:p>
        </p:txBody>
      </p:sp>
      <p:sp>
        <p:nvSpPr>
          <p:cNvPr id="23576" name="文本框 23575">
            <a:extLst>
              <a:ext uri="{FF2B5EF4-FFF2-40B4-BE49-F238E27FC236}">
                <a16:creationId xmlns:a16="http://schemas.microsoft.com/office/drawing/2014/main" id="{C20245E7-E581-4CA6-8BD2-F91F3C62B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0925" y="344488"/>
            <a:ext cx="2895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有心杀</a:t>
            </a:r>
            <a:r>
              <a:rPr lang="zh-CN" altLang="en-US" sz="2000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贼</a:t>
            </a:r>
            <a:r>
              <a:rPr lang="zh-CN" altLang="en-US" sz="2000" b="1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，无力回天，死得其所，快哉快哉。  </a:t>
            </a:r>
          </a:p>
        </p:txBody>
      </p:sp>
      <p:grpSp>
        <p:nvGrpSpPr>
          <p:cNvPr id="2" name="组合 23576">
            <a:extLst>
              <a:ext uri="{FF2B5EF4-FFF2-40B4-BE49-F238E27FC236}">
                <a16:creationId xmlns:a16="http://schemas.microsoft.com/office/drawing/2014/main" id="{F6F49679-0A00-4CEC-8760-A2AE22E8BE21}"/>
              </a:ext>
            </a:extLst>
          </p:cNvPr>
          <p:cNvGrpSpPr>
            <a:grpSpLocks/>
          </p:cNvGrpSpPr>
          <p:nvPr/>
        </p:nvGrpSpPr>
        <p:grpSpPr bwMode="auto">
          <a:xfrm>
            <a:off x="1397000" y="1285875"/>
            <a:ext cx="2346325" cy="2514600"/>
            <a:chOff x="0" y="0"/>
            <a:chExt cx="1225" cy="2115"/>
          </a:xfrm>
        </p:grpSpPr>
        <p:pic>
          <p:nvPicPr>
            <p:cNvPr id="22555" name="图片 23577" descr="谭嗣同">
              <a:extLst>
                <a:ext uri="{FF2B5EF4-FFF2-40B4-BE49-F238E27FC236}">
                  <a16:creationId xmlns:a16="http://schemas.microsoft.com/office/drawing/2014/main" id="{B11D3E0B-F569-4C27-8957-7177B16E1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016"/>
            <a:stretch>
              <a:fillRect/>
            </a:stretch>
          </p:blipFill>
          <p:spPr bwMode="auto">
            <a:xfrm>
              <a:off x="182" y="119"/>
              <a:ext cx="1043" cy="19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6" name="文本框 23578">
              <a:extLst>
                <a:ext uri="{FF2B5EF4-FFF2-40B4-BE49-F238E27FC236}">
                  <a16:creationId xmlns:a16="http://schemas.microsoft.com/office/drawing/2014/main" id="{D5521391-0951-4E55-B9F5-A952C96C83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84" cy="334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" name="组合 23579">
            <a:extLst>
              <a:ext uri="{FF2B5EF4-FFF2-40B4-BE49-F238E27FC236}">
                <a16:creationId xmlns:a16="http://schemas.microsoft.com/office/drawing/2014/main" id="{0A0DB2FD-01F2-4CC6-9872-6D29D6A5EAA8}"/>
              </a:ext>
            </a:extLst>
          </p:cNvPr>
          <p:cNvGrpSpPr>
            <a:grpSpLocks/>
          </p:cNvGrpSpPr>
          <p:nvPr/>
        </p:nvGrpSpPr>
        <p:grpSpPr bwMode="auto">
          <a:xfrm>
            <a:off x="488950" y="3683000"/>
            <a:ext cx="1982788" cy="2549525"/>
            <a:chOff x="0" y="0"/>
            <a:chExt cx="1247" cy="2024"/>
          </a:xfrm>
        </p:grpSpPr>
        <p:pic>
          <p:nvPicPr>
            <p:cNvPr id="22553" name="图片 23580" descr="杨锐">
              <a:extLst>
                <a:ext uri="{FF2B5EF4-FFF2-40B4-BE49-F238E27FC236}">
                  <a16:creationId xmlns:a16="http://schemas.microsoft.com/office/drawing/2014/main" id="{97DEA3E1-6A07-4F53-B27E-CC1CD10EF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172"/>
            <a:stretch>
              <a:fillRect/>
            </a:stretch>
          </p:blipFill>
          <p:spPr bwMode="auto">
            <a:xfrm>
              <a:off x="113" y="136"/>
              <a:ext cx="1134" cy="1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4" name="文本框 23581">
              <a:extLst>
                <a:ext uri="{FF2B5EF4-FFF2-40B4-BE49-F238E27FC236}">
                  <a16:creationId xmlns:a16="http://schemas.microsoft.com/office/drawing/2014/main" id="{AA71CEA2-E827-4A5B-99EB-9636E9A3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39" cy="1342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4" name="组合 23582">
            <a:extLst>
              <a:ext uri="{FF2B5EF4-FFF2-40B4-BE49-F238E27FC236}">
                <a16:creationId xmlns:a16="http://schemas.microsoft.com/office/drawing/2014/main" id="{910A6BD7-D65D-43BB-86B6-0B01E4A1864B}"/>
              </a:ext>
            </a:extLst>
          </p:cNvPr>
          <p:cNvGrpSpPr>
            <a:grpSpLocks/>
          </p:cNvGrpSpPr>
          <p:nvPr/>
        </p:nvGrpSpPr>
        <p:grpSpPr bwMode="auto">
          <a:xfrm>
            <a:off x="2800350" y="3814763"/>
            <a:ext cx="1943100" cy="2474912"/>
            <a:chOff x="0" y="0"/>
            <a:chExt cx="1365" cy="2080"/>
          </a:xfrm>
        </p:grpSpPr>
        <p:pic>
          <p:nvPicPr>
            <p:cNvPr id="22551" name="图片 23583" descr="林旭">
              <a:extLst>
                <a:ext uri="{FF2B5EF4-FFF2-40B4-BE49-F238E27FC236}">
                  <a16:creationId xmlns:a16="http://schemas.microsoft.com/office/drawing/2014/main" id="{2951825F-1B1E-4022-AA6D-20D2DCAFA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20" r="14722" b="8676"/>
            <a:stretch>
              <a:fillRect/>
            </a:stretch>
          </p:blipFill>
          <p:spPr bwMode="auto">
            <a:xfrm>
              <a:off x="44" y="85"/>
              <a:ext cx="1321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2" name="文本框 23584">
              <a:extLst>
                <a:ext uri="{FF2B5EF4-FFF2-40B4-BE49-F238E27FC236}">
                  <a16:creationId xmlns:a16="http://schemas.microsoft.com/office/drawing/2014/main" id="{E2F84E4D-0351-42DE-B128-9818DF374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94" cy="59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" name="组合 23585">
            <a:extLst>
              <a:ext uri="{FF2B5EF4-FFF2-40B4-BE49-F238E27FC236}">
                <a16:creationId xmlns:a16="http://schemas.microsoft.com/office/drawing/2014/main" id="{7BA54A28-8BC2-4E63-B0FE-A1B4A16F7D49}"/>
              </a:ext>
            </a:extLst>
          </p:cNvPr>
          <p:cNvGrpSpPr>
            <a:grpSpLocks/>
          </p:cNvGrpSpPr>
          <p:nvPr/>
        </p:nvGrpSpPr>
        <p:grpSpPr bwMode="auto">
          <a:xfrm>
            <a:off x="4441825" y="3762375"/>
            <a:ext cx="2378075" cy="2520950"/>
            <a:chOff x="0" y="0"/>
            <a:chExt cx="1367" cy="2099"/>
          </a:xfrm>
        </p:grpSpPr>
        <p:sp>
          <p:nvSpPr>
            <p:cNvPr id="22550" name="文本框 23587">
              <a:extLst>
                <a:ext uri="{FF2B5EF4-FFF2-40B4-BE49-F238E27FC236}">
                  <a16:creationId xmlns:a16="http://schemas.microsoft.com/office/drawing/2014/main" id="{4BE6E837-0B6E-4409-9EB3-C9F382C18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68" cy="1180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4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" name="组合 23588">
            <a:extLst>
              <a:ext uri="{FF2B5EF4-FFF2-40B4-BE49-F238E27FC236}">
                <a16:creationId xmlns:a16="http://schemas.microsoft.com/office/drawing/2014/main" id="{CF51BCD1-772A-42C0-A175-DCD7C9F49619}"/>
              </a:ext>
            </a:extLst>
          </p:cNvPr>
          <p:cNvGrpSpPr>
            <a:grpSpLocks/>
          </p:cNvGrpSpPr>
          <p:nvPr/>
        </p:nvGrpSpPr>
        <p:grpSpPr bwMode="auto">
          <a:xfrm>
            <a:off x="6886575" y="3762375"/>
            <a:ext cx="1936750" cy="2514600"/>
            <a:chOff x="0" y="0"/>
            <a:chExt cx="1203" cy="2059"/>
          </a:xfrm>
        </p:grpSpPr>
        <p:pic>
          <p:nvPicPr>
            <p:cNvPr id="22548" name="图片 23589" descr="杨深秀">
              <a:extLst>
                <a:ext uri="{FF2B5EF4-FFF2-40B4-BE49-F238E27FC236}">
                  <a16:creationId xmlns:a16="http://schemas.microsoft.com/office/drawing/2014/main" id="{7A0AD100-7B2B-44E1-8233-B0226497A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4"/>
            <a:stretch>
              <a:fillRect/>
            </a:stretch>
          </p:blipFill>
          <p:spPr bwMode="auto">
            <a:xfrm>
              <a:off x="115" y="136"/>
              <a:ext cx="1088" cy="1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9" name="文本框 23590">
              <a:extLst>
                <a:ext uri="{FF2B5EF4-FFF2-40B4-BE49-F238E27FC236}">
                  <a16:creationId xmlns:a16="http://schemas.microsoft.com/office/drawing/2014/main" id="{E01D8C00-AE2B-4E0D-B669-AB1BA3754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88" cy="1343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7" name="组合 23591">
            <a:extLst>
              <a:ext uri="{FF2B5EF4-FFF2-40B4-BE49-F238E27FC236}">
                <a16:creationId xmlns:a16="http://schemas.microsoft.com/office/drawing/2014/main" id="{0D212F81-A12F-4E7D-B737-7956FDE1B1F3}"/>
              </a:ext>
            </a:extLst>
          </p:cNvPr>
          <p:cNvGrpSpPr>
            <a:grpSpLocks/>
          </p:cNvGrpSpPr>
          <p:nvPr/>
        </p:nvGrpSpPr>
        <p:grpSpPr bwMode="auto">
          <a:xfrm>
            <a:off x="6010275" y="1473200"/>
            <a:ext cx="2311400" cy="2438400"/>
            <a:chOff x="0" y="0"/>
            <a:chExt cx="1132" cy="2042"/>
          </a:xfrm>
        </p:grpSpPr>
        <p:pic>
          <p:nvPicPr>
            <p:cNvPr id="22546" name="图片 23592" descr="戊戌六君子之一、维新志士康广仁">
              <a:extLst>
                <a:ext uri="{FF2B5EF4-FFF2-40B4-BE49-F238E27FC236}">
                  <a16:creationId xmlns:a16="http://schemas.microsoft.com/office/drawing/2014/main" id="{10B8342A-B5C6-45E3-B703-DD915C634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721"/>
            <a:stretch>
              <a:fillRect/>
            </a:stretch>
          </p:blipFill>
          <p:spPr bwMode="auto">
            <a:xfrm>
              <a:off x="44" y="109"/>
              <a:ext cx="1088" cy="1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47" name="文本框 23593">
              <a:extLst>
                <a:ext uri="{FF2B5EF4-FFF2-40B4-BE49-F238E27FC236}">
                  <a16:creationId xmlns:a16="http://schemas.microsoft.com/office/drawing/2014/main" id="{F0D2210C-193C-43FE-B6A9-D6EF960CF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17" cy="1161"/>
            </a:xfrm>
            <a:prstGeom prst="rect">
              <a:avLst/>
            </a:prstGeom>
            <a:noFill/>
            <a:ln>
              <a:noFill/>
            </a:ln>
            <a:effectLst>
              <a:outerShdw dist="35921" dir="2700000" algn="ctr" rotWithShape="0">
                <a:srgbClr val="FFFF0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23596" name="文本框 23595">
            <a:extLst>
              <a:ext uri="{FF2B5EF4-FFF2-40B4-BE49-F238E27FC236}">
                <a16:creationId xmlns:a16="http://schemas.microsoft.com/office/drawing/2014/main" id="{0499167C-070C-4E6B-9244-57F5FC71A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775" y="1417638"/>
            <a:ext cx="5524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谭嗣同</a:t>
            </a:r>
          </a:p>
        </p:txBody>
      </p:sp>
      <p:sp>
        <p:nvSpPr>
          <p:cNvPr id="23597" name="文本框 23596">
            <a:extLst>
              <a:ext uri="{FF2B5EF4-FFF2-40B4-BE49-F238E27FC236}">
                <a16:creationId xmlns:a16="http://schemas.microsoft.com/office/drawing/2014/main" id="{821B4DB0-EFA1-4758-8762-5FA094196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9650" y="1622425"/>
            <a:ext cx="550863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康广仁</a:t>
            </a:r>
          </a:p>
        </p:txBody>
      </p:sp>
      <p:sp>
        <p:nvSpPr>
          <p:cNvPr id="23598" name="文本框 23597">
            <a:extLst>
              <a:ext uri="{FF2B5EF4-FFF2-40B4-BE49-F238E27FC236}">
                <a16:creationId xmlns:a16="http://schemas.microsoft.com/office/drawing/2014/main" id="{09A6B457-EC1C-421A-A907-779D26C5B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832225"/>
            <a:ext cx="5524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杨锐</a:t>
            </a:r>
          </a:p>
        </p:txBody>
      </p:sp>
      <p:sp>
        <p:nvSpPr>
          <p:cNvPr id="23599" name="文本框 23598">
            <a:extLst>
              <a:ext uri="{FF2B5EF4-FFF2-40B4-BE49-F238E27FC236}">
                <a16:creationId xmlns:a16="http://schemas.microsoft.com/office/drawing/2014/main" id="{841ED2E6-F8FB-4C40-A6BF-F87677A9F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832225"/>
            <a:ext cx="5524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林旭</a:t>
            </a:r>
          </a:p>
        </p:txBody>
      </p:sp>
      <p:sp>
        <p:nvSpPr>
          <p:cNvPr id="23600" name="文本框 23599">
            <a:extLst>
              <a:ext uri="{FF2B5EF4-FFF2-40B4-BE49-F238E27FC236}">
                <a16:creationId xmlns:a16="http://schemas.microsoft.com/office/drawing/2014/main" id="{D696C4D8-7E37-40F1-9CD0-84790DDC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238" y="3927475"/>
            <a:ext cx="5524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杨深秀</a:t>
            </a:r>
          </a:p>
        </p:txBody>
      </p:sp>
      <p:sp>
        <p:nvSpPr>
          <p:cNvPr id="23603" name="文本框 23602">
            <a:extLst>
              <a:ext uri="{FF2B5EF4-FFF2-40B4-BE49-F238E27FC236}">
                <a16:creationId xmlns:a16="http://schemas.microsoft.com/office/drawing/2014/main" id="{F3F4F77F-615F-4C3B-8ED1-31456C616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3887788"/>
            <a:ext cx="5524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rgbClr val="FFFF00"/>
                </a:solidFill>
                <a:ea typeface="华文行楷" panose="02010800040101010101" pitchFamily="2" charset="-122"/>
              </a:rPr>
              <a:t>刘光第</a:t>
            </a:r>
          </a:p>
        </p:txBody>
      </p:sp>
      <p:sp>
        <p:nvSpPr>
          <p:cNvPr id="23602" name="爆炸形 2 23601">
            <a:extLst>
              <a:ext uri="{FF2B5EF4-FFF2-40B4-BE49-F238E27FC236}">
                <a16:creationId xmlns:a16="http://schemas.microsoft.com/office/drawing/2014/main" id="{C18B9C7A-010E-4FDD-908B-61C178C61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212850"/>
            <a:ext cx="4359275" cy="3671888"/>
          </a:xfrm>
          <a:prstGeom prst="irregularSeal2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戊戌六君子</a:t>
            </a:r>
          </a:p>
          <a:p>
            <a:pPr eaLnBrk="1" hangingPunct="1"/>
            <a:endParaRPr lang="zh-CN" altLang="en-US">
              <a:ea typeface="黑体" panose="02010609060101010101" pitchFamily="49" charset="-122"/>
            </a:endParaRPr>
          </a:p>
        </p:txBody>
      </p:sp>
      <p:pic>
        <p:nvPicPr>
          <p:cNvPr id="22545" name="内容占位符 23586" descr="刘光第">
            <a:extLst>
              <a:ext uri="{FF2B5EF4-FFF2-40B4-BE49-F238E27FC236}">
                <a16:creationId xmlns:a16="http://schemas.microsoft.com/office/drawing/2014/main" id="{DCC291CE-A345-4669-A627-FEB5D7C78CD7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0"/>
          <a:stretch>
            <a:fillRect/>
          </a:stretch>
        </p:blipFill>
        <p:spPr bwMode="auto">
          <a:xfrm>
            <a:off x="512763" y="163513"/>
            <a:ext cx="16573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3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5" grpId="0" bldLvl="0" animBg="1"/>
      <p:bldP spid="23576" grpId="0"/>
      <p:bldP spid="23596" grpId="0"/>
      <p:bldP spid="23597" grpId="0"/>
      <p:bldP spid="23598" grpId="0"/>
      <p:bldP spid="23599" grpId="0"/>
      <p:bldP spid="23600" grpId="0"/>
      <p:bldP spid="23602" grpId="0" bldLvl="0" animBg="1"/>
      <p:bldP spid="23602" grpId="1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图片 24598" descr="1246501036003_1246501036003_r">
            <a:extLst>
              <a:ext uri="{FF2B5EF4-FFF2-40B4-BE49-F238E27FC236}">
                <a16:creationId xmlns:a16="http://schemas.microsoft.com/office/drawing/2014/main" id="{C139A2EB-E76E-4B2E-AC71-188EB9A6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406525"/>
            <a:ext cx="3068637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24599">
            <a:extLst>
              <a:ext uri="{FF2B5EF4-FFF2-40B4-BE49-F238E27FC236}">
                <a16:creationId xmlns:a16="http://schemas.microsoft.com/office/drawing/2014/main" id="{D1C0F085-1BC1-49F3-BDED-AEE2A76A550A}"/>
              </a:ext>
            </a:extLst>
          </p:cNvPr>
          <p:cNvGrpSpPr>
            <a:grpSpLocks/>
          </p:cNvGrpSpPr>
          <p:nvPr/>
        </p:nvGrpSpPr>
        <p:grpSpPr bwMode="auto">
          <a:xfrm>
            <a:off x="3440113" y="762000"/>
            <a:ext cx="4741862" cy="5334000"/>
            <a:chOff x="0" y="0"/>
            <a:chExt cx="2688" cy="3120"/>
          </a:xfrm>
        </p:grpSpPr>
        <p:sp>
          <p:nvSpPr>
            <p:cNvPr id="23556" name="竖卷形 24600">
              <a:extLst>
                <a:ext uri="{FF2B5EF4-FFF2-40B4-BE49-F238E27FC236}">
                  <a16:creationId xmlns:a16="http://schemas.microsoft.com/office/drawing/2014/main" id="{4C279514-4B75-4544-9FA5-D45BFDD4C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688" cy="3120"/>
            </a:xfrm>
            <a:prstGeom prst="verticalScroll">
              <a:avLst>
                <a:gd name="adj" fmla="val 12500"/>
              </a:avLst>
            </a:prstGeom>
            <a:solidFill>
              <a:schemeClr val="bg1"/>
            </a:solidFill>
            <a:ln w="635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602" name="Text Box 3">
              <a:extLst>
                <a:ext uri="{FF2B5EF4-FFF2-40B4-BE49-F238E27FC236}">
                  <a16:creationId xmlns:a16="http://schemas.microsoft.com/office/drawing/2014/main" id="{746C3C1E-8116-4220-9825-B0AD025EBFFF}"/>
                </a:ext>
              </a:extLst>
            </p:cNvPr>
            <p:cNvSpPr txBox="1"/>
            <p:nvPr/>
          </p:nvSpPr>
          <p:spPr>
            <a:xfrm>
              <a:off x="558" y="380"/>
              <a:ext cx="1709" cy="259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44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  </a:t>
              </a:r>
              <a:r>
                <a:rPr lang="zh-CN" altLang="en-US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「我们从古以来，就有埋头苦干的人，就有拼命硬干的人，</a:t>
              </a:r>
              <a:r>
                <a:rPr lang="zh-CN" altLang="en-US" sz="2800" b="1" noProof="1">
                  <a:solidFill>
                    <a:srgbClr val="FF0000"/>
                  </a:solidFill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就有为民请命的人，就有舍身求法的人</a:t>
              </a:r>
              <a:r>
                <a:rPr lang="zh-CN" altLang="en-US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，这就是中国的脊梁</a:t>
              </a:r>
              <a:r>
                <a:rPr lang="en-US" altLang="x-none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.</a:t>
              </a:r>
              <a:r>
                <a:rPr lang="zh-CN" altLang="en-US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」     </a:t>
              </a:r>
              <a:endParaRPr lang="zh-CN" altLang="en-US" sz="2800" b="1" noProof="1"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1" charset="-122"/>
                <a:ea typeface="楷体_GB2312" panose="02010609030101010101" pitchFamily="1" charset="-122"/>
              </a:endParaRPr>
            </a:p>
            <a:p>
              <a:pPr algn="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 </a:t>
              </a:r>
              <a:r>
                <a:rPr lang="en-US" altLang="x-none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——</a:t>
              </a:r>
              <a:r>
                <a:rPr lang="zh-CN" altLang="en-US" sz="2800" b="1" noProof="1">
                  <a:effectLst>
                    <a:outerShdw blurRad="38100" dist="38100" dir="2700000">
                      <a:srgbClr val="000000"/>
                    </a:outerShdw>
                  </a:effectLst>
                  <a:latin typeface="楷体_GB2312" panose="02010609030101010101" pitchFamily="1" charset="-122"/>
                  <a:ea typeface="楷体_GB2312" panose="02010609030101010101" pitchFamily="1" charset="-122"/>
                  <a:cs typeface="+mn-ea"/>
                </a:rPr>
                <a:t>鲁迅</a:t>
              </a:r>
              <a:endParaRPr lang="zh-CN" altLang="en-US" sz="2800" b="1" noProof="1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楷体_GB2312" panose="02010609030101010101" pitchFamily="1" charset="-122"/>
                <a:ea typeface="楷体_GB2312" panose="02010609030101010101" pitchFamily="1" charset="-122"/>
              </a:endParaRPr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3">
            <a:extLst>
              <a:ext uri="{FF2B5EF4-FFF2-40B4-BE49-F238E27FC236}">
                <a16:creationId xmlns:a16="http://schemas.microsoft.com/office/drawing/2014/main" id="{9FC71DE6-1514-456D-B2D3-D9978D806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544638"/>
            <a:ext cx="8012112" cy="830262"/>
          </a:xfrm>
          <a:prstGeom prst="rect">
            <a:avLst/>
          </a:prstGeom>
          <a:gradFill rotWithShape="0">
            <a:gsLst>
              <a:gs pos="0">
                <a:srgbClr val="FFFF99"/>
              </a:gs>
              <a:gs pos="50000">
                <a:srgbClr val="FFFFFF"/>
              </a:gs>
              <a:gs pos="100000">
                <a:srgbClr val="FFFF99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i="1">
                <a:solidFill>
                  <a:srgbClr val="FF0000"/>
                </a:solidFill>
                <a:latin typeface="文鼎CS大黑" charset="0"/>
              </a:rPr>
              <a:t>戊戌变法失败的原因有哪些？</a:t>
            </a:r>
          </a:p>
        </p:txBody>
      </p:sp>
      <p:grpSp>
        <p:nvGrpSpPr>
          <p:cNvPr id="24579" name="组合 17431">
            <a:extLst>
              <a:ext uri="{FF2B5EF4-FFF2-40B4-BE49-F238E27FC236}">
                <a16:creationId xmlns:a16="http://schemas.microsoft.com/office/drawing/2014/main" id="{3748CC19-E48F-4513-9671-69B45E9667A1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514350"/>
            <a:ext cx="2781300" cy="865188"/>
            <a:chOff x="0" y="0"/>
            <a:chExt cx="1752" cy="545"/>
          </a:xfrm>
        </p:grpSpPr>
        <p:pic>
          <p:nvPicPr>
            <p:cNvPr id="24581" name="图片 17432" descr="kuang271">
              <a:extLst>
                <a:ext uri="{FF2B5EF4-FFF2-40B4-BE49-F238E27FC236}">
                  <a16:creationId xmlns:a16="http://schemas.microsoft.com/office/drawing/2014/main" id="{E52B9127-5E31-47F6-B4FF-801821148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52" cy="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文本框 17433">
              <a:extLst>
                <a:ext uri="{FF2B5EF4-FFF2-40B4-BE49-F238E27FC236}">
                  <a16:creationId xmlns:a16="http://schemas.microsoft.com/office/drawing/2014/main" id="{02ECF74E-16BD-49BB-85A2-74C6C6747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" y="91"/>
              <a:ext cx="1406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3600" b="1">
                  <a:ea typeface="华文新魏" panose="02010800040101010101" pitchFamily="2" charset="-122"/>
                </a:rPr>
                <a:t>动  脑  筋</a:t>
              </a:r>
            </a:p>
          </p:txBody>
        </p:sp>
      </p:grpSp>
      <p:sp>
        <p:nvSpPr>
          <p:cNvPr id="30724" name="Text Box 5">
            <a:extLst>
              <a:ext uri="{FF2B5EF4-FFF2-40B4-BE49-F238E27FC236}">
                <a16:creationId xmlns:a16="http://schemas.microsoft.com/office/drawing/2014/main" id="{BB7972D6-B22D-4176-BCB5-E1B437773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79675"/>
            <a:ext cx="86360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文鼎中楷简" charset="0"/>
              </a:rPr>
              <a:t>1</a:t>
            </a:r>
            <a:r>
              <a:rPr lang="zh-CN" altLang="en-US" sz="3200" b="1">
                <a:latin typeface="文鼎中楷简" charset="0"/>
              </a:rPr>
              <a:t>、寄希望于无实权的皇帝身上。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文鼎中楷简" charset="0"/>
              </a:rPr>
              <a:t>2</a:t>
            </a:r>
            <a:r>
              <a:rPr lang="zh-CN" altLang="en-US" sz="3200" b="1">
                <a:latin typeface="文鼎中楷简" charset="0"/>
              </a:rPr>
              <a:t>、清朝的大权掌握在顽固派手中，变法触动了顽固派的利益。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文鼎中楷简" charset="0"/>
              </a:rPr>
              <a:t>3</a:t>
            </a:r>
            <a:r>
              <a:rPr lang="zh-CN" altLang="en-US" sz="3200" b="1">
                <a:latin typeface="文鼎中楷简" charset="0"/>
              </a:rPr>
              <a:t>、袁世凯等人出卖了光绪皇帝。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文鼎中楷简" charset="0"/>
              </a:rPr>
              <a:t>4</a:t>
            </a:r>
            <a:r>
              <a:rPr lang="zh-CN" altLang="en-US" sz="3200" b="1">
                <a:latin typeface="文鼎中楷简" charset="0"/>
              </a:rPr>
              <a:t>、资产阶级维新派力量过于单薄，脱离人民群众。（软弱性）</a:t>
            </a:r>
            <a:r>
              <a:rPr lang="en-US" altLang="zh-CN" sz="3200" b="1">
                <a:latin typeface="文鼎中楷简" charset="0"/>
              </a:rPr>
              <a:t>(</a:t>
            </a:r>
            <a:r>
              <a:rPr lang="zh-CN" altLang="en-US" sz="3200" b="1">
                <a:latin typeface="文鼎中楷简" charset="0"/>
              </a:rPr>
              <a:t>主要原因</a:t>
            </a:r>
            <a:r>
              <a:rPr lang="en-US" altLang="zh-CN" sz="3200" b="1">
                <a:latin typeface="文鼎中楷简" charset="0"/>
              </a:rPr>
              <a:t>)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2">
            <a:extLst>
              <a:ext uri="{FF2B5EF4-FFF2-40B4-BE49-F238E27FC236}">
                <a16:creationId xmlns:a16="http://schemas.microsoft.com/office/drawing/2014/main" id="{BC320C2C-7C01-4E7E-8F41-E722C47DEDDC}"/>
              </a:ext>
            </a:extLst>
          </p:cNvPr>
          <p:cNvGrpSpPr>
            <a:grpSpLocks/>
          </p:cNvGrpSpPr>
          <p:nvPr/>
        </p:nvGrpSpPr>
        <p:grpSpPr bwMode="auto">
          <a:xfrm>
            <a:off x="9525" y="517525"/>
            <a:ext cx="2065338" cy="536575"/>
            <a:chOff x="284" y="878"/>
            <a:chExt cx="3253" cy="844"/>
          </a:xfrm>
        </p:grpSpPr>
        <p:pic>
          <p:nvPicPr>
            <p:cNvPr id="7173" name="图片 1">
              <a:extLst>
                <a:ext uri="{FF2B5EF4-FFF2-40B4-BE49-F238E27FC236}">
                  <a16:creationId xmlns:a16="http://schemas.microsoft.com/office/drawing/2014/main" id="{85635C46-6D6C-4AE5-8B0C-4479E2EA9F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74" name="文本框 2">
              <a:extLst>
                <a:ext uri="{FF2B5EF4-FFF2-40B4-BE49-F238E27FC236}">
                  <a16:creationId xmlns:a16="http://schemas.microsoft.com/office/drawing/2014/main" id="{E0073FB5-0575-43A5-BD2B-3C18C810A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新课导入</a:t>
              </a:r>
            </a:p>
          </p:txBody>
        </p:sp>
      </p:grpSp>
      <p:pic>
        <p:nvPicPr>
          <p:cNvPr id="4100" name="图片 12" descr="timg">
            <a:extLst>
              <a:ext uri="{FF2B5EF4-FFF2-40B4-BE49-F238E27FC236}">
                <a16:creationId xmlns:a16="http://schemas.microsoft.com/office/drawing/2014/main" id="{44765048-1E78-41DE-B92C-20E89CB56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1073150"/>
            <a:ext cx="4564062" cy="531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文本框 1">
            <a:extLst>
              <a:ext uri="{FF2B5EF4-FFF2-40B4-BE49-F238E27FC236}">
                <a16:creationId xmlns:a16="http://schemas.microsoft.com/office/drawing/2014/main" id="{E21F49C5-EF57-46FD-B466-EF5CCAED6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13" y="1298575"/>
            <a:ext cx="4225925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宋体" panose="02010600030101010101" pitchFamily="2" charset="-122"/>
              </a:rPr>
              <a:t>    </a:t>
            </a:r>
            <a:r>
              <a:rPr lang="zh-CN" altLang="en-US" sz="2800" b="1">
                <a:latin typeface="文鼎中楷简" charset="0"/>
              </a:rPr>
              <a:t>右图是清末《时局图》，现在我们做一个假设：我们都生活于</a:t>
            </a:r>
            <a:r>
              <a:rPr lang="en-US" altLang="zh-CN" sz="2800" b="1">
                <a:latin typeface="文鼎中楷简" charset="0"/>
              </a:rPr>
              <a:t>19</a:t>
            </a:r>
            <a:r>
              <a:rPr lang="zh-CN" altLang="en-US" sz="2800" b="1">
                <a:latin typeface="文鼎中楷简" charset="0"/>
              </a:rPr>
              <a:t>世纪末这个动荡的年代，我们都是热爱祖国、关心中国前途命运的知识分子、爱国青年，你如何看待当前的时局</a:t>
            </a:r>
            <a:r>
              <a:rPr lang="en-US" altLang="zh-CN" sz="2800" b="1">
                <a:latin typeface="文鼎中楷简" charset="0"/>
              </a:rPr>
              <a:t>?</a:t>
            </a:r>
            <a:r>
              <a:rPr lang="zh-CN" altLang="en-US" sz="2800" b="1">
                <a:latin typeface="文鼎中楷简" charset="0"/>
              </a:rPr>
              <a:t>如何拯救中华民族于水火之中</a:t>
            </a:r>
            <a:r>
              <a:rPr lang="en-US" altLang="zh-CN" sz="2800" b="1">
                <a:latin typeface="文鼎中楷简" charset="0"/>
              </a:rPr>
              <a:t>?</a:t>
            </a:r>
            <a:r>
              <a:rPr lang="zh-CN" altLang="en-US" sz="2800" b="1">
                <a:latin typeface="文鼎中楷简" charset="0"/>
              </a:rPr>
              <a:t>让我们一起进入第</a:t>
            </a:r>
            <a:r>
              <a:rPr lang="en-US" altLang="zh-CN" sz="2800" b="1">
                <a:latin typeface="文鼎中楷简" charset="0"/>
              </a:rPr>
              <a:t>6</a:t>
            </a:r>
            <a:r>
              <a:rPr lang="zh-CN" altLang="en-US" sz="2800" b="1">
                <a:latin typeface="文鼎中楷简" charset="0"/>
              </a:rPr>
              <a:t>课：戊戌变法的学习吧！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D5A6B36-8147-4129-8EE2-DF9C82BE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579438"/>
            <a:ext cx="58721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4. </a:t>
            </a:r>
            <a:r>
              <a:rPr lang="zh-CN" altLang="en-US" sz="3600" b="1">
                <a:latin typeface="华文楷体" panose="02010600040101010101" pitchFamily="2" charset="-122"/>
                <a:ea typeface="华文楷体" panose="02010600040101010101" pitchFamily="2" charset="-122"/>
              </a:rPr>
              <a:t>戊戌变法的意义与教训</a:t>
            </a:r>
          </a:p>
        </p:txBody>
      </p:sp>
      <p:sp>
        <p:nvSpPr>
          <p:cNvPr id="27671" name="矩形 27670">
            <a:extLst>
              <a:ext uri="{FF2B5EF4-FFF2-40B4-BE49-F238E27FC236}">
                <a16:creationId xmlns:a16="http://schemas.microsoft.com/office/drawing/2014/main" id="{785F06DB-5DC9-49F5-9E51-301B0969D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1270000"/>
            <a:ext cx="8509000" cy="3384550"/>
          </a:xfrm>
          <a:prstGeom prst="rect">
            <a:avLst/>
          </a:prstGeom>
          <a:solidFill>
            <a:schemeClr val="bg1"/>
          </a:solidFill>
          <a:ln w="82550" cmpd="tri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  </a:t>
            </a:r>
            <a:r>
              <a:rPr lang="zh-CN" altLang="en-US" sz="3200" b="1" u="sng">
                <a:solidFill>
                  <a:srgbClr val="FF0000"/>
                </a:solidFill>
                <a:latin typeface="宋体" panose="02010600030101010101" pitchFamily="2" charset="-122"/>
              </a:rPr>
              <a:t>历史意义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  1.</a:t>
            </a:r>
            <a:r>
              <a:rPr lang="zh-CN" altLang="en-US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在帝国主义侵略日益加深的紧要关头，要求挽救民族危亡，发展资本主义，</a:t>
            </a:r>
            <a:r>
              <a:rPr lang="zh-CN" altLang="en-US" sz="2800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具有爱国和进步的作用。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  2.</a:t>
            </a:r>
            <a:r>
              <a:rPr lang="zh-CN" altLang="en-US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传播了资产阶级政治学说和自然科学知识</a:t>
            </a:r>
            <a:r>
              <a:rPr lang="en-US" altLang="zh-CN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,</a:t>
            </a:r>
            <a:r>
              <a:rPr lang="zh-CN" altLang="en-US" sz="2800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在社会上起了思想启蒙作用。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  </a:t>
            </a:r>
            <a:r>
              <a:rPr lang="en-US" altLang="zh-CN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3.</a:t>
            </a:r>
            <a:r>
              <a:rPr lang="zh-CN" altLang="en-US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加快了</a:t>
            </a:r>
            <a:r>
              <a:rPr lang="zh-CN" altLang="en-US" sz="2800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中国近代化</a:t>
            </a:r>
            <a:r>
              <a:rPr lang="zh-CN" altLang="en-US" sz="2800" b="1">
                <a:solidFill>
                  <a:srgbClr val="FF0000"/>
                </a:solidFill>
                <a:latin typeface="仿宋_GB2312" charset="-122"/>
                <a:ea typeface="仿宋_GB2312" charset="-122"/>
              </a:rPr>
              <a:t>的进程。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3D2889-E7C5-4D2A-8E3E-F69DFE428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5214938"/>
            <a:ext cx="8509000" cy="582612"/>
          </a:xfrm>
          <a:prstGeom prst="rect">
            <a:avLst/>
          </a:prstGeom>
          <a:solidFill>
            <a:schemeClr val="bg1"/>
          </a:solidFill>
          <a:ln w="82550" cmpd="tri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教训：资本主义的改良主义道路在中国行不通！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组合 2">
            <a:extLst>
              <a:ext uri="{FF2B5EF4-FFF2-40B4-BE49-F238E27FC236}">
                <a16:creationId xmlns:a16="http://schemas.microsoft.com/office/drawing/2014/main" id="{036C8911-D8A3-428C-81B4-C88DB2B995A5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571500"/>
            <a:ext cx="2092325" cy="549275"/>
            <a:chOff x="242" y="858"/>
            <a:chExt cx="3296" cy="865"/>
          </a:xfrm>
        </p:grpSpPr>
        <p:pic>
          <p:nvPicPr>
            <p:cNvPr id="26651" name="图片 1">
              <a:extLst>
                <a:ext uri="{FF2B5EF4-FFF2-40B4-BE49-F238E27FC236}">
                  <a16:creationId xmlns:a16="http://schemas.microsoft.com/office/drawing/2014/main" id="{48F8FADD-C77E-4A55-8BF2-14C28C8E5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2" name="文本框 2">
              <a:extLst>
                <a:ext uri="{FF2B5EF4-FFF2-40B4-BE49-F238E27FC236}">
                  <a16:creationId xmlns:a16="http://schemas.microsoft.com/office/drawing/2014/main" id="{38794CF1-713D-43C9-BA7B-646FEBE31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" y="85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课堂小结</a:t>
              </a:r>
            </a:p>
          </p:txBody>
        </p:sp>
      </p:grpSp>
      <p:sp>
        <p:nvSpPr>
          <p:cNvPr id="26627" name="Line 3">
            <a:extLst>
              <a:ext uri="{FF2B5EF4-FFF2-40B4-BE49-F238E27FC236}">
                <a16:creationId xmlns:a16="http://schemas.microsoft.com/office/drawing/2014/main" id="{D6C75343-653E-43B3-B120-76FBF9443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50942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620F2A53-5E32-498F-B5C4-DCFD149A4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24263"/>
            <a:ext cx="1447800" cy="885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8F9AB76-AC86-4E34-81AF-A2D9CF510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611313"/>
            <a:ext cx="309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4" name="Text Box 6">
            <a:hlinkClick r:id="rId3" action="ppaction://hlinksldjump"/>
            <a:extLst>
              <a:ext uri="{FF2B5EF4-FFF2-40B4-BE49-F238E27FC236}">
                <a16:creationId xmlns:a16="http://schemas.microsoft.com/office/drawing/2014/main" id="{9B251ED7-3694-4950-A350-B8999B6B8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9688" y="3646488"/>
            <a:ext cx="1476376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1" charset="-122"/>
              </a:rPr>
              <a:t>民族危机空前严重</a:t>
            </a:r>
          </a:p>
        </p:txBody>
      </p:sp>
      <p:sp>
        <p:nvSpPr>
          <p:cNvPr id="26631" name="Rectangle 7">
            <a:extLst>
              <a:ext uri="{FF2B5EF4-FFF2-40B4-BE49-F238E27FC236}">
                <a16:creationId xmlns:a16="http://schemas.microsoft.com/office/drawing/2014/main" id="{3F31C5F2-D433-41CA-B743-AA01E44B5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2917825"/>
            <a:ext cx="787400" cy="19161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1C99F8CB-CA8C-44BF-85CD-0854ABA13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935288"/>
            <a:ext cx="1066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文鼎中楷简" charset="0"/>
              </a:rPr>
              <a:t>封建势力进行阻挠破坏</a:t>
            </a:r>
          </a:p>
        </p:txBody>
      </p:sp>
      <p:sp>
        <p:nvSpPr>
          <p:cNvPr id="26633" name="Line 9">
            <a:extLst>
              <a:ext uri="{FF2B5EF4-FFF2-40B4-BE49-F238E27FC236}">
                <a16:creationId xmlns:a16="http://schemas.microsoft.com/office/drawing/2014/main" id="{1581035B-11E7-44BE-BBA0-A7AEF61FF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15766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0">
            <a:extLst>
              <a:ext uri="{FF2B5EF4-FFF2-40B4-BE49-F238E27FC236}">
                <a16:creationId xmlns:a16="http://schemas.microsoft.com/office/drawing/2014/main" id="{1CB6EDC5-F5A7-4B31-8564-9777B7AE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23386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1">
            <a:extLst>
              <a:ext uri="{FF2B5EF4-FFF2-40B4-BE49-F238E27FC236}">
                <a16:creationId xmlns:a16="http://schemas.microsoft.com/office/drawing/2014/main" id="{A13BEF77-ACA2-4A8F-8CBF-5B360565A8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9000" y="2557463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2">
            <a:extLst>
              <a:ext uri="{FF2B5EF4-FFF2-40B4-BE49-F238E27FC236}">
                <a16:creationId xmlns:a16="http://schemas.microsoft.com/office/drawing/2014/main" id="{9D0EB604-31C1-46EF-A103-A585A1FBFA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2557463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3">
            <a:extLst>
              <a:ext uri="{FF2B5EF4-FFF2-40B4-BE49-F238E27FC236}">
                <a16:creationId xmlns:a16="http://schemas.microsoft.com/office/drawing/2014/main" id="{14A91EA4-A1DE-4FE8-A881-86647C1BFF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7388" y="1390650"/>
            <a:ext cx="0" cy="1166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4">
            <a:extLst>
              <a:ext uri="{FF2B5EF4-FFF2-40B4-BE49-F238E27FC236}">
                <a16:creationId xmlns:a16="http://schemas.microsoft.com/office/drawing/2014/main" id="{AF6329F1-3F46-4285-868E-A578D903E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473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63607098-46F0-4286-8385-201C55BE7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22975" y="1462088"/>
            <a:ext cx="0" cy="28495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Text Box 16">
            <a:extLst>
              <a:ext uri="{FF2B5EF4-FFF2-40B4-BE49-F238E27FC236}">
                <a16:creationId xmlns:a16="http://schemas.microsoft.com/office/drawing/2014/main" id="{764FAA7D-2B2B-4010-A597-49C5E2FC4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3640138"/>
            <a:ext cx="13716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发生</a:t>
            </a:r>
          </a:p>
        </p:txBody>
      </p:sp>
      <p:sp>
        <p:nvSpPr>
          <p:cNvPr id="26641" name="Rectangle 17">
            <a:extLst>
              <a:ext uri="{FF2B5EF4-FFF2-40B4-BE49-F238E27FC236}">
                <a16:creationId xmlns:a16="http://schemas.microsoft.com/office/drawing/2014/main" id="{73A6BB6B-7541-4868-BDF3-4178E7439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024063"/>
            <a:ext cx="1447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发展</a:t>
            </a:r>
          </a:p>
        </p:txBody>
      </p:sp>
      <p:sp>
        <p:nvSpPr>
          <p:cNvPr id="26642" name="Rectangle 18">
            <a:extLst>
              <a:ext uri="{FF2B5EF4-FFF2-40B4-BE49-F238E27FC236}">
                <a16:creationId xmlns:a16="http://schemas.microsoft.com/office/drawing/2014/main" id="{5836EC2A-2013-4954-A25F-0F612AB47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0275" y="901700"/>
            <a:ext cx="1235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高潮</a:t>
            </a:r>
          </a:p>
        </p:txBody>
      </p:sp>
      <p:sp>
        <p:nvSpPr>
          <p:cNvPr id="26643" name="Rectangle 19">
            <a:extLst>
              <a:ext uri="{FF2B5EF4-FFF2-40B4-BE49-F238E27FC236}">
                <a16:creationId xmlns:a16="http://schemas.microsoft.com/office/drawing/2014/main" id="{912ACE96-99F6-403E-AD22-E9967F819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3716338"/>
            <a:ext cx="12795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结局</a:t>
            </a:r>
          </a:p>
        </p:txBody>
      </p:sp>
      <p:sp>
        <p:nvSpPr>
          <p:cNvPr id="32788" name="Text Box 20">
            <a:hlinkClick r:id="rId4" action="ppaction://hlinksldjump"/>
            <a:extLst>
              <a:ext uri="{FF2B5EF4-FFF2-40B4-BE49-F238E27FC236}">
                <a16:creationId xmlns:a16="http://schemas.microsoft.com/office/drawing/2014/main" id="{2A39AFA4-F20E-4556-874F-CF6B840E1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249738"/>
            <a:ext cx="1447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公车上书揭开序幕</a:t>
            </a:r>
          </a:p>
        </p:txBody>
      </p:sp>
      <p:sp>
        <p:nvSpPr>
          <p:cNvPr id="32789" name="Text Box 21">
            <a:hlinkClick r:id="rId5" action="ppaction://hlinksldjump"/>
            <a:extLst>
              <a:ext uri="{FF2B5EF4-FFF2-40B4-BE49-F238E27FC236}">
                <a16:creationId xmlns:a16="http://schemas.microsoft.com/office/drawing/2014/main" id="{83F4E3CF-DFBE-40EF-B9ED-CB4B9CB29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33663"/>
            <a:ext cx="1600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创办报刊建强学会</a:t>
            </a:r>
          </a:p>
        </p:txBody>
      </p:sp>
      <p:sp>
        <p:nvSpPr>
          <p:cNvPr id="32790" name="Text Box 22">
            <a:hlinkClick r:id="rId6" action="ppaction://hlinksldjump"/>
            <a:extLst>
              <a:ext uri="{FF2B5EF4-FFF2-40B4-BE49-F238E27FC236}">
                <a16:creationId xmlns:a16="http://schemas.microsoft.com/office/drawing/2014/main" id="{339BEEF7-DA33-4290-849B-B9010D631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06525"/>
            <a:ext cx="152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百日维新实行变法</a:t>
            </a:r>
          </a:p>
        </p:txBody>
      </p:sp>
      <p:sp>
        <p:nvSpPr>
          <p:cNvPr id="32791" name="Text Box 23">
            <a:hlinkClick r:id="rId7" action="ppaction://hlinksldjump"/>
            <a:extLst>
              <a:ext uri="{FF2B5EF4-FFF2-40B4-BE49-F238E27FC236}">
                <a16:creationId xmlns:a16="http://schemas.microsoft.com/office/drawing/2014/main" id="{7E6362CA-F4A3-4B2A-BC77-453D07532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325938"/>
            <a:ext cx="152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Times New Roman" panose="02020603050405020304" pitchFamily="18" charset="0"/>
              </a:rPr>
              <a:t>戊戌政变变法失败</a:t>
            </a:r>
          </a:p>
        </p:txBody>
      </p:sp>
      <p:sp>
        <p:nvSpPr>
          <p:cNvPr id="26648" name="AutoShape 24">
            <a:extLst>
              <a:ext uri="{FF2B5EF4-FFF2-40B4-BE49-F238E27FC236}">
                <a16:creationId xmlns:a16="http://schemas.microsoft.com/office/drawing/2014/main" id="{826D37FF-61F8-480C-BE4C-6564366D9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005263"/>
            <a:ext cx="976313" cy="304800"/>
          </a:xfrm>
          <a:prstGeom prst="rightArrow">
            <a:avLst>
              <a:gd name="adj1" fmla="val 50000"/>
              <a:gd name="adj2" fmla="val 80034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6649" name="AutoShape 25">
            <a:extLst>
              <a:ext uri="{FF2B5EF4-FFF2-40B4-BE49-F238E27FC236}">
                <a16:creationId xmlns:a16="http://schemas.microsoft.com/office/drawing/2014/main" id="{7A59F896-6A44-41CC-B570-B9CF449487B1}"/>
              </a:ext>
            </a:extLst>
          </p:cNvPr>
          <p:cNvSpPr>
            <a:spLocks noChangeArrowheads="1"/>
          </p:cNvSpPr>
          <p:nvPr/>
        </p:nvSpPr>
        <p:spPr bwMode="auto">
          <a:xfrm rot="-10798942">
            <a:off x="7024688" y="4081463"/>
            <a:ext cx="976312" cy="304800"/>
          </a:xfrm>
          <a:prstGeom prst="rightArrow">
            <a:avLst>
              <a:gd name="adj1" fmla="val 50000"/>
              <a:gd name="adj2" fmla="val 80034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1EE2A-D77C-4BA3-A62B-03C109B88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5307013"/>
            <a:ext cx="8509000" cy="582612"/>
          </a:xfrm>
          <a:prstGeom prst="rect">
            <a:avLst/>
          </a:prstGeom>
          <a:solidFill>
            <a:schemeClr val="bg1"/>
          </a:solidFill>
          <a:ln w="82550" cmpd="tri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文鼎CS大黑" charset="0"/>
              </a:rPr>
              <a:t>教训：资本主义的改良主义道路在中国行不通！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2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/>
      <p:bldP spid="32776" grpId="0"/>
      <p:bldP spid="32788" grpId="0"/>
      <p:bldP spid="32789" grpId="0"/>
      <p:bldP spid="32790" grpId="0"/>
      <p:bldP spid="3279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组合 2">
            <a:extLst>
              <a:ext uri="{FF2B5EF4-FFF2-40B4-BE49-F238E27FC236}">
                <a16:creationId xmlns:a16="http://schemas.microsoft.com/office/drawing/2014/main" id="{7B0B3BE5-D4F1-4622-8758-EDD3EE48FD96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57213"/>
            <a:ext cx="2065338" cy="536575"/>
            <a:chOff x="284" y="878"/>
            <a:chExt cx="3254" cy="845"/>
          </a:xfrm>
        </p:grpSpPr>
        <p:pic>
          <p:nvPicPr>
            <p:cNvPr id="27654" name="图片 1">
              <a:extLst>
                <a:ext uri="{FF2B5EF4-FFF2-40B4-BE49-F238E27FC236}">
                  <a16:creationId xmlns:a16="http://schemas.microsoft.com/office/drawing/2014/main" id="{324A8534-7BC6-49BB-B033-CB93C1A31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5" name="文本框 2">
              <a:extLst>
                <a:ext uri="{FF2B5EF4-FFF2-40B4-BE49-F238E27FC236}">
                  <a16:creationId xmlns:a16="http://schemas.microsoft.com/office/drawing/2014/main" id="{49C06AB7-9C91-40F9-9014-56E8FB6A89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随堂演练</a:t>
              </a:r>
            </a:p>
          </p:txBody>
        </p:sp>
      </p:grpSp>
      <p:sp>
        <p:nvSpPr>
          <p:cNvPr id="27651" name="文本框 36866">
            <a:extLst>
              <a:ext uri="{FF2B5EF4-FFF2-40B4-BE49-F238E27FC236}">
                <a16:creationId xmlns:a16="http://schemas.microsoft.com/office/drawing/2014/main" id="{E103AEE1-D8BF-442B-A6CA-CD0A18025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63" y="1203325"/>
            <a:ext cx="8424862" cy="483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1．维新变法运动开始的标志是（     ）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A．《马关条约》的签订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B．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公车上书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C．实业救国高潮的出现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D．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西学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在中国的宣传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2．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“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公车上书</a:t>
            </a:r>
            <a:r>
              <a:rPr lang="zh-CN" altLang="en-US" sz="2800" b="1">
                <a:latin typeface="微软雅黑" panose="020B0503020204020204" pitchFamily="34" charset="-122"/>
                <a:sym typeface="宋体" panose="02010600030101010101" pitchFamily="2" charset="-122"/>
              </a:rPr>
              <a:t>”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的时间是（     ）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A．1888年 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B．1894年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C．1895年    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D．</a:t>
            </a:r>
            <a:r>
              <a:rPr lang="zh-CN" altLang="en-US" sz="2800" b="1">
                <a:latin typeface="宋体" panose="02010600030101010101" pitchFamily="2" charset="-122"/>
                <a:sym typeface="Times New Roman" panose="02020603050405020304" pitchFamily="18" charset="0"/>
              </a:rPr>
              <a:t>1898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年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36868" name="文本框 36867">
            <a:extLst>
              <a:ext uri="{FF2B5EF4-FFF2-40B4-BE49-F238E27FC236}">
                <a16:creationId xmlns:a16="http://schemas.microsoft.com/office/drawing/2014/main" id="{DB22308F-486E-44AD-9EF4-33B5DAA2B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50975"/>
            <a:ext cx="11620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1414D56-8E01-4163-A3E4-D0DD1C0F6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8" y="3460750"/>
            <a:ext cx="116205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C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ldLvl="0"/>
      <p:bldP spid="2" grpId="0" bldLvl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框 37889">
            <a:extLst>
              <a:ext uri="{FF2B5EF4-FFF2-40B4-BE49-F238E27FC236}">
                <a16:creationId xmlns:a16="http://schemas.microsoft.com/office/drawing/2014/main" id="{D14A36F6-48CB-4A12-8D48-ACDA35B0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860425"/>
            <a:ext cx="8424862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3.有学者认为，甲午战争后，中国开始由“政策创新”转向于“制度创新”。这里的“制度创  新”开始于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A.戊戌变法                            B.辛亥革命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C.五四运动                            D.国民革命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4.在1895年到1898年间，康有为多次上书光绪帝。这一时期康有为上书的主题应是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A.严厉禁烟，抵御外侮		B.维新变法、救亡图存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C.师夷长技、自强求富		D.驱除鞑虏、恢复中华</a:t>
            </a:r>
          </a:p>
        </p:txBody>
      </p:sp>
      <p:sp>
        <p:nvSpPr>
          <p:cNvPr id="37891" name="文本框 37890">
            <a:extLst>
              <a:ext uri="{FF2B5EF4-FFF2-40B4-BE49-F238E27FC236}">
                <a16:creationId xmlns:a16="http://schemas.microsoft.com/office/drawing/2014/main" id="{9EFA0453-FBE6-4718-BE20-D9A58105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1952625"/>
            <a:ext cx="11620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167090-671A-43F4-91FC-8D796345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4171950"/>
            <a:ext cx="1162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ldLvl="0"/>
      <p:bldP spid="2" grpId="0" bldLvl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38913">
            <a:extLst>
              <a:ext uri="{FF2B5EF4-FFF2-40B4-BE49-F238E27FC236}">
                <a16:creationId xmlns:a16="http://schemas.microsoft.com/office/drawing/2014/main" id="{D8429019-264C-4C58-8909-AAFE5C020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62013"/>
            <a:ext cx="8278812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5.戊戌变法法令中，直接触及顽固派利益的是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（     ）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A．裁撤冗官冗员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B．鼓励私人兴办工矿企业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C．开办新式学堂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D．允许官民上书言事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6.戊戌变法中甘愿为变法流血牺牲的是</a:t>
            </a:r>
            <a:r>
              <a:rPr lang="zh-CN" altLang="en-US" sz="2800" b="1">
                <a:latin typeface="宋体" panose="02010600030101010101" pitchFamily="2" charset="-122"/>
                <a:sym typeface="宋体" panose="02010600030101010101" pitchFamily="2" charset="-122"/>
              </a:rPr>
              <a:t>（     ）</a:t>
            </a:r>
            <a:r>
              <a:rPr lang="zh-CN" altLang="en-US" sz="2800" b="1"/>
              <a:t>A．康有为                         B．梁启超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/>
              <a:t>C．谭嗣同                         D．袁世凯</a:t>
            </a:r>
          </a:p>
        </p:txBody>
      </p:sp>
      <p:sp>
        <p:nvSpPr>
          <p:cNvPr id="38915" name="文本框 38914">
            <a:extLst>
              <a:ext uri="{FF2B5EF4-FFF2-40B4-BE49-F238E27FC236}">
                <a16:creationId xmlns:a16="http://schemas.microsoft.com/office/drawing/2014/main" id="{7BE4E4C3-D468-4AAA-BE7F-DC712EFE2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0300" y="1450975"/>
            <a:ext cx="116205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>
                <a:solidFill>
                  <a:srgbClr val="FF0000"/>
                </a:solidFill>
              </a:rPr>
              <a:t>A</a:t>
            </a:r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398377-DD01-40F6-AAA6-94AE693F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4171950"/>
            <a:ext cx="11620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800" b="1">
                <a:solidFill>
                  <a:srgbClr val="FF0000"/>
                </a:solidFill>
              </a:rPr>
              <a:t>c</a:t>
            </a:r>
            <a:endParaRPr lang="en-US" altLang="zh-CN" sz="480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ldLvl="0"/>
      <p:bldP spid="2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图片 4">
            <a:extLst>
              <a:ext uri="{FF2B5EF4-FFF2-40B4-BE49-F238E27FC236}">
                <a16:creationId xmlns:a16="http://schemas.microsoft.com/office/drawing/2014/main" id="{779ABAB4-BC33-4115-BFB8-49A28594A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65288"/>
            <a:ext cx="8280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2">
            <a:extLst>
              <a:ext uri="{FF2B5EF4-FFF2-40B4-BE49-F238E27FC236}">
                <a16:creationId xmlns:a16="http://schemas.microsoft.com/office/drawing/2014/main" id="{67C62ED5-C9D8-4F9E-BD9D-C7E36768A47C}"/>
              </a:ext>
            </a:extLst>
          </p:cNvPr>
          <p:cNvGrpSpPr>
            <a:grpSpLocks/>
          </p:cNvGrpSpPr>
          <p:nvPr/>
        </p:nvGrpSpPr>
        <p:grpSpPr bwMode="auto">
          <a:xfrm>
            <a:off x="180975" y="569913"/>
            <a:ext cx="2065338" cy="536575"/>
            <a:chOff x="284" y="878"/>
            <a:chExt cx="3254" cy="845"/>
          </a:xfrm>
        </p:grpSpPr>
        <p:pic>
          <p:nvPicPr>
            <p:cNvPr id="8196" name="图片 1">
              <a:extLst>
                <a:ext uri="{FF2B5EF4-FFF2-40B4-BE49-F238E27FC236}">
                  <a16:creationId xmlns:a16="http://schemas.microsoft.com/office/drawing/2014/main" id="{544BFC97-E6D9-4158-8778-735B62114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" name="文本框 2">
              <a:extLst>
                <a:ext uri="{FF2B5EF4-FFF2-40B4-BE49-F238E27FC236}">
                  <a16:creationId xmlns:a16="http://schemas.microsoft.com/office/drawing/2014/main" id="{657E3537-8511-46E5-AA0F-3C12A58B7C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zh-CN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学习目标</a:t>
              </a:r>
            </a:p>
          </p:txBody>
        </p:sp>
      </p:grpSp>
      <p:sp>
        <p:nvSpPr>
          <p:cNvPr id="51208" name="Text Box 5">
            <a:extLst>
              <a:ext uri="{FF2B5EF4-FFF2-40B4-BE49-F238E27FC236}">
                <a16:creationId xmlns:a16="http://schemas.microsoft.com/office/drawing/2014/main" id="{C1188557-0BA3-4363-838C-B6F6F8B64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25" y="1541463"/>
            <a:ext cx="89233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1.了解公车上书的时间和主张；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2.识记维新派创办的报刊及宣传的维新思想；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3600" b="1">
                <a:latin typeface="宋体" panose="02010600030101010101" pitchFamily="2" charset="-122"/>
                <a:sym typeface="宋体" panose="02010600030101010101" pitchFamily="2" charset="-122"/>
              </a:rPr>
              <a:t>3.理解百日维新的内容和历史意义。</a:t>
            </a:r>
          </a:p>
          <a:p>
            <a:pPr eaLnBrk="1" hangingPunct="1">
              <a:lnSpc>
                <a:spcPct val="150000"/>
              </a:lnSpc>
            </a:pPr>
            <a:endParaRPr lang="zh-CN" altLang="en-US" sz="36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 decel="100000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00" decel="100000" fill="hold"/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组合 2">
            <a:extLst>
              <a:ext uri="{FF2B5EF4-FFF2-40B4-BE49-F238E27FC236}">
                <a16:creationId xmlns:a16="http://schemas.microsoft.com/office/drawing/2014/main" id="{AF3B8B0F-8F5E-463D-8FE3-0FE6BD16F843}"/>
              </a:ext>
            </a:extLst>
          </p:cNvPr>
          <p:cNvGrpSpPr>
            <a:grpSpLocks/>
          </p:cNvGrpSpPr>
          <p:nvPr/>
        </p:nvGrpSpPr>
        <p:grpSpPr bwMode="auto">
          <a:xfrm>
            <a:off x="193675" y="557213"/>
            <a:ext cx="2065338" cy="536575"/>
            <a:chOff x="284" y="878"/>
            <a:chExt cx="3254" cy="845"/>
          </a:xfrm>
        </p:grpSpPr>
        <p:pic>
          <p:nvPicPr>
            <p:cNvPr id="9223" name="图片 1">
              <a:extLst>
                <a:ext uri="{FF2B5EF4-FFF2-40B4-BE49-F238E27FC236}">
                  <a16:creationId xmlns:a16="http://schemas.microsoft.com/office/drawing/2014/main" id="{9ED17C89-7ADB-473D-A721-B015886D1D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EFD"/>
                </a:clrFrom>
                <a:clrTo>
                  <a:srgbClr val="FFFE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" y="878"/>
              <a:ext cx="3133" cy="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4" name="文本框 2">
              <a:extLst>
                <a:ext uri="{FF2B5EF4-FFF2-40B4-BE49-F238E27FC236}">
                  <a16:creationId xmlns:a16="http://schemas.microsoft.com/office/drawing/2014/main" id="{4CBEBD0D-6FB4-44C1-9E8B-AD0D5DED8B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878"/>
              <a:ext cx="2700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新课讲授</a:t>
              </a:r>
            </a:p>
          </p:txBody>
        </p:sp>
      </p:grpSp>
      <p:sp>
        <p:nvSpPr>
          <p:cNvPr id="9219" name="矩形 7197">
            <a:extLst>
              <a:ext uri="{FF2B5EF4-FFF2-40B4-BE49-F238E27FC236}">
                <a16:creationId xmlns:a16="http://schemas.microsoft.com/office/drawing/2014/main" id="{FEA4B6FF-7E05-4052-8333-7B8B20C8C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" y="1116013"/>
            <a:ext cx="45450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.</a:t>
            </a:r>
            <a:r>
              <a:rPr lang="zh-CN" altLang="en-US" sz="36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康有为与公车上书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057345B1-A8F1-47FF-B238-18187025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5659438"/>
            <a:ext cx="1169988" cy="423862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2400">
                <a:latin typeface="文鼎CS大黑" charset="0"/>
              </a:rPr>
              <a:t>康有为</a:t>
            </a:r>
          </a:p>
        </p:txBody>
      </p:sp>
      <p:pic>
        <p:nvPicPr>
          <p:cNvPr id="9221" name="图片 9217" descr="康有为">
            <a:extLst>
              <a:ext uri="{FF2B5EF4-FFF2-40B4-BE49-F238E27FC236}">
                <a16:creationId xmlns:a16="http://schemas.microsoft.com/office/drawing/2014/main" id="{FF0836BF-32A7-4FFC-AD8E-8CFA30B6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2022475"/>
            <a:ext cx="3111500" cy="361315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69" name="文本框 62468">
            <a:extLst>
              <a:ext uri="{FF2B5EF4-FFF2-40B4-BE49-F238E27FC236}">
                <a16:creationId xmlns:a16="http://schemas.microsoft.com/office/drawing/2014/main" id="{64D20B12-BADF-4B7D-90E3-FC8B502C3BD8}"/>
              </a:ext>
            </a:extLst>
          </p:cNvPr>
          <p:cNvSpPr txBox="1"/>
          <p:nvPr/>
        </p:nvSpPr>
        <p:spPr>
          <a:xfrm>
            <a:off x="4174489" y="2000885"/>
            <a:ext cx="4671695" cy="4001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  <a:scene3d>
              <a:camera prst="orthographicFront"/>
              <a:lightRig rig="threePt" dir="t"/>
            </a:scene3d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创艺简仿宋" charset="0"/>
                <a:ea typeface="创艺简仿宋" charset="0"/>
              </a:rPr>
              <a:t>       </a:t>
            </a:r>
            <a:r>
              <a:rPr lang="zh-CN" altLang="en-US" sz="3600" b="1" noProof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CS大黑" panose="02010609010101010101" charset="0"/>
                <a:ea typeface="文鼎CS大黑" panose="02010609010101010101" charset="0"/>
              </a:rPr>
              <a:t>康有为</a:t>
            </a:r>
            <a:r>
              <a:rPr lang="zh-CN" altLang="en-US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（</a:t>
            </a:r>
            <a:r>
              <a:rPr lang="en-US" altLang="zh-CN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1858—1927</a:t>
            </a:r>
            <a:r>
              <a:rPr lang="zh-CN" altLang="en-US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年）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广东南海人，自幼熟读经书。曾游历西方，钻研西学知识。</a:t>
            </a:r>
            <a:r>
              <a:rPr lang="en-US" altLang="zh-CN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1888</a:t>
            </a:r>
            <a:r>
              <a:rPr lang="zh-CN" altLang="en-US" sz="28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文鼎中楷简" panose="02010609010101010101" charset="0"/>
                <a:ea typeface="文鼎中楷简" panose="02010609010101010101" charset="0"/>
              </a:rPr>
              <a:t>年，上书光绪皇帝，请求变法图强，受到顽固派的阻挠。后在万木草堂中讲学、著书，宣传变法思想，培养维新人才，是资产阶级改良派的典型代表。其学生有梁启超。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B84C59A-4066-4A75-847B-7E7A5C733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3" y="541338"/>
            <a:ext cx="777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 b="1">
                <a:latin typeface="Times New Roman" panose="02020603050405020304" pitchFamily="18" charset="0"/>
                <a:ea typeface="隶书" pitchFamily="49" charset="-122"/>
              </a:rPr>
              <a:t>（一）公车上书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</a:rPr>
              <a:t>   1.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维新变法运动的背景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DA89DE66-3EF2-44CF-AEF0-6D2E9FD64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3284538"/>
            <a:ext cx="3251201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400" b="1">
                <a:solidFill>
                  <a:srgbClr val="F7235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4400" b="1">
                <a:solidFill>
                  <a:srgbClr val="F7235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马关条约</a:t>
            </a:r>
            <a:r>
              <a:rPr lang="en-US" altLang="zh-CN" sz="4400" b="1">
                <a:solidFill>
                  <a:srgbClr val="F7235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AF7E5250-9FBC-4D8C-9206-A11FBC6F93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3575" y="2924175"/>
            <a:ext cx="0" cy="1566863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A6992939-5917-449C-A22E-30B1A55A11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2924175"/>
            <a:ext cx="533400" cy="0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Line 6">
            <a:extLst>
              <a:ext uri="{FF2B5EF4-FFF2-40B4-BE49-F238E27FC236}">
                <a16:creationId xmlns:a16="http://schemas.microsoft.com/office/drawing/2014/main" id="{DDBFA61F-7730-46CB-8CBE-B3D1EE9E4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3575" y="4508500"/>
            <a:ext cx="533400" cy="0"/>
          </a:xfrm>
          <a:prstGeom prst="line">
            <a:avLst/>
          </a:prstGeom>
          <a:noFill/>
          <a:ln w="38100">
            <a:solidFill>
              <a:srgbClr val="D6150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10F6099E-8BB2-4FA2-9FF1-F9B10DC33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2492375"/>
            <a:ext cx="16002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latin typeface="Times New Roman" panose="02020603050405020304" pitchFamily="18" charset="0"/>
              </a:rPr>
              <a:t>刺激列强侵略</a:t>
            </a: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97DA1951-E5A0-45C1-91B3-6F2278C61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4149725"/>
            <a:ext cx="18288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latin typeface="Times New Roman" panose="02020603050405020304" pitchFamily="18" charset="0"/>
              </a:rPr>
              <a:t>大大加深了中国的半殖民地化程度</a:t>
            </a:r>
          </a:p>
        </p:txBody>
      </p:sp>
      <p:sp>
        <p:nvSpPr>
          <p:cNvPr id="14345" name="AutoShape 9">
            <a:extLst>
              <a:ext uri="{FF2B5EF4-FFF2-40B4-BE49-F238E27FC236}">
                <a16:creationId xmlns:a16="http://schemas.microsoft.com/office/drawing/2014/main" id="{3FA45BB7-F877-4155-AB9D-FA4A3C781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3500438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D615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18DD49F5-C758-4FCB-A9E5-337C1B30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3068638"/>
            <a:ext cx="2305050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800" b="1">
                <a:solidFill>
                  <a:schemeClr val="hlink"/>
                </a:solidFill>
                <a:latin typeface="Times New Roman" panose="02020603050405020304" pitchFamily="18" charset="0"/>
                <a:ea typeface="隶书" pitchFamily="49" charset="-122"/>
              </a:rPr>
              <a:t>民族危机空前严重</a:t>
            </a:r>
          </a:p>
        </p:txBody>
      </p:sp>
      <p:pic>
        <p:nvPicPr>
          <p:cNvPr id="10251" name="图片 15">
            <a:extLst>
              <a:ext uri="{FF2B5EF4-FFF2-40B4-BE49-F238E27FC236}">
                <a16:creationId xmlns:a16="http://schemas.microsoft.com/office/drawing/2014/main" id="{6567E6E0-C921-41EE-AFA9-C18FA89A5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8988" y="625475"/>
            <a:ext cx="1404937" cy="160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3" grpId="0"/>
      <p:bldP spid="14344" grpId="0"/>
      <p:bldP spid="14345" grpId="0" bldLvl="0" animBg="1"/>
      <p:bldP spid="143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5C4C9121-5641-41AB-A614-0A6721C2F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754063"/>
            <a:ext cx="5381625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sz="32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文鼎中楷简" charset="0"/>
              </a:rPr>
              <a:t> </a:t>
            </a:r>
            <a:r>
              <a:rPr lang="en-US" altLang="zh-CN" sz="2800" b="1">
                <a:solidFill>
                  <a:srgbClr val="FF0000"/>
                </a:solidFill>
                <a:latin typeface="文鼎中楷简" charset="0"/>
              </a:rPr>
              <a:t>1895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年</a:t>
            </a:r>
            <a:r>
              <a:rPr lang="zh-CN" altLang="en-US" sz="2800" b="1">
                <a:latin typeface="文鼎中楷简" charset="0"/>
              </a:rPr>
              <a:t>春，乙未科进士正在北京考完会试，等待发榜。</a:t>
            </a:r>
            <a:r>
              <a:rPr lang="en-US" altLang="zh-CN" sz="2800" b="1">
                <a:solidFill>
                  <a:srgbClr val="FF0000"/>
                </a:solidFill>
                <a:latin typeface="文鼎中楷简" charset="0"/>
              </a:rPr>
              <a:t>《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马关条约</a:t>
            </a:r>
            <a:r>
              <a:rPr lang="en-US" altLang="zh-CN" sz="2800" b="1">
                <a:solidFill>
                  <a:srgbClr val="FF0000"/>
                </a:solidFill>
                <a:latin typeface="文鼎中楷简" charset="0"/>
              </a:rPr>
              <a:t>》</a:t>
            </a:r>
            <a:r>
              <a:rPr lang="zh-CN" altLang="en-US" sz="2800" b="1">
                <a:latin typeface="文鼎中楷简" charset="0"/>
              </a:rPr>
              <a:t>内割让台湾及辽东，赔款二万万两的突然消息传至，在北京应试的举人群情激愤。台籍举人更是痛哭流涕。</a:t>
            </a:r>
            <a:r>
              <a:rPr lang="en-US" altLang="zh-CN" sz="2800" b="1">
                <a:latin typeface="文鼎中楷简" charset="0"/>
              </a:rPr>
              <a:t>4</a:t>
            </a:r>
            <a:r>
              <a:rPr lang="zh-CN" altLang="en-US" sz="2800" b="1">
                <a:latin typeface="文鼎中楷简" charset="0"/>
              </a:rPr>
              <a:t>月</a:t>
            </a:r>
            <a:r>
              <a:rPr lang="en-US" altLang="zh-CN" sz="2800" b="1">
                <a:latin typeface="文鼎中楷简" charset="0"/>
              </a:rPr>
              <a:t>22</a:t>
            </a:r>
            <a:r>
              <a:rPr lang="zh-CN" altLang="en-US" sz="2800" b="1">
                <a:latin typeface="文鼎中楷简" charset="0"/>
              </a:rPr>
              <a:t>日，</a:t>
            </a:r>
            <a:r>
              <a:rPr lang="zh-CN" altLang="en-US" sz="2800" b="1">
                <a:solidFill>
                  <a:srgbClr val="FF0000"/>
                </a:solidFill>
                <a:latin typeface="文鼎中楷简" charset="0"/>
              </a:rPr>
              <a:t>康有为、梁启超</a:t>
            </a:r>
            <a:r>
              <a:rPr lang="zh-CN" altLang="en-US" sz="2800" b="1">
                <a:latin typeface="文鼎中楷简" charset="0"/>
              </a:rPr>
              <a:t>写成一万八千字的“上今上皇帝书”，十八省举人响应，一千二百多人连署。</a:t>
            </a:r>
            <a:r>
              <a:rPr lang="en-US" altLang="zh-CN" sz="2800" b="1">
                <a:latin typeface="文鼎中楷简" charset="0"/>
              </a:rPr>
              <a:t>5</a:t>
            </a:r>
            <a:r>
              <a:rPr lang="zh-CN" altLang="en-US" sz="2800" b="1">
                <a:latin typeface="文鼎中楷简" charset="0"/>
              </a:rPr>
              <a:t>月</a:t>
            </a:r>
            <a:r>
              <a:rPr lang="en-US" altLang="zh-CN" sz="2800" b="1">
                <a:latin typeface="文鼎中楷简" charset="0"/>
              </a:rPr>
              <a:t>2</a:t>
            </a:r>
            <a:r>
              <a:rPr lang="zh-CN" altLang="en-US" sz="2800" b="1">
                <a:latin typeface="文鼎中楷简" charset="0"/>
              </a:rPr>
              <a:t>日，由康、梁二人带领，十八省举人与数千市民集“都察院”门前请代奏。</a:t>
            </a:r>
            <a:r>
              <a:rPr lang="zh-CN" altLang="en-US" sz="3200" b="1">
                <a:latin typeface="文鼎中楷简" charset="0"/>
              </a:rPr>
              <a:t> </a:t>
            </a:r>
          </a:p>
        </p:txBody>
      </p:sp>
      <p:pic>
        <p:nvPicPr>
          <p:cNvPr id="17411" name="Picture 2" descr="无标题">
            <a:extLst>
              <a:ext uri="{FF2B5EF4-FFF2-40B4-BE49-F238E27FC236}">
                <a16:creationId xmlns:a16="http://schemas.microsoft.com/office/drawing/2014/main" id="{7C173794-F6EA-4840-939A-B684EDA9D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025" y="1041400"/>
            <a:ext cx="3384550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1">
            <a:extLst>
              <a:ext uri="{FF2B5EF4-FFF2-40B4-BE49-F238E27FC236}">
                <a16:creationId xmlns:a16="http://schemas.microsoft.com/office/drawing/2014/main" id="{CB404218-51C9-462E-9D31-953E6D2C7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2133600"/>
            <a:ext cx="1584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 sz="2800"/>
          </a:p>
        </p:txBody>
      </p:sp>
      <p:sp>
        <p:nvSpPr>
          <p:cNvPr id="12291" name="圆角矩形 27">
            <a:extLst>
              <a:ext uri="{FF2B5EF4-FFF2-40B4-BE49-F238E27FC236}">
                <a16:creationId xmlns:a16="http://schemas.microsoft.com/office/drawing/2014/main" id="{E0EE2FA4-D505-4095-8C71-7F9B7E72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1847850"/>
            <a:ext cx="1008062" cy="4524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时间</a:t>
            </a:r>
          </a:p>
        </p:txBody>
      </p:sp>
      <p:sp>
        <p:nvSpPr>
          <p:cNvPr id="12292" name="圆角矩形 27">
            <a:extLst>
              <a:ext uri="{FF2B5EF4-FFF2-40B4-BE49-F238E27FC236}">
                <a16:creationId xmlns:a16="http://schemas.microsoft.com/office/drawing/2014/main" id="{14ABE751-0D26-4233-919D-4F5B87F41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2568575"/>
            <a:ext cx="1008062" cy="45243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地点</a:t>
            </a:r>
          </a:p>
        </p:txBody>
      </p:sp>
      <p:sp>
        <p:nvSpPr>
          <p:cNvPr id="12293" name="圆角矩形 27">
            <a:extLst>
              <a:ext uri="{FF2B5EF4-FFF2-40B4-BE49-F238E27FC236}">
                <a16:creationId xmlns:a16="http://schemas.microsoft.com/office/drawing/2014/main" id="{F731E78A-C714-4C7E-B44F-CC84D4A99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3287713"/>
            <a:ext cx="1008062" cy="4524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</a:t>
            </a:r>
          </a:p>
        </p:txBody>
      </p:sp>
      <p:sp>
        <p:nvSpPr>
          <p:cNvPr id="12294" name="圆角矩形 27">
            <a:extLst>
              <a:ext uri="{FF2B5EF4-FFF2-40B4-BE49-F238E27FC236}">
                <a16:creationId xmlns:a16="http://schemas.microsoft.com/office/drawing/2014/main" id="{B1E98B31-A948-43D2-AF4B-8A62DB41A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225925"/>
            <a:ext cx="1008062" cy="45085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</a:t>
            </a:r>
          </a:p>
        </p:txBody>
      </p:sp>
      <p:sp>
        <p:nvSpPr>
          <p:cNvPr id="12295" name="圆角矩形 27">
            <a:extLst>
              <a:ext uri="{FF2B5EF4-FFF2-40B4-BE49-F238E27FC236}">
                <a16:creationId xmlns:a16="http://schemas.microsoft.com/office/drawing/2014/main" id="{E673EE25-0032-4DFB-BE6E-30F8A3AE1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5230813"/>
            <a:ext cx="1009650" cy="45243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>
            <a:solidFill>
              <a:srgbClr val="292989"/>
            </a:solidFill>
            <a:round/>
            <a:headEnd/>
            <a:tailEnd/>
          </a:ln>
          <a:effectLst>
            <a:outerShdw dist="23000" dir="5400000" algn="ctr" rotWithShape="0">
              <a:srgbClr val="000000">
                <a:alpha val="32999"/>
              </a:srgbClr>
            </a:outerShdw>
          </a:effectLst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</a:t>
            </a:r>
          </a:p>
        </p:txBody>
      </p:sp>
      <p:sp>
        <p:nvSpPr>
          <p:cNvPr id="18440" name="Text Box 29">
            <a:extLst>
              <a:ext uri="{FF2B5EF4-FFF2-40B4-BE49-F238E27FC236}">
                <a16:creationId xmlns:a16="http://schemas.microsoft.com/office/drawing/2014/main" id="{BEA8AE80-5FD8-4246-ADF1-A57022DCC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988" y="1847850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1895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年春</a:t>
            </a:r>
          </a:p>
        </p:txBody>
      </p:sp>
      <p:sp>
        <p:nvSpPr>
          <p:cNvPr id="18441" name="Rectangle 30">
            <a:extLst>
              <a:ext uri="{FF2B5EF4-FFF2-40B4-BE49-F238E27FC236}">
                <a16:creationId xmlns:a16="http://schemas.microsoft.com/office/drawing/2014/main" id="{E82ABD06-5B17-424E-9CDC-4958EC034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988" y="2568575"/>
            <a:ext cx="17287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北京 </a:t>
            </a:r>
          </a:p>
        </p:txBody>
      </p:sp>
      <p:sp>
        <p:nvSpPr>
          <p:cNvPr id="18442" name="Rectangle 31">
            <a:extLst>
              <a:ext uri="{FF2B5EF4-FFF2-40B4-BE49-F238E27FC236}">
                <a16:creationId xmlns:a16="http://schemas.microsoft.com/office/drawing/2014/main" id="{AB7F42D2-28BA-4F99-B194-0F7CB571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3360738"/>
            <a:ext cx="5761038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康有为、梁启超以及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各省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1300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多名考试的举人 </a:t>
            </a:r>
          </a:p>
        </p:txBody>
      </p:sp>
      <p:sp>
        <p:nvSpPr>
          <p:cNvPr id="18443" name="Rectangle 32">
            <a:extLst>
              <a:ext uri="{FF2B5EF4-FFF2-40B4-BE49-F238E27FC236}">
                <a16:creationId xmlns:a16="http://schemas.microsoft.com/office/drawing/2014/main" id="{08B09EA1-8C9B-4F63-B435-C30AA341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238" y="4244975"/>
            <a:ext cx="4284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请求拒和、迁都、变法</a:t>
            </a:r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444" name="Text Box 33">
            <a:extLst>
              <a:ext uri="{FF2B5EF4-FFF2-40B4-BE49-F238E27FC236}">
                <a16:creationId xmlns:a16="http://schemas.microsoft.com/office/drawing/2014/main" id="{2AD07882-6FEF-4725-A3E9-81191D775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5160963"/>
            <a:ext cx="57610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失败。拉开了维新变法运动的序幕</a:t>
            </a:r>
          </a:p>
        </p:txBody>
      </p:sp>
      <p:pic>
        <p:nvPicPr>
          <p:cNvPr id="12301" name="Picture 2" descr="《公车上书》封面和首页">
            <a:extLst>
              <a:ext uri="{FF2B5EF4-FFF2-40B4-BE49-F238E27FC236}">
                <a16:creationId xmlns:a16="http://schemas.microsoft.com/office/drawing/2014/main" id="{9530504C-A08D-4ACC-A466-DB77FB312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988" y="620713"/>
            <a:ext cx="4056062" cy="303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02" name="Text Box 35">
            <a:extLst>
              <a:ext uri="{FF2B5EF4-FFF2-40B4-BE49-F238E27FC236}">
                <a16:creationId xmlns:a16="http://schemas.microsoft.com/office/drawing/2014/main" id="{3CBA7D6C-FE57-4A49-814E-2EB3DD07A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692150"/>
            <a:ext cx="396081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公车上书的经过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  <p:bldP spid="18443" grpId="0"/>
      <p:bldP spid="184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7">
            <a:extLst>
              <a:ext uri="{FF2B5EF4-FFF2-40B4-BE49-F238E27FC236}">
                <a16:creationId xmlns:a16="http://schemas.microsoft.com/office/drawing/2014/main" id="{9B26435B-B837-4F22-A803-825A2BDF9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" y="355600"/>
            <a:ext cx="4822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sz="3200">
                <a:latin typeface="华文新魏" panose="02010800040101010101" pitchFamily="2" charset="-122"/>
                <a:ea typeface="华文新魏" panose="02010800040101010101" pitchFamily="2" charset="-122"/>
              </a:rPr>
              <a:t>维新变法运动的发展</a:t>
            </a:r>
          </a:p>
        </p:txBody>
      </p:sp>
      <p:sp>
        <p:nvSpPr>
          <p:cNvPr id="5125" name="矩形 7174">
            <a:extLst>
              <a:ext uri="{FF2B5EF4-FFF2-40B4-BE49-F238E27FC236}">
                <a16:creationId xmlns:a16="http://schemas.microsoft.com/office/drawing/2014/main" id="{1EBBEA16-513A-4B18-ABEB-D76DEF48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1330325"/>
            <a:ext cx="1906588" cy="5334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latin typeface="文鼎CS大黑" charset="0"/>
              </a:rPr>
              <a:t>组织学会</a:t>
            </a:r>
          </a:p>
        </p:txBody>
      </p:sp>
      <p:sp>
        <p:nvSpPr>
          <p:cNvPr id="2" name="矩形 7174">
            <a:extLst>
              <a:ext uri="{FF2B5EF4-FFF2-40B4-BE49-F238E27FC236}">
                <a16:creationId xmlns:a16="http://schemas.microsoft.com/office/drawing/2014/main" id="{F9B59F1A-E4B5-4970-A4C6-5097CD8F7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3338513"/>
            <a:ext cx="1906587" cy="534987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latin typeface="文鼎CS大黑" charset="0"/>
              </a:rPr>
              <a:t>创办报刊</a:t>
            </a:r>
          </a:p>
        </p:txBody>
      </p:sp>
      <p:pic>
        <p:nvPicPr>
          <p:cNvPr id="10244" name="图片 11286" descr="戊戌变法时学会学堂报馆分布图">
            <a:extLst>
              <a:ext uri="{FF2B5EF4-FFF2-40B4-BE49-F238E27FC236}">
                <a16:creationId xmlns:a16="http://schemas.microsoft.com/office/drawing/2014/main" id="{4B469906-852D-48A3-AF13-65F53EC29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1" t="9761" r="21178" b="6950"/>
          <a:stretch>
            <a:fillRect/>
          </a:stretch>
        </p:blipFill>
        <p:spPr bwMode="auto">
          <a:xfrm>
            <a:off x="3543300" y="896938"/>
            <a:ext cx="5489575" cy="5562600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" name="文本框 11287">
            <a:extLst>
              <a:ext uri="{FF2B5EF4-FFF2-40B4-BE49-F238E27FC236}">
                <a16:creationId xmlns:a16="http://schemas.microsoft.com/office/drawing/2014/main" id="{BF6F1D16-665A-47EB-B719-21939EB63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3868738"/>
            <a:ext cx="1331913" cy="3651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《</a:t>
            </a:r>
            <a:r>
              <a:rPr lang="zh-CN" altLang="en-US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时务报</a:t>
            </a:r>
            <a:r>
              <a:rPr lang="en-US" altLang="zh-CN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》</a:t>
            </a:r>
          </a:p>
        </p:txBody>
      </p:sp>
      <p:sp>
        <p:nvSpPr>
          <p:cNvPr id="10246" name="矩形 11289">
            <a:extLst>
              <a:ext uri="{FF2B5EF4-FFF2-40B4-BE49-F238E27FC236}">
                <a16:creationId xmlns:a16="http://schemas.microsoft.com/office/drawing/2014/main" id="{CA7A7A87-CEB5-4598-A2D2-B28BD1693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973138"/>
            <a:ext cx="1001713" cy="547687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 强学会</a:t>
            </a:r>
            <a:endParaRPr lang="en-US" altLang="zh-CN" b="1">
              <a:solidFill>
                <a:srgbClr val="660033"/>
              </a:solidFill>
              <a:latin typeface="仿宋_GB2312" charset="-122"/>
              <a:ea typeface="仿宋_GB2312" charset="-122"/>
            </a:endParaRPr>
          </a:p>
        </p:txBody>
      </p:sp>
      <p:sp>
        <p:nvSpPr>
          <p:cNvPr id="18441" name="Rectangle 30">
            <a:extLst>
              <a:ext uri="{FF2B5EF4-FFF2-40B4-BE49-F238E27FC236}">
                <a16:creationId xmlns:a16="http://schemas.microsoft.com/office/drawing/2014/main" id="{58FFF2B9-9198-4623-95DF-7811D005F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252663"/>
            <a:ext cx="1306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强学会 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AB1CF889-E3C8-449C-9EA7-C4D3C6BD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4210050"/>
            <a:ext cx="180657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《时务报》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《国闻报》</a:t>
            </a:r>
          </a:p>
        </p:txBody>
      </p:sp>
      <p:sp>
        <p:nvSpPr>
          <p:cNvPr id="10249" name="矩形 3">
            <a:extLst>
              <a:ext uri="{FF2B5EF4-FFF2-40B4-BE49-F238E27FC236}">
                <a16:creationId xmlns:a16="http://schemas.microsoft.com/office/drawing/2014/main" id="{DC3D8812-D08C-493F-A15D-7EB0C9D4D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013" y="1625600"/>
            <a:ext cx="1250950" cy="547688"/>
          </a:xfrm>
          <a:prstGeom prst="rect">
            <a:avLst/>
          </a:prstGeom>
          <a:solidFill>
            <a:srgbClr val="FFFF99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00"/>
                </a:solidFill>
                <a:latin typeface="仿宋_GB2312" charset="-122"/>
                <a:ea typeface="仿宋_GB2312" charset="-122"/>
              </a:rPr>
              <a:t> 《国闻报》</a:t>
            </a:r>
            <a:endParaRPr lang="en-US" altLang="zh-CN" b="1">
              <a:solidFill>
                <a:srgbClr val="660033"/>
              </a:solidFill>
              <a:latin typeface="仿宋_GB2312" charset="-122"/>
              <a:ea typeface="仿宋_GB231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800" decel="100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800" decel="100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0" decel="100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800" decel="100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800" decel="100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800" decel="100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800" decel="100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800" decel="100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800" decel="100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00" decel="100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2" grpId="0" bldLvl="0" animBg="1"/>
      <p:bldP spid="10245" grpId="0" animBg="1"/>
      <p:bldP spid="10246" grpId="0" animBg="1"/>
      <p:bldP spid="18441" grpId="0"/>
      <p:bldP spid="3" grpId="0"/>
      <p:bldP spid="102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矩形 7174">
            <a:extLst>
              <a:ext uri="{FF2B5EF4-FFF2-40B4-BE49-F238E27FC236}">
                <a16:creationId xmlns:a16="http://schemas.microsoft.com/office/drawing/2014/main" id="{7BA5CD20-8CDC-4E17-BCFB-36861BCCC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3" y="514350"/>
            <a:ext cx="1906587" cy="533400"/>
          </a:xfrm>
          <a:prstGeom prst="rect">
            <a:avLst/>
          </a:prstGeom>
          <a:noFill/>
          <a:ln w="38100">
            <a:solidFill>
              <a:srgbClr val="00CC00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latin typeface="文鼎CS大黑" charset="0"/>
              </a:rPr>
              <a:t>宣传思想</a:t>
            </a:r>
          </a:p>
        </p:txBody>
      </p:sp>
      <p:grpSp>
        <p:nvGrpSpPr>
          <p:cNvPr id="2" name="组合 9218">
            <a:extLst>
              <a:ext uri="{FF2B5EF4-FFF2-40B4-BE49-F238E27FC236}">
                <a16:creationId xmlns:a16="http://schemas.microsoft.com/office/drawing/2014/main" id="{A25E913D-7C1C-492D-9E16-53F0A411B120}"/>
              </a:ext>
            </a:extLst>
          </p:cNvPr>
          <p:cNvGrpSpPr>
            <a:grpSpLocks/>
          </p:cNvGrpSpPr>
          <p:nvPr/>
        </p:nvGrpSpPr>
        <p:grpSpPr bwMode="auto">
          <a:xfrm>
            <a:off x="6392863" y="1404938"/>
            <a:ext cx="2589212" cy="3348037"/>
            <a:chOff x="6" y="-62"/>
            <a:chExt cx="1118" cy="1536"/>
          </a:xfrm>
        </p:grpSpPr>
        <p:graphicFrame>
          <p:nvGraphicFramePr>
            <p:cNvPr id="14344" name="对象 9219">
              <a:extLst>
                <a:ext uri="{FF2B5EF4-FFF2-40B4-BE49-F238E27FC236}">
                  <a16:creationId xmlns:a16="http://schemas.microsoft.com/office/drawing/2014/main" id="{8918D02B-FDEE-445D-B6D2-55067A93BE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" y="-62"/>
            <a:ext cx="1056" cy="1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r:id="rId3" imgW="3323810" imgH="4533333" progId="">
                    <p:embed/>
                  </p:oleObj>
                </mc:Choice>
                <mc:Fallback>
                  <p:oleObj r:id="rId3" imgW="3323810" imgH="4533333" progId="">
                    <p:embed/>
                    <p:pic>
                      <p:nvPicPr>
                        <p:cNvPr id="0" name="对象 92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" y="-62"/>
                          <a:ext cx="1056" cy="1536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2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5" name="文本框 9220">
              <a:extLst>
                <a:ext uri="{FF2B5EF4-FFF2-40B4-BE49-F238E27FC236}">
                  <a16:creationId xmlns:a16="http://schemas.microsoft.com/office/drawing/2014/main" id="{0BA6204C-7E20-4A27-B3FE-2E539B27BD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5" y="21"/>
              <a:ext cx="249" cy="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000" b="1">
                <a:solidFill>
                  <a:srgbClr val="0000CC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1269" name="矩形 9222">
            <a:extLst>
              <a:ext uri="{FF2B5EF4-FFF2-40B4-BE49-F238E27FC236}">
                <a16:creationId xmlns:a16="http://schemas.microsoft.com/office/drawing/2014/main" id="{E7B7A8D5-D0FB-4788-B532-653F9714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4730750"/>
            <a:ext cx="244316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仿宋_GB2312" charset="-122"/>
                <a:ea typeface="仿宋_GB2312" charset="-122"/>
              </a:rPr>
              <a:t>     </a:t>
            </a:r>
            <a:r>
              <a:rPr lang="zh-CN" altLang="en-US" sz="2000" b="1">
                <a:latin typeface="仿宋_GB2312" charset="-122"/>
                <a:ea typeface="仿宋_GB2312" charset="-122"/>
              </a:rPr>
              <a:t>梁启超</a:t>
            </a:r>
          </a:p>
          <a:p>
            <a:pPr eaLnBrk="1" hangingPunct="1"/>
            <a:r>
              <a:rPr lang="zh-CN" altLang="en-US" sz="2000" b="1">
                <a:latin typeface="仿宋_GB2312" charset="-122"/>
                <a:ea typeface="仿宋_GB2312" charset="-122"/>
              </a:rPr>
              <a:t>  （</a:t>
            </a:r>
            <a:r>
              <a:rPr lang="en-US" altLang="zh-CN" sz="2000" b="1">
                <a:latin typeface="仿宋_GB2312" charset="-122"/>
                <a:ea typeface="仿宋_GB2312" charset="-122"/>
              </a:rPr>
              <a:t>1873</a:t>
            </a:r>
            <a:r>
              <a:rPr lang="zh-CN" altLang="en-US" sz="2000" b="1">
                <a:latin typeface="仿宋_GB2312" charset="-122"/>
                <a:ea typeface="仿宋_GB2312" charset="-122"/>
              </a:rPr>
              <a:t>～</a:t>
            </a:r>
            <a:r>
              <a:rPr lang="en-US" altLang="zh-CN" sz="2000" b="1">
                <a:latin typeface="仿宋_GB2312" charset="-122"/>
                <a:ea typeface="仿宋_GB2312" charset="-122"/>
              </a:rPr>
              <a:t>1929</a:t>
            </a:r>
            <a:r>
              <a:rPr lang="zh-CN" altLang="en-US" sz="2000" b="1">
                <a:latin typeface="仿宋_GB2312" charset="-122"/>
                <a:ea typeface="仿宋_GB2312" charset="-122"/>
              </a:rPr>
              <a:t>年）</a:t>
            </a:r>
          </a:p>
        </p:txBody>
      </p:sp>
      <p:sp>
        <p:nvSpPr>
          <p:cNvPr id="9246" name="矩形标注 9245">
            <a:extLst>
              <a:ext uri="{FF2B5EF4-FFF2-40B4-BE49-F238E27FC236}">
                <a16:creationId xmlns:a16="http://schemas.microsoft.com/office/drawing/2014/main" id="{DE346629-EDD3-4D2F-9B36-232E9C3EB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306513"/>
            <a:ext cx="5949950" cy="3557587"/>
          </a:xfrm>
          <a:prstGeom prst="wedgeRectCallout">
            <a:avLst>
              <a:gd name="adj1" fmla="val 55037"/>
              <a:gd name="adj2" fmla="val 34792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              </a:t>
            </a:r>
          </a:p>
        </p:txBody>
      </p:sp>
      <p:sp>
        <p:nvSpPr>
          <p:cNvPr id="11271" name="文本框 1">
            <a:extLst>
              <a:ext uri="{FF2B5EF4-FFF2-40B4-BE49-F238E27FC236}">
                <a16:creationId xmlns:a16="http://schemas.microsoft.com/office/drawing/2014/main" id="{480C025E-A57A-4817-8017-793B5AA61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75" y="1473200"/>
            <a:ext cx="5965825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文鼎中楷简" charset="0"/>
              </a:rPr>
              <a:t>“</a:t>
            </a:r>
            <a:r>
              <a:rPr lang="zh-CN" altLang="en-US" sz="3200" b="1">
                <a:latin typeface="文鼎中楷简" charset="0"/>
              </a:rPr>
              <a:t>法者，天下之公器也；变者，天下之公理也</a:t>
            </a:r>
            <a:r>
              <a:rPr lang="en-US" altLang="zh-CN" sz="3200" b="1">
                <a:latin typeface="文鼎中楷简" charset="0"/>
              </a:rPr>
              <a:t>”  “</a:t>
            </a:r>
            <a:r>
              <a:rPr lang="zh-CN" altLang="en-US" sz="3200" b="1">
                <a:latin typeface="文鼎中楷简" charset="0"/>
              </a:rPr>
              <a:t>变亦变，不变亦变</a:t>
            </a:r>
            <a:r>
              <a:rPr lang="en-US" altLang="zh-CN" sz="3200" b="1">
                <a:latin typeface="文鼎中楷简" charset="0"/>
              </a:rPr>
              <a:t>”</a:t>
            </a:r>
          </a:p>
          <a:p>
            <a:pPr eaLnBrk="1" hangingPunct="1"/>
            <a:r>
              <a:rPr lang="zh-CN" altLang="en-US" sz="3200" b="1">
                <a:latin typeface="文鼎中楷简" charset="0"/>
              </a:rPr>
              <a:t>日本以变法而强大，中国如果不变法，将会因守旧而灭亡。</a:t>
            </a:r>
          </a:p>
          <a:p>
            <a:pPr eaLnBrk="1" hangingPunct="1"/>
            <a:r>
              <a:rPr lang="zh-CN" altLang="en-US" sz="3200" b="1">
                <a:latin typeface="文鼎中楷简" charset="0"/>
              </a:rPr>
              <a:t>                          </a:t>
            </a:r>
          </a:p>
          <a:p>
            <a:pPr eaLnBrk="1" hangingPunct="1"/>
            <a:r>
              <a:rPr lang="en-US" altLang="zh-CN" sz="3200" b="1">
                <a:latin typeface="文鼎中楷简" charset="0"/>
              </a:rPr>
              <a:t>              —</a:t>
            </a:r>
            <a:r>
              <a:rPr lang="zh-CN" altLang="en-US" sz="3200" b="1">
                <a:latin typeface="文鼎中楷简" charset="0"/>
              </a:rPr>
              <a:t>《变法通议》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76B9D2-4755-4816-A698-76015FA1C10C}"/>
              </a:ext>
            </a:extLst>
          </p:cNvPr>
          <p:cNvSpPr/>
          <p:nvPr/>
        </p:nvSpPr>
        <p:spPr>
          <a:xfrm>
            <a:off x="360044" y="5330825"/>
            <a:ext cx="8423910" cy="119887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7200" b="1" i="1" noProof="1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FF0000"/>
                </a:solidFill>
                <a:latin typeface="文鼎CS大黑" panose="02010609010101010101" charset="0"/>
                <a:ea typeface="文鼎CS大黑" panose="02010609010101010101" charset="0"/>
                <a:cs typeface="+mn-ea"/>
              </a:rPr>
              <a:t>只有变法才能救中国</a:t>
            </a:r>
            <a:endParaRPr lang="zh-CN" altLang="en-US" sz="7200" b="1" i="1" noProof="1">
              <a:ln w="12700" cmpd="sng">
                <a:solidFill>
                  <a:schemeClr val="accent4"/>
                </a:solidFill>
                <a:prstDash val="solid"/>
              </a:ln>
              <a:solidFill>
                <a:srgbClr val="FF0000"/>
              </a:solidFill>
              <a:latin typeface="文鼎CS大黑" panose="02010609010101010101" charset="0"/>
              <a:ea typeface="文鼎CS大黑" panose="02010609010101010101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800" decel="1000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800" decel="100000" fill="hold"/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0" fill="hold"/>
                                        <p:tgtEl>
                                          <p:spTgt spid="11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bldLvl="0" animBg="1"/>
      <p:bldP spid="11269" grpId="0"/>
      <p:bldP spid="9246" grpId="0" animBg="1"/>
      <p:bldP spid="11271" grpId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Pages>0</Pages>
  <Words>1162</Words>
  <Characters>0</Characters>
  <Application>Microsoft Office PowerPoint</Application>
  <DocSecurity>0</DocSecurity>
  <PresentationFormat>全屏显示(4:3)</PresentationFormat>
  <Lines>0</Lines>
  <Paragraphs>146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4" baseType="lpstr">
      <vt:lpstr>Arial</vt:lpstr>
      <vt:lpstr>宋体</vt:lpstr>
      <vt:lpstr>Calibri Light</vt:lpstr>
      <vt:lpstr>Calibri</vt:lpstr>
      <vt:lpstr>黑体</vt:lpstr>
      <vt:lpstr>文鼎中楷简</vt:lpstr>
      <vt:lpstr>文鼎CS大黑</vt:lpstr>
      <vt:lpstr>Times New Roman</vt:lpstr>
      <vt:lpstr>隶书</vt:lpstr>
      <vt:lpstr>楷体</vt:lpstr>
      <vt:lpstr>华文新魏</vt:lpstr>
      <vt:lpstr>仿宋_GB2312</vt:lpstr>
      <vt:lpstr>华文楷体</vt:lpstr>
      <vt:lpstr>华文行楷</vt:lpstr>
      <vt:lpstr>楷体_GB2312</vt:lpstr>
      <vt:lpstr>Wingdings</vt:lpstr>
      <vt:lpstr>微软雅黑</vt:lpstr>
      <vt:lpstr>丝状</vt:lpstr>
      <vt:lpstr>画笔图片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免费更新请加微信：popo6111；淘宝店铺：泡泡教育5</dc:title>
  <dc:subject/>
  <dc:creator>免费更新请加微信：popo6111;淘宝店铺：泡泡教育5</dc:creator>
  <cp:keywords/>
  <dc:description>免费更新请加微信：popo6111；淘宝店铺：泡泡教育5</dc:description>
  <cp:lastModifiedBy>郭 会玲</cp:lastModifiedBy>
  <cp:revision>25</cp:revision>
  <dcterms:created xsi:type="dcterms:W3CDTF">2017-05-23T06:00:13Z</dcterms:created>
  <dcterms:modified xsi:type="dcterms:W3CDTF">2019-09-21T10:52:06Z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