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7"/>
  </p:notesMasterIdLst>
  <p:sldIdLst>
    <p:sldId id="256" r:id="rId2"/>
    <p:sldId id="333" r:id="rId3"/>
    <p:sldId id="334" r:id="rId4"/>
    <p:sldId id="367" r:id="rId5"/>
    <p:sldId id="393" r:id="rId6"/>
    <p:sldId id="389" r:id="rId7"/>
    <p:sldId id="390" r:id="rId8"/>
    <p:sldId id="391" r:id="rId9"/>
    <p:sldId id="394" r:id="rId10"/>
    <p:sldId id="395" r:id="rId11"/>
    <p:sldId id="397" r:id="rId12"/>
    <p:sldId id="369" r:id="rId13"/>
    <p:sldId id="398" r:id="rId14"/>
    <p:sldId id="396" r:id="rId15"/>
    <p:sldId id="368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9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7">
          <p15:clr>
            <a:srgbClr val="A4A3A4"/>
          </p15:clr>
        </p15:guide>
        <p15:guide id="2" pos="30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247"/>
        <p:guide pos="3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8E8018D-88DE-45BB-9B8E-C974BEA1EB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BF709F-B7DE-419B-98C8-69EE3288896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F6AABCDC-7FD5-4BC2-937D-A6F227211F17}" type="datetimeFigureOut">
              <a:rPr lang="zh-CN" altLang="en-US"/>
              <a:pPr>
                <a:defRPr/>
              </a:pPr>
              <a:t>2019/9/21</a:t>
            </a:fld>
            <a:endParaRPr lang="zh-CN" altLang="en-US"/>
          </a:p>
        </p:txBody>
      </p:sp>
      <p:sp>
        <p:nvSpPr>
          <p:cNvPr id="5124" name="幻灯片图像占位符 3">
            <a:extLst>
              <a:ext uri="{FF2B5EF4-FFF2-40B4-BE49-F238E27FC236}">
                <a16:creationId xmlns:a16="http://schemas.microsoft.com/office/drawing/2014/main" id="{929965E1-BA97-4264-B3F7-783AF66EF47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FA453DE5-61B1-481D-BD2A-21EDD42676E0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515063-104F-47DE-A8C9-A0543879F7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43804-1146-4B68-B077-0FA055DDE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F60F7A4C-0F54-4C13-9747-B4C44C2935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075698D4-5F55-47F6-9A14-F92F3232FAF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614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0B094B46-8224-4D6B-A3A4-B2AD1E8A0EC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500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0B094B46-8224-4D6B-A3A4-B2AD1E8A0EC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718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0B094B46-8224-4D6B-A3A4-B2AD1E8A0EC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8211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0B094B46-8224-4D6B-A3A4-B2AD1E8A0EC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0B094B46-8224-4D6B-A3A4-B2AD1E8A0EC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4930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94B46-8224-4D6B-A3A4-B2AD1E8A0EC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5481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94B46-8224-4D6B-A3A4-B2AD1E8A0EC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5819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5FD2E-016D-4C30-BB67-0BD3ED7C4A52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904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0B094B46-8224-4D6B-A3A4-B2AD1E8A0EC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66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0B094B46-8224-4D6B-A3A4-B2AD1E8A0EC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578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0B094B46-8224-4D6B-A3A4-B2AD1E8A0EC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4916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94B46-8224-4D6B-A3A4-B2AD1E8A0EC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71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BEC92A-8833-461C-8215-84BE954401F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644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94B46-8224-4D6B-A3A4-B2AD1E8A0EC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689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0B094B46-8224-4D6B-A3A4-B2AD1E8A0EC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763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0B094B46-8224-4D6B-A3A4-B2AD1E8A0EC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609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3">
            <a:extLst>
              <a:ext uri="{FF2B5EF4-FFF2-40B4-BE49-F238E27FC236}">
                <a16:creationId xmlns:a16="http://schemas.microsoft.com/office/drawing/2014/main" id="{C15C4807-905D-4FEC-B22A-7613C3283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13" y="6350"/>
            <a:ext cx="3954462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八年级历史上册（R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algn="ctr" eaLnBrk="1" hangingPunct="1">
              <a:lnSpc>
                <a:spcPct val="120000"/>
              </a:lnSpc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教学课件</a:t>
            </a:r>
          </a:p>
        </p:txBody>
      </p:sp>
      <p:sp>
        <p:nvSpPr>
          <p:cNvPr id="6147" name="Text Box 4">
            <a:extLst>
              <a:ext uri="{FF2B5EF4-FFF2-40B4-BE49-F238E27FC236}">
                <a16:creationId xmlns:a16="http://schemas.microsoft.com/office/drawing/2014/main" id="{953B8916-E43F-41DD-8031-E25DFA16F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1627188"/>
            <a:ext cx="8424863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zh-CN" altLang="en-US" sz="3200" b="1">
                <a:solidFill>
                  <a:srgbClr val="07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第二单元</a:t>
            </a:r>
            <a:r>
              <a:rPr lang="zh-CN" altLang="en-US" sz="4800" b="1">
                <a:solidFill>
                  <a:srgbClr val="07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ctr" eaLnBrk="1" hangingPunct="1">
              <a:lnSpc>
                <a:spcPct val="70000"/>
              </a:lnSpc>
            </a:pPr>
            <a:endParaRPr lang="zh-CN" altLang="en-US" sz="4800" b="1">
              <a:solidFill>
                <a:srgbClr val="07070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70000"/>
              </a:lnSpc>
            </a:pPr>
            <a:r>
              <a:rPr lang="zh-CN" altLang="en-US" sz="4000" b="1">
                <a:solidFill>
                  <a:srgbClr val="07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近代化的早期探索与民族危机加剧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807995D-4A11-4F24-8F10-96927978B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4152900"/>
            <a:ext cx="91297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6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6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  抗击八国联军</a:t>
            </a:r>
            <a:endParaRPr lang="en-US" altLang="zh-CN" sz="60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1">
            <a:extLst>
              <a:ext uri="{FF2B5EF4-FFF2-40B4-BE49-F238E27FC236}">
                <a16:creationId xmlns:a16="http://schemas.microsoft.com/office/drawing/2014/main" id="{A177821E-AFAB-4CB9-804C-9D717EF51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444625"/>
            <a:ext cx="3932238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矩形 13314">
            <a:extLst>
              <a:ext uri="{FF2B5EF4-FFF2-40B4-BE49-F238E27FC236}">
                <a16:creationId xmlns:a16="http://schemas.microsoft.com/office/drawing/2014/main" id="{731EF693-4A7A-410F-9E93-5AD22B1B6E40}"/>
              </a:ext>
            </a:extLst>
          </p:cNvPr>
          <p:cNvSpPr/>
          <p:nvPr/>
        </p:nvSpPr>
        <p:spPr>
          <a:xfrm>
            <a:off x="223838" y="652463"/>
            <a:ext cx="87487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dist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+mn-ea"/>
              </a:rPr>
              <a:t>八国联军司令、英国海军中将西摩尔（</a:t>
            </a:r>
            <a:r>
              <a:rPr lang="en-US" altLang="x-none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+mn-ea"/>
              </a:rPr>
              <a:t>1840</a:t>
            </a:r>
            <a:r>
              <a:rPr lang="zh-CN" altLang="en-US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+mn-ea"/>
              </a:rPr>
              <a:t>－</a:t>
            </a:r>
            <a:r>
              <a:rPr lang="en-US" altLang="x-none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+mn-ea"/>
              </a:rPr>
              <a:t>1929</a:t>
            </a:r>
            <a:r>
              <a:rPr lang="zh-CN" altLang="en-US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+mn-ea"/>
              </a:rPr>
              <a:t>）</a:t>
            </a:r>
            <a:endParaRPr lang="zh-CN" altLang="en-US" sz="28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3316" name="矩形 13315">
            <a:extLst>
              <a:ext uri="{FF2B5EF4-FFF2-40B4-BE49-F238E27FC236}">
                <a16:creationId xmlns:a16="http://schemas.microsoft.com/office/drawing/2014/main" id="{7289E804-A2D1-46BF-A0D8-53D81BFE8248}"/>
              </a:ext>
            </a:extLst>
          </p:cNvPr>
          <p:cNvSpPr/>
          <p:nvPr/>
        </p:nvSpPr>
        <p:spPr>
          <a:xfrm>
            <a:off x="4475163" y="1481138"/>
            <a:ext cx="4276725" cy="45720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cs typeface="+mn-ea"/>
              </a:rPr>
              <a:t>    英国远东舰队司令，海军中将。经八国联军及列强驻天津领事授权，西摩尔于</a:t>
            </a:r>
            <a:r>
              <a:rPr lang="en-US" altLang="x-none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cs typeface="+mn-ea"/>
              </a:rPr>
              <a:t>1900</a:t>
            </a:r>
            <a:r>
              <a:rPr lang="zh-CN" altLang="en-US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cs typeface="+mn-ea"/>
              </a:rPr>
              <a:t>年</a:t>
            </a:r>
            <a:r>
              <a:rPr lang="en-US" altLang="x-none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cs typeface="+mn-ea"/>
              </a:rPr>
              <a:t>6</a:t>
            </a:r>
            <a:r>
              <a:rPr lang="zh-CN" altLang="en-US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cs typeface="+mn-ea"/>
              </a:rPr>
              <a:t>月</a:t>
            </a:r>
            <a:r>
              <a:rPr lang="en-US" altLang="x-none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cs typeface="+mn-ea"/>
              </a:rPr>
              <a:t>10</a:t>
            </a:r>
            <a:r>
              <a:rPr lang="zh-CN" altLang="en-US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cs typeface="+mn-ea"/>
              </a:rPr>
              <a:t>日凌晨，率</a:t>
            </a:r>
            <a:r>
              <a:rPr lang="en-US" altLang="x-none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cs typeface="+mn-ea"/>
              </a:rPr>
              <a:t>2000</a:t>
            </a:r>
            <a:r>
              <a:rPr lang="zh-CN" altLang="en-US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cs typeface="+mn-ea"/>
              </a:rPr>
              <a:t>兵力自塘沽下舰，兵锋直指北京，对中国不宣而战。</a:t>
            </a:r>
            <a:endParaRPr lang="zh-CN" altLang="en-US" sz="800" b="1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4">
            <a:hlinkClick r:id="rId2" action="ppaction://hlinksldjump"/>
            <a:extLst>
              <a:ext uri="{FF2B5EF4-FFF2-40B4-BE49-F238E27FC236}">
                <a16:creationId xmlns:a16="http://schemas.microsoft.com/office/drawing/2014/main" id="{0F29077D-7871-4D4A-A46A-30E0D7BBC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501650"/>
            <a:ext cx="9144001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ext Box 3">
            <a:extLst>
              <a:ext uri="{FF2B5EF4-FFF2-40B4-BE49-F238E27FC236}">
                <a16:creationId xmlns:a16="http://schemas.microsoft.com/office/drawing/2014/main" id="{E00993E2-2CB5-4160-B395-9F27AAF14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41938"/>
            <a:ext cx="9144000" cy="946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1900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年</a:t>
            </a:r>
            <a:r>
              <a:rPr lang="en-US" altLang="zh-CN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6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月</a:t>
            </a:r>
            <a:r>
              <a:rPr lang="zh-CN" altLang="en-US" sz="28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，八国联军在英国海军中将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西摩尔</a:t>
            </a:r>
            <a:r>
              <a:rPr lang="zh-CN" altLang="en-US" sz="28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的率领下，从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大沽</a:t>
            </a:r>
            <a:r>
              <a:rPr lang="zh-CN" altLang="en-US" sz="28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登陆，挑起大规模的侵华战争</a:t>
            </a:r>
            <a:r>
              <a:rPr lang="en-US" altLang="zh-CN" sz="28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八国联军进入大清门">
            <a:extLst>
              <a:ext uri="{FF2B5EF4-FFF2-40B4-BE49-F238E27FC236}">
                <a16:creationId xmlns:a16="http://schemas.microsoft.com/office/drawing/2014/main" id="{DB73B760-D6CA-4EA3-BFB4-B1D65FD5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523875"/>
            <a:ext cx="6296025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 descr="10">
            <a:extLst>
              <a:ext uri="{FF2B5EF4-FFF2-40B4-BE49-F238E27FC236}">
                <a16:creationId xmlns:a16="http://schemas.microsoft.com/office/drawing/2014/main" id="{A47FEEB2-5679-45C6-974F-562EF826D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043113"/>
            <a:ext cx="7113587" cy="443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图片 13321" descr="0003003">
            <a:extLst>
              <a:ext uri="{FF2B5EF4-FFF2-40B4-BE49-F238E27FC236}">
                <a16:creationId xmlns:a16="http://schemas.microsoft.com/office/drawing/2014/main" id="{7F27052D-CCB5-400E-B726-AF835E0C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474663"/>
            <a:ext cx="5429250" cy="403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文本框 13322">
            <a:extLst>
              <a:ext uri="{FF2B5EF4-FFF2-40B4-BE49-F238E27FC236}">
                <a16:creationId xmlns:a16="http://schemas.microsoft.com/office/drawing/2014/main" id="{06787BEA-1C03-4270-A24C-034BF7A4F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700" y="4511675"/>
            <a:ext cx="5156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楷体_GB2312" pitchFamily="1" charset="-122"/>
              </a:rPr>
              <a:t>被八国联军炮火轰毁的北京正阳门</a:t>
            </a:r>
          </a:p>
        </p:txBody>
      </p:sp>
      <p:pic>
        <p:nvPicPr>
          <p:cNvPr id="15363" name="图片 13323" descr="0002002">
            <a:extLst>
              <a:ext uri="{FF2B5EF4-FFF2-40B4-BE49-F238E27FC236}">
                <a16:creationId xmlns:a16="http://schemas.microsoft.com/office/drawing/2014/main" id="{B24E0DD2-A170-4527-9928-A7044FE39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00" y="479425"/>
            <a:ext cx="4178300" cy="593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文本框 13324">
            <a:extLst>
              <a:ext uri="{FF2B5EF4-FFF2-40B4-BE49-F238E27FC236}">
                <a16:creationId xmlns:a16="http://schemas.microsoft.com/office/drawing/2014/main" id="{003F8BAC-EA71-4B99-BC5D-0980A439B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5340350"/>
            <a:ext cx="25892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ea typeface="楷体_GB2312" pitchFamily="1" charset="-122"/>
              </a:rPr>
              <a:t>八国联军为炫耀武力，在紫禁城举行阅兵式。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图片 37891" descr="八国联军在紫禁城的乾清宫">
            <a:extLst>
              <a:ext uri="{FF2B5EF4-FFF2-40B4-BE49-F238E27FC236}">
                <a16:creationId xmlns:a16="http://schemas.microsoft.com/office/drawing/2014/main" id="{C0DBE35E-E624-4D8F-B344-20BC55E50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3" y="558800"/>
            <a:ext cx="7086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文本框 37893">
            <a:extLst>
              <a:ext uri="{FF2B5EF4-FFF2-40B4-BE49-F238E27FC236}">
                <a16:creationId xmlns:a16="http://schemas.microsoft.com/office/drawing/2014/main" id="{20D0553F-0539-4F35-9B62-EDD4F3479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063" y="58166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ea typeface="楷体_GB2312" pitchFamily="1" charset="-122"/>
              </a:rPr>
              <a:t>八国联军在紫禁城的乾清宫。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3789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3789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7197">
            <a:extLst>
              <a:ext uri="{FF2B5EF4-FFF2-40B4-BE49-F238E27FC236}">
                <a16:creationId xmlns:a16="http://schemas.microsoft.com/office/drawing/2014/main" id="{8CEC60FF-C8B7-43EE-9312-699AEB973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576263"/>
            <a:ext cx="50038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三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.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《辛丑条约》的签订</a:t>
            </a:r>
          </a:p>
        </p:txBody>
      </p:sp>
      <p:sp>
        <p:nvSpPr>
          <p:cNvPr id="32771" name="文本框 32770">
            <a:hlinkClick r:id="rId2" action="ppaction://hlinksldjump"/>
            <a:extLst>
              <a:ext uri="{FF2B5EF4-FFF2-40B4-BE49-F238E27FC236}">
                <a16:creationId xmlns:a16="http://schemas.microsoft.com/office/drawing/2014/main" id="{082A4C2A-0F8E-441E-A727-9A2324AEB6CD}"/>
              </a:ext>
            </a:extLst>
          </p:cNvPr>
          <p:cNvSpPr txBox="1"/>
          <p:nvPr/>
        </p:nvSpPr>
        <p:spPr>
          <a:xfrm>
            <a:off x="1187450" y="1773238"/>
            <a:ext cx="24479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1</a:t>
            </a:r>
            <a:r>
              <a:rPr lang="zh-CN" altLang="en-US" sz="2800" b="1" noProof="1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、时间：</a:t>
            </a:r>
            <a:endParaRPr lang="zh-CN" altLang="en-US" sz="2800" b="1" noProof="1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sp>
        <p:nvSpPr>
          <p:cNvPr id="32772" name="文本框 32771">
            <a:hlinkClick r:id="rId3" action="ppaction://hlinksldjump"/>
            <a:extLst>
              <a:ext uri="{FF2B5EF4-FFF2-40B4-BE49-F238E27FC236}">
                <a16:creationId xmlns:a16="http://schemas.microsoft.com/office/drawing/2014/main" id="{93C2D55B-C34F-43D3-A849-7A0B2390D6C7}"/>
              </a:ext>
            </a:extLst>
          </p:cNvPr>
          <p:cNvSpPr txBox="1"/>
          <p:nvPr/>
        </p:nvSpPr>
        <p:spPr>
          <a:xfrm>
            <a:off x="1187450" y="2638425"/>
            <a:ext cx="3744913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800" b="1" noProof="1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2、内容、危害、影响：</a:t>
            </a:r>
            <a:endParaRPr lang="zh-CN" altLang="en-US" sz="2800" b="1" noProof="1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pic>
        <p:nvPicPr>
          <p:cNvPr id="32773" name="图片 32772" descr="xinchou">
            <a:extLst>
              <a:ext uri="{FF2B5EF4-FFF2-40B4-BE49-F238E27FC236}">
                <a16:creationId xmlns:a16="http://schemas.microsoft.com/office/drawing/2014/main" id="{03158D43-767D-4A1D-B49F-203079590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8" b="5814"/>
          <a:stretch>
            <a:fillRect/>
          </a:stretch>
        </p:blipFill>
        <p:spPr bwMode="auto">
          <a:xfrm>
            <a:off x="2176463" y="3276600"/>
            <a:ext cx="43973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矩形 32774">
            <a:extLst>
              <a:ext uri="{FF2B5EF4-FFF2-40B4-BE49-F238E27FC236}">
                <a16:creationId xmlns:a16="http://schemas.microsoft.com/office/drawing/2014/main" id="{61243AA6-185A-4784-AEB2-7059B8676886}"/>
              </a:ext>
            </a:extLst>
          </p:cNvPr>
          <p:cNvSpPr/>
          <p:nvPr/>
        </p:nvSpPr>
        <p:spPr>
          <a:xfrm>
            <a:off x="3059113" y="1712913"/>
            <a:ext cx="13970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1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+mn-ea"/>
              </a:rPr>
              <a:t>1901</a:t>
            </a:r>
            <a:r>
              <a:rPr lang="zh-CN" altLang="en-US" sz="2800" b="1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+mn-ea"/>
              </a:rPr>
              <a:t>年</a:t>
            </a:r>
            <a:endParaRPr lang="zh-CN" altLang="en-US" sz="2800" b="1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pic>
        <p:nvPicPr>
          <p:cNvPr id="20487" name="图片 1" descr="图片4">
            <a:hlinkClick r:id="rId2" action="ppaction://hlinksldjump"/>
            <a:extLst>
              <a:ext uri="{FF2B5EF4-FFF2-40B4-BE49-F238E27FC236}">
                <a16:creationId xmlns:a16="http://schemas.microsoft.com/office/drawing/2014/main" id="{8C1DDAED-D28E-4430-BC62-6057D8552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723900"/>
            <a:ext cx="1652588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3277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2" grpId="0"/>
      <p:bldP spid="327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34817" descr="13">
            <a:extLst>
              <a:ext uri="{FF2B5EF4-FFF2-40B4-BE49-F238E27FC236}">
                <a16:creationId xmlns:a16="http://schemas.microsoft.com/office/drawing/2014/main" id="{D1D59E8E-ED6A-4BEF-B82B-31049194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6"/>
          <a:stretch>
            <a:fillRect/>
          </a:stretch>
        </p:blipFill>
        <p:spPr bwMode="auto">
          <a:xfrm>
            <a:off x="311150" y="631825"/>
            <a:ext cx="8785225" cy="416718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9" name="矩形 34818">
            <a:extLst>
              <a:ext uri="{FF2B5EF4-FFF2-40B4-BE49-F238E27FC236}">
                <a16:creationId xmlns:a16="http://schemas.microsoft.com/office/drawing/2014/main" id="{6DE33516-9031-4BD2-AA69-CD2298D35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" y="4803775"/>
            <a:ext cx="855345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　　　　　　　　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辛丑条约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签订图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1901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日清政府与德、俄、英、法等十一个帝国主义国家签订了空前丧权辱国的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辛丑条约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。这就是李鸿章和庆亲王奕劻代表清政府与各国列强签约时的情景。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表格 48129">
            <a:extLst>
              <a:ext uri="{FF2B5EF4-FFF2-40B4-BE49-F238E27FC236}">
                <a16:creationId xmlns:a16="http://schemas.microsoft.com/office/drawing/2014/main" id="{8FC768B4-9E14-4DFD-9BD6-14068E40D02D}"/>
              </a:ext>
            </a:extLst>
          </p:cNvPr>
          <p:cNvGraphicFramePr/>
          <p:nvPr/>
        </p:nvGraphicFramePr>
        <p:xfrm>
          <a:off x="468313" y="1430338"/>
          <a:ext cx="8135937" cy="4681537"/>
        </p:xfrm>
        <a:graphic>
          <a:graphicData uri="http://schemas.openxmlformats.org/drawingml/2006/table">
            <a:tbl>
              <a:tblPr/>
              <a:tblGrid>
                <a:gridCol w="122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5788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 b="1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 b="1"/>
                        <a:t>内容</a:t>
                      </a:r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 b="1"/>
                        <a:t>影响</a:t>
                      </a:r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 b="1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 b="1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 b="1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 b="1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5212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 b="1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 b="1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 b="1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9025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 b="1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 b="1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 b="1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 b="1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 b="1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 b="1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09" name="Text Box 31">
            <a:extLst>
              <a:ext uri="{FF2B5EF4-FFF2-40B4-BE49-F238E27FC236}">
                <a16:creationId xmlns:a16="http://schemas.microsoft.com/office/drawing/2014/main" id="{93B3592A-7A42-4457-ACBF-1735D098D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1981200"/>
            <a:ext cx="30972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文鼎CS大黑" charset="0"/>
              </a:rPr>
              <a:t>赔</a:t>
            </a:r>
            <a:r>
              <a:rPr lang="zh-CN" altLang="en-US" sz="2800" b="1">
                <a:latin typeface="Garamond" panose="02020404030301010803" pitchFamily="18" charset="0"/>
              </a:rPr>
              <a:t>白银</a:t>
            </a:r>
            <a:r>
              <a:rPr lang="en-US" altLang="zh-CN" sz="2800" b="1">
                <a:latin typeface="Garamond" panose="02020404030301010803" pitchFamily="18" charset="0"/>
              </a:rPr>
              <a:t>4.5</a:t>
            </a:r>
            <a:r>
              <a:rPr lang="zh-CN" altLang="en-US" sz="2800" b="1">
                <a:latin typeface="Garamond" panose="02020404030301010803" pitchFamily="18" charset="0"/>
              </a:rPr>
              <a:t>亿两，分39年还清。</a:t>
            </a:r>
          </a:p>
        </p:txBody>
      </p:sp>
      <p:sp>
        <p:nvSpPr>
          <p:cNvPr id="20510" name="Text Box 33">
            <a:extLst>
              <a:ext uri="{FF2B5EF4-FFF2-40B4-BE49-F238E27FC236}">
                <a16:creationId xmlns:a16="http://schemas.microsoft.com/office/drawing/2014/main" id="{B60A5465-024E-4210-93BF-0863F8DB1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575" y="4078288"/>
            <a:ext cx="3201988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文鼎CS大黑" charset="0"/>
              </a:rPr>
              <a:t>划</a:t>
            </a:r>
            <a:r>
              <a:rPr lang="zh-CN" altLang="en-US" sz="2800" b="1">
                <a:latin typeface="Garamond" panose="02020404030301010803" pitchFamily="18" charset="0"/>
              </a:rPr>
              <a:t>定使馆界；改设外务部，</a:t>
            </a:r>
          </a:p>
        </p:txBody>
      </p:sp>
      <p:sp>
        <p:nvSpPr>
          <p:cNvPr id="20511" name="Text Box 35">
            <a:extLst>
              <a:ext uri="{FF2B5EF4-FFF2-40B4-BE49-F238E27FC236}">
                <a16:creationId xmlns:a16="http://schemas.microsoft.com/office/drawing/2014/main" id="{9CFA8087-252F-448D-B65A-AB4DE3EC6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3127375"/>
            <a:ext cx="31242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Garamond" panose="02020404030301010803" pitchFamily="18" charset="0"/>
              </a:rPr>
              <a:t>严</a:t>
            </a:r>
            <a:r>
              <a:rPr lang="zh-CN" altLang="en-US" sz="3200" b="1">
                <a:solidFill>
                  <a:srgbClr val="FF0000"/>
                </a:solidFill>
                <a:latin typeface="文鼎CS大黑" charset="0"/>
              </a:rPr>
              <a:t>禁</a:t>
            </a:r>
            <a:r>
              <a:rPr lang="zh-CN" altLang="en-US" sz="2800" b="1">
                <a:latin typeface="Garamond" panose="02020404030301010803" pitchFamily="18" charset="0"/>
              </a:rPr>
              <a:t>人民反帝活动</a:t>
            </a:r>
          </a:p>
        </p:txBody>
      </p:sp>
      <p:sp>
        <p:nvSpPr>
          <p:cNvPr id="20512" name="Text Box 37">
            <a:extLst>
              <a:ext uri="{FF2B5EF4-FFF2-40B4-BE49-F238E27FC236}">
                <a16:creationId xmlns:a16="http://schemas.microsoft.com/office/drawing/2014/main" id="{8CDEB934-0DE5-49A2-80FE-2862E6E1C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5159375"/>
            <a:ext cx="322897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文鼎CS大黑" charset="0"/>
              </a:rPr>
              <a:t>拆</a:t>
            </a:r>
            <a:r>
              <a:rPr lang="zh-CN" altLang="en-US" sz="2800" b="1">
                <a:latin typeface="Garamond" panose="02020404030301010803" pitchFamily="18" charset="0"/>
              </a:rPr>
              <a:t>毁炮台，不得设防，允许各国驻兵</a:t>
            </a:r>
          </a:p>
        </p:txBody>
      </p:sp>
      <p:sp>
        <p:nvSpPr>
          <p:cNvPr id="48162" name="Text Box 40">
            <a:extLst>
              <a:ext uri="{FF2B5EF4-FFF2-40B4-BE49-F238E27FC236}">
                <a16:creationId xmlns:a16="http://schemas.microsoft.com/office/drawing/2014/main" id="{81EC70FB-4E77-449F-93B2-2339EC8D5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157413"/>
            <a:ext cx="1223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99"/>
                </a:solidFill>
                <a:latin typeface="Garamond" panose="02020404030301010803" pitchFamily="18" charset="0"/>
              </a:rPr>
              <a:t>经济</a:t>
            </a:r>
          </a:p>
        </p:txBody>
      </p:sp>
      <p:sp>
        <p:nvSpPr>
          <p:cNvPr id="48163" name="Text Box 41">
            <a:extLst>
              <a:ext uri="{FF2B5EF4-FFF2-40B4-BE49-F238E27FC236}">
                <a16:creationId xmlns:a16="http://schemas.microsoft.com/office/drawing/2014/main" id="{882B9EC0-BAF1-455B-90D1-A2E47A5E7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94188"/>
            <a:ext cx="1365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99"/>
                </a:solidFill>
                <a:latin typeface="Garamond" panose="02020404030301010803" pitchFamily="18" charset="0"/>
              </a:rPr>
              <a:t>外交</a:t>
            </a:r>
          </a:p>
        </p:txBody>
      </p:sp>
      <p:sp>
        <p:nvSpPr>
          <p:cNvPr id="48164" name="Text Box 42">
            <a:extLst>
              <a:ext uri="{FF2B5EF4-FFF2-40B4-BE49-F238E27FC236}">
                <a16:creationId xmlns:a16="http://schemas.microsoft.com/office/drawing/2014/main" id="{94E758B1-2E2F-4439-87F6-0B539BE92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2131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99"/>
                </a:solidFill>
                <a:latin typeface="Garamond" panose="02020404030301010803" pitchFamily="18" charset="0"/>
              </a:rPr>
              <a:t>政治</a:t>
            </a:r>
          </a:p>
        </p:txBody>
      </p:sp>
      <p:sp>
        <p:nvSpPr>
          <p:cNvPr id="48165" name="Text Box 43">
            <a:extLst>
              <a:ext uri="{FF2B5EF4-FFF2-40B4-BE49-F238E27FC236}">
                <a16:creationId xmlns:a16="http://schemas.microsoft.com/office/drawing/2014/main" id="{E6457770-294F-4062-8B34-9DC5FBC08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321300"/>
            <a:ext cx="10382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99"/>
                </a:solidFill>
                <a:latin typeface="Garamond" panose="02020404030301010803" pitchFamily="18" charset="0"/>
              </a:rPr>
              <a:t>军事</a:t>
            </a:r>
          </a:p>
        </p:txBody>
      </p:sp>
      <p:sp>
        <p:nvSpPr>
          <p:cNvPr id="22566" name="Text Box 44">
            <a:extLst>
              <a:ext uri="{FF2B5EF4-FFF2-40B4-BE49-F238E27FC236}">
                <a16:creationId xmlns:a16="http://schemas.microsoft.com/office/drawing/2014/main" id="{2BF7C7A8-510A-4035-BE5F-D755D235D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1482725"/>
            <a:ext cx="893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Garamond" panose="02020404030301010803" pitchFamily="18" charset="0"/>
              </a:rPr>
              <a:t>项目</a:t>
            </a:r>
          </a:p>
        </p:txBody>
      </p:sp>
      <p:sp>
        <p:nvSpPr>
          <p:cNvPr id="32772" name="文本框 32771">
            <a:hlinkClick r:id="rId2" action="ppaction://hlinksldjump"/>
            <a:extLst>
              <a:ext uri="{FF2B5EF4-FFF2-40B4-BE49-F238E27FC236}">
                <a16:creationId xmlns:a16="http://schemas.microsoft.com/office/drawing/2014/main" id="{0AE995B7-B5DF-4CD9-B27E-042C2F3B1B85}"/>
              </a:ext>
            </a:extLst>
          </p:cNvPr>
          <p:cNvSpPr txBox="1"/>
          <p:nvPr/>
        </p:nvSpPr>
        <p:spPr>
          <a:xfrm>
            <a:off x="384175" y="650875"/>
            <a:ext cx="3744913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800" b="1" noProof="1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2、内容、危害、影响：</a:t>
            </a:r>
            <a:endParaRPr lang="zh-CN" altLang="en-US" sz="2800" b="1" noProof="1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0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0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20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20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9" grpId="0"/>
      <p:bldP spid="20510" grpId="0"/>
      <p:bldP spid="20511" grpId="0"/>
      <p:bldP spid="20512" grpId="0"/>
      <p:bldP spid="48162" grpId="0"/>
      <p:bldP spid="48163" grpId="0"/>
      <p:bldP spid="48164" grpId="0"/>
      <p:bldP spid="481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BE6ED84-2846-425E-9DB8-B0C826D4E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763" y="760413"/>
            <a:ext cx="6821487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加重了中国人民的负担，税收受列强控制。</a:t>
            </a:r>
            <a:r>
              <a:rPr lang="zh-CN" altLang="en-US"/>
              <a:t> 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A1EFD8F-2EA3-4925-977D-0DB54F0CB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5191125"/>
            <a:ext cx="6711950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“</a:t>
            </a:r>
            <a:r>
              <a:rPr lang="zh-CN" altLang="en-US" sz="2800" b="1"/>
              <a:t>国中之国”，成为列强侵华大本营。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654059D8-4347-45FA-A4A5-B5C2EDFB1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3548063"/>
            <a:ext cx="7639050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清朝的都城置于帝国主义列强的武装控制之下</a:t>
            </a:r>
            <a:r>
              <a:rPr lang="zh-CN" altLang="en-US" sz="2800">
                <a:latin typeface="宋体" panose="02010600030101010101" pitchFamily="2" charset="-122"/>
              </a:rPr>
              <a:t> 。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5EAEB175-EAC9-4D23-B2A8-633E5EAC9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8" y="2060575"/>
            <a:ext cx="6704012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清政府成为帝国主义统治中国的工具 。</a:t>
            </a:r>
          </a:p>
        </p:txBody>
      </p:sp>
      <p:sp>
        <p:nvSpPr>
          <p:cNvPr id="23558" name="Text Box 8">
            <a:extLst>
              <a:ext uri="{FF2B5EF4-FFF2-40B4-BE49-F238E27FC236}">
                <a16:creationId xmlns:a16="http://schemas.microsoft.com/office/drawing/2014/main" id="{CEEEADA0-AF11-413C-88AA-0E1FCE776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92150"/>
            <a:ext cx="720725" cy="641350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/>
              <a:t>赔</a:t>
            </a:r>
          </a:p>
        </p:txBody>
      </p:sp>
      <p:sp>
        <p:nvSpPr>
          <p:cNvPr id="23559" name="Text Box 9">
            <a:extLst>
              <a:ext uri="{FF2B5EF4-FFF2-40B4-BE49-F238E27FC236}">
                <a16:creationId xmlns:a16="http://schemas.microsoft.com/office/drawing/2014/main" id="{072042FA-7E71-4A0F-8DE8-B92E4241B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157788"/>
            <a:ext cx="720725" cy="641350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/>
              <a:t>划</a:t>
            </a:r>
          </a:p>
        </p:txBody>
      </p:sp>
      <p:sp>
        <p:nvSpPr>
          <p:cNvPr id="23560" name="Text Box 10">
            <a:extLst>
              <a:ext uri="{FF2B5EF4-FFF2-40B4-BE49-F238E27FC236}">
                <a16:creationId xmlns:a16="http://schemas.microsoft.com/office/drawing/2014/main" id="{7054E3E4-33FC-4343-84B8-5AC7D280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500438"/>
            <a:ext cx="720725" cy="641350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/>
              <a:t>拆</a:t>
            </a:r>
          </a:p>
        </p:txBody>
      </p:sp>
      <p:sp>
        <p:nvSpPr>
          <p:cNvPr id="23561" name="Text Box 11">
            <a:extLst>
              <a:ext uri="{FF2B5EF4-FFF2-40B4-BE49-F238E27FC236}">
                <a16:creationId xmlns:a16="http://schemas.microsoft.com/office/drawing/2014/main" id="{37D3BAD6-3290-4E4B-95F5-67F0EA9F5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89138"/>
            <a:ext cx="720725" cy="641350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/>
              <a:t>禁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5" grpId="0" bldLvl="0" animBg="1"/>
      <p:bldP spid="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3" name="表格 51202">
            <a:extLst>
              <a:ext uri="{FF2B5EF4-FFF2-40B4-BE49-F238E27FC236}">
                <a16:creationId xmlns:a16="http://schemas.microsoft.com/office/drawing/2014/main" id="{31D2A6E3-960A-4CD5-85FE-9BA28AA65D71}"/>
              </a:ext>
            </a:extLst>
          </p:cNvPr>
          <p:cNvGraphicFramePr/>
          <p:nvPr/>
        </p:nvGraphicFramePr>
        <p:xfrm>
          <a:off x="468313" y="1216025"/>
          <a:ext cx="8135937" cy="4948238"/>
        </p:xfrm>
        <a:graphic>
          <a:graphicData uri="http://schemas.openxmlformats.org/drawingml/2006/table">
            <a:tbl>
              <a:tblPr/>
              <a:tblGrid>
                <a:gridCol w="122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3200" b="1"/>
                        <a:t>内容</a:t>
                      </a:r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3200" b="1" dirty="0"/>
                        <a:t>危害及影响</a:t>
                      </a:r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313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575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06" name="Text Box 31">
            <a:extLst>
              <a:ext uri="{FF2B5EF4-FFF2-40B4-BE49-F238E27FC236}">
                <a16:creationId xmlns:a16="http://schemas.microsoft.com/office/drawing/2014/main" id="{733A014B-8056-40CE-8B0B-E8959C854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917700"/>
            <a:ext cx="3044825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Garamond" panose="02020404030301010803" pitchFamily="18" charset="0"/>
              </a:rPr>
              <a:t>赔白银</a:t>
            </a:r>
            <a:r>
              <a:rPr lang="en-US" altLang="zh-CN" sz="2800" b="1">
                <a:latin typeface="Garamond" panose="02020404030301010803" pitchFamily="18" charset="0"/>
              </a:rPr>
              <a:t>4.5</a:t>
            </a:r>
            <a:r>
              <a:rPr lang="zh-CN" altLang="en-US" sz="2800" b="1">
                <a:latin typeface="Garamond" panose="02020404030301010803" pitchFamily="18" charset="0"/>
              </a:rPr>
              <a:t>亿两，分39年还清。</a:t>
            </a:r>
          </a:p>
        </p:txBody>
      </p:sp>
      <p:sp>
        <p:nvSpPr>
          <p:cNvPr id="51232" name="Text Box 32">
            <a:extLst>
              <a:ext uri="{FF2B5EF4-FFF2-40B4-BE49-F238E27FC236}">
                <a16:creationId xmlns:a16="http://schemas.microsoft.com/office/drawing/2014/main" id="{677592D0-EF0C-42EB-B985-0256BF8D6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133600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Garamond" panose="02020404030301010803" pitchFamily="18" charset="0"/>
              </a:rPr>
              <a:t>经济受制</a:t>
            </a:r>
          </a:p>
        </p:txBody>
      </p:sp>
      <p:sp>
        <p:nvSpPr>
          <p:cNvPr id="24608" name="Text Box 33">
            <a:extLst>
              <a:ext uri="{FF2B5EF4-FFF2-40B4-BE49-F238E27FC236}">
                <a16:creationId xmlns:a16="http://schemas.microsoft.com/office/drawing/2014/main" id="{55A25002-A201-4D42-8212-4EA15F1A7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4006850"/>
            <a:ext cx="30448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Garamond" panose="02020404030301010803" pitchFamily="18" charset="0"/>
              </a:rPr>
              <a:t>划定使馆界，改设外务部</a:t>
            </a:r>
          </a:p>
        </p:txBody>
      </p:sp>
      <p:sp>
        <p:nvSpPr>
          <p:cNvPr id="51234" name="Text Box 34">
            <a:extLst>
              <a:ext uri="{FF2B5EF4-FFF2-40B4-BE49-F238E27FC236}">
                <a16:creationId xmlns:a16="http://schemas.microsoft.com/office/drawing/2014/main" id="{0CCD021B-8658-4267-BE96-BAE47748A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4076700"/>
            <a:ext cx="18224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Garamond" panose="02020404030301010803" pitchFamily="18" charset="0"/>
              </a:rPr>
              <a:t>内政外交被控制</a:t>
            </a:r>
          </a:p>
        </p:txBody>
      </p:sp>
      <p:sp>
        <p:nvSpPr>
          <p:cNvPr id="24610" name="Text Box 35">
            <a:extLst>
              <a:ext uri="{FF2B5EF4-FFF2-40B4-BE49-F238E27FC236}">
                <a16:creationId xmlns:a16="http://schemas.microsoft.com/office/drawing/2014/main" id="{B102CFA8-0BD9-49A7-ADD1-14F45FE35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141663"/>
            <a:ext cx="3044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Garamond" panose="02020404030301010803" pitchFamily="18" charset="0"/>
              </a:rPr>
              <a:t>严禁人民反帝活动</a:t>
            </a:r>
          </a:p>
        </p:txBody>
      </p:sp>
      <p:sp>
        <p:nvSpPr>
          <p:cNvPr id="51236" name="Text Box 36">
            <a:extLst>
              <a:ext uri="{FF2B5EF4-FFF2-40B4-BE49-F238E27FC236}">
                <a16:creationId xmlns:a16="http://schemas.microsoft.com/office/drawing/2014/main" id="{574D20DA-E1D0-4EDF-A285-AFEA1665B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3070225"/>
            <a:ext cx="20859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Garamond" panose="02020404030301010803" pitchFamily="18" charset="0"/>
              </a:rPr>
              <a:t>清政府成为洋人统治的工具</a:t>
            </a:r>
          </a:p>
        </p:txBody>
      </p:sp>
      <p:sp>
        <p:nvSpPr>
          <p:cNvPr id="24612" name="Text Box 37">
            <a:extLst>
              <a:ext uri="{FF2B5EF4-FFF2-40B4-BE49-F238E27FC236}">
                <a16:creationId xmlns:a16="http://schemas.microsoft.com/office/drawing/2014/main" id="{CF007A68-9793-4B41-ABF8-03FBA5740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5159375"/>
            <a:ext cx="30448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Garamond" panose="02020404030301010803" pitchFamily="18" charset="0"/>
              </a:rPr>
              <a:t>拆毁炮台，不得设防，允许各国驻兵</a:t>
            </a:r>
          </a:p>
        </p:txBody>
      </p:sp>
      <p:sp>
        <p:nvSpPr>
          <p:cNvPr id="51238" name="Text Box 38">
            <a:extLst>
              <a:ext uri="{FF2B5EF4-FFF2-40B4-BE49-F238E27FC236}">
                <a16:creationId xmlns:a16="http://schemas.microsoft.com/office/drawing/2014/main" id="{A58E109F-99D2-4BCA-8823-535B3896D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5" y="5148263"/>
            <a:ext cx="18208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Garamond" panose="02020404030301010803" pitchFamily="18" charset="0"/>
              </a:rPr>
              <a:t>军事失去自主权</a:t>
            </a:r>
          </a:p>
        </p:txBody>
      </p:sp>
      <p:sp>
        <p:nvSpPr>
          <p:cNvPr id="51239" name="Text Box 39">
            <a:extLst>
              <a:ext uri="{FF2B5EF4-FFF2-40B4-BE49-F238E27FC236}">
                <a16:creationId xmlns:a16="http://schemas.microsoft.com/office/drawing/2014/main" id="{4844B64E-4567-4973-8250-98A3B55C5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1844675"/>
            <a:ext cx="1654175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 b="1">
                <a:latin typeface="Garamond" panose="02020404030301010803" pitchFamily="18" charset="0"/>
                <a:ea typeface="黑体" panose="02010609060101010101" pitchFamily="49" charset="-122"/>
              </a:rPr>
              <a:t>清政府完全沦为帝国主义的侵华工具</a:t>
            </a:r>
            <a:r>
              <a:rPr lang="zh-CN" altLang="en-US" sz="2800" b="1">
                <a:solidFill>
                  <a:srgbClr val="FF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中国完全沦为半殖民地半封建社会</a:t>
            </a:r>
            <a:endParaRPr lang="en-US" altLang="zh-CN" sz="2800" b="1">
              <a:solidFill>
                <a:srgbClr val="FF0000"/>
              </a:solidFill>
              <a:latin typeface="Garamond" panose="02020404030301010803" pitchFamily="18" charset="0"/>
              <a:ea typeface="黑体" panose="02010609060101010101" pitchFamily="49" charset="-122"/>
            </a:endParaRPr>
          </a:p>
        </p:txBody>
      </p:sp>
      <p:sp>
        <p:nvSpPr>
          <p:cNvPr id="24615" name="Text Box 40">
            <a:extLst>
              <a:ext uri="{FF2B5EF4-FFF2-40B4-BE49-F238E27FC236}">
                <a16:creationId xmlns:a16="http://schemas.microsoft.com/office/drawing/2014/main" id="{D8078C0D-F7B3-4274-8144-DE5398BF9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085975"/>
            <a:ext cx="1223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0099"/>
                </a:solidFill>
                <a:latin typeface="Garamond" panose="02020404030301010803" pitchFamily="18" charset="0"/>
              </a:rPr>
              <a:t>经济</a:t>
            </a:r>
          </a:p>
        </p:txBody>
      </p:sp>
      <p:sp>
        <p:nvSpPr>
          <p:cNvPr id="24616" name="Text Box 41">
            <a:extLst>
              <a:ext uri="{FF2B5EF4-FFF2-40B4-BE49-F238E27FC236}">
                <a16:creationId xmlns:a16="http://schemas.microsoft.com/office/drawing/2014/main" id="{D5C0F99F-432D-45D9-A2D6-8F3D9ED7B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149725"/>
            <a:ext cx="136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0099"/>
                </a:solidFill>
                <a:latin typeface="Garamond" panose="02020404030301010803" pitchFamily="18" charset="0"/>
              </a:rPr>
              <a:t>外交</a:t>
            </a:r>
          </a:p>
        </p:txBody>
      </p:sp>
      <p:sp>
        <p:nvSpPr>
          <p:cNvPr id="24617" name="Text Box 42">
            <a:extLst>
              <a:ext uri="{FF2B5EF4-FFF2-40B4-BE49-F238E27FC236}">
                <a16:creationId xmlns:a16="http://schemas.microsoft.com/office/drawing/2014/main" id="{8B2C8C0A-E7E5-4DC5-85AE-131EBBA2A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070225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0099"/>
                </a:solidFill>
                <a:latin typeface="Garamond" panose="02020404030301010803" pitchFamily="18" charset="0"/>
              </a:rPr>
              <a:t>政治</a:t>
            </a:r>
          </a:p>
        </p:txBody>
      </p:sp>
      <p:sp>
        <p:nvSpPr>
          <p:cNvPr id="24618" name="Text Box 43">
            <a:extLst>
              <a:ext uri="{FF2B5EF4-FFF2-40B4-BE49-F238E27FC236}">
                <a16:creationId xmlns:a16="http://schemas.microsoft.com/office/drawing/2014/main" id="{C01C6F2D-CB6A-44C6-8004-F628B82EA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302250"/>
            <a:ext cx="1366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0099"/>
                </a:solidFill>
                <a:latin typeface="Garamond" panose="02020404030301010803" pitchFamily="18" charset="0"/>
              </a:rPr>
              <a:t>军事</a:t>
            </a:r>
          </a:p>
        </p:txBody>
      </p:sp>
      <p:sp>
        <p:nvSpPr>
          <p:cNvPr id="24619" name="Text Box 44">
            <a:extLst>
              <a:ext uri="{FF2B5EF4-FFF2-40B4-BE49-F238E27FC236}">
                <a16:creationId xmlns:a16="http://schemas.microsoft.com/office/drawing/2014/main" id="{E5306830-C225-4718-8630-92955B1F5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1268413"/>
            <a:ext cx="996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Garamond" panose="02020404030301010803" pitchFamily="18" charset="0"/>
              </a:rPr>
              <a:t>项目</a:t>
            </a:r>
          </a:p>
        </p:txBody>
      </p:sp>
      <p:sp>
        <p:nvSpPr>
          <p:cNvPr id="24620" name="Rectangle 2">
            <a:extLst>
              <a:ext uri="{FF2B5EF4-FFF2-40B4-BE49-F238E27FC236}">
                <a16:creationId xmlns:a16="http://schemas.microsoft.com/office/drawing/2014/main" id="{E8D4BDBD-E80E-4294-A914-67D2D2D3A16B}"/>
              </a:ext>
            </a:extLst>
          </p:cNvPr>
          <p:cNvSpPr>
            <a:spLocks noGrp="1" noRot="1" noChangeArrowheads="1"/>
          </p:cNvSpPr>
          <p:nvPr/>
        </p:nvSpPr>
        <p:spPr bwMode="auto">
          <a:xfrm>
            <a:off x="2700338" y="265113"/>
            <a:ext cx="3530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>
                <a:solidFill>
                  <a:srgbClr val="FF0000"/>
                </a:solidFill>
                <a:latin typeface="文鼎CS大黑" charset="0"/>
              </a:rPr>
              <a:t>《辛丑条约》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2" grpId="0"/>
      <p:bldP spid="51234" grpId="0"/>
      <p:bldP spid="51236" grpId="0"/>
      <p:bldP spid="51238" grpId="0"/>
      <p:bldP spid="512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2">
            <a:extLst>
              <a:ext uri="{FF2B5EF4-FFF2-40B4-BE49-F238E27FC236}">
                <a16:creationId xmlns:a16="http://schemas.microsoft.com/office/drawing/2014/main" id="{A661B81E-D8DE-447A-969B-1084B4846604}"/>
              </a:ext>
            </a:extLst>
          </p:cNvPr>
          <p:cNvGrpSpPr>
            <a:grpSpLocks/>
          </p:cNvGrpSpPr>
          <p:nvPr/>
        </p:nvGrpSpPr>
        <p:grpSpPr bwMode="auto">
          <a:xfrm>
            <a:off x="9525" y="517525"/>
            <a:ext cx="2065338" cy="536575"/>
            <a:chOff x="284" y="878"/>
            <a:chExt cx="3253" cy="844"/>
          </a:xfrm>
        </p:grpSpPr>
        <p:pic>
          <p:nvPicPr>
            <p:cNvPr id="7174" name="图片 1">
              <a:extLst>
                <a:ext uri="{FF2B5EF4-FFF2-40B4-BE49-F238E27FC236}">
                  <a16:creationId xmlns:a16="http://schemas.microsoft.com/office/drawing/2014/main" id="{568A1CDD-29AE-49CE-9E99-2AEA96E600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5" name="文本框 2">
              <a:extLst>
                <a:ext uri="{FF2B5EF4-FFF2-40B4-BE49-F238E27FC236}">
                  <a16:creationId xmlns:a16="http://schemas.microsoft.com/office/drawing/2014/main" id="{8F2B38C0-D888-426E-ABC8-3055EFF38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新课导入</a:t>
              </a:r>
            </a:p>
          </p:txBody>
        </p:sp>
      </p:grpSp>
      <p:pic>
        <p:nvPicPr>
          <p:cNvPr id="4100" name="Picture 9" descr="1324885269_3">
            <a:extLst>
              <a:ext uri="{FF2B5EF4-FFF2-40B4-BE49-F238E27FC236}">
                <a16:creationId xmlns:a16="http://schemas.microsoft.com/office/drawing/2014/main" id="{B7FAE5B4-EE04-4AB7-A76E-DD36B9C32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63" y="939800"/>
            <a:ext cx="47752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文本框 1">
            <a:extLst>
              <a:ext uri="{FF2B5EF4-FFF2-40B4-BE49-F238E27FC236}">
                <a16:creationId xmlns:a16="http://schemas.microsoft.com/office/drawing/2014/main" id="{F5C8FB20-1465-46FB-B6C7-6CD263829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5949950"/>
            <a:ext cx="3784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</a:t>
            </a:r>
            <a:r>
              <a:rPr lang="en-US" altLang="zh-CN" sz="2400">
                <a:latin typeface="文鼎CS大黑" charset="0"/>
              </a:rPr>
              <a:t>1900</a:t>
            </a:r>
            <a:r>
              <a:rPr lang="zh-CN" altLang="en-US" sz="2400">
                <a:latin typeface="文鼎CS大黑" charset="0"/>
              </a:rPr>
              <a:t>年一张国外的明信片</a:t>
            </a:r>
          </a:p>
        </p:txBody>
      </p:sp>
      <p:sp>
        <p:nvSpPr>
          <p:cNvPr id="4102" name="文本框 99">
            <a:extLst>
              <a:ext uri="{FF2B5EF4-FFF2-40B4-BE49-F238E27FC236}">
                <a16:creationId xmlns:a16="http://schemas.microsoft.com/office/drawing/2014/main" id="{A897FE1F-DB46-41C1-98E3-AE5943FBF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" y="1060450"/>
            <a:ext cx="4275138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宋体" panose="02010600030101010101" pitchFamily="2" charset="-122"/>
              </a:rPr>
              <a:t>  </a:t>
            </a:r>
            <a:r>
              <a:rPr lang="zh-CN" altLang="en-US" sz="2800">
                <a:latin typeface="文鼎中楷简" charset="0"/>
              </a:rPr>
              <a:t>右图明信片，描述了</a:t>
            </a:r>
            <a:r>
              <a:rPr lang="en-US" altLang="zh-CN" sz="2800">
                <a:latin typeface="文鼎中楷简" charset="0"/>
              </a:rPr>
              <a:t>1900</a:t>
            </a:r>
            <a:r>
              <a:rPr lang="zh-CN" altLang="en-US" sz="2800">
                <a:latin typeface="文鼎中楷简" charset="0"/>
              </a:rPr>
              <a:t>年古老的中国，老大帝国被几个新兴大国合围起来，把大清国弄得支离破碎，中华民族到了亡国灭种的关头。中国社会各个阶层都起来进行救亡图存，我们今天将要学到的义和团运动就是在这种情况下发生的。今天就让我们一起学习第</a:t>
            </a:r>
            <a:r>
              <a:rPr lang="en-US" altLang="zh-CN" sz="2800">
                <a:latin typeface="文鼎中楷简" charset="0"/>
              </a:rPr>
              <a:t>7</a:t>
            </a:r>
            <a:r>
              <a:rPr lang="zh-CN" altLang="en-US" sz="2800">
                <a:latin typeface="文鼎中楷简" charset="0"/>
              </a:rPr>
              <a:t>课：抗击八国联军。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410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08" name="表格 18607">
            <a:extLst>
              <a:ext uri="{FF2B5EF4-FFF2-40B4-BE49-F238E27FC236}">
                <a16:creationId xmlns:a16="http://schemas.microsoft.com/office/drawing/2014/main" id="{C98E3B2A-C49B-46E0-AAC4-A708AF5899BB}"/>
              </a:ext>
            </a:extLst>
          </p:cNvPr>
          <p:cNvGraphicFramePr/>
          <p:nvPr/>
        </p:nvGraphicFramePr>
        <p:xfrm>
          <a:off x="609600" y="1371600"/>
          <a:ext cx="8229600" cy="506095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617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39" name="文本框 18544">
            <a:extLst>
              <a:ext uri="{FF2B5EF4-FFF2-40B4-BE49-F238E27FC236}">
                <a16:creationId xmlns:a16="http://schemas.microsoft.com/office/drawing/2014/main" id="{2F43215B-B345-41F0-B41F-79520631F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3716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《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南京条约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》</a:t>
            </a:r>
          </a:p>
        </p:txBody>
      </p:sp>
      <p:sp>
        <p:nvSpPr>
          <p:cNvPr id="25640" name="文本框 18545">
            <a:extLst>
              <a:ext uri="{FF2B5EF4-FFF2-40B4-BE49-F238E27FC236}">
                <a16:creationId xmlns:a16="http://schemas.microsoft.com/office/drawing/2014/main" id="{8EE006B0-6BB5-4E60-9BF1-6E8DAF7E1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371600"/>
            <a:ext cx="2547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《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马关条约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》</a:t>
            </a:r>
          </a:p>
        </p:txBody>
      </p:sp>
      <p:sp>
        <p:nvSpPr>
          <p:cNvPr id="25641" name="文本框 18546">
            <a:extLst>
              <a:ext uri="{FF2B5EF4-FFF2-40B4-BE49-F238E27FC236}">
                <a16:creationId xmlns:a16="http://schemas.microsoft.com/office/drawing/2014/main" id="{89CC8DF4-22DF-4A3F-A7AE-228ACBEBF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3716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990099"/>
                </a:solidFill>
                <a:latin typeface="Times New Roman" panose="02020603050405020304" pitchFamily="18" charset="0"/>
              </a:rPr>
              <a:t>《</a:t>
            </a:r>
            <a:r>
              <a:rPr lang="zh-CN" altLang="en-US" sz="2800" b="1">
                <a:solidFill>
                  <a:srgbClr val="990099"/>
                </a:solidFill>
                <a:latin typeface="Times New Roman" panose="02020603050405020304" pitchFamily="18" charset="0"/>
              </a:rPr>
              <a:t>辛丑条约</a:t>
            </a:r>
            <a:r>
              <a:rPr lang="en-US" altLang="zh-CN" sz="2800" b="1">
                <a:solidFill>
                  <a:srgbClr val="990099"/>
                </a:solidFill>
                <a:latin typeface="Times New Roman" panose="02020603050405020304" pitchFamily="18" charset="0"/>
              </a:rPr>
              <a:t>》</a:t>
            </a:r>
          </a:p>
        </p:txBody>
      </p:sp>
      <p:sp>
        <p:nvSpPr>
          <p:cNvPr id="25642" name="矩形 18547">
            <a:extLst>
              <a:ext uri="{FF2B5EF4-FFF2-40B4-BE49-F238E27FC236}">
                <a16:creationId xmlns:a16="http://schemas.microsoft.com/office/drawing/2014/main" id="{EBBF87C1-4D53-4986-8F3C-45624FD50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3597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43" name="文本框 18548">
            <a:extLst>
              <a:ext uri="{FF2B5EF4-FFF2-40B4-BE49-F238E27FC236}">
                <a16:creationId xmlns:a16="http://schemas.microsoft.com/office/drawing/2014/main" id="{74C1487A-2DF8-45C4-A4EB-CC0BDF3AB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914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签订国家</a:t>
            </a:r>
          </a:p>
        </p:txBody>
      </p:sp>
      <p:sp>
        <p:nvSpPr>
          <p:cNvPr id="25644" name="文本框 18550">
            <a:extLst>
              <a:ext uri="{FF2B5EF4-FFF2-40B4-BE49-F238E27FC236}">
                <a16:creationId xmlns:a16="http://schemas.microsoft.com/office/drawing/2014/main" id="{65803B81-7E0A-4F4F-B00F-0EF4B8794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03525"/>
            <a:ext cx="86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赔款</a:t>
            </a:r>
          </a:p>
        </p:txBody>
      </p:sp>
      <p:sp>
        <p:nvSpPr>
          <p:cNvPr id="25645" name="文本框 18551">
            <a:extLst>
              <a:ext uri="{FF2B5EF4-FFF2-40B4-BE49-F238E27FC236}">
                <a16:creationId xmlns:a16="http://schemas.microsoft.com/office/drawing/2014/main" id="{EEC6695A-7986-450D-A7D5-5B0A31CDE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3505200"/>
            <a:ext cx="86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土地</a:t>
            </a:r>
          </a:p>
        </p:txBody>
      </p:sp>
      <p:sp>
        <p:nvSpPr>
          <p:cNvPr id="25646" name="文本框 18552">
            <a:extLst>
              <a:ext uri="{FF2B5EF4-FFF2-40B4-BE49-F238E27FC236}">
                <a16:creationId xmlns:a16="http://schemas.microsoft.com/office/drawing/2014/main" id="{BE13F3BC-6C89-460C-A89D-6C78EFB1F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4495800"/>
            <a:ext cx="93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其它</a:t>
            </a:r>
          </a:p>
        </p:txBody>
      </p:sp>
      <p:sp>
        <p:nvSpPr>
          <p:cNvPr id="25647" name="文本框 18553">
            <a:extLst>
              <a:ext uri="{FF2B5EF4-FFF2-40B4-BE49-F238E27FC236}">
                <a16:creationId xmlns:a16="http://schemas.microsoft.com/office/drawing/2014/main" id="{8E908469-C3AA-4DA4-9A6B-B7ED897B2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62600"/>
            <a:ext cx="86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影响</a:t>
            </a:r>
          </a:p>
        </p:txBody>
      </p:sp>
      <p:sp>
        <p:nvSpPr>
          <p:cNvPr id="18555" name="文本框 18554">
            <a:extLst>
              <a:ext uri="{FF2B5EF4-FFF2-40B4-BE49-F238E27FC236}">
                <a16:creationId xmlns:a16="http://schemas.microsoft.com/office/drawing/2014/main" id="{3B6D9C97-027A-4E68-93F9-8FD4E1F05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2057400"/>
            <a:ext cx="1187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中英</a:t>
            </a:r>
          </a:p>
        </p:txBody>
      </p:sp>
      <p:sp>
        <p:nvSpPr>
          <p:cNvPr id="18556" name="文本框 18555">
            <a:extLst>
              <a:ext uri="{FF2B5EF4-FFF2-40B4-BE49-F238E27FC236}">
                <a16:creationId xmlns:a16="http://schemas.microsoft.com/office/drawing/2014/main" id="{3D4711FB-69B0-44E2-A866-5B037FD28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2057400"/>
            <a:ext cx="1017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中日</a:t>
            </a:r>
          </a:p>
        </p:txBody>
      </p:sp>
      <p:sp>
        <p:nvSpPr>
          <p:cNvPr id="18557" name="文本框 18556">
            <a:extLst>
              <a:ext uri="{FF2B5EF4-FFF2-40B4-BE49-F238E27FC236}">
                <a16:creationId xmlns:a16="http://schemas.microsoft.com/office/drawing/2014/main" id="{E6D8FD0E-3324-4683-80B7-02B91861B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844675"/>
            <a:ext cx="281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990099"/>
                </a:solidFill>
                <a:latin typeface="Times New Roman" panose="02020603050405020304" pitchFamily="18" charset="0"/>
              </a:rPr>
              <a:t>中与英俄德法美日意奥等国</a:t>
            </a:r>
          </a:p>
        </p:txBody>
      </p:sp>
      <p:sp>
        <p:nvSpPr>
          <p:cNvPr id="18559" name="文本框 18558">
            <a:extLst>
              <a:ext uri="{FF2B5EF4-FFF2-40B4-BE49-F238E27FC236}">
                <a16:creationId xmlns:a16="http://schemas.microsoft.com/office/drawing/2014/main" id="{DA3F8763-2CE2-4538-AA9E-B47ED92B2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194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2100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万银元</a:t>
            </a:r>
          </a:p>
        </p:txBody>
      </p:sp>
      <p:sp>
        <p:nvSpPr>
          <p:cNvPr id="18560" name="文本框 18559">
            <a:extLst>
              <a:ext uri="{FF2B5EF4-FFF2-40B4-BE49-F238E27FC236}">
                <a16:creationId xmlns:a16="http://schemas.microsoft.com/office/drawing/2014/main" id="{521EC9B3-C3B1-4FD8-8795-497FC6C34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03525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亿两白银</a:t>
            </a:r>
          </a:p>
        </p:txBody>
      </p:sp>
      <p:sp>
        <p:nvSpPr>
          <p:cNvPr id="18561" name="文本框 18560">
            <a:extLst>
              <a:ext uri="{FF2B5EF4-FFF2-40B4-BE49-F238E27FC236}">
                <a16:creationId xmlns:a16="http://schemas.microsoft.com/office/drawing/2014/main" id="{7F4B0FF7-BF48-4AEE-801E-910D9EE5F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606675"/>
            <a:ext cx="289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990099"/>
                </a:solidFill>
                <a:latin typeface="Times New Roman" panose="02020603050405020304" pitchFamily="18" charset="0"/>
              </a:rPr>
              <a:t>4.5</a:t>
            </a:r>
            <a:r>
              <a:rPr lang="zh-CN" altLang="en-US" sz="2000" b="1">
                <a:solidFill>
                  <a:srgbClr val="990099"/>
                </a:solidFill>
                <a:latin typeface="Times New Roman" panose="02020603050405020304" pitchFamily="18" charset="0"/>
              </a:rPr>
              <a:t>亿两白银，本息共计</a:t>
            </a:r>
            <a:r>
              <a:rPr lang="en-US" altLang="zh-CN" sz="2000" b="1">
                <a:solidFill>
                  <a:srgbClr val="990099"/>
                </a:solidFill>
                <a:latin typeface="Times New Roman" panose="02020603050405020304" pitchFamily="18" charset="0"/>
              </a:rPr>
              <a:t>9.8</a:t>
            </a:r>
            <a:r>
              <a:rPr lang="zh-CN" altLang="en-US" sz="2000" b="1">
                <a:solidFill>
                  <a:srgbClr val="990099"/>
                </a:solidFill>
                <a:latin typeface="Times New Roman" panose="02020603050405020304" pitchFamily="18" charset="0"/>
              </a:rPr>
              <a:t>亿两</a:t>
            </a:r>
          </a:p>
        </p:txBody>
      </p:sp>
      <p:sp>
        <p:nvSpPr>
          <p:cNvPr id="18563" name="文本框 18562">
            <a:extLst>
              <a:ext uri="{FF2B5EF4-FFF2-40B4-BE49-F238E27FC236}">
                <a16:creationId xmlns:a16="http://schemas.microsoft.com/office/drawing/2014/main" id="{049413A1-5B28-4B3B-82C8-CCE3AE524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052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割香港岛</a:t>
            </a:r>
          </a:p>
        </p:txBody>
      </p:sp>
      <p:sp>
        <p:nvSpPr>
          <p:cNvPr id="18564" name="文本框 18563">
            <a:extLst>
              <a:ext uri="{FF2B5EF4-FFF2-40B4-BE49-F238E27FC236}">
                <a16:creationId xmlns:a16="http://schemas.microsoft.com/office/drawing/2014/main" id="{206E42ED-3FF2-41A2-8154-F5B268A6F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519488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割台、澎、辽</a:t>
            </a:r>
          </a:p>
        </p:txBody>
      </p:sp>
      <p:sp>
        <p:nvSpPr>
          <p:cNvPr id="18575" name="文本框 18574">
            <a:extLst>
              <a:ext uri="{FF2B5EF4-FFF2-40B4-BE49-F238E27FC236}">
                <a16:creationId xmlns:a16="http://schemas.microsoft.com/office/drawing/2014/main" id="{8552CDDE-927A-4062-B952-66ABAB50F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2800"/>
            <a:ext cx="281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990099"/>
                </a:solidFill>
                <a:latin typeface="Times New Roman" panose="02020603050405020304" pitchFamily="18" charset="0"/>
              </a:rPr>
              <a:t>划北京东郊民巷为使馆区</a:t>
            </a:r>
          </a:p>
        </p:txBody>
      </p:sp>
      <p:sp>
        <p:nvSpPr>
          <p:cNvPr id="18577" name="文本框 18576">
            <a:extLst>
              <a:ext uri="{FF2B5EF4-FFF2-40B4-BE49-F238E27FC236}">
                <a16:creationId xmlns:a16="http://schemas.microsoft.com/office/drawing/2014/main" id="{2107A725-E71B-4E7C-BC41-727E1A0CB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95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五口通商</a:t>
            </a:r>
          </a:p>
        </p:txBody>
      </p:sp>
      <p:sp>
        <p:nvSpPr>
          <p:cNvPr id="18578" name="文本框 18577">
            <a:extLst>
              <a:ext uri="{FF2B5EF4-FFF2-40B4-BE49-F238E27FC236}">
                <a16:creationId xmlns:a16="http://schemas.microsoft.com/office/drawing/2014/main" id="{9455953A-AEDB-4172-8BC0-1918CB1CE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95800"/>
            <a:ext cx="2098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通商；设厂</a:t>
            </a:r>
          </a:p>
        </p:txBody>
      </p:sp>
      <p:sp>
        <p:nvSpPr>
          <p:cNvPr id="18579" name="文本框 18578">
            <a:extLst>
              <a:ext uri="{FF2B5EF4-FFF2-40B4-BE49-F238E27FC236}">
                <a16:creationId xmlns:a16="http://schemas.microsoft.com/office/drawing/2014/main" id="{54D2A909-C5A2-4C1D-9634-01AC51157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146550"/>
            <a:ext cx="3048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990099"/>
                </a:solidFill>
                <a:latin typeface="Times New Roman" panose="02020603050405020304" pitchFamily="18" charset="0"/>
              </a:rPr>
              <a:t>严禁反帝活动；拆毁军事防线，允许列强派兵进驻沿线要地</a:t>
            </a:r>
          </a:p>
        </p:txBody>
      </p:sp>
      <p:sp>
        <p:nvSpPr>
          <p:cNvPr id="18583" name="文本框 18582">
            <a:extLst>
              <a:ext uri="{FF2B5EF4-FFF2-40B4-BE49-F238E27FC236}">
                <a16:creationId xmlns:a16="http://schemas.microsoft.com/office/drawing/2014/main" id="{4EE7859E-51A7-43EA-B76C-CD5B14ABA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410200"/>
            <a:ext cx="236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使中国开始沦为半殖民地半封建社会</a:t>
            </a:r>
          </a:p>
        </p:txBody>
      </p:sp>
      <p:sp>
        <p:nvSpPr>
          <p:cNvPr id="18585" name="文本框 18584">
            <a:extLst>
              <a:ext uri="{FF2B5EF4-FFF2-40B4-BE49-F238E27FC236}">
                <a16:creationId xmlns:a16="http://schemas.microsoft.com/office/drawing/2014/main" id="{BF8B6079-C50E-4B30-AD7E-E6AA76F2F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486400"/>
            <a:ext cx="236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</a:rPr>
              <a:t>大大加深了半殖民地半封建社会程度</a:t>
            </a:r>
          </a:p>
        </p:txBody>
      </p:sp>
      <p:sp>
        <p:nvSpPr>
          <p:cNvPr id="18586" name="文本框 18585">
            <a:extLst>
              <a:ext uri="{FF2B5EF4-FFF2-40B4-BE49-F238E27FC236}">
                <a16:creationId xmlns:a16="http://schemas.microsoft.com/office/drawing/2014/main" id="{DDF0E8E3-96AA-4BFE-88AD-498202CE9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486400"/>
            <a:ext cx="274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990099"/>
                </a:solidFill>
                <a:latin typeface="Times New Roman" panose="02020603050405020304" pitchFamily="18" charset="0"/>
              </a:rPr>
              <a:t>使中国完全沦为半殖民地半封建社会</a:t>
            </a:r>
          </a:p>
        </p:txBody>
      </p:sp>
      <p:sp>
        <p:nvSpPr>
          <p:cNvPr id="25663" name="文本框 18586">
            <a:extLst>
              <a:ext uri="{FF2B5EF4-FFF2-40B4-BE49-F238E27FC236}">
                <a16:creationId xmlns:a16="http://schemas.microsoft.com/office/drawing/2014/main" id="{6240B12D-3111-40FC-986E-2E10BB81B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09600"/>
            <a:ext cx="4876800" cy="579438"/>
          </a:xfrm>
          <a:prstGeom prst="rect">
            <a:avLst/>
          </a:prstGeom>
          <a:solidFill>
            <a:srgbClr val="EFF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CC0066"/>
                </a:solidFill>
                <a:ea typeface="华文中宋" panose="02010600040101010101" pitchFamily="2" charset="-122"/>
              </a:rPr>
              <a:t>三大不平等条约对比简表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55" grpId="0"/>
      <p:bldP spid="18556" grpId="0"/>
      <p:bldP spid="18557" grpId="0"/>
      <p:bldP spid="18559" grpId="0"/>
      <p:bldP spid="18560" grpId="0"/>
      <p:bldP spid="18561" grpId="0"/>
      <p:bldP spid="18563" grpId="0"/>
      <p:bldP spid="18564" grpId="0"/>
      <p:bldP spid="18575" grpId="0"/>
      <p:bldP spid="18577" grpId="0"/>
      <p:bldP spid="18578" grpId="0"/>
      <p:bldP spid="18579" grpId="0"/>
      <p:bldP spid="18583" grpId="0"/>
      <p:bldP spid="18585" grpId="0"/>
      <p:bldP spid="185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2">
            <a:extLst>
              <a:ext uri="{FF2B5EF4-FFF2-40B4-BE49-F238E27FC236}">
                <a16:creationId xmlns:a16="http://schemas.microsoft.com/office/drawing/2014/main" id="{686746B4-F21C-485A-89D5-E2606170B0E9}"/>
              </a:ext>
            </a:extLst>
          </p:cNvPr>
          <p:cNvGrpSpPr>
            <a:grpSpLocks/>
          </p:cNvGrpSpPr>
          <p:nvPr/>
        </p:nvGrpSpPr>
        <p:grpSpPr bwMode="auto">
          <a:xfrm>
            <a:off x="141288" y="571500"/>
            <a:ext cx="2092325" cy="549275"/>
            <a:chOff x="242" y="858"/>
            <a:chExt cx="3296" cy="865"/>
          </a:xfrm>
        </p:grpSpPr>
        <p:pic>
          <p:nvPicPr>
            <p:cNvPr id="26642" name="图片 1">
              <a:extLst>
                <a:ext uri="{FF2B5EF4-FFF2-40B4-BE49-F238E27FC236}">
                  <a16:creationId xmlns:a16="http://schemas.microsoft.com/office/drawing/2014/main" id="{F81AC4DF-90EA-4575-BD37-F4276E20F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3" name="文本框 2">
              <a:extLst>
                <a:ext uri="{FF2B5EF4-FFF2-40B4-BE49-F238E27FC236}">
                  <a16:creationId xmlns:a16="http://schemas.microsoft.com/office/drawing/2014/main" id="{3C4B48D4-3269-4E1D-9B63-B4A3DFE12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" y="85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课堂小结</a:t>
              </a:r>
            </a:p>
          </p:txBody>
        </p:sp>
      </p:grpSp>
      <p:sp>
        <p:nvSpPr>
          <p:cNvPr id="24580" name="Rectangle 2">
            <a:extLst>
              <a:ext uri="{FF2B5EF4-FFF2-40B4-BE49-F238E27FC236}">
                <a16:creationId xmlns:a16="http://schemas.microsoft.com/office/drawing/2014/main" id="{CF65AD39-01E8-47BE-913A-F7019C82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504950"/>
            <a:ext cx="12557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  <a:ea typeface="黑体" panose="02010609060101010101" pitchFamily="49" charset="-122"/>
              </a:rPr>
              <a:t>直因：</a:t>
            </a:r>
          </a:p>
          <a:p>
            <a:pPr eaLnBrk="1" hangingPunct="1"/>
            <a:r>
              <a:rPr lang="zh-CN" altLang="en-US" sz="2800" b="1">
                <a:solidFill>
                  <a:srgbClr val="FF3300"/>
                </a:solidFill>
                <a:ea typeface="黑体" panose="02010609060101010101" pitchFamily="49" charset="-122"/>
              </a:rPr>
              <a:t>根因：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D792B50C-93D2-4F32-8708-EFFD70D70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636838"/>
            <a:ext cx="5475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八国：英法德意奥俄美日</a:t>
            </a:r>
          </a:p>
        </p:txBody>
      </p:sp>
      <p:sp>
        <p:nvSpPr>
          <p:cNvPr id="24582" name="Rectangle 4">
            <a:extLst>
              <a:ext uri="{FF2B5EF4-FFF2-40B4-BE49-F238E27FC236}">
                <a16:creationId xmlns:a16="http://schemas.microsoft.com/office/drawing/2014/main" id="{3CAF32BD-C1A8-4733-B2AF-44DE5D8D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05263"/>
            <a:ext cx="44973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ea typeface="黑体" panose="02010609060101010101" pitchFamily="49" charset="-122"/>
              </a:rPr>
              <a:t>1901</a:t>
            </a:r>
            <a:r>
              <a:rPr lang="zh-CN" altLang="en-US" sz="2800" b="1">
                <a:ea typeface="黑体" panose="02010609060101010101" pitchFamily="49" charset="-122"/>
              </a:rPr>
              <a:t>年签定</a:t>
            </a:r>
            <a:r>
              <a:rPr lang="en-US" altLang="zh-CN" sz="3200" b="1">
                <a:ea typeface="黑体" panose="02010609060101010101" pitchFamily="49" charset="-122"/>
              </a:rPr>
              <a:t>《</a:t>
            </a:r>
            <a:r>
              <a:rPr lang="zh-CN" altLang="en-US" sz="3200" b="1">
                <a:solidFill>
                  <a:srgbClr val="FF0000"/>
                </a:solidFill>
                <a:ea typeface="黑体" panose="02010609060101010101" pitchFamily="49" charset="-122"/>
              </a:rPr>
              <a:t>辛丑条约</a:t>
            </a:r>
            <a:r>
              <a:rPr lang="en-US" altLang="zh-CN" sz="3200" b="1">
                <a:ea typeface="黑体" panose="02010609060101010101" pitchFamily="49" charset="-122"/>
              </a:rPr>
              <a:t>》</a:t>
            </a:r>
          </a:p>
        </p:txBody>
      </p:sp>
      <p:sp>
        <p:nvSpPr>
          <p:cNvPr id="24583" name="AutoShape 5">
            <a:extLst>
              <a:ext uri="{FF2B5EF4-FFF2-40B4-BE49-F238E27FC236}">
                <a16:creationId xmlns:a16="http://schemas.microsoft.com/office/drawing/2014/main" id="{6EF9AC2A-C2C4-4C39-BCB1-E844D0CCBB0C}"/>
              </a:ext>
            </a:extLst>
          </p:cNvPr>
          <p:cNvSpPr>
            <a:spLocks/>
          </p:cNvSpPr>
          <p:nvPr/>
        </p:nvSpPr>
        <p:spPr bwMode="auto">
          <a:xfrm>
            <a:off x="2843213" y="2781300"/>
            <a:ext cx="288925" cy="1008063"/>
          </a:xfrm>
          <a:prstGeom prst="leftBrace">
            <a:avLst>
              <a:gd name="adj1" fmla="val 2899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4400" b="1"/>
          </a:p>
        </p:txBody>
      </p:sp>
      <p:sp>
        <p:nvSpPr>
          <p:cNvPr id="24584" name="Text Box 6">
            <a:extLst>
              <a:ext uri="{FF2B5EF4-FFF2-40B4-BE49-F238E27FC236}">
                <a16:creationId xmlns:a16="http://schemas.microsoft.com/office/drawing/2014/main" id="{1A6C782B-E5C3-4D2B-9967-24130DC83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3429000"/>
            <a:ext cx="6084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天津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北京</a:t>
            </a:r>
            <a:r>
              <a:rPr lang="zh-CN" altLang="en-US" sz="2400" b="1">
                <a:solidFill>
                  <a:srgbClr val="000000"/>
                </a:solidFill>
                <a:ea typeface="楷体_GB2312" pitchFamily="1" charset="-122"/>
              </a:rPr>
              <a:t>（</a:t>
            </a:r>
            <a:r>
              <a:rPr lang="zh-CN" altLang="en-US" sz="2400" b="1">
                <a:solidFill>
                  <a:srgbClr val="FF3300"/>
                </a:solidFill>
                <a:ea typeface="楷体_GB2312" pitchFamily="1" charset="-122"/>
              </a:rPr>
              <a:t>英法联军</a:t>
            </a:r>
            <a:r>
              <a:rPr lang="zh-CN" altLang="en-US" sz="2400" b="1">
                <a:solidFill>
                  <a:srgbClr val="000000"/>
                </a:solidFill>
                <a:ea typeface="楷体_GB2312" pitchFamily="1" charset="-122"/>
              </a:rPr>
              <a:t>也曾攻克北京）</a:t>
            </a:r>
          </a:p>
        </p:txBody>
      </p:sp>
      <p:sp>
        <p:nvSpPr>
          <p:cNvPr id="24585" name="Text Box 8">
            <a:extLst>
              <a:ext uri="{FF2B5EF4-FFF2-40B4-BE49-F238E27FC236}">
                <a16:creationId xmlns:a16="http://schemas.microsoft.com/office/drawing/2014/main" id="{4B16253A-0643-41A0-82AA-655EACEB5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" y="2395538"/>
            <a:ext cx="1258888" cy="24463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抗击八国联军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1900-1901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24586" name="Text Box 9">
            <a:extLst>
              <a:ext uri="{FF2B5EF4-FFF2-40B4-BE49-F238E27FC236}">
                <a16:creationId xmlns:a16="http://schemas.microsoft.com/office/drawing/2014/main" id="{9B635D54-0BDB-4AC5-AE62-C365CDC1B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1484313"/>
            <a:ext cx="37576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外国传教士活动的猖獗</a:t>
            </a:r>
          </a:p>
        </p:txBody>
      </p:sp>
      <p:sp>
        <p:nvSpPr>
          <p:cNvPr id="24587" name="Text Box 10">
            <a:extLst>
              <a:ext uri="{FF2B5EF4-FFF2-40B4-BE49-F238E27FC236}">
                <a16:creationId xmlns:a16="http://schemas.microsoft.com/office/drawing/2014/main" id="{A2BFF8BB-5ED2-41B5-8509-EF86C41CB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1916113"/>
            <a:ext cx="43989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帝国主义侵略中国加剧</a:t>
            </a:r>
          </a:p>
        </p:txBody>
      </p:sp>
      <p:sp>
        <p:nvSpPr>
          <p:cNvPr id="24588" name="WordArt 11">
            <a:extLst>
              <a:ext uri="{FF2B5EF4-FFF2-40B4-BE49-F238E27FC236}">
                <a16:creationId xmlns:a16="http://schemas.microsoft.com/office/drawing/2014/main" id="{5AC85F33-580E-4891-A145-F27C750BEC4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916238" y="4941888"/>
            <a:ext cx="5113337" cy="661987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1954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中国完全沦为半殖民地半封建社会</a:t>
            </a: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07E3703A-F61F-4B8F-9241-C25A704F5886}"/>
              </a:ext>
            </a:extLst>
          </p:cNvPr>
          <p:cNvGrpSpPr>
            <a:grpSpLocks/>
          </p:cNvGrpSpPr>
          <p:nvPr/>
        </p:nvGrpSpPr>
        <p:grpSpPr bwMode="auto">
          <a:xfrm>
            <a:off x="1252538" y="1570038"/>
            <a:ext cx="2014537" cy="3975100"/>
            <a:chOff x="839" y="981"/>
            <a:chExt cx="1269" cy="2504"/>
          </a:xfrm>
        </p:grpSpPr>
        <p:sp>
          <p:nvSpPr>
            <p:cNvPr id="26637" name="Text Box 13">
              <a:extLst>
                <a:ext uri="{FF2B5EF4-FFF2-40B4-BE49-F238E27FC236}">
                  <a16:creationId xmlns:a16="http://schemas.microsoft.com/office/drawing/2014/main" id="{2DD1AC09-5D7E-4344-8FD3-9C94FB981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981"/>
              <a:ext cx="9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ea typeface="黑体" panose="02010609060101010101" pitchFamily="49" charset="-122"/>
                </a:rPr>
                <a:t>原因：</a:t>
              </a:r>
            </a:p>
          </p:txBody>
        </p:sp>
        <p:sp>
          <p:nvSpPr>
            <p:cNvPr id="26638" name="AutoShape 14">
              <a:extLst>
                <a:ext uri="{FF2B5EF4-FFF2-40B4-BE49-F238E27FC236}">
                  <a16:creationId xmlns:a16="http://schemas.microsoft.com/office/drawing/2014/main" id="{A154AAE2-CF20-4552-9BCC-B6DA167FE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" y="1162"/>
              <a:ext cx="272" cy="2223"/>
            </a:xfrm>
            <a:prstGeom prst="leftBrace">
              <a:avLst>
                <a:gd name="adj1" fmla="val 67917"/>
                <a:gd name="adj2" fmla="val 50000"/>
              </a:avLst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9" name="Text Box 15">
              <a:extLst>
                <a:ext uri="{FF2B5EF4-FFF2-40B4-BE49-F238E27FC236}">
                  <a16:creationId xmlns:a16="http://schemas.microsoft.com/office/drawing/2014/main" id="{269FAD22-B975-45A3-925F-2F1C4BF6E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1842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经过</a:t>
              </a:r>
              <a:r>
                <a:rPr lang="en-US" altLang="zh-CN" sz="2800" b="1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</a:p>
          </p:txBody>
        </p:sp>
        <p:sp>
          <p:nvSpPr>
            <p:cNvPr id="26640" name="Text Box 16">
              <a:extLst>
                <a:ext uri="{FF2B5EF4-FFF2-40B4-BE49-F238E27FC236}">
                  <a16:creationId xmlns:a16="http://schemas.microsoft.com/office/drawing/2014/main" id="{26CA17AD-DEB6-4384-8866-B1BE16C15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568"/>
              <a:ext cx="9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ea typeface="黑体" panose="02010609060101010101" pitchFamily="49" charset="-122"/>
                </a:rPr>
                <a:t>结果：</a:t>
              </a:r>
            </a:p>
          </p:txBody>
        </p:sp>
        <p:sp>
          <p:nvSpPr>
            <p:cNvPr id="26641" name="Text Box 17">
              <a:extLst>
                <a:ext uri="{FF2B5EF4-FFF2-40B4-BE49-F238E27FC236}">
                  <a16:creationId xmlns:a16="http://schemas.microsoft.com/office/drawing/2014/main" id="{C6EB3152-32D7-4727-817C-D4973758B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3158"/>
              <a:ext cx="9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ea typeface="黑体" panose="02010609060101010101" pitchFamily="49" charset="-122"/>
                </a:rPr>
                <a:t>影响：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 decel="1000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800" decel="100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/>
      <p:bldP spid="24582" grpId="0"/>
      <p:bldP spid="24583" grpId="0" animBg="1"/>
      <p:bldP spid="24584" grpId="0"/>
      <p:bldP spid="24585" grpId="0" animBg="1"/>
      <p:bldP spid="24586" grpId="0"/>
      <p:bldP spid="245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2">
            <a:extLst>
              <a:ext uri="{FF2B5EF4-FFF2-40B4-BE49-F238E27FC236}">
                <a16:creationId xmlns:a16="http://schemas.microsoft.com/office/drawing/2014/main" id="{620E7EA6-F9BF-40B4-A5DF-F60EC8120289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557213"/>
            <a:ext cx="2065338" cy="536575"/>
            <a:chOff x="284" y="878"/>
            <a:chExt cx="3254" cy="845"/>
          </a:xfrm>
        </p:grpSpPr>
        <p:pic>
          <p:nvPicPr>
            <p:cNvPr id="27654" name="图片 1">
              <a:extLst>
                <a:ext uri="{FF2B5EF4-FFF2-40B4-BE49-F238E27FC236}">
                  <a16:creationId xmlns:a16="http://schemas.microsoft.com/office/drawing/2014/main" id="{BD14E314-7BF1-45C1-B96C-285032766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5" name="文本框 2">
              <a:extLst>
                <a:ext uri="{FF2B5EF4-FFF2-40B4-BE49-F238E27FC236}">
                  <a16:creationId xmlns:a16="http://schemas.microsoft.com/office/drawing/2014/main" id="{927A459E-4CE3-4146-B669-72DDA0EA5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随堂演练</a:t>
              </a:r>
            </a:p>
          </p:txBody>
        </p:sp>
      </p:grpSp>
      <p:sp>
        <p:nvSpPr>
          <p:cNvPr id="27651" name="文本框 41985">
            <a:extLst>
              <a:ext uri="{FF2B5EF4-FFF2-40B4-BE49-F238E27FC236}">
                <a16:creationId xmlns:a16="http://schemas.microsoft.com/office/drawing/2014/main" id="{F23FF8C9-D515-4C81-8FC9-0E59C12A8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1195388"/>
            <a:ext cx="8640762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1.义和团运动兴起的根本原因是(     )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A.外国传教士的活动十分猖獗      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B.帝国主义的侵略加深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C.清政府承认义和团的合法地位    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D.地主阶级与农民阶级的矛盾加深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2.八国联军的侵华时间是(     )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A.1899年              B.1900年   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C.1901年              D.1902年</a:t>
            </a:r>
          </a:p>
        </p:txBody>
      </p:sp>
      <p:sp>
        <p:nvSpPr>
          <p:cNvPr id="41988" name="文本框 41987">
            <a:extLst>
              <a:ext uri="{FF2B5EF4-FFF2-40B4-BE49-F238E27FC236}">
                <a16:creationId xmlns:a16="http://schemas.microsoft.com/office/drawing/2014/main" id="{46518F8F-8187-4292-8975-6273A0A5B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163" y="1255713"/>
            <a:ext cx="8191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41989" name="文本框 41988">
            <a:extLst>
              <a:ext uri="{FF2B5EF4-FFF2-40B4-BE49-F238E27FC236}">
                <a16:creationId xmlns:a16="http://schemas.microsoft.com/office/drawing/2014/main" id="{0D7F9E8D-7F4D-4131-B02C-273F2CFF4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5" y="4262438"/>
            <a:ext cx="82073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ea typeface="黑体" panose="02010609060101010101" pitchFamily="49" charset="-122"/>
              </a:rPr>
              <a:t>B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ldLvl="0"/>
      <p:bldP spid="41989" grpId="0" bldLvl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43009">
            <a:extLst>
              <a:ext uri="{FF2B5EF4-FFF2-40B4-BE49-F238E27FC236}">
                <a16:creationId xmlns:a16="http://schemas.microsoft.com/office/drawing/2014/main" id="{6AD6EADA-0395-4FA6-BF8C-C3891045A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746125"/>
            <a:ext cx="8640762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3.邓小平说：“中国是带着首都被敌人攻占的耻辱进入到20世纪的。”这次战争指的是（    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A.鸦片战争           B.第二次鸦片战争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C.甲午中日战争       D.八国联军侵华战争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4.近代史上列强强迫中国签订了一系列丧权辱国的条约。其中赔款最多的条约是(     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A.《马关条约》       B.《辛丑条约》   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C.《南京条约》       D.《天津条约》</a:t>
            </a:r>
          </a:p>
        </p:txBody>
      </p:sp>
      <p:sp>
        <p:nvSpPr>
          <p:cNvPr id="43011" name="文本框 43010">
            <a:extLst>
              <a:ext uri="{FF2B5EF4-FFF2-40B4-BE49-F238E27FC236}">
                <a16:creationId xmlns:a16="http://schemas.microsoft.com/office/drawing/2014/main" id="{8B517112-D93C-4261-9A85-5FE2EB8E8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138" y="1452563"/>
            <a:ext cx="8191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ea typeface="黑体" panose="02010609060101010101" pitchFamily="49" charset="-122"/>
              </a:rPr>
              <a:t>D</a:t>
            </a:r>
            <a:endParaRPr lang="zh-CN" altLang="en-US"/>
          </a:p>
        </p:txBody>
      </p:sp>
      <p:sp>
        <p:nvSpPr>
          <p:cNvPr id="43012" name="文本框 43011">
            <a:extLst>
              <a:ext uri="{FF2B5EF4-FFF2-40B4-BE49-F238E27FC236}">
                <a16:creationId xmlns:a16="http://schemas.microsoft.com/office/drawing/2014/main" id="{A61DF7B8-1D04-422A-8586-AE20B5416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275" y="4100513"/>
            <a:ext cx="82073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ea typeface="黑体" panose="02010609060101010101" pitchFamily="49" charset="-122"/>
              </a:rPr>
              <a:t>B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ldLvl="0"/>
      <p:bldP spid="43012" grpId="0" bldLvl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44033">
            <a:extLst>
              <a:ext uri="{FF2B5EF4-FFF2-40B4-BE49-F238E27FC236}">
                <a16:creationId xmlns:a16="http://schemas.microsoft.com/office/drawing/2014/main" id="{70B22246-D4B7-4836-B406-EC9E2B64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603250"/>
            <a:ext cx="8640762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5.《辛丑条约》签订时，慈禧太后曾说：“……量中华之物力，结与国之欢心。”对这句话理解准确的是(   　)</a:t>
            </a:r>
          </a:p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A.符合当时国际外交形势          </a:t>
            </a:r>
          </a:p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B.说明中国综合国力、物力强大</a:t>
            </a:r>
          </a:p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C.中国必须与世界各国友好交往    </a:t>
            </a:r>
          </a:p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D.反映了满清王朝腐败无能</a:t>
            </a:r>
          </a:p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6.中国完全陷入半殖民地半封建社会的深渊，这主要是指(　 　)</a:t>
            </a:r>
          </a:p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A.中国的自给自足的自然经济完全解体</a:t>
            </a:r>
          </a:p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B.帝国主义直接控制清政府的内政外交</a:t>
            </a:r>
          </a:p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C.赔款数额巨大，清朝经济被帝国主义完全控制</a:t>
            </a:r>
          </a:p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D.清政府完全成为列强的侵华工具</a:t>
            </a:r>
          </a:p>
        </p:txBody>
      </p:sp>
      <p:sp>
        <p:nvSpPr>
          <p:cNvPr id="44035" name="文本框 44034">
            <a:extLst>
              <a:ext uri="{FF2B5EF4-FFF2-40B4-BE49-F238E27FC236}">
                <a16:creationId xmlns:a16="http://schemas.microsoft.com/office/drawing/2014/main" id="{3DBCD57C-BC1B-4DA2-A6F3-0DD3ECF5C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1381125"/>
            <a:ext cx="8191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ea typeface="黑体" panose="02010609060101010101" pitchFamily="49" charset="-122"/>
              </a:rPr>
              <a:t>D</a:t>
            </a:r>
            <a:endParaRPr lang="zh-CN" altLang="en-US"/>
          </a:p>
        </p:txBody>
      </p:sp>
      <p:sp>
        <p:nvSpPr>
          <p:cNvPr id="44036" name="文本框 44035">
            <a:extLst>
              <a:ext uri="{FF2B5EF4-FFF2-40B4-BE49-F238E27FC236}">
                <a16:creationId xmlns:a16="http://schemas.microsoft.com/office/drawing/2014/main" id="{FCED564E-4D41-4724-A57F-ADC095EFE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525" y="3957638"/>
            <a:ext cx="82073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ea typeface="黑体" panose="02010609060101010101" pitchFamily="49" charset="-122"/>
              </a:rPr>
              <a:t>D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ldLvl="0"/>
      <p:bldP spid="44036" grpId="0" bldLvl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4">
            <a:extLst>
              <a:ext uri="{FF2B5EF4-FFF2-40B4-BE49-F238E27FC236}">
                <a16:creationId xmlns:a16="http://schemas.microsoft.com/office/drawing/2014/main" id="{8590F7F6-CA57-473B-9460-8BF552C6F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665288"/>
            <a:ext cx="8280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2">
            <a:extLst>
              <a:ext uri="{FF2B5EF4-FFF2-40B4-BE49-F238E27FC236}">
                <a16:creationId xmlns:a16="http://schemas.microsoft.com/office/drawing/2014/main" id="{A153E0B8-7BF5-451F-92CF-D4AA88E455DF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569913"/>
            <a:ext cx="2065338" cy="536575"/>
            <a:chOff x="284" y="878"/>
            <a:chExt cx="3254" cy="845"/>
          </a:xfrm>
        </p:grpSpPr>
        <p:pic>
          <p:nvPicPr>
            <p:cNvPr id="8196" name="图片 1">
              <a:extLst>
                <a:ext uri="{FF2B5EF4-FFF2-40B4-BE49-F238E27FC236}">
                  <a16:creationId xmlns:a16="http://schemas.microsoft.com/office/drawing/2014/main" id="{26799493-1EF1-43CE-AC66-EEA1E2347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7" name="文本框 2">
              <a:extLst>
                <a:ext uri="{FF2B5EF4-FFF2-40B4-BE49-F238E27FC236}">
                  <a16:creationId xmlns:a16="http://schemas.microsoft.com/office/drawing/2014/main" id="{893C7775-EB49-43C6-83A0-ACEDDAE22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zh-CN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学习目标</a:t>
              </a:r>
            </a:p>
          </p:txBody>
        </p:sp>
      </p:grpSp>
      <p:sp>
        <p:nvSpPr>
          <p:cNvPr id="51208" name="Text Box 5">
            <a:extLst>
              <a:ext uri="{FF2B5EF4-FFF2-40B4-BE49-F238E27FC236}">
                <a16:creationId xmlns:a16="http://schemas.microsoft.com/office/drawing/2014/main" id="{F3999D72-642D-4807-A077-6EEAC32FC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" y="1265238"/>
            <a:ext cx="9040813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600" b="1">
                <a:latin typeface="宋体" panose="02010600030101010101" pitchFamily="2" charset="-122"/>
                <a:sym typeface="宋体" panose="02010600030101010101" pitchFamily="2" charset="-122"/>
              </a:rPr>
              <a:t>1.了解义和团运动的兴起和八国联军侵华的经过</a:t>
            </a:r>
            <a:r>
              <a:rPr lang="zh-CN" altLang="en-US" sz="3600" b="1">
                <a:latin typeface="宋体" panose="02010600030101010101" pitchFamily="2" charset="-122"/>
                <a:sym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>
                <a:latin typeface="宋体" panose="02010600030101010101" pitchFamily="2" charset="-122"/>
                <a:sym typeface="宋体" panose="02010600030101010101" pitchFamily="2" charset="-122"/>
              </a:rPr>
              <a:t>2.理解义和团运动中的口号——“扶清灭洋”</a:t>
            </a:r>
            <a:r>
              <a:rPr lang="zh-CN" altLang="en-US" sz="3600" b="1">
                <a:latin typeface="宋体" panose="02010600030101010101" pitchFamily="2" charset="-122"/>
                <a:sym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>
                <a:latin typeface="宋体" panose="02010600030101010101" pitchFamily="2" charset="-122"/>
                <a:sym typeface="宋体" panose="02010600030101010101" pitchFamily="2" charset="-122"/>
              </a:rPr>
              <a:t>3.理解《辛丑条约》签订的内容和影响</a:t>
            </a:r>
            <a:r>
              <a:rPr lang="zh-CN" altLang="en-US" sz="3600" b="1">
                <a:latin typeface="宋体" panose="02010600030101010101" pitchFamily="2" charset="-122"/>
                <a:sym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2">
            <a:extLst>
              <a:ext uri="{FF2B5EF4-FFF2-40B4-BE49-F238E27FC236}">
                <a16:creationId xmlns:a16="http://schemas.microsoft.com/office/drawing/2014/main" id="{9412D2C3-DECE-4EA7-91A7-854C54AD3B56}"/>
              </a:ext>
            </a:extLst>
          </p:cNvPr>
          <p:cNvGrpSpPr>
            <a:grpSpLocks/>
          </p:cNvGrpSpPr>
          <p:nvPr/>
        </p:nvGrpSpPr>
        <p:grpSpPr bwMode="auto">
          <a:xfrm>
            <a:off x="193675" y="557213"/>
            <a:ext cx="2065338" cy="536575"/>
            <a:chOff x="284" y="878"/>
            <a:chExt cx="3254" cy="845"/>
          </a:xfrm>
        </p:grpSpPr>
        <p:pic>
          <p:nvPicPr>
            <p:cNvPr id="9229" name="图片 1">
              <a:extLst>
                <a:ext uri="{FF2B5EF4-FFF2-40B4-BE49-F238E27FC236}">
                  <a16:creationId xmlns:a16="http://schemas.microsoft.com/office/drawing/2014/main" id="{9682F772-10E3-49B5-955D-597E1F499C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0" name="文本框 2">
              <a:extLst>
                <a:ext uri="{FF2B5EF4-FFF2-40B4-BE49-F238E27FC236}">
                  <a16:creationId xmlns:a16="http://schemas.microsoft.com/office/drawing/2014/main" id="{343AD485-9890-401C-9BA2-070A410E3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新课讲授</a:t>
              </a:r>
            </a:p>
          </p:txBody>
        </p:sp>
      </p:grpSp>
      <p:sp>
        <p:nvSpPr>
          <p:cNvPr id="9219" name="矩形 7197">
            <a:extLst>
              <a:ext uri="{FF2B5EF4-FFF2-40B4-BE49-F238E27FC236}">
                <a16:creationId xmlns:a16="http://schemas.microsoft.com/office/drawing/2014/main" id="{804A81EE-C8F6-4965-8F5C-79FBEEF5F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" y="1116013"/>
            <a:ext cx="31686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一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.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义和团运动</a:t>
            </a:r>
          </a:p>
        </p:txBody>
      </p:sp>
      <p:sp>
        <p:nvSpPr>
          <p:cNvPr id="5125" name="矩形 7174">
            <a:extLst>
              <a:ext uri="{FF2B5EF4-FFF2-40B4-BE49-F238E27FC236}">
                <a16:creationId xmlns:a16="http://schemas.microsoft.com/office/drawing/2014/main" id="{3196EF8B-AC41-407C-9BDC-494B5C0A3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2000250"/>
            <a:ext cx="1419225" cy="533400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>
                <a:latin typeface="文鼎CS大黑" charset="0"/>
              </a:rPr>
              <a:t>1.</a:t>
            </a:r>
            <a:r>
              <a:rPr lang="zh-CN" altLang="en-US" sz="3200">
                <a:latin typeface="文鼎CS大黑" charset="0"/>
              </a:rPr>
              <a:t>兴起</a:t>
            </a:r>
          </a:p>
        </p:txBody>
      </p:sp>
      <p:sp>
        <p:nvSpPr>
          <p:cNvPr id="14340" name="Line 4">
            <a:extLst>
              <a:ext uri="{FF2B5EF4-FFF2-40B4-BE49-F238E27FC236}">
                <a16:creationId xmlns:a16="http://schemas.microsoft.com/office/drawing/2014/main" id="{6A5663EE-430D-4B80-8051-1E3148B9D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2750" y="2976563"/>
            <a:ext cx="0" cy="1566862"/>
          </a:xfrm>
          <a:prstGeom prst="line">
            <a:avLst/>
          </a:prstGeom>
          <a:noFill/>
          <a:ln w="38100">
            <a:solidFill>
              <a:srgbClr val="D615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Line 5">
            <a:extLst>
              <a:ext uri="{FF2B5EF4-FFF2-40B4-BE49-F238E27FC236}">
                <a16:creationId xmlns:a16="http://schemas.microsoft.com/office/drawing/2014/main" id="{B8E441CF-DAB7-463D-BBA1-92FBB02C7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2750" y="2976563"/>
            <a:ext cx="533400" cy="0"/>
          </a:xfrm>
          <a:prstGeom prst="line">
            <a:avLst/>
          </a:prstGeom>
          <a:noFill/>
          <a:ln w="38100">
            <a:solidFill>
              <a:srgbClr val="D6150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Line 6">
            <a:extLst>
              <a:ext uri="{FF2B5EF4-FFF2-40B4-BE49-F238E27FC236}">
                <a16:creationId xmlns:a16="http://schemas.microsoft.com/office/drawing/2014/main" id="{C8CC83FF-001D-49C6-816B-FE6C1BA9F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2750" y="4560888"/>
            <a:ext cx="533400" cy="0"/>
          </a:xfrm>
          <a:prstGeom prst="line">
            <a:avLst/>
          </a:prstGeom>
          <a:noFill/>
          <a:ln w="38100">
            <a:solidFill>
              <a:srgbClr val="D6150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AC682066-72F2-40CE-BBAB-6FA323DB9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5" y="2439988"/>
            <a:ext cx="1930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文鼎CS大黑" charset="0"/>
              </a:rPr>
              <a:t>帝国主义侵略加剧</a:t>
            </a:r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219D2A56-E8C6-4686-B8FB-00325ED1C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0" y="4124325"/>
            <a:ext cx="198596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文鼎CS大黑" charset="0"/>
              </a:rPr>
              <a:t>外国传教士活动猖獗</a:t>
            </a:r>
          </a:p>
        </p:txBody>
      </p:sp>
      <p:sp>
        <p:nvSpPr>
          <p:cNvPr id="14345" name="AutoShape 9">
            <a:extLst>
              <a:ext uri="{FF2B5EF4-FFF2-40B4-BE49-F238E27FC236}">
                <a16:creationId xmlns:a16="http://schemas.microsoft.com/office/drawing/2014/main" id="{D911E2D7-EEA1-41A0-ACB2-706B0A4D0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3513138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D615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BBECF5D8-EB9D-4CEF-82FB-A1E4A71D0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4913" y="2595563"/>
            <a:ext cx="2305050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 b="1">
                <a:solidFill>
                  <a:schemeClr val="hlink"/>
                </a:solidFill>
                <a:latin typeface="Times New Roman" panose="02020603050405020304" pitchFamily="18" charset="0"/>
                <a:ea typeface="隶书" pitchFamily="49" charset="-122"/>
              </a:rPr>
              <a:t>广泛性</a:t>
            </a:r>
            <a:r>
              <a:rPr lang="zh-CN" altLang="en-US" sz="4800" b="1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反帝</a:t>
            </a:r>
            <a:r>
              <a:rPr lang="zh-CN" altLang="en-US" sz="4800" b="1">
                <a:solidFill>
                  <a:schemeClr val="hlink"/>
                </a:solidFill>
                <a:latin typeface="Times New Roman" panose="02020603050405020304" pitchFamily="18" charset="0"/>
                <a:ea typeface="隶书" pitchFamily="49" charset="-122"/>
              </a:rPr>
              <a:t>斗争组织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7BC9C74B-841B-402A-A88A-CB43A29CA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3062288"/>
            <a:ext cx="2344737" cy="13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山东、直隶一带的义和拳、民间习武组织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  <p:bldP spid="14343" grpId="0"/>
      <p:bldP spid="14344" grpId="0"/>
      <p:bldP spid="14345" grpId="0" bldLvl="0" animBg="1"/>
      <p:bldP spid="14346" grpId="0"/>
      <p:bldP spid="143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图片 23553" descr="义和团的主要成员是贫苦农民，也有手工业者和城市贫民。义和团战士多头裹红巾、腰扎红带，手执大刀长矛。本图中展示的，就是义和团战士的形象">
            <a:extLst>
              <a:ext uri="{FF2B5EF4-FFF2-40B4-BE49-F238E27FC236}">
                <a16:creationId xmlns:a16="http://schemas.microsoft.com/office/drawing/2014/main" id="{4D5B0327-369F-44B9-B574-A90B78C4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485775"/>
            <a:ext cx="3078163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图片 8194" descr="16">
            <a:extLst>
              <a:ext uri="{FF2B5EF4-FFF2-40B4-BE49-F238E27FC236}">
                <a16:creationId xmlns:a16="http://schemas.microsoft.com/office/drawing/2014/main" id="{B994E1F2-B214-42B0-83CD-32E86D11A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501650"/>
            <a:ext cx="32004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8193" descr="2">
            <a:extLst>
              <a:ext uri="{FF2B5EF4-FFF2-40B4-BE49-F238E27FC236}">
                <a16:creationId xmlns:a16="http://schemas.microsoft.com/office/drawing/2014/main" id="{B7682931-9421-465F-AA5B-73313EAC3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488950"/>
            <a:ext cx="2925763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文本框 23554">
            <a:extLst>
              <a:ext uri="{FF2B5EF4-FFF2-40B4-BE49-F238E27FC236}">
                <a16:creationId xmlns:a16="http://schemas.microsoft.com/office/drawing/2014/main" id="{3C8C3C83-89A8-4AE1-9629-86B067973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4953000"/>
            <a:ext cx="912018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       </a:t>
            </a:r>
            <a:r>
              <a:rPr lang="zh-CN" altLang="en-US" sz="3200" b="1">
                <a:latin typeface="文鼎中楷简" charset="0"/>
              </a:rPr>
              <a:t>义和团的主要成员是贫苦农民，也有手工业者和城市贫民。义和团战士多头裹红巾、腰扎红带，手执大刀长矛。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矩形 7174">
            <a:extLst>
              <a:ext uri="{FF2B5EF4-FFF2-40B4-BE49-F238E27FC236}">
                <a16:creationId xmlns:a16="http://schemas.microsoft.com/office/drawing/2014/main" id="{0DDCD725-51D4-4769-8B8A-A3C983813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577850"/>
            <a:ext cx="1419225" cy="534988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>
                <a:latin typeface="文鼎CS大黑" charset="0"/>
              </a:rPr>
              <a:t>2.</a:t>
            </a:r>
            <a:r>
              <a:rPr lang="zh-CN" altLang="en-US" sz="3200">
                <a:latin typeface="文鼎CS大黑" charset="0"/>
              </a:rPr>
              <a:t>发展</a:t>
            </a:r>
          </a:p>
        </p:txBody>
      </p:sp>
      <p:sp>
        <p:nvSpPr>
          <p:cNvPr id="11267" name="Text Box 21">
            <a:extLst>
              <a:ext uri="{FF2B5EF4-FFF2-40B4-BE49-F238E27FC236}">
                <a16:creationId xmlns:a16="http://schemas.microsoft.com/office/drawing/2014/main" id="{745F91EF-27DC-43BC-AEFA-2B64F9744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133600"/>
            <a:ext cx="15843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800"/>
          </a:p>
        </p:txBody>
      </p:sp>
      <p:sp>
        <p:nvSpPr>
          <p:cNvPr id="8195" name="圆角矩形 27">
            <a:extLst>
              <a:ext uri="{FF2B5EF4-FFF2-40B4-BE49-F238E27FC236}">
                <a16:creationId xmlns:a16="http://schemas.microsoft.com/office/drawing/2014/main" id="{CA1E3217-5A72-49D3-BA31-5F7A45923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3" y="1492250"/>
            <a:ext cx="1008062" cy="45243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rgbClr val="292989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政策</a:t>
            </a:r>
          </a:p>
        </p:txBody>
      </p:sp>
      <p:sp>
        <p:nvSpPr>
          <p:cNvPr id="8196" name="圆角矩形 27">
            <a:extLst>
              <a:ext uri="{FF2B5EF4-FFF2-40B4-BE49-F238E27FC236}">
                <a16:creationId xmlns:a16="http://schemas.microsoft.com/office/drawing/2014/main" id="{7FECCB4C-7361-43F6-B172-9425DAC83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3" y="2581275"/>
            <a:ext cx="1008062" cy="45243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rgbClr val="292989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斗争</a:t>
            </a:r>
          </a:p>
        </p:txBody>
      </p:sp>
      <p:sp>
        <p:nvSpPr>
          <p:cNvPr id="8197" name="圆角矩形 27">
            <a:extLst>
              <a:ext uri="{FF2B5EF4-FFF2-40B4-BE49-F238E27FC236}">
                <a16:creationId xmlns:a16="http://schemas.microsoft.com/office/drawing/2014/main" id="{CC4AA749-9212-4C7E-9B78-E6EB4DCF8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3" y="3986213"/>
            <a:ext cx="1008062" cy="45243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rgbClr val="292989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成就</a:t>
            </a:r>
          </a:p>
        </p:txBody>
      </p:sp>
      <p:sp>
        <p:nvSpPr>
          <p:cNvPr id="18440" name="Text Box 29">
            <a:extLst>
              <a:ext uri="{FF2B5EF4-FFF2-40B4-BE49-F238E27FC236}">
                <a16:creationId xmlns:a16="http://schemas.microsoft.com/office/drawing/2014/main" id="{FEC95BFF-536C-493C-99CD-D47C98CC2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3" y="1438275"/>
            <a:ext cx="62563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清政府招抚义和团，并承认其合法地位</a:t>
            </a:r>
          </a:p>
        </p:txBody>
      </p:sp>
      <p:sp>
        <p:nvSpPr>
          <p:cNvPr id="18441" name="Rectangle 30">
            <a:extLst>
              <a:ext uri="{FF2B5EF4-FFF2-40B4-BE49-F238E27FC236}">
                <a16:creationId xmlns:a16="http://schemas.microsoft.com/office/drawing/2014/main" id="{4E715642-57BA-4931-9513-987147A49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88" y="2212975"/>
            <a:ext cx="59134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粘贴文告，揭露帝国主义的侵略罪行 </a:t>
            </a:r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1849CE32-E3BF-4F67-83A3-C7330192D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3" y="2946400"/>
            <a:ext cx="630713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捣毁教堂、拆毁铁路、砍断电线，表达对外国侵略者的愤怒。 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AF16C877-52C8-4F5C-B2AD-03896612C6C8}"/>
              </a:ext>
            </a:extLst>
          </p:cNvPr>
          <p:cNvSpPr/>
          <p:nvPr/>
        </p:nvSpPr>
        <p:spPr>
          <a:xfrm>
            <a:off x="2063750" y="2203450"/>
            <a:ext cx="334963" cy="137477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7" name="Text Box 29">
            <a:extLst>
              <a:ext uri="{FF2B5EF4-FFF2-40B4-BE49-F238E27FC236}">
                <a16:creationId xmlns:a16="http://schemas.microsoft.com/office/drawing/2014/main" id="{5E0F7635-0523-4F92-9D47-E4D29D054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3975100"/>
            <a:ext cx="62547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1900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年，义和团控制了京津地区。</a:t>
            </a:r>
          </a:p>
        </p:txBody>
      </p:sp>
      <p:sp>
        <p:nvSpPr>
          <p:cNvPr id="8203" name="上箭头 7">
            <a:extLst>
              <a:ext uri="{FF2B5EF4-FFF2-40B4-BE49-F238E27FC236}">
                <a16:creationId xmlns:a16="http://schemas.microsoft.com/office/drawing/2014/main" id="{B4C93003-6641-4EC6-A7EF-55A760B3320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256213" y="4400550"/>
            <a:ext cx="503237" cy="739775"/>
          </a:xfrm>
          <a:prstGeom prst="upArrow">
            <a:avLst>
              <a:gd name="adj1" fmla="val 50000"/>
              <a:gd name="adj2" fmla="val 5369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8FC8C5-C1A3-45B0-AE78-A8138EBAE8A7}"/>
              </a:ext>
            </a:extLst>
          </p:cNvPr>
          <p:cNvSpPr/>
          <p:nvPr/>
        </p:nvSpPr>
        <p:spPr>
          <a:xfrm>
            <a:off x="711200" y="5303838"/>
            <a:ext cx="8116888" cy="8302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b="1" i="1" u="sng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CS大黑" charset="0"/>
              </a:rPr>
              <a:t>引发帝国主义不满，联合侵华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  <p:bldP spid="8195" grpId="0" animBg="1"/>
      <p:bldP spid="8196" grpId="0" animBg="1"/>
      <p:bldP spid="8197" grpId="0" animBg="1"/>
      <p:bldP spid="18440" grpId="0"/>
      <p:bldP spid="18441" grpId="0"/>
      <p:bldP spid="5" grpId="0"/>
      <p:bldP spid="6" grpId="0" animBg="1"/>
      <p:bldP spid="7" grpId="0"/>
      <p:bldP spid="8203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矩形 7174">
            <a:extLst>
              <a:ext uri="{FF2B5EF4-FFF2-40B4-BE49-F238E27FC236}">
                <a16:creationId xmlns:a16="http://schemas.microsoft.com/office/drawing/2014/main" id="{C2ABB38E-5BEF-4FC9-9839-E999C4F1B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577850"/>
            <a:ext cx="1419225" cy="534988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>
                <a:latin typeface="文鼎CS大黑" charset="0"/>
              </a:rPr>
              <a:t>3.</a:t>
            </a:r>
            <a:r>
              <a:rPr lang="zh-CN" altLang="en-US" sz="3200">
                <a:latin typeface="文鼎CS大黑" charset="0"/>
              </a:rPr>
              <a:t>口号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E0EA8BC-933D-4E8F-8845-40C99EAAF1B8}"/>
              </a:ext>
            </a:extLst>
          </p:cNvPr>
          <p:cNvSpPr/>
          <p:nvPr/>
        </p:nvSpPr>
        <p:spPr>
          <a:xfrm>
            <a:off x="2964180" y="1856102"/>
            <a:ext cx="2217420" cy="25533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8000" b="1" noProof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简粗黑" charset="0"/>
                <a:ea typeface="微软简粗黑" charset="0"/>
              </a:rPr>
              <a:t>扶清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8000" b="1" noProof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简粗黑" charset="0"/>
                <a:ea typeface="微软简粗黑" charset="0"/>
              </a:rPr>
              <a:t>灭洋</a:t>
            </a:r>
          </a:p>
        </p:txBody>
      </p:sp>
      <p:sp>
        <p:nvSpPr>
          <p:cNvPr id="9246" name="矩形标注 9245">
            <a:extLst>
              <a:ext uri="{FF2B5EF4-FFF2-40B4-BE49-F238E27FC236}">
                <a16:creationId xmlns:a16="http://schemas.microsoft.com/office/drawing/2014/main" id="{D6EDD39F-D5FB-41F3-8D00-C18E80C6F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4505325"/>
            <a:ext cx="3317875" cy="2003425"/>
          </a:xfrm>
          <a:prstGeom prst="wedgeRectCallout">
            <a:avLst>
              <a:gd name="adj1" fmla="val 39454"/>
              <a:gd name="adj2" fmla="val -8019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              </a:t>
            </a:r>
          </a:p>
        </p:txBody>
      </p:sp>
      <p:sp>
        <p:nvSpPr>
          <p:cNvPr id="4" name="矩形标注 3">
            <a:extLst>
              <a:ext uri="{FF2B5EF4-FFF2-40B4-BE49-F238E27FC236}">
                <a16:creationId xmlns:a16="http://schemas.microsoft.com/office/drawing/2014/main" id="{10E609D5-F51B-48EC-9728-1ED2AC14C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438" y="525463"/>
            <a:ext cx="3595687" cy="1911350"/>
          </a:xfrm>
          <a:prstGeom prst="wedgeRectCallout">
            <a:avLst>
              <a:gd name="adj1" fmla="val -64148"/>
              <a:gd name="adj2" fmla="val 34787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              </a:t>
            </a:r>
          </a:p>
        </p:txBody>
      </p:sp>
      <p:sp>
        <p:nvSpPr>
          <p:cNvPr id="9221" name="文本框 4">
            <a:extLst>
              <a:ext uri="{FF2B5EF4-FFF2-40B4-BE49-F238E27FC236}">
                <a16:creationId xmlns:a16="http://schemas.microsoft.com/office/drawing/2014/main" id="{7968254E-F9FB-49F4-AE36-5FFCFBAA1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650875"/>
            <a:ext cx="3608388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文鼎CS中黑" charset="0"/>
              </a:rPr>
              <a:t>这反映了义和团是爱国性，但是也说明了义和团对清政府的本质认识不清，对它抱有幻想</a:t>
            </a:r>
            <a:r>
              <a:rPr lang="zh-CN" altLang="en-US" sz="2800">
                <a:latin typeface="文鼎CS中黑" charset="0"/>
              </a:rPr>
              <a:t>。</a:t>
            </a:r>
          </a:p>
        </p:txBody>
      </p:sp>
      <p:sp>
        <p:nvSpPr>
          <p:cNvPr id="9222" name="文本框 5">
            <a:extLst>
              <a:ext uri="{FF2B5EF4-FFF2-40B4-BE49-F238E27FC236}">
                <a16:creationId xmlns:a16="http://schemas.microsoft.com/office/drawing/2014/main" id="{C79618DB-A3EA-45CE-A345-6A1E2F792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3" y="4622800"/>
            <a:ext cx="32527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文鼎CS中黑" charset="0"/>
              </a:rPr>
              <a:t>具有盲目的排外性，鲜明的表达了中国人民反抗帝国主义的斗争意志</a:t>
            </a:r>
          </a:p>
        </p:txBody>
      </p:sp>
      <p:pic>
        <p:nvPicPr>
          <p:cNvPr id="9223" name="Picture 11" descr="扶清灭洋旗帜">
            <a:extLst>
              <a:ext uri="{FF2B5EF4-FFF2-40B4-BE49-F238E27FC236}">
                <a16:creationId xmlns:a16="http://schemas.microsoft.com/office/drawing/2014/main" id="{5BA2A455-0E7E-42F6-88F1-2401F68EF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09700"/>
            <a:ext cx="2147887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 descr="1">
            <a:extLst>
              <a:ext uri="{FF2B5EF4-FFF2-40B4-BE49-F238E27FC236}">
                <a16:creationId xmlns:a16="http://schemas.microsoft.com/office/drawing/2014/main" id="{E0005985-9A43-43AE-9251-C52851F23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975" y="3460750"/>
            <a:ext cx="2984500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  <p:bldP spid="9246" grpId="0" animBg="1"/>
      <p:bldP spid="4" grpId="0" animBg="1"/>
      <p:bldP spid="9221" grpId="0"/>
      <p:bldP spid="92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7197">
            <a:extLst>
              <a:ext uri="{FF2B5EF4-FFF2-40B4-BE49-F238E27FC236}">
                <a16:creationId xmlns:a16="http://schemas.microsoft.com/office/drawing/2014/main" id="{3C8BF6EB-F032-46DE-BF83-65A219670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576263"/>
            <a:ext cx="36274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二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.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抗击八国联军</a:t>
            </a:r>
          </a:p>
        </p:txBody>
      </p:sp>
      <p:sp>
        <p:nvSpPr>
          <p:cNvPr id="12290" name="文本框 12289">
            <a:extLst>
              <a:ext uri="{FF2B5EF4-FFF2-40B4-BE49-F238E27FC236}">
                <a16:creationId xmlns:a16="http://schemas.microsoft.com/office/drawing/2014/main" id="{BBB94D62-E490-4847-9194-3AC5CF6F7FE9}"/>
              </a:ext>
            </a:extLst>
          </p:cNvPr>
          <p:cNvSpPr txBox="1"/>
          <p:nvPr/>
        </p:nvSpPr>
        <p:spPr>
          <a:xfrm>
            <a:off x="846138" y="1200150"/>
            <a:ext cx="1092200" cy="584200"/>
          </a:xfrm>
          <a:prstGeom prst="rect">
            <a:avLst/>
          </a:prstGeom>
          <a:noFill/>
          <a:ln w="38100" cap="flat" cmpd="sng">
            <a:solidFill>
              <a:srgbClr val="66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3200" noProof="1">
                <a:effectLst>
                  <a:outerShdw blurRad="38100" dist="38100" dir="2700000" algn="tl">
                    <a:srgbClr val="C0C0C0"/>
                  </a:outerShdw>
                </a:effectLst>
                <a:latin typeface="文鼎CS中黑" charset="0"/>
              </a:rPr>
              <a:t>原因</a:t>
            </a:r>
          </a:p>
        </p:txBody>
      </p:sp>
      <p:sp>
        <p:nvSpPr>
          <p:cNvPr id="12291" name="文本框 12290">
            <a:extLst>
              <a:ext uri="{FF2B5EF4-FFF2-40B4-BE49-F238E27FC236}">
                <a16:creationId xmlns:a16="http://schemas.microsoft.com/office/drawing/2014/main" id="{CCBC2F57-A5B7-4121-9147-D9A94B1216BA}"/>
              </a:ext>
            </a:extLst>
          </p:cNvPr>
          <p:cNvSpPr txBox="1"/>
          <p:nvPr/>
        </p:nvSpPr>
        <p:spPr>
          <a:xfrm>
            <a:off x="2579688" y="4287838"/>
            <a:ext cx="56165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800" b="1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黑体" panose="02010600030101010101" pitchFamily="49" charset="-122"/>
                <a:cs typeface="+mn-ea"/>
              </a:rPr>
              <a:t>英、法、美、德、意、奥、日、俄</a:t>
            </a:r>
            <a:endParaRPr lang="zh-CN" altLang="en-US" sz="2800" b="1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ea typeface="黑体" panose="02010600030101010101" pitchFamily="49" charset="-122"/>
            </a:endParaRPr>
          </a:p>
        </p:txBody>
      </p:sp>
      <p:sp>
        <p:nvSpPr>
          <p:cNvPr id="12292" name="直接连接符 12291">
            <a:extLst>
              <a:ext uri="{FF2B5EF4-FFF2-40B4-BE49-F238E27FC236}">
                <a16:creationId xmlns:a16="http://schemas.microsoft.com/office/drawing/2014/main" id="{DA9336D0-7182-48F9-A8E7-703F5F517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8200" y="4254500"/>
            <a:ext cx="192881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文本框 12292">
            <a:extLst>
              <a:ext uri="{FF2B5EF4-FFF2-40B4-BE49-F238E27FC236}">
                <a16:creationId xmlns:a16="http://schemas.microsoft.com/office/drawing/2014/main" id="{9D1C640F-DBBE-42EE-892D-A491815DA3BA}"/>
              </a:ext>
            </a:extLst>
          </p:cNvPr>
          <p:cNvSpPr txBox="1"/>
          <p:nvPr/>
        </p:nvSpPr>
        <p:spPr>
          <a:xfrm>
            <a:off x="2244725" y="1241425"/>
            <a:ext cx="42386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帝国主义镇压义和团运动</a:t>
            </a:r>
          </a:p>
        </p:txBody>
      </p:sp>
      <p:sp>
        <p:nvSpPr>
          <p:cNvPr id="13319" name="矩形 12294">
            <a:extLst>
              <a:ext uri="{FF2B5EF4-FFF2-40B4-BE49-F238E27FC236}">
                <a16:creationId xmlns:a16="http://schemas.microsoft.com/office/drawing/2014/main" id="{C2428224-0611-4E47-AE05-8E00907D5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0" y="43148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7" name="文本框 12296">
            <a:extLst>
              <a:ext uri="{FF2B5EF4-FFF2-40B4-BE49-F238E27FC236}">
                <a16:creationId xmlns:a16="http://schemas.microsoft.com/office/drawing/2014/main" id="{DD3418F2-5DE6-400D-84B2-243DBC980873}"/>
              </a:ext>
            </a:extLst>
          </p:cNvPr>
          <p:cNvSpPr txBox="1"/>
          <p:nvPr/>
        </p:nvSpPr>
        <p:spPr>
          <a:xfrm>
            <a:off x="852488" y="5740400"/>
            <a:ext cx="1031875" cy="584200"/>
          </a:xfrm>
          <a:prstGeom prst="rect">
            <a:avLst/>
          </a:prstGeom>
          <a:noFill/>
          <a:ln w="38100" cap="flat" cmpd="sng">
            <a:solidFill>
              <a:srgbClr val="66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3200" noProof="1">
                <a:effectLst>
                  <a:outerShdw blurRad="38100" dist="38100" dir="2700000" algn="tl">
                    <a:srgbClr val="C0C0C0"/>
                  </a:outerShdw>
                </a:effectLst>
                <a:latin typeface="文鼎CS中黑" charset="0"/>
              </a:rPr>
              <a:t>结果</a:t>
            </a:r>
          </a:p>
        </p:txBody>
      </p:sp>
      <p:sp>
        <p:nvSpPr>
          <p:cNvPr id="11271" name="左大括号 12297">
            <a:extLst>
              <a:ext uri="{FF2B5EF4-FFF2-40B4-BE49-F238E27FC236}">
                <a16:creationId xmlns:a16="http://schemas.microsoft.com/office/drawing/2014/main" id="{070BC819-7A83-4546-8D6D-32745B1C7836}"/>
              </a:ext>
            </a:extLst>
          </p:cNvPr>
          <p:cNvSpPr>
            <a:spLocks/>
          </p:cNvSpPr>
          <p:nvPr/>
        </p:nvSpPr>
        <p:spPr bwMode="auto">
          <a:xfrm>
            <a:off x="569913" y="1443038"/>
            <a:ext cx="306387" cy="4643437"/>
          </a:xfrm>
          <a:prstGeom prst="leftBrace">
            <a:avLst>
              <a:gd name="adj1" fmla="val 158571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左大括号 12298">
            <a:extLst>
              <a:ext uri="{FF2B5EF4-FFF2-40B4-BE49-F238E27FC236}">
                <a16:creationId xmlns:a16="http://schemas.microsoft.com/office/drawing/2014/main" id="{4D14CD29-5412-4510-B9C8-D698CC19C78E}"/>
              </a:ext>
            </a:extLst>
          </p:cNvPr>
          <p:cNvSpPr>
            <a:spLocks/>
          </p:cNvSpPr>
          <p:nvPr/>
        </p:nvSpPr>
        <p:spPr bwMode="auto">
          <a:xfrm>
            <a:off x="1427163" y="4038600"/>
            <a:ext cx="288925" cy="1223963"/>
          </a:xfrm>
          <a:prstGeom prst="leftBrace">
            <a:avLst>
              <a:gd name="adj1" fmla="val 35204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1" name="文本框 12300">
            <a:extLst>
              <a:ext uri="{FF2B5EF4-FFF2-40B4-BE49-F238E27FC236}">
                <a16:creationId xmlns:a16="http://schemas.microsoft.com/office/drawing/2014/main" id="{F81B06A1-E7E5-4D15-9FB4-4C9E81355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5732463"/>
            <a:ext cx="3571875" cy="5842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文鼎中楷简" charset="0"/>
              </a:rPr>
              <a:t>《</a:t>
            </a:r>
            <a:r>
              <a:rPr lang="zh-CN" altLang="en-US" sz="3200" b="1">
                <a:solidFill>
                  <a:srgbClr val="FF0000"/>
                </a:solidFill>
                <a:latin typeface="文鼎中楷简" charset="0"/>
              </a:rPr>
              <a:t>辛丑条约</a:t>
            </a:r>
            <a:r>
              <a:rPr lang="en-US" altLang="zh-CN" sz="3200" b="1">
                <a:solidFill>
                  <a:srgbClr val="FF0000"/>
                </a:solidFill>
                <a:latin typeface="文鼎中楷简" charset="0"/>
              </a:rPr>
              <a:t>》</a:t>
            </a:r>
            <a:r>
              <a:rPr lang="zh-CN" altLang="en-US" sz="3200" b="1">
                <a:solidFill>
                  <a:srgbClr val="FF0000"/>
                </a:solidFill>
                <a:latin typeface="文鼎中楷简" charset="0"/>
              </a:rPr>
              <a:t>签订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2A6CCB-3F5C-4CF3-8EE6-F2D7757E83AB}"/>
              </a:ext>
            </a:extLst>
          </p:cNvPr>
          <p:cNvSpPr txBox="1"/>
          <p:nvPr/>
        </p:nvSpPr>
        <p:spPr>
          <a:xfrm>
            <a:off x="814388" y="2103438"/>
            <a:ext cx="1092200" cy="584200"/>
          </a:xfrm>
          <a:prstGeom prst="rect">
            <a:avLst/>
          </a:prstGeom>
          <a:noFill/>
          <a:ln w="38100" cap="flat" cmpd="sng">
            <a:solidFill>
              <a:srgbClr val="66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3200" noProof="1">
                <a:effectLst>
                  <a:outerShdw blurRad="38100" dist="38100" dir="2700000" algn="tl">
                    <a:srgbClr val="C0C0C0"/>
                  </a:outerShdw>
                </a:effectLst>
                <a:latin typeface="文鼎CS中黑" charset="0"/>
              </a:rPr>
              <a:t>时间</a:t>
            </a:r>
            <a:endParaRPr lang="zh-CN" altLang="zh-CN" sz="3200" noProof="1">
              <a:effectLst>
                <a:outerShdw blurRad="38100" dist="38100" dir="2700000" algn="tl">
                  <a:srgbClr val="C0C0C0"/>
                </a:outerShdw>
              </a:effectLst>
              <a:latin typeface="文鼎CS中黑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C3DC5E-5800-4765-A5E5-1A48C06EE1EE}"/>
              </a:ext>
            </a:extLst>
          </p:cNvPr>
          <p:cNvSpPr txBox="1"/>
          <p:nvPr/>
        </p:nvSpPr>
        <p:spPr>
          <a:xfrm>
            <a:off x="2332038" y="2159000"/>
            <a:ext cx="213201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1900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年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6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B32CB1-2C55-4985-8B2A-4B1C7DC9CBA6}"/>
              </a:ext>
            </a:extLst>
          </p:cNvPr>
          <p:cNvSpPr txBox="1"/>
          <p:nvPr/>
        </p:nvSpPr>
        <p:spPr>
          <a:xfrm>
            <a:off x="809625" y="3100388"/>
            <a:ext cx="1092200" cy="582612"/>
          </a:xfrm>
          <a:prstGeom prst="rect">
            <a:avLst/>
          </a:prstGeom>
          <a:noFill/>
          <a:ln w="38100" cap="flat" cmpd="sng">
            <a:solidFill>
              <a:srgbClr val="66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3200" noProof="1">
                <a:effectLst>
                  <a:outerShdw blurRad="38100" dist="38100" dir="2700000" algn="tl">
                    <a:srgbClr val="C0C0C0"/>
                  </a:outerShdw>
                </a:effectLst>
                <a:latin typeface="文鼎CS中黑" charset="0"/>
              </a:rPr>
              <a:t>过程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534EDA-3454-4389-ABEA-FB3236D9B4F8}"/>
              </a:ext>
            </a:extLst>
          </p:cNvPr>
          <p:cNvSpPr txBox="1"/>
          <p:nvPr/>
        </p:nvSpPr>
        <p:spPr>
          <a:xfrm>
            <a:off x="1624013" y="3797300"/>
            <a:ext cx="7345362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①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八国联军侵华和义和团廊坊大捷</a:t>
            </a:r>
          </a:p>
        </p:txBody>
      </p:sp>
      <p:sp>
        <p:nvSpPr>
          <p:cNvPr id="12294" name="文本框 12293">
            <a:extLst>
              <a:ext uri="{FF2B5EF4-FFF2-40B4-BE49-F238E27FC236}">
                <a16:creationId xmlns:a16="http://schemas.microsoft.com/office/drawing/2014/main" id="{BE6E6DFB-5BB3-4053-8AA0-40ED1F44B532}"/>
              </a:ext>
            </a:extLst>
          </p:cNvPr>
          <p:cNvSpPr txBox="1"/>
          <p:nvPr/>
        </p:nvSpPr>
        <p:spPr>
          <a:xfrm>
            <a:off x="1563688" y="4975225"/>
            <a:ext cx="6132512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文鼎中楷简" panose="02010609010101010101" charset="0"/>
                <a:cs typeface="文鼎中楷简" panose="02010609010101010101" charset="0"/>
              </a:rPr>
              <a:t> ②</a:t>
            </a:r>
            <a:r>
              <a:rPr lang="zh-CN" altLang="en-US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文鼎中楷简" panose="02010609010101010101" charset="0"/>
                <a:cs typeface="文鼎中楷简" panose="02010609010101010101" charset="0"/>
              </a:rPr>
              <a:t>天津的失陷和八国联军侵占北京</a:t>
            </a:r>
            <a:r>
              <a:rPr lang="zh-CN" altLang="en-US" sz="2800" b="1" noProof="1">
                <a:effectLst>
                  <a:outerShdw blurRad="38100" dist="38100" dir="2700000">
                    <a:srgbClr val="FFFFFF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ldLvl="0" animBg="1"/>
      <p:bldP spid="12291" grpId="0"/>
      <p:bldP spid="12293" grpId="0" bldLvl="0"/>
      <p:bldP spid="12297" grpId="0" bldLvl="0" animBg="1"/>
      <p:bldP spid="11271" grpId="0" animBg="1"/>
      <p:bldP spid="11272" grpId="0" animBg="1"/>
      <p:bldP spid="12301" grpId="0" bldLvl="0" animBg="1"/>
      <p:bldP spid="2" grpId="0" bldLvl="0" animBg="1"/>
      <p:bldP spid="3" grpId="0" bldLvl="0"/>
      <p:bldP spid="4" grpId="0" bldLvl="0" animBg="1"/>
      <p:bldP spid="5" grpId="0" bldLvl="0"/>
      <p:bldP spid="12294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图片 1">
            <a:extLst>
              <a:ext uri="{FF2B5EF4-FFF2-40B4-BE49-F238E27FC236}">
                <a16:creationId xmlns:a16="http://schemas.microsoft.com/office/drawing/2014/main" id="{6C99651E-7B2E-4321-A813-CEC66B491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481013"/>
            <a:ext cx="6091238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Rectangle 12">
            <a:extLst>
              <a:ext uri="{FF2B5EF4-FFF2-40B4-BE49-F238E27FC236}">
                <a16:creationId xmlns:a16="http://schemas.microsoft.com/office/drawing/2014/main" id="{9E95AF59-D8CB-40B9-A4E6-CEC57E39D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13" y="5548313"/>
            <a:ext cx="18081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>
                <a:solidFill>
                  <a:srgbClr val="660066"/>
                </a:solidFill>
                <a:latin typeface="文鼎CS大黑" charset="0"/>
              </a:rPr>
              <a:t>攻陷天津</a:t>
            </a:r>
            <a:r>
              <a:rPr lang="zh-CN" altLang="en-US" sz="3000" b="1">
                <a:solidFill>
                  <a:srgbClr val="660066"/>
                </a:solidFill>
              </a:rPr>
              <a:t> </a:t>
            </a:r>
          </a:p>
        </p:txBody>
      </p:sp>
      <p:sp>
        <p:nvSpPr>
          <p:cNvPr id="38922" name="Rectangle 16">
            <a:extLst>
              <a:ext uri="{FF2B5EF4-FFF2-40B4-BE49-F238E27FC236}">
                <a16:creationId xmlns:a16="http://schemas.microsoft.com/office/drawing/2014/main" id="{FFA87420-FC46-4FAA-BF6E-F5674EE73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775" y="5510213"/>
            <a:ext cx="17065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>
                <a:solidFill>
                  <a:srgbClr val="660066"/>
                </a:solidFill>
                <a:latin typeface="文鼎CS大黑" charset="0"/>
              </a:rPr>
              <a:t>侵占北京</a:t>
            </a:r>
          </a:p>
        </p:txBody>
      </p:sp>
      <p:sp>
        <p:nvSpPr>
          <p:cNvPr id="38924" name="Text Box 20">
            <a:extLst>
              <a:ext uri="{FF2B5EF4-FFF2-40B4-BE49-F238E27FC236}">
                <a16:creationId xmlns:a16="http://schemas.microsoft.com/office/drawing/2014/main" id="{D320AF93-AF19-4D5F-A21B-62E58B16B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25" y="5510213"/>
            <a:ext cx="18256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000">
                <a:solidFill>
                  <a:srgbClr val="660066"/>
                </a:solidFill>
                <a:latin typeface="文鼎CS大黑" charset="0"/>
              </a:rPr>
              <a:t>慈禧西逃</a:t>
            </a:r>
          </a:p>
        </p:txBody>
      </p:sp>
      <p:sp>
        <p:nvSpPr>
          <p:cNvPr id="38926" name="Text Box 22">
            <a:extLst>
              <a:ext uri="{FF2B5EF4-FFF2-40B4-BE49-F238E27FC236}">
                <a16:creationId xmlns:a16="http://schemas.microsoft.com/office/drawing/2014/main" id="{BCECA0F2-CBDF-4B48-9B0E-EDB678DD5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475" y="4230688"/>
            <a:ext cx="31527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文鼎中楷简" charset="0"/>
              </a:rPr>
              <a:t>下令剿杀义和团，请八国联军</a:t>
            </a:r>
            <a:r>
              <a:rPr lang="en-US" altLang="zh-CN" sz="2800" b="1">
                <a:latin typeface="文鼎中楷简" charset="0"/>
              </a:rPr>
              <a:t>“</a:t>
            </a:r>
            <a:r>
              <a:rPr lang="zh-CN" altLang="en-US" sz="2800" b="1">
                <a:latin typeface="文鼎中楷简" charset="0"/>
              </a:rPr>
              <a:t>助剿</a:t>
            </a:r>
            <a:r>
              <a:rPr lang="en-US" altLang="zh-CN" sz="2800" b="1">
                <a:latin typeface="文鼎中楷简" charset="0"/>
              </a:rPr>
              <a:t>”</a:t>
            </a:r>
          </a:p>
        </p:txBody>
      </p:sp>
      <p:sp>
        <p:nvSpPr>
          <p:cNvPr id="14343" name="Text Box 23">
            <a:extLst>
              <a:ext uri="{FF2B5EF4-FFF2-40B4-BE49-F238E27FC236}">
                <a16:creationId xmlns:a16="http://schemas.microsoft.com/office/drawing/2014/main" id="{8691D1E3-5F9F-4065-AAC0-29EC7DF72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518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9" name="Text Box 27">
            <a:extLst>
              <a:ext uri="{FF2B5EF4-FFF2-40B4-BE49-F238E27FC236}">
                <a16:creationId xmlns:a16="http://schemas.microsoft.com/office/drawing/2014/main" id="{9FA27AC3-4F8D-462C-ADC0-0A1E76CE9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5110163"/>
            <a:ext cx="554038" cy="1384300"/>
          </a:xfrm>
          <a:prstGeom prst="rect">
            <a:avLst/>
          </a:prstGeom>
          <a:noFill/>
          <a:ln w="9525">
            <a:solidFill>
              <a:srgbClr val="4F342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微软简粗黑" charset="0"/>
              </a:rPr>
              <a:t>大沽口</a:t>
            </a:r>
          </a:p>
        </p:txBody>
      </p:sp>
      <p:sp>
        <p:nvSpPr>
          <p:cNvPr id="38931" name="Line 29">
            <a:extLst>
              <a:ext uri="{FF2B5EF4-FFF2-40B4-BE49-F238E27FC236}">
                <a16:creationId xmlns:a16="http://schemas.microsoft.com/office/drawing/2014/main" id="{4CF6FE29-13BA-4856-9B0F-6E6FF821F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826125"/>
            <a:ext cx="57626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29">
            <a:extLst>
              <a:ext uri="{FF2B5EF4-FFF2-40B4-BE49-F238E27FC236}">
                <a16:creationId xmlns:a16="http://schemas.microsoft.com/office/drawing/2014/main" id="{EA61B3B7-3B67-447F-85C0-4054E5188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7813" y="5794375"/>
            <a:ext cx="57626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29">
            <a:extLst>
              <a:ext uri="{FF2B5EF4-FFF2-40B4-BE49-F238E27FC236}">
                <a16:creationId xmlns:a16="http://schemas.microsoft.com/office/drawing/2014/main" id="{35450472-011F-4C4C-A3C6-DBDFF613B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8388" y="5803900"/>
            <a:ext cx="57626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角上箭头 4">
            <a:extLst>
              <a:ext uri="{FF2B5EF4-FFF2-40B4-BE49-F238E27FC236}">
                <a16:creationId xmlns:a16="http://schemas.microsoft.com/office/drawing/2014/main" id="{7B93A586-D618-4928-8A38-044E73B47E20}"/>
              </a:ext>
            </a:extLst>
          </p:cNvPr>
          <p:cNvSpPr/>
          <p:nvPr/>
        </p:nvSpPr>
        <p:spPr>
          <a:xfrm>
            <a:off x="7051675" y="5227638"/>
            <a:ext cx="792163" cy="622300"/>
          </a:xfrm>
          <a:prstGeom prst="bentUpArrow">
            <a:avLst>
              <a:gd name="adj1" fmla="val 25000"/>
              <a:gd name="adj2" fmla="val 28486"/>
              <a:gd name="adj3" fmla="val 25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59BA03-A9C4-4132-8B56-75539569F183}"/>
              </a:ext>
            </a:extLst>
          </p:cNvPr>
          <p:cNvSpPr/>
          <p:nvPr/>
        </p:nvSpPr>
        <p:spPr>
          <a:xfrm>
            <a:off x="6043613" y="1012825"/>
            <a:ext cx="3032125" cy="1752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b="1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CS中黑" charset="0"/>
              </a:rPr>
              <a:t>义和团的中外反动势力的镇压下失败</a:t>
            </a:r>
          </a:p>
        </p:txBody>
      </p:sp>
      <p:sp>
        <p:nvSpPr>
          <p:cNvPr id="7" name="上箭头 6">
            <a:extLst>
              <a:ext uri="{FF2B5EF4-FFF2-40B4-BE49-F238E27FC236}">
                <a16:creationId xmlns:a16="http://schemas.microsoft.com/office/drawing/2014/main" id="{C15A1BC2-B1B3-4352-B461-1B7023B657CA}"/>
              </a:ext>
            </a:extLst>
          </p:cNvPr>
          <p:cNvSpPr/>
          <p:nvPr/>
        </p:nvSpPr>
        <p:spPr>
          <a:xfrm>
            <a:off x="7264400" y="2668588"/>
            <a:ext cx="746125" cy="1455737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/>
      <p:bldP spid="38922" grpId="0"/>
      <p:bldP spid="38924" grpId="0"/>
      <p:bldP spid="38926" grpId="0"/>
      <p:bldP spid="38929" grpId="0" bldLvl="0" animBg="1"/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Pages>0</Pages>
  <Words>1013</Words>
  <Characters>0</Characters>
  <Application>Microsoft Office PowerPoint</Application>
  <DocSecurity>0</DocSecurity>
  <PresentationFormat>全屏显示(4:3)</PresentationFormat>
  <Lines>0</Lines>
  <Paragraphs>173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Arial</vt:lpstr>
      <vt:lpstr>宋体</vt:lpstr>
      <vt:lpstr>Calibri Light</vt:lpstr>
      <vt:lpstr>Calibri</vt:lpstr>
      <vt:lpstr>黑体</vt:lpstr>
      <vt:lpstr>文鼎CS大黑</vt:lpstr>
      <vt:lpstr>文鼎中楷简</vt:lpstr>
      <vt:lpstr>Times New Roman</vt:lpstr>
      <vt:lpstr>隶书</vt:lpstr>
      <vt:lpstr>华文新魏</vt:lpstr>
      <vt:lpstr>文鼎CS中黑</vt:lpstr>
      <vt:lpstr>微软简粗黑</vt:lpstr>
      <vt:lpstr>楷体_GB2312</vt:lpstr>
      <vt:lpstr>Wingdings</vt:lpstr>
      <vt:lpstr>Garamond</vt:lpstr>
      <vt:lpstr>华文中宋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免费更新请加微信：popo6111；淘宝店铺：泡泡教育5</dc:title>
  <dc:subject/>
  <dc:creator>免费更新请加微信：popo6111;淘宝店铺：泡泡教育5</dc:creator>
  <cp:keywords/>
  <dc:description>免费更新请加微信：popo6111；淘宝店铺：泡泡教育5</dc:description>
  <cp:lastModifiedBy>郭 会玲</cp:lastModifiedBy>
  <cp:revision>31</cp:revision>
  <dcterms:created xsi:type="dcterms:W3CDTF">2017-05-23T06:00:13Z</dcterms:created>
  <dcterms:modified xsi:type="dcterms:W3CDTF">2019-09-21T10:53:49Z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