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1" r:id="rId2"/>
    <p:sldId id="395" r:id="rId3"/>
    <p:sldId id="396" r:id="rId4"/>
    <p:sldId id="397" r:id="rId5"/>
    <p:sldId id="429" r:id="rId6"/>
    <p:sldId id="399" r:id="rId7"/>
    <p:sldId id="400" r:id="rId8"/>
    <p:sldId id="401" r:id="rId9"/>
    <p:sldId id="402" r:id="rId10"/>
    <p:sldId id="427" r:id="rId11"/>
    <p:sldId id="403" r:id="rId12"/>
    <p:sldId id="404" r:id="rId13"/>
    <p:sldId id="405" r:id="rId14"/>
    <p:sldId id="430" r:id="rId15"/>
    <p:sldId id="406" r:id="rId16"/>
    <p:sldId id="407" r:id="rId17"/>
    <p:sldId id="428" r:id="rId18"/>
    <p:sldId id="425" r:id="rId19"/>
    <p:sldId id="408" r:id="rId20"/>
    <p:sldId id="410" r:id="rId21"/>
    <p:sldId id="409" r:id="rId22"/>
    <p:sldId id="431" r:id="rId23"/>
    <p:sldId id="412" r:id="rId24"/>
    <p:sldId id="433" r:id="rId25"/>
    <p:sldId id="432" r:id="rId26"/>
    <p:sldId id="413" r:id="rId27"/>
    <p:sldId id="426" r:id="rId28"/>
    <p:sldId id="415" r:id="rId29"/>
    <p:sldId id="416" r:id="rId30"/>
    <p:sldId id="418" r:id="rId31"/>
    <p:sldId id="419" r:id="rId32"/>
    <p:sldId id="420" r:id="rId33"/>
    <p:sldId id="361" r:id="rId34"/>
    <p:sldId id="362"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9D77F90D-EBD2-466F-9533-BFF2F5EDBC3B}"/>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F54BABDE-2558-4374-AC30-F32C11A6EED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289B736-255B-4B6A-8A69-5493229B93C3}"/>
              </a:ext>
            </a:extLst>
          </p:cNvPr>
          <p:cNvSpPr>
            <a:spLocks noGrp="1"/>
          </p:cNvSpPr>
          <p:nvPr>
            <p:ph type="sldNum" sz="quarter" idx="12"/>
          </p:nvPr>
        </p:nvSpPr>
        <p:spPr/>
        <p:txBody>
          <a:bodyPr/>
          <a:lstStyle>
            <a:lvl1pPr>
              <a:defRPr/>
            </a:lvl1pPr>
          </a:lstStyle>
          <a:p>
            <a:fld id="{CCB0E941-51BE-4B63-A539-C11C367B2939}" type="slidenum">
              <a:rPr lang="zh-CN" altLang="en-US"/>
              <a:pPr/>
              <a:t>‹#›</a:t>
            </a:fld>
            <a:endParaRPr lang="zh-CN" altLang="en-US"/>
          </a:p>
        </p:txBody>
      </p:sp>
    </p:spTree>
    <p:extLst>
      <p:ext uri="{BB962C8B-B14F-4D97-AF65-F5344CB8AC3E}">
        <p14:creationId xmlns:p14="http://schemas.microsoft.com/office/powerpoint/2010/main" val="40164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94EC188-8AB8-4851-A9B8-3364E699B09F}"/>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79AF0A04-E1C5-4B4B-B453-E4D77D7FD2E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69D9241-F84B-412C-83EC-35FEF532F48E}"/>
              </a:ext>
            </a:extLst>
          </p:cNvPr>
          <p:cNvSpPr>
            <a:spLocks noGrp="1"/>
          </p:cNvSpPr>
          <p:nvPr>
            <p:ph type="sldNum" sz="quarter" idx="12"/>
          </p:nvPr>
        </p:nvSpPr>
        <p:spPr/>
        <p:txBody>
          <a:bodyPr/>
          <a:lstStyle>
            <a:lvl1pPr>
              <a:defRPr/>
            </a:lvl1pPr>
          </a:lstStyle>
          <a:p>
            <a:fld id="{9CAE172E-C7EA-4490-B749-F9D849ADD850}" type="slidenum">
              <a:rPr lang="zh-CN" altLang="en-US"/>
              <a:pPr/>
              <a:t>‹#›</a:t>
            </a:fld>
            <a:endParaRPr lang="zh-CN" altLang="en-US"/>
          </a:p>
        </p:txBody>
      </p:sp>
    </p:spTree>
    <p:extLst>
      <p:ext uri="{BB962C8B-B14F-4D97-AF65-F5344CB8AC3E}">
        <p14:creationId xmlns:p14="http://schemas.microsoft.com/office/powerpoint/2010/main" val="418538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11A6C6DD-9477-4CDE-AC92-A565FBC168B9}"/>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6863D678-9DF7-4FDA-BB5D-08ECB6E879E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C455AA4-EAE7-4C24-8191-BC13B73774D9}"/>
              </a:ext>
            </a:extLst>
          </p:cNvPr>
          <p:cNvSpPr>
            <a:spLocks noGrp="1"/>
          </p:cNvSpPr>
          <p:nvPr>
            <p:ph type="sldNum" sz="quarter" idx="12"/>
          </p:nvPr>
        </p:nvSpPr>
        <p:spPr/>
        <p:txBody>
          <a:bodyPr/>
          <a:lstStyle>
            <a:lvl1pPr>
              <a:defRPr/>
            </a:lvl1pPr>
          </a:lstStyle>
          <a:p>
            <a:fld id="{EC254A17-7124-4F2E-BF9A-EB9EC8DC860A}" type="slidenum">
              <a:rPr lang="zh-CN" altLang="en-US"/>
              <a:pPr/>
              <a:t>‹#›</a:t>
            </a:fld>
            <a:endParaRPr lang="zh-CN" altLang="en-US"/>
          </a:p>
        </p:txBody>
      </p:sp>
    </p:spTree>
    <p:extLst>
      <p:ext uri="{BB962C8B-B14F-4D97-AF65-F5344CB8AC3E}">
        <p14:creationId xmlns:p14="http://schemas.microsoft.com/office/powerpoint/2010/main" val="245764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7C026043-2F25-422A-95A6-13E6D079DB16}"/>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7B629EEA-CA93-430D-B102-2256B63180E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740987E-2954-4002-9B09-F62C6AC5641E}"/>
              </a:ext>
            </a:extLst>
          </p:cNvPr>
          <p:cNvSpPr>
            <a:spLocks noGrp="1"/>
          </p:cNvSpPr>
          <p:nvPr>
            <p:ph type="sldNum" sz="quarter" idx="12"/>
          </p:nvPr>
        </p:nvSpPr>
        <p:spPr/>
        <p:txBody>
          <a:bodyPr/>
          <a:lstStyle>
            <a:lvl1pPr>
              <a:defRPr/>
            </a:lvl1pPr>
          </a:lstStyle>
          <a:p>
            <a:fld id="{B513BEDA-A563-494B-BE22-9D6ACBBA6B73}" type="slidenum">
              <a:rPr lang="zh-CN" altLang="en-US"/>
              <a:pPr/>
              <a:t>‹#›</a:t>
            </a:fld>
            <a:endParaRPr lang="zh-CN" altLang="en-US"/>
          </a:p>
        </p:txBody>
      </p:sp>
    </p:spTree>
    <p:extLst>
      <p:ext uri="{BB962C8B-B14F-4D97-AF65-F5344CB8AC3E}">
        <p14:creationId xmlns:p14="http://schemas.microsoft.com/office/powerpoint/2010/main" val="166816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5F76CA9C-0857-4029-8D89-E0E40C8A92C7}"/>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2DF07B78-39A0-4C74-832B-91B4D4746F8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89581BB-BA67-44F1-BC15-E329F7DB57FD}"/>
              </a:ext>
            </a:extLst>
          </p:cNvPr>
          <p:cNvSpPr>
            <a:spLocks noGrp="1"/>
          </p:cNvSpPr>
          <p:nvPr>
            <p:ph type="sldNum" sz="quarter" idx="12"/>
          </p:nvPr>
        </p:nvSpPr>
        <p:spPr/>
        <p:txBody>
          <a:bodyPr/>
          <a:lstStyle>
            <a:lvl1pPr>
              <a:defRPr/>
            </a:lvl1pPr>
          </a:lstStyle>
          <a:p>
            <a:fld id="{4D97F4D3-710F-41B9-9381-49E37371E478}" type="slidenum">
              <a:rPr lang="zh-CN" altLang="en-US"/>
              <a:pPr/>
              <a:t>‹#›</a:t>
            </a:fld>
            <a:endParaRPr lang="zh-CN" altLang="en-US"/>
          </a:p>
        </p:txBody>
      </p:sp>
    </p:spTree>
    <p:extLst>
      <p:ext uri="{BB962C8B-B14F-4D97-AF65-F5344CB8AC3E}">
        <p14:creationId xmlns:p14="http://schemas.microsoft.com/office/powerpoint/2010/main" val="105247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350D2EC5-2776-4C92-A375-85122483586B}"/>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7C3FD7B2-C444-4340-A0BB-B917A140DF27}"/>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A4AD4F7-FB43-4BD5-9F23-F5C65C6F7307}"/>
              </a:ext>
            </a:extLst>
          </p:cNvPr>
          <p:cNvSpPr>
            <a:spLocks noGrp="1"/>
          </p:cNvSpPr>
          <p:nvPr>
            <p:ph type="sldNum" sz="quarter" idx="12"/>
          </p:nvPr>
        </p:nvSpPr>
        <p:spPr/>
        <p:txBody>
          <a:bodyPr/>
          <a:lstStyle>
            <a:lvl1pPr>
              <a:defRPr/>
            </a:lvl1pPr>
          </a:lstStyle>
          <a:p>
            <a:fld id="{426E5F02-5857-4BB2-822A-0E4EAC6B7430}" type="slidenum">
              <a:rPr lang="zh-CN" altLang="en-US"/>
              <a:pPr/>
              <a:t>‹#›</a:t>
            </a:fld>
            <a:endParaRPr lang="zh-CN" altLang="en-US"/>
          </a:p>
        </p:txBody>
      </p:sp>
    </p:spTree>
    <p:extLst>
      <p:ext uri="{BB962C8B-B14F-4D97-AF65-F5344CB8AC3E}">
        <p14:creationId xmlns:p14="http://schemas.microsoft.com/office/powerpoint/2010/main" val="42412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4786FB62-8AAB-415A-A9E0-30C70A4411FD}"/>
              </a:ext>
            </a:extLst>
          </p:cNvPr>
          <p:cNvSpPr>
            <a:spLocks noGrp="1"/>
          </p:cNvSpPr>
          <p:nvPr>
            <p:ph type="dt" sz="half" idx="10"/>
          </p:nvPr>
        </p:nvSpPr>
        <p:spPr/>
        <p:txBody>
          <a:bodyPr/>
          <a:lstStyle>
            <a:lvl1pPr>
              <a:defRPr/>
            </a:lvl1pPr>
          </a:lstStyle>
          <a:p>
            <a:pPr>
              <a:defRPr/>
            </a:pPr>
            <a:endParaRPr lang="zh-CN" altLang="en-US"/>
          </a:p>
        </p:txBody>
      </p:sp>
      <p:sp>
        <p:nvSpPr>
          <p:cNvPr id="8" name="页脚占位符 7">
            <a:extLst>
              <a:ext uri="{FF2B5EF4-FFF2-40B4-BE49-F238E27FC236}">
                <a16:creationId xmlns:a16="http://schemas.microsoft.com/office/drawing/2014/main" id="{DB729690-DAB9-4FAD-AEF8-FC108642226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2FB9441B-9159-48A6-8198-EAAD7C62C2F8}"/>
              </a:ext>
            </a:extLst>
          </p:cNvPr>
          <p:cNvSpPr>
            <a:spLocks noGrp="1"/>
          </p:cNvSpPr>
          <p:nvPr>
            <p:ph type="sldNum" sz="quarter" idx="12"/>
          </p:nvPr>
        </p:nvSpPr>
        <p:spPr/>
        <p:txBody>
          <a:bodyPr/>
          <a:lstStyle>
            <a:lvl1pPr>
              <a:defRPr/>
            </a:lvl1pPr>
          </a:lstStyle>
          <a:p>
            <a:fld id="{96EC9C0B-B233-4854-ACF9-82B7518FC7A4}" type="slidenum">
              <a:rPr lang="zh-CN" altLang="en-US"/>
              <a:pPr/>
              <a:t>‹#›</a:t>
            </a:fld>
            <a:endParaRPr lang="zh-CN" altLang="en-US"/>
          </a:p>
        </p:txBody>
      </p:sp>
    </p:spTree>
    <p:extLst>
      <p:ext uri="{BB962C8B-B14F-4D97-AF65-F5344CB8AC3E}">
        <p14:creationId xmlns:p14="http://schemas.microsoft.com/office/powerpoint/2010/main" val="228725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82C3A570-98D8-4E54-9337-0864B4BF82C1}"/>
              </a:ext>
            </a:extLst>
          </p:cNvPr>
          <p:cNvSpPr>
            <a:spLocks noGrp="1"/>
          </p:cNvSpPr>
          <p:nvPr>
            <p:ph type="dt" sz="half" idx="10"/>
          </p:nvPr>
        </p:nvSpPr>
        <p:spPr/>
        <p:txBody>
          <a:bodyPr/>
          <a:lstStyle>
            <a:lvl1pPr>
              <a:defRPr/>
            </a:lvl1pPr>
          </a:lstStyle>
          <a:p>
            <a:pPr>
              <a:defRPr/>
            </a:pPr>
            <a:endParaRPr lang="zh-CN" altLang="en-US"/>
          </a:p>
        </p:txBody>
      </p:sp>
      <p:sp>
        <p:nvSpPr>
          <p:cNvPr id="4" name="页脚占位符 3">
            <a:extLst>
              <a:ext uri="{FF2B5EF4-FFF2-40B4-BE49-F238E27FC236}">
                <a16:creationId xmlns:a16="http://schemas.microsoft.com/office/drawing/2014/main" id="{B6E39ED7-51A7-4B5D-824F-B52E30C85043}"/>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449FAF6C-51D4-4D48-B827-900D08E3249A}"/>
              </a:ext>
            </a:extLst>
          </p:cNvPr>
          <p:cNvSpPr>
            <a:spLocks noGrp="1"/>
          </p:cNvSpPr>
          <p:nvPr>
            <p:ph type="sldNum" sz="quarter" idx="12"/>
          </p:nvPr>
        </p:nvSpPr>
        <p:spPr/>
        <p:txBody>
          <a:bodyPr/>
          <a:lstStyle>
            <a:lvl1pPr>
              <a:defRPr/>
            </a:lvl1pPr>
          </a:lstStyle>
          <a:p>
            <a:fld id="{BDBB0925-FC24-48E9-BBBA-F03F8BB92BC6}" type="slidenum">
              <a:rPr lang="zh-CN" altLang="en-US"/>
              <a:pPr/>
              <a:t>‹#›</a:t>
            </a:fld>
            <a:endParaRPr lang="zh-CN" altLang="en-US"/>
          </a:p>
        </p:txBody>
      </p:sp>
    </p:spTree>
    <p:extLst>
      <p:ext uri="{BB962C8B-B14F-4D97-AF65-F5344CB8AC3E}">
        <p14:creationId xmlns:p14="http://schemas.microsoft.com/office/powerpoint/2010/main" val="353546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a:extLst>
              <a:ext uri="{FF2B5EF4-FFF2-40B4-BE49-F238E27FC236}">
                <a16:creationId xmlns:a16="http://schemas.microsoft.com/office/drawing/2014/main" id="{06E9B68D-4E9B-404D-B506-C7CEEB72D306}"/>
              </a:ext>
            </a:extLst>
          </p:cNvPr>
          <p:cNvSpPr>
            <a:spLocks noGrp="1"/>
          </p:cNvSpPr>
          <p:nvPr>
            <p:ph type="dt" sz="half" idx="10"/>
          </p:nvPr>
        </p:nvSpPr>
        <p:spPr>
          <a:ln/>
        </p:spPr>
        <p:txBody>
          <a:bodyPr/>
          <a:lstStyle>
            <a:lvl1pPr>
              <a:defRPr/>
            </a:lvl1pPr>
          </a:lstStyle>
          <a:p>
            <a:pPr>
              <a:defRPr/>
            </a:pPr>
            <a:fld id="{4A7D158E-11F0-4385-B226-43A134E9931A}" type="datetime1">
              <a:rPr lang="zh-CN" altLang="en-US"/>
              <a:pPr>
                <a:defRPr/>
              </a:pPr>
              <a:t>2020/2/24</a:t>
            </a:fld>
            <a:endParaRPr lang="zh-CN" altLang="en-US"/>
          </a:p>
        </p:txBody>
      </p:sp>
      <p:sp>
        <p:nvSpPr>
          <p:cNvPr id="3" name="页脚占位符 1028">
            <a:extLst>
              <a:ext uri="{FF2B5EF4-FFF2-40B4-BE49-F238E27FC236}">
                <a16:creationId xmlns:a16="http://schemas.microsoft.com/office/drawing/2014/main" id="{B345AC3C-ABAA-44FB-9EBF-A7DC0F317C0E}"/>
              </a:ext>
            </a:extLst>
          </p:cNvPr>
          <p:cNvSpPr>
            <a:spLocks noGrp="1"/>
          </p:cNvSpPr>
          <p:nvPr>
            <p:ph type="ftr" sz="quarter" idx="11"/>
          </p:nvPr>
        </p:nvSpPr>
        <p:spPr>
          <a:ln/>
        </p:spPr>
        <p:txBody>
          <a:bodyPr/>
          <a:lstStyle>
            <a:lvl1pPr>
              <a:defRPr/>
            </a:lvl1pPr>
          </a:lstStyle>
          <a:p>
            <a:pPr>
              <a:defRPr/>
            </a:pPr>
            <a:endParaRPr lang="zh-CN" altLang="en-US"/>
          </a:p>
        </p:txBody>
      </p:sp>
      <p:sp>
        <p:nvSpPr>
          <p:cNvPr id="4" name="灯片编号占位符 1029">
            <a:extLst>
              <a:ext uri="{FF2B5EF4-FFF2-40B4-BE49-F238E27FC236}">
                <a16:creationId xmlns:a16="http://schemas.microsoft.com/office/drawing/2014/main" id="{41D1CC22-A51F-4E41-9598-3E99A77964ED}"/>
              </a:ext>
            </a:extLst>
          </p:cNvPr>
          <p:cNvSpPr>
            <a:spLocks noGrp="1"/>
          </p:cNvSpPr>
          <p:nvPr>
            <p:ph type="sldNum" sz="quarter" idx="12"/>
          </p:nvPr>
        </p:nvSpPr>
        <p:spPr>
          <a:ln/>
        </p:spPr>
        <p:txBody>
          <a:bodyPr/>
          <a:lstStyle>
            <a:lvl1pPr>
              <a:defRPr/>
            </a:lvl1pPr>
          </a:lstStyle>
          <a:p>
            <a:fld id="{E80A8064-9F55-4ED0-9F35-DAA6B3048C9D}" type="slidenum">
              <a:rPr lang="zh-CN" altLang="en-US"/>
              <a:pPr/>
              <a:t>‹#›</a:t>
            </a:fld>
            <a:endParaRPr lang="zh-CN" altLang="en-US"/>
          </a:p>
        </p:txBody>
      </p:sp>
    </p:spTree>
    <p:extLst>
      <p:ext uri="{BB962C8B-B14F-4D97-AF65-F5344CB8AC3E}">
        <p14:creationId xmlns:p14="http://schemas.microsoft.com/office/powerpoint/2010/main" val="1195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76263FA2-D6E2-4543-93E5-9461BFEEE540}"/>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F60949B0-D375-4181-8618-D30528C0D5E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D57808AC-D243-44DD-BC4B-F7B1B04C4B1C}"/>
              </a:ext>
            </a:extLst>
          </p:cNvPr>
          <p:cNvSpPr>
            <a:spLocks noGrp="1"/>
          </p:cNvSpPr>
          <p:nvPr>
            <p:ph type="sldNum" sz="quarter" idx="12"/>
          </p:nvPr>
        </p:nvSpPr>
        <p:spPr/>
        <p:txBody>
          <a:bodyPr/>
          <a:lstStyle>
            <a:lvl1pPr>
              <a:defRPr/>
            </a:lvl1pPr>
          </a:lstStyle>
          <a:p>
            <a:fld id="{208BEA84-0AE8-4EB9-A191-CD7A4C24FA92}" type="slidenum">
              <a:rPr lang="zh-CN" altLang="en-US"/>
              <a:pPr/>
              <a:t>‹#›</a:t>
            </a:fld>
            <a:endParaRPr lang="zh-CN" altLang="en-US"/>
          </a:p>
        </p:txBody>
      </p:sp>
    </p:spTree>
    <p:extLst>
      <p:ext uri="{BB962C8B-B14F-4D97-AF65-F5344CB8AC3E}">
        <p14:creationId xmlns:p14="http://schemas.microsoft.com/office/powerpoint/2010/main" val="209149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754A1526-1280-4A14-9EE5-027CC2260C4B}"/>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27C3B35B-6CD5-4DD7-BEC6-529D30D9942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A32039EA-6348-4DE7-AE98-585CFB0D3274}"/>
              </a:ext>
            </a:extLst>
          </p:cNvPr>
          <p:cNvSpPr>
            <a:spLocks noGrp="1"/>
          </p:cNvSpPr>
          <p:nvPr>
            <p:ph type="sldNum" sz="quarter" idx="12"/>
          </p:nvPr>
        </p:nvSpPr>
        <p:spPr/>
        <p:txBody>
          <a:bodyPr/>
          <a:lstStyle>
            <a:lvl1pPr>
              <a:defRPr/>
            </a:lvl1pPr>
          </a:lstStyle>
          <a:p>
            <a:fld id="{F41251E5-9A4A-4FB7-AA4B-6ED86D72A494}" type="slidenum">
              <a:rPr lang="zh-CN" altLang="en-US"/>
              <a:pPr/>
              <a:t>‹#›</a:t>
            </a:fld>
            <a:endParaRPr lang="zh-CN" altLang="en-US"/>
          </a:p>
        </p:txBody>
      </p:sp>
    </p:spTree>
    <p:extLst>
      <p:ext uri="{BB962C8B-B14F-4D97-AF65-F5344CB8AC3E}">
        <p14:creationId xmlns:p14="http://schemas.microsoft.com/office/powerpoint/2010/main" val="15927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alphaModFix amt="67000"/>
            <a:lum/>
          </a:blip>
          <a:srcRect/>
          <a:stretch>
            <a:fillRect l="-7000" r="-7000"/>
          </a:stretch>
        </a:blipFill>
        <a:effectLst/>
      </p:bgPr>
    </p:bg>
    <p:spTree>
      <p:nvGrpSpPr>
        <p:cNvPr id="1" name=""/>
        <p:cNvGrpSpPr/>
        <p:nvPr/>
      </p:nvGrpSpPr>
      <p:grpSpPr>
        <a:xfrm>
          <a:off x="0" y="0"/>
          <a:ext cx="0" cy="0"/>
          <a:chOff x="0" y="0"/>
          <a:chExt cx="0" cy="0"/>
        </a:xfrm>
      </p:grpSpPr>
      <p:sp>
        <p:nvSpPr>
          <p:cNvPr id="1026" name="标题 1025">
            <a:extLst>
              <a:ext uri="{FF2B5EF4-FFF2-40B4-BE49-F238E27FC236}">
                <a16:creationId xmlns:a16="http://schemas.microsoft.com/office/drawing/2014/main" id="{9378DDF0-2C46-4546-8972-9EBEBEB619D0}"/>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a:extLst>
              <a:ext uri="{FF2B5EF4-FFF2-40B4-BE49-F238E27FC236}">
                <a16:creationId xmlns:a16="http://schemas.microsoft.com/office/drawing/2014/main" id="{5D4CCF14-F9F7-4534-A9FF-3AE75DC3ABBD}"/>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a:extLst>
              <a:ext uri="{FF2B5EF4-FFF2-40B4-BE49-F238E27FC236}">
                <a16:creationId xmlns:a16="http://schemas.microsoft.com/office/drawing/2014/main" id="{A7B8BFEB-BDC2-4EC0-89FA-D6ED3F6DCE11}"/>
              </a:ext>
            </a:extLst>
          </p:cNvPr>
          <p:cNvSpPr>
            <a:spLocks noGrp="1"/>
          </p:cNvSpPr>
          <p:nvPr>
            <p:ph type="dt" sz="half" idx="2"/>
          </p:nvPr>
        </p:nvSpPr>
        <p:spPr>
          <a:xfrm>
            <a:off x="457200" y="6245225"/>
            <a:ext cx="2133600" cy="476250"/>
          </a:xfrm>
          <a:prstGeom prst="rect">
            <a:avLst/>
          </a:prstGeom>
          <a:noFill/>
          <a:ln w="9525">
            <a:noFill/>
          </a:ln>
        </p:spPr>
        <p:txBody>
          <a:bodyPr/>
          <a:lstStyle>
            <a:lvl1pPr>
              <a:defRPr sz="1400" noProof="1"/>
            </a:lvl1pPr>
          </a:lstStyle>
          <a:p>
            <a:pPr>
              <a:defRPr/>
            </a:pPr>
            <a:fld id="{6F015F4A-A098-4767-982B-FF171D462EDC}" type="datetime1">
              <a:rPr lang="zh-CN" altLang="en-US"/>
              <a:pPr>
                <a:defRPr/>
              </a:pPr>
              <a:t>2020/2/24</a:t>
            </a:fld>
            <a:endParaRPr lang="zh-CN" altLang="en-US"/>
          </a:p>
        </p:txBody>
      </p:sp>
      <p:sp>
        <p:nvSpPr>
          <p:cNvPr id="1029" name="页脚占位符 1028">
            <a:extLst>
              <a:ext uri="{FF2B5EF4-FFF2-40B4-BE49-F238E27FC236}">
                <a16:creationId xmlns:a16="http://schemas.microsoft.com/office/drawing/2014/main" id="{6235B08F-ED6C-4851-95E0-DE199D9FA3B9}"/>
              </a:ext>
            </a:extLst>
          </p:cNvPr>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a:lvl1pPr>
          </a:lstStyle>
          <a:p>
            <a:pPr>
              <a:defRPr/>
            </a:pPr>
            <a:endParaRPr lang="zh-CN" altLang="en-US"/>
          </a:p>
        </p:txBody>
      </p:sp>
      <p:sp>
        <p:nvSpPr>
          <p:cNvPr id="1030" name="灯片编号占位符 1029">
            <a:extLst>
              <a:ext uri="{FF2B5EF4-FFF2-40B4-BE49-F238E27FC236}">
                <a16:creationId xmlns:a16="http://schemas.microsoft.com/office/drawing/2014/main" id="{4379FC80-7E8A-4A95-83C2-35CA2D7711A8}"/>
              </a:ext>
            </a:extLst>
          </p:cNvPr>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prstTxWarp prst="textNoShape">
              <a:avLst/>
            </a:prstTxWarp>
          </a:bodyPr>
          <a:lstStyle>
            <a:lvl1pPr algn="r">
              <a:defRPr sz="1400"/>
            </a:lvl1pPr>
          </a:lstStyle>
          <a:p>
            <a:fld id="{E3BA6F2C-A299-4F49-814F-B800D033E5C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2" r:id="rId7"/>
    <p:sldLayoutId id="2147483709" r:id="rId8"/>
    <p:sldLayoutId id="2147483710" r:id="rId9"/>
    <p:sldLayoutId id="2147483711" r:id="rId10"/>
    <p:sldLayoutId id="2147483712"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video" Target="file:///C:\Documents%20and%20Settings\Administrator\&#26700;&#38754;\&#20843;&#19979;&#31532;2&#35838;\&#20154;&#25945;&#37096;&#32534;&#29256;&#20843;&#24180;&#32423;&#20013;&#22269;&#21382;&#21490;&#19979;&#20876;&#31532;2&#35838;&#25239;&#32654;&#25588;&#26397;&#65288;&#19978;&#29976;&#23725;&#25112;&#24441;&#65289;.asf" TargetMode="External"/><Relationship Id="rId5" Type="http://schemas.openxmlformats.org/officeDocument/2006/relationships/image" Target="../media/image23.pn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12996">
            <a:extLst>
              <a:ext uri="{FF2B5EF4-FFF2-40B4-BE49-F238E27FC236}">
                <a16:creationId xmlns:a16="http://schemas.microsoft.com/office/drawing/2014/main" id="{1A149592-E372-4EB2-A6B6-BFD08C979F48}"/>
              </a:ext>
            </a:extLst>
          </p:cNvPr>
          <p:cNvSpPr>
            <a:spLocks noChangeArrowheads="1" noChangeShapeType="1" noTextEdit="1"/>
          </p:cNvSpPr>
          <p:nvPr/>
        </p:nvSpPr>
        <p:spPr bwMode="auto">
          <a:xfrm>
            <a:off x="2771800" y="2492896"/>
            <a:ext cx="3528789" cy="1512317"/>
          </a:xfrm>
          <a:prstGeom prst="rect">
            <a:avLst/>
          </a:prstGeom>
        </p:spPr>
        <p:txBody>
          <a:bodyPr spcFirstLastPara="1" wrap="none" fromWordArt="1">
            <a:prstTxWarp prst="textArchUp">
              <a:avLst>
                <a:gd name="adj" fmla="val 10800000"/>
              </a:avLst>
            </a:prstTxWarp>
          </a:bodyPr>
          <a:lstStyle/>
          <a:p>
            <a:pPr algn="ctr">
              <a:defRPr/>
            </a:pPr>
            <a:r>
              <a:rPr lang="zh-CN" altLang="en-US" sz="3600" b="1" kern="10">
                <a:ln w="9525">
                  <a:solidFill>
                    <a:srgbClr val="000000"/>
                  </a:solidFill>
                  <a:round/>
                  <a:headEnd/>
                  <a:tailEnd/>
                </a:ln>
                <a:solidFill>
                  <a:srgbClr val="FF0000"/>
                </a:solidFill>
                <a:latin typeface="黑体"/>
                <a:ea typeface="黑体"/>
              </a:rPr>
              <a:t>第</a:t>
            </a:r>
            <a:r>
              <a:rPr lang="en-US" altLang="zh-CN" sz="3600" b="1" kern="10">
                <a:ln w="9525">
                  <a:solidFill>
                    <a:srgbClr val="000000"/>
                  </a:solidFill>
                  <a:round/>
                  <a:headEnd/>
                  <a:tailEnd/>
                </a:ln>
                <a:solidFill>
                  <a:srgbClr val="FF0000"/>
                </a:solidFill>
                <a:latin typeface="黑体"/>
                <a:ea typeface="黑体"/>
              </a:rPr>
              <a:t>2</a:t>
            </a:r>
            <a:r>
              <a:rPr lang="zh-CN" altLang="en-US" sz="3600" b="1" kern="10">
                <a:ln w="9525">
                  <a:solidFill>
                    <a:srgbClr val="000000"/>
                  </a:solidFill>
                  <a:round/>
                  <a:headEnd/>
                  <a:tailEnd/>
                </a:ln>
                <a:solidFill>
                  <a:srgbClr val="FF0000"/>
                </a:solidFill>
                <a:latin typeface="黑体"/>
                <a:ea typeface="黑体"/>
              </a:rPr>
              <a:t>课</a:t>
            </a:r>
          </a:p>
        </p:txBody>
      </p:sp>
      <p:sp>
        <p:nvSpPr>
          <p:cNvPr id="12291" name="矩形 212997">
            <a:extLst>
              <a:ext uri="{FF2B5EF4-FFF2-40B4-BE49-F238E27FC236}">
                <a16:creationId xmlns:a16="http://schemas.microsoft.com/office/drawing/2014/main" id="{2DBB8F73-20F5-4858-9A54-049D4732969C}"/>
              </a:ext>
            </a:extLst>
          </p:cNvPr>
          <p:cNvSpPr>
            <a:spLocks noChangeArrowheads="1" noChangeShapeType="1" noTextEdit="1"/>
          </p:cNvSpPr>
          <p:nvPr/>
        </p:nvSpPr>
        <p:spPr bwMode="auto">
          <a:xfrm>
            <a:off x="1116013" y="3284538"/>
            <a:ext cx="7056437" cy="1741487"/>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FF00"/>
                </a:solidFill>
                <a:latin typeface="黑体" panose="02010609060101010101" pitchFamily="49" charset="-122"/>
                <a:ea typeface="黑体" panose="02010609060101010101" pitchFamily="49" charset="-122"/>
              </a:rPr>
              <a:t>抗美援朝</a:t>
            </a:r>
          </a:p>
        </p:txBody>
      </p:sp>
      <p:sp>
        <p:nvSpPr>
          <p:cNvPr id="12292" name="矩形 212998">
            <a:extLst>
              <a:ext uri="{FF2B5EF4-FFF2-40B4-BE49-F238E27FC236}">
                <a16:creationId xmlns:a16="http://schemas.microsoft.com/office/drawing/2014/main" id="{D26762B2-A416-45B4-8D75-9711969C424E}"/>
              </a:ext>
            </a:extLst>
          </p:cNvPr>
          <p:cNvSpPr>
            <a:spLocks noChangeArrowheads="1" noChangeShapeType="1" noTextEdit="1"/>
          </p:cNvSpPr>
          <p:nvPr/>
        </p:nvSpPr>
        <p:spPr bwMode="auto">
          <a:xfrm>
            <a:off x="827088" y="5949950"/>
            <a:ext cx="7705725" cy="4572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FFFF"/>
                </a:solidFill>
                <a:latin typeface="黑体" panose="02010609060101010101" pitchFamily="49" charset="-122"/>
                <a:ea typeface="黑体" panose="02010609060101010101" pitchFamily="49" charset="-122"/>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20167" descr="timg?image&amp;quality=80&amp;size=b9999_10000&amp;sec=1578306062924&amp;di=8d5478e830e4ad4b236f68b7bc6c2ff3&amp;imgtype=0&amp;src=http%3A%2F%2Fimgsrc">
            <a:extLst>
              <a:ext uri="{FF2B5EF4-FFF2-40B4-BE49-F238E27FC236}">
                <a16:creationId xmlns:a16="http://schemas.microsoft.com/office/drawing/2014/main" id="{A22E42AF-901E-44AC-8A2A-029CBFB1E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88913"/>
            <a:ext cx="3024187"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图片 220168" descr="timg?image&amp;quality=80&amp;size=b9999_10000&amp;sec=1578305703392&amp;di=5982567cdb01b4b50da0dbb8bbd45eb0&amp;imgtype=0&amp;src=http%3A%2F%2Fwww">
            <a:extLst>
              <a:ext uri="{FF2B5EF4-FFF2-40B4-BE49-F238E27FC236}">
                <a16:creationId xmlns:a16="http://schemas.microsoft.com/office/drawing/2014/main" id="{AC2E42E9-93FA-42FB-A036-5093F2A9D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913"/>
            <a:ext cx="2628900"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云形标注 220169">
            <a:extLst>
              <a:ext uri="{FF2B5EF4-FFF2-40B4-BE49-F238E27FC236}">
                <a16:creationId xmlns:a16="http://schemas.microsoft.com/office/drawing/2014/main" id="{7439476E-4590-4C24-A845-3684BAE8C9BE}"/>
              </a:ext>
            </a:extLst>
          </p:cNvPr>
          <p:cNvSpPr>
            <a:spLocks noChangeArrowheads="1"/>
          </p:cNvSpPr>
          <p:nvPr/>
        </p:nvSpPr>
        <p:spPr bwMode="auto">
          <a:xfrm>
            <a:off x="0" y="4581525"/>
            <a:ext cx="9144000" cy="2160588"/>
          </a:xfrm>
          <a:prstGeom prst="cloudCallout">
            <a:avLst>
              <a:gd name="adj1" fmla="val -32588"/>
              <a:gd name="adj2" fmla="val -145370"/>
            </a:avLst>
          </a:prstGeom>
          <a:solidFill>
            <a:srgbClr val="00FF00"/>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ea typeface="微软雅黑" panose="020B0503020204020204" pitchFamily="34" charset="-122"/>
              </a:rPr>
              <a:t>美国已经打到了家门口，这场仗，我们不但要打，而且要打胜，打出中国人民的威风来</a:t>
            </a:r>
            <a:r>
              <a:rPr lang="zh-CN" altLang="en-US" sz="3200" b="1">
                <a:ea typeface="微软雅黑" panose="020B0503020204020204" pitchFamily="34" charset="-122"/>
              </a:rPr>
              <a:t>。</a:t>
            </a:r>
          </a:p>
        </p:txBody>
      </p:sp>
      <p:sp>
        <p:nvSpPr>
          <p:cNvPr id="21509" name="矩形 220170">
            <a:extLst>
              <a:ext uri="{FF2B5EF4-FFF2-40B4-BE49-F238E27FC236}">
                <a16:creationId xmlns:a16="http://schemas.microsoft.com/office/drawing/2014/main" id="{C1C821FF-51FA-4FF1-8357-C141D5216723}"/>
              </a:ext>
            </a:extLst>
          </p:cNvPr>
          <p:cNvSpPr>
            <a:spLocks noChangeArrowheads="1" noChangeShapeType="1" noTextEdit="1"/>
          </p:cNvSpPr>
          <p:nvPr/>
        </p:nvSpPr>
        <p:spPr bwMode="auto">
          <a:xfrm>
            <a:off x="2916238" y="3357563"/>
            <a:ext cx="3600450" cy="6477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微软雅黑" panose="020B0503020204020204" pitchFamily="34" charset="-122"/>
                <a:ea typeface="微软雅黑" panose="020B0503020204020204" pitchFamily="34" charset="-122"/>
              </a:rPr>
              <a:t>中国最强音</a:t>
            </a:r>
          </a:p>
        </p:txBody>
      </p:sp>
      <p:pic>
        <p:nvPicPr>
          <p:cNvPr id="21510" name="图片 220172" descr="timg?image&amp;quality=80&amp;size=b9999_10000&amp;sec=1578306923431&amp;di=4f12b2696313c52f9530568d67bed368&amp;imgtype=0&amp;src=http%3A%2F%2Ffiles1">
            <a:extLst>
              <a:ext uri="{FF2B5EF4-FFF2-40B4-BE49-F238E27FC236}">
                <a16:creationId xmlns:a16="http://schemas.microsoft.com/office/drawing/2014/main" id="{DE6CC3D5-70A2-418D-A86E-D944A3D24D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88913"/>
            <a:ext cx="29527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l="-7000" r="-7000"/>
          </a:stretch>
        </a:blipFill>
        <a:effectLst/>
      </p:bgPr>
    </p:bg>
    <p:spTree>
      <p:nvGrpSpPr>
        <p:cNvPr id="1" name=""/>
        <p:cNvGrpSpPr/>
        <p:nvPr/>
      </p:nvGrpSpPr>
      <p:grpSpPr>
        <a:xfrm>
          <a:off x="0" y="0"/>
          <a:ext cx="0" cy="0"/>
          <a:chOff x="0" y="0"/>
          <a:chExt cx="0" cy="0"/>
        </a:xfrm>
      </p:grpSpPr>
      <p:sp>
        <p:nvSpPr>
          <p:cNvPr id="22530" name="矩形 193540">
            <a:extLst>
              <a:ext uri="{FF2B5EF4-FFF2-40B4-BE49-F238E27FC236}">
                <a16:creationId xmlns:a16="http://schemas.microsoft.com/office/drawing/2014/main" id="{12CA8BA0-427E-4FBD-B969-75E1F52F2378}"/>
              </a:ext>
            </a:extLst>
          </p:cNvPr>
          <p:cNvSpPr>
            <a:spLocks noChangeArrowheads="1" noChangeShapeType="1" noTextEdit="1"/>
          </p:cNvSpPr>
          <p:nvPr/>
        </p:nvSpPr>
        <p:spPr bwMode="auto">
          <a:xfrm>
            <a:off x="1258888" y="981075"/>
            <a:ext cx="6985000" cy="7207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00"/>
                </a:solidFill>
                <a:latin typeface="黑体" panose="02010609060101010101" pitchFamily="49" charset="-122"/>
                <a:ea typeface="黑体" panose="02010609060101010101" pitchFamily="49" charset="-122"/>
              </a:rPr>
              <a:t>中国为什么要参战呢？</a:t>
            </a:r>
          </a:p>
        </p:txBody>
      </p:sp>
      <p:sp>
        <p:nvSpPr>
          <p:cNvPr id="193542" name="矩形 193541">
            <a:extLst>
              <a:ext uri="{FF2B5EF4-FFF2-40B4-BE49-F238E27FC236}">
                <a16:creationId xmlns:a16="http://schemas.microsoft.com/office/drawing/2014/main" id="{43D382D1-FE0E-4E97-8DB6-424E81A5A5D5}"/>
              </a:ext>
            </a:extLst>
          </p:cNvPr>
          <p:cNvSpPr>
            <a:spLocks noChangeArrowheads="1" noChangeShapeType="1" noTextEdit="1"/>
          </p:cNvSpPr>
          <p:nvPr/>
        </p:nvSpPr>
        <p:spPr bwMode="auto">
          <a:xfrm>
            <a:off x="468313" y="3573463"/>
            <a:ext cx="8401050" cy="79216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②美国的侵略活动严重威胁了中国的安全。</a:t>
            </a:r>
          </a:p>
        </p:txBody>
      </p:sp>
      <p:sp>
        <p:nvSpPr>
          <p:cNvPr id="193543" name="矩形 193542">
            <a:extLst>
              <a:ext uri="{FF2B5EF4-FFF2-40B4-BE49-F238E27FC236}">
                <a16:creationId xmlns:a16="http://schemas.microsoft.com/office/drawing/2014/main" id="{2318F4DB-DD48-4495-B538-7EB4EB35831C}"/>
              </a:ext>
            </a:extLst>
          </p:cNvPr>
          <p:cNvSpPr>
            <a:spLocks noChangeArrowheads="1" noChangeShapeType="1" noTextEdit="1"/>
          </p:cNvSpPr>
          <p:nvPr/>
        </p:nvSpPr>
        <p:spPr bwMode="auto">
          <a:xfrm>
            <a:off x="539750" y="5084763"/>
            <a:ext cx="8401050" cy="79216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③朝鲜请求中国出兵援助。</a:t>
            </a:r>
          </a:p>
        </p:txBody>
      </p:sp>
      <p:sp>
        <p:nvSpPr>
          <p:cNvPr id="193544" name="矩形 193543">
            <a:extLst>
              <a:ext uri="{FF2B5EF4-FFF2-40B4-BE49-F238E27FC236}">
                <a16:creationId xmlns:a16="http://schemas.microsoft.com/office/drawing/2014/main" id="{729CE36A-2779-4FE6-B2AB-B71936BF72BE}"/>
              </a:ext>
            </a:extLst>
          </p:cNvPr>
          <p:cNvSpPr>
            <a:spLocks noChangeArrowheads="1" noChangeShapeType="1" noTextEdit="1"/>
          </p:cNvSpPr>
          <p:nvPr/>
        </p:nvSpPr>
        <p:spPr bwMode="auto">
          <a:xfrm>
            <a:off x="1979613" y="2276475"/>
            <a:ext cx="4895850" cy="79216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①美国出兵侵略朝鲜</a:t>
            </a:r>
          </a:p>
        </p:txBody>
      </p:sp>
      <p:sp>
        <p:nvSpPr>
          <p:cNvPr id="22534" name="矩形 193544">
            <a:extLst>
              <a:ext uri="{FF2B5EF4-FFF2-40B4-BE49-F238E27FC236}">
                <a16:creationId xmlns:a16="http://schemas.microsoft.com/office/drawing/2014/main" id="{95039636-CF7D-496C-AB1D-53BC36150C8F}"/>
              </a:ext>
            </a:extLst>
          </p:cNvPr>
          <p:cNvSpPr>
            <a:spLocks noChangeArrowheads="1" noChangeShapeType="1" noTextEdit="1"/>
          </p:cNvSpPr>
          <p:nvPr/>
        </p:nvSpPr>
        <p:spPr bwMode="auto">
          <a:xfrm>
            <a:off x="0" y="0"/>
            <a:ext cx="2339975" cy="549275"/>
          </a:xfrm>
          <a:prstGeom prst="rect">
            <a:avLst/>
          </a:prstGeom>
        </p:spPr>
        <p:txBody>
          <a:bodyPr wrap="none" fromWordArt="1">
            <a:prstTxWarp prst="textPlain">
              <a:avLst>
                <a:gd name="adj" fmla="val 50000"/>
              </a:avLst>
            </a:prstTxWarp>
          </a:bodyPr>
          <a:lstStyle/>
          <a:p>
            <a:pPr algn="ctr"/>
            <a:r>
              <a:rPr lang="zh-CN" altLang="en-US" sz="3600" b="1" kern="10">
                <a:ln w="12700">
                  <a:solidFill>
                    <a:schemeClr val="tx1"/>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七嘴八舌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3542"/>
                                        </p:tgtEl>
                                        <p:attrNameLst>
                                          <p:attrName>style.visibility</p:attrName>
                                        </p:attrNameLst>
                                      </p:cBhvr>
                                      <p:to>
                                        <p:strVal val="visible"/>
                                      </p:to>
                                    </p:set>
                                    <p:anim calcmode="lin" valueType="num">
                                      <p:cBhvr>
                                        <p:cTn id="7" dur="500" fill="hold"/>
                                        <p:tgtEl>
                                          <p:spTgt spid="193542"/>
                                        </p:tgtEl>
                                        <p:attrNameLst>
                                          <p:attrName>ppt_w</p:attrName>
                                        </p:attrNameLst>
                                      </p:cBhvr>
                                      <p:tavLst>
                                        <p:tav tm="0">
                                          <p:val>
                                            <p:fltVal val="0"/>
                                          </p:val>
                                        </p:tav>
                                        <p:tav tm="100000">
                                          <p:val>
                                            <p:strVal val="#ppt_w"/>
                                          </p:val>
                                        </p:tav>
                                      </p:tavLst>
                                    </p:anim>
                                    <p:anim calcmode="lin" valueType="num">
                                      <p:cBhvr>
                                        <p:cTn id="8" dur="500" fill="hold"/>
                                        <p:tgtEl>
                                          <p:spTgt spid="19354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93543"/>
                                        </p:tgtEl>
                                        <p:attrNameLst>
                                          <p:attrName>style.visibility</p:attrName>
                                        </p:attrNameLst>
                                      </p:cBhvr>
                                      <p:to>
                                        <p:strVal val="visible"/>
                                      </p:to>
                                    </p:set>
                                    <p:anim calcmode="lin" valueType="num">
                                      <p:cBhvr>
                                        <p:cTn id="13" dur="500" fill="hold"/>
                                        <p:tgtEl>
                                          <p:spTgt spid="193543"/>
                                        </p:tgtEl>
                                        <p:attrNameLst>
                                          <p:attrName>ppt_w</p:attrName>
                                        </p:attrNameLst>
                                      </p:cBhvr>
                                      <p:tavLst>
                                        <p:tav tm="0">
                                          <p:val>
                                            <p:fltVal val="0"/>
                                          </p:val>
                                        </p:tav>
                                        <p:tav tm="100000">
                                          <p:val>
                                            <p:strVal val="#ppt_w"/>
                                          </p:val>
                                        </p:tav>
                                      </p:tavLst>
                                    </p:anim>
                                    <p:anim calcmode="lin" valueType="num">
                                      <p:cBhvr>
                                        <p:cTn id="14" dur="500" fill="hold"/>
                                        <p:tgtEl>
                                          <p:spTgt spid="19354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93544"/>
                                        </p:tgtEl>
                                        <p:attrNameLst>
                                          <p:attrName>style.visibility</p:attrName>
                                        </p:attrNameLst>
                                      </p:cBhvr>
                                      <p:to>
                                        <p:strVal val="visible"/>
                                      </p:to>
                                    </p:set>
                                    <p:anim calcmode="lin" valueType="num">
                                      <p:cBhvr>
                                        <p:cTn id="19" dur="500" fill="hold"/>
                                        <p:tgtEl>
                                          <p:spTgt spid="193544"/>
                                        </p:tgtEl>
                                        <p:attrNameLst>
                                          <p:attrName>ppt_w</p:attrName>
                                        </p:attrNameLst>
                                      </p:cBhvr>
                                      <p:tavLst>
                                        <p:tav tm="0">
                                          <p:val>
                                            <p:fltVal val="0"/>
                                          </p:val>
                                        </p:tav>
                                        <p:tav tm="100000">
                                          <p:val>
                                            <p:strVal val="#ppt_w"/>
                                          </p:val>
                                        </p:tav>
                                      </p:tavLst>
                                    </p:anim>
                                    <p:anim calcmode="lin" valueType="num">
                                      <p:cBhvr>
                                        <p:cTn id="20" dur="500" fill="hold"/>
                                        <p:tgtEl>
                                          <p:spTgt spid="1935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Picture 4" descr="抗美援朝保家卫国">
            <a:extLst>
              <a:ext uri="{FF2B5EF4-FFF2-40B4-BE49-F238E27FC236}">
                <a16:creationId xmlns:a16="http://schemas.microsoft.com/office/drawing/2014/main" id="{1B804707-E30E-4CC1-8616-33A2A0167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76250"/>
            <a:ext cx="7993063" cy="5648325"/>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0662" name="Text Box 6">
            <a:extLst>
              <a:ext uri="{FF2B5EF4-FFF2-40B4-BE49-F238E27FC236}">
                <a16:creationId xmlns:a16="http://schemas.microsoft.com/office/drawing/2014/main" id="{FDB61276-F169-42C0-9C3F-6A7DE2F14422}"/>
              </a:ext>
            </a:extLst>
          </p:cNvPr>
          <p:cNvSpPr txBox="1">
            <a:spLocks noChangeArrowheads="1"/>
          </p:cNvSpPr>
          <p:nvPr/>
        </p:nvSpPr>
        <p:spPr bwMode="auto">
          <a:xfrm>
            <a:off x="755650" y="1773238"/>
            <a:ext cx="8112125" cy="4346575"/>
          </a:xfrm>
          <a:prstGeom prst="rect">
            <a:avLst/>
          </a:prstGeom>
          <a:noFill/>
          <a:ln w="9525">
            <a:noFill/>
            <a:miter lim="800000"/>
          </a:ln>
          <a:effectLst/>
        </p:spPr>
        <p:txBody>
          <a:bodyPr wrap="none">
            <a:spAutoFit/>
          </a:bodyPr>
          <a:lstStyle/>
          <a:p>
            <a:pPr>
              <a:lnSpc>
                <a:spcPct val="155000"/>
              </a:lnSpc>
              <a:defRPr/>
            </a:pPr>
            <a:r>
              <a:rPr lang="en-US" altLang="zh-CN" sz="3600" b="1">
                <a:effectLst>
                  <a:outerShdw blurRad="38100" dist="38100" dir="2700000" algn="tl">
                    <a:srgbClr val="C0C0C0"/>
                  </a:outerShdw>
                </a:effectLst>
                <a:latin typeface="微软雅黑" pitchFamily="34" charset="-122"/>
                <a:ea typeface="微软雅黑" pitchFamily="34" charset="-122"/>
              </a:rPr>
              <a:t>“</a:t>
            </a:r>
            <a:r>
              <a:rPr lang="zh-CN" altLang="en-US" sz="3600" b="1">
                <a:effectLst>
                  <a:outerShdw blurRad="38100" dist="38100" dir="2700000" algn="tl">
                    <a:srgbClr val="C0C0C0"/>
                  </a:outerShdw>
                </a:effectLst>
                <a:latin typeface="微软雅黑" pitchFamily="34" charset="-122"/>
                <a:ea typeface="微软雅黑" pitchFamily="34" charset="-122"/>
              </a:rPr>
              <a:t>雄赳赳，气昂昂，跨过鸭绿江！</a:t>
            </a:r>
          </a:p>
          <a:p>
            <a:pPr>
              <a:lnSpc>
                <a:spcPct val="155000"/>
              </a:lnSpc>
              <a:defRPr/>
            </a:pPr>
            <a:r>
              <a:rPr lang="zh-CN" altLang="en-US" sz="3600" b="1">
                <a:effectLst>
                  <a:outerShdw blurRad="38100" dist="38100" dir="2700000" algn="tl">
                    <a:srgbClr val="C0C0C0"/>
                  </a:outerShdw>
                </a:effectLst>
                <a:latin typeface="微软雅黑" pitchFamily="34" charset="-122"/>
                <a:ea typeface="微软雅黑" pitchFamily="34" charset="-122"/>
              </a:rPr>
              <a:t>  保和平，卫祖国，就是保家乡！</a:t>
            </a:r>
          </a:p>
          <a:p>
            <a:pPr>
              <a:lnSpc>
                <a:spcPct val="155000"/>
              </a:lnSpc>
              <a:defRPr/>
            </a:pPr>
            <a:r>
              <a:rPr lang="zh-CN" altLang="en-US" sz="3600" b="1">
                <a:effectLst>
                  <a:outerShdw blurRad="38100" dist="38100" dir="2700000" algn="tl">
                    <a:srgbClr val="C0C0C0"/>
                  </a:outerShdw>
                </a:effectLst>
                <a:latin typeface="微软雅黑" pitchFamily="34" charset="-122"/>
                <a:ea typeface="微软雅黑" pitchFamily="34" charset="-122"/>
              </a:rPr>
              <a:t>  中国好儿女，齐心团结紧，</a:t>
            </a:r>
          </a:p>
          <a:p>
            <a:pPr>
              <a:lnSpc>
                <a:spcPct val="155000"/>
              </a:lnSpc>
              <a:defRPr/>
            </a:pPr>
            <a:r>
              <a:rPr lang="zh-CN" altLang="en-US" sz="3600" b="1">
                <a:effectLst>
                  <a:outerShdw blurRad="38100" dist="38100" dir="2700000" algn="tl">
                    <a:srgbClr val="C0C0C0"/>
                  </a:outerShdw>
                </a:effectLst>
                <a:latin typeface="微软雅黑" pitchFamily="34" charset="-122"/>
                <a:ea typeface="微软雅黑" pitchFamily="34" charset="-122"/>
              </a:rPr>
              <a:t>  抗美援朝打败美国野心狼！”</a:t>
            </a:r>
          </a:p>
          <a:p>
            <a:pPr>
              <a:lnSpc>
                <a:spcPct val="155000"/>
              </a:lnSpc>
              <a:defRPr/>
            </a:pPr>
            <a:r>
              <a:rPr lang="zh-CN" altLang="en-US" sz="3600" b="1">
                <a:effectLst>
                  <a:outerShdw blurRad="38100" dist="38100" dir="2700000" algn="tl">
                    <a:srgbClr val="C0C0C0"/>
                  </a:outerShdw>
                </a:effectLst>
                <a:latin typeface="微软雅黑" pitchFamily="34" charset="-122"/>
                <a:ea typeface="微软雅黑" pitchFamily="34" charset="-122"/>
              </a:rPr>
              <a:t>              </a:t>
            </a:r>
            <a:r>
              <a:rPr lang="en-US" altLang="zh-CN" sz="3600" b="1">
                <a:effectLst>
                  <a:outerShdw blurRad="38100" dist="38100" dir="2700000" algn="tl">
                    <a:srgbClr val="C0C0C0"/>
                  </a:outerShdw>
                </a:effectLst>
                <a:latin typeface="微软雅黑" pitchFamily="34" charset="-122"/>
                <a:ea typeface="微软雅黑" pitchFamily="34" charset="-122"/>
              </a:rPr>
              <a:t>——《</a:t>
            </a:r>
            <a:r>
              <a:rPr lang="zh-CN" altLang="en-US" sz="3600" b="1">
                <a:effectLst>
                  <a:outerShdw blurRad="38100" dist="38100" dir="2700000" algn="tl">
                    <a:srgbClr val="C0C0C0"/>
                  </a:outerShdw>
                </a:effectLst>
                <a:latin typeface="微软雅黑" pitchFamily="34" charset="-122"/>
                <a:ea typeface="微软雅黑" pitchFamily="34" charset="-122"/>
              </a:rPr>
              <a:t>中国人民志愿军战歌</a:t>
            </a:r>
            <a:r>
              <a:rPr lang="en-US" altLang="zh-CN" sz="3600" b="1">
                <a:effectLst>
                  <a:outerShdw blurRad="38100" dist="38100" dir="2700000" algn="tl">
                    <a:srgbClr val="C0C0C0"/>
                  </a:outerShdw>
                </a:effectLst>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horizontal)">
                                      <p:cBhvr>
                                        <p:cTn id="7" dur="500"/>
                                        <p:tgtEl>
                                          <p:spTgt spid="706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0662"/>
                                        </p:tgtEl>
                                        <p:attrNameLst>
                                          <p:attrName>style.visibility</p:attrName>
                                        </p:attrNameLst>
                                      </p:cBhvr>
                                      <p:to>
                                        <p:strVal val="visible"/>
                                      </p:to>
                                    </p:set>
                                    <p:animEffect transition="in" filter="blinds(horizontal)">
                                      <p:cBhvr>
                                        <p:cTn id="10"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7000" r="-7000"/>
          </a:stretch>
        </a:blipFill>
        <a:effectLst/>
      </p:bgPr>
    </p:bg>
    <p:spTree>
      <p:nvGrpSpPr>
        <p:cNvPr id="1" name=""/>
        <p:cNvGrpSpPr/>
        <p:nvPr/>
      </p:nvGrpSpPr>
      <p:grpSpPr>
        <a:xfrm>
          <a:off x="0" y="0"/>
          <a:ext cx="0" cy="0"/>
          <a:chOff x="0" y="0"/>
          <a:chExt cx="0" cy="0"/>
        </a:xfrm>
      </p:grpSpPr>
      <p:graphicFrame>
        <p:nvGraphicFramePr>
          <p:cNvPr id="195668" name="表格 195667">
            <a:extLst>
              <a:ext uri="{FF2B5EF4-FFF2-40B4-BE49-F238E27FC236}">
                <a16:creationId xmlns:a16="http://schemas.microsoft.com/office/drawing/2014/main" id="{E4A137A8-CCCD-4683-BE2E-F2F77A44130D}"/>
              </a:ext>
            </a:extLst>
          </p:cNvPr>
          <p:cNvGraphicFramePr/>
          <p:nvPr/>
        </p:nvGraphicFramePr>
        <p:xfrm>
          <a:off x="323850" y="836613"/>
          <a:ext cx="8497888" cy="4927600"/>
        </p:xfrm>
        <a:graphic>
          <a:graphicData uri="http://schemas.openxmlformats.org/drawingml/2006/table">
            <a:tbl>
              <a:tblPr/>
              <a:tblGrid>
                <a:gridCol w="2216150">
                  <a:extLst>
                    <a:ext uri="{9D8B030D-6E8A-4147-A177-3AD203B41FA5}">
                      <a16:colId xmlns:a16="http://schemas.microsoft.com/office/drawing/2014/main" val="20000"/>
                    </a:ext>
                  </a:extLst>
                </a:gridCol>
                <a:gridCol w="6281738">
                  <a:extLst>
                    <a:ext uri="{9D8B030D-6E8A-4147-A177-3AD203B41FA5}">
                      <a16:colId xmlns:a16="http://schemas.microsoft.com/office/drawing/2014/main" val="20001"/>
                    </a:ext>
                  </a:extLst>
                </a:gridCol>
              </a:tblGrid>
              <a:tr h="912813">
                <a:tc gridSpan="2">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5400" b="1" dirty="0">
                          <a:latin typeface="Times New Roman" panose="02020603050405020304" pitchFamily="18" charset="0"/>
                          <a:ea typeface="隶书" pitchFamily="49" charset="-122"/>
                        </a:rPr>
                        <a:t>抗美援朝</a:t>
                      </a:r>
                      <a:endParaRPr lang="zh-CN" altLang="en-US" sz="5400" b="1" dirty="0">
                        <a:ea typeface="隶书"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81915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3600" b="1" dirty="0">
                          <a:latin typeface="Times New Roman" panose="02020603050405020304" pitchFamily="18" charset="0"/>
                          <a:ea typeface="黑体" panose="02010600030101010101" pitchFamily="49" charset="-122"/>
                        </a:rPr>
                        <a:t>时间</a:t>
                      </a: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66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3600" b="1" dirty="0">
                          <a:latin typeface="Times New Roman" panose="02020603050405020304" pitchFamily="18" charset="0"/>
                          <a:ea typeface="黑体" panose="02010600030101010101" pitchFamily="49" charset="-122"/>
                        </a:rPr>
                        <a:t>司令员</a:t>
                      </a: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915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3600" b="1" dirty="0">
                          <a:latin typeface="Times New Roman" panose="02020603050405020304" pitchFamily="18" charset="0"/>
                          <a:ea typeface="黑体" panose="02010600030101010101" pitchFamily="49" charset="-122"/>
                        </a:rPr>
                        <a:t>军队</a:t>
                      </a: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915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3600" b="1" dirty="0">
                          <a:latin typeface="Times New Roman" panose="02020603050405020304" pitchFamily="18" charset="0"/>
                          <a:ea typeface="黑体" panose="02010600030101010101" pitchFamily="49" charset="-122"/>
                        </a:rPr>
                        <a:t>目的</a:t>
                      </a: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915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3600" b="1" dirty="0">
                          <a:latin typeface="Times New Roman" panose="02020603050405020304" pitchFamily="18" charset="0"/>
                          <a:ea typeface="黑体" panose="02010600030101010101" pitchFamily="49" charset="-122"/>
                        </a:rPr>
                        <a:t>结果</a:t>
                      </a: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3600" b="1" dirty="0">
                        <a:ea typeface="黑体" panose="02010600030101010101"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5662" name="矩形 195661">
            <a:extLst>
              <a:ext uri="{FF2B5EF4-FFF2-40B4-BE49-F238E27FC236}">
                <a16:creationId xmlns:a16="http://schemas.microsoft.com/office/drawing/2014/main" id="{D0358E02-C093-47D5-83C3-EE54B495DB11}"/>
              </a:ext>
            </a:extLst>
          </p:cNvPr>
          <p:cNvSpPr>
            <a:spLocks noChangeArrowheads="1" noChangeShapeType="1" noTextEdit="1"/>
          </p:cNvSpPr>
          <p:nvPr/>
        </p:nvSpPr>
        <p:spPr bwMode="auto">
          <a:xfrm>
            <a:off x="2916238" y="1773238"/>
            <a:ext cx="3743325" cy="719137"/>
          </a:xfrm>
          <a:prstGeom prst="rect">
            <a:avLst/>
          </a:prstGeom>
        </p:spPr>
        <p:txBody>
          <a:bodyPr wrap="none" fromWordArt="1">
            <a:prstTxWarp prst="textPlain">
              <a:avLst>
                <a:gd name="adj" fmla="val 50000"/>
              </a:avLst>
            </a:prstTxWarp>
          </a:bodyPr>
          <a:lstStyle/>
          <a:p>
            <a:pPr algn="ctr">
              <a:defRPr/>
            </a:pPr>
            <a:r>
              <a:rPr lang="en-US" altLang="zh-CN" sz="3600" b="1" kern="10">
                <a:ln w="9525">
                  <a:solidFill>
                    <a:srgbClr val="000000"/>
                  </a:solidFill>
                  <a:round/>
                  <a:headEnd/>
                  <a:tailEnd/>
                </a:ln>
                <a:solidFill>
                  <a:srgbClr val="FF0000"/>
                </a:solidFill>
                <a:latin typeface="黑体"/>
                <a:ea typeface="黑体"/>
              </a:rPr>
              <a:t>1950</a:t>
            </a:r>
            <a:r>
              <a:rPr lang="zh-CN" altLang="en-US" sz="3600" b="1" kern="10">
                <a:ln w="9525">
                  <a:solidFill>
                    <a:srgbClr val="000000"/>
                  </a:solidFill>
                  <a:round/>
                  <a:headEnd/>
                  <a:tailEnd/>
                </a:ln>
                <a:solidFill>
                  <a:srgbClr val="FF0000"/>
                </a:solidFill>
                <a:latin typeface="黑体"/>
                <a:ea typeface="黑体"/>
              </a:rPr>
              <a:t>年</a:t>
            </a:r>
            <a:r>
              <a:rPr lang="en-US" altLang="zh-CN" sz="3600" b="1" kern="10">
                <a:ln w="9525">
                  <a:solidFill>
                    <a:srgbClr val="000000"/>
                  </a:solidFill>
                  <a:round/>
                  <a:headEnd/>
                  <a:tailEnd/>
                </a:ln>
                <a:solidFill>
                  <a:srgbClr val="FF0000"/>
                </a:solidFill>
                <a:latin typeface="黑体"/>
                <a:ea typeface="黑体"/>
              </a:rPr>
              <a:t>10</a:t>
            </a:r>
            <a:r>
              <a:rPr lang="zh-CN" altLang="en-US" sz="3600" b="1" kern="10">
                <a:ln w="9525">
                  <a:solidFill>
                    <a:srgbClr val="000000"/>
                  </a:solidFill>
                  <a:round/>
                  <a:headEnd/>
                  <a:tailEnd/>
                </a:ln>
                <a:solidFill>
                  <a:srgbClr val="FF0000"/>
                </a:solidFill>
                <a:latin typeface="黑体"/>
                <a:ea typeface="黑体"/>
              </a:rPr>
              <a:t>月</a:t>
            </a:r>
          </a:p>
        </p:txBody>
      </p:sp>
      <p:sp>
        <p:nvSpPr>
          <p:cNvPr id="195663" name="矩形 195662">
            <a:extLst>
              <a:ext uri="{FF2B5EF4-FFF2-40B4-BE49-F238E27FC236}">
                <a16:creationId xmlns:a16="http://schemas.microsoft.com/office/drawing/2014/main" id="{82480D33-0A3D-47B7-82DE-29A0590A41DC}"/>
              </a:ext>
            </a:extLst>
          </p:cNvPr>
          <p:cNvSpPr>
            <a:spLocks noChangeArrowheads="1" noChangeShapeType="1" noTextEdit="1"/>
          </p:cNvSpPr>
          <p:nvPr/>
        </p:nvSpPr>
        <p:spPr bwMode="auto">
          <a:xfrm>
            <a:off x="2916238" y="2565400"/>
            <a:ext cx="3816350" cy="6477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彭德怀</a:t>
            </a:r>
          </a:p>
        </p:txBody>
      </p:sp>
      <p:sp>
        <p:nvSpPr>
          <p:cNvPr id="195664" name="矩形 195663">
            <a:extLst>
              <a:ext uri="{FF2B5EF4-FFF2-40B4-BE49-F238E27FC236}">
                <a16:creationId xmlns:a16="http://schemas.microsoft.com/office/drawing/2014/main" id="{1108665F-036B-44F6-9A7C-BD16E02C81B1}"/>
              </a:ext>
            </a:extLst>
          </p:cNvPr>
          <p:cNvSpPr>
            <a:spLocks noChangeArrowheads="1" noChangeShapeType="1" noTextEdit="1"/>
          </p:cNvSpPr>
          <p:nvPr/>
        </p:nvSpPr>
        <p:spPr bwMode="auto">
          <a:xfrm>
            <a:off x="2987675" y="3357563"/>
            <a:ext cx="3816350" cy="6477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中国人民志愿军</a:t>
            </a:r>
          </a:p>
        </p:txBody>
      </p:sp>
      <p:sp>
        <p:nvSpPr>
          <p:cNvPr id="195665" name="矩形 195664">
            <a:extLst>
              <a:ext uri="{FF2B5EF4-FFF2-40B4-BE49-F238E27FC236}">
                <a16:creationId xmlns:a16="http://schemas.microsoft.com/office/drawing/2014/main" id="{510DA913-C268-4B99-A780-B93F49EB1E2B}"/>
              </a:ext>
            </a:extLst>
          </p:cNvPr>
          <p:cNvSpPr>
            <a:spLocks noChangeArrowheads="1" noChangeShapeType="1" noTextEdit="1"/>
          </p:cNvSpPr>
          <p:nvPr/>
        </p:nvSpPr>
        <p:spPr bwMode="auto">
          <a:xfrm>
            <a:off x="2987675" y="4221163"/>
            <a:ext cx="3816350" cy="6477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抗美援朝 保家卫国</a:t>
            </a:r>
          </a:p>
        </p:txBody>
      </p:sp>
      <p:sp>
        <p:nvSpPr>
          <p:cNvPr id="195666" name="矩形 195665">
            <a:extLst>
              <a:ext uri="{FF2B5EF4-FFF2-40B4-BE49-F238E27FC236}">
                <a16:creationId xmlns:a16="http://schemas.microsoft.com/office/drawing/2014/main" id="{36B1ACF5-A645-4E73-8038-B325C302D82C}"/>
              </a:ext>
            </a:extLst>
          </p:cNvPr>
          <p:cNvSpPr>
            <a:spLocks noChangeArrowheads="1" noChangeShapeType="1" noTextEdit="1"/>
          </p:cNvSpPr>
          <p:nvPr/>
        </p:nvSpPr>
        <p:spPr bwMode="auto">
          <a:xfrm>
            <a:off x="2700338" y="5013325"/>
            <a:ext cx="5975350" cy="7207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五战五捷，将战线稳定在三八线附近</a:t>
            </a:r>
          </a:p>
        </p:txBody>
      </p:sp>
      <p:sp>
        <p:nvSpPr>
          <p:cNvPr id="24605" name="矩形 195668">
            <a:extLst>
              <a:ext uri="{FF2B5EF4-FFF2-40B4-BE49-F238E27FC236}">
                <a16:creationId xmlns:a16="http://schemas.microsoft.com/office/drawing/2014/main" id="{E3C297C0-40F1-4F42-A074-1FA13C412D97}"/>
              </a:ext>
            </a:extLst>
          </p:cNvPr>
          <p:cNvSpPr>
            <a:spLocks noChangeArrowheads="1" noChangeShapeType="1" noTextEdit="1"/>
          </p:cNvSpPr>
          <p:nvPr/>
        </p:nvSpPr>
        <p:spPr bwMode="auto">
          <a:xfrm>
            <a:off x="0" y="0"/>
            <a:ext cx="2339975" cy="549275"/>
          </a:xfrm>
          <a:prstGeom prst="rect">
            <a:avLst/>
          </a:prstGeom>
        </p:spPr>
        <p:txBody>
          <a:bodyPr wrap="none" fromWordArt="1">
            <a:prstTxWarp prst="textPlain">
              <a:avLst>
                <a:gd name="adj" fmla="val 50000"/>
              </a:avLst>
            </a:prstTxWarp>
          </a:bodyPr>
          <a:lstStyle/>
          <a:p>
            <a:pPr algn="ctr"/>
            <a:r>
              <a:rPr lang="zh-CN" altLang="en-US" sz="3600" b="1" kern="10">
                <a:ln w="12700">
                  <a:solidFill>
                    <a:schemeClr val="tx1"/>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知识归纳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5662"/>
                                        </p:tgtEl>
                                        <p:attrNameLst>
                                          <p:attrName>style.visibility</p:attrName>
                                        </p:attrNameLst>
                                      </p:cBhvr>
                                      <p:to>
                                        <p:strVal val="visible"/>
                                      </p:to>
                                    </p:set>
                                    <p:anim calcmode="lin" valueType="num">
                                      <p:cBhvr>
                                        <p:cTn id="7" dur="500" fill="hold"/>
                                        <p:tgtEl>
                                          <p:spTgt spid="195662"/>
                                        </p:tgtEl>
                                        <p:attrNameLst>
                                          <p:attrName>ppt_w</p:attrName>
                                        </p:attrNameLst>
                                      </p:cBhvr>
                                      <p:tavLst>
                                        <p:tav tm="0">
                                          <p:val>
                                            <p:fltVal val="0"/>
                                          </p:val>
                                        </p:tav>
                                        <p:tav tm="100000">
                                          <p:val>
                                            <p:strVal val="#ppt_w"/>
                                          </p:val>
                                        </p:tav>
                                      </p:tavLst>
                                    </p:anim>
                                    <p:anim calcmode="lin" valueType="num">
                                      <p:cBhvr>
                                        <p:cTn id="8" dur="500" fill="hold"/>
                                        <p:tgtEl>
                                          <p:spTgt spid="19566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95663"/>
                                        </p:tgtEl>
                                        <p:attrNameLst>
                                          <p:attrName>style.visibility</p:attrName>
                                        </p:attrNameLst>
                                      </p:cBhvr>
                                      <p:to>
                                        <p:strVal val="visible"/>
                                      </p:to>
                                    </p:set>
                                    <p:anim calcmode="lin" valueType="num">
                                      <p:cBhvr>
                                        <p:cTn id="13" dur="500" fill="hold"/>
                                        <p:tgtEl>
                                          <p:spTgt spid="195663"/>
                                        </p:tgtEl>
                                        <p:attrNameLst>
                                          <p:attrName>ppt_w</p:attrName>
                                        </p:attrNameLst>
                                      </p:cBhvr>
                                      <p:tavLst>
                                        <p:tav tm="0">
                                          <p:val>
                                            <p:fltVal val="0"/>
                                          </p:val>
                                        </p:tav>
                                        <p:tav tm="100000">
                                          <p:val>
                                            <p:strVal val="#ppt_w"/>
                                          </p:val>
                                        </p:tav>
                                      </p:tavLst>
                                    </p:anim>
                                    <p:anim calcmode="lin" valueType="num">
                                      <p:cBhvr>
                                        <p:cTn id="14" dur="500" fill="hold"/>
                                        <p:tgtEl>
                                          <p:spTgt spid="19566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95664"/>
                                        </p:tgtEl>
                                        <p:attrNameLst>
                                          <p:attrName>style.visibility</p:attrName>
                                        </p:attrNameLst>
                                      </p:cBhvr>
                                      <p:to>
                                        <p:strVal val="visible"/>
                                      </p:to>
                                    </p:set>
                                    <p:anim calcmode="lin" valueType="num">
                                      <p:cBhvr>
                                        <p:cTn id="19" dur="500" fill="hold"/>
                                        <p:tgtEl>
                                          <p:spTgt spid="195664"/>
                                        </p:tgtEl>
                                        <p:attrNameLst>
                                          <p:attrName>ppt_w</p:attrName>
                                        </p:attrNameLst>
                                      </p:cBhvr>
                                      <p:tavLst>
                                        <p:tav tm="0">
                                          <p:val>
                                            <p:fltVal val="0"/>
                                          </p:val>
                                        </p:tav>
                                        <p:tav tm="100000">
                                          <p:val>
                                            <p:strVal val="#ppt_w"/>
                                          </p:val>
                                        </p:tav>
                                      </p:tavLst>
                                    </p:anim>
                                    <p:anim calcmode="lin" valueType="num">
                                      <p:cBhvr>
                                        <p:cTn id="20" dur="500" fill="hold"/>
                                        <p:tgtEl>
                                          <p:spTgt spid="19566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195665"/>
                                        </p:tgtEl>
                                        <p:attrNameLst>
                                          <p:attrName>style.visibility</p:attrName>
                                        </p:attrNameLst>
                                      </p:cBhvr>
                                      <p:to>
                                        <p:strVal val="visible"/>
                                      </p:to>
                                    </p:set>
                                    <p:anim calcmode="lin" valueType="num">
                                      <p:cBhvr>
                                        <p:cTn id="25" dur="500" fill="hold"/>
                                        <p:tgtEl>
                                          <p:spTgt spid="195665"/>
                                        </p:tgtEl>
                                        <p:attrNameLst>
                                          <p:attrName>ppt_w</p:attrName>
                                        </p:attrNameLst>
                                      </p:cBhvr>
                                      <p:tavLst>
                                        <p:tav tm="0">
                                          <p:val>
                                            <p:fltVal val="0"/>
                                          </p:val>
                                        </p:tav>
                                        <p:tav tm="100000">
                                          <p:val>
                                            <p:strVal val="#ppt_w"/>
                                          </p:val>
                                        </p:tav>
                                      </p:tavLst>
                                    </p:anim>
                                    <p:anim calcmode="lin" valueType="num">
                                      <p:cBhvr>
                                        <p:cTn id="26" dur="500" fill="hold"/>
                                        <p:tgtEl>
                                          <p:spTgt spid="195665"/>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195666"/>
                                        </p:tgtEl>
                                        <p:attrNameLst>
                                          <p:attrName>style.visibility</p:attrName>
                                        </p:attrNameLst>
                                      </p:cBhvr>
                                      <p:to>
                                        <p:strVal val="visible"/>
                                      </p:to>
                                    </p:set>
                                    <p:anim calcmode="lin" valueType="num">
                                      <p:cBhvr>
                                        <p:cTn id="31" dur="500" fill="hold"/>
                                        <p:tgtEl>
                                          <p:spTgt spid="195666"/>
                                        </p:tgtEl>
                                        <p:attrNameLst>
                                          <p:attrName>ppt_w</p:attrName>
                                        </p:attrNameLst>
                                      </p:cBhvr>
                                      <p:tavLst>
                                        <p:tav tm="0">
                                          <p:val>
                                            <p:fltVal val="0"/>
                                          </p:val>
                                        </p:tav>
                                        <p:tav tm="100000">
                                          <p:val>
                                            <p:strVal val="#ppt_w"/>
                                          </p:val>
                                        </p:tav>
                                      </p:tavLst>
                                    </p:anim>
                                    <p:anim calcmode="lin" valueType="num">
                                      <p:cBhvr>
                                        <p:cTn id="32" dur="500" fill="hold"/>
                                        <p:tgtEl>
                                          <p:spTgt spid="1956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224259">
            <a:extLst>
              <a:ext uri="{FF2B5EF4-FFF2-40B4-BE49-F238E27FC236}">
                <a16:creationId xmlns:a16="http://schemas.microsoft.com/office/drawing/2014/main" id="{3A2C11EC-479B-474C-88A0-2281C0917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96975"/>
            <a:ext cx="8748713"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7000" r="-7000"/>
          </a:stretch>
        </a:blipFill>
        <a:effectLst/>
      </p:bgPr>
    </p:bg>
    <p:spTree>
      <p:nvGrpSpPr>
        <p:cNvPr id="1" name=""/>
        <p:cNvGrpSpPr/>
        <p:nvPr/>
      </p:nvGrpSpPr>
      <p:grpSpPr>
        <a:xfrm>
          <a:off x="0" y="0"/>
          <a:ext cx="0" cy="0"/>
          <a:chOff x="0" y="0"/>
          <a:chExt cx="0" cy="0"/>
        </a:xfrm>
      </p:grpSpPr>
      <p:sp>
        <p:nvSpPr>
          <p:cNvPr id="26626" name="文本框 196611">
            <a:extLst>
              <a:ext uri="{FF2B5EF4-FFF2-40B4-BE49-F238E27FC236}">
                <a16:creationId xmlns:a16="http://schemas.microsoft.com/office/drawing/2014/main" id="{AB8E609B-10A3-473B-93EC-68455927229F}"/>
              </a:ext>
            </a:extLst>
          </p:cNvPr>
          <p:cNvSpPr txBox="1">
            <a:spLocks noChangeArrowheads="1"/>
          </p:cNvSpPr>
          <p:nvPr/>
        </p:nvSpPr>
        <p:spPr bwMode="auto">
          <a:xfrm>
            <a:off x="2247900" y="41544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图片</a:t>
            </a:r>
          </a:p>
        </p:txBody>
      </p:sp>
      <p:pic>
        <p:nvPicPr>
          <p:cNvPr id="26627" name="图片 196612" descr="05300000214331133119763669485_950">
            <a:extLst>
              <a:ext uri="{FF2B5EF4-FFF2-40B4-BE49-F238E27FC236}">
                <a16:creationId xmlns:a16="http://schemas.microsoft.com/office/drawing/2014/main" id="{BD099029-5AA7-44B5-A7DE-59AB10DEC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60350"/>
            <a:ext cx="8280400"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196613">
            <a:extLst>
              <a:ext uri="{FF2B5EF4-FFF2-40B4-BE49-F238E27FC236}">
                <a16:creationId xmlns:a16="http://schemas.microsoft.com/office/drawing/2014/main" id="{03A00F99-AD89-460C-A74F-CD7679113B95}"/>
              </a:ext>
            </a:extLst>
          </p:cNvPr>
          <p:cNvSpPr txBox="1">
            <a:spLocks noChangeArrowheads="1"/>
          </p:cNvSpPr>
          <p:nvPr/>
        </p:nvSpPr>
        <p:spPr bwMode="auto">
          <a:xfrm>
            <a:off x="900113" y="5445125"/>
            <a:ext cx="7499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ea typeface="华文隶书" panose="02010800040101010101" pitchFamily="2" charset="-122"/>
              </a:rPr>
              <a:t>中国人民志愿军跨过鸭绿江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l="-7000" r="-7000"/>
          </a:stretch>
        </a:blipFill>
        <a:effectLst/>
      </p:bgPr>
    </p:bg>
    <p:spTree>
      <p:nvGrpSpPr>
        <p:cNvPr id="1" name=""/>
        <p:cNvGrpSpPr/>
        <p:nvPr/>
      </p:nvGrpSpPr>
      <p:grpSpPr>
        <a:xfrm>
          <a:off x="0" y="0"/>
          <a:ext cx="0" cy="0"/>
          <a:chOff x="0" y="0"/>
          <a:chExt cx="0" cy="0"/>
        </a:xfrm>
      </p:grpSpPr>
      <p:sp>
        <p:nvSpPr>
          <p:cNvPr id="27650" name="文本框 197636">
            <a:extLst>
              <a:ext uri="{FF2B5EF4-FFF2-40B4-BE49-F238E27FC236}">
                <a16:creationId xmlns:a16="http://schemas.microsoft.com/office/drawing/2014/main" id="{CF04A31E-A7A8-41D9-8FCB-B1207C620441}"/>
              </a:ext>
            </a:extLst>
          </p:cNvPr>
          <p:cNvSpPr txBox="1">
            <a:spLocks noChangeArrowheads="1"/>
          </p:cNvSpPr>
          <p:nvPr/>
        </p:nvSpPr>
        <p:spPr bwMode="auto">
          <a:xfrm>
            <a:off x="0" y="1125538"/>
            <a:ext cx="914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ea typeface="黑体" panose="02010609060101010101" pitchFamily="49" charset="-122"/>
              </a:rPr>
              <a:t>中国为什么不派</a:t>
            </a:r>
            <a:r>
              <a:rPr lang="zh-CN" altLang="en-US" sz="4000" b="1">
                <a:latin typeface="黑体" panose="02010609060101010101" pitchFamily="49" charset="-122"/>
                <a:ea typeface="黑体" panose="02010609060101010101" pitchFamily="49" charset="-122"/>
              </a:rPr>
              <a:t>“</a:t>
            </a:r>
            <a:r>
              <a:rPr lang="zh-CN" altLang="en-US" sz="4000" b="1">
                <a:solidFill>
                  <a:srgbClr val="FF0000"/>
                </a:solidFill>
                <a:ea typeface="黑体" panose="02010609060101010101" pitchFamily="49" charset="-122"/>
              </a:rPr>
              <a:t>中国人民解放军</a:t>
            </a:r>
            <a:r>
              <a:rPr lang="zh-CN" altLang="en-US" sz="4000" b="1">
                <a:latin typeface="黑体" panose="02010609060101010101" pitchFamily="49" charset="-122"/>
                <a:ea typeface="黑体" panose="02010609060101010101" pitchFamily="49" charset="-122"/>
              </a:rPr>
              <a:t>”</a:t>
            </a:r>
            <a:r>
              <a:rPr lang="zh-CN" altLang="en-US" sz="4000" b="1">
                <a:ea typeface="黑体" panose="02010609060101010101" pitchFamily="49" charset="-122"/>
              </a:rPr>
              <a:t>而</a:t>
            </a:r>
          </a:p>
          <a:p>
            <a:pPr algn="ctr" eaLnBrk="1" hangingPunct="1"/>
            <a:r>
              <a:rPr lang="zh-CN" altLang="en-US" sz="4000" b="1">
                <a:ea typeface="黑体" panose="02010609060101010101" pitchFamily="49" charset="-122"/>
              </a:rPr>
              <a:t>派</a:t>
            </a:r>
            <a:r>
              <a:rPr lang="zh-CN" altLang="en-US" sz="4000" b="1">
                <a:latin typeface="黑体" panose="02010609060101010101" pitchFamily="49" charset="-122"/>
                <a:ea typeface="黑体" panose="02010609060101010101" pitchFamily="49" charset="-122"/>
              </a:rPr>
              <a:t>“</a:t>
            </a:r>
            <a:r>
              <a:rPr lang="zh-CN" altLang="en-US" sz="4000" b="1">
                <a:solidFill>
                  <a:srgbClr val="0000FF"/>
                </a:solidFill>
                <a:ea typeface="黑体" panose="02010609060101010101" pitchFamily="49" charset="-122"/>
              </a:rPr>
              <a:t>中国人民志愿军</a:t>
            </a:r>
            <a:r>
              <a:rPr lang="zh-CN" altLang="en-US" sz="4000" b="1">
                <a:latin typeface="黑体" panose="02010609060101010101" pitchFamily="49" charset="-122"/>
                <a:ea typeface="黑体" panose="02010609060101010101" pitchFamily="49" charset="-122"/>
              </a:rPr>
              <a:t>”</a:t>
            </a:r>
            <a:r>
              <a:rPr lang="zh-CN" altLang="en-US" sz="4000" b="1">
                <a:ea typeface="黑体" panose="02010609060101010101" pitchFamily="49" charset="-122"/>
              </a:rPr>
              <a:t>入朝参战？</a:t>
            </a:r>
          </a:p>
        </p:txBody>
      </p:sp>
      <p:graphicFrame>
        <p:nvGraphicFramePr>
          <p:cNvPr id="197648" name="表格 197647">
            <a:extLst>
              <a:ext uri="{FF2B5EF4-FFF2-40B4-BE49-F238E27FC236}">
                <a16:creationId xmlns:a16="http://schemas.microsoft.com/office/drawing/2014/main" id="{86B169F9-C900-4D9C-AD4D-23BF8AE49075}"/>
              </a:ext>
            </a:extLst>
          </p:cNvPr>
          <p:cNvGraphicFramePr>
            <a:graphicFrameLocks noGrp="1"/>
          </p:cNvGraphicFramePr>
          <p:nvPr/>
        </p:nvGraphicFramePr>
        <p:xfrm>
          <a:off x="-4664075" y="2046288"/>
          <a:ext cx="208000" cy="518048"/>
        </p:xfrm>
        <a:graphic>
          <a:graphicData uri="http://schemas.openxmlformats.org/drawingml/2006/table">
            <a:tbl>
              <a:tblPr/>
              <a:tblGrid>
                <a:gridCol w="20800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itchFamily="34" charset="0"/>
                        <a:ea typeface="宋体" pitchFamily="2" charset="-122"/>
                      </a:endParaRPr>
                    </a:p>
                  </a:txBody>
                  <a:tcPr marL="91300" marR="91300" marT="45664" marB="45664"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7649" name="矩形 197648">
            <a:extLst>
              <a:ext uri="{FF2B5EF4-FFF2-40B4-BE49-F238E27FC236}">
                <a16:creationId xmlns:a16="http://schemas.microsoft.com/office/drawing/2014/main" id="{CB94F949-38A8-4AF5-98CB-96B93108331C}"/>
              </a:ext>
            </a:extLst>
          </p:cNvPr>
          <p:cNvSpPr>
            <a:spLocks noChangeArrowheads="1"/>
          </p:cNvSpPr>
          <p:nvPr/>
        </p:nvSpPr>
        <p:spPr bwMode="auto">
          <a:xfrm>
            <a:off x="0" y="3068638"/>
            <a:ext cx="91249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ea typeface="黑体" panose="02010609060101010101" pitchFamily="49" charset="-122"/>
              </a:rPr>
              <a:t>       </a:t>
            </a:r>
            <a:r>
              <a:rPr lang="zh-CN" altLang="en-US" sz="2800" b="1">
                <a:ea typeface="黑体" panose="02010609060101010101" pitchFamily="49" charset="-122"/>
              </a:rPr>
              <a:t>关于抗美援朝的决策形成后，毛泽东和周恩来曾研究过以什么名义出兵的问题，并初步拟定了</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支援军</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的名义，同时征求一部分民主人士的意见。黄炎培经过认真思考，认为用</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支援军</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名义出兵不合适。于是他专程登门造访，一见到毛泽东和周恩来，黄炎培开门见山地说：</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有个问题要考虑呀，自古道师出有名，名不正则言不顺，这个仗就不好打。</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周恩来说：</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我们叫支援军，顾名思义，支援朝鲜人民嘛！</a:t>
            </a:r>
            <a:r>
              <a:rPr lang="zh-CN" altLang="en-US" sz="2800" b="1">
                <a:latin typeface="黑体" panose="02010609060101010101" pitchFamily="49" charset="-122"/>
                <a:ea typeface="黑体" panose="02010609060101010101" pitchFamily="49" charset="-122"/>
              </a:rPr>
              <a:t>”</a:t>
            </a:r>
            <a:endParaRPr lang="zh-CN" altLang="en-US" sz="2800" b="1">
              <a:ea typeface="黑体" panose="02010609060101010101" pitchFamily="49" charset="-122"/>
            </a:endParaRPr>
          </a:p>
        </p:txBody>
      </p:sp>
      <p:sp>
        <p:nvSpPr>
          <p:cNvPr id="27654" name="矩形 197650">
            <a:extLst>
              <a:ext uri="{FF2B5EF4-FFF2-40B4-BE49-F238E27FC236}">
                <a16:creationId xmlns:a16="http://schemas.microsoft.com/office/drawing/2014/main" id="{45C9F30A-B19F-4910-B5B4-2011D6E94095}"/>
              </a:ext>
            </a:extLst>
          </p:cNvPr>
          <p:cNvSpPr>
            <a:spLocks noChangeArrowheads="1" noChangeShapeType="1" noTextEdit="1"/>
          </p:cNvSpPr>
          <p:nvPr/>
        </p:nvSpPr>
        <p:spPr bwMode="auto">
          <a:xfrm>
            <a:off x="0" y="0"/>
            <a:ext cx="2339975" cy="549275"/>
          </a:xfrm>
          <a:prstGeom prst="rect">
            <a:avLst/>
          </a:prstGeom>
        </p:spPr>
        <p:txBody>
          <a:bodyPr wrap="none" fromWordArt="1">
            <a:prstTxWarp prst="textPlain">
              <a:avLst>
                <a:gd name="adj" fmla="val 50000"/>
              </a:avLst>
            </a:prstTxWarp>
          </a:bodyPr>
          <a:lstStyle/>
          <a:p>
            <a:pPr algn="ctr"/>
            <a:r>
              <a:rPr lang="zh-CN" altLang="en-US" sz="3600" b="1" kern="10">
                <a:ln w="12700">
                  <a:solidFill>
                    <a:schemeClr val="tx1"/>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知识拓展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7649"/>
                                        </p:tgtEl>
                                        <p:attrNameLst>
                                          <p:attrName>style.visibility</p:attrName>
                                        </p:attrNameLst>
                                      </p:cBhvr>
                                      <p:to>
                                        <p:strVal val="visible"/>
                                      </p:to>
                                    </p:set>
                                    <p:anim calcmode="lin" valueType="num">
                                      <p:cBhvr>
                                        <p:cTn id="7" dur="500" fill="hold"/>
                                        <p:tgtEl>
                                          <p:spTgt spid="197649"/>
                                        </p:tgtEl>
                                        <p:attrNameLst>
                                          <p:attrName>ppt_w</p:attrName>
                                        </p:attrNameLst>
                                      </p:cBhvr>
                                      <p:tavLst>
                                        <p:tav tm="0">
                                          <p:val>
                                            <p:fltVal val="0"/>
                                          </p:val>
                                        </p:tav>
                                        <p:tav tm="100000">
                                          <p:val>
                                            <p:strVal val="#ppt_w"/>
                                          </p:val>
                                        </p:tav>
                                      </p:tavLst>
                                    </p:anim>
                                    <p:anim calcmode="lin" valueType="num">
                                      <p:cBhvr>
                                        <p:cTn id="8" dur="500" fill="hold"/>
                                        <p:tgtEl>
                                          <p:spTgt spid="1976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l="-7000" r="-7000"/>
          </a:stretch>
        </a:blipFill>
        <a:effectLst/>
      </p:bgPr>
    </p:bg>
    <p:spTree>
      <p:nvGrpSpPr>
        <p:cNvPr id="1" name=""/>
        <p:cNvGrpSpPr/>
        <p:nvPr/>
      </p:nvGrpSpPr>
      <p:grpSpPr>
        <a:xfrm>
          <a:off x="0" y="0"/>
          <a:ext cx="0" cy="0"/>
          <a:chOff x="0" y="0"/>
          <a:chExt cx="0" cy="0"/>
        </a:xfrm>
      </p:grpSpPr>
      <p:sp>
        <p:nvSpPr>
          <p:cNvPr id="28674" name="矩形 221188">
            <a:extLst>
              <a:ext uri="{FF2B5EF4-FFF2-40B4-BE49-F238E27FC236}">
                <a16:creationId xmlns:a16="http://schemas.microsoft.com/office/drawing/2014/main" id="{5C29B709-57FD-42E5-AA47-0E93AB22D4D2}"/>
              </a:ext>
            </a:extLst>
          </p:cNvPr>
          <p:cNvSpPr>
            <a:spLocks noChangeArrowheads="1"/>
          </p:cNvSpPr>
          <p:nvPr/>
        </p:nvSpPr>
        <p:spPr bwMode="auto">
          <a:xfrm>
            <a:off x="0" y="1412875"/>
            <a:ext cx="91440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ea typeface="黑体" panose="02010609060101010101" pitchFamily="49" charset="-122"/>
              </a:rPr>
              <a:t>       </a:t>
            </a:r>
            <a:r>
              <a:rPr lang="zh-CN" altLang="en-US" sz="2800" b="1">
                <a:ea typeface="黑体" panose="02010609060101010101" pitchFamily="49" charset="-122"/>
              </a:rPr>
              <a:t>黄炎培听后不以为然，他辩驳道：</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支援军，那是派出去的。谁派出去支援？国家吗？我们是不是要跟美国宣战？</a:t>
            </a:r>
            <a:r>
              <a:rPr lang="zh-CN" altLang="en-US" sz="2800" b="1">
                <a:latin typeface="黑体" panose="02010609060101010101" pitchFamily="49" charset="-122"/>
                <a:ea typeface="黑体" panose="02010609060101010101" pitchFamily="49" charset="-122"/>
              </a:rPr>
              <a:t>”</a:t>
            </a:r>
            <a:endParaRPr lang="zh-CN" altLang="en-US" sz="2800" b="1">
              <a:ea typeface="黑体" panose="02010609060101010101" pitchFamily="49" charset="-122"/>
            </a:endParaRPr>
          </a:p>
          <a:p>
            <a:pPr eaLnBrk="1" hangingPunct="1"/>
            <a:r>
              <a:rPr lang="zh-CN" altLang="en-US" sz="2800" b="1">
                <a:ea typeface="黑体" panose="02010609060101010101" pitchFamily="49" charset="-122"/>
              </a:rPr>
              <a:t>    </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哦，有道理！有道理！</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毛泽东听后，一边应着，一边从笔筒里抓起一支笔，将</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支援</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两字划去，改成</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志愿</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两个字，并说：</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我们不是跟美国宣战，不是国与国之间宣战，我们是人民志愿的嘛。这是民间的事儿，人民志愿军帮助朝鲜人民，而不是国与国对立。</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周恩来和黄炎培看后连连称是，于是就有了</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中国人民志愿军</a:t>
            </a:r>
            <a:r>
              <a:rPr lang="zh-CN" altLang="en-US" sz="2800" b="1">
                <a:latin typeface="黑体" panose="02010609060101010101" pitchFamily="49" charset="-122"/>
                <a:ea typeface="黑体" panose="02010609060101010101" pitchFamily="49" charset="-122"/>
              </a:rPr>
              <a:t>”</a:t>
            </a:r>
            <a:r>
              <a:rPr lang="zh-CN" altLang="en-US" sz="2800" b="1">
                <a:ea typeface="黑体" panose="02010609060101010101" pitchFamily="49" charset="-122"/>
              </a:rPr>
              <a:t>这个名称。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18115">
            <a:extLst>
              <a:ext uri="{FF2B5EF4-FFF2-40B4-BE49-F238E27FC236}">
                <a16:creationId xmlns:a16="http://schemas.microsoft.com/office/drawing/2014/main" id="{CB69912E-F6D1-484B-ABD5-6A2BA01BE8F8}"/>
              </a:ext>
            </a:extLst>
          </p:cNvPr>
          <p:cNvSpPr>
            <a:spLocks noChangeArrowheads="1" noChangeShapeType="1" noTextEdit="1"/>
          </p:cNvSpPr>
          <p:nvPr/>
        </p:nvSpPr>
        <p:spPr bwMode="auto">
          <a:xfrm>
            <a:off x="3132138" y="1412875"/>
            <a:ext cx="2665412" cy="720725"/>
          </a:xfrm>
          <a:prstGeom prst="rect">
            <a:avLst/>
          </a:prstGeom>
        </p:spPr>
        <p:txBody>
          <a:bodyPr wrap="none" fromWordArt="1">
            <a:prstTxWarp prst="textPlain">
              <a:avLst>
                <a:gd name="adj" fmla="val 50000"/>
              </a:avLst>
            </a:prstTxWarp>
          </a:bodyPr>
          <a:lstStyle/>
          <a:p>
            <a:pPr algn="ctr"/>
            <a:r>
              <a:rPr lang="zh-CN" altLang="en-US" sz="3600" b="1" kern="10">
                <a:ln w="12700">
                  <a:solidFill>
                    <a:schemeClr val="tx1"/>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黑体" panose="02010609060101010101" pitchFamily="49" charset="-122"/>
                <a:ea typeface="黑体" panose="02010609060101010101" pitchFamily="49" charset="-122"/>
              </a:rPr>
              <a:t>第二篇章</a:t>
            </a:r>
          </a:p>
        </p:txBody>
      </p:sp>
      <p:sp>
        <p:nvSpPr>
          <p:cNvPr id="29699" name="矩形 218116">
            <a:extLst>
              <a:ext uri="{FF2B5EF4-FFF2-40B4-BE49-F238E27FC236}">
                <a16:creationId xmlns:a16="http://schemas.microsoft.com/office/drawing/2014/main" id="{449542F6-4676-4692-9A2D-6DF85F4C456E}"/>
              </a:ext>
            </a:extLst>
          </p:cNvPr>
          <p:cNvSpPr>
            <a:spLocks noChangeArrowheads="1" noChangeShapeType="1" noTextEdit="1"/>
          </p:cNvSpPr>
          <p:nvPr/>
        </p:nvSpPr>
        <p:spPr bwMode="auto">
          <a:xfrm>
            <a:off x="684213" y="3141663"/>
            <a:ext cx="7920037" cy="21590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00"/>
                </a:solidFill>
                <a:latin typeface="微软雅黑" panose="020B0503020204020204" pitchFamily="34" charset="-122"/>
                <a:ea typeface="微软雅黑" panose="020B0503020204020204" pitchFamily="34" charset="-122"/>
              </a:rPr>
              <a:t>战斗英雄  可歌可泣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l="-7000" r="-7000"/>
          </a:stretch>
        </a:blipFill>
        <a:effectLst/>
      </p:bgPr>
    </p:bg>
    <p:spTree>
      <p:nvGrpSpPr>
        <p:cNvPr id="1" name=""/>
        <p:cNvGrpSpPr/>
        <p:nvPr/>
      </p:nvGrpSpPr>
      <p:grpSpPr>
        <a:xfrm>
          <a:off x="0" y="0"/>
          <a:ext cx="0" cy="0"/>
          <a:chOff x="0" y="0"/>
          <a:chExt cx="0" cy="0"/>
        </a:xfrm>
      </p:grpSpPr>
      <p:pic>
        <p:nvPicPr>
          <p:cNvPr id="30722" name="Picture 5" descr="JS039150">
            <a:extLst>
              <a:ext uri="{FF2B5EF4-FFF2-40B4-BE49-F238E27FC236}">
                <a16:creationId xmlns:a16="http://schemas.microsoft.com/office/drawing/2014/main" id="{8EF5B2AE-D45D-41CD-A31D-1300177E7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5888"/>
            <a:ext cx="4032250" cy="271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9" descr="上甘岭">
            <a:extLst>
              <a:ext uri="{FF2B5EF4-FFF2-40B4-BE49-F238E27FC236}">
                <a16:creationId xmlns:a16="http://schemas.microsoft.com/office/drawing/2014/main" id="{6241A743-F0AC-43E1-B247-547B811E672A}"/>
              </a:ext>
            </a:extLst>
          </p:cNvPr>
          <p:cNvPicPr>
            <a:picLocks noChangeAspect="1" noChangeArrowheads="1"/>
          </p:cNvPicPr>
          <p:nvPr/>
        </p:nvPicPr>
        <p:blipFill>
          <a:blip r:embed="rId4">
            <a:lum bright="6000"/>
            <a:extLst>
              <a:ext uri="{28A0092B-C50C-407E-A947-70E740481C1C}">
                <a14:useLocalDpi xmlns:a14="http://schemas.microsoft.com/office/drawing/2010/main" val="0"/>
              </a:ext>
            </a:extLst>
          </a:blip>
          <a:srcRect/>
          <a:stretch>
            <a:fillRect/>
          </a:stretch>
        </p:blipFill>
        <p:spPr bwMode="auto">
          <a:xfrm>
            <a:off x="395288" y="115888"/>
            <a:ext cx="4105275"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30724" name="文本框 198662">
            <a:extLst>
              <a:ext uri="{FF2B5EF4-FFF2-40B4-BE49-F238E27FC236}">
                <a16:creationId xmlns:a16="http://schemas.microsoft.com/office/drawing/2014/main" id="{EE551AA2-8373-4099-9BD1-2009040D55A6}"/>
              </a:ext>
            </a:extLst>
          </p:cNvPr>
          <p:cNvSpPr txBox="1">
            <a:spLocks noChangeArrowheads="1"/>
          </p:cNvSpPr>
          <p:nvPr/>
        </p:nvSpPr>
        <p:spPr bwMode="auto">
          <a:xfrm>
            <a:off x="323850" y="2924175"/>
            <a:ext cx="8713788"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a:ea typeface="黑体" panose="02010609060101010101" pitchFamily="49" charset="-122"/>
              </a:rPr>
              <a:t>       </a:t>
            </a:r>
            <a:r>
              <a:rPr lang="zh-CN" altLang="en-US" sz="2800" b="1">
                <a:ea typeface="黑体" panose="02010609060101010101" pitchFamily="49" charset="-122"/>
              </a:rPr>
              <a:t>上甘岭战役是整个抗美援朝战争中最惨烈的战役之一，在历时</a:t>
            </a:r>
            <a:r>
              <a:rPr lang="en-US" altLang="zh-CN" sz="2800" b="1" dirty="0">
                <a:ea typeface="黑体" panose="02010609060101010101" pitchFamily="49" charset="-122"/>
              </a:rPr>
              <a:t>40</a:t>
            </a:r>
            <a:r>
              <a:rPr lang="zh-CN" altLang="en-US" sz="2800" b="1" dirty="0">
                <a:ea typeface="黑体" panose="02010609060101010101" pitchFamily="49" charset="-122"/>
              </a:rPr>
              <a:t>多天的战斗中，敌人先后投入兵力达到</a:t>
            </a:r>
            <a:r>
              <a:rPr lang="en-US" altLang="zh-CN" sz="2800" b="1" dirty="0">
                <a:ea typeface="黑体" panose="02010609060101010101" pitchFamily="49" charset="-122"/>
              </a:rPr>
              <a:t>6</a:t>
            </a:r>
            <a:r>
              <a:rPr lang="zh-CN" altLang="en-US" sz="2800" b="1" dirty="0">
                <a:ea typeface="黑体" panose="02010609060101010101" pitchFamily="49" charset="-122"/>
              </a:rPr>
              <a:t>万多人，向不足</a:t>
            </a:r>
            <a:r>
              <a:rPr lang="en-US" altLang="zh-CN" sz="2800" b="1" dirty="0">
                <a:ea typeface="黑体" panose="02010609060101010101" pitchFamily="49" charset="-122"/>
              </a:rPr>
              <a:t>4</a:t>
            </a:r>
            <a:r>
              <a:rPr lang="zh-CN" altLang="en-US" sz="2800" b="1" dirty="0">
                <a:ea typeface="黑体" panose="02010609060101010101" pitchFamily="49" charset="-122"/>
              </a:rPr>
              <a:t>平方千米的我军阵地上，倾泻</a:t>
            </a:r>
            <a:r>
              <a:rPr lang="en-US" altLang="zh-CN" sz="2800" b="1" dirty="0">
                <a:ea typeface="黑体" panose="02010609060101010101" pitchFamily="49" charset="-122"/>
              </a:rPr>
              <a:t>200</a:t>
            </a:r>
            <a:r>
              <a:rPr lang="zh-CN" altLang="en-US" sz="2800" b="1" dirty="0">
                <a:ea typeface="黑体" panose="02010609060101010101" pitchFamily="49" charset="-122"/>
              </a:rPr>
              <a:t>万颗炸弹和炮弹，把山头消低</a:t>
            </a:r>
            <a:r>
              <a:rPr lang="en-US" altLang="zh-CN" sz="2800" b="1" dirty="0">
                <a:ea typeface="黑体" panose="02010609060101010101" pitchFamily="49" charset="-122"/>
              </a:rPr>
              <a:t>2</a:t>
            </a:r>
            <a:r>
              <a:rPr lang="zh-CN" altLang="en-US" sz="2800" b="1" dirty="0">
                <a:ea typeface="黑体" panose="02010609060101010101" pitchFamily="49" charset="-122"/>
              </a:rPr>
              <a:t>米，上甘岭化为一片焦土。志愿军坚守阵地，击退敌人</a:t>
            </a:r>
            <a:r>
              <a:rPr lang="en-US" altLang="zh-CN" sz="2800" b="1" dirty="0">
                <a:ea typeface="黑体" panose="02010609060101010101" pitchFamily="49" charset="-122"/>
              </a:rPr>
              <a:t>900</a:t>
            </a:r>
            <a:r>
              <a:rPr lang="zh-CN" altLang="en-US" sz="2800" b="1" dirty="0">
                <a:ea typeface="黑体" panose="02010609060101010101" pitchFamily="49" charset="-122"/>
              </a:rPr>
              <a:t>多次冲击，最终取得了上甘岭战役的胜利。</a:t>
            </a:r>
          </a:p>
        </p:txBody>
      </p:sp>
      <p:sp>
        <p:nvSpPr>
          <p:cNvPr id="198664" name="矩形 198663">
            <a:extLst>
              <a:ext uri="{FF2B5EF4-FFF2-40B4-BE49-F238E27FC236}">
                <a16:creationId xmlns:a16="http://schemas.microsoft.com/office/drawing/2014/main" id="{313D1FCE-7D71-43AD-82BC-468DB5E49A7D}"/>
              </a:ext>
            </a:extLst>
          </p:cNvPr>
          <p:cNvSpPr>
            <a:spLocks noChangeArrowheads="1"/>
          </p:cNvSpPr>
          <p:nvPr/>
        </p:nvSpPr>
        <p:spPr bwMode="auto">
          <a:xfrm>
            <a:off x="539750" y="5734050"/>
            <a:ext cx="8064500" cy="1008063"/>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FF"/>
                </a:solidFill>
                <a:ea typeface="微软雅黑" panose="020B0503020204020204" pitchFamily="34" charset="-122"/>
              </a:rPr>
              <a:t>这是朝鲜战场的</a:t>
            </a:r>
            <a:r>
              <a:rPr lang="zh-CN" altLang="en-US" sz="2800" b="1">
                <a:solidFill>
                  <a:srgbClr val="0000FF"/>
                </a:solidFill>
                <a:latin typeface="微软雅黑" panose="020B0503020204020204" pitchFamily="34" charset="-122"/>
                <a:ea typeface="微软雅黑" panose="020B0503020204020204" pitchFamily="34" charset="-122"/>
              </a:rPr>
              <a:t>“</a:t>
            </a:r>
            <a:r>
              <a:rPr lang="zh-CN" altLang="en-US" sz="2800" b="1">
                <a:solidFill>
                  <a:srgbClr val="0000FF"/>
                </a:solidFill>
                <a:ea typeface="微软雅黑" panose="020B0503020204020204" pitchFamily="34" charset="-122"/>
              </a:rPr>
              <a:t>凡尔登</a:t>
            </a:r>
            <a:r>
              <a:rPr lang="zh-CN" altLang="en-US" sz="2800" b="1">
                <a:solidFill>
                  <a:srgbClr val="0000FF"/>
                </a:solidFill>
                <a:latin typeface="微软雅黑" panose="020B0503020204020204" pitchFamily="34" charset="-122"/>
                <a:ea typeface="微软雅黑" panose="020B0503020204020204" pitchFamily="34" charset="-122"/>
              </a:rPr>
              <a:t>”</a:t>
            </a:r>
            <a:r>
              <a:rPr lang="en-US" altLang="zh-CN" sz="2800" b="1">
                <a:solidFill>
                  <a:srgbClr val="0000FF"/>
                </a:solidFill>
                <a:ea typeface="微软雅黑" panose="020B0503020204020204" pitchFamily="34" charset="-122"/>
              </a:rPr>
              <a:t>---</a:t>
            </a:r>
            <a:r>
              <a:rPr lang="zh-CN" altLang="en-US" sz="2800" b="1">
                <a:solidFill>
                  <a:srgbClr val="0000FF"/>
                </a:solidFill>
                <a:ea typeface="微软雅黑" panose="020B0503020204020204" pitchFamily="34" charset="-122"/>
              </a:rPr>
              <a:t>美国上将克拉克</a:t>
            </a:r>
          </a:p>
          <a:p>
            <a:pPr algn="ctr" eaLnBrk="1" hangingPunct="1"/>
            <a:r>
              <a:rPr lang="zh-CN" altLang="en-US" sz="2800" b="1">
                <a:solidFill>
                  <a:srgbClr val="FF0000"/>
                </a:solidFill>
                <a:ea typeface="微软雅黑" panose="020B0503020204020204" pitchFamily="34" charset="-122"/>
              </a:rPr>
              <a:t>上甘岭是肉磨子</a:t>
            </a:r>
            <a:r>
              <a:rPr lang="en-US" altLang="zh-CN" sz="2800" b="1">
                <a:solidFill>
                  <a:srgbClr val="FF0000"/>
                </a:solidFill>
                <a:ea typeface="微软雅黑" panose="020B0503020204020204" pitchFamily="34" charset="-122"/>
              </a:rPr>
              <a:t>---</a:t>
            </a:r>
            <a:r>
              <a:rPr lang="zh-CN" altLang="en-US" sz="2800" b="1">
                <a:solidFill>
                  <a:srgbClr val="FF0000"/>
                </a:solidFill>
                <a:ea typeface="微软雅黑" panose="020B0503020204020204" pitchFamily="34" charset="-122"/>
              </a:rPr>
              <a:t>林彪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8664"/>
                                        </p:tgtEl>
                                        <p:attrNameLst>
                                          <p:attrName>style.visibility</p:attrName>
                                        </p:attrNameLst>
                                      </p:cBhvr>
                                      <p:to>
                                        <p:strVal val="visible"/>
                                      </p:to>
                                    </p:set>
                                    <p:anim calcmode="lin" valueType="num">
                                      <p:cBhvr>
                                        <p:cTn id="7" dur="500" fill="hold"/>
                                        <p:tgtEl>
                                          <p:spTgt spid="198664"/>
                                        </p:tgtEl>
                                        <p:attrNameLst>
                                          <p:attrName>ppt_w</p:attrName>
                                        </p:attrNameLst>
                                      </p:cBhvr>
                                      <p:tavLst>
                                        <p:tav tm="0">
                                          <p:val>
                                            <p:fltVal val="0"/>
                                          </p:val>
                                        </p:tav>
                                        <p:tav tm="100000">
                                          <p:val>
                                            <p:strVal val="#ppt_w"/>
                                          </p:val>
                                        </p:tav>
                                      </p:tavLst>
                                    </p:anim>
                                    <p:anim calcmode="lin" valueType="num">
                                      <p:cBhvr>
                                        <p:cTn id="8" dur="500" fill="hold"/>
                                        <p:tgtEl>
                                          <p:spTgt spid="1986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52" name="图片 185351">
            <a:extLst>
              <a:ext uri="{FF2B5EF4-FFF2-40B4-BE49-F238E27FC236}">
                <a16:creationId xmlns:a16="http://schemas.microsoft.com/office/drawing/2014/main" id="{D0B43BE2-D840-4123-80E7-45165EA00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291" y="2354394"/>
            <a:ext cx="3977068" cy="44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6" descr="朝鲜战争">
            <a:extLst>
              <a:ext uri="{FF2B5EF4-FFF2-40B4-BE49-F238E27FC236}">
                <a16:creationId xmlns:a16="http://schemas.microsoft.com/office/drawing/2014/main" id="{D6155857-501B-4EAF-875D-0BBBDF945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135" b="4535"/>
          <a:stretch>
            <a:fillRect/>
          </a:stretch>
        </p:blipFill>
        <p:spPr bwMode="auto">
          <a:xfrm>
            <a:off x="107950" y="2349500"/>
            <a:ext cx="3024188"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354" name="图片 185353">
            <a:extLst>
              <a:ext uri="{FF2B5EF4-FFF2-40B4-BE49-F238E27FC236}">
                <a16:creationId xmlns:a16="http://schemas.microsoft.com/office/drawing/2014/main" id="{C241BF20-B1B5-43FD-AC8F-310AA87C48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276475"/>
            <a:ext cx="2303462"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图片 185355" descr="2bf3cc95d143ad4b7443215382025aafa50f0670">
            <a:extLst>
              <a:ext uri="{FF2B5EF4-FFF2-40B4-BE49-F238E27FC236}">
                <a16:creationId xmlns:a16="http://schemas.microsoft.com/office/drawing/2014/main" id="{4D52F608-2E73-4FED-9481-A829B81005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716338"/>
            <a:ext cx="122555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图片 185357" descr="2019043014302326266">
            <a:extLst>
              <a:ext uri="{FF2B5EF4-FFF2-40B4-BE49-F238E27FC236}">
                <a16:creationId xmlns:a16="http://schemas.microsoft.com/office/drawing/2014/main" id="{598200FC-47CF-4BF4-AAD8-CE5B56E170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4868863"/>
            <a:ext cx="12239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矩形 217092">
            <a:extLst>
              <a:ext uri="{FF2B5EF4-FFF2-40B4-BE49-F238E27FC236}">
                <a16:creationId xmlns:a16="http://schemas.microsoft.com/office/drawing/2014/main" id="{696E4B32-5888-4C14-A6C5-D4394B933FAB}"/>
              </a:ext>
            </a:extLst>
          </p:cNvPr>
          <p:cNvSpPr>
            <a:spLocks noChangeArrowheads="1" noChangeShapeType="1" noTextEdit="1"/>
          </p:cNvSpPr>
          <p:nvPr/>
        </p:nvSpPr>
        <p:spPr bwMode="auto">
          <a:xfrm>
            <a:off x="1258888" y="1196975"/>
            <a:ext cx="6337300" cy="11525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00"/>
                </a:solidFill>
                <a:latin typeface="微软雅黑" panose="020B0503020204020204" pitchFamily="34" charset="-122"/>
                <a:ea typeface="微软雅黑" panose="020B0503020204020204" pitchFamily="34" charset="-122"/>
              </a:rPr>
              <a:t>抗美援朝  保家卫国</a:t>
            </a:r>
          </a:p>
        </p:txBody>
      </p:sp>
      <p:sp>
        <p:nvSpPr>
          <p:cNvPr id="13320" name="矩形 218115">
            <a:extLst>
              <a:ext uri="{FF2B5EF4-FFF2-40B4-BE49-F238E27FC236}">
                <a16:creationId xmlns:a16="http://schemas.microsoft.com/office/drawing/2014/main" id="{394F0E5C-06C5-46DB-9D8A-91874EC19923}"/>
              </a:ext>
            </a:extLst>
          </p:cNvPr>
          <p:cNvSpPr>
            <a:spLocks noChangeArrowheads="1" noChangeShapeType="1" noTextEdit="1"/>
          </p:cNvSpPr>
          <p:nvPr/>
        </p:nvSpPr>
        <p:spPr bwMode="auto">
          <a:xfrm>
            <a:off x="2916238" y="404813"/>
            <a:ext cx="2665412" cy="720725"/>
          </a:xfrm>
          <a:prstGeom prst="rect">
            <a:avLst/>
          </a:prstGeom>
        </p:spPr>
        <p:txBody>
          <a:bodyPr wrap="none" fromWordArt="1">
            <a:prstTxWarp prst="textPlain">
              <a:avLst>
                <a:gd name="adj" fmla="val 50000"/>
              </a:avLst>
            </a:prstTxWarp>
          </a:bodyPr>
          <a:lstStyle/>
          <a:p>
            <a:pPr algn="ctr"/>
            <a:r>
              <a:rPr lang="zh-CN" altLang="en-US" sz="3600" b="1" kern="10">
                <a:ln w="12700">
                  <a:solidFill>
                    <a:schemeClr val="tx1"/>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黑体" panose="02010609060101010101" pitchFamily="49" charset="-122"/>
                <a:ea typeface="黑体" panose="02010609060101010101" pitchFamily="49" charset="-122"/>
              </a:rPr>
              <a:t>第一篇章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85352"/>
                                        </p:tgtEl>
                                        <p:attrNameLst>
                                          <p:attrName>style.visibility</p:attrName>
                                        </p:attrNameLst>
                                      </p:cBhvr>
                                      <p:to>
                                        <p:strVal val="visible"/>
                                      </p:to>
                                    </p:set>
                                    <p:anim calcmode="lin" valueType="num">
                                      <p:cBhvr>
                                        <p:cTn id="7" dur="500" fill="hold"/>
                                        <p:tgtEl>
                                          <p:spTgt spid="185352"/>
                                        </p:tgtEl>
                                        <p:attrNameLst>
                                          <p:attrName>ppt_w</p:attrName>
                                        </p:attrNameLst>
                                      </p:cBhvr>
                                      <p:tavLst>
                                        <p:tav tm="0">
                                          <p:val>
                                            <p:fltVal val="0"/>
                                          </p:val>
                                        </p:tav>
                                        <p:tav tm="100000">
                                          <p:val>
                                            <p:strVal val="#ppt_w"/>
                                          </p:val>
                                        </p:tav>
                                      </p:tavLst>
                                    </p:anim>
                                    <p:anim calcmode="lin" valueType="num">
                                      <p:cBhvr>
                                        <p:cTn id="8" dur="500" fill="hold"/>
                                        <p:tgtEl>
                                          <p:spTgt spid="18535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85354"/>
                                        </p:tgtEl>
                                        <p:attrNameLst>
                                          <p:attrName>style.visibility</p:attrName>
                                        </p:attrNameLst>
                                      </p:cBhvr>
                                      <p:to>
                                        <p:strVal val="visible"/>
                                      </p:to>
                                    </p:set>
                                    <p:anim calcmode="lin" valueType="num">
                                      <p:cBhvr>
                                        <p:cTn id="13" dur="500" fill="hold"/>
                                        <p:tgtEl>
                                          <p:spTgt spid="185354"/>
                                        </p:tgtEl>
                                        <p:attrNameLst>
                                          <p:attrName>ppt_w</p:attrName>
                                        </p:attrNameLst>
                                      </p:cBhvr>
                                      <p:tavLst>
                                        <p:tav tm="0">
                                          <p:val>
                                            <p:fltVal val="0"/>
                                          </p:val>
                                        </p:tav>
                                        <p:tav tm="100000">
                                          <p:val>
                                            <p:strVal val="#ppt_w"/>
                                          </p:val>
                                        </p:tav>
                                      </p:tavLst>
                                    </p:anim>
                                    <p:anim calcmode="lin" valueType="num">
                                      <p:cBhvr>
                                        <p:cTn id="14" dur="500" fill="hold"/>
                                        <p:tgtEl>
                                          <p:spTgt spid="18535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1000"/>
            <a:lum/>
          </a:blip>
          <a:srcRect/>
          <a:stretch>
            <a:fillRect l="-7000" r="-7000"/>
          </a:stretch>
        </a:blipFill>
        <a:effectLst/>
      </p:bgPr>
    </p:bg>
    <p:spTree>
      <p:nvGrpSpPr>
        <p:cNvPr id="1" name=""/>
        <p:cNvGrpSpPr/>
        <p:nvPr/>
      </p:nvGrpSpPr>
      <p:grpSpPr>
        <a:xfrm>
          <a:off x="0" y="0"/>
          <a:ext cx="0" cy="0"/>
          <a:chOff x="0" y="0"/>
          <a:chExt cx="0" cy="0"/>
        </a:xfrm>
      </p:grpSpPr>
      <p:pic>
        <p:nvPicPr>
          <p:cNvPr id="31746" name="图片 200707" descr="JS087378">
            <a:extLst>
              <a:ext uri="{FF2B5EF4-FFF2-40B4-BE49-F238E27FC236}">
                <a16:creationId xmlns:a16="http://schemas.microsoft.com/office/drawing/2014/main" id="{D88D53F5-AFFE-4AD1-A2D4-F56731C21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692150"/>
            <a:ext cx="3475037" cy="5184775"/>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00709" name="文本框 200708">
            <a:extLst>
              <a:ext uri="{FF2B5EF4-FFF2-40B4-BE49-F238E27FC236}">
                <a16:creationId xmlns:a16="http://schemas.microsoft.com/office/drawing/2014/main" id="{913CBCAD-EEBD-4CF1-8F71-71CA77ED64B9}"/>
              </a:ext>
            </a:extLst>
          </p:cNvPr>
          <p:cNvSpPr txBox="1"/>
          <p:nvPr/>
        </p:nvSpPr>
        <p:spPr>
          <a:xfrm>
            <a:off x="4140200" y="476250"/>
            <a:ext cx="5003800" cy="5400675"/>
          </a:xfrm>
          <a:prstGeom prst="rect">
            <a:avLst/>
          </a:prstGeom>
          <a:noFill/>
          <a:ln w="9525">
            <a:noFill/>
          </a:ln>
        </p:spPr>
        <p:txBody>
          <a:bodyPr>
            <a:spAutoFit/>
          </a:bodyPr>
          <a:lstStyle/>
          <a:p>
            <a:pPr>
              <a:defRPr/>
            </a:pPr>
            <a:r>
              <a:rPr lang="en-US" altLang="zh-CN" sz="3600" b="1" noProof="1">
                <a:ea typeface="黑体" panose="02010600030101010101" pitchFamily="49" charset="-122"/>
              </a:rPr>
              <a:t>       </a:t>
            </a:r>
            <a:r>
              <a:rPr lang="zh-CN" altLang="en-US" sz="3600" b="1" noProof="1">
                <a:ea typeface="黑体" panose="02010600030101010101" pitchFamily="49" charset="-122"/>
              </a:rPr>
              <a:t>战斗英雄</a:t>
            </a:r>
            <a:r>
              <a:rPr lang="zh-CN" altLang="en-US" sz="4800" b="1" i="1" u="sng" noProof="1">
                <a:solidFill>
                  <a:srgbClr val="FF0000"/>
                </a:solidFill>
                <a:effectLst>
                  <a:outerShdw blurRad="38100" dist="38100" dir="2700000">
                    <a:srgbClr val="C0C0C0"/>
                  </a:outerShdw>
                </a:effectLst>
                <a:ea typeface="黑体" panose="02010600030101010101" pitchFamily="49" charset="-122"/>
              </a:rPr>
              <a:t>黄继光</a:t>
            </a:r>
            <a:r>
              <a:rPr lang="zh-CN" altLang="en-US" sz="3600" b="1" noProof="1">
                <a:solidFill>
                  <a:srgbClr val="000000"/>
                </a:solidFill>
                <a:ea typeface="黑体" panose="02010600030101010101" pitchFamily="49" charset="-122"/>
              </a:rPr>
              <a:t>在</a:t>
            </a:r>
            <a:r>
              <a:rPr lang="zh-CN" altLang="en-US" sz="4800" b="1" i="1" u="sng" noProof="1">
                <a:solidFill>
                  <a:srgbClr val="0000FF"/>
                </a:solidFill>
                <a:effectLst>
                  <a:outerShdw blurRad="38100" dist="38100" dir="2700000">
                    <a:srgbClr val="C0C0C0"/>
                  </a:outerShdw>
                </a:effectLst>
                <a:ea typeface="黑体" panose="02010600030101010101" pitchFamily="49" charset="-122"/>
              </a:rPr>
              <a:t>上甘岭战役</a:t>
            </a:r>
            <a:r>
              <a:rPr lang="zh-CN" altLang="en-US" sz="3600" b="1" noProof="1">
                <a:solidFill>
                  <a:srgbClr val="000000"/>
                </a:solidFill>
                <a:ea typeface="黑体" panose="02010600030101010101" pitchFamily="49" charset="-122"/>
              </a:rPr>
              <a:t>中，用身躯堵住敌人的机枪口，掩护部队前进而英勇牺牲，年仅</a:t>
            </a:r>
            <a:r>
              <a:rPr lang="en-US" altLang="zh-CN" sz="3600" b="1" noProof="1">
                <a:solidFill>
                  <a:srgbClr val="000000"/>
                </a:solidFill>
                <a:ea typeface="黑体" panose="02010600030101010101" pitchFamily="49" charset="-122"/>
              </a:rPr>
              <a:t>21</a:t>
            </a:r>
            <a:r>
              <a:rPr lang="zh-CN" altLang="en-US" sz="3600" b="1" noProof="1">
                <a:solidFill>
                  <a:srgbClr val="000000"/>
                </a:solidFill>
                <a:ea typeface="黑体" panose="02010600030101010101" pitchFamily="49" charset="-122"/>
              </a:rPr>
              <a:t>岁，他牺牲后，被中国人民志愿军领导机关追记特等功，并授予“特等英雄”</a:t>
            </a:r>
          </a:p>
          <a:p>
            <a:pPr>
              <a:defRPr/>
            </a:pPr>
            <a:r>
              <a:rPr lang="zh-CN" altLang="en-US" sz="3600" b="1" noProof="1">
                <a:solidFill>
                  <a:srgbClr val="000000"/>
                </a:solidFill>
                <a:ea typeface="黑体" panose="02010600030101010101" pitchFamily="49" charset="-122"/>
              </a:rPr>
              <a:t>的称号。</a:t>
            </a:r>
            <a:endParaRPr lang="zh-CN" altLang="en-US" sz="3600" b="1" noProof="1">
              <a:ea typeface="黑体" panose="02010600030101010101" pitchFamily="49" charset="-122"/>
            </a:endParaRPr>
          </a:p>
        </p:txBody>
      </p:sp>
      <p:pic>
        <p:nvPicPr>
          <p:cNvPr id="38917" name="人教部编版八年级中国历史下册第2课抗美援朝（上甘岭战役）.asf">
            <a:hlinkClick r:id="" action="ppaction://media"/>
            <a:extLst>
              <a:ext uri="{FF2B5EF4-FFF2-40B4-BE49-F238E27FC236}">
                <a16:creationId xmlns:a16="http://schemas.microsoft.com/office/drawing/2014/main" id="{8074B13F-EFA1-4000-B4B3-30BAFBF58DBC}"/>
              </a:ext>
            </a:extLst>
          </p:cNvPr>
          <p:cNvPicPr>
            <a:picLocks noRot="1" noChangeAspect="1" noChangeArrowheads="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7956550" y="5945188"/>
            <a:ext cx="11874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917"/>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38917"/>
                                        </p:tgtEl>
                                      </p:cBhvr>
                                    </p:cmd>
                                  </p:childTnLst>
                                </p:cTn>
                              </p:par>
                            </p:childTnLst>
                          </p:cTn>
                        </p:par>
                      </p:childTnLst>
                    </p:cTn>
                  </p:par>
                </p:childTnLst>
              </p:cTn>
              <p:nextCondLst>
                <p:cond evt="onClick" delay="0">
                  <p:tgtEl>
                    <p:spTgt spid="38917"/>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38917"/>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7000" r="-7000"/>
          </a:stretch>
        </a:blipFill>
        <a:effectLst/>
      </p:bgPr>
    </p:bg>
    <p:spTree>
      <p:nvGrpSpPr>
        <p:cNvPr id="1" name=""/>
        <p:cNvGrpSpPr/>
        <p:nvPr/>
      </p:nvGrpSpPr>
      <p:grpSpPr>
        <a:xfrm>
          <a:off x="0" y="0"/>
          <a:ext cx="0" cy="0"/>
          <a:chOff x="0" y="0"/>
          <a:chExt cx="0" cy="0"/>
        </a:xfrm>
      </p:grpSpPr>
      <p:pic>
        <p:nvPicPr>
          <p:cNvPr id="199686" name="Picture 5" descr="JS087377">
            <a:extLst>
              <a:ext uri="{FF2B5EF4-FFF2-40B4-BE49-F238E27FC236}">
                <a16:creationId xmlns:a16="http://schemas.microsoft.com/office/drawing/2014/main" id="{FCFECF01-7730-411F-AE31-1A7FA7865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620713"/>
            <a:ext cx="381635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Text Box 8">
            <a:extLst>
              <a:ext uri="{FF2B5EF4-FFF2-40B4-BE49-F238E27FC236}">
                <a16:creationId xmlns:a16="http://schemas.microsoft.com/office/drawing/2014/main" id="{1B434DF2-D396-4D23-94DB-402203457DAB}"/>
              </a:ext>
            </a:extLst>
          </p:cNvPr>
          <p:cNvSpPr txBox="1"/>
          <p:nvPr/>
        </p:nvSpPr>
        <p:spPr>
          <a:xfrm>
            <a:off x="4211638" y="692150"/>
            <a:ext cx="4464050" cy="4481513"/>
          </a:xfrm>
          <a:prstGeom prst="rect">
            <a:avLst/>
          </a:prstGeom>
          <a:noFill/>
          <a:ln w="9525">
            <a:noFill/>
          </a:ln>
        </p:spPr>
        <p:txBody>
          <a:bodyPr>
            <a:spAutoFit/>
          </a:bodyPr>
          <a:lstStyle/>
          <a:p>
            <a:pPr>
              <a:defRPr/>
            </a:pPr>
            <a:r>
              <a:rPr lang="zh-CN" altLang="en-US" sz="4800" b="1" i="1" u="sng" noProof="1">
                <a:solidFill>
                  <a:srgbClr val="FF0000"/>
                </a:solidFill>
                <a:effectLst>
                  <a:outerShdw blurRad="38100" dist="38100" dir="2700000">
                    <a:srgbClr val="C0C0C0"/>
                  </a:outerShdw>
                </a:effectLst>
                <a:latin typeface="黑体" panose="02010600030101010101" pitchFamily="49" charset="-122"/>
                <a:ea typeface="黑体" panose="02010600030101010101" pitchFamily="49" charset="-122"/>
              </a:rPr>
              <a:t>邱少云</a:t>
            </a:r>
            <a:r>
              <a:rPr lang="zh-CN" altLang="en-US" sz="4000" b="1" noProof="1">
                <a:solidFill>
                  <a:srgbClr val="000000"/>
                </a:solidFill>
                <a:latin typeface="黑体" panose="02010600030101010101" pitchFamily="49" charset="-122"/>
                <a:ea typeface="黑体" panose="02010600030101010101" pitchFamily="49" charset="-122"/>
              </a:rPr>
              <a:t>在潜伏时， 为了保证战斗胜利和部队的安全， 严守纪律，在烈火中纹丝不动，直至壮烈牺牲，年仅</a:t>
            </a:r>
            <a:r>
              <a:rPr lang="en-US" altLang="zh-CN" sz="4000" b="1" noProof="1">
                <a:solidFill>
                  <a:srgbClr val="000000"/>
                </a:solidFill>
                <a:latin typeface="黑体" panose="02010600030101010101" pitchFamily="49" charset="-122"/>
                <a:ea typeface="黑体" panose="02010600030101010101" pitchFamily="49" charset="-122"/>
              </a:rPr>
              <a:t>26</a:t>
            </a:r>
            <a:r>
              <a:rPr lang="zh-CN" altLang="en-US" sz="4000" b="1" noProof="1">
                <a:solidFill>
                  <a:srgbClr val="000000"/>
                </a:solidFill>
                <a:latin typeface="黑体" panose="02010600030101010101" pitchFamily="49" charset="-122"/>
                <a:ea typeface="黑体" panose="02010600030101010101" pitchFamily="49" charset="-122"/>
              </a:rPr>
              <a:t>岁。</a:t>
            </a:r>
            <a:endParaRPr lang="zh-CN" altLang="zh-CN" sz="4000" b="1" noProof="1">
              <a:solidFill>
                <a:srgbClr val="000000"/>
              </a:solidFill>
              <a:latin typeface="黑体" panose="02010600030101010101" pitchFamily="49" charset="-122"/>
              <a:ea typeface="黑体" panose="02010600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9686"/>
                                        </p:tgtEl>
                                        <p:attrNameLst>
                                          <p:attrName>style.visibility</p:attrName>
                                        </p:attrNameLst>
                                      </p:cBhvr>
                                      <p:to>
                                        <p:strVal val="visible"/>
                                      </p:to>
                                    </p:set>
                                    <p:anim calcmode="lin" valueType="num">
                                      <p:cBhvr additive="base">
                                        <p:cTn id="7" dur="500" fill="hold"/>
                                        <p:tgtEl>
                                          <p:spTgt spid="199686"/>
                                        </p:tgtEl>
                                        <p:attrNameLst>
                                          <p:attrName>ppt_x</p:attrName>
                                        </p:attrNameLst>
                                      </p:cBhvr>
                                      <p:tavLst>
                                        <p:tav tm="0">
                                          <p:val>
                                            <p:strVal val="#ppt_x"/>
                                          </p:val>
                                        </p:tav>
                                        <p:tav tm="100000">
                                          <p:val>
                                            <p:strVal val="#ppt_x"/>
                                          </p:val>
                                        </p:tav>
                                      </p:tavLst>
                                    </p:anim>
                                    <p:anim calcmode="lin" valueType="num">
                                      <p:cBhvr additive="base">
                                        <p:cTn id="8" dur="500" fill="hold"/>
                                        <p:tgtEl>
                                          <p:spTgt spid="1996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0904"/>
                                        </p:tgtEl>
                                        <p:attrNameLst>
                                          <p:attrName>style.visibility</p:attrName>
                                        </p:attrNameLst>
                                      </p:cBhvr>
                                      <p:to>
                                        <p:strVal val="visible"/>
                                      </p:to>
                                    </p:set>
                                    <p:animEffect transition="in" filter="box(in)">
                                      <p:cBhvr>
                                        <p:cTn id="13" dur="500"/>
                                        <p:tgtEl>
                                          <p:spTgt spid="80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图片 225283">
            <a:extLst>
              <a:ext uri="{FF2B5EF4-FFF2-40B4-BE49-F238E27FC236}">
                <a16:creationId xmlns:a16="http://schemas.microsoft.com/office/drawing/2014/main" id="{2DA1BC3A-C581-4BEF-BC41-6B8FA1928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150"/>
            <a:ext cx="91440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l="-7000" r="-7000"/>
          </a:stretch>
        </a:blipFill>
        <a:effectLst/>
      </p:bgPr>
    </p:bg>
    <p:spTree>
      <p:nvGrpSpPr>
        <p:cNvPr id="1" name=""/>
        <p:cNvGrpSpPr/>
        <p:nvPr/>
      </p:nvGrpSpPr>
      <p:grpSpPr>
        <a:xfrm>
          <a:off x="0" y="0"/>
          <a:ext cx="0" cy="0"/>
          <a:chOff x="0" y="0"/>
          <a:chExt cx="0" cy="0"/>
        </a:xfrm>
      </p:grpSpPr>
      <p:pic>
        <p:nvPicPr>
          <p:cNvPr id="34818" name="图片 202756" descr="1120_238284">
            <a:extLst>
              <a:ext uri="{FF2B5EF4-FFF2-40B4-BE49-F238E27FC236}">
                <a16:creationId xmlns:a16="http://schemas.microsoft.com/office/drawing/2014/main" id="{F1316B09-ACCD-4940-884B-C9D9F4C46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60350"/>
            <a:ext cx="26574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图片 202757" descr="55c49b1ef74fd5c54ee6b4a164647dd3">
            <a:extLst>
              <a:ext uri="{FF2B5EF4-FFF2-40B4-BE49-F238E27FC236}">
                <a16:creationId xmlns:a16="http://schemas.microsoft.com/office/drawing/2014/main" id="{7DCECDDC-5102-436C-AE14-AA8BF1EFB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60350"/>
            <a:ext cx="346075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文本框 202758">
            <a:extLst>
              <a:ext uri="{FF2B5EF4-FFF2-40B4-BE49-F238E27FC236}">
                <a16:creationId xmlns:a16="http://schemas.microsoft.com/office/drawing/2014/main" id="{39693FBB-2D3D-48EE-9F22-4CC077DDA1AD}"/>
              </a:ext>
            </a:extLst>
          </p:cNvPr>
          <p:cNvSpPr txBox="1">
            <a:spLocks noChangeArrowheads="1"/>
          </p:cNvSpPr>
          <p:nvPr/>
        </p:nvSpPr>
        <p:spPr bwMode="auto">
          <a:xfrm>
            <a:off x="323850" y="5229225"/>
            <a:ext cx="85026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latin typeface="微软雅黑" panose="020B0503020204020204" pitchFamily="34" charset="-122"/>
                <a:ea typeface="微软雅黑" panose="020B0503020204020204" pitchFamily="34" charset="-122"/>
              </a:rPr>
              <a:t>1950</a:t>
            </a:r>
            <a:r>
              <a:rPr lang="zh-CN" altLang="en-US" sz="3200" b="1">
                <a:latin typeface="微软雅黑" panose="020B0503020204020204" pitchFamily="34" charset="-122"/>
                <a:ea typeface="微软雅黑" panose="020B0503020204020204" pitchFamily="34" charset="-122"/>
              </a:rPr>
              <a:t>年，毛主席的长子毛岸英牺牲在朝鲜战场</a:t>
            </a:r>
          </a:p>
          <a:p>
            <a:pPr algn="ctr" eaLnBrk="1" hangingPunct="1"/>
            <a:r>
              <a:rPr lang="zh-CN" altLang="en-US" sz="3200" b="1">
                <a:latin typeface="微软雅黑" panose="020B0503020204020204" pitchFamily="34" charset="-122"/>
                <a:ea typeface="微软雅黑" panose="020B0503020204020204" pitchFamily="34" charset="-122"/>
              </a:rPr>
              <a:t>最终安葬在朝鲜的中国人民志愿军烈士陵园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227331" descr="timg">
            <a:extLst>
              <a:ext uri="{FF2B5EF4-FFF2-40B4-BE49-F238E27FC236}">
                <a16:creationId xmlns:a16="http://schemas.microsoft.com/office/drawing/2014/main" id="{C2C42B0A-69BB-4AE9-BAB6-431E8009A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76250"/>
            <a:ext cx="360045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图片 227333" descr="timg?image&amp;quality=80&amp;size=b9999_10000&amp;sec=1578310696606&amp;di=56b001465b65475d5b09d249bb5f9514&amp;imgtype=0&amp;src=http%3A%2F%2F5b0988e595225">
            <a:extLst>
              <a:ext uri="{FF2B5EF4-FFF2-40B4-BE49-F238E27FC236}">
                <a16:creationId xmlns:a16="http://schemas.microsoft.com/office/drawing/2014/main" id="{04D0D99E-6AFF-4FA1-B900-E3D5793BC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476250"/>
            <a:ext cx="460851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矩形 227334">
            <a:extLst>
              <a:ext uri="{FF2B5EF4-FFF2-40B4-BE49-F238E27FC236}">
                <a16:creationId xmlns:a16="http://schemas.microsoft.com/office/drawing/2014/main" id="{73081A63-3D5B-4664-8DF0-DD1583E827FB}"/>
              </a:ext>
            </a:extLst>
          </p:cNvPr>
          <p:cNvSpPr>
            <a:spLocks noChangeArrowheads="1"/>
          </p:cNvSpPr>
          <p:nvPr/>
        </p:nvSpPr>
        <p:spPr bwMode="auto">
          <a:xfrm>
            <a:off x="107950" y="3933825"/>
            <a:ext cx="8445500" cy="2528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1333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微软雅黑" panose="020B0503020204020204" pitchFamily="34" charset="-122"/>
                <a:ea typeface="微软雅黑" panose="020B0503020204020204" pitchFamily="34" charset="-122"/>
              </a:rPr>
              <a:t>1952</a:t>
            </a:r>
            <a:r>
              <a:rPr lang="zh-CN" altLang="en-US" sz="3200" b="1">
                <a:latin typeface="微软雅黑" panose="020B0503020204020204" pitchFamily="34" charset="-122"/>
                <a:ea typeface="微软雅黑" panose="020B0503020204020204" pitchFamily="34" charset="-122"/>
              </a:rPr>
              <a:t>年</a:t>
            </a:r>
            <a:r>
              <a:rPr lang="en-US" altLang="zh-CN" sz="3200" b="1">
                <a:latin typeface="微软雅黑" panose="020B0503020204020204" pitchFamily="34" charset="-122"/>
                <a:ea typeface="微软雅黑" panose="020B0503020204020204" pitchFamily="34" charset="-122"/>
              </a:rPr>
              <a:t>1</a:t>
            </a:r>
            <a:r>
              <a:rPr lang="zh-CN" altLang="en-US" sz="3200" b="1">
                <a:latin typeface="微软雅黑" panose="020B0503020204020204" pitchFamily="34" charset="-122"/>
                <a:ea typeface="微软雅黑" panose="020B0503020204020204" pitchFamily="34" charset="-122"/>
              </a:rPr>
              <a:t>月</a:t>
            </a:r>
            <a:r>
              <a:rPr lang="en-US" altLang="zh-CN" sz="3200" b="1">
                <a:latin typeface="微软雅黑" panose="020B0503020204020204" pitchFamily="34" charset="-122"/>
                <a:ea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rPr>
              <a:t>日，罗盛教为抢救朝鲜落水儿童</a:t>
            </a:r>
          </a:p>
          <a:p>
            <a:pPr eaLnBrk="1" hangingPunct="1"/>
            <a:r>
              <a:rPr lang="zh-CN" altLang="en-US" sz="3200" b="1">
                <a:latin typeface="微软雅黑" panose="020B0503020204020204" pitchFamily="34" charset="-122"/>
                <a:ea typeface="微软雅黑" panose="020B0503020204020204" pitchFamily="34" charset="-122"/>
              </a:rPr>
              <a:t>而英勇献身。罗盛教牺牲后，朝鲜政府为他修</a:t>
            </a:r>
          </a:p>
          <a:p>
            <a:pPr eaLnBrk="1" hangingPunct="1"/>
            <a:r>
              <a:rPr lang="zh-CN" altLang="en-US" sz="3200" b="1">
                <a:latin typeface="微软雅黑" panose="020B0503020204020204" pitchFamily="34" charset="-122"/>
                <a:ea typeface="微软雅黑" panose="020B0503020204020204" pitchFamily="34" charset="-122"/>
              </a:rPr>
              <a:t>建了纪念碑和墓，并授予罗盛教一级战士荣誉</a:t>
            </a:r>
          </a:p>
          <a:p>
            <a:pPr eaLnBrk="1" hangingPunct="1"/>
            <a:r>
              <a:rPr lang="zh-CN" altLang="en-US" sz="3200" b="1">
                <a:latin typeface="微软雅黑" panose="020B0503020204020204" pitchFamily="34" charset="-122"/>
                <a:ea typeface="微软雅黑" panose="020B0503020204020204" pitchFamily="34" charset="-122"/>
              </a:rPr>
              <a:t>勋章和一级国旗勋章，志愿军政治部授予罗盛</a:t>
            </a:r>
          </a:p>
          <a:p>
            <a:pPr eaLnBrk="1" hangingPunct="1"/>
            <a:r>
              <a:rPr lang="zh-CN" altLang="en-US" sz="3200" b="1">
                <a:latin typeface="微软雅黑" panose="020B0503020204020204" pitchFamily="34" charset="-122"/>
                <a:ea typeface="微软雅黑" panose="020B0503020204020204" pitchFamily="34" charset="-122"/>
              </a:rPr>
              <a:t>教“中国人民志愿军爱民模范”称号，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l="-7000" r="-7000"/>
          </a:stretch>
        </a:blipFill>
        <a:effectLst/>
      </p:bgPr>
    </p:bg>
    <p:spTree>
      <p:nvGrpSpPr>
        <p:cNvPr id="1" name=""/>
        <p:cNvGrpSpPr/>
        <p:nvPr/>
      </p:nvGrpSpPr>
      <p:grpSpPr>
        <a:xfrm>
          <a:off x="0" y="0"/>
          <a:ext cx="0" cy="0"/>
          <a:chOff x="0" y="0"/>
          <a:chExt cx="0" cy="0"/>
        </a:xfrm>
      </p:grpSpPr>
      <p:sp>
        <p:nvSpPr>
          <p:cNvPr id="36866" name="矩形 226310">
            <a:extLst>
              <a:ext uri="{FF2B5EF4-FFF2-40B4-BE49-F238E27FC236}">
                <a16:creationId xmlns:a16="http://schemas.microsoft.com/office/drawing/2014/main" id="{528833EB-074B-448F-926D-ABB4B85F5964}"/>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67" name="矩形 226312">
            <a:extLst>
              <a:ext uri="{FF2B5EF4-FFF2-40B4-BE49-F238E27FC236}">
                <a16:creationId xmlns:a16="http://schemas.microsoft.com/office/drawing/2014/main" id="{CB95C79B-7F3A-4E04-ACFC-1C74DDAFD7B6}"/>
              </a:ext>
            </a:extLst>
          </p:cNvPr>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6868" name="图片 226314" descr="timg?image&amp;quality=80&amp;size=b9999_10000&amp;sec=1578309190894&amp;di=235513cbb32bab3a3d26601ff4f8455f&amp;imgtype=0&amp;src=http%3A%2F%2Fn1">
            <a:extLst>
              <a:ext uri="{FF2B5EF4-FFF2-40B4-BE49-F238E27FC236}">
                <a16:creationId xmlns:a16="http://schemas.microsoft.com/office/drawing/2014/main" id="{CE6B5F42-F69F-49DF-BE90-F68CA4D8B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15888"/>
            <a:ext cx="4176713"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图片 226316" descr="u=753375908,1568158559&amp;fm=15&amp;gp=0">
            <a:extLst>
              <a:ext uri="{FF2B5EF4-FFF2-40B4-BE49-F238E27FC236}">
                <a16:creationId xmlns:a16="http://schemas.microsoft.com/office/drawing/2014/main" id="{0165FEF0-009E-4AAA-AFBE-BCB400178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8913"/>
            <a:ext cx="4103688"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矩形 226317">
            <a:extLst>
              <a:ext uri="{FF2B5EF4-FFF2-40B4-BE49-F238E27FC236}">
                <a16:creationId xmlns:a16="http://schemas.microsoft.com/office/drawing/2014/main" id="{9625D92D-F511-421B-B46D-7500EBEE8892}"/>
              </a:ext>
            </a:extLst>
          </p:cNvPr>
          <p:cNvSpPr>
            <a:spLocks noChangeArrowheads="1" noChangeShapeType="1" noTextEdit="1"/>
          </p:cNvSpPr>
          <p:nvPr/>
        </p:nvSpPr>
        <p:spPr bwMode="auto">
          <a:xfrm>
            <a:off x="250825" y="2420938"/>
            <a:ext cx="4105275" cy="4572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FFFF"/>
                </a:solidFill>
                <a:latin typeface="微软雅黑" panose="020B0503020204020204" pitchFamily="34" charset="-122"/>
                <a:ea typeface="微软雅黑" panose="020B0503020204020204" pitchFamily="34" charset="-122"/>
              </a:rPr>
              <a:t>志愿军战斗英雄：王海</a:t>
            </a:r>
          </a:p>
        </p:txBody>
      </p:sp>
      <p:sp>
        <p:nvSpPr>
          <p:cNvPr id="44038" name="矩形 226318">
            <a:extLst>
              <a:ext uri="{FF2B5EF4-FFF2-40B4-BE49-F238E27FC236}">
                <a16:creationId xmlns:a16="http://schemas.microsoft.com/office/drawing/2014/main" id="{C11F889D-9FE5-4605-9598-9294FFA88A5D}"/>
              </a:ext>
            </a:extLst>
          </p:cNvPr>
          <p:cNvSpPr>
            <a:spLocks noChangeArrowheads="1" noChangeShapeType="1" noTextEdit="1"/>
          </p:cNvSpPr>
          <p:nvPr/>
        </p:nvSpPr>
        <p:spPr bwMode="auto">
          <a:xfrm>
            <a:off x="4572000" y="2420938"/>
            <a:ext cx="4105275" cy="4572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FFFF"/>
                </a:solidFill>
                <a:latin typeface="微软雅黑" panose="020B0503020204020204" pitchFamily="34" charset="-122"/>
                <a:ea typeface="微软雅黑" panose="020B0503020204020204" pitchFamily="34" charset="-122"/>
              </a:rPr>
              <a:t>志愿军战斗英雄：蒋道平</a:t>
            </a:r>
          </a:p>
        </p:txBody>
      </p:sp>
      <p:sp>
        <p:nvSpPr>
          <p:cNvPr id="226320" name="文本框 226319">
            <a:extLst>
              <a:ext uri="{FF2B5EF4-FFF2-40B4-BE49-F238E27FC236}">
                <a16:creationId xmlns:a16="http://schemas.microsoft.com/office/drawing/2014/main" id="{39FD30B7-3F44-4769-9427-CE54FBA80EA7}"/>
              </a:ext>
            </a:extLst>
          </p:cNvPr>
          <p:cNvSpPr txBox="1">
            <a:spLocks noChangeArrowheads="1"/>
          </p:cNvSpPr>
          <p:nvPr/>
        </p:nvSpPr>
        <p:spPr bwMode="auto">
          <a:xfrm>
            <a:off x="323850" y="3789363"/>
            <a:ext cx="83121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ea typeface="微软雅黑" panose="020B0503020204020204" pitchFamily="34" charset="-122"/>
              </a:rPr>
              <a:t>中国人民志愿军空军以微弱的力量敢于与美国</a:t>
            </a:r>
          </a:p>
          <a:p>
            <a:pPr eaLnBrk="1" hangingPunct="1"/>
            <a:r>
              <a:rPr lang="zh-CN" altLang="en-US" sz="3200" b="1">
                <a:ea typeface="微软雅黑" panose="020B0503020204020204" pitchFamily="34" charset="-122"/>
              </a:rPr>
              <a:t>空军空中拼刺刀的精神，</a:t>
            </a:r>
            <a:r>
              <a:rPr lang="zh-CN" altLang="en-US" sz="3200" b="1">
                <a:latin typeface="微软雅黑" panose="020B0503020204020204" pitchFamily="34" charset="-122"/>
                <a:ea typeface="微软雅黑" panose="020B0503020204020204" pitchFamily="34" charset="-122"/>
              </a:rPr>
              <a:t>在整个朝鲜空战中，</a:t>
            </a:r>
          </a:p>
          <a:p>
            <a:pPr eaLnBrk="1" hangingPunct="1"/>
            <a:r>
              <a:rPr lang="zh-CN" altLang="en-US" sz="3200" b="1">
                <a:latin typeface="微软雅黑" panose="020B0503020204020204" pitchFamily="34" charset="-122"/>
                <a:ea typeface="微软雅黑" panose="020B0503020204020204" pitchFamily="34" charset="-122"/>
              </a:rPr>
              <a:t>中国空军有</a:t>
            </a:r>
            <a:r>
              <a:rPr lang="en-US" altLang="zh-CN" sz="3200" b="1">
                <a:latin typeface="微软雅黑" panose="020B0503020204020204" pitchFamily="34" charset="-122"/>
                <a:ea typeface="微软雅黑" panose="020B0503020204020204" pitchFamily="34" charset="-122"/>
              </a:rPr>
              <a:t>212</a:t>
            </a:r>
            <a:r>
              <a:rPr lang="zh-CN" altLang="en-US" sz="3200" b="1">
                <a:latin typeface="微软雅黑" panose="020B0503020204020204" pitchFamily="34" charset="-122"/>
                <a:ea typeface="微软雅黑" panose="020B0503020204020204" pitchFamily="34" charset="-122"/>
              </a:rPr>
              <a:t>名飞行员击落或击伤过敌机。</a:t>
            </a:r>
          </a:p>
          <a:p>
            <a:pPr eaLnBrk="1" hangingPunct="1"/>
            <a:r>
              <a:rPr lang="zh-CN" altLang="en-US" sz="3200" b="1">
                <a:latin typeface="微软雅黑" panose="020B0503020204020204" pitchFamily="34" charset="-122"/>
                <a:ea typeface="微软雅黑" panose="020B0503020204020204" pitchFamily="34" charset="-122"/>
              </a:rPr>
              <a:t>共击落敌机</a:t>
            </a:r>
            <a:r>
              <a:rPr lang="en-US" altLang="zh-CN" sz="3200" b="1">
                <a:latin typeface="微软雅黑" panose="020B0503020204020204" pitchFamily="34" charset="-122"/>
                <a:ea typeface="微软雅黑" panose="020B0503020204020204" pitchFamily="34" charset="-122"/>
              </a:rPr>
              <a:t>330</a:t>
            </a:r>
            <a:r>
              <a:rPr lang="zh-CN" altLang="en-US" sz="3200" b="1">
                <a:latin typeface="微软雅黑" panose="020B0503020204020204" pitchFamily="34" charset="-122"/>
                <a:ea typeface="微软雅黑" panose="020B0503020204020204" pitchFamily="34" charset="-122"/>
              </a:rPr>
              <a:t>架，击伤</a:t>
            </a:r>
            <a:r>
              <a:rPr lang="en-US" altLang="zh-CN" sz="3200" b="1">
                <a:latin typeface="微软雅黑" panose="020B0503020204020204" pitchFamily="34" charset="-122"/>
                <a:ea typeface="微软雅黑" panose="020B0503020204020204" pitchFamily="34" charset="-122"/>
              </a:rPr>
              <a:t>95</a:t>
            </a:r>
            <a:r>
              <a:rPr lang="zh-CN" altLang="en-US" sz="3200" b="1">
                <a:latin typeface="微软雅黑" panose="020B0503020204020204" pitchFamily="34" charset="-122"/>
                <a:ea typeface="微软雅黑" panose="020B0503020204020204" pitchFamily="34" charset="-122"/>
              </a:rPr>
              <a:t>架。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p:cTn id="7" dur="500" fill="hold"/>
                                        <p:tgtEl>
                                          <p:spTgt spid="44037"/>
                                        </p:tgtEl>
                                        <p:attrNameLst>
                                          <p:attrName>ppt_w</p:attrName>
                                        </p:attrNameLst>
                                      </p:cBhvr>
                                      <p:tavLst>
                                        <p:tav tm="0">
                                          <p:val>
                                            <p:fltVal val="0"/>
                                          </p:val>
                                        </p:tav>
                                        <p:tav tm="100000">
                                          <p:val>
                                            <p:strVal val="#ppt_w"/>
                                          </p:val>
                                        </p:tav>
                                      </p:tavLst>
                                    </p:anim>
                                    <p:anim calcmode="lin" valueType="num">
                                      <p:cBhvr>
                                        <p:cTn id="8" dur="500" fill="hold"/>
                                        <p:tgtEl>
                                          <p:spTgt spid="44037"/>
                                        </p:tgtEl>
                                        <p:attrNameLst>
                                          <p:attrName>ppt_h</p:attrName>
                                        </p:attrNameLst>
                                      </p:cBhvr>
                                      <p:tavLst>
                                        <p:tav tm="0">
                                          <p:val>
                                            <p:fltVal val="0"/>
                                          </p:val>
                                        </p:tav>
                                        <p:tav tm="100000">
                                          <p:val>
                                            <p:strVal val="#ppt_h"/>
                                          </p:val>
                                        </p:tav>
                                      </p:tavLst>
                                    </p:anim>
                                    <p:animEffect transition="in" filter="fade">
                                      <p:cBhvr>
                                        <p:cTn id="9" dur="500"/>
                                        <p:tgtEl>
                                          <p:spTgt spid="4403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44038"/>
                                        </p:tgtEl>
                                        <p:attrNameLst>
                                          <p:attrName>style.visibility</p:attrName>
                                        </p:attrNameLst>
                                      </p:cBhvr>
                                      <p:to>
                                        <p:strVal val="visible"/>
                                      </p:to>
                                    </p:set>
                                    <p:anim calcmode="lin" valueType="num">
                                      <p:cBhvr>
                                        <p:cTn id="14" dur="500" fill="hold"/>
                                        <p:tgtEl>
                                          <p:spTgt spid="44038"/>
                                        </p:tgtEl>
                                        <p:attrNameLst>
                                          <p:attrName>ppt_w</p:attrName>
                                        </p:attrNameLst>
                                      </p:cBhvr>
                                      <p:tavLst>
                                        <p:tav tm="0">
                                          <p:val>
                                            <p:fltVal val="0"/>
                                          </p:val>
                                        </p:tav>
                                        <p:tav tm="100000">
                                          <p:val>
                                            <p:strVal val="#ppt_w"/>
                                          </p:val>
                                        </p:tav>
                                      </p:tavLst>
                                    </p:anim>
                                    <p:anim calcmode="lin" valueType="num">
                                      <p:cBhvr>
                                        <p:cTn id="15" dur="500" fill="hold"/>
                                        <p:tgtEl>
                                          <p:spTgt spid="44038"/>
                                        </p:tgtEl>
                                        <p:attrNameLst>
                                          <p:attrName>ppt_h</p:attrName>
                                        </p:attrNameLst>
                                      </p:cBhvr>
                                      <p:tavLst>
                                        <p:tav tm="0">
                                          <p:val>
                                            <p:fltVal val="0"/>
                                          </p:val>
                                        </p:tav>
                                        <p:tav tm="100000">
                                          <p:val>
                                            <p:strVal val="#ppt_h"/>
                                          </p:val>
                                        </p:tav>
                                      </p:tavLst>
                                    </p:anim>
                                    <p:animEffect transition="in" filter="fade">
                                      <p:cBhvr>
                                        <p:cTn id="16" dur="500"/>
                                        <p:tgtEl>
                                          <p:spTgt spid="440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6320"/>
                                        </p:tgtEl>
                                        <p:attrNameLst>
                                          <p:attrName>style.visibility</p:attrName>
                                        </p:attrNameLst>
                                      </p:cBhvr>
                                      <p:to>
                                        <p:strVal val="visible"/>
                                      </p:to>
                                    </p:set>
                                    <p:anim calcmode="lin" valueType="num">
                                      <p:cBhvr>
                                        <p:cTn id="21" dur="500" fill="hold"/>
                                        <p:tgtEl>
                                          <p:spTgt spid="226320"/>
                                        </p:tgtEl>
                                        <p:attrNameLst>
                                          <p:attrName>ppt_w</p:attrName>
                                        </p:attrNameLst>
                                      </p:cBhvr>
                                      <p:tavLst>
                                        <p:tav tm="0">
                                          <p:val>
                                            <p:fltVal val="0"/>
                                          </p:val>
                                        </p:tav>
                                        <p:tav tm="100000">
                                          <p:val>
                                            <p:strVal val="#ppt_w"/>
                                          </p:val>
                                        </p:tav>
                                      </p:tavLst>
                                    </p:anim>
                                    <p:anim calcmode="lin" valueType="num">
                                      <p:cBhvr>
                                        <p:cTn id="22" dur="500" fill="hold"/>
                                        <p:tgtEl>
                                          <p:spTgt spid="226320"/>
                                        </p:tgtEl>
                                        <p:attrNameLst>
                                          <p:attrName>ppt_h</p:attrName>
                                        </p:attrNameLst>
                                      </p:cBhvr>
                                      <p:tavLst>
                                        <p:tav tm="0">
                                          <p:val>
                                            <p:fltVal val="0"/>
                                          </p:val>
                                        </p:tav>
                                        <p:tav tm="100000">
                                          <p:val>
                                            <p:strVal val="#ppt_h"/>
                                          </p:val>
                                        </p:tav>
                                      </p:tavLst>
                                    </p:anim>
                                    <p:animEffect transition="in" filter="fade">
                                      <p:cBhvr>
                                        <p:cTn id="23" dur="500"/>
                                        <p:tgtEl>
                                          <p:spTgt spid="226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2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6000"/>
            <a:lum/>
          </a:blip>
          <a:srcRect/>
          <a:stretch>
            <a:fillRect l="-7000" r="-7000"/>
          </a:stretch>
        </a:blipFill>
        <a:effectLst/>
      </p:bgPr>
    </p:bg>
    <p:spTree>
      <p:nvGrpSpPr>
        <p:cNvPr id="1" name=""/>
        <p:cNvGrpSpPr/>
        <p:nvPr/>
      </p:nvGrpSpPr>
      <p:grpSpPr>
        <a:xfrm>
          <a:off x="0" y="0"/>
          <a:ext cx="0" cy="0"/>
          <a:chOff x="0" y="0"/>
          <a:chExt cx="0" cy="0"/>
        </a:xfrm>
      </p:grpSpPr>
      <p:sp>
        <p:nvSpPr>
          <p:cNvPr id="37890" name="Text Box 5">
            <a:extLst>
              <a:ext uri="{FF2B5EF4-FFF2-40B4-BE49-F238E27FC236}">
                <a16:creationId xmlns:a16="http://schemas.microsoft.com/office/drawing/2014/main" id="{8E0ED690-3F29-4329-B66F-769DED1D0BE6}"/>
              </a:ext>
            </a:extLst>
          </p:cNvPr>
          <p:cNvSpPr txBox="1">
            <a:spLocks noChangeArrowheads="1"/>
          </p:cNvSpPr>
          <p:nvPr/>
        </p:nvSpPr>
        <p:spPr bwMode="auto">
          <a:xfrm>
            <a:off x="179388" y="115888"/>
            <a:ext cx="8713787"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rgbClr val="EB120D"/>
                </a:solidFill>
                <a:latin typeface="宋体" panose="02010600030101010101" pitchFamily="2" charset="-122"/>
              </a:rPr>
              <a:t>    </a:t>
            </a:r>
            <a:r>
              <a:rPr lang="zh-CN" altLang="en-US" sz="4400" b="1">
                <a:solidFill>
                  <a:srgbClr val="FF0000"/>
                </a:solidFill>
                <a:latin typeface="微软雅黑" panose="020B0503020204020204" pitchFamily="34" charset="-122"/>
                <a:ea typeface="微软雅黑" panose="020B0503020204020204" pitchFamily="34" charset="-122"/>
              </a:rPr>
              <a:t>黄继光、邱少云、毛岸英</a:t>
            </a:r>
            <a:r>
              <a:rPr lang="zh-CN" altLang="en-US" sz="4400" b="1">
                <a:solidFill>
                  <a:srgbClr val="000000"/>
                </a:solidFill>
                <a:latin typeface="微软雅黑" panose="020B0503020204020204" pitchFamily="34" charset="-122"/>
                <a:ea typeface="微软雅黑" panose="020B0503020204020204" pitchFamily="34" charset="-122"/>
              </a:rPr>
              <a:t>等英雄</a:t>
            </a:r>
            <a:r>
              <a:rPr lang="zh-CN" altLang="en-US" sz="4400" b="1">
                <a:latin typeface="微软雅黑" panose="020B0503020204020204" pitchFamily="34" charset="-122"/>
                <a:ea typeface="微软雅黑" panose="020B0503020204020204" pitchFamily="34" charset="-122"/>
              </a:rPr>
              <a:t>事迹体现了什么精神？</a:t>
            </a:r>
          </a:p>
        </p:txBody>
      </p:sp>
      <p:sp>
        <p:nvSpPr>
          <p:cNvPr id="89094" name="Text Box 6">
            <a:extLst>
              <a:ext uri="{FF2B5EF4-FFF2-40B4-BE49-F238E27FC236}">
                <a16:creationId xmlns:a16="http://schemas.microsoft.com/office/drawing/2014/main" id="{97486059-3032-498F-97A7-EFAB7E39B1C0}"/>
              </a:ext>
            </a:extLst>
          </p:cNvPr>
          <p:cNvSpPr txBox="1">
            <a:spLocks noChangeArrowheads="1"/>
          </p:cNvSpPr>
          <p:nvPr/>
        </p:nvSpPr>
        <p:spPr bwMode="auto">
          <a:xfrm>
            <a:off x="71438" y="1700213"/>
            <a:ext cx="89709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latin typeface="华文隶书" panose="02010800040101010101" pitchFamily="2" charset="-122"/>
                <a:ea typeface="华文隶书" panose="02010800040101010101" pitchFamily="2" charset="-122"/>
              </a:rPr>
              <a:t>        </a:t>
            </a:r>
            <a:r>
              <a:rPr lang="zh-CN" altLang="en-US" sz="4400" b="1">
                <a:latin typeface="华文隶书" panose="02010800040101010101" pitchFamily="2" charset="-122"/>
                <a:ea typeface="华文隶书" panose="02010800040101010101" pitchFamily="2" charset="-122"/>
              </a:rPr>
              <a:t>体现了高度的</a:t>
            </a:r>
            <a:r>
              <a:rPr lang="zh-CN" altLang="en-US" sz="4400" b="1">
                <a:latin typeface="宋体" panose="02010600030101010101" pitchFamily="2" charset="-122"/>
                <a:ea typeface="华文隶书" panose="02010800040101010101" pitchFamily="2" charset="-122"/>
              </a:rPr>
              <a:t>“</a:t>
            </a:r>
            <a:r>
              <a:rPr lang="zh-CN" altLang="en-US" sz="4400" b="1">
                <a:solidFill>
                  <a:srgbClr val="0000FF"/>
                </a:solidFill>
                <a:latin typeface="华文隶书" panose="02010800040101010101" pitchFamily="2" charset="-122"/>
                <a:ea typeface="华文隶书" panose="02010800040101010101" pitchFamily="2" charset="-122"/>
              </a:rPr>
              <a:t>爱国主义、革命英雄主义和国际主义精神</a:t>
            </a:r>
            <a:endParaRPr lang="zh-CN" altLang="en-US" sz="4400" b="1">
              <a:latin typeface="华文隶书" panose="02010800040101010101" pitchFamily="2" charset="-122"/>
              <a:ea typeface="华文隶书" panose="02010800040101010101" pitchFamily="2" charset="-122"/>
            </a:endParaRPr>
          </a:p>
        </p:txBody>
      </p:sp>
      <p:sp>
        <p:nvSpPr>
          <p:cNvPr id="203783" name="矩形 203782">
            <a:extLst>
              <a:ext uri="{FF2B5EF4-FFF2-40B4-BE49-F238E27FC236}">
                <a16:creationId xmlns:a16="http://schemas.microsoft.com/office/drawing/2014/main" id="{80D5495A-D3E2-4DFF-B9F4-6E64F4952AB2}"/>
              </a:ext>
            </a:extLst>
          </p:cNvPr>
          <p:cNvSpPr>
            <a:spLocks noChangeArrowheads="1"/>
          </p:cNvSpPr>
          <p:nvPr/>
        </p:nvSpPr>
        <p:spPr bwMode="auto">
          <a:xfrm>
            <a:off x="179388" y="3141663"/>
            <a:ext cx="8964612"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黑体" panose="02010609060101010101" pitchFamily="49" charset="-122"/>
                <a:ea typeface="黑体" panose="02010609060101010101" pitchFamily="49" charset="-122"/>
              </a:rPr>
              <a:t>“</a:t>
            </a:r>
            <a:r>
              <a:rPr lang="zh-CN" altLang="en-US" sz="3200" b="1">
                <a:ea typeface="黑体" panose="02010609060101010101" pitchFamily="49" charset="-122"/>
              </a:rPr>
              <a:t>在朝鲜的每一天，我都被一些东西感动着</a:t>
            </a:r>
            <a:r>
              <a:rPr lang="en-US" altLang="zh-CN" sz="3200" b="1">
                <a:latin typeface="黑体" panose="02010609060101010101" pitchFamily="49" charset="-122"/>
                <a:ea typeface="黑体" panose="02010609060101010101" pitchFamily="49" charset="-122"/>
              </a:rPr>
              <a:t>……</a:t>
            </a:r>
            <a:r>
              <a:rPr lang="zh-CN" altLang="en-US" sz="3200" b="1">
                <a:ea typeface="黑体" panose="02010609060101010101" pitchFamily="49" charset="-122"/>
              </a:rPr>
              <a:t>这就是，我越来越深刻的感觉到谁是我们最可爱的人！谁是我们最可爱的人呢？我们的部队，我们的战士，我感觉他们是最可爱的人。</a:t>
            </a:r>
            <a:r>
              <a:rPr lang="zh-CN" altLang="en-US" sz="3200" b="1">
                <a:latin typeface="黑体" panose="02010609060101010101" pitchFamily="49" charset="-122"/>
                <a:ea typeface="黑体" panose="02010609060101010101" pitchFamily="49" charset="-122"/>
              </a:rPr>
              <a:t>”</a:t>
            </a:r>
            <a:endParaRPr lang="zh-CN" altLang="en-US" sz="3200" b="1">
              <a:ea typeface="黑体" panose="02010609060101010101" pitchFamily="49" charset="-122"/>
            </a:endParaRPr>
          </a:p>
          <a:p>
            <a:pPr eaLnBrk="1" hangingPunct="1"/>
            <a:r>
              <a:rPr lang="zh-CN" altLang="en-US" sz="3200" b="1">
                <a:ea typeface="黑体" panose="02010609060101010101" pitchFamily="49" charset="-122"/>
              </a:rPr>
              <a:t>                                                               </a:t>
            </a:r>
            <a:r>
              <a:rPr lang="en-US" altLang="zh-CN" sz="3200" b="1">
                <a:ea typeface="黑体" panose="02010609060101010101" pitchFamily="49" charset="-122"/>
              </a:rPr>
              <a:t>-----</a:t>
            </a:r>
            <a:r>
              <a:rPr lang="zh-CN" altLang="en-US" sz="3200" b="1">
                <a:ea typeface="黑体" panose="02010609060101010101" pitchFamily="49" charset="-122"/>
              </a:rPr>
              <a:t>魏巍</a:t>
            </a:r>
          </a:p>
        </p:txBody>
      </p:sp>
      <p:sp>
        <p:nvSpPr>
          <p:cNvPr id="203784" name="矩形 203783">
            <a:extLst>
              <a:ext uri="{FF2B5EF4-FFF2-40B4-BE49-F238E27FC236}">
                <a16:creationId xmlns:a16="http://schemas.microsoft.com/office/drawing/2014/main" id="{0AC190B7-453A-4405-B923-E10036350848}"/>
              </a:ext>
            </a:extLst>
          </p:cNvPr>
          <p:cNvSpPr>
            <a:spLocks noChangeArrowheads="1" noChangeShapeType="1" noTextEdit="1"/>
          </p:cNvSpPr>
          <p:nvPr/>
        </p:nvSpPr>
        <p:spPr bwMode="auto">
          <a:xfrm>
            <a:off x="1116013" y="5876925"/>
            <a:ext cx="6911975" cy="76517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微软雅黑" panose="020B0503020204020204" pitchFamily="34" charset="-122"/>
                <a:ea typeface="微软雅黑" panose="020B0503020204020204" pitchFamily="34" charset="-122"/>
              </a:rPr>
              <a:t>中国人民志愿军被誉为：最可爱的人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blinds(horizontal)">
                                      <p:cBhvr>
                                        <p:cTn id="7" dur="500"/>
                                        <p:tgtEl>
                                          <p:spTgt spid="8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03783"/>
                                        </p:tgtEl>
                                        <p:attrNameLst>
                                          <p:attrName>style.visibility</p:attrName>
                                        </p:attrNameLst>
                                      </p:cBhvr>
                                      <p:to>
                                        <p:strVal val="visible"/>
                                      </p:to>
                                    </p:set>
                                    <p:anim calcmode="lin" valueType="num">
                                      <p:cBhvr>
                                        <p:cTn id="12" dur="500" fill="hold"/>
                                        <p:tgtEl>
                                          <p:spTgt spid="203783"/>
                                        </p:tgtEl>
                                        <p:attrNameLst>
                                          <p:attrName>ppt_w</p:attrName>
                                        </p:attrNameLst>
                                      </p:cBhvr>
                                      <p:tavLst>
                                        <p:tav tm="0">
                                          <p:val>
                                            <p:fltVal val="0"/>
                                          </p:val>
                                        </p:tav>
                                        <p:tav tm="100000">
                                          <p:val>
                                            <p:strVal val="#ppt_w"/>
                                          </p:val>
                                        </p:tav>
                                      </p:tavLst>
                                    </p:anim>
                                    <p:anim calcmode="lin" valueType="num">
                                      <p:cBhvr>
                                        <p:cTn id="13" dur="500" fill="hold"/>
                                        <p:tgtEl>
                                          <p:spTgt spid="203783"/>
                                        </p:tgtEl>
                                        <p:attrNameLst>
                                          <p:attrName>ppt_h</p:attrName>
                                        </p:attrNameLst>
                                      </p:cBhvr>
                                      <p:tavLst>
                                        <p:tav tm="0">
                                          <p:val>
                                            <p:fltVal val="0"/>
                                          </p:val>
                                        </p:tav>
                                        <p:tav tm="100000">
                                          <p:val>
                                            <p:strVal val="#ppt_h"/>
                                          </p:val>
                                        </p:tav>
                                      </p:tavLst>
                                    </p:anim>
                                    <p:animEffect transition="in" filter="fade">
                                      <p:cBhvr>
                                        <p:cTn id="14" dur="500"/>
                                        <p:tgtEl>
                                          <p:spTgt spid="20378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1" presetClass="entr" presetSubtype="0" fill="hold" nodeType="clickEffect">
                                  <p:stCondLst>
                                    <p:cond delay="0"/>
                                  </p:stCondLst>
                                  <p:childTnLst>
                                    <p:set>
                                      <p:cBhvr>
                                        <p:cTn id="18" dur="1" fill="hold">
                                          <p:stCondLst>
                                            <p:cond delay="0"/>
                                          </p:stCondLst>
                                        </p:cTn>
                                        <p:tgtEl>
                                          <p:spTgt spid="203784"/>
                                        </p:tgtEl>
                                        <p:attrNameLst>
                                          <p:attrName>style.visibility</p:attrName>
                                        </p:attrNameLst>
                                      </p:cBhvr>
                                      <p:to>
                                        <p:strVal val="visible"/>
                                      </p:to>
                                    </p:set>
                                    <p:animEffect transition="in" filter="fade">
                                      <p:cBhvr>
                                        <p:cTn id="19" dur="385" decel="100000"/>
                                        <p:tgtEl>
                                          <p:spTgt spid="203784"/>
                                        </p:tgtEl>
                                      </p:cBhvr>
                                    </p:animEffect>
                                    <p:animScale>
                                      <p:cBhvr>
                                        <p:cTn id="20" dur="385" decel="100000"/>
                                        <p:tgtEl>
                                          <p:spTgt spid="203784"/>
                                        </p:tgtEl>
                                      </p:cBhvr>
                                      <p:from x="10000" y="10000"/>
                                      <p:to x="200000" y="450000"/>
                                    </p:animScale>
                                    <p:animScale>
                                      <p:cBhvr>
                                        <p:cTn id="21" dur="615" accel="100000" fill="hold">
                                          <p:stCondLst>
                                            <p:cond delay="385"/>
                                          </p:stCondLst>
                                        </p:cTn>
                                        <p:tgtEl>
                                          <p:spTgt spid="203784"/>
                                        </p:tgtEl>
                                      </p:cBhvr>
                                      <p:from x="200000" y="450000"/>
                                      <p:to x="100000" y="100000"/>
                                    </p:animScale>
                                    <p:set>
                                      <p:cBhvr>
                                        <p:cTn id="22" dur="385" fill="hold"/>
                                        <p:tgtEl>
                                          <p:spTgt spid="203784"/>
                                        </p:tgtEl>
                                        <p:attrNameLst>
                                          <p:attrName>ppt_x</p:attrName>
                                        </p:attrNameLst>
                                      </p:cBhvr>
                                      <p:to>
                                        <p:strVal val="(0.5)"/>
                                      </p:to>
                                    </p:set>
                                    <p:anim from="(0.5)" to="(#ppt_x)" calcmode="lin" valueType="num">
                                      <p:cBhvr>
                                        <p:cTn id="23" dur="615" accel="100000" fill="hold">
                                          <p:stCondLst>
                                            <p:cond delay="385"/>
                                          </p:stCondLst>
                                        </p:cTn>
                                        <p:tgtEl>
                                          <p:spTgt spid="203784"/>
                                        </p:tgtEl>
                                        <p:attrNameLst>
                                          <p:attrName>ppt_x</p:attrName>
                                        </p:attrNameLst>
                                      </p:cBhvr>
                                    </p:anim>
                                    <p:set>
                                      <p:cBhvr>
                                        <p:cTn id="24" dur="385" fill="hold"/>
                                        <p:tgtEl>
                                          <p:spTgt spid="203784"/>
                                        </p:tgtEl>
                                        <p:attrNameLst>
                                          <p:attrName>ppt_y</p:attrName>
                                        </p:attrNameLst>
                                      </p:cBhvr>
                                      <p:to>
                                        <p:strVal val="(#ppt_y+0.4)"/>
                                      </p:to>
                                    </p:set>
                                    <p:anim from="(#ppt_y+0.4)" to="(#ppt_y)" calcmode="lin" valueType="num">
                                      <p:cBhvr>
                                        <p:cTn id="25" dur="615" accel="100000" fill="hold">
                                          <p:stCondLst>
                                            <p:cond delay="385"/>
                                          </p:stCondLst>
                                        </p:cTn>
                                        <p:tgtEl>
                                          <p:spTgt spid="20378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p:bldP spid="2037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19139">
            <a:extLst>
              <a:ext uri="{FF2B5EF4-FFF2-40B4-BE49-F238E27FC236}">
                <a16:creationId xmlns:a16="http://schemas.microsoft.com/office/drawing/2014/main" id="{4878E2B4-FBAA-442A-A538-D3911B8353FE}"/>
              </a:ext>
            </a:extLst>
          </p:cNvPr>
          <p:cNvSpPr>
            <a:spLocks noChangeArrowheads="1" noChangeShapeType="1" noTextEdit="1"/>
          </p:cNvSpPr>
          <p:nvPr/>
        </p:nvSpPr>
        <p:spPr bwMode="auto">
          <a:xfrm>
            <a:off x="3132138" y="1412875"/>
            <a:ext cx="2665412" cy="720725"/>
          </a:xfrm>
          <a:prstGeom prst="rect">
            <a:avLst/>
          </a:prstGeom>
        </p:spPr>
        <p:txBody>
          <a:bodyPr wrap="none" fromWordArt="1">
            <a:prstTxWarp prst="textPlain">
              <a:avLst>
                <a:gd name="adj" fmla="val 50000"/>
              </a:avLst>
            </a:prstTxWarp>
          </a:bodyPr>
          <a:lstStyle/>
          <a:p>
            <a:pPr algn="ctr"/>
            <a:r>
              <a:rPr lang="zh-CN" altLang="en-US" sz="3600" b="1" kern="10">
                <a:ln w="12700">
                  <a:solidFill>
                    <a:schemeClr val="tx1"/>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黑体" panose="02010609060101010101" pitchFamily="49" charset="-122"/>
                <a:ea typeface="黑体" panose="02010609060101010101" pitchFamily="49" charset="-122"/>
              </a:rPr>
              <a:t>第三篇章</a:t>
            </a:r>
          </a:p>
        </p:txBody>
      </p:sp>
      <p:sp>
        <p:nvSpPr>
          <p:cNvPr id="38915" name="矩形 219140">
            <a:extLst>
              <a:ext uri="{FF2B5EF4-FFF2-40B4-BE49-F238E27FC236}">
                <a16:creationId xmlns:a16="http://schemas.microsoft.com/office/drawing/2014/main" id="{8A392B61-0FA6-4779-8A35-DA5091F99449}"/>
              </a:ext>
            </a:extLst>
          </p:cNvPr>
          <p:cNvSpPr>
            <a:spLocks noChangeArrowheads="1" noChangeShapeType="1" noTextEdit="1"/>
          </p:cNvSpPr>
          <p:nvPr/>
        </p:nvSpPr>
        <p:spPr bwMode="auto">
          <a:xfrm>
            <a:off x="611188" y="2997200"/>
            <a:ext cx="7848600" cy="230346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00"/>
                </a:solidFill>
                <a:latin typeface="微软雅黑" panose="020B0503020204020204" pitchFamily="34" charset="-122"/>
                <a:ea typeface="微软雅黑" panose="020B0503020204020204" pitchFamily="34" charset="-122"/>
              </a:rPr>
              <a:t>同仇敌忾  赢得胜利</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205828">
            <a:extLst>
              <a:ext uri="{FF2B5EF4-FFF2-40B4-BE49-F238E27FC236}">
                <a16:creationId xmlns:a16="http://schemas.microsoft.com/office/drawing/2014/main" id="{764E369F-D284-4B09-A21B-F6C827835A5F}"/>
              </a:ext>
            </a:extLst>
          </p:cNvPr>
          <p:cNvSpPr txBox="1">
            <a:spLocks noChangeArrowheads="1"/>
          </p:cNvSpPr>
          <p:nvPr/>
        </p:nvSpPr>
        <p:spPr bwMode="auto">
          <a:xfrm>
            <a:off x="827088" y="3789363"/>
            <a:ext cx="74310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ea typeface="黑体" panose="02010609060101010101" pitchFamily="49" charset="-122"/>
              </a:rPr>
              <a:t>1953</a:t>
            </a:r>
            <a:r>
              <a:rPr lang="zh-CN" altLang="en-US" sz="3200" b="1">
                <a:ea typeface="黑体" panose="02010609060101010101" pitchFamily="49" charset="-122"/>
              </a:rPr>
              <a:t>年</a:t>
            </a:r>
            <a:r>
              <a:rPr lang="en-US" altLang="zh-CN" sz="3200" b="1">
                <a:ea typeface="黑体" panose="02010609060101010101" pitchFamily="49" charset="-122"/>
              </a:rPr>
              <a:t>7</a:t>
            </a:r>
            <a:r>
              <a:rPr lang="zh-CN" altLang="en-US" sz="3200" b="1">
                <a:ea typeface="黑体" panose="02010609060101010101" pitchFamily="49" charset="-122"/>
              </a:rPr>
              <a:t>月，美国被迫在停战协定上签字</a:t>
            </a:r>
          </a:p>
          <a:p>
            <a:pPr eaLnBrk="1" hangingPunct="1"/>
            <a:r>
              <a:rPr lang="zh-CN" altLang="en-US" sz="3200" b="1">
                <a:ea typeface="黑体" panose="02010609060101010101" pitchFamily="49" charset="-122"/>
              </a:rPr>
              <a:t>中朝人民取得了反侵略战争的伟大胜利</a:t>
            </a:r>
          </a:p>
        </p:txBody>
      </p:sp>
      <p:pic>
        <p:nvPicPr>
          <p:cNvPr id="39939" name="图片 205831" descr="timg?image&amp;quality=80&amp;size=b9999_10000&amp;sec=1578309802137&amp;di=9e6b847b60d07f5f0b2b559b661570c4&amp;imgtype=0&amp;src=http%3A%2F%2Fwww">
            <a:extLst>
              <a:ext uri="{FF2B5EF4-FFF2-40B4-BE49-F238E27FC236}">
                <a16:creationId xmlns:a16="http://schemas.microsoft.com/office/drawing/2014/main" id="{10A49B49-8F9D-4B5A-AC06-BF5CDEEBC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549275"/>
            <a:ext cx="8713787"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9" descr="1953年7月27日，“联合国军”总司令克拉克">
            <a:extLst>
              <a:ext uri="{FF2B5EF4-FFF2-40B4-BE49-F238E27FC236}">
                <a16:creationId xmlns:a16="http://schemas.microsoft.com/office/drawing/2014/main" id="{E96FA9DC-AD82-462D-9E53-EE320C768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2" t="2914" r="3806" b="5571"/>
          <a:stretch>
            <a:fillRect/>
          </a:stretch>
        </p:blipFill>
        <p:spPr bwMode="auto">
          <a:xfrm>
            <a:off x="179388" y="188913"/>
            <a:ext cx="29527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10">
            <a:extLst>
              <a:ext uri="{FF2B5EF4-FFF2-40B4-BE49-F238E27FC236}">
                <a16:creationId xmlns:a16="http://schemas.microsoft.com/office/drawing/2014/main" id="{CF331BA7-D3CE-4305-B8A0-D9727C032B28}"/>
              </a:ext>
            </a:extLst>
          </p:cNvPr>
          <p:cNvSpPr>
            <a:spLocks noChangeArrowheads="1"/>
          </p:cNvSpPr>
          <p:nvPr/>
        </p:nvSpPr>
        <p:spPr bwMode="auto">
          <a:xfrm>
            <a:off x="0" y="3429000"/>
            <a:ext cx="36353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微软雅黑" panose="020B0503020204020204" pitchFamily="34" charset="-122"/>
                <a:ea typeface="微软雅黑" panose="020B0503020204020204" pitchFamily="34" charset="-122"/>
              </a:rPr>
              <a:t>1953</a:t>
            </a:r>
            <a:r>
              <a:rPr lang="zh-CN" altLang="en-US" sz="2400" b="1">
                <a:latin typeface="微软雅黑" panose="020B0503020204020204" pitchFamily="34" charset="-122"/>
                <a:ea typeface="微软雅黑" panose="020B0503020204020204" pitchFamily="34" charset="-122"/>
              </a:rPr>
              <a:t>年</a:t>
            </a:r>
            <a:r>
              <a:rPr lang="en-US" altLang="zh-CN" sz="2400" b="1">
                <a:latin typeface="微软雅黑" panose="020B0503020204020204" pitchFamily="34" charset="-122"/>
                <a:ea typeface="微软雅黑" panose="020B0503020204020204" pitchFamily="34" charset="-122"/>
              </a:rPr>
              <a:t>7</a:t>
            </a:r>
            <a:r>
              <a:rPr lang="zh-CN" altLang="en-US" sz="2400" b="1">
                <a:latin typeface="微软雅黑" panose="020B0503020204020204" pitchFamily="34" charset="-122"/>
                <a:ea typeface="微软雅黑" panose="020B0503020204020204" pitchFamily="34" charset="-122"/>
              </a:rPr>
              <a:t>月</a:t>
            </a:r>
            <a:r>
              <a:rPr lang="en-US" altLang="zh-CN" sz="2400" b="1">
                <a:latin typeface="微软雅黑" panose="020B0503020204020204" pitchFamily="34" charset="-122"/>
                <a:ea typeface="微软雅黑" panose="020B0503020204020204" pitchFamily="34" charset="-122"/>
              </a:rPr>
              <a:t>27</a:t>
            </a:r>
            <a:r>
              <a:rPr lang="zh-CN" altLang="en-US" sz="2400" b="1">
                <a:latin typeface="微软雅黑" panose="020B0503020204020204" pitchFamily="34" charset="-122"/>
                <a:ea typeface="微软雅黑" panose="020B0503020204020204" pitchFamily="34" charset="-122"/>
              </a:rPr>
              <a:t>日，“联合国军”总司令克拉克在</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朝鲜停战协定</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签字</a:t>
            </a:r>
          </a:p>
        </p:txBody>
      </p:sp>
      <p:sp>
        <p:nvSpPr>
          <p:cNvPr id="98327" name="Text Box 23">
            <a:extLst>
              <a:ext uri="{FF2B5EF4-FFF2-40B4-BE49-F238E27FC236}">
                <a16:creationId xmlns:a16="http://schemas.microsoft.com/office/drawing/2014/main" id="{E6C236BA-701B-486C-9C51-490BF8B66A46}"/>
              </a:ext>
            </a:extLst>
          </p:cNvPr>
          <p:cNvSpPr txBox="1">
            <a:spLocks noChangeArrowheads="1"/>
          </p:cNvSpPr>
          <p:nvPr/>
        </p:nvSpPr>
        <p:spPr bwMode="auto">
          <a:xfrm>
            <a:off x="3132138" y="260350"/>
            <a:ext cx="2016125" cy="3081338"/>
          </a:xfrm>
          <a:prstGeom prst="rect">
            <a:avLst/>
          </a:prstGeom>
          <a:noFill/>
          <a:ln w="9525">
            <a:noFill/>
            <a:miter lim="800000"/>
          </a:ln>
          <a:effectLst/>
        </p:spPr>
        <p:txBody>
          <a:bodyPr>
            <a:spAutoFit/>
          </a:bodyPr>
          <a:lstStyle/>
          <a:p>
            <a:pPr>
              <a:spcBef>
                <a:spcPct val="20000"/>
              </a:spcBef>
              <a:buClr>
                <a:schemeClr val="tx1"/>
              </a:buClr>
              <a:buSzPct val="70000"/>
              <a:buFont typeface="Wingdings" pitchFamily="2" charset="2"/>
              <a:buNone/>
              <a:defRPr/>
            </a:pPr>
            <a:r>
              <a:rPr lang="en-US" altLang="zh-CN" sz="2800" b="1">
                <a:solidFill>
                  <a:srgbClr val="FF0000"/>
                </a:solidFill>
                <a:effectLst>
                  <a:outerShdw blurRad="38100" dist="38100" dir="2700000" algn="tl">
                    <a:srgbClr val="C0C0C0"/>
                  </a:outerShdw>
                </a:effectLst>
                <a:latin typeface="微软雅黑"/>
                <a:ea typeface="微软雅黑" pitchFamily="34" charset="-122"/>
              </a:rPr>
              <a:t>“</a:t>
            </a:r>
            <a:r>
              <a:rPr lang="zh-CN" altLang="en-US" sz="2800" b="1">
                <a:solidFill>
                  <a:srgbClr val="FF0000"/>
                </a:solidFill>
                <a:effectLst>
                  <a:outerShdw blurRad="38100" dist="38100" dir="2700000" algn="tl">
                    <a:srgbClr val="C0C0C0"/>
                  </a:outerShdw>
                </a:effectLst>
                <a:latin typeface="华文新魏" pitchFamily="2" charset="-122"/>
                <a:ea typeface="微软雅黑" pitchFamily="34" charset="-122"/>
              </a:rPr>
              <a:t>我是美国历史上第一个在没有取得胜利的停战协定上签字的美军司令官</a:t>
            </a:r>
            <a:r>
              <a:rPr lang="zh-CN" altLang="en-US" sz="2800" b="1">
                <a:solidFill>
                  <a:srgbClr val="FF0000"/>
                </a:solidFill>
                <a:effectLst>
                  <a:outerShdw blurRad="38100" dist="38100" dir="2700000" algn="tl">
                    <a:srgbClr val="C0C0C0"/>
                  </a:outerShdw>
                </a:effectLst>
                <a:latin typeface="微软雅黑"/>
                <a:ea typeface="微软雅黑" pitchFamily="34" charset="-122"/>
              </a:rPr>
              <a:t>”</a:t>
            </a:r>
            <a:r>
              <a:rPr lang="zh-CN" altLang="en-US" sz="2800" b="1">
                <a:effectLst>
                  <a:outerShdw blurRad="38100" dist="38100" dir="2700000" algn="tl">
                    <a:srgbClr val="C0C0C0"/>
                  </a:outerShdw>
                </a:effectLst>
                <a:latin typeface="华文新魏" pitchFamily="2" charset="-122"/>
                <a:ea typeface="华文新魏" pitchFamily="2" charset="-122"/>
              </a:rPr>
              <a:t>        </a:t>
            </a:r>
          </a:p>
        </p:txBody>
      </p:sp>
      <p:pic>
        <p:nvPicPr>
          <p:cNvPr id="206855" name="图片 206854">
            <a:extLst>
              <a:ext uri="{FF2B5EF4-FFF2-40B4-BE49-F238E27FC236}">
                <a16:creationId xmlns:a16="http://schemas.microsoft.com/office/drawing/2014/main" id="{404C67CF-6CF2-4C81-B0F8-F1175E96B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13325"/>
            <a:ext cx="91440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6" name="直接连接符 206855">
            <a:extLst>
              <a:ext uri="{FF2B5EF4-FFF2-40B4-BE49-F238E27FC236}">
                <a16:creationId xmlns:a16="http://schemas.microsoft.com/office/drawing/2014/main" id="{FABFC96D-4DC8-4EDD-B94D-5D3B832FBCC8}"/>
              </a:ext>
            </a:extLst>
          </p:cNvPr>
          <p:cNvSpPr>
            <a:spLocks noChangeShapeType="1"/>
          </p:cNvSpPr>
          <p:nvPr/>
        </p:nvSpPr>
        <p:spPr bwMode="auto">
          <a:xfrm>
            <a:off x="2195513" y="5876925"/>
            <a:ext cx="6948487"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857" name="直接连接符 206856">
            <a:extLst>
              <a:ext uri="{FF2B5EF4-FFF2-40B4-BE49-F238E27FC236}">
                <a16:creationId xmlns:a16="http://schemas.microsoft.com/office/drawing/2014/main" id="{4B0BE202-D4FC-4F54-BA85-E10A6E9447C4}"/>
              </a:ext>
            </a:extLst>
          </p:cNvPr>
          <p:cNvSpPr>
            <a:spLocks noChangeShapeType="1"/>
          </p:cNvSpPr>
          <p:nvPr/>
        </p:nvSpPr>
        <p:spPr bwMode="auto">
          <a:xfrm>
            <a:off x="0" y="6381750"/>
            <a:ext cx="2339975"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1">
            <a:extLst>
              <a:ext uri="{FF2B5EF4-FFF2-40B4-BE49-F238E27FC236}">
                <a16:creationId xmlns:a16="http://schemas.microsoft.com/office/drawing/2014/main" id="{F70734FE-A154-4BB1-9BE6-0B5630F5DA03}"/>
              </a:ext>
            </a:extLst>
          </p:cNvPr>
          <p:cNvGrpSpPr>
            <a:grpSpLocks/>
          </p:cNvGrpSpPr>
          <p:nvPr/>
        </p:nvGrpSpPr>
        <p:grpSpPr bwMode="auto">
          <a:xfrm>
            <a:off x="5076825" y="188913"/>
            <a:ext cx="2735263" cy="4062412"/>
            <a:chOff x="3198" y="119"/>
            <a:chExt cx="1723" cy="2559"/>
          </a:xfrm>
        </p:grpSpPr>
        <p:pic>
          <p:nvPicPr>
            <p:cNvPr id="40970" name="Picture 5" descr="让我们永远铭记最可爱的人--中国人民志愿军！ - 狼行天下！ - 狼行天下！">
              <a:extLst>
                <a:ext uri="{FF2B5EF4-FFF2-40B4-BE49-F238E27FC236}">
                  <a16:creationId xmlns:a16="http://schemas.microsoft.com/office/drawing/2014/main" id="{EEF97EEE-6BD2-4B18-89D1-4445BC1972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721" r="3545" b="8670"/>
            <a:stretch>
              <a:fillRect/>
            </a:stretch>
          </p:blipFill>
          <p:spPr bwMode="auto">
            <a:xfrm>
              <a:off x="3198" y="119"/>
              <a:ext cx="1406" cy="1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0" name="Rectangle 10">
              <a:extLst>
                <a:ext uri="{FF2B5EF4-FFF2-40B4-BE49-F238E27FC236}">
                  <a16:creationId xmlns:a16="http://schemas.microsoft.com/office/drawing/2014/main" id="{F711C3E7-07E0-438E-AC9D-84F410783041}"/>
                </a:ext>
              </a:extLst>
            </p:cNvPr>
            <p:cNvSpPr>
              <a:spLocks noChangeArrowheads="1"/>
            </p:cNvSpPr>
            <p:nvPr/>
          </p:nvSpPr>
          <p:spPr bwMode="auto">
            <a:xfrm>
              <a:off x="3198" y="2160"/>
              <a:ext cx="1723" cy="518"/>
            </a:xfrm>
            <a:prstGeom prst="rect">
              <a:avLst/>
            </a:prstGeom>
            <a:noFill/>
            <a:ln w="9525">
              <a:noFill/>
              <a:miter lim="800000"/>
            </a:ln>
            <a:effectLst/>
          </p:spPr>
          <p:txBody>
            <a:bodyPr>
              <a:spAutoFit/>
            </a:bodyPr>
            <a:lstStyle/>
            <a:p>
              <a:pPr>
                <a:defRPr/>
              </a:pPr>
              <a:r>
                <a:rPr lang="zh-CN" altLang="en-US" sz="2400" b="1" noProof="1">
                  <a:effectLst>
                    <a:outerShdw blurRad="38100" dist="38100" dir="2700000">
                      <a:srgbClr val="C0C0C0"/>
                    </a:outerShdw>
                  </a:effectLst>
                  <a:ea typeface="华文隶书" pitchFamily="2" charset="-122"/>
                </a:rPr>
                <a:t>美军参谋长联席</a:t>
              </a:r>
            </a:p>
            <a:p>
              <a:pPr>
                <a:defRPr/>
              </a:pPr>
              <a:r>
                <a:rPr lang="zh-CN" altLang="en-US" sz="2400" b="1" noProof="1">
                  <a:effectLst>
                    <a:outerShdw blurRad="38100" dist="38100" dir="2700000">
                      <a:srgbClr val="C0C0C0"/>
                    </a:outerShdw>
                  </a:effectLst>
                  <a:ea typeface="华文隶书" pitchFamily="2" charset="-122"/>
                </a:rPr>
                <a:t>会议主席布莱德雷</a:t>
              </a:r>
            </a:p>
          </p:txBody>
        </p:sp>
      </p:grpSp>
      <p:sp>
        <p:nvSpPr>
          <p:cNvPr id="206860" name="矩形 206859">
            <a:extLst>
              <a:ext uri="{FF2B5EF4-FFF2-40B4-BE49-F238E27FC236}">
                <a16:creationId xmlns:a16="http://schemas.microsoft.com/office/drawing/2014/main" id="{3DBBE107-55E1-47B1-A266-F9F717CC28ED}"/>
              </a:ext>
            </a:extLst>
          </p:cNvPr>
          <p:cNvSpPr/>
          <p:nvPr/>
        </p:nvSpPr>
        <p:spPr>
          <a:xfrm>
            <a:off x="7308850" y="150813"/>
            <a:ext cx="2317750" cy="2654300"/>
          </a:xfrm>
          <a:prstGeom prst="rect">
            <a:avLst/>
          </a:prstGeom>
          <a:noFill/>
          <a:ln w="9525">
            <a:noFill/>
          </a:ln>
        </p:spPr>
        <p:txBody>
          <a:bodyPr wrap="none">
            <a:spAutoFit/>
          </a:bodyPr>
          <a:lstStyle/>
          <a:p>
            <a:pPr>
              <a:defRPr/>
            </a:pPr>
            <a:r>
              <a:rPr lang="en-US" altLang="zh-CN" sz="2800" b="1">
                <a:solidFill>
                  <a:srgbClr val="0000FF"/>
                </a:solidFill>
                <a:effectLst>
                  <a:outerShdw blurRad="38100" dist="38100" dir="2700000" algn="tl">
                    <a:srgbClr val="C0C0C0"/>
                  </a:outerShdw>
                </a:effectLst>
                <a:latin typeface="微软雅黑"/>
                <a:ea typeface="微软雅黑" pitchFamily="34" charset="-122"/>
              </a:rPr>
              <a:t>“</a:t>
            </a:r>
            <a:r>
              <a:rPr lang="zh-CN" altLang="en-US" sz="2800" b="1">
                <a:solidFill>
                  <a:srgbClr val="0000FF"/>
                </a:solidFill>
                <a:effectLst>
                  <a:outerShdw blurRad="38100" dist="38100" dir="2700000" algn="tl">
                    <a:srgbClr val="C0C0C0"/>
                  </a:outerShdw>
                </a:effectLst>
                <a:ea typeface="微软雅黑" pitchFamily="34" charset="-122"/>
              </a:rPr>
              <a:t>我们是在</a:t>
            </a:r>
          </a:p>
          <a:p>
            <a:pPr>
              <a:defRPr/>
            </a:pPr>
            <a:r>
              <a:rPr lang="zh-CN" altLang="en-US" sz="2800" b="1">
                <a:solidFill>
                  <a:srgbClr val="0000FF"/>
                </a:solidFill>
                <a:effectLst>
                  <a:outerShdw blurRad="38100" dist="38100" dir="2700000" algn="tl">
                    <a:srgbClr val="C0C0C0"/>
                  </a:outerShdw>
                </a:effectLst>
                <a:ea typeface="微软雅黑" pitchFamily="34" charset="-122"/>
              </a:rPr>
              <a:t>错误的时间</a:t>
            </a:r>
          </a:p>
          <a:p>
            <a:pPr>
              <a:defRPr/>
            </a:pPr>
            <a:r>
              <a:rPr lang="zh-CN" altLang="en-US" sz="2800" b="1">
                <a:solidFill>
                  <a:srgbClr val="0000FF"/>
                </a:solidFill>
                <a:effectLst>
                  <a:outerShdw blurRad="38100" dist="38100" dir="2700000" algn="tl">
                    <a:srgbClr val="C0C0C0"/>
                  </a:outerShdw>
                </a:effectLst>
                <a:ea typeface="微软雅黑" pitchFamily="34" charset="-122"/>
              </a:rPr>
              <a:t>、错误的地</a:t>
            </a:r>
          </a:p>
          <a:p>
            <a:pPr>
              <a:defRPr/>
            </a:pPr>
            <a:r>
              <a:rPr lang="zh-CN" altLang="en-US" sz="2800" b="1">
                <a:solidFill>
                  <a:srgbClr val="0000FF"/>
                </a:solidFill>
                <a:effectLst>
                  <a:outerShdw blurRad="38100" dist="38100" dir="2700000" algn="tl">
                    <a:srgbClr val="C0C0C0"/>
                  </a:outerShdw>
                </a:effectLst>
                <a:ea typeface="微软雅黑" pitchFamily="34" charset="-122"/>
              </a:rPr>
              <a:t>点和错误的</a:t>
            </a:r>
          </a:p>
          <a:p>
            <a:pPr>
              <a:defRPr/>
            </a:pPr>
            <a:r>
              <a:rPr lang="zh-CN" altLang="en-US" sz="2800" b="1">
                <a:solidFill>
                  <a:srgbClr val="0000FF"/>
                </a:solidFill>
                <a:effectLst>
                  <a:outerShdw blurRad="38100" dist="38100" dir="2700000" algn="tl">
                    <a:srgbClr val="C0C0C0"/>
                  </a:outerShdw>
                </a:effectLst>
                <a:ea typeface="微软雅黑" pitchFamily="34" charset="-122"/>
              </a:rPr>
              <a:t>敌人打一场</a:t>
            </a:r>
          </a:p>
          <a:p>
            <a:pPr>
              <a:defRPr/>
            </a:pPr>
            <a:r>
              <a:rPr lang="zh-CN" altLang="en-US" sz="2800" b="1">
                <a:solidFill>
                  <a:srgbClr val="0000FF"/>
                </a:solidFill>
                <a:effectLst>
                  <a:outerShdw blurRad="38100" dist="38100" dir="2700000" algn="tl">
                    <a:srgbClr val="C0C0C0"/>
                  </a:outerShdw>
                </a:effectLst>
                <a:ea typeface="微软雅黑" pitchFamily="34" charset="-122"/>
              </a:rPr>
              <a:t>错误的战争</a:t>
            </a:r>
            <a:r>
              <a:rPr lang="zh-CN" altLang="en-US" sz="2800" b="1">
                <a:solidFill>
                  <a:srgbClr val="0000FF"/>
                </a:solidFill>
                <a:effectLst>
                  <a:outerShdw blurRad="38100" dist="38100" dir="2700000" algn="tl">
                    <a:srgbClr val="C0C0C0"/>
                  </a:outerShdw>
                </a:effectLst>
                <a:latin typeface="微软雅黑"/>
                <a:ea typeface="微软雅黑" pitchFamily="34" charset="-122"/>
              </a:rPr>
              <a:t>”</a:t>
            </a:r>
            <a:endParaRPr lang="zh-CN" altLang="en-US" sz="2800" b="1">
              <a:solidFill>
                <a:srgbClr val="0000FF"/>
              </a:solidFill>
              <a:effectLst>
                <a:outerShdw blurRad="38100" dist="38100" dir="2700000" algn="tl">
                  <a:srgbClr val="C0C0C0"/>
                </a:outerShdw>
              </a:effectLst>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8327"/>
                                        </p:tgtEl>
                                        <p:attrNameLst>
                                          <p:attrName>style.visibility</p:attrName>
                                        </p:attrNameLst>
                                      </p:cBhvr>
                                      <p:to>
                                        <p:strVal val="visible"/>
                                      </p:to>
                                    </p:set>
                                    <p:anim calcmode="lin" valueType="num">
                                      <p:cBhvr>
                                        <p:cTn id="7" dur="500" fill="hold"/>
                                        <p:tgtEl>
                                          <p:spTgt spid="98327"/>
                                        </p:tgtEl>
                                        <p:attrNameLst>
                                          <p:attrName>ppt_w</p:attrName>
                                        </p:attrNameLst>
                                      </p:cBhvr>
                                      <p:tavLst>
                                        <p:tav tm="0">
                                          <p:val>
                                            <p:fltVal val="0"/>
                                          </p:val>
                                        </p:tav>
                                        <p:tav tm="100000">
                                          <p:val>
                                            <p:strVal val="#ppt_w"/>
                                          </p:val>
                                        </p:tav>
                                      </p:tavLst>
                                    </p:anim>
                                    <p:anim calcmode="lin" valueType="num">
                                      <p:cBhvr>
                                        <p:cTn id="8" dur="500" fill="hold"/>
                                        <p:tgtEl>
                                          <p:spTgt spid="9832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6860"/>
                                        </p:tgtEl>
                                        <p:attrNameLst>
                                          <p:attrName>style.visibility</p:attrName>
                                        </p:attrNameLst>
                                      </p:cBhvr>
                                      <p:to>
                                        <p:strVal val="visible"/>
                                      </p:to>
                                    </p:set>
                                    <p:anim calcmode="lin" valueType="num">
                                      <p:cBhvr>
                                        <p:cTn id="19" dur="500" fill="hold"/>
                                        <p:tgtEl>
                                          <p:spTgt spid="206860"/>
                                        </p:tgtEl>
                                        <p:attrNameLst>
                                          <p:attrName>ppt_w</p:attrName>
                                        </p:attrNameLst>
                                      </p:cBhvr>
                                      <p:tavLst>
                                        <p:tav tm="0">
                                          <p:val>
                                            <p:fltVal val="0"/>
                                          </p:val>
                                        </p:tav>
                                        <p:tav tm="100000">
                                          <p:val>
                                            <p:strVal val="#ppt_w"/>
                                          </p:val>
                                        </p:tav>
                                      </p:tavLst>
                                    </p:anim>
                                    <p:anim calcmode="lin" valueType="num">
                                      <p:cBhvr>
                                        <p:cTn id="20" dur="500" fill="hold"/>
                                        <p:tgtEl>
                                          <p:spTgt spid="206860"/>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206855"/>
                                        </p:tgtEl>
                                        <p:attrNameLst>
                                          <p:attrName>style.visibility</p:attrName>
                                        </p:attrNameLst>
                                      </p:cBhvr>
                                      <p:to>
                                        <p:strVal val="visible"/>
                                      </p:to>
                                    </p:set>
                                    <p:anim calcmode="lin" valueType="num">
                                      <p:cBhvr>
                                        <p:cTn id="25" dur="500" fill="hold"/>
                                        <p:tgtEl>
                                          <p:spTgt spid="206855"/>
                                        </p:tgtEl>
                                        <p:attrNameLst>
                                          <p:attrName>ppt_w</p:attrName>
                                        </p:attrNameLst>
                                      </p:cBhvr>
                                      <p:tavLst>
                                        <p:tav tm="0">
                                          <p:val>
                                            <p:fltVal val="0"/>
                                          </p:val>
                                        </p:tav>
                                        <p:tav tm="100000">
                                          <p:val>
                                            <p:strVal val="#ppt_w"/>
                                          </p:val>
                                        </p:tav>
                                      </p:tavLst>
                                    </p:anim>
                                    <p:anim calcmode="lin" valueType="num">
                                      <p:cBhvr>
                                        <p:cTn id="26" dur="500" fill="hold"/>
                                        <p:tgtEl>
                                          <p:spTgt spid="206855"/>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
                            </p:stCondLst>
                            <p:childTnLst>
                              <p:par>
                                <p:cTn id="28" presetID="23" presetClass="entr" presetSubtype="16" fill="hold" nodeType="afterEffect">
                                  <p:stCondLst>
                                    <p:cond delay="0"/>
                                  </p:stCondLst>
                                  <p:childTnLst>
                                    <p:set>
                                      <p:cBhvr>
                                        <p:cTn id="29" dur="1" fill="hold">
                                          <p:stCondLst>
                                            <p:cond delay="0"/>
                                          </p:stCondLst>
                                        </p:cTn>
                                        <p:tgtEl>
                                          <p:spTgt spid="206856"/>
                                        </p:tgtEl>
                                        <p:attrNameLst>
                                          <p:attrName>style.visibility</p:attrName>
                                        </p:attrNameLst>
                                      </p:cBhvr>
                                      <p:to>
                                        <p:strVal val="visible"/>
                                      </p:to>
                                    </p:set>
                                    <p:anim calcmode="lin" valueType="num">
                                      <p:cBhvr>
                                        <p:cTn id="30" dur="500" fill="hold"/>
                                        <p:tgtEl>
                                          <p:spTgt spid="206856"/>
                                        </p:tgtEl>
                                        <p:attrNameLst>
                                          <p:attrName>ppt_w</p:attrName>
                                        </p:attrNameLst>
                                      </p:cBhvr>
                                      <p:tavLst>
                                        <p:tav tm="0">
                                          <p:val>
                                            <p:fltVal val="0"/>
                                          </p:val>
                                        </p:tav>
                                        <p:tav tm="100000">
                                          <p:val>
                                            <p:strVal val="#ppt_w"/>
                                          </p:val>
                                        </p:tav>
                                      </p:tavLst>
                                    </p:anim>
                                    <p:anim calcmode="lin" valueType="num">
                                      <p:cBhvr>
                                        <p:cTn id="31" dur="500" fill="hold"/>
                                        <p:tgtEl>
                                          <p:spTgt spid="206856"/>
                                        </p:tgtEl>
                                        <p:attrNameLst>
                                          <p:attrName>ppt_h</p:attrName>
                                        </p:attrNameLst>
                                      </p:cBhvr>
                                      <p:tavLst>
                                        <p:tav tm="0">
                                          <p:val>
                                            <p:fltVal val="0"/>
                                          </p:val>
                                        </p:tav>
                                        <p:tav tm="100000">
                                          <p:val>
                                            <p:strVal val="#ppt_h"/>
                                          </p:val>
                                        </p:tav>
                                      </p:tavLst>
                                    </p:anim>
                                  </p:childTnLst>
                                </p:cTn>
                              </p:par>
                            </p:childTnLst>
                          </p:cTn>
                        </p:par>
                        <p:par>
                          <p:cTn id="32" fill="hold" nodeType="afterGroup">
                            <p:stCondLst>
                              <p:cond delay="1000"/>
                            </p:stCondLst>
                            <p:childTnLst>
                              <p:par>
                                <p:cTn id="33" presetID="23" presetClass="entr" presetSubtype="16" fill="hold" nodeType="afterEffect">
                                  <p:stCondLst>
                                    <p:cond delay="0"/>
                                  </p:stCondLst>
                                  <p:childTnLst>
                                    <p:set>
                                      <p:cBhvr>
                                        <p:cTn id="34" dur="1" fill="hold">
                                          <p:stCondLst>
                                            <p:cond delay="0"/>
                                          </p:stCondLst>
                                        </p:cTn>
                                        <p:tgtEl>
                                          <p:spTgt spid="206857"/>
                                        </p:tgtEl>
                                        <p:attrNameLst>
                                          <p:attrName>style.visibility</p:attrName>
                                        </p:attrNameLst>
                                      </p:cBhvr>
                                      <p:to>
                                        <p:strVal val="visible"/>
                                      </p:to>
                                    </p:set>
                                    <p:anim calcmode="lin" valueType="num">
                                      <p:cBhvr>
                                        <p:cTn id="35" dur="500" fill="hold"/>
                                        <p:tgtEl>
                                          <p:spTgt spid="206857"/>
                                        </p:tgtEl>
                                        <p:attrNameLst>
                                          <p:attrName>ppt_w</p:attrName>
                                        </p:attrNameLst>
                                      </p:cBhvr>
                                      <p:tavLst>
                                        <p:tav tm="0">
                                          <p:val>
                                            <p:fltVal val="0"/>
                                          </p:val>
                                        </p:tav>
                                        <p:tav tm="100000">
                                          <p:val>
                                            <p:strVal val="#ppt_w"/>
                                          </p:val>
                                        </p:tav>
                                      </p:tavLst>
                                    </p:anim>
                                    <p:anim calcmode="lin" valueType="num">
                                      <p:cBhvr>
                                        <p:cTn id="36" dur="500" fill="hold"/>
                                        <p:tgtEl>
                                          <p:spTgt spid="2068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7" grpId="0"/>
      <p:bldP spid="2068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6">
            <a:extLst>
              <a:ext uri="{FF2B5EF4-FFF2-40B4-BE49-F238E27FC236}">
                <a16:creationId xmlns:a16="http://schemas.microsoft.com/office/drawing/2014/main" id="{7C78C9E8-C7B8-4734-8697-0BEB7AAE8460}"/>
              </a:ext>
            </a:extLst>
          </p:cNvPr>
          <p:cNvSpPr/>
          <p:nvPr/>
        </p:nvSpPr>
        <p:spPr>
          <a:xfrm>
            <a:off x="395288" y="5229225"/>
            <a:ext cx="8497887" cy="1311275"/>
          </a:xfrm>
          <a:prstGeom prst="rect">
            <a:avLst/>
          </a:prstGeom>
          <a:noFill/>
          <a:ln w="9525">
            <a:noFill/>
          </a:ln>
        </p:spPr>
        <p:txBody>
          <a:bodyPr anchor="ctr">
            <a:spAutoFit/>
          </a:bodyPr>
          <a:lstStyle/>
          <a:p>
            <a:pPr algn="ctr">
              <a:defRPr/>
            </a:pPr>
            <a:r>
              <a:rPr lang="en-US" altLang="zh-CN" sz="4000" b="1" i="1" u="sng" noProof="1">
                <a:solidFill>
                  <a:srgbClr val="FF0000"/>
                </a:solidFill>
                <a:latin typeface="黑体" panose="02010600030101010101" pitchFamily="49" charset="-122"/>
                <a:ea typeface="黑体" panose="02010600030101010101" pitchFamily="49" charset="-122"/>
              </a:rPr>
              <a:t>1950</a:t>
            </a:r>
            <a:r>
              <a:rPr lang="zh-CN" altLang="en-US" sz="4000" b="1" i="1" u="sng" noProof="1">
                <a:solidFill>
                  <a:srgbClr val="FF0000"/>
                </a:solidFill>
                <a:latin typeface="黑体" panose="02010600030101010101" pitchFamily="49" charset="-122"/>
                <a:ea typeface="黑体" panose="02010600030101010101" pitchFamily="49" charset="-122"/>
              </a:rPr>
              <a:t>年</a:t>
            </a:r>
            <a:r>
              <a:rPr lang="en-US" altLang="zh-CN" sz="4000" b="1" i="1" u="sng" noProof="1">
                <a:solidFill>
                  <a:srgbClr val="FF0000"/>
                </a:solidFill>
                <a:latin typeface="黑体" panose="02010600030101010101" pitchFamily="49" charset="-122"/>
                <a:ea typeface="黑体" panose="02010600030101010101" pitchFamily="49" charset="-122"/>
              </a:rPr>
              <a:t>6</a:t>
            </a:r>
            <a:r>
              <a:rPr lang="zh-CN" altLang="en-US" sz="4000" b="1" i="1" u="sng" noProof="1">
                <a:solidFill>
                  <a:srgbClr val="FF0000"/>
                </a:solidFill>
                <a:latin typeface="黑体" panose="02010600030101010101" pitchFamily="49" charset="-122"/>
                <a:ea typeface="黑体" panose="02010600030101010101" pitchFamily="49" charset="-122"/>
              </a:rPr>
              <a:t>月</a:t>
            </a:r>
            <a:r>
              <a:rPr lang="zh-CN" altLang="en-US" sz="4000" b="1" noProof="1">
                <a:latin typeface="黑体" panose="02010600030101010101" pitchFamily="49" charset="-122"/>
                <a:ea typeface="黑体" panose="02010600030101010101" pitchFamily="49" charset="-122"/>
              </a:rPr>
              <a:t>，为了统一朝鲜半岛，朝鲜发起统一战争，于是</a:t>
            </a:r>
            <a:r>
              <a:rPr lang="zh-CN" altLang="en-US" sz="4000" b="1" i="1" u="sng" noProof="1">
                <a:solidFill>
                  <a:srgbClr val="0000FF"/>
                </a:solidFill>
                <a:effectLst>
                  <a:outerShdw blurRad="38100" dist="38100" dir="2700000">
                    <a:srgbClr val="C0C0C0"/>
                  </a:outerShdw>
                </a:effectLst>
                <a:latin typeface="黑体" panose="02010600030101010101" pitchFamily="49" charset="-122"/>
                <a:ea typeface="黑体" panose="02010600030101010101" pitchFamily="49" charset="-122"/>
              </a:rPr>
              <a:t>朝鲜内战爆发</a:t>
            </a:r>
          </a:p>
        </p:txBody>
      </p:sp>
      <p:pic>
        <p:nvPicPr>
          <p:cNvPr id="14339" name="图片 186372" descr="1324362116_18515200">
            <a:extLst>
              <a:ext uri="{FF2B5EF4-FFF2-40B4-BE49-F238E27FC236}">
                <a16:creationId xmlns:a16="http://schemas.microsoft.com/office/drawing/2014/main" id="{C35A8E06-D7AF-4C03-A3F9-B66030E52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84978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blinds(horizontal)">
                                      <p:cBhvr>
                                        <p:cTn id="7" dur="500"/>
                                        <p:tgtEl>
                                          <p:spTgt spid="186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stretch>
            <a:fillRect l="-7000" r="-7000"/>
          </a:stretch>
        </a:blipFill>
        <a:effectLst/>
      </p:bgPr>
    </p:bg>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CF1BD468-4FCA-4951-8B19-F81A3CBF168D}"/>
              </a:ext>
            </a:extLst>
          </p:cNvPr>
          <p:cNvSpPr>
            <a:spLocks noChangeArrowheads="1"/>
          </p:cNvSpPr>
          <p:nvPr/>
        </p:nvSpPr>
        <p:spPr bwMode="auto">
          <a:xfrm>
            <a:off x="0" y="765175"/>
            <a:ext cx="95408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a:latin typeface="黑体" panose="02010609060101010101" pitchFamily="49" charset="-122"/>
                <a:ea typeface="黑体" panose="02010609060101010101" pitchFamily="49" charset="-122"/>
              </a:rPr>
              <a:t>抗美援朝取得胜利的原因有哪些？ </a:t>
            </a:r>
          </a:p>
        </p:txBody>
      </p:sp>
      <p:sp>
        <p:nvSpPr>
          <p:cNvPr id="208901" name="矩形 208900">
            <a:extLst>
              <a:ext uri="{FF2B5EF4-FFF2-40B4-BE49-F238E27FC236}">
                <a16:creationId xmlns:a16="http://schemas.microsoft.com/office/drawing/2014/main" id="{2E00A14B-DEB7-47CC-A21E-EE62355EF643}"/>
              </a:ext>
            </a:extLst>
          </p:cNvPr>
          <p:cNvSpPr>
            <a:spLocks noChangeArrowheads="1" noChangeShapeType="1" noTextEdit="1"/>
          </p:cNvSpPr>
          <p:nvPr/>
        </p:nvSpPr>
        <p:spPr bwMode="auto">
          <a:xfrm>
            <a:off x="827088" y="1989138"/>
            <a:ext cx="7467600" cy="4572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①抗美援朝是一场正义的反侵略战争</a:t>
            </a:r>
          </a:p>
        </p:txBody>
      </p:sp>
      <p:sp>
        <p:nvSpPr>
          <p:cNvPr id="208902" name="矩形 208901">
            <a:extLst>
              <a:ext uri="{FF2B5EF4-FFF2-40B4-BE49-F238E27FC236}">
                <a16:creationId xmlns:a16="http://schemas.microsoft.com/office/drawing/2014/main" id="{FC1D4E17-FB20-4C9D-8971-55B9C78AA986}"/>
              </a:ext>
            </a:extLst>
          </p:cNvPr>
          <p:cNvSpPr>
            <a:spLocks noChangeArrowheads="1" noChangeShapeType="1" noTextEdit="1"/>
          </p:cNvSpPr>
          <p:nvPr/>
        </p:nvSpPr>
        <p:spPr bwMode="auto">
          <a:xfrm>
            <a:off x="827088" y="2852738"/>
            <a:ext cx="7467600" cy="4572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②中朝两国人民的全力支持</a:t>
            </a:r>
          </a:p>
        </p:txBody>
      </p:sp>
      <p:sp>
        <p:nvSpPr>
          <p:cNvPr id="208903" name="矩形 208902">
            <a:extLst>
              <a:ext uri="{FF2B5EF4-FFF2-40B4-BE49-F238E27FC236}">
                <a16:creationId xmlns:a16="http://schemas.microsoft.com/office/drawing/2014/main" id="{7F65A6BD-D14F-4A74-B415-47689FE144AE}"/>
              </a:ext>
            </a:extLst>
          </p:cNvPr>
          <p:cNvSpPr>
            <a:spLocks noChangeArrowheads="1" noChangeShapeType="1" noTextEdit="1"/>
          </p:cNvSpPr>
          <p:nvPr/>
        </p:nvSpPr>
        <p:spPr bwMode="auto">
          <a:xfrm>
            <a:off x="827088" y="3789363"/>
            <a:ext cx="7467600" cy="4572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③彭德怀指挥正确，战略战术运用得当</a:t>
            </a:r>
          </a:p>
        </p:txBody>
      </p:sp>
      <p:sp>
        <p:nvSpPr>
          <p:cNvPr id="208904" name="矩形 208903">
            <a:extLst>
              <a:ext uri="{FF2B5EF4-FFF2-40B4-BE49-F238E27FC236}">
                <a16:creationId xmlns:a16="http://schemas.microsoft.com/office/drawing/2014/main" id="{16F775D6-A89C-4B5D-A31A-DFCE1D204D64}"/>
              </a:ext>
            </a:extLst>
          </p:cNvPr>
          <p:cNvSpPr>
            <a:spLocks noChangeArrowheads="1" noChangeShapeType="1" noTextEdit="1"/>
          </p:cNvSpPr>
          <p:nvPr/>
        </p:nvSpPr>
        <p:spPr bwMode="auto">
          <a:xfrm>
            <a:off x="827088" y="4581525"/>
            <a:ext cx="7489825" cy="6477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④志愿军战士英勇顽强、不怕牺牲的革命英雄主义精神</a:t>
            </a:r>
          </a:p>
        </p:txBody>
      </p:sp>
      <p:sp>
        <p:nvSpPr>
          <p:cNvPr id="208906" name="矩形 208905">
            <a:extLst>
              <a:ext uri="{FF2B5EF4-FFF2-40B4-BE49-F238E27FC236}">
                <a16:creationId xmlns:a16="http://schemas.microsoft.com/office/drawing/2014/main" id="{AD1F5FB7-19E3-4286-AE96-3402FB46D484}"/>
              </a:ext>
            </a:extLst>
          </p:cNvPr>
          <p:cNvSpPr>
            <a:spLocks noChangeArrowheads="1" noChangeShapeType="1" noTextEdit="1"/>
          </p:cNvSpPr>
          <p:nvPr/>
        </p:nvSpPr>
        <p:spPr bwMode="auto">
          <a:xfrm>
            <a:off x="827088" y="5589588"/>
            <a:ext cx="7467600" cy="4572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⑤得到了苏联等国家的支持</a:t>
            </a:r>
          </a:p>
        </p:txBody>
      </p:sp>
      <p:sp>
        <p:nvSpPr>
          <p:cNvPr id="41992" name="矩形 208906">
            <a:extLst>
              <a:ext uri="{FF2B5EF4-FFF2-40B4-BE49-F238E27FC236}">
                <a16:creationId xmlns:a16="http://schemas.microsoft.com/office/drawing/2014/main" id="{0741F2CF-A336-4747-B75B-06E1C782D431}"/>
              </a:ext>
            </a:extLst>
          </p:cNvPr>
          <p:cNvSpPr>
            <a:spLocks noChangeArrowheads="1" noChangeShapeType="1" noTextEdit="1"/>
          </p:cNvSpPr>
          <p:nvPr/>
        </p:nvSpPr>
        <p:spPr bwMode="auto">
          <a:xfrm>
            <a:off x="0" y="0"/>
            <a:ext cx="2339975" cy="549275"/>
          </a:xfrm>
          <a:prstGeom prst="rect">
            <a:avLst/>
          </a:prstGeom>
        </p:spPr>
        <p:txBody>
          <a:bodyPr wrap="none" fromWordArt="1">
            <a:prstTxWarp prst="textPlain">
              <a:avLst>
                <a:gd name="adj" fmla="val 50000"/>
              </a:avLst>
            </a:prstTxWarp>
          </a:bodyPr>
          <a:lstStyle/>
          <a:p>
            <a:pPr algn="ctr"/>
            <a:r>
              <a:rPr lang="zh-CN" altLang="en-US" sz="3600" b="1" kern="10">
                <a:ln w="12700">
                  <a:solidFill>
                    <a:schemeClr val="tx1"/>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各抒己见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08901"/>
                                        </p:tgtEl>
                                        <p:attrNameLst>
                                          <p:attrName>style.visibility</p:attrName>
                                        </p:attrNameLst>
                                      </p:cBhvr>
                                      <p:to>
                                        <p:strVal val="visible"/>
                                      </p:to>
                                    </p:set>
                                    <p:anim calcmode="lin" valueType="num">
                                      <p:cBhvr>
                                        <p:cTn id="7" dur="500" fill="hold"/>
                                        <p:tgtEl>
                                          <p:spTgt spid="208901"/>
                                        </p:tgtEl>
                                        <p:attrNameLst>
                                          <p:attrName>ppt_w</p:attrName>
                                        </p:attrNameLst>
                                      </p:cBhvr>
                                      <p:tavLst>
                                        <p:tav tm="0">
                                          <p:val>
                                            <p:fltVal val="0"/>
                                          </p:val>
                                        </p:tav>
                                        <p:tav tm="100000">
                                          <p:val>
                                            <p:strVal val="#ppt_w"/>
                                          </p:val>
                                        </p:tav>
                                      </p:tavLst>
                                    </p:anim>
                                    <p:anim calcmode="lin" valueType="num">
                                      <p:cBhvr>
                                        <p:cTn id="8" dur="500" fill="hold"/>
                                        <p:tgtEl>
                                          <p:spTgt spid="20890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08902"/>
                                        </p:tgtEl>
                                        <p:attrNameLst>
                                          <p:attrName>style.visibility</p:attrName>
                                        </p:attrNameLst>
                                      </p:cBhvr>
                                      <p:to>
                                        <p:strVal val="visible"/>
                                      </p:to>
                                    </p:set>
                                    <p:anim calcmode="lin" valueType="num">
                                      <p:cBhvr>
                                        <p:cTn id="13" dur="500" fill="hold"/>
                                        <p:tgtEl>
                                          <p:spTgt spid="208902"/>
                                        </p:tgtEl>
                                        <p:attrNameLst>
                                          <p:attrName>ppt_w</p:attrName>
                                        </p:attrNameLst>
                                      </p:cBhvr>
                                      <p:tavLst>
                                        <p:tav tm="0">
                                          <p:val>
                                            <p:fltVal val="0"/>
                                          </p:val>
                                        </p:tav>
                                        <p:tav tm="100000">
                                          <p:val>
                                            <p:strVal val="#ppt_w"/>
                                          </p:val>
                                        </p:tav>
                                      </p:tavLst>
                                    </p:anim>
                                    <p:anim calcmode="lin" valueType="num">
                                      <p:cBhvr>
                                        <p:cTn id="14" dur="500" fill="hold"/>
                                        <p:tgtEl>
                                          <p:spTgt spid="208902"/>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208903"/>
                                        </p:tgtEl>
                                        <p:attrNameLst>
                                          <p:attrName>style.visibility</p:attrName>
                                        </p:attrNameLst>
                                      </p:cBhvr>
                                      <p:to>
                                        <p:strVal val="visible"/>
                                      </p:to>
                                    </p:set>
                                    <p:anim calcmode="lin" valueType="num">
                                      <p:cBhvr>
                                        <p:cTn id="19" dur="500" fill="hold"/>
                                        <p:tgtEl>
                                          <p:spTgt spid="208903"/>
                                        </p:tgtEl>
                                        <p:attrNameLst>
                                          <p:attrName>ppt_w</p:attrName>
                                        </p:attrNameLst>
                                      </p:cBhvr>
                                      <p:tavLst>
                                        <p:tav tm="0">
                                          <p:val>
                                            <p:fltVal val="0"/>
                                          </p:val>
                                        </p:tav>
                                        <p:tav tm="100000">
                                          <p:val>
                                            <p:strVal val="#ppt_w"/>
                                          </p:val>
                                        </p:tav>
                                      </p:tavLst>
                                    </p:anim>
                                    <p:anim calcmode="lin" valueType="num">
                                      <p:cBhvr>
                                        <p:cTn id="20" dur="500" fill="hold"/>
                                        <p:tgtEl>
                                          <p:spTgt spid="208903"/>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208904"/>
                                        </p:tgtEl>
                                        <p:attrNameLst>
                                          <p:attrName>style.visibility</p:attrName>
                                        </p:attrNameLst>
                                      </p:cBhvr>
                                      <p:to>
                                        <p:strVal val="visible"/>
                                      </p:to>
                                    </p:set>
                                    <p:anim calcmode="lin" valueType="num">
                                      <p:cBhvr>
                                        <p:cTn id="25" dur="500" fill="hold"/>
                                        <p:tgtEl>
                                          <p:spTgt spid="208904"/>
                                        </p:tgtEl>
                                        <p:attrNameLst>
                                          <p:attrName>ppt_w</p:attrName>
                                        </p:attrNameLst>
                                      </p:cBhvr>
                                      <p:tavLst>
                                        <p:tav tm="0">
                                          <p:val>
                                            <p:fltVal val="0"/>
                                          </p:val>
                                        </p:tav>
                                        <p:tav tm="100000">
                                          <p:val>
                                            <p:strVal val="#ppt_w"/>
                                          </p:val>
                                        </p:tav>
                                      </p:tavLst>
                                    </p:anim>
                                    <p:anim calcmode="lin" valueType="num">
                                      <p:cBhvr>
                                        <p:cTn id="26" dur="500" fill="hold"/>
                                        <p:tgtEl>
                                          <p:spTgt spid="208904"/>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208906"/>
                                        </p:tgtEl>
                                        <p:attrNameLst>
                                          <p:attrName>style.visibility</p:attrName>
                                        </p:attrNameLst>
                                      </p:cBhvr>
                                      <p:to>
                                        <p:strVal val="visible"/>
                                      </p:to>
                                    </p:set>
                                    <p:anim calcmode="lin" valueType="num">
                                      <p:cBhvr>
                                        <p:cTn id="31" dur="500" fill="hold"/>
                                        <p:tgtEl>
                                          <p:spTgt spid="208906"/>
                                        </p:tgtEl>
                                        <p:attrNameLst>
                                          <p:attrName>ppt_w</p:attrName>
                                        </p:attrNameLst>
                                      </p:cBhvr>
                                      <p:tavLst>
                                        <p:tav tm="0">
                                          <p:val>
                                            <p:fltVal val="0"/>
                                          </p:val>
                                        </p:tav>
                                        <p:tav tm="100000">
                                          <p:val>
                                            <p:strVal val="#ppt_w"/>
                                          </p:val>
                                        </p:tav>
                                      </p:tavLst>
                                    </p:anim>
                                    <p:anim calcmode="lin" valueType="num">
                                      <p:cBhvr>
                                        <p:cTn id="32" dur="500" fill="hold"/>
                                        <p:tgtEl>
                                          <p:spTgt spid="2089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7000" r="-7000"/>
          </a:stretch>
        </a:blipFill>
        <a:effectLst/>
      </p:bgPr>
    </p:bg>
    <p:spTree>
      <p:nvGrpSpPr>
        <p:cNvPr id="1" name=""/>
        <p:cNvGrpSpPr/>
        <p:nvPr/>
      </p:nvGrpSpPr>
      <p:grpSpPr>
        <a:xfrm>
          <a:off x="0" y="0"/>
          <a:ext cx="0" cy="0"/>
          <a:chOff x="0" y="0"/>
          <a:chExt cx="0" cy="0"/>
        </a:xfrm>
      </p:grpSpPr>
      <p:sp>
        <p:nvSpPr>
          <p:cNvPr id="43010" name="矩形 209924">
            <a:extLst>
              <a:ext uri="{FF2B5EF4-FFF2-40B4-BE49-F238E27FC236}">
                <a16:creationId xmlns:a16="http://schemas.microsoft.com/office/drawing/2014/main" id="{93457EB7-76C5-4523-A620-110C65478FFF}"/>
              </a:ext>
            </a:extLst>
          </p:cNvPr>
          <p:cNvSpPr>
            <a:spLocks noChangeArrowheads="1" noChangeShapeType="1" noTextEdit="1"/>
          </p:cNvSpPr>
          <p:nvPr/>
        </p:nvSpPr>
        <p:spPr bwMode="auto">
          <a:xfrm>
            <a:off x="1187450" y="404813"/>
            <a:ext cx="6840538" cy="5556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00"/>
                </a:solidFill>
                <a:latin typeface="黑体" panose="02010609060101010101" pitchFamily="49" charset="-122"/>
                <a:ea typeface="黑体" panose="02010609060101010101" pitchFamily="49" charset="-122"/>
              </a:rPr>
              <a:t>抗美援朝的胜利有何意义？</a:t>
            </a:r>
          </a:p>
        </p:txBody>
      </p:sp>
      <p:sp>
        <p:nvSpPr>
          <p:cNvPr id="209926" name="Text Box 3">
            <a:extLst>
              <a:ext uri="{FF2B5EF4-FFF2-40B4-BE49-F238E27FC236}">
                <a16:creationId xmlns:a16="http://schemas.microsoft.com/office/drawing/2014/main" id="{04F17F61-59D4-45E8-BA4F-8D8561BD40D4}"/>
              </a:ext>
            </a:extLst>
          </p:cNvPr>
          <p:cNvSpPr txBox="1">
            <a:spLocks noChangeArrowheads="1"/>
          </p:cNvSpPr>
          <p:nvPr/>
        </p:nvSpPr>
        <p:spPr bwMode="auto">
          <a:xfrm>
            <a:off x="0" y="1341438"/>
            <a:ext cx="914400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latin typeface="黑体" panose="02010609060101010101" pitchFamily="49" charset="-122"/>
                <a:ea typeface="黑体" panose="02010609060101010101" pitchFamily="49" charset="-122"/>
              </a:rPr>
              <a:t>    </a:t>
            </a:r>
            <a:r>
              <a:rPr lang="zh-CN" altLang="en-US" sz="2800" b="1">
                <a:solidFill>
                  <a:srgbClr val="FF0000"/>
                </a:solidFill>
                <a:latin typeface="黑体" panose="02010609060101010101" pitchFamily="49" charset="-122"/>
                <a:ea typeface="黑体" panose="02010609060101010101" pitchFamily="49" charset="-122"/>
              </a:rPr>
              <a:t>材料一</a:t>
            </a:r>
            <a:r>
              <a:rPr lang="zh-CN" altLang="en-US" sz="2800" b="1">
                <a:latin typeface="黑体" panose="02010609060101010101" pitchFamily="49" charset="-122"/>
                <a:ea typeface="黑体" panose="02010609060101010101" pitchFamily="49" charset="-122"/>
              </a:rPr>
              <a:t>：</a:t>
            </a:r>
          </a:p>
          <a:p>
            <a:pPr eaLnBrk="1" hangingPunct="1"/>
            <a:r>
              <a:rPr lang="zh-CN" altLang="en-US" sz="2800" b="1">
                <a:latin typeface="黑体" panose="02010609060101010101" pitchFamily="49" charset="-122"/>
                <a:ea typeface="黑体" panose="02010609060101010101" pitchFamily="49" charset="-122"/>
              </a:rPr>
              <a:t>    中国人民志愿军参战伊始，战线在鸭绿江边；战罢议和，战线在“三八线”上。一战扬威，稳定家国半世纪；百年雪耻，震慑对手数十年。这是自近代以来，中国军队第一次在一场当时最具现代水平的大规模高强度国际局部战争担任主角并赢得胜利。这类似于一个轻量级的业余拳手痛殴一个重量级的职业拳王，虽未将其击倒却也让其身上平添了几道伤痕，致使对手在面对把企图削弱的新中国给打强大了的尴尬，也不得不发出“这再也不是第二次世界大战时那个软弱无能的国家”这样无可奈何的嗟叹</a:t>
            </a:r>
            <a:r>
              <a:rPr lang="en-US" altLang="zh-CN" sz="2800" b="1">
                <a:latin typeface="黑体" panose="02010609060101010101" pitchFamily="49" charset="-122"/>
                <a:ea typeface="黑体" panose="02010609060101010101" pitchFamily="49" charset="-122"/>
              </a:rPr>
              <a:t>……</a:t>
            </a:r>
            <a:r>
              <a:rPr lang="en-US" altLang="zh-CN" sz="3200" b="1">
                <a:latin typeface="黑体" panose="02010609060101010101" pitchFamily="49" charset="-122"/>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9926"/>
                                        </p:tgtEl>
                                        <p:attrNameLst>
                                          <p:attrName>style.visibility</p:attrName>
                                        </p:attrNameLst>
                                      </p:cBhvr>
                                      <p:to>
                                        <p:strVal val="visible"/>
                                      </p:to>
                                    </p:set>
                                    <p:anim calcmode="lin" valueType="num">
                                      <p:cBhvr>
                                        <p:cTn id="7" dur="500" fill="hold"/>
                                        <p:tgtEl>
                                          <p:spTgt spid="209926"/>
                                        </p:tgtEl>
                                        <p:attrNameLst>
                                          <p:attrName>ppt_w</p:attrName>
                                        </p:attrNameLst>
                                      </p:cBhvr>
                                      <p:tavLst>
                                        <p:tav tm="0">
                                          <p:val>
                                            <p:fltVal val="0"/>
                                          </p:val>
                                        </p:tav>
                                        <p:tav tm="100000">
                                          <p:val>
                                            <p:strVal val="#ppt_w"/>
                                          </p:val>
                                        </p:tav>
                                      </p:tavLst>
                                    </p:anim>
                                    <p:anim calcmode="lin" valueType="num">
                                      <p:cBhvr>
                                        <p:cTn id="8" dur="500" fill="hold"/>
                                        <p:tgtEl>
                                          <p:spTgt spid="20992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l="-7000" r="-7000"/>
          </a:stretch>
        </a:blipFill>
        <a:effectLst/>
      </p:bgPr>
    </p:bg>
    <p:spTree>
      <p:nvGrpSpPr>
        <p:cNvPr id="1" name=""/>
        <p:cNvGrpSpPr/>
        <p:nvPr/>
      </p:nvGrpSpPr>
      <p:grpSpPr>
        <a:xfrm>
          <a:off x="0" y="0"/>
          <a:ext cx="0" cy="0"/>
          <a:chOff x="0" y="0"/>
          <a:chExt cx="0" cy="0"/>
        </a:xfrm>
      </p:grpSpPr>
      <p:sp>
        <p:nvSpPr>
          <p:cNvPr id="210948" name="Text Box 5">
            <a:extLst>
              <a:ext uri="{FF2B5EF4-FFF2-40B4-BE49-F238E27FC236}">
                <a16:creationId xmlns:a16="http://schemas.microsoft.com/office/drawing/2014/main" id="{5C36BE2D-A1E6-4EB0-A583-B702046592D9}"/>
              </a:ext>
            </a:extLst>
          </p:cNvPr>
          <p:cNvSpPr txBox="1">
            <a:spLocks noChangeArrowheads="1"/>
          </p:cNvSpPr>
          <p:nvPr/>
        </p:nvSpPr>
        <p:spPr bwMode="auto">
          <a:xfrm>
            <a:off x="0" y="908050"/>
            <a:ext cx="889317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latin typeface="黑体" panose="02010609060101010101" pitchFamily="49" charset="-122"/>
                <a:ea typeface="黑体" panose="02010609060101010101" pitchFamily="49" charset="-122"/>
              </a:rPr>
              <a:t>材料二</a:t>
            </a:r>
            <a:r>
              <a:rPr lang="zh-CN" altLang="en-US" sz="2800" b="1">
                <a:latin typeface="黑体" panose="02010609060101010101" pitchFamily="49" charset="-122"/>
                <a:ea typeface="黑体" panose="02010609060101010101" pitchFamily="49" charset="-122"/>
              </a:rPr>
              <a:t>：</a:t>
            </a:r>
          </a:p>
          <a:p>
            <a:pPr eaLnBrk="1" hangingPunct="1"/>
            <a:r>
              <a:rPr lang="zh-CN" altLang="en-US" sz="2800" b="1">
                <a:latin typeface="黑体" panose="02010609060101010101" pitchFamily="49" charset="-122"/>
                <a:ea typeface="黑体" panose="02010609060101010101" pitchFamily="49" charset="-122"/>
              </a:rPr>
              <a:t>    </a:t>
            </a:r>
            <a:r>
              <a:rPr lang="zh-CN" altLang="en-US" sz="2800" b="1">
                <a:solidFill>
                  <a:srgbClr val="000000"/>
                </a:solidFill>
                <a:latin typeface="黑体" panose="02010609060101010101" pitchFamily="49" charset="-122"/>
                <a:ea typeface="黑体" panose="02010609060101010101" pitchFamily="49" charset="-122"/>
              </a:rPr>
              <a:t>“它雄辩地证明：西方侵略者几百年来只要在东方的一个海岸上架起几尊大炮就可以霸占一个国家的时代一去不复返了，</a:t>
            </a:r>
            <a:r>
              <a:rPr lang="en-US" altLang="zh-CN" sz="2800" b="1">
                <a:solidFill>
                  <a:srgbClr val="000000"/>
                </a:solidFill>
                <a:latin typeface="黑体" panose="02010609060101010101" pitchFamily="49" charset="-122"/>
                <a:ea typeface="黑体" panose="02010609060101010101" pitchFamily="49" charset="-122"/>
              </a:rPr>
              <a:t>……</a:t>
            </a:r>
            <a:r>
              <a:rPr lang="zh-CN" altLang="en-US" sz="2800" b="1">
                <a:solidFill>
                  <a:srgbClr val="000000"/>
                </a:solidFill>
                <a:latin typeface="黑体" panose="02010609060101010101" pitchFamily="49" charset="-122"/>
                <a:ea typeface="黑体" panose="02010609060101010101" pitchFamily="49" charset="-122"/>
              </a:rPr>
              <a:t>在第二次世界大战后，特别是中国革命胜利后起了深刻变化的亚洲历史的前进车轮，是侵略势力所绝对不能扭转的。</a:t>
            </a:r>
            <a:r>
              <a:rPr lang="en-US" altLang="zh-CN" sz="2800" b="1">
                <a:solidFill>
                  <a:srgbClr val="000000"/>
                </a:solidFill>
                <a:latin typeface="黑体" panose="02010609060101010101" pitchFamily="49" charset="-122"/>
                <a:ea typeface="黑体" panose="02010609060101010101" pitchFamily="49" charset="-122"/>
              </a:rPr>
              <a:t>……</a:t>
            </a:r>
            <a:r>
              <a:rPr lang="zh-CN" altLang="en-US" sz="2800" b="1">
                <a:solidFill>
                  <a:srgbClr val="000000"/>
                </a:solidFill>
                <a:latin typeface="黑体" panose="02010609060101010101" pitchFamily="49" charset="-122"/>
                <a:ea typeface="黑体" panose="02010609060101010101" pitchFamily="49" charset="-122"/>
              </a:rPr>
              <a:t>这对于保障远东的和平，是一个重大的贡献。”</a:t>
            </a:r>
            <a:r>
              <a:rPr lang="zh-CN" altLang="en-US" sz="2800" b="1">
                <a:latin typeface="黑体" panose="02010609060101010101" pitchFamily="49" charset="-122"/>
                <a:ea typeface="黑体" panose="02010609060101010101" pitchFamily="49" charset="-122"/>
              </a:rPr>
              <a:t> </a:t>
            </a:r>
          </a:p>
          <a:p>
            <a:pPr eaLnBrk="1" hangingPunct="1"/>
            <a:r>
              <a:rPr lang="zh-CN" altLang="en-US" sz="2800" b="1">
                <a:latin typeface="黑体" panose="02010609060101010101" pitchFamily="49" charset="-122"/>
                <a:ea typeface="黑体" panose="02010609060101010101" pitchFamily="49" charset="-122"/>
              </a:rPr>
              <a:t>         </a:t>
            </a:r>
            <a:r>
              <a:rPr lang="en-US" altLang="zh-CN" sz="2800" b="1">
                <a:solidFill>
                  <a:srgbClr val="000000"/>
                </a:solidFill>
                <a:latin typeface="黑体" panose="02010609060101010101" pitchFamily="49" charset="-122"/>
                <a:ea typeface="黑体" panose="02010609060101010101" pitchFamily="49" charset="-122"/>
              </a:rPr>
              <a:t>——</a:t>
            </a:r>
            <a:r>
              <a:rPr lang="zh-CN" altLang="en-US" sz="2800" b="1">
                <a:solidFill>
                  <a:srgbClr val="000000"/>
                </a:solidFill>
                <a:latin typeface="黑体" panose="02010609060101010101" pitchFamily="49" charset="-122"/>
                <a:ea typeface="黑体" panose="02010609060101010101" pitchFamily="49" charset="-122"/>
              </a:rPr>
              <a:t>彭德怀</a:t>
            </a:r>
            <a:r>
              <a:rPr lang="en-US" altLang="zh-CN" sz="2800" b="1">
                <a:solidFill>
                  <a:srgbClr val="000000"/>
                </a:solidFill>
                <a:latin typeface="黑体" panose="02010609060101010101" pitchFamily="49" charset="-122"/>
                <a:ea typeface="黑体" panose="02010609060101010101" pitchFamily="49" charset="-122"/>
              </a:rPr>
              <a:t>《</a:t>
            </a:r>
            <a:r>
              <a:rPr lang="zh-CN" altLang="en-US" sz="2800" b="1">
                <a:solidFill>
                  <a:srgbClr val="000000"/>
                </a:solidFill>
                <a:latin typeface="黑体" panose="02010609060101010101" pitchFamily="49" charset="-122"/>
                <a:ea typeface="黑体" panose="02010609060101010101" pitchFamily="49" charset="-122"/>
              </a:rPr>
              <a:t>关于中国人民志愿军抗美援朝工作的报告</a:t>
            </a:r>
            <a:r>
              <a:rPr lang="en-US" altLang="zh-CN" sz="2800" b="1">
                <a:solidFill>
                  <a:srgbClr val="000000"/>
                </a:solidFill>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p:cTn id="7" dur="500" fill="hold"/>
                                        <p:tgtEl>
                                          <p:spTgt spid="210948"/>
                                        </p:tgtEl>
                                        <p:attrNameLst>
                                          <p:attrName>ppt_w</p:attrName>
                                        </p:attrNameLst>
                                      </p:cBhvr>
                                      <p:tavLst>
                                        <p:tav tm="0">
                                          <p:val>
                                            <p:fltVal val="0"/>
                                          </p:val>
                                        </p:tav>
                                        <p:tav tm="100000">
                                          <p:val>
                                            <p:strVal val="#ppt_w"/>
                                          </p:val>
                                        </p:tav>
                                      </p:tavLst>
                                    </p:anim>
                                    <p:anim calcmode="lin" valueType="num">
                                      <p:cBhvr>
                                        <p:cTn id="8" dur="500" fill="hold"/>
                                        <p:tgtEl>
                                          <p:spTgt spid="2109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l="-7000" r="-7000"/>
          </a:stretch>
        </a:blipFill>
        <a:effectLst/>
      </p:bgPr>
    </p:bg>
    <p:spTree>
      <p:nvGrpSpPr>
        <p:cNvPr id="1" name=""/>
        <p:cNvGrpSpPr/>
        <p:nvPr/>
      </p:nvGrpSpPr>
      <p:grpSpPr>
        <a:xfrm>
          <a:off x="0" y="0"/>
          <a:ext cx="0" cy="0"/>
          <a:chOff x="0" y="0"/>
          <a:chExt cx="0" cy="0"/>
        </a:xfrm>
      </p:grpSpPr>
      <p:sp>
        <p:nvSpPr>
          <p:cNvPr id="45058" name="Text Box 4">
            <a:extLst>
              <a:ext uri="{FF2B5EF4-FFF2-40B4-BE49-F238E27FC236}">
                <a16:creationId xmlns:a16="http://schemas.microsoft.com/office/drawing/2014/main" id="{A56794DC-7F85-4B2A-BAE8-5B8C10B1777C}"/>
              </a:ext>
            </a:extLst>
          </p:cNvPr>
          <p:cNvSpPr txBox="1">
            <a:spLocks noChangeArrowheads="1"/>
          </p:cNvSpPr>
          <p:nvPr/>
        </p:nvSpPr>
        <p:spPr bwMode="auto">
          <a:xfrm>
            <a:off x="0" y="0"/>
            <a:ext cx="9144000"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latin typeface="黑体" panose="02010609060101010101" pitchFamily="49" charset="-122"/>
                <a:ea typeface="黑体" panose="02010609060101010101" pitchFamily="49" charset="-122"/>
              </a:rPr>
              <a:t>材料三</a:t>
            </a:r>
            <a:r>
              <a:rPr lang="zh-CN" altLang="en-US" sz="2800" b="1">
                <a:latin typeface="黑体" panose="02010609060101010101" pitchFamily="49" charset="-122"/>
                <a:ea typeface="黑体" panose="02010609060101010101" pitchFamily="49" charset="-122"/>
              </a:rPr>
              <a:t>：</a:t>
            </a:r>
          </a:p>
          <a:p>
            <a:pPr eaLnBrk="1" hangingPunct="1"/>
            <a:r>
              <a:rPr lang="zh-CN" altLang="en-US" sz="2800" b="1">
                <a:latin typeface="黑体" panose="02010609060101010101" pitchFamily="49" charset="-122"/>
                <a:ea typeface="黑体" panose="02010609060101010101" pitchFamily="49" charset="-122"/>
              </a:rPr>
              <a:t>   “中国从他们的胜利中一跃而为一个不能再被人轻视的世界大国。” </a:t>
            </a:r>
          </a:p>
          <a:p>
            <a:pPr eaLnBrk="1" hangingPunct="1"/>
            <a:r>
              <a:rPr lang="zh-CN" altLang="en-US" sz="2800" b="1">
                <a:latin typeface="黑体" panose="02010609060101010101" pitchFamily="49" charset="-122"/>
                <a:ea typeface="黑体" panose="02010609060101010101" pitchFamily="49" charset="-122"/>
              </a:rPr>
              <a:t>               </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英国学者奥内尔</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清长之战</a:t>
            </a:r>
            <a:r>
              <a:rPr lang="en-US" altLang="zh-CN" sz="2800" b="1">
                <a:latin typeface="黑体" panose="02010609060101010101" pitchFamily="49" charset="-122"/>
                <a:ea typeface="黑体" panose="02010609060101010101" pitchFamily="49" charset="-122"/>
              </a:rPr>
              <a:t>》</a:t>
            </a:r>
          </a:p>
          <a:p>
            <a:pPr eaLnBrk="1" hangingPunct="1"/>
            <a:endParaRPr lang="en-US" altLang="zh-CN" sz="2800" b="1">
              <a:latin typeface="黑体" panose="02010609060101010101" pitchFamily="49" charset="-122"/>
              <a:ea typeface="黑体" panose="02010609060101010101" pitchFamily="49" charset="-122"/>
            </a:endParaRPr>
          </a:p>
          <a:p>
            <a:pPr eaLnBrk="1" hangingPunct="1"/>
            <a:r>
              <a:rPr lang="zh-CN" altLang="en-US" sz="2800" b="1">
                <a:solidFill>
                  <a:srgbClr val="FF0000"/>
                </a:solidFill>
                <a:latin typeface="黑体" panose="02010609060101010101" pitchFamily="49" charset="-122"/>
                <a:ea typeface="黑体" panose="02010609060101010101" pitchFamily="49" charset="-122"/>
              </a:rPr>
              <a:t>材料四</a:t>
            </a:r>
            <a:r>
              <a:rPr lang="zh-CN" altLang="en-US" sz="2800" b="1">
                <a:latin typeface="黑体" panose="02010609060101010101" pitchFamily="49" charset="-122"/>
                <a:ea typeface="黑体" panose="02010609060101010101" pitchFamily="49" charset="-122"/>
              </a:rPr>
              <a:t>：</a:t>
            </a:r>
          </a:p>
          <a:p>
            <a:pPr eaLnBrk="1" hangingPunct="1"/>
            <a:r>
              <a:rPr lang="zh-CN" altLang="en-US" sz="2800" b="1">
                <a:latin typeface="黑体" panose="02010609060101010101" pitchFamily="49" charset="-122"/>
                <a:ea typeface="黑体" panose="02010609060101010101" pitchFamily="49" charset="-122"/>
              </a:rPr>
              <a:t>    一位日本教授感慨道：“</a:t>
            </a:r>
            <a:r>
              <a:rPr lang="en-US" altLang="zh-CN" sz="2800" b="1">
                <a:latin typeface="黑体" panose="02010609060101010101" pitchFamily="49" charset="-122"/>
                <a:ea typeface="黑体" panose="02010609060101010101" pitchFamily="49" charset="-122"/>
              </a:rPr>
              <a:t>1949</a:t>
            </a:r>
            <a:r>
              <a:rPr lang="zh-CN" altLang="en-US" sz="2800" b="1">
                <a:latin typeface="黑体" panose="02010609060101010101" pitchFamily="49" charset="-122"/>
                <a:ea typeface="黑体" panose="02010609060101010101" pitchFamily="49" charset="-122"/>
              </a:rPr>
              <a:t>年，你们说中国人从此站起来了，在我们日本无人相信。看看你们中国人，</a:t>
            </a:r>
            <a:r>
              <a:rPr lang="en-US" altLang="zh-CN" sz="2800" b="1">
                <a:latin typeface="黑体" panose="02010609060101010101" pitchFamily="49" charset="-122"/>
                <a:ea typeface="黑体" panose="02010609060101010101" pitchFamily="49" charset="-122"/>
              </a:rPr>
              <a:t>100</a:t>
            </a:r>
            <a:r>
              <a:rPr lang="zh-CN" altLang="en-US" sz="2800" b="1">
                <a:latin typeface="黑体" panose="02010609060101010101" pitchFamily="49" charset="-122"/>
                <a:ea typeface="黑体" panose="02010609060101010101" pitchFamily="49" charset="-122"/>
              </a:rPr>
              <a:t>多年来一个失败接一个失败，几千个外国入侵者、一两万个外国入侵者就可以直入你们首都杀人放火，你们就得割地赔款。后来你们出兵朝鲜，把我吓一跳。你们把美国人从朝鲜半岛北面压到了南面，我才感觉中国与过去相比不一样了，看来中国人是真的站起来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l="-7000" r="-7000"/>
          </a:stretch>
        </a:blipFill>
        <a:effectLst/>
      </p:bgPr>
    </p:bg>
    <p:spTree>
      <p:nvGrpSpPr>
        <p:cNvPr id="1" name=""/>
        <p:cNvGrpSpPr/>
        <p:nvPr/>
      </p:nvGrpSpPr>
      <p:grpSpPr>
        <a:xfrm>
          <a:off x="0" y="0"/>
          <a:ext cx="0" cy="0"/>
          <a:chOff x="0" y="0"/>
          <a:chExt cx="0" cy="0"/>
        </a:xfrm>
      </p:grpSpPr>
      <p:sp>
        <p:nvSpPr>
          <p:cNvPr id="46082" name="矩形 151555">
            <a:extLst>
              <a:ext uri="{FF2B5EF4-FFF2-40B4-BE49-F238E27FC236}">
                <a16:creationId xmlns:a16="http://schemas.microsoft.com/office/drawing/2014/main" id="{8CB812F2-C3A1-4367-B163-24A77E1BC0AD}"/>
              </a:ext>
            </a:extLst>
          </p:cNvPr>
          <p:cNvSpPr>
            <a:spLocks noChangeArrowheads="1" noChangeShapeType="1" noTextEdit="1"/>
          </p:cNvSpPr>
          <p:nvPr/>
        </p:nvSpPr>
        <p:spPr bwMode="auto">
          <a:xfrm>
            <a:off x="1187450" y="549275"/>
            <a:ext cx="6840538" cy="5556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00"/>
                </a:solidFill>
                <a:latin typeface="黑体" panose="02010609060101010101" pitchFamily="49" charset="-122"/>
                <a:ea typeface="黑体" panose="02010609060101010101" pitchFamily="49" charset="-122"/>
              </a:rPr>
              <a:t>抗美援朝的胜利有何意义？</a:t>
            </a:r>
          </a:p>
        </p:txBody>
      </p:sp>
      <p:sp>
        <p:nvSpPr>
          <p:cNvPr id="151557" name="Text Box 10">
            <a:extLst>
              <a:ext uri="{FF2B5EF4-FFF2-40B4-BE49-F238E27FC236}">
                <a16:creationId xmlns:a16="http://schemas.microsoft.com/office/drawing/2014/main" id="{C6E09957-3F83-49CE-B055-4C4D0DFAA9B7}"/>
              </a:ext>
            </a:extLst>
          </p:cNvPr>
          <p:cNvSpPr txBox="1">
            <a:spLocks noChangeArrowheads="1"/>
          </p:cNvSpPr>
          <p:nvPr/>
        </p:nvSpPr>
        <p:spPr bwMode="auto">
          <a:xfrm>
            <a:off x="0" y="2205038"/>
            <a:ext cx="9324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latin typeface="黑体" panose="02010609060101010101" pitchFamily="49" charset="-122"/>
                <a:ea typeface="黑体" panose="02010609060101010101" pitchFamily="49" charset="-122"/>
              </a:rPr>
              <a:t>①</a:t>
            </a:r>
            <a:r>
              <a:rPr lang="zh-CN" altLang="en-US" sz="4000" b="1">
                <a:latin typeface="黑体" panose="02010609060101010101" pitchFamily="49" charset="-122"/>
                <a:ea typeface="黑体" panose="02010609060101010101" pitchFamily="49" charset="-122"/>
              </a:rPr>
              <a:t>沉重打击了美帝国主义的侵略气焰；</a:t>
            </a:r>
          </a:p>
        </p:txBody>
      </p:sp>
      <p:sp>
        <p:nvSpPr>
          <p:cNvPr id="151558" name="矩形 151557">
            <a:extLst>
              <a:ext uri="{FF2B5EF4-FFF2-40B4-BE49-F238E27FC236}">
                <a16:creationId xmlns:a16="http://schemas.microsoft.com/office/drawing/2014/main" id="{5819790B-D7D7-4BF3-A029-24866CAA6FA6}"/>
              </a:ext>
            </a:extLst>
          </p:cNvPr>
          <p:cNvSpPr>
            <a:spLocks noChangeArrowheads="1"/>
          </p:cNvSpPr>
          <p:nvPr/>
        </p:nvSpPr>
        <p:spPr bwMode="auto">
          <a:xfrm>
            <a:off x="0" y="3284538"/>
            <a:ext cx="9144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latin typeface="黑体" panose="02010609060101010101" pitchFamily="49" charset="-122"/>
                <a:ea typeface="黑体" panose="02010609060101010101" pitchFamily="49" charset="-122"/>
              </a:rPr>
              <a:t>②</a:t>
            </a:r>
            <a:r>
              <a:rPr lang="zh-CN" altLang="en-US" sz="3600" b="1">
                <a:latin typeface="黑体" panose="02010609060101010101" pitchFamily="49" charset="-122"/>
                <a:ea typeface="黑体" panose="02010609060101010101" pitchFamily="49" charset="-122"/>
              </a:rPr>
              <a:t>保卫了朝鲜和中国的安全，为新中国的经济建设赢得了一个相对稳定的和平环境；</a:t>
            </a:r>
          </a:p>
        </p:txBody>
      </p:sp>
      <p:sp>
        <p:nvSpPr>
          <p:cNvPr id="151559" name="矩形 151558">
            <a:extLst>
              <a:ext uri="{FF2B5EF4-FFF2-40B4-BE49-F238E27FC236}">
                <a16:creationId xmlns:a16="http://schemas.microsoft.com/office/drawing/2014/main" id="{386932B1-BF1B-4DBC-A896-582C2651FB49}"/>
              </a:ext>
            </a:extLst>
          </p:cNvPr>
          <p:cNvSpPr>
            <a:spLocks noChangeArrowheads="1"/>
          </p:cNvSpPr>
          <p:nvPr/>
        </p:nvSpPr>
        <p:spPr bwMode="auto">
          <a:xfrm>
            <a:off x="0" y="4868863"/>
            <a:ext cx="6607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ea typeface="黑体" panose="02010609060101010101" pitchFamily="49" charset="-122"/>
              </a:rPr>
              <a:t>③</a:t>
            </a:r>
            <a:r>
              <a:rPr lang="zh-CN" altLang="en-US" sz="3600" b="1">
                <a:ea typeface="黑体" panose="02010609060101010101" pitchFamily="49" charset="-122"/>
              </a:rPr>
              <a:t>大大提高了中国的国际地位。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 calcmode="lin" valueType="num">
                                      <p:cBhvr>
                                        <p:cTn id="7" dur="500" fill="hold"/>
                                        <p:tgtEl>
                                          <p:spTgt spid="151557"/>
                                        </p:tgtEl>
                                        <p:attrNameLst>
                                          <p:attrName>ppt_w</p:attrName>
                                        </p:attrNameLst>
                                      </p:cBhvr>
                                      <p:tavLst>
                                        <p:tav tm="0">
                                          <p:val>
                                            <p:fltVal val="0"/>
                                          </p:val>
                                        </p:tav>
                                        <p:tav tm="100000">
                                          <p:val>
                                            <p:strVal val="#ppt_w"/>
                                          </p:val>
                                        </p:tav>
                                      </p:tavLst>
                                    </p:anim>
                                    <p:anim calcmode="lin" valueType="num">
                                      <p:cBhvr>
                                        <p:cTn id="8" dur="500" fill="hold"/>
                                        <p:tgtEl>
                                          <p:spTgt spid="15155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51558"/>
                                        </p:tgtEl>
                                        <p:attrNameLst>
                                          <p:attrName>style.visibility</p:attrName>
                                        </p:attrNameLst>
                                      </p:cBhvr>
                                      <p:to>
                                        <p:strVal val="visible"/>
                                      </p:to>
                                    </p:set>
                                    <p:anim calcmode="lin" valueType="num">
                                      <p:cBhvr>
                                        <p:cTn id="13" dur="500" fill="hold"/>
                                        <p:tgtEl>
                                          <p:spTgt spid="151558"/>
                                        </p:tgtEl>
                                        <p:attrNameLst>
                                          <p:attrName>ppt_w</p:attrName>
                                        </p:attrNameLst>
                                      </p:cBhvr>
                                      <p:tavLst>
                                        <p:tav tm="0">
                                          <p:val>
                                            <p:fltVal val="0"/>
                                          </p:val>
                                        </p:tav>
                                        <p:tav tm="100000">
                                          <p:val>
                                            <p:strVal val="#ppt_w"/>
                                          </p:val>
                                        </p:tav>
                                      </p:tavLst>
                                    </p:anim>
                                    <p:anim calcmode="lin" valueType="num">
                                      <p:cBhvr>
                                        <p:cTn id="14" dur="500" fill="hold"/>
                                        <p:tgtEl>
                                          <p:spTgt spid="15155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51559"/>
                                        </p:tgtEl>
                                        <p:attrNameLst>
                                          <p:attrName>style.visibility</p:attrName>
                                        </p:attrNameLst>
                                      </p:cBhvr>
                                      <p:to>
                                        <p:strVal val="visible"/>
                                      </p:to>
                                    </p:set>
                                    <p:anim calcmode="lin" valueType="num">
                                      <p:cBhvr>
                                        <p:cTn id="19" dur="500" fill="hold"/>
                                        <p:tgtEl>
                                          <p:spTgt spid="151559"/>
                                        </p:tgtEl>
                                        <p:attrNameLst>
                                          <p:attrName>ppt_w</p:attrName>
                                        </p:attrNameLst>
                                      </p:cBhvr>
                                      <p:tavLst>
                                        <p:tav tm="0">
                                          <p:val>
                                            <p:fltVal val="0"/>
                                          </p:val>
                                        </p:tav>
                                        <p:tav tm="100000">
                                          <p:val>
                                            <p:strVal val="#ppt_w"/>
                                          </p:val>
                                        </p:tav>
                                      </p:tavLst>
                                    </p:anim>
                                    <p:anim calcmode="lin" valueType="num">
                                      <p:cBhvr>
                                        <p:cTn id="20" dur="500" fill="hold"/>
                                        <p:tgtEl>
                                          <p:spTgt spid="1515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P spid="151558" grpId="0"/>
      <p:bldP spid="1515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87396">
            <a:extLst>
              <a:ext uri="{FF2B5EF4-FFF2-40B4-BE49-F238E27FC236}">
                <a16:creationId xmlns:a16="http://schemas.microsoft.com/office/drawing/2014/main" id="{FE7D8DEB-516A-4126-B8A0-6600791C6E0B}"/>
              </a:ext>
            </a:extLst>
          </p:cNvPr>
          <p:cNvSpPr txBox="1">
            <a:spLocks noChangeArrowheads="1"/>
          </p:cNvSpPr>
          <p:nvPr/>
        </p:nvSpPr>
        <p:spPr bwMode="auto">
          <a:xfrm>
            <a:off x="2103438" y="53784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统一图片</a:t>
            </a:r>
          </a:p>
        </p:txBody>
      </p:sp>
      <p:pic>
        <p:nvPicPr>
          <p:cNvPr id="15363" name="图片 187397" descr="60916">
            <a:extLst>
              <a:ext uri="{FF2B5EF4-FFF2-40B4-BE49-F238E27FC236}">
                <a16:creationId xmlns:a16="http://schemas.microsoft.com/office/drawing/2014/main" id="{087DD3B0-795E-446B-AEAC-6C5C456B3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424815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矩形 187398">
            <a:extLst>
              <a:ext uri="{FF2B5EF4-FFF2-40B4-BE49-F238E27FC236}">
                <a16:creationId xmlns:a16="http://schemas.microsoft.com/office/drawing/2014/main" id="{FD84F6A5-F443-4E9B-B52A-38F3B3CF1711}"/>
              </a:ext>
            </a:extLst>
          </p:cNvPr>
          <p:cNvSpPr>
            <a:spLocks noChangeArrowheads="1"/>
          </p:cNvSpPr>
          <p:nvPr/>
        </p:nvSpPr>
        <p:spPr bwMode="auto">
          <a:xfrm>
            <a:off x="4572000" y="620713"/>
            <a:ext cx="4473575" cy="5035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1333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latin typeface="微软雅黑" panose="020B0503020204020204" pitchFamily="34" charset="-122"/>
                <a:ea typeface="微软雅黑" panose="020B0503020204020204" pitchFamily="34" charset="-122"/>
              </a:rPr>
              <a:t>      </a:t>
            </a:r>
            <a:r>
              <a:rPr lang="zh-CN" altLang="en-US" sz="3600" b="1">
                <a:latin typeface="微软雅黑" panose="020B0503020204020204" pitchFamily="34" charset="-122"/>
                <a:ea typeface="微软雅黑" panose="020B0503020204020204" pitchFamily="34" charset="-122"/>
              </a:rPr>
              <a:t>在战争初期，朝</a:t>
            </a:r>
          </a:p>
          <a:p>
            <a:pPr eaLnBrk="1" hangingPunct="1"/>
            <a:r>
              <a:rPr lang="zh-CN" altLang="en-US" sz="3600" b="1">
                <a:latin typeface="微软雅黑" panose="020B0503020204020204" pitchFamily="34" charset="-122"/>
                <a:ea typeface="微软雅黑" panose="020B0503020204020204" pitchFamily="34" charset="-122"/>
              </a:rPr>
              <a:t>鲜军队节节胜利：</a:t>
            </a:r>
            <a:r>
              <a:rPr lang="en-US" altLang="zh-CN" sz="3600" b="1">
                <a:latin typeface="微软雅黑" panose="020B0503020204020204" pitchFamily="34" charset="-122"/>
                <a:ea typeface="微软雅黑" panose="020B0503020204020204" pitchFamily="34" charset="-122"/>
              </a:rPr>
              <a:t>6</a:t>
            </a:r>
          </a:p>
          <a:p>
            <a:pPr eaLnBrk="1" hangingPunct="1"/>
            <a:r>
              <a:rPr lang="zh-CN" altLang="en-US" sz="3600" b="1">
                <a:latin typeface="微软雅黑" panose="020B0503020204020204" pitchFamily="34" charset="-122"/>
                <a:ea typeface="微软雅黑" panose="020B0503020204020204" pitchFamily="34" charset="-122"/>
              </a:rPr>
              <a:t>月</a:t>
            </a:r>
            <a:r>
              <a:rPr lang="en-US" altLang="zh-CN" sz="3600" b="1">
                <a:latin typeface="微软雅黑" panose="020B0503020204020204" pitchFamily="34" charset="-122"/>
                <a:ea typeface="微软雅黑" panose="020B0503020204020204" pitchFamily="34" charset="-122"/>
              </a:rPr>
              <a:t>28</a:t>
            </a:r>
            <a:r>
              <a:rPr lang="zh-CN" altLang="en-US" sz="3600" b="1">
                <a:latin typeface="微软雅黑" panose="020B0503020204020204" pitchFamily="34" charset="-122"/>
                <a:ea typeface="微软雅黑" panose="020B0503020204020204" pitchFamily="34" charset="-122"/>
              </a:rPr>
              <a:t>日夺取汉城；</a:t>
            </a:r>
          </a:p>
          <a:p>
            <a:pPr eaLnBrk="1" hangingPunct="1"/>
            <a:r>
              <a:rPr lang="zh-CN" altLang="en-US" sz="3600" b="1">
                <a:latin typeface="微软雅黑" panose="020B0503020204020204" pitchFamily="34" charset="-122"/>
                <a:ea typeface="微软雅黑" panose="020B0503020204020204" pitchFamily="34" charset="-122"/>
              </a:rPr>
              <a:t>到</a:t>
            </a:r>
            <a:r>
              <a:rPr lang="en-US" altLang="zh-CN" sz="3600" b="1">
                <a:latin typeface="微软雅黑" panose="020B0503020204020204" pitchFamily="34" charset="-122"/>
                <a:ea typeface="微软雅黑" panose="020B0503020204020204" pitchFamily="34" charset="-122"/>
              </a:rPr>
              <a:t>1950</a:t>
            </a:r>
            <a:r>
              <a:rPr lang="zh-CN" altLang="en-US" sz="3600" b="1">
                <a:latin typeface="微软雅黑" panose="020B0503020204020204" pitchFamily="34" charset="-122"/>
                <a:ea typeface="微软雅黑" panose="020B0503020204020204" pitchFamily="34" charset="-122"/>
              </a:rPr>
              <a:t>年</a:t>
            </a:r>
            <a:r>
              <a:rPr lang="en-US" altLang="zh-CN" sz="3600" b="1">
                <a:latin typeface="微软雅黑" panose="020B0503020204020204" pitchFamily="34" charset="-122"/>
                <a:ea typeface="微软雅黑" panose="020B0503020204020204" pitchFamily="34" charset="-122"/>
              </a:rPr>
              <a:t>9</a:t>
            </a:r>
            <a:r>
              <a:rPr lang="zh-CN" altLang="en-US" sz="3600" b="1">
                <a:latin typeface="微软雅黑" panose="020B0503020204020204" pitchFamily="34" charset="-122"/>
                <a:ea typeface="微软雅黑" panose="020B0503020204020204" pitchFamily="34" charset="-122"/>
              </a:rPr>
              <a:t>月朝鲜人</a:t>
            </a:r>
          </a:p>
          <a:p>
            <a:pPr eaLnBrk="1" hangingPunct="1"/>
            <a:r>
              <a:rPr lang="zh-CN" altLang="en-US" sz="3600" b="1">
                <a:latin typeface="微软雅黑" panose="020B0503020204020204" pitchFamily="34" charset="-122"/>
                <a:ea typeface="微软雅黑" panose="020B0503020204020204" pitchFamily="34" charset="-122"/>
              </a:rPr>
              <a:t>民军已占领朝鲜半岛</a:t>
            </a:r>
          </a:p>
          <a:p>
            <a:pPr eaLnBrk="1" hangingPunct="1"/>
            <a:r>
              <a:rPr lang="en-US" altLang="zh-CN" sz="3600" b="1">
                <a:latin typeface="微软雅黑" panose="020B0503020204020204" pitchFamily="34" charset="-122"/>
                <a:ea typeface="微软雅黑" panose="020B0503020204020204" pitchFamily="34" charset="-122"/>
              </a:rPr>
              <a:t>90%</a:t>
            </a:r>
            <a:r>
              <a:rPr lang="zh-CN" altLang="en-US" sz="3600" b="1">
                <a:latin typeface="微软雅黑" panose="020B0503020204020204" pitchFamily="34" charset="-122"/>
                <a:ea typeface="微软雅黑" panose="020B0503020204020204" pitchFamily="34" charset="-122"/>
              </a:rPr>
              <a:t>的土地，</a:t>
            </a:r>
            <a:r>
              <a:rPr lang="en-US" altLang="zh-CN" sz="3600" b="1">
                <a:latin typeface="微软雅黑" panose="020B0503020204020204" pitchFamily="34" charset="-122"/>
                <a:ea typeface="微软雅黑" panose="020B0503020204020204" pitchFamily="34" charset="-122"/>
              </a:rPr>
              <a:t>92%</a:t>
            </a:r>
          </a:p>
          <a:p>
            <a:pPr eaLnBrk="1" hangingPunct="1"/>
            <a:r>
              <a:rPr lang="zh-CN" altLang="en-US" sz="3600" b="1">
                <a:latin typeface="微软雅黑" panose="020B0503020204020204" pitchFamily="34" charset="-122"/>
                <a:ea typeface="微软雅黑" panose="020B0503020204020204" pitchFamily="34" charset="-122"/>
              </a:rPr>
              <a:t>的人口。韩国军队被</a:t>
            </a:r>
          </a:p>
          <a:p>
            <a:pPr eaLnBrk="1" hangingPunct="1"/>
            <a:r>
              <a:rPr lang="zh-CN" altLang="en-US" sz="3600" b="1">
                <a:latin typeface="微软雅黑" panose="020B0503020204020204" pitchFamily="34" charset="-122"/>
                <a:ea typeface="微软雅黑" panose="020B0503020204020204" pitchFamily="34" charset="-122"/>
              </a:rPr>
              <a:t>一直逼退到釜山。</a:t>
            </a:r>
          </a:p>
          <a:p>
            <a:pPr eaLnBrk="1" hangingPunct="1"/>
            <a:r>
              <a:rPr lang="zh-CN" altLang="en-US" sz="3600" b="1">
                <a:latin typeface="微软雅黑" panose="020B0503020204020204" pitchFamily="34" charset="-122"/>
                <a:ea typeface="微软雅黑" panose="020B0503020204020204" pitchFamily="34" charset="-122"/>
              </a:rPr>
              <a:t>统一战争胜利在即。</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23235">
            <a:extLst>
              <a:ext uri="{FF2B5EF4-FFF2-40B4-BE49-F238E27FC236}">
                <a16:creationId xmlns:a16="http://schemas.microsoft.com/office/drawing/2014/main" id="{4DC46237-085F-4FF0-9D7A-7C5A0CBFD782}"/>
              </a:ext>
            </a:extLst>
          </p:cNvPr>
          <p:cNvSpPr>
            <a:spLocks noChangeArrowheads="1" noChangeShapeType="1" noTextEdit="1"/>
          </p:cNvSpPr>
          <p:nvPr/>
        </p:nvSpPr>
        <p:spPr bwMode="auto">
          <a:xfrm>
            <a:off x="1042988" y="115888"/>
            <a:ext cx="7464425" cy="103346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黑体" panose="02010609060101010101" pitchFamily="49" charset="-122"/>
                <a:ea typeface="黑体" panose="02010609060101010101" pitchFamily="49" charset="-122"/>
              </a:rPr>
              <a:t>朝鲜内战爆发后</a:t>
            </a:r>
          </a:p>
          <a:p>
            <a:pPr algn="ctr"/>
            <a:r>
              <a:rPr lang="zh-CN" altLang="en-US" sz="3600" b="1" kern="10">
                <a:ln w="9525">
                  <a:solidFill>
                    <a:srgbClr val="000000"/>
                  </a:solidFill>
                  <a:round/>
                  <a:headEnd/>
                  <a:tailEnd/>
                </a:ln>
                <a:latin typeface="黑体" panose="02010609060101010101" pitchFamily="49" charset="-122"/>
                <a:ea typeface="黑体" panose="02010609060101010101" pitchFamily="49" charset="-122"/>
              </a:rPr>
              <a:t>美帝国主义有什么反应？</a:t>
            </a:r>
          </a:p>
        </p:txBody>
      </p:sp>
      <p:sp>
        <p:nvSpPr>
          <p:cNvPr id="223237" name="矩形 223236">
            <a:extLst>
              <a:ext uri="{FF2B5EF4-FFF2-40B4-BE49-F238E27FC236}">
                <a16:creationId xmlns:a16="http://schemas.microsoft.com/office/drawing/2014/main" id="{8C93AE35-F78E-483B-9887-CF5038C00F8B}"/>
              </a:ext>
            </a:extLst>
          </p:cNvPr>
          <p:cNvSpPr>
            <a:spLocks noChangeArrowheads="1" noChangeShapeType="1" noTextEdit="1"/>
          </p:cNvSpPr>
          <p:nvPr/>
        </p:nvSpPr>
        <p:spPr bwMode="auto">
          <a:xfrm>
            <a:off x="0" y="3213100"/>
            <a:ext cx="4284663" cy="6477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①操纵联合国组建“联合国军”</a:t>
            </a:r>
          </a:p>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悍然侵略朝鲜</a:t>
            </a:r>
          </a:p>
        </p:txBody>
      </p:sp>
      <p:pic>
        <p:nvPicPr>
          <p:cNvPr id="223239" name="图片 223238" descr="ab89258b7ede49ed98326b041692f1bc">
            <a:extLst>
              <a:ext uri="{FF2B5EF4-FFF2-40B4-BE49-F238E27FC236}">
                <a16:creationId xmlns:a16="http://schemas.microsoft.com/office/drawing/2014/main" id="{6FEA2C90-5BA7-493A-8F5B-7BE66BF9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4211638"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40" name="矩形 223239">
            <a:extLst>
              <a:ext uri="{FF2B5EF4-FFF2-40B4-BE49-F238E27FC236}">
                <a16:creationId xmlns:a16="http://schemas.microsoft.com/office/drawing/2014/main" id="{8450FFC6-6410-48B6-AF20-3BE0AD150619}"/>
              </a:ext>
            </a:extLst>
          </p:cNvPr>
          <p:cNvSpPr>
            <a:spLocks noChangeArrowheads="1" noChangeShapeType="1" noTextEdit="1"/>
          </p:cNvSpPr>
          <p:nvPr/>
        </p:nvSpPr>
        <p:spPr bwMode="auto">
          <a:xfrm>
            <a:off x="4716463" y="3141663"/>
            <a:ext cx="4103687" cy="719137"/>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②一直将战火烧到</a:t>
            </a:r>
          </a:p>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中国边境鸭绿江边</a:t>
            </a:r>
          </a:p>
        </p:txBody>
      </p:sp>
      <p:pic>
        <p:nvPicPr>
          <p:cNvPr id="223241" name="Picture 7" descr="美军把战火烧到鸭绿江边">
            <a:extLst>
              <a:ext uri="{FF2B5EF4-FFF2-40B4-BE49-F238E27FC236}">
                <a16:creationId xmlns:a16="http://schemas.microsoft.com/office/drawing/2014/main" id="{86E424F9-A2B6-44CB-A001-0E65A4B6E6A3}"/>
              </a:ext>
            </a:extLst>
          </p:cNvPr>
          <p:cNvPicPr>
            <a:picLocks noChangeAspect="1" noChangeArrowheads="1"/>
          </p:cNvPicPr>
          <p:nvPr/>
        </p:nvPicPr>
        <p:blipFill>
          <a:blip r:embed="rId3">
            <a:lum bright="-12000" contrast="18000"/>
            <a:extLst>
              <a:ext uri="{28A0092B-C50C-407E-A947-70E740481C1C}">
                <a14:useLocalDpi xmlns:a14="http://schemas.microsoft.com/office/drawing/2010/main" val="0"/>
              </a:ext>
            </a:extLst>
          </a:blip>
          <a:srcRect l="1955" t="5905" r="5144" b="5774"/>
          <a:stretch>
            <a:fillRect/>
          </a:stretch>
        </p:blipFill>
        <p:spPr bwMode="auto">
          <a:xfrm>
            <a:off x="4643438" y="1196975"/>
            <a:ext cx="4176712"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42" name="矩形 223241">
            <a:extLst>
              <a:ext uri="{FF2B5EF4-FFF2-40B4-BE49-F238E27FC236}">
                <a16:creationId xmlns:a16="http://schemas.microsoft.com/office/drawing/2014/main" id="{036A8B36-16A0-492D-8909-2FB387F5F871}"/>
              </a:ext>
            </a:extLst>
          </p:cNvPr>
          <p:cNvSpPr>
            <a:spLocks noChangeArrowheads="1" noChangeShapeType="1" noTextEdit="1"/>
          </p:cNvSpPr>
          <p:nvPr/>
        </p:nvSpPr>
        <p:spPr bwMode="auto">
          <a:xfrm>
            <a:off x="0" y="6237288"/>
            <a:ext cx="4356100" cy="62071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FF"/>
                </a:solidFill>
                <a:latin typeface="黑体" panose="02010609060101010101" pitchFamily="49" charset="-122"/>
                <a:ea typeface="黑体" panose="02010609060101010101" pitchFamily="49" charset="-122"/>
              </a:rPr>
              <a:t>③美军飞机进入中国领空</a:t>
            </a:r>
          </a:p>
          <a:p>
            <a:pPr algn="ctr"/>
            <a:r>
              <a:rPr lang="zh-CN" altLang="en-US" sz="3600" b="1" kern="10">
                <a:ln w="9525">
                  <a:solidFill>
                    <a:srgbClr val="000000"/>
                  </a:solidFill>
                  <a:round/>
                  <a:headEnd/>
                  <a:tailEnd/>
                </a:ln>
                <a:solidFill>
                  <a:srgbClr val="0000FF"/>
                </a:solidFill>
                <a:latin typeface="黑体" panose="02010609060101010101" pitchFamily="49" charset="-122"/>
                <a:ea typeface="黑体" panose="02010609060101010101" pitchFamily="49" charset="-122"/>
              </a:rPr>
              <a:t>轰炸中国东北边境城市</a:t>
            </a:r>
          </a:p>
        </p:txBody>
      </p:sp>
      <p:pic>
        <p:nvPicPr>
          <p:cNvPr id="223243" name="Picture 5" descr="对中国的轰炸">
            <a:extLst>
              <a:ext uri="{FF2B5EF4-FFF2-40B4-BE49-F238E27FC236}">
                <a16:creationId xmlns:a16="http://schemas.microsoft.com/office/drawing/2014/main" id="{5396F0F8-CE5D-4627-8085-40EB8BA47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655" t="13277"/>
          <a:stretch>
            <a:fillRect/>
          </a:stretch>
        </p:blipFill>
        <p:spPr bwMode="auto">
          <a:xfrm>
            <a:off x="0" y="3933825"/>
            <a:ext cx="428466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3244" name="Picture 7" descr="越过三八线激怒中国：美国在朝鲜的历史性错误">
            <a:extLst>
              <a:ext uri="{FF2B5EF4-FFF2-40B4-BE49-F238E27FC236}">
                <a16:creationId xmlns:a16="http://schemas.microsoft.com/office/drawing/2014/main" id="{7D8F5D78-6BE5-4113-BA1E-850600D3E6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933825"/>
            <a:ext cx="410368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45" name="矩形 223244">
            <a:extLst>
              <a:ext uri="{FF2B5EF4-FFF2-40B4-BE49-F238E27FC236}">
                <a16:creationId xmlns:a16="http://schemas.microsoft.com/office/drawing/2014/main" id="{EB1C429A-C066-48D6-B51B-22935DD386AD}"/>
              </a:ext>
            </a:extLst>
          </p:cNvPr>
          <p:cNvSpPr>
            <a:spLocks noChangeArrowheads="1" noChangeShapeType="1" noTextEdit="1"/>
          </p:cNvSpPr>
          <p:nvPr/>
        </p:nvSpPr>
        <p:spPr bwMode="auto">
          <a:xfrm>
            <a:off x="4572000" y="6165850"/>
            <a:ext cx="4392613" cy="69215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FF"/>
                </a:solidFill>
                <a:latin typeface="黑体" panose="02010609060101010101" pitchFamily="49" charset="-122"/>
                <a:ea typeface="黑体" panose="02010609060101010101" pitchFamily="49" charset="-122"/>
              </a:rPr>
              <a:t>④派第七舰队进入台湾海峡</a:t>
            </a:r>
          </a:p>
          <a:p>
            <a:pPr algn="ctr"/>
            <a:r>
              <a:rPr lang="zh-CN" altLang="en-US" sz="3600" b="1" kern="10">
                <a:ln w="9525">
                  <a:solidFill>
                    <a:srgbClr val="000000"/>
                  </a:solidFill>
                  <a:round/>
                  <a:headEnd/>
                  <a:tailEnd/>
                </a:ln>
                <a:solidFill>
                  <a:srgbClr val="0000FF"/>
                </a:solidFill>
                <a:latin typeface="黑体" panose="02010609060101010101" pitchFamily="49" charset="-122"/>
                <a:ea typeface="黑体" panose="02010609060101010101" pitchFamily="49" charset="-122"/>
              </a:rPr>
              <a:t>阻止人民解放军解放台湾</a:t>
            </a:r>
          </a:p>
        </p:txBody>
      </p:sp>
      <p:sp>
        <p:nvSpPr>
          <p:cNvPr id="223246" name="矩形 223245">
            <a:extLst>
              <a:ext uri="{FF2B5EF4-FFF2-40B4-BE49-F238E27FC236}">
                <a16:creationId xmlns:a16="http://schemas.microsoft.com/office/drawing/2014/main" id="{A6A58991-F3F9-453D-812B-7791549BAE66}"/>
              </a:ext>
            </a:extLst>
          </p:cNvPr>
          <p:cNvSpPr>
            <a:spLocks noChangeArrowheads="1" noChangeShapeType="1" noTextEdit="1"/>
          </p:cNvSpPr>
          <p:nvPr/>
        </p:nvSpPr>
        <p:spPr bwMode="auto">
          <a:xfrm>
            <a:off x="2268538" y="1628775"/>
            <a:ext cx="4103687" cy="1371600"/>
          </a:xfrm>
          <a:prstGeom prst="rect">
            <a:avLst/>
          </a:prstGeom>
        </p:spPr>
        <p:txBody>
          <a:bodyPr wrap="none" fromWordArt="1">
            <a:prstTxWarp prst="textSlantUp">
              <a:avLst>
                <a:gd name="adj" fmla="val 55556"/>
              </a:avLst>
            </a:prstTxWarp>
          </a:bodyPr>
          <a:lstStyle/>
          <a:p>
            <a:pPr algn="ctr"/>
            <a:r>
              <a:rPr lang="zh-CN" altLang="en-US" sz="3600" b="1" kern="10">
                <a:ln w="9525">
                  <a:solidFill>
                    <a:srgbClr val="000000"/>
                  </a:solidFill>
                  <a:round/>
                  <a:headEnd/>
                  <a:tailEnd/>
                </a:ln>
                <a:solidFill>
                  <a:srgbClr val="FFFF00"/>
                </a:solidFill>
                <a:latin typeface="微软雅黑" panose="020B0503020204020204" pitchFamily="34" charset="-122"/>
                <a:ea typeface="微软雅黑" panose="020B0503020204020204" pitchFamily="34" charset="-122"/>
              </a:rPr>
              <a:t>干涉朝鲜内政</a:t>
            </a:r>
          </a:p>
        </p:txBody>
      </p:sp>
      <p:sp>
        <p:nvSpPr>
          <p:cNvPr id="223247" name="矩形 223246">
            <a:extLst>
              <a:ext uri="{FF2B5EF4-FFF2-40B4-BE49-F238E27FC236}">
                <a16:creationId xmlns:a16="http://schemas.microsoft.com/office/drawing/2014/main" id="{93F150B5-1A93-400D-BDC9-32DE18D01114}"/>
              </a:ext>
            </a:extLst>
          </p:cNvPr>
          <p:cNvSpPr>
            <a:spLocks noChangeArrowheads="1" noChangeShapeType="1" noTextEdit="1"/>
          </p:cNvSpPr>
          <p:nvPr/>
        </p:nvSpPr>
        <p:spPr bwMode="auto">
          <a:xfrm>
            <a:off x="2484438" y="4365625"/>
            <a:ext cx="4103687" cy="1371600"/>
          </a:xfrm>
          <a:prstGeom prst="rect">
            <a:avLst/>
          </a:prstGeom>
        </p:spPr>
        <p:txBody>
          <a:bodyPr wrap="none" fromWordArt="1">
            <a:prstTxWarp prst="textSlantUp">
              <a:avLst>
                <a:gd name="adj" fmla="val 55556"/>
              </a:avLst>
            </a:prstTxWarp>
          </a:bodyPr>
          <a:lstStyle/>
          <a:p>
            <a:pPr algn="ctr"/>
            <a:r>
              <a:rPr lang="zh-CN" altLang="en-US" sz="3600" b="1" kern="10">
                <a:ln w="9525">
                  <a:solidFill>
                    <a:srgbClr val="000000"/>
                  </a:solidFill>
                  <a:round/>
                  <a:headEnd/>
                  <a:tailEnd/>
                </a:ln>
                <a:solidFill>
                  <a:srgbClr val="00FFFF"/>
                </a:solidFill>
                <a:latin typeface="微软雅黑" panose="020B0503020204020204" pitchFamily="34" charset="-122"/>
                <a:ea typeface="微软雅黑" panose="020B0503020204020204" pitchFamily="34" charset="-122"/>
              </a:rPr>
              <a:t>干涉中国内政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3237"/>
                                        </p:tgtEl>
                                        <p:attrNameLst>
                                          <p:attrName>style.visibility</p:attrName>
                                        </p:attrNameLst>
                                      </p:cBhvr>
                                      <p:to>
                                        <p:strVal val="visible"/>
                                      </p:to>
                                    </p:set>
                                    <p:anim calcmode="lin" valueType="num">
                                      <p:cBhvr>
                                        <p:cTn id="7" dur="500" fill="hold"/>
                                        <p:tgtEl>
                                          <p:spTgt spid="223237"/>
                                        </p:tgtEl>
                                        <p:attrNameLst>
                                          <p:attrName>ppt_w</p:attrName>
                                        </p:attrNameLst>
                                      </p:cBhvr>
                                      <p:tavLst>
                                        <p:tav tm="0">
                                          <p:val>
                                            <p:fltVal val="0"/>
                                          </p:val>
                                        </p:tav>
                                        <p:tav tm="100000">
                                          <p:val>
                                            <p:strVal val="#ppt_w"/>
                                          </p:val>
                                        </p:tav>
                                      </p:tavLst>
                                    </p:anim>
                                    <p:anim calcmode="lin" valueType="num">
                                      <p:cBhvr>
                                        <p:cTn id="8" dur="500" fill="hold"/>
                                        <p:tgtEl>
                                          <p:spTgt spid="22323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223239"/>
                                        </p:tgtEl>
                                        <p:attrNameLst>
                                          <p:attrName>style.visibility</p:attrName>
                                        </p:attrNameLst>
                                      </p:cBhvr>
                                      <p:to>
                                        <p:strVal val="visible"/>
                                      </p:to>
                                    </p:set>
                                    <p:anim calcmode="lin" valueType="num">
                                      <p:cBhvr>
                                        <p:cTn id="12" dur="500" fill="hold"/>
                                        <p:tgtEl>
                                          <p:spTgt spid="223239"/>
                                        </p:tgtEl>
                                        <p:attrNameLst>
                                          <p:attrName>ppt_w</p:attrName>
                                        </p:attrNameLst>
                                      </p:cBhvr>
                                      <p:tavLst>
                                        <p:tav tm="0">
                                          <p:val>
                                            <p:fltVal val="0"/>
                                          </p:val>
                                        </p:tav>
                                        <p:tav tm="100000">
                                          <p:val>
                                            <p:strVal val="#ppt_w"/>
                                          </p:val>
                                        </p:tav>
                                      </p:tavLst>
                                    </p:anim>
                                    <p:anim calcmode="lin" valueType="num">
                                      <p:cBhvr>
                                        <p:cTn id="13" dur="500" fill="hold"/>
                                        <p:tgtEl>
                                          <p:spTgt spid="223239"/>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223240"/>
                                        </p:tgtEl>
                                        <p:attrNameLst>
                                          <p:attrName>style.visibility</p:attrName>
                                        </p:attrNameLst>
                                      </p:cBhvr>
                                      <p:to>
                                        <p:strVal val="visible"/>
                                      </p:to>
                                    </p:set>
                                    <p:anim calcmode="lin" valueType="num">
                                      <p:cBhvr>
                                        <p:cTn id="18" dur="500" fill="hold"/>
                                        <p:tgtEl>
                                          <p:spTgt spid="223240"/>
                                        </p:tgtEl>
                                        <p:attrNameLst>
                                          <p:attrName>ppt_w</p:attrName>
                                        </p:attrNameLst>
                                      </p:cBhvr>
                                      <p:tavLst>
                                        <p:tav tm="0">
                                          <p:val>
                                            <p:fltVal val="0"/>
                                          </p:val>
                                        </p:tav>
                                        <p:tav tm="100000">
                                          <p:val>
                                            <p:strVal val="#ppt_w"/>
                                          </p:val>
                                        </p:tav>
                                      </p:tavLst>
                                    </p:anim>
                                    <p:anim calcmode="lin" valueType="num">
                                      <p:cBhvr>
                                        <p:cTn id="19" dur="500" fill="hold"/>
                                        <p:tgtEl>
                                          <p:spTgt spid="223240"/>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3" presetClass="entr" presetSubtype="16" fill="hold" nodeType="afterEffect">
                                  <p:stCondLst>
                                    <p:cond delay="0"/>
                                  </p:stCondLst>
                                  <p:childTnLst>
                                    <p:set>
                                      <p:cBhvr>
                                        <p:cTn id="22" dur="1" fill="hold">
                                          <p:stCondLst>
                                            <p:cond delay="0"/>
                                          </p:stCondLst>
                                        </p:cTn>
                                        <p:tgtEl>
                                          <p:spTgt spid="223241"/>
                                        </p:tgtEl>
                                        <p:attrNameLst>
                                          <p:attrName>style.visibility</p:attrName>
                                        </p:attrNameLst>
                                      </p:cBhvr>
                                      <p:to>
                                        <p:strVal val="visible"/>
                                      </p:to>
                                    </p:set>
                                    <p:anim calcmode="lin" valueType="num">
                                      <p:cBhvr>
                                        <p:cTn id="23" dur="500" fill="hold"/>
                                        <p:tgtEl>
                                          <p:spTgt spid="223241"/>
                                        </p:tgtEl>
                                        <p:attrNameLst>
                                          <p:attrName>ppt_w</p:attrName>
                                        </p:attrNameLst>
                                      </p:cBhvr>
                                      <p:tavLst>
                                        <p:tav tm="0">
                                          <p:val>
                                            <p:fltVal val="0"/>
                                          </p:val>
                                        </p:tav>
                                        <p:tav tm="100000">
                                          <p:val>
                                            <p:strVal val="#ppt_w"/>
                                          </p:val>
                                        </p:tav>
                                      </p:tavLst>
                                    </p:anim>
                                    <p:anim calcmode="lin" valueType="num">
                                      <p:cBhvr>
                                        <p:cTn id="24" dur="500" fill="hold"/>
                                        <p:tgtEl>
                                          <p:spTgt spid="223241"/>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223242"/>
                                        </p:tgtEl>
                                        <p:attrNameLst>
                                          <p:attrName>style.visibility</p:attrName>
                                        </p:attrNameLst>
                                      </p:cBhvr>
                                      <p:to>
                                        <p:strVal val="visible"/>
                                      </p:to>
                                    </p:set>
                                    <p:anim calcmode="lin" valueType="num">
                                      <p:cBhvr>
                                        <p:cTn id="29" dur="500" fill="hold"/>
                                        <p:tgtEl>
                                          <p:spTgt spid="223242"/>
                                        </p:tgtEl>
                                        <p:attrNameLst>
                                          <p:attrName>ppt_w</p:attrName>
                                        </p:attrNameLst>
                                      </p:cBhvr>
                                      <p:tavLst>
                                        <p:tav tm="0">
                                          <p:val>
                                            <p:fltVal val="0"/>
                                          </p:val>
                                        </p:tav>
                                        <p:tav tm="100000">
                                          <p:val>
                                            <p:strVal val="#ppt_w"/>
                                          </p:val>
                                        </p:tav>
                                      </p:tavLst>
                                    </p:anim>
                                    <p:anim calcmode="lin" valueType="num">
                                      <p:cBhvr>
                                        <p:cTn id="30" dur="500" fill="hold"/>
                                        <p:tgtEl>
                                          <p:spTgt spid="223242"/>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3" presetClass="entr" presetSubtype="16" fill="hold" nodeType="afterEffect">
                                  <p:stCondLst>
                                    <p:cond delay="0"/>
                                  </p:stCondLst>
                                  <p:childTnLst>
                                    <p:set>
                                      <p:cBhvr>
                                        <p:cTn id="33" dur="1" fill="hold">
                                          <p:stCondLst>
                                            <p:cond delay="0"/>
                                          </p:stCondLst>
                                        </p:cTn>
                                        <p:tgtEl>
                                          <p:spTgt spid="223243"/>
                                        </p:tgtEl>
                                        <p:attrNameLst>
                                          <p:attrName>style.visibility</p:attrName>
                                        </p:attrNameLst>
                                      </p:cBhvr>
                                      <p:to>
                                        <p:strVal val="visible"/>
                                      </p:to>
                                    </p:set>
                                    <p:anim calcmode="lin" valueType="num">
                                      <p:cBhvr>
                                        <p:cTn id="34" dur="500" fill="hold"/>
                                        <p:tgtEl>
                                          <p:spTgt spid="223243"/>
                                        </p:tgtEl>
                                        <p:attrNameLst>
                                          <p:attrName>ppt_w</p:attrName>
                                        </p:attrNameLst>
                                      </p:cBhvr>
                                      <p:tavLst>
                                        <p:tav tm="0">
                                          <p:val>
                                            <p:fltVal val="0"/>
                                          </p:val>
                                        </p:tav>
                                        <p:tav tm="100000">
                                          <p:val>
                                            <p:strVal val="#ppt_w"/>
                                          </p:val>
                                        </p:tav>
                                      </p:tavLst>
                                    </p:anim>
                                    <p:anim calcmode="lin" valueType="num">
                                      <p:cBhvr>
                                        <p:cTn id="35" dur="500" fill="hold"/>
                                        <p:tgtEl>
                                          <p:spTgt spid="223243"/>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nodeType="clickEffect">
                                  <p:stCondLst>
                                    <p:cond delay="0"/>
                                  </p:stCondLst>
                                  <p:childTnLst>
                                    <p:set>
                                      <p:cBhvr>
                                        <p:cTn id="39" dur="1" fill="hold">
                                          <p:stCondLst>
                                            <p:cond delay="0"/>
                                          </p:stCondLst>
                                        </p:cTn>
                                        <p:tgtEl>
                                          <p:spTgt spid="223245"/>
                                        </p:tgtEl>
                                        <p:attrNameLst>
                                          <p:attrName>style.visibility</p:attrName>
                                        </p:attrNameLst>
                                      </p:cBhvr>
                                      <p:to>
                                        <p:strVal val="visible"/>
                                      </p:to>
                                    </p:set>
                                    <p:anim calcmode="lin" valueType="num">
                                      <p:cBhvr>
                                        <p:cTn id="40" dur="500" fill="hold"/>
                                        <p:tgtEl>
                                          <p:spTgt spid="223245"/>
                                        </p:tgtEl>
                                        <p:attrNameLst>
                                          <p:attrName>ppt_w</p:attrName>
                                        </p:attrNameLst>
                                      </p:cBhvr>
                                      <p:tavLst>
                                        <p:tav tm="0">
                                          <p:val>
                                            <p:fltVal val="0"/>
                                          </p:val>
                                        </p:tav>
                                        <p:tav tm="100000">
                                          <p:val>
                                            <p:strVal val="#ppt_w"/>
                                          </p:val>
                                        </p:tav>
                                      </p:tavLst>
                                    </p:anim>
                                    <p:anim calcmode="lin" valueType="num">
                                      <p:cBhvr>
                                        <p:cTn id="41" dur="500" fill="hold"/>
                                        <p:tgtEl>
                                          <p:spTgt spid="223245"/>
                                        </p:tgtEl>
                                        <p:attrNameLst>
                                          <p:attrName>ppt_h</p:attrName>
                                        </p:attrNameLst>
                                      </p:cBhvr>
                                      <p:tavLst>
                                        <p:tav tm="0">
                                          <p:val>
                                            <p:fltVal val="0"/>
                                          </p:val>
                                        </p:tav>
                                        <p:tav tm="100000">
                                          <p:val>
                                            <p:strVal val="#ppt_h"/>
                                          </p:val>
                                        </p:tav>
                                      </p:tavLst>
                                    </p:anim>
                                  </p:childTnLst>
                                </p:cTn>
                              </p:par>
                            </p:childTnLst>
                          </p:cTn>
                        </p:par>
                        <p:par>
                          <p:cTn id="42" fill="hold" nodeType="afterGroup">
                            <p:stCondLst>
                              <p:cond delay="500"/>
                            </p:stCondLst>
                            <p:childTnLst>
                              <p:par>
                                <p:cTn id="43" presetID="23" presetClass="entr" presetSubtype="16" fill="hold" nodeType="afterEffect">
                                  <p:stCondLst>
                                    <p:cond delay="0"/>
                                  </p:stCondLst>
                                  <p:childTnLst>
                                    <p:set>
                                      <p:cBhvr>
                                        <p:cTn id="44" dur="1" fill="hold">
                                          <p:stCondLst>
                                            <p:cond delay="0"/>
                                          </p:stCondLst>
                                        </p:cTn>
                                        <p:tgtEl>
                                          <p:spTgt spid="223244"/>
                                        </p:tgtEl>
                                        <p:attrNameLst>
                                          <p:attrName>style.visibility</p:attrName>
                                        </p:attrNameLst>
                                      </p:cBhvr>
                                      <p:to>
                                        <p:strVal val="visible"/>
                                      </p:to>
                                    </p:set>
                                    <p:anim calcmode="lin" valueType="num">
                                      <p:cBhvr>
                                        <p:cTn id="45" dur="500" fill="hold"/>
                                        <p:tgtEl>
                                          <p:spTgt spid="223244"/>
                                        </p:tgtEl>
                                        <p:attrNameLst>
                                          <p:attrName>ppt_w</p:attrName>
                                        </p:attrNameLst>
                                      </p:cBhvr>
                                      <p:tavLst>
                                        <p:tav tm="0">
                                          <p:val>
                                            <p:fltVal val="0"/>
                                          </p:val>
                                        </p:tav>
                                        <p:tav tm="100000">
                                          <p:val>
                                            <p:strVal val="#ppt_w"/>
                                          </p:val>
                                        </p:tav>
                                      </p:tavLst>
                                    </p:anim>
                                    <p:anim calcmode="lin" valueType="num">
                                      <p:cBhvr>
                                        <p:cTn id="46" dur="500" fill="hold"/>
                                        <p:tgtEl>
                                          <p:spTgt spid="223244"/>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nodeType="clickEffect">
                                  <p:stCondLst>
                                    <p:cond delay="0"/>
                                  </p:stCondLst>
                                  <p:childTnLst>
                                    <p:set>
                                      <p:cBhvr>
                                        <p:cTn id="50" dur="1" fill="hold">
                                          <p:stCondLst>
                                            <p:cond delay="0"/>
                                          </p:stCondLst>
                                        </p:cTn>
                                        <p:tgtEl>
                                          <p:spTgt spid="223246"/>
                                        </p:tgtEl>
                                        <p:attrNameLst>
                                          <p:attrName>style.visibility</p:attrName>
                                        </p:attrNameLst>
                                      </p:cBhvr>
                                      <p:to>
                                        <p:strVal val="visible"/>
                                      </p:to>
                                    </p:set>
                                    <p:anim calcmode="lin" valueType="num">
                                      <p:cBhvr>
                                        <p:cTn id="51" dur="500" fill="hold"/>
                                        <p:tgtEl>
                                          <p:spTgt spid="223246"/>
                                        </p:tgtEl>
                                        <p:attrNameLst>
                                          <p:attrName>ppt_w</p:attrName>
                                        </p:attrNameLst>
                                      </p:cBhvr>
                                      <p:tavLst>
                                        <p:tav tm="0">
                                          <p:val>
                                            <p:fltVal val="0"/>
                                          </p:val>
                                        </p:tav>
                                        <p:tav tm="100000">
                                          <p:val>
                                            <p:strVal val="#ppt_w"/>
                                          </p:val>
                                        </p:tav>
                                      </p:tavLst>
                                    </p:anim>
                                    <p:anim calcmode="lin" valueType="num">
                                      <p:cBhvr>
                                        <p:cTn id="52" dur="500" fill="hold"/>
                                        <p:tgtEl>
                                          <p:spTgt spid="223246"/>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nodeType="clickEffect">
                                  <p:stCondLst>
                                    <p:cond delay="0"/>
                                  </p:stCondLst>
                                  <p:childTnLst>
                                    <p:set>
                                      <p:cBhvr>
                                        <p:cTn id="56" dur="1" fill="hold">
                                          <p:stCondLst>
                                            <p:cond delay="0"/>
                                          </p:stCondLst>
                                        </p:cTn>
                                        <p:tgtEl>
                                          <p:spTgt spid="223247"/>
                                        </p:tgtEl>
                                        <p:attrNameLst>
                                          <p:attrName>style.visibility</p:attrName>
                                        </p:attrNameLst>
                                      </p:cBhvr>
                                      <p:to>
                                        <p:strVal val="visible"/>
                                      </p:to>
                                    </p:set>
                                    <p:anim calcmode="lin" valueType="num">
                                      <p:cBhvr>
                                        <p:cTn id="57" dur="500" fill="hold"/>
                                        <p:tgtEl>
                                          <p:spTgt spid="223247"/>
                                        </p:tgtEl>
                                        <p:attrNameLst>
                                          <p:attrName>ppt_w</p:attrName>
                                        </p:attrNameLst>
                                      </p:cBhvr>
                                      <p:tavLst>
                                        <p:tav tm="0">
                                          <p:val>
                                            <p:fltVal val="0"/>
                                          </p:val>
                                        </p:tav>
                                        <p:tav tm="100000">
                                          <p:val>
                                            <p:strVal val="#ppt_w"/>
                                          </p:val>
                                        </p:tav>
                                      </p:tavLst>
                                    </p:anim>
                                    <p:anim calcmode="lin" valueType="num">
                                      <p:cBhvr>
                                        <p:cTn id="58" dur="500" fill="hold"/>
                                        <p:tgtEl>
                                          <p:spTgt spid="2232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89444">
            <a:extLst>
              <a:ext uri="{FF2B5EF4-FFF2-40B4-BE49-F238E27FC236}">
                <a16:creationId xmlns:a16="http://schemas.microsoft.com/office/drawing/2014/main" id="{7580DA5F-9E66-454C-A343-685BB57CF97E}"/>
              </a:ext>
            </a:extLst>
          </p:cNvPr>
          <p:cNvSpPr>
            <a:spLocks noChangeArrowheads="1" noChangeShapeType="1" noTextEdit="1"/>
          </p:cNvSpPr>
          <p:nvPr/>
        </p:nvSpPr>
        <p:spPr bwMode="auto">
          <a:xfrm>
            <a:off x="1042988" y="115888"/>
            <a:ext cx="7272337" cy="105251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黑体" panose="02010609060101010101" pitchFamily="49" charset="-122"/>
                <a:ea typeface="黑体" panose="02010609060101010101" pitchFamily="49" charset="-122"/>
              </a:rPr>
              <a:t>面对美国的侵略干涉</a:t>
            </a:r>
          </a:p>
          <a:p>
            <a:pPr algn="ctr"/>
            <a:r>
              <a:rPr lang="zh-CN" altLang="en-US" sz="3600" b="1" kern="10">
                <a:ln w="9525">
                  <a:solidFill>
                    <a:srgbClr val="000000"/>
                  </a:solidFill>
                  <a:round/>
                  <a:headEnd/>
                  <a:tailEnd/>
                </a:ln>
                <a:latin typeface="黑体" panose="02010609060101010101" pitchFamily="49" charset="-122"/>
                <a:ea typeface="黑体" panose="02010609060101010101" pitchFamily="49" charset="-122"/>
              </a:rPr>
              <a:t>我们中国该做何“应对”呢？</a:t>
            </a:r>
          </a:p>
        </p:txBody>
      </p:sp>
      <p:sp>
        <p:nvSpPr>
          <p:cNvPr id="189446" name="矩形 189445">
            <a:extLst>
              <a:ext uri="{FF2B5EF4-FFF2-40B4-BE49-F238E27FC236}">
                <a16:creationId xmlns:a16="http://schemas.microsoft.com/office/drawing/2014/main" id="{5F649F79-7B13-464A-9DF4-4BCF65C22F4E}"/>
              </a:ext>
            </a:extLst>
          </p:cNvPr>
          <p:cNvSpPr>
            <a:spLocks noChangeArrowheads="1" noChangeShapeType="1" noTextEdit="1"/>
          </p:cNvSpPr>
          <p:nvPr/>
        </p:nvSpPr>
        <p:spPr bwMode="auto">
          <a:xfrm>
            <a:off x="323850" y="1916113"/>
            <a:ext cx="4103688" cy="15843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抗美援朝</a:t>
            </a:r>
          </a:p>
        </p:txBody>
      </p:sp>
      <p:sp>
        <p:nvSpPr>
          <p:cNvPr id="189447" name="矩形 189446">
            <a:extLst>
              <a:ext uri="{FF2B5EF4-FFF2-40B4-BE49-F238E27FC236}">
                <a16:creationId xmlns:a16="http://schemas.microsoft.com/office/drawing/2014/main" id="{C427EA6B-D14E-4762-BC79-1762E93EA557}"/>
              </a:ext>
            </a:extLst>
          </p:cNvPr>
          <p:cNvSpPr>
            <a:spLocks noChangeArrowheads="1" noChangeShapeType="1" noTextEdit="1"/>
          </p:cNvSpPr>
          <p:nvPr/>
        </p:nvSpPr>
        <p:spPr bwMode="auto">
          <a:xfrm>
            <a:off x="5003800" y="1989138"/>
            <a:ext cx="3889375" cy="143986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FF"/>
                </a:solidFill>
                <a:latin typeface="黑体" panose="02010609060101010101" pitchFamily="49" charset="-122"/>
                <a:ea typeface="黑体" panose="02010609060101010101" pitchFamily="49" charset="-122"/>
              </a:rPr>
              <a:t>缩头乌龟</a:t>
            </a:r>
          </a:p>
        </p:txBody>
      </p:sp>
      <p:sp>
        <p:nvSpPr>
          <p:cNvPr id="24580" name="矩形 189447">
            <a:extLst>
              <a:ext uri="{FF2B5EF4-FFF2-40B4-BE49-F238E27FC236}">
                <a16:creationId xmlns:a16="http://schemas.microsoft.com/office/drawing/2014/main" id="{10520889-5276-4F64-BE31-BC4CA81A35CC}"/>
              </a:ext>
            </a:extLst>
          </p:cNvPr>
          <p:cNvSpPr>
            <a:spLocks noChangeArrowheads="1" noChangeShapeType="1" noTextEdit="1"/>
          </p:cNvSpPr>
          <p:nvPr/>
        </p:nvSpPr>
        <p:spPr bwMode="auto">
          <a:xfrm>
            <a:off x="755650" y="4652963"/>
            <a:ext cx="7993063" cy="1223962"/>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FF"/>
                </a:solidFill>
                <a:latin typeface="微软雅黑" panose="020B0503020204020204" pitchFamily="34" charset="-122"/>
                <a:ea typeface="微软雅黑" panose="020B0503020204020204" pitchFamily="34" charset="-122"/>
              </a:rPr>
              <a:t>中美两国实力对比怎么样呢？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repeatCount="indefinite" fill="hold" nodeType="clickEffect">
                                  <p:stCondLst>
                                    <p:cond delay="0"/>
                                  </p:stCondLst>
                                  <p:endCondLst>
                                    <p:cond evt="onNext" delay="0">
                                      <p:tgtEl>
                                        <p:sldTgt/>
                                      </p:tgtEl>
                                    </p:cond>
                                  </p:endCondLst>
                                  <p:childTnLst>
                                    <p:set>
                                      <p:cBhvr>
                                        <p:cTn id="6" dur="1" fill="hold">
                                          <p:stCondLst>
                                            <p:cond delay="0"/>
                                          </p:stCondLst>
                                        </p:cTn>
                                        <p:tgtEl>
                                          <p:spTgt spid="189446"/>
                                        </p:tgtEl>
                                        <p:attrNameLst>
                                          <p:attrName>style.visibility</p:attrName>
                                        </p:attrNameLst>
                                      </p:cBhvr>
                                      <p:to>
                                        <p:strVal val="visible"/>
                                      </p:to>
                                    </p:set>
                                    <p:anim calcmode="lin" valueType="num">
                                      <p:cBhvr>
                                        <p:cTn id="7" dur="500" fill="hold"/>
                                        <p:tgtEl>
                                          <p:spTgt spid="189446"/>
                                        </p:tgtEl>
                                        <p:attrNameLst>
                                          <p:attrName>ppt_w</p:attrName>
                                        </p:attrNameLst>
                                      </p:cBhvr>
                                      <p:tavLst>
                                        <p:tav tm="0">
                                          <p:val>
                                            <p:fltVal val="0"/>
                                          </p:val>
                                        </p:tav>
                                        <p:tav tm="100000">
                                          <p:val>
                                            <p:strVal val="#ppt_w"/>
                                          </p:val>
                                        </p:tav>
                                      </p:tavLst>
                                    </p:anim>
                                    <p:anim calcmode="lin" valueType="num">
                                      <p:cBhvr>
                                        <p:cTn id="8" dur="500" fill="hold"/>
                                        <p:tgtEl>
                                          <p:spTgt spid="189446"/>
                                        </p:tgtEl>
                                        <p:attrNameLst>
                                          <p:attrName>ppt_h</p:attrName>
                                        </p:attrNameLst>
                                      </p:cBhvr>
                                      <p:tavLst>
                                        <p:tav tm="0">
                                          <p:val>
                                            <p:fltVal val="0"/>
                                          </p:val>
                                        </p:tav>
                                        <p:tav tm="100000">
                                          <p:val>
                                            <p:strVal val="#ppt_h"/>
                                          </p:val>
                                        </p:tav>
                                      </p:tavLst>
                                    </p:anim>
                                  </p:childTnLst>
                                </p:cTn>
                              </p:par>
                              <p:par>
                                <p:cTn id="9" presetID="23" presetClass="entr" presetSubtype="16" repeatCount="indefinite" fill="hold" nodeType="withEffect">
                                  <p:stCondLst>
                                    <p:cond delay="0"/>
                                  </p:stCondLst>
                                  <p:endCondLst>
                                    <p:cond evt="onNext" delay="0">
                                      <p:tgtEl>
                                        <p:sldTgt/>
                                      </p:tgtEl>
                                    </p:cond>
                                  </p:endCondLst>
                                  <p:childTnLst>
                                    <p:set>
                                      <p:cBhvr>
                                        <p:cTn id="10" dur="1" fill="hold">
                                          <p:stCondLst>
                                            <p:cond delay="0"/>
                                          </p:stCondLst>
                                        </p:cTn>
                                        <p:tgtEl>
                                          <p:spTgt spid="189447"/>
                                        </p:tgtEl>
                                        <p:attrNameLst>
                                          <p:attrName>style.visibility</p:attrName>
                                        </p:attrNameLst>
                                      </p:cBhvr>
                                      <p:to>
                                        <p:strVal val="visible"/>
                                      </p:to>
                                    </p:set>
                                    <p:anim calcmode="lin" valueType="num">
                                      <p:cBhvr>
                                        <p:cTn id="11" dur="500" fill="hold"/>
                                        <p:tgtEl>
                                          <p:spTgt spid="189447"/>
                                        </p:tgtEl>
                                        <p:attrNameLst>
                                          <p:attrName>ppt_w</p:attrName>
                                        </p:attrNameLst>
                                      </p:cBhvr>
                                      <p:tavLst>
                                        <p:tav tm="0">
                                          <p:val>
                                            <p:fltVal val="0"/>
                                          </p:val>
                                        </p:tav>
                                        <p:tav tm="100000">
                                          <p:val>
                                            <p:strVal val="#ppt_w"/>
                                          </p:val>
                                        </p:tav>
                                      </p:tavLst>
                                    </p:anim>
                                    <p:anim calcmode="lin" valueType="num">
                                      <p:cBhvr>
                                        <p:cTn id="12" dur="500" fill="hold"/>
                                        <p:tgtEl>
                                          <p:spTgt spid="18944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xit" presetSubtype="0" fill="hold" nodeType="clickEffect">
                                  <p:stCondLst>
                                    <p:cond delay="0"/>
                                  </p:stCondLst>
                                  <p:childTnLst>
                                    <p:anim calcmode="lin" valueType="num">
                                      <p:cBhvr>
                                        <p:cTn id="16" dur="1000"/>
                                        <p:tgtEl>
                                          <p:spTgt spid="189447"/>
                                        </p:tgtEl>
                                        <p:attrNameLst>
                                          <p:attrName>ppt_w</p:attrName>
                                        </p:attrNameLst>
                                      </p:cBhvr>
                                      <p:tavLst>
                                        <p:tav tm="0">
                                          <p:val>
                                            <p:strVal val="ppt_w"/>
                                          </p:val>
                                        </p:tav>
                                        <p:tav tm="100000">
                                          <p:val>
                                            <p:fltVal val="0"/>
                                          </p:val>
                                        </p:tav>
                                      </p:tavLst>
                                    </p:anim>
                                    <p:anim calcmode="lin" valueType="num">
                                      <p:cBhvr>
                                        <p:cTn id="17" dur="1000"/>
                                        <p:tgtEl>
                                          <p:spTgt spid="189447"/>
                                        </p:tgtEl>
                                        <p:attrNameLst>
                                          <p:attrName>ppt_h</p:attrName>
                                        </p:attrNameLst>
                                      </p:cBhvr>
                                      <p:tavLst>
                                        <p:tav tm="0">
                                          <p:val>
                                            <p:strVal val="ppt_h"/>
                                          </p:val>
                                        </p:tav>
                                        <p:tav tm="100000">
                                          <p:val>
                                            <p:fltVal val="0"/>
                                          </p:val>
                                        </p:tav>
                                      </p:tavLst>
                                    </p:anim>
                                    <p:anim calcmode="lin" valueType="num">
                                      <p:cBhvr>
                                        <p:cTn id="18" dur="1000"/>
                                        <p:tgtEl>
                                          <p:spTgt spid="189447"/>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9" dur="1000"/>
                                        <p:tgtEl>
                                          <p:spTgt spid="189447"/>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0" dur="1" fill="hold">
                                          <p:stCondLst>
                                            <p:cond delay="999"/>
                                          </p:stCondLst>
                                        </p:cTn>
                                        <p:tgtEl>
                                          <p:spTgt spid="18944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24580"/>
                                        </p:tgtEl>
                                        <p:attrNameLst>
                                          <p:attrName>style.visibility</p:attrName>
                                        </p:attrNameLst>
                                      </p:cBhvr>
                                      <p:to>
                                        <p:strVal val="visible"/>
                                      </p:to>
                                    </p:set>
                                    <p:anim calcmode="lin" valueType="num">
                                      <p:cBhvr>
                                        <p:cTn id="25" dur="500" fill="hold"/>
                                        <p:tgtEl>
                                          <p:spTgt spid="24580"/>
                                        </p:tgtEl>
                                        <p:attrNameLst>
                                          <p:attrName>ppt_w</p:attrName>
                                        </p:attrNameLst>
                                      </p:cBhvr>
                                      <p:tavLst>
                                        <p:tav tm="0">
                                          <p:val>
                                            <p:fltVal val="0"/>
                                          </p:val>
                                        </p:tav>
                                        <p:tav tm="100000">
                                          <p:val>
                                            <p:strVal val="#ppt_w"/>
                                          </p:val>
                                        </p:tav>
                                      </p:tavLst>
                                    </p:anim>
                                    <p:anim calcmode="lin" valueType="num">
                                      <p:cBhvr>
                                        <p:cTn id="26" dur="500" fill="hold"/>
                                        <p:tgtEl>
                                          <p:spTgt spid="245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l="-7000" r="-7000"/>
          </a:stretch>
        </a:blipFill>
        <a:effectLst/>
      </p:bgPr>
    </p:bg>
    <p:spTree>
      <p:nvGrpSpPr>
        <p:cNvPr id="1" name=""/>
        <p:cNvGrpSpPr/>
        <p:nvPr/>
      </p:nvGrpSpPr>
      <p:grpSpPr>
        <a:xfrm>
          <a:off x="0" y="0"/>
          <a:ext cx="0" cy="0"/>
          <a:chOff x="0" y="0"/>
          <a:chExt cx="0" cy="0"/>
        </a:xfrm>
      </p:grpSpPr>
      <p:graphicFrame>
        <p:nvGraphicFramePr>
          <p:cNvPr id="190552" name="表格 190551">
            <a:extLst>
              <a:ext uri="{FF2B5EF4-FFF2-40B4-BE49-F238E27FC236}">
                <a16:creationId xmlns:a16="http://schemas.microsoft.com/office/drawing/2014/main" id="{609F853B-B305-4BEC-84AB-20C1AC99C00B}"/>
              </a:ext>
            </a:extLst>
          </p:cNvPr>
          <p:cNvGraphicFramePr>
            <a:graphicFrameLocks noGrp="1"/>
          </p:cNvGraphicFramePr>
          <p:nvPr/>
        </p:nvGraphicFramePr>
        <p:xfrm>
          <a:off x="0" y="476250"/>
          <a:ext cx="8893175" cy="5924151"/>
        </p:xfrm>
        <a:graphic>
          <a:graphicData uri="http://schemas.openxmlformats.org/drawingml/2006/table">
            <a:tbl>
              <a:tblPr/>
              <a:tblGrid>
                <a:gridCol w="1835150">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gridCol w="1878013">
                  <a:extLst>
                    <a:ext uri="{9D8B030D-6E8A-4147-A177-3AD203B41FA5}">
                      <a16:colId xmlns:a16="http://schemas.microsoft.com/office/drawing/2014/main" val="20003"/>
                    </a:ext>
                  </a:extLst>
                </a:gridCol>
                <a:gridCol w="1881187">
                  <a:extLst>
                    <a:ext uri="{9D8B030D-6E8A-4147-A177-3AD203B41FA5}">
                      <a16:colId xmlns:a16="http://schemas.microsoft.com/office/drawing/2014/main" val="20004"/>
                    </a:ext>
                  </a:extLst>
                </a:gridCol>
              </a:tblGrid>
              <a:tr h="456353">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中国</a:t>
                      </a:r>
                      <a:r>
                        <a:rPr kumimoji="0" lang="zh-CN" altLang="en-US" sz="2400" b="1" i="0" u="none" strike="noStrike" cap="none" normalizeH="0" baseline="0">
                          <a:ln>
                            <a:noFill/>
                          </a:ln>
                          <a:solidFill>
                            <a:schemeClr val="tx1"/>
                          </a:solidFill>
                          <a:effectLst/>
                          <a:latin typeface="宋体" pitchFamily="2" charset="-122"/>
                          <a:ea typeface="宋体" pitchFamily="2" charset="-122"/>
                          <a:cs typeface="Times New Roman" pitchFamily="18" charset="0"/>
                        </a:rPr>
                        <a:t>（百废待兴）</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美国</a:t>
                      </a:r>
                      <a:r>
                        <a:rPr kumimoji="0" lang="zh-CN" altLang="en-US" sz="2400" b="1" i="0" u="none" strike="noStrike" cap="none" normalizeH="0" baseline="0">
                          <a:ln>
                            <a:noFill/>
                          </a:ln>
                          <a:solidFill>
                            <a:schemeClr val="tx1"/>
                          </a:solidFill>
                          <a:effectLst/>
                          <a:latin typeface="宋体" pitchFamily="2" charset="-122"/>
                          <a:ea typeface="宋体" pitchFamily="2" charset="-122"/>
                          <a:cs typeface="Times New Roman" pitchFamily="18" charset="0"/>
                        </a:rPr>
                        <a:t>（头号霸主）</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82143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数量</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世界上的位次</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数量</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世界上的位次</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人口数</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5.7</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亿</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1.5</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亿</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4</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军队数</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550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万</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150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万</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3</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微软雅黑" pitchFamily="34" charset="-122"/>
                          <a:ea typeface="微软雅黑" pitchFamily="34" charset="-122"/>
                        </a:rPr>
                        <a:t>钢产量</a:t>
                      </a: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60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万吨</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26</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8785</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万吨</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微软雅黑" pitchFamily="34" charset="-122"/>
                          <a:ea typeface="微软雅黑" pitchFamily="34" charset="-122"/>
                        </a:rPr>
                        <a:t>原油产量</a:t>
                      </a: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20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万吨</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27</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2.6</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亿吨</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微软雅黑" pitchFamily="34" charset="-122"/>
                          <a:ea typeface="微软雅黑" pitchFamily="34" charset="-122"/>
                        </a:rPr>
                        <a:t>发电量</a:t>
                      </a: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45</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亿度</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25</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3880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亿度</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06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微软雅黑" pitchFamily="34" charset="-122"/>
                          <a:ea typeface="微软雅黑" pitchFamily="34" charset="-122"/>
                        </a:rPr>
                        <a:t>军舰吨位</a:t>
                      </a: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4</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万</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300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万</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06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微软雅黑" pitchFamily="34" charset="-122"/>
                          <a:ea typeface="微软雅黑" pitchFamily="34" charset="-122"/>
                        </a:rPr>
                        <a:t>军用飞机</a:t>
                      </a: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60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架</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3.1</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万架</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微软雅黑" pitchFamily="34" charset="-122"/>
                          <a:ea typeface="微软雅黑" pitchFamily="34" charset="-122"/>
                        </a:rPr>
                        <a:t>国民收入</a:t>
                      </a: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150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亿美元</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2400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亿美元</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03129">
                <a:tc>
                  <a:txBody>
                    <a:bodyPr/>
                    <a:lstStyle/>
                    <a:p>
                      <a:pPr marL="0" marR="0" lvl="0" indent="0" algn="ctr" defTabSz="914400" rtl="0" eaLnBrk="1" fontAlgn="base" latinLnBrk="0" hangingPunct="1">
                        <a:lnSpc>
                          <a:spcPct val="45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微软雅黑" pitchFamily="34" charset="-122"/>
                          <a:ea typeface="微软雅黑" pitchFamily="34" charset="-122"/>
                        </a:rPr>
                        <a:t>人均收入</a:t>
                      </a: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5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24</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美元</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45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45000"/>
                        </a:lnSpc>
                        <a:spcBef>
                          <a:spcPct val="20000"/>
                        </a:spcBef>
                        <a:spcAft>
                          <a:spcPct val="0"/>
                        </a:spcAft>
                        <a:buClrTx/>
                        <a:buSzTx/>
                        <a:buFontTx/>
                        <a:buNone/>
                        <a:tabLst/>
                      </a:pPr>
                      <a:endParaRPr kumimoji="0" lang="en-US" altLang="zh-CN" sz="2400" b="1"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45000"/>
                        </a:lnSpc>
                        <a:spcBef>
                          <a:spcPct val="2000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1600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美元</a:t>
                      </a:r>
                      <a:endParaRPr kumimoji="0" lang="zh-CN"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45000"/>
                        </a:lnSpc>
                        <a:spcBef>
                          <a:spcPct val="20000"/>
                        </a:spcBef>
                        <a:spcAft>
                          <a:spcPct val="0"/>
                        </a:spcAft>
                        <a:buClrTx/>
                        <a:buSzTx/>
                        <a:buFontTx/>
                        <a:buNone/>
                        <a:tabLst/>
                      </a:pPr>
                      <a:endParaRPr kumimoji="0" lang="zh-CN" altLang="zh-CN"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63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微软雅黑" pitchFamily="34" charset="-122"/>
                          <a:ea typeface="微软雅黑" pitchFamily="34" charset="-122"/>
                        </a:rPr>
                        <a:t>国防开支</a:t>
                      </a: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亿美元</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150</a:t>
                      </a:r>
                      <a:r>
                        <a:rPr kumimoji="0" lang="zh-CN" altLang="en-US"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亿美元</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宋体" pitchFamily="2" charset="-122"/>
                          <a:ea typeface="宋体" pitchFamily="2" charset="-122"/>
                          <a:cs typeface="Times New Roman" pitchFamily="18" charset="0"/>
                        </a:rPr>
                        <a:t>1</a:t>
                      </a:r>
                      <a:endParaRPr kumimoji="0" lang="zh-CN" altLang="en-US" sz="2400" b="1" i="0" u="none" strike="noStrike" cap="none" normalizeH="0" baseline="0">
                        <a:ln>
                          <a:noFill/>
                        </a:ln>
                        <a:solidFill>
                          <a:schemeClr val="tx1"/>
                        </a:solidFill>
                        <a:effectLst/>
                        <a:latin typeface="宋体" pitchFamily="2" charset="-122"/>
                        <a:ea typeface="宋体" pitchFamily="2" charset="-122"/>
                      </a:endParaRPr>
                    </a:p>
                  </a:txBody>
                  <a:tcPr marT="45635" marB="4563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7000" r="-7000"/>
          </a:stretch>
        </a:blipFill>
        <a:effectLst/>
      </p:bgPr>
    </p:bg>
    <p:spTree>
      <p:nvGrpSpPr>
        <p:cNvPr id="1" name=""/>
        <p:cNvGrpSpPr/>
        <p:nvPr/>
      </p:nvGrpSpPr>
      <p:grpSpPr>
        <a:xfrm>
          <a:off x="0" y="0"/>
          <a:ext cx="0" cy="0"/>
          <a:chOff x="0" y="0"/>
          <a:chExt cx="0" cy="0"/>
        </a:xfrm>
      </p:grpSpPr>
      <p:sp>
        <p:nvSpPr>
          <p:cNvPr id="19458" name="矩形 191492">
            <a:extLst>
              <a:ext uri="{FF2B5EF4-FFF2-40B4-BE49-F238E27FC236}">
                <a16:creationId xmlns:a16="http://schemas.microsoft.com/office/drawing/2014/main" id="{B8A20EFC-E374-44DB-9AC4-F29D7783E660}"/>
              </a:ext>
            </a:extLst>
          </p:cNvPr>
          <p:cNvSpPr>
            <a:spLocks noChangeArrowheads="1" noChangeShapeType="1" noTextEdit="1"/>
          </p:cNvSpPr>
          <p:nvPr/>
        </p:nvSpPr>
        <p:spPr bwMode="auto">
          <a:xfrm>
            <a:off x="0" y="260350"/>
            <a:ext cx="9144000" cy="10795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latin typeface="黑体" panose="02010609060101010101" pitchFamily="49" charset="-122"/>
                <a:ea typeface="黑体" panose="02010609060101010101" pitchFamily="49" charset="-122"/>
              </a:rPr>
              <a:t>中国若出兵朝鲜</a:t>
            </a:r>
          </a:p>
          <a:p>
            <a:pPr algn="ctr"/>
            <a:r>
              <a:rPr lang="zh-CN" altLang="en-US" sz="3600" b="1" kern="10">
                <a:ln w="9525">
                  <a:solidFill>
                    <a:srgbClr val="000000"/>
                  </a:solidFill>
                  <a:round/>
                  <a:headEnd/>
                  <a:tailEnd/>
                </a:ln>
                <a:latin typeface="黑体" panose="02010609060101010101" pitchFamily="49" charset="-122"/>
                <a:ea typeface="黑体" panose="02010609060101010101" pitchFamily="49" charset="-122"/>
              </a:rPr>
              <a:t>会遇到哪些困难？会带来怎样的后果？</a:t>
            </a:r>
          </a:p>
        </p:txBody>
      </p:sp>
      <p:sp>
        <p:nvSpPr>
          <p:cNvPr id="191494" name="矩形 191493">
            <a:extLst>
              <a:ext uri="{FF2B5EF4-FFF2-40B4-BE49-F238E27FC236}">
                <a16:creationId xmlns:a16="http://schemas.microsoft.com/office/drawing/2014/main" id="{0B5DD9F9-9E15-4ED9-876D-C63BF40A70D2}"/>
              </a:ext>
            </a:extLst>
          </p:cNvPr>
          <p:cNvSpPr>
            <a:spLocks noChangeArrowheads="1" noChangeShapeType="1" noTextEdit="1"/>
          </p:cNvSpPr>
          <p:nvPr/>
        </p:nvSpPr>
        <p:spPr bwMode="auto">
          <a:xfrm>
            <a:off x="395288" y="2133600"/>
            <a:ext cx="8401050" cy="79216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①只有陆军孤军奋战，没有海空军配合。</a:t>
            </a:r>
          </a:p>
        </p:txBody>
      </p:sp>
      <p:sp>
        <p:nvSpPr>
          <p:cNvPr id="191495" name="矩形 191494">
            <a:extLst>
              <a:ext uri="{FF2B5EF4-FFF2-40B4-BE49-F238E27FC236}">
                <a16:creationId xmlns:a16="http://schemas.microsoft.com/office/drawing/2014/main" id="{994B541B-6A39-402E-9927-1005E20763AB}"/>
              </a:ext>
            </a:extLst>
          </p:cNvPr>
          <p:cNvSpPr>
            <a:spLocks noChangeArrowheads="1" noChangeShapeType="1" noTextEdit="1"/>
          </p:cNvSpPr>
          <p:nvPr/>
        </p:nvSpPr>
        <p:spPr bwMode="auto">
          <a:xfrm>
            <a:off x="395288" y="3213100"/>
            <a:ext cx="8401050" cy="79216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②武器装备落后，供应不足。</a:t>
            </a:r>
          </a:p>
        </p:txBody>
      </p:sp>
      <p:sp>
        <p:nvSpPr>
          <p:cNvPr id="191496" name="矩形 191495">
            <a:extLst>
              <a:ext uri="{FF2B5EF4-FFF2-40B4-BE49-F238E27FC236}">
                <a16:creationId xmlns:a16="http://schemas.microsoft.com/office/drawing/2014/main" id="{C18F84C5-36FC-47D7-A67A-E6F4C9E39DF6}"/>
              </a:ext>
            </a:extLst>
          </p:cNvPr>
          <p:cNvSpPr>
            <a:spLocks noChangeArrowheads="1" noChangeShapeType="1" noTextEdit="1"/>
          </p:cNvSpPr>
          <p:nvPr/>
        </p:nvSpPr>
        <p:spPr bwMode="auto">
          <a:xfrm>
            <a:off x="395288" y="4365625"/>
            <a:ext cx="8401050" cy="79216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FF0000"/>
                </a:solidFill>
                <a:latin typeface="黑体" panose="02010609060101010101" pitchFamily="49" charset="-122"/>
                <a:ea typeface="黑体" panose="02010609060101010101" pitchFamily="49" charset="-122"/>
              </a:rPr>
              <a:t>③国家百废待兴，后勤补给困难。</a:t>
            </a:r>
          </a:p>
        </p:txBody>
      </p:sp>
      <p:sp>
        <p:nvSpPr>
          <p:cNvPr id="191497" name="矩形 191496">
            <a:extLst>
              <a:ext uri="{FF2B5EF4-FFF2-40B4-BE49-F238E27FC236}">
                <a16:creationId xmlns:a16="http://schemas.microsoft.com/office/drawing/2014/main" id="{00B303DA-6158-4755-BA1A-358F766EC74D}"/>
              </a:ext>
            </a:extLst>
          </p:cNvPr>
          <p:cNvSpPr>
            <a:spLocks noChangeArrowheads="1" noChangeShapeType="1" noTextEdit="1"/>
          </p:cNvSpPr>
          <p:nvPr/>
        </p:nvSpPr>
        <p:spPr bwMode="auto">
          <a:xfrm>
            <a:off x="468313" y="5445125"/>
            <a:ext cx="8401050" cy="720725"/>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FF"/>
                </a:solidFill>
                <a:latin typeface="黑体" panose="02010609060101010101" pitchFamily="49" charset="-122"/>
                <a:ea typeface="黑体" panose="02010609060101010101" pitchFamily="49" charset="-122"/>
              </a:rPr>
              <a:t>④一旦失败，中国将会引火烧身。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1494"/>
                                        </p:tgtEl>
                                        <p:attrNameLst>
                                          <p:attrName>style.visibility</p:attrName>
                                        </p:attrNameLst>
                                      </p:cBhvr>
                                      <p:to>
                                        <p:strVal val="visible"/>
                                      </p:to>
                                    </p:set>
                                    <p:anim calcmode="lin" valueType="num">
                                      <p:cBhvr>
                                        <p:cTn id="7" dur="500" fill="hold"/>
                                        <p:tgtEl>
                                          <p:spTgt spid="191494"/>
                                        </p:tgtEl>
                                        <p:attrNameLst>
                                          <p:attrName>ppt_w</p:attrName>
                                        </p:attrNameLst>
                                      </p:cBhvr>
                                      <p:tavLst>
                                        <p:tav tm="0">
                                          <p:val>
                                            <p:fltVal val="0"/>
                                          </p:val>
                                        </p:tav>
                                        <p:tav tm="100000">
                                          <p:val>
                                            <p:strVal val="#ppt_w"/>
                                          </p:val>
                                        </p:tav>
                                      </p:tavLst>
                                    </p:anim>
                                    <p:anim calcmode="lin" valueType="num">
                                      <p:cBhvr>
                                        <p:cTn id="8" dur="500" fill="hold"/>
                                        <p:tgtEl>
                                          <p:spTgt spid="19149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91495"/>
                                        </p:tgtEl>
                                        <p:attrNameLst>
                                          <p:attrName>style.visibility</p:attrName>
                                        </p:attrNameLst>
                                      </p:cBhvr>
                                      <p:to>
                                        <p:strVal val="visible"/>
                                      </p:to>
                                    </p:set>
                                    <p:anim calcmode="lin" valueType="num">
                                      <p:cBhvr>
                                        <p:cTn id="13" dur="500" fill="hold"/>
                                        <p:tgtEl>
                                          <p:spTgt spid="191495"/>
                                        </p:tgtEl>
                                        <p:attrNameLst>
                                          <p:attrName>ppt_w</p:attrName>
                                        </p:attrNameLst>
                                      </p:cBhvr>
                                      <p:tavLst>
                                        <p:tav tm="0">
                                          <p:val>
                                            <p:fltVal val="0"/>
                                          </p:val>
                                        </p:tav>
                                        <p:tav tm="100000">
                                          <p:val>
                                            <p:strVal val="#ppt_w"/>
                                          </p:val>
                                        </p:tav>
                                      </p:tavLst>
                                    </p:anim>
                                    <p:anim calcmode="lin" valueType="num">
                                      <p:cBhvr>
                                        <p:cTn id="14" dur="500" fill="hold"/>
                                        <p:tgtEl>
                                          <p:spTgt spid="191495"/>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91496"/>
                                        </p:tgtEl>
                                        <p:attrNameLst>
                                          <p:attrName>style.visibility</p:attrName>
                                        </p:attrNameLst>
                                      </p:cBhvr>
                                      <p:to>
                                        <p:strVal val="visible"/>
                                      </p:to>
                                    </p:set>
                                    <p:anim calcmode="lin" valueType="num">
                                      <p:cBhvr>
                                        <p:cTn id="19" dur="500" fill="hold"/>
                                        <p:tgtEl>
                                          <p:spTgt spid="191496"/>
                                        </p:tgtEl>
                                        <p:attrNameLst>
                                          <p:attrName>ppt_w</p:attrName>
                                        </p:attrNameLst>
                                      </p:cBhvr>
                                      <p:tavLst>
                                        <p:tav tm="0">
                                          <p:val>
                                            <p:fltVal val="0"/>
                                          </p:val>
                                        </p:tav>
                                        <p:tav tm="100000">
                                          <p:val>
                                            <p:strVal val="#ppt_w"/>
                                          </p:val>
                                        </p:tav>
                                      </p:tavLst>
                                    </p:anim>
                                    <p:anim calcmode="lin" valueType="num">
                                      <p:cBhvr>
                                        <p:cTn id="20" dur="500" fill="hold"/>
                                        <p:tgtEl>
                                          <p:spTgt spid="191496"/>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191497"/>
                                        </p:tgtEl>
                                        <p:attrNameLst>
                                          <p:attrName>style.visibility</p:attrName>
                                        </p:attrNameLst>
                                      </p:cBhvr>
                                      <p:to>
                                        <p:strVal val="visible"/>
                                      </p:to>
                                    </p:set>
                                    <p:anim calcmode="lin" valueType="num">
                                      <p:cBhvr>
                                        <p:cTn id="25" dur="500" fill="hold"/>
                                        <p:tgtEl>
                                          <p:spTgt spid="191497"/>
                                        </p:tgtEl>
                                        <p:attrNameLst>
                                          <p:attrName>ppt_w</p:attrName>
                                        </p:attrNameLst>
                                      </p:cBhvr>
                                      <p:tavLst>
                                        <p:tav tm="0">
                                          <p:val>
                                            <p:fltVal val="0"/>
                                          </p:val>
                                        </p:tav>
                                        <p:tav tm="100000">
                                          <p:val>
                                            <p:strVal val="#ppt_w"/>
                                          </p:val>
                                        </p:tav>
                                      </p:tavLst>
                                    </p:anim>
                                    <p:anim calcmode="lin" valueType="num">
                                      <p:cBhvr>
                                        <p:cTn id="26" dur="500" fill="hold"/>
                                        <p:tgtEl>
                                          <p:spTgt spid="1914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192516" name="文本框 192515">
            <a:extLst>
              <a:ext uri="{FF2B5EF4-FFF2-40B4-BE49-F238E27FC236}">
                <a16:creationId xmlns:a16="http://schemas.microsoft.com/office/drawing/2014/main" id="{2B25E28B-2691-4DBE-8C54-D29403BDB5E7}"/>
              </a:ext>
            </a:extLst>
          </p:cNvPr>
          <p:cNvSpPr txBox="1">
            <a:spLocks noChangeArrowheads="1"/>
          </p:cNvSpPr>
          <p:nvPr/>
        </p:nvSpPr>
        <p:spPr bwMode="auto">
          <a:xfrm>
            <a:off x="3276600" y="188913"/>
            <a:ext cx="58674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ea typeface="黑体" panose="02010609060101010101" pitchFamily="49" charset="-122"/>
              </a:rPr>
              <a:t>       </a:t>
            </a:r>
            <a:r>
              <a:rPr lang="zh-CN" altLang="en-US" sz="2800" b="1">
                <a:latin typeface="微软雅黑" panose="020B0503020204020204" pitchFamily="34" charset="-122"/>
                <a:ea typeface="微软雅黑" panose="020B0503020204020204" pitchFamily="34" charset="-122"/>
              </a:rPr>
              <a:t>我们不出兵，让敌人压至鸭绿江边，国际国内反动气焰增高，则对各方都不利，首先是对东北更不利，整个东北边防军将被吸住南满的电力将被控制。</a:t>
            </a:r>
          </a:p>
          <a:p>
            <a:pPr eaLnBrk="1" hangingPunct="1"/>
            <a:r>
              <a:rPr lang="zh-CN" altLang="en-US" sz="2800" b="1">
                <a:latin typeface="微软雅黑" panose="020B0503020204020204" pitchFamily="34" charset="-122"/>
                <a:ea typeface="微软雅黑" panose="020B0503020204020204" pitchFamily="34" charset="-122"/>
              </a:rPr>
              <a:t>       总之，我认为应当参战，必须参战，参战利益极大，不参战损害极大。                       </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毛泽东</a:t>
            </a:r>
          </a:p>
        </p:txBody>
      </p:sp>
      <p:pic>
        <p:nvPicPr>
          <p:cNvPr id="20483" name="图片 192517" descr="timg?image&amp;quality=80&amp;size=b9999_10000&amp;sec=1578305703392&amp;di=5982567cdb01b4b50da0dbb8bbd45eb0&amp;imgtype=0&amp;src=http%3A%2F%2Fwww">
            <a:extLst>
              <a:ext uri="{FF2B5EF4-FFF2-40B4-BE49-F238E27FC236}">
                <a16:creationId xmlns:a16="http://schemas.microsoft.com/office/drawing/2014/main" id="{3A441C1B-C2D1-4A37-9096-AC83B4E46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88913"/>
            <a:ext cx="2951163"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19" name="图片 192518" descr="52fdbd1fx72df88f25ba3&amp;690">
            <a:extLst>
              <a:ext uri="{FF2B5EF4-FFF2-40B4-BE49-F238E27FC236}">
                <a16:creationId xmlns:a16="http://schemas.microsoft.com/office/drawing/2014/main" id="{C8F19C02-0F24-418C-BE47-CA8030D48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3716338"/>
            <a:ext cx="2951163"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20" name="矩形 192519">
            <a:extLst>
              <a:ext uri="{FF2B5EF4-FFF2-40B4-BE49-F238E27FC236}">
                <a16:creationId xmlns:a16="http://schemas.microsoft.com/office/drawing/2014/main" id="{83B4BD90-E5C8-4CBE-9537-C02475C1E6EB}"/>
              </a:ext>
            </a:extLst>
          </p:cNvPr>
          <p:cNvSpPr>
            <a:spLocks noChangeArrowheads="1"/>
          </p:cNvSpPr>
          <p:nvPr/>
        </p:nvSpPr>
        <p:spPr bwMode="auto">
          <a:xfrm>
            <a:off x="3276600" y="4076700"/>
            <a:ext cx="5688013"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微软雅黑" panose="020B0503020204020204" pitchFamily="34" charset="-122"/>
                <a:ea typeface="微软雅黑" panose="020B0503020204020204" pitchFamily="34" charset="-122"/>
              </a:rPr>
              <a:t>中国人民热爱和平，但是为了保卫和平，从不也永不害怕反抗侵略战争。中国人民决不能容忍外国的侵略，也不能听任帝国主义者对自己的</a:t>
            </a:r>
            <a:r>
              <a:rPr lang="zh-CN" altLang="en-US" sz="2800" b="1">
                <a:solidFill>
                  <a:srgbClr val="FF0000"/>
                </a:solidFill>
                <a:latin typeface="微软雅黑" panose="020B0503020204020204" pitchFamily="34" charset="-122"/>
                <a:ea typeface="微软雅黑" panose="020B0503020204020204" pitchFamily="34" charset="-122"/>
              </a:rPr>
              <a:t>邻人</a:t>
            </a:r>
            <a:r>
              <a:rPr lang="zh-CN" altLang="en-US" sz="2800" b="1">
                <a:latin typeface="微软雅黑" panose="020B0503020204020204" pitchFamily="34" charset="-122"/>
                <a:ea typeface="微软雅黑" panose="020B0503020204020204" pitchFamily="34" charset="-122"/>
              </a:rPr>
              <a:t>肆行侵略而置之不理。                                     </a:t>
            </a:r>
          </a:p>
          <a:p>
            <a:pPr eaLnBrk="1" hangingPunct="1"/>
            <a:r>
              <a:rPr lang="zh-CN" altLang="en-US" sz="2800" b="1">
                <a:latin typeface="微软雅黑" panose="020B0503020204020204" pitchFamily="34" charset="-122"/>
                <a:ea typeface="微软雅黑" panose="020B0503020204020204" pitchFamily="34" charset="-122"/>
              </a:rPr>
              <a:t>                                 </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周恩来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2516"/>
                                        </p:tgtEl>
                                        <p:attrNameLst>
                                          <p:attrName>style.visibility</p:attrName>
                                        </p:attrNameLst>
                                      </p:cBhvr>
                                      <p:to>
                                        <p:strVal val="visible"/>
                                      </p:to>
                                    </p:set>
                                    <p:anim calcmode="lin" valueType="num">
                                      <p:cBhvr>
                                        <p:cTn id="7" dur="500" fill="hold"/>
                                        <p:tgtEl>
                                          <p:spTgt spid="192516"/>
                                        </p:tgtEl>
                                        <p:attrNameLst>
                                          <p:attrName>ppt_w</p:attrName>
                                        </p:attrNameLst>
                                      </p:cBhvr>
                                      <p:tavLst>
                                        <p:tav tm="0">
                                          <p:val>
                                            <p:fltVal val="0"/>
                                          </p:val>
                                        </p:tav>
                                        <p:tav tm="100000">
                                          <p:val>
                                            <p:strVal val="#ppt_w"/>
                                          </p:val>
                                        </p:tav>
                                      </p:tavLst>
                                    </p:anim>
                                    <p:anim calcmode="lin" valueType="num">
                                      <p:cBhvr>
                                        <p:cTn id="8" dur="500" fill="hold"/>
                                        <p:tgtEl>
                                          <p:spTgt spid="192516"/>
                                        </p:tgtEl>
                                        <p:attrNameLst>
                                          <p:attrName>ppt_h</p:attrName>
                                        </p:attrNameLst>
                                      </p:cBhvr>
                                      <p:tavLst>
                                        <p:tav tm="0">
                                          <p:val>
                                            <p:fltVal val="0"/>
                                          </p:val>
                                        </p:tav>
                                        <p:tav tm="100000">
                                          <p:val>
                                            <p:strVal val="#ppt_h"/>
                                          </p:val>
                                        </p:tav>
                                      </p:tavLst>
                                    </p:anim>
                                    <p:animEffect transition="in" filter="fade">
                                      <p:cBhvr>
                                        <p:cTn id="9" dur="500"/>
                                        <p:tgtEl>
                                          <p:spTgt spid="19251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92519"/>
                                        </p:tgtEl>
                                        <p:attrNameLst>
                                          <p:attrName>style.visibility</p:attrName>
                                        </p:attrNameLst>
                                      </p:cBhvr>
                                      <p:to>
                                        <p:strVal val="visible"/>
                                      </p:to>
                                    </p:set>
                                    <p:anim calcmode="lin" valueType="num">
                                      <p:cBhvr>
                                        <p:cTn id="14" dur="500" fill="hold"/>
                                        <p:tgtEl>
                                          <p:spTgt spid="192519"/>
                                        </p:tgtEl>
                                        <p:attrNameLst>
                                          <p:attrName>ppt_w</p:attrName>
                                        </p:attrNameLst>
                                      </p:cBhvr>
                                      <p:tavLst>
                                        <p:tav tm="0">
                                          <p:val>
                                            <p:fltVal val="0"/>
                                          </p:val>
                                        </p:tav>
                                        <p:tav tm="100000">
                                          <p:val>
                                            <p:strVal val="#ppt_w"/>
                                          </p:val>
                                        </p:tav>
                                      </p:tavLst>
                                    </p:anim>
                                    <p:anim calcmode="lin" valueType="num">
                                      <p:cBhvr>
                                        <p:cTn id="15" dur="500" fill="hold"/>
                                        <p:tgtEl>
                                          <p:spTgt spid="192519"/>
                                        </p:tgtEl>
                                        <p:attrNameLst>
                                          <p:attrName>ppt_h</p:attrName>
                                        </p:attrNameLst>
                                      </p:cBhvr>
                                      <p:tavLst>
                                        <p:tav tm="0">
                                          <p:val>
                                            <p:fltVal val="0"/>
                                          </p:val>
                                        </p:tav>
                                        <p:tav tm="100000">
                                          <p:val>
                                            <p:strVal val="#ppt_h"/>
                                          </p:val>
                                        </p:tav>
                                      </p:tavLst>
                                    </p:anim>
                                    <p:animEffect transition="in" filter="fade">
                                      <p:cBhvr>
                                        <p:cTn id="16" dur="500"/>
                                        <p:tgtEl>
                                          <p:spTgt spid="1925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92520"/>
                                        </p:tgtEl>
                                        <p:attrNameLst>
                                          <p:attrName>style.visibility</p:attrName>
                                        </p:attrNameLst>
                                      </p:cBhvr>
                                      <p:to>
                                        <p:strVal val="visible"/>
                                      </p:to>
                                    </p:set>
                                    <p:anim calcmode="lin" valueType="num">
                                      <p:cBhvr>
                                        <p:cTn id="21" dur="500" fill="hold"/>
                                        <p:tgtEl>
                                          <p:spTgt spid="192520"/>
                                        </p:tgtEl>
                                        <p:attrNameLst>
                                          <p:attrName>ppt_w</p:attrName>
                                        </p:attrNameLst>
                                      </p:cBhvr>
                                      <p:tavLst>
                                        <p:tav tm="0">
                                          <p:val>
                                            <p:fltVal val="0"/>
                                          </p:val>
                                        </p:tav>
                                        <p:tav tm="100000">
                                          <p:val>
                                            <p:strVal val="#ppt_w"/>
                                          </p:val>
                                        </p:tav>
                                      </p:tavLst>
                                    </p:anim>
                                    <p:anim calcmode="lin" valueType="num">
                                      <p:cBhvr>
                                        <p:cTn id="22" dur="500" fill="hold"/>
                                        <p:tgtEl>
                                          <p:spTgt spid="192520"/>
                                        </p:tgtEl>
                                        <p:attrNameLst>
                                          <p:attrName>ppt_h</p:attrName>
                                        </p:attrNameLst>
                                      </p:cBhvr>
                                      <p:tavLst>
                                        <p:tav tm="0">
                                          <p:val>
                                            <p:fltVal val="0"/>
                                          </p:val>
                                        </p:tav>
                                        <p:tav tm="100000">
                                          <p:val>
                                            <p:strVal val="#ppt_h"/>
                                          </p:val>
                                        </p:tav>
                                      </p:tavLst>
                                    </p:anim>
                                    <p:animEffect transition="in" filter="fade">
                                      <p:cBhvr>
                                        <p:cTn id="23"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p:bldP spid="192520"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1805</Words>
  <Application>Microsoft Office PowerPoint</Application>
  <PresentationFormat>全屏显示(4:3)</PresentationFormat>
  <Paragraphs>189</Paragraphs>
  <Slides>34</Slides>
  <Notes>0</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黑体</vt:lpstr>
      <vt:lpstr>华文隶书</vt:lpstr>
      <vt:lpstr>华文新魏</vt:lpstr>
      <vt:lpstr>宋体</vt:lpstr>
      <vt:lpstr>微软雅黑</vt:lpstr>
      <vt:lpstr>Arial</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赵允强</dc:creator>
  <cp:lastModifiedBy>会玲 郭</cp:lastModifiedBy>
  <cp:revision>36</cp:revision>
  <dcterms:created xsi:type="dcterms:W3CDTF">2013-05-01T01:14:11Z</dcterms:created>
  <dcterms:modified xsi:type="dcterms:W3CDTF">2020-02-24T09:07:56Z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