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6B77160C-A024-45C4-8C14-180298EA8D00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799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90332A7-B8A2-4726-9A29-896903B5A6E2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767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90332A7-B8A2-4726-9A29-896903B5A6E2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2936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90332A7-B8A2-4726-9A29-896903B5A6E2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1520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90332A7-B8A2-4726-9A29-896903B5A6E2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780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90332A7-B8A2-4726-9A29-896903B5A6E2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58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85F30-61F6-4007-A161-A0515813D892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371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09D9B-4FE4-4132-A66A-F471FCC832D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822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3B7E-694A-459A-AF85-6683BBE850DD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919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9780053-CA82-48C9-B849-2EC8545F0D99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8095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BC25E00-C91F-41D1-9A51-BF2524874CC9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1045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7CB2D1C7-CEFA-46C1-AE66-A707A496FE6B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751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340D-17CC-45AF-ABDD-77476F774359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8698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14BF-CD6F-4BA9-918B-8A9204F0BCB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1103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90E4-D17D-4342-A538-C4E7ED1FD91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627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65B1676-6EB0-45B2-90F4-F976EB9D409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905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90332A7-B8A2-4726-9A29-896903B5A6E2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0866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orld2">
            <a:extLst>
              <a:ext uri="{FF2B5EF4-FFF2-40B4-BE49-F238E27FC236}">
                <a16:creationId xmlns:a16="http://schemas.microsoft.com/office/drawing/2014/main" id="{4ED3D729-8D10-4D5A-9C4C-C7F5DED36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38" y="152400"/>
            <a:ext cx="923766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79EE8D0F-BBC4-43F0-8085-F45B6A205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"/>
            <a:ext cx="16621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七大洲</a:t>
            </a:r>
          </a:p>
        </p:txBody>
      </p:sp>
      <p:pic>
        <p:nvPicPr>
          <p:cNvPr id="12291" name="Picture 3" descr="东半球">
            <a:extLst>
              <a:ext uri="{FF2B5EF4-FFF2-40B4-BE49-F238E27FC236}">
                <a16:creationId xmlns:a16="http://schemas.microsoft.com/office/drawing/2014/main" id="{C90840C5-830B-4F23-8894-923ECEC86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219200"/>
            <a:ext cx="4186237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 descr="西半球">
            <a:extLst>
              <a:ext uri="{FF2B5EF4-FFF2-40B4-BE49-F238E27FC236}">
                <a16:creationId xmlns:a16="http://schemas.microsoft.com/office/drawing/2014/main" id="{7693777E-5FD7-476C-955C-1C4576572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191000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5">
            <a:extLst>
              <a:ext uri="{FF2B5EF4-FFF2-40B4-BE49-F238E27FC236}">
                <a16:creationId xmlns:a16="http://schemas.microsoft.com/office/drawing/2014/main" id="{F7D4B30A-C45A-4686-A34A-E7829BBE1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6388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点击相应大洲及主要界线，可了解更详细情况。</a:t>
            </a:r>
          </a:p>
        </p:txBody>
      </p:sp>
      <p:sp>
        <p:nvSpPr>
          <p:cNvPr id="12294" name="Freeform 6">
            <a:hlinkClick r:id="" action="ppaction://noaction"/>
            <a:extLst>
              <a:ext uri="{FF2B5EF4-FFF2-40B4-BE49-F238E27FC236}">
                <a16:creationId xmlns:a16="http://schemas.microsoft.com/office/drawing/2014/main" id="{A01E5A84-2C15-4218-AA5E-E229CC5AFC6E}"/>
              </a:ext>
            </a:extLst>
          </p:cNvPr>
          <p:cNvSpPr>
            <a:spLocks/>
          </p:cNvSpPr>
          <p:nvPr/>
        </p:nvSpPr>
        <p:spPr bwMode="auto">
          <a:xfrm>
            <a:off x="1066800" y="1700213"/>
            <a:ext cx="1371600" cy="509587"/>
          </a:xfrm>
          <a:custGeom>
            <a:avLst/>
            <a:gdLst>
              <a:gd name="T0" fmla="*/ 864 w 864"/>
              <a:gd name="T1" fmla="*/ 0 h 384"/>
              <a:gd name="T2" fmla="*/ 612 w 864"/>
              <a:gd name="T3" fmla="*/ 198 h 384"/>
              <a:gd name="T4" fmla="*/ 492 w 864"/>
              <a:gd name="T5" fmla="*/ 384 h 384"/>
              <a:gd name="T6" fmla="*/ 192 w 864"/>
              <a:gd name="T7" fmla="*/ 336 h 384"/>
              <a:gd name="T8" fmla="*/ 0 w 864"/>
              <a:gd name="T9" fmla="*/ 384 h 384"/>
              <a:gd name="T10" fmla="*/ 0 w 864"/>
              <a:gd name="T11" fmla="*/ 288 h 384"/>
              <a:gd name="T12" fmla="*/ 192 w 864"/>
              <a:gd name="T13" fmla="*/ 144 h 384"/>
              <a:gd name="T14" fmla="*/ 336 w 864"/>
              <a:gd name="T15" fmla="*/ 0 h 384"/>
              <a:gd name="T16" fmla="*/ 768 w 864"/>
              <a:gd name="T17" fmla="*/ 0 h 384"/>
              <a:gd name="T18" fmla="*/ 864 w 864"/>
              <a:gd name="T19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4" h="384">
                <a:moveTo>
                  <a:pt x="864" y="0"/>
                </a:moveTo>
                <a:lnTo>
                  <a:pt x="612" y="198"/>
                </a:lnTo>
                <a:lnTo>
                  <a:pt x="492" y="384"/>
                </a:lnTo>
                <a:lnTo>
                  <a:pt x="192" y="336"/>
                </a:lnTo>
                <a:lnTo>
                  <a:pt x="0" y="384"/>
                </a:lnTo>
                <a:lnTo>
                  <a:pt x="0" y="288"/>
                </a:lnTo>
                <a:lnTo>
                  <a:pt x="192" y="144"/>
                </a:lnTo>
                <a:lnTo>
                  <a:pt x="336" y="0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Freeform 7">
            <a:hlinkClick r:id="" action="ppaction://noaction"/>
            <a:extLst>
              <a:ext uri="{FF2B5EF4-FFF2-40B4-BE49-F238E27FC236}">
                <a16:creationId xmlns:a16="http://schemas.microsoft.com/office/drawing/2014/main" id="{35666A1F-80A8-40B0-A72D-F274F27E8AA5}"/>
              </a:ext>
            </a:extLst>
          </p:cNvPr>
          <p:cNvSpPr>
            <a:spLocks/>
          </p:cNvSpPr>
          <p:nvPr/>
        </p:nvSpPr>
        <p:spPr bwMode="auto">
          <a:xfrm>
            <a:off x="1905000" y="1295400"/>
            <a:ext cx="1905000" cy="2057400"/>
          </a:xfrm>
          <a:custGeom>
            <a:avLst/>
            <a:gdLst>
              <a:gd name="T0" fmla="*/ 336 w 1200"/>
              <a:gd name="T1" fmla="*/ 144 h 1296"/>
              <a:gd name="T2" fmla="*/ 390 w 1200"/>
              <a:gd name="T3" fmla="*/ 558 h 1296"/>
              <a:gd name="T4" fmla="*/ 108 w 1200"/>
              <a:gd name="T5" fmla="*/ 708 h 1296"/>
              <a:gd name="T6" fmla="*/ 0 w 1200"/>
              <a:gd name="T7" fmla="*/ 960 h 1296"/>
              <a:gd name="T8" fmla="*/ 336 w 1200"/>
              <a:gd name="T9" fmla="*/ 912 h 1296"/>
              <a:gd name="T10" fmla="*/ 576 w 1200"/>
              <a:gd name="T11" fmla="*/ 1152 h 1296"/>
              <a:gd name="T12" fmla="*/ 672 w 1200"/>
              <a:gd name="T13" fmla="*/ 912 h 1296"/>
              <a:gd name="T14" fmla="*/ 1008 w 1200"/>
              <a:gd name="T15" fmla="*/ 1296 h 1296"/>
              <a:gd name="T16" fmla="*/ 1008 w 1200"/>
              <a:gd name="T17" fmla="*/ 816 h 1296"/>
              <a:gd name="T18" fmla="*/ 1200 w 1200"/>
              <a:gd name="T19" fmla="*/ 720 h 1296"/>
              <a:gd name="T20" fmla="*/ 1200 w 1200"/>
              <a:gd name="T21" fmla="*/ 384 h 1296"/>
              <a:gd name="T22" fmla="*/ 912 w 1200"/>
              <a:gd name="T23" fmla="*/ 0 h 1296"/>
              <a:gd name="T24" fmla="*/ 336 w 1200"/>
              <a:gd name="T25" fmla="*/ 144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00" h="1296">
                <a:moveTo>
                  <a:pt x="336" y="144"/>
                </a:moveTo>
                <a:lnTo>
                  <a:pt x="390" y="558"/>
                </a:lnTo>
                <a:lnTo>
                  <a:pt x="108" y="708"/>
                </a:lnTo>
                <a:lnTo>
                  <a:pt x="0" y="960"/>
                </a:lnTo>
                <a:lnTo>
                  <a:pt x="336" y="912"/>
                </a:lnTo>
                <a:lnTo>
                  <a:pt x="576" y="1152"/>
                </a:lnTo>
                <a:lnTo>
                  <a:pt x="672" y="912"/>
                </a:lnTo>
                <a:lnTo>
                  <a:pt x="1008" y="1296"/>
                </a:lnTo>
                <a:lnTo>
                  <a:pt x="1008" y="816"/>
                </a:lnTo>
                <a:lnTo>
                  <a:pt x="1200" y="720"/>
                </a:lnTo>
                <a:lnTo>
                  <a:pt x="1200" y="384"/>
                </a:lnTo>
                <a:lnTo>
                  <a:pt x="912" y="0"/>
                </a:lnTo>
                <a:lnTo>
                  <a:pt x="336" y="14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6" name="Freeform 8">
            <a:hlinkClick r:id="" action="ppaction://noaction"/>
            <a:extLst>
              <a:ext uri="{FF2B5EF4-FFF2-40B4-BE49-F238E27FC236}">
                <a16:creationId xmlns:a16="http://schemas.microsoft.com/office/drawing/2014/main" id="{F4DCE45E-D3B3-4F1B-A2A2-7AA8E2C5E1D9}"/>
              </a:ext>
            </a:extLst>
          </p:cNvPr>
          <p:cNvSpPr>
            <a:spLocks/>
          </p:cNvSpPr>
          <p:nvPr/>
        </p:nvSpPr>
        <p:spPr bwMode="auto">
          <a:xfrm>
            <a:off x="609600" y="2209800"/>
            <a:ext cx="1524000" cy="1981200"/>
          </a:xfrm>
          <a:custGeom>
            <a:avLst/>
            <a:gdLst>
              <a:gd name="T0" fmla="*/ 288 w 960"/>
              <a:gd name="T1" fmla="*/ 0 h 1248"/>
              <a:gd name="T2" fmla="*/ 48 w 960"/>
              <a:gd name="T3" fmla="*/ 192 h 1248"/>
              <a:gd name="T4" fmla="*/ 0 w 960"/>
              <a:gd name="T5" fmla="*/ 480 h 1248"/>
              <a:gd name="T6" fmla="*/ 96 w 960"/>
              <a:gd name="T7" fmla="*/ 624 h 1248"/>
              <a:gd name="T8" fmla="*/ 240 w 960"/>
              <a:gd name="T9" fmla="*/ 576 h 1248"/>
              <a:gd name="T10" fmla="*/ 384 w 960"/>
              <a:gd name="T11" fmla="*/ 960 h 1248"/>
              <a:gd name="T12" fmla="*/ 432 w 960"/>
              <a:gd name="T13" fmla="*/ 1104 h 1248"/>
              <a:gd name="T14" fmla="*/ 576 w 960"/>
              <a:gd name="T15" fmla="*/ 1248 h 1248"/>
              <a:gd name="T16" fmla="*/ 720 w 960"/>
              <a:gd name="T17" fmla="*/ 1104 h 1248"/>
              <a:gd name="T18" fmla="*/ 816 w 960"/>
              <a:gd name="T19" fmla="*/ 768 h 1248"/>
              <a:gd name="T20" fmla="*/ 768 w 960"/>
              <a:gd name="T21" fmla="*/ 672 h 1248"/>
              <a:gd name="T22" fmla="*/ 960 w 960"/>
              <a:gd name="T23" fmla="*/ 480 h 1248"/>
              <a:gd name="T24" fmla="*/ 768 w 960"/>
              <a:gd name="T25" fmla="*/ 480 h 1248"/>
              <a:gd name="T26" fmla="*/ 636 w 960"/>
              <a:gd name="T27" fmla="*/ 288 h 1248"/>
              <a:gd name="T28" fmla="*/ 528 w 960"/>
              <a:gd name="T29" fmla="*/ 144 h 1248"/>
              <a:gd name="T30" fmla="*/ 480 w 960"/>
              <a:gd name="T31" fmla="*/ 0 h 1248"/>
              <a:gd name="T32" fmla="*/ 288 w 960"/>
              <a:gd name="T33" fmla="*/ 0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60" h="1248">
                <a:moveTo>
                  <a:pt x="288" y="0"/>
                </a:moveTo>
                <a:lnTo>
                  <a:pt x="48" y="192"/>
                </a:lnTo>
                <a:lnTo>
                  <a:pt x="0" y="480"/>
                </a:lnTo>
                <a:lnTo>
                  <a:pt x="96" y="624"/>
                </a:lnTo>
                <a:lnTo>
                  <a:pt x="240" y="576"/>
                </a:lnTo>
                <a:lnTo>
                  <a:pt x="384" y="960"/>
                </a:lnTo>
                <a:lnTo>
                  <a:pt x="432" y="1104"/>
                </a:lnTo>
                <a:lnTo>
                  <a:pt x="576" y="1248"/>
                </a:lnTo>
                <a:lnTo>
                  <a:pt x="720" y="1104"/>
                </a:lnTo>
                <a:lnTo>
                  <a:pt x="816" y="768"/>
                </a:lnTo>
                <a:lnTo>
                  <a:pt x="768" y="672"/>
                </a:lnTo>
                <a:lnTo>
                  <a:pt x="960" y="480"/>
                </a:lnTo>
                <a:lnTo>
                  <a:pt x="768" y="480"/>
                </a:lnTo>
                <a:lnTo>
                  <a:pt x="636" y="288"/>
                </a:lnTo>
                <a:lnTo>
                  <a:pt x="528" y="144"/>
                </a:lnTo>
                <a:lnTo>
                  <a:pt x="480" y="0"/>
                </a:lnTo>
                <a:lnTo>
                  <a:pt x="288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7" name="Freeform 9">
            <a:hlinkClick r:id="" action="ppaction://noaction"/>
            <a:extLst>
              <a:ext uri="{FF2B5EF4-FFF2-40B4-BE49-F238E27FC236}">
                <a16:creationId xmlns:a16="http://schemas.microsoft.com/office/drawing/2014/main" id="{69B8955C-B4F4-4113-A1D6-94BB40571868}"/>
              </a:ext>
            </a:extLst>
          </p:cNvPr>
          <p:cNvSpPr>
            <a:spLocks/>
          </p:cNvSpPr>
          <p:nvPr/>
        </p:nvSpPr>
        <p:spPr bwMode="auto">
          <a:xfrm>
            <a:off x="1447800" y="1557338"/>
            <a:ext cx="1036638" cy="1414462"/>
          </a:xfrm>
          <a:custGeom>
            <a:avLst/>
            <a:gdLst>
              <a:gd name="T0" fmla="*/ 576 w 672"/>
              <a:gd name="T1" fmla="*/ 0 h 864"/>
              <a:gd name="T2" fmla="*/ 336 w 672"/>
              <a:gd name="T3" fmla="*/ 288 h 864"/>
              <a:gd name="T4" fmla="*/ 192 w 672"/>
              <a:gd name="T5" fmla="*/ 432 h 864"/>
              <a:gd name="T6" fmla="*/ 0 w 672"/>
              <a:gd name="T7" fmla="*/ 480 h 864"/>
              <a:gd name="T8" fmla="*/ 240 w 672"/>
              <a:gd name="T9" fmla="*/ 864 h 864"/>
              <a:gd name="T10" fmla="*/ 384 w 672"/>
              <a:gd name="T11" fmla="*/ 480 h 864"/>
              <a:gd name="T12" fmla="*/ 672 w 672"/>
              <a:gd name="T13" fmla="*/ 336 h 864"/>
              <a:gd name="T14" fmla="*/ 576 w 672"/>
              <a:gd name="T15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2" h="864">
                <a:moveTo>
                  <a:pt x="576" y="0"/>
                </a:moveTo>
                <a:lnTo>
                  <a:pt x="336" y="288"/>
                </a:lnTo>
                <a:lnTo>
                  <a:pt x="192" y="432"/>
                </a:lnTo>
                <a:lnTo>
                  <a:pt x="0" y="480"/>
                </a:lnTo>
                <a:lnTo>
                  <a:pt x="240" y="864"/>
                </a:lnTo>
                <a:lnTo>
                  <a:pt x="384" y="480"/>
                </a:lnTo>
                <a:lnTo>
                  <a:pt x="672" y="336"/>
                </a:lnTo>
                <a:lnTo>
                  <a:pt x="576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Freeform 10">
            <a:hlinkClick r:id="" action="ppaction://noaction"/>
            <a:extLst>
              <a:ext uri="{FF2B5EF4-FFF2-40B4-BE49-F238E27FC236}">
                <a16:creationId xmlns:a16="http://schemas.microsoft.com/office/drawing/2014/main" id="{020F56E9-53F1-4695-A1F2-69ACBACE4B0F}"/>
              </a:ext>
            </a:extLst>
          </p:cNvPr>
          <p:cNvSpPr>
            <a:spLocks/>
          </p:cNvSpPr>
          <p:nvPr/>
        </p:nvSpPr>
        <p:spPr bwMode="auto">
          <a:xfrm>
            <a:off x="1905000" y="4800600"/>
            <a:ext cx="1371600" cy="457200"/>
          </a:xfrm>
          <a:custGeom>
            <a:avLst/>
            <a:gdLst>
              <a:gd name="T0" fmla="*/ 0 w 864"/>
              <a:gd name="T1" fmla="*/ 240 h 288"/>
              <a:gd name="T2" fmla="*/ 0 w 864"/>
              <a:gd name="T3" fmla="*/ 144 h 288"/>
              <a:gd name="T4" fmla="*/ 192 w 864"/>
              <a:gd name="T5" fmla="*/ 48 h 288"/>
              <a:gd name="T6" fmla="*/ 336 w 864"/>
              <a:gd name="T7" fmla="*/ 0 h 288"/>
              <a:gd name="T8" fmla="*/ 624 w 864"/>
              <a:gd name="T9" fmla="*/ 0 h 288"/>
              <a:gd name="T10" fmla="*/ 816 w 864"/>
              <a:gd name="T11" fmla="*/ 48 h 288"/>
              <a:gd name="T12" fmla="*/ 864 w 864"/>
              <a:gd name="T13" fmla="*/ 144 h 288"/>
              <a:gd name="T14" fmla="*/ 864 w 864"/>
              <a:gd name="T15" fmla="*/ 240 h 288"/>
              <a:gd name="T16" fmla="*/ 576 w 864"/>
              <a:gd name="T17" fmla="*/ 288 h 288"/>
              <a:gd name="T18" fmla="*/ 240 w 864"/>
              <a:gd name="T19" fmla="*/ 288 h 288"/>
              <a:gd name="T20" fmla="*/ 0 w 864"/>
              <a:gd name="T21" fmla="*/ 24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4" h="288">
                <a:moveTo>
                  <a:pt x="0" y="240"/>
                </a:moveTo>
                <a:lnTo>
                  <a:pt x="0" y="144"/>
                </a:lnTo>
                <a:lnTo>
                  <a:pt x="192" y="48"/>
                </a:lnTo>
                <a:lnTo>
                  <a:pt x="336" y="0"/>
                </a:lnTo>
                <a:lnTo>
                  <a:pt x="624" y="0"/>
                </a:lnTo>
                <a:lnTo>
                  <a:pt x="816" y="48"/>
                </a:lnTo>
                <a:lnTo>
                  <a:pt x="864" y="144"/>
                </a:lnTo>
                <a:lnTo>
                  <a:pt x="864" y="240"/>
                </a:lnTo>
                <a:lnTo>
                  <a:pt x="576" y="288"/>
                </a:lnTo>
                <a:lnTo>
                  <a:pt x="240" y="288"/>
                </a:lnTo>
                <a:lnTo>
                  <a:pt x="0" y="24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9" name="Freeform 11">
            <a:hlinkClick r:id="" action="ppaction://noaction"/>
            <a:extLst>
              <a:ext uri="{FF2B5EF4-FFF2-40B4-BE49-F238E27FC236}">
                <a16:creationId xmlns:a16="http://schemas.microsoft.com/office/drawing/2014/main" id="{F61356B4-4091-4849-B46D-FCD2CEECE9AB}"/>
              </a:ext>
            </a:extLst>
          </p:cNvPr>
          <p:cNvSpPr>
            <a:spLocks/>
          </p:cNvSpPr>
          <p:nvPr/>
        </p:nvSpPr>
        <p:spPr bwMode="auto">
          <a:xfrm>
            <a:off x="3429000" y="3276600"/>
            <a:ext cx="990600" cy="1295400"/>
          </a:xfrm>
          <a:custGeom>
            <a:avLst/>
            <a:gdLst>
              <a:gd name="T0" fmla="*/ 384 w 624"/>
              <a:gd name="T1" fmla="*/ 0 h 816"/>
              <a:gd name="T2" fmla="*/ 288 w 624"/>
              <a:gd name="T3" fmla="*/ 240 h 816"/>
              <a:gd name="T4" fmla="*/ 48 w 624"/>
              <a:gd name="T5" fmla="*/ 336 h 816"/>
              <a:gd name="T6" fmla="*/ 0 w 624"/>
              <a:gd name="T7" fmla="*/ 576 h 816"/>
              <a:gd name="T8" fmla="*/ 240 w 624"/>
              <a:gd name="T9" fmla="*/ 576 h 816"/>
              <a:gd name="T10" fmla="*/ 240 w 624"/>
              <a:gd name="T11" fmla="*/ 816 h 816"/>
              <a:gd name="T12" fmla="*/ 480 w 624"/>
              <a:gd name="T13" fmla="*/ 624 h 816"/>
              <a:gd name="T14" fmla="*/ 528 w 624"/>
              <a:gd name="T15" fmla="*/ 480 h 816"/>
              <a:gd name="T16" fmla="*/ 528 w 624"/>
              <a:gd name="T17" fmla="*/ 192 h 816"/>
              <a:gd name="T18" fmla="*/ 624 w 624"/>
              <a:gd name="T19" fmla="*/ 192 h 816"/>
              <a:gd name="T20" fmla="*/ 576 w 624"/>
              <a:gd name="T21" fmla="*/ 48 h 816"/>
              <a:gd name="T22" fmla="*/ 384 w 624"/>
              <a:gd name="T23" fmla="*/ 0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4" h="816">
                <a:moveTo>
                  <a:pt x="384" y="0"/>
                </a:moveTo>
                <a:lnTo>
                  <a:pt x="288" y="240"/>
                </a:lnTo>
                <a:lnTo>
                  <a:pt x="48" y="336"/>
                </a:lnTo>
                <a:lnTo>
                  <a:pt x="0" y="576"/>
                </a:lnTo>
                <a:lnTo>
                  <a:pt x="240" y="576"/>
                </a:lnTo>
                <a:lnTo>
                  <a:pt x="240" y="816"/>
                </a:lnTo>
                <a:lnTo>
                  <a:pt x="480" y="624"/>
                </a:lnTo>
                <a:lnTo>
                  <a:pt x="528" y="480"/>
                </a:lnTo>
                <a:lnTo>
                  <a:pt x="528" y="192"/>
                </a:lnTo>
                <a:lnTo>
                  <a:pt x="624" y="192"/>
                </a:lnTo>
                <a:lnTo>
                  <a:pt x="576" y="48"/>
                </a:lnTo>
                <a:lnTo>
                  <a:pt x="384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" name="Freeform 12">
            <a:hlinkClick r:id="" action="ppaction://noaction"/>
            <a:extLst>
              <a:ext uri="{FF2B5EF4-FFF2-40B4-BE49-F238E27FC236}">
                <a16:creationId xmlns:a16="http://schemas.microsoft.com/office/drawing/2014/main" id="{1EC97A1A-0EB9-4FE0-8A2E-2DB4B2B606D2}"/>
              </a:ext>
            </a:extLst>
          </p:cNvPr>
          <p:cNvSpPr>
            <a:spLocks/>
          </p:cNvSpPr>
          <p:nvPr/>
        </p:nvSpPr>
        <p:spPr bwMode="auto">
          <a:xfrm>
            <a:off x="5867400" y="1524000"/>
            <a:ext cx="1752600" cy="1447800"/>
          </a:xfrm>
          <a:custGeom>
            <a:avLst/>
            <a:gdLst>
              <a:gd name="T0" fmla="*/ 1008 w 1104"/>
              <a:gd name="T1" fmla="*/ 144 h 912"/>
              <a:gd name="T2" fmla="*/ 192 w 1104"/>
              <a:gd name="T3" fmla="*/ 0 h 912"/>
              <a:gd name="T4" fmla="*/ 0 w 1104"/>
              <a:gd name="T5" fmla="*/ 192 h 912"/>
              <a:gd name="T6" fmla="*/ 288 w 1104"/>
              <a:gd name="T7" fmla="*/ 192 h 912"/>
              <a:gd name="T8" fmla="*/ 384 w 1104"/>
              <a:gd name="T9" fmla="*/ 528 h 912"/>
              <a:gd name="T10" fmla="*/ 816 w 1104"/>
              <a:gd name="T11" fmla="*/ 912 h 912"/>
              <a:gd name="T12" fmla="*/ 888 w 1104"/>
              <a:gd name="T13" fmla="*/ 852 h 912"/>
              <a:gd name="T14" fmla="*/ 912 w 1104"/>
              <a:gd name="T15" fmla="*/ 768 h 912"/>
              <a:gd name="T16" fmla="*/ 720 w 1104"/>
              <a:gd name="T17" fmla="*/ 768 h 912"/>
              <a:gd name="T18" fmla="*/ 720 w 1104"/>
              <a:gd name="T19" fmla="*/ 672 h 912"/>
              <a:gd name="T20" fmla="*/ 864 w 1104"/>
              <a:gd name="T21" fmla="*/ 624 h 912"/>
              <a:gd name="T22" fmla="*/ 960 w 1104"/>
              <a:gd name="T23" fmla="*/ 720 h 912"/>
              <a:gd name="T24" fmla="*/ 1008 w 1104"/>
              <a:gd name="T25" fmla="*/ 672 h 912"/>
              <a:gd name="T26" fmla="*/ 960 w 1104"/>
              <a:gd name="T27" fmla="*/ 576 h 912"/>
              <a:gd name="T28" fmla="*/ 1104 w 1104"/>
              <a:gd name="T29" fmla="*/ 240 h 912"/>
              <a:gd name="T30" fmla="*/ 1008 w 1104"/>
              <a:gd name="T31" fmla="*/ 144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04" h="912">
                <a:moveTo>
                  <a:pt x="1008" y="144"/>
                </a:moveTo>
                <a:lnTo>
                  <a:pt x="192" y="0"/>
                </a:lnTo>
                <a:lnTo>
                  <a:pt x="0" y="192"/>
                </a:lnTo>
                <a:lnTo>
                  <a:pt x="288" y="192"/>
                </a:lnTo>
                <a:lnTo>
                  <a:pt x="384" y="528"/>
                </a:lnTo>
                <a:lnTo>
                  <a:pt x="816" y="912"/>
                </a:lnTo>
                <a:lnTo>
                  <a:pt x="888" y="852"/>
                </a:lnTo>
                <a:lnTo>
                  <a:pt x="912" y="768"/>
                </a:lnTo>
                <a:lnTo>
                  <a:pt x="720" y="768"/>
                </a:lnTo>
                <a:lnTo>
                  <a:pt x="720" y="672"/>
                </a:lnTo>
                <a:lnTo>
                  <a:pt x="864" y="624"/>
                </a:lnTo>
                <a:lnTo>
                  <a:pt x="960" y="720"/>
                </a:lnTo>
                <a:lnTo>
                  <a:pt x="1008" y="672"/>
                </a:lnTo>
                <a:lnTo>
                  <a:pt x="960" y="576"/>
                </a:lnTo>
                <a:lnTo>
                  <a:pt x="1104" y="240"/>
                </a:lnTo>
                <a:lnTo>
                  <a:pt x="1008" y="144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1" name="Freeform 13">
            <a:hlinkClick r:id="" action="ppaction://noaction"/>
            <a:extLst>
              <a:ext uri="{FF2B5EF4-FFF2-40B4-BE49-F238E27FC236}">
                <a16:creationId xmlns:a16="http://schemas.microsoft.com/office/drawing/2014/main" id="{3DF1EFD9-D3B9-4898-97DF-D6CF6DC74A18}"/>
              </a:ext>
            </a:extLst>
          </p:cNvPr>
          <p:cNvSpPr>
            <a:spLocks/>
          </p:cNvSpPr>
          <p:nvPr/>
        </p:nvSpPr>
        <p:spPr bwMode="auto">
          <a:xfrm>
            <a:off x="7315200" y="2895600"/>
            <a:ext cx="1219200" cy="1676400"/>
          </a:xfrm>
          <a:custGeom>
            <a:avLst/>
            <a:gdLst>
              <a:gd name="T0" fmla="*/ 288 w 768"/>
              <a:gd name="T1" fmla="*/ 0 h 1056"/>
              <a:gd name="T2" fmla="*/ 186 w 768"/>
              <a:gd name="T3" fmla="*/ 162 h 1056"/>
              <a:gd name="T4" fmla="*/ 96 w 768"/>
              <a:gd name="T5" fmla="*/ 240 h 1056"/>
              <a:gd name="T6" fmla="*/ 96 w 768"/>
              <a:gd name="T7" fmla="*/ 336 h 1056"/>
              <a:gd name="T8" fmla="*/ 240 w 768"/>
              <a:gd name="T9" fmla="*/ 576 h 1056"/>
              <a:gd name="T10" fmla="*/ 0 w 768"/>
              <a:gd name="T11" fmla="*/ 1008 h 1056"/>
              <a:gd name="T12" fmla="*/ 0 w 768"/>
              <a:gd name="T13" fmla="*/ 1056 h 1056"/>
              <a:gd name="T14" fmla="*/ 240 w 768"/>
              <a:gd name="T15" fmla="*/ 912 h 1056"/>
              <a:gd name="T16" fmla="*/ 336 w 768"/>
              <a:gd name="T17" fmla="*/ 816 h 1056"/>
              <a:gd name="T18" fmla="*/ 480 w 768"/>
              <a:gd name="T19" fmla="*/ 624 h 1056"/>
              <a:gd name="T20" fmla="*/ 624 w 768"/>
              <a:gd name="T21" fmla="*/ 624 h 1056"/>
              <a:gd name="T22" fmla="*/ 720 w 768"/>
              <a:gd name="T23" fmla="*/ 384 h 1056"/>
              <a:gd name="T24" fmla="*/ 768 w 768"/>
              <a:gd name="T25" fmla="*/ 336 h 1056"/>
              <a:gd name="T26" fmla="*/ 528 w 768"/>
              <a:gd name="T27" fmla="*/ 192 h 1056"/>
              <a:gd name="T28" fmla="*/ 528 w 768"/>
              <a:gd name="T29" fmla="*/ 96 h 1056"/>
              <a:gd name="T30" fmla="*/ 288 w 768"/>
              <a:gd name="T31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8" h="1056">
                <a:moveTo>
                  <a:pt x="288" y="0"/>
                </a:moveTo>
                <a:lnTo>
                  <a:pt x="186" y="162"/>
                </a:lnTo>
                <a:lnTo>
                  <a:pt x="96" y="240"/>
                </a:lnTo>
                <a:lnTo>
                  <a:pt x="96" y="336"/>
                </a:lnTo>
                <a:lnTo>
                  <a:pt x="240" y="576"/>
                </a:lnTo>
                <a:lnTo>
                  <a:pt x="0" y="1008"/>
                </a:lnTo>
                <a:lnTo>
                  <a:pt x="0" y="1056"/>
                </a:lnTo>
                <a:lnTo>
                  <a:pt x="240" y="912"/>
                </a:lnTo>
                <a:lnTo>
                  <a:pt x="336" y="816"/>
                </a:lnTo>
                <a:lnTo>
                  <a:pt x="480" y="624"/>
                </a:lnTo>
                <a:lnTo>
                  <a:pt x="624" y="624"/>
                </a:lnTo>
                <a:lnTo>
                  <a:pt x="720" y="384"/>
                </a:lnTo>
                <a:lnTo>
                  <a:pt x="768" y="336"/>
                </a:lnTo>
                <a:lnTo>
                  <a:pt x="528" y="192"/>
                </a:lnTo>
                <a:lnTo>
                  <a:pt x="528" y="96"/>
                </a:lnTo>
                <a:lnTo>
                  <a:pt x="288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2" name="Freeform 14">
            <a:hlinkClick r:id="" action="ppaction://noaction"/>
            <a:extLst>
              <a:ext uri="{FF2B5EF4-FFF2-40B4-BE49-F238E27FC236}">
                <a16:creationId xmlns:a16="http://schemas.microsoft.com/office/drawing/2014/main" id="{2EE0FCCF-D35B-4CDC-B53C-2789FABA27D7}"/>
              </a:ext>
            </a:extLst>
          </p:cNvPr>
          <p:cNvSpPr>
            <a:spLocks/>
          </p:cNvSpPr>
          <p:nvPr/>
        </p:nvSpPr>
        <p:spPr bwMode="auto">
          <a:xfrm>
            <a:off x="7162800" y="2743200"/>
            <a:ext cx="533400" cy="533400"/>
          </a:xfrm>
          <a:custGeom>
            <a:avLst/>
            <a:gdLst>
              <a:gd name="T0" fmla="*/ 96 w 336"/>
              <a:gd name="T1" fmla="*/ 0 h 336"/>
              <a:gd name="T2" fmla="*/ 0 w 336"/>
              <a:gd name="T3" fmla="*/ 144 h 336"/>
              <a:gd name="T4" fmla="*/ 144 w 336"/>
              <a:gd name="T5" fmla="*/ 336 h 336"/>
              <a:gd name="T6" fmla="*/ 288 w 336"/>
              <a:gd name="T7" fmla="*/ 240 h 336"/>
              <a:gd name="T8" fmla="*/ 336 w 336"/>
              <a:gd name="T9" fmla="*/ 96 h 336"/>
              <a:gd name="T10" fmla="*/ 96 w 336"/>
              <a:gd name="T11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6" h="336">
                <a:moveTo>
                  <a:pt x="96" y="0"/>
                </a:moveTo>
                <a:lnTo>
                  <a:pt x="0" y="144"/>
                </a:lnTo>
                <a:lnTo>
                  <a:pt x="144" y="336"/>
                </a:lnTo>
                <a:lnTo>
                  <a:pt x="288" y="240"/>
                </a:lnTo>
                <a:lnTo>
                  <a:pt x="336" y="96"/>
                </a:lnTo>
                <a:lnTo>
                  <a:pt x="96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3" name="AutoShape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17F26D2-CABA-4495-B11A-54E8D8F1D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638800"/>
            <a:ext cx="685800" cy="609600"/>
          </a:xfrm>
          <a:prstGeom prst="actionButtonForwardNex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东半球和西半球">
            <a:extLst>
              <a:ext uri="{FF2B5EF4-FFF2-40B4-BE49-F238E27FC236}">
                <a16:creationId xmlns:a16="http://schemas.microsoft.com/office/drawing/2014/main" id="{BCEA571F-D710-4085-BB3D-A937EE2B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400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3">
            <a:extLst>
              <a:ext uri="{FF2B5EF4-FFF2-40B4-BE49-F238E27FC236}">
                <a16:creationId xmlns:a16="http://schemas.microsoft.com/office/drawing/2014/main" id="{FEE71E79-F7FE-4D5B-A460-6A35FA556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400" b="1">
                <a:latin typeface="Verdana" panose="020B0604030504040204" pitchFamily="34" charset="0"/>
              </a:rPr>
              <a:t>主要分布在东半球的大洲有：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F3A26389-D8E6-49FD-B6CE-82DDF4D3B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864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400" b="1">
                <a:latin typeface="Verdana" panose="020B0604030504040204" pitchFamily="34" charset="0"/>
              </a:rPr>
              <a:t>主要分布在</a:t>
            </a:r>
            <a:r>
              <a:rPr lang="zh-CN" altLang="en-US" sz="2400" b="1">
                <a:latin typeface="Verdana" panose="020B0604030504040204" pitchFamily="34" charset="0"/>
              </a:rPr>
              <a:t>西</a:t>
            </a:r>
            <a:r>
              <a:rPr lang="zh-CN" altLang="zh-CN" sz="2400" b="1">
                <a:latin typeface="Verdana" panose="020B0604030504040204" pitchFamily="34" charset="0"/>
              </a:rPr>
              <a:t>半球的大洲有：</a:t>
            </a:r>
          </a:p>
        </p:txBody>
      </p:sp>
      <p:sp>
        <p:nvSpPr>
          <p:cNvPr id="13317" name="Line 5">
            <a:extLst>
              <a:ext uri="{FF2B5EF4-FFF2-40B4-BE49-F238E27FC236}">
                <a16:creationId xmlns:a16="http://schemas.microsoft.com/office/drawing/2014/main" id="{7B7861EE-1CB9-481A-A617-F87D929FE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105400"/>
            <a:ext cx="838200" cy="0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8" name="Line 6">
            <a:extLst>
              <a:ext uri="{FF2B5EF4-FFF2-40B4-BE49-F238E27FC236}">
                <a16:creationId xmlns:a16="http://schemas.microsoft.com/office/drawing/2014/main" id="{BBAFF1D7-9A68-4987-951C-7DEB2846A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105400"/>
            <a:ext cx="838200" cy="0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9" name="Line 7">
            <a:extLst>
              <a:ext uri="{FF2B5EF4-FFF2-40B4-BE49-F238E27FC236}">
                <a16:creationId xmlns:a16="http://schemas.microsoft.com/office/drawing/2014/main" id="{635BAFE7-1E68-43AB-8FBD-89BFA76AC5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105400"/>
            <a:ext cx="838200" cy="0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0" name="Line 8">
            <a:extLst>
              <a:ext uri="{FF2B5EF4-FFF2-40B4-BE49-F238E27FC236}">
                <a16:creationId xmlns:a16="http://schemas.microsoft.com/office/drawing/2014/main" id="{0C588D7A-54D2-4F36-B4FE-28F4A5AB7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5105400"/>
            <a:ext cx="838200" cy="0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1" name="Line 9">
            <a:extLst>
              <a:ext uri="{FF2B5EF4-FFF2-40B4-BE49-F238E27FC236}">
                <a16:creationId xmlns:a16="http://schemas.microsoft.com/office/drawing/2014/main" id="{729DCA71-5F0C-48EA-AB1A-91F55F607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6019800"/>
            <a:ext cx="1371600" cy="0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2" name="Line 10">
            <a:extLst>
              <a:ext uri="{FF2B5EF4-FFF2-40B4-BE49-F238E27FC236}">
                <a16:creationId xmlns:a16="http://schemas.microsoft.com/office/drawing/2014/main" id="{A0CDBA06-FCA3-46BC-BF30-6539CCBEF2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6019800"/>
            <a:ext cx="1143000" cy="0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3" name="Text Box 11">
            <a:extLst>
              <a:ext uri="{FF2B5EF4-FFF2-40B4-BE49-F238E27FC236}">
                <a16:creationId xmlns:a16="http://schemas.microsoft.com/office/drawing/2014/main" id="{45D9E88D-4FA6-4D6B-9302-46063920E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6482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400" b="1">
                <a:latin typeface="Verdana" panose="020B0604030504040204" pitchFamily="34" charset="0"/>
                <a:ea typeface="黑体" panose="02010609060101010101" pitchFamily="49" charset="-122"/>
              </a:rPr>
              <a:t>亚洲</a:t>
            </a:r>
          </a:p>
        </p:txBody>
      </p:sp>
      <p:sp>
        <p:nvSpPr>
          <p:cNvPr id="13324" name="Text Box 12">
            <a:extLst>
              <a:ext uri="{FF2B5EF4-FFF2-40B4-BE49-F238E27FC236}">
                <a16:creationId xmlns:a16="http://schemas.microsoft.com/office/drawing/2014/main" id="{9A63AFA2-71C2-4021-B89D-456F2BC15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648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400" b="1">
                <a:latin typeface="Verdana" panose="020B0604030504040204" pitchFamily="34" charset="0"/>
                <a:ea typeface="黑体" panose="02010609060101010101" pitchFamily="49" charset="-122"/>
              </a:rPr>
              <a:t>欧洲</a:t>
            </a:r>
          </a:p>
        </p:txBody>
      </p:sp>
      <p:sp>
        <p:nvSpPr>
          <p:cNvPr id="13325" name="Text Box 13">
            <a:extLst>
              <a:ext uri="{FF2B5EF4-FFF2-40B4-BE49-F238E27FC236}">
                <a16:creationId xmlns:a16="http://schemas.microsoft.com/office/drawing/2014/main" id="{83CA549C-BD9A-47DF-88E2-69DD9D3B7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648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400" b="1">
                <a:latin typeface="Verdana" panose="020B0604030504040204" pitchFamily="34" charset="0"/>
                <a:ea typeface="黑体" panose="02010609060101010101" pitchFamily="49" charset="-122"/>
              </a:rPr>
              <a:t>非洲</a:t>
            </a:r>
          </a:p>
        </p:txBody>
      </p:sp>
      <p:sp>
        <p:nvSpPr>
          <p:cNvPr id="13326" name="Text Box 14">
            <a:extLst>
              <a:ext uri="{FF2B5EF4-FFF2-40B4-BE49-F238E27FC236}">
                <a16:creationId xmlns:a16="http://schemas.microsoft.com/office/drawing/2014/main" id="{9263D464-900C-4E61-8A96-7E8417EB2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6482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400" b="1">
                <a:latin typeface="Verdana" panose="020B0604030504040204" pitchFamily="34" charset="0"/>
                <a:ea typeface="黑体" panose="02010609060101010101" pitchFamily="49" charset="-122"/>
              </a:rPr>
              <a:t>大洋洲</a:t>
            </a:r>
          </a:p>
        </p:txBody>
      </p:sp>
      <p:sp>
        <p:nvSpPr>
          <p:cNvPr id="13327" name="Text Box 15">
            <a:extLst>
              <a:ext uri="{FF2B5EF4-FFF2-40B4-BE49-F238E27FC236}">
                <a16:creationId xmlns:a16="http://schemas.microsoft.com/office/drawing/2014/main" id="{1D6B309D-F77B-4574-A605-6E4417BB0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4864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400" b="1">
                <a:latin typeface="Verdana" panose="020B0604030504040204" pitchFamily="34" charset="0"/>
                <a:ea typeface="黑体" panose="02010609060101010101" pitchFamily="49" charset="-122"/>
              </a:rPr>
              <a:t>南美洲</a:t>
            </a:r>
          </a:p>
        </p:txBody>
      </p:sp>
      <p:sp>
        <p:nvSpPr>
          <p:cNvPr id="13328" name="Text Box 16">
            <a:extLst>
              <a:ext uri="{FF2B5EF4-FFF2-40B4-BE49-F238E27FC236}">
                <a16:creationId xmlns:a16="http://schemas.microsoft.com/office/drawing/2014/main" id="{07355AD8-6B93-4F08-88A6-A446AC68C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486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400" b="1">
                <a:latin typeface="Verdana" panose="020B0604030504040204" pitchFamily="34" charset="0"/>
                <a:ea typeface="黑体" panose="02010609060101010101" pitchFamily="49" charset="-122"/>
              </a:rPr>
              <a:t>北美洲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3" grpId="0" autoUpdateAnimBg="0"/>
      <p:bldP spid="13324" grpId="0" autoUpdateAnimBg="0"/>
      <p:bldP spid="13325" grpId="0" autoUpdateAnimBg="0"/>
      <p:bldP spid="13326" grpId="0" autoUpdateAnimBg="0"/>
      <p:bldP spid="13327" grpId="0" autoUpdateAnimBg="0"/>
      <p:bldP spid="1332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南半球和北半球">
            <a:extLst>
              <a:ext uri="{FF2B5EF4-FFF2-40B4-BE49-F238E27FC236}">
                <a16:creationId xmlns:a16="http://schemas.microsoft.com/office/drawing/2014/main" id="{7EF519A9-4BB6-4FE9-AD73-C4EE3DA8D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6781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3">
            <a:extLst>
              <a:ext uri="{FF2B5EF4-FFF2-40B4-BE49-F238E27FC236}">
                <a16:creationId xmlns:a16="http://schemas.microsoft.com/office/drawing/2014/main" id="{144FF222-FD3B-4E6D-A4F3-8DD6C5BE3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95800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400" b="1">
                <a:latin typeface="Verdana" panose="020B0604030504040204" pitchFamily="34" charset="0"/>
              </a:rPr>
              <a:t>全部或大部分在北半球的大洲有</a:t>
            </a:r>
            <a:r>
              <a:rPr lang="zh-CN" altLang="zh-CN" sz="2400">
                <a:latin typeface="Verdana" panose="020B0604030504040204" pitchFamily="34" charset="0"/>
              </a:rPr>
              <a:t>：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94D9D62D-F92C-4C9C-AD93-44A898C34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38800"/>
            <a:ext cx="5486400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400" b="1">
                <a:latin typeface="Verdana" panose="020B0604030504040204" pitchFamily="34" charset="0"/>
              </a:rPr>
              <a:t>全部或大部分在南半球的大洲有</a:t>
            </a:r>
            <a:r>
              <a:rPr lang="zh-CN" altLang="zh-CN" sz="2400">
                <a:latin typeface="Verdana" panose="020B0604030504040204" pitchFamily="34" charset="0"/>
              </a:rPr>
              <a:t>：</a:t>
            </a:r>
          </a:p>
          <a:p>
            <a:pPr algn="ctr">
              <a:spcBef>
                <a:spcPct val="50000"/>
              </a:spcBef>
            </a:pPr>
            <a:endParaRPr lang="zh-CN" altLang="zh-CN">
              <a:latin typeface="Verdana" panose="020B0604030504040204" pitchFamily="34" charset="0"/>
            </a:endParaRP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BEEB5FC3-9F94-441B-BFC1-CC0095DDE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958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400" b="1">
                <a:latin typeface="Verdana" panose="020B0604030504040204" pitchFamily="34" charset="0"/>
              </a:rPr>
              <a:t>亚洲、欧洲、非洲、北美洲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EE6B399D-B4F2-4D2A-965F-DEDC8A136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6388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400" dirty="0">
                <a:solidFill>
                  <a:srgbClr val="00B0F0"/>
                </a:solidFill>
                <a:latin typeface="Verdana" panose="020B0604030504040204" pitchFamily="34" charset="0"/>
              </a:rPr>
              <a:t>大洋洲、南极洲、南美洲</a:t>
            </a:r>
          </a:p>
        </p:txBody>
      </p:sp>
      <p:sp>
        <p:nvSpPr>
          <p:cNvPr id="14343" name="Line 7">
            <a:extLst>
              <a:ext uri="{FF2B5EF4-FFF2-40B4-BE49-F238E27FC236}">
                <a16:creationId xmlns:a16="http://schemas.microsoft.com/office/drawing/2014/main" id="{E9C9FFDB-2BC0-4A7F-AFF2-9739270796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953000"/>
            <a:ext cx="762000" cy="0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70685AC8-71E8-4418-9EC7-4314962106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953000"/>
            <a:ext cx="762000" cy="0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E4425E7A-B695-4D96-BE2E-9B407615F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953000"/>
            <a:ext cx="762000" cy="0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6" name="Line 10">
            <a:extLst>
              <a:ext uri="{FF2B5EF4-FFF2-40B4-BE49-F238E27FC236}">
                <a16:creationId xmlns:a16="http://schemas.microsoft.com/office/drawing/2014/main" id="{07AFF01F-CD32-42B7-971E-6B2C8D5E0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953000"/>
            <a:ext cx="990600" cy="0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7" name="Line 11">
            <a:extLst>
              <a:ext uri="{FF2B5EF4-FFF2-40B4-BE49-F238E27FC236}">
                <a16:creationId xmlns:a16="http://schemas.microsoft.com/office/drawing/2014/main" id="{35586D28-D95C-4EAC-A3FE-611518B4F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6172200"/>
            <a:ext cx="1066800" cy="0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id="{716D77F8-CD8F-4011-8DED-C0F525CDC2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6172200"/>
            <a:ext cx="914400" cy="0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9" name="Line 13">
            <a:extLst>
              <a:ext uri="{FF2B5EF4-FFF2-40B4-BE49-F238E27FC236}">
                <a16:creationId xmlns:a16="http://schemas.microsoft.com/office/drawing/2014/main" id="{30891AAD-2DA0-4F3F-B002-6950C7063F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6172200"/>
            <a:ext cx="914400" cy="0"/>
          </a:xfrm>
          <a:prstGeom prst="line">
            <a:avLst/>
          </a:prstGeom>
          <a:noFill/>
          <a:ln w="9525" cmpd="sng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  <p:bldP spid="1434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东半球和西半球">
            <a:extLst>
              <a:ext uri="{FF2B5EF4-FFF2-40B4-BE49-F238E27FC236}">
                <a16:creationId xmlns:a16="http://schemas.microsoft.com/office/drawing/2014/main" id="{46ECDB84-974C-46DD-BA31-F0B17517A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722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3">
            <a:extLst>
              <a:ext uri="{FF2B5EF4-FFF2-40B4-BE49-F238E27FC236}">
                <a16:creationId xmlns:a16="http://schemas.microsoft.com/office/drawing/2014/main" id="{310BA839-00B8-4985-837F-6D5A9AC36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478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>
                <a:latin typeface="Verdana" panose="020B0604030504040204" pitchFamily="34" charset="0"/>
              </a:rPr>
              <a:t>太平洋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2E760F16-E297-4A3A-92D6-A3AADB2E9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990600"/>
            <a:ext cx="457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>
                <a:latin typeface="Verdana" panose="020B0604030504040204" pitchFamily="34" charset="0"/>
              </a:rPr>
              <a:t>太平洋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A831537E-C440-440E-BCF0-C549B5C70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6764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>
                <a:latin typeface="Verdana" panose="020B0604030504040204" pitchFamily="34" charset="0"/>
              </a:rPr>
              <a:t>印度洋</a:t>
            </a: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48FDACED-1D05-447D-8858-8EA98AC3E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752600"/>
            <a:ext cx="45878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>
                <a:latin typeface="Verdana" panose="020B0604030504040204" pitchFamily="34" charset="0"/>
              </a:rPr>
              <a:t>大西洋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0A266C17-2B36-4C30-A11A-B3A9C4FE5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838200"/>
            <a:ext cx="4587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>
                <a:latin typeface="Verdana" panose="020B0604030504040204" pitchFamily="34" charset="0"/>
              </a:rPr>
              <a:t>大西洋</a:t>
            </a:r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175E2923-EAFD-4779-B75F-486CE2511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4800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>
                <a:latin typeface="Verdana" panose="020B0604030504040204" pitchFamily="34" charset="0"/>
              </a:rPr>
              <a:t>北冰洋</a:t>
            </a:r>
          </a:p>
        </p:txBody>
      </p:sp>
      <p:sp>
        <p:nvSpPr>
          <p:cNvPr id="15369" name="Text Box 9">
            <a:extLst>
              <a:ext uri="{FF2B5EF4-FFF2-40B4-BE49-F238E27FC236}">
                <a16:creationId xmlns:a16="http://schemas.microsoft.com/office/drawing/2014/main" id="{FE10D03C-5487-4153-B7BE-072BFFD58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286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>
                <a:latin typeface="Verdana" panose="020B0604030504040204" pitchFamily="34" charset="0"/>
              </a:rPr>
              <a:t>北冰洋</a:t>
            </a:r>
          </a:p>
        </p:txBody>
      </p:sp>
      <p:sp>
        <p:nvSpPr>
          <p:cNvPr id="15370" name="Text Box 10">
            <a:extLst>
              <a:ext uri="{FF2B5EF4-FFF2-40B4-BE49-F238E27FC236}">
                <a16:creationId xmlns:a16="http://schemas.microsoft.com/office/drawing/2014/main" id="{1E2690FF-955E-43F2-A088-FC59254E1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36613" y="4953000"/>
            <a:ext cx="578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400" b="1">
                <a:latin typeface="Verdana" panose="020B0604030504040204" pitchFamily="34" charset="0"/>
              </a:rPr>
              <a:t>2、北冰洋沿岸的大洲有：</a:t>
            </a:r>
          </a:p>
        </p:txBody>
      </p:sp>
      <p:sp>
        <p:nvSpPr>
          <p:cNvPr id="15371" name="Text Box 11">
            <a:extLst>
              <a:ext uri="{FF2B5EF4-FFF2-40B4-BE49-F238E27FC236}">
                <a16:creationId xmlns:a16="http://schemas.microsoft.com/office/drawing/2014/main" id="{935C5A76-6C56-46E1-A968-830E269B3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36613" y="5791200"/>
            <a:ext cx="5713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400" b="1">
                <a:latin typeface="Verdana" panose="020B0604030504040204" pitchFamily="34" charset="0"/>
              </a:rPr>
              <a:t>3、赤道横穿的大陆有：</a:t>
            </a:r>
          </a:p>
        </p:txBody>
      </p:sp>
      <p:sp>
        <p:nvSpPr>
          <p:cNvPr id="15372" name="Text Box 12">
            <a:extLst>
              <a:ext uri="{FF2B5EF4-FFF2-40B4-BE49-F238E27FC236}">
                <a16:creationId xmlns:a16="http://schemas.microsoft.com/office/drawing/2014/main" id="{78F6898E-D090-4208-BF02-E45537D80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910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400" b="1">
                <a:latin typeface="Verdana" panose="020B0604030504040204" pitchFamily="34" charset="0"/>
              </a:rPr>
              <a:t>1、太平洋沿岸的大洲有：</a:t>
            </a:r>
          </a:p>
        </p:txBody>
      </p:sp>
      <p:sp>
        <p:nvSpPr>
          <p:cNvPr id="15373" name="Text Box 13">
            <a:extLst>
              <a:ext uri="{FF2B5EF4-FFF2-40B4-BE49-F238E27FC236}">
                <a16:creationId xmlns:a16="http://schemas.microsoft.com/office/drawing/2014/main" id="{03CCD95B-A66E-4AB2-B947-AD3389FDF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9100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400" b="1">
                <a:solidFill>
                  <a:srgbClr val="FF00FF"/>
                </a:solidFill>
                <a:latin typeface="Verdana" panose="020B0604030504040204" pitchFamily="34" charset="0"/>
              </a:rPr>
              <a:t>亚洲、大洋洲、南美洲、北美洲</a:t>
            </a:r>
          </a:p>
        </p:txBody>
      </p:sp>
      <p:sp>
        <p:nvSpPr>
          <p:cNvPr id="15374" name="Text Box 14">
            <a:extLst>
              <a:ext uri="{FF2B5EF4-FFF2-40B4-BE49-F238E27FC236}">
                <a16:creationId xmlns:a16="http://schemas.microsoft.com/office/drawing/2014/main" id="{FD677515-40A0-4101-A548-FAD10884F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0292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400" b="1">
                <a:solidFill>
                  <a:srgbClr val="FF00FF"/>
                </a:solidFill>
                <a:latin typeface="Verdana" panose="020B0604030504040204" pitchFamily="34" charset="0"/>
              </a:rPr>
              <a:t>亚洲、欧洲、北美洲</a:t>
            </a:r>
          </a:p>
        </p:txBody>
      </p:sp>
      <p:sp>
        <p:nvSpPr>
          <p:cNvPr id="15375" name="Text Box 15">
            <a:extLst>
              <a:ext uri="{FF2B5EF4-FFF2-40B4-BE49-F238E27FC236}">
                <a16:creationId xmlns:a16="http://schemas.microsoft.com/office/drawing/2014/main" id="{AE61EAC8-4F8D-413B-9A7F-5C9B8E14A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867400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400" b="1">
                <a:solidFill>
                  <a:srgbClr val="FF00FF"/>
                </a:solidFill>
                <a:latin typeface="Verdana" panose="020B0604030504040204" pitchFamily="34" charset="0"/>
              </a:rPr>
              <a:t>南美洲、非洲、亚洲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3" grpId="0" autoUpdateAnimBg="0"/>
      <p:bldP spid="15374" grpId="0" autoUpdateAnimBg="0"/>
      <p:bldP spid="1537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地形10">
            <a:extLst>
              <a:ext uri="{FF2B5EF4-FFF2-40B4-BE49-F238E27FC236}">
                <a16:creationId xmlns:a16="http://schemas.microsoft.com/office/drawing/2014/main" id="{042526EC-3CF4-4798-B134-6EBD2E71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0"/>
            <a:ext cx="7620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WordArt 3">
            <a:extLst>
              <a:ext uri="{FF2B5EF4-FFF2-40B4-BE49-F238E27FC236}">
                <a16:creationId xmlns:a16="http://schemas.microsoft.com/office/drawing/2014/main" id="{D67DF195-3214-48B2-86D9-726D7FE9C317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762000" y="60198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19050" cmpd="sng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楷体_GB2312"/>
              </a:rPr>
              <a:t>口诀：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22526292-09B4-4923-8FD7-484E4069C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867400"/>
            <a:ext cx="5789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4000" b="1">
                <a:latin typeface="Times New Roman" panose="02020603050405020304" pitchFamily="18" charset="0"/>
                <a:ea typeface="楷体_GB2312" pitchFamily="1" charset="-122"/>
              </a:rPr>
              <a:t>亚非北南美，南极欧大洋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世界海陆分布">
            <a:hlinkClick r:id="rId2" action="ppaction://hlinksldjump"/>
            <a:extLst>
              <a:ext uri="{FF2B5EF4-FFF2-40B4-BE49-F238E27FC236}">
                <a16:creationId xmlns:a16="http://schemas.microsoft.com/office/drawing/2014/main" id="{AA346425-E2EA-4B1F-8864-56E088315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1" t="11897" r="16031" b="12560"/>
          <a:stretch>
            <a:fillRect/>
          </a:stretch>
        </p:blipFill>
        <p:spPr bwMode="auto">
          <a:xfrm>
            <a:off x="0" y="685800"/>
            <a:ext cx="9144000" cy="531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AutoShape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0524EF0-AAC5-475A-A1E9-D827A46A2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562600"/>
            <a:ext cx="381000" cy="457200"/>
          </a:xfrm>
          <a:prstGeom prst="actionButtonReturn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东半球">
            <a:extLst>
              <a:ext uri="{FF2B5EF4-FFF2-40B4-BE49-F238E27FC236}">
                <a16:creationId xmlns:a16="http://schemas.microsoft.com/office/drawing/2014/main" id="{FC172CED-E14E-44AC-AAF2-51D2E721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5" t="7434" r="47273" b="62834"/>
          <a:stretch>
            <a:fillRect/>
          </a:stretch>
        </p:blipFill>
        <p:spPr bwMode="auto">
          <a:xfrm>
            <a:off x="0" y="0"/>
            <a:ext cx="51435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>
            <a:extLst>
              <a:ext uri="{FF2B5EF4-FFF2-40B4-BE49-F238E27FC236}">
                <a16:creationId xmlns:a16="http://schemas.microsoft.com/office/drawing/2014/main" id="{FA1415B5-A0CC-4A5B-A6E9-4A02EFF74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57200"/>
            <a:ext cx="35052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400" b="1">
                <a:latin typeface="Verdana" panose="020B0604030504040204" pitchFamily="34" charset="0"/>
                <a:ea typeface="楷体_GB2312" pitchFamily="1" charset="-122"/>
              </a:rPr>
              <a:t>乌拉尔山、乌拉尔河、大高加索山脉和土耳其海峡</a:t>
            </a:r>
            <a:r>
              <a:rPr lang="zh-CN" altLang="zh-CN" sz="2400" b="1">
                <a:ea typeface="楷体_GB2312" pitchFamily="1" charset="-122"/>
              </a:rPr>
              <a:t>——</a:t>
            </a:r>
            <a:r>
              <a:rPr lang="zh-CN" altLang="zh-CN" sz="2400" b="1">
                <a:latin typeface="Verdana" panose="020B0604030504040204" pitchFamily="34" charset="0"/>
                <a:ea typeface="楷体_GB2312" pitchFamily="1" charset="-122"/>
              </a:rPr>
              <a:t>亚洲和欧洲的分界线。亚洲和欧洲同在亚欧大陆上，人们习惯上把乌拉尔山、乌拉尔河和大高加索山脉一线作为欧、亚两洲大陆的分界线。</a:t>
            </a:r>
            <a:r>
              <a:rPr lang="zh-CN" altLang="zh-CN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18439F5F-B71F-4052-B642-40AB57CA7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70550"/>
            <a:ext cx="82740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400" b="1">
                <a:latin typeface="楷体_GB2312" pitchFamily="1" charset="-122"/>
                <a:ea typeface="楷体_GB2312" pitchFamily="1" charset="-122"/>
              </a:rPr>
              <a:t>苏伊士运河</a:t>
            </a:r>
            <a:r>
              <a:rPr lang="zh-CN" altLang="zh-CN" sz="2400" b="1">
                <a:ea typeface="楷体_GB2312" pitchFamily="1" charset="-122"/>
              </a:rPr>
              <a:t>——</a:t>
            </a:r>
            <a:r>
              <a:rPr lang="zh-CN" altLang="zh-CN" sz="2400" b="1">
                <a:latin typeface="楷体_GB2312" pitchFamily="1" charset="-122"/>
                <a:ea typeface="楷体_GB2312" pitchFamily="1" charset="-122"/>
              </a:rPr>
              <a:t>亚洲和非洲的分界线。苏伊士运河沟通了地中海和红海，连接了大西洋和印度洋，使得亚洲等通往欧洲各国的航线比绕道好望角缩短8000千米至10000千米。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西半球">
            <a:extLst>
              <a:ext uri="{FF2B5EF4-FFF2-40B4-BE49-F238E27FC236}">
                <a16:creationId xmlns:a16="http://schemas.microsoft.com/office/drawing/2014/main" id="{047FFCFF-6BF1-4603-BE90-315910E7A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9" t="30083" r="16000" b="44196"/>
          <a:stretch>
            <a:fillRect/>
          </a:stretch>
        </p:blipFill>
        <p:spPr bwMode="auto">
          <a:xfrm>
            <a:off x="755650" y="0"/>
            <a:ext cx="7467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>
            <a:extLst>
              <a:ext uri="{FF2B5EF4-FFF2-40B4-BE49-F238E27FC236}">
                <a16:creationId xmlns:a16="http://schemas.microsoft.com/office/drawing/2014/main" id="{E119B2DE-33D0-4FDC-9077-55588FA07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029200"/>
            <a:ext cx="7086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1" charset="-122"/>
              </a:rPr>
              <a:t>巴拿马运河</a:t>
            </a:r>
            <a:r>
              <a:rPr lang="zh-CN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1" charset="-122"/>
              </a:rPr>
              <a:t>——</a:t>
            </a:r>
            <a:r>
              <a:rPr lang="zh-CN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楷体_GB2312" pitchFamily="1" charset="-122"/>
              </a:rPr>
              <a:t>北美洲和南美洲的分界线。巴拿马运河是人们在中美地峡最突处开凿的一条运河，它的开通，大大缩短了大西洋和太平洋之间的航程，使巴拿马运河成为世界重要的海洋航运枢纽。</a:t>
            </a:r>
            <a:r>
              <a:rPr lang="zh-CN" altLang="zh-CN">
                <a:latin typeface="Verdana" panose="020B0604030504040204" pitchFamily="34" charset="0"/>
              </a:rPr>
              <a:t> </a:t>
            </a:r>
            <a:r>
              <a:rPr lang="zh-CN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>
            <a:extLst>
              <a:ext uri="{FF2B5EF4-FFF2-40B4-BE49-F238E27FC236}">
                <a16:creationId xmlns:a16="http://schemas.microsoft.com/office/drawing/2014/main" id="{962A884A-9BA1-49BD-857D-6BF98C6D9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895600"/>
            <a:ext cx="5181600" cy="12954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3" name="AutoShape 3">
            <a:extLst>
              <a:ext uri="{FF2B5EF4-FFF2-40B4-BE49-F238E27FC236}">
                <a16:creationId xmlns:a16="http://schemas.microsoft.com/office/drawing/2014/main" id="{D8BF38F7-40A4-47C8-B465-80BF98511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267200"/>
            <a:ext cx="1524000" cy="2286000"/>
          </a:xfrm>
          <a:prstGeom prst="diamond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4" name="AutoShape 4">
            <a:extLst>
              <a:ext uri="{FF2B5EF4-FFF2-40B4-BE49-F238E27FC236}">
                <a16:creationId xmlns:a16="http://schemas.microsoft.com/office/drawing/2014/main" id="{A0EAEA8E-567A-40EA-9678-3934EAE06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419600"/>
            <a:ext cx="3200400" cy="2438400"/>
          </a:xfrm>
          <a:prstGeom prst="star8">
            <a:avLst>
              <a:gd name="adj" fmla="val 38250"/>
            </a:avLst>
          </a:prstGeom>
          <a:solidFill>
            <a:srgbClr val="CCEC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AutoShape 5">
            <a:extLst>
              <a:ext uri="{FF2B5EF4-FFF2-40B4-BE49-F238E27FC236}">
                <a16:creationId xmlns:a16="http://schemas.microsoft.com/office/drawing/2014/main" id="{356BD946-6E5E-4D0B-BDD9-DC6B782D0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0"/>
            <a:ext cx="4572000" cy="2286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FF0000"/>
          </a:solidFill>
          <a:ln w="9525" cmpd="sng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" name="Oval 6">
            <a:extLst>
              <a:ext uri="{FF2B5EF4-FFF2-40B4-BE49-F238E27FC236}">
                <a16:creationId xmlns:a16="http://schemas.microsoft.com/office/drawing/2014/main" id="{821E56B6-F3B0-493C-8923-A0BE4139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724400"/>
            <a:ext cx="1524000" cy="1676400"/>
          </a:xfrm>
          <a:prstGeom prst="ellipse">
            <a:avLst/>
          </a:prstGeom>
          <a:solidFill>
            <a:srgbClr val="FFFF66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8BE782A1-0E10-4177-A251-671B0B6A9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94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9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</a:rPr>
              <a:t>思考</a:t>
            </a:r>
          </a:p>
          <a:p>
            <a:pPr algn="ctr">
              <a:spcBef>
                <a:spcPct val="50000"/>
              </a:spcBef>
            </a:pPr>
            <a:r>
              <a:rPr lang="zh-CN" altLang="zh-CN" sz="9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itchFamily="1" charset="-122"/>
              </a:rPr>
              <a:t>什么是</a:t>
            </a:r>
          </a:p>
          <a:p>
            <a:pPr algn="ctr">
              <a:spcBef>
                <a:spcPct val="50000"/>
              </a:spcBef>
            </a:pPr>
            <a:r>
              <a:rPr lang="zh-CN" altLang="zh-CN" sz="9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itchFamily="1" charset="-122"/>
              </a:rPr>
              <a:t>海    海峡    洋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id="{8B06B2FC-FB6C-4F51-8880-DE1F6B204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124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4400" b="1"/>
              <a:t>三、四大洋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琼州海峡">
            <a:extLst>
              <a:ext uri="{FF2B5EF4-FFF2-40B4-BE49-F238E27FC236}">
                <a16:creationId xmlns:a16="http://schemas.microsoft.com/office/drawing/2014/main" id="{38D7BF92-8D80-46DB-87DF-606E95BCD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6" b="38"/>
          <a:stretch>
            <a:fillRect/>
          </a:stretch>
        </p:blipFill>
        <p:spPr bwMode="auto">
          <a:xfrm>
            <a:off x="0" y="90488"/>
            <a:ext cx="9144000" cy="664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AD67DFA4-E918-4834-BA0A-2A37D843F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48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4FEC288A-9982-4D88-9A40-466AE631A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702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>
                <a:latin typeface="Times New Roman" panose="02020603050405020304" pitchFamily="18" charset="0"/>
              </a:rPr>
              <a:t>   </a:t>
            </a:r>
          </a:p>
          <a:p>
            <a:pPr>
              <a:spcBef>
                <a:spcPct val="50000"/>
              </a:spcBef>
            </a:pPr>
            <a:r>
              <a:rPr lang="zh-CN" altLang="zh-CN" sz="2400">
                <a:latin typeface="Times New Roman" panose="02020603050405020304" pitchFamily="18" charset="0"/>
              </a:rPr>
              <a:t>  </a:t>
            </a:r>
          </a:p>
          <a:p>
            <a:pPr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zh-CN" sz="2400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4100" name="Picture 4" descr="B09A03CA地形的变化E03">
            <a:extLst>
              <a:ext uri="{FF2B5EF4-FFF2-40B4-BE49-F238E27FC236}">
                <a16:creationId xmlns:a16="http://schemas.microsoft.com/office/drawing/2014/main" id="{62CD7DC2-F637-471B-B061-954918BBD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201400" cy="922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5">
            <a:extLst>
              <a:ext uri="{FF2B5EF4-FFF2-40B4-BE49-F238E27FC236}">
                <a16:creationId xmlns:a16="http://schemas.microsoft.com/office/drawing/2014/main" id="{52E4EC96-4AA2-4170-B46C-0E74A6244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"/>
            <a:ext cx="89916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4400">
                <a:solidFill>
                  <a:schemeClr val="tx2"/>
                </a:solidFill>
                <a:latin typeface="Tahoma" panose="020B0604030504040204" pitchFamily="34" charset="0"/>
              </a:rPr>
              <a:t>                    </a:t>
            </a:r>
            <a:r>
              <a:rPr lang="zh-CN" altLang="zh-CN" sz="6000" b="1">
                <a:solidFill>
                  <a:srgbClr val="FFFF00"/>
                </a:solidFill>
                <a:latin typeface="Tahoma" panose="020B0604030504040204" pitchFamily="34" charset="0"/>
              </a:rPr>
              <a:t>第二章</a:t>
            </a:r>
          </a:p>
          <a:p>
            <a:pPr>
              <a:spcBef>
                <a:spcPct val="50000"/>
              </a:spcBef>
              <a:buSzPct val="90000"/>
            </a:pPr>
            <a:r>
              <a:rPr lang="zh-CN" altLang="zh-CN" sz="320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</a:t>
            </a:r>
            <a:r>
              <a:rPr lang="zh-CN" altLang="zh-CN" sz="600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第2节世界的海陆分布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四大洋面积比较">
            <a:extLst>
              <a:ext uri="{FF2B5EF4-FFF2-40B4-BE49-F238E27FC236}">
                <a16:creationId xmlns:a16="http://schemas.microsoft.com/office/drawing/2014/main" id="{F043B9BA-A2BF-4042-94CC-32BCB8FE1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" b="2"/>
          <a:stretch>
            <a:fillRect/>
          </a:stretch>
        </p:blipFill>
        <p:spPr bwMode="auto">
          <a:xfrm>
            <a:off x="1981200" y="533400"/>
            <a:ext cx="5410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3">
            <a:extLst>
              <a:ext uri="{FF2B5EF4-FFF2-40B4-BE49-F238E27FC236}">
                <a16:creationId xmlns:a16="http://schemas.microsoft.com/office/drawing/2014/main" id="{F7EB909A-4F12-404B-9DE5-E195FCB70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943600"/>
            <a:ext cx="2362200" cy="711200"/>
          </a:xfrm>
          <a:prstGeom prst="rect">
            <a:avLst/>
          </a:prstGeom>
          <a:noFill/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4000" b="1">
                <a:latin typeface="Times New Roman" panose="02020603050405020304" pitchFamily="18" charset="0"/>
                <a:ea typeface="华文新魏" panose="02010800040101010101" pitchFamily="2" charset="-122"/>
              </a:rPr>
              <a:t>太大印北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A4722A6A-02CD-4372-BB3A-6BC087715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28600"/>
            <a:ext cx="109855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6000" b="1">
                <a:latin typeface="Times New Roman" panose="02020603050405020304" pitchFamily="18" charset="0"/>
                <a:ea typeface="华文新魏" panose="02010800040101010101" pitchFamily="2" charset="-122"/>
              </a:rPr>
              <a:t>全球共分四个大洋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6A1805C-4407-46C8-BAD2-1CA901712D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altLang="zh-CN" dirty="0"/>
              <a:t>       </a:t>
            </a:r>
            <a:r>
              <a:rPr lang="zh-CN" altLang="zh-CN" dirty="0"/>
              <a:t>学习目标： </a:t>
            </a:r>
            <a:br>
              <a:rPr lang="zh-CN" altLang="zh-CN" dirty="0"/>
            </a:br>
            <a:r>
              <a:rPr lang="zh-CN" altLang="zh-CN" dirty="0"/>
              <a:t>	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zh-CN" sz="2800" dirty="0"/>
              <a:t>1</a:t>
            </a:r>
            <a:r>
              <a:rPr lang="zh-CN" altLang="en-US" sz="2800" dirty="0"/>
              <a:t>、</a:t>
            </a:r>
            <a:r>
              <a:rPr lang="zh-CN" altLang="zh-CN" sz="2800" dirty="0"/>
              <a:t>了解全球海陆面积比较,海洋和陆地分布的特点。</a:t>
            </a:r>
            <a:br>
              <a:rPr lang="zh-CN" altLang="zh-CN" sz="2800" dirty="0"/>
            </a:br>
            <a:r>
              <a:rPr lang="zh-CN" altLang="zh-CN" sz="2800" dirty="0"/>
              <a:t>	2、理解大陆、岛屿、大洲、洋、海、海峡等的概念。</a:t>
            </a:r>
            <a:br>
              <a:rPr lang="zh-CN" altLang="zh-CN" sz="2800" dirty="0"/>
            </a:br>
            <a:r>
              <a:rPr lang="zh-CN" altLang="zh-CN" sz="2800" dirty="0"/>
              <a:t>	3、通过读图掌握世界七大洲四大洋的名称、分布及突</a:t>
            </a:r>
            <a:r>
              <a:rPr lang="en-US" altLang="zh-CN" sz="2800" dirty="0"/>
              <a:t>       </a:t>
            </a:r>
            <a:r>
              <a:rPr lang="zh-CN" altLang="zh-CN" sz="2800" dirty="0"/>
              <a:t>出特征。</a:t>
            </a:r>
            <a:br>
              <a:rPr lang="zh-CN" altLang="zh-CN" sz="2800" dirty="0"/>
            </a:br>
            <a:r>
              <a:rPr lang="zh-CN" altLang="zh-CN" sz="2800" dirty="0"/>
              <a:t>	4、培养学生的观察力和空间思维能力。</a:t>
            </a:r>
            <a:endParaRPr lang="zh-CN" altLang="zh-CN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F63047FD-73F6-4276-BFE5-3E0A23EBC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620713"/>
            <a:ext cx="3816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>
                <a:latin typeface="Times New Roman" panose="02020603050405020304" pitchFamily="18" charset="0"/>
                <a:ea typeface="华文新魏" panose="02010800040101010101" pitchFamily="2" charset="-122"/>
              </a:rPr>
              <a:t>一、世界海陆分布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5EC4A497-3B3D-4D5B-AF72-C9B80811B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12875"/>
            <a:ext cx="83518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根据人们的计算，地球上海洋面积占了7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0.8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%，而陆地面积仅占了29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.2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%。概括的说，地球上七分是海洋，三分是陆地。</a:t>
            </a:r>
          </a:p>
        </p:txBody>
      </p:sp>
      <p:pic>
        <p:nvPicPr>
          <p:cNvPr id="6148" name="Picture 4" descr="图片1">
            <a:extLst>
              <a:ext uri="{FF2B5EF4-FFF2-40B4-BE49-F238E27FC236}">
                <a16:creationId xmlns:a16="http://schemas.microsoft.com/office/drawing/2014/main" id="{09A35198-B53E-4BD7-B4AB-D33DFA57C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781300"/>
            <a:ext cx="4359275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图片2">
            <a:extLst>
              <a:ext uri="{FF2B5EF4-FFF2-40B4-BE49-F238E27FC236}">
                <a16:creationId xmlns:a16="http://schemas.microsoft.com/office/drawing/2014/main" id="{3AEF8FAC-CC65-4743-853E-2A2F5FC2C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2781300"/>
            <a:ext cx="4316412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世界海陆面积比较">
            <a:extLst>
              <a:ext uri="{FF2B5EF4-FFF2-40B4-BE49-F238E27FC236}">
                <a16:creationId xmlns:a16="http://schemas.microsoft.com/office/drawing/2014/main" id="{03DE6C2A-3D7D-4706-A907-BC782AB15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9FC"/>
              </a:clrFrom>
              <a:clrTo>
                <a:srgbClr val="F7F9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7"/>
          <a:stretch>
            <a:fillRect/>
          </a:stretch>
        </p:blipFill>
        <p:spPr bwMode="auto">
          <a:xfrm>
            <a:off x="1981200" y="2019300"/>
            <a:ext cx="50292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3">
            <a:extLst>
              <a:ext uri="{FF2B5EF4-FFF2-40B4-BE49-F238E27FC236}">
                <a16:creationId xmlns:a16="http://schemas.microsoft.com/office/drawing/2014/main" id="{2CF589B3-6C33-4628-9F54-3C27AA23E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"/>
            <a:ext cx="5791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4000" b="1">
                <a:latin typeface="Times New Roman" panose="02020603050405020304" pitchFamily="18" charset="0"/>
              </a:rPr>
              <a:t>世界海陆面积比较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南北半球">
            <a:extLst>
              <a:ext uri="{FF2B5EF4-FFF2-40B4-BE49-F238E27FC236}">
                <a16:creationId xmlns:a16="http://schemas.microsoft.com/office/drawing/2014/main" id="{DBCFF1F2-DEF8-4A5C-AFDA-553B8678B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"/>
          <a:stretch>
            <a:fillRect/>
          </a:stretch>
        </p:blipFill>
        <p:spPr bwMode="auto">
          <a:xfrm>
            <a:off x="0" y="117475"/>
            <a:ext cx="9144000" cy="656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南北半球">
            <a:extLst>
              <a:ext uri="{FF2B5EF4-FFF2-40B4-BE49-F238E27FC236}">
                <a16:creationId xmlns:a16="http://schemas.microsoft.com/office/drawing/2014/main" id="{A6295F79-39E2-445F-A81C-4D11B3AE7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2" r="14342"/>
          <a:stretch>
            <a:fillRect/>
          </a:stretch>
        </p:blipFill>
        <p:spPr bwMode="auto">
          <a:xfrm>
            <a:off x="0" y="0"/>
            <a:ext cx="9144000" cy="656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3">
            <a:extLst>
              <a:ext uri="{FF2B5EF4-FFF2-40B4-BE49-F238E27FC236}">
                <a16:creationId xmlns:a16="http://schemas.microsoft.com/office/drawing/2014/main" id="{D9438A64-D963-49C7-96D4-C15FDE6E1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0"/>
            <a:ext cx="3810000" cy="762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zh-CN" sz="2400" b="1">
                <a:solidFill>
                  <a:srgbClr val="FF0000"/>
                </a:solidFill>
                <a:latin typeface="Verdana" panose="020B0604030504040204" pitchFamily="34" charset="0"/>
              </a:rPr>
              <a:t>陆地39%  海洋61%</a:t>
            </a:r>
          </a:p>
          <a:p>
            <a:pPr algn="ctr"/>
            <a:endParaRPr lang="zh-CN" altLang="zh-CN">
              <a:latin typeface="Verdana" panose="020B0604030504040204" pitchFamily="34" charset="0"/>
            </a:endParaRP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FBEA57CC-FAC2-4CA4-BE88-89A56F16D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562600"/>
            <a:ext cx="4114800" cy="762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zh-CN" sz="2400" b="1">
                <a:solidFill>
                  <a:srgbClr val="FF0000"/>
                </a:solidFill>
                <a:latin typeface="Verdana" panose="020B0604030504040204" pitchFamily="34" charset="0"/>
              </a:rPr>
              <a:t>陆地19%  海洋81%</a:t>
            </a:r>
          </a:p>
          <a:p>
            <a:pPr algn="ctr"/>
            <a:endParaRPr lang="zh-CN" altLang="zh-CN" sz="24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B6A89A88-31D0-4353-BCC5-655DC4ECE6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762000"/>
            <a:ext cx="990600" cy="990600"/>
          </a:xfrm>
          <a:prstGeom prst="line">
            <a:avLst/>
          </a:prstGeom>
          <a:noFill/>
          <a:ln w="57150" cmpd="sng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Line 6">
            <a:extLst>
              <a:ext uri="{FF2B5EF4-FFF2-40B4-BE49-F238E27FC236}">
                <a16:creationId xmlns:a16="http://schemas.microsoft.com/office/drawing/2014/main" id="{B5F2E246-6BF9-4329-84FC-6F4FD58850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953000"/>
            <a:ext cx="838200" cy="609600"/>
          </a:xfrm>
          <a:prstGeom prst="line">
            <a:avLst/>
          </a:prstGeom>
          <a:noFill/>
          <a:ln w="57150" cmpd="sng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东半球和西半球">
            <a:extLst>
              <a:ext uri="{FF2B5EF4-FFF2-40B4-BE49-F238E27FC236}">
                <a16:creationId xmlns:a16="http://schemas.microsoft.com/office/drawing/2014/main" id="{2E45B3C6-2369-4DCC-A2BE-C1B6A8CA3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1475"/>
            <a:ext cx="76200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3">
            <a:extLst>
              <a:ext uri="{FF2B5EF4-FFF2-40B4-BE49-F238E27FC236}">
                <a16:creationId xmlns:a16="http://schemas.microsoft.com/office/drawing/2014/main" id="{7BDE47D2-1966-4925-A0E5-C2F1200E4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607050"/>
            <a:ext cx="7543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       </a:t>
            </a:r>
            <a:r>
              <a:rPr lang="zh-CN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从东西半球看：陆地主要分布在东半球，海洋主要分布在西半球。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8C59D6C4-3048-4DB1-9C97-74DEE8268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287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了解以下概念:</a:t>
            </a:r>
          </a:p>
        </p:txBody>
      </p:sp>
      <p:sp>
        <p:nvSpPr>
          <p:cNvPr id="11267" name="Text Box 3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1D8B760-9682-45FD-AC52-80DF740B3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1989138"/>
            <a:ext cx="1014412" cy="528637"/>
          </a:xfrm>
          <a:prstGeom prst="rect">
            <a:avLst/>
          </a:prstGeom>
          <a:solidFill>
            <a:srgbClr val="CC99FF"/>
          </a:solidFill>
          <a:ln w="9525" cmpd="sng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大陆</a:t>
            </a:r>
          </a:p>
        </p:txBody>
      </p:sp>
      <p:sp>
        <p:nvSpPr>
          <p:cNvPr id="11268" name="Text Box 4">
            <a:hlinkClick r:id="" action="ppaction://noaction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B503A98-A25B-4D0F-B17C-29CC594F3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2997200"/>
            <a:ext cx="936625" cy="528638"/>
          </a:xfrm>
          <a:prstGeom prst="rect">
            <a:avLst/>
          </a:prstGeom>
          <a:solidFill>
            <a:srgbClr val="CC99FF"/>
          </a:solidFill>
          <a:ln w="9525" cmpd="sng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岛屿</a:t>
            </a:r>
          </a:p>
        </p:txBody>
      </p:sp>
      <p:sp>
        <p:nvSpPr>
          <p:cNvPr id="11269" name="Text Box 5">
            <a:hlinkClick r:id="" action="ppaction://noaction"/>
            <a:extLst>
              <a:ext uri="{FF2B5EF4-FFF2-40B4-BE49-F238E27FC236}">
                <a16:creationId xmlns:a16="http://schemas.microsoft.com/office/drawing/2014/main" id="{76DD198B-B2E7-4A24-A229-9A35A2867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933825"/>
            <a:ext cx="979487" cy="528638"/>
          </a:xfrm>
          <a:prstGeom prst="rect">
            <a:avLst/>
          </a:prstGeom>
          <a:solidFill>
            <a:srgbClr val="CC99FF"/>
          </a:solidFill>
          <a:ln w="9525" cmpd="sng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1" charset="-122"/>
              </a:rPr>
              <a:t>大洲</a:t>
            </a:r>
          </a:p>
        </p:txBody>
      </p:sp>
      <p:sp>
        <p:nvSpPr>
          <p:cNvPr id="11270" name="Line 6">
            <a:extLst>
              <a:ext uri="{FF2B5EF4-FFF2-40B4-BE49-F238E27FC236}">
                <a16:creationId xmlns:a16="http://schemas.microsoft.com/office/drawing/2014/main" id="{B9659CE7-0D36-4A10-9707-B1F3CBED4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362200"/>
            <a:ext cx="9144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1" name="Line 7">
            <a:extLst>
              <a:ext uri="{FF2B5EF4-FFF2-40B4-BE49-F238E27FC236}">
                <a16:creationId xmlns:a16="http://schemas.microsoft.com/office/drawing/2014/main" id="{432C15D8-BC16-4B62-809C-AE51C428C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276600"/>
            <a:ext cx="9906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2" name="Line 8">
            <a:extLst>
              <a:ext uri="{FF2B5EF4-FFF2-40B4-BE49-F238E27FC236}">
                <a16:creationId xmlns:a16="http://schemas.microsoft.com/office/drawing/2014/main" id="{B9E32C48-1895-465C-A897-32F65C177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191000"/>
            <a:ext cx="8382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Text Box 9">
            <a:extLst>
              <a:ext uri="{FF2B5EF4-FFF2-40B4-BE49-F238E27FC236}">
                <a16:creationId xmlns:a16="http://schemas.microsoft.com/office/drawing/2014/main" id="{123D3286-A869-40DE-9BC4-A189E7EA7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0574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Verdana" panose="020B0604030504040204" pitchFamily="34" charset="0"/>
              </a:rPr>
              <a:t>面积广大的陆地</a:t>
            </a:r>
          </a:p>
        </p:txBody>
      </p:sp>
      <p:sp>
        <p:nvSpPr>
          <p:cNvPr id="11274" name="Text Box 10">
            <a:extLst>
              <a:ext uri="{FF2B5EF4-FFF2-40B4-BE49-F238E27FC236}">
                <a16:creationId xmlns:a16="http://schemas.microsoft.com/office/drawing/2014/main" id="{F6BF22F1-193A-4D6D-B9AB-B97F6EE65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0480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Verdana" panose="020B0604030504040204" pitchFamily="34" charset="0"/>
              </a:rPr>
              <a:t>面积较小的陆地</a:t>
            </a:r>
          </a:p>
        </p:txBody>
      </p:sp>
      <p:sp>
        <p:nvSpPr>
          <p:cNvPr id="11275" name="Text Box 11">
            <a:extLst>
              <a:ext uri="{FF2B5EF4-FFF2-40B4-BE49-F238E27FC236}">
                <a16:creationId xmlns:a16="http://schemas.microsoft.com/office/drawing/2014/main" id="{9E8F5017-61A0-46FF-9481-DD3CEF71D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10000"/>
            <a:ext cx="2743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b="1">
                <a:latin typeface="Verdana" panose="020B0604030504040204" pitchFamily="34" charset="0"/>
              </a:rPr>
              <a:t>大陆和它附近的岛屿</a:t>
            </a:r>
          </a:p>
        </p:txBody>
      </p:sp>
      <p:sp>
        <p:nvSpPr>
          <p:cNvPr id="11276" name="Text Box 12">
            <a:extLst>
              <a:ext uri="{FF2B5EF4-FFF2-40B4-BE49-F238E27FC236}">
                <a16:creationId xmlns:a16="http://schemas.microsoft.com/office/drawing/2014/main" id="{32B4EE00-10E9-4000-B488-4CEB85D52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396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5400" b="1"/>
              <a:t>二、七大洲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 autoUpdateAnimBg="0"/>
      <p:bldP spid="11274" grpId="0" autoUpdateAnimBg="0"/>
      <p:bldP spid="11275" grpId="0" autoUpdateAnimBg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Pages>0</Pages>
  <Words>397</Words>
  <Characters>0</Characters>
  <Application>Microsoft Office PowerPoint</Application>
  <DocSecurity>0</DocSecurity>
  <PresentationFormat>全屏显示(4:3)</PresentationFormat>
  <Lines>0</Lines>
  <Paragraphs>78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华文中宋</vt:lpstr>
      <vt:lpstr>楷体_GB2312</vt:lpstr>
      <vt:lpstr>Arial</vt:lpstr>
      <vt:lpstr>Century Gothic</vt:lpstr>
      <vt:lpstr>Tahoma</vt:lpstr>
      <vt:lpstr>Times New Roman</vt:lpstr>
      <vt:lpstr>Verdana</vt:lpstr>
      <vt:lpstr>Wingdings 3</vt:lpstr>
      <vt:lpstr>丝状</vt:lpstr>
      <vt:lpstr>PowerPoint 演示文稿</vt:lpstr>
      <vt:lpstr>PowerPoint 演示文稿</vt:lpstr>
      <vt:lpstr>       学习目标：       1、了解全球海陆面积比较,海洋和陆地分布的特点。  2、理解大陆、岛屿、大洲、洋、海、海峡等的概念。  3、通过读图掌握世界七大洲四大洋的名称、分布及突       出特征。  4、培养学生的观察力和空间思维能力。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开心</dc:creator>
  <cp:keywords/>
  <dc:description/>
  <cp:lastModifiedBy>xbany</cp:lastModifiedBy>
  <cp:revision>16</cp:revision>
  <dcterms:created xsi:type="dcterms:W3CDTF">2014-09-17T00:31:25Z</dcterms:created>
  <dcterms:modified xsi:type="dcterms:W3CDTF">2019-09-16T05:07:55Z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2052-9.1.0.4842</vt:lpwstr>
  </property>
</Properties>
</file>