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2.xml" ContentType="application/vnd.ms-office.activeX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91" r:id="rId3"/>
    <p:sldId id="280" r:id="rId4"/>
    <p:sldId id="288" r:id="rId5"/>
    <p:sldId id="293" r:id="rId6"/>
    <p:sldId id="294" r:id="rId7"/>
    <p:sldId id="296" r:id="rId8"/>
    <p:sldId id="295" r:id="rId9"/>
    <p:sldId id="297" r:id="rId10"/>
    <p:sldId id="283" r:id="rId11"/>
    <p:sldId id="281" r:id="rId12"/>
    <p:sldId id="298" r:id="rId13"/>
    <p:sldId id="286" r:id="rId14"/>
    <p:sldId id="299" r:id="rId15"/>
    <p:sldId id="287" r:id="rId16"/>
    <p:sldId id="290" r:id="rId17"/>
    <p:sldId id="300" r:id="rId18"/>
    <p:sldId id="301" r:id="rId19"/>
    <p:sldId id="302" r:id="rId20"/>
    <p:sldId id="303" r:id="rId21"/>
    <p:sldId id="304" r:id="rId22"/>
    <p:sldId id="307" r:id="rId23"/>
    <p:sldId id="305" r:id="rId24"/>
    <p:sldId id="30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70709"/>
    <a:srgbClr val="469E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168CC4-DF7C-4853-9DEC-882EFD3CC9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8932B2-3EEB-40C5-8BFF-348452D69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700D789-73D9-46C9-AAC9-6DF2304DA7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DF3EA2E-5D74-4EBF-A546-F6F35CF13C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B40DC1B-4B3C-482B-B3AC-30E7D4E5F1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5265584-51E6-4C62-869C-F38801526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1CEA0B9-267D-462D-9231-E1F03E303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4A89D3-2D0C-4FBC-944D-7685EED9E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A29C9-EF08-4195-B742-E8155CDF7C4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9D79068-D86C-4561-8688-2B3EC4103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075C3EC-CF26-4E15-88BE-7F8A7ECCC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C5C757-26AA-47C7-9275-24AD254DF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A7570-8CE6-4AE7-AB39-A61293677D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4B832E2-CAAC-4891-A547-0DF3FB6CC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6151BCB-D11B-492F-A8D4-EBAB0836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9A73F3-7344-4C0F-929A-F28DD7411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BDBA0-7A3B-4802-91C6-62D1B90F477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59AB9F6-7B9B-4B2C-AE75-CEEC532F3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2F1B8F7-2021-4584-9583-A2AC0B63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2A2FAD-4452-47F8-A2F3-CF1467E29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28A90-3DE7-43CB-831F-34C586C5D94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9A984BC-8AE0-4DC9-A8DA-926116F5E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B77F73A-6F7C-4058-91DF-9A1B5E55D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3234F4-A96C-4740-8263-23EB5543E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183AC-772E-456B-A542-24609B9BE16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82DE516-8E9E-474F-B1FB-2EC0D8CD5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23B8E74-0F9B-4D44-8303-DEFA4B3B8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60160F-7972-4A9F-9A0B-DB3623718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09842-BE31-42BF-B0D5-08074F4156E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3A6D344-B577-4371-99E1-B00E37B51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4A50436-0953-4340-9AA8-7F16D8F9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ACC0F6-4662-467E-A75F-4E6AD123C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602EB-99F3-440C-9A54-2B7D5280D62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34E2537-15D2-472D-8B50-0052645DB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DCD21D5-65FF-44FA-8EDF-30B0D5144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213F57-A7AD-4B1D-B24C-DAC7EE59B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E7D38-6343-407B-88C5-4AA808D8FC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B435E69-EBA2-4845-B4B0-34D44E227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83A5BAC-F02F-4717-9A67-363DEC714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FDB0E2-0EA1-41FB-9C3A-B68D975DB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449A4-8F07-4B46-BD8E-06124C30A64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5AD583D-260E-4E7D-9C62-23939FC5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4036E9F-0015-4858-9009-C57E02CA4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B4DA22-BAD9-4BEF-87A7-9F5BCCCAC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146C8-2DD0-4EAC-B616-9858D7803DF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9C61BC0-14F7-485B-B5DF-981C75E4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25AB557-7B0F-41AF-A253-79C54078A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FC7F17-BEC6-4ECB-BCC6-567F97A7C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537A-85BC-46DA-B2B4-330D90AEED7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746FF2E-4784-4853-AD4E-D3909023C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8E1F19-2DBE-4F1C-BE8A-36CC07C03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40DC5C-23BA-4E58-BB7F-AB90AE18B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A27-A866-43B8-90C8-42C8772A3C5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53AED67-9B1F-4FB5-A0DE-0BEC8D091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481E0E3-CC89-405F-9941-86BDD268C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0B3509-29CD-482B-A315-F1F1C7F43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F4A83-05C8-4E05-9023-44459057277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6E0D7E6-F26A-4DD0-A459-2132C61C5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AC0B9F6-D87D-4A17-86E9-ECD37F6C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9D434A-86D5-4F9D-AF95-C052E8F07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C8CAE-94B3-4DC3-B738-4F11CCAC49A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3E393B8-6F38-48F6-B16F-FB1DB409A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7ED4F71-CF80-49E2-A9F2-06072084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A33D0E-A3AC-43A2-8D83-DA8FA918B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38B60-F4E8-4547-927F-EE76FF2CCAB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AB86F5A-8972-4978-A1BA-7BD84ED0E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990733C-1638-4A63-846D-1C46F42C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D5585A-ACEF-44C7-BD1C-C0465B199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413-7F01-4DD2-9000-1BDF351B1F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659F31A-3BCE-4EFD-9D7F-CD0F3F4D3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4ECE62E-B94F-4D5A-992D-DBF0C6DD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A8FE07-37ED-435D-996A-0D280083F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3EAC4-710D-4282-9ED8-7338C9C5F3C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05AFF73-A5CD-446F-A56B-6EB0F3277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D9346E9-88EE-4F69-ADAE-8E229D0F2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2C19A5-ED8C-4407-B8B0-A6249C875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D5254-A3C0-4080-9D90-B24084CCA66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3233888-6051-4B1B-8CED-4F931B39B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B586AD6-0C22-4512-A791-BF08CCD27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F84D67-DA8E-472B-85D6-9BDA8F2D6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EB7C3-3C70-48C7-BEE2-4437EA0A026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D6BF8EB-14C4-432C-9ADA-384B06732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D7A2F5-43F6-44A8-AE1D-7CFD49C06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C162CD-F3B3-4D75-A635-F3B9D452A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5ECA0-1295-45C6-9D7F-CD4C1ADAE3B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46F0707-CD30-4D6B-82DD-1BC2CCDC4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65B5BD7-6026-4F30-B811-CAE2A619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6209B4-DE64-42EF-8F99-9C27DDC67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B004B-4B11-41F9-ADBD-5B727F5E1C2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393EDF7-26BD-4CD5-8E04-1E3A4041F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0207364-E7BB-4402-BC1F-ED8D65741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DA83C5-7138-4A9C-90E8-7D87AEE1A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DC340-7DCE-46E5-A3CF-390152F0A7C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1894A6A-C9B5-4236-938B-2D070B392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311DA14-2EAC-447F-853B-1679C1EC8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E6120F-8EF8-4984-9DE2-977DA8DFC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3711E-4F7F-43EC-8486-1FAF7A29217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3E12456-8CD9-439A-9874-431418F9B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B588406-DD1E-4651-B5F8-22BEB16B4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25841A-E4B8-48C9-BBD8-DBC25F327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BDA8F-5844-40B1-9365-3EC272CD08E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AF4A5D3-CA51-4090-AB2F-72390AF8C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F248E28-424D-4E01-920E-0A111AB34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A5618EA-D69B-4F68-A30D-78E3F9A0103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1066800"/>
            <a:ext cx="6934200" cy="17526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B98A1FF-DB4E-4F76-B946-04C7E9BC7D8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2971800"/>
            <a:ext cx="5638800" cy="1752600"/>
          </a:xfrm>
        </p:spPr>
        <p:txBody>
          <a:bodyPr/>
          <a:lstStyle>
            <a:lvl1pPr marL="0" indent="0" algn="r">
              <a:buFont typeface="Symbol" panose="05050102010706020507" pitchFamily="18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ECBF410B-58BC-4BC6-BC75-1AE5AB4F265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07518110-39F5-4D0B-A620-31DC5C73D07E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2950CFB-0FAE-46CC-9321-97DAC6CC7B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A49CA12-D1A8-42BF-9B47-81E1494894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039FA5-7065-48A3-991F-3A1F2AA5B1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CEEC3-3758-4CEC-B354-02D18640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C0933-7EE5-451F-9742-08A5410C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5AC95-0531-4629-9F45-B4215576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BC291-7985-4BD2-81F0-BDBBD9393C09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686D1-1661-434F-B8B3-8F528F0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D086F-4938-408D-A4B7-731944EB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A2DBB-3E3B-4C54-940B-1E3053F81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9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A36C2-AD7B-4273-A06F-017D7781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17500"/>
            <a:ext cx="1943100" cy="5930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BB64-6D9B-4CD5-B876-FE2FEB33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17500"/>
            <a:ext cx="5676900" cy="5930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2E57D-88E6-4EB9-A34E-70A7EF9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9A38F-375A-405F-BBA0-5AA74A012546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5D84C-7436-4C15-BAEE-FBD08C1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165ED-96B9-4D7A-81F2-414E271A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FAA0A-2D12-40F7-BE24-22C3AAFBF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30BB-03FC-498B-B54C-56E90F69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69236-6A4B-4377-8597-7D5E89CF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127DE-3747-4B50-85AD-A57D2480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28CEA-B249-4C50-BEDE-EDC82DB0ACFA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D7FC9-0472-4E2F-86F9-B4ACE6F7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F0152-3CE1-4F77-8645-D4ABAD6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AC10-CF6C-44C2-9BA0-BA2EAF027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187C8-3CB4-4D3B-9002-ADA8483F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549F0-A5E6-4A29-AEA9-6DB94095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8D88-7375-45DE-A3B4-E5DB958F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722DD-A944-4305-8CB9-38DF2E445BC0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DEE61-B6D9-47AC-BA3F-30D74EC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D224-78ED-4EF3-A6E2-F7DF7C0D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D5900-449B-40F3-8335-F20D91561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1AB0-D6F6-41F5-9734-0706F0E2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1FD9F-D26C-4AF2-833E-829F9A4D8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BE603-E29B-4C13-B10C-8C15ED4C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63D19-8662-439C-828F-94C6945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C0843-6B7A-4285-8471-2F9A0D40B44A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AB2BD-AB7C-4CA3-B53A-1C0AE5B2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73214-D358-45C1-A8F8-90DD9676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86C96-EBEE-48F0-87DE-DA38609B7E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E198-ACA5-4B5C-A5DA-00327FF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F0A18-0DCC-4F61-B58C-0AA1E565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4F314-3DAD-427A-87A0-122F7D7F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968D9-2D5F-4EAE-9BE1-E2F3B4528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D6EE2-9FE3-4957-8DB8-695D27EB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19B72-1277-4621-80B6-9A205425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F455F-EFA3-4EC2-9C81-4BCECC827141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5D057-BD65-4D1B-B15C-2C2D30E5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24CAE-DFD8-44A0-B4E9-23E74DC2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6746B-EC05-4040-89C0-AD938F7C02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8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1FDD2-516C-4E5A-855A-95FC837B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71672-3DC7-4C6A-80E0-1475146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EA9EF-DCB9-4AA7-BA70-9AA51086CCA2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EC9C9-E07E-4EB0-A120-24D2D59B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170B5-FA40-4FD5-A878-87A3AD2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3DC4-4B8D-43FC-9C5E-C616141EE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1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2B17D-5A6F-4B8A-88CF-D0A131F1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C3FDE-BB35-4552-B33E-F25B014D3D56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19400-68A7-44AE-B4C1-3D2F6D60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A644-16D6-42EB-9AEB-DB3D18B6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AFC0-C7B9-4DB6-81D6-D8755AB76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9199-611F-486E-92DC-C445DD8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B1CBF-48B1-4886-BD72-CCC195C3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3C7C1-EE6C-46E8-BFE0-E237888F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73D1F-CE91-46B5-B9D1-951F3B1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D5AA9-CAE4-4513-A066-6B10BD433348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0E04-B480-4D44-9382-C5677DB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18DAD-5FD1-410E-BF39-40698FA8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615A4-775A-485A-9393-F48021251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6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A2AAE-C05F-46DF-911B-BF31654E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EF311-D485-4608-9833-37167CD5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E20B3-4C6D-462B-9F39-E9994980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C5459-B2B1-4296-8319-4A727558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9CB1B-C02C-402A-B2F4-E0662EAA2581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27213-EEDD-4D19-B592-78E9C3C4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668EE-24F6-469F-A177-7AF13B71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2A154-19F1-498D-8E19-D510D70B73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B09A616-917E-4F78-92DC-BC27D0F0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7500"/>
            <a:ext cx="7772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FC518B9-E541-44EA-B110-5F5E16BD1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2E91098-D0CC-43DC-AFD6-2A39765131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CF9552A-E058-4FE6-93E8-69094FA2FA95}" type="datetime1">
              <a:rPr lang="zh-CN" altLang="en-US"/>
              <a:pPr/>
              <a:t>2019/9/24</a:t>
            </a:fld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9F62C45-45CC-45EA-8761-4F6BDA25CF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 altLang="zh-CN"/>
              <a:t>—— 中央电教馆资源中心 ——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D98122D9-98BE-4CAB-AB8D-D9848A484B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1C8CB41-BB85-4045-8ACC-8F8CB27DFA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slide" Target="slide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zhengdonghua\Desktop\&#28023;&#38470;&#21464;&#36801;\CONTIN.AVI" TargetMode="Externa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zhengdonghua\Desktop\&#28023;&#38470;&#21464;&#36801;\&#28779;&#23665;&#29190;&#21457;%20.MPG" TargetMode="Externa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.ku6.com/show/YH79xKas-xkHmGG6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22823;&#38470;&#28418;&#31227;.exe" TargetMode="External"/><Relationship Id="rId5" Type="http://schemas.openxmlformats.org/officeDocument/2006/relationships/image" Target="../media/image10.jpe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4D5630B-93C3-4428-9A28-25D48FB031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496" y="2601119"/>
            <a:ext cx="6686550" cy="1655762"/>
          </a:xfrm>
        </p:spPr>
        <p:txBody>
          <a:bodyPr/>
          <a:lstStyle/>
          <a:p>
            <a:r>
              <a:rPr lang="zh-CN" altLang="en-US" sz="6000" dirty="0"/>
              <a:t>第四节 海陆的变迁</a:t>
            </a:r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B652760-07D4-4B23-8C68-28BA63C03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642938"/>
          </a:xfrm>
        </p:spPr>
        <p:txBody>
          <a:bodyPr/>
          <a:lstStyle/>
          <a:p>
            <a:r>
              <a:rPr lang="zh-CN" altLang="en-US" sz="3600"/>
              <a:t>大陆漂移的证据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FF133D-B047-4E8E-85F1-F7CD631B4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540750" cy="765175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9F5D4F93-DE4D-46DF-8F85-1E483A8E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209800"/>
            <a:ext cx="488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ahoma" panose="020B0604030504040204" pitchFamily="34" charset="0"/>
              </a:rPr>
              <a:t>大陆拼合图</a:t>
            </a:r>
          </a:p>
        </p:txBody>
      </p:sp>
      <p:pic>
        <p:nvPicPr>
          <p:cNvPr id="40968" name="Picture 8" descr="snap005">
            <a:extLst>
              <a:ext uri="{FF2B5EF4-FFF2-40B4-BE49-F238E27FC236}">
                <a16:creationId xmlns:a16="http://schemas.microsoft.com/office/drawing/2014/main" id="{E88466D6-EF89-46EF-B0E5-1790A497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181475" cy="56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9" name="Picture 9" descr="snap006">
            <a:extLst>
              <a:ext uri="{FF2B5EF4-FFF2-40B4-BE49-F238E27FC236}">
                <a16:creationId xmlns:a16="http://schemas.microsoft.com/office/drawing/2014/main" id="{23CE0B3B-BD1D-4AC8-852E-7C63665E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1751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 descr="snap007">
            <a:extLst>
              <a:ext uri="{FF2B5EF4-FFF2-40B4-BE49-F238E27FC236}">
                <a16:creationId xmlns:a16="http://schemas.microsoft.com/office/drawing/2014/main" id="{DE772028-271F-4C7A-952A-10BBBD0C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908050"/>
            <a:ext cx="416718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6F891A4-BD7C-42A6-81E3-6A29FB27B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563563"/>
          </a:xfrm>
        </p:spPr>
        <p:txBody>
          <a:bodyPr/>
          <a:lstStyle/>
          <a:p>
            <a:r>
              <a:rPr lang="zh-CN" altLang="en-US"/>
              <a:t>大陆的漂移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BC936D4-EA0D-4E24-9057-5EFEC21EC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748338"/>
            <a:ext cx="7772400" cy="5000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zh-CN" sz="2800"/>
          </a:p>
        </p:txBody>
      </p:sp>
      <p:sp>
        <p:nvSpPr>
          <p:cNvPr id="38917" name="AutoShape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AA79B9B-E0B8-4491-8BB4-E665ED4F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5334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20" r:id="rId2" imgW="0" imgH="0"/>
        </mc:Choice>
        <mc:Fallback>
          <p:control r:id="rId2" imgW="0" imgH="0">
            <p:pic>
              <p:nvPicPr>
                <p:cNvPr id="38918" name="ShockwaveFlash1">
                  <a:extLst>
                    <a:ext uri="{FF2B5EF4-FFF2-40B4-BE49-F238E27FC236}">
                      <a16:creationId xmlns:a16="http://schemas.microsoft.com/office/drawing/2014/main" id="{CD215A54-3688-492B-B6A4-0C4EAC4001A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138" y="1143000"/>
                  <a:ext cx="7212012" cy="5105400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D9A0025C-3E58-4077-B146-E3AB539B8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676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二、大陆漂移假说的内容</a:t>
            </a:r>
          </a:p>
        </p:txBody>
      </p:sp>
      <p:pic>
        <p:nvPicPr>
          <p:cNvPr id="72707" name="Picture 3" descr="111">
            <a:extLst>
              <a:ext uri="{FF2B5EF4-FFF2-40B4-BE49-F238E27FC236}">
                <a16:creationId xmlns:a16="http://schemas.microsoft.com/office/drawing/2014/main" id="{3492D4FD-FBEC-469F-94D8-8383B4EF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39211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Text Box 4">
            <a:extLst>
              <a:ext uri="{FF2B5EF4-FFF2-40B4-BE49-F238E27FC236}">
                <a16:creationId xmlns:a16="http://schemas.microsoft.com/office/drawing/2014/main" id="{1756977D-30DB-408A-A663-8763490B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08275"/>
            <a:ext cx="44640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看图，大陆是如何漂移的？大西洋和太平洋的变化趋势又是怎样呢？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AD24F392-E4E1-4549-82E5-67E97F7AC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916113"/>
            <a:ext cx="122396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BAFB3B76-5247-46D5-8213-0E938CFD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28775"/>
            <a:ext cx="3563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泛大陆”和“泛大洋”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0BF48936-0FC0-4A80-A19D-66A14A88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734050"/>
            <a:ext cx="1296988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BD892D56-C01D-4D78-9F7C-42DFCEAF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516563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七大洲和四大洋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3218D0D-1E93-4F9D-BA64-D0B20622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482600"/>
          </a:xfrm>
        </p:spPr>
        <p:txBody>
          <a:bodyPr/>
          <a:lstStyle/>
          <a:p>
            <a:r>
              <a:rPr lang="zh-CN" altLang="en-US" sz="3600"/>
              <a:t>世界六大板块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91C28FE-4E1A-455A-AE87-BA264BB3E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6019800"/>
            <a:ext cx="1371600" cy="384175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000"/>
              <a:t>板块边界</a:t>
            </a:r>
          </a:p>
        </p:txBody>
      </p:sp>
      <p:pic>
        <p:nvPicPr>
          <p:cNvPr id="44036" name="Picture 4" descr="snap008">
            <a:extLst>
              <a:ext uri="{FF2B5EF4-FFF2-40B4-BE49-F238E27FC236}">
                <a16:creationId xmlns:a16="http://schemas.microsoft.com/office/drawing/2014/main" id="{C81E376F-305F-4CBF-A116-3C0B0ADB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7620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Line 5">
            <a:extLst>
              <a:ext uri="{FF2B5EF4-FFF2-40B4-BE49-F238E27FC236}">
                <a16:creationId xmlns:a16="http://schemas.microsoft.com/office/drawing/2014/main" id="{D633A0A1-3210-4321-8DC2-AF535E5B1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219825"/>
            <a:ext cx="609600" cy="0"/>
          </a:xfrm>
          <a:prstGeom prst="line">
            <a:avLst/>
          </a:prstGeom>
          <a:noFill/>
          <a:ln w="28575">
            <a:solidFill>
              <a:srgbClr val="0707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BACK">
            <a:extLst>
              <a:ext uri="{FF2B5EF4-FFF2-40B4-BE49-F238E27FC236}">
                <a16:creationId xmlns:a16="http://schemas.microsoft.com/office/drawing/2014/main" id="{80E19783-840D-4DBC-9186-BA5F229F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Text Box 4">
            <a:extLst>
              <a:ext uri="{FF2B5EF4-FFF2-40B4-BE49-F238E27FC236}">
                <a16:creationId xmlns:a16="http://schemas.microsoft.com/office/drawing/2014/main" id="{8CC5C261-D523-4BE5-A8C1-A9E20771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446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全球由六大板块组成</a:t>
            </a:r>
          </a:p>
        </p:txBody>
      </p:sp>
      <p:pic>
        <p:nvPicPr>
          <p:cNvPr id="73733" name="Picture 5" descr="板块空白">
            <a:extLst>
              <a:ext uri="{FF2B5EF4-FFF2-40B4-BE49-F238E27FC236}">
                <a16:creationId xmlns:a16="http://schemas.microsoft.com/office/drawing/2014/main" id="{C76CB914-81DA-4F53-9CFB-927C5C75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24175"/>
            <a:ext cx="5724525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4" name="Text Box 6">
            <a:extLst>
              <a:ext uri="{FF2B5EF4-FFF2-40B4-BE49-F238E27FC236}">
                <a16:creationId xmlns:a16="http://schemas.microsoft.com/office/drawing/2014/main" id="{4AF1EE99-2D05-4C5B-8F3B-0A2816338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8453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2B30EB"/>
                </a:solidFill>
                <a:latin typeface="Arial" panose="020B0604020202020204" pitchFamily="34" charset="0"/>
              </a:rPr>
              <a:t>亚欧板块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FA15C1A1-4F86-4844-AE37-46BF2127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84538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FF00"/>
                </a:solidFill>
                <a:latin typeface="Arial" panose="020B0604020202020204" pitchFamily="34" charset="0"/>
              </a:rPr>
              <a:t>美洲板块</a:t>
            </a:r>
          </a:p>
        </p:txBody>
      </p:sp>
      <p:sp>
        <p:nvSpPr>
          <p:cNvPr id="73736" name="Text Box 8">
            <a:extLst>
              <a:ext uri="{FF2B5EF4-FFF2-40B4-BE49-F238E27FC236}">
                <a16:creationId xmlns:a16="http://schemas.microsoft.com/office/drawing/2014/main" id="{E1B4A8D8-284C-449B-AA1A-D92A60F50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437063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非洲版块</a:t>
            </a:r>
          </a:p>
        </p:txBody>
      </p:sp>
      <p:sp>
        <p:nvSpPr>
          <p:cNvPr id="73737" name="Text Box 9">
            <a:extLst>
              <a:ext uri="{FF2B5EF4-FFF2-40B4-BE49-F238E27FC236}">
                <a16:creationId xmlns:a16="http://schemas.microsoft.com/office/drawing/2014/main" id="{68AB4462-6B17-46F6-988C-3CFB794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8688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印度洋板块</a:t>
            </a:r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4CFE4D82-FD61-452D-B35A-253F5F4C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太平洋板块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1506185C-0FFC-4534-A20F-EDDC4309A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661025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南极洲板块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/>
      <p:bldP spid="73735" grpId="0"/>
      <p:bldP spid="73736" grpId="0"/>
      <p:bldP spid="73737" grpId="0"/>
      <p:bldP spid="73738" grpId="0"/>
      <p:bldP spid="737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0D72F57A-F4AB-43A4-986D-D07CB857B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7772400" cy="563563"/>
          </a:xfrm>
        </p:spPr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</a:rPr>
              <a:t>三、板块的运动</a:t>
            </a:r>
          </a:p>
        </p:txBody>
      </p:sp>
      <p:pic>
        <p:nvPicPr>
          <p:cNvPr id="45060" name="Picture 1028" descr="无标题">
            <a:extLst>
              <a:ext uri="{FF2B5EF4-FFF2-40B4-BE49-F238E27FC236}">
                <a16:creationId xmlns:a16="http://schemas.microsoft.com/office/drawing/2014/main" id="{24FF0936-4C3D-4072-8123-5EC0F00A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7058025" cy="50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Text Box 1029">
            <a:extLst>
              <a:ext uri="{FF2B5EF4-FFF2-40B4-BE49-F238E27FC236}">
                <a16:creationId xmlns:a16="http://schemas.microsoft.com/office/drawing/2014/main" id="{1A2B693B-CF4D-4CCB-8CDC-B76CB810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372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5062" name="Line 1030">
            <a:extLst>
              <a:ext uri="{FF2B5EF4-FFF2-40B4-BE49-F238E27FC236}">
                <a16:creationId xmlns:a16="http://schemas.microsoft.com/office/drawing/2014/main" id="{767666A7-D87A-4529-84F6-3BDBBBE2F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165850"/>
            <a:ext cx="792163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Line 1031">
            <a:extLst>
              <a:ext uri="{FF2B5EF4-FFF2-40B4-BE49-F238E27FC236}">
                <a16:creationId xmlns:a16="http://schemas.microsoft.com/office/drawing/2014/main" id="{F816F2F7-ADFE-4BB8-9624-BCF3CFB33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6165850"/>
            <a:ext cx="936625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4" name="Line 1032">
            <a:extLst>
              <a:ext uri="{FF2B5EF4-FFF2-40B4-BE49-F238E27FC236}">
                <a16:creationId xmlns:a16="http://schemas.microsoft.com/office/drawing/2014/main" id="{1039C8D5-98EB-495D-ADAD-A6DF150A9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6669088"/>
            <a:ext cx="865188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Line 1033">
            <a:extLst>
              <a:ext uri="{FF2B5EF4-FFF2-40B4-BE49-F238E27FC236}">
                <a16:creationId xmlns:a16="http://schemas.microsoft.com/office/drawing/2014/main" id="{42006DC5-2430-4CA6-8968-89FDDB8C9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6669088"/>
            <a:ext cx="936625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7" name="Text Box 1035">
            <a:extLst>
              <a:ext uri="{FF2B5EF4-FFF2-40B4-BE49-F238E27FC236}">
                <a16:creationId xmlns:a16="http://schemas.microsoft.com/office/drawing/2014/main" id="{3E050F37-2933-4B5B-A7FA-613D1BDF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7692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表示：</a:t>
            </a:r>
          </a:p>
        </p:txBody>
      </p:sp>
      <p:sp>
        <p:nvSpPr>
          <p:cNvPr id="45068" name="Line 1036">
            <a:extLst>
              <a:ext uri="{FF2B5EF4-FFF2-40B4-BE49-F238E27FC236}">
                <a16:creationId xmlns:a16="http://schemas.microsoft.com/office/drawing/2014/main" id="{E00C4AD4-CCA7-4AA1-89D4-1664C8F1B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6308725"/>
            <a:ext cx="2736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Line 1037">
            <a:extLst>
              <a:ext uri="{FF2B5EF4-FFF2-40B4-BE49-F238E27FC236}">
                <a16:creationId xmlns:a16="http://schemas.microsoft.com/office/drawing/2014/main" id="{6641FC46-0757-49DC-94E2-67C824AEA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6742113"/>
            <a:ext cx="2736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Text Box 1038">
            <a:extLst>
              <a:ext uri="{FF2B5EF4-FFF2-40B4-BE49-F238E27FC236}">
                <a16:creationId xmlns:a16="http://schemas.microsoft.com/office/drawing/2014/main" id="{66BAC15C-F9DE-4953-B8C3-AED82C48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3658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表示：</a:t>
            </a:r>
          </a:p>
        </p:txBody>
      </p:sp>
      <p:sp>
        <p:nvSpPr>
          <p:cNvPr id="45071" name="Text Box 1039">
            <a:extLst>
              <a:ext uri="{FF2B5EF4-FFF2-40B4-BE49-F238E27FC236}">
                <a16:creationId xmlns:a16="http://schemas.microsoft.com/office/drawing/2014/main" id="{BC094AEF-9284-4770-9CB0-55273823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8054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碰撞挤压</a:t>
            </a:r>
          </a:p>
        </p:txBody>
      </p:sp>
      <p:sp>
        <p:nvSpPr>
          <p:cNvPr id="45072" name="Text Box 1040">
            <a:extLst>
              <a:ext uri="{FF2B5EF4-FFF2-40B4-BE49-F238E27FC236}">
                <a16:creationId xmlns:a16="http://schemas.microsoft.com/office/drawing/2014/main" id="{C79A7FDE-0AD3-4DC9-9518-0EC631D3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623728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张裂拉伸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5C30455-BE13-41F5-8B46-88CA784AB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723900"/>
          </a:xfrm>
        </p:spPr>
        <p:txBody>
          <a:bodyPr/>
          <a:lstStyle/>
          <a:p>
            <a:r>
              <a:rPr lang="zh-CN" altLang="en-US" sz="3200"/>
              <a:t>东非大裂谷的扩张与红海的变迁</a:t>
            </a:r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FC7F27FA-64FA-4937-A66A-7CB842D1B52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066800"/>
            <a:ext cx="6934200" cy="3200400"/>
            <a:chOff x="192" y="816"/>
            <a:chExt cx="5376" cy="2797"/>
          </a:xfrm>
        </p:grpSpPr>
        <p:pic>
          <p:nvPicPr>
            <p:cNvPr id="48133" name="Picture 5" descr="东非大裂谷示意图2">
              <a:extLst>
                <a:ext uri="{FF2B5EF4-FFF2-40B4-BE49-F238E27FC236}">
                  <a16:creationId xmlns:a16="http://schemas.microsoft.com/office/drawing/2014/main" id="{FB893ECE-BC2F-48C3-B7E3-7E4A62211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816"/>
              <a:ext cx="2420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34" name="Picture 6" descr="东非大裂谷卫星图片">
              <a:extLst>
                <a:ext uri="{FF2B5EF4-FFF2-40B4-BE49-F238E27FC236}">
                  <a16:creationId xmlns:a16="http://schemas.microsoft.com/office/drawing/2014/main" id="{8A22097C-0228-4424-A507-5ADB076C3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816"/>
              <a:ext cx="2832" cy="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136" name="Picture 8" descr="红海板块变迁示意图0">
            <a:extLst>
              <a:ext uri="{FF2B5EF4-FFF2-40B4-BE49-F238E27FC236}">
                <a16:creationId xmlns:a16="http://schemas.microsoft.com/office/drawing/2014/main" id="{8686834B-008C-4A54-9E40-662D4543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9938"/>
            <a:ext cx="150812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7" name="Picture 9" descr="红海板块变迁示意图1">
            <a:extLst>
              <a:ext uri="{FF2B5EF4-FFF2-40B4-BE49-F238E27FC236}">
                <a16:creationId xmlns:a16="http://schemas.microsoft.com/office/drawing/2014/main" id="{AD73EE10-8823-4AEF-8B77-75BECB23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4503738"/>
            <a:ext cx="15652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9" name="Picture 11" descr="红海板块变迁示意图4">
            <a:extLst>
              <a:ext uri="{FF2B5EF4-FFF2-40B4-BE49-F238E27FC236}">
                <a16:creationId xmlns:a16="http://schemas.microsoft.com/office/drawing/2014/main" id="{0EEA65B4-63EB-4C0B-8573-564C6669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3738"/>
            <a:ext cx="1600200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40" name="Picture 12" descr="红海板块变迁示意图3">
            <a:extLst>
              <a:ext uri="{FF2B5EF4-FFF2-40B4-BE49-F238E27FC236}">
                <a16:creationId xmlns:a16="http://schemas.microsoft.com/office/drawing/2014/main" id="{6512C2DE-C1DB-40B3-8816-EB49C4EF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4495800"/>
            <a:ext cx="1600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CONTIN.AVI">
            <a:hlinkClick r:id="" action="ppaction://media"/>
            <a:extLst>
              <a:ext uri="{FF2B5EF4-FFF2-40B4-BE49-F238E27FC236}">
                <a16:creationId xmlns:a16="http://schemas.microsoft.com/office/drawing/2014/main" id="{9E0AE244-9C01-44D4-B3A7-5FE6E0E34B68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557338"/>
            <a:ext cx="54006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5" name="WordArt 3">
            <a:extLst>
              <a:ext uri="{FF2B5EF4-FFF2-40B4-BE49-F238E27FC236}">
                <a16:creationId xmlns:a16="http://schemas.microsoft.com/office/drawing/2014/main" id="{0B0AEE21-44ED-4006-92D8-1A3F85E07B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84438" y="476250"/>
            <a:ext cx="4032250" cy="806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3300"/>
                  </a:solidFill>
                  <a:miter lim="800000"/>
                  <a:headEnd/>
                  <a:tailEnd/>
                </a:ln>
                <a:solidFill>
                  <a:srgbClr val="B47206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板块的运动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47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47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5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475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008(1)">
            <a:extLst>
              <a:ext uri="{FF2B5EF4-FFF2-40B4-BE49-F238E27FC236}">
                <a16:creationId xmlns:a16="http://schemas.microsoft.com/office/drawing/2014/main" id="{91534A57-ED24-4DEA-BCB3-41A27CFD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-171450"/>
            <a:ext cx="82804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9" name="Text Box 3">
            <a:extLst>
              <a:ext uri="{FF2B5EF4-FFF2-40B4-BE49-F238E27FC236}">
                <a16:creationId xmlns:a16="http://schemas.microsoft.com/office/drawing/2014/main" id="{34F79B30-E358-4DE7-8B20-CDC994F1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770413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</a:t>
            </a:r>
            <a:r>
              <a:rPr kumimoji="0"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思    考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１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喜马拉雅山脉是哪两大板块碰撞形成的？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２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安第斯山脉是哪两大板块碰撞形成的？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３</a:t>
            </a:r>
            <a:r>
              <a:rPr kumimoji="0" lang="en-US" altLang="zh-CN" b="1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  <a:r>
              <a:rPr kumimoji="0" lang="en-US" altLang="zh-CN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</a:t>
            </a:r>
            <a:r>
              <a:rPr kumimoji="0" lang="zh-CN" altLang="en-US">
                <a:solidFill>
                  <a:srgbClr val="2B30EB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大西洋是板块碰撞形成的还是板块张裂形成的？</a:t>
            </a:r>
          </a:p>
        </p:txBody>
      </p:sp>
      <p:pic>
        <p:nvPicPr>
          <p:cNvPr id="75780" name="Picture 4" descr="002">
            <a:extLst>
              <a:ext uri="{FF2B5EF4-FFF2-40B4-BE49-F238E27FC236}">
                <a16:creationId xmlns:a16="http://schemas.microsoft.com/office/drawing/2014/main" id="{A9234A4F-B0B6-47AC-A722-099B45A0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4913313"/>
            <a:ext cx="1697037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1" name="Picture 5" descr="板块空白">
            <a:extLst>
              <a:ext uri="{FF2B5EF4-FFF2-40B4-BE49-F238E27FC236}">
                <a16:creationId xmlns:a16="http://schemas.microsoft.com/office/drawing/2014/main" id="{792CBAAC-509B-47FC-BA5E-3A6C35EF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2838"/>
            <a:ext cx="5724525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2" name="Text Box 6">
            <a:extLst>
              <a:ext uri="{FF2B5EF4-FFF2-40B4-BE49-F238E27FC236}">
                <a16:creationId xmlns:a16="http://schemas.microsoft.com/office/drawing/2014/main" id="{87DE59E8-BE21-4CCE-96A3-4C2DE014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81525"/>
            <a:ext cx="433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DA917A2D-8FB0-43A0-A5CD-48B4E98DCE03}"/>
              </a:ext>
            </a:extLst>
          </p:cNvPr>
          <p:cNvSpPr>
            <a:spLocks noChangeArrowheads="1"/>
          </p:cNvSpPr>
          <p:nvPr/>
        </p:nvSpPr>
        <p:spPr bwMode="auto">
          <a:xfrm rot="842174">
            <a:off x="1403350" y="4581525"/>
            <a:ext cx="865188" cy="134938"/>
          </a:xfrm>
          <a:prstGeom prst="flowChartTerminator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4" name="Group 8">
            <a:extLst>
              <a:ext uri="{FF2B5EF4-FFF2-40B4-BE49-F238E27FC236}">
                <a16:creationId xmlns:a16="http://schemas.microsoft.com/office/drawing/2014/main" id="{8D8A710E-BF61-432A-B636-B5F9FAA5DFE7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4784725"/>
            <a:ext cx="1081088" cy="1739900"/>
            <a:chOff x="2574" y="3014"/>
            <a:chExt cx="681" cy="1096"/>
          </a:xfrm>
        </p:grpSpPr>
        <p:sp>
          <p:nvSpPr>
            <p:cNvPr id="75785" name="AutoShape 9">
              <a:extLst>
                <a:ext uri="{FF2B5EF4-FFF2-40B4-BE49-F238E27FC236}">
                  <a16:creationId xmlns:a16="http://schemas.microsoft.com/office/drawing/2014/main" id="{4A951FC9-1299-4C3E-B8F5-7D60C9D213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855959">
              <a:off x="2689" y="3640"/>
              <a:ext cx="888" cy="52"/>
            </a:xfrm>
            <a:prstGeom prst="flowChartTermina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AutoShape 10">
              <a:extLst>
                <a:ext uri="{FF2B5EF4-FFF2-40B4-BE49-F238E27FC236}">
                  <a16:creationId xmlns:a16="http://schemas.microsoft.com/office/drawing/2014/main" id="{FC898209-E153-4691-BC71-A4D8C880C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73957" flipV="1">
              <a:off x="2574" y="3014"/>
              <a:ext cx="681" cy="44"/>
            </a:xfrm>
            <a:prstGeom prst="flowChartTermina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7" name="Text Box 11">
            <a:extLst>
              <a:ext uri="{FF2B5EF4-FFF2-40B4-BE49-F238E27FC236}">
                <a16:creationId xmlns:a16="http://schemas.microsoft.com/office/drawing/2014/main" id="{D363C3F6-3D51-4112-A02B-93F8EECC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05263"/>
            <a:ext cx="13684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2B30EB"/>
                </a:solidFill>
                <a:latin typeface="Arial" panose="020B0604020202020204" pitchFamily="34" charset="0"/>
              </a:rPr>
              <a:t>亚欧板块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6C355EF0-503B-468B-BEB4-4F2D61E4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734050"/>
            <a:ext cx="1512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印度洋板块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0E0A2689-E6B7-4368-8A07-5E3C7974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767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FF00"/>
                </a:solidFill>
                <a:latin typeface="Arial" panose="020B0604020202020204" pitchFamily="34" charset="0"/>
              </a:rPr>
              <a:t>美洲板块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C21BBF61-D606-4AD4-8DC1-C66368D4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941888"/>
            <a:ext cx="18716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panose="020B0604020202020204" pitchFamily="34" charset="0"/>
              </a:rPr>
              <a:t>太平洋板块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262334B4-1DE2-441C-98E0-37577452983B}"/>
              </a:ext>
            </a:extLst>
          </p:cNvPr>
          <p:cNvSpPr txBox="1">
            <a:spLocks noChangeArrowheads="1"/>
          </p:cNvSpPr>
          <p:nvPr/>
        </p:nvSpPr>
        <p:spPr bwMode="auto">
          <a:xfrm rot="532890">
            <a:off x="4427538" y="5229225"/>
            <a:ext cx="4587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南极洲板块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/>
      <p:bldP spid="75788" grpId="0"/>
      <p:bldP spid="75789" grpId="0"/>
      <p:bldP spid="75790" grpId="0"/>
      <p:bldP spid="757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BACK">
            <a:extLst>
              <a:ext uri="{FF2B5EF4-FFF2-40B4-BE49-F238E27FC236}">
                <a16:creationId xmlns:a16="http://schemas.microsoft.com/office/drawing/2014/main" id="{137DD17E-7FC4-4CF3-9347-37DA84D8A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3" name="Picture 3" descr="世界火山地震带">
            <a:extLst>
              <a:ext uri="{FF2B5EF4-FFF2-40B4-BE49-F238E27FC236}">
                <a16:creationId xmlns:a16="http://schemas.microsoft.com/office/drawing/2014/main" id="{E9393867-FC2B-4935-8DA7-EB2BFD3C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6327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Freeform 4">
            <a:extLst>
              <a:ext uri="{FF2B5EF4-FFF2-40B4-BE49-F238E27FC236}">
                <a16:creationId xmlns:a16="http://schemas.microsoft.com/office/drawing/2014/main" id="{445D4400-F0DC-4883-91D2-B3127171670C}"/>
              </a:ext>
            </a:extLst>
          </p:cNvPr>
          <p:cNvSpPr>
            <a:spLocks/>
          </p:cNvSpPr>
          <p:nvPr/>
        </p:nvSpPr>
        <p:spPr bwMode="auto">
          <a:xfrm>
            <a:off x="1692275" y="1773238"/>
            <a:ext cx="2519363" cy="2735262"/>
          </a:xfrm>
          <a:custGeom>
            <a:avLst/>
            <a:gdLst>
              <a:gd name="T0" fmla="*/ 23 w 1559"/>
              <a:gd name="T1" fmla="*/ 234 h 1698"/>
              <a:gd name="T2" fmla="*/ 161 w 1559"/>
              <a:gd name="T3" fmla="*/ 252 h 1698"/>
              <a:gd name="T4" fmla="*/ 243 w 1559"/>
              <a:gd name="T5" fmla="*/ 280 h 1698"/>
              <a:gd name="T6" fmla="*/ 298 w 1559"/>
              <a:gd name="T7" fmla="*/ 298 h 1698"/>
              <a:gd name="T8" fmla="*/ 481 w 1559"/>
              <a:gd name="T9" fmla="*/ 380 h 1698"/>
              <a:gd name="T10" fmla="*/ 535 w 1559"/>
              <a:gd name="T11" fmla="*/ 600 h 1698"/>
              <a:gd name="T12" fmla="*/ 444 w 1559"/>
              <a:gd name="T13" fmla="*/ 828 h 1698"/>
              <a:gd name="T14" fmla="*/ 371 w 1559"/>
              <a:gd name="T15" fmla="*/ 1038 h 1698"/>
              <a:gd name="T16" fmla="*/ 417 w 1559"/>
              <a:gd name="T17" fmla="*/ 1605 h 1698"/>
              <a:gd name="T18" fmla="*/ 462 w 1559"/>
              <a:gd name="T19" fmla="*/ 1678 h 1698"/>
              <a:gd name="T20" fmla="*/ 590 w 1559"/>
              <a:gd name="T21" fmla="*/ 1688 h 1698"/>
              <a:gd name="T22" fmla="*/ 581 w 1559"/>
              <a:gd name="T23" fmla="*/ 1413 h 1698"/>
              <a:gd name="T24" fmla="*/ 618 w 1559"/>
              <a:gd name="T25" fmla="*/ 1066 h 1698"/>
              <a:gd name="T26" fmla="*/ 654 w 1559"/>
              <a:gd name="T27" fmla="*/ 563 h 1698"/>
              <a:gd name="T28" fmla="*/ 691 w 1559"/>
              <a:gd name="T29" fmla="*/ 444 h 1698"/>
              <a:gd name="T30" fmla="*/ 709 w 1559"/>
              <a:gd name="T31" fmla="*/ 316 h 1698"/>
              <a:gd name="T32" fmla="*/ 764 w 1559"/>
              <a:gd name="T33" fmla="*/ 398 h 1698"/>
              <a:gd name="T34" fmla="*/ 810 w 1559"/>
              <a:gd name="T35" fmla="*/ 508 h 1698"/>
              <a:gd name="T36" fmla="*/ 1084 w 1559"/>
              <a:gd name="T37" fmla="*/ 517 h 1698"/>
              <a:gd name="T38" fmla="*/ 1148 w 1559"/>
              <a:gd name="T39" fmla="*/ 600 h 1698"/>
              <a:gd name="T40" fmla="*/ 1221 w 1559"/>
              <a:gd name="T41" fmla="*/ 883 h 1698"/>
              <a:gd name="T42" fmla="*/ 1349 w 1559"/>
              <a:gd name="T43" fmla="*/ 1112 h 1698"/>
              <a:gd name="T44" fmla="*/ 1532 w 1559"/>
              <a:gd name="T45" fmla="*/ 1148 h 1698"/>
              <a:gd name="T46" fmla="*/ 1559 w 1559"/>
              <a:gd name="T47" fmla="*/ 1066 h 1698"/>
              <a:gd name="T48" fmla="*/ 1395 w 1559"/>
              <a:gd name="T49" fmla="*/ 938 h 1698"/>
              <a:gd name="T50" fmla="*/ 1340 w 1559"/>
              <a:gd name="T51" fmla="*/ 499 h 1698"/>
              <a:gd name="T52" fmla="*/ 1230 w 1559"/>
              <a:gd name="T53" fmla="*/ 444 h 1698"/>
              <a:gd name="T54" fmla="*/ 1130 w 1559"/>
              <a:gd name="T55" fmla="*/ 289 h 1698"/>
              <a:gd name="T56" fmla="*/ 1002 w 1559"/>
              <a:gd name="T57" fmla="*/ 179 h 1698"/>
              <a:gd name="T58" fmla="*/ 764 w 1559"/>
              <a:gd name="T59" fmla="*/ 97 h 1698"/>
              <a:gd name="T60" fmla="*/ 481 w 1559"/>
              <a:gd name="T61" fmla="*/ 5 h 1698"/>
              <a:gd name="T62" fmla="*/ 243 w 1559"/>
              <a:gd name="T63" fmla="*/ 78 h 1698"/>
              <a:gd name="T64" fmla="*/ 179 w 1559"/>
              <a:gd name="T65" fmla="*/ 124 h 1698"/>
              <a:gd name="T66" fmla="*/ 87 w 1559"/>
              <a:gd name="T67" fmla="*/ 78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59" h="1698">
                <a:moveTo>
                  <a:pt x="33" y="51"/>
                </a:moveTo>
                <a:cubicBezTo>
                  <a:pt x="30" y="74"/>
                  <a:pt x="0" y="214"/>
                  <a:pt x="23" y="234"/>
                </a:cubicBezTo>
                <a:cubicBezTo>
                  <a:pt x="42" y="250"/>
                  <a:pt x="72" y="240"/>
                  <a:pt x="97" y="243"/>
                </a:cubicBezTo>
                <a:cubicBezTo>
                  <a:pt x="118" y="246"/>
                  <a:pt x="140" y="249"/>
                  <a:pt x="161" y="252"/>
                </a:cubicBezTo>
                <a:cubicBezTo>
                  <a:pt x="179" y="258"/>
                  <a:pt x="197" y="264"/>
                  <a:pt x="215" y="270"/>
                </a:cubicBezTo>
                <a:cubicBezTo>
                  <a:pt x="224" y="273"/>
                  <a:pt x="234" y="277"/>
                  <a:pt x="243" y="280"/>
                </a:cubicBezTo>
                <a:cubicBezTo>
                  <a:pt x="252" y="283"/>
                  <a:pt x="261" y="286"/>
                  <a:pt x="270" y="289"/>
                </a:cubicBezTo>
                <a:cubicBezTo>
                  <a:pt x="279" y="292"/>
                  <a:pt x="298" y="298"/>
                  <a:pt x="298" y="298"/>
                </a:cubicBezTo>
                <a:cubicBezTo>
                  <a:pt x="332" y="321"/>
                  <a:pt x="369" y="330"/>
                  <a:pt x="407" y="344"/>
                </a:cubicBezTo>
                <a:cubicBezTo>
                  <a:pt x="440" y="375"/>
                  <a:pt x="418" y="359"/>
                  <a:pt x="481" y="380"/>
                </a:cubicBezTo>
                <a:cubicBezTo>
                  <a:pt x="490" y="383"/>
                  <a:pt x="508" y="389"/>
                  <a:pt x="508" y="389"/>
                </a:cubicBezTo>
                <a:cubicBezTo>
                  <a:pt x="577" y="438"/>
                  <a:pt x="541" y="520"/>
                  <a:pt x="535" y="600"/>
                </a:cubicBezTo>
                <a:cubicBezTo>
                  <a:pt x="533" y="633"/>
                  <a:pt x="531" y="667"/>
                  <a:pt x="526" y="700"/>
                </a:cubicBezTo>
                <a:cubicBezTo>
                  <a:pt x="519" y="752"/>
                  <a:pt x="471" y="787"/>
                  <a:pt x="444" y="828"/>
                </a:cubicBezTo>
                <a:cubicBezTo>
                  <a:pt x="424" y="890"/>
                  <a:pt x="449" y="821"/>
                  <a:pt x="417" y="883"/>
                </a:cubicBezTo>
                <a:cubicBezTo>
                  <a:pt x="393" y="930"/>
                  <a:pt x="381" y="987"/>
                  <a:pt x="371" y="1038"/>
                </a:cubicBezTo>
                <a:cubicBezTo>
                  <a:pt x="378" y="1174"/>
                  <a:pt x="385" y="1210"/>
                  <a:pt x="407" y="1322"/>
                </a:cubicBezTo>
                <a:cubicBezTo>
                  <a:pt x="410" y="1416"/>
                  <a:pt x="408" y="1511"/>
                  <a:pt x="417" y="1605"/>
                </a:cubicBezTo>
                <a:cubicBezTo>
                  <a:pt x="418" y="1614"/>
                  <a:pt x="431" y="1616"/>
                  <a:pt x="435" y="1624"/>
                </a:cubicBezTo>
                <a:cubicBezTo>
                  <a:pt x="446" y="1643"/>
                  <a:pt x="440" y="1664"/>
                  <a:pt x="462" y="1678"/>
                </a:cubicBezTo>
                <a:cubicBezTo>
                  <a:pt x="478" y="1688"/>
                  <a:pt x="517" y="1697"/>
                  <a:pt x="517" y="1697"/>
                </a:cubicBezTo>
                <a:cubicBezTo>
                  <a:pt x="541" y="1694"/>
                  <a:pt x="568" y="1698"/>
                  <a:pt x="590" y="1688"/>
                </a:cubicBezTo>
                <a:cubicBezTo>
                  <a:pt x="590" y="1688"/>
                  <a:pt x="616" y="1611"/>
                  <a:pt x="618" y="1605"/>
                </a:cubicBezTo>
                <a:cubicBezTo>
                  <a:pt x="608" y="1542"/>
                  <a:pt x="601" y="1474"/>
                  <a:pt x="581" y="1413"/>
                </a:cubicBezTo>
                <a:cubicBezTo>
                  <a:pt x="587" y="1263"/>
                  <a:pt x="580" y="1251"/>
                  <a:pt x="599" y="1148"/>
                </a:cubicBezTo>
                <a:cubicBezTo>
                  <a:pt x="602" y="1134"/>
                  <a:pt x="613" y="1083"/>
                  <a:pt x="618" y="1066"/>
                </a:cubicBezTo>
                <a:cubicBezTo>
                  <a:pt x="623" y="1048"/>
                  <a:pt x="636" y="1011"/>
                  <a:pt x="636" y="1011"/>
                </a:cubicBezTo>
                <a:cubicBezTo>
                  <a:pt x="665" y="806"/>
                  <a:pt x="633" y="1054"/>
                  <a:pt x="654" y="563"/>
                </a:cubicBezTo>
                <a:cubicBezTo>
                  <a:pt x="655" y="541"/>
                  <a:pt x="667" y="520"/>
                  <a:pt x="673" y="499"/>
                </a:cubicBezTo>
                <a:cubicBezTo>
                  <a:pt x="679" y="481"/>
                  <a:pt x="691" y="444"/>
                  <a:pt x="691" y="444"/>
                </a:cubicBezTo>
                <a:cubicBezTo>
                  <a:pt x="688" y="398"/>
                  <a:pt x="676" y="352"/>
                  <a:pt x="682" y="307"/>
                </a:cubicBezTo>
                <a:cubicBezTo>
                  <a:pt x="683" y="298"/>
                  <a:pt x="702" y="309"/>
                  <a:pt x="709" y="316"/>
                </a:cubicBezTo>
                <a:cubicBezTo>
                  <a:pt x="725" y="332"/>
                  <a:pt x="734" y="353"/>
                  <a:pt x="746" y="371"/>
                </a:cubicBezTo>
                <a:cubicBezTo>
                  <a:pt x="752" y="380"/>
                  <a:pt x="764" y="398"/>
                  <a:pt x="764" y="398"/>
                </a:cubicBezTo>
                <a:cubicBezTo>
                  <a:pt x="786" y="464"/>
                  <a:pt x="771" y="437"/>
                  <a:pt x="801" y="481"/>
                </a:cubicBezTo>
                <a:cubicBezTo>
                  <a:pt x="804" y="490"/>
                  <a:pt x="802" y="503"/>
                  <a:pt x="810" y="508"/>
                </a:cubicBezTo>
                <a:cubicBezTo>
                  <a:pt x="826" y="519"/>
                  <a:pt x="865" y="526"/>
                  <a:pt x="865" y="526"/>
                </a:cubicBezTo>
                <a:cubicBezTo>
                  <a:pt x="930" y="521"/>
                  <a:pt x="1018" y="501"/>
                  <a:pt x="1084" y="517"/>
                </a:cubicBezTo>
                <a:cubicBezTo>
                  <a:pt x="1096" y="530"/>
                  <a:pt x="1112" y="539"/>
                  <a:pt x="1121" y="554"/>
                </a:cubicBezTo>
                <a:cubicBezTo>
                  <a:pt x="1162" y="621"/>
                  <a:pt x="1096" y="545"/>
                  <a:pt x="1148" y="600"/>
                </a:cubicBezTo>
                <a:cubicBezTo>
                  <a:pt x="1159" y="691"/>
                  <a:pt x="1175" y="769"/>
                  <a:pt x="1203" y="856"/>
                </a:cubicBezTo>
                <a:cubicBezTo>
                  <a:pt x="1206" y="866"/>
                  <a:pt x="1217" y="873"/>
                  <a:pt x="1221" y="883"/>
                </a:cubicBezTo>
                <a:cubicBezTo>
                  <a:pt x="1254" y="958"/>
                  <a:pt x="1220" y="920"/>
                  <a:pt x="1258" y="956"/>
                </a:cubicBezTo>
                <a:cubicBezTo>
                  <a:pt x="1271" y="997"/>
                  <a:pt x="1317" y="1079"/>
                  <a:pt x="1349" y="1112"/>
                </a:cubicBezTo>
                <a:cubicBezTo>
                  <a:pt x="1364" y="1157"/>
                  <a:pt x="1385" y="1148"/>
                  <a:pt x="1431" y="1157"/>
                </a:cubicBezTo>
                <a:cubicBezTo>
                  <a:pt x="1465" y="1154"/>
                  <a:pt x="1502" y="1164"/>
                  <a:pt x="1532" y="1148"/>
                </a:cubicBezTo>
                <a:cubicBezTo>
                  <a:pt x="1549" y="1139"/>
                  <a:pt x="1544" y="1111"/>
                  <a:pt x="1550" y="1093"/>
                </a:cubicBezTo>
                <a:cubicBezTo>
                  <a:pt x="1553" y="1084"/>
                  <a:pt x="1559" y="1066"/>
                  <a:pt x="1559" y="1066"/>
                </a:cubicBezTo>
                <a:cubicBezTo>
                  <a:pt x="1532" y="1048"/>
                  <a:pt x="1508" y="1039"/>
                  <a:pt x="1477" y="1029"/>
                </a:cubicBezTo>
                <a:cubicBezTo>
                  <a:pt x="1445" y="998"/>
                  <a:pt x="1419" y="975"/>
                  <a:pt x="1395" y="938"/>
                </a:cubicBezTo>
                <a:cubicBezTo>
                  <a:pt x="1358" y="823"/>
                  <a:pt x="1390" y="679"/>
                  <a:pt x="1395" y="563"/>
                </a:cubicBezTo>
                <a:cubicBezTo>
                  <a:pt x="1381" y="505"/>
                  <a:pt x="1384" y="524"/>
                  <a:pt x="1340" y="499"/>
                </a:cubicBezTo>
                <a:cubicBezTo>
                  <a:pt x="1321" y="488"/>
                  <a:pt x="1303" y="474"/>
                  <a:pt x="1285" y="462"/>
                </a:cubicBezTo>
                <a:cubicBezTo>
                  <a:pt x="1269" y="451"/>
                  <a:pt x="1230" y="444"/>
                  <a:pt x="1230" y="444"/>
                </a:cubicBezTo>
                <a:cubicBezTo>
                  <a:pt x="1215" y="398"/>
                  <a:pt x="1174" y="365"/>
                  <a:pt x="1148" y="325"/>
                </a:cubicBezTo>
                <a:cubicBezTo>
                  <a:pt x="1141" y="314"/>
                  <a:pt x="1135" y="301"/>
                  <a:pt x="1130" y="289"/>
                </a:cubicBezTo>
                <a:cubicBezTo>
                  <a:pt x="1126" y="280"/>
                  <a:pt x="1126" y="269"/>
                  <a:pt x="1121" y="261"/>
                </a:cubicBezTo>
                <a:cubicBezTo>
                  <a:pt x="1101" y="228"/>
                  <a:pt x="1035" y="195"/>
                  <a:pt x="1002" y="179"/>
                </a:cubicBezTo>
                <a:cubicBezTo>
                  <a:pt x="962" y="160"/>
                  <a:pt x="939" y="111"/>
                  <a:pt x="892" y="106"/>
                </a:cubicBezTo>
                <a:cubicBezTo>
                  <a:pt x="850" y="101"/>
                  <a:pt x="807" y="100"/>
                  <a:pt x="764" y="97"/>
                </a:cubicBezTo>
                <a:cubicBezTo>
                  <a:pt x="696" y="80"/>
                  <a:pt x="630" y="55"/>
                  <a:pt x="563" y="33"/>
                </a:cubicBezTo>
                <a:cubicBezTo>
                  <a:pt x="536" y="24"/>
                  <a:pt x="481" y="5"/>
                  <a:pt x="481" y="5"/>
                </a:cubicBezTo>
                <a:cubicBezTo>
                  <a:pt x="192" y="22"/>
                  <a:pt x="409" y="0"/>
                  <a:pt x="279" y="42"/>
                </a:cubicBezTo>
                <a:cubicBezTo>
                  <a:pt x="254" y="116"/>
                  <a:pt x="292" y="28"/>
                  <a:pt x="243" y="78"/>
                </a:cubicBezTo>
                <a:cubicBezTo>
                  <a:pt x="236" y="85"/>
                  <a:pt x="242" y="100"/>
                  <a:pt x="234" y="106"/>
                </a:cubicBezTo>
                <a:cubicBezTo>
                  <a:pt x="218" y="117"/>
                  <a:pt x="197" y="118"/>
                  <a:pt x="179" y="124"/>
                </a:cubicBezTo>
                <a:cubicBezTo>
                  <a:pt x="170" y="127"/>
                  <a:pt x="151" y="133"/>
                  <a:pt x="151" y="133"/>
                </a:cubicBezTo>
                <a:cubicBezTo>
                  <a:pt x="117" y="122"/>
                  <a:pt x="111" y="102"/>
                  <a:pt x="87" y="78"/>
                </a:cubicBezTo>
                <a:cubicBezTo>
                  <a:pt x="73" y="37"/>
                  <a:pt x="87" y="51"/>
                  <a:pt x="33" y="51"/>
                </a:cubicBezTo>
                <a:close/>
              </a:path>
            </a:pathLst>
          </a:cu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A7FBADD-26AA-4538-96B5-1342C3AB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052513"/>
            <a:ext cx="2663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latin typeface="Arial" panose="020B0604020202020204" pitchFamily="34" charset="0"/>
              </a:rPr>
              <a:t>地中海－喜马拉雅火山地震带</a:t>
            </a:r>
          </a:p>
        </p:txBody>
      </p:sp>
      <p:sp>
        <p:nvSpPr>
          <p:cNvPr id="76806" name="Freeform 6">
            <a:extLst>
              <a:ext uri="{FF2B5EF4-FFF2-40B4-BE49-F238E27FC236}">
                <a16:creationId xmlns:a16="http://schemas.microsoft.com/office/drawing/2014/main" id="{E1C13CD2-8B28-400A-B5B7-937497A6B403}"/>
              </a:ext>
            </a:extLst>
          </p:cNvPr>
          <p:cNvSpPr>
            <a:spLocks/>
          </p:cNvSpPr>
          <p:nvPr/>
        </p:nvSpPr>
        <p:spPr bwMode="auto">
          <a:xfrm>
            <a:off x="4140200" y="1484313"/>
            <a:ext cx="3887788" cy="3794125"/>
          </a:xfrm>
          <a:custGeom>
            <a:avLst/>
            <a:gdLst>
              <a:gd name="T0" fmla="*/ 1955 w 2352"/>
              <a:gd name="T1" fmla="*/ 2298 h 2344"/>
              <a:gd name="T2" fmla="*/ 1881 w 2352"/>
              <a:gd name="T3" fmla="*/ 2335 h 2344"/>
              <a:gd name="T4" fmla="*/ 1827 w 2352"/>
              <a:gd name="T5" fmla="*/ 2335 h 2344"/>
              <a:gd name="T6" fmla="*/ 1881 w 2352"/>
              <a:gd name="T7" fmla="*/ 1978 h 2344"/>
              <a:gd name="T8" fmla="*/ 2073 w 2352"/>
              <a:gd name="T9" fmla="*/ 1722 h 2344"/>
              <a:gd name="T10" fmla="*/ 2110 w 2352"/>
              <a:gd name="T11" fmla="*/ 1658 h 2344"/>
              <a:gd name="T12" fmla="*/ 2064 w 2352"/>
              <a:gd name="T13" fmla="*/ 1311 h 2344"/>
              <a:gd name="T14" fmla="*/ 2019 w 2352"/>
              <a:gd name="T15" fmla="*/ 1174 h 2344"/>
              <a:gd name="T16" fmla="*/ 2000 w 2352"/>
              <a:gd name="T17" fmla="*/ 991 h 2344"/>
              <a:gd name="T18" fmla="*/ 1900 w 2352"/>
              <a:gd name="T19" fmla="*/ 863 h 2344"/>
              <a:gd name="T20" fmla="*/ 1689 w 2352"/>
              <a:gd name="T21" fmla="*/ 726 h 2344"/>
              <a:gd name="T22" fmla="*/ 1616 w 2352"/>
              <a:gd name="T23" fmla="*/ 671 h 2344"/>
              <a:gd name="T24" fmla="*/ 1461 w 2352"/>
              <a:gd name="T25" fmla="*/ 543 h 2344"/>
              <a:gd name="T26" fmla="*/ 1369 w 2352"/>
              <a:gd name="T27" fmla="*/ 397 h 2344"/>
              <a:gd name="T28" fmla="*/ 1177 w 2352"/>
              <a:gd name="T29" fmla="*/ 132 h 2344"/>
              <a:gd name="T30" fmla="*/ 985 w 2352"/>
              <a:gd name="T31" fmla="*/ 232 h 2344"/>
              <a:gd name="T32" fmla="*/ 729 w 2352"/>
              <a:gd name="T33" fmla="*/ 269 h 2344"/>
              <a:gd name="T34" fmla="*/ 592 w 2352"/>
              <a:gd name="T35" fmla="*/ 296 h 2344"/>
              <a:gd name="T36" fmla="*/ 437 w 2352"/>
              <a:gd name="T37" fmla="*/ 506 h 2344"/>
              <a:gd name="T38" fmla="*/ 437 w 2352"/>
              <a:gd name="T39" fmla="*/ 854 h 2344"/>
              <a:gd name="T40" fmla="*/ 464 w 2352"/>
              <a:gd name="T41" fmla="*/ 1064 h 2344"/>
              <a:gd name="T42" fmla="*/ 611 w 2352"/>
              <a:gd name="T43" fmla="*/ 1192 h 2344"/>
              <a:gd name="T44" fmla="*/ 931 w 2352"/>
              <a:gd name="T45" fmla="*/ 1338 h 2344"/>
              <a:gd name="T46" fmla="*/ 1040 w 2352"/>
              <a:gd name="T47" fmla="*/ 1466 h 2344"/>
              <a:gd name="T48" fmla="*/ 949 w 2352"/>
              <a:gd name="T49" fmla="*/ 1732 h 2344"/>
              <a:gd name="T50" fmla="*/ 803 w 2352"/>
              <a:gd name="T51" fmla="*/ 1933 h 2344"/>
              <a:gd name="T52" fmla="*/ 702 w 2352"/>
              <a:gd name="T53" fmla="*/ 2033 h 2344"/>
              <a:gd name="T54" fmla="*/ 592 w 2352"/>
              <a:gd name="T55" fmla="*/ 2125 h 2344"/>
              <a:gd name="T56" fmla="*/ 501 w 2352"/>
              <a:gd name="T57" fmla="*/ 2152 h 2344"/>
              <a:gd name="T58" fmla="*/ 501 w 2352"/>
              <a:gd name="T59" fmla="*/ 1997 h 2344"/>
              <a:gd name="T60" fmla="*/ 638 w 2352"/>
              <a:gd name="T61" fmla="*/ 1814 h 2344"/>
              <a:gd name="T62" fmla="*/ 720 w 2352"/>
              <a:gd name="T63" fmla="*/ 1658 h 2344"/>
              <a:gd name="T64" fmla="*/ 409 w 2352"/>
              <a:gd name="T65" fmla="*/ 1302 h 2344"/>
              <a:gd name="T66" fmla="*/ 126 w 2352"/>
              <a:gd name="T67" fmla="*/ 1238 h 2344"/>
              <a:gd name="T68" fmla="*/ 99 w 2352"/>
              <a:gd name="T69" fmla="*/ 1183 h 2344"/>
              <a:gd name="T70" fmla="*/ 117 w 2352"/>
              <a:gd name="T71" fmla="*/ 589 h 2344"/>
              <a:gd name="T72" fmla="*/ 281 w 2352"/>
              <a:gd name="T73" fmla="*/ 324 h 2344"/>
              <a:gd name="T74" fmla="*/ 336 w 2352"/>
              <a:gd name="T75" fmla="*/ 168 h 2344"/>
              <a:gd name="T76" fmla="*/ 437 w 2352"/>
              <a:gd name="T77" fmla="*/ 58 h 2344"/>
              <a:gd name="T78" fmla="*/ 483 w 2352"/>
              <a:gd name="T79" fmla="*/ 22 h 2344"/>
              <a:gd name="T80" fmla="*/ 574 w 2352"/>
              <a:gd name="T81" fmla="*/ 22 h 2344"/>
              <a:gd name="T82" fmla="*/ 903 w 2352"/>
              <a:gd name="T83" fmla="*/ 22 h 2344"/>
              <a:gd name="T84" fmla="*/ 1433 w 2352"/>
              <a:gd name="T85" fmla="*/ 141 h 2344"/>
              <a:gd name="T86" fmla="*/ 1543 w 2352"/>
              <a:gd name="T87" fmla="*/ 223 h 2344"/>
              <a:gd name="T88" fmla="*/ 1616 w 2352"/>
              <a:gd name="T89" fmla="*/ 351 h 2344"/>
              <a:gd name="T90" fmla="*/ 1817 w 2352"/>
              <a:gd name="T91" fmla="*/ 598 h 2344"/>
              <a:gd name="T92" fmla="*/ 1891 w 2352"/>
              <a:gd name="T93" fmla="*/ 634 h 2344"/>
              <a:gd name="T94" fmla="*/ 1982 w 2352"/>
              <a:gd name="T95" fmla="*/ 698 h 2344"/>
              <a:gd name="T96" fmla="*/ 2256 w 2352"/>
              <a:gd name="T97" fmla="*/ 698 h 2344"/>
              <a:gd name="T98" fmla="*/ 2256 w 2352"/>
              <a:gd name="T99" fmla="*/ 1046 h 2344"/>
              <a:gd name="T100" fmla="*/ 2229 w 2352"/>
              <a:gd name="T101" fmla="*/ 1092 h 2344"/>
              <a:gd name="T102" fmla="*/ 2201 w 2352"/>
              <a:gd name="T103" fmla="*/ 1174 h 2344"/>
              <a:gd name="T104" fmla="*/ 2238 w 2352"/>
              <a:gd name="T105" fmla="*/ 1503 h 2344"/>
              <a:gd name="T106" fmla="*/ 2073 w 2352"/>
              <a:gd name="T107" fmla="*/ 1942 h 2344"/>
              <a:gd name="T108" fmla="*/ 2009 w 2352"/>
              <a:gd name="T109" fmla="*/ 2042 h 2344"/>
              <a:gd name="T110" fmla="*/ 1973 w 2352"/>
              <a:gd name="T111" fmla="*/ 2116 h 2344"/>
              <a:gd name="T112" fmla="*/ 2009 w 2352"/>
              <a:gd name="T113" fmla="*/ 2262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52" h="2344">
                <a:moveTo>
                  <a:pt x="2009" y="2262"/>
                </a:moveTo>
                <a:cubicBezTo>
                  <a:pt x="1991" y="2274"/>
                  <a:pt x="1970" y="2283"/>
                  <a:pt x="1955" y="2298"/>
                </a:cubicBezTo>
                <a:cubicBezTo>
                  <a:pt x="1949" y="2304"/>
                  <a:pt x="1944" y="2313"/>
                  <a:pt x="1936" y="2317"/>
                </a:cubicBezTo>
                <a:cubicBezTo>
                  <a:pt x="1919" y="2326"/>
                  <a:pt x="1899" y="2329"/>
                  <a:pt x="1881" y="2335"/>
                </a:cubicBezTo>
                <a:cubicBezTo>
                  <a:pt x="1872" y="2338"/>
                  <a:pt x="1854" y="2344"/>
                  <a:pt x="1854" y="2344"/>
                </a:cubicBezTo>
                <a:cubicBezTo>
                  <a:pt x="1845" y="2341"/>
                  <a:pt x="1834" y="2342"/>
                  <a:pt x="1827" y="2335"/>
                </a:cubicBezTo>
                <a:cubicBezTo>
                  <a:pt x="1798" y="2307"/>
                  <a:pt x="1831" y="2176"/>
                  <a:pt x="1845" y="2134"/>
                </a:cubicBezTo>
                <a:cubicBezTo>
                  <a:pt x="1850" y="2068"/>
                  <a:pt x="1838" y="2023"/>
                  <a:pt x="1881" y="1978"/>
                </a:cubicBezTo>
                <a:cubicBezTo>
                  <a:pt x="1902" y="1921"/>
                  <a:pt x="1946" y="1887"/>
                  <a:pt x="1982" y="1841"/>
                </a:cubicBezTo>
                <a:cubicBezTo>
                  <a:pt x="2013" y="1802"/>
                  <a:pt x="2038" y="1758"/>
                  <a:pt x="2073" y="1722"/>
                </a:cubicBezTo>
                <a:cubicBezTo>
                  <a:pt x="2076" y="1713"/>
                  <a:pt x="2078" y="1703"/>
                  <a:pt x="2083" y="1695"/>
                </a:cubicBezTo>
                <a:cubicBezTo>
                  <a:pt x="2091" y="1682"/>
                  <a:pt x="2103" y="1672"/>
                  <a:pt x="2110" y="1658"/>
                </a:cubicBezTo>
                <a:cubicBezTo>
                  <a:pt x="2118" y="1641"/>
                  <a:pt x="2128" y="1604"/>
                  <a:pt x="2128" y="1604"/>
                </a:cubicBezTo>
                <a:cubicBezTo>
                  <a:pt x="2119" y="1498"/>
                  <a:pt x="2097" y="1411"/>
                  <a:pt x="2064" y="1311"/>
                </a:cubicBezTo>
                <a:cubicBezTo>
                  <a:pt x="2052" y="1274"/>
                  <a:pt x="2040" y="1238"/>
                  <a:pt x="2028" y="1201"/>
                </a:cubicBezTo>
                <a:cubicBezTo>
                  <a:pt x="2025" y="1192"/>
                  <a:pt x="2026" y="1181"/>
                  <a:pt x="2019" y="1174"/>
                </a:cubicBezTo>
                <a:cubicBezTo>
                  <a:pt x="1994" y="1150"/>
                  <a:pt x="2006" y="1162"/>
                  <a:pt x="1982" y="1137"/>
                </a:cubicBezTo>
                <a:cubicBezTo>
                  <a:pt x="1966" y="1089"/>
                  <a:pt x="1928" y="1015"/>
                  <a:pt x="2000" y="991"/>
                </a:cubicBezTo>
                <a:cubicBezTo>
                  <a:pt x="2010" y="961"/>
                  <a:pt x="2017" y="963"/>
                  <a:pt x="1991" y="936"/>
                </a:cubicBezTo>
                <a:cubicBezTo>
                  <a:pt x="1965" y="910"/>
                  <a:pt x="1929" y="886"/>
                  <a:pt x="1900" y="863"/>
                </a:cubicBezTo>
                <a:cubicBezTo>
                  <a:pt x="1866" y="837"/>
                  <a:pt x="1840" y="803"/>
                  <a:pt x="1799" y="790"/>
                </a:cubicBezTo>
                <a:cubicBezTo>
                  <a:pt x="1761" y="764"/>
                  <a:pt x="1732" y="740"/>
                  <a:pt x="1689" y="726"/>
                </a:cubicBezTo>
                <a:cubicBezTo>
                  <a:pt x="1671" y="714"/>
                  <a:pt x="1653" y="701"/>
                  <a:pt x="1635" y="689"/>
                </a:cubicBezTo>
                <a:cubicBezTo>
                  <a:pt x="1628" y="684"/>
                  <a:pt x="1624" y="675"/>
                  <a:pt x="1616" y="671"/>
                </a:cubicBezTo>
                <a:cubicBezTo>
                  <a:pt x="1599" y="663"/>
                  <a:pt x="1561" y="653"/>
                  <a:pt x="1561" y="653"/>
                </a:cubicBezTo>
                <a:cubicBezTo>
                  <a:pt x="1523" y="613"/>
                  <a:pt x="1507" y="574"/>
                  <a:pt x="1461" y="543"/>
                </a:cubicBezTo>
                <a:cubicBezTo>
                  <a:pt x="1450" y="527"/>
                  <a:pt x="1433" y="515"/>
                  <a:pt x="1424" y="497"/>
                </a:cubicBezTo>
                <a:cubicBezTo>
                  <a:pt x="1400" y="449"/>
                  <a:pt x="1408" y="434"/>
                  <a:pt x="1369" y="397"/>
                </a:cubicBezTo>
                <a:cubicBezTo>
                  <a:pt x="1344" y="319"/>
                  <a:pt x="1347" y="193"/>
                  <a:pt x="1260" y="150"/>
                </a:cubicBezTo>
                <a:cubicBezTo>
                  <a:pt x="1238" y="139"/>
                  <a:pt x="1197" y="135"/>
                  <a:pt x="1177" y="132"/>
                </a:cubicBezTo>
                <a:cubicBezTo>
                  <a:pt x="1123" y="138"/>
                  <a:pt x="1081" y="143"/>
                  <a:pt x="1031" y="159"/>
                </a:cubicBezTo>
                <a:cubicBezTo>
                  <a:pt x="1010" y="225"/>
                  <a:pt x="1029" y="204"/>
                  <a:pt x="985" y="232"/>
                </a:cubicBezTo>
                <a:cubicBezTo>
                  <a:pt x="973" y="268"/>
                  <a:pt x="968" y="284"/>
                  <a:pt x="931" y="296"/>
                </a:cubicBezTo>
                <a:cubicBezTo>
                  <a:pt x="859" y="290"/>
                  <a:pt x="800" y="278"/>
                  <a:pt x="729" y="269"/>
                </a:cubicBezTo>
                <a:cubicBezTo>
                  <a:pt x="702" y="272"/>
                  <a:pt x="674" y="273"/>
                  <a:pt x="647" y="278"/>
                </a:cubicBezTo>
                <a:cubicBezTo>
                  <a:pt x="628" y="282"/>
                  <a:pt x="592" y="296"/>
                  <a:pt x="592" y="296"/>
                </a:cubicBezTo>
                <a:cubicBezTo>
                  <a:pt x="543" y="329"/>
                  <a:pt x="507" y="376"/>
                  <a:pt x="473" y="424"/>
                </a:cubicBezTo>
                <a:cubicBezTo>
                  <a:pt x="452" y="489"/>
                  <a:pt x="466" y="463"/>
                  <a:pt x="437" y="506"/>
                </a:cubicBezTo>
                <a:cubicBezTo>
                  <a:pt x="427" y="537"/>
                  <a:pt x="420" y="568"/>
                  <a:pt x="409" y="598"/>
                </a:cubicBezTo>
                <a:cubicBezTo>
                  <a:pt x="394" y="688"/>
                  <a:pt x="423" y="766"/>
                  <a:pt x="437" y="854"/>
                </a:cubicBezTo>
                <a:cubicBezTo>
                  <a:pt x="431" y="916"/>
                  <a:pt x="418" y="984"/>
                  <a:pt x="437" y="1046"/>
                </a:cubicBezTo>
                <a:cubicBezTo>
                  <a:pt x="440" y="1056"/>
                  <a:pt x="455" y="1057"/>
                  <a:pt x="464" y="1064"/>
                </a:cubicBezTo>
                <a:cubicBezTo>
                  <a:pt x="490" y="1084"/>
                  <a:pt x="496" y="1099"/>
                  <a:pt x="528" y="1110"/>
                </a:cubicBezTo>
                <a:cubicBezTo>
                  <a:pt x="544" y="1157"/>
                  <a:pt x="579" y="1142"/>
                  <a:pt x="611" y="1192"/>
                </a:cubicBezTo>
                <a:cubicBezTo>
                  <a:pt x="674" y="1290"/>
                  <a:pt x="810" y="1286"/>
                  <a:pt x="912" y="1320"/>
                </a:cubicBezTo>
                <a:cubicBezTo>
                  <a:pt x="918" y="1326"/>
                  <a:pt x="923" y="1334"/>
                  <a:pt x="931" y="1338"/>
                </a:cubicBezTo>
                <a:cubicBezTo>
                  <a:pt x="948" y="1347"/>
                  <a:pt x="985" y="1357"/>
                  <a:pt x="985" y="1357"/>
                </a:cubicBezTo>
                <a:cubicBezTo>
                  <a:pt x="999" y="1394"/>
                  <a:pt x="1018" y="1433"/>
                  <a:pt x="1040" y="1466"/>
                </a:cubicBezTo>
                <a:cubicBezTo>
                  <a:pt x="1033" y="1533"/>
                  <a:pt x="1025" y="1578"/>
                  <a:pt x="1004" y="1640"/>
                </a:cubicBezTo>
                <a:cubicBezTo>
                  <a:pt x="993" y="1674"/>
                  <a:pt x="960" y="1698"/>
                  <a:pt x="949" y="1732"/>
                </a:cubicBezTo>
                <a:cubicBezTo>
                  <a:pt x="931" y="1787"/>
                  <a:pt x="924" y="1787"/>
                  <a:pt x="894" y="1832"/>
                </a:cubicBezTo>
                <a:cubicBezTo>
                  <a:pt x="879" y="1878"/>
                  <a:pt x="850" y="1917"/>
                  <a:pt x="803" y="1933"/>
                </a:cubicBezTo>
                <a:cubicBezTo>
                  <a:pt x="742" y="1991"/>
                  <a:pt x="834" y="1906"/>
                  <a:pt x="757" y="1969"/>
                </a:cubicBezTo>
                <a:cubicBezTo>
                  <a:pt x="734" y="1988"/>
                  <a:pt x="722" y="2013"/>
                  <a:pt x="702" y="2033"/>
                </a:cubicBezTo>
                <a:cubicBezTo>
                  <a:pt x="683" y="2053"/>
                  <a:pt x="652" y="2073"/>
                  <a:pt x="629" y="2088"/>
                </a:cubicBezTo>
                <a:cubicBezTo>
                  <a:pt x="614" y="2135"/>
                  <a:pt x="633" y="2103"/>
                  <a:pt x="592" y="2125"/>
                </a:cubicBezTo>
                <a:cubicBezTo>
                  <a:pt x="573" y="2135"/>
                  <a:pt x="537" y="2161"/>
                  <a:pt x="537" y="2161"/>
                </a:cubicBezTo>
                <a:cubicBezTo>
                  <a:pt x="525" y="2158"/>
                  <a:pt x="511" y="2160"/>
                  <a:pt x="501" y="2152"/>
                </a:cubicBezTo>
                <a:cubicBezTo>
                  <a:pt x="494" y="2146"/>
                  <a:pt x="492" y="2134"/>
                  <a:pt x="492" y="2125"/>
                </a:cubicBezTo>
                <a:cubicBezTo>
                  <a:pt x="492" y="2082"/>
                  <a:pt x="495" y="2039"/>
                  <a:pt x="501" y="1997"/>
                </a:cubicBezTo>
                <a:cubicBezTo>
                  <a:pt x="511" y="1932"/>
                  <a:pt x="567" y="1885"/>
                  <a:pt x="611" y="1841"/>
                </a:cubicBezTo>
                <a:cubicBezTo>
                  <a:pt x="620" y="1832"/>
                  <a:pt x="629" y="1823"/>
                  <a:pt x="638" y="1814"/>
                </a:cubicBezTo>
                <a:cubicBezTo>
                  <a:pt x="654" y="1798"/>
                  <a:pt x="675" y="1759"/>
                  <a:pt x="675" y="1759"/>
                </a:cubicBezTo>
                <a:cubicBezTo>
                  <a:pt x="689" y="1718"/>
                  <a:pt x="692" y="1688"/>
                  <a:pt x="720" y="1658"/>
                </a:cubicBezTo>
                <a:cubicBezTo>
                  <a:pt x="733" y="1554"/>
                  <a:pt x="741" y="1443"/>
                  <a:pt x="629" y="1402"/>
                </a:cubicBezTo>
                <a:cubicBezTo>
                  <a:pt x="579" y="1327"/>
                  <a:pt x="491" y="1315"/>
                  <a:pt x="409" y="1302"/>
                </a:cubicBezTo>
                <a:cubicBezTo>
                  <a:pt x="323" y="1310"/>
                  <a:pt x="266" y="1320"/>
                  <a:pt x="181" y="1311"/>
                </a:cubicBezTo>
                <a:cubicBezTo>
                  <a:pt x="164" y="1285"/>
                  <a:pt x="143" y="1264"/>
                  <a:pt x="126" y="1238"/>
                </a:cubicBezTo>
                <a:cubicBezTo>
                  <a:pt x="123" y="1229"/>
                  <a:pt x="121" y="1219"/>
                  <a:pt x="117" y="1210"/>
                </a:cubicBezTo>
                <a:cubicBezTo>
                  <a:pt x="112" y="1200"/>
                  <a:pt x="103" y="1193"/>
                  <a:pt x="99" y="1183"/>
                </a:cubicBezTo>
                <a:cubicBezTo>
                  <a:pt x="77" y="1126"/>
                  <a:pt x="79" y="1055"/>
                  <a:pt x="35" y="1009"/>
                </a:cubicBezTo>
                <a:cubicBezTo>
                  <a:pt x="0" y="884"/>
                  <a:pt x="43" y="700"/>
                  <a:pt x="117" y="589"/>
                </a:cubicBezTo>
                <a:cubicBezTo>
                  <a:pt x="137" y="527"/>
                  <a:pt x="179" y="484"/>
                  <a:pt x="217" y="433"/>
                </a:cubicBezTo>
                <a:cubicBezTo>
                  <a:pt x="246" y="394"/>
                  <a:pt x="256" y="362"/>
                  <a:pt x="281" y="324"/>
                </a:cubicBezTo>
                <a:cubicBezTo>
                  <a:pt x="293" y="280"/>
                  <a:pt x="313" y="240"/>
                  <a:pt x="327" y="196"/>
                </a:cubicBezTo>
                <a:cubicBezTo>
                  <a:pt x="330" y="187"/>
                  <a:pt x="329" y="175"/>
                  <a:pt x="336" y="168"/>
                </a:cubicBezTo>
                <a:cubicBezTo>
                  <a:pt x="351" y="153"/>
                  <a:pt x="382" y="122"/>
                  <a:pt x="382" y="122"/>
                </a:cubicBezTo>
                <a:cubicBezTo>
                  <a:pt x="396" y="81"/>
                  <a:pt x="413" y="89"/>
                  <a:pt x="437" y="58"/>
                </a:cubicBezTo>
                <a:cubicBezTo>
                  <a:pt x="444" y="49"/>
                  <a:pt x="446" y="38"/>
                  <a:pt x="455" y="31"/>
                </a:cubicBezTo>
                <a:cubicBezTo>
                  <a:pt x="463" y="25"/>
                  <a:pt x="474" y="25"/>
                  <a:pt x="483" y="22"/>
                </a:cubicBezTo>
                <a:cubicBezTo>
                  <a:pt x="492" y="16"/>
                  <a:pt x="499" y="6"/>
                  <a:pt x="510" y="4"/>
                </a:cubicBezTo>
                <a:cubicBezTo>
                  <a:pt x="532" y="0"/>
                  <a:pt x="552" y="20"/>
                  <a:pt x="574" y="22"/>
                </a:cubicBezTo>
                <a:cubicBezTo>
                  <a:pt x="623" y="27"/>
                  <a:pt x="671" y="28"/>
                  <a:pt x="720" y="31"/>
                </a:cubicBezTo>
                <a:cubicBezTo>
                  <a:pt x="783" y="43"/>
                  <a:pt x="840" y="34"/>
                  <a:pt x="903" y="22"/>
                </a:cubicBezTo>
                <a:cubicBezTo>
                  <a:pt x="1053" y="29"/>
                  <a:pt x="1175" y="40"/>
                  <a:pt x="1315" y="86"/>
                </a:cubicBezTo>
                <a:cubicBezTo>
                  <a:pt x="1359" y="100"/>
                  <a:pt x="1391" y="124"/>
                  <a:pt x="1433" y="141"/>
                </a:cubicBezTo>
                <a:cubicBezTo>
                  <a:pt x="1451" y="148"/>
                  <a:pt x="1488" y="159"/>
                  <a:pt x="1488" y="159"/>
                </a:cubicBezTo>
                <a:cubicBezTo>
                  <a:pt x="1509" y="178"/>
                  <a:pt x="1530" y="197"/>
                  <a:pt x="1543" y="223"/>
                </a:cubicBezTo>
                <a:cubicBezTo>
                  <a:pt x="1567" y="270"/>
                  <a:pt x="1534" y="232"/>
                  <a:pt x="1571" y="269"/>
                </a:cubicBezTo>
                <a:cubicBezTo>
                  <a:pt x="1594" y="338"/>
                  <a:pt x="1558" y="239"/>
                  <a:pt x="1616" y="351"/>
                </a:cubicBezTo>
                <a:cubicBezTo>
                  <a:pt x="1656" y="428"/>
                  <a:pt x="1721" y="541"/>
                  <a:pt x="1808" y="570"/>
                </a:cubicBezTo>
                <a:cubicBezTo>
                  <a:pt x="1811" y="579"/>
                  <a:pt x="1809" y="592"/>
                  <a:pt x="1817" y="598"/>
                </a:cubicBezTo>
                <a:cubicBezTo>
                  <a:pt x="1833" y="609"/>
                  <a:pt x="1872" y="616"/>
                  <a:pt x="1872" y="616"/>
                </a:cubicBezTo>
                <a:cubicBezTo>
                  <a:pt x="1878" y="622"/>
                  <a:pt x="1884" y="629"/>
                  <a:pt x="1891" y="634"/>
                </a:cubicBezTo>
                <a:cubicBezTo>
                  <a:pt x="1899" y="639"/>
                  <a:pt x="1911" y="638"/>
                  <a:pt x="1918" y="644"/>
                </a:cubicBezTo>
                <a:cubicBezTo>
                  <a:pt x="1951" y="671"/>
                  <a:pt x="1934" y="682"/>
                  <a:pt x="1982" y="698"/>
                </a:cubicBezTo>
                <a:cubicBezTo>
                  <a:pt x="2014" y="732"/>
                  <a:pt x="2056" y="729"/>
                  <a:pt x="2101" y="735"/>
                </a:cubicBezTo>
                <a:cubicBezTo>
                  <a:pt x="2210" y="724"/>
                  <a:pt x="2175" y="720"/>
                  <a:pt x="2256" y="698"/>
                </a:cubicBezTo>
                <a:cubicBezTo>
                  <a:pt x="2290" y="665"/>
                  <a:pt x="2309" y="678"/>
                  <a:pt x="2339" y="708"/>
                </a:cubicBezTo>
                <a:cubicBezTo>
                  <a:pt x="2332" y="838"/>
                  <a:pt x="2352" y="955"/>
                  <a:pt x="2256" y="1046"/>
                </a:cubicBezTo>
                <a:cubicBezTo>
                  <a:pt x="2253" y="1055"/>
                  <a:pt x="2252" y="1065"/>
                  <a:pt x="2247" y="1073"/>
                </a:cubicBezTo>
                <a:cubicBezTo>
                  <a:pt x="2243" y="1081"/>
                  <a:pt x="2233" y="1084"/>
                  <a:pt x="2229" y="1092"/>
                </a:cubicBezTo>
                <a:cubicBezTo>
                  <a:pt x="2221" y="1109"/>
                  <a:pt x="2217" y="1128"/>
                  <a:pt x="2211" y="1146"/>
                </a:cubicBezTo>
                <a:cubicBezTo>
                  <a:pt x="2208" y="1155"/>
                  <a:pt x="2201" y="1174"/>
                  <a:pt x="2201" y="1174"/>
                </a:cubicBezTo>
                <a:cubicBezTo>
                  <a:pt x="2204" y="1244"/>
                  <a:pt x="2206" y="1314"/>
                  <a:pt x="2211" y="1384"/>
                </a:cubicBezTo>
                <a:cubicBezTo>
                  <a:pt x="2214" y="1425"/>
                  <a:pt x="2238" y="1503"/>
                  <a:pt x="2238" y="1503"/>
                </a:cubicBezTo>
                <a:cubicBezTo>
                  <a:pt x="2234" y="1573"/>
                  <a:pt x="2246" y="1738"/>
                  <a:pt x="2183" y="1805"/>
                </a:cubicBezTo>
                <a:cubicBezTo>
                  <a:pt x="2165" y="1859"/>
                  <a:pt x="2121" y="1911"/>
                  <a:pt x="2073" y="1942"/>
                </a:cubicBezTo>
                <a:cubicBezTo>
                  <a:pt x="2049" y="1978"/>
                  <a:pt x="2056" y="1991"/>
                  <a:pt x="2019" y="2015"/>
                </a:cubicBezTo>
                <a:cubicBezTo>
                  <a:pt x="2016" y="2024"/>
                  <a:pt x="2014" y="2034"/>
                  <a:pt x="2009" y="2042"/>
                </a:cubicBezTo>
                <a:cubicBezTo>
                  <a:pt x="2004" y="2049"/>
                  <a:pt x="1995" y="2053"/>
                  <a:pt x="1991" y="2061"/>
                </a:cubicBezTo>
                <a:cubicBezTo>
                  <a:pt x="1983" y="2078"/>
                  <a:pt x="1973" y="2116"/>
                  <a:pt x="1973" y="2116"/>
                </a:cubicBezTo>
                <a:cubicBezTo>
                  <a:pt x="1976" y="2155"/>
                  <a:pt x="1977" y="2195"/>
                  <a:pt x="1982" y="2234"/>
                </a:cubicBezTo>
                <a:cubicBezTo>
                  <a:pt x="1987" y="2280"/>
                  <a:pt x="1982" y="2275"/>
                  <a:pt x="2009" y="2262"/>
                </a:cubicBezTo>
                <a:close/>
              </a:path>
            </a:pathLst>
          </a:cu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885F6A35-328F-47BD-8311-97FE3C98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96975"/>
            <a:ext cx="1873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FF66"/>
                </a:solidFill>
                <a:latin typeface="Arial" panose="020B0604020202020204" pitchFamily="34" charset="0"/>
              </a:rPr>
              <a:t>环太平洋火山地震带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C871E4D6-8364-4283-AB10-EC562B4B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21388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panose="020B0604020202020204" pitchFamily="34" charset="0"/>
              </a:rPr>
              <a:t>世界的两大火山地震带是：</a:t>
            </a:r>
            <a:r>
              <a:rPr kumimoji="0" lang="zh-CN" altLang="en-US" u="sng">
                <a:latin typeface="Arial" panose="020B0604020202020204" pitchFamily="34" charset="0"/>
              </a:rPr>
              <a:t>                      </a:t>
            </a:r>
            <a:r>
              <a:rPr kumimoji="0" lang="zh-CN" altLang="en-US">
                <a:latin typeface="Arial" panose="020B0604020202020204" pitchFamily="34" charset="0"/>
              </a:rPr>
              <a:t>     和</a:t>
            </a:r>
            <a:r>
              <a:rPr kumimoji="0" lang="zh-CN" altLang="en-US" u="sng">
                <a:latin typeface="Arial" panose="020B0604020202020204" pitchFamily="34" charset="0"/>
              </a:rPr>
              <a:t>                       </a:t>
            </a:r>
            <a:r>
              <a:rPr kumimoji="0" lang="zh-CN" altLang="en-US">
                <a:latin typeface="Arial" panose="020B0604020202020204" pitchFamily="34" charset="0"/>
              </a:rPr>
              <a:t> 。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6F28D896-6512-4541-9B27-C057D4E6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949950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环太平洋火山地震带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E365D5AA-8BAA-4576-8425-F326DE53D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734050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—</a:t>
            </a: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喜马拉雅火山地震带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7" grpId="0"/>
      <p:bldP spid="76809" grpId="0"/>
      <p:bldP spid="768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6FDBBE4-DEBD-43ED-B50B-CD8E09B2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6163"/>
            <a:ext cx="47244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从世界地图上得到的启示</a:t>
            </a:r>
          </a:p>
        </p:txBody>
      </p:sp>
      <p:sp>
        <p:nvSpPr>
          <p:cNvPr id="51205" name="Rectangle 5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1E61DB3-F289-4F1C-95BA-89B85291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2362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板块的运动</a:t>
            </a:r>
          </a:p>
        </p:txBody>
      </p:sp>
      <p:sp>
        <p:nvSpPr>
          <p:cNvPr id="51206" name="Rectangle 6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EF81C9E-ED26-457F-9A71-74A350CE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19050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沧海桑田</a:t>
            </a:r>
          </a:p>
        </p:txBody>
      </p:sp>
      <p:pic>
        <p:nvPicPr>
          <p:cNvPr id="51207" name="Picture 7" descr="globe17">
            <a:extLst>
              <a:ext uri="{FF2B5EF4-FFF2-40B4-BE49-F238E27FC236}">
                <a16:creationId xmlns:a16="http://schemas.microsoft.com/office/drawing/2014/main" id="{73C68279-D827-4E94-9F2B-1F46C78F78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6875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2000">
            <a:extLst>
              <a:ext uri="{FF2B5EF4-FFF2-40B4-BE49-F238E27FC236}">
                <a16:creationId xmlns:a16="http://schemas.microsoft.com/office/drawing/2014/main" id="{338C8B71-5510-436C-882E-97504A4A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01775"/>
            <a:ext cx="6734175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30AD6053-D2F6-4700-B440-A05B600E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8913"/>
            <a:ext cx="77755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0" lang="zh-CN" altLang="en-US" sz="6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火山</a:t>
            </a:r>
            <a:r>
              <a:rPr kumimoji="0"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 和 </a:t>
            </a:r>
            <a:r>
              <a:rPr kumimoji="0" lang="zh-CN" altLang="en-US" sz="6600" b="1">
                <a:solidFill>
                  <a:srgbClr val="B472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火山爆发 .MPG">
            <a:hlinkClick r:id="" action="ppaction://media"/>
            <a:extLst>
              <a:ext uri="{FF2B5EF4-FFF2-40B4-BE49-F238E27FC236}">
                <a16:creationId xmlns:a16="http://schemas.microsoft.com/office/drawing/2014/main" id="{46A8A2B7-D3DA-4EBE-AD68-B415C0CDC538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416800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Text Box 3">
            <a:extLst>
              <a:ext uri="{FF2B5EF4-FFF2-40B4-BE49-F238E27FC236}">
                <a16:creationId xmlns:a16="http://schemas.microsoft.com/office/drawing/2014/main" id="{8E717620-0BDE-4064-81E3-A2073B07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64673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ea typeface="黑体" panose="02010609060101010101" pitchFamily="49" charset="-122"/>
              </a:rPr>
              <a:t>火山（</a:t>
            </a:r>
            <a:r>
              <a:rPr kumimoji="0" lang="en-US" altLang="zh-CN" sz="2800">
                <a:ea typeface="黑体" panose="02010609060101010101" pitchFamily="49" charset="-122"/>
              </a:rPr>
              <a:t>volcano)</a:t>
            </a:r>
            <a:r>
              <a:rPr kumimoji="0" lang="zh-CN" altLang="en-US" sz="2800">
                <a:ea typeface="黑体" panose="02010609060101010101" pitchFamily="49" charset="-122"/>
              </a:rPr>
              <a:t>是怎样形成的？火山喷发带来什么物质？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7EBA1AD5-507B-402A-BEF9-F247B1F6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858000"/>
            <a:ext cx="547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88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88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85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8850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破坏的城市全景1">
            <a:extLst>
              <a:ext uri="{FF2B5EF4-FFF2-40B4-BE49-F238E27FC236}">
                <a16:creationId xmlns:a16="http://schemas.microsoft.com/office/drawing/2014/main" id="{12CA62D0-7380-45CA-957D-649B121F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14400"/>
            <a:ext cx="7924800" cy="531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WordArt 3">
            <a:extLst>
              <a:ext uri="{FF2B5EF4-FFF2-40B4-BE49-F238E27FC236}">
                <a16:creationId xmlns:a16="http://schemas.microsoft.com/office/drawing/2014/main" id="{3AA55732-4FDC-4EA1-8BE6-2AFB72CD6E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-1943100" y="3314700"/>
            <a:ext cx="52578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地震毁坏的房屋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016F69C2-7467-4FD2-AB2A-C9EDB0ADC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165850"/>
            <a:ext cx="633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/>
              </a:rPr>
              <a:t>地震时自救的可靠方法 在线观看 </a:t>
            </a:r>
            <a:r>
              <a:rPr lang="en-US" altLang="zh-CN">
                <a:hlinkClick r:id="rId4"/>
              </a:rPr>
              <a:t>- </a:t>
            </a:r>
            <a:r>
              <a:rPr lang="zh-CN" altLang="en-US">
                <a:hlinkClick r:id="rId4"/>
              </a:rPr>
              <a:t>酷</a:t>
            </a:r>
            <a:r>
              <a:rPr lang="en-US" altLang="zh-CN">
                <a:hlinkClick r:id="rId4"/>
              </a:rPr>
              <a:t>6</a:t>
            </a:r>
            <a:r>
              <a:rPr lang="zh-CN" altLang="en-US">
                <a:hlinkClick r:id="rId4"/>
              </a:rPr>
              <a:t>视频</a:t>
            </a:r>
            <a:endParaRPr lang="zh-CN" altLang="en-US"/>
          </a:p>
        </p:txBody>
      </p:sp>
    </p:spTree>
  </p:cSld>
  <p:clrMapOvr>
    <a:masterClrMapping/>
  </p:clrMapOvr>
  <p:transition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BACK">
            <a:extLst>
              <a:ext uri="{FF2B5EF4-FFF2-40B4-BE49-F238E27FC236}">
                <a16:creationId xmlns:a16="http://schemas.microsoft.com/office/drawing/2014/main" id="{CC5CC698-618B-444D-BE12-4859845D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5" name="Text Box 3">
            <a:extLst>
              <a:ext uri="{FF2B5EF4-FFF2-40B4-BE49-F238E27FC236}">
                <a16:creationId xmlns:a16="http://schemas.microsoft.com/office/drawing/2014/main" id="{E744F34C-408A-480D-B704-D1D6A60F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0"/>
            <a:ext cx="7956550" cy="66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小     结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  <a:ea typeface="华文彩云" panose="02010800040101010101" pitchFamily="2" charset="-122"/>
              </a:rPr>
              <a:t>    第四节   海陆变迁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一、地表形态是在不断变化的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二、大陆漂移学说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三、板块运动学说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全球由六大板块组成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板块在不断地运动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板块内部比较稳定、板块的交界处比较活跃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四、两大火山地震带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环太平洋火山地震带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喜马拉雅山火山地震带</a:t>
            </a:r>
          </a:p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五、火山和地震</a:t>
            </a:r>
          </a:p>
        </p:txBody>
      </p:sp>
      <p:sp>
        <p:nvSpPr>
          <p:cNvPr id="79876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FC5A314-F579-4EAD-857A-0536EE19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308725"/>
            <a:ext cx="611187" cy="5492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027">
            <a:extLst>
              <a:ext uri="{FF2B5EF4-FFF2-40B4-BE49-F238E27FC236}">
                <a16:creationId xmlns:a16="http://schemas.microsoft.com/office/drawing/2014/main" id="{382C6A46-5DD2-463B-8A3F-C9ABDB0E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899" name="WordArt 3">
            <a:hlinkClick r:id="" action="ppaction://noaction"/>
            <a:extLst>
              <a:ext uri="{FF2B5EF4-FFF2-40B4-BE49-F238E27FC236}">
                <a16:creationId xmlns:a16="http://schemas.microsoft.com/office/drawing/2014/main" id="{014F7AB5-12A6-420F-BA46-D56D6AC1DD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620713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脚踏实地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C9C00415-1E85-4DA6-8DDB-06E4A853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82073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大陆漂移学说是由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国的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提出来的。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全球由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大板块组成，板块的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活跃。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世界最长的山脉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是由美洲板块和 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板块、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板块碰撞挤压而成的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两大火山地震带是指：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火山地震带 和</a:t>
            </a:r>
            <a:r>
              <a:rPr kumimoji="0" lang="zh-CN" altLang="en-US" sz="3200" u="sng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kumimoji="0" lang="zh-CN" altLang="en-US" sz="32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火山地震带。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897625DF-82EC-495C-92F8-0C2C187A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8431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德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557ED456-A28B-4B98-89F6-90C0219B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557338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魏格纳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760659FB-356A-40B1-B223-BEAB1FDE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082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六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BCC5B11B-D1BA-4D75-8964-9B59FF93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交界处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84B617FF-AC1D-4396-94EB-C33C07528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3382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安第斯山脉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67404336-BF08-407E-BD7E-C3587958F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085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太平洋</a:t>
            </a: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83B82F0F-1347-4C80-8A58-93C6A37C1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8152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南极洲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C0C6569B-31D4-4143-B40C-38E782FB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61025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环太平洋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0BD6BA72-DD4A-4E60-AE30-B2DF1A17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165850"/>
            <a:ext cx="2735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地中海</a:t>
            </a: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kumimoji="0" lang="zh-CN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喜马拉雅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  <p:bldP spid="80902" grpId="0"/>
      <p:bldP spid="80903" grpId="0"/>
      <p:bldP spid="80904" grpId="0"/>
      <p:bldP spid="80905" grpId="0"/>
      <p:bldP spid="80906" grpId="0"/>
      <p:bldP spid="80907" grpId="0"/>
      <p:bldP spid="80908" grpId="0"/>
      <p:bldP spid="809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6692E992-257A-43DE-851A-7D290006C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563563"/>
          </a:xfrm>
        </p:spPr>
        <p:txBody>
          <a:bodyPr/>
          <a:lstStyle/>
          <a:p>
            <a:r>
              <a:rPr lang="zh-CN" altLang="en-US" sz="3600"/>
              <a:t>喜马拉雅地区的发现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952C861C-0B33-4291-B0BC-898B6B3D2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7162800" cy="765175"/>
          </a:xfrm>
        </p:spPr>
        <p:txBody>
          <a:bodyPr/>
          <a:lstStyle/>
          <a:p>
            <a:r>
              <a:rPr lang="zh-CN" altLang="en-US"/>
              <a:t>喜马拉雅地区发现了海洋生物的化石</a:t>
            </a:r>
          </a:p>
        </p:txBody>
      </p:sp>
      <p:pic>
        <p:nvPicPr>
          <p:cNvPr id="37892" name="Picture 1028" descr="喜马拉雅山脉1">
            <a:extLst>
              <a:ext uri="{FF2B5EF4-FFF2-40B4-BE49-F238E27FC236}">
                <a16:creationId xmlns:a16="http://schemas.microsoft.com/office/drawing/2014/main" id="{98DDCA2B-5D36-407B-B44F-1E7CED99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114800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1030" descr="喜马拉雅鱼龙化石复原图">
            <a:extLst>
              <a:ext uri="{FF2B5EF4-FFF2-40B4-BE49-F238E27FC236}">
                <a16:creationId xmlns:a16="http://schemas.microsoft.com/office/drawing/2014/main" id="{D4AA0BA6-8C5B-4FDE-9934-1E870ED4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2463"/>
            <a:ext cx="289560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5" name="Picture 1031" descr="距今约一亿八千万年前的海生动物西藏喜马拉雅鱼龙化石">
            <a:extLst>
              <a:ext uri="{FF2B5EF4-FFF2-40B4-BE49-F238E27FC236}">
                <a16:creationId xmlns:a16="http://schemas.microsoft.com/office/drawing/2014/main" id="{5E981C25-9151-471C-8518-D4B7ADFA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2362200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1032" descr="喜马拉雅山的海洋生物化石">
            <a:extLst>
              <a:ext uri="{FF2B5EF4-FFF2-40B4-BE49-F238E27FC236}">
                <a16:creationId xmlns:a16="http://schemas.microsoft.com/office/drawing/2014/main" id="{5389D02E-E6FE-403F-B453-518DBBF9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2876550"/>
            <a:ext cx="2362200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DF9651D-E16C-4E05-8341-C289BEB35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642938"/>
          </a:xfrm>
        </p:spPr>
        <p:txBody>
          <a:bodyPr/>
          <a:lstStyle/>
          <a:p>
            <a:r>
              <a:rPr lang="zh-CN" altLang="en-US" sz="3200"/>
              <a:t>人类的活动对海陆变化的影响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201AD-9F26-4256-AB21-7C84B8137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6263" y="5819775"/>
            <a:ext cx="3119437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荷兰的围海造陆工程</a:t>
            </a:r>
          </a:p>
        </p:txBody>
      </p:sp>
      <p:pic>
        <p:nvPicPr>
          <p:cNvPr id="46084" name="Picture 4" descr="荷兰填海造陆">
            <a:extLst>
              <a:ext uri="{FF2B5EF4-FFF2-40B4-BE49-F238E27FC236}">
                <a16:creationId xmlns:a16="http://schemas.microsoft.com/office/drawing/2014/main" id="{963CCE31-339E-4E4D-A2D5-236753E8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495800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AutoShape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B36D25A-5028-419C-AB13-29C8BC0D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5334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>
            <a:extLst>
              <a:ext uri="{FF2B5EF4-FFF2-40B4-BE49-F238E27FC236}">
                <a16:creationId xmlns:a16="http://schemas.microsoft.com/office/drawing/2014/main" id="{4EAF1721-F205-4307-816B-06EA2B4541A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286125"/>
            <a:ext cx="6769100" cy="3527425"/>
            <a:chOff x="930" y="709"/>
            <a:chExt cx="4264" cy="1753"/>
          </a:xfrm>
        </p:grpSpPr>
        <p:grpSp>
          <p:nvGrpSpPr>
            <p:cNvPr id="66563" name="Group 3">
              <a:extLst>
                <a:ext uri="{FF2B5EF4-FFF2-40B4-BE49-F238E27FC236}">
                  <a16:creationId xmlns:a16="http://schemas.microsoft.com/office/drawing/2014/main" id="{F91B8D3F-0738-426D-AD12-87F32011F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709"/>
              <a:ext cx="4264" cy="1753"/>
              <a:chOff x="839" y="2205"/>
              <a:chExt cx="4264" cy="1753"/>
            </a:xfrm>
          </p:grpSpPr>
          <p:pic>
            <p:nvPicPr>
              <p:cNvPr id="66564" name="Picture 4" descr="6">
                <a:extLst>
                  <a:ext uri="{FF2B5EF4-FFF2-40B4-BE49-F238E27FC236}">
                    <a16:creationId xmlns:a16="http://schemas.microsoft.com/office/drawing/2014/main" id="{16262944-3B73-41A7-AE59-EE7EAB378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" y="2205"/>
                <a:ext cx="4218" cy="1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565" name="Text Box 5">
                <a:extLst>
                  <a:ext uri="{FF2B5EF4-FFF2-40B4-BE49-F238E27FC236}">
                    <a16:creationId xmlns:a16="http://schemas.microsoft.com/office/drawing/2014/main" id="{AFA229D8-A9D7-44C6-BF1D-77BB20D1B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704"/>
                <a:ext cx="385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0" lang="zh-CN" altLang="zh-CN" sz="3600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66566" name="Text Box 6">
              <a:extLst>
                <a:ext uri="{FF2B5EF4-FFF2-40B4-BE49-F238E27FC236}">
                  <a16:creationId xmlns:a16="http://schemas.microsoft.com/office/drawing/2014/main" id="{7E38C75D-3D47-4332-83B1-9407B6E84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026"/>
              <a:ext cx="3674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003399"/>
                  </a:solidFill>
                  <a:latin typeface="Arial" panose="020B0604020202020204" pitchFamily="34" charset="0"/>
                  <a:ea typeface="华文彩云" panose="02010800040101010101" pitchFamily="2" charset="-122"/>
                </a:rPr>
                <a:t>思考：是</a:t>
              </a:r>
              <a:r>
                <a:rPr kumimoji="0" lang="zh-CN" altLang="en-US" sz="3200" b="1">
                  <a:solidFill>
                    <a:srgbClr val="003399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什么力量使地球表面形态不断变化？</a:t>
              </a:r>
            </a:p>
            <a:p>
              <a:pPr>
                <a:spcBef>
                  <a:spcPct val="50000"/>
                </a:spcBef>
              </a:pPr>
              <a:endParaRPr kumimoji="0" lang="en-US" altLang="zh-CN" sz="3200">
                <a:solidFill>
                  <a:srgbClr val="CC33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66567" name="WordArt 7">
            <a:extLst>
              <a:ext uri="{FF2B5EF4-FFF2-40B4-BE49-F238E27FC236}">
                <a16:creationId xmlns:a16="http://schemas.microsoft.com/office/drawing/2014/main" id="{22980A5D-6CF6-4BD1-8887-A84EE47510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5650" y="404813"/>
            <a:ext cx="63150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一、 地表形态是不断变化的</a:t>
            </a:r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DF3510F6-2696-4394-9798-6BFCEE3035EF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052513"/>
            <a:ext cx="1800225" cy="2019300"/>
            <a:chOff x="2517" y="1568"/>
            <a:chExt cx="1134" cy="1272"/>
          </a:xfrm>
        </p:grpSpPr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BD4E5642-AFB2-47F7-975D-220BCB945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475"/>
              <a:ext cx="10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3200" b="1">
                  <a:solidFill>
                    <a:srgbClr val="FF33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陆  地</a:t>
              </a:r>
            </a:p>
          </p:txBody>
        </p:sp>
        <p:grpSp>
          <p:nvGrpSpPr>
            <p:cNvPr id="66570" name="Group 10">
              <a:extLst>
                <a:ext uri="{FF2B5EF4-FFF2-40B4-BE49-F238E27FC236}">
                  <a16:creationId xmlns:a16="http://schemas.microsoft.com/office/drawing/2014/main" id="{AB08F72D-0B35-48A8-B679-871A92E38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568"/>
              <a:ext cx="953" cy="907"/>
              <a:chOff x="2517" y="1568"/>
              <a:chExt cx="953" cy="907"/>
            </a:xfrm>
          </p:grpSpPr>
          <p:sp>
            <p:nvSpPr>
              <p:cNvPr id="66571" name="Text Box 11">
                <a:extLst>
                  <a:ext uri="{FF2B5EF4-FFF2-40B4-BE49-F238E27FC236}">
                    <a16:creationId xmlns:a16="http://schemas.microsoft.com/office/drawing/2014/main" id="{32C2CA2D-D0EC-4362-ADDA-5A6EA244B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568"/>
                <a:ext cx="95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3200" b="1">
                    <a:solidFill>
                      <a:srgbClr val="FF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海  洋</a:t>
                </a:r>
              </a:p>
            </p:txBody>
          </p:sp>
          <p:sp>
            <p:nvSpPr>
              <p:cNvPr id="66572" name="AutoShape 12">
                <a:extLst>
                  <a:ext uri="{FF2B5EF4-FFF2-40B4-BE49-F238E27FC236}">
                    <a16:creationId xmlns:a16="http://schemas.microsoft.com/office/drawing/2014/main" id="{C3B17ADD-0F52-4B9C-857A-F72AA9C53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976"/>
                <a:ext cx="91" cy="499"/>
              </a:xfrm>
              <a:prstGeom prst="downArrow">
                <a:avLst>
                  <a:gd name="adj1" fmla="val 50000"/>
                  <a:gd name="adj2" fmla="val 13708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3" name="AutoShape 13">
                <a:extLst>
                  <a:ext uri="{FF2B5EF4-FFF2-40B4-BE49-F238E27FC236}">
                    <a16:creationId xmlns:a16="http://schemas.microsoft.com/office/drawing/2014/main" id="{B6B81BA0-B8DB-4A55-AAC0-99591848B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976"/>
                <a:ext cx="91" cy="499"/>
              </a:xfrm>
              <a:prstGeom prst="upArrow">
                <a:avLst>
                  <a:gd name="adj1" fmla="val 50000"/>
                  <a:gd name="adj2" fmla="val 13708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两岸轮廓相吻合">
            <a:extLst>
              <a:ext uri="{FF2B5EF4-FFF2-40B4-BE49-F238E27FC236}">
                <a16:creationId xmlns:a16="http://schemas.microsoft.com/office/drawing/2014/main" id="{18E32755-9024-4AF4-A8F6-DBAA3C6D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60483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德国气候学家魏格纳">
            <a:hlinkClick r:id="rId6" action="ppaction://hlinkfile"/>
            <a:extLst>
              <a:ext uri="{FF2B5EF4-FFF2-40B4-BE49-F238E27FC236}">
                <a16:creationId xmlns:a16="http://schemas.microsoft.com/office/drawing/2014/main" id="{52C935DA-B0AE-48E2-B174-46E355D5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1"/>
          <a:stretch>
            <a:fillRect/>
          </a:stretch>
        </p:blipFill>
        <p:spPr bwMode="auto">
          <a:xfrm>
            <a:off x="6515100" y="765175"/>
            <a:ext cx="26289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>
            <a:extLst>
              <a:ext uri="{FF2B5EF4-FFF2-40B4-BE49-F238E27FC236}">
                <a16:creationId xmlns:a16="http://schemas.microsoft.com/office/drawing/2014/main" id="{CC489A34-7E91-455A-AB68-D2051CA22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5905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、大陆漂移学说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  （德国科学家</a:t>
            </a:r>
            <a:r>
              <a:rPr kumimoji="0"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——</a:t>
            </a:r>
            <a:r>
              <a:rPr kumimoji="0" lang="zh-CN" altLang="en-US" sz="3600" b="1">
                <a:latin typeface="Arial" panose="020B0604020202020204" pitchFamily="34" charset="0"/>
              </a:rPr>
              <a:t>魏格纳</a:t>
            </a:r>
            <a:r>
              <a:rPr kumimoji="0"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2">
            <a:extLst>
              <a:ext uri="{FF2B5EF4-FFF2-40B4-BE49-F238E27FC236}">
                <a16:creationId xmlns:a16="http://schemas.microsoft.com/office/drawing/2014/main" id="{FDC74A8B-E313-4DAE-A88B-E8D7DC00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Line 3">
            <a:extLst>
              <a:ext uri="{FF2B5EF4-FFF2-40B4-BE49-F238E27FC236}">
                <a16:creationId xmlns:a16="http://schemas.microsoft.com/office/drawing/2014/main" id="{693AA2C9-B595-4A9F-8D59-281CBE27E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1916113"/>
            <a:ext cx="3455987" cy="792162"/>
          </a:xfrm>
          <a:prstGeom prst="line">
            <a:avLst/>
          </a:prstGeom>
          <a:noFill/>
          <a:ln w="63500">
            <a:solidFill>
              <a:srgbClr val="FF0000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0" name="AutoShape 4">
            <a:extLst>
              <a:ext uri="{FF2B5EF4-FFF2-40B4-BE49-F238E27FC236}">
                <a16:creationId xmlns:a16="http://schemas.microsoft.com/office/drawing/2014/main" id="{EB3F08DF-3D57-455D-888D-8A11FAC3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4813"/>
            <a:ext cx="3527425" cy="1655762"/>
          </a:xfrm>
          <a:prstGeom prst="cloudCallout">
            <a:avLst>
              <a:gd name="adj1" fmla="val -35509"/>
              <a:gd name="adj2" fmla="val 70037"/>
            </a:avLst>
          </a:prstGeom>
          <a:solidFill>
            <a:srgbClr val="99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为什么大西洋两岸大陆轮廓如此吻合？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011QQ">
            <a:extLst>
              <a:ext uri="{FF2B5EF4-FFF2-40B4-BE49-F238E27FC236}">
                <a16:creationId xmlns:a16="http://schemas.microsoft.com/office/drawing/2014/main" id="{3EDF000E-52DC-485D-8601-04FCE68E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6">
            <a:extLst>
              <a:ext uri="{FF2B5EF4-FFF2-40B4-BE49-F238E27FC236}">
                <a16:creationId xmlns:a16="http://schemas.microsoft.com/office/drawing/2014/main" id="{EB5FD55F-4853-4DDC-B730-135D152A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316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0000"/>
                </a:solidFill>
                <a:latin typeface="Arial" panose="020B0604020202020204" pitchFamily="34" charset="0"/>
              </a:rPr>
              <a:t>大 陆 漂 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640" r:id="rId2" imgW="0" imgH="0"/>
        </mc:Choice>
        <mc:Fallback>
          <p:control r:id="rId2" imgW="0" imgH="0">
            <p:pic>
              <p:nvPicPr>
                <p:cNvPr id="69635" name="ShockwaveFlash1">
                  <a:extLst>
                    <a:ext uri="{FF2B5EF4-FFF2-40B4-BE49-F238E27FC236}">
                      <a16:creationId xmlns:a16="http://schemas.microsoft.com/office/drawing/2014/main" id="{514CEEE9-B735-4B70-928D-B514384C8F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476250"/>
                  <a:ext cx="7920038" cy="59785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移动3">
            <a:extLst>
              <a:ext uri="{FF2B5EF4-FFF2-40B4-BE49-F238E27FC236}">
                <a16:creationId xmlns:a16="http://schemas.microsoft.com/office/drawing/2014/main" id="{EAA6A2E8-1DEC-4049-871A-68E3E5EC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3411537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3" descr="动物2">
            <a:extLst>
              <a:ext uri="{FF2B5EF4-FFF2-40B4-BE49-F238E27FC236}">
                <a16:creationId xmlns:a16="http://schemas.microsoft.com/office/drawing/2014/main" id="{A06E56C0-B274-4140-B0C9-CF3310F6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213100"/>
            <a:ext cx="3744912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>
            <a:extLst>
              <a:ext uri="{FF2B5EF4-FFF2-40B4-BE49-F238E27FC236}">
                <a16:creationId xmlns:a16="http://schemas.microsoft.com/office/drawing/2014/main" id="{DA17B93B-FD46-48B2-AB5E-DA85BA0B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大陆漂移的证据：</a:t>
            </a:r>
          </a:p>
        </p:txBody>
      </p:sp>
      <p:pic>
        <p:nvPicPr>
          <p:cNvPr id="71685" name="Picture 5" descr="移动2">
            <a:extLst>
              <a:ext uri="{FF2B5EF4-FFF2-40B4-BE49-F238E27FC236}">
                <a16:creationId xmlns:a16="http://schemas.microsoft.com/office/drawing/2014/main" id="{84B520D4-BED5-4216-8523-956B680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838"/>
            <a:ext cx="4356100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6" name="Text Box 6">
            <a:extLst>
              <a:ext uri="{FF2B5EF4-FFF2-40B4-BE49-F238E27FC236}">
                <a16:creationId xmlns:a16="http://schemas.microsoft.com/office/drawing/2014/main" id="{DDC4B5F4-2DF3-4AFC-9159-97CE0EC1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367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大陆轮廓相近吻合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9EDC3753-9B61-45DB-A591-BAD43AE7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276475"/>
            <a:ext cx="399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古地层的相似性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3B14B4BF-0EC1-4959-A73D-DE0FAE1C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94995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生物的相似性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theme/theme1.xml><?xml version="1.0" encoding="utf-8"?>
<a:theme xmlns:a="http://schemas.openxmlformats.org/drawingml/2006/main" name="世界地理课件模版">
  <a:themeElements>
    <a:clrScheme name="世界地理课件模版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世界地理课件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世界地理课件模版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世界地理课件模版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世界地理课件模版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世界地理课件模版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Settings\zhangyan\Application Data\Microsoft\Templates\世界地理课件模版.pot</Template>
  <TotalTime>833</TotalTime>
  <Words>478</Words>
  <Application>Microsoft Office PowerPoint</Application>
  <PresentationFormat>全屏显示(4:3)</PresentationFormat>
  <Paragraphs>111</Paragraphs>
  <Slides>24</Slides>
  <Notes>24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华文彩云</vt:lpstr>
      <vt:lpstr>华文新魏</vt:lpstr>
      <vt:lpstr>宋体</vt:lpstr>
      <vt:lpstr>Arial</vt:lpstr>
      <vt:lpstr>Symbol</vt:lpstr>
      <vt:lpstr>Tahoma</vt:lpstr>
      <vt:lpstr>Times New Roman</vt:lpstr>
      <vt:lpstr>世界地理课件模版</vt:lpstr>
      <vt:lpstr>第四节 海陆的变迁</vt:lpstr>
      <vt:lpstr>PowerPoint 演示文稿</vt:lpstr>
      <vt:lpstr>喜马拉雅地区的发现</vt:lpstr>
      <vt:lpstr>人类的活动对海陆变化的影响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大陆漂移的证据</vt:lpstr>
      <vt:lpstr>大陆的漂移</vt:lpstr>
      <vt:lpstr>PowerPoint 演示文稿</vt:lpstr>
      <vt:lpstr>世界六大板块</vt:lpstr>
      <vt:lpstr>PowerPoint 演示文稿</vt:lpstr>
      <vt:lpstr>三、板块的运动</vt:lpstr>
      <vt:lpstr>东非大裂谷的扩张与红海的变迁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华夏博新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地理</dc:creator>
  <cp:lastModifiedBy>xbany</cp:lastModifiedBy>
  <cp:revision>144</cp:revision>
  <dcterms:created xsi:type="dcterms:W3CDTF">2003-08-21T05:43:58Z</dcterms:created>
  <dcterms:modified xsi:type="dcterms:W3CDTF">2019-09-24T05:49:01Z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0008001016000000000001024120</vt:lpwstr>
  </property>
</Properties>
</file>