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1"/>
  </p:notes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C82F-9E83-41C0-8A3C-F648CED3E667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6675-6EC8-42D7-BCA9-E13EA8F94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4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pPr lvl="0" algn="r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9965267" y="6121400"/>
            <a:ext cx="1152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27618" y="1757364"/>
            <a:ext cx="9095316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524625"/>
            <a:ext cx="28448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494463"/>
            <a:ext cx="3860800" cy="152400"/>
          </a:xfrm>
        </p:spPr>
        <p:txBody>
          <a:bodyPr/>
          <a:lstStyle>
            <a:lvl1pPr algn="ctr">
              <a:defRPr sz="1400" b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87418" y="128589"/>
            <a:ext cx="2658533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11817" y="128589"/>
            <a:ext cx="7772400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8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7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1817" y="1209675"/>
            <a:ext cx="464608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1101" y="1209675"/>
            <a:ext cx="4646084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0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4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2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581151" y="128588"/>
            <a:ext cx="1046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1818" y="1209675"/>
            <a:ext cx="9495367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68" y="6365875"/>
            <a:ext cx="25950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 smtClean="0"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jpe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4"/>
          <p:cNvSpPr>
            <a:spLocks noChangeArrowheads="1"/>
          </p:cNvSpPr>
          <p:nvPr/>
        </p:nvSpPr>
        <p:spPr bwMode="auto">
          <a:xfrm>
            <a:off x="7325" y="840302"/>
            <a:ext cx="12190413" cy="601769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3264528" y="2389264"/>
            <a:ext cx="4930133" cy="2227553"/>
            <a:chOff x="2322324" y="2851239"/>
            <a:chExt cx="4930775" cy="2227254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2955418" y="4578936"/>
              <a:ext cx="3664585" cy="49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第四单元  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世界的气候</a:t>
              </a:r>
            </a:p>
          </p:txBody>
        </p:sp>
        <p:sp>
          <p:nvSpPr>
            <p:cNvPr id="26" name="TextBox 2"/>
            <p:cNvSpPr txBox="1">
              <a:spLocks noChangeArrowheads="1"/>
            </p:cNvSpPr>
            <p:nvPr/>
          </p:nvSpPr>
          <p:spPr bwMode="auto">
            <a:xfrm>
              <a:off x="2322324" y="2851239"/>
              <a:ext cx="4930775" cy="82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天气和气候</a:t>
              </a:r>
            </a:p>
          </p:txBody>
        </p:sp>
      </p:grpSp>
      <p:sp>
        <p:nvSpPr>
          <p:cNvPr id="12" name="标题 1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071563" cy="7858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4</a:t>
            </a:r>
            <a:r>
              <a:rPr lang="en-US" altLang="zh-CN" dirty="0"/>
              <a:t>.1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392426" y="2667167"/>
            <a:ext cx="9851484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气象工作者通过对卫星云图、气温、降水、风力等天气资料的分析，发布将要出现的天气状况，主要包括气温、阴睛、降水可能性、降水的强度、风向和风力大小、空气的能见度等，这就是天气预报。</a:t>
            </a:r>
          </a:p>
        </p:txBody>
      </p:sp>
      <p:sp>
        <p:nvSpPr>
          <p:cNvPr id="21507" name="圆角矩形 1"/>
          <p:cNvSpPr>
            <a:spLocks noChangeArrowheads="1"/>
          </p:cNvSpPr>
          <p:nvPr/>
        </p:nvSpPr>
        <p:spPr bwMode="auto">
          <a:xfrm>
            <a:off x="1221040" y="1519335"/>
            <a:ext cx="10359293" cy="515969"/>
          </a:xfrm>
          <a:prstGeom prst="roundRect">
            <a:avLst>
              <a:gd name="adj" fmla="val 33222"/>
            </a:avLst>
          </a:prstGeom>
          <a:solidFill>
            <a:schemeClr val="bg1"/>
          </a:solidFill>
          <a:ln w="28575">
            <a:solidFill>
              <a:srgbClr val="00B0F0"/>
            </a:solidFill>
            <a:prstDash val="sysDot"/>
            <a:rou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矩形 9"/>
          <p:cNvSpPr>
            <a:spLocks noChangeArrowheads="1"/>
          </p:cNvSpPr>
          <p:nvPr/>
        </p:nvSpPr>
        <p:spPr bwMode="auto">
          <a:xfrm>
            <a:off x="1392427" y="1525684"/>
            <a:ext cx="1046297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思考：什么是天气预报？</a:t>
            </a:r>
          </a:p>
        </p:txBody>
      </p:sp>
      <p:sp>
        <p:nvSpPr>
          <p:cNvPr id="7" name="矩形 6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35232" y="2007200"/>
            <a:ext cx="8444433" cy="26377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今天   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：最低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 ℃   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14℃</a:t>
            </a:r>
          </a:p>
          <a:p>
            <a:pPr>
              <a:lnSpc>
                <a:spcPct val="135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小雨转多云</a:t>
            </a:r>
            <a:r>
              <a:rPr kumimoji="1" lang="zh-CN" altLang="en-US" sz="2400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西北风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  <a:p>
            <a:pPr>
              <a:lnSpc>
                <a:spcPct val="135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明天多云偏北风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en-US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 </a:t>
            </a:r>
          </a:p>
          <a:p>
            <a:pPr>
              <a:lnSpc>
                <a:spcPct val="135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温度：最低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7℃   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kumimoji="1"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15℃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859058" y="1177398"/>
            <a:ext cx="6854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根据以下信息，说一说天气预报的内容。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421882" y="5122071"/>
            <a:ext cx="78689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要看懂天气预报，必须掌握两项技能！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89" y="4991888"/>
            <a:ext cx="916171" cy="68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4-2 069卫星云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6" y="1824151"/>
            <a:ext cx="7102972" cy="395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2"/>
          <p:cNvSpPr txBox="1">
            <a:spLocks noChangeArrowheads="1"/>
          </p:cNvSpPr>
          <p:nvPr/>
        </p:nvSpPr>
        <p:spPr bwMode="auto">
          <a:xfrm>
            <a:off x="3355180" y="1362165"/>
            <a:ext cx="383818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看懂卫星云图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" y="4473851"/>
            <a:ext cx="12331283" cy="19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36955" y="4807248"/>
            <a:ext cx="9597581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在卫星云图上，绿色或棕色部分表示陆地，蓝色部分表示海洋，白色部分表示云团。</a:t>
            </a: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4826576" y="1859077"/>
            <a:ext cx="3859345" cy="1524094"/>
          </a:xfrm>
          <a:prstGeom prst="wedgeRoundRectCallout">
            <a:avLst>
              <a:gd name="adj1" fmla="val -44157"/>
              <a:gd name="adj2" fmla="val 63866"/>
              <a:gd name="adj3" fmla="val 16667"/>
            </a:avLst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不同地区，云层厚度是不同的。云的颜色越白，表示云层越厚。云层厚的地方一般是云雨区。</a:t>
            </a:r>
          </a:p>
        </p:txBody>
      </p:sp>
      <p:sp>
        <p:nvSpPr>
          <p:cNvPr id="9" name="矩形 8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>
            <a:spLocks noChangeArrowheads="1"/>
          </p:cNvSpPr>
          <p:nvPr/>
        </p:nvSpPr>
        <p:spPr bwMode="auto">
          <a:xfrm>
            <a:off x="1650562" y="1048535"/>
            <a:ext cx="383818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了解天气符号</a:t>
            </a: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CDB"/>
              </a:clrFrom>
              <a:clrTo>
                <a:srgbClr val="FFFC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28" y="1556566"/>
            <a:ext cx="6296825" cy="4403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303929" y="834917"/>
            <a:ext cx="380665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抢答：常用的天气符号</a:t>
            </a:r>
          </a:p>
        </p:txBody>
      </p:sp>
      <p:grpSp>
        <p:nvGrpSpPr>
          <p:cNvPr id="2" name="Group 294"/>
          <p:cNvGrpSpPr/>
          <p:nvPr/>
        </p:nvGrpSpPr>
        <p:grpSpPr bwMode="auto">
          <a:xfrm>
            <a:off x="1029333" y="1271759"/>
            <a:ext cx="1322417" cy="906518"/>
            <a:chOff x="1824" y="2544"/>
            <a:chExt cx="710" cy="649"/>
          </a:xfrm>
        </p:grpSpPr>
        <p:grpSp>
          <p:nvGrpSpPr>
            <p:cNvPr id="3" name="Group 264"/>
            <p:cNvGrpSpPr/>
            <p:nvPr/>
          </p:nvGrpSpPr>
          <p:grpSpPr bwMode="auto">
            <a:xfrm>
              <a:off x="1824" y="2544"/>
              <a:ext cx="710" cy="649"/>
              <a:chOff x="-1872" y="194"/>
              <a:chExt cx="1363" cy="1800"/>
            </a:xfrm>
          </p:grpSpPr>
          <p:sp>
            <p:nvSpPr>
              <p:cNvPr id="25857" name="AutoShape 265"/>
              <p:cNvSpPr>
                <a:spLocks noChangeArrowheads="1"/>
              </p:cNvSpPr>
              <p:nvPr/>
            </p:nvSpPr>
            <p:spPr bwMode="gray">
              <a:xfrm>
                <a:off x="-1872" y="194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8" name="AutoShape 266"/>
              <p:cNvSpPr>
                <a:spLocks noChangeArrowheads="1"/>
              </p:cNvSpPr>
              <p:nvPr/>
            </p:nvSpPr>
            <p:spPr bwMode="gray">
              <a:xfrm>
                <a:off x="-1851" y="199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9" name="AutoShape 267"/>
              <p:cNvSpPr>
                <a:spLocks noChangeArrowheads="1"/>
              </p:cNvSpPr>
              <p:nvPr/>
            </p:nvSpPr>
            <p:spPr bwMode="gray">
              <a:xfrm>
                <a:off x="-1840" y="1499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9BCFF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60" name="AutoShape 268"/>
              <p:cNvSpPr>
                <a:spLocks noChangeArrowheads="1"/>
              </p:cNvSpPr>
              <p:nvPr/>
            </p:nvSpPr>
            <p:spPr bwMode="gray">
              <a:xfrm>
                <a:off x="-1840" y="213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EE0F7"/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Group 269"/>
            <p:cNvGrpSpPr/>
            <p:nvPr/>
          </p:nvGrpSpPr>
          <p:grpSpPr bwMode="auto">
            <a:xfrm>
              <a:off x="1905" y="2592"/>
              <a:ext cx="543" cy="541"/>
              <a:chOff x="654" y="2400"/>
              <a:chExt cx="894" cy="912"/>
            </a:xfrm>
          </p:grpSpPr>
          <p:sp>
            <p:nvSpPr>
              <p:cNvPr id="25848" name="Oval 270"/>
              <p:cNvSpPr>
                <a:spLocks noChangeArrowheads="1"/>
              </p:cNvSpPr>
              <p:nvPr/>
            </p:nvSpPr>
            <p:spPr bwMode="auto">
              <a:xfrm>
                <a:off x="909" y="2658"/>
                <a:ext cx="384" cy="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49" name="Line 271"/>
              <p:cNvSpPr>
                <a:spLocks noChangeShapeType="1"/>
              </p:cNvSpPr>
              <p:nvPr/>
            </p:nvSpPr>
            <p:spPr bwMode="auto">
              <a:xfrm rot="2700000">
                <a:off x="696" y="2568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0" name="Line 272"/>
              <p:cNvSpPr>
                <a:spLocks noChangeShapeType="1"/>
              </p:cNvSpPr>
              <p:nvPr/>
            </p:nvSpPr>
            <p:spPr bwMode="auto">
              <a:xfrm>
                <a:off x="654" y="288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1" name="Line 273"/>
              <p:cNvSpPr>
                <a:spLocks noChangeShapeType="1"/>
              </p:cNvSpPr>
              <p:nvPr/>
            </p:nvSpPr>
            <p:spPr bwMode="auto">
              <a:xfrm rot="8100000">
                <a:off x="1269" y="2571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2" name="Line 274"/>
              <p:cNvSpPr>
                <a:spLocks noChangeShapeType="1"/>
              </p:cNvSpPr>
              <p:nvPr/>
            </p:nvSpPr>
            <p:spPr bwMode="auto">
              <a:xfrm>
                <a:off x="1356" y="2871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3" name="Line 275"/>
              <p:cNvSpPr>
                <a:spLocks noChangeShapeType="1"/>
              </p:cNvSpPr>
              <p:nvPr/>
            </p:nvSpPr>
            <p:spPr bwMode="auto">
              <a:xfrm rot="5400000">
                <a:off x="1008" y="2496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4" name="Line 276"/>
              <p:cNvSpPr>
                <a:spLocks noChangeShapeType="1"/>
              </p:cNvSpPr>
              <p:nvPr/>
            </p:nvSpPr>
            <p:spPr bwMode="auto">
              <a:xfrm rot="5400000">
                <a:off x="1008" y="3216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5" name="Line 277"/>
              <p:cNvSpPr>
                <a:spLocks noChangeShapeType="1"/>
              </p:cNvSpPr>
              <p:nvPr/>
            </p:nvSpPr>
            <p:spPr bwMode="auto">
              <a:xfrm rot="2700000">
                <a:off x="1236" y="3144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56" name="Line 278"/>
              <p:cNvSpPr>
                <a:spLocks noChangeShapeType="1"/>
              </p:cNvSpPr>
              <p:nvPr/>
            </p:nvSpPr>
            <p:spPr bwMode="auto">
              <a:xfrm rot="8100000">
                <a:off x="702" y="315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Group 320"/>
          <p:cNvGrpSpPr/>
          <p:nvPr/>
        </p:nvGrpSpPr>
        <p:grpSpPr bwMode="auto">
          <a:xfrm>
            <a:off x="1029333" y="2822844"/>
            <a:ext cx="1322417" cy="906519"/>
            <a:chOff x="2496" y="2592"/>
            <a:chExt cx="710" cy="649"/>
          </a:xfrm>
        </p:grpSpPr>
        <p:grpSp>
          <p:nvGrpSpPr>
            <p:cNvPr id="6" name="Group 296"/>
            <p:cNvGrpSpPr/>
            <p:nvPr/>
          </p:nvGrpSpPr>
          <p:grpSpPr bwMode="auto">
            <a:xfrm>
              <a:off x="2496" y="2592"/>
              <a:ext cx="710" cy="649"/>
              <a:chOff x="-1872" y="194"/>
              <a:chExt cx="1363" cy="1800"/>
            </a:xfrm>
          </p:grpSpPr>
          <p:sp>
            <p:nvSpPr>
              <p:cNvPr id="25842" name="AutoShape 297"/>
              <p:cNvSpPr>
                <a:spLocks noChangeArrowheads="1"/>
              </p:cNvSpPr>
              <p:nvPr/>
            </p:nvSpPr>
            <p:spPr bwMode="gray">
              <a:xfrm>
                <a:off x="-1872" y="194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43" name="AutoShape 298"/>
              <p:cNvSpPr>
                <a:spLocks noChangeArrowheads="1"/>
              </p:cNvSpPr>
              <p:nvPr/>
            </p:nvSpPr>
            <p:spPr bwMode="gray">
              <a:xfrm>
                <a:off x="-1851" y="199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44" name="AutoShape 299"/>
              <p:cNvSpPr>
                <a:spLocks noChangeArrowheads="1"/>
              </p:cNvSpPr>
              <p:nvPr/>
            </p:nvSpPr>
            <p:spPr bwMode="gray">
              <a:xfrm>
                <a:off x="-1840" y="1499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9BCFF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45" name="AutoShape 300"/>
              <p:cNvSpPr>
                <a:spLocks noChangeArrowheads="1"/>
              </p:cNvSpPr>
              <p:nvPr/>
            </p:nvSpPr>
            <p:spPr bwMode="gray">
              <a:xfrm>
                <a:off x="-1840" y="213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EE0F7"/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841" name="AutoShape 311"/>
            <p:cNvSpPr>
              <a:spLocks noChangeArrowheads="1"/>
            </p:cNvSpPr>
            <p:nvPr/>
          </p:nvSpPr>
          <p:spPr bwMode="auto">
            <a:xfrm>
              <a:off x="2592" y="2669"/>
              <a:ext cx="518" cy="4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324"/>
          <p:cNvGrpSpPr/>
          <p:nvPr/>
        </p:nvGrpSpPr>
        <p:grpSpPr bwMode="auto">
          <a:xfrm>
            <a:off x="8240213" y="1251122"/>
            <a:ext cx="1322417" cy="906519"/>
            <a:chOff x="1584" y="1536"/>
            <a:chExt cx="710" cy="649"/>
          </a:xfrm>
        </p:grpSpPr>
        <p:grpSp>
          <p:nvGrpSpPr>
            <p:cNvPr id="8" name="Group 314"/>
            <p:cNvGrpSpPr/>
            <p:nvPr/>
          </p:nvGrpSpPr>
          <p:grpSpPr bwMode="auto">
            <a:xfrm>
              <a:off x="1584" y="1536"/>
              <a:ext cx="710" cy="649"/>
              <a:chOff x="-1872" y="194"/>
              <a:chExt cx="1363" cy="1800"/>
            </a:xfrm>
          </p:grpSpPr>
          <p:sp>
            <p:nvSpPr>
              <p:cNvPr id="25836" name="AutoShape 315"/>
              <p:cNvSpPr>
                <a:spLocks noChangeArrowheads="1"/>
              </p:cNvSpPr>
              <p:nvPr/>
            </p:nvSpPr>
            <p:spPr bwMode="gray">
              <a:xfrm>
                <a:off x="-1872" y="194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4E91D4"/>
                  </a:gs>
                  <a:gs pos="100000">
                    <a:srgbClr val="3477A4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7" name="AutoShape 316"/>
              <p:cNvSpPr>
                <a:spLocks noChangeArrowheads="1"/>
              </p:cNvSpPr>
              <p:nvPr/>
            </p:nvSpPr>
            <p:spPr bwMode="gray">
              <a:xfrm>
                <a:off x="-1851" y="199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3CA1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8" name="AutoShape 317"/>
              <p:cNvSpPr>
                <a:spLocks noChangeArrowheads="1"/>
              </p:cNvSpPr>
              <p:nvPr/>
            </p:nvSpPr>
            <p:spPr bwMode="gray">
              <a:xfrm>
                <a:off x="-1840" y="1499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3CA1E6">
                      <a:alpha val="0"/>
                    </a:srgbClr>
                  </a:gs>
                  <a:gs pos="100000">
                    <a:srgbClr val="9BCFF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9" name="AutoShape 318"/>
              <p:cNvSpPr>
                <a:spLocks noChangeArrowheads="1"/>
              </p:cNvSpPr>
              <p:nvPr/>
            </p:nvSpPr>
            <p:spPr bwMode="gray">
              <a:xfrm>
                <a:off x="-1840" y="213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EE0F7"/>
                  </a:gs>
                  <a:gs pos="100000">
                    <a:srgbClr val="3CA1E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321"/>
            <p:cNvGrpSpPr/>
            <p:nvPr/>
          </p:nvGrpSpPr>
          <p:grpSpPr bwMode="auto">
            <a:xfrm>
              <a:off x="1858" y="1536"/>
              <a:ext cx="158" cy="641"/>
              <a:chOff x="1776" y="528"/>
              <a:chExt cx="240" cy="1056"/>
            </a:xfrm>
          </p:grpSpPr>
          <p:sp>
            <p:nvSpPr>
              <p:cNvPr id="25834" name="AutoShape 322"/>
              <p:cNvSpPr>
                <a:spLocks noChangeArrowheads="1"/>
              </p:cNvSpPr>
              <p:nvPr/>
            </p:nvSpPr>
            <p:spPr bwMode="auto">
              <a:xfrm rot="640372" flipH="1">
                <a:off x="1776" y="528"/>
                <a:ext cx="192" cy="576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5" name="AutoShape 323"/>
              <p:cNvSpPr>
                <a:spLocks noChangeArrowheads="1"/>
              </p:cNvSpPr>
              <p:nvPr/>
            </p:nvSpPr>
            <p:spPr bwMode="auto">
              <a:xfrm rot="11460000" flipH="1">
                <a:off x="1824" y="1008"/>
                <a:ext cx="192" cy="576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Group 416"/>
          <p:cNvGrpSpPr/>
          <p:nvPr/>
        </p:nvGrpSpPr>
        <p:grpSpPr bwMode="auto">
          <a:xfrm>
            <a:off x="2855326" y="1254298"/>
            <a:ext cx="1322419" cy="904931"/>
            <a:chOff x="576" y="1152"/>
            <a:chExt cx="710" cy="648"/>
          </a:xfrm>
        </p:grpSpPr>
        <p:grpSp>
          <p:nvGrpSpPr>
            <p:cNvPr id="11" name="Group 387"/>
            <p:cNvGrpSpPr/>
            <p:nvPr/>
          </p:nvGrpSpPr>
          <p:grpSpPr bwMode="auto">
            <a:xfrm>
              <a:off x="576" y="1152"/>
              <a:ext cx="710" cy="648"/>
              <a:chOff x="1584" y="1632"/>
              <a:chExt cx="710" cy="648"/>
            </a:xfrm>
          </p:grpSpPr>
          <p:sp>
            <p:nvSpPr>
              <p:cNvPr id="25828" name="AutoShape 388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29" name="AutoShape 389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0" name="AutoShape 390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31" name="AutoShape 391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402"/>
            <p:cNvGrpSpPr/>
            <p:nvPr/>
          </p:nvGrpSpPr>
          <p:grpSpPr bwMode="auto">
            <a:xfrm>
              <a:off x="620" y="1296"/>
              <a:ext cx="628" cy="322"/>
              <a:chOff x="4284" y="1296"/>
              <a:chExt cx="948" cy="556"/>
            </a:xfrm>
          </p:grpSpPr>
          <p:grpSp>
            <p:nvGrpSpPr>
              <p:cNvPr id="13" name="Group 403"/>
              <p:cNvGrpSpPr/>
              <p:nvPr/>
            </p:nvGrpSpPr>
            <p:grpSpPr bwMode="auto">
              <a:xfrm>
                <a:off x="4782" y="1296"/>
                <a:ext cx="450" cy="432"/>
                <a:chOff x="654" y="2400"/>
                <a:chExt cx="894" cy="912"/>
              </a:xfrm>
            </p:grpSpPr>
            <p:sp>
              <p:nvSpPr>
                <p:cNvPr id="25819" name="Oval 404"/>
                <p:cNvSpPr>
                  <a:spLocks noChangeArrowheads="1"/>
                </p:cNvSpPr>
                <p:nvPr/>
              </p:nvSpPr>
              <p:spPr bwMode="auto">
                <a:xfrm>
                  <a:off x="909" y="2658"/>
                  <a:ext cx="384" cy="3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0" name="Line 405"/>
                <p:cNvSpPr>
                  <a:spLocks noChangeShapeType="1"/>
                </p:cNvSpPr>
                <p:nvPr/>
              </p:nvSpPr>
              <p:spPr bwMode="auto">
                <a:xfrm rot="2700000">
                  <a:off x="696" y="2568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1" name="Line 406"/>
                <p:cNvSpPr>
                  <a:spLocks noChangeShapeType="1"/>
                </p:cNvSpPr>
                <p:nvPr/>
              </p:nvSpPr>
              <p:spPr bwMode="auto">
                <a:xfrm>
                  <a:off x="654" y="2880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2" name="Line 407"/>
                <p:cNvSpPr>
                  <a:spLocks noChangeShapeType="1"/>
                </p:cNvSpPr>
                <p:nvPr/>
              </p:nvSpPr>
              <p:spPr bwMode="auto">
                <a:xfrm rot="8100000">
                  <a:off x="1269" y="2571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3" name="Line 408"/>
                <p:cNvSpPr>
                  <a:spLocks noChangeShapeType="1"/>
                </p:cNvSpPr>
                <p:nvPr/>
              </p:nvSpPr>
              <p:spPr bwMode="auto">
                <a:xfrm>
                  <a:off x="1356" y="2871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4" name="Line 409"/>
                <p:cNvSpPr>
                  <a:spLocks noChangeShapeType="1"/>
                </p:cNvSpPr>
                <p:nvPr/>
              </p:nvSpPr>
              <p:spPr bwMode="auto">
                <a:xfrm rot="5400000">
                  <a:off x="1008" y="2496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5" name="Line 410"/>
                <p:cNvSpPr>
                  <a:spLocks noChangeShapeType="1"/>
                </p:cNvSpPr>
                <p:nvPr/>
              </p:nvSpPr>
              <p:spPr bwMode="auto">
                <a:xfrm rot="5400000">
                  <a:off x="1008" y="3216"/>
                  <a:ext cx="192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6" name="Line 411"/>
                <p:cNvSpPr>
                  <a:spLocks noChangeShapeType="1"/>
                </p:cNvSpPr>
                <p:nvPr/>
              </p:nvSpPr>
              <p:spPr bwMode="auto">
                <a:xfrm rot="2700000">
                  <a:off x="1236" y="3144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27" name="Line 412"/>
                <p:cNvSpPr>
                  <a:spLocks noChangeShapeType="1"/>
                </p:cNvSpPr>
                <p:nvPr/>
              </p:nvSpPr>
              <p:spPr bwMode="auto">
                <a:xfrm rot="8100000">
                  <a:off x="702" y="315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413"/>
              <p:cNvGrpSpPr/>
              <p:nvPr/>
            </p:nvGrpSpPr>
            <p:grpSpPr bwMode="auto">
              <a:xfrm>
                <a:off x="4284" y="1410"/>
                <a:ext cx="931" cy="442"/>
                <a:chOff x="4284" y="1410"/>
                <a:chExt cx="931" cy="442"/>
              </a:xfrm>
            </p:grpSpPr>
            <p:sp>
              <p:nvSpPr>
                <p:cNvPr id="25817" name="Freeform 414"/>
                <p:cNvSpPr/>
                <p:nvPr/>
              </p:nvSpPr>
              <p:spPr bwMode="auto">
                <a:xfrm>
                  <a:off x="4284" y="1410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818" name="Freeform 415"/>
                <p:cNvSpPr/>
                <p:nvPr/>
              </p:nvSpPr>
              <p:spPr bwMode="auto">
                <a:xfrm>
                  <a:off x="4350" y="1488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5" name="Group 422"/>
          <p:cNvGrpSpPr/>
          <p:nvPr/>
        </p:nvGrpSpPr>
        <p:grpSpPr bwMode="auto">
          <a:xfrm>
            <a:off x="6412103" y="1249535"/>
            <a:ext cx="1322417" cy="904931"/>
            <a:chOff x="1728" y="912"/>
            <a:chExt cx="710" cy="648"/>
          </a:xfrm>
        </p:grpSpPr>
        <p:grpSp>
          <p:nvGrpSpPr>
            <p:cNvPr id="16" name="Group 366"/>
            <p:cNvGrpSpPr/>
            <p:nvPr/>
          </p:nvGrpSpPr>
          <p:grpSpPr bwMode="auto">
            <a:xfrm>
              <a:off x="1728" y="912"/>
              <a:ext cx="710" cy="648"/>
              <a:chOff x="1584" y="1632"/>
              <a:chExt cx="710" cy="648"/>
            </a:xfrm>
          </p:grpSpPr>
          <p:sp>
            <p:nvSpPr>
              <p:cNvPr id="25809" name="AutoShape 362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10" name="AutoShape 363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11" name="AutoShape 364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12" name="AutoShape 365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417"/>
            <p:cNvGrpSpPr/>
            <p:nvPr/>
          </p:nvGrpSpPr>
          <p:grpSpPr bwMode="auto">
            <a:xfrm>
              <a:off x="1824" y="1104"/>
              <a:ext cx="528" cy="259"/>
              <a:chOff x="678" y="504"/>
              <a:chExt cx="819" cy="456"/>
            </a:xfrm>
          </p:grpSpPr>
          <p:sp>
            <p:nvSpPr>
              <p:cNvPr id="25806" name="Line 418"/>
              <p:cNvSpPr>
                <a:spLocks noChangeShapeType="1"/>
              </p:cNvSpPr>
              <p:nvPr/>
            </p:nvSpPr>
            <p:spPr bwMode="auto">
              <a:xfrm>
                <a:off x="678" y="504"/>
                <a:ext cx="816" cy="0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07" name="Line 419"/>
              <p:cNvSpPr>
                <a:spLocks noChangeShapeType="1"/>
              </p:cNvSpPr>
              <p:nvPr/>
            </p:nvSpPr>
            <p:spPr bwMode="auto">
              <a:xfrm>
                <a:off x="681" y="729"/>
                <a:ext cx="816" cy="0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08" name="Line 420"/>
              <p:cNvSpPr>
                <a:spLocks noChangeShapeType="1"/>
              </p:cNvSpPr>
              <p:nvPr/>
            </p:nvSpPr>
            <p:spPr bwMode="auto">
              <a:xfrm>
                <a:off x="681" y="960"/>
                <a:ext cx="816" cy="0"/>
              </a:xfrm>
              <a:prstGeom prst="line">
                <a:avLst/>
              </a:prstGeom>
              <a:noFill/>
              <a:ln w="1270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433"/>
          <p:cNvGrpSpPr/>
          <p:nvPr/>
        </p:nvGrpSpPr>
        <p:grpSpPr bwMode="auto">
          <a:xfrm>
            <a:off x="10068324" y="1230484"/>
            <a:ext cx="1322417" cy="1068959"/>
            <a:chOff x="2640" y="912"/>
            <a:chExt cx="710" cy="765"/>
          </a:xfrm>
        </p:grpSpPr>
        <p:grpSp>
          <p:nvGrpSpPr>
            <p:cNvPr id="19" name="Group 392"/>
            <p:cNvGrpSpPr/>
            <p:nvPr/>
          </p:nvGrpSpPr>
          <p:grpSpPr bwMode="auto">
            <a:xfrm>
              <a:off x="2640" y="912"/>
              <a:ext cx="710" cy="648"/>
              <a:chOff x="1584" y="1632"/>
              <a:chExt cx="710" cy="648"/>
            </a:xfrm>
          </p:grpSpPr>
          <p:sp>
            <p:nvSpPr>
              <p:cNvPr id="25800" name="AutoShape 393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01" name="AutoShape 394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02" name="AutoShape 395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03" name="AutoShape 396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423"/>
            <p:cNvGrpSpPr/>
            <p:nvPr/>
          </p:nvGrpSpPr>
          <p:grpSpPr bwMode="auto">
            <a:xfrm>
              <a:off x="2688" y="912"/>
              <a:ext cx="589" cy="765"/>
              <a:chOff x="201" y="3012"/>
              <a:chExt cx="934" cy="1246"/>
            </a:xfrm>
          </p:grpSpPr>
          <p:grpSp>
            <p:nvGrpSpPr>
              <p:cNvPr id="21" name="Group 424"/>
              <p:cNvGrpSpPr/>
              <p:nvPr/>
            </p:nvGrpSpPr>
            <p:grpSpPr bwMode="auto">
              <a:xfrm>
                <a:off x="551" y="3721"/>
                <a:ext cx="480" cy="537"/>
                <a:chOff x="-1104" y="2976"/>
                <a:chExt cx="480" cy="537"/>
              </a:xfrm>
            </p:grpSpPr>
            <p:sp>
              <p:nvSpPr>
                <p:cNvPr id="25797" name="Line 425"/>
                <p:cNvSpPr>
                  <a:spLocks noChangeShapeType="1"/>
                </p:cNvSpPr>
                <p:nvPr/>
              </p:nvSpPr>
              <p:spPr bwMode="auto">
                <a:xfrm>
                  <a:off x="-1104" y="2976"/>
                  <a:ext cx="480" cy="537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98" name="Line 426"/>
                <p:cNvSpPr>
                  <a:spLocks noChangeShapeType="1"/>
                </p:cNvSpPr>
                <p:nvPr/>
              </p:nvSpPr>
              <p:spPr bwMode="auto">
                <a:xfrm rot="3600000">
                  <a:off x="-1104" y="3048"/>
                  <a:ext cx="480" cy="392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99" name="Line 427"/>
                <p:cNvSpPr>
                  <a:spLocks noChangeShapeType="1"/>
                </p:cNvSpPr>
                <p:nvPr/>
              </p:nvSpPr>
              <p:spPr bwMode="auto">
                <a:xfrm rot="7200000">
                  <a:off x="-1104" y="3048"/>
                  <a:ext cx="480" cy="392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Group 428"/>
              <p:cNvGrpSpPr/>
              <p:nvPr/>
            </p:nvGrpSpPr>
            <p:grpSpPr bwMode="auto">
              <a:xfrm>
                <a:off x="249" y="3492"/>
                <a:ext cx="240" cy="410"/>
                <a:chOff x="4272" y="768"/>
                <a:chExt cx="240" cy="410"/>
              </a:xfrm>
            </p:grpSpPr>
            <p:sp>
              <p:nvSpPr>
                <p:cNvPr id="25795" name="AutoShape 429"/>
                <p:cNvSpPr>
                  <a:spLocks noChangeArrowheads="1"/>
                </p:cNvSpPr>
                <p:nvPr/>
              </p:nvSpPr>
              <p:spPr bwMode="auto">
                <a:xfrm>
                  <a:off x="4368" y="768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96" name="AutoShape 430"/>
                <p:cNvSpPr>
                  <a:spLocks noChangeArrowheads="1"/>
                </p:cNvSpPr>
                <p:nvPr/>
              </p:nvSpPr>
              <p:spPr bwMode="auto">
                <a:xfrm>
                  <a:off x="4272" y="997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793" name="Freeform 431"/>
              <p:cNvSpPr/>
              <p:nvPr/>
            </p:nvSpPr>
            <p:spPr bwMode="auto">
              <a:xfrm>
                <a:off x="201" y="3012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94" name="Freeform 432"/>
              <p:cNvSpPr/>
              <p:nvPr/>
            </p:nvSpPr>
            <p:spPr bwMode="auto">
              <a:xfrm>
                <a:off x="270" y="3090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Group 592"/>
          <p:cNvGrpSpPr/>
          <p:nvPr/>
        </p:nvGrpSpPr>
        <p:grpSpPr bwMode="auto">
          <a:xfrm>
            <a:off x="4672858" y="2838718"/>
            <a:ext cx="1322417" cy="904931"/>
            <a:chOff x="1152" y="2101"/>
            <a:chExt cx="625" cy="570"/>
          </a:xfrm>
        </p:grpSpPr>
        <p:grpSp>
          <p:nvGrpSpPr>
            <p:cNvPr id="24" name="Group 372"/>
            <p:cNvGrpSpPr/>
            <p:nvPr/>
          </p:nvGrpSpPr>
          <p:grpSpPr bwMode="auto">
            <a:xfrm>
              <a:off x="1152" y="2101"/>
              <a:ext cx="625" cy="570"/>
              <a:chOff x="1584" y="1632"/>
              <a:chExt cx="710" cy="648"/>
            </a:xfrm>
          </p:grpSpPr>
          <p:sp>
            <p:nvSpPr>
              <p:cNvPr id="25785" name="AutoShape 373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6" name="AutoShape 374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7" name="AutoShape 375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8" name="AutoShape 376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783" name="Text Box 434"/>
            <p:cNvSpPr txBox="1">
              <a:spLocks noChangeArrowheads="1"/>
            </p:cNvSpPr>
            <p:nvPr/>
          </p:nvSpPr>
          <p:spPr bwMode="auto">
            <a:xfrm>
              <a:off x="1312" y="2214"/>
              <a:ext cx="3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25784" name="Line 435"/>
            <p:cNvSpPr>
              <a:spLocks noChangeShapeType="1"/>
            </p:cNvSpPr>
            <p:nvPr/>
          </p:nvSpPr>
          <p:spPr bwMode="auto">
            <a:xfrm>
              <a:off x="1274" y="234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471"/>
          <p:cNvGrpSpPr/>
          <p:nvPr/>
        </p:nvGrpSpPr>
        <p:grpSpPr bwMode="auto">
          <a:xfrm>
            <a:off x="4683434" y="4494584"/>
            <a:ext cx="1320302" cy="968350"/>
            <a:chOff x="1344" y="3312"/>
            <a:chExt cx="710" cy="693"/>
          </a:xfrm>
        </p:grpSpPr>
        <p:grpSp>
          <p:nvGrpSpPr>
            <p:cNvPr id="26" name="Group 367"/>
            <p:cNvGrpSpPr/>
            <p:nvPr/>
          </p:nvGrpSpPr>
          <p:grpSpPr bwMode="auto">
            <a:xfrm>
              <a:off x="1344" y="3312"/>
              <a:ext cx="710" cy="648"/>
              <a:chOff x="1584" y="1632"/>
              <a:chExt cx="710" cy="648"/>
            </a:xfrm>
          </p:grpSpPr>
          <p:sp>
            <p:nvSpPr>
              <p:cNvPr id="25778" name="AutoShape 368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9" name="AutoShape 369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0" name="AutoShape 370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1" name="AutoShape 371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443"/>
            <p:cNvGrpSpPr/>
            <p:nvPr/>
          </p:nvGrpSpPr>
          <p:grpSpPr bwMode="auto">
            <a:xfrm>
              <a:off x="1488" y="3604"/>
              <a:ext cx="432" cy="401"/>
              <a:chOff x="-1104" y="2934"/>
              <a:chExt cx="480" cy="480"/>
            </a:xfrm>
          </p:grpSpPr>
          <p:sp>
            <p:nvSpPr>
              <p:cNvPr id="25775" name="Line 444"/>
              <p:cNvSpPr>
                <a:spLocks noChangeShapeType="1"/>
              </p:cNvSpPr>
              <p:nvPr/>
            </p:nvSpPr>
            <p:spPr bwMode="auto">
              <a:xfrm>
                <a:off x="-1104" y="2976"/>
                <a:ext cx="480" cy="395"/>
              </a:xfrm>
              <a:prstGeom prst="line">
                <a:avLst/>
              </a:prstGeom>
              <a:noFill/>
              <a:ln w="984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6" name="Line 445"/>
              <p:cNvSpPr>
                <a:spLocks noChangeShapeType="1"/>
              </p:cNvSpPr>
              <p:nvPr/>
            </p:nvSpPr>
            <p:spPr bwMode="auto">
              <a:xfrm rot="3600000">
                <a:off x="-1104" y="3036"/>
                <a:ext cx="480" cy="275"/>
              </a:xfrm>
              <a:prstGeom prst="line">
                <a:avLst/>
              </a:prstGeom>
              <a:noFill/>
              <a:ln w="984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7" name="Line 446"/>
              <p:cNvSpPr>
                <a:spLocks noChangeShapeType="1"/>
              </p:cNvSpPr>
              <p:nvPr/>
            </p:nvSpPr>
            <p:spPr bwMode="auto">
              <a:xfrm rot="7200000">
                <a:off x="-1104" y="3036"/>
                <a:ext cx="480" cy="275"/>
              </a:xfrm>
              <a:prstGeom prst="line">
                <a:avLst/>
              </a:prstGeom>
              <a:noFill/>
              <a:ln w="984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Group 472"/>
          <p:cNvGrpSpPr/>
          <p:nvPr/>
        </p:nvGrpSpPr>
        <p:grpSpPr bwMode="auto">
          <a:xfrm>
            <a:off x="6503083" y="4473945"/>
            <a:ext cx="1322419" cy="1051476"/>
            <a:chOff x="2448" y="2976"/>
            <a:chExt cx="710" cy="753"/>
          </a:xfrm>
        </p:grpSpPr>
        <p:grpSp>
          <p:nvGrpSpPr>
            <p:cNvPr id="29" name="Group 382"/>
            <p:cNvGrpSpPr/>
            <p:nvPr/>
          </p:nvGrpSpPr>
          <p:grpSpPr bwMode="auto">
            <a:xfrm>
              <a:off x="2448" y="2976"/>
              <a:ext cx="710" cy="648"/>
              <a:chOff x="1584" y="1632"/>
              <a:chExt cx="710" cy="648"/>
            </a:xfrm>
          </p:grpSpPr>
          <p:sp>
            <p:nvSpPr>
              <p:cNvPr id="25769" name="AutoShape 383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0" name="AutoShape 384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1" name="AutoShape 385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72" name="AutoShape 386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447"/>
            <p:cNvGrpSpPr/>
            <p:nvPr/>
          </p:nvGrpSpPr>
          <p:grpSpPr bwMode="auto">
            <a:xfrm>
              <a:off x="2496" y="3307"/>
              <a:ext cx="624" cy="422"/>
              <a:chOff x="1536" y="3494"/>
              <a:chExt cx="1008" cy="785"/>
            </a:xfrm>
          </p:grpSpPr>
          <p:grpSp>
            <p:nvGrpSpPr>
              <p:cNvPr id="31" name="Group 448"/>
              <p:cNvGrpSpPr/>
              <p:nvPr/>
            </p:nvGrpSpPr>
            <p:grpSpPr bwMode="auto">
              <a:xfrm>
                <a:off x="1536" y="3494"/>
                <a:ext cx="480" cy="613"/>
                <a:chOff x="-1104" y="2976"/>
                <a:chExt cx="480" cy="613"/>
              </a:xfrm>
            </p:grpSpPr>
            <p:sp>
              <p:nvSpPr>
                <p:cNvPr id="25766" name="Line 449"/>
                <p:cNvSpPr>
                  <a:spLocks noChangeShapeType="1"/>
                </p:cNvSpPr>
                <p:nvPr/>
              </p:nvSpPr>
              <p:spPr bwMode="auto">
                <a:xfrm>
                  <a:off x="-1104" y="2976"/>
                  <a:ext cx="480" cy="613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67" name="Line 450"/>
                <p:cNvSpPr>
                  <a:spLocks noChangeShapeType="1"/>
                </p:cNvSpPr>
                <p:nvPr/>
              </p:nvSpPr>
              <p:spPr bwMode="auto">
                <a:xfrm rot="3600000">
                  <a:off x="-1104" y="3083"/>
                  <a:ext cx="480" cy="399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68" name="Line 451"/>
                <p:cNvSpPr>
                  <a:spLocks noChangeShapeType="1"/>
                </p:cNvSpPr>
                <p:nvPr/>
              </p:nvSpPr>
              <p:spPr bwMode="auto">
                <a:xfrm rot="7200000">
                  <a:off x="-1104" y="3083"/>
                  <a:ext cx="480" cy="399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760" name="Group 452"/>
              <p:cNvGrpSpPr/>
              <p:nvPr/>
            </p:nvGrpSpPr>
            <p:grpSpPr bwMode="auto">
              <a:xfrm>
                <a:off x="2064" y="3494"/>
                <a:ext cx="480" cy="785"/>
                <a:chOff x="-1104" y="2976"/>
                <a:chExt cx="480" cy="785"/>
              </a:xfrm>
            </p:grpSpPr>
            <p:sp>
              <p:nvSpPr>
                <p:cNvPr id="25763" name="Line 453"/>
                <p:cNvSpPr>
                  <a:spLocks noChangeShapeType="1"/>
                </p:cNvSpPr>
                <p:nvPr/>
              </p:nvSpPr>
              <p:spPr bwMode="auto">
                <a:xfrm>
                  <a:off x="-1104" y="2976"/>
                  <a:ext cx="480" cy="613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64" name="Line 454"/>
                <p:cNvSpPr>
                  <a:spLocks noChangeShapeType="1"/>
                </p:cNvSpPr>
                <p:nvPr/>
              </p:nvSpPr>
              <p:spPr bwMode="auto">
                <a:xfrm rot="3600000">
                  <a:off x="-1104" y="3321"/>
                  <a:ext cx="480" cy="399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65" name="Line 455"/>
                <p:cNvSpPr>
                  <a:spLocks noChangeShapeType="1"/>
                </p:cNvSpPr>
                <p:nvPr/>
              </p:nvSpPr>
              <p:spPr bwMode="auto">
                <a:xfrm rot="7200000">
                  <a:off x="-1104" y="3083"/>
                  <a:ext cx="480" cy="399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5761" name="Group 470"/>
          <p:cNvGrpSpPr/>
          <p:nvPr/>
        </p:nvGrpSpPr>
        <p:grpSpPr bwMode="auto">
          <a:xfrm>
            <a:off x="8271950" y="4494586"/>
            <a:ext cx="1322419" cy="1085985"/>
            <a:chOff x="384" y="2592"/>
            <a:chExt cx="710" cy="778"/>
          </a:xfrm>
        </p:grpSpPr>
        <p:grpSp>
          <p:nvGrpSpPr>
            <p:cNvPr id="25762" name="Group 377"/>
            <p:cNvGrpSpPr/>
            <p:nvPr/>
          </p:nvGrpSpPr>
          <p:grpSpPr bwMode="auto">
            <a:xfrm>
              <a:off x="384" y="2592"/>
              <a:ext cx="710" cy="648"/>
              <a:chOff x="1584" y="1632"/>
              <a:chExt cx="710" cy="648"/>
            </a:xfrm>
          </p:grpSpPr>
          <p:sp>
            <p:nvSpPr>
              <p:cNvPr id="25755" name="AutoShape 378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56" name="AutoShape 379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57" name="AutoShape 380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58" name="AutoShape 381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773" name="Group 456"/>
            <p:cNvGrpSpPr/>
            <p:nvPr/>
          </p:nvGrpSpPr>
          <p:grpSpPr bwMode="auto">
            <a:xfrm>
              <a:off x="480" y="2798"/>
              <a:ext cx="528" cy="572"/>
              <a:chOff x="3251" y="2554"/>
              <a:chExt cx="790" cy="1007"/>
            </a:xfrm>
          </p:grpSpPr>
          <p:grpSp>
            <p:nvGrpSpPr>
              <p:cNvPr id="25774" name="Group 457"/>
              <p:cNvGrpSpPr/>
              <p:nvPr/>
            </p:nvGrpSpPr>
            <p:grpSpPr bwMode="auto">
              <a:xfrm>
                <a:off x="3251" y="2554"/>
                <a:ext cx="790" cy="919"/>
                <a:chOff x="3251" y="2554"/>
                <a:chExt cx="790" cy="919"/>
              </a:xfrm>
            </p:grpSpPr>
            <p:grpSp>
              <p:nvGrpSpPr>
                <p:cNvPr id="25782" name="Group 458"/>
                <p:cNvGrpSpPr/>
                <p:nvPr/>
              </p:nvGrpSpPr>
              <p:grpSpPr bwMode="auto">
                <a:xfrm>
                  <a:off x="3251" y="2564"/>
                  <a:ext cx="386" cy="774"/>
                  <a:chOff x="-1104" y="2976"/>
                  <a:chExt cx="480" cy="958"/>
                </a:xfrm>
              </p:grpSpPr>
              <p:sp>
                <p:nvSpPr>
                  <p:cNvPr id="25752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-1104" y="2976"/>
                    <a:ext cx="480" cy="719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53" name="Line 460"/>
                  <p:cNvSpPr>
                    <a:spLocks noChangeShapeType="1"/>
                  </p:cNvSpPr>
                  <p:nvPr/>
                </p:nvSpPr>
                <p:spPr bwMode="auto">
                  <a:xfrm rot="3600000">
                    <a:off x="-1104" y="3464"/>
                    <a:ext cx="480" cy="460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54" name="Line 461"/>
                  <p:cNvSpPr>
                    <a:spLocks noChangeShapeType="1"/>
                  </p:cNvSpPr>
                  <p:nvPr/>
                </p:nvSpPr>
                <p:spPr bwMode="auto">
                  <a:xfrm rot="7200000">
                    <a:off x="-1104" y="3105"/>
                    <a:ext cx="480" cy="460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789" name="Group 462"/>
                <p:cNvGrpSpPr/>
                <p:nvPr/>
              </p:nvGrpSpPr>
              <p:grpSpPr bwMode="auto">
                <a:xfrm>
                  <a:off x="3655" y="2554"/>
                  <a:ext cx="386" cy="919"/>
                  <a:chOff x="-1104" y="2976"/>
                  <a:chExt cx="480" cy="1137"/>
                </a:xfrm>
              </p:grpSpPr>
              <p:sp>
                <p:nvSpPr>
                  <p:cNvPr id="25749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-1104" y="2976"/>
                    <a:ext cx="480" cy="719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50" name="Line 464"/>
                  <p:cNvSpPr>
                    <a:spLocks noChangeShapeType="1"/>
                  </p:cNvSpPr>
                  <p:nvPr/>
                </p:nvSpPr>
                <p:spPr bwMode="auto">
                  <a:xfrm rot="3600000">
                    <a:off x="-1104" y="3464"/>
                    <a:ext cx="480" cy="460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51" name="Line 465"/>
                  <p:cNvSpPr>
                    <a:spLocks noChangeShapeType="1"/>
                  </p:cNvSpPr>
                  <p:nvPr/>
                </p:nvSpPr>
                <p:spPr bwMode="auto">
                  <a:xfrm rot="7200000">
                    <a:off x="-1104" y="3643"/>
                    <a:ext cx="480" cy="460"/>
                  </a:xfrm>
                  <a:prstGeom prst="line">
                    <a:avLst/>
                  </a:prstGeom>
                  <a:noFill/>
                  <a:ln w="88900">
                    <a:solidFill>
                      <a:schemeClr val="bg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5790" name="Group 466"/>
              <p:cNvGrpSpPr/>
              <p:nvPr/>
            </p:nvGrpSpPr>
            <p:grpSpPr bwMode="auto">
              <a:xfrm>
                <a:off x="3444" y="2980"/>
                <a:ext cx="386" cy="581"/>
                <a:chOff x="3462" y="3188"/>
                <a:chExt cx="386" cy="581"/>
              </a:xfrm>
            </p:grpSpPr>
            <p:sp>
              <p:nvSpPr>
                <p:cNvPr id="25744" name="Line 467"/>
                <p:cNvSpPr>
                  <a:spLocks noChangeShapeType="1"/>
                </p:cNvSpPr>
                <p:nvPr/>
              </p:nvSpPr>
              <p:spPr bwMode="auto">
                <a:xfrm>
                  <a:off x="3462" y="3188"/>
                  <a:ext cx="386" cy="581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45" name="Line 468"/>
                <p:cNvSpPr>
                  <a:spLocks noChangeShapeType="1"/>
                </p:cNvSpPr>
                <p:nvPr/>
              </p:nvSpPr>
              <p:spPr bwMode="auto">
                <a:xfrm rot="3600000">
                  <a:off x="3461" y="3294"/>
                  <a:ext cx="388" cy="370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46" name="Line 469"/>
                <p:cNvSpPr>
                  <a:spLocks noChangeShapeType="1"/>
                </p:cNvSpPr>
                <p:nvPr/>
              </p:nvSpPr>
              <p:spPr bwMode="auto">
                <a:xfrm rot="7200000">
                  <a:off x="3461" y="3294"/>
                  <a:ext cx="388" cy="370"/>
                </a:xfrm>
                <a:prstGeom prst="line">
                  <a:avLst/>
                </a:prstGeom>
                <a:noFill/>
                <a:ln w="8890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5791" name="Group 589"/>
          <p:cNvGrpSpPr/>
          <p:nvPr/>
        </p:nvGrpSpPr>
        <p:grpSpPr bwMode="auto">
          <a:xfrm>
            <a:off x="4694016" y="1266996"/>
            <a:ext cx="1313954" cy="887468"/>
            <a:chOff x="528" y="1056"/>
            <a:chExt cx="705" cy="635"/>
          </a:xfrm>
        </p:grpSpPr>
        <p:grpSp>
          <p:nvGrpSpPr>
            <p:cNvPr id="25792" name="Group 503"/>
            <p:cNvGrpSpPr/>
            <p:nvPr/>
          </p:nvGrpSpPr>
          <p:grpSpPr bwMode="auto">
            <a:xfrm>
              <a:off x="528" y="1056"/>
              <a:ext cx="705" cy="635"/>
              <a:chOff x="-1086" y="443"/>
              <a:chExt cx="1363" cy="1800"/>
            </a:xfrm>
          </p:grpSpPr>
          <p:sp>
            <p:nvSpPr>
              <p:cNvPr id="25736" name="AutoShape 504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7" name="AutoShape 505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8" name="AutoShape 506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9" name="AutoShape 507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04" name="Group 528"/>
            <p:cNvGrpSpPr/>
            <p:nvPr/>
          </p:nvGrpSpPr>
          <p:grpSpPr bwMode="auto">
            <a:xfrm>
              <a:off x="576" y="1200"/>
              <a:ext cx="624" cy="252"/>
              <a:chOff x="2592" y="1278"/>
              <a:chExt cx="913" cy="430"/>
            </a:xfrm>
          </p:grpSpPr>
          <p:sp>
            <p:nvSpPr>
              <p:cNvPr id="25734" name="Freeform 529"/>
              <p:cNvSpPr/>
              <p:nvPr/>
            </p:nvSpPr>
            <p:spPr bwMode="auto">
              <a:xfrm>
                <a:off x="2592" y="1278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5" name="Freeform 530"/>
              <p:cNvSpPr/>
              <p:nvPr/>
            </p:nvSpPr>
            <p:spPr bwMode="auto">
              <a:xfrm>
                <a:off x="2640" y="1344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805" name="Group 585"/>
          <p:cNvGrpSpPr/>
          <p:nvPr/>
        </p:nvGrpSpPr>
        <p:grpSpPr bwMode="auto">
          <a:xfrm>
            <a:off x="9998812" y="4507284"/>
            <a:ext cx="1481692" cy="887466"/>
            <a:chOff x="3348" y="3216"/>
            <a:chExt cx="795" cy="635"/>
          </a:xfrm>
        </p:grpSpPr>
        <p:grpSp>
          <p:nvGrpSpPr>
            <p:cNvPr id="25813" name="Group 513"/>
            <p:cNvGrpSpPr/>
            <p:nvPr/>
          </p:nvGrpSpPr>
          <p:grpSpPr bwMode="auto">
            <a:xfrm>
              <a:off x="3408" y="3216"/>
              <a:ext cx="705" cy="635"/>
              <a:chOff x="-1086" y="443"/>
              <a:chExt cx="1363" cy="1800"/>
            </a:xfrm>
          </p:grpSpPr>
          <p:sp>
            <p:nvSpPr>
              <p:cNvPr id="25728" name="AutoShape 514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9" name="AutoShape 515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0" name="AutoShape 516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31" name="AutoShape 517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14" name="Group 531"/>
            <p:cNvGrpSpPr/>
            <p:nvPr/>
          </p:nvGrpSpPr>
          <p:grpSpPr bwMode="auto">
            <a:xfrm>
              <a:off x="3348" y="3250"/>
              <a:ext cx="795" cy="590"/>
              <a:chOff x="-2080" y="511"/>
              <a:chExt cx="1226" cy="948"/>
            </a:xfrm>
          </p:grpSpPr>
          <p:sp>
            <p:nvSpPr>
              <p:cNvPr id="25725" name="AutoShape 532"/>
              <p:cNvSpPr>
                <a:spLocks noChangeArrowheads="1"/>
              </p:cNvSpPr>
              <p:nvPr/>
            </p:nvSpPr>
            <p:spPr bwMode="auto">
              <a:xfrm>
                <a:off x="-1680" y="611"/>
                <a:ext cx="432" cy="7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300" y="10800"/>
                    </a:moveTo>
                    <a:cubicBezTo>
                      <a:pt x="6300" y="13285"/>
                      <a:pt x="8315" y="15300"/>
                      <a:pt x="10800" y="15300"/>
                    </a:cubicBezTo>
                    <a:cubicBezTo>
                      <a:pt x="13285" y="15300"/>
                      <a:pt x="15300" y="13285"/>
                      <a:pt x="15300" y="10800"/>
                    </a:cubicBezTo>
                    <a:cubicBezTo>
                      <a:pt x="15300" y="8315"/>
                      <a:pt x="13285" y="6300"/>
                      <a:pt x="10800" y="6300"/>
                    </a:cubicBezTo>
                    <a:cubicBezTo>
                      <a:pt x="8315" y="6300"/>
                      <a:pt x="6300" y="8315"/>
                      <a:pt x="630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6" name="AutoShape 533"/>
              <p:cNvSpPr>
                <a:spLocks noChangeArrowheads="1"/>
              </p:cNvSpPr>
              <p:nvPr/>
            </p:nvSpPr>
            <p:spPr bwMode="auto">
              <a:xfrm rot="18480822">
                <a:off x="-1614" y="134"/>
                <a:ext cx="384" cy="1137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7" name="AutoShape 534"/>
              <p:cNvSpPr>
                <a:spLocks noChangeArrowheads="1"/>
              </p:cNvSpPr>
              <p:nvPr/>
            </p:nvSpPr>
            <p:spPr bwMode="auto">
              <a:xfrm rot="7680822">
                <a:off x="-1704" y="699"/>
                <a:ext cx="384" cy="1136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815" name="Group 590"/>
          <p:cNvGrpSpPr/>
          <p:nvPr/>
        </p:nvGrpSpPr>
        <p:grpSpPr bwMode="auto">
          <a:xfrm>
            <a:off x="2855325" y="2832367"/>
            <a:ext cx="1313955" cy="887468"/>
            <a:chOff x="1488" y="1152"/>
            <a:chExt cx="705" cy="635"/>
          </a:xfrm>
        </p:grpSpPr>
        <p:grpSp>
          <p:nvGrpSpPr>
            <p:cNvPr id="25816" name="Group 473"/>
            <p:cNvGrpSpPr/>
            <p:nvPr/>
          </p:nvGrpSpPr>
          <p:grpSpPr bwMode="auto">
            <a:xfrm>
              <a:off x="1488" y="1152"/>
              <a:ext cx="705" cy="635"/>
              <a:chOff x="-1086" y="443"/>
              <a:chExt cx="1363" cy="1800"/>
            </a:xfrm>
          </p:grpSpPr>
          <p:sp>
            <p:nvSpPr>
              <p:cNvPr id="25719" name="AutoShape 474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0" name="AutoShape 475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1" name="AutoShape 476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22" name="AutoShape 477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32" name="Group 535"/>
            <p:cNvGrpSpPr/>
            <p:nvPr/>
          </p:nvGrpSpPr>
          <p:grpSpPr bwMode="auto">
            <a:xfrm>
              <a:off x="1632" y="1344"/>
              <a:ext cx="464" cy="167"/>
              <a:chOff x="-1296" y="1776"/>
              <a:chExt cx="720" cy="288"/>
            </a:xfrm>
          </p:grpSpPr>
          <p:sp>
            <p:nvSpPr>
              <p:cNvPr id="25716" name="Line 536"/>
              <p:cNvSpPr>
                <a:spLocks noChangeShapeType="1"/>
              </p:cNvSpPr>
              <p:nvPr/>
            </p:nvSpPr>
            <p:spPr bwMode="auto">
              <a:xfrm rot="5400000">
                <a:off x="-936" y="1704"/>
                <a:ext cx="0" cy="720"/>
              </a:xfrm>
              <a:prstGeom prst="line">
                <a:avLst/>
              </a:prstGeom>
              <a:noFill/>
              <a:ln w="1651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17" name="Line 537"/>
              <p:cNvSpPr>
                <a:spLocks noChangeShapeType="1"/>
              </p:cNvSpPr>
              <p:nvPr/>
            </p:nvSpPr>
            <p:spPr bwMode="auto">
              <a:xfrm rot="10800000">
                <a:off x="-1248" y="1776"/>
                <a:ext cx="0" cy="288"/>
              </a:xfrm>
              <a:prstGeom prst="line">
                <a:avLst/>
              </a:prstGeom>
              <a:noFill/>
              <a:ln w="1651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18" name="Line 538"/>
              <p:cNvSpPr>
                <a:spLocks noChangeShapeType="1"/>
              </p:cNvSpPr>
              <p:nvPr/>
            </p:nvSpPr>
            <p:spPr bwMode="auto">
              <a:xfrm rot="10800000">
                <a:off x="-633" y="1776"/>
                <a:ext cx="0" cy="288"/>
              </a:xfrm>
              <a:prstGeom prst="line">
                <a:avLst/>
              </a:prstGeom>
              <a:noFill/>
              <a:ln w="165100">
                <a:solidFill>
                  <a:srgbClr val="3366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833" name="Group 587"/>
          <p:cNvGrpSpPr/>
          <p:nvPr/>
        </p:nvGrpSpPr>
        <p:grpSpPr bwMode="auto">
          <a:xfrm>
            <a:off x="10131799" y="2797441"/>
            <a:ext cx="1313954" cy="887468"/>
            <a:chOff x="2160" y="2016"/>
            <a:chExt cx="705" cy="635"/>
          </a:xfrm>
        </p:grpSpPr>
        <p:grpSp>
          <p:nvGrpSpPr>
            <p:cNvPr id="25840" name="Group 508"/>
            <p:cNvGrpSpPr/>
            <p:nvPr/>
          </p:nvGrpSpPr>
          <p:grpSpPr bwMode="auto">
            <a:xfrm>
              <a:off x="2160" y="2016"/>
              <a:ext cx="705" cy="635"/>
              <a:chOff x="-1086" y="443"/>
              <a:chExt cx="1363" cy="1800"/>
            </a:xfrm>
          </p:grpSpPr>
          <p:sp>
            <p:nvSpPr>
              <p:cNvPr id="25710" name="AutoShape 509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11" name="AutoShape 510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12" name="AutoShape 511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13" name="AutoShape 512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46" name="Group 539"/>
            <p:cNvGrpSpPr/>
            <p:nvPr/>
          </p:nvGrpSpPr>
          <p:grpSpPr bwMode="auto">
            <a:xfrm>
              <a:off x="2223" y="2079"/>
              <a:ext cx="609" cy="513"/>
              <a:chOff x="-593" y="1229"/>
              <a:chExt cx="934" cy="890"/>
            </a:xfrm>
          </p:grpSpPr>
          <p:grpSp>
            <p:nvGrpSpPr>
              <p:cNvPr id="25847" name="Group 540"/>
              <p:cNvGrpSpPr/>
              <p:nvPr/>
            </p:nvGrpSpPr>
            <p:grpSpPr bwMode="auto">
              <a:xfrm>
                <a:off x="-593" y="1229"/>
                <a:ext cx="934" cy="442"/>
                <a:chOff x="-593" y="1229"/>
                <a:chExt cx="934" cy="442"/>
              </a:xfrm>
            </p:grpSpPr>
            <p:sp>
              <p:nvSpPr>
                <p:cNvPr id="25708" name="Freeform 541"/>
                <p:cNvSpPr/>
                <p:nvPr/>
              </p:nvSpPr>
              <p:spPr bwMode="auto">
                <a:xfrm>
                  <a:off x="-593" y="1229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709" name="Freeform 542"/>
                <p:cNvSpPr/>
                <p:nvPr/>
              </p:nvSpPr>
              <p:spPr bwMode="auto">
                <a:xfrm>
                  <a:off x="-524" y="1307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61" name="Group 543"/>
              <p:cNvGrpSpPr/>
              <p:nvPr/>
            </p:nvGrpSpPr>
            <p:grpSpPr bwMode="auto">
              <a:xfrm>
                <a:off x="-432" y="1709"/>
                <a:ext cx="480" cy="410"/>
                <a:chOff x="-432" y="1709"/>
                <a:chExt cx="480" cy="410"/>
              </a:xfrm>
            </p:grpSpPr>
            <p:grpSp>
              <p:nvGrpSpPr>
                <p:cNvPr id="25862" name="Group 544"/>
                <p:cNvGrpSpPr/>
                <p:nvPr/>
              </p:nvGrpSpPr>
              <p:grpSpPr bwMode="auto">
                <a:xfrm>
                  <a:off x="-432" y="1709"/>
                  <a:ext cx="240" cy="410"/>
                  <a:chOff x="4272" y="768"/>
                  <a:chExt cx="240" cy="410"/>
                </a:xfrm>
              </p:grpSpPr>
              <p:sp>
                <p:nvSpPr>
                  <p:cNvPr id="25706" name="AutoShape 545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768"/>
                    <a:ext cx="144" cy="181"/>
                  </a:xfrm>
                  <a:prstGeom prst="parallelogram">
                    <a:avLst>
                      <a:gd name="adj" fmla="val 52083"/>
                    </a:avLst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7" name="AutoShape 546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997"/>
                    <a:ext cx="144" cy="181"/>
                  </a:xfrm>
                  <a:prstGeom prst="parallelogram">
                    <a:avLst>
                      <a:gd name="adj" fmla="val 52083"/>
                    </a:avLst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863" name="Group 547"/>
                <p:cNvGrpSpPr/>
                <p:nvPr/>
              </p:nvGrpSpPr>
              <p:grpSpPr bwMode="auto">
                <a:xfrm>
                  <a:off x="-192" y="1709"/>
                  <a:ext cx="240" cy="410"/>
                  <a:chOff x="4272" y="768"/>
                  <a:chExt cx="240" cy="410"/>
                </a:xfrm>
              </p:grpSpPr>
              <p:sp>
                <p:nvSpPr>
                  <p:cNvPr id="25704" name="AutoShape 548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768"/>
                    <a:ext cx="144" cy="181"/>
                  </a:xfrm>
                  <a:prstGeom prst="parallelogram">
                    <a:avLst>
                      <a:gd name="adj" fmla="val 52083"/>
                    </a:avLst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5" name="AutoShape 54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997"/>
                    <a:ext cx="144" cy="181"/>
                  </a:xfrm>
                  <a:prstGeom prst="parallelogram">
                    <a:avLst>
                      <a:gd name="adj" fmla="val 52083"/>
                    </a:avLst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grpSp>
        <p:nvGrpSpPr>
          <p:cNvPr id="25864" name="Group 591"/>
          <p:cNvGrpSpPr/>
          <p:nvPr/>
        </p:nvGrpSpPr>
        <p:grpSpPr bwMode="auto">
          <a:xfrm>
            <a:off x="8257140" y="2810141"/>
            <a:ext cx="1313954" cy="887468"/>
            <a:chOff x="2544" y="1104"/>
            <a:chExt cx="705" cy="635"/>
          </a:xfrm>
        </p:grpSpPr>
        <p:grpSp>
          <p:nvGrpSpPr>
            <p:cNvPr id="25865" name="Group 518"/>
            <p:cNvGrpSpPr/>
            <p:nvPr/>
          </p:nvGrpSpPr>
          <p:grpSpPr bwMode="auto">
            <a:xfrm>
              <a:off x="2544" y="1104"/>
              <a:ext cx="705" cy="635"/>
              <a:chOff x="-1086" y="443"/>
              <a:chExt cx="1363" cy="1800"/>
            </a:xfrm>
          </p:grpSpPr>
          <p:sp>
            <p:nvSpPr>
              <p:cNvPr id="25694" name="AutoShape 519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5" name="AutoShape 520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6" name="AutoShape 521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7" name="AutoShape 522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66" name="Group 550"/>
            <p:cNvGrpSpPr/>
            <p:nvPr/>
          </p:nvGrpSpPr>
          <p:grpSpPr bwMode="auto">
            <a:xfrm>
              <a:off x="2592" y="1165"/>
              <a:ext cx="576" cy="515"/>
              <a:chOff x="-532" y="1781"/>
              <a:chExt cx="934" cy="890"/>
            </a:xfrm>
          </p:grpSpPr>
          <p:sp>
            <p:nvSpPr>
              <p:cNvPr id="25689" name="Freeform 551"/>
              <p:cNvSpPr/>
              <p:nvPr/>
            </p:nvSpPr>
            <p:spPr bwMode="auto">
              <a:xfrm>
                <a:off x="-532" y="1781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0" name="Freeform 552"/>
              <p:cNvSpPr/>
              <p:nvPr/>
            </p:nvSpPr>
            <p:spPr bwMode="auto">
              <a:xfrm>
                <a:off x="-463" y="1859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867" name="Group 553"/>
              <p:cNvGrpSpPr/>
              <p:nvPr/>
            </p:nvGrpSpPr>
            <p:grpSpPr bwMode="auto">
              <a:xfrm>
                <a:off x="-244" y="2261"/>
                <a:ext cx="240" cy="410"/>
                <a:chOff x="4272" y="768"/>
                <a:chExt cx="240" cy="410"/>
              </a:xfrm>
            </p:grpSpPr>
            <p:sp>
              <p:nvSpPr>
                <p:cNvPr id="25692" name="AutoShape 554"/>
                <p:cNvSpPr>
                  <a:spLocks noChangeArrowheads="1"/>
                </p:cNvSpPr>
                <p:nvPr/>
              </p:nvSpPr>
              <p:spPr bwMode="auto">
                <a:xfrm>
                  <a:off x="4368" y="768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93" name="AutoShape 555"/>
                <p:cNvSpPr>
                  <a:spLocks noChangeArrowheads="1"/>
                </p:cNvSpPr>
                <p:nvPr/>
              </p:nvSpPr>
              <p:spPr bwMode="auto">
                <a:xfrm>
                  <a:off x="4272" y="997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5868" name="Group 588"/>
          <p:cNvGrpSpPr/>
          <p:nvPr/>
        </p:nvGrpSpPr>
        <p:grpSpPr bwMode="auto">
          <a:xfrm>
            <a:off x="1056836" y="4512047"/>
            <a:ext cx="1313955" cy="887468"/>
            <a:chOff x="672" y="2928"/>
            <a:chExt cx="705" cy="635"/>
          </a:xfrm>
        </p:grpSpPr>
        <p:grpSp>
          <p:nvGrpSpPr>
            <p:cNvPr id="25869" name="Group 498"/>
            <p:cNvGrpSpPr/>
            <p:nvPr/>
          </p:nvGrpSpPr>
          <p:grpSpPr bwMode="auto">
            <a:xfrm>
              <a:off x="672" y="2928"/>
              <a:ext cx="705" cy="635"/>
              <a:chOff x="-1086" y="443"/>
              <a:chExt cx="1363" cy="1800"/>
            </a:xfrm>
          </p:grpSpPr>
          <p:sp>
            <p:nvSpPr>
              <p:cNvPr id="25683" name="AutoShape 499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84" name="AutoShape 500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85" name="AutoShape 501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86" name="AutoShape 502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70" name="Group 556"/>
            <p:cNvGrpSpPr/>
            <p:nvPr/>
          </p:nvGrpSpPr>
          <p:grpSpPr bwMode="auto">
            <a:xfrm>
              <a:off x="768" y="2976"/>
              <a:ext cx="576" cy="489"/>
              <a:chOff x="2736" y="343"/>
              <a:chExt cx="934" cy="898"/>
            </a:xfrm>
          </p:grpSpPr>
          <p:grpSp>
            <p:nvGrpSpPr>
              <p:cNvPr id="25871" name="Group 557"/>
              <p:cNvGrpSpPr/>
              <p:nvPr/>
            </p:nvGrpSpPr>
            <p:grpSpPr bwMode="auto">
              <a:xfrm>
                <a:off x="2800" y="823"/>
                <a:ext cx="240" cy="410"/>
                <a:chOff x="4272" y="768"/>
                <a:chExt cx="240" cy="410"/>
              </a:xfrm>
            </p:grpSpPr>
            <p:sp>
              <p:nvSpPr>
                <p:cNvPr id="25681" name="AutoShape 558"/>
                <p:cNvSpPr>
                  <a:spLocks noChangeArrowheads="1"/>
                </p:cNvSpPr>
                <p:nvPr/>
              </p:nvSpPr>
              <p:spPr bwMode="auto">
                <a:xfrm>
                  <a:off x="4368" y="768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82" name="AutoShape 559"/>
                <p:cNvSpPr>
                  <a:spLocks noChangeArrowheads="1"/>
                </p:cNvSpPr>
                <p:nvPr/>
              </p:nvSpPr>
              <p:spPr bwMode="auto">
                <a:xfrm>
                  <a:off x="4272" y="997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73" name="Freeform 560"/>
              <p:cNvSpPr/>
              <p:nvPr/>
            </p:nvSpPr>
            <p:spPr bwMode="auto">
              <a:xfrm>
                <a:off x="2736" y="343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74" name="Freeform 561"/>
              <p:cNvSpPr/>
              <p:nvPr/>
            </p:nvSpPr>
            <p:spPr bwMode="auto">
              <a:xfrm>
                <a:off x="2805" y="421"/>
                <a:ext cx="865" cy="364"/>
              </a:xfrm>
              <a:custGeom>
                <a:avLst/>
                <a:gdLst>
                  <a:gd name="T0" fmla="*/ 41 w 865"/>
                  <a:gd name="T1" fmla="*/ 351 h 364"/>
                  <a:gd name="T2" fmla="*/ 846 w 865"/>
                  <a:gd name="T3" fmla="*/ 342 h 364"/>
                  <a:gd name="T4" fmla="*/ 827 w 865"/>
                  <a:gd name="T5" fmla="*/ 287 h 364"/>
                  <a:gd name="T6" fmla="*/ 709 w 865"/>
                  <a:gd name="T7" fmla="*/ 169 h 364"/>
                  <a:gd name="T8" fmla="*/ 635 w 865"/>
                  <a:gd name="T9" fmla="*/ 77 h 364"/>
                  <a:gd name="T10" fmla="*/ 361 w 865"/>
                  <a:gd name="T11" fmla="*/ 50 h 364"/>
                  <a:gd name="T12" fmla="*/ 306 w 865"/>
                  <a:gd name="T13" fmla="*/ 68 h 364"/>
                  <a:gd name="T14" fmla="*/ 279 w 865"/>
                  <a:gd name="T15" fmla="*/ 77 h 364"/>
                  <a:gd name="T16" fmla="*/ 187 w 865"/>
                  <a:gd name="T17" fmla="*/ 187 h 364"/>
                  <a:gd name="T18" fmla="*/ 123 w 865"/>
                  <a:gd name="T19" fmla="*/ 196 h 364"/>
                  <a:gd name="T20" fmla="*/ 41 w 865"/>
                  <a:gd name="T21" fmla="*/ 242 h 364"/>
                  <a:gd name="T22" fmla="*/ 41 w 865"/>
                  <a:gd name="T23" fmla="*/ 351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5" h="364">
                    <a:moveTo>
                      <a:pt x="41" y="351"/>
                    </a:moveTo>
                    <a:cubicBezTo>
                      <a:pt x="309" y="348"/>
                      <a:pt x="579" y="364"/>
                      <a:pt x="846" y="342"/>
                    </a:cubicBezTo>
                    <a:cubicBezTo>
                      <a:pt x="865" y="340"/>
                      <a:pt x="833" y="305"/>
                      <a:pt x="827" y="287"/>
                    </a:cubicBezTo>
                    <a:cubicBezTo>
                      <a:pt x="805" y="222"/>
                      <a:pt x="762" y="205"/>
                      <a:pt x="709" y="169"/>
                    </a:cubicBezTo>
                    <a:cubicBezTo>
                      <a:pt x="693" y="124"/>
                      <a:pt x="680" y="91"/>
                      <a:pt x="635" y="77"/>
                    </a:cubicBezTo>
                    <a:cubicBezTo>
                      <a:pt x="520" y="0"/>
                      <a:pt x="603" y="40"/>
                      <a:pt x="361" y="50"/>
                    </a:cubicBezTo>
                    <a:cubicBezTo>
                      <a:pt x="343" y="56"/>
                      <a:pt x="324" y="62"/>
                      <a:pt x="306" y="68"/>
                    </a:cubicBezTo>
                    <a:cubicBezTo>
                      <a:pt x="297" y="71"/>
                      <a:pt x="279" y="77"/>
                      <a:pt x="279" y="77"/>
                    </a:cubicBezTo>
                    <a:cubicBezTo>
                      <a:pt x="266" y="98"/>
                      <a:pt x="209" y="180"/>
                      <a:pt x="187" y="187"/>
                    </a:cubicBezTo>
                    <a:cubicBezTo>
                      <a:pt x="167" y="194"/>
                      <a:pt x="144" y="193"/>
                      <a:pt x="123" y="196"/>
                    </a:cubicBezTo>
                    <a:cubicBezTo>
                      <a:pt x="96" y="214"/>
                      <a:pt x="68" y="223"/>
                      <a:pt x="41" y="242"/>
                    </a:cubicBezTo>
                    <a:cubicBezTo>
                      <a:pt x="17" y="313"/>
                      <a:pt x="0" y="270"/>
                      <a:pt x="41" y="35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872" name="Group 562"/>
              <p:cNvGrpSpPr/>
              <p:nvPr/>
            </p:nvGrpSpPr>
            <p:grpSpPr bwMode="auto">
              <a:xfrm>
                <a:off x="3048" y="831"/>
                <a:ext cx="240" cy="410"/>
                <a:chOff x="4272" y="768"/>
                <a:chExt cx="240" cy="410"/>
              </a:xfrm>
            </p:grpSpPr>
            <p:sp>
              <p:nvSpPr>
                <p:cNvPr id="25679" name="AutoShape 563"/>
                <p:cNvSpPr>
                  <a:spLocks noChangeArrowheads="1"/>
                </p:cNvSpPr>
                <p:nvPr/>
              </p:nvSpPr>
              <p:spPr bwMode="auto">
                <a:xfrm>
                  <a:off x="4368" y="768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80" name="AutoShape 564"/>
                <p:cNvSpPr>
                  <a:spLocks noChangeArrowheads="1"/>
                </p:cNvSpPr>
                <p:nvPr/>
              </p:nvSpPr>
              <p:spPr bwMode="auto">
                <a:xfrm>
                  <a:off x="4272" y="997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73" name="Group 565"/>
              <p:cNvGrpSpPr/>
              <p:nvPr/>
            </p:nvGrpSpPr>
            <p:grpSpPr bwMode="auto">
              <a:xfrm>
                <a:off x="3312" y="823"/>
                <a:ext cx="240" cy="410"/>
                <a:chOff x="4272" y="768"/>
                <a:chExt cx="240" cy="410"/>
              </a:xfrm>
            </p:grpSpPr>
            <p:sp>
              <p:nvSpPr>
                <p:cNvPr id="25677" name="AutoShape 566"/>
                <p:cNvSpPr>
                  <a:spLocks noChangeArrowheads="1"/>
                </p:cNvSpPr>
                <p:nvPr/>
              </p:nvSpPr>
              <p:spPr bwMode="auto">
                <a:xfrm>
                  <a:off x="4368" y="768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78" name="AutoShape 567"/>
                <p:cNvSpPr>
                  <a:spLocks noChangeArrowheads="1"/>
                </p:cNvSpPr>
                <p:nvPr/>
              </p:nvSpPr>
              <p:spPr bwMode="auto">
                <a:xfrm>
                  <a:off x="4272" y="997"/>
                  <a:ext cx="144" cy="181"/>
                </a:xfrm>
                <a:prstGeom prst="parallelogram">
                  <a:avLst>
                    <a:gd name="adj" fmla="val 52083"/>
                  </a:avLst>
                </a:pr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5874" name="Group 586"/>
          <p:cNvGrpSpPr/>
          <p:nvPr/>
        </p:nvGrpSpPr>
        <p:grpSpPr bwMode="auto">
          <a:xfrm>
            <a:off x="2823588" y="4485058"/>
            <a:ext cx="1313954" cy="887466"/>
            <a:chOff x="2928" y="2304"/>
            <a:chExt cx="705" cy="635"/>
          </a:xfrm>
        </p:grpSpPr>
        <p:grpSp>
          <p:nvGrpSpPr>
            <p:cNvPr id="25875" name="Group 523"/>
            <p:cNvGrpSpPr/>
            <p:nvPr/>
          </p:nvGrpSpPr>
          <p:grpSpPr bwMode="auto">
            <a:xfrm>
              <a:off x="2928" y="2304"/>
              <a:ext cx="705" cy="635"/>
              <a:chOff x="-1086" y="443"/>
              <a:chExt cx="1363" cy="1800"/>
            </a:xfrm>
          </p:grpSpPr>
          <p:sp>
            <p:nvSpPr>
              <p:cNvPr id="25666" name="AutoShape 524"/>
              <p:cNvSpPr>
                <a:spLocks noChangeArrowheads="1"/>
              </p:cNvSpPr>
              <p:nvPr/>
            </p:nvSpPr>
            <p:spPr bwMode="gray">
              <a:xfrm>
                <a:off x="-1086" y="443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67" name="AutoShape 525"/>
              <p:cNvSpPr>
                <a:spLocks noChangeArrowheads="1"/>
              </p:cNvSpPr>
              <p:nvPr/>
            </p:nvSpPr>
            <p:spPr bwMode="gray">
              <a:xfrm>
                <a:off x="-1065" y="448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68" name="AutoShape 526"/>
              <p:cNvSpPr>
                <a:spLocks noChangeArrowheads="1"/>
              </p:cNvSpPr>
              <p:nvPr/>
            </p:nvSpPr>
            <p:spPr bwMode="gray">
              <a:xfrm>
                <a:off x="-1054" y="1748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69" name="AutoShape 527"/>
              <p:cNvSpPr>
                <a:spLocks noChangeArrowheads="1"/>
              </p:cNvSpPr>
              <p:nvPr/>
            </p:nvSpPr>
            <p:spPr bwMode="gray">
              <a:xfrm>
                <a:off x="-1054" y="462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876" name="Group 568"/>
            <p:cNvGrpSpPr/>
            <p:nvPr/>
          </p:nvGrpSpPr>
          <p:grpSpPr bwMode="auto">
            <a:xfrm>
              <a:off x="2976" y="2377"/>
              <a:ext cx="624" cy="455"/>
              <a:chOff x="5855" y="2040"/>
              <a:chExt cx="934" cy="773"/>
            </a:xfrm>
          </p:grpSpPr>
          <p:grpSp>
            <p:nvGrpSpPr>
              <p:cNvPr id="25877" name="Group 569"/>
              <p:cNvGrpSpPr/>
              <p:nvPr/>
            </p:nvGrpSpPr>
            <p:grpSpPr bwMode="auto">
              <a:xfrm>
                <a:off x="5855" y="2040"/>
                <a:ext cx="934" cy="442"/>
                <a:chOff x="3670" y="942"/>
                <a:chExt cx="934" cy="442"/>
              </a:xfrm>
            </p:grpSpPr>
            <p:sp>
              <p:nvSpPr>
                <p:cNvPr id="25664" name="Freeform 570"/>
                <p:cNvSpPr/>
                <p:nvPr/>
              </p:nvSpPr>
              <p:spPr bwMode="auto">
                <a:xfrm>
                  <a:off x="3670" y="942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665" name="Freeform 571"/>
                <p:cNvSpPr/>
                <p:nvPr/>
              </p:nvSpPr>
              <p:spPr bwMode="auto">
                <a:xfrm>
                  <a:off x="3739" y="1020"/>
                  <a:ext cx="865" cy="364"/>
                </a:xfrm>
                <a:custGeom>
                  <a:avLst/>
                  <a:gdLst>
                    <a:gd name="T0" fmla="*/ 41 w 865"/>
                    <a:gd name="T1" fmla="*/ 351 h 364"/>
                    <a:gd name="T2" fmla="*/ 846 w 865"/>
                    <a:gd name="T3" fmla="*/ 342 h 364"/>
                    <a:gd name="T4" fmla="*/ 827 w 865"/>
                    <a:gd name="T5" fmla="*/ 287 h 364"/>
                    <a:gd name="T6" fmla="*/ 709 w 865"/>
                    <a:gd name="T7" fmla="*/ 169 h 364"/>
                    <a:gd name="T8" fmla="*/ 635 w 865"/>
                    <a:gd name="T9" fmla="*/ 77 h 364"/>
                    <a:gd name="T10" fmla="*/ 361 w 865"/>
                    <a:gd name="T11" fmla="*/ 50 h 364"/>
                    <a:gd name="T12" fmla="*/ 306 w 865"/>
                    <a:gd name="T13" fmla="*/ 68 h 364"/>
                    <a:gd name="T14" fmla="*/ 279 w 865"/>
                    <a:gd name="T15" fmla="*/ 77 h 364"/>
                    <a:gd name="T16" fmla="*/ 187 w 865"/>
                    <a:gd name="T17" fmla="*/ 187 h 364"/>
                    <a:gd name="T18" fmla="*/ 123 w 865"/>
                    <a:gd name="T19" fmla="*/ 196 h 364"/>
                    <a:gd name="T20" fmla="*/ 41 w 865"/>
                    <a:gd name="T21" fmla="*/ 242 h 364"/>
                    <a:gd name="T22" fmla="*/ 41 w 865"/>
                    <a:gd name="T23" fmla="*/ 351 h 36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865" h="364">
                      <a:moveTo>
                        <a:pt x="41" y="351"/>
                      </a:moveTo>
                      <a:cubicBezTo>
                        <a:pt x="309" y="348"/>
                        <a:pt x="579" y="364"/>
                        <a:pt x="846" y="342"/>
                      </a:cubicBezTo>
                      <a:cubicBezTo>
                        <a:pt x="865" y="340"/>
                        <a:pt x="833" y="305"/>
                        <a:pt x="827" y="287"/>
                      </a:cubicBezTo>
                      <a:cubicBezTo>
                        <a:pt x="805" y="222"/>
                        <a:pt x="762" y="205"/>
                        <a:pt x="709" y="169"/>
                      </a:cubicBezTo>
                      <a:cubicBezTo>
                        <a:pt x="693" y="124"/>
                        <a:pt x="680" y="91"/>
                        <a:pt x="635" y="77"/>
                      </a:cubicBezTo>
                      <a:cubicBezTo>
                        <a:pt x="520" y="0"/>
                        <a:pt x="603" y="40"/>
                        <a:pt x="361" y="50"/>
                      </a:cubicBezTo>
                      <a:cubicBezTo>
                        <a:pt x="343" y="56"/>
                        <a:pt x="324" y="62"/>
                        <a:pt x="306" y="68"/>
                      </a:cubicBezTo>
                      <a:cubicBezTo>
                        <a:pt x="297" y="71"/>
                        <a:pt x="279" y="77"/>
                        <a:pt x="279" y="77"/>
                      </a:cubicBezTo>
                      <a:cubicBezTo>
                        <a:pt x="266" y="98"/>
                        <a:pt x="209" y="180"/>
                        <a:pt x="187" y="187"/>
                      </a:cubicBezTo>
                      <a:cubicBezTo>
                        <a:pt x="167" y="194"/>
                        <a:pt x="144" y="193"/>
                        <a:pt x="123" y="196"/>
                      </a:cubicBezTo>
                      <a:cubicBezTo>
                        <a:pt x="96" y="214"/>
                        <a:pt x="68" y="223"/>
                        <a:pt x="41" y="242"/>
                      </a:cubicBezTo>
                      <a:cubicBezTo>
                        <a:pt x="17" y="313"/>
                        <a:pt x="0" y="270"/>
                        <a:pt x="41" y="351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878" name="Group 572"/>
              <p:cNvGrpSpPr/>
              <p:nvPr/>
            </p:nvGrpSpPr>
            <p:grpSpPr bwMode="auto">
              <a:xfrm>
                <a:off x="5982" y="2532"/>
                <a:ext cx="700" cy="281"/>
                <a:chOff x="5924" y="2593"/>
                <a:chExt cx="700" cy="281"/>
              </a:xfrm>
            </p:grpSpPr>
            <p:grpSp>
              <p:nvGrpSpPr>
                <p:cNvPr id="25879" name="Group 573"/>
                <p:cNvGrpSpPr/>
                <p:nvPr/>
              </p:nvGrpSpPr>
              <p:grpSpPr bwMode="auto">
                <a:xfrm>
                  <a:off x="5924" y="2593"/>
                  <a:ext cx="119" cy="281"/>
                  <a:chOff x="5982" y="2670"/>
                  <a:chExt cx="147" cy="310"/>
                </a:xfrm>
              </p:grpSpPr>
              <p:sp>
                <p:nvSpPr>
                  <p:cNvPr id="25662" name="AutoShape 57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982" y="2670"/>
                    <a:ext cx="147" cy="29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4996 w 21600"/>
                      <a:gd name="T13" fmla="*/ 2255 h 21600"/>
                      <a:gd name="T14" fmla="*/ 16604 w 21600"/>
                      <a:gd name="T15" fmla="*/ 1367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63" name="Oval 575"/>
                  <p:cNvSpPr>
                    <a:spLocks noChangeArrowheads="1"/>
                  </p:cNvSpPr>
                  <p:nvPr/>
                </p:nvSpPr>
                <p:spPr bwMode="auto">
                  <a:xfrm>
                    <a:off x="5994" y="2821"/>
                    <a:ext cx="120" cy="159"/>
                  </a:xfrm>
                  <a:prstGeom prst="ellipse">
                    <a:avLst/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880" name="Group 576"/>
                <p:cNvGrpSpPr/>
                <p:nvPr/>
              </p:nvGrpSpPr>
              <p:grpSpPr bwMode="auto">
                <a:xfrm>
                  <a:off x="6107" y="2593"/>
                  <a:ext cx="119" cy="281"/>
                  <a:chOff x="5982" y="2670"/>
                  <a:chExt cx="147" cy="310"/>
                </a:xfrm>
              </p:grpSpPr>
              <p:sp>
                <p:nvSpPr>
                  <p:cNvPr id="25660" name="AutoShape 57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982" y="2670"/>
                    <a:ext cx="147" cy="29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4996 w 21600"/>
                      <a:gd name="T13" fmla="*/ 2255 h 21600"/>
                      <a:gd name="T14" fmla="*/ 16604 w 21600"/>
                      <a:gd name="T15" fmla="*/ 1367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61" name="Oval 578"/>
                  <p:cNvSpPr>
                    <a:spLocks noChangeArrowheads="1"/>
                  </p:cNvSpPr>
                  <p:nvPr/>
                </p:nvSpPr>
                <p:spPr bwMode="auto">
                  <a:xfrm>
                    <a:off x="5994" y="2821"/>
                    <a:ext cx="120" cy="159"/>
                  </a:xfrm>
                  <a:prstGeom prst="ellipse">
                    <a:avLst/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881" name="Group 579"/>
                <p:cNvGrpSpPr/>
                <p:nvPr/>
              </p:nvGrpSpPr>
              <p:grpSpPr bwMode="auto">
                <a:xfrm>
                  <a:off x="6310" y="2593"/>
                  <a:ext cx="119" cy="281"/>
                  <a:chOff x="5982" y="2670"/>
                  <a:chExt cx="147" cy="310"/>
                </a:xfrm>
              </p:grpSpPr>
              <p:sp>
                <p:nvSpPr>
                  <p:cNvPr id="25658" name="AutoShape 58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982" y="2670"/>
                    <a:ext cx="147" cy="29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4996 w 21600"/>
                      <a:gd name="T13" fmla="*/ 2255 h 21600"/>
                      <a:gd name="T14" fmla="*/ 16604 w 21600"/>
                      <a:gd name="T15" fmla="*/ 1367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59" name="Oval 581"/>
                  <p:cNvSpPr>
                    <a:spLocks noChangeArrowheads="1"/>
                  </p:cNvSpPr>
                  <p:nvPr/>
                </p:nvSpPr>
                <p:spPr bwMode="auto">
                  <a:xfrm>
                    <a:off x="5994" y="2821"/>
                    <a:ext cx="120" cy="159"/>
                  </a:xfrm>
                  <a:prstGeom prst="ellipse">
                    <a:avLst/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882" name="Group 582"/>
                <p:cNvGrpSpPr/>
                <p:nvPr/>
              </p:nvGrpSpPr>
              <p:grpSpPr bwMode="auto">
                <a:xfrm>
                  <a:off x="6505" y="2593"/>
                  <a:ext cx="119" cy="281"/>
                  <a:chOff x="5982" y="2670"/>
                  <a:chExt cx="147" cy="310"/>
                </a:xfrm>
              </p:grpSpPr>
              <p:sp>
                <p:nvSpPr>
                  <p:cNvPr id="25656" name="AutoShape 58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982" y="2670"/>
                    <a:ext cx="147" cy="29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4996 w 21600"/>
                      <a:gd name="T13" fmla="*/ 2255 h 21600"/>
                      <a:gd name="T14" fmla="*/ 16604 w 21600"/>
                      <a:gd name="T15" fmla="*/ 1367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57" name="Oval 584"/>
                  <p:cNvSpPr>
                    <a:spLocks noChangeArrowheads="1"/>
                  </p:cNvSpPr>
                  <p:nvPr/>
                </p:nvSpPr>
                <p:spPr bwMode="auto">
                  <a:xfrm>
                    <a:off x="5994" y="2821"/>
                    <a:ext cx="120" cy="159"/>
                  </a:xfrm>
                  <a:prstGeom prst="ellipse">
                    <a:avLst/>
                  </a:prstGeom>
                  <a:solidFill>
                    <a:srgbClr val="3366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endParaRPr lang="zh-CN" altLang="en-US" sz="24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233" name="Text Box 593"/>
          <p:cNvSpPr txBox="1">
            <a:spLocks noChangeArrowheads="1"/>
          </p:cNvSpPr>
          <p:nvPr/>
        </p:nvSpPr>
        <p:spPr bwMode="auto">
          <a:xfrm>
            <a:off x="750038" y="2275123"/>
            <a:ext cx="153612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晴</a:t>
            </a:r>
          </a:p>
        </p:txBody>
      </p:sp>
      <p:sp>
        <p:nvSpPr>
          <p:cNvPr id="234" name="Text Box 594"/>
          <p:cNvSpPr txBox="1">
            <a:spLocks noChangeArrowheads="1"/>
          </p:cNvSpPr>
          <p:nvPr/>
        </p:nvSpPr>
        <p:spPr bwMode="auto">
          <a:xfrm>
            <a:off x="4694015" y="2284649"/>
            <a:ext cx="144090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阴</a:t>
            </a:r>
          </a:p>
        </p:txBody>
      </p:sp>
      <p:sp>
        <p:nvSpPr>
          <p:cNvPr id="235" name="Text Box 595"/>
          <p:cNvSpPr txBox="1">
            <a:spLocks noChangeArrowheads="1"/>
          </p:cNvSpPr>
          <p:nvPr/>
        </p:nvSpPr>
        <p:spPr bwMode="auto">
          <a:xfrm>
            <a:off x="2324243" y="2275123"/>
            <a:ext cx="201642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多云</a:t>
            </a:r>
          </a:p>
        </p:txBody>
      </p:sp>
      <p:sp>
        <p:nvSpPr>
          <p:cNvPr id="236" name="Text Box 596"/>
          <p:cNvSpPr txBox="1">
            <a:spLocks noChangeArrowheads="1"/>
          </p:cNvSpPr>
          <p:nvPr/>
        </p:nvSpPr>
        <p:spPr bwMode="auto">
          <a:xfrm>
            <a:off x="9837691" y="5453494"/>
            <a:ext cx="174347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台风</a:t>
            </a:r>
          </a:p>
        </p:txBody>
      </p:sp>
      <p:sp>
        <p:nvSpPr>
          <p:cNvPr id="237" name="Text Box 597"/>
          <p:cNvSpPr txBox="1">
            <a:spLocks noChangeArrowheads="1"/>
          </p:cNvSpPr>
          <p:nvPr/>
        </p:nvSpPr>
        <p:spPr bwMode="auto">
          <a:xfrm>
            <a:off x="6189934" y="2286236"/>
            <a:ext cx="17286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雾</a:t>
            </a:r>
          </a:p>
        </p:txBody>
      </p:sp>
      <p:sp>
        <p:nvSpPr>
          <p:cNvPr id="238" name="Text Box 598"/>
          <p:cNvSpPr txBox="1">
            <a:spLocks noChangeArrowheads="1"/>
          </p:cNvSpPr>
          <p:nvPr/>
        </p:nvSpPr>
        <p:spPr bwMode="auto">
          <a:xfrm>
            <a:off x="8022276" y="2275123"/>
            <a:ext cx="193178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雷阵雨</a:t>
            </a:r>
          </a:p>
        </p:txBody>
      </p:sp>
      <p:sp>
        <p:nvSpPr>
          <p:cNvPr id="239" name="Text Box 599"/>
          <p:cNvSpPr txBox="1">
            <a:spLocks noChangeArrowheads="1"/>
          </p:cNvSpPr>
          <p:nvPr/>
        </p:nvSpPr>
        <p:spPr bwMode="auto">
          <a:xfrm>
            <a:off x="701372" y="3870660"/>
            <a:ext cx="191909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冰雹</a:t>
            </a:r>
          </a:p>
        </p:txBody>
      </p:sp>
      <p:sp>
        <p:nvSpPr>
          <p:cNvPr id="240" name="Text Box 600"/>
          <p:cNvSpPr txBox="1">
            <a:spLocks noChangeArrowheads="1"/>
          </p:cNvSpPr>
          <p:nvPr/>
        </p:nvSpPr>
        <p:spPr bwMode="auto">
          <a:xfrm>
            <a:off x="2542176" y="3837320"/>
            <a:ext cx="201642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霜冻</a:t>
            </a:r>
          </a:p>
        </p:txBody>
      </p:sp>
      <p:sp>
        <p:nvSpPr>
          <p:cNvPr id="241" name="Text Box 601"/>
          <p:cNvSpPr txBox="1">
            <a:spLocks noChangeArrowheads="1"/>
          </p:cNvSpPr>
          <p:nvPr/>
        </p:nvSpPr>
        <p:spPr bwMode="auto">
          <a:xfrm>
            <a:off x="4042327" y="3838907"/>
            <a:ext cx="264060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沙尘暴</a:t>
            </a:r>
          </a:p>
        </p:txBody>
      </p:sp>
      <p:sp>
        <p:nvSpPr>
          <p:cNvPr id="242" name="Text Box 602"/>
          <p:cNvSpPr txBox="1">
            <a:spLocks noChangeArrowheads="1"/>
          </p:cNvSpPr>
          <p:nvPr/>
        </p:nvSpPr>
        <p:spPr bwMode="auto">
          <a:xfrm>
            <a:off x="5866205" y="3870658"/>
            <a:ext cx="278448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西北风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243" name="Text Box 603"/>
          <p:cNvSpPr txBox="1">
            <a:spLocks noChangeArrowheads="1"/>
          </p:cNvSpPr>
          <p:nvPr/>
        </p:nvSpPr>
        <p:spPr bwMode="auto">
          <a:xfrm>
            <a:off x="9882126" y="3851608"/>
            <a:ext cx="172866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中雨</a:t>
            </a:r>
          </a:p>
        </p:txBody>
      </p:sp>
      <p:sp>
        <p:nvSpPr>
          <p:cNvPr id="244" name="Text Box 604"/>
          <p:cNvSpPr txBox="1">
            <a:spLocks noChangeArrowheads="1"/>
          </p:cNvSpPr>
          <p:nvPr/>
        </p:nvSpPr>
        <p:spPr bwMode="auto">
          <a:xfrm>
            <a:off x="8164041" y="3857957"/>
            <a:ext cx="171385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小雨</a:t>
            </a:r>
          </a:p>
        </p:txBody>
      </p:sp>
      <p:sp>
        <p:nvSpPr>
          <p:cNvPr id="245" name="Text Box 605"/>
          <p:cNvSpPr txBox="1">
            <a:spLocks noChangeArrowheads="1"/>
          </p:cNvSpPr>
          <p:nvPr/>
        </p:nvSpPr>
        <p:spPr bwMode="auto">
          <a:xfrm>
            <a:off x="6335928" y="5424917"/>
            <a:ext cx="154881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中雪</a:t>
            </a:r>
          </a:p>
        </p:txBody>
      </p:sp>
      <p:sp>
        <p:nvSpPr>
          <p:cNvPr id="246" name="Text Box 606"/>
          <p:cNvSpPr txBox="1">
            <a:spLocks noChangeArrowheads="1"/>
          </p:cNvSpPr>
          <p:nvPr/>
        </p:nvSpPr>
        <p:spPr bwMode="auto">
          <a:xfrm>
            <a:off x="9643032" y="2267185"/>
            <a:ext cx="234861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雨夹雪</a:t>
            </a:r>
          </a:p>
        </p:txBody>
      </p:sp>
      <p:sp>
        <p:nvSpPr>
          <p:cNvPr id="247" name="Text Box 607"/>
          <p:cNvSpPr txBox="1">
            <a:spLocks noChangeArrowheads="1"/>
          </p:cNvSpPr>
          <p:nvPr/>
        </p:nvSpPr>
        <p:spPr bwMode="auto">
          <a:xfrm>
            <a:off x="853714" y="5448731"/>
            <a:ext cx="163133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大雨</a:t>
            </a:r>
          </a:p>
        </p:txBody>
      </p:sp>
      <p:sp>
        <p:nvSpPr>
          <p:cNvPr id="248" name="Text Box 608"/>
          <p:cNvSpPr txBox="1">
            <a:spLocks noChangeArrowheads="1"/>
          </p:cNvSpPr>
          <p:nvPr/>
        </p:nvSpPr>
        <p:spPr bwMode="auto">
          <a:xfrm>
            <a:off x="2463891" y="5448731"/>
            <a:ext cx="201642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暴雨</a:t>
            </a:r>
          </a:p>
        </p:txBody>
      </p:sp>
      <p:sp>
        <p:nvSpPr>
          <p:cNvPr id="249" name="Text Box 609"/>
          <p:cNvSpPr txBox="1">
            <a:spLocks noChangeArrowheads="1"/>
          </p:cNvSpPr>
          <p:nvPr/>
        </p:nvSpPr>
        <p:spPr bwMode="auto">
          <a:xfrm>
            <a:off x="4446459" y="5428092"/>
            <a:ext cx="183234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小雪</a:t>
            </a:r>
          </a:p>
        </p:txBody>
      </p:sp>
      <p:sp>
        <p:nvSpPr>
          <p:cNvPr id="250" name="Text Box 610"/>
          <p:cNvSpPr txBox="1">
            <a:spLocks noChangeArrowheads="1"/>
          </p:cNvSpPr>
          <p:nvPr/>
        </p:nvSpPr>
        <p:spPr bwMode="auto">
          <a:xfrm>
            <a:off x="8062478" y="5443968"/>
            <a:ext cx="170115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大雪</a:t>
            </a:r>
          </a:p>
        </p:txBody>
      </p:sp>
      <p:grpSp>
        <p:nvGrpSpPr>
          <p:cNvPr id="25883" name="Group 613"/>
          <p:cNvGrpSpPr/>
          <p:nvPr/>
        </p:nvGrpSpPr>
        <p:grpSpPr bwMode="auto">
          <a:xfrm>
            <a:off x="6467116" y="2840309"/>
            <a:ext cx="1322417" cy="904931"/>
            <a:chOff x="3024" y="2064"/>
            <a:chExt cx="625" cy="570"/>
          </a:xfrm>
        </p:grpSpPr>
        <p:grpSp>
          <p:nvGrpSpPr>
            <p:cNvPr id="25884" name="Group 397"/>
            <p:cNvGrpSpPr/>
            <p:nvPr/>
          </p:nvGrpSpPr>
          <p:grpSpPr bwMode="auto">
            <a:xfrm>
              <a:off x="3024" y="2064"/>
              <a:ext cx="625" cy="570"/>
              <a:chOff x="1584" y="1632"/>
              <a:chExt cx="710" cy="648"/>
            </a:xfrm>
          </p:grpSpPr>
          <p:sp>
            <p:nvSpPr>
              <p:cNvPr id="25644" name="AutoShape 398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710" cy="64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45" name="AutoShape 399"/>
              <p:cNvSpPr>
                <a:spLocks noChangeArrowheads="1"/>
              </p:cNvSpPr>
              <p:nvPr/>
            </p:nvSpPr>
            <p:spPr bwMode="gray">
              <a:xfrm>
                <a:off x="1584" y="1632"/>
                <a:ext cx="689" cy="637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46" name="AutoShape 400"/>
              <p:cNvSpPr>
                <a:spLocks noChangeArrowheads="1"/>
              </p:cNvSpPr>
              <p:nvPr/>
            </p:nvSpPr>
            <p:spPr bwMode="gray">
              <a:xfrm>
                <a:off x="1601" y="2092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47" name="AutoShape 401"/>
              <p:cNvSpPr>
                <a:spLocks noChangeArrowheads="1"/>
              </p:cNvSpPr>
              <p:nvPr/>
            </p:nvSpPr>
            <p:spPr bwMode="gray">
              <a:xfrm>
                <a:off x="1601" y="1639"/>
                <a:ext cx="680" cy="16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640" name="Line 438"/>
            <p:cNvSpPr>
              <a:spLocks noChangeShapeType="1"/>
            </p:cNvSpPr>
            <p:nvPr/>
          </p:nvSpPr>
          <p:spPr bwMode="auto">
            <a:xfrm>
              <a:off x="3168" y="2256"/>
              <a:ext cx="192" cy="1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1" name="Line 439"/>
            <p:cNvSpPr>
              <a:spLocks noChangeShapeType="1"/>
            </p:cNvSpPr>
            <p:nvPr/>
          </p:nvSpPr>
          <p:spPr bwMode="auto">
            <a:xfrm flipV="1">
              <a:off x="3168" y="2160"/>
              <a:ext cx="106" cy="1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2" name="Line 440"/>
            <p:cNvSpPr>
              <a:spLocks noChangeShapeType="1"/>
            </p:cNvSpPr>
            <p:nvPr/>
          </p:nvSpPr>
          <p:spPr bwMode="auto">
            <a:xfrm flipV="1">
              <a:off x="3216" y="2208"/>
              <a:ext cx="106" cy="1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43" name="Line 612"/>
            <p:cNvSpPr>
              <a:spLocks noChangeShapeType="1"/>
            </p:cNvSpPr>
            <p:nvPr/>
          </p:nvSpPr>
          <p:spPr bwMode="auto">
            <a:xfrm flipV="1">
              <a:off x="3264" y="2256"/>
              <a:ext cx="96" cy="1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2" name="矩形 261"/>
          <p:cNvSpPr/>
          <p:nvPr/>
        </p:nvSpPr>
        <p:spPr>
          <a:xfrm>
            <a:off x="192915" y="851073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ldLvl="0" animBg="1"/>
      <p:bldP spid="234" grpId="0" bldLvl="0" animBg="1"/>
      <p:bldP spid="235" grpId="0" bldLvl="0" animBg="1"/>
      <p:bldP spid="236" grpId="0" bldLvl="0" animBg="1"/>
      <p:bldP spid="237" grpId="0" bldLvl="0" animBg="1"/>
      <p:bldP spid="238" grpId="0" bldLvl="0" animBg="1"/>
      <p:bldP spid="239" grpId="0" bldLvl="0" animBg="1"/>
      <p:bldP spid="240" grpId="0" bldLvl="0" animBg="1"/>
      <p:bldP spid="241" grpId="0" bldLvl="0" animBg="1"/>
      <p:bldP spid="242" grpId="0" bldLvl="0" animBg="1"/>
      <p:bldP spid="243" grpId="0" bldLvl="0" animBg="1"/>
      <p:bldP spid="244" grpId="0" bldLvl="0" animBg="1"/>
      <p:bldP spid="245" grpId="0" bldLvl="0" animBg="1"/>
      <p:bldP spid="246" grpId="0" bldLvl="0" animBg="1"/>
      <p:bldP spid="247" grpId="0" bldLvl="0" animBg="1"/>
      <p:bldP spid="248" grpId="0" bldLvl="0" animBg="1"/>
      <p:bldP spid="249" grpId="0" bldLvl="0" animBg="1"/>
      <p:bldP spid="25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646772" y="975637"/>
            <a:ext cx="236554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风向：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48886" y="1556699"/>
            <a:ext cx="4508917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指风吹来的方向。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画有风尾或者风旗的一方即为风向。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12359" y="4282602"/>
            <a:ext cx="26500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一道风尾为 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一个风旗为 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pic>
        <p:nvPicPr>
          <p:cNvPr id="27653" name="Picture 5" descr="风向和风速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27" y="975637"/>
            <a:ext cx="3044749" cy="437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二级风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830" y="1304269"/>
            <a:ext cx="1379546" cy="16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八级风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21" y="3233202"/>
            <a:ext cx="1589017" cy="206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93320" y="3644390"/>
            <a:ext cx="217088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风级：</a:t>
            </a:r>
          </a:p>
        </p:txBody>
      </p:sp>
      <p:sp>
        <p:nvSpPr>
          <p:cNvPr id="11" name="矩形 10"/>
          <p:cNvSpPr/>
          <p:nvPr/>
        </p:nvSpPr>
        <p:spPr>
          <a:xfrm>
            <a:off x="794" y="886699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89757" y="3192663"/>
            <a:ext cx="24269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西风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49755" y="3192663"/>
            <a:ext cx="31293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西南风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48191" y="3192663"/>
            <a:ext cx="243113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东风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97212" y="5356558"/>
            <a:ext cx="273581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南风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46532" y="5358147"/>
            <a:ext cx="34150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西北风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857211" y="5356558"/>
            <a:ext cx="375778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东北风</a:t>
            </a:r>
            <a:r>
              <a:rPr kumimoji="1"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pic>
        <p:nvPicPr>
          <p:cNvPr id="28680" name="Picture 8" descr="西风四级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92" y="2294082"/>
            <a:ext cx="1371083" cy="6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 descr="西南风十级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20" y="2157547"/>
            <a:ext cx="1618640" cy="90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东风六级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11" y="2329008"/>
            <a:ext cx="1654610" cy="5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南风八级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27" y="4005511"/>
            <a:ext cx="926750" cy="120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 descr="西北风二级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37" y="4151570"/>
            <a:ext cx="810379" cy="91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13" descr="东北风十二级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921" y="4270639"/>
            <a:ext cx="1286449" cy="7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914240" y="1268494"/>
            <a:ext cx="1038891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试一试，判断下列符号的风向与风级。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45420" y="839197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1049619" y="1524671"/>
            <a:ext cx="974992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在下列天气中，图中人们所进行的活动是否妥当？</a:t>
            </a: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144834" y="2286486"/>
            <a:ext cx="10357177" cy="2663990"/>
            <a:chOff x="492" y="1843"/>
            <a:chExt cx="4895" cy="1678"/>
          </a:xfrm>
        </p:grpSpPr>
        <p:pic>
          <p:nvPicPr>
            <p:cNvPr id="29701" name="Picture 6" descr="4-4a 七年级上册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" y="1843"/>
              <a:ext cx="1186" cy="167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702" name="Picture 7" descr="4-4b 七年级上册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843"/>
              <a:ext cx="1087" cy="167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703" name="Picture 8" descr="4-4d 七年级上册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" y="1843"/>
              <a:ext cx="1293" cy="167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704" name="Picture 9" descr="4-4c 七年级上册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" y="1843"/>
              <a:ext cx="1267" cy="167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9705" name="Picture 11" descr="4-3 1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EDC"/>
                </a:clrFrom>
                <a:clrTo>
                  <a:srgbClr val="FFFE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" y="1843"/>
              <a:ext cx="211" cy="3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6" name="Picture 12" descr="4-3 1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DDB"/>
                </a:clrFrom>
                <a:clrTo>
                  <a:srgbClr val="FFFDD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843"/>
              <a:ext cx="272" cy="2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Picture 13" descr="4-3 12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DD9"/>
                </a:clrFrom>
                <a:clrTo>
                  <a:srgbClr val="FFFDD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" y="1843"/>
              <a:ext cx="275" cy="28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8" name="Picture 14" descr="4-3 12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DD9"/>
                </a:clrFrom>
                <a:clrTo>
                  <a:srgbClr val="FFFDD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" y="1845"/>
              <a:ext cx="285" cy="28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178901" y="874823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1"/>
          <p:cNvSpPr txBox="1"/>
          <p:nvPr/>
        </p:nvSpPr>
        <p:spPr>
          <a:xfrm>
            <a:off x="2366996" y="952934"/>
            <a:ext cx="6144412" cy="553994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“动了”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我们的空气？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6960995" y="1307999"/>
            <a:ext cx="4049185" cy="3425825"/>
            <a:chOff x="3596702" y="325727"/>
            <a:chExt cx="3036932" cy="25705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34355">
              <a:off x="3596702" y="325727"/>
              <a:ext cx="3036932" cy="21654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3796" name="图片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1157" y="1881605"/>
              <a:ext cx="1682642" cy="101467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组合 20"/>
          <p:cNvGrpSpPr/>
          <p:nvPr/>
        </p:nvGrpSpPr>
        <p:grpSpPr>
          <a:xfrm>
            <a:off x="1490029" y="3916073"/>
            <a:ext cx="4222055" cy="3203184"/>
            <a:chOff x="303012" y="2679210"/>
            <a:chExt cx="3357086" cy="258142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953612">
              <a:off x="303012" y="2679210"/>
              <a:ext cx="3357086" cy="2166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3799" name="图片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229" y="4321767"/>
              <a:ext cx="1700931" cy="93886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" name="组合 21"/>
          <p:cNvGrpSpPr/>
          <p:nvPr/>
        </p:nvGrpSpPr>
        <p:grpSpPr>
          <a:xfrm>
            <a:off x="6506822" y="3740090"/>
            <a:ext cx="4385691" cy="3457575"/>
            <a:chOff x="3425510" y="2588719"/>
            <a:chExt cx="3289508" cy="25935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883556">
              <a:off x="3425510" y="2588719"/>
              <a:ext cx="3289508" cy="20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3802" name="图片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3702" y="4188499"/>
              <a:ext cx="1713124" cy="99373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18"/>
          <p:cNvGrpSpPr/>
          <p:nvPr/>
        </p:nvGrpSpPr>
        <p:grpSpPr>
          <a:xfrm>
            <a:off x="1670813" y="1210605"/>
            <a:ext cx="4512675" cy="3273425"/>
            <a:chOff x="163834" y="488877"/>
            <a:chExt cx="3384376" cy="24553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292078">
              <a:off x="163834" y="488877"/>
              <a:ext cx="3384376" cy="20744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3805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7111" y="2102921"/>
              <a:ext cx="1981372" cy="84132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" name="矩形 14"/>
          <p:cNvSpPr/>
          <p:nvPr/>
        </p:nvSpPr>
        <p:spPr>
          <a:xfrm>
            <a:off x="276031" y="1029203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"/>
          <p:cNvSpPr txBox="1">
            <a:spLocks noChangeArrowheads="1"/>
          </p:cNvSpPr>
          <p:nvPr/>
        </p:nvSpPr>
        <p:spPr bwMode="auto">
          <a:xfrm>
            <a:off x="287901" y="1609546"/>
            <a:ext cx="1142577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空气质量的高低，与空气中所含污染物的数量有关，可以用污染指数来表示。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59190" y="2762624"/>
            <a:ext cx="538277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清新的空气，污染指数小，对人体健康有利；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污浊的空气，污染指数大，对人体健康有害。</a:t>
            </a:r>
          </a:p>
        </p:txBody>
      </p:sp>
      <p:pic>
        <p:nvPicPr>
          <p:cNvPr id="31748" name="图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45" y="2572168"/>
            <a:ext cx="4803022" cy="2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888" y="1000760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课堂导入</a:t>
            </a:r>
          </a:p>
        </p:txBody>
      </p:sp>
      <p:pic>
        <p:nvPicPr>
          <p:cNvPr id="6146" name="内容占位符 3" descr="IMG_5372.JP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9357" y="1245872"/>
            <a:ext cx="5161878" cy="3871595"/>
          </a:xfrm>
          <a:prstGeom prst="rect">
            <a:avLst/>
          </a:prstGeom>
        </p:spPr>
      </p:pic>
      <p:pic>
        <p:nvPicPr>
          <p:cNvPr id="7170" name="内容占位符 3" descr="IMG_5381.JPG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9173" y="2700655"/>
            <a:ext cx="5439972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95" y="1594283"/>
            <a:ext cx="8429621" cy="431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44466" y="984646"/>
            <a:ext cx="8023374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我国部分城市空气质量日报（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2011.01.09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矩形 9"/>
          <p:cNvSpPr>
            <a:spLocks noChangeArrowheads="1"/>
          </p:cNvSpPr>
          <p:nvPr/>
        </p:nvSpPr>
        <p:spPr bwMode="auto">
          <a:xfrm>
            <a:off x="2615424" y="1162767"/>
            <a:ext cx="478273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影响空气质量的因素有哪些？</a:t>
            </a:r>
          </a:p>
        </p:txBody>
      </p:sp>
      <p:grpSp>
        <p:nvGrpSpPr>
          <p:cNvPr id="2" name="组合 7"/>
          <p:cNvGrpSpPr/>
          <p:nvPr/>
        </p:nvGrpSpPr>
        <p:grpSpPr bwMode="auto">
          <a:xfrm>
            <a:off x="1322602" y="1833937"/>
            <a:ext cx="3696424" cy="533988"/>
            <a:chOff x="1108873" y="2590822"/>
            <a:chExt cx="2773376" cy="533386"/>
          </a:xfrm>
        </p:grpSpPr>
        <p:sp>
          <p:nvSpPr>
            <p:cNvPr id="33808" name="KSO_Shape"/>
            <p:cNvSpPr/>
            <p:nvPr/>
          </p:nvSpPr>
          <p:spPr bwMode="auto">
            <a:xfrm flipH="1">
              <a:off x="1108873" y="2590822"/>
              <a:ext cx="716030" cy="533386"/>
            </a:xfrm>
            <a:custGeom>
              <a:avLst/>
              <a:gdLst>
                <a:gd name="T0" fmla="*/ 2147483646 w 8690"/>
                <a:gd name="T1" fmla="*/ 2147483646 h 6144"/>
                <a:gd name="T2" fmla="*/ 2147483646 w 8690"/>
                <a:gd name="T3" fmla="*/ 2147483646 h 6144"/>
                <a:gd name="T4" fmla="*/ 2147483646 w 8690"/>
                <a:gd name="T5" fmla="*/ 2147483646 h 6144"/>
                <a:gd name="T6" fmla="*/ 2147483646 w 8690"/>
                <a:gd name="T7" fmla="*/ 2147483646 h 6144"/>
                <a:gd name="T8" fmla="*/ 2147483646 w 8690"/>
                <a:gd name="T9" fmla="*/ 2147483646 h 6144"/>
                <a:gd name="T10" fmla="*/ 2147483646 w 8690"/>
                <a:gd name="T11" fmla="*/ 2147483646 h 6144"/>
                <a:gd name="T12" fmla="*/ 2147483646 w 8690"/>
                <a:gd name="T13" fmla="*/ 2147483646 h 6144"/>
                <a:gd name="T14" fmla="*/ 2147483646 w 8690"/>
                <a:gd name="T15" fmla="*/ 2147483646 h 6144"/>
                <a:gd name="T16" fmla="*/ 2147483646 w 8690"/>
                <a:gd name="T17" fmla="*/ 2147483646 h 6144"/>
                <a:gd name="T18" fmla="*/ 2147483646 w 8690"/>
                <a:gd name="T19" fmla="*/ 2147483646 h 6144"/>
                <a:gd name="T20" fmla="*/ 2147483646 w 8690"/>
                <a:gd name="T21" fmla="*/ 2147483646 h 6144"/>
                <a:gd name="T22" fmla="*/ 2147483646 w 8690"/>
                <a:gd name="T23" fmla="*/ 2147483646 h 6144"/>
                <a:gd name="T24" fmla="*/ 2147483646 w 8690"/>
                <a:gd name="T25" fmla="*/ 2147483646 h 6144"/>
                <a:gd name="T26" fmla="*/ 2147483646 w 8690"/>
                <a:gd name="T27" fmla="*/ 2147483646 h 6144"/>
                <a:gd name="T28" fmla="*/ 2147483646 w 8690"/>
                <a:gd name="T29" fmla="*/ 2147483646 h 6144"/>
                <a:gd name="T30" fmla="*/ 2147483646 w 8690"/>
                <a:gd name="T31" fmla="*/ 2147483646 h 6144"/>
                <a:gd name="T32" fmla="*/ 2147483646 w 8690"/>
                <a:gd name="T33" fmla="*/ 2147483646 h 6144"/>
                <a:gd name="T34" fmla="*/ 2147483646 w 8690"/>
                <a:gd name="T35" fmla="*/ 2147483646 h 6144"/>
                <a:gd name="T36" fmla="*/ 2147483646 w 8690"/>
                <a:gd name="T37" fmla="*/ 2147483646 h 6144"/>
                <a:gd name="T38" fmla="*/ 2147483646 w 8690"/>
                <a:gd name="T39" fmla="*/ 2147483646 h 6144"/>
                <a:gd name="T40" fmla="*/ 2147483646 w 8690"/>
                <a:gd name="T41" fmla="*/ 2147483646 h 6144"/>
                <a:gd name="T42" fmla="*/ 2147483646 w 8690"/>
                <a:gd name="T43" fmla="*/ 2147483646 h 6144"/>
                <a:gd name="T44" fmla="*/ 2147483646 w 8690"/>
                <a:gd name="T45" fmla="*/ 2147483646 h 6144"/>
                <a:gd name="T46" fmla="*/ 2147483646 w 8690"/>
                <a:gd name="T47" fmla="*/ 2147483646 h 6144"/>
                <a:gd name="T48" fmla="*/ 2147483646 w 8690"/>
                <a:gd name="T49" fmla="*/ 2147483646 h 6144"/>
                <a:gd name="T50" fmla="*/ 2147483646 w 8690"/>
                <a:gd name="T51" fmla="*/ 2147483646 h 6144"/>
                <a:gd name="T52" fmla="*/ 2147483646 w 8690"/>
                <a:gd name="T53" fmla="*/ 2147483646 h 6144"/>
                <a:gd name="T54" fmla="*/ 2147483646 w 8690"/>
                <a:gd name="T55" fmla="*/ 2147483646 h 6144"/>
                <a:gd name="T56" fmla="*/ 2147483646 w 8690"/>
                <a:gd name="T57" fmla="*/ 2147483646 h 6144"/>
                <a:gd name="T58" fmla="*/ 2147483646 w 8690"/>
                <a:gd name="T59" fmla="*/ 2147483646 h 6144"/>
                <a:gd name="T60" fmla="*/ 2147483646 w 8690"/>
                <a:gd name="T61" fmla="*/ 2147483646 h 6144"/>
                <a:gd name="T62" fmla="*/ 2147483646 w 8690"/>
                <a:gd name="T63" fmla="*/ 2147483646 h 6144"/>
                <a:gd name="T64" fmla="*/ 2147483646 w 8690"/>
                <a:gd name="T65" fmla="*/ 2147483646 h 6144"/>
                <a:gd name="T66" fmla="*/ 2147483646 w 8690"/>
                <a:gd name="T67" fmla="*/ 2147483646 h 6144"/>
                <a:gd name="T68" fmla="*/ 2147483646 w 8690"/>
                <a:gd name="T69" fmla="*/ 2147483646 h 6144"/>
                <a:gd name="T70" fmla="*/ 2147483646 w 8690"/>
                <a:gd name="T71" fmla="*/ 2147483646 h 6144"/>
                <a:gd name="T72" fmla="*/ 2147483646 w 8690"/>
                <a:gd name="T73" fmla="*/ 2147483646 h 6144"/>
                <a:gd name="T74" fmla="*/ 2147483646 w 8690"/>
                <a:gd name="T75" fmla="*/ 2147483646 h 6144"/>
                <a:gd name="T76" fmla="*/ 2147483646 w 8690"/>
                <a:gd name="T77" fmla="*/ 2147483646 h 6144"/>
                <a:gd name="T78" fmla="*/ 2147483646 w 8690"/>
                <a:gd name="T79" fmla="*/ 2147483646 h 6144"/>
                <a:gd name="T80" fmla="*/ 2147483646 w 8690"/>
                <a:gd name="T81" fmla="*/ 2147483646 h 6144"/>
                <a:gd name="T82" fmla="*/ 2147483646 w 8690"/>
                <a:gd name="T83" fmla="*/ 2147483646 h 6144"/>
                <a:gd name="T84" fmla="*/ 2147483646 w 8690"/>
                <a:gd name="T85" fmla="*/ 2147483646 h 6144"/>
                <a:gd name="T86" fmla="*/ 2147483646 w 8690"/>
                <a:gd name="T87" fmla="*/ 2147483646 h 6144"/>
                <a:gd name="T88" fmla="*/ 2147483646 w 8690"/>
                <a:gd name="T89" fmla="*/ 2147483646 h 6144"/>
                <a:gd name="T90" fmla="*/ 2147483646 w 8690"/>
                <a:gd name="T91" fmla="*/ 2147483646 h 6144"/>
                <a:gd name="T92" fmla="*/ 2147483646 w 8690"/>
                <a:gd name="T93" fmla="*/ 2147483646 h 6144"/>
                <a:gd name="T94" fmla="*/ 2147483646 w 8690"/>
                <a:gd name="T95" fmla="*/ 2147483646 h 6144"/>
                <a:gd name="T96" fmla="*/ 2147483646 w 8690"/>
                <a:gd name="T97" fmla="*/ 2147483646 h 6144"/>
                <a:gd name="T98" fmla="*/ 2147483646 w 8690"/>
                <a:gd name="T99" fmla="*/ 2147483646 h 6144"/>
                <a:gd name="T100" fmla="*/ 2147483646 w 8690"/>
                <a:gd name="T101" fmla="*/ 2147483646 h 6144"/>
                <a:gd name="T102" fmla="*/ 2147483646 w 8690"/>
                <a:gd name="T103" fmla="*/ 2147483646 h 6144"/>
                <a:gd name="T104" fmla="*/ 2147483646 w 8690"/>
                <a:gd name="T105" fmla="*/ 2147483646 h 61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690" h="6144">
                  <a:moveTo>
                    <a:pt x="0" y="4607"/>
                  </a:moveTo>
                  <a:lnTo>
                    <a:pt x="1164" y="5376"/>
                  </a:lnTo>
                  <a:lnTo>
                    <a:pt x="2328" y="6144"/>
                  </a:lnTo>
                  <a:lnTo>
                    <a:pt x="2328" y="5376"/>
                  </a:lnTo>
                  <a:lnTo>
                    <a:pt x="5142" y="5376"/>
                  </a:lnTo>
                  <a:lnTo>
                    <a:pt x="5182" y="5375"/>
                  </a:lnTo>
                  <a:lnTo>
                    <a:pt x="5221" y="5372"/>
                  </a:lnTo>
                  <a:lnTo>
                    <a:pt x="5259" y="5367"/>
                  </a:lnTo>
                  <a:lnTo>
                    <a:pt x="5296" y="5360"/>
                  </a:lnTo>
                  <a:lnTo>
                    <a:pt x="5333" y="5352"/>
                  </a:lnTo>
                  <a:lnTo>
                    <a:pt x="5370" y="5341"/>
                  </a:lnTo>
                  <a:lnTo>
                    <a:pt x="5406" y="5329"/>
                  </a:lnTo>
                  <a:lnTo>
                    <a:pt x="5440" y="5315"/>
                  </a:lnTo>
                  <a:lnTo>
                    <a:pt x="5474" y="5300"/>
                  </a:lnTo>
                  <a:lnTo>
                    <a:pt x="5507" y="5283"/>
                  </a:lnTo>
                  <a:lnTo>
                    <a:pt x="5539" y="5264"/>
                  </a:lnTo>
                  <a:lnTo>
                    <a:pt x="5570" y="5244"/>
                  </a:lnTo>
                  <a:lnTo>
                    <a:pt x="5601" y="5222"/>
                  </a:lnTo>
                  <a:lnTo>
                    <a:pt x="5630" y="5200"/>
                  </a:lnTo>
                  <a:lnTo>
                    <a:pt x="5657" y="5176"/>
                  </a:lnTo>
                  <a:lnTo>
                    <a:pt x="5684" y="5149"/>
                  </a:lnTo>
                  <a:lnTo>
                    <a:pt x="5709" y="5123"/>
                  </a:lnTo>
                  <a:lnTo>
                    <a:pt x="5734" y="5095"/>
                  </a:lnTo>
                  <a:lnTo>
                    <a:pt x="5757" y="5066"/>
                  </a:lnTo>
                  <a:lnTo>
                    <a:pt x="5778" y="5036"/>
                  </a:lnTo>
                  <a:lnTo>
                    <a:pt x="5799" y="5004"/>
                  </a:lnTo>
                  <a:lnTo>
                    <a:pt x="5817" y="4972"/>
                  </a:lnTo>
                  <a:lnTo>
                    <a:pt x="5834" y="4940"/>
                  </a:lnTo>
                  <a:lnTo>
                    <a:pt x="5850" y="4905"/>
                  </a:lnTo>
                  <a:lnTo>
                    <a:pt x="5863" y="4871"/>
                  </a:lnTo>
                  <a:lnTo>
                    <a:pt x="5876" y="4835"/>
                  </a:lnTo>
                  <a:lnTo>
                    <a:pt x="5886" y="4798"/>
                  </a:lnTo>
                  <a:lnTo>
                    <a:pt x="5895" y="4761"/>
                  </a:lnTo>
                  <a:lnTo>
                    <a:pt x="5901" y="4724"/>
                  </a:lnTo>
                  <a:lnTo>
                    <a:pt x="5907" y="4686"/>
                  </a:lnTo>
                  <a:lnTo>
                    <a:pt x="5909" y="4647"/>
                  </a:lnTo>
                  <a:lnTo>
                    <a:pt x="5911" y="4607"/>
                  </a:lnTo>
                  <a:lnTo>
                    <a:pt x="5911" y="3072"/>
                  </a:lnTo>
                  <a:lnTo>
                    <a:pt x="5912" y="3033"/>
                  </a:lnTo>
                  <a:lnTo>
                    <a:pt x="5914" y="2995"/>
                  </a:lnTo>
                  <a:lnTo>
                    <a:pt x="5919" y="2955"/>
                  </a:lnTo>
                  <a:lnTo>
                    <a:pt x="5926" y="2918"/>
                  </a:lnTo>
                  <a:lnTo>
                    <a:pt x="5934" y="2881"/>
                  </a:lnTo>
                  <a:lnTo>
                    <a:pt x="5945" y="2844"/>
                  </a:lnTo>
                  <a:lnTo>
                    <a:pt x="5957" y="2809"/>
                  </a:lnTo>
                  <a:lnTo>
                    <a:pt x="5971" y="2774"/>
                  </a:lnTo>
                  <a:lnTo>
                    <a:pt x="5987" y="2740"/>
                  </a:lnTo>
                  <a:lnTo>
                    <a:pt x="6004" y="2706"/>
                  </a:lnTo>
                  <a:lnTo>
                    <a:pt x="6023" y="2674"/>
                  </a:lnTo>
                  <a:lnTo>
                    <a:pt x="6042" y="2643"/>
                  </a:lnTo>
                  <a:lnTo>
                    <a:pt x="6063" y="2613"/>
                  </a:lnTo>
                  <a:lnTo>
                    <a:pt x="6087" y="2585"/>
                  </a:lnTo>
                  <a:lnTo>
                    <a:pt x="6111" y="2556"/>
                  </a:lnTo>
                  <a:lnTo>
                    <a:pt x="6136" y="2530"/>
                  </a:lnTo>
                  <a:lnTo>
                    <a:pt x="6163" y="2504"/>
                  </a:lnTo>
                  <a:lnTo>
                    <a:pt x="6191" y="2480"/>
                  </a:lnTo>
                  <a:lnTo>
                    <a:pt x="6220" y="2457"/>
                  </a:lnTo>
                  <a:lnTo>
                    <a:pt x="6250" y="2436"/>
                  </a:lnTo>
                  <a:lnTo>
                    <a:pt x="6281" y="2416"/>
                  </a:lnTo>
                  <a:lnTo>
                    <a:pt x="6313" y="2397"/>
                  </a:lnTo>
                  <a:lnTo>
                    <a:pt x="6347" y="2380"/>
                  </a:lnTo>
                  <a:lnTo>
                    <a:pt x="6380" y="2364"/>
                  </a:lnTo>
                  <a:lnTo>
                    <a:pt x="6416" y="2351"/>
                  </a:lnTo>
                  <a:lnTo>
                    <a:pt x="6450" y="2338"/>
                  </a:lnTo>
                  <a:lnTo>
                    <a:pt x="6487" y="2329"/>
                  </a:lnTo>
                  <a:lnTo>
                    <a:pt x="6524" y="2319"/>
                  </a:lnTo>
                  <a:lnTo>
                    <a:pt x="6562" y="2313"/>
                  </a:lnTo>
                  <a:lnTo>
                    <a:pt x="6600" y="2308"/>
                  </a:lnTo>
                  <a:lnTo>
                    <a:pt x="6640" y="2305"/>
                  </a:lnTo>
                  <a:lnTo>
                    <a:pt x="6679" y="2304"/>
                  </a:lnTo>
                  <a:lnTo>
                    <a:pt x="7921" y="2304"/>
                  </a:lnTo>
                  <a:lnTo>
                    <a:pt x="7961" y="2302"/>
                  </a:lnTo>
                  <a:lnTo>
                    <a:pt x="7999" y="2300"/>
                  </a:lnTo>
                  <a:lnTo>
                    <a:pt x="8038" y="2295"/>
                  </a:lnTo>
                  <a:lnTo>
                    <a:pt x="8075" y="2288"/>
                  </a:lnTo>
                  <a:lnTo>
                    <a:pt x="8112" y="2280"/>
                  </a:lnTo>
                  <a:lnTo>
                    <a:pt x="8149" y="2269"/>
                  </a:lnTo>
                  <a:lnTo>
                    <a:pt x="8183" y="2257"/>
                  </a:lnTo>
                  <a:lnTo>
                    <a:pt x="8219" y="2243"/>
                  </a:lnTo>
                  <a:lnTo>
                    <a:pt x="8252" y="2227"/>
                  </a:lnTo>
                  <a:lnTo>
                    <a:pt x="8286" y="2211"/>
                  </a:lnTo>
                  <a:lnTo>
                    <a:pt x="8318" y="2192"/>
                  </a:lnTo>
                  <a:lnTo>
                    <a:pt x="8349" y="2171"/>
                  </a:lnTo>
                  <a:lnTo>
                    <a:pt x="8379" y="2150"/>
                  </a:lnTo>
                  <a:lnTo>
                    <a:pt x="8408" y="2127"/>
                  </a:lnTo>
                  <a:lnTo>
                    <a:pt x="8436" y="2104"/>
                  </a:lnTo>
                  <a:lnTo>
                    <a:pt x="8463" y="2077"/>
                  </a:lnTo>
                  <a:lnTo>
                    <a:pt x="8488" y="2051"/>
                  </a:lnTo>
                  <a:lnTo>
                    <a:pt x="8513" y="2023"/>
                  </a:lnTo>
                  <a:lnTo>
                    <a:pt x="8536" y="1994"/>
                  </a:lnTo>
                  <a:lnTo>
                    <a:pt x="8557" y="1964"/>
                  </a:lnTo>
                  <a:lnTo>
                    <a:pt x="8578" y="1933"/>
                  </a:lnTo>
                  <a:lnTo>
                    <a:pt x="8595" y="1901"/>
                  </a:lnTo>
                  <a:lnTo>
                    <a:pt x="8613" y="1868"/>
                  </a:lnTo>
                  <a:lnTo>
                    <a:pt x="8629" y="1833"/>
                  </a:lnTo>
                  <a:lnTo>
                    <a:pt x="8642" y="1799"/>
                  </a:lnTo>
                  <a:lnTo>
                    <a:pt x="8655" y="1763"/>
                  </a:lnTo>
                  <a:lnTo>
                    <a:pt x="8665" y="1727"/>
                  </a:lnTo>
                  <a:lnTo>
                    <a:pt x="8674" y="1690"/>
                  </a:lnTo>
                  <a:lnTo>
                    <a:pt x="8680" y="1652"/>
                  </a:lnTo>
                  <a:lnTo>
                    <a:pt x="8685" y="1614"/>
                  </a:lnTo>
                  <a:lnTo>
                    <a:pt x="8688" y="1576"/>
                  </a:lnTo>
                  <a:lnTo>
                    <a:pt x="8690" y="1536"/>
                  </a:lnTo>
                  <a:lnTo>
                    <a:pt x="8690" y="0"/>
                  </a:lnTo>
                  <a:lnTo>
                    <a:pt x="8688" y="39"/>
                  </a:lnTo>
                  <a:lnTo>
                    <a:pt x="8685" y="78"/>
                  </a:lnTo>
                  <a:lnTo>
                    <a:pt x="8680" y="117"/>
                  </a:lnTo>
                  <a:lnTo>
                    <a:pt x="8674" y="155"/>
                  </a:lnTo>
                  <a:lnTo>
                    <a:pt x="8665" y="192"/>
                  </a:lnTo>
                  <a:lnTo>
                    <a:pt x="8655" y="227"/>
                  </a:lnTo>
                  <a:lnTo>
                    <a:pt x="8642" y="263"/>
                  </a:lnTo>
                  <a:lnTo>
                    <a:pt x="8629" y="299"/>
                  </a:lnTo>
                  <a:lnTo>
                    <a:pt x="8613" y="332"/>
                  </a:lnTo>
                  <a:lnTo>
                    <a:pt x="8597" y="366"/>
                  </a:lnTo>
                  <a:lnTo>
                    <a:pt x="8578" y="398"/>
                  </a:lnTo>
                  <a:lnTo>
                    <a:pt x="8557" y="429"/>
                  </a:lnTo>
                  <a:lnTo>
                    <a:pt x="8536" y="458"/>
                  </a:lnTo>
                  <a:lnTo>
                    <a:pt x="8513" y="488"/>
                  </a:lnTo>
                  <a:lnTo>
                    <a:pt x="8489" y="516"/>
                  </a:lnTo>
                  <a:lnTo>
                    <a:pt x="8463" y="543"/>
                  </a:lnTo>
                  <a:lnTo>
                    <a:pt x="8437" y="568"/>
                  </a:lnTo>
                  <a:lnTo>
                    <a:pt x="8408" y="592"/>
                  </a:lnTo>
                  <a:lnTo>
                    <a:pt x="8380" y="614"/>
                  </a:lnTo>
                  <a:lnTo>
                    <a:pt x="8350" y="636"/>
                  </a:lnTo>
                  <a:lnTo>
                    <a:pt x="8318" y="656"/>
                  </a:lnTo>
                  <a:lnTo>
                    <a:pt x="8286" y="675"/>
                  </a:lnTo>
                  <a:lnTo>
                    <a:pt x="8254" y="692"/>
                  </a:lnTo>
                  <a:lnTo>
                    <a:pt x="8219" y="707"/>
                  </a:lnTo>
                  <a:lnTo>
                    <a:pt x="8185" y="722"/>
                  </a:lnTo>
                  <a:lnTo>
                    <a:pt x="8149" y="734"/>
                  </a:lnTo>
                  <a:lnTo>
                    <a:pt x="8112" y="744"/>
                  </a:lnTo>
                  <a:lnTo>
                    <a:pt x="8075" y="753"/>
                  </a:lnTo>
                  <a:lnTo>
                    <a:pt x="8038" y="759"/>
                  </a:lnTo>
                  <a:lnTo>
                    <a:pt x="8000" y="765"/>
                  </a:lnTo>
                  <a:lnTo>
                    <a:pt x="7961" y="767"/>
                  </a:lnTo>
                  <a:lnTo>
                    <a:pt x="7921" y="768"/>
                  </a:lnTo>
                  <a:lnTo>
                    <a:pt x="6679" y="768"/>
                  </a:lnTo>
                  <a:lnTo>
                    <a:pt x="6640" y="769"/>
                  </a:lnTo>
                  <a:lnTo>
                    <a:pt x="6600" y="772"/>
                  </a:lnTo>
                  <a:lnTo>
                    <a:pt x="6562" y="776"/>
                  </a:lnTo>
                  <a:lnTo>
                    <a:pt x="6525" y="784"/>
                  </a:lnTo>
                  <a:lnTo>
                    <a:pt x="6488" y="792"/>
                  </a:lnTo>
                  <a:lnTo>
                    <a:pt x="6451" y="803"/>
                  </a:lnTo>
                  <a:lnTo>
                    <a:pt x="6416" y="815"/>
                  </a:lnTo>
                  <a:lnTo>
                    <a:pt x="6381" y="829"/>
                  </a:lnTo>
                  <a:lnTo>
                    <a:pt x="6348" y="844"/>
                  </a:lnTo>
                  <a:lnTo>
                    <a:pt x="6314" y="861"/>
                  </a:lnTo>
                  <a:lnTo>
                    <a:pt x="6282" y="880"/>
                  </a:lnTo>
                  <a:lnTo>
                    <a:pt x="6251" y="900"/>
                  </a:lnTo>
                  <a:lnTo>
                    <a:pt x="6220" y="922"/>
                  </a:lnTo>
                  <a:lnTo>
                    <a:pt x="6192" y="944"/>
                  </a:lnTo>
                  <a:lnTo>
                    <a:pt x="6163" y="969"/>
                  </a:lnTo>
                  <a:lnTo>
                    <a:pt x="6137" y="994"/>
                  </a:lnTo>
                  <a:lnTo>
                    <a:pt x="6112" y="1022"/>
                  </a:lnTo>
                  <a:lnTo>
                    <a:pt x="6087" y="1049"/>
                  </a:lnTo>
                  <a:lnTo>
                    <a:pt x="6064" y="1078"/>
                  </a:lnTo>
                  <a:lnTo>
                    <a:pt x="6043" y="1109"/>
                  </a:lnTo>
                  <a:lnTo>
                    <a:pt x="6023" y="1140"/>
                  </a:lnTo>
                  <a:lnTo>
                    <a:pt x="6004" y="1172"/>
                  </a:lnTo>
                  <a:lnTo>
                    <a:pt x="5987" y="1205"/>
                  </a:lnTo>
                  <a:lnTo>
                    <a:pt x="5971" y="1239"/>
                  </a:lnTo>
                  <a:lnTo>
                    <a:pt x="5957" y="1273"/>
                  </a:lnTo>
                  <a:lnTo>
                    <a:pt x="5945" y="1309"/>
                  </a:lnTo>
                  <a:lnTo>
                    <a:pt x="5934" y="1346"/>
                  </a:lnTo>
                  <a:lnTo>
                    <a:pt x="5926" y="1383"/>
                  </a:lnTo>
                  <a:lnTo>
                    <a:pt x="5919" y="1420"/>
                  </a:lnTo>
                  <a:lnTo>
                    <a:pt x="5914" y="1458"/>
                  </a:lnTo>
                  <a:lnTo>
                    <a:pt x="5912" y="1497"/>
                  </a:lnTo>
                  <a:lnTo>
                    <a:pt x="5911" y="1536"/>
                  </a:lnTo>
                  <a:lnTo>
                    <a:pt x="5911" y="3072"/>
                  </a:lnTo>
                  <a:lnTo>
                    <a:pt x="5909" y="3111"/>
                  </a:lnTo>
                  <a:lnTo>
                    <a:pt x="5907" y="3151"/>
                  </a:lnTo>
                  <a:lnTo>
                    <a:pt x="5901" y="3189"/>
                  </a:lnTo>
                  <a:lnTo>
                    <a:pt x="5895" y="3227"/>
                  </a:lnTo>
                  <a:lnTo>
                    <a:pt x="5886" y="3264"/>
                  </a:lnTo>
                  <a:lnTo>
                    <a:pt x="5876" y="3300"/>
                  </a:lnTo>
                  <a:lnTo>
                    <a:pt x="5864" y="3335"/>
                  </a:lnTo>
                  <a:lnTo>
                    <a:pt x="5850" y="3370"/>
                  </a:lnTo>
                  <a:lnTo>
                    <a:pt x="5834" y="3404"/>
                  </a:lnTo>
                  <a:lnTo>
                    <a:pt x="5818" y="3438"/>
                  </a:lnTo>
                  <a:lnTo>
                    <a:pt x="5799" y="3470"/>
                  </a:lnTo>
                  <a:lnTo>
                    <a:pt x="5778" y="3501"/>
                  </a:lnTo>
                  <a:lnTo>
                    <a:pt x="5757" y="3531"/>
                  </a:lnTo>
                  <a:lnTo>
                    <a:pt x="5734" y="3560"/>
                  </a:lnTo>
                  <a:lnTo>
                    <a:pt x="5711" y="3588"/>
                  </a:lnTo>
                  <a:lnTo>
                    <a:pt x="5684" y="3614"/>
                  </a:lnTo>
                  <a:lnTo>
                    <a:pt x="5658" y="3640"/>
                  </a:lnTo>
                  <a:lnTo>
                    <a:pt x="5631" y="3664"/>
                  </a:lnTo>
                  <a:lnTo>
                    <a:pt x="5601" y="3687"/>
                  </a:lnTo>
                  <a:lnTo>
                    <a:pt x="5571" y="3708"/>
                  </a:lnTo>
                  <a:lnTo>
                    <a:pt x="5540" y="3728"/>
                  </a:lnTo>
                  <a:lnTo>
                    <a:pt x="5508" y="3747"/>
                  </a:lnTo>
                  <a:lnTo>
                    <a:pt x="5475" y="3764"/>
                  </a:lnTo>
                  <a:lnTo>
                    <a:pt x="5440" y="3780"/>
                  </a:lnTo>
                  <a:lnTo>
                    <a:pt x="5406" y="3793"/>
                  </a:lnTo>
                  <a:lnTo>
                    <a:pt x="5370" y="3806"/>
                  </a:lnTo>
                  <a:lnTo>
                    <a:pt x="5334" y="3815"/>
                  </a:lnTo>
                  <a:lnTo>
                    <a:pt x="5297" y="3825"/>
                  </a:lnTo>
                  <a:lnTo>
                    <a:pt x="5259" y="3831"/>
                  </a:lnTo>
                  <a:lnTo>
                    <a:pt x="5221" y="3836"/>
                  </a:lnTo>
                  <a:lnTo>
                    <a:pt x="5182" y="3839"/>
                  </a:lnTo>
                  <a:lnTo>
                    <a:pt x="5142" y="3840"/>
                  </a:lnTo>
                  <a:lnTo>
                    <a:pt x="2328" y="3840"/>
                  </a:lnTo>
                  <a:lnTo>
                    <a:pt x="2328" y="3072"/>
                  </a:lnTo>
                  <a:lnTo>
                    <a:pt x="1164" y="3840"/>
                  </a:lnTo>
                  <a:lnTo>
                    <a:pt x="0" y="460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9" name="文本框 5"/>
            <p:cNvSpPr txBox="1">
              <a:spLocks noChangeArrowheads="1"/>
            </p:cNvSpPr>
            <p:nvPr/>
          </p:nvSpPr>
          <p:spPr bwMode="auto">
            <a:xfrm>
              <a:off x="1824903" y="2613119"/>
              <a:ext cx="2057346" cy="459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自然因素</a:t>
              </a:r>
            </a:p>
          </p:txBody>
        </p:sp>
      </p:grp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338219" y="2524544"/>
            <a:ext cx="86941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如气压的高低、风力的大小等</a:t>
            </a:r>
          </a:p>
        </p:txBody>
      </p:sp>
      <p:grpSp>
        <p:nvGrpSpPr>
          <p:cNvPr id="3" name="组合 8"/>
          <p:cNvGrpSpPr/>
          <p:nvPr/>
        </p:nvGrpSpPr>
        <p:grpSpPr bwMode="auto">
          <a:xfrm>
            <a:off x="1322602" y="3138941"/>
            <a:ext cx="3696424" cy="533988"/>
            <a:chOff x="1108873" y="2590822"/>
            <a:chExt cx="2773376" cy="533386"/>
          </a:xfrm>
        </p:grpSpPr>
        <p:sp>
          <p:nvSpPr>
            <p:cNvPr id="33806" name="KSO_Shape"/>
            <p:cNvSpPr/>
            <p:nvPr/>
          </p:nvSpPr>
          <p:spPr bwMode="auto">
            <a:xfrm flipH="1">
              <a:off x="1108873" y="2590822"/>
              <a:ext cx="716030" cy="533386"/>
            </a:xfrm>
            <a:custGeom>
              <a:avLst/>
              <a:gdLst>
                <a:gd name="T0" fmla="*/ 2147483646 w 8690"/>
                <a:gd name="T1" fmla="*/ 2147483646 h 6144"/>
                <a:gd name="T2" fmla="*/ 2147483646 w 8690"/>
                <a:gd name="T3" fmla="*/ 2147483646 h 6144"/>
                <a:gd name="T4" fmla="*/ 2147483646 w 8690"/>
                <a:gd name="T5" fmla="*/ 2147483646 h 6144"/>
                <a:gd name="T6" fmla="*/ 2147483646 w 8690"/>
                <a:gd name="T7" fmla="*/ 2147483646 h 6144"/>
                <a:gd name="T8" fmla="*/ 2147483646 w 8690"/>
                <a:gd name="T9" fmla="*/ 2147483646 h 6144"/>
                <a:gd name="T10" fmla="*/ 2147483646 w 8690"/>
                <a:gd name="T11" fmla="*/ 2147483646 h 6144"/>
                <a:gd name="T12" fmla="*/ 2147483646 w 8690"/>
                <a:gd name="T13" fmla="*/ 2147483646 h 6144"/>
                <a:gd name="T14" fmla="*/ 2147483646 w 8690"/>
                <a:gd name="T15" fmla="*/ 2147483646 h 6144"/>
                <a:gd name="T16" fmla="*/ 2147483646 w 8690"/>
                <a:gd name="T17" fmla="*/ 2147483646 h 6144"/>
                <a:gd name="T18" fmla="*/ 2147483646 w 8690"/>
                <a:gd name="T19" fmla="*/ 2147483646 h 6144"/>
                <a:gd name="T20" fmla="*/ 2147483646 w 8690"/>
                <a:gd name="T21" fmla="*/ 2147483646 h 6144"/>
                <a:gd name="T22" fmla="*/ 2147483646 w 8690"/>
                <a:gd name="T23" fmla="*/ 2147483646 h 6144"/>
                <a:gd name="T24" fmla="*/ 2147483646 w 8690"/>
                <a:gd name="T25" fmla="*/ 2147483646 h 6144"/>
                <a:gd name="T26" fmla="*/ 2147483646 w 8690"/>
                <a:gd name="T27" fmla="*/ 2147483646 h 6144"/>
                <a:gd name="T28" fmla="*/ 2147483646 w 8690"/>
                <a:gd name="T29" fmla="*/ 2147483646 h 6144"/>
                <a:gd name="T30" fmla="*/ 2147483646 w 8690"/>
                <a:gd name="T31" fmla="*/ 2147483646 h 6144"/>
                <a:gd name="T32" fmla="*/ 2147483646 w 8690"/>
                <a:gd name="T33" fmla="*/ 2147483646 h 6144"/>
                <a:gd name="T34" fmla="*/ 2147483646 w 8690"/>
                <a:gd name="T35" fmla="*/ 2147483646 h 6144"/>
                <a:gd name="T36" fmla="*/ 2147483646 w 8690"/>
                <a:gd name="T37" fmla="*/ 2147483646 h 6144"/>
                <a:gd name="T38" fmla="*/ 2147483646 w 8690"/>
                <a:gd name="T39" fmla="*/ 2147483646 h 6144"/>
                <a:gd name="T40" fmla="*/ 2147483646 w 8690"/>
                <a:gd name="T41" fmla="*/ 2147483646 h 6144"/>
                <a:gd name="T42" fmla="*/ 2147483646 w 8690"/>
                <a:gd name="T43" fmla="*/ 2147483646 h 6144"/>
                <a:gd name="T44" fmla="*/ 2147483646 w 8690"/>
                <a:gd name="T45" fmla="*/ 2147483646 h 6144"/>
                <a:gd name="T46" fmla="*/ 2147483646 w 8690"/>
                <a:gd name="T47" fmla="*/ 2147483646 h 6144"/>
                <a:gd name="T48" fmla="*/ 2147483646 w 8690"/>
                <a:gd name="T49" fmla="*/ 2147483646 h 6144"/>
                <a:gd name="T50" fmla="*/ 2147483646 w 8690"/>
                <a:gd name="T51" fmla="*/ 2147483646 h 6144"/>
                <a:gd name="T52" fmla="*/ 2147483646 w 8690"/>
                <a:gd name="T53" fmla="*/ 2147483646 h 6144"/>
                <a:gd name="T54" fmla="*/ 2147483646 w 8690"/>
                <a:gd name="T55" fmla="*/ 2147483646 h 6144"/>
                <a:gd name="T56" fmla="*/ 2147483646 w 8690"/>
                <a:gd name="T57" fmla="*/ 2147483646 h 6144"/>
                <a:gd name="T58" fmla="*/ 2147483646 w 8690"/>
                <a:gd name="T59" fmla="*/ 2147483646 h 6144"/>
                <a:gd name="T60" fmla="*/ 2147483646 w 8690"/>
                <a:gd name="T61" fmla="*/ 2147483646 h 6144"/>
                <a:gd name="T62" fmla="*/ 2147483646 w 8690"/>
                <a:gd name="T63" fmla="*/ 2147483646 h 6144"/>
                <a:gd name="T64" fmla="*/ 2147483646 w 8690"/>
                <a:gd name="T65" fmla="*/ 2147483646 h 6144"/>
                <a:gd name="T66" fmla="*/ 2147483646 w 8690"/>
                <a:gd name="T67" fmla="*/ 2147483646 h 6144"/>
                <a:gd name="T68" fmla="*/ 2147483646 w 8690"/>
                <a:gd name="T69" fmla="*/ 2147483646 h 6144"/>
                <a:gd name="T70" fmla="*/ 2147483646 w 8690"/>
                <a:gd name="T71" fmla="*/ 2147483646 h 6144"/>
                <a:gd name="T72" fmla="*/ 2147483646 w 8690"/>
                <a:gd name="T73" fmla="*/ 2147483646 h 6144"/>
                <a:gd name="T74" fmla="*/ 2147483646 w 8690"/>
                <a:gd name="T75" fmla="*/ 2147483646 h 6144"/>
                <a:gd name="T76" fmla="*/ 2147483646 w 8690"/>
                <a:gd name="T77" fmla="*/ 2147483646 h 6144"/>
                <a:gd name="T78" fmla="*/ 2147483646 w 8690"/>
                <a:gd name="T79" fmla="*/ 2147483646 h 6144"/>
                <a:gd name="T80" fmla="*/ 2147483646 w 8690"/>
                <a:gd name="T81" fmla="*/ 2147483646 h 6144"/>
                <a:gd name="T82" fmla="*/ 2147483646 w 8690"/>
                <a:gd name="T83" fmla="*/ 2147483646 h 6144"/>
                <a:gd name="T84" fmla="*/ 2147483646 w 8690"/>
                <a:gd name="T85" fmla="*/ 2147483646 h 6144"/>
                <a:gd name="T86" fmla="*/ 2147483646 w 8690"/>
                <a:gd name="T87" fmla="*/ 2147483646 h 6144"/>
                <a:gd name="T88" fmla="*/ 2147483646 w 8690"/>
                <a:gd name="T89" fmla="*/ 2147483646 h 6144"/>
                <a:gd name="T90" fmla="*/ 2147483646 w 8690"/>
                <a:gd name="T91" fmla="*/ 2147483646 h 6144"/>
                <a:gd name="T92" fmla="*/ 2147483646 w 8690"/>
                <a:gd name="T93" fmla="*/ 2147483646 h 6144"/>
                <a:gd name="T94" fmla="*/ 2147483646 w 8690"/>
                <a:gd name="T95" fmla="*/ 2147483646 h 6144"/>
                <a:gd name="T96" fmla="*/ 2147483646 w 8690"/>
                <a:gd name="T97" fmla="*/ 2147483646 h 6144"/>
                <a:gd name="T98" fmla="*/ 2147483646 w 8690"/>
                <a:gd name="T99" fmla="*/ 2147483646 h 6144"/>
                <a:gd name="T100" fmla="*/ 2147483646 w 8690"/>
                <a:gd name="T101" fmla="*/ 2147483646 h 6144"/>
                <a:gd name="T102" fmla="*/ 2147483646 w 8690"/>
                <a:gd name="T103" fmla="*/ 2147483646 h 6144"/>
                <a:gd name="T104" fmla="*/ 2147483646 w 8690"/>
                <a:gd name="T105" fmla="*/ 2147483646 h 61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690" h="6144">
                  <a:moveTo>
                    <a:pt x="0" y="4607"/>
                  </a:moveTo>
                  <a:lnTo>
                    <a:pt x="1164" y="5376"/>
                  </a:lnTo>
                  <a:lnTo>
                    <a:pt x="2328" y="6144"/>
                  </a:lnTo>
                  <a:lnTo>
                    <a:pt x="2328" y="5376"/>
                  </a:lnTo>
                  <a:lnTo>
                    <a:pt x="5142" y="5376"/>
                  </a:lnTo>
                  <a:lnTo>
                    <a:pt x="5182" y="5375"/>
                  </a:lnTo>
                  <a:lnTo>
                    <a:pt x="5221" y="5372"/>
                  </a:lnTo>
                  <a:lnTo>
                    <a:pt x="5259" y="5367"/>
                  </a:lnTo>
                  <a:lnTo>
                    <a:pt x="5296" y="5360"/>
                  </a:lnTo>
                  <a:lnTo>
                    <a:pt x="5333" y="5352"/>
                  </a:lnTo>
                  <a:lnTo>
                    <a:pt x="5370" y="5341"/>
                  </a:lnTo>
                  <a:lnTo>
                    <a:pt x="5406" y="5329"/>
                  </a:lnTo>
                  <a:lnTo>
                    <a:pt x="5440" y="5315"/>
                  </a:lnTo>
                  <a:lnTo>
                    <a:pt x="5474" y="5300"/>
                  </a:lnTo>
                  <a:lnTo>
                    <a:pt x="5507" y="5283"/>
                  </a:lnTo>
                  <a:lnTo>
                    <a:pt x="5539" y="5264"/>
                  </a:lnTo>
                  <a:lnTo>
                    <a:pt x="5570" y="5244"/>
                  </a:lnTo>
                  <a:lnTo>
                    <a:pt x="5601" y="5222"/>
                  </a:lnTo>
                  <a:lnTo>
                    <a:pt x="5630" y="5200"/>
                  </a:lnTo>
                  <a:lnTo>
                    <a:pt x="5657" y="5176"/>
                  </a:lnTo>
                  <a:lnTo>
                    <a:pt x="5684" y="5149"/>
                  </a:lnTo>
                  <a:lnTo>
                    <a:pt x="5709" y="5123"/>
                  </a:lnTo>
                  <a:lnTo>
                    <a:pt x="5734" y="5095"/>
                  </a:lnTo>
                  <a:lnTo>
                    <a:pt x="5757" y="5066"/>
                  </a:lnTo>
                  <a:lnTo>
                    <a:pt x="5778" y="5036"/>
                  </a:lnTo>
                  <a:lnTo>
                    <a:pt x="5799" y="5004"/>
                  </a:lnTo>
                  <a:lnTo>
                    <a:pt x="5817" y="4972"/>
                  </a:lnTo>
                  <a:lnTo>
                    <a:pt x="5834" y="4940"/>
                  </a:lnTo>
                  <a:lnTo>
                    <a:pt x="5850" y="4905"/>
                  </a:lnTo>
                  <a:lnTo>
                    <a:pt x="5863" y="4871"/>
                  </a:lnTo>
                  <a:lnTo>
                    <a:pt x="5876" y="4835"/>
                  </a:lnTo>
                  <a:lnTo>
                    <a:pt x="5886" y="4798"/>
                  </a:lnTo>
                  <a:lnTo>
                    <a:pt x="5895" y="4761"/>
                  </a:lnTo>
                  <a:lnTo>
                    <a:pt x="5901" y="4724"/>
                  </a:lnTo>
                  <a:lnTo>
                    <a:pt x="5907" y="4686"/>
                  </a:lnTo>
                  <a:lnTo>
                    <a:pt x="5909" y="4647"/>
                  </a:lnTo>
                  <a:lnTo>
                    <a:pt x="5911" y="4607"/>
                  </a:lnTo>
                  <a:lnTo>
                    <a:pt x="5911" y="3072"/>
                  </a:lnTo>
                  <a:lnTo>
                    <a:pt x="5912" y="3033"/>
                  </a:lnTo>
                  <a:lnTo>
                    <a:pt x="5914" y="2995"/>
                  </a:lnTo>
                  <a:lnTo>
                    <a:pt x="5919" y="2955"/>
                  </a:lnTo>
                  <a:lnTo>
                    <a:pt x="5926" y="2918"/>
                  </a:lnTo>
                  <a:lnTo>
                    <a:pt x="5934" y="2881"/>
                  </a:lnTo>
                  <a:lnTo>
                    <a:pt x="5945" y="2844"/>
                  </a:lnTo>
                  <a:lnTo>
                    <a:pt x="5957" y="2809"/>
                  </a:lnTo>
                  <a:lnTo>
                    <a:pt x="5971" y="2774"/>
                  </a:lnTo>
                  <a:lnTo>
                    <a:pt x="5987" y="2740"/>
                  </a:lnTo>
                  <a:lnTo>
                    <a:pt x="6004" y="2706"/>
                  </a:lnTo>
                  <a:lnTo>
                    <a:pt x="6023" y="2674"/>
                  </a:lnTo>
                  <a:lnTo>
                    <a:pt x="6042" y="2643"/>
                  </a:lnTo>
                  <a:lnTo>
                    <a:pt x="6063" y="2613"/>
                  </a:lnTo>
                  <a:lnTo>
                    <a:pt x="6087" y="2585"/>
                  </a:lnTo>
                  <a:lnTo>
                    <a:pt x="6111" y="2556"/>
                  </a:lnTo>
                  <a:lnTo>
                    <a:pt x="6136" y="2530"/>
                  </a:lnTo>
                  <a:lnTo>
                    <a:pt x="6163" y="2504"/>
                  </a:lnTo>
                  <a:lnTo>
                    <a:pt x="6191" y="2480"/>
                  </a:lnTo>
                  <a:lnTo>
                    <a:pt x="6220" y="2457"/>
                  </a:lnTo>
                  <a:lnTo>
                    <a:pt x="6250" y="2436"/>
                  </a:lnTo>
                  <a:lnTo>
                    <a:pt x="6281" y="2416"/>
                  </a:lnTo>
                  <a:lnTo>
                    <a:pt x="6313" y="2397"/>
                  </a:lnTo>
                  <a:lnTo>
                    <a:pt x="6347" y="2380"/>
                  </a:lnTo>
                  <a:lnTo>
                    <a:pt x="6380" y="2364"/>
                  </a:lnTo>
                  <a:lnTo>
                    <a:pt x="6416" y="2351"/>
                  </a:lnTo>
                  <a:lnTo>
                    <a:pt x="6450" y="2338"/>
                  </a:lnTo>
                  <a:lnTo>
                    <a:pt x="6487" y="2329"/>
                  </a:lnTo>
                  <a:lnTo>
                    <a:pt x="6524" y="2319"/>
                  </a:lnTo>
                  <a:lnTo>
                    <a:pt x="6562" y="2313"/>
                  </a:lnTo>
                  <a:lnTo>
                    <a:pt x="6600" y="2308"/>
                  </a:lnTo>
                  <a:lnTo>
                    <a:pt x="6640" y="2305"/>
                  </a:lnTo>
                  <a:lnTo>
                    <a:pt x="6679" y="2304"/>
                  </a:lnTo>
                  <a:lnTo>
                    <a:pt x="7921" y="2304"/>
                  </a:lnTo>
                  <a:lnTo>
                    <a:pt x="7961" y="2302"/>
                  </a:lnTo>
                  <a:lnTo>
                    <a:pt x="7999" y="2300"/>
                  </a:lnTo>
                  <a:lnTo>
                    <a:pt x="8038" y="2295"/>
                  </a:lnTo>
                  <a:lnTo>
                    <a:pt x="8075" y="2288"/>
                  </a:lnTo>
                  <a:lnTo>
                    <a:pt x="8112" y="2280"/>
                  </a:lnTo>
                  <a:lnTo>
                    <a:pt x="8149" y="2269"/>
                  </a:lnTo>
                  <a:lnTo>
                    <a:pt x="8183" y="2257"/>
                  </a:lnTo>
                  <a:lnTo>
                    <a:pt x="8219" y="2243"/>
                  </a:lnTo>
                  <a:lnTo>
                    <a:pt x="8252" y="2227"/>
                  </a:lnTo>
                  <a:lnTo>
                    <a:pt x="8286" y="2211"/>
                  </a:lnTo>
                  <a:lnTo>
                    <a:pt x="8318" y="2192"/>
                  </a:lnTo>
                  <a:lnTo>
                    <a:pt x="8349" y="2171"/>
                  </a:lnTo>
                  <a:lnTo>
                    <a:pt x="8379" y="2150"/>
                  </a:lnTo>
                  <a:lnTo>
                    <a:pt x="8408" y="2127"/>
                  </a:lnTo>
                  <a:lnTo>
                    <a:pt x="8436" y="2104"/>
                  </a:lnTo>
                  <a:lnTo>
                    <a:pt x="8463" y="2077"/>
                  </a:lnTo>
                  <a:lnTo>
                    <a:pt x="8488" y="2051"/>
                  </a:lnTo>
                  <a:lnTo>
                    <a:pt x="8513" y="2023"/>
                  </a:lnTo>
                  <a:lnTo>
                    <a:pt x="8536" y="1994"/>
                  </a:lnTo>
                  <a:lnTo>
                    <a:pt x="8557" y="1964"/>
                  </a:lnTo>
                  <a:lnTo>
                    <a:pt x="8578" y="1933"/>
                  </a:lnTo>
                  <a:lnTo>
                    <a:pt x="8595" y="1901"/>
                  </a:lnTo>
                  <a:lnTo>
                    <a:pt x="8613" y="1868"/>
                  </a:lnTo>
                  <a:lnTo>
                    <a:pt x="8629" y="1833"/>
                  </a:lnTo>
                  <a:lnTo>
                    <a:pt x="8642" y="1799"/>
                  </a:lnTo>
                  <a:lnTo>
                    <a:pt x="8655" y="1763"/>
                  </a:lnTo>
                  <a:lnTo>
                    <a:pt x="8665" y="1727"/>
                  </a:lnTo>
                  <a:lnTo>
                    <a:pt x="8674" y="1690"/>
                  </a:lnTo>
                  <a:lnTo>
                    <a:pt x="8680" y="1652"/>
                  </a:lnTo>
                  <a:lnTo>
                    <a:pt x="8685" y="1614"/>
                  </a:lnTo>
                  <a:lnTo>
                    <a:pt x="8688" y="1576"/>
                  </a:lnTo>
                  <a:lnTo>
                    <a:pt x="8690" y="1536"/>
                  </a:lnTo>
                  <a:lnTo>
                    <a:pt x="8690" y="0"/>
                  </a:lnTo>
                  <a:lnTo>
                    <a:pt x="8688" y="39"/>
                  </a:lnTo>
                  <a:lnTo>
                    <a:pt x="8685" y="78"/>
                  </a:lnTo>
                  <a:lnTo>
                    <a:pt x="8680" y="117"/>
                  </a:lnTo>
                  <a:lnTo>
                    <a:pt x="8674" y="155"/>
                  </a:lnTo>
                  <a:lnTo>
                    <a:pt x="8665" y="192"/>
                  </a:lnTo>
                  <a:lnTo>
                    <a:pt x="8655" y="227"/>
                  </a:lnTo>
                  <a:lnTo>
                    <a:pt x="8642" y="263"/>
                  </a:lnTo>
                  <a:lnTo>
                    <a:pt x="8629" y="299"/>
                  </a:lnTo>
                  <a:lnTo>
                    <a:pt x="8613" y="332"/>
                  </a:lnTo>
                  <a:lnTo>
                    <a:pt x="8597" y="366"/>
                  </a:lnTo>
                  <a:lnTo>
                    <a:pt x="8578" y="398"/>
                  </a:lnTo>
                  <a:lnTo>
                    <a:pt x="8557" y="429"/>
                  </a:lnTo>
                  <a:lnTo>
                    <a:pt x="8536" y="458"/>
                  </a:lnTo>
                  <a:lnTo>
                    <a:pt x="8513" y="488"/>
                  </a:lnTo>
                  <a:lnTo>
                    <a:pt x="8489" y="516"/>
                  </a:lnTo>
                  <a:lnTo>
                    <a:pt x="8463" y="543"/>
                  </a:lnTo>
                  <a:lnTo>
                    <a:pt x="8437" y="568"/>
                  </a:lnTo>
                  <a:lnTo>
                    <a:pt x="8408" y="592"/>
                  </a:lnTo>
                  <a:lnTo>
                    <a:pt x="8380" y="614"/>
                  </a:lnTo>
                  <a:lnTo>
                    <a:pt x="8350" y="636"/>
                  </a:lnTo>
                  <a:lnTo>
                    <a:pt x="8318" y="656"/>
                  </a:lnTo>
                  <a:lnTo>
                    <a:pt x="8286" y="675"/>
                  </a:lnTo>
                  <a:lnTo>
                    <a:pt x="8254" y="692"/>
                  </a:lnTo>
                  <a:lnTo>
                    <a:pt x="8219" y="707"/>
                  </a:lnTo>
                  <a:lnTo>
                    <a:pt x="8185" y="722"/>
                  </a:lnTo>
                  <a:lnTo>
                    <a:pt x="8149" y="734"/>
                  </a:lnTo>
                  <a:lnTo>
                    <a:pt x="8112" y="744"/>
                  </a:lnTo>
                  <a:lnTo>
                    <a:pt x="8075" y="753"/>
                  </a:lnTo>
                  <a:lnTo>
                    <a:pt x="8038" y="759"/>
                  </a:lnTo>
                  <a:lnTo>
                    <a:pt x="8000" y="765"/>
                  </a:lnTo>
                  <a:lnTo>
                    <a:pt x="7961" y="767"/>
                  </a:lnTo>
                  <a:lnTo>
                    <a:pt x="7921" y="768"/>
                  </a:lnTo>
                  <a:lnTo>
                    <a:pt x="6679" y="768"/>
                  </a:lnTo>
                  <a:lnTo>
                    <a:pt x="6640" y="769"/>
                  </a:lnTo>
                  <a:lnTo>
                    <a:pt x="6600" y="772"/>
                  </a:lnTo>
                  <a:lnTo>
                    <a:pt x="6562" y="776"/>
                  </a:lnTo>
                  <a:lnTo>
                    <a:pt x="6525" y="784"/>
                  </a:lnTo>
                  <a:lnTo>
                    <a:pt x="6488" y="792"/>
                  </a:lnTo>
                  <a:lnTo>
                    <a:pt x="6451" y="803"/>
                  </a:lnTo>
                  <a:lnTo>
                    <a:pt x="6416" y="815"/>
                  </a:lnTo>
                  <a:lnTo>
                    <a:pt x="6381" y="829"/>
                  </a:lnTo>
                  <a:lnTo>
                    <a:pt x="6348" y="844"/>
                  </a:lnTo>
                  <a:lnTo>
                    <a:pt x="6314" y="861"/>
                  </a:lnTo>
                  <a:lnTo>
                    <a:pt x="6282" y="880"/>
                  </a:lnTo>
                  <a:lnTo>
                    <a:pt x="6251" y="900"/>
                  </a:lnTo>
                  <a:lnTo>
                    <a:pt x="6220" y="922"/>
                  </a:lnTo>
                  <a:lnTo>
                    <a:pt x="6192" y="944"/>
                  </a:lnTo>
                  <a:lnTo>
                    <a:pt x="6163" y="969"/>
                  </a:lnTo>
                  <a:lnTo>
                    <a:pt x="6137" y="994"/>
                  </a:lnTo>
                  <a:lnTo>
                    <a:pt x="6112" y="1022"/>
                  </a:lnTo>
                  <a:lnTo>
                    <a:pt x="6087" y="1049"/>
                  </a:lnTo>
                  <a:lnTo>
                    <a:pt x="6064" y="1078"/>
                  </a:lnTo>
                  <a:lnTo>
                    <a:pt x="6043" y="1109"/>
                  </a:lnTo>
                  <a:lnTo>
                    <a:pt x="6023" y="1140"/>
                  </a:lnTo>
                  <a:lnTo>
                    <a:pt x="6004" y="1172"/>
                  </a:lnTo>
                  <a:lnTo>
                    <a:pt x="5987" y="1205"/>
                  </a:lnTo>
                  <a:lnTo>
                    <a:pt x="5971" y="1239"/>
                  </a:lnTo>
                  <a:lnTo>
                    <a:pt x="5957" y="1273"/>
                  </a:lnTo>
                  <a:lnTo>
                    <a:pt x="5945" y="1309"/>
                  </a:lnTo>
                  <a:lnTo>
                    <a:pt x="5934" y="1346"/>
                  </a:lnTo>
                  <a:lnTo>
                    <a:pt x="5926" y="1383"/>
                  </a:lnTo>
                  <a:lnTo>
                    <a:pt x="5919" y="1420"/>
                  </a:lnTo>
                  <a:lnTo>
                    <a:pt x="5914" y="1458"/>
                  </a:lnTo>
                  <a:lnTo>
                    <a:pt x="5912" y="1497"/>
                  </a:lnTo>
                  <a:lnTo>
                    <a:pt x="5911" y="1536"/>
                  </a:lnTo>
                  <a:lnTo>
                    <a:pt x="5911" y="3072"/>
                  </a:lnTo>
                  <a:lnTo>
                    <a:pt x="5909" y="3111"/>
                  </a:lnTo>
                  <a:lnTo>
                    <a:pt x="5907" y="3151"/>
                  </a:lnTo>
                  <a:lnTo>
                    <a:pt x="5901" y="3189"/>
                  </a:lnTo>
                  <a:lnTo>
                    <a:pt x="5895" y="3227"/>
                  </a:lnTo>
                  <a:lnTo>
                    <a:pt x="5886" y="3264"/>
                  </a:lnTo>
                  <a:lnTo>
                    <a:pt x="5876" y="3300"/>
                  </a:lnTo>
                  <a:lnTo>
                    <a:pt x="5864" y="3335"/>
                  </a:lnTo>
                  <a:lnTo>
                    <a:pt x="5850" y="3370"/>
                  </a:lnTo>
                  <a:lnTo>
                    <a:pt x="5834" y="3404"/>
                  </a:lnTo>
                  <a:lnTo>
                    <a:pt x="5818" y="3438"/>
                  </a:lnTo>
                  <a:lnTo>
                    <a:pt x="5799" y="3470"/>
                  </a:lnTo>
                  <a:lnTo>
                    <a:pt x="5778" y="3501"/>
                  </a:lnTo>
                  <a:lnTo>
                    <a:pt x="5757" y="3531"/>
                  </a:lnTo>
                  <a:lnTo>
                    <a:pt x="5734" y="3560"/>
                  </a:lnTo>
                  <a:lnTo>
                    <a:pt x="5711" y="3588"/>
                  </a:lnTo>
                  <a:lnTo>
                    <a:pt x="5684" y="3614"/>
                  </a:lnTo>
                  <a:lnTo>
                    <a:pt x="5658" y="3640"/>
                  </a:lnTo>
                  <a:lnTo>
                    <a:pt x="5631" y="3664"/>
                  </a:lnTo>
                  <a:lnTo>
                    <a:pt x="5601" y="3687"/>
                  </a:lnTo>
                  <a:lnTo>
                    <a:pt x="5571" y="3708"/>
                  </a:lnTo>
                  <a:lnTo>
                    <a:pt x="5540" y="3728"/>
                  </a:lnTo>
                  <a:lnTo>
                    <a:pt x="5508" y="3747"/>
                  </a:lnTo>
                  <a:lnTo>
                    <a:pt x="5475" y="3764"/>
                  </a:lnTo>
                  <a:lnTo>
                    <a:pt x="5440" y="3780"/>
                  </a:lnTo>
                  <a:lnTo>
                    <a:pt x="5406" y="3793"/>
                  </a:lnTo>
                  <a:lnTo>
                    <a:pt x="5370" y="3806"/>
                  </a:lnTo>
                  <a:lnTo>
                    <a:pt x="5334" y="3815"/>
                  </a:lnTo>
                  <a:lnTo>
                    <a:pt x="5297" y="3825"/>
                  </a:lnTo>
                  <a:lnTo>
                    <a:pt x="5259" y="3831"/>
                  </a:lnTo>
                  <a:lnTo>
                    <a:pt x="5221" y="3836"/>
                  </a:lnTo>
                  <a:lnTo>
                    <a:pt x="5182" y="3839"/>
                  </a:lnTo>
                  <a:lnTo>
                    <a:pt x="5142" y="3840"/>
                  </a:lnTo>
                  <a:lnTo>
                    <a:pt x="2328" y="3840"/>
                  </a:lnTo>
                  <a:lnTo>
                    <a:pt x="2328" y="3072"/>
                  </a:lnTo>
                  <a:lnTo>
                    <a:pt x="1164" y="3840"/>
                  </a:lnTo>
                  <a:lnTo>
                    <a:pt x="0" y="460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文本框 10"/>
            <p:cNvSpPr txBox="1">
              <a:spLocks noChangeArrowheads="1"/>
            </p:cNvSpPr>
            <p:nvPr/>
          </p:nvSpPr>
          <p:spPr bwMode="auto">
            <a:xfrm>
              <a:off x="1824903" y="2613119"/>
              <a:ext cx="2057346" cy="459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人类活动</a:t>
              </a:r>
            </a:p>
          </p:txBody>
        </p:sp>
      </p:grpSp>
      <p:pic>
        <p:nvPicPr>
          <p:cNvPr id="13" name="Picture 9" descr="p5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87" y="3967668"/>
            <a:ext cx="3459446" cy="173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p52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24" y="3958143"/>
            <a:ext cx="3095515" cy="173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8778923" y="4566195"/>
            <a:ext cx="192967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"/>
          <p:cNvSpPr txBox="1"/>
          <p:nvPr/>
        </p:nvSpPr>
        <p:spPr>
          <a:xfrm>
            <a:off x="3215063" y="1509713"/>
            <a:ext cx="5795208" cy="738660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你认识这个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  <p:pic>
        <p:nvPicPr>
          <p:cNvPr id="31746" name="Picture 3" descr="老师"/>
          <p:cNvPicPr>
            <a:picLocks noChangeAspect="1"/>
          </p:cNvPicPr>
          <p:nvPr/>
        </p:nvPicPr>
        <p:blipFill>
          <a:blip r:embed="rId2" cstate="print"/>
          <a:srcRect t="-542" r="17036"/>
          <a:stretch>
            <a:fillRect/>
          </a:stretch>
        </p:blipFill>
        <p:spPr>
          <a:xfrm>
            <a:off x="1762073" y="3435002"/>
            <a:ext cx="2423797" cy="2947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663" y="2601913"/>
            <a:ext cx="4046011" cy="2616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6"/>
          <p:cNvGrpSpPr/>
          <p:nvPr/>
        </p:nvGrpSpPr>
        <p:grpSpPr>
          <a:xfrm>
            <a:off x="8135674" y="3478213"/>
            <a:ext cx="1495230" cy="1739900"/>
            <a:chOff x="4958924" y="2608997"/>
            <a:chExt cx="1121761" cy="1303831"/>
          </a:xfrm>
        </p:grpSpPr>
        <p:pic>
          <p:nvPicPr>
            <p:cNvPr id="31749" name="图片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8924" y="2839839"/>
              <a:ext cx="1121761" cy="10729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0" name="图片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226" y="2608997"/>
              <a:ext cx="957155" cy="64623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矩形 7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1310868" y="1472541"/>
            <a:ext cx="10029384" cy="515389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一：雾霾的主要组成是二氧化硫、氮氧化物以及可吸入颗粒物三项，前两者为气态污染物，最后一项颗粒物是加重雾霾天气污染的罪魁祸首。它们与雾气结合在一起，让天空瞬间变得灰蒙蒙的。颗粒物的英文缩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也就是直径小于等于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微米的污染物颗粒。</a:t>
            </a: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材料二：雾霾的来源多种多样，比如汽车尾气、工业排放、建筑扬尘、垃圾焚烧、秸秆焚烧，甚至火山喷发等等。</a:t>
            </a: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材料三：霾对人的身体健康的危害极大。颗粒物直径在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微米以下的可直接通过呼吸系统进入支气管，甚至肺部。所以影响最大的就是人的呼吸系统，造成的疾病主要集中在呼吸道疾病、脑血管疾病、鼻腔炎症等病种上。</a:t>
            </a:r>
          </a:p>
        </p:txBody>
      </p:sp>
      <p:sp>
        <p:nvSpPr>
          <p:cNvPr id="3" name="矩形 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/>
          <p:cNvGrpSpPr/>
          <p:nvPr/>
        </p:nvGrpSpPr>
        <p:grpSpPr>
          <a:xfrm>
            <a:off x="1716660" y="690565"/>
            <a:ext cx="4431723" cy="2813907"/>
            <a:chOff x="144066" y="517627"/>
            <a:chExt cx="3325068" cy="21107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66" y="517627"/>
              <a:ext cx="3325068" cy="211071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819" name="文本框 6"/>
            <p:cNvSpPr txBox="1"/>
            <p:nvPr/>
          </p:nvSpPr>
          <p:spPr>
            <a:xfrm>
              <a:off x="172734" y="2121367"/>
              <a:ext cx="1362420" cy="437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绿色出行</a:t>
              </a:r>
            </a:p>
          </p:txBody>
        </p:sp>
      </p:grpSp>
      <p:grpSp>
        <p:nvGrpSpPr>
          <p:cNvPr id="8" name="组合 11"/>
          <p:cNvGrpSpPr/>
          <p:nvPr/>
        </p:nvGrpSpPr>
        <p:grpSpPr>
          <a:xfrm>
            <a:off x="6148383" y="690563"/>
            <a:ext cx="4399977" cy="2813906"/>
            <a:chOff x="3469134" y="465619"/>
            <a:chExt cx="3299946" cy="21107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9134" y="465619"/>
              <a:ext cx="3299946" cy="211071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822" name="文本框 7"/>
            <p:cNvSpPr txBox="1"/>
            <p:nvPr/>
          </p:nvSpPr>
          <p:spPr>
            <a:xfrm>
              <a:off x="5372433" y="2131712"/>
              <a:ext cx="1361882" cy="4377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秸秆还田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75247" y="3328123"/>
            <a:ext cx="9161857" cy="80021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该如何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我们的空气？</a:t>
            </a:r>
          </a:p>
        </p:txBody>
      </p:sp>
      <p:grpSp>
        <p:nvGrpSpPr>
          <p:cNvPr id="9" name="组合 12"/>
          <p:cNvGrpSpPr/>
          <p:nvPr/>
        </p:nvGrpSpPr>
        <p:grpSpPr>
          <a:xfrm>
            <a:off x="1911895" y="3935415"/>
            <a:ext cx="4425374" cy="2894629"/>
            <a:chOff x="260648" y="2790813"/>
            <a:chExt cx="3319254" cy="21726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48" y="2790813"/>
              <a:ext cx="3319254" cy="194421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826" name="文本框 8"/>
            <p:cNvSpPr txBox="1"/>
            <p:nvPr/>
          </p:nvSpPr>
          <p:spPr>
            <a:xfrm>
              <a:off x="986618" y="4525413"/>
              <a:ext cx="1974408" cy="4380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使用清洁能源</a:t>
              </a:r>
            </a:p>
          </p:txBody>
        </p:sp>
      </p:grpSp>
      <p:grpSp>
        <p:nvGrpSpPr>
          <p:cNvPr id="10" name="组合 13"/>
          <p:cNvGrpSpPr/>
          <p:nvPr/>
        </p:nvGrpSpPr>
        <p:grpSpPr>
          <a:xfrm>
            <a:off x="6288065" y="3830640"/>
            <a:ext cx="4398389" cy="3075157"/>
            <a:chOff x="3717032" y="2790814"/>
            <a:chExt cx="3299738" cy="21539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7032" y="2790814"/>
              <a:ext cx="3299738" cy="194421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829" name="文本框 9"/>
            <p:cNvSpPr txBox="1"/>
            <p:nvPr/>
          </p:nvSpPr>
          <p:spPr>
            <a:xfrm>
              <a:off x="4797152" y="4535976"/>
              <a:ext cx="1362288" cy="4087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植树造林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92915" y="969826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0.00432 L -0.0044 -0.4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文本框 5"/>
          <p:cNvSpPr txBox="1">
            <a:spLocks noChangeArrowheads="1"/>
          </p:cNvSpPr>
          <p:nvPr/>
        </p:nvSpPr>
        <p:spPr bwMode="auto">
          <a:xfrm>
            <a:off x="897350" y="2912260"/>
            <a:ext cx="29452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天气和气候</a:t>
            </a:r>
          </a:p>
        </p:txBody>
      </p:sp>
      <p:sp>
        <p:nvSpPr>
          <p:cNvPr id="36869" name="左大括号 11"/>
          <p:cNvSpPr/>
          <p:nvPr/>
        </p:nvSpPr>
        <p:spPr bwMode="auto">
          <a:xfrm>
            <a:off x="2975134" y="1716796"/>
            <a:ext cx="258136" cy="2814812"/>
          </a:xfrm>
          <a:prstGeom prst="leftBrace">
            <a:avLst>
              <a:gd name="adj1" fmla="val 7535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0" name="文本框 12"/>
          <p:cNvSpPr txBox="1">
            <a:spLocks noChangeArrowheads="1"/>
          </p:cNvSpPr>
          <p:nvPr/>
        </p:nvSpPr>
        <p:spPr bwMode="auto">
          <a:xfrm>
            <a:off x="3233269" y="1637419"/>
            <a:ext cx="29537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</a:p>
        </p:txBody>
      </p:sp>
      <p:sp>
        <p:nvSpPr>
          <p:cNvPr id="36871" name="文本框 13"/>
          <p:cNvSpPr txBox="1">
            <a:spLocks noChangeArrowheads="1"/>
          </p:cNvSpPr>
          <p:nvPr/>
        </p:nvSpPr>
        <p:spPr bwMode="auto">
          <a:xfrm>
            <a:off x="3237503" y="2734449"/>
            <a:ext cx="135627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气候</a:t>
            </a:r>
          </a:p>
        </p:txBody>
      </p:sp>
      <p:sp>
        <p:nvSpPr>
          <p:cNvPr id="36872" name="文本框 13"/>
          <p:cNvSpPr txBox="1">
            <a:spLocks noChangeArrowheads="1"/>
          </p:cNvSpPr>
          <p:nvPr/>
        </p:nvSpPr>
        <p:spPr bwMode="auto">
          <a:xfrm>
            <a:off x="4418155" y="2462970"/>
            <a:ext cx="369642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含义与特点</a:t>
            </a:r>
          </a:p>
        </p:txBody>
      </p:sp>
      <p:sp>
        <p:nvSpPr>
          <p:cNvPr id="36873" name="左大括号 11"/>
          <p:cNvSpPr/>
          <p:nvPr/>
        </p:nvSpPr>
        <p:spPr bwMode="auto">
          <a:xfrm>
            <a:off x="4253119" y="1465957"/>
            <a:ext cx="165038" cy="789037"/>
          </a:xfrm>
          <a:prstGeom prst="leftBrace">
            <a:avLst>
              <a:gd name="adj1" fmla="val 7658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4" name="文本框 13"/>
          <p:cNvSpPr txBox="1">
            <a:spLocks noChangeArrowheads="1"/>
          </p:cNvSpPr>
          <p:nvPr/>
        </p:nvSpPr>
        <p:spPr bwMode="auto">
          <a:xfrm>
            <a:off x="4390650" y="1429444"/>
            <a:ext cx="507385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含义与特点</a:t>
            </a:r>
          </a:p>
        </p:txBody>
      </p:sp>
      <p:sp>
        <p:nvSpPr>
          <p:cNvPr id="36875" name="文本框 13"/>
          <p:cNvSpPr txBox="1">
            <a:spLocks noChangeArrowheads="1"/>
          </p:cNvSpPr>
          <p:nvPr/>
        </p:nvSpPr>
        <p:spPr bwMode="auto">
          <a:xfrm>
            <a:off x="4418156" y="1839044"/>
            <a:ext cx="530871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描述语言</a:t>
            </a:r>
          </a:p>
        </p:txBody>
      </p:sp>
      <p:sp>
        <p:nvSpPr>
          <p:cNvPr id="36876" name="文本框 13"/>
          <p:cNvSpPr txBox="1">
            <a:spLocks noChangeArrowheads="1"/>
          </p:cNvSpPr>
          <p:nvPr/>
        </p:nvSpPr>
        <p:spPr bwMode="auto">
          <a:xfrm>
            <a:off x="4418156" y="2939248"/>
            <a:ext cx="491727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天气与气候的区别与联系</a:t>
            </a:r>
          </a:p>
        </p:txBody>
      </p:sp>
      <p:sp>
        <p:nvSpPr>
          <p:cNvPr id="36877" name="文本框 13"/>
          <p:cNvSpPr txBox="1">
            <a:spLocks noChangeArrowheads="1"/>
          </p:cNvSpPr>
          <p:nvPr/>
        </p:nvSpPr>
        <p:spPr bwMode="auto">
          <a:xfrm>
            <a:off x="7828936" y="4325222"/>
            <a:ext cx="221108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天气预报</a:t>
            </a:r>
          </a:p>
        </p:txBody>
      </p:sp>
      <p:sp>
        <p:nvSpPr>
          <p:cNvPr id="36878" name="文本框 13"/>
          <p:cNvSpPr txBox="1">
            <a:spLocks noChangeArrowheads="1"/>
          </p:cNvSpPr>
          <p:nvPr/>
        </p:nvSpPr>
        <p:spPr bwMode="auto">
          <a:xfrm>
            <a:off x="3233269" y="4099783"/>
            <a:ext cx="4608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天气预报和常用天气符号</a:t>
            </a:r>
          </a:p>
        </p:txBody>
      </p:sp>
      <p:sp>
        <p:nvSpPr>
          <p:cNvPr id="36879" name="文本框 13"/>
          <p:cNvSpPr txBox="1">
            <a:spLocks noChangeArrowheads="1"/>
          </p:cNvSpPr>
          <p:nvPr/>
        </p:nvSpPr>
        <p:spPr bwMode="auto">
          <a:xfrm>
            <a:off x="7790852" y="4753874"/>
            <a:ext cx="39228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空气质量日报</a:t>
            </a:r>
          </a:p>
        </p:txBody>
      </p:sp>
      <p:sp>
        <p:nvSpPr>
          <p:cNvPr id="36880" name="左大括号 11"/>
          <p:cNvSpPr/>
          <p:nvPr/>
        </p:nvSpPr>
        <p:spPr bwMode="auto">
          <a:xfrm>
            <a:off x="7528484" y="3553650"/>
            <a:ext cx="300453" cy="1557433"/>
          </a:xfrm>
          <a:prstGeom prst="leftBrace">
            <a:avLst>
              <a:gd name="adj1" fmla="val 7714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1" name="左大括号 11"/>
          <p:cNvSpPr/>
          <p:nvPr/>
        </p:nvSpPr>
        <p:spPr bwMode="auto">
          <a:xfrm>
            <a:off x="4229843" y="2542350"/>
            <a:ext cx="213703" cy="816025"/>
          </a:xfrm>
          <a:prstGeom prst="leftBrace">
            <a:avLst>
              <a:gd name="adj1" fmla="val 7786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2" name="文本框 13"/>
          <p:cNvSpPr txBox="1">
            <a:spLocks noChangeArrowheads="1"/>
          </p:cNvSpPr>
          <p:nvPr/>
        </p:nvSpPr>
        <p:spPr bwMode="auto">
          <a:xfrm>
            <a:off x="7816242" y="3894983"/>
            <a:ext cx="221108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天气符号</a:t>
            </a:r>
          </a:p>
        </p:txBody>
      </p:sp>
      <p:sp>
        <p:nvSpPr>
          <p:cNvPr id="36883" name="文本框 13"/>
          <p:cNvSpPr txBox="1">
            <a:spLocks noChangeArrowheads="1"/>
          </p:cNvSpPr>
          <p:nvPr/>
        </p:nvSpPr>
        <p:spPr bwMode="auto">
          <a:xfrm>
            <a:off x="7816242" y="3434579"/>
            <a:ext cx="221108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卫星云图</a:t>
            </a:r>
          </a:p>
        </p:txBody>
      </p:sp>
      <p:sp>
        <p:nvSpPr>
          <p:cNvPr id="19" name="矩形 18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课堂总结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033533" y="152412"/>
            <a:ext cx="10115969" cy="6710779"/>
            <a:chOff x="0" y="0"/>
            <a:chExt cx="11953" cy="10567"/>
          </a:xfrm>
        </p:grpSpPr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7800" y="0"/>
              <a:ext cx="4153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4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826" name="Text Box 5"/>
            <p:cNvSpPr txBox="1">
              <a:spLocks noChangeArrowheads="1"/>
            </p:cNvSpPr>
            <p:nvPr/>
          </p:nvSpPr>
          <p:spPr bwMode="auto">
            <a:xfrm>
              <a:off x="0" y="9840"/>
              <a:ext cx="21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24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748730" y="1335863"/>
            <a:ext cx="10814205" cy="49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．下列诗句中描写天气的（    ）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．羌笛何须怨杨柳，春风不度玉门关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．夜来风雨声，花落知多少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．人间四月芳菲尽，山寺桃花始盛开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．黄梅时节家家雨，青草池塘处处蛙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时强台风“尤特”在广东省阳西县附近沿海登陆，此时我国的卫星云图上，广东沿海呈现的颜色是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．绿色  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．白色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．蓝色  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．黄色    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626680" y="1342434"/>
            <a:ext cx="464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757553" y="4562425"/>
            <a:ext cx="464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351587" y="1017196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033533" y="152412"/>
            <a:ext cx="10115969" cy="6710779"/>
            <a:chOff x="0" y="0"/>
            <a:chExt cx="11953" cy="10567"/>
          </a:xfrm>
        </p:grpSpPr>
        <p:sp>
          <p:nvSpPr>
            <p:cNvPr id="35849" name="Text Box 4"/>
            <p:cNvSpPr txBox="1">
              <a:spLocks noChangeArrowheads="1"/>
            </p:cNvSpPr>
            <p:nvPr/>
          </p:nvSpPr>
          <p:spPr bwMode="auto">
            <a:xfrm>
              <a:off x="7800" y="0"/>
              <a:ext cx="4153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24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850" name="Text Box 5"/>
            <p:cNvSpPr txBox="1">
              <a:spLocks noChangeArrowheads="1"/>
            </p:cNvSpPr>
            <p:nvPr/>
          </p:nvSpPr>
          <p:spPr bwMode="auto">
            <a:xfrm>
              <a:off x="0" y="9840"/>
              <a:ext cx="21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24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846" name="矩形 1"/>
          <p:cNvSpPr>
            <a:spLocks noChangeArrowheads="1"/>
          </p:cNvSpPr>
          <p:nvPr/>
        </p:nvSpPr>
        <p:spPr bwMode="auto">
          <a:xfrm>
            <a:off x="855716" y="1407117"/>
            <a:ext cx="10765539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点中国四个城市空气污染指数排名情况，据此判断空气质量最差的城市是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    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．成都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125       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．太原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．呼和浩特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74    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．海口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．为了提高空气的质量，我们日常生活中能够做到的是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①减少工业废气的排放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出门尽量开私家车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多植树造林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④尽量乘坐公交车外出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 ①②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．①③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．②③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 ③④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49201" y="198749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621839" y="3690135"/>
            <a:ext cx="5053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794" y="779689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  <p:bldP spid="15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5888" y="1499341"/>
            <a:ext cx="10562139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“向雾霾宣战”是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年中国向世界发出的集体宣战。随着对雾霾天气的重视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一首雾霾版的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卷珠帘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迅速引起人们关注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雾霾锁住车辆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收油门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摘空挡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戴口罩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辨方向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据此完成问题。上述材料说明了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．天气与工业的关系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．天气与农业的关系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．天气与交通的关系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．天气与军事的关系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949728" y="2730083"/>
            <a:ext cx="38793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587" y="1017196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647158" y="2373313"/>
            <a:ext cx="777081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905243" y="6334780"/>
            <a:ext cx="37689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微信搜索</a:t>
            </a:r>
            <a:r>
              <a:rPr lang="en-US" altLang="zh-CN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xddikt</a:t>
            </a:r>
            <a:r>
              <a:rPr lang="zh-CN" alt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关注我</a:t>
            </a:r>
          </a:p>
        </p:txBody>
      </p:sp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7469402" y="4251366"/>
          <a:ext cx="3150509" cy="260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4689022" imgH="4168020" progId="">
                  <p:embed/>
                </p:oleObj>
              </mc:Choice>
              <mc:Fallback>
                <p:oleObj r:id="rId3" imgW="4689022" imgH="4168020" progId="">
                  <p:embed/>
                  <p:pic>
                    <p:nvPicPr>
                      <p:cNvPr id="1229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402" y="4251366"/>
                        <a:ext cx="3150509" cy="2606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6"/>
          <p:cNvSpPr txBox="1"/>
          <p:nvPr/>
        </p:nvSpPr>
        <p:spPr>
          <a:xfrm>
            <a:off x="10091219" y="6278565"/>
            <a:ext cx="57618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</a:p>
        </p:txBody>
      </p:sp>
      <p:pic>
        <p:nvPicPr>
          <p:cNvPr id="12292" name="Picture 3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1587" y="1826001"/>
            <a:ext cx="2929814" cy="25230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85" descr="1253247421_0reGF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1587" y="4305376"/>
            <a:ext cx="3021074" cy="255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70" descr="u=3966081184,1051271723&amp;fm=0&amp;gp=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9358" y="1908834"/>
            <a:ext cx="2585577" cy="259457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3" descr="seiten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5609" y="4476256"/>
            <a:ext cx="2595162" cy="23817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6" name="Object 3"/>
          <p:cNvGraphicFramePr>
            <a:graphicFrameLocks/>
          </p:cNvGraphicFramePr>
          <p:nvPr/>
        </p:nvGraphicFramePr>
        <p:xfrm>
          <a:off x="7374411" y="1852551"/>
          <a:ext cx="3229668" cy="244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9" imgW="5082951" imgH="4269679" progId="">
                  <p:embed/>
                </p:oleObj>
              </mc:Choice>
              <mc:Fallback>
                <p:oleObj r:id="rId9" imgW="5082951" imgH="4269679" progId="">
                  <p:embed/>
                  <p:pic>
                    <p:nvPicPr>
                      <p:cNvPr id="1229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411" y="1852551"/>
                        <a:ext cx="3229668" cy="244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1"/>
          <p:cNvSpPr txBox="1"/>
          <p:nvPr/>
        </p:nvSpPr>
        <p:spPr>
          <a:xfrm>
            <a:off x="3792840" y="2149436"/>
            <a:ext cx="50317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</a:t>
            </a:r>
          </a:p>
        </p:txBody>
      </p:sp>
      <p:sp>
        <p:nvSpPr>
          <p:cNvPr id="27" name="Text Box 22"/>
          <p:cNvSpPr txBox="1"/>
          <p:nvPr/>
        </p:nvSpPr>
        <p:spPr>
          <a:xfrm>
            <a:off x="3648396" y="6278565"/>
            <a:ext cx="720631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晴</a:t>
            </a:r>
          </a:p>
        </p:txBody>
      </p:sp>
      <p:sp>
        <p:nvSpPr>
          <p:cNvPr id="28" name="Text Box 23"/>
          <p:cNvSpPr txBox="1"/>
          <p:nvPr/>
        </p:nvSpPr>
        <p:spPr>
          <a:xfrm>
            <a:off x="6700039" y="2018807"/>
            <a:ext cx="504759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6959488" y="6278565"/>
            <a:ext cx="50317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</a:p>
        </p:txBody>
      </p:sp>
      <p:sp>
        <p:nvSpPr>
          <p:cNvPr id="30" name="Text Box 25"/>
          <p:cNvSpPr txBox="1"/>
          <p:nvPr/>
        </p:nvSpPr>
        <p:spPr>
          <a:xfrm>
            <a:off x="10042466" y="1947556"/>
            <a:ext cx="75555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</a:t>
            </a:r>
          </a:p>
        </p:txBody>
      </p:sp>
      <p:sp>
        <p:nvSpPr>
          <p:cNvPr id="31" name="Text Box 28"/>
          <p:cNvSpPr txBox="1"/>
          <p:nvPr/>
        </p:nvSpPr>
        <p:spPr>
          <a:xfrm>
            <a:off x="1667080" y="1045031"/>
            <a:ext cx="9142810" cy="9541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天气的概念：一个地方</a:t>
            </a:r>
            <a:r>
              <a:rPr lang="zh-CN" altLang="en-US" sz="2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短时间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内的大气状况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lang="zh-CN" altLang="en-US" sz="2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阴、晴、风、雨、冷、热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等来描述。 </a:t>
            </a:r>
          </a:p>
        </p:txBody>
      </p:sp>
      <p:sp>
        <p:nvSpPr>
          <p:cNvPr id="16" name="矩形 1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3"/>
          <p:cNvSpPr/>
          <p:nvPr/>
        </p:nvSpPr>
        <p:spPr>
          <a:xfrm>
            <a:off x="1768339" y="1208874"/>
            <a:ext cx="8639638" cy="206209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材料一：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昨天下午热得穿短裤，今天上午冷得扛不住，气温降到零下好几度，估计到下午，还有一场大雾……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9103" y="1975492"/>
            <a:ext cx="656584" cy="615549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7720" y="1945812"/>
            <a:ext cx="546029" cy="612775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>
              <a:defRPr sz="2400" b="1" kern="1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zh-CN" sz="3200" dirty="0"/>
              <a:t>冷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432467" y="2606039"/>
            <a:ext cx="2298059" cy="615549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zh-CN" altLang="zh-CN" sz="32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零下好几度</a:t>
            </a:r>
            <a:endParaRPr lang="zh-CN" altLang="en-US" sz="32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2903" y="2591041"/>
            <a:ext cx="1066953" cy="615549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>
              <a:defRPr/>
            </a:pPr>
            <a:r>
              <a:rPr lang="zh-CN" altLang="zh-CN" sz="32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大雾</a:t>
            </a:r>
            <a:endParaRPr lang="zh-CN" altLang="en-US" sz="32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6225" y="1948566"/>
            <a:ext cx="1887690" cy="615549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zh-CN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昨天下午</a:t>
            </a:r>
            <a:endParaRPr lang="zh-CN" altLang="en-US" sz="32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0357" y="1935221"/>
            <a:ext cx="1887690" cy="615549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zh-CN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今天上午</a:t>
            </a:r>
            <a:endParaRPr lang="zh-CN" altLang="en-US" sz="32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0357" y="2594925"/>
            <a:ext cx="1066953" cy="615549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zh-CN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下午</a:t>
            </a:r>
            <a:endParaRPr lang="zh-CN" altLang="en-US" sz="32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8719" y="5035551"/>
            <a:ext cx="6414570" cy="692493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3700" b="1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天气的特点：</a:t>
            </a:r>
            <a:r>
              <a:rPr lang="zh-CN" altLang="en-US" sz="37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时间短</a:t>
            </a:r>
            <a:r>
              <a:rPr lang="zh-CN" altLang="en-US" sz="3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</a:t>
            </a:r>
            <a:r>
              <a:rPr lang="zh-CN" altLang="en-US" sz="3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3" name="Text Box 7"/>
          <p:cNvSpPr txBox="1"/>
          <p:nvPr/>
        </p:nvSpPr>
        <p:spPr>
          <a:xfrm>
            <a:off x="2232077" y="3391395"/>
            <a:ext cx="734440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Arial" panose="020B0604020202020204" pitchFamily="34" charset="0"/>
              </a:rPr>
              <a:t>       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气候</a:t>
            </a:r>
            <a:r>
              <a:rPr lang="zh-CN" altLang="en-US" sz="36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是指一个地方</a:t>
            </a:r>
            <a:r>
              <a:rPr lang="zh-CN" altLang="en-US" sz="36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</a:t>
            </a:r>
            <a:r>
              <a:rPr lang="zh-CN" altLang="en-US" sz="36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的大气平均状况。</a:t>
            </a:r>
          </a:p>
        </p:txBody>
      </p:sp>
      <p:sp>
        <p:nvSpPr>
          <p:cNvPr id="357384" name="Text Box 8"/>
          <p:cNvSpPr txBox="1"/>
          <p:nvPr/>
        </p:nvSpPr>
        <p:spPr>
          <a:xfrm>
            <a:off x="4248640" y="2300845"/>
            <a:ext cx="3208888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>
                    <a:lumMod val="25000"/>
                  </a:schemeClr>
                </a:solidFill>
                <a:latin typeface="Arial" panose="020B0604020202020204" pitchFamily="34" charset="0"/>
              </a:rPr>
              <a:t>冬</a:t>
            </a:r>
            <a:r>
              <a:rPr lang="zh-CN" altLang="en-US" sz="36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季气候寒冷</a:t>
            </a:r>
          </a:p>
        </p:txBody>
      </p:sp>
      <p:sp>
        <p:nvSpPr>
          <p:cNvPr id="357388" name="Text Box 12"/>
          <p:cNvSpPr txBox="1"/>
          <p:nvPr/>
        </p:nvSpPr>
        <p:spPr>
          <a:xfrm>
            <a:off x="4272386" y="1462644"/>
            <a:ext cx="3352364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夏季气候炎热</a:t>
            </a:r>
          </a:p>
        </p:txBody>
      </p:sp>
      <p:sp>
        <p:nvSpPr>
          <p:cNvPr id="5" name="矩形 4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/>
      <p:bldP spid="357384" grpId="0"/>
      <p:bldP spid="3573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/>
          <p:nvPr/>
        </p:nvSpPr>
        <p:spPr>
          <a:xfrm>
            <a:off x="1776976" y="1017590"/>
            <a:ext cx="8638050" cy="307530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材料二：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小娜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的爸爸在海南上班，一次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电话的时候爸爸告诉他，海南一年四季都很热，每天都穿短衬衣。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4901" y="2660652"/>
            <a:ext cx="1887690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一年四季</a:t>
            </a:r>
            <a:endParaRPr lang="zh-CN" altLang="en-US" sz="32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9201" y="2629789"/>
            <a:ext cx="656584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8719" y="5035551"/>
            <a:ext cx="6414570" cy="692493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3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气候的特点：</a:t>
            </a:r>
            <a:r>
              <a:rPr lang="zh-CN" altLang="en-US" sz="37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时间长</a:t>
            </a:r>
            <a:r>
              <a:rPr lang="zh-CN" altLang="en-US" sz="3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3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13485" y="1211916"/>
            <a:ext cx="8838049" cy="4041122"/>
            <a:chOff x="142030" y="908640"/>
            <a:chExt cx="6629071" cy="3031262"/>
          </a:xfrm>
        </p:grpSpPr>
        <p:sp>
          <p:nvSpPr>
            <p:cNvPr id="16386" name="Text Box 15"/>
            <p:cNvSpPr txBox="1"/>
            <p:nvPr/>
          </p:nvSpPr>
          <p:spPr>
            <a:xfrm>
              <a:off x="142030" y="908640"/>
              <a:ext cx="3870325" cy="495369"/>
            </a:xfrm>
            <a:prstGeom prst="rect">
              <a:avLst/>
            </a:prstGeom>
            <a:noFill/>
            <a:ln w="9525">
              <a:noFill/>
            </a:ln>
            <a:effectLst>
              <a:prstShdw prst="shdw17" dist="17961" dir="2699999">
                <a:srgbClr val="991F00"/>
              </a:prstShdw>
            </a:effectLst>
          </p:spPr>
          <p:txBody>
            <a:bodyPr anchor="ctr">
              <a:spAutoFit/>
            </a:bodyPr>
            <a:lstStyle/>
            <a:p>
              <a:r>
                <a:rPr lang="zh-CN" altLang="en-US" sz="37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小结：天气和气候</a:t>
              </a:r>
              <a:endParaRPr lang="zh-CN" altLang="en-US" sz="19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87" name="Rectangle 16"/>
            <p:cNvSpPr/>
            <p:nvPr/>
          </p:nvSpPr>
          <p:spPr>
            <a:xfrm>
              <a:off x="207075" y="1638111"/>
              <a:ext cx="1162232" cy="57892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6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</a:p>
            <a:p>
              <a:pPr algn="ctr">
                <a:lnSpc>
                  <a:spcPct val="6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 别</a:t>
              </a:r>
            </a:p>
          </p:txBody>
        </p:sp>
        <p:sp>
          <p:nvSpPr>
            <p:cNvPr id="16388" name="Rectangle 23"/>
            <p:cNvSpPr/>
            <p:nvPr/>
          </p:nvSpPr>
          <p:spPr>
            <a:xfrm>
              <a:off x="1351627" y="2246721"/>
              <a:ext cx="2589257" cy="7530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某地</a:t>
              </a:r>
              <a:r>
                <a:rPr lang="zh-CN" altLang="en-US" sz="2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短时间</a:t>
              </a: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</a:t>
              </a:r>
              <a:endPara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的大气</a:t>
              </a:r>
              <a:r>
                <a:rPr lang="zh-CN" altLang="en-US" sz="2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具体状况</a:t>
              </a:r>
              <a:endPara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89" name="Rectangle 24"/>
            <p:cNvSpPr/>
            <p:nvPr/>
          </p:nvSpPr>
          <p:spPr>
            <a:xfrm>
              <a:off x="5628257" y="3264140"/>
              <a:ext cx="657925" cy="3809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</a:t>
              </a:r>
            </a:p>
          </p:txBody>
        </p:sp>
        <p:sp>
          <p:nvSpPr>
            <p:cNvPr id="16390" name="Rectangle 25"/>
            <p:cNvSpPr/>
            <p:nvPr/>
          </p:nvSpPr>
          <p:spPr>
            <a:xfrm>
              <a:off x="5573128" y="2430105"/>
              <a:ext cx="813588" cy="3820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多变</a:t>
              </a:r>
            </a:p>
          </p:txBody>
        </p:sp>
        <p:sp>
          <p:nvSpPr>
            <p:cNvPr id="16391" name="Rectangle 26"/>
            <p:cNvSpPr/>
            <p:nvPr/>
          </p:nvSpPr>
          <p:spPr>
            <a:xfrm>
              <a:off x="1353262" y="3069866"/>
              <a:ext cx="2585987" cy="7530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某地</a:t>
              </a:r>
              <a:r>
                <a:rPr lang="zh-CN" altLang="en-US" sz="2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多年</a:t>
              </a:r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天气平均状况</a:t>
              </a: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159317" y="1589255"/>
              <a:ext cx="6611784" cy="2350647"/>
              <a:chOff x="0" y="0"/>
              <a:chExt cx="12972" cy="5343"/>
            </a:xfrm>
          </p:grpSpPr>
          <p:grpSp>
            <p:nvGrpSpPr>
              <p:cNvPr id="4" name="Group 29"/>
              <p:cNvGrpSpPr/>
              <p:nvPr/>
            </p:nvGrpSpPr>
            <p:grpSpPr>
              <a:xfrm>
                <a:off x="44" y="0"/>
                <a:ext cx="12928" cy="5295"/>
                <a:chOff x="0" y="0"/>
                <a:chExt cx="12928" cy="5295"/>
              </a:xfrm>
            </p:grpSpPr>
            <p:sp>
              <p:nvSpPr>
                <p:cNvPr id="16394" name="Line 30"/>
                <p:cNvSpPr/>
                <p:nvPr/>
              </p:nvSpPr>
              <p:spPr>
                <a:xfrm>
                  <a:off x="0" y="0"/>
                  <a:ext cx="12928" cy="0"/>
                </a:xfrm>
                <a:prstGeom prst="line">
                  <a:avLst/>
                </a:prstGeom>
                <a:ln w="476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395" name="Line 31"/>
                <p:cNvSpPr/>
                <p:nvPr/>
              </p:nvSpPr>
              <p:spPr>
                <a:xfrm>
                  <a:off x="3" y="0"/>
                  <a:ext cx="0" cy="5295"/>
                </a:xfrm>
                <a:prstGeom prst="line">
                  <a:avLst/>
                </a:prstGeom>
                <a:ln w="508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396" name="Line 32"/>
                <p:cNvSpPr/>
                <p:nvPr/>
              </p:nvSpPr>
              <p:spPr>
                <a:xfrm>
                  <a:off x="0" y="5295"/>
                  <a:ext cx="12928" cy="0"/>
                </a:xfrm>
                <a:prstGeom prst="line">
                  <a:avLst/>
                </a:prstGeom>
                <a:ln w="508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397" name="Line 33"/>
                <p:cNvSpPr/>
                <p:nvPr/>
              </p:nvSpPr>
              <p:spPr>
                <a:xfrm flipH="1">
                  <a:off x="12928" y="0"/>
                  <a:ext cx="0" cy="5293"/>
                </a:xfrm>
                <a:prstGeom prst="line">
                  <a:avLst/>
                </a:prstGeom>
                <a:ln w="508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" name="Group 34"/>
              <p:cNvGrpSpPr/>
              <p:nvPr/>
            </p:nvGrpSpPr>
            <p:grpSpPr>
              <a:xfrm>
                <a:off x="0" y="1"/>
                <a:ext cx="12946" cy="5343"/>
                <a:chOff x="0" y="0"/>
                <a:chExt cx="12946" cy="5343"/>
              </a:xfrm>
            </p:grpSpPr>
            <p:sp>
              <p:nvSpPr>
                <p:cNvPr id="16399" name="Line 35"/>
                <p:cNvSpPr/>
                <p:nvPr/>
              </p:nvSpPr>
              <p:spPr>
                <a:xfrm>
                  <a:off x="0" y="3421"/>
                  <a:ext cx="129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0" name="Line 36"/>
                <p:cNvSpPr/>
                <p:nvPr/>
              </p:nvSpPr>
              <p:spPr>
                <a:xfrm>
                  <a:off x="10001" y="0"/>
                  <a:ext cx="0" cy="529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1" name="Line 37"/>
                <p:cNvSpPr/>
                <p:nvPr/>
              </p:nvSpPr>
              <p:spPr>
                <a:xfrm>
                  <a:off x="2396" y="49"/>
                  <a:ext cx="2" cy="529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2" name="Line 38"/>
                <p:cNvSpPr/>
                <p:nvPr/>
              </p:nvSpPr>
              <p:spPr>
                <a:xfrm>
                  <a:off x="22" y="1487"/>
                  <a:ext cx="1292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3" name="Line 39"/>
                <p:cNvSpPr/>
                <p:nvPr/>
              </p:nvSpPr>
              <p:spPr>
                <a:xfrm>
                  <a:off x="7503" y="1"/>
                  <a:ext cx="0" cy="529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6404" name="文本框 27"/>
            <p:cNvSpPr txBox="1"/>
            <p:nvPr/>
          </p:nvSpPr>
          <p:spPr>
            <a:xfrm>
              <a:off x="2246146" y="1697868"/>
              <a:ext cx="754113" cy="438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  <p:sp>
          <p:nvSpPr>
            <p:cNvPr id="16405" name="文本框 28"/>
            <p:cNvSpPr txBox="1"/>
            <p:nvPr/>
          </p:nvSpPr>
          <p:spPr>
            <a:xfrm>
              <a:off x="4191537" y="1697868"/>
              <a:ext cx="754113" cy="438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</a:p>
          </p:txBody>
        </p:sp>
        <p:sp>
          <p:nvSpPr>
            <p:cNvPr id="16406" name="文本框 29"/>
            <p:cNvSpPr txBox="1"/>
            <p:nvPr/>
          </p:nvSpPr>
          <p:spPr>
            <a:xfrm>
              <a:off x="5445224" y="1697868"/>
              <a:ext cx="1061915" cy="438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稳定性</a:t>
              </a:r>
            </a:p>
          </p:txBody>
        </p:sp>
        <p:sp>
          <p:nvSpPr>
            <p:cNvPr id="16407" name="文本框 30"/>
            <p:cNvSpPr txBox="1"/>
            <p:nvPr/>
          </p:nvSpPr>
          <p:spPr>
            <a:xfrm>
              <a:off x="381038" y="2621005"/>
              <a:ext cx="800219" cy="3317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60000"/>
                </a:lnSpc>
              </a:pP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</a:t>
              </a:r>
            </a:p>
          </p:txBody>
        </p:sp>
        <p:sp>
          <p:nvSpPr>
            <p:cNvPr id="16408" name="文本框 31"/>
            <p:cNvSpPr txBox="1"/>
            <p:nvPr/>
          </p:nvSpPr>
          <p:spPr>
            <a:xfrm>
              <a:off x="357326" y="3275941"/>
              <a:ext cx="754113" cy="4386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</a:t>
              </a:r>
            </a:p>
          </p:txBody>
        </p:sp>
        <p:sp>
          <p:nvSpPr>
            <p:cNvPr id="16409" name="文本框 32"/>
            <p:cNvSpPr txBox="1"/>
            <p:nvPr/>
          </p:nvSpPr>
          <p:spPr>
            <a:xfrm>
              <a:off x="4273415" y="2411635"/>
              <a:ext cx="734875" cy="3809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短时</a:t>
              </a:r>
              <a:r>
                <a:rPr lang="zh-CN" altLang="en-US" sz="2700" dirty="0">
                  <a:latin typeface="方正正准黑简体" pitchFamily="2" charset="-122"/>
                  <a:ea typeface="方正正准黑简体" pitchFamily="2" charset="-122"/>
                </a:rPr>
                <a:t> </a:t>
              </a:r>
            </a:p>
          </p:txBody>
        </p:sp>
        <p:sp>
          <p:nvSpPr>
            <p:cNvPr id="16410" name="文本框 33"/>
            <p:cNvSpPr txBox="1"/>
            <p:nvPr/>
          </p:nvSpPr>
          <p:spPr>
            <a:xfrm>
              <a:off x="4242832" y="3264140"/>
              <a:ext cx="657925" cy="3809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2511892" y="2070100"/>
            <a:ext cx="660949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下列词语中哪些是描述天气的？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2872209" y="3025777"/>
            <a:ext cx="7795197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阴转多云　　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冬暖夏凉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晴空万里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秋高气爽　　和风细雨　　终年高温冬雨夏干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　  雷电交加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2843" y="3019425"/>
            <a:ext cx="2376179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阴转多云</a:t>
            </a:r>
          </a:p>
        </p:txBody>
      </p:sp>
      <p:sp>
        <p:nvSpPr>
          <p:cNvPr id="8" name="Rectangle 7"/>
          <p:cNvSpPr/>
          <p:nvPr/>
        </p:nvSpPr>
        <p:spPr>
          <a:xfrm>
            <a:off x="8364244" y="3019425"/>
            <a:ext cx="2231734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晴空万里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61" y="3568700"/>
            <a:ext cx="2449194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和风细雨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9814" y="4109423"/>
            <a:ext cx="2447606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雷电交加</a:t>
            </a:r>
          </a:p>
        </p:txBody>
      </p:sp>
      <p:sp>
        <p:nvSpPr>
          <p:cNvPr id="14" name="矩形 13"/>
          <p:cNvSpPr/>
          <p:nvPr/>
        </p:nvSpPr>
        <p:spPr>
          <a:xfrm>
            <a:off x="2879195" y="4383522"/>
            <a:ext cx="6192032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24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竹外桃花三两枝，春江水暖鸭先知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2400" dirty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忽如一夜春风来，千树万树梨花开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077933" y="5294415"/>
            <a:ext cx="994429" cy="25730"/>
          </a:xfrm>
          <a:prstGeom prst="line">
            <a:avLst/>
          </a:prstGeom>
          <a:ln w="63500"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477684" y="5922818"/>
            <a:ext cx="460315" cy="0"/>
          </a:xfrm>
          <a:prstGeom prst="line">
            <a:avLst/>
          </a:prstGeom>
          <a:ln w="63500"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3617" y="5910943"/>
            <a:ext cx="460315" cy="0"/>
          </a:xfrm>
          <a:prstGeom prst="line">
            <a:avLst/>
          </a:prstGeom>
          <a:ln w="63500">
            <a:solidFill>
              <a:srgbClr val="FF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835423" y="5055919"/>
            <a:ext cx="16126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（气候）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52306" y="5648697"/>
            <a:ext cx="16126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（天气）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2"/>
          <p:cNvSpPr txBox="1">
            <a:spLocks noChangeArrowheads="1"/>
          </p:cNvSpPr>
          <p:nvPr/>
        </p:nvSpPr>
        <p:spPr bwMode="auto">
          <a:xfrm>
            <a:off x="1659724" y="1244551"/>
            <a:ext cx="883163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那么，我们怎么知道明天的天气呢？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1716123" y="2675103"/>
            <a:ext cx="2782367" cy="2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41" y="2819576"/>
            <a:ext cx="2687153" cy="172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8144433" y="1089903"/>
            <a:ext cx="2731585" cy="16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376274" y="4840589"/>
            <a:ext cx="182176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电视台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51185" y="4840589"/>
            <a:ext cx="1438791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</a:t>
            </a:r>
          </a:p>
        </p:txBody>
      </p:sp>
      <p:pic>
        <p:nvPicPr>
          <p:cNvPr id="11" name="Picture 9" descr="3-3-P11天气预报图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83327" y="3238760"/>
            <a:ext cx="1919489" cy="1080187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0" y="3048061"/>
            <a:ext cx="1631336" cy="7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210968" y="2596152"/>
            <a:ext cx="3004534" cy="41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12121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天气热线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95557" y="3601327"/>
            <a:ext cx="1377359" cy="2873694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文本框 8"/>
          <p:cNvSpPr txBox="1"/>
          <p:nvPr/>
        </p:nvSpPr>
        <p:spPr>
          <a:xfrm>
            <a:off x="9908737" y="5230496"/>
            <a:ext cx="1438791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手机</a:t>
            </a:r>
          </a:p>
        </p:txBody>
      </p:sp>
      <p:sp>
        <p:nvSpPr>
          <p:cNvPr id="14" name="矩形 13"/>
          <p:cNvSpPr/>
          <p:nvPr/>
        </p:nvSpPr>
        <p:spPr>
          <a:xfrm>
            <a:off x="276031" y="1100455"/>
            <a:ext cx="1210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学习新知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郭会玲</Template>
  <TotalTime>52</TotalTime>
  <Words>1241</Words>
  <Application>Microsoft Office PowerPoint</Application>
  <PresentationFormat>宽屏</PresentationFormat>
  <Paragraphs>193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方正正准黑简体</vt:lpstr>
      <vt:lpstr>楷体_GB2312</vt:lpstr>
      <vt:lpstr>微软雅黑</vt:lpstr>
      <vt:lpstr>Arial</vt:lpstr>
      <vt:lpstr>Times New Roman</vt:lpstr>
      <vt:lpstr>Verdana</vt:lpstr>
      <vt:lpstr>Wingdings</vt:lpstr>
      <vt:lpstr>Conference_3</vt:lpstr>
      <vt:lpstr>4.1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</dc:title>
  <dc:creator>Administrator</dc:creator>
  <cp:lastModifiedBy>xbany</cp:lastModifiedBy>
  <cp:revision>6</cp:revision>
  <dcterms:created xsi:type="dcterms:W3CDTF">2019-11-06T00:29:41Z</dcterms:created>
  <dcterms:modified xsi:type="dcterms:W3CDTF">2019-11-06T01:22:31Z</dcterms:modified>
</cp:coreProperties>
</file>