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E9D08-24CF-4333-9768-3F9A13B629A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92ED8-50E2-4F06-B620-1307177A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6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31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8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57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0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5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1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274640"/>
            <a:ext cx="10972800" cy="5851525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245225"/>
            <a:ext cx="2844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pPr lvl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3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6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5945;&#24072;&#35838;&#20214;&#25171;&#21253;\4\46a\&#22826;&#38451;&#36752;&#23556;&#35282;&#24230;.av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4"/>
          <p:cNvSpPr>
            <a:spLocks noChangeArrowheads="1"/>
          </p:cNvSpPr>
          <p:nvPr/>
        </p:nvSpPr>
        <p:spPr bwMode="auto">
          <a:xfrm>
            <a:off x="7325" y="840302"/>
            <a:ext cx="12190413" cy="601769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3179925" y="445921"/>
            <a:ext cx="8565130" cy="2949317"/>
            <a:chOff x="2137029" y="564255"/>
            <a:chExt cx="8566245" cy="2948921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7038689" y="564255"/>
              <a:ext cx="3664585" cy="49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第四单元  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世界的气候</a:t>
              </a:r>
            </a:p>
          </p:txBody>
        </p:sp>
        <p:sp>
          <p:nvSpPr>
            <p:cNvPr id="26" name="TextBox 2"/>
            <p:cNvSpPr txBox="1">
              <a:spLocks noChangeArrowheads="1"/>
            </p:cNvSpPr>
            <p:nvPr/>
          </p:nvSpPr>
          <p:spPr bwMode="auto">
            <a:xfrm>
              <a:off x="2137029" y="2805385"/>
              <a:ext cx="5222658" cy="70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影响气候的主要因素</a:t>
              </a:r>
            </a:p>
          </p:txBody>
        </p:sp>
      </p:grpSp>
      <p:sp>
        <p:nvSpPr>
          <p:cNvPr id="12" name="标题 1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008063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4</a:t>
            </a:r>
            <a:r>
              <a:rPr lang="en-US" altLang="zh-CN" dirty="0"/>
              <a:t>.3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/>
          <p:nvPr/>
        </p:nvSpPr>
        <p:spPr>
          <a:xfrm>
            <a:off x="4415059" y="989013"/>
            <a:ext cx="280792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一、地球的自转</a:t>
            </a:r>
          </a:p>
        </p:txBody>
      </p:sp>
      <p:pic>
        <p:nvPicPr>
          <p:cNvPr id="253956" name="Picture 4" descr="夏至日地球上的昼和夜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7755" y="1689100"/>
            <a:ext cx="5688859" cy="502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3957" name="Text Box 5"/>
          <p:cNvSpPr txBox="1"/>
          <p:nvPr/>
        </p:nvSpPr>
        <p:spPr>
          <a:xfrm>
            <a:off x="1790626" y="2766061"/>
            <a:ext cx="2807922" cy="2030095"/>
          </a:xfrm>
          <a:prstGeom prst="rect">
            <a:avLst/>
          </a:prstGeom>
          <a:solidFill>
            <a:srgbClr val="00FFFF"/>
          </a:solidFill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地球自转→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昼夜更替、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太阳升落→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太阳高度变化→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气温等天气的变化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3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3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3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316983" y="2744472"/>
            <a:ext cx="339680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观察与思考</a:t>
            </a:r>
          </a:p>
          <a:p>
            <a:pPr algn="l"/>
            <a:endParaRPr lang="en-US" altLang="zh-CN" sz="3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136668" y="3820797"/>
            <a:ext cx="3874901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地球公转的轨道近似什</a:t>
            </a: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么形状？方向怎样？</a:t>
            </a: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周期？</a:t>
            </a:r>
          </a:p>
        </p:txBody>
      </p:sp>
      <p:sp>
        <p:nvSpPr>
          <p:cNvPr id="13315" name="Rectangle 4"/>
          <p:cNvSpPr/>
          <p:nvPr/>
        </p:nvSpPr>
        <p:spPr>
          <a:xfrm>
            <a:off x="442380" y="1915478"/>
            <a:ext cx="2879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二、地球的公转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r:id="rId2" imgW="7559905" imgH="5112933"/>
        </mc:Choice>
        <mc:Fallback>
          <p:control r:id="rId2" imgW="7559905" imgH="5112933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10819" y="1336675"/>
                  <a:ext cx="7558088" cy="5113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/>
          <p:nvPr/>
        </p:nvSpPr>
        <p:spPr>
          <a:xfrm>
            <a:off x="1992849" y="1268413"/>
            <a:ext cx="3815853" cy="3683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地轴与公转轨道面的交角</a:t>
            </a:r>
          </a:p>
        </p:txBody>
      </p:sp>
      <p:pic>
        <p:nvPicPr>
          <p:cNvPr id="14339" name="Picture 5" descr="地轴与地球公转轨道面的交角"/>
          <p:cNvPicPr>
            <a:picLocks noChangeAspect="1"/>
          </p:cNvPicPr>
          <p:nvPr/>
        </p:nvPicPr>
        <p:blipFill>
          <a:blip r:embed="rId2" cstate="print">
            <a:lum bright="-48001" contrast="66000"/>
          </a:blip>
          <a:stretch>
            <a:fillRect/>
          </a:stretch>
        </p:blipFill>
        <p:spPr>
          <a:xfrm>
            <a:off x="1632533" y="2276475"/>
            <a:ext cx="4765055" cy="386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030" name="Picture 6" descr="23_1"/>
          <p:cNvPicPr>
            <a:picLocks noChangeAspect="1"/>
          </p:cNvPicPr>
          <p:nvPr/>
        </p:nvPicPr>
        <p:blipFill>
          <a:blip r:embed="rId3" cstate="print">
            <a:lum contrast="18000"/>
          </a:blip>
          <a:srcRect r="5"/>
          <a:stretch>
            <a:fillRect/>
          </a:stretch>
        </p:blipFill>
        <p:spPr>
          <a:xfrm>
            <a:off x="6527745" y="2276477"/>
            <a:ext cx="3958710" cy="412432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2" name="Group 9"/>
          <p:cNvGrpSpPr/>
          <p:nvPr/>
        </p:nvGrpSpPr>
        <p:grpSpPr>
          <a:xfrm>
            <a:off x="5880129" y="1243013"/>
            <a:ext cx="4787277" cy="400050"/>
            <a:chOff x="2744" y="783"/>
            <a:chExt cx="3016" cy="252"/>
          </a:xfrm>
        </p:grpSpPr>
        <p:sp>
          <p:nvSpPr>
            <p:cNvPr id="14342" name="Text Box 7"/>
            <p:cNvSpPr txBox="1"/>
            <p:nvPr/>
          </p:nvSpPr>
          <p:spPr>
            <a:xfrm>
              <a:off x="3107" y="783"/>
              <a:ext cx="2653" cy="232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直射点在南北回归线之间移动</a:t>
              </a:r>
            </a:p>
          </p:txBody>
        </p:sp>
        <p:sp>
          <p:nvSpPr>
            <p:cNvPr id="14343" name="AutoShape 8"/>
            <p:cNvSpPr/>
            <p:nvPr/>
          </p:nvSpPr>
          <p:spPr>
            <a:xfrm>
              <a:off x="2744" y="854"/>
              <a:ext cx="317" cy="181"/>
            </a:xfrm>
            <a:prstGeom prst="rightArrow">
              <a:avLst>
                <a:gd name="adj1" fmla="val 50000"/>
                <a:gd name="adj2" fmla="val 43784"/>
              </a:avLst>
            </a:prstGeom>
            <a:solidFill>
              <a:srgbClr val="FF0000"/>
            </a:solidFill>
            <a:ln w="2857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地球公转示意"/>
          <p:cNvPicPr>
            <a:picLocks noChangeAspect="1"/>
          </p:cNvPicPr>
          <p:nvPr/>
        </p:nvPicPr>
        <p:blipFill>
          <a:blip r:embed="rId2" cstate="print">
            <a:lum bright="-12000" contrast="30000"/>
          </a:blip>
          <a:stretch>
            <a:fillRect/>
          </a:stretch>
        </p:blipFill>
        <p:spPr>
          <a:xfrm>
            <a:off x="2496020" y="765175"/>
            <a:ext cx="6984091" cy="4694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2149" name="Text Box 5"/>
          <p:cNvSpPr txBox="1"/>
          <p:nvPr/>
        </p:nvSpPr>
        <p:spPr>
          <a:xfrm>
            <a:off x="1703961" y="5995988"/>
            <a:ext cx="1439675" cy="368300"/>
          </a:xfrm>
          <a:prstGeom prst="rect">
            <a:avLst/>
          </a:prstGeom>
          <a:solidFill>
            <a:srgbClr val="FFFF99"/>
          </a:solidFill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地球公转</a:t>
            </a:r>
          </a:p>
        </p:txBody>
      </p:sp>
      <p:sp>
        <p:nvSpPr>
          <p:cNvPr id="262151" name="Text Box 7"/>
          <p:cNvSpPr txBox="1"/>
          <p:nvPr/>
        </p:nvSpPr>
        <p:spPr>
          <a:xfrm>
            <a:off x="3791252" y="5995988"/>
            <a:ext cx="1799991" cy="3683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直射点移动</a:t>
            </a:r>
          </a:p>
        </p:txBody>
      </p:sp>
      <p:sp>
        <p:nvSpPr>
          <p:cNvPr id="262152" name="AutoShape 8"/>
          <p:cNvSpPr/>
          <p:nvPr/>
        </p:nvSpPr>
        <p:spPr>
          <a:xfrm>
            <a:off x="3215065" y="6108700"/>
            <a:ext cx="503171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0000"/>
          </a:solidFill>
          <a:ln w="28575">
            <a:noFill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2153" name="Text Box 9"/>
          <p:cNvSpPr txBox="1"/>
          <p:nvPr/>
        </p:nvSpPr>
        <p:spPr>
          <a:xfrm>
            <a:off x="6238857" y="5750878"/>
            <a:ext cx="2088878" cy="64516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正午太阳高度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昼夜长短变化</a:t>
            </a:r>
          </a:p>
        </p:txBody>
      </p:sp>
      <p:sp>
        <p:nvSpPr>
          <p:cNvPr id="262154" name="AutoShape 10"/>
          <p:cNvSpPr/>
          <p:nvPr/>
        </p:nvSpPr>
        <p:spPr>
          <a:xfrm>
            <a:off x="5735687" y="6108700"/>
            <a:ext cx="503171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0000"/>
          </a:solidFill>
          <a:ln w="28575">
            <a:noFill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2155" name="Text Box 11"/>
          <p:cNvSpPr txBox="1"/>
          <p:nvPr/>
        </p:nvSpPr>
        <p:spPr>
          <a:xfrm>
            <a:off x="8976939" y="5995988"/>
            <a:ext cx="1439675" cy="3683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四季变化</a:t>
            </a:r>
          </a:p>
        </p:txBody>
      </p:sp>
      <p:sp>
        <p:nvSpPr>
          <p:cNvPr id="262156" name="AutoShape 12"/>
          <p:cNvSpPr/>
          <p:nvPr/>
        </p:nvSpPr>
        <p:spPr>
          <a:xfrm>
            <a:off x="8400751" y="6108700"/>
            <a:ext cx="503172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0000"/>
          </a:solidFill>
          <a:ln w="28575">
            <a:noFill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2157" name="AutoShape 13"/>
          <p:cNvSpPr/>
          <p:nvPr/>
        </p:nvSpPr>
        <p:spPr>
          <a:xfrm>
            <a:off x="1919833" y="1844675"/>
            <a:ext cx="576187" cy="1512888"/>
          </a:xfrm>
          <a:prstGeom prst="wedgeRectCallout">
            <a:avLst>
              <a:gd name="adj1" fmla="val 276444"/>
              <a:gd name="adj2" fmla="val 107713"/>
            </a:avLst>
          </a:prstGeom>
          <a:solidFill>
            <a:srgbClr val="FFFFFF"/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lstStyle/>
          <a:p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极昼现象</a:t>
            </a:r>
          </a:p>
        </p:txBody>
      </p:sp>
      <p:sp>
        <p:nvSpPr>
          <p:cNvPr id="262158" name="AutoShape 14"/>
          <p:cNvSpPr/>
          <p:nvPr/>
        </p:nvSpPr>
        <p:spPr>
          <a:xfrm>
            <a:off x="9408683" y="1773240"/>
            <a:ext cx="576187" cy="1512887"/>
          </a:xfrm>
          <a:prstGeom prst="wedgeRectCallout">
            <a:avLst>
              <a:gd name="adj1" fmla="val -170935"/>
              <a:gd name="adj2" fmla="val 109394"/>
            </a:avLst>
          </a:prstGeom>
          <a:solidFill>
            <a:srgbClr val="FFFFFF"/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lstStyle/>
          <a:p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极夜现象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ldLvl="0" animBg="1"/>
      <p:bldP spid="262151" grpId="0" bldLvl="0" animBg="1"/>
      <p:bldP spid="262152" grpId="0" bldLvl="0" animBg="1"/>
      <p:bldP spid="262153" grpId="0" bldLvl="0" animBg="1"/>
      <p:bldP spid="262154" grpId="0" bldLvl="0" animBg="1"/>
      <p:bldP spid="262155" grpId="0" bldLvl="0" animBg="1"/>
      <p:bldP spid="262156" grpId="0" bldLvl="0" animBg="1"/>
      <p:bldP spid="262157" grpId="0" bldLvl="0" animBg="1"/>
      <p:bldP spid="26215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4" name="Picture 4" descr="4-22 7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961" y="2555875"/>
            <a:ext cx="8639637" cy="396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85" name="Text Box 5"/>
          <p:cNvSpPr txBox="1"/>
          <p:nvPr/>
        </p:nvSpPr>
        <p:spPr>
          <a:xfrm>
            <a:off x="1919833" y="1271588"/>
            <a:ext cx="8531701" cy="7835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极昼现象：极地地区出现一天之中太阳总在地平面以上的现象。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极夜现象：极地地区出现一天之中总是看不到太阳的现象。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/>
          <p:nvPr/>
        </p:nvSpPr>
        <p:spPr>
          <a:xfrm>
            <a:off x="2512131" y="2781300"/>
            <a:ext cx="461665" cy="1477328"/>
          </a:xfrm>
          <a:prstGeom prst="rect">
            <a:avLst/>
          </a:prstGeom>
          <a:noFill/>
          <a:ln w="28575">
            <a:noFill/>
          </a:ln>
        </p:spPr>
        <p:txBody>
          <a:bodyPr vert="eaVert"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地球上的五带</a:t>
            </a:r>
          </a:p>
        </p:txBody>
      </p:sp>
      <p:pic>
        <p:nvPicPr>
          <p:cNvPr id="17411" name="Picture 6" descr="地球上的五带"/>
          <p:cNvPicPr>
            <a:picLocks noChangeAspect="1"/>
          </p:cNvPicPr>
          <p:nvPr/>
        </p:nvPicPr>
        <p:blipFill>
          <a:blip r:embed="rId2" cstate="print">
            <a:lum bright="-60001" contrast="78000"/>
          </a:blip>
          <a:stretch>
            <a:fillRect/>
          </a:stretch>
        </p:blipFill>
        <p:spPr>
          <a:xfrm>
            <a:off x="3587442" y="1100138"/>
            <a:ext cx="6263460" cy="539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3"/>
          <p:cNvSpPr txBox="1"/>
          <p:nvPr/>
        </p:nvSpPr>
        <p:spPr>
          <a:xfrm>
            <a:off x="1653169" y="1427163"/>
            <a:ext cx="8892017" cy="5040312"/>
          </a:xfrm>
          <a:prstGeom prst="rect">
            <a:avLst/>
          </a:prstGeom>
          <a:solidFill>
            <a:srgbClr val="FF99CC">
              <a:alpha val="27843"/>
            </a:srgbClr>
          </a:solidFill>
          <a:ln w="28575">
            <a:noFill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436" name="Text Box 5"/>
          <p:cNvSpPr txBox="1"/>
          <p:nvPr/>
        </p:nvSpPr>
        <p:spPr>
          <a:xfrm>
            <a:off x="2208720" y="1714502"/>
            <a:ext cx="7847578" cy="18916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）对照“地球公转示意”图，说出太阳光线分别直射在赤道、北回归线和南回归线上的日期。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）哪一天北极圈内全部出现极昼现象？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）在你居住的地区，每年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日的昼夜长短情况如何？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）读“地球公转示意”图和“地球上的五带”图，填写。</a:t>
            </a:r>
          </a:p>
        </p:txBody>
      </p:sp>
      <p:graphicFrame>
        <p:nvGraphicFramePr>
          <p:cNvPr id="277546" name="Group 42"/>
          <p:cNvGraphicFramePr>
            <a:graphicFrameLocks noGrp="1"/>
          </p:cNvGraphicFramePr>
          <p:nvPr/>
        </p:nvGraphicFramePr>
        <p:xfrm>
          <a:off x="1919832" y="4667250"/>
          <a:ext cx="8352338" cy="1465580"/>
        </p:xfrm>
        <a:graphic>
          <a:graphicData uri="http://schemas.openxmlformats.org/drawingml/2006/table">
            <a:tbl>
              <a:tblPr/>
              <a:tblGrid>
                <a:gridCol w="16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五带名称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范围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太阳直射情况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极昼极夜现象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热带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南、北回归线之间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无极昼极夜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南、北温带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无太阳直射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南、北寒带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  <p:sp>
        <p:nvSpPr>
          <p:cNvPr id="6147" name="WordArt 15"/>
          <p:cNvSpPr>
            <a:spLocks noTextEdit="1"/>
          </p:cNvSpPr>
          <p:nvPr/>
        </p:nvSpPr>
        <p:spPr>
          <a:xfrm>
            <a:off x="5188705" y="1017590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/>
          <p:nvPr/>
        </p:nvSpPr>
        <p:spPr>
          <a:xfrm>
            <a:off x="1653169" y="981075"/>
            <a:ext cx="8892017" cy="5486400"/>
          </a:xfrm>
          <a:prstGeom prst="rect">
            <a:avLst/>
          </a:prstGeom>
          <a:solidFill>
            <a:srgbClr val="FF99CC">
              <a:alpha val="27843"/>
            </a:srgbClr>
          </a:solidFill>
          <a:ln w="28575">
            <a:noFill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459" name="Text Box 5"/>
          <p:cNvSpPr txBox="1"/>
          <p:nvPr/>
        </p:nvSpPr>
        <p:spPr>
          <a:xfrm>
            <a:off x="2208720" y="1341440"/>
            <a:ext cx="7847578" cy="424624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）将地球上的五带与其气候特征用直线连接起来。</a:t>
            </a: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）在地球上的五带中，非洲大部分地区位于哪一个带？欧洲大部分地区位于哪一个带？在七大洲中，绝大部分位于南寒带的是哪一个洲？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）在地球上的五带中，你居住的地区属于哪一个带？那里有太阳直射现象吗？每年哪个时间段昼长夜短？</a:t>
            </a:r>
          </a:p>
        </p:txBody>
      </p:sp>
      <p:sp>
        <p:nvSpPr>
          <p:cNvPr id="19460" name="Oval 6"/>
          <p:cNvSpPr/>
          <p:nvPr/>
        </p:nvSpPr>
        <p:spPr>
          <a:xfrm>
            <a:off x="2783320" y="1989140"/>
            <a:ext cx="2376178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热带</a:t>
            </a:r>
          </a:p>
        </p:txBody>
      </p:sp>
      <p:sp>
        <p:nvSpPr>
          <p:cNvPr id="19461" name="Oval 7"/>
          <p:cNvSpPr/>
          <p:nvPr/>
        </p:nvSpPr>
        <p:spPr>
          <a:xfrm>
            <a:off x="2783320" y="2638427"/>
            <a:ext cx="2376178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北温带和南温带</a:t>
            </a:r>
          </a:p>
        </p:txBody>
      </p:sp>
      <p:sp>
        <p:nvSpPr>
          <p:cNvPr id="19462" name="Oval 8"/>
          <p:cNvSpPr/>
          <p:nvPr/>
        </p:nvSpPr>
        <p:spPr>
          <a:xfrm>
            <a:off x="2783320" y="3286127"/>
            <a:ext cx="2376178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北寒带和南寒带</a:t>
            </a:r>
          </a:p>
        </p:txBody>
      </p:sp>
      <p:sp>
        <p:nvSpPr>
          <p:cNvPr id="19463" name="Oval 9"/>
          <p:cNvSpPr/>
          <p:nvPr/>
        </p:nvSpPr>
        <p:spPr>
          <a:xfrm>
            <a:off x="6167430" y="1989140"/>
            <a:ext cx="3815853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气候的四季变化明显</a:t>
            </a:r>
          </a:p>
        </p:txBody>
      </p:sp>
      <p:sp>
        <p:nvSpPr>
          <p:cNvPr id="19464" name="Oval 10"/>
          <p:cNvSpPr/>
          <p:nvPr/>
        </p:nvSpPr>
        <p:spPr>
          <a:xfrm>
            <a:off x="6167430" y="2638427"/>
            <a:ext cx="3815853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气候终年炎热</a:t>
            </a:r>
          </a:p>
        </p:txBody>
      </p:sp>
      <p:sp>
        <p:nvSpPr>
          <p:cNvPr id="19465" name="Oval 11"/>
          <p:cNvSpPr/>
          <p:nvPr/>
        </p:nvSpPr>
        <p:spPr>
          <a:xfrm>
            <a:off x="6167430" y="3286127"/>
            <a:ext cx="3815853" cy="574675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气候终年寒冷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3"/>
          <p:cNvSpPr>
            <a:spLocks noTextEdit="1"/>
          </p:cNvSpPr>
          <p:nvPr/>
        </p:nvSpPr>
        <p:spPr>
          <a:xfrm>
            <a:off x="2351576" y="2895600"/>
            <a:ext cx="45714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lstStyle/>
          <a:p>
            <a:pPr algn="ctr"/>
            <a:r>
              <a:rPr lang="zh-CN" altLang="en-US" sz="3600" b="1">
                <a:ln w="12700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</a:p>
          <a:p>
            <a:pPr algn="ctr"/>
            <a:r>
              <a:rPr lang="zh-CN" altLang="en-US" sz="3600" b="1">
                <a:ln w="12700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</a:p>
          <a:p>
            <a:pPr algn="ctr"/>
            <a:r>
              <a:rPr lang="zh-CN" altLang="en-US" sz="3600" b="1">
                <a:ln w="12700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探</a:t>
            </a:r>
          </a:p>
          <a:p>
            <a:pPr algn="ctr"/>
            <a:r>
              <a:rPr lang="zh-CN" altLang="en-US" sz="3600" b="1">
                <a:ln w="12700" cap="flat" cmpd="sng">
                  <a:solidFill>
                    <a:srgbClr val="00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究</a:t>
            </a:r>
          </a:p>
        </p:txBody>
      </p:sp>
      <p:sp>
        <p:nvSpPr>
          <p:cNvPr id="20483" name="WordArt 7"/>
          <p:cNvSpPr>
            <a:spLocks noTextEdit="1"/>
          </p:cNvSpPr>
          <p:nvPr/>
        </p:nvSpPr>
        <p:spPr>
          <a:xfrm>
            <a:off x="4462676" y="1052513"/>
            <a:ext cx="32666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/>
            <a:r>
              <a:rPr lang="zh-CN" altLang="en-US" sz="360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海陆分布与气候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4080139" y="4221163"/>
            <a:ext cx="4536484" cy="2520950"/>
            <a:chOff x="2018" y="1570"/>
            <a:chExt cx="2858" cy="1588"/>
          </a:xfrm>
        </p:grpSpPr>
        <p:sp>
          <p:nvSpPr>
            <p:cNvPr id="20486" name="AutoShape 8"/>
            <p:cNvSpPr/>
            <p:nvPr/>
          </p:nvSpPr>
          <p:spPr>
            <a:xfrm>
              <a:off x="2018" y="2160"/>
              <a:ext cx="1180" cy="998"/>
            </a:xfrm>
            <a:prstGeom prst="can">
              <a:avLst>
                <a:gd name="adj" fmla="val 25000"/>
              </a:avLst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87" name="AutoShape 12" descr="之字形"/>
            <p:cNvSpPr/>
            <p:nvPr/>
          </p:nvSpPr>
          <p:spPr>
            <a:xfrm>
              <a:off x="2018" y="2659"/>
              <a:ext cx="1180" cy="499"/>
            </a:xfrm>
            <a:prstGeom prst="can">
              <a:avLst>
                <a:gd name="adj" fmla="val 25000"/>
              </a:avLst>
            </a:prstGeom>
            <a:pattFill prst="zigZag">
              <a:fgClr>
                <a:srgbClr val="0099FF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20488" name="Picture 10" descr="温度计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83" y="1570"/>
              <a:ext cx="70" cy="14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89" name="AutoShape 9"/>
            <p:cNvSpPr/>
            <p:nvPr/>
          </p:nvSpPr>
          <p:spPr>
            <a:xfrm>
              <a:off x="3696" y="2160"/>
              <a:ext cx="1180" cy="998"/>
            </a:xfrm>
            <a:prstGeom prst="can">
              <a:avLst>
                <a:gd name="adj" fmla="val 25000"/>
              </a:avLst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90" name="AutoShape 13" descr="大纸屑"/>
            <p:cNvSpPr/>
            <p:nvPr/>
          </p:nvSpPr>
          <p:spPr>
            <a:xfrm>
              <a:off x="3696" y="2659"/>
              <a:ext cx="1180" cy="499"/>
            </a:xfrm>
            <a:prstGeom prst="can">
              <a:avLst>
                <a:gd name="adj" fmla="val 25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20491" name="Picture 11" descr="温度计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" y="1570"/>
              <a:ext cx="70" cy="14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2" name="Line 14"/>
            <p:cNvSpPr/>
            <p:nvPr/>
          </p:nvSpPr>
          <p:spPr>
            <a:xfrm>
              <a:off x="2568" y="2411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3" name="Line 15"/>
            <p:cNvSpPr/>
            <p:nvPr/>
          </p:nvSpPr>
          <p:spPr>
            <a:xfrm>
              <a:off x="4229" y="2411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4" name="Text Box 16"/>
            <p:cNvSpPr txBox="1"/>
            <p:nvPr/>
          </p:nvSpPr>
          <p:spPr>
            <a:xfrm>
              <a:off x="2880" y="2886"/>
              <a:ext cx="227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水</a:t>
              </a:r>
            </a:p>
          </p:txBody>
        </p:sp>
        <p:sp>
          <p:nvSpPr>
            <p:cNvPr id="20495" name="Text Box 17"/>
            <p:cNvSpPr txBox="1"/>
            <p:nvPr/>
          </p:nvSpPr>
          <p:spPr>
            <a:xfrm>
              <a:off x="4467" y="2886"/>
              <a:ext cx="409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沙土</a:t>
              </a:r>
            </a:p>
          </p:txBody>
        </p:sp>
      </p:grpSp>
      <p:sp>
        <p:nvSpPr>
          <p:cNvPr id="20485" name="Text Box 19"/>
          <p:cNvSpPr txBox="1"/>
          <p:nvPr/>
        </p:nvSpPr>
        <p:spPr>
          <a:xfrm>
            <a:off x="3216652" y="1844675"/>
            <a:ext cx="6911075" cy="16814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如图，两个玻璃容器中分别盛入等体积的水和沙土，各插入一支温度计。把它们同时置于太阳下照射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小时。你认为哪支温度计的读数高？</a:t>
            </a:r>
          </a:p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把两个容器同时移入室内，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小时后，读出两支温度计的数值，你认为哪支温度计的读数高？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/>
          <p:nvPr/>
        </p:nvSpPr>
        <p:spPr>
          <a:xfrm>
            <a:off x="2496019" y="2838450"/>
            <a:ext cx="249299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海洋：受热慢、放热慢</a:t>
            </a:r>
          </a:p>
        </p:txBody>
      </p:sp>
      <p:sp>
        <p:nvSpPr>
          <p:cNvPr id="266243" name="Text Box 3"/>
          <p:cNvSpPr txBox="1"/>
          <p:nvPr/>
        </p:nvSpPr>
        <p:spPr>
          <a:xfrm>
            <a:off x="2496019" y="2205038"/>
            <a:ext cx="249299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陆地：受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热快、放热快</a:t>
            </a:r>
          </a:p>
        </p:txBody>
      </p:sp>
      <p:sp>
        <p:nvSpPr>
          <p:cNvPr id="266244" name="Text Box 4"/>
          <p:cNvSpPr txBox="1"/>
          <p:nvPr/>
        </p:nvSpPr>
        <p:spPr>
          <a:xfrm>
            <a:off x="7464248" y="2862263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升温慢、降温慢</a:t>
            </a:r>
          </a:p>
        </p:txBody>
      </p:sp>
      <p:sp>
        <p:nvSpPr>
          <p:cNvPr id="266245" name="Text Box 5"/>
          <p:cNvSpPr txBox="1"/>
          <p:nvPr/>
        </p:nvSpPr>
        <p:spPr>
          <a:xfrm>
            <a:off x="7464248" y="2276475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升温快、降温快</a:t>
            </a:r>
          </a:p>
        </p:txBody>
      </p:sp>
      <p:sp>
        <p:nvSpPr>
          <p:cNvPr id="21510" name="AutoShape 6"/>
          <p:cNvSpPr/>
          <p:nvPr/>
        </p:nvSpPr>
        <p:spPr>
          <a:xfrm>
            <a:off x="6096002" y="3032127"/>
            <a:ext cx="1152375" cy="73025"/>
          </a:xfrm>
          <a:prstGeom prst="rightArrow">
            <a:avLst>
              <a:gd name="adj1" fmla="val 50000"/>
              <a:gd name="adj2" fmla="val 394565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247" name="AutoShape 7"/>
          <p:cNvSpPr/>
          <p:nvPr/>
        </p:nvSpPr>
        <p:spPr>
          <a:xfrm>
            <a:off x="6096002" y="2454277"/>
            <a:ext cx="1152375" cy="73025"/>
          </a:xfrm>
          <a:prstGeom prst="rightArrow">
            <a:avLst>
              <a:gd name="adj1" fmla="val 50000"/>
              <a:gd name="adj2" fmla="val 3945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512" name="AutoShape 8"/>
          <p:cNvSpPr/>
          <p:nvPr/>
        </p:nvSpPr>
        <p:spPr>
          <a:xfrm>
            <a:off x="2569036" y="4429127"/>
            <a:ext cx="1295231" cy="73025"/>
          </a:xfrm>
          <a:prstGeom prst="rightArrow">
            <a:avLst>
              <a:gd name="adj1" fmla="val 50000"/>
              <a:gd name="adj2" fmla="val 443478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249" name="Text Box 9"/>
          <p:cNvSpPr txBox="1"/>
          <p:nvPr/>
        </p:nvSpPr>
        <p:spPr>
          <a:xfrm>
            <a:off x="3878552" y="4230688"/>
            <a:ext cx="6177746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夏季，海洋气温偏低、冬季，海洋气温偏高</a:t>
            </a:r>
          </a:p>
        </p:txBody>
      </p:sp>
      <p:sp>
        <p:nvSpPr>
          <p:cNvPr id="266250" name="Text Box 10"/>
          <p:cNvSpPr txBox="1"/>
          <p:nvPr/>
        </p:nvSpPr>
        <p:spPr>
          <a:xfrm>
            <a:off x="3878552" y="3640138"/>
            <a:ext cx="6177746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夏季，陆地气温偏高、冬季，陆地气温偏低</a:t>
            </a:r>
          </a:p>
        </p:txBody>
      </p:sp>
      <p:sp>
        <p:nvSpPr>
          <p:cNvPr id="266251" name="AutoShape 11"/>
          <p:cNvSpPr/>
          <p:nvPr/>
        </p:nvSpPr>
        <p:spPr>
          <a:xfrm>
            <a:off x="2569036" y="3838577"/>
            <a:ext cx="1295231" cy="87313"/>
          </a:xfrm>
          <a:prstGeom prst="rightArrow">
            <a:avLst>
              <a:gd name="adj1" fmla="val 50000"/>
              <a:gd name="adj2" fmla="val 3709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516" name="WordArt 14"/>
          <p:cNvSpPr>
            <a:spLocks noTextEdit="1"/>
          </p:cNvSpPr>
          <p:nvPr/>
        </p:nvSpPr>
        <p:spPr>
          <a:xfrm>
            <a:off x="5591242" y="1085850"/>
            <a:ext cx="914281" cy="687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0" b="1">
                <a:ln w="12700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</a:t>
            </a:r>
          </a:p>
        </p:txBody>
      </p:sp>
      <p:sp>
        <p:nvSpPr>
          <p:cNvPr id="266256" name="Text Box 16"/>
          <p:cNvSpPr txBox="1"/>
          <p:nvPr/>
        </p:nvSpPr>
        <p:spPr>
          <a:xfrm>
            <a:off x="3876964" y="4797425"/>
            <a:ext cx="6177746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北半球中纬度，陆地月平均气温最高和最低的月份一般分别出现在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月。</a:t>
            </a:r>
          </a:p>
        </p:txBody>
      </p:sp>
      <p:sp>
        <p:nvSpPr>
          <p:cNvPr id="266257" name="AutoShape 17"/>
          <p:cNvSpPr/>
          <p:nvPr/>
        </p:nvSpPr>
        <p:spPr>
          <a:xfrm>
            <a:off x="2567449" y="5167313"/>
            <a:ext cx="1295231" cy="87312"/>
          </a:xfrm>
          <a:prstGeom prst="rightArrow">
            <a:avLst>
              <a:gd name="adj1" fmla="val 50000"/>
              <a:gd name="adj2" fmla="val 3709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258" name="Text Box 18"/>
          <p:cNvSpPr txBox="1"/>
          <p:nvPr/>
        </p:nvSpPr>
        <p:spPr>
          <a:xfrm>
            <a:off x="3876964" y="5702300"/>
            <a:ext cx="6177746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北半球中纬度，海洋月平均气温最高和最低的月份一般分别出现在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月、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月。</a:t>
            </a:r>
          </a:p>
        </p:txBody>
      </p:sp>
      <p:sp>
        <p:nvSpPr>
          <p:cNvPr id="21520" name="AutoShape 19"/>
          <p:cNvSpPr/>
          <p:nvPr/>
        </p:nvSpPr>
        <p:spPr>
          <a:xfrm>
            <a:off x="2567449" y="6072188"/>
            <a:ext cx="1295231" cy="87312"/>
          </a:xfrm>
          <a:prstGeom prst="rightArrow">
            <a:avLst>
              <a:gd name="adj1" fmla="val 50000"/>
              <a:gd name="adj2" fmla="val 370911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3" grpId="0"/>
      <p:bldP spid="266244" grpId="0"/>
      <p:bldP spid="266245" grpId="0"/>
      <p:bldP spid="21510" grpId="0" bldLvl="0" animBg="1"/>
      <p:bldP spid="266247" grpId="0" bldLvl="0" animBg="1"/>
      <p:bldP spid="21512" grpId="0" bldLvl="0" animBg="1"/>
      <p:bldP spid="266249" grpId="0"/>
      <p:bldP spid="266250" grpId="0"/>
      <p:bldP spid="266251" grpId="0" bldLvl="0" animBg="1"/>
      <p:bldP spid="266256" grpId="0"/>
      <p:bldP spid="266257" grpId="0" bldLvl="0" animBg="1"/>
      <p:bldP spid="266258" grpId="0"/>
      <p:bldP spid="2152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北极熊3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75650" y="620713"/>
            <a:ext cx="3816350" cy="2486025"/>
          </a:xfrm>
        </p:spPr>
      </p:pic>
      <p:pic>
        <p:nvPicPr>
          <p:cNvPr id="8195" name="Picture 3" descr="北极熊吃冰块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3357563"/>
            <a:ext cx="4176713" cy="2663825"/>
          </a:xfrm>
        </p:spPr>
      </p:pic>
      <p:sp>
        <p:nvSpPr>
          <p:cNvPr id="8196" name="AutoShape 4"/>
          <p:cNvSpPr/>
          <p:nvPr/>
        </p:nvSpPr>
        <p:spPr>
          <a:xfrm>
            <a:off x="3603950" y="1887220"/>
            <a:ext cx="4166328" cy="1440180"/>
          </a:xfrm>
          <a:prstGeom prst="cloudCallout">
            <a:avLst>
              <a:gd name="adj1" fmla="val 50829"/>
              <a:gd name="adj2" fmla="val 21773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真冷啊，挤一起晒晒太阳还暖和！</a:t>
            </a:r>
          </a:p>
        </p:txBody>
      </p:sp>
      <p:sp>
        <p:nvSpPr>
          <p:cNvPr id="8197" name="AutoShape 5"/>
          <p:cNvSpPr/>
          <p:nvPr/>
        </p:nvSpPr>
        <p:spPr>
          <a:xfrm>
            <a:off x="4887119" y="4827272"/>
            <a:ext cx="4688865" cy="1584325"/>
          </a:xfrm>
          <a:prstGeom prst="cloudCallout">
            <a:avLst>
              <a:gd name="adj1" fmla="val -46380"/>
              <a:gd name="adj2" fmla="val -31662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太热啦，洗个凉水澡，啃块大冰块还不过瘾！</a:t>
            </a:r>
          </a:p>
        </p:txBody>
      </p:sp>
      <p:sp>
        <p:nvSpPr>
          <p:cNvPr id="8198" name="Text Box 10"/>
          <p:cNvSpPr txBox="1"/>
          <p:nvPr/>
        </p:nvSpPr>
        <p:spPr>
          <a:xfrm>
            <a:off x="8442656" y="3753169"/>
            <a:ext cx="182614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北极地区</a:t>
            </a:r>
          </a:p>
        </p:txBody>
      </p:sp>
      <p:sp>
        <p:nvSpPr>
          <p:cNvPr id="8199" name="Text Box 11"/>
          <p:cNvSpPr txBox="1"/>
          <p:nvPr/>
        </p:nvSpPr>
        <p:spPr>
          <a:xfrm>
            <a:off x="1312533" y="6090287"/>
            <a:ext cx="2236510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广州动物园</a:t>
            </a:r>
          </a:p>
        </p:txBody>
      </p:sp>
      <p:sp>
        <p:nvSpPr>
          <p:cNvPr id="8200" name="Text Box 12"/>
          <p:cNvSpPr txBox="1"/>
          <p:nvPr/>
        </p:nvSpPr>
        <p:spPr>
          <a:xfrm>
            <a:off x="2064276" y="188915"/>
            <a:ext cx="28809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4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201" name="Text Box 14"/>
          <p:cNvSpPr txBox="1"/>
          <p:nvPr/>
        </p:nvSpPr>
        <p:spPr>
          <a:xfrm>
            <a:off x="1353168" y="1395730"/>
            <a:ext cx="5363782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同一时间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为什么会有这种差异？</a:t>
            </a:r>
          </a:p>
        </p:txBody>
      </p:sp>
      <p:sp>
        <p:nvSpPr>
          <p:cNvPr id="8" name="矩形 7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课堂导入</a:t>
            </a:r>
          </a:p>
        </p:txBody>
      </p:sp>
      <p:pic>
        <p:nvPicPr>
          <p:cNvPr id="11" name="Picture 2" descr="北极熊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345519" y="1138875"/>
            <a:ext cx="3815853" cy="2486025"/>
          </a:xfrm>
          <a:prstGeom prst="rect">
            <a:avLst/>
          </a:prstGeom>
          <a:noFill/>
        </p:spPr>
      </p:pic>
      <p:pic>
        <p:nvPicPr>
          <p:cNvPr id="12" name="Picture 3" descr="北极熊吃冰块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28092" y="3509965"/>
            <a:ext cx="4176169" cy="266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0"/>
          <p:cNvSpPr txBox="1"/>
          <p:nvPr/>
        </p:nvSpPr>
        <p:spPr>
          <a:xfrm>
            <a:off x="2496020" y="1235075"/>
            <a:ext cx="2954655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濒临海洋的地方：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水汽丰富</a:t>
            </a:r>
          </a:p>
        </p:txBody>
      </p:sp>
      <p:sp>
        <p:nvSpPr>
          <p:cNvPr id="267276" name="Text Box 12"/>
          <p:cNvSpPr txBox="1"/>
          <p:nvPr/>
        </p:nvSpPr>
        <p:spPr>
          <a:xfrm>
            <a:off x="7824564" y="1235075"/>
            <a:ext cx="1655546" cy="368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降水较多</a:t>
            </a:r>
          </a:p>
        </p:txBody>
      </p:sp>
      <p:sp>
        <p:nvSpPr>
          <p:cNvPr id="267278" name="AutoShape 14"/>
          <p:cNvSpPr/>
          <p:nvPr/>
        </p:nvSpPr>
        <p:spPr>
          <a:xfrm>
            <a:off x="6456318" y="1441452"/>
            <a:ext cx="1152375" cy="73025"/>
          </a:xfrm>
          <a:prstGeom prst="rightArrow">
            <a:avLst>
              <a:gd name="adj1" fmla="val 50000"/>
              <a:gd name="adj2" fmla="val 3945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533" name="Text Box 15"/>
          <p:cNvSpPr txBox="1"/>
          <p:nvPr/>
        </p:nvSpPr>
        <p:spPr>
          <a:xfrm>
            <a:off x="2496020" y="1963738"/>
            <a:ext cx="2954655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深居内陆的地方：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水汽稀少</a:t>
            </a:r>
          </a:p>
        </p:txBody>
      </p:sp>
      <p:sp>
        <p:nvSpPr>
          <p:cNvPr id="267280" name="Text Box 16"/>
          <p:cNvSpPr txBox="1"/>
          <p:nvPr/>
        </p:nvSpPr>
        <p:spPr>
          <a:xfrm>
            <a:off x="7824564" y="1925638"/>
            <a:ext cx="1655546" cy="368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降水较少</a:t>
            </a:r>
          </a:p>
        </p:txBody>
      </p:sp>
      <p:sp>
        <p:nvSpPr>
          <p:cNvPr id="267281" name="AutoShape 17"/>
          <p:cNvSpPr/>
          <p:nvPr/>
        </p:nvSpPr>
        <p:spPr>
          <a:xfrm>
            <a:off x="6456318" y="2170115"/>
            <a:ext cx="1152375" cy="73025"/>
          </a:xfrm>
          <a:prstGeom prst="rightArrow">
            <a:avLst>
              <a:gd name="adj1" fmla="val 50000"/>
              <a:gd name="adj2" fmla="val 3945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7282" name="Text Box 18"/>
          <p:cNvSpPr txBox="1"/>
          <p:nvPr/>
        </p:nvSpPr>
        <p:spPr>
          <a:xfrm>
            <a:off x="2496020" y="3716338"/>
            <a:ext cx="6984091" cy="645160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一般来说，濒临海洋的地方气候湿润，但也有的地方好像不是这样的。如非洲撒哈拉西海岸、澳大利亚西海岸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。这是为什么呢？</a:t>
            </a:r>
          </a:p>
        </p:txBody>
      </p:sp>
      <p:sp>
        <p:nvSpPr>
          <p:cNvPr id="22537" name="WordArt 19"/>
          <p:cNvSpPr>
            <a:spLocks noTextEdit="1"/>
          </p:cNvSpPr>
          <p:nvPr/>
        </p:nvSpPr>
        <p:spPr>
          <a:xfrm>
            <a:off x="5676956" y="3058797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疑问</a:t>
            </a:r>
          </a:p>
        </p:txBody>
      </p:sp>
      <p:sp>
        <p:nvSpPr>
          <p:cNvPr id="22538" name="Text Box 20"/>
          <p:cNvSpPr txBox="1"/>
          <p:nvPr/>
        </p:nvSpPr>
        <p:spPr>
          <a:xfrm>
            <a:off x="2518243" y="5013327"/>
            <a:ext cx="6961869" cy="727075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这些地区虽然靠近海洋，但当地的盛行风是从大陆吹向海洋，海洋水汽很少进入陆地，且当地有寒流影响，降水少。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6" grpId="0" bldLvl="0" animBg="1"/>
      <p:bldP spid="267278" grpId="0" bldLvl="0" animBg="1"/>
      <p:bldP spid="267280" grpId="0" bldLvl="0" animBg="1"/>
      <p:bldP spid="267281" grpId="0" bldLvl="0" animBg="1"/>
      <p:bldP spid="267282" grpId="0" bldLvl="0" animBg="1"/>
      <p:bldP spid="2253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17"/>
          <p:cNvSpPr>
            <a:spLocks noTextEdit="1"/>
          </p:cNvSpPr>
          <p:nvPr/>
        </p:nvSpPr>
        <p:spPr>
          <a:xfrm>
            <a:off x="4462676" y="1052513"/>
            <a:ext cx="32666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600" dirty="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地形地势与气候</a:t>
            </a:r>
          </a:p>
        </p:txBody>
      </p:sp>
      <p:sp>
        <p:nvSpPr>
          <p:cNvPr id="269330" name="Text Box 18"/>
          <p:cNvSpPr txBox="1"/>
          <p:nvPr/>
        </p:nvSpPr>
        <p:spPr>
          <a:xfrm>
            <a:off x="2567448" y="1973263"/>
            <a:ext cx="273649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地形的影响</a:t>
            </a:r>
          </a:p>
        </p:txBody>
      </p:sp>
      <p:sp>
        <p:nvSpPr>
          <p:cNvPr id="269331" name="Freeform 19" descr="浅色上对角线"/>
          <p:cNvSpPr/>
          <p:nvPr/>
        </p:nvSpPr>
        <p:spPr>
          <a:xfrm>
            <a:off x="3288080" y="4797427"/>
            <a:ext cx="4966640" cy="1008063"/>
          </a:xfrm>
          <a:custGeom>
            <a:avLst/>
            <a:gdLst>
              <a:gd name="txL" fmla="*/ 0 w 3129"/>
              <a:gd name="txT" fmla="*/ 0 h 998"/>
              <a:gd name="txR" fmla="*/ 3129 w 3129"/>
              <a:gd name="txB" fmla="*/ 998 h 998"/>
            </a:gdLst>
            <a:ahLst/>
            <a:cxnLst>
              <a:cxn ang="0">
                <a:pos x="0" y="862"/>
              </a:cxn>
              <a:cxn ang="0">
                <a:pos x="589" y="635"/>
              </a:cxn>
              <a:cxn ang="0">
                <a:pos x="1088" y="182"/>
              </a:cxn>
              <a:cxn ang="0">
                <a:pos x="1496" y="0"/>
              </a:cxn>
              <a:cxn ang="0">
                <a:pos x="1995" y="182"/>
              </a:cxn>
              <a:cxn ang="0">
                <a:pos x="2494" y="726"/>
              </a:cxn>
              <a:cxn ang="0">
                <a:pos x="2948" y="953"/>
              </a:cxn>
              <a:cxn ang="0">
                <a:pos x="3129" y="998"/>
              </a:cxn>
            </a:cxnLst>
            <a:rect l="txL" t="txT" r="txR" b="txB"/>
            <a:pathLst>
              <a:path w="3129" h="998">
                <a:moveTo>
                  <a:pt x="0" y="862"/>
                </a:moveTo>
                <a:cubicBezTo>
                  <a:pt x="204" y="805"/>
                  <a:pt x="408" y="748"/>
                  <a:pt x="589" y="635"/>
                </a:cubicBezTo>
                <a:cubicBezTo>
                  <a:pt x="770" y="522"/>
                  <a:pt x="937" y="288"/>
                  <a:pt x="1088" y="182"/>
                </a:cubicBezTo>
                <a:cubicBezTo>
                  <a:pt x="1239" y="76"/>
                  <a:pt x="1345" y="0"/>
                  <a:pt x="1496" y="0"/>
                </a:cubicBezTo>
                <a:cubicBezTo>
                  <a:pt x="1647" y="0"/>
                  <a:pt x="1829" y="61"/>
                  <a:pt x="1995" y="182"/>
                </a:cubicBezTo>
                <a:cubicBezTo>
                  <a:pt x="2161" y="303"/>
                  <a:pt x="2335" y="598"/>
                  <a:pt x="2494" y="726"/>
                </a:cubicBezTo>
                <a:cubicBezTo>
                  <a:pt x="2653" y="854"/>
                  <a:pt x="2842" y="908"/>
                  <a:pt x="2948" y="953"/>
                </a:cubicBezTo>
                <a:cubicBezTo>
                  <a:pt x="3054" y="998"/>
                  <a:pt x="3091" y="998"/>
                  <a:pt x="3129" y="998"/>
                </a:cubicBezTo>
              </a:path>
            </a:pathLst>
          </a:custGeom>
          <a:pattFill prst="ltUpDiag">
            <a:fgClr>
              <a:srgbClr val="000000"/>
            </a:fgClr>
            <a:bgClr>
              <a:srgbClr val="FFFFFF"/>
            </a:bgClr>
          </a:patt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3359507" y="3213100"/>
            <a:ext cx="6082508" cy="2592388"/>
            <a:chOff x="1156" y="2024"/>
            <a:chExt cx="3832" cy="1633"/>
          </a:xfrm>
        </p:grpSpPr>
        <p:sp>
          <p:nvSpPr>
            <p:cNvPr id="24584" name="Line 20"/>
            <p:cNvSpPr/>
            <p:nvPr/>
          </p:nvSpPr>
          <p:spPr>
            <a:xfrm flipH="1">
              <a:off x="3222" y="2115"/>
              <a:ext cx="602" cy="104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5" name="Line 22"/>
            <p:cNvSpPr/>
            <p:nvPr/>
          </p:nvSpPr>
          <p:spPr>
            <a:xfrm flipH="1">
              <a:off x="1156" y="2024"/>
              <a:ext cx="891" cy="15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6" name="Line 23"/>
            <p:cNvSpPr/>
            <p:nvPr/>
          </p:nvSpPr>
          <p:spPr>
            <a:xfrm flipH="1">
              <a:off x="3676" y="2160"/>
              <a:ext cx="760" cy="131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7" name="Line 24"/>
            <p:cNvSpPr/>
            <p:nvPr/>
          </p:nvSpPr>
          <p:spPr>
            <a:xfrm flipH="1">
              <a:off x="1972" y="2069"/>
              <a:ext cx="682" cy="11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8" name="Line 25"/>
            <p:cNvSpPr/>
            <p:nvPr/>
          </p:nvSpPr>
          <p:spPr>
            <a:xfrm flipH="1">
              <a:off x="4150" y="2206"/>
              <a:ext cx="838" cy="145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9" name="Line 26"/>
            <p:cNvSpPr/>
            <p:nvPr/>
          </p:nvSpPr>
          <p:spPr>
            <a:xfrm flipH="1">
              <a:off x="2653" y="2069"/>
              <a:ext cx="551" cy="95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0" name="Text Box 27"/>
            <p:cNvSpPr txBox="1"/>
            <p:nvPr/>
          </p:nvSpPr>
          <p:spPr>
            <a:xfrm>
              <a:off x="1701" y="2326"/>
              <a:ext cx="2631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正   午   太   阳   光   线</a:t>
              </a:r>
            </a:p>
          </p:txBody>
        </p:sp>
      </p:grpSp>
      <p:sp>
        <p:nvSpPr>
          <p:cNvPr id="269341" name="Text Box 29"/>
          <p:cNvSpPr txBox="1"/>
          <p:nvPr/>
        </p:nvSpPr>
        <p:spPr>
          <a:xfrm rot="1796516">
            <a:off x="6527746" y="4797425"/>
            <a:ext cx="1152375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阳坡</a:t>
            </a:r>
          </a:p>
        </p:txBody>
      </p:sp>
      <p:sp>
        <p:nvSpPr>
          <p:cNvPr id="269342" name="Text Box 30"/>
          <p:cNvSpPr txBox="1"/>
          <p:nvPr/>
        </p:nvSpPr>
        <p:spPr>
          <a:xfrm rot="-1476741">
            <a:off x="3719824" y="4797425"/>
            <a:ext cx="1152375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阴坡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  <p:bldP spid="269331" grpId="0" bldLvl="0" animBg="1"/>
      <p:bldP spid="269341" grpId="0"/>
      <p:bldP spid="2693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 descr="4-27 newnew- 安第斯山"/>
          <p:cNvPicPr>
            <a:picLocks noChangeAspect="1"/>
          </p:cNvPicPr>
          <p:nvPr/>
        </p:nvPicPr>
        <p:blipFill>
          <a:blip r:embed="rId2" cstate="print"/>
          <a:srcRect r="16"/>
          <a:stretch>
            <a:fillRect/>
          </a:stretch>
        </p:blipFill>
        <p:spPr>
          <a:xfrm>
            <a:off x="6888061" y="836613"/>
            <a:ext cx="3619029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2"/>
          <p:cNvGrpSpPr/>
          <p:nvPr/>
        </p:nvGrpSpPr>
        <p:grpSpPr>
          <a:xfrm>
            <a:off x="1848404" y="836930"/>
            <a:ext cx="6047588" cy="3130550"/>
            <a:chOff x="204" y="436"/>
            <a:chExt cx="3810" cy="1972"/>
          </a:xfrm>
        </p:grpSpPr>
        <p:pic>
          <p:nvPicPr>
            <p:cNvPr id="25607" name="Picture 8" descr="4-25 西侧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" y="436"/>
              <a:ext cx="2721" cy="19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8" name="Line 11"/>
            <p:cNvSpPr/>
            <p:nvPr/>
          </p:nvSpPr>
          <p:spPr>
            <a:xfrm flipH="1" flipV="1">
              <a:off x="2925" y="1570"/>
              <a:ext cx="1089" cy="545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14"/>
          <p:cNvGrpSpPr/>
          <p:nvPr/>
        </p:nvGrpSpPr>
        <p:grpSpPr>
          <a:xfrm>
            <a:off x="1848404" y="3573463"/>
            <a:ext cx="6984091" cy="3168650"/>
            <a:chOff x="204" y="2251"/>
            <a:chExt cx="4400" cy="1996"/>
          </a:xfrm>
        </p:grpSpPr>
        <p:pic>
          <p:nvPicPr>
            <p:cNvPr id="25605" name="Picture 9" descr="4-26 安第斯南段东侧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" y="2426"/>
              <a:ext cx="2721" cy="18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6" name="Line 13"/>
            <p:cNvSpPr/>
            <p:nvPr/>
          </p:nvSpPr>
          <p:spPr>
            <a:xfrm flipH="1">
              <a:off x="2925" y="2251"/>
              <a:ext cx="1679" cy="1088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3" name="矩形 12"/>
          <p:cNvSpPr/>
          <p:nvPr/>
        </p:nvSpPr>
        <p:spPr>
          <a:xfrm>
            <a:off x="276031" y="11004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 descr="气温随高度的变化"/>
          <p:cNvPicPr>
            <a:picLocks noChangeAspect="1"/>
          </p:cNvPicPr>
          <p:nvPr/>
        </p:nvPicPr>
        <p:blipFill>
          <a:blip r:embed="rId2" cstate="print">
            <a:lum contrast="18000"/>
          </a:blip>
          <a:stretch>
            <a:fillRect/>
          </a:stretch>
        </p:blipFill>
        <p:spPr>
          <a:xfrm>
            <a:off x="2208719" y="1652590"/>
            <a:ext cx="7776150" cy="5119687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627" name="Text Box 9"/>
          <p:cNvSpPr txBox="1"/>
          <p:nvPr/>
        </p:nvSpPr>
        <p:spPr>
          <a:xfrm>
            <a:off x="2208719" y="978218"/>
            <a:ext cx="273649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地势的影响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08691" y="2276477"/>
            <a:ext cx="3058714" cy="4581525"/>
            <a:chOff x="3833" y="1434"/>
            <a:chExt cx="1927" cy="2886"/>
          </a:xfrm>
        </p:grpSpPr>
        <p:pic>
          <p:nvPicPr>
            <p:cNvPr id="27674" name="Picture 13" descr="4-28 七年级上册13 拷贝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5" y="1434"/>
              <a:ext cx="1825" cy="28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75" name="Text Box 14"/>
            <p:cNvSpPr txBox="1"/>
            <p:nvPr/>
          </p:nvSpPr>
          <p:spPr>
            <a:xfrm>
              <a:off x="5284" y="1752"/>
              <a:ext cx="272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7676" name="Text Box 15"/>
            <p:cNvSpPr txBox="1"/>
            <p:nvPr/>
          </p:nvSpPr>
          <p:spPr>
            <a:xfrm>
              <a:off x="3833" y="3884"/>
              <a:ext cx="272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27652" name="Text Box 17"/>
          <p:cNvSpPr txBox="1"/>
          <p:nvPr/>
        </p:nvSpPr>
        <p:spPr>
          <a:xfrm>
            <a:off x="1919834" y="1484315"/>
            <a:ext cx="8496781" cy="136334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）如图，山麓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处与山顶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处的相对高度为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米。如果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处的气温为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处的气温大约是多少？</a:t>
            </a:r>
          </a:p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）分析下表各种气候现象的主要影响因素，</a:t>
            </a:r>
          </a:p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并填入相应的表格中。</a:t>
            </a:r>
          </a:p>
        </p:txBody>
      </p:sp>
      <p:graphicFrame>
        <p:nvGraphicFramePr>
          <p:cNvPr id="273454" name="Group 46"/>
          <p:cNvGraphicFramePr>
            <a:graphicFrameLocks noGrp="1"/>
          </p:cNvGraphicFramePr>
          <p:nvPr/>
        </p:nvGraphicFramePr>
        <p:xfrm>
          <a:off x="2064276" y="3429002"/>
          <a:ext cx="5399972" cy="3088005"/>
        </p:xfrm>
        <a:graphic>
          <a:graphicData uri="http://schemas.openxmlformats.org/drawingml/2006/table">
            <a:tbl>
              <a:tblPr/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气候现象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影响因素</a:t>
                      </a: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天津的年降水量比乌鲁木齐多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青藏高原是我国夏季气温最低的地方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赤道地区终年炎热，而南极大陆终年冰雪覆盖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3455" name="Text Box 47"/>
          <p:cNvSpPr txBox="1"/>
          <p:nvPr/>
        </p:nvSpPr>
        <p:spPr>
          <a:xfrm>
            <a:off x="5949970" y="4232593"/>
            <a:ext cx="1441262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海陆位置</a:t>
            </a:r>
          </a:p>
        </p:txBody>
      </p:sp>
      <p:sp>
        <p:nvSpPr>
          <p:cNvPr id="273456" name="Text Box 48"/>
          <p:cNvSpPr txBox="1"/>
          <p:nvPr/>
        </p:nvSpPr>
        <p:spPr>
          <a:xfrm>
            <a:off x="5951557" y="5059363"/>
            <a:ext cx="1441262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地形地势</a:t>
            </a:r>
          </a:p>
        </p:txBody>
      </p:sp>
      <p:sp>
        <p:nvSpPr>
          <p:cNvPr id="273457" name="Text Box 49"/>
          <p:cNvSpPr txBox="1"/>
          <p:nvPr/>
        </p:nvSpPr>
        <p:spPr>
          <a:xfrm>
            <a:off x="5951557" y="5661025"/>
            <a:ext cx="1441262" cy="7835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地球形状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纬度位置</a:t>
            </a:r>
          </a:p>
        </p:txBody>
      </p:sp>
      <p:sp>
        <p:nvSpPr>
          <p:cNvPr id="273458" name="Text Box 50"/>
          <p:cNvSpPr txBox="1"/>
          <p:nvPr/>
        </p:nvSpPr>
        <p:spPr>
          <a:xfrm>
            <a:off x="7464247" y="1787843"/>
            <a:ext cx="1150788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－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10℃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  <p:sp>
        <p:nvSpPr>
          <p:cNvPr id="6147" name="WordArt 15"/>
          <p:cNvSpPr>
            <a:spLocks noTextEdit="1"/>
          </p:cNvSpPr>
          <p:nvPr/>
        </p:nvSpPr>
        <p:spPr>
          <a:xfrm>
            <a:off x="5111880" y="969965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55" grpId="0"/>
      <p:bldP spid="273456" grpId="0"/>
      <p:bldP spid="273457" grpId="0"/>
      <p:bldP spid="2734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/>
          <p:nvPr/>
        </p:nvSpPr>
        <p:spPr>
          <a:xfrm>
            <a:off x="3000780" y="1747838"/>
            <a:ext cx="2060179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改变地表状况。</a:t>
            </a:r>
          </a:p>
        </p:txBody>
      </p:sp>
      <p:sp>
        <p:nvSpPr>
          <p:cNvPr id="274437" name="Text Box 5"/>
          <p:cNvSpPr txBox="1"/>
          <p:nvPr/>
        </p:nvSpPr>
        <p:spPr>
          <a:xfrm>
            <a:off x="3000779" y="2252028"/>
            <a:ext cx="344517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排放二氧化碳和氯氟化合物。</a:t>
            </a:r>
          </a:p>
        </p:txBody>
      </p:sp>
      <p:sp>
        <p:nvSpPr>
          <p:cNvPr id="274438" name="Text Box 6"/>
          <p:cNvSpPr txBox="1"/>
          <p:nvPr/>
        </p:nvSpPr>
        <p:spPr>
          <a:xfrm>
            <a:off x="3000780" y="2755900"/>
            <a:ext cx="321434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造成城市的“热岛效应”。</a:t>
            </a:r>
          </a:p>
        </p:txBody>
      </p:sp>
      <p:sp>
        <p:nvSpPr>
          <p:cNvPr id="28677" name="WordArt 11"/>
          <p:cNvSpPr>
            <a:spLocks noTextEdit="1"/>
          </p:cNvSpPr>
          <p:nvPr/>
        </p:nvSpPr>
        <p:spPr>
          <a:xfrm>
            <a:off x="4462676" y="981075"/>
            <a:ext cx="32666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600" dirty="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人类活动与气候</a:t>
            </a:r>
          </a:p>
        </p:txBody>
      </p:sp>
      <p:pic>
        <p:nvPicPr>
          <p:cNvPr id="274444" name="Picture 12" descr="4-29 7上7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4906" y="3284538"/>
            <a:ext cx="6839648" cy="344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/>
      <p:bldP spid="2744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/>
          <p:nvPr/>
        </p:nvSpPr>
        <p:spPr>
          <a:xfrm>
            <a:off x="3924584" y="2110668"/>
            <a:ext cx="184731" cy="507831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l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23" name="Picture 2" descr="安第斯山东西两侧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4592" y="1484315"/>
            <a:ext cx="6984091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Rectangle 5"/>
          <p:cNvSpPr/>
          <p:nvPr/>
        </p:nvSpPr>
        <p:spPr>
          <a:xfrm>
            <a:off x="1735707" y="908050"/>
            <a:ext cx="6417141" cy="36933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读安第斯山南段东西两侧及降水差异示意图，回答下列问题。</a:t>
            </a:r>
          </a:p>
        </p:txBody>
      </p:sp>
      <p:sp>
        <p:nvSpPr>
          <p:cNvPr id="30725" name="Rectangle 6"/>
          <p:cNvSpPr/>
          <p:nvPr/>
        </p:nvSpPr>
        <p:spPr>
          <a:xfrm>
            <a:off x="1703962" y="4005263"/>
            <a:ext cx="8892017" cy="16814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（1）读A、B两地逐月降水量示意图，归纳两地的降水量差异。</a:t>
            </a:r>
          </a:p>
          <a:p>
            <a:pPr algn="l">
              <a:lnSpc>
                <a:spcPct val="11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（2）读左图，分析A、B两地降水量存在明显差异的主要原因。</a:t>
            </a:r>
          </a:p>
          <a:p>
            <a:pPr algn="l">
              <a:lnSpc>
                <a:spcPct val="11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（3）根据降水量的多少推测，A地和B地的植被有何差异？</a:t>
            </a:r>
          </a:p>
        </p:txBody>
      </p:sp>
      <p:sp>
        <p:nvSpPr>
          <p:cNvPr id="280583" name="Rectangle 7"/>
          <p:cNvSpPr/>
          <p:nvPr/>
        </p:nvSpPr>
        <p:spPr>
          <a:xfrm>
            <a:off x="2718560" y="5687060"/>
            <a:ext cx="4715531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A地多温带森林植被，B地多草原或荒漠植被 </a:t>
            </a:r>
          </a:p>
        </p:txBody>
      </p:sp>
      <p:sp>
        <p:nvSpPr>
          <p:cNvPr id="280584" name="Rectangle 8"/>
          <p:cNvSpPr/>
          <p:nvPr/>
        </p:nvSpPr>
        <p:spPr>
          <a:xfrm>
            <a:off x="2640463" y="4437063"/>
            <a:ext cx="439204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地降水量丰富，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地降水量小</a:t>
            </a:r>
          </a:p>
        </p:txBody>
      </p:sp>
      <p:sp>
        <p:nvSpPr>
          <p:cNvPr id="280585" name="Rectangle 9"/>
          <p:cNvSpPr/>
          <p:nvPr/>
        </p:nvSpPr>
        <p:spPr>
          <a:xfrm>
            <a:off x="2640465" y="4998403"/>
            <a:ext cx="7179327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A地为西风的迎风坡，降水多，B地为背风坡降水少</a:t>
            </a:r>
          </a:p>
        </p:txBody>
      </p:sp>
      <p:sp>
        <p:nvSpPr>
          <p:cNvPr id="17" name="矩形 16"/>
          <p:cNvSpPr/>
          <p:nvPr/>
        </p:nvSpPr>
        <p:spPr>
          <a:xfrm>
            <a:off x="351587" y="117157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/>
      <p:bldP spid="280584" grpId="0"/>
      <p:bldP spid="2805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647158" y="2373313"/>
            <a:ext cx="77708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山地垂直自然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445" y="4157665"/>
            <a:ext cx="3455538" cy="2638425"/>
          </a:xfrm>
          <a:prstGeom prst="rect">
            <a:avLst/>
          </a:prstGeom>
          <a:noFill/>
          <a:effectLst>
            <a:outerShdw dist="107763" dir="2700000" algn="ctr" rotWithShape="0">
              <a:srgbClr val="FFFF00"/>
            </a:outerShdw>
          </a:effectLst>
        </p:spPr>
      </p:pic>
      <p:pic>
        <p:nvPicPr>
          <p:cNvPr id="245763" name="Picture 3" descr="寒带冰原带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019" y="4149727"/>
            <a:ext cx="3528554" cy="2646363"/>
          </a:xfrm>
          <a:prstGeom prst="rect">
            <a:avLst/>
          </a:prstGeom>
          <a:noFill/>
          <a:effectLst>
            <a:outerShdw dist="107763" dir="8100000" algn="ctr" rotWithShape="0">
              <a:srgbClr val="FFFF00"/>
            </a:outerShdw>
          </a:effectLst>
        </p:spPr>
      </p:pic>
      <p:pic>
        <p:nvPicPr>
          <p:cNvPr id="245764" name="Picture 4" descr="亚寒带针叶林带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6795" y="864872"/>
            <a:ext cx="3449189" cy="2525713"/>
          </a:xfrm>
          <a:prstGeom prst="rect">
            <a:avLst/>
          </a:prstGeom>
          <a:noFill/>
          <a:effectLst>
            <a:outerShdw dist="107763" dir="18900000" algn="ctr" rotWithShape="0">
              <a:srgbClr val="FFFF00"/>
            </a:outerShdw>
          </a:effectLst>
        </p:spPr>
      </p:pic>
      <p:pic>
        <p:nvPicPr>
          <p:cNvPr id="245765" name="Picture 5" descr="温带阔页林带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3797" y="876935"/>
            <a:ext cx="3450776" cy="2501900"/>
          </a:xfrm>
          <a:prstGeom prst="rect">
            <a:avLst/>
          </a:prstGeom>
          <a:noFill/>
          <a:effectLst>
            <a:outerShdw dist="107763" dir="13500000" algn="ctr" rotWithShape="0">
              <a:srgbClr val="FFFF00"/>
            </a:outerShdw>
          </a:effectLst>
        </p:spPr>
      </p:pic>
      <p:sp>
        <p:nvSpPr>
          <p:cNvPr id="245766" name="Text Box 6"/>
          <p:cNvSpPr txBox="1"/>
          <p:nvPr/>
        </p:nvSpPr>
        <p:spPr>
          <a:xfrm>
            <a:off x="3143636" y="3486150"/>
            <a:ext cx="6336475" cy="52197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世界各地的气候为什么会千差万别？</a:t>
            </a:r>
          </a:p>
        </p:txBody>
      </p:sp>
      <p:sp>
        <p:nvSpPr>
          <p:cNvPr id="8" name="矩形 7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课堂导入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14"/>
          <p:cNvSpPr>
            <a:spLocks noTextEdit="1"/>
          </p:cNvSpPr>
          <p:nvPr/>
        </p:nvSpPr>
        <p:spPr>
          <a:xfrm>
            <a:off x="3304587" y="1186498"/>
            <a:ext cx="32666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60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地球形状与气候</a:t>
            </a:r>
          </a:p>
        </p:txBody>
      </p:sp>
      <p:sp>
        <p:nvSpPr>
          <p:cNvPr id="6147" name="WordArt 15"/>
          <p:cNvSpPr>
            <a:spLocks noTextEdit="1"/>
          </p:cNvSpPr>
          <p:nvPr/>
        </p:nvSpPr>
        <p:spPr>
          <a:xfrm>
            <a:off x="5052197" y="2220280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 dirty="0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做活动</a:t>
            </a:r>
          </a:p>
        </p:txBody>
      </p:sp>
      <p:sp>
        <p:nvSpPr>
          <p:cNvPr id="246800" name="Text Box 16"/>
          <p:cNvSpPr txBox="1"/>
          <p:nvPr/>
        </p:nvSpPr>
        <p:spPr>
          <a:xfrm>
            <a:off x="2135704" y="2852738"/>
            <a:ext cx="799202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如下图，将两个温度计分别插入甲、乙两个盒子中的沙土，同时在阳光照射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分钟后，两个温度计的显示的温度会一样吗？为什么？</a:t>
            </a:r>
          </a:p>
        </p:txBody>
      </p:sp>
      <p:pic>
        <p:nvPicPr>
          <p:cNvPr id="246801" name="Picture 17" descr="4-18 直射与斜射-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517" y="4135438"/>
            <a:ext cx="6334888" cy="2532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802" name="Text Box 18"/>
          <p:cNvSpPr txBox="1"/>
          <p:nvPr/>
        </p:nvSpPr>
        <p:spPr>
          <a:xfrm>
            <a:off x="7751548" y="4005265"/>
            <a:ext cx="2592050" cy="147637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不会一样。左图阳光直射沙土，获得光热多，温度高，右图阳光斜射，温度低。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0" grpId="0"/>
      <p:bldP spid="24680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623009" y="2350136"/>
            <a:ext cx="9302809" cy="40113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Arial Black" panose="020B0A04020102020204" pitchFamily="34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太阳光线与水平面的夹角，称为太阳高度；一天中最大的太阳高度，称为正午太阳高度。</a:t>
            </a:r>
          </a:p>
        </p:txBody>
      </p:sp>
      <p:sp>
        <p:nvSpPr>
          <p:cNvPr id="247814" name="Text Box 6"/>
          <p:cNvSpPr txBox="1"/>
          <p:nvPr/>
        </p:nvSpPr>
        <p:spPr>
          <a:xfrm>
            <a:off x="1775390" y="3429001"/>
            <a:ext cx="4176169" cy="108775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读右图，如果地球表面不是一个球面，而是一个平面，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三地的太阳高度会有不同吗？</a:t>
            </a:r>
          </a:p>
        </p:txBody>
      </p:sp>
      <p:sp>
        <p:nvSpPr>
          <p:cNvPr id="247826" name="Text Box 18"/>
          <p:cNvSpPr txBox="1"/>
          <p:nvPr/>
        </p:nvSpPr>
        <p:spPr>
          <a:xfrm>
            <a:off x="1775389" y="5445125"/>
            <a:ext cx="4104741" cy="368300"/>
          </a:xfrm>
          <a:prstGeom prst="rect">
            <a:avLst/>
          </a:prstGeom>
          <a:solidFill>
            <a:srgbClr val="FFFF99"/>
          </a:solidFill>
          <a:ln w="762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三地的太阳高度是相同的。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6672189" y="3548065"/>
            <a:ext cx="3744425" cy="2528887"/>
            <a:chOff x="3243" y="2235"/>
            <a:chExt cx="2359" cy="1593"/>
          </a:xfrm>
        </p:grpSpPr>
        <p:sp>
          <p:nvSpPr>
            <p:cNvPr id="7175" name="Text Box 21"/>
            <p:cNvSpPr txBox="1"/>
            <p:nvPr/>
          </p:nvSpPr>
          <p:spPr>
            <a:xfrm>
              <a:off x="3243" y="2251"/>
              <a:ext cx="2358" cy="1270"/>
            </a:xfrm>
            <a:prstGeom prst="rect">
              <a:avLst/>
            </a:prstGeom>
            <a:solidFill>
              <a:srgbClr val="99CCFF"/>
            </a:solidFill>
            <a:ln w="76200">
              <a:noFill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176" name="Line 7"/>
            <p:cNvSpPr/>
            <p:nvPr/>
          </p:nvSpPr>
          <p:spPr>
            <a:xfrm>
              <a:off x="3243" y="3550"/>
              <a:ext cx="2359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7" name="Line 8"/>
            <p:cNvSpPr/>
            <p:nvPr/>
          </p:nvSpPr>
          <p:spPr>
            <a:xfrm flipH="1">
              <a:off x="4468" y="2235"/>
              <a:ext cx="771" cy="1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8" name="Line 9"/>
            <p:cNvSpPr/>
            <p:nvPr/>
          </p:nvSpPr>
          <p:spPr>
            <a:xfrm flipH="1">
              <a:off x="4831" y="2235"/>
              <a:ext cx="771" cy="1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9" name="Line 10"/>
            <p:cNvSpPr/>
            <p:nvPr/>
          </p:nvSpPr>
          <p:spPr>
            <a:xfrm flipH="1">
              <a:off x="4150" y="2235"/>
              <a:ext cx="771" cy="1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0" name="Line 11"/>
            <p:cNvSpPr/>
            <p:nvPr/>
          </p:nvSpPr>
          <p:spPr>
            <a:xfrm flipH="1">
              <a:off x="3787" y="2235"/>
              <a:ext cx="771" cy="1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1" name="Line 12"/>
            <p:cNvSpPr/>
            <p:nvPr/>
          </p:nvSpPr>
          <p:spPr>
            <a:xfrm flipH="1">
              <a:off x="3425" y="2235"/>
              <a:ext cx="771" cy="1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Text Box 13"/>
            <p:cNvSpPr txBox="1"/>
            <p:nvPr/>
          </p:nvSpPr>
          <p:spPr>
            <a:xfrm>
              <a:off x="3589" y="3596"/>
              <a:ext cx="408" cy="232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183" name="Text Box 14"/>
            <p:cNvSpPr txBox="1"/>
            <p:nvPr/>
          </p:nvSpPr>
          <p:spPr>
            <a:xfrm>
              <a:off x="3969" y="3596"/>
              <a:ext cx="408" cy="232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4286" y="3596"/>
              <a:ext cx="408" cy="232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7185" name="Text Box 19"/>
            <p:cNvSpPr txBox="1"/>
            <p:nvPr/>
          </p:nvSpPr>
          <p:spPr>
            <a:xfrm rot="-3489489">
              <a:off x="3865" y="2869"/>
              <a:ext cx="800" cy="232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楷体_GB2312" panose="02010609030101010101" pitchFamily="49" charset="-122"/>
                  <a:cs typeface="微软雅黑" panose="020B0503020204020204" pitchFamily="34" charset="-122"/>
                </a:rPr>
                <a:t>太阳光线</a:t>
              </a:r>
            </a:p>
          </p:txBody>
        </p:sp>
        <p:sp>
          <p:nvSpPr>
            <p:cNvPr id="7186" name="Text Box 22"/>
            <p:cNvSpPr txBox="1"/>
            <p:nvPr/>
          </p:nvSpPr>
          <p:spPr>
            <a:xfrm>
              <a:off x="3515" y="2432"/>
              <a:ext cx="1860" cy="251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大          气            层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  <p:sp>
        <p:nvSpPr>
          <p:cNvPr id="6147" name="WordArt 15"/>
          <p:cNvSpPr>
            <a:spLocks noTextEdit="1"/>
          </p:cNvSpPr>
          <p:nvPr/>
        </p:nvSpPr>
        <p:spPr>
          <a:xfrm>
            <a:off x="4852198" y="1656400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 dirty="0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bldLvl="0" animBg="1"/>
      <p:bldP spid="2478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1" name="Text Box 5"/>
          <p:cNvSpPr txBox="1"/>
          <p:nvPr/>
        </p:nvSpPr>
        <p:spPr>
          <a:xfrm>
            <a:off x="1632533" y="1916113"/>
            <a:ext cx="4463469" cy="274828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）读右图，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两处中哪一处的太阳高度大？哪一处单位面积获得的太阳光热多？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）在希腊语中，“气候”一词原义为倾斜，指的是由于太阳对在地面的投射角度不同而造成各地冷暖的差异。议一议，夏季温度高，冬季温度低，这与太阳高度有什么关系？</a:t>
            </a:r>
          </a:p>
        </p:txBody>
      </p:sp>
      <p:pic>
        <p:nvPicPr>
          <p:cNvPr id="275462" name="Picture 6" descr="阳光照射到球面上的示意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1872" y="1700215"/>
            <a:ext cx="3811092" cy="326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5463" name="Text Box 7"/>
          <p:cNvSpPr txBox="1"/>
          <p:nvPr/>
        </p:nvSpPr>
        <p:spPr>
          <a:xfrm>
            <a:off x="6167431" y="5013325"/>
            <a:ext cx="4104741" cy="1198880"/>
          </a:xfrm>
          <a:prstGeom prst="rect">
            <a:avLst/>
          </a:prstGeom>
          <a:solidFill>
            <a:srgbClr val="FFFF99"/>
          </a:solidFill>
          <a:ln w="76200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处太阳高度大，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处获得的太阳光热多。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夏季正午太阳高度大，冬季正午太阳高度小。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  <p:sp>
        <p:nvSpPr>
          <p:cNvPr id="6147" name="WordArt 15"/>
          <p:cNvSpPr>
            <a:spLocks noTextEdit="1"/>
          </p:cNvSpPr>
          <p:nvPr/>
        </p:nvSpPr>
        <p:spPr>
          <a:xfrm>
            <a:off x="4468073" y="1290640"/>
            <a:ext cx="838091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2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bldLvl="0" animBg="1"/>
      <p:bldP spid="27546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/>
          <p:nvPr/>
        </p:nvSpPr>
        <p:spPr>
          <a:xfrm>
            <a:off x="2581733" y="5516563"/>
            <a:ext cx="470834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直射：照射面积小 →光束集中 →太阳辐射强</a:t>
            </a:r>
          </a:p>
        </p:txBody>
      </p:sp>
      <p:sp>
        <p:nvSpPr>
          <p:cNvPr id="249859" name="Text Box 3"/>
          <p:cNvSpPr txBox="1"/>
          <p:nvPr/>
        </p:nvSpPr>
        <p:spPr>
          <a:xfrm>
            <a:off x="2581733" y="6076950"/>
            <a:ext cx="470834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斜射：照射面积大 →光束分散 →太阳辐射弱</a:t>
            </a:r>
          </a:p>
        </p:txBody>
      </p:sp>
      <p:pic>
        <p:nvPicPr>
          <p:cNvPr id="249860" name="太阳辐射角度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>
            <a:lum contrast="18000"/>
          </a:blip>
          <a:stretch>
            <a:fillRect/>
          </a:stretch>
        </p:blipFill>
        <p:spPr>
          <a:xfrm>
            <a:off x="2581417" y="944880"/>
            <a:ext cx="7055518" cy="43322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2498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986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49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498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860"/>
                  </p:tgtEl>
                </p:cond>
              </p:nextCondLst>
            </p:seq>
          </p:childTnLst>
        </p:cTn>
      </p:par>
    </p:tnLst>
    <p:bldLst>
      <p:bldP spid="249858" grpId="0"/>
      <p:bldP spid="2498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/>
          <p:nvPr/>
        </p:nvSpPr>
        <p:spPr>
          <a:xfrm>
            <a:off x="1919833" y="4797426"/>
            <a:ext cx="8423765" cy="801694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由于地球是个球体，太阳高度从低纬地区向高纬地区递减，使太阳辐射强度也从低纬地区向高纬地区递减，从而导致气温从低纬向两极逐渐降低。</a:t>
            </a:r>
          </a:p>
        </p:txBody>
      </p:sp>
      <p:grpSp>
        <p:nvGrpSpPr>
          <p:cNvPr id="2" name="Group 50"/>
          <p:cNvGrpSpPr/>
          <p:nvPr/>
        </p:nvGrpSpPr>
        <p:grpSpPr>
          <a:xfrm>
            <a:off x="3359507" y="1196975"/>
            <a:ext cx="3168238" cy="3175000"/>
            <a:chOff x="1156" y="754"/>
            <a:chExt cx="1996" cy="2000"/>
          </a:xfrm>
        </p:grpSpPr>
        <p:grpSp>
          <p:nvGrpSpPr>
            <p:cNvPr id="3" name="Group 22"/>
            <p:cNvGrpSpPr/>
            <p:nvPr/>
          </p:nvGrpSpPr>
          <p:grpSpPr>
            <a:xfrm>
              <a:off x="1156" y="754"/>
              <a:ext cx="1996" cy="1996"/>
              <a:chOff x="1973" y="754"/>
              <a:chExt cx="1996" cy="1996"/>
            </a:xfrm>
          </p:grpSpPr>
          <p:sp>
            <p:nvSpPr>
              <p:cNvPr id="10272" name="Oval 14"/>
              <p:cNvSpPr/>
              <p:nvPr/>
            </p:nvSpPr>
            <p:spPr>
              <a:xfrm>
                <a:off x="1973" y="754"/>
                <a:ext cx="1996" cy="1996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273" name="Line 15"/>
              <p:cNvSpPr/>
              <p:nvPr/>
            </p:nvSpPr>
            <p:spPr>
              <a:xfrm>
                <a:off x="3016" y="754"/>
                <a:ext cx="0" cy="19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4" name="Line 16"/>
              <p:cNvSpPr/>
              <p:nvPr/>
            </p:nvSpPr>
            <p:spPr>
              <a:xfrm>
                <a:off x="1973" y="1752"/>
                <a:ext cx="19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5" name="Oval 17"/>
              <p:cNvSpPr/>
              <p:nvPr/>
            </p:nvSpPr>
            <p:spPr>
              <a:xfrm>
                <a:off x="2488" y="754"/>
                <a:ext cx="1038" cy="19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276" name="Line 18"/>
              <p:cNvSpPr/>
              <p:nvPr/>
            </p:nvSpPr>
            <p:spPr>
              <a:xfrm>
                <a:off x="2064" y="1407"/>
                <a:ext cx="181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77" name="Line 19"/>
              <p:cNvSpPr/>
              <p:nvPr/>
            </p:nvSpPr>
            <p:spPr>
              <a:xfrm>
                <a:off x="2064" y="2088"/>
                <a:ext cx="181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78" name="Line 20"/>
              <p:cNvSpPr/>
              <p:nvPr/>
            </p:nvSpPr>
            <p:spPr>
              <a:xfrm>
                <a:off x="2562" y="845"/>
                <a:ext cx="81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79" name="Line 21"/>
              <p:cNvSpPr/>
              <p:nvPr/>
            </p:nvSpPr>
            <p:spPr>
              <a:xfrm>
                <a:off x="2562" y="2650"/>
                <a:ext cx="81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0255" name="Freeform 33"/>
            <p:cNvSpPr/>
            <p:nvPr/>
          </p:nvSpPr>
          <p:spPr>
            <a:xfrm>
              <a:off x="1158" y="799"/>
              <a:ext cx="1042" cy="848"/>
            </a:xfrm>
            <a:custGeom>
              <a:avLst/>
              <a:gdLst>
                <a:gd name="txL" fmla="*/ 0 w 1042"/>
                <a:gd name="txT" fmla="*/ 0 h 848"/>
                <a:gd name="txR" fmla="*/ 1042 w 1042"/>
                <a:gd name="txB" fmla="*/ 848 h 848"/>
              </a:gdLst>
              <a:ahLst/>
              <a:cxnLst>
                <a:cxn ang="0">
                  <a:pos x="1042" y="0"/>
                </a:cxn>
                <a:cxn ang="0">
                  <a:pos x="0" y="848"/>
                </a:cxn>
              </a:cxnLst>
              <a:rect l="txL" t="txT" r="txR" b="txB"/>
              <a:pathLst>
                <a:path w="1042" h="848">
                  <a:moveTo>
                    <a:pt x="1042" y="0"/>
                  </a:moveTo>
                  <a:lnTo>
                    <a:pt x="0" y="8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6" name="Freeform 34"/>
            <p:cNvSpPr/>
            <p:nvPr/>
          </p:nvSpPr>
          <p:spPr>
            <a:xfrm>
              <a:off x="1161" y="935"/>
              <a:ext cx="1039" cy="850"/>
            </a:xfrm>
            <a:custGeom>
              <a:avLst/>
              <a:gdLst>
                <a:gd name="txL" fmla="*/ 0 w 1039"/>
                <a:gd name="txT" fmla="*/ 0 h 850"/>
                <a:gd name="txR" fmla="*/ 1039 w 1039"/>
                <a:gd name="txB" fmla="*/ 850 h 850"/>
              </a:gdLst>
              <a:ahLst/>
              <a:cxnLst>
                <a:cxn ang="0">
                  <a:pos x="1039" y="0"/>
                </a:cxn>
                <a:cxn ang="0">
                  <a:pos x="0" y="850"/>
                </a:cxn>
              </a:cxnLst>
              <a:rect l="txL" t="txT" r="txR" b="txB"/>
              <a:pathLst>
                <a:path w="1039" h="850">
                  <a:moveTo>
                    <a:pt x="1039" y="0"/>
                  </a:moveTo>
                  <a:lnTo>
                    <a:pt x="0" y="85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7" name="Freeform 35"/>
            <p:cNvSpPr/>
            <p:nvPr/>
          </p:nvSpPr>
          <p:spPr>
            <a:xfrm>
              <a:off x="1170" y="1071"/>
              <a:ext cx="1030" cy="840"/>
            </a:xfrm>
            <a:custGeom>
              <a:avLst/>
              <a:gdLst>
                <a:gd name="txL" fmla="*/ 0 w 1030"/>
                <a:gd name="txT" fmla="*/ 0 h 840"/>
                <a:gd name="txR" fmla="*/ 1030 w 1030"/>
                <a:gd name="txB" fmla="*/ 840 h 840"/>
              </a:gdLst>
              <a:ahLst/>
              <a:cxnLst>
                <a:cxn ang="0">
                  <a:pos x="1030" y="0"/>
                </a:cxn>
                <a:cxn ang="0">
                  <a:pos x="0" y="840"/>
                </a:cxn>
              </a:cxnLst>
              <a:rect l="txL" t="txT" r="txR" b="txB"/>
              <a:pathLst>
                <a:path w="1030" h="840">
                  <a:moveTo>
                    <a:pt x="1030" y="0"/>
                  </a:moveTo>
                  <a:lnTo>
                    <a:pt x="0" y="84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8" name="Line 36"/>
            <p:cNvSpPr/>
            <p:nvPr/>
          </p:nvSpPr>
          <p:spPr>
            <a:xfrm flipH="1">
              <a:off x="1202" y="1207"/>
              <a:ext cx="998" cy="81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Freeform 37"/>
            <p:cNvSpPr/>
            <p:nvPr/>
          </p:nvSpPr>
          <p:spPr>
            <a:xfrm>
              <a:off x="1230" y="1343"/>
              <a:ext cx="970" cy="793"/>
            </a:xfrm>
            <a:custGeom>
              <a:avLst/>
              <a:gdLst>
                <a:gd name="txL" fmla="*/ 0 w 970"/>
                <a:gd name="txT" fmla="*/ 0 h 793"/>
                <a:gd name="txR" fmla="*/ 970 w 970"/>
                <a:gd name="txB" fmla="*/ 793 h 793"/>
              </a:gdLst>
              <a:ahLst/>
              <a:cxnLst>
                <a:cxn ang="0">
                  <a:pos x="970" y="0"/>
                </a:cxn>
                <a:cxn ang="0">
                  <a:pos x="0" y="793"/>
                </a:cxn>
              </a:cxnLst>
              <a:rect l="txL" t="txT" r="txR" b="txB"/>
              <a:pathLst>
                <a:path w="970" h="793">
                  <a:moveTo>
                    <a:pt x="970" y="0"/>
                  </a:moveTo>
                  <a:lnTo>
                    <a:pt x="0" y="793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0" name="Freeform 38"/>
            <p:cNvSpPr/>
            <p:nvPr/>
          </p:nvSpPr>
          <p:spPr>
            <a:xfrm>
              <a:off x="1278" y="1479"/>
              <a:ext cx="922" cy="753"/>
            </a:xfrm>
            <a:custGeom>
              <a:avLst/>
              <a:gdLst>
                <a:gd name="txL" fmla="*/ 0 w 922"/>
                <a:gd name="txT" fmla="*/ 0 h 753"/>
                <a:gd name="txR" fmla="*/ 922 w 922"/>
                <a:gd name="txB" fmla="*/ 753 h 753"/>
              </a:gdLst>
              <a:ahLst/>
              <a:cxnLst>
                <a:cxn ang="0">
                  <a:pos x="922" y="0"/>
                </a:cxn>
                <a:cxn ang="0">
                  <a:pos x="0" y="753"/>
                </a:cxn>
              </a:cxnLst>
              <a:rect l="txL" t="txT" r="txR" b="txB"/>
              <a:pathLst>
                <a:path w="922" h="753">
                  <a:moveTo>
                    <a:pt x="922" y="0"/>
                  </a:moveTo>
                  <a:lnTo>
                    <a:pt x="0" y="753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1" name="Freeform 39"/>
            <p:cNvSpPr/>
            <p:nvPr/>
          </p:nvSpPr>
          <p:spPr>
            <a:xfrm>
              <a:off x="1335" y="1615"/>
              <a:ext cx="865" cy="707"/>
            </a:xfrm>
            <a:custGeom>
              <a:avLst/>
              <a:gdLst>
                <a:gd name="txL" fmla="*/ 0 w 865"/>
                <a:gd name="txT" fmla="*/ 0 h 707"/>
                <a:gd name="txR" fmla="*/ 865 w 865"/>
                <a:gd name="txB" fmla="*/ 707 h 707"/>
              </a:gdLst>
              <a:ahLst/>
              <a:cxnLst>
                <a:cxn ang="0">
                  <a:pos x="865" y="0"/>
                </a:cxn>
                <a:cxn ang="0">
                  <a:pos x="0" y="707"/>
                </a:cxn>
              </a:cxnLst>
              <a:rect l="txL" t="txT" r="txR" b="txB"/>
              <a:pathLst>
                <a:path w="865" h="707">
                  <a:moveTo>
                    <a:pt x="865" y="0"/>
                  </a:moveTo>
                  <a:lnTo>
                    <a:pt x="0" y="70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2" name="Freeform 40"/>
            <p:cNvSpPr/>
            <p:nvPr/>
          </p:nvSpPr>
          <p:spPr>
            <a:xfrm>
              <a:off x="1401" y="1751"/>
              <a:ext cx="799" cy="658"/>
            </a:xfrm>
            <a:custGeom>
              <a:avLst/>
              <a:gdLst>
                <a:gd name="txL" fmla="*/ 0 w 799"/>
                <a:gd name="txT" fmla="*/ 0 h 658"/>
                <a:gd name="txR" fmla="*/ 799 w 799"/>
                <a:gd name="txB" fmla="*/ 658 h 658"/>
              </a:gdLst>
              <a:ahLst/>
              <a:cxnLst>
                <a:cxn ang="0">
                  <a:pos x="799" y="0"/>
                </a:cxn>
                <a:cxn ang="0">
                  <a:pos x="0" y="658"/>
                </a:cxn>
              </a:cxnLst>
              <a:rect l="txL" t="txT" r="txR" b="txB"/>
              <a:pathLst>
                <a:path w="799" h="658">
                  <a:moveTo>
                    <a:pt x="799" y="0"/>
                  </a:moveTo>
                  <a:lnTo>
                    <a:pt x="0" y="65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3" name="Freeform 41"/>
            <p:cNvSpPr/>
            <p:nvPr/>
          </p:nvSpPr>
          <p:spPr>
            <a:xfrm>
              <a:off x="1470" y="1887"/>
              <a:ext cx="730" cy="594"/>
            </a:xfrm>
            <a:custGeom>
              <a:avLst/>
              <a:gdLst>
                <a:gd name="txL" fmla="*/ 0 w 730"/>
                <a:gd name="txT" fmla="*/ 0 h 594"/>
                <a:gd name="txR" fmla="*/ 730 w 730"/>
                <a:gd name="txB" fmla="*/ 594 h 594"/>
              </a:gdLst>
              <a:ahLst/>
              <a:cxnLst>
                <a:cxn ang="0">
                  <a:pos x="730" y="0"/>
                </a:cxn>
                <a:cxn ang="0">
                  <a:pos x="0" y="594"/>
                </a:cxn>
              </a:cxnLst>
              <a:rect l="txL" t="txT" r="txR" b="txB"/>
              <a:pathLst>
                <a:path w="730" h="594">
                  <a:moveTo>
                    <a:pt x="730" y="0"/>
                  </a:moveTo>
                  <a:lnTo>
                    <a:pt x="0" y="59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4" name="Freeform 42"/>
            <p:cNvSpPr/>
            <p:nvPr/>
          </p:nvSpPr>
          <p:spPr>
            <a:xfrm>
              <a:off x="1557" y="2023"/>
              <a:ext cx="643" cy="530"/>
            </a:xfrm>
            <a:custGeom>
              <a:avLst/>
              <a:gdLst>
                <a:gd name="txL" fmla="*/ 0 w 643"/>
                <a:gd name="txT" fmla="*/ 0 h 530"/>
                <a:gd name="txR" fmla="*/ 643 w 643"/>
                <a:gd name="txB" fmla="*/ 530 h 530"/>
              </a:gdLst>
              <a:ahLst/>
              <a:cxnLst>
                <a:cxn ang="0">
                  <a:pos x="643" y="0"/>
                </a:cxn>
                <a:cxn ang="0">
                  <a:pos x="0" y="530"/>
                </a:cxn>
              </a:cxnLst>
              <a:rect l="txL" t="txT" r="txR" b="txB"/>
              <a:pathLst>
                <a:path w="643" h="530">
                  <a:moveTo>
                    <a:pt x="643" y="0"/>
                  </a:moveTo>
                  <a:lnTo>
                    <a:pt x="0" y="53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5" name="Freeform 43"/>
            <p:cNvSpPr/>
            <p:nvPr/>
          </p:nvSpPr>
          <p:spPr>
            <a:xfrm>
              <a:off x="1644" y="2159"/>
              <a:ext cx="556" cy="457"/>
            </a:xfrm>
            <a:custGeom>
              <a:avLst/>
              <a:gdLst>
                <a:gd name="txL" fmla="*/ 0 w 556"/>
                <a:gd name="txT" fmla="*/ 0 h 457"/>
                <a:gd name="txR" fmla="*/ 556 w 556"/>
                <a:gd name="txB" fmla="*/ 457 h 457"/>
              </a:gdLst>
              <a:ahLst/>
              <a:cxnLst>
                <a:cxn ang="0">
                  <a:pos x="556" y="0"/>
                </a:cxn>
                <a:cxn ang="0">
                  <a:pos x="0" y="457"/>
                </a:cxn>
              </a:cxnLst>
              <a:rect l="txL" t="txT" r="txR" b="txB"/>
              <a:pathLst>
                <a:path w="556" h="457">
                  <a:moveTo>
                    <a:pt x="556" y="0"/>
                  </a:moveTo>
                  <a:lnTo>
                    <a:pt x="0" y="45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6" name="Freeform 44"/>
            <p:cNvSpPr/>
            <p:nvPr/>
          </p:nvSpPr>
          <p:spPr>
            <a:xfrm>
              <a:off x="1749" y="2296"/>
              <a:ext cx="451" cy="368"/>
            </a:xfrm>
            <a:custGeom>
              <a:avLst/>
              <a:gdLst>
                <a:gd name="txL" fmla="*/ 0 w 451"/>
                <a:gd name="txT" fmla="*/ 0 h 368"/>
                <a:gd name="txR" fmla="*/ 451 w 451"/>
                <a:gd name="txB" fmla="*/ 368 h 368"/>
              </a:gdLst>
              <a:ahLst/>
              <a:cxnLst>
                <a:cxn ang="0">
                  <a:pos x="451" y="0"/>
                </a:cxn>
                <a:cxn ang="0">
                  <a:pos x="0" y="368"/>
                </a:cxn>
              </a:cxnLst>
              <a:rect l="txL" t="txT" r="txR" b="txB"/>
              <a:pathLst>
                <a:path w="451" h="368">
                  <a:moveTo>
                    <a:pt x="451" y="0"/>
                  </a:moveTo>
                  <a:lnTo>
                    <a:pt x="0" y="36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7" name="Freeform 45"/>
            <p:cNvSpPr/>
            <p:nvPr/>
          </p:nvSpPr>
          <p:spPr>
            <a:xfrm>
              <a:off x="1869" y="2432"/>
              <a:ext cx="331" cy="268"/>
            </a:xfrm>
            <a:custGeom>
              <a:avLst/>
              <a:gdLst>
                <a:gd name="txL" fmla="*/ 0 w 331"/>
                <a:gd name="txT" fmla="*/ 0 h 268"/>
                <a:gd name="txR" fmla="*/ 331 w 331"/>
                <a:gd name="txB" fmla="*/ 268 h 268"/>
              </a:gdLst>
              <a:ahLst/>
              <a:cxnLst>
                <a:cxn ang="0">
                  <a:pos x="331" y="0"/>
                </a:cxn>
                <a:cxn ang="0">
                  <a:pos x="0" y="268"/>
                </a:cxn>
              </a:cxnLst>
              <a:rect l="txL" t="txT" r="txR" b="txB"/>
              <a:pathLst>
                <a:path w="331" h="268">
                  <a:moveTo>
                    <a:pt x="331" y="0"/>
                  </a:moveTo>
                  <a:lnTo>
                    <a:pt x="0" y="26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8" name="Freeform 46"/>
            <p:cNvSpPr/>
            <p:nvPr/>
          </p:nvSpPr>
          <p:spPr>
            <a:xfrm>
              <a:off x="1989" y="2568"/>
              <a:ext cx="211" cy="171"/>
            </a:xfrm>
            <a:custGeom>
              <a:avLst/>
              <a:gdLst>
                <a:gd name="txL" fmla="*/ 0 w 211"/>
                <a:gd name="txT" fmla="*/ 0 h 171"/>
                <a:gd name="txR" fmla="*/ 211 w 211"/>
                <a:gd name="txB" fmla="*/ 171 h 171"/>
              </a:gdLst>
              <a:ahLst/>
              <a:cxnLst>
                <a:cxn ang="0">
                  <a:pos x="211" y="0"/>
                </a:cxn>
                <a:cxn ang="0">
                  <a:pos x="0" y="171"/>
                </a:cxn>
              </a:cxnLst>
              <a:rect l="txL" t="txT" r="txR" b="txB"/>
              <a:pathLst>
                <a:path w="211" h="171">
                  <a:moveTo>
                    <a:pt x="211" y="0"/>
                  </a:moveTo>
                  <a:lnTo>
                    <a:pt x="0" y="17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9" name="Freeform 47"/>
            <p:cNvSpPr/>
            <p:nvPr/>
          </p:nvSpPr>
          <p:spPr>
            <a:xfrm>
              <a:off x="2142" y="2704"/>
              <a:ext cx="58" cy="50"/>
            </a:xfrm>
            <a:custGeom>
              <a:avLst/>
              <a:gdLst>
                <a:gd name="txL" fmla="*/ 0 w 58"/>
                <a:gd name="txT" fmla="*/ 0 h 50"/>
                <a:gd name="txR" fmla="*/ 58 w 58"/>
                <a:gd name="txB" fmla="*/ 50 h 50"/>
              </a:gdLst>
              <a:ahLst/>
              <a:cxnLst>
                <a:cxn ang="0">
                  <a:pos x="58" y="0"/>
                </a:cxn>
                <a:cxn ang="0">
                  <a:pos x="0" y="50"/>
                </a:cxn>
              </a:cxnLst>
              <a:rect l="txL" t="txT" r="txR" b="txB"/>
              <a:pathLst>
                <a:path w="58" h="50">
                  <a:moveTo>
                    <a:pt x="58" y="0"/>
                  </a:moveTo>
                  <a:lnTo>
                    <a:pt x="0" y="5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0" name="Freeform 48"/>
            <p:cNvSpPr/>
            <p:nvPr/>
          </p:nvSpPr>
          <p:spPr>
            <a:xfrm>
              <a:off x="1202" y="756"/>
              <a:ext cx="883" cy="724"/>
            </a:xfrm>
            <a:custGeom>
              <a:avLst/>
              <a:gdLst>
                <a:gd name="txL" fmla="*/ 0 w 883"/>
                <a:gd name="txT" fmla="*/ 0 h 724"/>
                <a:gd name="txR" fmla="*/ 883 w 883"/>
                <a:gd name="txB" fmla="*/ 724 h 724"/>
              </a:gdLst>
              <a:ahLst/>
              <a:cxnLst>
                <a:cxn ang="0">
                  <a:pos x="883" y="0"/>
                </a:cxn>
                <a:cxn ang="0">
                  <a:pos x="0" y="724"/>
                </a:cxn>
              </a:cxnLst>
              <a:rect l="txL" t="txT" r="txR" b="txB"/>
              <a:pathLst>
                <a:path w="883" h="724">
                  <a:moveTo>
                    <a:pt x="883" y="0"/>
                  </a:moveTo>
                  <a:lnTo>
                    <a:pt x="0" y="72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1" name="Freeform 49"/>
            <p:cNvSpPr/>
            <p:nvPr/>
          </p:nvSpPr>
          <p:spPr>
            <a:xfrm>
              <a:off x="1275" y="792"/>
              <a:ext cx="609" cy="495"/>
            </a:xfrm>
            <a:custGeom>
              <a:avLst/>
              <a:gdLst>
                <a:gd name="txL" fmla="*/ 0 w 609"/>
                <a:gd name="txT" fmla="*/ 0 h 495"/>
                <a:gd name="txR" fmla="*/ 609 w 609"/>
                <a:gd name="txB" fmla="*/ 495 h 495"/>
              </a:gdLst>
              <a:ahLst/>
              <a:cxnLst>
                <a:cxn ang="0">
                  <a:pos x="609" y="0"/>
                </a:cxn>
                <a:cxn ang="0">
                  <a:pos x="0" y="495"/>
                </a:cxn>
              </a:cxnLst>
              <a:rect l="txL" t="txT" r="txR" b="txB"/>
              <a:pathLst>
                <a:path w="609" h="495">
                  <a:moveTo>
                    <a:pt x="609" y="0"/>
                  </a:moveTo>
                  <a:lnTo>
                    <a:pt x="0" y="49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5016641" y="1181100"/>
            <a:ext cx="3239666" cy="3213100"/>
            <a:chOff x="2200" y="744"/>
            <a:chExt cx="2041" cy="2024"/>
          </a:xfrm>
        </p:grpSpPr>
        <p:grpSp>
          <p:nvGrpSpPr>
            <p:cNvPr id="5" name="Group 51"/>
            <p:cNvGrpSpPr/>
            <p:nvPr/>
          </p:nvGrpSpPr>
          <p:grpSpPr>
            <a:xfrm>
              <a:off x="2200" y="744"/>
              <a:ext cx="2041" cy="2024"/>
              <a:chOff x="2200" y="744"/>
              <a:chExt cx="2041" cy="2024"/>
            </a:xfrm>
          </p:grpSpPr>
          <p:sp>
            <p:nvSpPr>
              <p:cNvPr id="10247" name="Line 24"/>
              <p:cNvSpPr/>
              <p:nvPr/>
            </p:nvSpPr>
            <p:spPr>
              <a:xfrm flipH="1">
                <a:off x="3188" y="1752"/>
                <a:ext cx="1043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48" name="Line 25"/>
              <p:cNvSpPr/>
              <p:nvPr/>
            </p:nvSpPr>
            <p:spPr>
              <a:xfrm flipH="1">
                <a:off x="3107" y="2115"/>
                <a:ext cx="113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49" name="Line 26"/>
              <p:cNvSpPr/>
              <p:nvPr/>
            </p:nvSpPr>
            <p:spPr>
              <a:xfrm flipH="1">
                <a:off x="2880" y="2478"/>
                <a:ext cx="1361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50" name="Line 27"/>
              <p:cNvSpPr/>
              <p:nvPr/>
            </p:nvSpPr>
            <p:spPr>
              <a:xfrm flipH="1">
                <a:off x="2835" y="981"/>
                <a:ext cx="140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51" name="Line 28"/>
              <p:cNvSpPr/>
              <p:nvPr/>
            </p:nvSpPr>
            <p:spPr>
              <a:xfrm flipH="1">
                <a:off x="3107" y="1344"/>
                <a:ext cx="113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52" name="Line 29"/>
              <p:cNvSpPr/>
              <p:nvPr/>
            </p:nvSpPr>
            <p:spPr>
              <a:xfrm flipH="1">
                <a:off x="2200" y="744"/>
                <a:ext cx="2041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53" name="Line 30"/>
              <p:cNvSpPr/>
              <p:nvPr/>
            </p:nvSpPr>
            <p:spPr>
              <a:xfrm flipH="1">
                <a:off x="2200" y="2768"/>
                <a:ext cx="2041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0246" name="Text Box 52"/>
            <p:cNvSpPr txBox="1"/>
            <p:nvPr/>
          </p:nvSpPr>
          <p:spPr>
            <a:xfrm>
              <a:off x="3723" y="890"/>
              <a:ext cx="291" cy="1724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太    阳    光    线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2"/>
          <p:cNvSpPr>
            <a:spLocks noTextEdit="1"/>
          </p:cNvSpPr>
          <p:nvPr/>
        </p:nvSpPr>
        <p:spPr>
          <a:xfrm rot="5400000">
            <a:off x="1272062" y="3860835"/>
            <a:ext cx="2374900" cy="504759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0" b="1">
                <a:ln w="952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合作探究</a:t>
            </a:r>
          </a:p>
        </p:txBody>
      </p:sp>
      <p:sp>
        <p:nvSpPr>
          <p:cNvPr id="252931" name="Text Box 3"/>
          <p:cNvSpPr txBox="1"/>
          <p:nvPr/>
        </p:nvSpPr>
        <p:spPr>
          <a:xfrm>
            <a:off x="3180143" y="2427290"/>
            <a:ext cx="6953932" cy="258532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一天中，从早晨到中午到晚上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由于太阳高度的变化，我们感受到的气温也随之变化，想一想，一天之中太阳高度为什么会变化呢？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一年中，由于正午太阳高度的变化（夏高冬低），我们感受到的气温也随之变化，想一想，一年之中正午太阳高度为什么会变化呢？</a:t>
            </a:r>
          </a:p>
        </p:txBody>
      </p:sp>
      <p:sp>
        <p:nvSpPr>
          <p:cNvPr id="11268" name="WordArt 10"/>
          <p:cNvSpPr>
            <a:spLocks noTextEdit="1"/>
          </p:cNvSpPr>
          <p:nvPr/>
        </p:nvSpPr>
        <p:spPr>
          <a:xfrm>
            <a:off x="4229344" y="1341438"/>
            <a:ext cx="3733314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2500" lnSpcReduction="20000"/>
          </a:bodyPr>
          <a:lstStyle/>
          <a:p>
            <a:pPr algn="ctr" eaLnBrk="0" hangingPunct="0"/>
            <a:r>
              <a:rPr lang="zh-CN" altLang="en-US" sz="3600" dirty="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地球的运动与气候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ldLvl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1393</Words>
  <Application>Microsoft Office PowerPoint</Application>
  <PresentationFormat>宽屏</PresentationFormat>
  <Paragraphs>177</Paragraphs>
  <Slides>27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华文楷体</vt:lpstr>
      <vt:lpstr>微软雅黑</vt:lpstr>
      <vt:lpstr>Arial</vt:lpstr>
      <vt:lpstr>Arial Black</vt:lpstr>
      <vt:lpstr>Times New Roman</vt:lpstr>
      <vt:lpstr>Trebuchet MS</vt:lpstr>
      <vt:lpstr>Wingdings 3</vt:lpstr>
      <vt:lpstr>平面</vt:lpstr>
      <vt:lpstr>4.3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</dc:title>
  <dc:creator>Administrator</dc:creator>
  <cp:lastModifiedBy>xbany</cp:lastModifiedBy>
  <cp:revision>2</cp:revision>
  <dcterms:created xsi:type="dcterms:W3CDTF">2019-11-25T00:36:59Z</dcterms:created>
  <dcterms:modified xsi:type="dcterms:W3CDTF">2019-11-25T00:38:57Z</dcterms:modified>
</cp:coreProperties>
</file>