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642" r:id="rId2"/>
    <p:sldId id="643" r:id="rId3"/>
    <p:sldId id="644" r:id="rId4"/>
    <p:sldId id="645" r:id="rId5"/>
    <p:sldId id="646" r:id="rId6"/>
    <p:sldId id="647" r:id="rId7"/>
    <p:sldId id="648" r:id="rId8"/>
    <p:sldId id="649" r:id="rId9"/>
    <p:sldId id="651" r:id="rId10"/>
    <p:sldId id="652" r:id="rId11"/>
    <p:sldId id="650" r:id="rId12"/>
    <p:sldId id="655" r:id="rId13"/>
    <p:sldId id="657" r:id="rId14"/>
    <p:sldId id="658" r:id="rId15"/>
    <p:sldId id="659" r:id="rId16"/>
    <p:sldId id="656" r:id="rId17"/>
    <p:sldId id="672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AA200-DFED-46FD-952B-0037C06455D1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D9A19-4BFF-4892-9133-4F2B0430D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4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Rot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r>
              <a:rPr lang="zh-CN" altLang="en-US" dirty="0"/>
              <a:t>四幅图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74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7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20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30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2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2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6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4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8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46BA-1E45-4BA6-8C63-9EF026DA5CD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058C11-2243-45AB-9CD0-D57D90A4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news.tom.com/piclib/pic48_12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slide" Target="slide2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6" name="Picture 2" descr="http://pic.shejiben.com/caizhi/day_130201/20130201_e3cb2f43930f5cc923fd4bSicvwkJx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" y="2196937"/>
            <a:ext cx="5865646" cy="4661065"/>
          </a:xfrm>
          <a:prstGeom prst="rect">
            <a:avLst/>
          </a:prstGeom>
          <a:noFill/>
        </p:spPr>
      </p:pic>
      <p:pic>
        <p:nvPicPr>
          <p:cNvPr id="62468" name="Picture 4" descr="http://img05.tooopen.com/images/20150724/tooopen_sy_1352299667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427" y="717939"/>
            <a:ext cx="6303781" cy="2630905"/>
          </a:xfrm>
          <a:prstGeom prst="rect">
            <a:avLst/>
          </a:prstGeom>
          <a:noFill/>
        </p:spPr>
      </p:pic>
      <p:pic>
        <p:nvPicPr>
          <p:cNvPr id="62470" name="Picture 6" descr="http://img1.3lian.com/2015/a2/223/d/2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0819" y="3362941"/>
            <a:ext cx="6360388" cy="349506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94" y="1067922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4252" y="1686298"/>
            <a:ext cx="363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说说为何会有这些差异呢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utumn2002-0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23" y="777875"/>
            <a:ext cx="4815213" cy="403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 descr="autumn2002-0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1236" y="807720"/>
            <a:ext cx="4495215" cy="403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4" descr="cc0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737" y="4191000"/>
            <a:ext cx="8380909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Text Box 6"/>
          <p:cNvSpPr txBox="1"/>
          <p:nvPr/>
        </p:nvSpPr>
        <p:spPr>
          <a:xfrm>
            <a:off x="5136007" y="3505202"/>
            <a:ext cx="495235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温带落叶阔叶林</a:t>
            </a:r>
          </a:p>
        </p:txBody>
      </p:sp>
      <p:sp>
        <p:nvSpPr>
          <p:cNvPr id="26631" name="Text Box 7"/>
          <p:cNvSpPr txBox="1"/>
          <p:nvPr/>
        </p:nvSpPr>
        <p:spPr>
          <a:xfrm>
            <a:off x="4267440" y="6156327"/>
            <a:ext cx="495235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温带草原</a:t>
            </a:r>
          </a:p>
        </p:txBody>
      </p:sp>
      <p:sp>
        <p:nvSpPr>
          <p:cNvPr id="12" name="矩形 11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7"/>
          <p:cNvSpPr txBox="1"/>
          <p:nvPr/>
        </p:nvSpPr>
        <p:spPr>
          <a:xfrm>
            <a:off x="2932844" y="1387160"/>
            <a:ext cx="264653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温带季风气候</a:t>
            </a:r>
          </a:p>
        </p:txBody>
      </p:sp>
      <p:sp>
        <p:nvSpPr>
          <p:cNvPr id="24579" name="Text Box 1028"/>
          <p:cNvSpPr txBox="1"/>
          <p:nvPr/>
        </p:nvSpPr>
        <p:spPr>
          <a:xfrm>
            <a:off x="2911257" y="2560322"/>
            <a:ext cx="3056849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温带海洋性气候</a:t>
            </a:r>
          </a:p>
        </p:txBody>
      </p:sp>
      <p:sp>
        <p:nvSpPr>
          <p:cNvPr id="24580" name="Text Box 1029" descr="斜纹布"/>
          <p:cNvSpPr txBox="1"/>
          <p:nvPr/>
        </p:nvSpPr>
        <p:spPr>
          <a:xfrm>
            <a:off x="2174118" y="1021080"/>
            <a:ext cx="646247" cy="4093428"/>
          </a:xfrm>
          <a:prstGeom prst="rect">
            <a:avLst/>
          </a:prstGeom>
          <a:blipFill rotWithShape="0">
            <a:blip r:embed="rId2" cstate="print"/>
          </a:blipFill>
          <a:ln w="9525" cap="flat" cmpd="sng">
            <a:solidFill>
              <a:srgbClr val="66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4400" dirty="0">
              <a:solidFill>
                <a:srgbClr val="FF3399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sp>
        <p:nvSpPr>
          <p:cNvPr id="24581" name="Text Box 1030"/>
          <p:cNvSpPr txBox="1"/>
          <p:nvPr/>
        </p:nvSpPr>
        <p:spPr>
          <a:xfrm>
            <a:off x="2865543" y="4053207"/>
            <a:ext cx="3056849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温带大陆性气候</a:t>
            </a:r>
          </a:p>
        </p:txBody>
      </p:sp>
      <p:sp>
        <p:nvSpPr>
          <p:cNvPr id="8" name="矩形 7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24061"/>
              </p:ext>
            </p:extLst>
          </p:nvPr>
        </p:nvGraphicFramePr>
        <p:xfrm>
          <a:off x="1388010" y="630554"/>
          <a:ext cx="8910396" cy="6051657"/>
        </p:xfrm>
        <a:graphic>
          <a:graphicData uri="http://schemas.openxmlformats.org/drawingml/2006/table">
            <a:tbl>
              <a:tblPr/>
              <a:tblGrid>
                <a:gridCol w="31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 型</a:t>
                      </a:r>
                    </a:p>
                  </a:txBody>
                  <a:tcPr marL="91428" marR="9142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     布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    征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8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温带海洋性气候</a:t>
                      </a:r>
                    </a:p>
                  </a:txBody>
                  <a:tcPr marL="91428" marR="91428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在中纬度的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大陆西岸</a:t>
                      </a: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冬</a:t>
                      </a: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无严寒</a:t>
                      </a:r>
                      <a:endParaRPr lang="en-US" altLang="zh-CN" sz="3600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夏</a:t>
                      </a: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无酷暑</a:t>
                      </a:r>
                      <a:endParaRPr lang="en-US" altLang="zh-CN" sz="1800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温差小</a:t>
                      </a:r>
                      <a:endParaRPr lang="en-US" altLang="zh-CN" sz="1800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一年内降水均匀</a:t>
                      </a:r>
                      <a:endParaRPr lang="zh-CN" altLang="en-US" sz="4000" dirty="0">
                        <a:ea typeface="微软雅黑" panose="020B0503020204020204" pitchFamily="34" charset="-122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None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温带大陆性气候</a:t>
                      </a: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中纬度大陆内部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亚欧大陆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北美大陆</a:t>
                      </a: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冬</a:t>
                      </a: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冷</a:t>
                      </a: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夏</a:t>
                      </a: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热，</a:t>
                      </a:r>
                      <a:endParaRPr lang="en-US" altLang="zh-CN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气温的年变化和月变化大，</a:t>
                      </a:r>
                      <a:endParaRPr lang="en-US" altLang="zh-CN" sz="1800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降水集中于夏季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温带季风气候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亚欧大陆温带地区的大陆东部</a:t>
                      </a: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夏季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高温多雨</a:t>
                      </a:r>
                      <a:endParaRPr lang="en-US" altLang="zh-CN" sz="3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冬季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寒冷干燥</a:t>
                      </a:r>
                      <a:endParaRPr kumimoji="1" lang="zh-CN" altLang="zh-CN" sz="32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9398" y="230444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1027" descr="11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" y="2176941"/>
            <a:ext cx="7019382" cy="445209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 Box 1028"/>
          <p:cNvSpPr txBox="1"/>
          <p:nvPr/>
        </p:nvSpPr>
        <p:spPr>
          <a:xfrm>
            <a:off x="2561491" y="2320246"/>
            <a:ext cx="26465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亚寒带针叶林气候</a:t>
            </a:r>
          </a:p>
        </p:txBody>
      </p:sp>
      <p:pic>
        <p:nvPicPr>
          <p:cNvPr id="14338" name="Picture 2" descr="http://p12.qhimg.com/t0191840628077c9ec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5237" y="2280064"/>
            <a:ext cx="6506832" cy="4398737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i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026" y="2209800"/>
            <a:ext cx="4495215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3" descr="ci0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4570" y="1905000"/>
            <a:ext cx="4571405" cy="350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8" name="Picture 4" descr="ci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6978" y="2148840"/>
            <a:ext cx="4495215" cy="3352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"/>
          <p:cNvGrpSpPr/>
          <p:nvPr/>
        </p:nvGrpSpPr>
        <p:grpSpPr>
          <a:xfrm>
            <a:off x="4572199" y="4572000"/>
            <a:ext cx="2285702" cy="465064"/>
            <a:chOff x="0" y="0"/>
            <a:chExt cx="11174" cy="51"/>
          </a:xfrm>
        </p:grpSpPr>
        <p:sp>
          <p:nvSpPr>
            <p:cNvPr id="36874" name="Rectangle 6"/>
            <p:cNvSpPr/>
            <p:nvPr/>
          </p:nvSpPr>
          <p:spPr>
            <a:xfrm>
              <a:off x="0" y="0"/>
              <a:ext cx="2793" cy="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36875" name="Rectangle 7"/>
            <p:cNvSpPr/>
            <p:nvPr/>
          </p:nvSpPr>
          <p:spPr>
            <a:xfrm>
              <a:off x="2793" y="0"/>
              <a:ext cx="2793" cy="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0" y="0"/>
              <a:ext cx="5587" cy="51"/>
              <a:chOff x="0" y="14"/>
              <a:chExt cx="5587" cy="51"/>
            </a:xfrm>
          </p:grpSpPr>
          <p:sp>
            <p:nvSpPr>
              <p:cNvPr id="36880" name="Rectangle 9"/>
              <p:cNvSpPr/>
              <p:nvPr/>
            </p:nvSpPr>
            <p:spPr>
              <a:xfrm>
                <a:off x="0" y="14"/>
                <a:ext cx="5587" cy="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36881" name="Rectangle 10"/>
              <p:cNvSpPr/>
              <p:nvPr/>
            </p:nvSpPr>
            <p:spPr>
              <a:xfrm>
                <a:off x="0" y="14"/>
                <a:ext cx="5587" cy="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endParaRPr lang="zh-CN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" name="Group 11"/>
            <p:cNvGrpSpPr/>
            <p:nvPr/>
          </p:nvGrpSpPr>
          <p:grpSpPr>
            <a:xfrm>
              <a:off x="5587" y="0"/>
              <a:ext cx="5587" cy="51"/>
              <a:chOff x="0" y="14"/>
              <a:chExt cx="5587" cy="51"/>
            </a:xfrm>
          </p:grpSpPr>
          <p:sp>
            <p:nvSpPr>
              <p:cNvPr id="36878" name="Rectangle 12"/>
              <p:cNvSpPr/>
              <p:nvPr/>
            </p:nvSpPr>
            <p:spPr>
              <a:xfrm>
                <a:off x="0" y="14"/>
                <a:ext cx="5587" cy="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36879" name="Rectangle 13"/>
              <p:cNvSpPr/>
              <p:nvPr/>
            </p:nvSpPr>
            <p:spPr>
              <a:xfrm>
                <a:off x="0" y="14"/>
                <a:ext cx="5587" cy="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endParaRPr lang="zh-CN" altLang="zh-CN" sz="20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6870" name="Text Box 14"/>
          <p:cNvSpPr txBox="1"/>
          <p:nvPr/>
        </p:nvSpPr>
        <p:spPr>
          <a:xfrm>
            <a:off x="7254091" y="5228275"/>
            <a:ext cx="3572949" cy="113877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  <a:ea typeface="方正姚体" panose="02010601030101010101" pitchFamily="2" charset="-122"/>
              </a:rPr>
              <a:t>高山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草地上的马鹿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Text Box 15"/>
          <p:cNvSpPr txBox="1"/>
          <p:nvPr/>
        </p:nvSpPr>
        <p:spPr>
          <a:xfrm>
            <a:off x="1265550" y="5390515"/>
            <a:ext cx="5126057" cy="107721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ea typeface="方正姚体" panose="02010601030101010101" pitchFamily="2" charset="-122"/>
              </a:rPr>
              <a:t>高山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</a:t>
            </a:r>
            <a:r>
              <a:rPr lang="zh-CN" altLang="en-US" b="1" dirty="0">
                <a:solidFill>
                  <a:schemeClr val="accent2"/>
                </a:solidFill>
                <a:ea typeface="方正姚体" panose="02010601030101010101" pitchFamily="2" charset="-122"/>
              </a:rPr>
              <a:t>线附近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的亚高山草甸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4" name="Text Box 16"/>
          <p:cNvSpPr txBox="1"/>
          <p:nvPr/>
        </p:nvSpPr>
        <p:spPr>
          <a:xfrm>
            <a:off x="3163952" y="6273227"/>
            <a:ext cx="489685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夏季凉爽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冬季漫长而严寒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6873" name="Text Box 17"/>
          <p:cNvSpPr txBox="1"/>
          <p:nvPr/>
        </p:nvSpPr>
        <p:spPr>
          <a:xfrm>
            <a:off x="4572200" y="1167450"/>
            <a:ext cx="276514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ea typeface="方正姚体" panose="02010601030101010101" pitchFamily="2" charset="-122"/>
              </a:rPr>
              <a:t>高山</a:t>
            </a:r>
            <a:r>
              <a:rPr lang="en-US" altLang="zh-CN" b="1" dirty="0">
                <a:solidFill>
                  <a:schemeClr val="accent2"/>
                </a:solidFill>
                <a:ea typeface="方正姚体" panose="02010601030101010101" pitchFamily="2" charset="-122"/>
              </a:rPr>
              <a:t>.</a:t>
            </a:r>
            <a:r>
              <a:rPr lang="zh-CN" altLang="en-US" b="1" dirty="0">
                <a:solidFill>
                  <a:schemeClr val="accent2"/>
                </a:solidFill>
                <a:ea typeface="方正姚体" panose="02010601030101010101" pitchFamily="2" charset="-122"/>
              </a:rPr>
              <a:t>高原气候</a:t>
            </a:r>
          </a:p>
        </p:txBody>
      </p:sp>
      <p:sp>
        <p:nvSpPr>
          <p:cNvPr id="18" name="矩形 17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h0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715" y="1158240"/>
            <a:ext cx="4495215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Rectangle 3"/>
          <p:cNvSpPr/>
          <p:nvPr/>
        </p:nvSpPr>
        <p:spPr>
          <a:xfrm>
            <a:off x="6019811" y="3061337"/>
            <a:ext cx="228570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pic>
        <p:nvPicPr>
          <p:cNvPr id="37892" name="Picture 4" descr="ch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068" y="1158240"/>
            <a:ext cx="3961884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Rectangle 5"/>
          <p:cNvSpPr/>
          <p:nvPr/>
        </p:nvSpPr>
        <p:spPr>
          <a:xfrm>
            <a:off x="4776960" y="2949577"/>
            <a:ext cx="228570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pic>
        <p:nvPicPr>
          <p:cNvPr id="37894" name="Picture 6" descr="ch0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191" y="4114800"/>
            <a:ext cx="4495215" cy="274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5" name="Rectangle 7"/>
          <p:cNvSpPr/>
          <p:nvPr/>
        </p:nvSpPr>
        <p:spPr>
          <a:xfrm>
            <a:off x="4856325" y="2949577"/>
            <a:ext cx="228570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7896" name="Text Box 8"/>
          <p:cNvSpPr txBox="1"/>
          <p:nvPr/>
        </p:nvSpPr>
        <p:spPr>
          <a:xfrm>
            <a:off x="3596331" y="6020437"/>
            <a:ext cx="141558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北极熊</a:t>
            </a:r>
          </a:p>
        </p:txBody>
      </p:sp>
      <p:sp>
        <p:nvSpPr>
          <p:cNvPr id="37897" name="Text Box 9"/>
          <p:cNvSpPr txBox="1"/>
          <p:nvPr/>
        </p:nvSpPr>
        <p:spPr>
          <a:xfrm>
            <a:off x="10732802" y="1980885"/>
            <a:ext cx="9993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冰川</a:t>
            </a:r>
          </a:p>
        </p:txBody>
      </p:sp>
      <p:sp>
        <p:nvSpPr>
          <p:cNvPr id="37898" name="Text Box 10"/>
          <p:cNvSpPr txBox="1"/>
          <p:nvPr/>
        </p:nvSpPr>
        <p:spPr>
          <a:xfrm>
            <a:off x="10819151" y="4945065"/>
            <a:ext cx="9993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企鹅</a:t>
            </a:r>
          </a:p>
        </p:txBody>
      </p:sp>
      <p:sp>
        <p:nvSpPr>
          <p:cNvPr id="37899" name="Rectangle 11"/>
          <p:cNvSpPr/>
          <p:nvPr/>
        </p:nvSpPr>
        <p:spPr>
          <a:xfrm>
            <a:off x="2591257" y="1432560"/>
            <a:ext cx="4190454" cy="13144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冰原带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altLang="zh-CN" sz="6000" dirty="0">
              <a:solidFill>
                <a:srgbClr val="FFFF66"/>
              </a:solidFill>
            </a:endParaRPr>
          </a:p>
        </p:txBody>
      </p:sp>
      <p:sp>
        <p:nvSpPr>
          <p:cNvPr id="38924" name="Text Box 12"/>
          <p:cNvSpPr txBox="1"/>
          <p:nvPr/>
        </p:nvSpPr>
        <p:spPr>
          <a:xfrm>
            <a:off x="4236964" y="1386840"/>
            <a:ext cx="2366045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终年酷寒</a:t>
            </a:r>
            <a:r>
              <a:rPr lang="en-US" altLang="zh-CN" sz="4000" dirty="0">
                <a:solidFill>
                  <a:srgbClr val="FFFF66"/>
                </a:solidFill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4"/>
          <p:cNvSpPr txBox="1"/>
          <p:nvPr/>
        </p:nvSpPr>
        <p:spPr>
          <a:xfrm>
            <a:off x="2927191" y="2844225"/>
            <a:ext cx="18259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寒带气候</a:t>
            </a:r>
          </a:p>
        </p:txBody>
      </p:sp>
      <p:sp>
        <p:nvSpPr>
          <p:cNvPr id="33796" name="Text Box 5" descr="斜纹布"/>
          <p:cNvSpPr txBox="1"/>
          <p:nvPr/>
        </p:nvSpPr>
        <p:spPr>
          <a:xfrm>
            <a:off x="1753167" y="1737362"/>
            <a:ext cx="883805" cy="4401205"/>
          </a:xfrm>
          <a:prstGeom prst="rect">
            <a:avLst/>
          </a:prstGeom>
          <a:blipFill rotWithShape="0">
            <a:blip r:embed="rId2" cstate="print"/>
          </a:blipFill>
          <a:ln w="9525" cap="flat" cmpd="sng">
            <a:solidFill>
              <a:srgbClr val="66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寒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</a:t>
            </a:r>
          </a:p>
        </p:txBody>
      </p:sp>
      <p:sp>
        <p:nvSpPr>
          <p:cNvPr id="33797" name="Text Box 6"/>
          <p:cNvSpPr txBox="1"/>
          <p:nvPr/>
        </p:nvSpPr>
        <p:spPr>
          <a:xfrm>
            <a:off x="2758876" y="5470527"/>
            <a:ext cx="264653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高山高原气候</a:t>
            </a:r>
          </a:p>
        </p:txBody>
      </p:sp>
      <p:sp>
        <p:nvSpPr>
          <p:cNvPr id="33799" name="AutoShape 8"/>
          <p:cNvSpPr/>
          <p:nvPr/>
        </p:nvSpPr>
        <p:spPr>
          <a:xfrm>
            <a:off x="5536267" y="1981896"/>
            <a:ext cx="228570" cy="2438400"/>
          </a:xfrm>
          <a:prstGeom prst="leftBrace">
            <a:avLst>
              <a:gd name="adj1" fmla="val 88888"/>
              <a:gd name="adj2" fmla="val 50000"/>
            </a:avLst>
          </a:prstGeom>
          <a:noFill/>
          <a:ln w="57150" cap="flat" cmpd="sng">
            <a:solidFill>
              <a:srgbClr val="FF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3800" name="Text Box 9"/>
          <p:cNvSpPr txBox="1"/>
          <p:nvPr/>
        </p:nvSpPr>
        <p:spPr>
          <a:xfrm>
            <a:off x="6161588" y="2259450"/>
            <a:ext cx="18259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苔原气候</a:t>
            </a:r>
          </a:p>
        </p:txBody>
      </p:sp>
      <p:sp>
        <p:nvSpPr>
          <p:cNvPr id="33801" name="Text Box 10"/>
          <p:cNvSpPr txBox="1"/>
          <p:nvPr/>
        </p:nvSpPr>
        <p:spPr>
          <a:xfrm>
            <a:off x="6161588" y="3575475"/>
            <a:ext cx="18259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冰原气候</a:t>
            </a:r>
          </a:p>
        </p:txBody>
      </p:sp>
      <p:sp>
        <p:nvSpPr>
          <p:cNvPr id="10" name="矩形 9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05723"/>
              </p:ext>
            </p:extLst>
          </p:nvPr>
        </p:nvGraphicFramePr>
        <p:xfrm>
          <a:off x="1370255" y="701576"/>
          <a:ext cx="8910396" cy="4644387"/>
        </p:xfrm>
        <a:graphic>
          <a:graphicData uri="http://schemas.openxmlformats.org/drawingml/2006/table">
            <a:tbl>
              <a:tblPr/>
              <a:tblGrid>
                <a:gridCol w="31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 型</a:t>
                      </a:r>
                    </a:p>
                  </a:txBody>
                  <a:tcPr marL="91428" marR="91428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     布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    征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8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苔原气候</a:t>
                      </a:r>
                    </a:p>
                  </a:txBody>
                  <a:tcPr marL="91428" marR="91428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亚欧大陆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北美洲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北冰洋沿岸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夏季短暂</a:t>
                      </a:r>
                      <a:endParaRPr kumimoji="1" lang="en-US" altLang="zh-C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降水稀少</a:t>
                      </a:r>
                      <a:endParaRPr kumimoji="1" lang="zh-CN" altLang="zh-C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冰原气候</a:t>
                      </a: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格陵兰岛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北极地区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冬</a:t>
                      </a: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冷</a:t>
                      </a: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夏</a:t>
                      </a: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热，</a:t>
                      </a:r>
                      <a:endParaRPr lang="en-US" altLang="zh-CN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气温的年变化和月变化大，</a:t>
                      </a:r>
                      <a:endParaRPr lang="en-US" altLang="zh-CN" sz="1800" dirty="0"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a typeface="微软雅黑" panose="020B0503020204020204" pitchFamily="34" charset="-122"/>
                        </a:rPr>
                        <a:t>降水集中于夏季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高山高原气候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中低纬度地区的山地高原</a:t>
                      </a: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夏季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高温多雨</a:t>
                      </a:r>
                      <a:endParaRPr lang="en-US" altLang="zh-CN" sz="3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dirty="0">
                          <a:ea typeface="微软雅黑" panose="020B0503020204020204" pitchFamily="34" charset="-122"/>
                        </a:rPr>
                        <a:t>冬季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寒冷干燥</a:t>
                      </a:r>
                      <a:endParaRPr kumimoji="1" lang="zh-CN" altLang="zh-CN" sz="32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28" marR="91428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9398" y="230444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  <p:extLst>
      <p:ext uri="{BB962C8B-B14F-4D97-AF65-F5344CB8AC3E}">
        <p14:creationId xmlns:p14="http://schemas.microsoft.com/office/powerpoint/2010/main" val="278416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气候直方图"/>
          <p:cNvPicPr>
            <a:picLocks noChangeAspect="1"/>
          </p:cNvPicPr>
          <p:nvPr/>
        </p:nvPicPr>
        <p:blipFill>
          <a:blip r:embed="rId2" cstate="print">
            <a:lum bright="12000" contrast="12000"/>
          </a:blip>
          <a:stretch>
            <a:fillRect/>
          </a:stretch>
        </p:blipFill>
        <p:spPr>
          <a:xfrm>
            <a:off x="2518035" y="745178"/>
            <a:ext cx="8149370" cy="61128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南美洲"/>
          <p:cNvPicPr>
            <a:picLocks noChangeAspect="1"/>
          </p:cNvPicPr>
          <p:nvPr/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2203024" y="354330"/>
            <a:ext cx="8198053" cy="6149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1161963041_404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396" y="4362450"/>
            <a:ext cx="5143715" cy="2495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5" name="Picture 9" descr="20096181459438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470" y="1722975"/>
            <a:ext cx="5034895" cy="2519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2"/>
          <p:cNvSpPr>
            <a:spLocks noGrp="1"/>
          </p:cNvSpPr>
          <p:nvPr>
            <p:ph type="subTitle" idx="1"/>
          </p:nvPr>
        </p:nvSpPr>
        <p:spPr>
          <a:xfrm>
            <a:off x="2446380" y="4135457"/>
            <a:ext cx="2807922" cy="43338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defTabSz="685800">
              <a:buSzPct val="60000"/>
              <a:buFont typeface="Wingdings 2" panose="05020102010507070707" pitchFamily="18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热带雨林景观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3" descr="热带雨林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5868" y="1627972"/>
            <a:ext cx="5830026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4"/>
          <p:cNvSpPr/>
          <p:nvPr/>
        </p:nvSpPr>
        <p:spPr>
          <a:xfrm>
            <a:off x="8641276" y="1358406"/>
            <a:ext cx="2807922" cy="433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66700" indent="-266700"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"/>
              <a:defRPr sz="2400" kern="1200">
                <a:solidFill>
                  <a:srgbClr val="B88723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热带季雨林景观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2766973" y="6234607"/>
            <a:ext cx="2807922" cy="433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66700" indent="-266700"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"/>
              <a:defRPr sz="2400" kern="1200">
                <a:solidFill>
                  <a:srgbClr val="B88723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  <a:hlinkClick r:id="rId5" action="ppaction://hlinksldjump"/>
              </a:rPr>
              <a:t>热带草原景观</a:t>
            </a:r>
          </a:p>
        </p:txBody>
      </p:sp>
      <p:pic>
        <p:nvPicPr>
          <p:cNvPr id="14342" name="Picture 6" descr="热带荒漠景观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47046" y="4189206"/>
            <a:ext cx="5798217" cy="26687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Rectangle 7"/>
          <p:cNvSpPr/>
          <p:nvPr/>
        </p:nvSpPr>
        <p:spPr>
          <a:xfrm>
            <a:off x="6600760" y="6424612"/>
            <a:ext cx="2807922" cy="433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66700" indent="-266700"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"/>
              <a:defRPr sz="2400" kern="1200">
                <a:solidFill>
                  <a:srgbClr val="B88723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  <a:hlinkClick r:id="rId5" action="ppaction://hlinksldjump"/>
              </a:rPr>
              <a:t>热带荒漠景观</a:t>
            </a:r>
          </a:p>
        </p:txBody>
      </p:sp>
      <p:sp>
        <p:nvSpPr>
          <p:cNvPr id="1434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378520" y="6524627"/>
            <a:ext cx="288887" cy="3333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6045" y="819397"/>
            <a:ext cx="32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热带的气候类型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dvAuto="1000"/>
      <p:bldP spid="14340" grpId="0"/>
      <p:bldP spid="14341" grpId="0"/>
      <p:bldP spid="143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北美洲"/>
          <p:cNvPicPr>
            <a:picLocks noChangeAspect="1"/>
          </p:cNvPicPr>
          <p:nvPr/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1978563" y="844069"/>
            <a:ext cx="8045673" cy="5719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澳大利亚"/>
          <p:cNvPicPr>
            <a:picLocks noChangeAspect="1"/>
          </p:cNvPicPr>
          <p:nvPr/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2240783" y="751080"/>
            <a:ext cx="8121863" cy="575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图片识记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欧洲"/>
          <p:cNvPicPr>
            <a:picLocks noChangeAspect="1"/>
          </p:cNvPicPr>
          <p:nvPr/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1883828" y="755711"/>
            <a:ext cx="7619008" cy="58618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302664" y="266824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图片识记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亚洲"/>
          <p:cNvPicPr>
            <a:picLocks noChangeAspect="1"/>
          </p:cNvPicPr>
          <p:nvPr/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2469353" y="843199"/>
            <a:ext cx="8152339" cy="60148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图片识记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59833" y="1295400"/>
            <a:ext cx="9361221" cy="4937760"/>
            <a:chOff x="0" y="0"/>
            <a:chExt cx="5834" cy="4320"/>
          </a:xfrm>
        </p:grpSpPr>
        <p:pic>
          <p:nvPicPr>
            <p:cNvPr id="46083" name="Picture 3" descr="D020512A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28" cy="206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" name="Group 4"/>
            <p:cNvGrpSpPr/>
            <p:nvPr/>
          </p:nvGrpSpPr>
          <p:grpSpPr>
            <a:xfrm>
              <a:off x="0" y="0"/>
              <a:ext cx="5834" cy="4320"/>
              <a:chOff x="0" y="0"/>
              <a:chExt cx="5834" cy="4320"/>
            </a:xfrm>
          </p:grpSpPr>
          <p:pic>
            <p:nvPicPr>
              <p:cNvPr id="46085" name="Picture 5" descr="D020512B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20" y="0"/>
                <a:ext cx="1728" cy="206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4" name="Group 6"/>
              <p:cNvGrpSpPr/>
              <p:nvPr/>
            </p:nvGrpSpPr>
            <p:grpSpPr>
              <a:xfrm>
                <a:off x="0" y="0"/>
                <a:ext cx="5834" cy="4320"/>
                <a:chOff x="0" y="0"/>
                <a:chExt cx="5834" cy="4320"/>
              </a:xfrm>
            </p:grpSpPr>
            <p:pic>
              <p:nvPicPr>
                <p:cNvPr id="46087" name="Picture 7" descr="D020512D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40" y="0"/>
                  <a:ext cx="1680" cy="20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5" name="Group 8"/>
                <p:cNvGrpSpPr/>
                <p:nvPr/>
              </p:nvGrpSpPr>
              <p:grpSpPr>
                <a:xfrm>
                  <a:off x="0" y="1248"/>
                  <a:ext cx="5834" cy="3072"/>
                  <a:chOff x="0" y="1248"/>
                  <a:chExt cx="5834" cy="3072"/>
                </a:xfrm>
              </p:grpSpPr>
              <p:pic>
                <p:nvPicPr>
                  <p:cNvPr id="46089" name="Picture 9" descr="D020512E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0" y="2208"/>
                    <a:ext cx="1728" cy="21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6" name="Group 10"/>
                  <p:cNvGrpSpPr/>
                  <p:nvPr/>
                </p:nvGrpSpPr>
                <p:grpSpPr>
                  <a:xfrm>
                    <a:off x="1920" y="1248"/>
                    <a:ext cx="3914" cy="3072"/>
                    <a:chOff x="1920" y="1248"/>
                    <a:chExt cx="3914" cy="3072"/>
                  </a:xfrm>
                </p:grpSpPr>
                <p:pic>
                  <p:nvPicPr>
                    <p:cNvPr id="46091" name="Picture 11" descr="D020512C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1920" y="2208"/>
                      <a:ext cx="1728" cy="21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grpSp>
                  <p:nvGrpSpPr>
                    <p:cNvPr id="7" name="Group 12"/>
                    <p:cNvGrpSpPr/>
                    <p:nvPr/>
                  </p:nvGrpSpPr>
                  <p:grpSpPr>
                    <a:xfrm>
                      <a:off x="3840" y="1248"/>
                      <a:ext cx="1994" cy="3072"/>
                      <a:chOff x="3840" y="1248"/>
                      <a:chExt cx="1994" cy="3072"/>
                    </a:xfrm>
                  </p:grpSpPr>
                  <p:pic>
                    <p:nvPicPr>
                      <p:cNvPr id="46093" name="Picture 13" descr="D020513B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>
                        <a:off x="3840" y="2208"/>
                        <a:ext cx="1680" cy="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  <p:sp>
                    <p:nvSpPr>
                      <p:cNvPr id="46094" name="Text Box 14"/>
                      <p:cNvSpPr txBox="1"/>
                      <p:nvPr/>
                    </p:nvSpPr>
                    <p:spPr>
                      <a:xfrm>
                        <a:off x="5412" y="1248"/>
                        <a:ext cx="422" cy="28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vert="eaVert">
                        <a:spAutoFit/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5pPr>
                      </a:lstStyle>
                      <a:p>
                        <a:pPr marL="0" indent="0" eaLnBrk="1" hangingPunct="1">
                          <a:spcBef>
                            <a:spcPct val="50000"/>
                          </a:spcBef>
                          <a:buNone/>
                        </a:pPr>
                        <a:endParaRPr lang="zh-CN" altLang="zh-CN" b="1" dirty="0">
                          <a:solidFill>
                            <a:srgbClr val="FF3300"/>
                          </a:solidFill>
                          <a:ea typeface="华文行楷" panose="0201080004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5" name="矩形 1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/>
          <p:nvPr/>
        </p:nvSpPr>
        <p:spPr>
          <a:xfrm>
            <a:off x="4037918" y="916942"/>
            <a:ext cx="4673627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一、划分气候类型的根据</a:t>
            </a:r>
          </a:p>
        </p:txBody>
      </p:sp>
      <p:sp>
        <p:nvSpPr>
          <p:cNvPr id="176132" name="AutoShape 4"/>
          <p:cNvSpPr/>
          <p:nvPr/>
        </p:nvSpPr>
        <p:spPr>
          <a:xfrm>
            <a:off x="3113478" y="1773239"/>
            <a:ext cx="288887" cy="3887787"/>
          </a:xfrm>
          <a:prstGeom prst="leftBrace">
            <a:avLst>
              <a:gd name="adj1" fmla="val 111136"/>
              <a:gd name="adj2" fmla="val 50000"/>
            </a:avLst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6133" name="Text Box 5"/>
          <p:cNvSpPr txBox="1"/>
          <p:nvPr/>
        </p:nvSpPr>
        <p:spPr>
          <a:xfrm>
            <a:off x="3527762" y="1773557"/>
            <a:ext cx="902693" cy="1015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6134" name="Text Box 6"/>
          <p:cNvSpPr txBox="1"/>
          <p:nvPr/>
        </p:nvSpPr>
        <p:spPr>
          <a:xfrm>
            <a:off x="3527761" y="5013325"/>
            <a:ext cx="1212033" cy="89255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7029" y="2741752"/>
            <a:ext cx="46981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只要提供一个地区气温和</a:t>
            </a:r>
            <a:endParaRPr kumimoji="1" lang="en-US" altLang="zh-CN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降水资料我们就能判断出</a:t>
            </a:r>
            <a:endParaRPr kumimoji="1" lang="en-US" altLang="zh-CN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该地区的气候类型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2" grpId="0" bldLvl="0" animBg="1"/>
      <p:bldP spid="176133" grpId="0"/>
      <p:bldP spid="176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3"/>
          <p:cNvSpPr>
            <a:spLocks noTextEdit="1"/>
          </p:cNvSpPr>
          <p:nvPr/>
        </p:nvSpPr>
        <p:spPr>
          <a:xfrm>
            <a:off x="2098561" y="2735580"/>
            <a:ext cx="8385988" cy="8915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lnSpcReduction="10000"/>
          </a:bodyPr>
          <a:lstStyle/>
          <a:p>
            <a:pPr algn="l"/>
            <a:r>
              <a:rPr lang="zh-CN" altLang="en-US" sz="5400" dirty="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5400" dirty="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八字方针”判气候</a:t>
            </a:r>
          </a:p>
        </p:txBody>
      </p:sp>
      <p:sp>
        <p:nvSpPr>
          <p:cNvPr id="209924" name="Text Box 4"/>
          <p:cNvSpPr txBox="1"/>
          <p:nvPr/>
        </p:nvSpPr>
        <p:spPr>
          <a:xfrm>
            <a:off x="2675067" y="4464685"/>
            <a:ext cx="693329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33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以“温”定带 </a:t>
            </a:r>
            <a:endParaRPr lang="en-US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以“水”定型</a:t>
            </a:r>
          </a:p>
        </p:txBody>
      </p:sp>
      <p:sp>
        <p:nvSpPr>
          <p:cNvPr id="5125" name="Text Box 5"/>
          <p:cNvSpPr txBox="1"/>
          <p:nvPr/>
        </p:nvSpPr>
        <p:spPr>
          <a:xfrm>
            <a:off x="2836018" y="1085852"/>
            <a:ext cx="422047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具体判读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气候特征</a:t>
            </a:r>
          </a:p>
        </p:txBody>
      </p:sp>
      <p:sp>
        <p:nvSpPr>
          <p:cNvPr id="5" name="矩形 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1683326" y="985838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1914498" y="1390650"/>
            <a:ext cx="738664" cy="4141518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 字 方 针 判 气 候</a:t>
            </a:r>
          </a:p>
        </p:txBody>
      </p:sp>
      <p:sp>
        <p:nvSpPr>
          <p:cNvPr id="208900" name="AutoShape 4"/>
          <p:cNvSpPr/>
          <p:nvPr/>
        </p:nvSpPr>
        <p:spPr>
          <a:xfrm>
            <a:off x="2640463" y="1557338"/>
            <a:ext cx="431744" cy="3600450"/>
          </a:xfrm>
          <a:prstGeom prst="leftBrace">
            <a:avLst>
              <a:gd name="adj1" fmla="val 2084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8901" name="Text Box 5"/>
          <p:cNvSpPr txBox="1"/>
          <p:nvPr/>
        </p:nvSpPr>
        <p:spPr>
          <a:xfrm>
            <a:off x="3207128" y="1255715"/>
            <a:ext cx="1406977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以“温”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定“带</a:t>
            </a:r>
            <a:r>
              <a:rPr lang="zh-CN" altLang="en-US" sz="2400" b="1" dirty="0">
                <a:latin typeface="宋体" panose="02010600030101010101" pitchFamily="2" charset="-122"/>
                <a:ea typeface="幼圆" panose="02010509060101010101" pitchFamily="49" charset="-122"/>
              </a:rPr>
              <a:t>”</a:t>
            </a:r>
            <a:endParaRPr lang="zh-CN" altLang="en-US" sz="2400" b="1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2835701" y="4298950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208903" name="Text Box 7"/>
          <p:cNvSpPr txBox="1"/>
          <p:nvPr/>
        </p:nvSpPr>
        <p:spPr>
          <a:xfrm>
            <a:off x="3207128" y="4802190"/>
            <a:ext cx="142199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以“水”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定“型”</a:t>
            </a:r>
          </a:p>
        </p:txBody>
      </p:sp>
      <p:sp>
        <p:nvSpPr>
          <p:cNvPr id="208904" name="AutoShape 8"/>
          <p:cNvSpPr/>
          <p:nvPr/>
        </p:nvSpPr>
        <p:spPr>
          <a:xfrm>
            <a:off x="4369026" y="836615"/>
            <a:ext cx="574600" cy="1728787"/>
          </a:xfrm>
          <a:prstGeom prst="leftBrace">
            <a:avLst>
              <a:gd name="adj1" fmla="val 2506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8905" name="AutoShape 9"/>
          <p:cNvSpPr/>
          <p:nvPr/>
        </p:nvSpPr>
        <p:spPr>
          <a:xfrm>
            <a:off x="4367440" y="4076702"/>
            <a:ext cx="503171" cy="2232025"/>
          </a:xfrm>
          <a:prstGeom prst="leftBrace">
            <a:avLst>
              <a:gd name="adj1" fmla="val 3696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8906" name="Text Box 10"/>
          <p:cNvSpPr txBox="1"/>
          <p:nvPr/>
        </p:nvSpPr>
        <p:spPr>
          <a:xfrm>
            <a:off x="5012515" y="777877"/>
            <a:ext cx="1715864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最冷月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8907" name="Text Box 11"/>
          <p:cNvSpPr txBox="1"/>
          <p:nvPr/>
        </p:nvSpPr>
        <p:spPr>
          <a:xfrm>
            <a:off x="5016641" y="2060577"/>
            <a:ext cx="1367504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最热月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sp>
        <p:nvSpPr>
          <p:cNvPr id="208908" name="Text Box 12"/>
          <p:cNvSpPr txBox="1"/>
          <p:nvPr/>
        </p:nvSpPr>
        <p:spPr>
          <a:xfrm>
            <a:off x="4943625" y="4221163"/>
            <a:ext cx="2612876" cy="230832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年雨型  雨林海洋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夏雨型  草原季风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冬雨型   地中海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少雨型   沙漠大陆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针叶林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909" name="AutoShape 13"/>
          <p:cNvSpPr/>
          <p:nvPr/>
        </p:nvSpPr>
        <p:spPr>
          <a:xfrm>
            <a:off x="6425841" y="853441"/>
            <a:ext cx="157776" cy="968693"/>
          </a:xfrm>
          <a:prstGeom prst="leftBrace">
            <a:avLst>
              <a:gd name="adj1" fmla="val 7564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8910" name="AutoShape 14"/>
          <p:cNvSpPr/>
          <p:nvPr/>
        </p:nvSpPr>
        <p:spPr>
          <a:xfrm>
            <a:off x="6308698" y="2136777"/>
            <a:ext cx="358728" cy="1008063"/>
          </a:xfrm>
          <a:prstGeom prst="leftBrace">
            <a:avLst>
              <a:gd name="adj1" fmla="val 234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8911" name="Text Box 15"/>
          <p:cNvSpPr txBox="1"/>
          <p:nvPr/>
        </p:nvSpPr>
        <p:spPr>
          <a:xfrm>
            <a:off x="6539809" y="837250"/>
            <a:ext cx="2968697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＞１５℃ 热带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０℃－１５℃亚热带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＜０℃     温带</a:t>
            </a:r>
          </a:p>
        </p:txBody>
      </p:sp>
      <p:sp>
        <p:nvSpPr>
          <p:cNvPr id="208912" name="Text Box 16"/>
          <p:cNvSpPr txBox="1"/>
          <p:nvPr/>
        </p:nvSpPr>
        <p:spPr>
          <a:xfrm>
            <a:off x="6603301" y="2677797"/>
            <a:ext cx="232379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＜５℃极地气候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8853130" y="1289050"/>
            <a:ext cx="2285702" cy="1081088"/>
            <a:chOff x="4356" y="1152"/>
            <a:chExt cx="1440" cy="681"/>
          </a:xfrm>
        </p:grpSpPr>
        <p:sp>
          <p:nvSpPr>
            <p:cNvPr id="6167" name="AutoShape 18"/>
            <p:cNvSpPr/>
            <p:nvPr/>
          </p:nvSpPr>
          <p:spPr>
            <a:xfrm>
              <a:off x="4356" y="1152"/>
              <a:ext cx="1440" cy="68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168" name="Text Box 19"/>
            <p:cNvSpPr txBox="1"/>
            <p:nvPr/>
          </p:nvSpPr>
          <p:spPr>
            <a:xfrm>
              <a:off x="4388" y="1310"/>
              <a:ext cx="120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33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缩小范围</a:t>
              </a: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8040435" y="4487863"/>
            <a:ext cx="2538082" cy="1223962"/>
            <a:chOff x="3923" y="2827"/>
            <a:chExt cx="1599" cy="771"/>
          </a:xfrm>
        </p:grpSpPr>
        <p:sp>
          <p:nvSpPr>
            <p:cNvPr id="6165" name="AutoShape 21"/>
            <p:cNvSpPr/>
            <p:nvPr/>
          </p:nvSpPr>
          <p:spPr>
            <a:xfrm>
              <a:off x="3923" y="2827"/>
              <a:ext cx="1599" cy="77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166" name="Text Box 22"/>
            <p:cNvSpPr txBox="1"/>
            <p:nvPr/>
          </p:nvSpPr>
          <p:spPr>
            <a:xfrm>
              <a:off x="4195" y="3049"/>
              <a:ext cx="132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33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锁定目标</a:t>
              </a:r>
            </a:p>
          </p:txBody>
        </p:sp>
      </p:grpSp>
      <p:sp>
        <p:nvSpPr>
          <p:cNvPr id="208920" name="Text Box 24"/>
          <p:cNvSpPr txBox="1"/>
          <p:nvPr/>
        </p:nvSpPr>
        <p:spPr>
          <a:xfrm>
            <a:off x="6636950" y="2095820"/>
            <a:ext cx="3222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 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亚寒带气候</a:t>
            </a:r>
          </a:p>
        </p:txBody>
      </p:sp>
      <p:sp>
        <p:nvSpPr>
          <p:cNvPr id="25" name="矩形 2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8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8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ldLvl="0" animBg="1"/>
      <p:bldP spid="208901" grpId="0"/>
      <p:bldP spid="208903" grpId="0"/>
      <p:bldP spid="208904" grpId="0" bldLvl="0" animBg="1"/>
      <p:bldP spid="208905" grpId="0" bldLvl="0" animBg="1"/>
      <p:bldP spid="208906" grpId="0"/>
      <p:bldP spid="208907" grpId="0"/>
      <p:bldP spid="208908" grpId="0"/>
      <p:bldP spid="208909" grpId="0" bldLvl="0" animBg="1"/>
      <p:bldP spid="208910" grpId="0" bldLvl="0" animBg="1"/>
      <p:bldP spid="208911" grpId="0" build="allAtOnce"/>
      <p:bldP spid="208912" grpId="0"/>
      <p:bldP spid="2089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/>
          </p:cNvGraphicFramePr>
          <p:nvPr/>
        </p:nvGraphicFramePr>
        <p:xfrm>
          <a:off x="3276967" y="1600200"/>
          <a:ext cx="5485686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8247619" imgH="5266667" progId="PBrush">
                  <p:embed/>
                </p:oleObj>
              </mc:Choice>
              <mc:Fallback>
                <p:oleObj r:id="rId3" imgW="8247619" imgH="5266667" progId="PBrush">
                  <p:embed/>
                  <p:pic>
                    <p:nvPicPr>
                      <p:cNvPr id="5325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3084" b="11479"/>
                      <a:stretch>
                        <a:fillRect/>
                      </a:stretch>
                    </p:blipFill>
                    <p:spPr bwMode="auto">
                      <a:xfrm>
                        <a:off x="3276967" y="1600200"/>
                        <a:ext cx="5485686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5"/>
          <p:cNvSpPr txBox="1"/>
          <p:nvPr/>
        </p:nvSpPr>
        <p:spPr>
          <a:xfrm>
            <a:off x="2896017" y="838202"/>
            <a:ext cx="6019016" cy="58356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下图的两种气候类型分布在哪个半球？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3252" name="Text Box 6"/>
          <p:cNvSpPr txBox="1"/>
          <p:nvPr/>
        </p:nvSpPr>
        <p:spPr>
          <a:xfrm>
            <a:off x="1753167" y="5029202"/>
            <a:ext cx="8685669" cy="138499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1、甲地的气候类型是</a:t>
            </a:r>
            <a:r>
              <a:rPr lang="zh-CN" altLang="en-US" sz="2800" u="sng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，两地分布在山脉的两侧，分布在迎风坡的是</a:t>
            </a:r>
            <a:r>
              <a:rPr lang="zh-CN" altLang="en-US" sz="2800" u="sng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图，背风坡的是 </a:t>
            </a:r>
            <a:r>
              <a:rPr lang="zh-CN" altLang="en-US" sz="2800" u="sng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</a:p>
        </p:txBody>
      </p:sp>
      <p:sp>
        <p:nvSpPr>
          <p:cNvPr id="53253" name="Text Box 7"/>
          <p:cNvSpPr txBox="1"/>
          <p:nvPr/>
        </p:nvSpPr>
        <p:spPr>
          <a:xfrm>
            <a:off x="3810299" y="2133600"/>
            <a:ext cx="53333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</a:p>
        </p:txBody>
      </p:sp>
      <p:sp>
        <p:nvSpPr>
          <p:cNvPr id="53254" name="Text Box 8"/>
          <p:cNvSpPr txBox="1"/>
          <p:nvPr/>
        </p:nvSpPr>
        <p:spPr>
          <a:xfrm>
            <a:off x="6172191" y="2133600"/>
            <a:ext cx="53333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</a:t>
            </a:r>
          </a:p>
        </p:txBody>
      </p:sp>
      <p:sp>
        <p:nvSpPr>
          <p:cNvPr id="60425" name="Text Box 9"/>
          <p:cNvSpPr txBox="1"/>
          <p:nvPr/>
        </p:nvSpPr>
        <p:spPr>
          <a:xfrm>
            <a:off x="6492190" y="5410200"/>
            <a:ext cx="53333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</a:p>
        </p:txBody>
      </p:sp>
      <p:sp>
        <p:nvSpPr>
          <p:cNvPr id="60426" name="Text Box 10"/>
          <p:cNvSpPr txBox="1"/>
          <p:nvPr/>
        </p:nvSpPr>
        <p:spPr>
          <a:xfrm>
            <a:off x="9661697" y="5516880"/>
            <a:ext cx="533331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</a:t>
            </a:r>
          </a:p>
        </p:txBody>
      </p:sp>
      <p:sp>
        <p:nvSpPr>
          <p:cNvPr id="60429" name="Text Box 13"/>
          <p:cNvSpPr txBox="1"/>
          <p:nvPr/>
        </p:nvSpPr>
        <p:spPr>
          <a:xfrm>
            <a:off x="5440766" y="4983480"/>
            <a:ext cx="198094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地中海气候</a:t>
            </a:r>
          </a:p>
        </p:txBody>
      </p:sp>
      <p:sp>
        <p:nvSpPr>
          <p:cNvPr id="11" name="矩形 10"/>
          <p:cNvSpPr/>
          <p:nvPr/>
        </p:nvSpPr>
        <p:spPr>
          <a:xfrm>
            <a:off x="351587" y="117157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/>
      <p:bldP spid="60426" grpId="0"/>
      <p:bldP spid="604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647158" y="2373313"/>
            <a:ext cx="77708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5" name="Group 25"/>
          <p:cNvGraphicFramePr>
            <a:graphicFrameLocks noGrp="1"/>
          </p:cNvGraphicFramePr>
          <p:nvPr/>
        </p:nvGraphicFramePr>
        <p:xfrm>
          <a:off x="1676976" y="1844040"/>
          <a:ext cx="8761860" cy="3368040"/>
        </p:xfrm>
        <a:graphic>
          <a:graphicData uri="http://schemas.openxmlformats.org/drawingml/2006/table">
            <a:tbl>
              <a:tblPr/>
              <a:tblGrid>
                <a:gridCol w="1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   候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热带雨林气候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热带沙漠气候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相同点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2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不同点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4000" b="0" i="0" u="none" kern="1200" baseline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0" name="Rectangle 20"/>
          <p:cNvSpPr/>
          <p:nvPr/>
        </p:nvSpPr>
        <p:spPr>
          <a:xfrm>
            <a:off x="4734103" y="3078164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全年高温</a:t>
            </a:r>
          </a:p>
        </p:txBody>
      </p:sp>
      <p:sp>
        <p:nvSpPr>
          <p:cNvPr id="30741" name="Rectangle 21"/>
          <p:cNvSpPr/>
          <p:nvPr/>
        </p:nvSpPr>
        <p:spPr>
          <a:xfrm>
            <a:off x="4419819" y="4450081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全年多雨</a:t>
            </a:r>
          </a:p>
        </p:txBody>
      </p:sp>
      <p:sp>
        <p:nvSpPr>
          <p:cNvPr id="30742" name="Rectangle 22"/>
          <p:cNvSpPr/>
          <p:nvPr/>
        </p:nvSpPr>
        <p:spPr>
          <a:xfrm>
            <a:off x="7461073" y="4191001"/>
            <a:ext cx="2236510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全年少雨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848" y="1100457"/>
            <a:ext cx="210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0" grpId="0"/>
      <p:bldP spid="30741" grpId="0"/>
      <p:bldP spid="307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64" name="Group 80"/>
          <p:cNvGraphicFramePr>
            <a:graphicFrameLocks noGrp="1"/>
          </p:cNvGraphicFramePr>
          <p:nvPr/>
        </p:nvGraphicFramePr>
        <p:xfrm>
          <a:off x="1737929" y="1310640"/>
          <a:ext cx="8546622" cy="5327904"/>
        </p:xfrm>
        <a:graphic>
          <a:graphicData uri="http://schemas.openxmlformats.org/drawingml/2006/table">
            <a:tbl>
              <a:tblPr/>
              <a:tblGrid>
                <a:gridCol w="172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9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热带雨林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热带草原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雨林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荒漠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对应地点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降水量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＞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＞</a:t>
                      </a: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＜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20" name="Text Box 68"/>
          <p:cNvSpPr txBox="1"/>
          <p:nvPr/>
        </p:nvSpPr>
        <p:spPr>
          <a:xfrm>
            <a:off x="3534744" y="2621282"/>
            <a:ext cx="1415772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新加坡</a:t>
            </a:r>
          </a:p>
        </p:txBody>
      </p:sp>
      <p:sp>
        <p:nvSpPr>
          <p:cNvPr id="16421" name="Text Box 69"/>
          <p:cNvSpPr txBox="1"/>
          <p:nvPr/>
        </p:nvSpPr>
        <p:spPr>
          <a:xfrm>
            <a:off x="5073784" y="2514602"/>
            <a:ext cx="1415772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巴马科</a:t>
            </a:r>
          </a:p>
        </p:txBody>
      </p:sp>
      <p:sp>
        <p:nvSpPr>
          <p:cNvPr id="16422" name="Text Box 70"/>
          <p:cNvSpPr txBox="1"/>
          <p:nvPr/>
        </p:nvSpPr>
        <p:spPr>
          <a:xfrm>
            <a:off x="7044568" y="2484122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孟买</a:t>
            </a:r>
          </a:p>
        </p:txBody>
      </p:sp>
      <p:sp>
        <p:nvSpPr>
          <p:cNvPr id="16423" name="Text Box 71"/>
          <p:cNvSpPr txBox="1"/>
          <p:nvPr/>
        </p:nvSpPr>
        <p:spPr>
          <a:xfrm>
            <a:off x="8883288" y="2532065"/>
            <a:ext cx="1415772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喀土穆</a:t>
            </a:r>
          </a:p>
        </p:txBody>
      </p:sp>
      <p:sp>
        <p:nvSpPr>
          <p:cNvPr id="42059" name="Text Box 75"/>
          <p:cNvSpPr txBox="1"/>
          <p:nvPr/>
        </p:nvSpPr>
        <p:spPr>
          <a:xfrm>
            <a:off x="8884558" y="5336224"/>
            <a:ext cx="1826141" cy="107721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终年高温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少雨</a:t>
            </a:r>
          </a:p>
        </p:txBody>
      </p:sp>
      <p:sp>
        <p:nvSpPr>
          <p:cNvPr id="42060" name="Text Box 76"/>
          <p:cNvSpPr txBox="1"/>
          <p:nvPr/>
        </p:nvSpPr>
        <p:spPr>
          <a:xfrm>
            <a:off x="6851553" y="5029200"/>
            <a:ext cx="1930086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终年高温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一年分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干湿两季</a:t>
            </a:r>
          </a:p>
        </p:txBody>
      </p:sp>
      <p:sp>
        <p:nvSpPr>
          <p:cNvPr id="42061" name="Text Box 77"/>
          <p:cNvSpPr txBox="1"/>
          <p:nvPr/>
        </p:nvSpPr>
        <p:spPr>
          <a:xfrm>
            <a:off x="4946800" y="5029200"/>
            <a:ext cx="1930086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终年高温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一年分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旱雨两季</a:t>
            </a:r>
          </a:p>
        </p:txBody>
      </p:sp>
      <p:sp>
        <p:nvSpPr>
          <p:cNvPr id="42062" name="Text Box 78"/>
          <p:cNvSpPr txBox="1"/>
          <p:nvPr/>
        </p:nvSpPr>
        <p:spPr>
          <a:xfrm>
            <a:off x="3651570" y="5029200"/>
            <a:ext cx="1005403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终年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高温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多雨</a:t>
            </a:r>
          </a:p>
        </p:txBody>
      </p:sp>
      <p:sp>
        <p:nvSpPr>
          <p:cNvPr id="12" name="矩形 11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5535" y="685802"/>
            <a:ext cx="210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9" grpId="0"/>
      <p:bldP spid="42060" grpId="0"/>
      <p:bldP spid="42061" grpId="0"/>
      <p:bldP spid="420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90" name="Group 82"/>
          <p:cNvGraphicFramePr>
            <a:graphicFrameLocks noGrp="1"/>
          </p:cNvGraphicFramePr>
          <p:nvPr/>
        </p:nvGraphicFramePr>
        <p:xfrm>
          <a:off x="1661739" y="1203963"/>
          <a:ext cx="9752331" cy="5461189"/>
        </p:xfrm>
        <a:graphic>
          <a:graphicData uri="http://schemas.openxmlformats.org/drawingml/2006/table">
            <a:tbl>
              <a:tblPr/>
              <a:tblGrid>
                <a:gridCol w="242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7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分布规律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分布地区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热带雨林气候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赤道附近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马逊平原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刚果盆地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马来群岛等地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热带草原气候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在热带雨林的南北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两侧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非洲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巴西高原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澳大利亚等地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热带季风气候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在热带季风气候区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南亚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东南亚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热带沙漠气候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在北回归线经过的内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路地区及大陆西岸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非洲北部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西亚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澳大利亚等地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Line 68"/>
          <p:cNvSpPr/>
          <p:nvPr/>
        </p:nvSpPr>
        <p:spPr>
          <a:xfrm>
            <a:off x="1753167" y="1188720"/>
            <a:ext cx="2346655" cy="153924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矩形 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8391" y="640082"/>
            <a:ext cx="210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表格总结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e0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1415" y="1699161"/>
            <a:ext cx="4038074" cy="426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Text Box 4"/>
          <p:cNvSpPr txBox="1"/>
          <p:nvPr/>
        </p:nvSpPr>
        <p:spPr>
          <a:xfrm>
            <a:off x="309514" y="5940634"/>
            <a:ext cx="53488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亚热带季风气候      亚热带常绿阔叶林</a:t>
            </a:r>
          </a:p>
        </p:txBody>
      </p:sp>
      <p:sp>
        <p:nvSpPr>
          <p:cNvPr id="19460" name="Text Box 5"/>
          <p:cNvSpPr txBox="1"/>
          <p:nvPr/>
        </p:nvSpPr>
        <p:spPr>
          <a:xfrm>
            <a:off x="6779732" y="6087578"/>
            <a:ext cx="44592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地中海气候   亚热带常绿硬叶林</a:t>
            </a:r>
          </a:p>
        </p:txBody>
      </p:sp>
      <p:pic>
        <p:nvPicPr>
          <p:cNvPr id="19461" name="Picture 7" descr="brief_laurelhill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624" y="1663535"/>
            <a:ext cx="4114264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646045" y="819397"/>
            <a:ext cx="32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亚热带的气候类型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Group 34"/>
          <p:cNvGraphicFramePr>
            <a:graphicFrameLocks noGrp="1"/>
          </p:cNvGraphicFramePr>
          <p:nvPr/>
        </p:nvGraphicFramePr>
        <p:xfrm>
          <a:off x="1676977" y="1397002"/>
          <a:ext cx="8761859" cy="4064001"/>
        </p:xfrm>
        <a:graphic>
          <a:graphicData uri="http://schemas.openxmlformats.org/drawingml/2006/table">
            <a:tbl>
              <a:tblPr/>
              <a:tblGrid>
                <a:gridCol w="1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   候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亚热带季风气候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地中海气候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相同点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不同点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25" name="Rectangle 29"/>
          <p:cNvSpPr/>
          <p:nvPr/>
        </p:nvSpPr>
        <p:spPr>
          <a:xfrm>
            <a:off x="4734103" y="3063877"/>
            <a:ext cx="43745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夏季高温</a:t>
            </a:r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冬季温和</a:t>
            </a:r>
          </a:p>
        </p:txBody>
      </p:sp>
      <p:sp>
        <p:nvSpPr>
          <p:cNvPr id="29726" name="Rectangle 30"/>
          <p:cNvSpPr/>
          <p:nvPr/>
        </p:nvSpPr>
        <p:spPr>
          <a:xfrm>
            <a:off x="4343630" y="4221480"/>
            <a:ext cx="1825903" cy="107721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夏季多雨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冬季少雨</a:t>
            </a:r>
          </a:p>
        </p:txBody>
      </p:sp>
      <p:sp>
        <p:nvSpPr>
          <p:cNvPr id="29727" name="Rectangle 31"/>
          <p:cNvSpPr/>
          <p:nvPr/>
        </p:nvSpPr>
        <p:spPr>
          <a:xfrm>
            <a:off x="7902977" y="4328160"/>
            <a:ext cx="1825903" cy="107721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夏季少雨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冬季多雨</a:t>
            </a:r>
          </a:p>
        </p:txBody>
      </p:sp>
      <p:sp>
        <p:nvSpPr>
          <p:cNvPr id="7" name="矩形 6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820" y="746762"/>
            <a:ext cx="210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5" grpId="0"/>
      <p:bldP spid="29726" grpId="0"/>
      <p:bldP spid="297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62" name="Group 30"/>
          <p:cNvGraphicFramePr>
            <a:graphicFrameLocks noGrp="1"/>
          </p:cNvGraphicFramePr>
          <p:nvPr/>
        </p:nvGraphicFramePr>
        <p:xfrm>
          <a:off x="1692215" y="1158240"/>
          <a:ext cx="8838049" cy="3992880"/>
        </p:xfrm>
        <a:graphic>
          <a:graphicData uri="http://schemas.openxmlformats.org/drawingml/2006/table">
            <a:tbl>
              <a:tblPr/>
              <a:tblGrid>
                <a:gridCol w="20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0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 型</a:t>
                      </a:r>
                    </a:p>
                  </a:txBody>
                  <a:tcPr marL="91428" marR="9142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         布</a:t>
                      </a: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       点</a:t>
                      </a: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6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亚热带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季风气候</a:t>
                      </a:r>
                    </a:p>
                  </a:txBody>
                  <a:tcPr marL="91428" marR="9142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中国东南部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美国东南部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巴西东南部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阿根廷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澳大利亚等沿海地区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地中海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气候</a:t>
                      </a:r>
                    </a:p>
                  </a:txBody>
                  <a:tcPr marL="91428" marR="9142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分布在南北纬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30º----40º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的大陆西岸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kumimoji="1" lang="zh-CN" altLang="en-US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以地中海最为典型</a:t>
                      </a:r>
                      <a:r>
                        <a:rPr kumimoji="1" lang="en-US" altLang="zh-CN" sz="2800" b="0" i="0" u="non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8" marR="9142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63" name="Text Box 31"/>
          <p:cNvSpPr txBox="1"/>
          <p:nvPr/>
        </p:nvSpPr>
        <p:spPr>
          <a:xfrm>
            <a:off x="7781071" y="2042162"/>
            <a:ext cx="2425348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夏季高温多雨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冬季温和少雨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（雨热同期）</a:t>
            </a:r>
          </a:p>
        </p:txBody>
      </p:sp>
      <p:sp>
        <p:nvSpPr>
          <p:cNvPr id="44064" name="Text Box 32"/>
          <p:cNvSpPr txBox="1"/>
          <p:nvPr/>
        </p:nvSpPr>
        <p:spPr>
          <a:xfrm>
            <a:off x="7674405" y="3581402"/>
            <a:ext cx="2697824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夏季炎热干燥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冬季温和多雨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（雨热不同期）</a:t>
            </a:r>
          </a:p>
        </p:txBody>
      </p:sp>
      <p:sp>
        <p:nvSpPr>
          <p:cNvPr id="6" name="矩形 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0771" y="5288282"/>
            <a:ext cx="210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3" grpId="0"/>
      <p:bldP spid="440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7908" y="3419475"/>
            <a:ext cx="276189" cy="1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7908" y="3419475"/>
            <a:ext cx="276189" cy="1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7908" y="3419475"/>
            <a:ext cx="276189" cy="1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7908" y="3419475"/>
            <a:ext cx="276189" cy="1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596" y="777240"/>
            <a:ext cx="6095207" cy="2594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758" y="792480"/>
            <a:ext cx="3666648" cy="248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8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597" y="3124200"/>
            <a:ext cx="4723785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9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4572" y="3200400"/>
            <a:ext cx="434283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Text Box 10"/>
          <p:cNvSpPr txBox="1"/>
          <p:nvPr/>
        </p:nvSpPr>
        <p:spPr>
          <a:xfrm>
            <a:off x="6400762" y="6156327"/>
            <a:ext cx="495235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温带落叶阔叶林</a:t>
            </a:r>
          </a:p>
        </p:txBody>
      </p:sp>
      <p:sp>
        <p:nvSpPr>
          <p:cNvPr id="25611" name="Text Box 11"/>
          <p:cNvSpPr txBox="1"/>
          <p:nvPr/>
        </p:nvSpPr>
        <p:spPr>
          <a:xfrm>
            <a:off x="2286498" y="6156327"/>
            <a:ext cx="495235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温带草原</a:t>
            </a:r>
          </a:p>
        </p:txBody>
      </p:sp>
      <p:sp>
        <p:nvSpPr>
          <p:cNvPr id="25612" name="Text Box 12"/>
          <p:cNvSpPr txBox="1"/>
          <p:nvPr/>
        </p:nvSpPr>
        <p:spPr>
          <a:xfrm>
            <a:off x="7010283" y="2514602"/>
            <a:ext cx="495235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温带草原</a:t>
            </a:r>
          </a:p>
        </p:txBody>
      </p:sp>
      <p:sp>
        <p:nvSpPr>
          <p:cNvPr id="25613" name="Text Box 13"/>
          <p:cNvSpPr txBox="1"/>
          <p:nvPr/>
        </p:nvSpPr>
        <p:spPr>
          <a:xfrm>
            <a:off x="4069344" y="838202"/>
            <a:ext cx="210284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温带荒漠</a:t>
            </a:r>
          </a:p>
        </p:txBody>
      </p:sp>
      <p:sp>
        <p:nvSpPr>
          <p:cNvPr id="14" name="矩形 13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图片欣赏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713</Words>
  <Application>Microsoft Office PowerPoint</Application>
  <PresentationFormat>宽屏</PresentationFormat>
  <Paragraphs>251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华文行楷</vt:lpstr>
      <vt:lpstr>宋体</vt:lpstr>
      <vt:lpstr>微软雅黑</vt:lpstr>
      <vt:lpstr>Arial</vt:lpstr>
      <vt:lpstr>Tahoma</vt:lpstr>
      <vt:lpstr>Times New Roman</vt:lpstr>
      <vt:lpstr>Trebuchet MS</vt:lpstr>
      <vt:lpstr>Verdana</vt:lpstr>
      <vt:lpstr>Wingdings 2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会玲</dc:creator>
  <cp:lastModifiedBy>xbany</cp:lastModifiedBy>
  <cp:revision>7</cp:revision>
  <dcterms:created xsi:type="dcterms:W3CDTF">2019-11-30T04:33:59Z</dcterms:created>
  <dcterms:modified xsi:type="dcterms:W3CDTF">2019-12-02T04:43:59Z</dcterms:modified>
</cp:coreProperties>
</file>