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77" r:id="rId6"/>
    <p:sldId id="258" r:id="rId7"/>
    <p:sldId id="278" r:id="rId8"/>
    <p:sldId id="279" r:id="rId9"/>
    <p:sldId id="259"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33" autoAdjust="0"/>
  </p:normalViewPr>
  <p:slideViewPr>
    <p:cSldViewPr snapToGrid="0">
      <p:cViewPr varScale="1">
        <p:scale>
          <a:sx n="91" d="100"/>
          <a:sy n="91" d="100"/>
        </p:scale>
        <p:origin x="322" y="7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6/14/2023</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6/14/2023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dirty="0"/>
              <a:t>8/03/20XX</a:t>
            </a:r>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r>
              <a:rPr lang="en-US"/>
              <a:t>Click icon to add picture</a:t>
            </a:r>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r>
              <a:rPr lang="en-US"/>
              <a:t>Click icon to add picture</a:t>
            </a:r>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r>
              <a:rPr lang="en-US"/>
              <a:t>Click icon to add picture</a:t>
            </a:r>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r>
              <a:rPr lang="en-US"/>
              <a:t>Click icon to add picture</a:t>
            </a:r>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a:t>Click to edit Master title style</a:t>
            </a:r>
            <a:endParaRPr lang="en-US" dirty="0"/>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a:blip r:embed="rId2"/>
          <a:srcRect/>
          <a:stretch/>
        </p:blipFill>
        <p:spPr>
          <a:xfrm>
            <a:off x="466725" y="466725"/>
            <a:ext cx="11258550" cy="5924550"/>
          </a:xfrm>
        </p:spPr>
      </p:pic>
      <p:sp>
        <p:nvSpPr>
          <p:cNvPr id="2" name="Rectangle 1">
            <a:extLst>
              <a:ext uri="{FF2B5EF4-FFF2-40B4-BE49-F238E27FC236}">
                <a16:creationId xmlns:a16="http://schemas.microsoft.com/office/drawing/2014/main" id="{3C58BA46-62BD-062E-41E7-6E57A8203CF6}"/>
              </a:ext>
            </a:extLst>
          </p:cNvPr>
          <p:cNvSpPr/>
          <p:nvPr/>
        </p:nvSpPr>
        <p:spPr>
          <a:xfrm>
            <a:off x="2125980" y="5074920"/>
            <a:ext cx="7909560" cy="1783080"/>
          </a:xfrm>
          <a:prstGeom prst="rect">
            <a:avLst/>
          </a:prstGeom>
          <a:solidFill>
            <a:srgbClr val="5959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4">
            <a:extLst>
              <a:ext uri="{FF2B5EF4-FFF2-40B4-BE49-F238E27FC236}">
                <a16:creationId xmlns:a16="http://schemas.microsoft.com/office/drawing/2014/main" id="{1EB4A2A8-0FBD-53AB-16CB-073999C6D3C9}"/>
              </a:ext>
            </a:extLst>
          </p:cNvPr>
          <p:cNvSpPr>
            <a:spLocks noGrp="1"/>
          </p:cNvSpPr>
          <p:nvPr>
            <p:ph type="title"/>
          </p:nvPr>
        </p:nvSpPr>
        <p:spPr>
          <a:xfrm>
            <a:off x="1325880" y="5489855"/>
            <a:ext cx="9544050" cy="640080"/>
          </a:xfrm>
        </p:spPr>
        <p:txBody>
          <a:bodyPr/>
          <a:lstStyle/>
          <a:p>
            <a:r>
              <a:rPr lang="en-US" dirty="0"/>
              <a:t>Shield insurance</a:t>
            </a:r>
            <a:endParaRPr lang="en-IN" dirty="0"/>
          </a:p>
        </p:txBody>
      </p:sp>
      <p:sp>
        <p:nvSpPr>
          <p:cNvPr id="10" name="Text Placeholder 9">
            <a:extLst>
              <a:ext uri="{FF2B5EF4-FFF2-40B4-BE49-F238E27FC236}">
                <a16:creationId xmlns:a16="http://schemas.microsoft.com/office/drawing/2014/main" id="{C176C6E0-25C9-3280-359C-F71CE3052DCB}"/>
              </a:ext>
            </a:extLst>
          </p:cNvPr>
          <p:cNvSpPr>
            <a:spLocks noGrp="1"/>
          </p:cNvSpPr>
          <p:nvPr>
            <p:ph type="body" sz="quarter" idx="12"/>
          </p:nvPr>
        </p:nvSpPr>
        <p:spPr>
          <a:xfrm>
            <a:off x="3447875" y="6176266"/>
            <a:ext cx="5452844" cy="339247"/>
          </a:xfrm>
        </p:spPr>
        <p:txBody>
          <a:bodyPr/>
          <a:lstStyle/>
          <a:p>
            <a:r>
              <a:rPr lang="en-US" dirty="0" err="1"/>
              <a:t>Codebasics</a:t>
            </a:r>
            <a:r>
              <a:rPr lang="en-US" dirty="0"/>
              <a:t> Virtual Internship Project</a:t>
            </a:r>
            <a:endParaRPr lang="en-IN" dirty="0"/>
          </a:p>
        </p:txBody>
      </p:sp>
    </p:spTree>
    <p:extLst>
      <p:ext uri="{BB962C8B-B14F-4D97-AF65-F5344CB8AC3E}">
        <p14:creationId xmlns:p14="http://schemas.microsoft.com/office/powerpoint/2010/main" val="240906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A74CEF14-9F3D-49A7-B904-B4E3A7113A15}"/>
              </a:ext>
            </a:extLst>
          </p:cNvPr>
          <p:cNvSpPr>
            <a:spLocks noGrp="1"/>
          </p:cNvSpPr>
          <p:nvPr>
            <p:ph type="title"/>
          </p:nvPr>
        </p:nvSpPr>
        <p:spPr>
          <a:xfrm>
            <a:off x="7692272" y="671808"/>
            <a:ext cx="3661528" cy="639192"/>
          </a:xfrm>
        </p:spPr>
        <p:txBody>
          <a:bodyPr vert="horz" lIns="91440" tIns="45720" rIns="91440" bIns="45720" rtlCol="0" anchor="ctr">
            <a:noAutofit/>
          </a:bodyPr>
          <a:lstStyle/>
          <a:p>
            <a:pPr algn="r"/>
            <a:r>
              <a:rPr lang="en-US" b="1" dirty="0">
                <a:solidFill>
                  <a:schemeClr val="accent6"/>
                </a:solidFill>
              </a:rPr>
              <a:t>About us</a:t>
            </a:r>
          </a:p>
        </p:txBody>
      </p:sp>
      <p:sp>
        <p:nvSpPr>
          <p:cNvPr id="24" name="Text Placeholder 23">
            <a:extLst>
              <a:ext uri="{FF2B5EF4-FFF2-40B4-BE49-F238E27FC236}">
                <a16:creationId xmlns:a16="http://schemas.microsoft.com/office/drawing/2014/main" id="{78FE74D7-D9BF-46B2-AB6D-79E819EB9A0F}"/>
              </a:ext>
            </a:extLst>
          </p:cNvPr>
          <p:cNvSpPr>
            <a:spLocks noGrp="1"/>
          </p:cNvSpPr>
          <p:nvPr>
            <p:ph type="body" sz="quarter" idx="14"/>
          </p:nvPr>
        </p:nvSpPr>
        <p:spPr>
          <a:xfrm>
            <a:off x="6199465" y="2412205"/>
            <a:ext cx="5992536" cy="2419853"/>
          </a:xfrm>
        </p:spPr>
        <p:txBody>
          <a:bodyPr/>
          <a:lstStyle/>
          <a:p>
            <a:r>
              <a:rPr lang="en-US" sz="1800" dirty="0"/>
              <a:t>This Presentation is about a Imaginary company called Shield Insurance. It is concerned </a:t>
            </a:r>
            <a:r>
              <a:rPr lang="en-US" sz="1800" b="0" i="0" dirty="0">
                <a:effectLst/>
                <a:latin typeface="-apple-system"/>
              </a:rPr>
              <a:t>offering comprehensive coverage and reliable policies to its customers. </a:t>
            </a:r>
            <a:r>
              <a:rPr lang="en-US" sz="1800" dirty="0"/>
              <a:t>The </a:t>
            </a:r>
            <a:r>
              <a:rPr lang="en-US" sz="1800" dirty="0" err="1"/>
              <a:t>Codebasics</a:t>
            </a:r>
            <a:r>
              <a:rPr lang="en-US" sz="1800" dirty="0"/>
              <a:t> Team has given us to make proper Data Analysis Dashboard and to make presentation on the same to analyze it’s customer age groups and get Insights.​</a:t>
            </a:r>
          </a:p>
        </p:txBody>
      </p:sp>
      <p:sp>
        <p:nvSpPr>
          <p:cNvPr id="4" name="Slide Number Placeholder 3">
            <a:extLst>
              <a:ext uri="{FF2B5EF4-FFF2-40B4-BE49-F238E27FC236}">
                <a16:creationId xmlns:a16="http://schemas.microsoft.com/office/drawing/2014/main" id="{231B5EF5-D35E-4241-92D4-3A8164978425}"/>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a:t>
            </a:fld>
            <a:endParaRPr lang="en-US" dirty="0"/>
          </a:p>
        </p:txBody>
      </p:sp>
      <p:pic>
        <p:nvPicPr>
          <p:cNvPr id="8" name="Picture Placeholder 7">
            <a:extLst>
              <a:ext uri="{FF2B5EF4-FFF2-40B4-BE49-F238E27FC236}">
                <a16:creationId xmlns:a16="http://schemas.microsoft.com/office/drawing/2014/main" id="{EE0A5549-5A9F-DDE0-6348-B01F1480A291}"/>
              </a:ext>
            </a:extLst>
          </p:cNvPr>
          <p:cNvPicPr>
            <a:picLocks noGrp="1" noChangeAspect="1"/>
          </p:cNvPicPr>
          <p:nvPr>
            <p:ph type="pic" sz="quarter" idx="13"/>
          </p:nvPr>
        </p:nvPicPr>
        <p:blipFill>
          <a:blip r:embed="rId2"/>
          <a:srcRect t="3338" b="3338"/>
          <a:stretch>
            <a:fillRect/>
          </a:stretch>
        </p:blipFill>
        <p:spPr>
          <a:xfrm>
            <a:off x="0" y="466726"/>
            <a:ext cx="6848474" cy="6391274"/>
          </a:xfrm>
        </p:spPr>
      </p:pic>
    </p:spTree>
    <p:extLst>
      <p:ext uri="{BB962C8B-B14F-4D97-AF65-F5344CB8AC3E}">
        <p14:creationId xmlns:p14="http://schemas.microsoft.com/office/powerpoint/2010/main" val="153575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1870170" y="686280"/>
            <a:ext cx="6408851" cy="665965"/>
          </a:xfrm>
        </p:spPr>
        <p:txBody>
          <a:bodyPr/>
          <a:lstStyle/>
          <a:p>
            <a:r>
              <a:rPr lang="en-US" b="1" dirty="0">
                <a:solidFill>
                  <a:schemeClr val="accent6"/>
                </a:solidFill>
              </a:rPr>
              <a:t>KEY METRICS</a:t>
            </a:r>
          </a:p>
        </p:txBody>
      </p:sp>
      <p:sp>
        <p:nvSpPr>
          <p:cNvPr id="125" name="Text Placeholder 124">
            <a:extLst>
              <a:ext uri="{FF2B5EF4-FFF2-40B4-BE49-F238E27FC236}">
                <a16:creationId xmlns:a16="http://schemas.microsoft.com/office/drawing/2014/main" id="{24A06C02-7294-4961-8375-FFBAE150C3AB}"/>
              </a:ext>
            </a:extLst>
          </p:cNvPr>
          <p:cNvSpPr>
            <a:spLocks noGrp="1"/>
          </p:cNvSpPr>
          <p:nvPr>
            <p:ph type="body" sz="quarter" idx="17"/>
          </p:nvPr>
        </p:nvSpPr>
        <p:spPr>
          <a:xfrm>
            <a:off x="1400261" y="1763659"/>
            <a:ext cx="3281555" cy="426393"/>
          </a:xfrm>
        </p:spPr>
        <p:txBody>
          <a:bodyPr/>
          <a:lstStyle/>
          <a:p>
            <a:r>
              <a:rPr lang="en-US" sz="1800" dirty="0"/>
              <a:t>REVENUE</a:t>
            </a:r>
          </a:p>
        </p:txBody>
      </p:sp>
      <p:sp>
        <p:nvSpPr>
          <p:cNvPr id="124" name="Text Placeholder 123">
            <a:extLst>
              <a:ext uri="{FF2B5EF4-FFF2-40B4-BE49-F238E27FC236}">
                <a16:creationId xmlns:a16="http://schemas.microsoft.com/office/drawing/2014/main" id="{3190266D-0F33-45C1-99B6-88C3D275ABBD}"/>
              </a:ext>
            </a:extLst>
          </p:cNvPr>
          <p:cNvSpPr>
            <a:spLocks noGrp="1"/>
          </p:cNvSpPr>
          <p:nvPr>
            <p:ph type="body" sz="quarter" idx="13"/>
          </p:nvPr>
        </p:nvSpPr>
        <p:spPr>
          <a:xfrm>
            <a:off x="1400261" y="2228036"/>
            <a:ext cx="3281555" cy="1781501"/>
          </a:xfrm>
        </p:spPr>
        <p:txBody>
          <a:bodyPr>
            <a:noAutofit/>
          </a:bodyPr>
          <a:lstStyle/>
          <a:p>
            <a:r>
              <a:rPr lang="en-US" sz="1800" dirty="0">
                <a:solidFill>
                  <a:schemeClr val="bg1"/>
                </a:solidFill>
                <a:latin typeface="MS UI Gothic" panose="020B0600070205080204" pitchFamily="34" charset="-128"/>
                <a:ea typeface="MS UI Gothic" panose="020B0600070205080204" pitchFamily="34" charset="-128"/>
              </a:rPr>
              <a:t>The Insurance Companies earn their Revenue from the premium amounts paid by their policy holders and it’s total of </a:t>
            </a:r>
            <a:r>
              <a:rPr lang="en-US" sz="1800" b="1" dirty="0">
                <a:solidFill>
                  <a:schemeClr val="bg1"/>
                </a:solidFill>
                <a:latin typeface="MS UI Gothic" panose="020B0600070205080204" pitchFamily="34" charset="-128"/>
                <a:ea typeface="MS UI Gothic" panose="020B0600070205080204" pitchFamily="34" charset="-128"/>
              </a:rPr>
              <a:t>989M.</a:t>
            </a:r>
            <a:endParaRPr lang="en-US" sz="1800" dirty="0">
              <a:latin typeface="MS UI Gothic" panose="020B0600070205080204" pitchFamily="34" charset="-128"/>
              <a:ea typeface="MS UI Gothic" panose="020B0600070205080204" pitchFamily="34" charset="-128"/>
            </a:endParaRPr>
          </a:p>
        </p:txBody>
      </p:sp>
      <p:sp>
        <p:nvSpPr>
          <p:cNvPr id="127" name="Text Placeholder 126">
            <a:extLst>
              <a:ext uri="{FF2B5EF4-FFF2-40B4-BE49-F238E27FC236}">
                <a16:creationId xmlns:a16="http://schemas.microsoft.com/office/drawing/2014/main" id="{529D0F22-483A-4379-9956-1AC0FBC1FFA9}"/>
              </a:ext>
            </a:extLst>
          </p:cNvPr>
          <p:cNvSpPr>
            <a:spLocks noGrp="1"/>
          </p:cNvSpPr>
          <p:nvPr>
            <p:ph type="body" sz="quarter" idx="23"/>
          </p:nvPr>
        </p:nvSpPr>
        <p:spPr>
          <a:xfrm>
            <a:off x="1400261" y="4370150"/>
            <a:ext cx="3281555" cy="426393"/>
          </a:xfrm>
        </p:spPr>
        <p:txBody>
          <a:bodyPr/>
          <a:lstStyle/>
          <a:p>
            <a:r>
              <a:rPr lang="en-US" sz="1800" dirty="0" err="1"/>
              <a:t>DRGm</a:t>
            </a:r>
            <a:endParaRPr lang="en-US" sz="1800" dirty="0"/>
          </a:p>
        </p:txBody>
      </p:sp>
      <p:sp>
        <p:nvSpPr>
          <p:cNvPr id="126" name="Text Placeholder 125">
            <a:extLst>
              <a:ext uri="{FF2B5EF4-FFF2-40B4-BE49-F238E27FC236}">
                <a16:creationId xmlns:a16="http://schemas.microsoft.com/office/drawing/2014/main" id="{9178B061-1219-4E97-B5B0-FA9EAEEF20AD}"/>
              </a:ext>
            </a:extLst>
          </p:cNvPr>
          <p:cNvSpPr>
            <a:spLocks noGrp="1"/>
          </p:cNvSpPr>
          <p:nvPr>
            <p:ph type="body" sz="quarter" idx="22"/>
          </p:nvPr>
        </p:nvSpPr>
        <p:spPr>
          <a:xfrm>
            <a:off x="1400262" y="4807125"/>
            <a:ext cx="3281555" cy="1155555"/>
          </a:xfrm>
        </p:spPr>
        <p:txBody>
          <a:bodyPr vert="horz" lIns="91440" tIns="45720" rIns="91440" bIns="45720" rtlCol="0" anchor="t">
            <a:noAutofit/>
          </a:bodyPr>
          <a:lstStyle/>
          <a:p>
            <a:r>
              <a:rPr lang="en-US" sz="1800" dirty="0">
                <a:solidFill>
                  <a:schemeClr val="bg1"/>
                </a:solidFill>
                <a:latin typeface="MS UI Gothic" panose="020B0600070205080204" pitchFamily="34" charset="-128"/>
                <a:ea typeface="MS UI Gothic" panose="020B0600070205080204" pitchFamily="34" charset="-128"/>
              </a:rPr>
              <a:t>This is Daily Revenue Growth per Month which has a overall of 4.39M.</a:t>
            </a:r>
          </a:p>
        </p:txBody>
      </p:sp>
      <p:sp>
        <p:nvSpPr>
          <p:cNvPr id="129" name="Text Placeholder 128">
            <a:extLst>
              <a:ext uri="{FF2B5EF4-FFF2-40B4-BE49-F238E27FC236}">
                <a16:creationId xmlns:a16="http://schemas.microsoft.com/office/drawing/2014/main" id="{24CA3500-51E5-4AF6-9AE0-8124B5B6ECF1}"/>
              </a:ext>
            </a:extLst>
          </p:cNvPr>
          <p:cNvSpPr>
            <a:spLocks noGrp="1"/>
          </p:cNvSpPr>
          <p:nvPr>
            <p:ph type="body" sz="quarter" idx="25"/>
          </p:nvPr>
        </p:nvSpPr>
        <p:spPr>
          <a:xfrm>
            <a:off x="7041159" y="1801643"/>
            <a:ext cx="3281555" cy="426393"/>
          </a:xfrm>
        </p:spPr>
        <p:txBody>
          <a:bodyPr vert="horz" lIns="91440" tIns="45720" rIns="91440" bIns="45720" rtlCol="0" anchor="b">
            <a:noAutofit/>
          </a:bodyPr>
          <a:lstStyle/>
          <a:p>
            <a:r>
              <a:rPr lang="en-US" sz="1800" dirty="0"/>
              <a:t>Customers</a:t>
            </a:r>
          </a:p>
        </p:txBody>
      </p:sp>
      <p:sp>
        <p:nvSpPr>
          <p:cNvPr id="128" name="Text Placeholder 127">
            <a:extLst>
              <a:ext uri="{FF2B5EF4-FFF2-40B4-BE49-F238E27FC236}">
                <a16:creationId xmlns:a16="http://schemas.microsoft.com/office/drawing/2014/main" id="{22FD1740-CC8B-4FB4-8039-C542AFD0838D}"/>
              </a:ext>
            </a:extLst>
          </p:cNvPr>
          <p:cNvSpPr>
            <a:spLocks noGrp="1"/>
          </p:cNvSpPr>
          <p:nvPr>
            <p:ph type="body" sz="quarter" idx="24"/>
          </p:nvPr>
        </p:nvSpPr>
        <p:spPr>
          <a:xfrm>
            <a:off x="7041159" y="2319818"/>
            <a:ext cx="3281555" cy="1030378"/>
          </a:xfrm>
        </p:spPr>
        <p:txBody>
          <a:bodyPr vert="horz" lIns="91440" tIns="45720" rIns="91440" bIns="45720" rtlCol="0" anchor="t">
            <a:noAutofit/>
          </a:bodyPr>
          <a:lstStyle/>
          <a:p>
            <a:r>
              <a:rPr lang="en-US" sz="1800" dirty="0">
                <a:solidFill>
                  <a:schemeClr val="bg1"/>
                </a:solidFill>
                <a:latin typeface="MS UI Gothic" panose="020B0600070205080204" pitchFamily="34" charset="-128"/>
                <a:ea typeface="MS UI Gothic" panose="020B0600070205080204" pitchFamily="34" charset="-128"/>
              </a:rPr>
              <a:t>The Total  customers which shows the total of around 27,000 total customers.</a:t>
            </a:r>
          </a:p>
        </p:txBody>
      </p:sp>
      <p:sp>
        <p:nvSpPr>
          <p:cNvPr id="133" name="Text Placeholder 132">
            <a:extLst>
              <a:ext uri="{FF2B5EF4-FFF2-40B4-BE49-F238E27FC236}">
                <a16:creationId xmlns:a16="http://schemas.microsoft.com/office/drawing/2014/main" id="{BB833D39-612C-4855-AA0C-F37FEF73994B}"/>
              </a:ext>
            </a:extLst>
          </p:cNvPr>
          <p:cNvSpPr>
            <a:spLocks noGrp="1"/>
          </p:cNvSpPr>
          <p:nvPr>
            <p:ph type="body" sz="quarter" idx="29"/>
          </p:nvPr>
        </p:nvSpPr>
        <p:spPr>
          <a:xfrm>
            <a:off x="7099882" y="4370149"/>
            <a:ext cx="3281555" cy="426393"/>
          </a:xfrm>
        </p:spPr>
        <p:txBody>
          <a:bodyPr/>
          <a:lstStyle/>
          <a:p>
            <a:r>
              <a:rPr lang="en-US" sz="1800" dirty="0"/>
              <a:t>DCGM</a:t>
            </a:r>
          </a:p>
        </p:txBody>
      </p:sp>
      <p:sp>
        <p:nvSpPr>
          <p:cNvPr id="132" name="Text Placeholder 131">
            <a:extLst>
              <a:ext uri="{FF2B5EF4-FFF2-40B4-BE49-F238E27FC236}">
                <a16:creationId xmlns:a16="http://schemas.microsoft.com/office/drawing/2014/main" id="{67591C3B-1BC3-4E5D-B720-AEE8A0418657}"/>
              </a:ext>
            </a:extLst>
          </p:cNvPr>
          <p:cNvSpPr>
            <a:spLocks noGrp="1"/>
          </p:cNvSpPr>
          <p:nvPr>
            <p:ph type="body" sz="quarter" idx="28"/>
          </p:nvPr>
        </p:nvSpPr>
        <p:spPr>
          <a:xfrm>
            <a:off x="7120915" y="4796542"/>
            <a:ext cx="3281555" cy="964833"/>
          </a:xfrm>
        </p:spPr>
        <p:txBody>
          <a:bodyPr vert="horz" lIns="91440" tIns="45720" rIns="91440" bIns="45720" rtlCol="0" anchor="t">
            <a:noAutofit/>
          </a:bodyPr>
          <a:lstStyle/>
          <a:p>
            <a:r>
              <a:rPr lang="en-US" sz="1800" dirty="0">
                <a:solidFill>
                  <a:schemeClr val="bg1"/>
                </a:solidFill>
                <a:latin typeface="MS UI Gothic" panose="020B0600070205080204" pitchFamily="34" charset="-128"/>
                <a:ea typeface="MS UI Gothic" panose="020B0600070205080204" pitchFamily="34" charset="-128"/>
              </a:rPr>
              <a:t>This shows the Daily Customer Growth Rate per Month which has an overall growth of 126.23% </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3</a:t>
            </a:fld>
            <a:endParaRPr lang="en-US" dirty="0"/>
          </a:p>
        </p:txBody>
      </p:sp>
    </p:spTree>
    <p:extLst>
      <p:ext uri="{BB962C8B-B14F-4D97-AF65-F5344CB8AC3E}">
        <p14:creationId xmlns:p14="http://schemas.microsoft.com/office/powerpoint/2010/main" val="99161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1821532" y="637706"/>
            <a:ext cx="6408851" cy="665965"/>
          </a:xfrm>
        </p:spPr>
        <p:txBody>
          <a:bodyPr vert="horz" lIns="91440" tIns="45720" rIns="91440" bIns="45720" rtlCol="0" anchor="ctr">
            <a:noAutofit/>
          </a:bodyPr>
          <a:lstStyle/>
          <a:p>
            <a:r>
              <a:rPr lang="en-US" b="1" dirty="0">
                <a:solidFill>
                  <a:schemeClr val="accent6"/>
                </a:solidFill>
              </a:rPr>
              <a:t>SALES MODE</a:t>
            </a:r>
          </a:p>
        </p:txBody>
      </p:sp>
      <p:sp>
        <p:nvSpPr>
          <p:cNvPr id="125" name="Text Placeholder 124">
            <a:extLst>
              <a:ext uri="{FF2B5EF4-FFF2-40B4-BE49-F238E27FC236}">
                <a16:creationId xmlns:a16="http://schemas.microsoft.com/office/drawing/2014/main" id="{24A06C02-7294-4961-8375-FFBAE150C3AB}"/>
              </a:ext>
            </a:extLst>
          </p:cNvPr>
          <p:cNvSpPr>
            <a:spLocks noGrp="1"/>
          </p:cNvSpPr>
          <p:nvPr>
            <p:ph type="body" sz="quarter" idx="17"/>
          </p:nvPr>
        </p:nvSpPr>
        <p:spPr>
          <a:xfrm>
            <a:off x="947257" y="1796922"/>
            <a:ext cx="3281555" cy="426393"/>
          </a:xfrm>
        </p:spPr>
        <p:txBody>
          <a:bodyPr/>
          <a:lstStyle/>
          <a:p>
            <a:r>
              <a:rPr lang="en-US" dirty="0"/>
              <a:t>Offline-Agent</a:t>
            </a:r>
          </a:p>
        </p:txBody>
      </p:sp>
      <p:sp>
        <p:nvSpPr>
          <p:cNvPr id="127" name="Text Placeholder 126">
            <a:extLst>
              <a:ext uri="{FF2B5EF4-FFF2-40B4-BE49-F238E27FC236}">
                <a16:creationId xmlns:a16="http://schemas.microsoft.com/office/drawing/2014/main" id="{529D0F22-483A-4379-9956-1AC0FBC1FFA9}"/>
              </a:ext>
            </a:extLst>
          </p:cNvPr>
          <p:cNvSpPr>
            <a:spLocks noGrp="1"/>
          </p:cNvSpPr>
          <p:nvPr>
            <p:ph type="body" sz="quarter" idx="23"/>
          </p:nvPr>
        </p:nvSpPr>
        <p:spPr>
          <a:xfrm>
            <a:off x="947257" y="4099790"/>
            <a:ext cx="3281555" cy="426393"/>
          </a:xfrm>
        </p:spPr>
        <p:txBody>
          <a:bodyPr/>
          <a:lstStyle/>
          <a:p>
            <a:r>
              <a:rPr lang="en-US" dirty="0"/>
              <a:t>Online-app</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4</a:t>
            </a:fld>
            <a:endParaRPr lang="en-US" dirty="0"/>
          </a:p>
        </p:txBody>
      </p:sp>
      <p:pic>
        <p:nvPicPr>
          <p:cNvPr id="6" name="Picture 5">
            <a:extLst>
              <a:ext uri="{FF2B5EF4-FFF2-40B4-BE49-F238E27FC236}">
                <a16:creationId xmlns:a16="http://schemas.microsoft.com/office/drawing/2014/main" id="{4C6686EB-DD75-0FB1-4941-7B058658794E}"/>
              </a:ext>
            </a:extLst>
          </p:cNvPr>
          <p:cNvPicPr>
            <a:picLocks noChangeAspect="1"/>
          </p:cNvPicPr>
          <p:nvPr/>
        </p:nvPicPr>
        <p:blipFill rotWithShape="1">
          <a:blip r:embed="rId2"/>
          <a:srcRect r="3915"/>
          <a:stretch/>
        </p:blipFill>
        <p:spPr>
          <a:xfrm>
            <a:off x="5330505" y="1710077"/>
            <a:ext cx="6145633" cy="4419983"/>
          </a:xfrm>
          <a:prstGeom prst="rect">
            <a:avLst/>
          </a:prstGeom>
          <a:ln>
            <a:noFill/>
          </a:ln>
          <a:effectLst>
            <a:outerShdw blurRad="292100" dist="139700" dir="2700000" algn="tl" rotWithShape="0">
              <a:srgbClr val="333333">
                <a:alpha val="65000"/>
              </a:srgbClr>
            </a:outerShdw>
          </a:effectLst>
        </p:spPr>
      </p:pic>
      <p:sp>
        <p:nvSpPr>
          <p:cNvPr id="2" name="Text Placeholder 123">
            <a:extLst>
              <a:ext uri="{FF2B5EF4-FFF2-40B4-BE49-F238E27FC236}">
                <a16:creationId xmlns:a16="http://schemas.microsoft.com/office/drawing/2014/main" id="{94431FDF-89AA-35E5-324B-383A04E28CAB}"/>
              </a:ext>
            </a:extLst>
          </p:cNvPr>
          <p:cNvSpPr>
            <a:spLocks noGrp="1"/>
          </p:cNvSpPr>
          <p:nvPr>
            <p:ph type="body" sz="quarter" idx="13"/>
          </p:nvPr>
        </p:nvSpPr>
        <p:spPr>
          <a:xfrm>
            <a:off x="947256" y="2318289"/>
            <a:ext cx="3281555" cy="1781501"/>
          </a:xfrm>
        </p:spPr>
        <p:txBody>
          <a:bodyPr>
            <a:noAutofit/>
          </a:bodyPr>
          <a:lstStyle/>
          <a:p>
            <a:pPr>
              <a:spcBef>
                <a:spcPts val="0"/>
              </a:spcBef>
              <a:spcAft>
                <a:spcPts val="0"/>
              </a:spcAft>
              <a:buClrTx/>
              <a:buSzTx/>
            </a:pPr>
            <a:r>
              <a:rPr lang="en-US" sz="1600" baseline="0" dirty="0">
                <a:solidFill>
                  <a:schemeClr val="bg1"/>
                </a:solidFill>
                <a:effectLst/>
              </a:rPr>
              <a:t>The Chart shows about the Sales Mode where there is significant increase in the sales through Offline Agent Sales mode.</a:t>
            </a:r>
            <a:endParaRPr lang="en-IN" sz="1600" dirty="0">
              <a:solidFill>
                <a:schemeClr val="bg1"/>
              </a:solidFill>
              <a:effectLst/>
            </a:endParaRPr>
          </a:p>
        </p:txBody>
      </p:sp>
      <p:sp>
        <p:nvSpPr>
          <p:cNvPr id="7" name="Text Placeholder 123">
            <a:extLst>
              <a:ext uri="{FF2B5EF4-FFF2-40B4-BE49-F238E27FC236}">
                <a16:creationId xmlns:a16="http://schemas.microsoft.com/office/drawing/2014/main" id="{9C03C939-FA4E-0C23-787B-B015EE76D5F5}"/>
              </a:ext>
            </a:extLst>
          </p:cNvPr>
          <p:cNvSpPr txBox="1">
            <a:spLocks/>
          </p:cNvSpPr>
          <p:nvPr/>
        </p:nvSpPr>
        <p:spPr>
          <a:xfrm>
            <a:off x="947256" y="4613037"/>
            <a:ext cx="3281555" cy="1781501"/>
          </a:xfrm>
          <a:prstGeom prst="rect">
            <a:avLst/>
          </a:prstGeom>
        </p:spPr>
        <p:txBody>
          <a:bodyPr vert="horz" lIns="91440" tIns="45720" rIns="91440" bIns="45720" rtlCol="0" anchor="t">
            <a:noAutofit/>
          </a:bodyPr>
          <a:lstStyle>
            <a:lvl1pPr indent="0">
              <a:lnSpc>
                <a:spcPct val="125000"/>
              </a:lnSpc>
              <a:spcBef>
                <a:spcPts val="0"/>
              </a:spcBef>
              <a:spcAft>
                <a:spcPts val="0"/>
              </a:spcAft>
              <a:buClrTx/>
              <a:buSzTx/>
              <a:buFont typeface="Arial" panose="020B0604020202020204" pitchFamily="34" charset="0"/>
              <a:buNone/>
              <a:defRPr sz="1600" cap="none" spc="100" baseline="0">
                <a:solidFill>
                  <a:schemeClr val="bg1"/>
                </a:solidFill>
                <a:effectLs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Due to changes in tech and also because of in the beginning of the fiscal year the Online-App sales mode has also increased.</a:t>
            </a:r>
            <a:endParaRPr lang="en-IN" dirty="0"/>
          </a:p>
        </p:txBody>
      </p:sp>
    </p:spTree>
    <p:extLst>
      <p:ext uri="{BB962C8B-B14F-4D97-AF65-F5344CB8AC3E}">
        <p14:creationId xmlns:p14="http://schemas.microsoft.com/office/powerpoint/2010/main" val="625703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1887860" y="664997"/>
            <a:ext cx="6408851" cy="665965"/>
          </a:xfrm>
        </p:spPr>
        <p:txBody>
          <a:bodyPr/>
          <a:lstStyle/>
          <a:p>
            <a:r>
              <a:rPr lang="en-US" dirty="0">
                <a:solidFill>
                  <a:schemeClr val="accent6"/>
                </a:solidFill>
              </a:rPr>
              <a:t>age group</a:t>
            </a:r>
          </a:p>
        </p:txBody>
      </p:sp>
      <p:sp>
        <p:nvSpPr>
          <p:cNvPr id="125" name="Text Placeholder 124">
            <a:extLst>
              <a:ext uri="{FF2B5EF4-FFF2-40B4-BE49-F238E27FC236}">
                <a16:creationId xmlns:a16="http://schemas.microsoft.com/office/drawing/2014/main" id="{24A06C02-7294-4961-8375-FFBAE150C3AB}"/>
              </a:ext>
            </a:extLst>
          </p:cNvPr>
          <p:cNvSpPr>
            <a:spLocks noGrp="1"/>
          </p:cNvSpPr>
          <p:nvPr>
            <p:ph type="body" sz="quarter" idx="17"/>
          </p:nvPr>
        </p:nvSpPr>
        <p:spPr>
          <a:xfrm>
            <a:off x="947256" y="2163496"/>
            <a:ext cx="3281555" cy="426393"/>
          </a:xfrm>
        </p:spPr>
        <p:txBody>
          <a:bodyPr/>
          <a:lstStyle/>
          <a:p>
            <a:r>
              <a:rPr lang="en-US" dirty="0"/>
              <a:t>Age group analysis</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5</a:t>
            </a:fld>
            <a:endParaRPr lang="en-US" dirty="0"/>
          </a:p>
        </p:txBody>
      </p:sp>
      <p:pic>
        <p:nvPicPr>
          <p:cNvPr id="7" name="Picture 6">
            <a:extLst>
              <a:ext uri="{FF2B5EF4-FFF2-40B4-BE49-F238E27FC236}">
                <a16:creationId xmlns:a16="http://schemas.microsoft.com/office/drawing/2014/main" id="{11796C7B-2538-CF21-9BC9-7F5BF41939D3}"/>
              </a:ext>
            </a:extLst>
          </p:cNvPr>
          <p:cNvPicPr>
            <a:picLocks noChangeAspect="1"/>
          </p:cNvPicPr>
          <p:nvPr/>
        </p:nvPicPr>
        <p:blipFill rotWithShape="1">
          <a:blip r:embed="rId2"/>
          <a:srcRect l="807" r="3420"/>
          <a:stretch/>
        </p:blipFill>
        <p:spPr>
          <a:xfrm>
            <a:off x="4655889" y="1771755"/>
            <a:ext cx="7281644" cy="4528377"/>
          </a:xfrm>
          <a:prstGeom prst="rect">
            <a:avLst/>
          </a:prstGeom>
          <a:ln>
            <a:noFill/>
          </a:ln>
          <a:effectLst>
            <a:outerShdw blurRad="292100" dist="139700" dir="2700000" algn="tl" rotWithShape="0">
              <a:srgbClr val="333333">
                <a:alpha val="65000"/>
              </a:srgbClr>
            </a:outerShdw>
          </a:effectLst>
        </p:spPr>
      </p:pic>
      <p:sp>
        <p:nvSpPr>
          <p:cNvPr id="5" name="Text Placeholder 123">
            <a:extLst>
              <a:ext uri="{FF2B5EF4-FFF2-40B4-BE49-F238E27FC236}">
                <a16:creationId xmlns:a16="http://schemas.microsoft.com/office/drawing/2014/main" id="{9A9AEC0F-3836-2064-D1D9-CB961FAE9545}"/>
              </a:ext>
            </a:extLst>
          </p:cNvPr>
          <p:cNvSpPr>
            <a:spLocks noGrp="1"/>
          </p:cNvSpPr>
          <p:nvPr>
            <p:ph type="body" sz="quarter" idx="13"/>
          </p:nvPr>
        </p:nvSpPr>
        <p:spPr>
          <a:xfrm>
            <a:off x="947255" y="2737739"/>
            <a:ext cx="3281555" cy="1530374"/>
          </a:xfrm>
        </p:spPr>
        <p:txBody>
          <a:bodyPr>
            <a:noAutofit/>
          </a:bodyPr>
          <a:lstStyle/>
          <a:p>
            <a:pPr>
              <a:spcBef>
                <a:spcPts val="0"/>
              </a:spcBef>
              <a:spcAft>
                <a:spcPts val="0"/>
              </a:spcAft>
              <a:buClrTx/>
              <a:buSzTx/>
            </a:pPr>
            <a:r>
              <a:rPr lang="en-US" sz="1800" baseline="0" dirty="0">
                <a:solidFill>
                  <a:schemeClr val="bg1"/>
                </a:solidFill>
                <a:effectLst/>
              </a:rPr>
              <a:t>The Age group from between </a:t>
            </a:r>
            <a:r>
              <a:rPr lang="en-US" sz="1800" b="1" baseline="0" dirty="0">
                <a:solidFill>
                  <a:schemeClr val="bg1"/>
                </a:solidFill>
                <a:effectLst/>
              </a:rPr>
              <a:t>31-40</a:t>
            </a:r>
            <a:r>
              <a:rPr lang="en-US" sz="1800" baseline="0" dirty="0">
                <a:solidFill>
                  <a:schemeClr val="bg1"/>
                </a:solidFill>
                <a:effectLst/>
              </a:rPr>
              <a:t> getting more customers even before the peak month March.</a:t>
            </a:r>
            <a:endParaRPr lang="en-IN" sz="1800" dirty="0">
              <a:solidFill>
                <a:schemeClr val="bg1"/>
              </a:solidFill>
              <a:effectLst/>
            </a:endParaRPr>
          </a:p>
        </p:txBody>
      </p:sp>
      <p:sp>
        <p:nvSpPr>
          <p:cNvPr id="6" name="Text Placeholder 123">
            <a:extLst>
              <a:ext uri="{FF2B5EF4-FFF2-40B4-BE49-F238E27FC236}">
                <a16:creationId xmlns:a16="http://schemas.microsoft.com/office/drawing/2014/main" id="{6A52046D-88B3-FFB7-6079-A2AFFD208FE1}"/>
              </a:ext>
            </a:extLst>
          </p:cNvPr>
          <p:cNvSpPr txBox="1">
            <a:spLocks/>
          </p:cNvSpPr>
          <p:nvPr/>
        </p:nvSpPr>
        <p:spPr>
          <a:xfrm>
            <a:off x="947254" y="4415963"/>
            <a:ext cx="3281555" cy="1530374"/>
          </a:xfrm>
          <a:prstGeom prst="rect">
            <a:avLst/>
          </a:prstGeom>
        </p:spPr>
        <p:txBody>
          <a:bodyPr vert="horz" lIns="91440" tIns="45720" rIns="91440" bIns="45720" rtlCol="0" anchor="t">
            <a:noAutofit/>
          </a:bodyPr>
          <a:lstStyle>
            <a:lvl1pPr indent="0">
              <a:lnSpc>
                <a:spcPct val="125000"/>
              </a:lnSpc>
              <a:spcBef>
                <a:spcPts val="0"/>
              </a:spcBef>
              <a:spcAft>
                <a:spcPts val="0"/>
              </a:spcAft>
              <a:buClrTx/>
              <a:buSzTx/>
              <a:buFont typeface="Arial" panose="020B0604020202020204" pitchFamily="34" charset="0"/>
              <a:buNone/>
              <a:defRPr cap="none" spc="100" baseline="0">
                <a:solidFill>
                  <a:schemeClr val="bg1"/>
                </a:solidFill>
                <a:effectLs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The Age group from between 41-50 getting more customers even before the peak month March.</a:t>
            </a:r>
            <a:endParaRPr lang="en-IN" dirty="0"/>
          </a:p>
        </p:txBody>
      </p:sp>
    </p:spTree>
    <p:extLst>
      <p:ext uri="{BB962C8B-B14F-4D97-AF65-F5344CB8AC3E}">
        <p14:creationId xmlns:p14="http://schemas.microsoft.com/office/powerpoint/2010/main" val="124898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3" name="Title 112">
            <a:extLst>
              <a:ext uri="{FF2B5EF4-FFF2-40B4-BE49-F238E27FC236}">
                <a16:creationId xmlns:a16="http://schemas.microsoft.com/office/drawing/2014/main" id="{BFE2B5AB-A5E2-4E81-9A28-0F3EFE4B47B5}"/>
              </a:ext>
            </a:extLst>
          </p:cNvPr>
          <p:cNvSpPr>
            <a:spLocks noGrp="1"/>
          </p:cNvSpPr>
          <p:nvPr>
            <p:ph type="title"/>
          </p:nvPr>
        </p:nvSpPr>
        <p:spPr>
          <a:xfrm rot="16200000">
            <a:off x="575672" y="4121035"/>
            <a:ext cx="3337712" cy="639195"/>
          </a:xfrm>
        </p:spPr>
        <p:txBody>
          <a:bodyPr/>
          <a:lstStyle/>
          <a:p>
            <a:r>
              <a:rPr lang="en-US" b="1" dirty="0">
                <a:solidFill>
                  <a:schemeClr val="accent6"/>
                </a:solidFill>
              </a:rPr>
              <a:t>Solution</a:t>
            </a:r>
          </a:p>
        </p:txBody>
      </p:sp>
      <p:pic>
        <p:nvPicPr>
          <p:cNvPr id="70" name="Picture Placeholder 69" descr="Store outline">
            <a:extLst>
              <a:ext uri="{FF2B5EF4-FFF2-40B4-BE49-F238E27FC236}">
                <a16:creationId xmlns:a16="http://schemas.microsoft.com/office/drawing/2014/main" id="{C5BC0C3F-C9C6-43FA-BA19-88445A15FF31}"/>
              </a:ext>
            </a:extLst>
          </p:cNvPr>
          <p:cNvPicPr>
            <a:picLocks noGrp="1" noChangeAspect="1"/>
          </p:cNvPicPr>
          <p:nvPr>
            <p:ph type="pic" sz="quarter" idx="21"/>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414645" y="758825"/>
            <a:ext cx="599148" cy="600075"/>
          </a:xfrm>
        </p:spPr>
      </p:pic>
      <p:sp>
        <p:nvSpPr>
          <p:cNvPr id="106" name="Text Placeholder 105">
            <a:extLst>
              <a:ext uri="{FF2B5EF4-FFF2-40B4-BE49-F238E27FC236}">
                <a16:creationId xmlns:a16="http://schemas.microsoft.com/office/drawing/2014/main" id="{F602BA9F-64DF-443C-A15D-FB8E9129F19F}"/>
              </a:ext>
            </a:extLst>
          </p:cNvPr>
          <p:cNvSpPr>
            <a:spLocks noGrp="1"/>
          </p:cNvSpPr>
          <p:nvPr>
            <p:ph type="body" sz="quarter" idx="17"/>
          </p:nvPr>
        </p:nvSpPr>
        <p:spPr>
          <a:xfrm>
            <a:off x="4414645" y="1388209"/>
            <a:ext cx="3281555" cy="426393"/>
          </a:xfrm>
        </p:spPr>
        <p:txBody>
          <a:bodyPr/>
          <a:lstStyle/>
          <a:p>
            <a:r>
              <a:rPr lang="en-US" b="1" dirty="0"/>
              <a:t>Customer gap</a:t>
            </a:r>
          </a:p>
        </p:txBody>
      </p:sp>
      <p:sp>
        <p:nvSpPr>
          <p:cNvPr id="102" name="Text Placeholder 101">
            <a:extLst>
              <a:ext uri="{FF2B5EF4-FFF2-40B4-BE49-F238E27FC236}">
                <a16:creationId xmlns:a16="http://schemas.microsoft.com/office/drawing/2014/main" id="{87C9F3E7-849D-4701-91D9-6C693FCDFD4B}"/>
              </a:ext>
            </a:extLst>
          </p:cNvPr>
          <p:cNvSpPr>
            <a:spLocks noGrp="1"/>
          </p:cNvSpPr>
          <p:nvPr>
            <p:ph type="body" sz="quarter" idx="13"/>
          </p:nvPr>
        </p:nvSpPr>
        <p:spPr>
          <a:xfrm>
            <a:off x="4414645" y="1767712"/>
            <a:ext cx="3554896" cy="2234971"/>
          </a:xfrm>
        </p:spPr>
        <p:txBody>
          <a:bodyPr vert="horz" lIns="91440" tIns="45720" rIns="91440" bIns="45720" rtlCol="0" anchor="t">
            <a:noAutofit/>
          </a:bodyPr>
          <a:lstStyle/>
          <a:p>
            <a:r>
              <a:rPr lang="en-US" sz="1600" dirty="0">
                <a:solidFill>
                  <a:schemeClr val="bg1"/>
                </a:solidFill>
              </a:rPr>
              <a:t>Although the company getting many customers at the end of the fiscal year as there are new insurances but they have to analyze things and check whether these are the actual growth in customers.</a:t>
            </a:r>
          </a:p>
        </p:txBody>
      </p:sp>
      <p:pic>
        <p:nvPicPr>
          <p:cNvPr id="73" name="Picture Placeholder 72" descr="Piggy Bank outline">
            <a:extLst>
              <a:ext uri="{FF2B5EF4-FFF2-40B4-BE49-F238E27FC236}">
                <a16:creationId xmlns:a16="http://schemas.microsoft.com/office/drawing/2014/main" id="{171B782E-274D-43CA-B223-838F0D5ACED5}"/>
              </a:ext>
            </a:extLst>
          </p:cNvPr>
          <p:cNvPicPr>
            <a:picLocks noGrp="1" noChangeAspect="1"/>
          </p:cNvPicPr>
          <p:nvPr>
            <p:ph type="pic" sz="quarter" idx="22"/>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4414646" y="4041375"/>
            <a:ext cx="599148" cy="600075"/>
          </a:xfrm>
        </p:spPr>
      </p:pic>
      <p:sp>
        <p:nvSpPr>
          <p:cNvPr id="108" name="Text Placeholder 107">
            <a:extLst>
              <a:ext uri="{FF2B5EF4-FFF2-40B4-BE49-F238E27FC236}">
                <a16:creationId xmlns:a16="http://schemas.microsoft.com/office/drawing/2014/main" id="{F91A931F-104A-4201-B572-DEAC49B6EA57}"/>
              </a:ext>
            </a:extLst>
          </p:cNvPr>
          <p:cNvSpPr>
            <a:spLocks noGrp="1"/>
          </p:cNvSpPr>
          <p:nvPr>
            <p:ph type="body" sz="quarter" idx="19"/>
          </p:nvPr>
        </p:nvSpPr>
        <p:spPr>
          <a:xfrm>
            <a:off x="4414645" y="4560902"/>
            <a:ext cx="3281555" cy="428891"/>
          </a:xfrm>
        </p:spPr>
        <p:txBody>
          <a:bodyPr/>
          <a:lstStyle/>
          <a:p>
            <a:r>
              <a:rPr lang="en-US" b="1" dirty="0"/>
              <a:t>Cost savings</a:t>
            </a:r>
          </a:p>
        </p:txBody>
      </p:sp>
      <p:sp>
        <p:nvSpPr>
          <p:cNvPr id="104" name="Text Placeholder 103">
            <a:extLst>
              <a:ext uri="{FF2B5EF4-FFF2-40B4-BE49-F238E27FC236}">
                <a16:creationId xmlns:a16="http://schemas.microsoft.com/office/drawing/2014/main" id="{7A039369-92B6-432F-B823-6AAFAC119153}"/>
              </a:ext>
            </a:extLst>
          </p:cNvPr>
          <p:cNvSpPr>
            <a:spLocks noGrp="1"/>
          </p:cNvSpPr>
          <p:nvPr>
            <p:ph type="body" sz="quarter" idx="15"/>
          </p:nvPr>
        </p:nvSpPr>
        <p:spPr>
          <a:xfrm>
            <a:off x="4414644" y="4989793"/>
            <a:ext cx="3281555" cy="1429216"/>
          </a:xfrm>
        </p:spPr>
        <p:txBody>
          <a:bodyPr vert="horz" lIns="91440" tIns="45720" rIns="91440" bIns="45720" rtlCol="0" anchor="t">
            <a:noAutofit/>
          </a:bodyPr>
          <a:lstStyle/>
          <a:p>
            <a:r>
              <a:rPr lang="en-US" sz="1600" dirty="0">
                <a:solidFill>
                  <a:schemeClr val="bg1"/>
                </a:solidFill>
              </a:rPr>
              <a:t>Reduce expenses by eliminating the need to walk-in towards offline agents​</a:t>
            </a:r>
          </a:p>
        </p:txBody>
      </p:sp>
      <p:pic>
        <p:nvPicPr>
          <p:cNvPr id="71" name="Picture Placeholder 70" descr="Group of women outline">
            <a:extLst>
              <a:ext uri="{FF2B5EF4-FFF2-40B4-BE49-F238E27FC236}">
                <a16:creationId xmlns:a16="http://schemas.microsoft.com/office/drawing/2014/main" id="{8737B8AB-109F-4DF2-8468-26ABD1CD1A97}"/>
              </a:ext>
            </a:extLst>
          </p:cNvPr>
          <p:cNvPicPr>
            <a:picLocks noGrp="1" noChangeAspect="1"/>
          </p:cNvPicPr>
          <p:nvPr>
            <p:ph type="pic" sz="quarter" idx="24"/>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8395939" y="759417"/>
            <a:ext cx="599148" cy="800075"/>
          </a:xfrm>
        </p:spPr>
      </p:pic>
      <p:sp>
        <p:nvSpPr>
          <p:cNvPr id="107" name="Text Placeholder 106">
            <a:extLst>
              <a:ext uri="{FF2B5EF4-FFF2-40B4-BE49-F238E27FC236}">
                <a16:creationId xmlns:a16="http://schemas.microsoft.com/office/drawing/2014/main" id="{EE7D047E-59C2-45CD-92F2-D40EC13396D8}"/>
              </a:ext>
            </a:extLst>
          </p:cNvPr>
          <p:cNvSpPr>
            <a:spLocks noGrp="1"/>
          </p:cNvSpPr>
          <p:nvPr>
            <p:ph type="body" sz="quarter" idx="18"/>
          </p:nvPr>
        </p:nvSpPr>
        <p:spPr>
          <a:xfrm>
            <a:off x="8391026" y="1374484"/>
            <a:ext cx="3281556" cy="568506"/>
          </a:xfrm>
        </p:spPr>
        <p:txBody>
          <a:bodyPr/>
          <a:lstStyle/>
          <a:p>
            <a:r>
              <a:rPr lang="en-US" b="1" dirty="0"/>
              <a:t>Target Age group</a:t>
            </a:r>
          </a:p>
        </p:txBody>
      </p:sp>
      <p:sp>
        <p:nvSpPr>
          <p:cNvPr id="103" name="Text Placeholder 102">
            <a:extLst>
              <a:ext uri="{FF2B5EF4-FFF2-40B4-BE49-F238E27FC236}">
                <a16:creationId xmlns:a16="http://schemas.microsoft.com/office/drawing/2014/main" id="{646AF0A1-85BB-4AA7-A21D-31E3ACA4E484}"/>
              </a:ext>
            </a:extLst>
          </p:cNvPr>
          <p:cNvSpPr>
            <a:spLocks noGrp="1"/>
          </p:cNvSpPr>
          <p:nvPr>
            <p:ph type="body" sz="quarter" idx="14"/>
          </p:nvPr>
        </p:nvSpPr>
        <p:spPr>
          <a:xfrm>
            <a:off x="8391026" y="1956260"/>
            <a:ext cx="3281556" cy="1500940"/>
          </a:xfrm>
        </p:spPr>
        <p:txBody>
          <a:bodyPr vert="horz" lIns="91440" tIns="45720" rIns="91440" bIns="45720" rtlCol="0" anchor="t">
            <a:noAutofit/>
          </a:bodyPr>
          <a:lstStyle/>
          <a:p>
            <a:r>
              <a:rPr lang="en-US" sz="1600" dirty="0">
                <a:solidFill>
                  <a:schemeClr val="bg1"/>
                </a:solidFill>
              </a:rPr>
              <a:t>The company is getting the required target age groups but in order to keep the retention they have to take certain steps.</a:t>
            </a:r>
          </a:p>
        </p:txBody>
      </p:sp>
      <p:pic>
        <p:nvPicPr>
          <p:cNvPr id="72" name="Picture Placeholder 71" descr="Postit Notes 3 outline">
            <a:extLst>
              <a:ext uri="{FF2B5EF4-FFF2-40B4-BE49-F238E27FC236}">
                <a16:creationId xmlns:a16="http://schemas.microsoft.com/office/drawing/2014/main" id="{E90427B4-D39F-47A3-97B4-C74C268A7B7C}"/>
              </a:ext>
            </a:extLst>
          </p:cNvPr>
          <p:cNvPicPr>
            <a:picLocks noGrp="1" noChangeAspect="1"/>
          </p:cNvPicPr>
          <p:nvPr>
            <p:ph type="pic" sz="quarter" idx="23"/>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8438255" y="4002683"/>
            <a:ext cx="599148" cy="600075"/>
          </a:xfrm>
        </p:spPr>
      </p:pic>
      <p:sp>
        <p:nvSpPr>
          <p:cNvPr id="109" name="Text Placeholder 108">
            <a:extLst>
              <a:ext uri="{FF2B5EF4-FFF2-40B4-BE49-F238E27FC236}">
                <a16:creationId xmlns:a16="http://schemas.microsoft.com/office/drawing/2014/main" id="{E3A6F092-A0CA-42CA-9DCB-8C68F03ADEA0}"/>
              </a:ext>
            </a:extLst>
          </p:cNvPr>
          <p:cNvSpPr>
            <a:spLocks noGrp="1"/>
          </p:cNvSpPr>
          <p:nvPr>
            <p:ph type="body" sz="quarter" idx="20"/>
          </p:nvPr>
        </p:nvSpPr>
        <p:spPr>
          <a:xfrm>
            <a:off x="8391026" y="4534897"/>
            <a:ext cx="3281556" cy="428891"/>
          </a:xfrm>
        </p:spPr>
        <p:txBody>
          <a:bodyPr/>
          <a:lstStyle/>
          <a:p>
            <a:r>
              <a:rPr lang="en-US" b="1" dirty="0"/>
              <a:t>Easy to use</a:t>
            </a:r>
          </a:p>
        </p:txBody>
      </p:sp>
      <p:sp>
        <p:nvSpPr>
          <p:cNvPr id="105" name="Text Placeholder 104">
            <a:extLst>
              <a:ext uri="{FF2B5EF4-FFF2-40B4-BE49-F238E27FC236}">
                <a16:creationId xmlns:a16="http://schemas.microsoft.com/office/drawing/2014/main" id="{649F134A-1B56-4E11-A372-68E33FEC1EA6}"/>
              </a:ext>
            </a:extLst>
          </p:cNvPr>
          <p:cNvSpPr>
            <a:spLocks noGrp="1"/>
          </p:cNvSpPr>
          <p:nvPr>
            <p:ph type="body" sz="quarter" idx="16"/>
          </p:nvPr>
        </p:nvSpPr>
        <p:spPr>
          <a:xfrm>
            <a:off x="8391026" y="4989793"/>
            <a:ext cx="3281556" cy="1429216"/>
          </a:xfrm>
        </p:spPr>
        <p:txBody>
          <a:bodyPr vert="horz" lIns="91440" tIns="45720" rIns="91440" bIns="45720" rtlCol="0" anchor="t">
            <a:noAutofit/>
          </a:bodyPr>
          <a:lstStyle/>
          <a:p>
            <a:r>
              <a:rPr lang="en-US" sz="1600" dirty="0">
                <a:solidFill>
                  <a:schemeClr val="bg1"/>
                </a:solidFill>
              </a:rPr>
              <a:t>As now there is growth in Online-Agent Sales mode it is has become easy to use for the customers.</a:t>
            </a:r>
          </a:p>
        </p:txBody>
      </p:sp>
      <p:sp>
        <p:nvSpPr>
          <p:cNvPr id="4" name="Slide Number Placeholder 3">
            <a:extLst>
              <a:ext uri="{FF2B5EF4-FFF2-40B4-BE49-F238E27FC236}">
                <a16:creationId xmlns:a16="http://schemas.microsoft.com/office/drawing/2014/main" id="{A2AC6252-4303-4C45-9EC4-303A08CB4B58}"/>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6</a:t>
            </a:fld>
            <a:endParaRPr lang="en-US" dirty="0"/>
          </a:p>
        </p:txBody>
      </p:sp>
    </p:spTree>
    <p:extLst>
      <p:ext uri="{BB962C8B-B14F-4D97-AF65-F5344CB8AC3E}">
        <p14:creationId xmlns:p14="http://schemas.microsoft.com/office/powerpoint/2010/main" val="48177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A3B1DAF-0A47-4D59-9DC4-7431D66560EF}"/>
              </a:ext>
            </a:extLst>
          </p:cNvPr>
          <p:cNvSpPr>
            <a:spLocks noGrp="1"/>
          </p:cNvSpPr>
          <p:nvPr>
            <p:ph type="title"/>
          </p:nvPr>
        </p:nvSpPr>
        <p:spPr/>
        <p:txBody>
          <a:bodyPr/>
          <a:lstStyle/>
          <a:p>
            <a:pPr algn="l"/>
            <a:r>
              <a:rPr lang="en-US" b="1" dirty="0">
                <a:solidFill>
                  <a:schemeClr val="bg1"/>
                </a:solidFill>
              </a:rPr>
              <a:t>Summary</a:t>
            </a:r>
          </a:p>
        </p:txBody>
      </p:sp>
      <p:sp>
        <p:nvSpPr>
          <p:cNvPr id="24" name="Text Placeholder 23">
            <a:extLst>
              <a:ext uri="{FF2B5EF4-FFF2-40B4-BE49-F238E27FC236}">
                <a16:creationId xmlns:a16="http://schemas.microsoft.com/office/drawing/2014/main" id="{DFA678B9-627C-49D9-B624-2E3548C96F03}"/>
              </a:ext>
            </a:extLst>
          </p:cNvPr>
          <p:cNvSpPr>
            <a:spLocks noGrp="1"/>
          </p:cNvSpPr>
          <p:nvPr>
            <p:ph type="body" sz="quarter" idx="16"/>
          </p:nvPr>
        </p:nvSpPr>
        <p:spPr>
          <a:xfrm>
            <a:off x="696287" y="1543575"/>
            <a:ext cx="5679346" cy="2852256"/>
          </a:xfrm>
        </p:spPr>
        <p:txBody>
          <a:bodyPr>
            <a:normAutofit/>
          </a:bodyPr>
          <a:lstStyle/>
          <a:p>
            <a:r>
              <a:rPr lang="en-US" sz="1800" dirty="0"/>
              <a:t>At Shield, as of any Insurance Company is concerned </a:t>
            </a:r>
            <a:r>
              <a:rPr lang="en-US" sz="1800" b="0" i="0" dirty="0">
                <a:solidFill>
                  <a:schemeClr val="accent4">
                    <a:lumMod val="50000"/>
                  </a:schemeClr>
                </a:solidFill>
                <a:effectLst/>
                <a:latin typeface="-apple-system"/>
              </a:rPr>
              <a:t>offering comprehensive coverage and reliable policies to its customers. With a focus on customer satisfaction, Shield Insurance ensures that every individual is protected against unforeseen events.</a:t>
            </a:r>
            <a:r>
              <a:rPr lang="en-US" sz="1800" dirty="0">
                <a:solidFill>
                  <a:schemeClr val="accent4">
                    <a:lumMod val="50000"/>
                  </a:schemeClr>
                </a:solidFill>
              </a:rPr>
              <a:t> It also has to study their customers and how to satisfy them with different policies.</a:t>
            </a:r>
          </a:p>
        </p:txBody>
      </p:sp>
      <p:sp>
        <p:nvSpPr>
          <p:cNvPr id="4" name="Slide Number Placeholder 3">
            <a:extLst>
              <a:ext uri="{FF2B5EF4-FFF2-40B4-BE49-F238E27FC236}">
                <a16:creationId xmlns:a16="http://schemas.microsoft.com/office/drawing/2014/main" id="{E5273321-CCC9-4D70-837F-ED5C0E7B3192}"/>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7</a:t>
            </a:fld>
            <a:endParaRPr lang="en-US" dirty="0"/>
          </a:p>
        </p:txBody>
      </p:sp>
      <p:pic>
        <p:nvPicPr>
          <p:cNvPr id="12" name="Picture 11">
            <a:extLst>
              <a:ext uri="{FF2B5EF4-FFF2-40B4-BE49-F238E27FC236}">
                <a16:creationId xmlns:a16="http://schemas.microsoft.com/office/drawing/2014/main" id="{92BE996D-8C71-0DE3-8A5B-627986D40F41}"/>
              </a:ext>
            </a:extLst>
          </p:cNvPr>
          <p:cNvPicPr>
            <a:picLocks noChangeAspect="1"/>
          </p:cNvPicPr>
          <p:nvPr/>
        </p:nvPicPr>
        <p:blipFill>
          <a:blip r:embed="rId2"/>
          <a:stretch>
            <a:fillRect/>
          </a:stretch>
        </p:blipFill>
        <p:spPr>
          <a:xfrm>
            <a:off x="6818974" y="376928"/>
            <a:ext cx="4761905" cy="47619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405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89231E-2BB7-4BA4-A7BF-F2CDCEBBE5E5}"/>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8</a:t>
            </a:fld>
            <a:endParaRPr lang="en-US" dirty="0"/>
          </a:p>
        </p:txBody>
      </p:sp>
      <p:sp>
        <p:nvSpPr>
          <p:cNvPr id="160" name="Text Placeholder 159">
            <a:extLst>
              <a:ext uri="{FF2B5EF4-FFF2-40B4-BE49-F238E27FC236}">
                <a16:creationId xmlns:a16="http://schemas.microsoft.com/office/drawing/2014/main" id="{494105F6-F94F-433A-BC1D-B4F5A9AFEEA9}"/>
              </a:ext>
            </a:extLst>
          </p:cNvPr>
          <p:cNvSpPr>
            <a:spLocks noGrp="1"/>
          </p:cNvSpPr>
          <p:nvPr>
            <p:ph type="body" sz="quarter" idx="16"/>
          </p:nvPr>
        </p:nvSpPr>
        <p:spPr>
          <a:xfrm>
            <a:off x="8716161" y="2579352"/>
            <a:ext cx="3237714" cy="1423068"/>
          </a:xfrm>
        </p:spPr>
        <p:txBody>
          <a:bodyPr/>
          <a:lstStyle/>
          <a:p>
            <a:r>
              <a:rPr lang="en-US" dirty="0"/>
              <a:t>GURUNATHA HEBBAR</a:t>
            </a:r>
          </a:p>
          <a:p>
            <a:endParaRPr lang="en-US" dirty="0"/>
          </a:p>
          <a:p>
            <a:r>
              <a:rPr lang="en-US" dirty="0"/>
              <a:t>GITHUB</a:t>
            </a:r>
          </a:p>
          <a:p>
            <a:endParaRPr lang="en-US" dirty="0"/>
          </a:p>
          <a:p>
            <a:r>
              <a:rPr lang="en-US" dirty="0"/>
              <a:t>FOLLOW me on LINKEDIN</a:t>
            </a:r>
          </a:p>
        </p:txBody>
      </p:sp>
      <p:sp>
        <p:nvSpPr>
          <p:cNvPr id="54" name="Title 53">
            <a:extLst>
              <a:ext uri="{FF2B5EF4-FFF2-40B4-BE49-F238E27FC236}">
                <a16:creationId xmlns:a16="http://schemas.microsoft.com/office/drawing/2014/main" id="{C96D6B90-01A4-4E2C-A3C5-57E67B888825}"/>
              </a:ext>
            </a:extLst>
          </p:cNvPr>
          <p:cNvSpPr>
            <a:spLocks noGrp="1"/>
          </p:cNvSpPr>
          <p:nvPr>
            <p:ph type="title"/>
          </p:nvPr>
        </p:nvSpPr>
        <p:spPr>
          <a:xfrm rot="16200000">
            <a:off x="-1129259" y="3009387"/>
            <a:ext cx="4138612" cy="562995"/>
          </a:xfrm>
          <a:solidFill>
            <a:schemeClr val="tx1">
              <a:lumMod val="85000"/>
              <a:lumOff val="15000"/>
            </a:schemeClr>
          </a:solidFill>
        </p:spPr>
        <p:txBody>
          <a:bodyPr/>
          <a:lstStyle/>
          <a:p>
            <a:r>
              <a:rPr lang="en-US" dirty="0">
                <a:solidFill>
                  <a:schemeClr val="accent6"/>
                </a:solidFill>
              </a:rPr>
              <a:t>Thank you</a:t>
            </a:r>
          </a:p>
        </p:txBody>
      </p:sp>
      <p:pic>
        <p:nvPicPr>
          <p:cNvPr id="5" name="Picture 4">
            <a:extLst>
              <a:ext uri="{FF2B5EF4-FFF2-40B4-BE49-F238E27FC236}">
                <a16:creationId xmlns:a16="http://schemas.microsoft.com/office/drawing/2014/main" id="{437B86CE-EC25-B346-5AB8-1CAAFD4D4462}"/>
              </a:ext>
            </a:extLst>
          </p:cNvPr>
          <p:cNvPicPr>
            <a:picLocks noChangeAspect="1"/>
          </p:cNvPicPr>
          <p:nvPr/>
        </p:nvPicPr>
        <p:blipFill rotWithShape="1">
          <a:blip r:embed="rId2"/>
          <a:srcRect b="21621"/>
          <a:stretch/>
        </p:blipFill>
        <p:spPr>
          <a:xfrm>
            <a:off x="1815937" y="1145955"/>
            <a:ext cx="6598221" cy="47204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01914811"/>
      </p:ext>
    </p:extLst>
  </p:cSld>
  <p:clrMapOvr>
    <a:masterClrMapping/>
  </p:clrMapOvr>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care Pitch Deck_TM89652269_Win32_JC_v2" id="{F8764AB5-AEEF-4CC2-ABB0-6738C12D74B7}" vid="{4B84277E-49D1-4747-AC5A-A160BBEAC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7064F8B-46A2-4F22-9203-449568FB5893}">
  <ds:schemaRefs>
    <ds:schemaRef ds:uri="http://schemas.microsoft.com/sharepoint/v3/contenttype/forms"/>
  </ds:schemaRefs>
</ds:datastoreItem>
</file>

<file path=customXml/itemProps2.xml><?xml version="1.0" encoding="utf-8"?>
<ds:datastoreItem xmlns:ds="http://schemas.openxmlformats.org/officeDocument/2006/customXml" ds:itemID="{4984FD82-9185-4244-A7C8-36B299008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F4F0A7-9599-4FE3-A548-853A09CF02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Healthcare pitch deck</Template>
  <TotalTime>814</TotalTime>
  <Words>392</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MS UI Gothic</vt:lpstr>
      <vt:lpstr>-apple-system</vt:lpstr>
      <vt:lpstr>Arial</vt:lpstr>
      <vt:lpstr>Calibri</vt:lpstr>
      <vt:lpstr>Quire Sans</vt:lpstr>
      <vt:lpstr>Seaford</vt:lpstr>
      <vt:lpstr>Seaford Bold</vt:lpstr>
      <vt:lpstr>Office Theme</vt:lpstr>
      <vt:lpstr>Shield insurance</vt:lpstr>
      <vt:lpstr>About us</vt:lpstr>
      <vt:lpstr>KEY METRICS</vt:lpstr>
      <vt:lpstr>SALES MODE</vt:lpstr>
      <vt:lpstr>age group</vt:lpstr>
      <vt:lpstr>Solution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Shield insurance</dc:title>
  <dc:creator>Gurunatha Hebbar</dc:creator>
  <cp:lastModifiedBy>Gurunatha Hebbar</cp:lastModifiedBy>
  <cp:revision>8</cp:revision>
  <dcterms:created xsi:type="dcterms:W3CDTF">2023-06-01T04:26:29Z</dcterms:created>
  <dcterms:modified xsi:type="dcterms:W3CDTF">2023-06-14T16:13:11Z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