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5"/>
  </p:notesMasterIdLst>
  <p:sldIdLst>
    <p:sldId id="278" r:id="rId2"/>
    <p:sldId id="279" r:id="rId3"/>
    <p:sldId id="280" r:id="rId4"/>
    <p:sldId id="281" r:id="rId5"/>
    <p:sldId id="294" r:id="rId6"/>
    <p:sldId id="295" r:id="rId7"/>
    <p:sldId id="283" r:id="rId8"/>
    <p:sldId id="296" r:id="rId9"/>
    <p:sldId id="297" r:id="rId10"/>
    <p:sldId id="282" r:id="rId11"/>
    <p:sldId id="290" r:id="rId12"/>
    <p:sldId id="292" r:id="rId13"/>
    <p:sldId id="293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64" autoAdjust="0"/>
  </p:normalViewPr>
  <p:slideViewPr>
    <p:cSldViewPr snapToGrid="0" snapToObjects="1">
      <p:cViewPr varScale="1">
        <p:scale>
          <a:sx n="80" d="100"/>
          <a:sy n="80" d="100"/>
        </p:scale>
        <p:origin x="782" y="6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HOfficial/DataAnalysisProjects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553942"/>
            <a:ext cx="5385816" cy="1225296"/>
          </a:xfrm>
        </p:spPr>
        <p:txBody>
          <a:bodyPr/>
          <a:lstStyle/>
          <a:p>
            <a:r>
              <a:rPr lang="en-US" dirty="0"/>
              <a:t>Human Resource Analytics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Gurunatha</a:t>
            </a:r>
            <a:r>
              <a:rPr lang="en-US" dirty="0"/>
              <a:t> Hebbar​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effectLst/>
              </a:rPr>
              <a:t>Treat employees like they make a difference and they will.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1024" y="2110613"/>
            <a:ext cx="768096" cy="1627632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152074"/>
            <a:ext cx="3932238" cy="588963"/>
          </a:xfrm>
        </p:spPr>
        <p:txBody>
          <a:bodyPr/>
          <a:lstStyle/>
          <a:p>
            <a:r>
              <a:rPr lang="en-US" dirty="0"/>
              <a:t>Jim Goodnight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98732" y="3123819"/>
            <a:ext cx="768096" cy="1627632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FOCUS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Employee Presence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992118" cy="3256788"/>
          </a:xfrm>
        </p:spPr>
        <p:txBody>
          <a:bodyPr/>
          <a:lstStyle/>
          <a:p>
            <a:r>
              <a:rPr lang="en-US" sz="1800" dirty="0"/>
              <a:t>The Employee Presence Rate is Declining and Work From Hone % is Increasing along with the Sick Leave %</a:t>
            </a:r>
          </a:p>
          <a:p>
            <a:r>
              <a:rPr lang="en-US" sz="1800" dirty="0"/>
              <a:t>As an Head </a:t>
            </a:r>
            <a:r>
              <a:rPr lang="en-US" sz="1800" dirty="0" err="1"/>
              <a:t>os</a:t>
            </a:r>
            <a:r>
              <a:rPr lang="en-US" sz="1800" dirty="0"/>
              <a:t> Human Resource Management you must focus on what reasons these type of leaves are happening and find the reasons why they are getting sick leaves.</a:t>
            </a:r>
          </a:p>
          <a:p>
            <a:r>
              <a:rPr lang="en-US" sz="1800" dirty="0"/>
              <a:t>Get Proper response from the Employees about their problems and situations and find solutions to the same.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Employee Work from home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1800" dirty="0"/>
              <a:t>As Work from Home will increase in Future it’s Important to understand your own Employees.</a:t>
            </a:r>
          </a:p>
          <a:p>
            <a:r>
              <a:rPr lang="en-US" sz="1800" dirty="0"/>
              <a:t>By Communicating with employees find out why most of them want to Work from home and Half work from home.</a:t>
            </a:r>
          </a:p>
          <a:p>
            <a:r>
              <a:rPr lang="en-US" sz="1800" dirty="0"/>
              <a:t>Finding out the main reasons and solving their issues from working at the office if any.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HR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At </a:t>
            </a:r>
            <a:r>
              <a:rPr lang="en-US" sz="1800" dirty="0" err="1"/>
              <a:t>AtliQ</a:t>
            </a:r>
            <a:r>
              <a:rPr lang="en-US" sz="1800" dirty="0"/>
              <a:t> Technologies as you saw there is a major issue in last couple of months regarding the Employee Presence Data and so after </a:t>
            </a:r>
            <a:r>
              <a:rPr lang="en-US" sz="1800" dirty="0" err="1"/>
              <a:t>analysing</a:t>
            </a:r>
            <a:r>
              <a:rPr lang="en-US" sz="1800" dirty="0"/>
              <a:t> this Data the company will try to create new strategy so that it’s most of the works are done when there are high employee presence %.</a:t>
            </a:r>
          </a:p>
          <a:p>
            <a:r>
              <a:rPr lang="en-US" sz="1800" dirty="0"/>
              <a:t>Also this will also lead the Company to follow a Hybrid Model where they will be having less Office Rental Costs as the Office runs in alternate days.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Gurunatha</a:t>
            </a:r>
            <a:r>
              <a:rPr lang="en-US" dirty="0"/>
              <a:t> Hebbar​</a:t>
            </a:r>
          </a:p>
          <a:p>
            <a:r>
              <a:rPr lang="en-US" dirty="0">
                <a:hlinkClick r:id="rId2"/>
              </a:rPr>
              <a:t>My </a:t>
            </a:r>
            <a:r>
              <a:rPr lang="en-US" dirty="0" err="1">
                <a:hlinkClick r:id="rId2"/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Basic Insights</a:t>
            </a:r>
          </a:p>
          <a:p>
            <a:r>
              <a:rPr lang="en-US" dirty="0"/>
              <a:t>​Data Visualization</a:t>
            </a:r>
          </a:p>
          <a:p>
            <a:r>
              <a:rPr lang="en-US" dirty="0"/>
              <a:t>Areas of Focus</a:t>
            </a:r>
          </a:p>
          <a:p>
            <a:r>
              <a:rPr lang="en-US" dirty="0"/>
              <a:t>​Summary​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Sabon Next LT" panose="02000500000000000000" pitchFamily="2" charset="0"/>
                <a:cs typeface="Sabon Next LT" panose="02000500000000000000" pitchFamily="2" charset="0"/>
              </a:rPr>
              <a:t>Designing</a:t>
            </a:r>
            <a:r>
              <a:rPr lang="en-IN" sz="1800" b="0" i="0" u="none" strike="noStrike" baseline="0" dirty="0">
                <a:latin typeface="Sabon Next LT" panose="02000500000000000000" pitchFamily="2" charset="0"/>
                <a:cs typeface="Sabon Next LT" panose="02000500000000000000" pitchFamily="2" charset="0"/>
              </a:rPr>
              <a:t> a Power BI dashboard to understand </a:t>
            </a:r>
            <a:r>
              <a:rPr lang="en-IN" sz="1800" b="0" i="0" u="none" strike="noStrike" baseline="0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AtliQ</a:t>
            </a:r>
            <a:r>
              <a:rPr lang="en-IN" sz="1800" b="0" i="0" u="none" strike="noStrike" baseline="0" dirty="0">
                <a:latin typeface="Sabon Next LT" panose="02000500000000000000" pitchFamily="2" charset="0"/>
                <a:cs typeface="Sabon Next LT" panose="02000500000000000000" pitchFamily="2" charset="0"/>
              </a:rPr>
              <a:t> Technologies which is a </a:t>
            </a:r>
            <a:r>
              <a:rPr lang="en-IN" sz="1800" dirty="0">
                <a:latin typeface="Sabon Next LT" panose="02000500000000000000" pitchFamily="2" charset="0"/>
                <a:cs typeface="Sabon Next LT" panose="02000500000000000000" pitchFamily="2" charset="0"/>
              </a:rPr>
              <a:t>Software and Data Solution Company’s Employee Presence Data</a:t>
            </a:r>
            <a:r>
              <a:rPr lang="en-IN" sz="1800" b="0" i="0" u="none" strike="noStrike" baseline="0" dirty="0">
                <a:latin typeface="Sabon Next LT" panose="02000500000000000000" pitchFamily="2" charset="0"/>
                <a:cs typeface="Sabon Next LT" panose="02000500000000000000" pitchFamily="2" charset="0"/>
              </a:rPr>
              <a:t>. </a:t>
            </a:r>
          </a:p>
          <a:p>
            <a:r>
              <a:rPr lang="en-IN" sz="1800" b="0" i="0" u="none" strike="noStrike" baseline="0" dirty="0">
                <a:latin typeface="Sabon Next LT" panose="02000500000000000000" pitchFamily="2" charset="0"/>
                <a:cs typeface="Sabon Next LT" panose="02000500000000000000" pitchFamily="2" charset="0"/>
              </a:rPr>
              <a:t>The final dashboard was effective at displaying the Employee Presence, </a:t>
            </a:r>
            <a:r>
              <a:rPr lang="en-IN" sz="1800" dirty="0">
                <a:latin typeface="Sabon Next LT" panose="02000500000000000000" pitchFamily="2" charset="0"/>
                <a:cs typeface="Sabon Next LT" panose="02000500000000000000" pitchFamily="2" charset="0"/>
              </a:rPr>
              <a:t>Employees Work From Home %(WFH), Employee Sick Leave % (SL) </a:t>
            </a:r>
            <a:r>
              <a:rPr lang="en-IN" sz="1800" b="0" i="0" u="none" strike="noStrike" baseline="0" dirty="0">
                <a:latin typeface="Sabon Next LT" panose="02000500000000000000" pitchFamily="2" charset="0"/>
                <a:cs typeface="Sabon Next LT" panose="02000500000000000000" pitchFamily="2" charset="0"/>
              </a:rPr>
              <a:t>of </a:t>
            </a:r>
            <a:r>
              <a:rPr lang="en-IN" sz="1800" b="0" i="0" u="none" strike="noStrike" baseline="0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AtliQ</a:t>
            </a:r>
            <a:r>
              <a:rPr lang="en-IN" sz="1800" b="0" i="0" u="none" strike="noStrike" baseline="0" dirty="0">
                <a:latin typeface="Sabon Next LT" panose="02000500000000000000" pitchFamily="2" charset="0"/>
                <a:cs typeface="Sabon Next LT" panose="02000500000000000000" pitchFamily="2" charset="0"/>
              </a:rPr>
              <a:t> Technologies.</a:t>
            </a:r>
          </a:p>
          <a:p>
            <a:r>
              <a:rPr lang="en-IN" sz="1800" b="0" i="0" u="none" strike="noStrike" baseline="0" dirty="0">
                <a:latin typeface="Sabon Next LT" panose="02000500000000000000" pitchFamily="2" charset="0"/>
                <a:cs typeface="Sabon Next LT" panose="02000500000000000000" pitchFamily="2" charset="0"/>
              </a:rPr>
              <a:t>Although the Employee Names are Randomized but the Data used here is taken from Real life Dataset.</a:t>
            </a:r>
          </a:p>
          <a:p>
            <a:r>
              <a:rPr lang="en-IN" sz="1800" i="0" u="none" strike="noStrike" baseline="0" dirty="0">
                <a:latin typeface="Sabon Next LT" panose="02000500000000000000" pitchFamily="2" charset="0"/>
                <a:cs typeface="Sabon Next LT" panose="02000500000000000000" pitchFamily="2" charset="0"/>
              </a:rPr>
              <a:t>This dashboard could help in </a:t>
            </a:r>
            <a:r>
              <a:rPr lang="en-US" sz="1800" i="0" u="none" strike="noStrike" baseline="0" dirty="0">
                <a:latin typeface="Sabon Next LT" panose="02000500000000000000" pitchFamily="2" charset="0"/>
                <a:cs typeface="Sabon Next LT" panose="02000500000000000000" pitchFamily="2" charset="0"/>
              </a:rPr>
              <a:t>Analyzing</a:t>
            </a:r>
            <a:r>
              <a:rPr lang="en-IN" sz="1800" i="0" u="none" strike="noStrike" baseline="0" dirty="0">
                <a:latin typeface="Sabon Next LT" panose="02000500000000000000" pitchFamily="2" charset="0"/>
                <a:cs typeface="Sabon Next LT" panose="02000500000000000000" pitchFamily="2" charset="0"/>
              </a:rPr>
              <a:t> the Human Resources and taking correct </a:t>
            </a:r>
            <a:r>
              <a:rPr lang="en-US" sz="1800" i="0" u="none" strike="noStrike" baseline="0" dirty="0">
                <a:latin typeface="Sabon Next LT" panose="02000500000000000000" pitchFamily="2" charset="0"/>
                <a:cs typeface="Sabon Next LT" panose="02000500000000000000" pitchFamily="2" charset="0"/>
              </a:rPr>
              <a:t>decisions.</a:t>
            </a:r>
            <a:endParaRPr lang="en-IN" sz="1800" i="0" u="none" strike="noStrike" baseline="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HR Analytics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044952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Basic Insights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4001127"/>
            <a:ext cx="6400800" cy="512064"/>
          </a:xfrm>
        </p:spPr>
        <p:txBody>
          <a:bodyPr/>
          <a:lstStyle/>
          <a:p>
            <a:pPr algn="ctr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Understanding the requirements </a:t>
            </a:r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32014-7986-F4D9-5A95-E24687BDB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965200"/>
            <a:ext cx="5693664" cy="768096"/>
          </a:xfrm>
        </p:spPr>
        <p:txBody>
          <a:bodyPr/>
          <a:lstStyle/>
          <a:p>
            <a:r>
              <a:rPr lang="en-US" dirty="0"/>
              <a:t>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59DB9-3327-6FB9-28B4-55AF5096A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1867915"/>
            <a:ext cx="6066596" cy="36095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/>
              <a:t>Working Preference of People </a:t>
            </a:r>
            <a:r>
              <a:rPr lang="en-US" sz="2000" u="sng" dirty="0"/>
              <a:t>:   </a:t>
            </a:r>
          </a:p>
          <a:p>
            <a:r>
              <a:rPr lang="en-US" sz="2000" dirty="0"/>
              <a:t>	Understand the working preference between Work From Home and Work From Office and what could be the reason behind these.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/>
              <a:t>Sick Leave % :</a:t>
            </a:r>
          </a:p>
          <a:p>
            <a:r>
              <a:rPr lang="en-US" sz="2000" dirty="0"/>
              <a:t>	Finding out the percentage of the employees who are taking sick leaves and finding out the reasons behind the same.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6658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732802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4257159"/>
            <a:ext cx="6400800" cy="512064"/>
          </a:xfrm>
        </p:spPr>
        <p:txBody>
          <a:bodyPr/>
          <a:lstStyle/>
          <a:p>
            <a:pPr algn="ctr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Creating a data visualization through </a:t>
            </a:r>
            <a:r>
              <a:rPr lang="en-US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PowerBI</a:t>
            </a:r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15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76" y="340240"/>
            <a:ext cx="10671048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Data visualization 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HR Analytics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E6E631B-5351-84EF-0E99-00ED0AF1C4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1791" y="1108336"/>
            <a:ext cx="10978537" cy="5467089"/>
          </a:xfrm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1B15-7CAE-A25C-D323-EBEF91F26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864" y="307434"/>
            <a:ext cx="6508376" cy="670974"/>
          </a:xfrm>
        </p:spPr>
        <p:txBody>
          <a:bodyPr/>
          <a:lstStyle/>
          <a:p>
            <a:r>
              <a:rPr lang="en-US" sz="3600" b="0" dirty="0"/>
              <a:t>Data Visualization</a:t>
            </a:r>
            <a:endParaRPr lang="en-IN" sz="3600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B0DB25-0E3E-6205-3A99-6D3F6DB9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HR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5D75F-12DE-7D91-D03B-1527605C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8FD4EE-8B14-303E-7C42-9799DF3212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654"/>
          <a:stretch/>
        </p:blipFill>
        <p:spPr>
          <a:xfrm>
            <a:off x="621792" y="1225296"/>
            <a:ext cx="4533900" cy="5388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D3D3E4-830A-2F9D-F3A8-BF1290E17169}"/>
              </a:ext>
            </a:extLst>
          </p:cNvPr>
          <p:cNvSpPr txBox="1"/>
          <p:nvPr/>
        </p:nvSpPr>
        <p:spPr>
          <a:xfrm>
            <a:off x="5962650" y="1225296"/>
            <a:ext cx="49148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Here is the data visualization of HR data which displays the </a:t>
            </a:r>
            <a:r>
              <a:rPr lang="en-US" sz="2000" b="1" dirty="0"/>
              <a:t>KPI</a:t>
            </a:r>
            <a:r>
              <a:rPr lang="en-US" sz="2000" dirty="0"/>
              <a:t> and tells about </a:t>
            </a:r>
            <a:r>
              <a:rPr lang="en-US" sz="2000" b="1" dirty="0"/>
              <a:t>Employee Presence %, WFH % </a:t>
            </a:r>
            <a:r>
              <a:rPr lang="en-US" sz="2000" b="1" dirty="0" err="1"/>
              <a:t>i.e</a:t>
            </a:r>
            <a:r>
              <a:rPr lang="en-US" sz="2000" b="1" dirty="0"/>
              <a:t> Work From Home %, and Sick Leave 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 the basis of  last 3 months the Overall Percentage of Employee Presence is </a:t>
            </a:r>
            <a:r>
              <a:rPr lang="en-US" sz="2000" b="1" dirty="0"/>
              <a:t>91.8%</a:t>
            </a:r>
            <a:r>
              <a:rPr lang="en-US" sz="2000" dirty="0"/>
              <a:t>, WFH % is at </a:t>
            </a:r>
            <a:r>
              <a:rPr lang="en-US" sz="2000" b="1" dirty="0"/>
              <a:t>10%, </a:t>
            </a:r>
            <a:r>
              <a:rPr lang="en-US" sz="2000" dirty="0"/>
              <a:t>and Sick Leave % is </a:t>
            </a:r>
            <a:r>
              <a:rPr lang="en-US" sz="2000" b="1" dirty="0"/>
              <a:t>1.1%.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Below the KPI of the Dashboard we can see the Employee names with their respective Presence %, WFH % and Sick Leave 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Below that table there is again the list of names with according to the </a:t>
            </a:r>
            <a:r>
              <a:rPr lang="en-IN" sz="2000" dirty="0" err="1"/>
              <a:t>Attendence</a:t>
            </a:r>
            <a:r>
              <a:rPr lang="en-IN" sz="2000" dirty="0"/>
              <a:t> Key Values.</a:t>
            </a:r>
          </a:p>
        </p:txBody>
      </p:sp>
    </p:spTree>
    <p:extLst>
      <p:ext uri="{BB962C8B-B14F-4D97-AF65-F5344CB8AC3E}">
        <p14:creationId xmlns:p14="http://schemas.microsoft.com/office/powerpoint/2010/main" val="218627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1B15-7CAE-A25C-D323-EBEF91F26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864" y="307434"/>
            <a:ext cx="6508376" cy="670974"/>
          </a:xfrm>
        </p:spPr>
        <p:txBody>
          <a:bodyPr/>
          <a:lstStyle/>
          <a:p>
            <a:r>
              <a:rPr lang="en-US" sz="3600" b="0" dirty="0"/>
              <a:t>Data Visualization</a:t>
            </a:r>
            <a:endParaRPr lang="en-IN" sz="3600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B0DB25-0E3E-6205-3A99-6D3F6DB9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HR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5D75F-12DE-7D91-D03B-1527605C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8FD4EE-8B14-303E-7C42-9799DF3212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20" r="-39"/>
          <a:stretch/>
        </p:blipFill>
        <p:spPr>
          <a:xfrm>
            <a:off x="430305" y="1161730"/>
            <a:ext cx="6580095" cy="5388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0CCDD0-C3B7-9142-93BE-BEEEBA996815}"/>
              </a:ext>
            </a:extLst>
          </p:cNvPr>
          <p:cNvSpPr txBox="1"/>
          <p:nvPr/>
        </p:nvSpPr>
        <p:spPr>
          <a:xfrm>
            <a:off x="7543800" y="1419225"/>
            <a:ext cx="39433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Apart from other Insights here the Dashboard also displays the data of Months from April 2022 to June 2022.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Below the month slicer we have the </a:t>
            </a:r>
            <a:r>
              <a:rPr lang="en-IN" b="1" dirty="0"/>
              <a:t>Area Chart </a:t>
            </a:r>
            <a:r>
              <a:rPr lang="en-IN" dirty="0"/>
              <a:t>which shows the </a:t>
            </a:r>
            <a:r>
              <a:rPr lang="en-IN" b="1" dirty="0"/>
              <a:t>Presence %</a:t>
            </a:r>
            <a:r>
              <a:rPr lang="en-IN" dirty="0"/>
              <a:t> by Month and Date which also include a Trend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Below the first </a:t>
            </a:r>
            <a:r>
              <a:rPr lang="en-IN" b="1" dirty="0"/>
              <a:t>Area Chart </a:t>
            </a:r>
            <a:r>
              <a:rPr lang="en-IN" dirty="0"/>
              <a:t>we have another similar chart which shows </a:t>
            </a:r>
            <a:r>
              <a:rPr lang="en-IN" b="1" dirty="0"/>
              <a:t>Work From Home %</a:t>
            </a:r>
            <a:r>
              <a:rPr lang="en-IN" dirty="0"/>
              <a:t> and below that we have </a:t>
            </a:r>
            <a:r>
              <a:rPr lang="en-IN" b="1" dirty="0"/>
              <a:t>Sick Leave % </a:t>
            </a:r>
            <a:r>
              <a:rPr lang="en-IN" dirty="0"/>
              <a:t>chart by Month and Date along with Trend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 the sides we have different classification according to the Week Days in every Month.</a:t>
            </a:r>
          </a:p>
        </p:txBody>
      </p:sp>
    </p:spTree>
    <p:extLst>
      <p:ext uri="{BB962C8B-B14F-4D97-AF65-F5344CB8AC3E}">
        <p14:creationId xmlns:p14="http://schemas.microsoft.com/office/powerpoint/2010/main" val="149170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{C1A800CF-3971-4B44-9C2A-DB3DAFA1D4A9}tf78438558_win32</Template>
  <TotalTime>227</TotalTime>
  <Words>624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Sabon Next LT</vt:lpstr>
      <vt:lpstr>Office Theme</vt:lpstr>
      <vt:lpstr>Human Resource Analytics </vt:lpstr>
      <vt:lpstr>AGENDA</vt:lpstr>
      <vt:lpstr>Introduction</vt:lpstr>
      <vt:lpstr>Basic Insights </vt:lpstr>
      <vt:lpstr>Insights</vt:lpstr>
      <vt:lpstr>Data Visualization</vt:lpstr>
      <vt:lpstr>Data visualization </vt:lpstr>
      <vt:lpstr>Data Visualization</vt:lpstr>
      <vt:lpstr>Data Visualization</vt:lpstr>
      <vt:lpstr>Treat employees like they make a difference and they will.</vt:lpstr>
      <vt:lpstr>AREAS OF FOCUS 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 Analytics</dc:title>
  <dc:subject/>
  <dc:creator>Gurunath Hebbar</dc:creator>
  <cp:lastModifiedBy>Gurunath Hebbar</cp:lastModifiedBy>
  <cp:revision>3</cp:revision>
  <dcterms:created xsi:type="dcterms:W3CDTF">2023-02-12T17:06:43Z</dcterms:created>
  <dcterms:modified xsi:type="dcterms:W3CDTF">2023-02-13T03:48:16Z</dcterms:modified>
</cp:coreProperties>
</file>