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58" r:id="rId7"/>
    <p:sldId id="259" r:id="rId8"/>
    <p:sldId id="261" r:id="rId9"/>
    <p:sldId id="260" r:id="rId10"/>
    <p:sldId id="276" r:id="rId11"/>
    <p:sldId id="277" r:id="rId12"/>
    <p:sldId id="279" r:id="rId13"/>
    <p:sldId id="280" r:id="rId14"/>
    <p:sldId id="281" r:id="rId15"/>
    <p:sldId id="282" r:id="rId16"/>
    <p:sldId id="283" r:id="rId17"/>
    <p:sldId id="285" r:id="rId18"/>
    <p:sldId id="286" r:id="rId19"/>
    <p:sldId id="287" r:id="rId20"/>
    <p:sldId id="288" r:id="rId21"/>
    <p:sldId id="289" r:id="rId22"/>
    <p:sldId id="290" r:id="rId23"/>
    <p:sldId id="291" r:id="rId24"/>
    <p:sldId id="292" r:id="rId25"/>
    <p:sldId id="273" r:id="rId26"/>
    <p:sldId id="264" r:id="rId27"/>
    <p:sldId id="265" r:id="rId28"/>
    <p:sldId id="266" r:id="rId29"/>
    <p:sldId id="267"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p:scale>
          <a:sx n="84" d="100"/>
          <a:sy n="84" d="100"/>
        </p:scale>
        <p:origin x="658" y="10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Every Business Growth will take sometime to show profits based on Team’s </a:t>
          </a:r>
          <a:r>
            <a:rPr lang="en-US" sz="1400" dirty="0" err="1">
              <a:latin typeface="Tenorite" pitchFamily="2" charset="0"/>
            </a:rPr>
            <a:t>Hardwork</a:t>
          </a:r>
          <a:endParaRPr lang="en-US" sz="1400" dirty="0">
            <a:latin typeface="Tenorite" pitchFamily="2" charset="0"/>
          </a:endParaRP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Product Quality</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Quality always matters to the end customer</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Promotion/</a:t>
          </a:r>
        </a:p>
        <a:p>
          <a:pPr marL="0" algn="ctr">
            <a:buNone/>
          </a:pPr>
          <a:r>
            <a:rPr lang="en-US" sz="2000" dirty="0">
              <a:latin typeface="Tenorite" pitchFamily="2" charset="0"/>
            </a:rPr>
            <a:t>Advertising </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By cracking the Ultimate code of Customer Attraction</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Discounts</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More Discounts</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4F85505A-81B6-4FDA-A144-900B71DAD946}">
      <dgm:prSet phldr="0" custT="1"/>
      <dgm:spPr>
        <a:solidFill>
          <a:schemeClr val="accent1"/>
        </a:solidFill>
        <a:ln>
          <a:noFill/>
        </a:ln>
      </dgm:spPr>
      <dgm:t>
        <a:bodyPr/>
        <a:lstStyle/>
        <a:p>
          <a:pPr marL="0" algn="ctr">
            <a:buNone/>
          </a:pPr>
          <a:r>
            <a:rPr lang="en-US" sz="1800" dirty="0">
              <a:latin typeface="Tenorite" pitchFamily="2" charset="0"/>
            </a:rPr>
            <a:t>Communication</a:t>
          </a:r>
          <a:r>
            <a:rPr lang="en-US" sz="2000" dirty="0">
              <a:latin typeface="Tenorite" pitchFamily="2" charset="0"/>
            </a:rPr>
            <a:t> </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More Customers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Healthy Communication between Suppliers</a:t>
          </a:r>
        </a:p>
      </dgm:t>
    </dgm:pt>
    <dgm:pt modelId="{97624CC8-6315-4683-B26C-C30D552DA5A6}" type="sibTrans" cxnId="{F942F56C-9025-4AA1-9B36-C5AE0A93B0F5}">
      <dgm:prSet/>
      <dgm:spPr/>
      <dgm:t>
        <a:bodyPr/>
        <a:lstStyle/>
        <a:p>
          <a:endParaRPr lang="en-US">
            <a:latin typeface="Tenorite" pitchFamily="2" charset="0"/>
          </a:endParaRPr>
        </a:p>
      </dgm:t>
    </dgm:pt>
    <dgm:pt modelId="{39522508-BC4E-4DD5-A744-AFEFFE36DB74}" type="par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Business Growth</a:t>
          </a:r>
        </a:p>
      </dgm:t>
    </dgm:pt>
    <dgm:pt modelId="{84DE1C3A-3FC7-4DB3-88ED-33F65A71557A}" type="sibTrans" cxnId="{179FAFCF-F878-464E-A8A6-1185EFA0E380}">
      <dgm:prSet/>
      <dgm:spPr/>
      <dgm:t>
        <a:bodyPr/>
        <a:lstStyle/>
        <a:p>
          <a:endParaRPr lang="en-US">
            <a:latin typeface="Tenorite" pitchFamily="2" charset="0"/>
          </a:endParaRPr>
        </a:p>
      </dgm:t>
    </dgm:pt>
    <dgm:pt modelId="{4A8C15D4-B36F-4764-B4FF-F2AF790D3E17}" type="parTrans" cxnId="{179FAFCF-F878-464E-A8A6-1185EFA0E380}">
      <dgm:prSet/>
      <dgm:spPr/>
      <dgm:t>
        <a:bodyPr/>
        <a:lstStyle/>
        <a:p>
          <a:endParaRPr lang="en-US">
            <a:latin typeface="Tenorite" pitchFamily="2" charset="0"/>
          </a:endParaRPr>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Product Quality</a:t>
          </a:r>
        </a:p>
        <a:p>
          <a:pPr marL="0" lvl="1" indent="-114300" algn="ctr" defTabSz="622300">
            <a:lnSpc>
              <a:spcPct val="90000"/>
            </a:lnSpc>
            <a:spcBef>
              <a:spcPct val="0"/>
            </a:spcBef>
            <a:spcAft>
              <a:spcPct val="15000"/>
            </a:spcAft>
            <a:buNone/>
          </a:pPr>
          <a:r>
            <a:rPr lang="en-US" sz="1400" kern="1200" dirty="0">
              <a:latin typeface="Tenorite" pitchFamily="2" charset="0"/>
            </a:rPr>
            <a:t>Quality always matters to the end customer</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Promotion/</a:t>
          </a:r>
        </a:p>
        <a:p>
          <a:pPr marL="0" lvl="0" indent="0" algn="ctr" defTabSz="889000">
            <a:lnSpc>
              <a:spcPct val="90000"/>
            </a:lnSpc>
            <a:spcBef>
              <a:spcPct val="0"/>
            </a:spcBef>
            <a:spcAft>
              <a:spcPct val="35000"/>
            </a:spcAft>
            <a:buNone/>
          </a:pPr>
          <a:r>
            <a:rPr lang="en-US" sz="2000" kern="1200" dirty="0">
              <a:latin typeface="Tenorite" pitchFamily="2" charset="0"/>
            </a:rPr>
            <a:t>Advertising </a:t>
          </a:r>
        </a:p>
        <a:p>
          <a:pPr marL="0" lvl="1" indent="-114300" algn="ctr" defTabSz="622300">
            <a:lnSpc>
              <a:spcPct val="90000"/>
            </a:lnSpc>
            <a:spcBef>
              <a:spcPct val="0"/>
            </a:spcBef>
            <a:spcAft>
              <a:spcPct val="15000"/>
            </a:spcAft>
            <a:buNone/>
          </a:pPr>
          <a:r>
            <a:rPr lang="en-US" sz="1400" kern="1200" dirty="0">
              <a:latin typeface="Tenorite" pitchFamily="2" charset="0"/>
            </a:rPr>
            <a:t>By cracking the Ultimate code of Customer Attraction</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Discounts</a:t>
          </a:r>
        </a:p>
        <a:p>
          <a:pPr marL="0" lvl="1" indent="-114300" algn="ctr" defTabSz="622300">
            <a:lnSpc>
              <a:spcPct val="90000"/>
            </a:lnSpc>
            <a:spcBef>
              <a:spcPct val="0"/>
            </a:spcBef>
            <a:spcAft>
              <a:spcPct val="15000"/>
            </a:spcAft>
            <a:buNone/>
          </a:pPr>
          <a:r>
            <a:rPr lang="en-US" sz="1400" kern="1200" dirty="0">
              <a:latin typeface="Tenorite" pitchFamily="2" charset="0"/>
            </a:rPr>
            <a:t>More Discounts</a:t>
          </a:r>
        </a:p>
        <a:p>
          <a:pPr marL="0" lvl="1" indent="-114300" algn="ctr" defTabSz="622300">
            <a:lnSpc>
              <a:spcPct val="90000"/>
            </a:lnSpc>
            <a:spcBef>
              <a:spcPct val="0"/>
            </a:spcBef>
            <a:spcAft>
              <a:spcPct val="15000"/>
            </a:spcAft>
            <a:buNone/>
          </a:pPr>
          <a:r>
            <a:rPr lang="en-US" sz="1400" kern="1200" dirty="0">
              <a:latin typeface="Tenorite" pitchFamily="2" charset="0"/>
            </a:rPr>
            <a:t>More Customers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ctr" defTabSz="800100">
            <a:lnSpc>
              <a:spcPct val="90000"/>
            </a:lnSpc>
            <a:spcBef>
              <a:spcPct val="0"/>
            </a:spcBef>
            <a:spcAft>
              <a:spcPct val="35000"/>
            </a:spcAft>
            <a:buNone/>
          </a:pPr>
          <a:r>
            <a:rPr lang="en-US" sz="1800" kern="1200" dirty="0">
              <a:latin typeface="Tenorite" pitchFamily="2" charset="0"/>
            </a:rPr>
            <a:t>Communication</a:t>
          </a:r>
          <a:r>
            <a:rPr lang="en-US" sz="2000" kern="1200" dirty="0">
              <a:latin typeface="Tenorite" pitchFamily="2" charset="0"/>
            </a:rPr>
            <a:t> </a:t>
          </a:r>
        </a:p>
        <a:p>
          <a:pPr marL="0" lvl="1" indent="-114300" algn="ctr" defTabSz="622300" rtl="0">
            <a:lnSpc>
              <a:spcPct val="90000"/>
            </a:lnSpc>
            <a:spcBef>
              <a:spcPct val="0"/>
            </a:spcBef>
            <a:spcAft>
              <a:spcPct val="15000"/>
            </a:spcAft>
            <a:buNone/>
          </a:pPr>
          <a:r>
            <a:rPr lang="en-US" sz="1400" kern="1200" dirty="0">
              <a:latin typeface="Tenorite" pitchFamily="2" charset="0"/>
            </a:rPr>
            <a:t>Healthy Communication between Suppliers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Business Growth</a:t>
          </a:r>
        </a:p>
        <a:p>
          <a:pPr marL="0" lvl="1" indent="-114300" algn="ctr" defTabSz="622300" rtl="0">
            <a:lnSpc>
              <a:spcPct val="90000"/>
            </a:lnSpc>
            <a:spcBef>
              <a:spcPct val="0"/>
            </a:spcBef>
            <a:spcAft>
              <a:spcPct val="15000"/>
            </a:spcAft>
            <a:buNone/>
          </a:pPr>
          <a:r>
            <a:rPr lang="en-US" sz="1400" kern="1200" dirty="0">
              <a:latin typeface="Tenorite" pitchFamily="2" charset="0"/>
            </a:rPr>
            <a:t>Every Business Growth will take sometime to show profits based on Team’s </a:t>
          </a:r>
          <a:r>
            <a:rPr lang="en-US" sz="1400" kern="1200" dirty="0" err="1">
              <a:latin typeface="Tenorite" pitchFamily="2" charset="0"/>
            </a:rPr>
            <a:t>Hardwork</a:t>
          </a:r>
          <a:endParaRPr lang="en-US" sz="1400" kern="1200" dirty="0">
            <a:latin typeface="Tenorite" pitchFamily="2" charset="0"/>
          </a:endParaRP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2/1/2023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2/1/2023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2/1/2023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2/1/2023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2/1/2023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transition spd="slow">
    <p:cover/>
  </p:transition>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HOfficial/DataAnalysisProjects"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pPr algn="l"/>
            <a:br>
              <a:rPr lang="en-IN" sz="1800" b="0" i="0" u="none" strike="noStrike" baseline="0" dirty="0">
                <a:solidFill>
                  <a:srgbClr val="000000"/>
                </a:solidFill>
                <a:latin typeface="Calibri" panose="020F0502020204030204" pitchFamily="34" charset="0"/>
              </a:rPr>
            </a:br>
            <a:r>
              <a:rPr lang="en-IN" sz="1800" b="0" i="0" u="none" strike="noStrike" baseline="0" dirty="0">
                <a:solidFill>
                  <a:srgbClr val="000000"/>
                </a:solidFill>
                <a:latin typeface="Calibri" panose="020F0502020204030204" pitchFamily="34" charset="0"/>
              </a:rPr>
              <a:t> </a:t>
            </a:r>
            <a:r>
              <a:rPr lang="en-IN" sz="8800" b="1" i="0" u="none" strike="noStrike" baseline="0" dirty="0">
                <a:solidFill>
                  <a:srgbClr val="000000"/>
                </a:solidFill>
                <a:latin typeface="Calibri" panose="020F0502020204030204" pitchFamily="34" charset="0"/>
              </a:rPr>
              <a:t>Sales Insights</a:t>
            </a:r>
            <a:br>
              <a:rPr lang="en-IN" sz="8800" b="1" i="0" u="none" strike="noStrike" baseline="0" dirty="0">
                <a:solidFill>
                  <a:srgbClr val="000000"/>
                </a:solidFill>
                <a:latin typeface="Calibri" panose="020F0502020204030204" pitchFamily="34" charset="0"/>
              </a:rPr>
            </a:br>
            <a:r>
              <a:rPr lang="en-IN" sz="2400" b="0" i="0" u="none" strike="noStrike" baseline="0" dirty="0">
                <a:solidFill>
                  <a:srgbClr val="000000"/>
                </a:solidFill>
                <a:latin typeface="Calibri" panose="020F0502020204030204" pitchFamily="34" charset="0"/>
              </a:rPr>
              <a:t>Brick &amp; </a:t>
            </a:r>
            <a:r>
              <a:rPr lang="en-IN" sz="2400" b="0" dirty="0">
                <a:solidFill>
                  <a:srgbClr val="000000"/>
                </a:solidFill>
                <a:latin typeface="Calibri" panose="020F0502020204030204" pitchFamily="34" charset="0"/>
              </a:rPr>
              <a:t>Mor</a:t>
            </a:r>
            <a:r>
              <a:rPr lang="en-IN" sz="2400" b="0" i="0" u="none" strike="noStrike" baseline="0" dirty="0">
                <a:solidFill>
                  <a:srgbClr val="000000"/>
                </a:solidFill>
                <a:latin typeface="Calibri" panose="020F0502020204030204" pitchFamily="34" charset="0"/>
              </a:rPr>
              <a:t>tar Business [Power BI | SQL] </a:t>
            </a:r>
            <a:r>
              <a:rPr lang="en-IN" sz="2400" b="1" i="0" u="none" strike="noStrike" baseline="0" dirty="0">
                <a:solidFill>
                  <a:srgbClr val="000000"/>
                </a:solidFill>
                <a:latin typeface="Calibri" panose="020F0502020204030204" pitchFamily="34" charset="0"/>
              </a:rPr>
              <a:t> </a:t>
            </a:r>
            <a:endParaRPr lang="en-US" sz="2400"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err="1"/>
              <a:t>Gurunatha</a:t>
            </a:r>
            <a:r>
              <a:rPr lang="en-US" dirty="0"/>
              <a:t> Hebbar</a:t>
            </a:r>
          </a:p>
        </p:txBody>
      </p:sp>
    </p:spTree>
    <p:extLst>
      <p:ext uri="{BB962C8B-B14F-4D97-AF65-F5344CB8AC3E}">
        <p14:creationId xmlns:p14="http://schemas.microsoft.com/office/powerpoint/2010/main" val="225930889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Profit Analysis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Total Profit Margin</a:t>
            </a:r>
          </a:p>
        </p:txBody>
      </p:sp>
    </p:spTree>
    <p:extLst>
      <p:ext uri="{BB962C8B-B14F-4D97-AF65-F5344CB8AC3E}">
        <p14:creationId xmlns:p14="http://schemas.microsoft.com/office/powerpoint/2010/main" val="311859137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43251" y="405887"/>
            <a:ext cx="6241227" cy="534614"/>
          </a:xfrm>
        </p:spPr>
        <p:txBody>
          <a:bodyPr/>
          <a:lstStyle/>
          <a:p>
            <a:r>
              <a:rPr lang="en-US" dirty="0"/>
              <a:t>Profit Analysis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2/1/2023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Sales Insights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1" name="Content Placeholder 10">
            <a:extLst>
              <a:ext uri="{FF2B5EF4-FFF2-40B4-BE49-F238E27FC236}">
                <a16:creationId xmlns:a16="http://schemas.microsoft.com/office/drawing/2014/main" id="{1528221B-C0C5-CEA3-22BA-96B4570231F3}"/>
              </a:ext>
            </a:extLst>
          </p:cNvPr>
          <p:cNvPicPr>
            <a:picLocks noGrp="1" noChangeAspect="1"/>
          </p:cNvPicPr>
          <p:nvPr>
            <p:ph idx="1"/>
          </p:nvPr>
        </p:nvPicPr>
        <p:blipFill rotWithShape="1">
          <a:blip r:embed="rId2"/>
          <a:srcRect l="612" t="-702" r="-89" b="702"/>
          <a:stretch/>
        </p:blipFill>
        <p:spPr>
          <a:xfrm>
            <a:off x="952500" y="1066595"/>
            <a:ext cx="10647829" cy="5092135"/>
          </a:xfrm>
        </p:spPr>
      </p:pic>
    </p:spTree>
    <p:extLst>
      <p:ext uri="{BB962C8B-B14F-4D97-AF65-F5344CB8AC3E}">
        <p14:creationId xmlns:p14="http://schemas.microsoft.com/office/powerpoint/2010/main" val="395022237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25445" y="311514"/>
            <a:ext cx="9779183" cy="845951"/>
          </a:xfrm>
        </p:spPr>
        <p:txBody>
          <a:bodyPr/>
          <a:lstStyle/>
          <a:p>
            <a:r>
              <a:rPr lang="en-US" dirty="0"/>
              <a:t>Profit Analysis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r="40024"/>
          <a:stretch/>
        </p:blipFill>
        <p:spPr>
          <a:xfrm>
            <a:off x="542924" y="1338440"/>
            <a:ext cx="5953125" cy="4836935"/>
          </a:xfrm>
        </p:spPr>
      </p:pic>
      <p:sp>
        <p:nvSpPr>
          <p:cNvPr id="11" name="TextBox 10">
            <a:extLst>
              <a:ext uri="{FF2B5EF4-FFF2-40B4-BE49-F238E27FC236}">
                <a16:creationId xmlns:a16="http://schemas.microsoft.com/office/drawing/2014/main" id="{35DEC4BE-5DA2-579D-8750-081E985F9F00}"/>
              </a:ext>
            </a:extLst>
          </p:cNvPr>
          <p:cNvSpPr txBox="1"/>
          <p:nvPr/>
        </p:nvSpPr>
        <p:spPr>
          <a:xfrm>
            <a:off x="6640445" y="1261813"/>
            <a:ext cx="4250040"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Total Profit Margin earned so far by the stores is </a:t>
            </a:r>
            <a:r>
              <a:rPr lang="en-US" sz="2400" b="1" dirty="0"/>
              <a:t>₹24.7M</a:t>
            </a:r>
          </a:p>
        </p:txBody>
      </p:sp>
      <p:sp>
        <p:nvSpPr>
          <p:cNvPr id="12" name="TextBox 11">
            <a:extLst>
              <a:ext uri="{FF2B5EF4-FFF2-40B4-BE49-F238E27FC236}">
                <a16:creationId xmlns:a16="http://schemas.microsoft.com/office/drawing/2014/main" id="{085FE8E1-6ADC-0C4C-7CC9-62C84E16EFAE}"/>
              </a:ext>
            </a:extLst>
          </p:cNvPr>
          <p:cNvSpPr txBox="1"/>
          <p:nvPr/>
        </p:nvSpPr>
        <p:spPr>
          <a:xfrm>
            <a:off x="6640445" y="2456882"/>
            <a:ext cx="4913380"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The Profit Contribution % </a:t>
            </a:r>
            <a:r>
              <a:rPr lang="en-US" sz="2400" dirty="0"/>
              <a:t>and </a:t>
            </a:r>
            <a:r>
              <a:rPr lang="en-US" sz="2400" b="1" dirty="0"/>
              <a:t>The Revenue Contribution % </a:t>
            </a:r>
            <a:r>
              <a:rPr lang="en-US" sz="2400" dirty="0"/>
              <a:t>by each </a:t>
            </a:r>
            <a:r>
              <a:rPr lang="en-US" sz="2400" b="1" dirty="0"/>
              <a:t>Market </a:t>
            </a:r>
            <a:r>
              <a:rPr lang="en-US" sz="2400" dirty="0"/>
              <a:t>is also Visualized below.</a:t>
            </a:r>
          </a:p>
          <a:p>
            <a:pPr marL="285750" indent="-285750">
              <a:buFont typeface="Arial" panose="020B0604020202020204" pitchFamily="34" charset="0"/>
              <a:buChar char="•"/>
            </a:pPr>
            <a:r>
              <a:rPr lang="en-US" sz="2400" dirty="0"/>
              <a:t>The High Profit Margin % has again came from the Delhi NCR, Mumbai, Ahmedabad, etc.</a:t>
            </a:r>
          </a:p>
          <a:p>
            <a:pPr marL="285750" indent="-285750">
              <a:buFont typeface="Arial" panose="020B0604020202020204" pitchFamily="34" charset="0"/>
              <a:buChar char="•"/>
            </a:pPr>
            <a:r>
              <a:rPr lang="en-US" sz="2400" dirty="0"/>
              <a:t>But in the </a:t>
            </a:r>
            <a:r>
              <a:rPr lang="en-US" sz="2400" b="1" dirty="0"/>
              <a:t>Profit % by Market </a:t>
            </a:r>
            <a:r>
              <a:rPr lang="en-US" sz="2400" dirty="0"/>
              <a:t>Surat, Patna, Bhubaneswar are leading by market.</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156148388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25445" y="311514"/>
            <a:ext cx="9779183" cy="845951"/>
          </a:xfrm>
        </p:spPr>
        <p:txBody>
          <a:bodyPr/>
          <a:lstStyle/>
          <a:p>
            <a:r>
              <a:rPr lang="en-US" dirty="0"/>
              <a:t>Profit Analysis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40156" r="-132"/>
          <a:stretch/>
        </p:blipFill>
        <p:spPr>
          <a:xfrm>
            <a:off x="542924" y="1338440"/>
            <a:ext cx="6097521" cy="4836935"/>
          </a:xfrm>
        </p:spPr>
      </p:pic>
      <p:sp>
        <p:nvSpPr>
          <p:cNvPr id="11" name="TextBox 10">
            <a:extLst>
              <a:ext uri="{FF2B5EF4-FFF2-40B4-BE49-F238E27FC236}">
                <a16:creationId xmlns:a16="http://schemas.microsoft.com/office/drawing/2014/main" id="{35DEC4BE-5DA2-579D-8750-081E985F9F00}"/>
              </a:ext>
            </a:extLst>
          </p:cNvPr>
          <p:cNvSpPr txBox="1"/>
          <p:nvPr/>
        </p:nvSpPr>
        <p:spPr>
          <a:xfrm>
            <a:off x="6867337" y="1442788"/>
            <a:ext cx="4250040"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The Total Revenue Line Chart will be the same.</a:t>
            </a:r>
            <a:endParaRPr lang="en-US" sz="2400" b="1" dirty="0"/>
          </a:p>
        </p:txBody>
      </p:sp>
      <p:sp>
        <p:nvSpPr>
          <p:cNvPr id="12" name="TextBox 11">
            <a:extLst>
              <a:ext uri="{FF2B5EF4-FFF2-40B4-BE49-F238E27FC236}">
                <a16:creationId xmlns:a16="http://schemas.microsoft.com/office/drawing/2014/main" id="{085FE8E1-6ADC-0C4C-7CC9-62C84E16EFAE}"/>
              </a:ext>
            </a:extLst>
          </p:cNvPr>
          <p:cNvSpPr txBox="1"/>
          <p:nvPr/>
        </p:nvSpPr>
        <p:spPr>
          <a:xfrm>
            <a:off x="6867337" y="2273785"/>
            <a:ext cx="4114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is a Table showing the all Customer Contributions and the Highest number of Revenue generated through those.</a:t>
            </a:r>
          </a:p>
          <a:p>
            <a:pPr marL="285750" indent="-285750">
              <a:buFont typeface="Arial" panose="020B0604020202020204" pitchFamily="34" charset="0"/>
              <a:buChar char="•"/>
            </a:pPr>
            <a:r>
              <a:rPr lang="en-US" sz="2400" dirty="0"/>
              <a:t>Once again </a:t>
            </a:r>
            <a:r>
              <a:rPr lang="en-US" sz="2400" b="1" dirty="0" err="1"/>
              <a:t>Electricalsara</a:t>
            </a:r>
            <a:r>
              <a:rPr lang="en-US" sz="2400" b="1" dirty="0"/>
              <a:t> Stores </a:t>
            </a:r>
            <a:r>
              <a:rPr lang="en-US" sz="2400" dirty="0"/>
              <a:t>contributed more </a:t>
            </a:r>
            <a:r>
              <a:rPr lang="en-US" sz="2400" b="1" dirty="0"/>
              <a:t>Revenue</a:t>
            </a:r>
            <a:r>
              <a:rPr lang="en-US" sz="2400" dirty="0"/>
              <a:t> with a </a:t>
            </a:r>
            <a:r>
              <a:rPr lang="en-US" sz="2400" b="1" dirty="0"/>
              <a:t>42%</a:t>
            </a:r>
            <a:r>
              <a:rPr lang="en-US" sz="2400" dirty="0"/>
              <a:t> and </a:t>
            </a:r>
            <a:r>
              <a:rPr lang="en-US" sz="2400" b="1" dirty="0"/>
              <a:t>37.7% </a:t>
            </a:r>
            <a:r>
              <a:rPr lang="en-US" sz="2400" dirty="0"/>
              <a:t>of</a:t>
            </a:r>
            <a:r>
              <a:rPr lang="en-US" sz="2400" b="1" dirty="0"/>
              <a:t> Profit Margin Contribution %.</a:t>
            </a:r>
          </a:p>
        </p:txBody>
      </p:sp>
    </p:spTree>
    <p:extLst>
      <p:ext uri="{BB962C8B-B14F-4D97-AF65-F5344CB8AC3E}">
        <p14:creationId xmlns:p14="http://schemas.microsoft.com/office/powerpoint/2010/main" val="349151713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15895" y="418296"/>
            <a:ext cx="9779183" cy="845951"/>
          </a:xfrm>
        </p:spPr>
        <p:txBody>
          <a:bodyPr/>
          <a:lstStyle/>
          <a:p>
            <a:r>
              <a:rPr lang="en-US" dirty="0"/>
              <a:t>Profit Analysis </a:t>
            </a:r>
            <a:r>
              <a:rPr lang="en-US" sz="2800" dirty="0"/>
              <a:t>(Yr2020)</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89" r="-30"/>
          <a:stretch/>
        </p:blipFill>
        <p:spPr>
          <a:xfrm>
            <a:off x="182388" y="1593801"/>
            <a:ext cx="7548282" cy="4331869"/>
          </a:xfrm>
        </p:spPr>
      </p:pic>
      <p:sp>
        <p:nvSpPr>
          <p:cNvPr id="11" name="TextBox 10">
            <a:extLst>
              <a:ext uri="{FF2B5EF4-FFF2-40B4-BE49-F238E27FC236}">
                <a16:creationId xmlns:a16="http://schemas.microsoft.com/office/drawing/2014/main" id="{35DEC4BE-5DA2-579D-8750-081E985F9F00}"/>
              </a:ext>
            </a:extLst>
          </p:cNvPr>
          <p:cNvSpPr txBox="1"/>
          <p:nvPr/>
        </p:nvSpPr>
        <p:spPr>
          <a:xfrm>
            <a:off x="7730670" y="1468982"/>
            <a:ext cx="3716312"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This Visualization shows about the </a:t>
            </a:r>
            <a:r>
              <a:rPr lang="en-US" sz="2000" b="1" dirty="0"/>
              <a:t>Total Profit Margin </a:t>
            </a:r>
            <a:r>
              <a:rPr lang="en-US" sz="2000" dirty="0"/>
              <a:t>in the year </a:t>
            </a:r>
            <a:r>
              <a:rPr lang="en-US" sz="2000" b="1" dirty="0"/>
              <a:t>2020</a:t>
            </a:r>
            <a:r>
              <a:rPr lang="en-US" sz="2000" dirty="0"/>
              <a:t> and the Revenue Trend Line Chart.</a:t>
            </a:r>
          </a:p>
        </p:txBody>
      </p:sp>
      <p:sp>
        <p:nvSpPr>
          <p:cNvPr id="12" name="TextBox 11">
            <a:extLst>
              <a:ext uri="{FF2B5EF4-FFF2-40B4-BE49-F238E27FC236}">
                <a16:creationId xmlns:a16="http://schemas.microsoft.com/office/drawing/2014/main" id="{085FE8E1-6ADC-0C4C-7CC9-62C84E16EFAE}"/>
              </a:ext>
            </a:extLst>
          </p:cNvPr>
          <p:cNvSpPr txBox="1"/>
          <p:nvPr/>
        </p:nvSpPr>
        <p:spPr>
          <a:xfrm>
            <a:off x="7730670" y="3085125"/>
            <a:ext cx="383380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Stores has a Total Profit Margin around </a:t>
            </a:r>
            <a:r>
              <a:rPr lang="en-US" sz="2000" b="1" dirty="0"/>
              <a:t>₹2.1M.</a:t>
            </a:r>
          </a:p>
          <a:p>
            <a:pPr marL="285750" indent="-285750">
              <a:buFont typeface="Arial" panose="020B0604020202020204" pitchFamily="34" charset="0"/>
              <a:buChar char="•"/>
            </a:pPr>
            <a:r>
              <a:rPr lang="en-US" sz="2000" dirty="0"/>
              <a:t>In the Year 2020 the </a:t>
            </a:r>
            <a:r>
              <a:rPr lang="en-US" sz="2000" b="1" dirty="0"/>
              <a:t>Profit Contribution</a:t>
            </a:r>
            <a:r>
              <a:rPr lang="en-US" sz="2000" dirty="0"/>
              <a:t> % by Market</a:t>
            </a:r>
            <a:r>
              <a:rPr lang="en-US" sz="2000" b="1" dirty="0"/>
              <a:t> Mumbai </a:t>
            </a:r>
            <a:r>
              <a:rPr lang="en-US" sz="2000" dirty="0"/>
              <a:t>Leads with </a:t>
            </a:r>
            <a:r>
              <a:rPr lang="en-US" sz="2000" b="1" dirty="0"/>
              <a:t>23.9%</a:t>
            </a:r>
            <a:r>
              <a:rPr lang="en-US" sz="2000" dirty="0"/>
              <a:t>. Whereas, </a:t>
            </a:r>
            <a:r>
              <a:rPr lang="en-US" sz="2000" b="1" dirty="0"/>
              <a:t>Bhubaneshwar</a:t>
            </a:r>
            <a:r>
              <a:rPr lang="en-US" sz="2000" dirty="0"/>
              <a:t> Leads in </a:t>
            </a:r>
            <a:r>
              <a:rPr lang="en-US" sz="2000" b="1" dirty="0"/>
              <a:t>Profit % by Market </a:t>
            </a:r>
            <a:r>
              <a:rPr lang="en-US" sz="2000" dirty="0"/>
              <a:t>with </a:t>
            </a:r>
            <a:r>
              <a:rPr lang="en-US" sz="2000" b="1" dirty="0"/>
              <a:t>10.5%.</a:t>
            </a:r>
            <a:endParaRPr lang="en-US" sz="2000" dirty="0"/>
          </a:p>
        </p:txBody>
      </p:sp>
    </p:spTree>
    <p:extLst>
      <p:ext uri="{BB962C8B-B14F-4D97-AF65-F5344CB8AC3E}">
        <p14:creationId xmlns:p14="http://schemas.microsoft.com/office/powerpoint/2010/main" val="92171150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15895" y="407757"/>
            <a:ext cx="9779183" cy="845951"/>
          </a:xfrm>
        </p:spPr>
        <p:txBody>
          <a:bodyPr/>
          <a:lstStyle/>
          <a:p>
            <a:r>
              <a:rPr lang="en-US" dirty="0"/>
              <a:t>Profit Analysis </a:t>
            </a:r>
            <a:r>
              <a:rPr lang="en-US" sz="2800" dirty="0"/>
              <a:t>(PrevYr2019)</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542" r="-391"/>
          <a:stretch/>
        </p:blipFill>
        <p:spPr>
          <a:xfrm>
            <a:off x="228131" y="1606960"/>
            <a:ext cx="7502539" cy="4641440"/>
          </a:xfrm>
        </p:spPr>
      </p:pic>
      <p:sp>
        <p:nvSpPr>
          <p:cNvPr id="11" name="TextBox 10">
            <a:extLst>
              <a:ext uri="{FF2B5EF4-FFF2-40B4-BE49-F238E27FC236}">
                <a16:creationId xmlns:a16="http://schemas.microsoft.com/office/drawing/2014/main" id="{35DEC4BE-5DA2-579D-8750-081E985F9F00}"/>
              </a:ext>
            </a:extLst>
          </p:cNvPr>
          <p:cNvSpPr txBox="1"/>
          <p:nvPr/>
        </p:nvSpPr>
        <p:spPr>
          <a:xfrm>
            <a:off x="7730670" y="1745863"/>
            <a:ext cx="3716312" cy="1323439"/>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This Visualization shows about the Total Profit Margin in the year </a:t>
            </a:r>
            <a:r>
              <a:rPr lang="en-US" sz="2000" b="1" dirty="0"/>
              <a:t>2019</a:t>
            </a:r>
            <a:r>
              <a:rPr lang="en-US" sz="2000" dirty="0"/>
              <a:t> and the Revenue Trend Line Chart.</a:t>
            </a:r>
          </a:p>
        </p:txBody>
      </p:sp>
      <p:sp>
        <p:nvSpPr>
          <p:cNvPr id="12" name="TextBox 11">
            <a:extLst>
              <a:ext uri="{FF2B5EF4-FFF2-40B4-BE49-F238E27FC236}">
                <a16:creationId xmlns:a16="http://schemas.microsoft.com/office/drawing/2014/main" id="{085FE8E1-6ADC-0C4C-7CC9-62C84E16EFAE}"/>
              </a:ext>
            </a:extLst>
          </p:cNvPr>
          <p:cNvSpPr txBox="1"/>
          <p:nvPr/>
        </p:nvSpPr>
        <p:spPr>
          <a:xfrm>
            <a:off x="7730670" y="3069302"/>
            <a:ext cx="378897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Stores had a Total Profit Margin of </a:t>
            </a:r>
            <a:r>
              <a:rPr lang="en-US" sz="2000" b="1" dirty="0"/>
              <a:t>₹10.5M</a:t>
            </a:r>
            <a:r>
              <a:rPr lang="en-US" sz="2000" dirty="0"/>
              <a:t>.</a:t>
            </a:r>
          </a:p>
          <a:p>
            <a:pPr marL="285750" indent="-285750">
              <a:buFont typeface="Arial" panose="020B0604020202020204" pitchFamily="34" charset="0"/>
              <a:buChar char="•"/>
            </a:pPr>
            <a:r>
              <a:rPr lang="en-US" sz="2000" dirty="0"/>
              <a:t>In the Year 2019 the </a:t>
            </a:r>
            <a:r>
              <a:rPr lang="en-US" sz="2000" b="1" dirty="0"/>
              <a:t>Profit Contribution</a:t>
            </a:r>
            <a:r>
              <a:rPr lang="en-US" sz="2000" dirty="0"/>
              <a:t> % by Market</a:t>
            </a:r>
            <a:r>
              <a:rPr lang="en-US" sz="2000" b="1" dirty="0"/>
              <a:t> Delhi NCR </a:t>
            </a:r>
            <a:r>
              <a:rPr lang="en-US" sz="2000" dirty="0"/>
              <a:t>Leads with </a:t>
            </a:r>
            <a:r>
              <a:rPr lang="en-US" sz="2000" b="1" dirty="0"/>
              <a:t>51.3%</a:t>
            </a:r>
            <a:r>
              <a:rPr lang="en-US" sz="2000" dirty="0"/>
              <a:t>. Whereas, </a:t>
            </a:r>
            <a:r>
              <a:rPr lang="en-US" sz="2000" b="1" dirty="0"/>
              <a:t>Lucknow</a:t>
            </a:r>
            <a:r>
              <a:rPr lang="en-US" sz="2000" dirty="0"/>
              <a:t> Leads in </a:t>
            </a:r>
            <a:r>
              <a:rPr lang="en-US" sz="2000" b="1" dirty="0"/>
              <a:t>Profit % by Market </a:t>
            </a:r>
            <a:r>
              <a:rPr lang="en-US" sz="2000" dirty="0"/>
              <a:t>with </a:t>
            </a:r>
            <a:r>
              <a:rPr lang="en-US" sz="2000" b="1" dirty="0"/>
              <a:t>8.3%.</a:t>
            </a:r>
            <a:endParaRPr lang="en-US" sz="2000" dirty="0"/>
          </a:p>
        </p:txBody>
      </p:sp>
    </p:spTree>
    <p:extLst>
      <p:ext uri="{BB962C8B-B14F-4D97-AF65-F5344CB8AC3E}">
        <p14:creationId xmlns:p14="http://schemas.microsoft.com/office/powerpoint/2010/main" val="44434665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Performance Insights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Profit Target</a:t>
            </a:r>
          </a:p>
        </p:txBody>
      </p:sp>
    </p:spTree>
    <p:extLst>
      <p:ext uri="{BB962C8B-B14F-4D97-AF65-F5344CB8AC3E}">
        <p14:creationId xmlns:p14="http://schemas.microsoft.com/office/powerpoint/2010/main" val="324571600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43251" y="405887"/>
            <a:ext cx="6241227" cy="534614"/>
          </a:xfrm>
        </p:spPr>
        <p:txBody>
          <a:bodyPr/>
          <a:lstStyle/>
          <a:p>
            <a:r>
              <a:rPr lang="en-US" dirty="0"/>
              <a:t>Performance Insights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2/1/2023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Sales Insights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11" name="Content Placeholder 10">
            <a:extLst>
              <a:ext uri="{FF2B5EF4-FFF2-40B4-BE49-F238E27FC236}">
                <a16:creationId xmlns:a16="http://schemas.microsoft.com/office/drawing/2014/main" id="{1528221B-C0C5-CEA3-22BA-96B4570231F3}"/>
              </a:ext>
            </a:extLst>
          </p:cNvPr>
          <p:cNvPicPr>
            <a:picLocks noGrp="1" noChangeAspect="1"/>
          </p:cNvPicPr>
          <p:nvPr>
            <p:ph idx="1"/>
          </p:nvPr>
        </p:nvPicPr>
        <p:blipFill>
          <a:blip r:embed="rId2"/>
          <a:srcRect l="915" r="915"/>
          <a:stretch/>
        </p:blipFill>
        <p:spPr>
          <a:xfrm>
            <a:off x="1416424" y="842683"/>
            <a:ext cx="9897034" cy="5609430"/>
          </a:xfrm>
        </p:spPr>
      </p:pic>
    </p:spTree>
    <p:extLst>
      <p:ext uri="{BB962C8B-B14F-4D97-AF65-F5344CB8AC3E}">
        <p14:creationId xmlns:p14="http://schemas.microsoft.com/office/powerpoint/2010/main" val="699268382"/>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25445" y="311514"/>
            <a:ext cx="9779183" cy="845951"/>
          </a:xfrm>
        </p:spPr>
        <p:txBody>
          <a:bodyPr/>
          <a:lstStyle/>
          <a:p>
            <a:r>
              <a:rPr lang="en-US" dirty="0"/>
              <a:t>Performance Insights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234" r="43246"/>
          <a:stretch/>
        </p:blipFill>
        <p:spPr>
          <a:xfrm>
            <a:off x="660588" y="1338440"/>
            <a:ext cx="5668494" cy="4836935"/>
          </a:xfrm>
        </p:spPr>
      </p:pic>
      <p:sp>
        <p:nvSpPr>
          <p:cNvPr id="11" name="TextBox 10">
            <a:extLst>
              <a:ext uri="{FF2B5EF4-FFF2-40B4-BE49-F238E27FC236}">
                <a16:creationId xmlns:a16="http://schemas.microsoft.com/office/drawing/2014/main" id="{35DEC4BE-5DA2-579D-8750-081E985F9F00}"/>
              </a:ext>
            </a:extLst>
          </p:cNvPr>
          <p:cNvSpPr txBox="1"/>
          <p:nvPr/>
        </p:nvSpPr>
        <p:spPr>
          <a:xfrm>
            <a:off x="6640445" y="1261813"/>
            <a:ext cx="4250040"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The Profit Margin % by Market Bar chart shows the % of Profit from the Regions of India. Where, from </a:t>
            </a:r>
            <a:r>
              <a:rPr lang="en-US" sz="2400" b="1" dirty="0"/>
              <a:t>Central</a:t>
            </a:r>
            <a:r>
              <a:rPr lang="en-US" sz="2400" dirty="0"/>
              <a:t> it’s </a:t>
            </a:r>
            <a:r>
              <a:rPr lang="en-US" sz="2400" b="1" dirty="0"/>
              <a:t>3.3</a:t>
            </a:r>
            <a:r>
              <a:rPr lang="en-US" sz="2400" dirty="0"/>
              <a:t>%, </a:t>
            </a:r>
            <a:r>
              <a:rPr lang="en-US" sz="2400" b="1" dirty="0"/>
              <a:t>North</a:t>
            </a:r>
            <a:r>
              <a:rPr lang="en-US" sz="2400" dirty="0"/>
              <a:t> and </a:t>
            </a:r>
            <a:r>
              <a:rPr lang="en-US" sz="2400" b="1" dirty="0"/>
              <a:t>South</a:t>
            </a:r>
            <a:r>
              <a:rPr lang="en-US" sz="2400" dirty="0"/>
              <a:t> included it is </a:t>
            </a:r>
            <a:r>
              <a:rPr lang="en-US" sz="2400" b="1" dirty="0"/>
              <a:t>2.2</a:t>
            </a:r>
            <a:r>
              <a:rPr lang="en-US" sz="2400" dirty="0"/>
              <a:t>%.</a:t>
            </a:r>
            <a:endParaRPr lang="en-US" sz="2400" b="1" dirty="0"/>
          </a:p>
        </p:txBody>
      </p:sp>
      <p:sp>
        <p:nvSpPr>
          <p:cNvPr id="12" name="TextBox 11">
            <a:extLst>
              <a:ext uri="{FF2B5EF4-FFF2-40B4-BE49-F238E27FC236}">
                <a16:creationId xmlns:a16="http://schemas.microsoft.com/office/drawing/2014/main" id="{085FE8E1-6ADC-0C4C-7CC9-62C84E16EFAE}"/>
              </a:ext>
            </a:extLst>
          </p:cNvPr>
          <p:cNvSpPr txBox="1"/>
          <p:nvPr/>
        </p:nvSpPr>
        <p:spPr>
          <a:xfrm>
            <a:off x="6640445" y="3570137"/>
            <a:ext cx="491338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Right side of the Total Profit Margin there is </a:t>
            </a:r>
            <a:r>
              <a:rPr lang="en-US" sz="2400" b="1" dirty="0"/>
              <a:t>Profit Target</a:t>
            </a:r>
            <a:r>
              <a:rPr lang="en-US" sz="2400" dirty="0"/>
              <a:t>.</a:t>
            </a:r>
          </a:p>
          <a:p>
            <a:pPr marL="285750" indent="-285750">
              <a:buFont typeface="Arial" panose="020B0604020202020204" pitchFamily="34" charset="0"/>
              <a:buChar char="•"/>
            </a:pPr>
            <a:r>
              <a:rPr lang="en-US" sz="2400" dirty="0"/>
              <a:t>It is the </a:t>
            </a:r>
            <a:r>
              <a:rPr lang="en-US" sz="2400" b="1" dirty="0"/>
              <a:t>difference</a:t>
            </a:r>
            <a:r>
              <a:rPr lang="en-US" sz="2400" dirty="0"/>
              <a:t> between </a:t>
            </a:r>
            <a:r>
              <a:rPr lang="en-US" sz="2400" b="1" dirty="0"/>
              <a:t>Profit Margin %</a:t>
            </a:r>
            <a:r>
              <a:rPr lang="en-US" sz="2400" dirty="0"/>
              <a:t> and </a:t>
            </a:r>
            <a:r>
              <a:rPr lang="en-US" sz="2400" b="1" dirty="0"/>
              <a:t>Profit Target Value </a:t>
            </a:r>
            <a:r>
              <a:rPr lang="en-US" sz="2400" dirty="0"/>
              <a:t>which can be change by moving the slider.</a:t>
            </a:r>
          </a:p>
        </p:txBody>
      </p:sp>
    </p:spTree>
    <p:extLst>
      <p:ext uri="{BB962C8B-B14F-4D97-AF65-F5344CB8AC3E}">
        <p14:creationId xmlns:p14="http://schemas.microsoft.com/office/powerpoint/2010/main" val="224719449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25445" y="295883"/>
            <a:ext cx="9779183" cy="845951"/>
          </a:xfrm>
        </p:spPr>
        <p:txBody>
          <a:bodyPr/>
          <a:lstStyle/>
          <a:p>
            <a:r>
              <a:rPr lang="en-US" dirty="0"/>
              <a:t>Performance Insights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43609" r="-129"/>
          <a:stretch/>
        </p:blipFill>
        <p:spPr>
          <a:xfrm>
            <a:off x="660588" y="1338440"/>
            <a:ext cx="5668494" cy="4836935"/>
          </a:xfrm>
        </p:spPr>
      </p:pic>
      <p:sp>
        <p:nvSpPr>
          <p:cNvPr id="11" name="TextBox 10">
            <a:extLst>
              <a:ext uri="{FF2B5EF4-FFF2-40B4-BE49-F238E27FC236}">
                <a16:creationId xmlns:a16="http://schemas.microsoft.com/office/drawing/2014/main" id="{35DEC4BE-5DA2-579D-8750-081E985F9F00}"/>
              </a:ext>
            </a:extLst>
          </p:cNvPr>
          <p:cNvSpPr txBox="1"/>
          <p:nvPr/>
        </p:nvSpPr>
        <p:spPr>
          <a:xfrm>
            <a:off x="6640445" y="1504090"/>
            <a:ext cx="4250040"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dirty="0"/>
              <a:t>Here the Revenue Trend is a Vertical Bar chart Showing </a:t>
            </a:r>
            <a:r>
              <a:rPr lang="en-US" sz="2400" b="1" dirty="0"/>
              <a:t>Current Total Revenue</a:t>
            </a:r>
            <a:r>
              <a:rPr lang="en-US" sz="2400" dirty="0"/>
              <a:t>, </a:t>
            </a:r>
            <a:r>
              <a:rPr lang="en-US" sz="2400" b="1" dirty="0"/>
              <a:t>Last Year</a:t>
            </a:r>
            <a:r>
              <a:rPr lang="en-US" sz="2400" dirty="0"/>
              <a:t> Revenue including Line chart of </a:t>
            </a:r>
            <a:r>
              <a:rPr lang="en-US" sz="2400" b="1" dirty="0"/>
              <a:t>Profit Margin % </a:t>
            </a:r>
            <a:r>
              <a:rPr lang="en-US" sz="2400" dirty="0"/>
              <a:t>of all years.</a:t>
            </a:r>
          </a:p>
        </p:txBody>
      </p:sp>
      <p:sp>
        <p:nvSpPr>
          <p:cNvPr id="12" name="TextBox 11">
            <a:extLst>
              <a:ext uri="{FF2B5EF4-FFF2-40B4-BE49-F238E27FC236}">
                <a16:creationId xmlns:a16="http://schemas.microsoft.com/office/drawing/2014/main" id="{085FE8E1-6ADC-0C4C-7CC9-62C84E16EFAE}"/>
              </a:ext>
            </a:extLst>
          </p:cNvPr>
          <p:cNvSpPr txBox="1"/>
          <p:nvPr/>
        </p:nvSpPr>
        <p:spPr>
          <a:xfrm>
            <a:off x="6640445" y="3756907"/>
            <a:ext cx="491338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Below the Chart there is Customer Contribution which shows Customer Leader with a highest </a:t>
            </a:r>
            <a:r>
              <a:rPr lang="en-US" sz="2400" b="1" dirty="0"/>
              <a:t>Profit Margin % </a:t>
            </a:r>
            <a:r>
              <a:rPr lang="en-US" sz="2400" dirty="0"/>
              <a:t>of </a:t>
            </a:r>
            <a:r>
              <a:rPr lang="en-US" sz="2400" b="1" dirty="0"/>
              <a:t>7.5</a:t>
            </a:r>
            <a:r>
              <a:rPr lang="en-US" sz="2400" dirty="0"/>
              <a:t>%</a:t>
            </a:r>
          </a:p>
        </p:txBody>
      </p:sp>
    </p:spTree>
    <p:extLst>
      <p:ext uri="{BB962C8B-B14F-4D97-AF65-F5344CB8AC3E}">
        <p14:creationId xmlns:p14="http://schemas.microsoft.com/office/powerpoint/2010/main" val="76257736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Key Insights</a:t>
            </a:r>
          </a:p>
          <a:p>
            <a:r>
              <a:rPr lang="en-US" dirty="0"/>
              <a:t>Profit Analysis</a:t>
            </a:r>
          </a:p>
          <a:p>
            <a:r>
              <a:rPr lang="en-US" dirty="0"/>
              <a:t>Performance Insights</a:t>
            </a:r>
          </a:p>
          <a:p>
            <a:r>
              <a:rPr lang="en-US" dirty="0"/>
              <a:t>Areas of Focus</a:t>
            </a:r>
          </a:p>
          <a:p>
            <a:r>
              <a:rPr lang="en-US" dirty="0"/>
              <a:t>Summary</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r>
              <a:rPr lang="en-US" dirty="0"/>
              <a:t>02/01/2023</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Sales Insights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15895" y="418296"/>
            <a:ext cx="9779183" cy="845951"/>
          </a:xfrm>
        </p:spPr>
        <p:txBody>
          <a:bodyPr/>
          <a:lstStyle/>
          <a:p>
            <a:r>
              <a:rPr lang="en-US" dirty="0"/>
              <a:t>Performance Insights </a:t>
            </a:r>
            <a:r>
              <a:rPr lang="en-US" sz="2800" dirty="0"/>
              <a:t>(Yr2020)</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149" r="301"/>
          <a:stretch/>
        </p:blipFill>
        <p:spPr>
          <a:xfrm>
            <a:off x="227814" y="1600984"/>
            <a:ext cx="7527212" cy="4533461"/>
          </a:xfrm>
        </p:spPr>
      </p:pic>
      <p:sp>
        <p:nvSpPr>
          <p:cNvPr id="11" name="TextBox 10">
            <a:extLst>
              <a:ext uri="{FF2B5EF4-FFF2-40B4-BE49-F238E27FC236}">
                <a16:creationId xmlns:a16="http://schemas.microsoft.com/office/drawing/2014/main" id="{35DEC4BE-5DA2-579D-8750-081E985F9F00}"/>
              </a:ext>
            </a:extLst>
          </p:cNvPr>
          <p:cNvSpPr txBox="1"/>
          <p:nvPr/>
        </p:nvSpPr>
        <p:spPr>
          <a:xfrm>
            <a:off x="7903518" y="1600984"/>
            <a:ext cx="3195238" cy="923330"/>
          </a:xfrm>
          <a:prstGeom prst="rect">
            <a:avLst/>
          </a:prstGeom>
          <a:noFill/>
        </p:spPr>
        <p:txBody>
          <a:bodyPr wrap="square" rtlCol="0">
            <a:spAutoFit/>
          </a:bodyPr>
          <a:lstStyle/>
          <a:p>
            <a:pPr marL="342900" indent="-342900">
              <a:buFont typeface="Wingdings" panose="05000000000000000000" pitchFamily="2" charset="2"/>
              <a:buChar char="§"/>
            </a:pPr>
            <a:r>
              <a:rPr lang="en-US" dirty="0"/>
              <a:t>The Visualization shows about the Performance Insights in the </a:t>
            </a:r>
            <a:r>
              <a:rPr lang="en-US" b="1" dirty="0"/>
              <a:t>Year 2020</a:t>
            </a:r>
          </a:p>
        </p:txBody>
      </p:sp>
      <p:sp>
        <p:nvSpPr>
          <p:cNvPr id="12" name="TextBox 11">
            <a:extLst>
              <a:ext uri="{FF2B5EF4-FFF2-40B4-BE49-F238E27FC236}">
                <a16:creationId xmlns:a16="http://schemas.microsoft.com/office/drawing/2014/main" id="{085FE8E1-6ADC-0C4C-7CC9-62C84E16EFAE}"/>
              </a:ext>
            </a:extLst>
          </p:cNvPr>
          <p:cNvSpPr txBox="1"/>
          <p:nvPr/>
        </p:nvSpPr>
        <p:spPr>
          <a:xfrm>
            <a:off x="7977198" y="2524314"/>
            <a:ext cx="383380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Stores has a Total Profit Margin around </a:t>
            </a:r>
            <a:r>
              <a:rPr lang="en-US" b="1" dirty="0"/>
              <a:t>₹2.1M.</a:t>
            </a:r>
          </a:p>
          <a:p>
            <a:pPr marL="285750" indent="-285750">
              <a:buFont typeface="Arial" panose="020B0604020202020204" pitchFamily="34" charset="0"/>
              <a:buChar char="•"/>
            </a:pPr>
            <a:r>
              <a:rPr lang="en-US" dirty="0"/>
              <a:t>In the Year 2020 the </a:t>
            </a:r>
            <a:r>
              <a:rPr lang="en-US" b="1" dirty="0"/>
              <a:t>Profit Margin</a:t>
            </a:r>
            <a:r>
              <a:rPr lang="en-US" dirty="0"/>
              <a:t> % by Market</a:t>
            </a:r>
            <a:r>
              <a:rPr lang="en-US" b="1" dirty="0"/>
              <a:t> Bhubaneswar </a:t>
            </a:r>
            <a:r>
              <a:rPr lang="en-US" dirty="0"/>
              <a:t>Leads with </a:t>
            </a:r>
            <a:r>
              <a:rPr lang="en-US" b="1" dirty="0"/>
              <a:t>10.5%</a:t>
            </a:r>
            <a:r>
              <a:rPr lang="en-US" dirty="0"/>
              <a:t>. </a:t>
            </a:r>
          </a:p>
          <a:p>
            <a:pPr marL="285750" indent="-285750">
              <a:buFont typeface="Arial" panose="020B0604020202020204" pitchFamily="34" charset="0"/>
              <a:buChar char="•"/>
            </a:pPr>
            <a:r>
              <a:rPr lang="en-US" dirty="0"/>
              <a:t>The Revenue Trend Chart Shows the Revenue of </a:t>
            </a:r>
            <a:r>
              <a:rPr lang="en-US" b="1" dirty="0"/>
              <a:t>Current Year </a:t>
            </a:r>
            <a:r>
              <a:rPr lang="en-US" dirty="0"/>
              <a:t>and </a:t>
            </a:r>
            <a:r>
              <a:rPr lang="en-US" b="1" dirty="0"/>
              <a:t>Last Year </a:t>
            </a:r>
            <a:r>
              <a:rPr lang="en-US" dirty="0" err="1"/>
              <a:t>i.e</a:t>
            </a:r>
            <a:r>
              <a:rPr lang="en-US" dirty="0"/>
              <a:t> 2019 and with Line chart of </a:t>
            </a:r>
            <a:r>
              <a:rPr lang="en-US" b="1" dirty="0"/>
              <a:t>Profit Margin %</a:t>
            </a:r>
          </a:p>
          <a:p>
            <a:pPr marL="285750" indent="-285750">
              <a:buFont typeface="Arial" panose="020B0604020202020204" pitchFamily="34" charset="0"/>
              <a:buChar char="•"/>
            </a:pPr>
            <a:r>
              <a:rPr lang="en-US" dirty="0"/>
              <a:t>For Now the </a:t>
            </a:r>
            <a:r>
              <a:rPr lang="en-US" b="1" dirty="0"/>
              <a:t>Profit Target</a:t>
            </a:r>
            <a:r>
              <a:rPr lang="en-US" dirty="0"/>
              <a:t> is set to 1% but it can be changed by moving the slider.</a:t>
            </a:r>
          </a:p>
        </p:txBody>
      </p:sp>
    </p:spTree>
    <p:extLst>
      <p:ext uri="{BB962C8B-B14F-4D97-AF65-F5344CB8AC3E}">
        <p14:creationId xmlns:p14="http://schemas.microsoft.com/office/powerpoint/2010/main" val="1654415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15895" y="392126"/>
            <a:ext cx="9779183" cy="845951"/>
          </a:xfrm>
        </p:spPr>
        <p:txBody>
          <a:bodyPr/>
          <a:lstStyle/>
          <a:p>
            <a:r>
              <a:rPr lang="en-US" dirty="0"/>
              <a:t>Performance Insights </a:t>
            </a:r>
            <a:r>
              <a:rPr lang="en-US" sz="2800" dirty="0"/>
              <a:t>(PrevYr2019)</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72" r="-249"/>
          <a:stretch/>
        </p:blipFill>
        <p:spPr>
          <a:xfrm>
            <a:off x="182685" y="1518483"/>
            <a:ext cx="7711830" cy="4440112"/>
          </a:xfrm>
        </p:spPr>
      </p:pic>
      <p:sp>
        <p:nvSpPr>
          <p:cNvPr id="12" name="TextBox 11">
            <a:extLst>
              <a:ext uri="{FF2B5EF4-FFF2-40B4-BE49-F238E27FC236}">
                <a16:creationId xmlns:a16="http://schemas.microsoft.com/office/drawing/2014/main" id="{085FE8E1-6ADC-0C4C-7CC9-62C84E16EFAE}"/>
              </a:ext>
            </a:extLst>
          </p:cNvPr>
          <p:cNvSpPr txBox="1"/>
          <p:nvPr/>
        </p:nvSpPr>
        <p:spPr>
          <a:xfrm>
            <a:off x="8026401" y="2741263"/>
            <a:ext cx="378897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Stores had a Total Profit Margin of </a:t>
            </a:r>
            <a:r>
              <a:rPr lang="en-US" b="1" dirty="0"/>
              <a:t>₹10.5M</a:t>
            </a:r>
            <a:r>
              <a:rPr lang="en-US" dirty="0"/>
              <a:t>.</a:t>
            </a:r>
          </a:p>
          <a:p>
            <a:pPr marL="285750" indent="-285750">
              <a:buFont typeface="Arial" panose="020B0604020202020204" pitchFamily="34" charset="0"/>
              <a:buChar char="•"/>
            </a:pPr>
            <a:r>
              <a:rPr lang="en-US" dirty="0"/>
              <a:t>In the Year 2019 the </a:t>
            </a:r>
            <a:r>
              <a:rPr lang="en-US" b="1" dirty="0"/>
              <a:t>Profit Margin</a:t>
            </a:r>
            <a:r>
              <a:rPr lang="en-US" dirty="0"/>
              <a:t> % by Market</a:t>
            </a:r>
            <a:r>
              <a:rPr lang="en-US" b="1" dirty="0"/>
              <a:t> Lucknow </a:t>
            </a:r>
            <a:r>
              <a:rPr lang="en-US" dirty="0"/>
              <a:t>Leads with </a:t>
            </a:r>
            <a:r>
              <a:rPr lang="en-US" b="1" dirty="0"/>
              <a:t>8.3%</a:t>
            </a:r>
            <a:r>
              <a:rPr lang="en-US" dirty="0"/>
              <a:t>. Followed by </a:t>
            </a:r>
            <a:r>
              <a:rPr lang="en-US" b="1" dirty="0"/>
              <a:t>Patna</a:t>
            </a:r>
            <a:r>
              <a:rPr lang="en-US" dirty="0"/>
              <a:t> with </a:t>
            </a:r>
            <a:r>
              <a:rPr lang="en-US" b="1" dirty="0"/>
              <a:t>7.4%.</a:t>
            </a:r>
          </a:p>
          <a:p>
            <a:pPr marL="285750" indent="-285750">
              <a:buFont typeface="Arial" panose="020B0604020202020204" pitchFamily="34" charset="0"/>
              <a:buChar char="•"/>
            </a:pPr>
            <a:r>
              <a:rPr lang="en-US" dirty="0"/>
              <a:t>The Revenue Trend Chart Shows the Revenue of </a:t>
            </a:r>
            <a:r>
              <a:rPr lang="en-US" b="1" dirty="0"/>
              <a:t>Current Year </a:t>
            </a:r>
            <a:r>
              <a:rPr lang="en-US" dirty="0"/>
              <a:t>and </a:t>
            </a:r>
            <a:r>
              <a:rPr lang="en-US" b="1" dirty="0"/>
              <a:t>Last Year </a:t>
            </a:r>
            <a:r>
              <a:rPr lang="en-US" dirty="0" err="1"/>
              <a:t>i.e</a:t>
            </a:r>
            <a:r>
              <a:rPr lang="en-US" dirty="0"/>
              <a:t> 2018 and with Line chart of </a:t>
            </a:r>
            <a:r>
              <a:rPr lang="en-US" b="1" dirty="0"/>
              <a:t>Profit Margin %</a:t>
            </a:r>
          </a:p>
          <a:p>
            <a:pPr marL="285750" indent="-285750">
              <a:buFont typeface="Arial" panose="020B0604020202020204" pitchFamily="34" charset="0"/>
              <a:buChar char="•"/>
            </a:pPr>
            <a:endParaRPr lang="en-US" b="1" dirty="0"/>
          </a:p>
        </p:txBody>
      </p:sp>
      <p:sp>
        <p:nvSpPr>
          <p:cNvPr id="7" name="TextBox 6">
            <a:extLst>
              <a:ext uri="{FF2B5EF4-FFF2-40B4-BE49-F238E27FC236}">
                <a16:creationId xmlns:a16="http://schemas.microsoft.com/office/drawing/2014/main" id="{AC98DCD4-CEE1-63BC-F1A6-C7D99D10084F}"/>
              </a:ext>
            </a:extLst>
          </p:cNvPr>
          <p:cNvSpPr txBox="1"/>
          <p:nvPr/>
        </p:nvSpPr>
        <p:spPr>
          <a:xfrm>
            <a:off x="8026401" y="1803832"/>
            <a:ext cx="3430953" cy="923330"/>
          </a:xfrm>
          <a:prstGeom prst="rect">
            <a:avLst/>
          </a:prstGeom>
          <a:noFill/>
        </p:spPr>
        <p:txBody>
          <a:bodyPr wrap="square">
            <a:spAutoFit/>
          </a:bodyPr>
          <a:lstStyle/>
          <a:p>
            <a:pPr marL="285750" indent="-285750">
              <a:buFont typeface="Arial" panose="020B0604020202020204" pitchFamily="34" charset="0"/>
              <a:buChar char="•"/>
            </a:pPr>
            <a:r>
              <a:rPr lang="en-IN" dirty="0"/>
              <a:t>The Visualization shows about the Performance Insights in the </a:t>
            </a:r>
            <a:r>
              <a:rPr lang="en-IN" b="1" dirty="0"/>
              <a:t>Year 2019.</a:t>
            </a:r>
          </a:p>
        </p:txBody>
      </p:sp>
    </p:spTree>
    <p:extLst>
      <p:ext uri="{BB962C8B-B14F-4D97-AF65-F5344CB8AC3E}">
        <p14:creationId xmlns:p14="http://schemas.microsoft.com/office/powerpoint/2010/main" val="401895008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IN" sz="4800" b="0" i="0" dirty="0">
                <a:effectLst/>
                <a:latin typeface="Sharp Sans"/>
              </a:rPr>
              <a:t>With data collection, ‘the sooner the better’ is always the best answer.</a:t>
            </a:r>
            <a:endParaRPr lang="en-US" sz="4800" dirty="0"/>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Marissa Mayer</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2/1/2023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r>
              <a:rPr lang="en-US" dirty="0"/>
              <a:t>Sales Insights</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639983765"/>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Analysis for Growth</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4285777"/>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2/1/2023</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US" dirty="0"/>
              <a:t>Sales Insights</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70020926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374093" y="240790"/>
            <a:ext cx="9779183"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3347938" y="1755827"/>
            <a:ext cx="4663440" cy="522514"/>
          </a:xfrm>
        </p:spPr>
        <p:txBody>
          <a:bodyPr/>
          <a:lstStyle/>
          <a:p>
            <a:r>
              <a:rPr lang="en-US" dirty="0"/>
              <a:t>Profit Margin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3347938" y="2356959"/>
            <a:ext cx="3747806" cy="4116993"/>
          </a:xfrm>
        </p:spPr>
        <p:txBody>
          <a:bodyPr vert="horz" lIns="91440" tIns="45720" rIns="91440" bIns="45720" rtlCol="0" anchor="t">
            <a:normAutofit/>
          </a:bodyPr>
          <a:lstStyle/>
          <a:p>
            <a:pPr marL="342900" indent="-342900">
              <a:buFont typeface="Arial" panose="020B0604020202020204" pitchFamily="34" charset="0"/>
              <a:buChar char="•"/>
            </a:pPr>
            <a:r>
              <a:rPr lang="en-US" dirty="0"/>
              <a:t>In the year 2020 in Key Insights we saw that Delhi NCR is highest in the Revenue but in the Profit Analysis Bhubaneshwar has the highest Profit Margin % </a:t>
            </a:r>
          </a:p>
          <a:p>
            <a:pPr marL="342900" indent="-342900">
              <a:buFont typeface="Arial" panose="020B0604020202020204" pitchFamily="34" charset="0"/>
              <a:buChar char="•"/>
            </a:pPr>
            <a:r>
              <a:rPr lang="en-US" dirty="0"/>
              <a:t>Focus more on Mumbai as it has high Profit Contribution % by Market in 2020</a:t>
            </a:r>
          </a:p>
          <a:p>
            <a:pPr marL="342900" indent="-342900">
              <a:buFont typeface="Arial" panose="020B0604020202020204" pitchFamily="34" charset="0"/>
              <a:buChar char="•"/>
            </a:pPr>
            <a:r>
              <a:rPr lang="en-US" dirty="0"/>
              <a:t>We also must try to focus also on markets like Nagpur as it has Profit </a:t>
            </a:r>
            <a:r>
              <a:rPr lang="en-IN" b="0" i="0" dirty="0">
                <a:effectLst/>
              </a:rPr>
              <a:t>Contr. % of 9.4%</a:t>
            </a:r>
            <a:endParaRPr lang="en-US" dirty="0"/>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374093" y="1772009"/>
            <a:ext cx="3290611" cy="522514"/>
          </a:xfrm>
        </p:spPr>
        <p:txBody>
          <a:bodyPr/>
          <a:lstStyle/>
          <a:p>
            <a:r>
              <a:rPr lang="en-US" dirty="0"/>
              <a:t>Key Insights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idx="10"/>
          </p:nvPr>
        </p:nvSpPr>
        <p:spPr>
          <a:xfrm>
            <a:off x="381000" y="2356959"/>
            <a:ext cx="2977996" cy="282861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a:t>As the Revenue Trend is Declining over the years focus more on Revenue By Markets</a:t>
            </a:r>
          </a:p>
          <a:p>
            <a:pPr marL="342900" indent="-342900">
              <a:buFont typeface="Arial" panose="020B0604020202020204" pitchFamily="34" charset="0"/>
              <a:buChar char="•"/>
            </a:pPr>
            <a:r>
              <a:rPr lang="en-US" dirty="0"/>
              <a:t>Establish a Relationship where More Customers by the products. Here, </a:t>
            </a:r>
            <a:r>
              <a:rPr lang="en-US" dirty="0" err="1"/>
              <a:t>Electricalsara</a:t>
            </a:r>
            <a:r>
              <a:rPr lang="en-US" dirty="0"/>
              <a:t> Stores is the Top Customer.</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2/1/2023</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Sales Insights</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24</a:t>
            </a:fld>
            <a:endParaRPr lang="en-US" dirty="0"/>
          </a:p>
        </p:txBody>
      </p:sp>
      <p:sp>
        <p:nvSpPr>
          <p:cNvPr id="13" name="TextBox 12">
            <a:extLst>
              <a:ext uri="{FF2B5EF4-FFF2-40B4-BE49-F238E27FC236}">
                <a16:creationId xmlns:a16="http://schemas.microsoft.com/office/drawing/2014/main" id="{324F0176-EAB0-6B25-6798-07822766610B}"/>
              </a:ext>
            </a:extLst>
          </p:cNvPr>
          <p:cNvSpPr txBox="1"/>
          <p:nvPr/>
        </p:nvSpPr>
        <p:spPr>
          <a:xfrm>
            <a:off x="7188574" y="1704841"/>
            <a:ext cx="6094476" cy="523220"/>
          </a:xfrm>
          <a:prstGeom prst="rect">
            <a:avLst/>
          </a:prstGeom>
          <a:noFill/>
        </p:spPr>
        <p:txBody>
          <a:bodyPr wrap="square">
            <a:spAutoFit/>
          </a:bodyPr>
          <a:lstStyle/>
          <a:p>
            <a:r>
              <a:rPr lang="en-US" sz="2400" b="1" dirty="0"/>
              <a:t>Performance</a:t>
            </a:r>
            <a:r>
              <a:rPr lang="en-US" sz="2800" b="1" dirty="0"/>
              <a:t> </a:t>
            </a:r>
            <a:r>
              <a:rPr lang="en-US" sz="2400" b="1" dirty="0"/>
              <a:t>Insights</a:t>
            </a:r>
          </a:p>
        </p:txBody>
      </p:sp>
      <p:sp>
        <p:nvSpPr>
          <p:cNvPr id="14" name="TextBox 13">
            <a:extLst>
              <a:ext uri="{FF2B5EF4-FFF2-40B4-BE49-F238E27FC236}">
                <a16:creationId xmlns:a16="http://schemas.microsoft.com/office/drawing/2014/main" id="{B9C4A422-C778-AAAE-1C39-1764C38B7BCC}"/>
              </a:ext>
            </a:extLst>
          </p:cNvPr>
          <p:cNvSpPr txBox="1"/>
          <p:nvPr/>
        </p:nvSpPr>
        <p:spPr>
          <a:xfrm>
            <a:off x="7179430" y="2278341"/>
            <a:ext cx="4114800"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Focus more on to Increase Sales on a particular Zones by increasing Sales Employees Promoting/Advertising Products.</a:t>
            </a:r>
          </a:p>
          <a:p>
            <a:pPr marL="285750" indent="-285750">
              <a:buFont typeface="Arial" panose="020B0604020202020204" pitchFamily="34" charset="0"/>
              <a:buChar char="•"/>
            </a:pPr>
            <a:r>
              <a:rPr lang="en-US" sz="2000" dirty="0"/>
              <a:t>Identify the Less Revenue getting Customers and get feedback provide offers and discounts.</a:t>
            </a:r>
          </a:p>
          <a:p>
            <a:pPr marL="285750" indent="-285750">
              <a:buFont typeface="Arial" panose="020B0604020202020204" pitchFamily="34" charset="0"/>
              <a:buChar char="•"/>
            </a:pPr>
            <a:r>
              <a:rPr lang="en-US" sz="2000" dirty="0"/>
              <a:t>Identify the markets where sales is very low and try to avoid unnecessary expenses.</a:t>
            </a:r>
            <a:endParaRPr lang="en-IN" sz="2000" dirty="0"/>
          </a:p>
        </p:txBody>
      </p:sp>
    </p:spTree>
    <p:extLst>
      <p:ext uri="{BB962C8B-B14F-4D97-AF65-F5344CB8AC3E}">
        <p14:creationId xmlns:p14="http://schemas.microsoft.com/office/powerpoint/2010/main" val="2563119616"/>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682939" y="35967"/>
            <a:ext cx="9779183" cy="1325563"/>
          </a:xfrm>
        </p:spPr>
        <p:txBody>
          <a:bodyPr/>
          <a:lstStyle/>
          <a:p>
            <a:r>
              <a:rPr lang="en-US" dirty="0"/>
              <a:t>How we get there</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682939" y="1503094"/>
            <a:ext cx="3173278" cy="522514"/>
          </a:xfrm>
        </p:spPr>
        <p:txBody>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682939" y="1951366"/>
            <a:ext cx="3276413" cy="3937370"/>
          </a:xfrm>
        </p:spPr>
        <p:txBody>
          <a:bodyPr vert="horz" lIns="91440" tIns="45720" rIns="91440" bIns="45720" rtlCol="0" anchor="t">
            <a:noAutofit/>
          </a:bodyPr>
          <a:lstStyle/>
          <a:p>
            <a:pPr marL="342900" indent="-342900">
              <a:buFont typeface="Arial" panose="020B0604020202020204" pitchFamily="34" charset="0"/>
              <a:buChar char="•"/>
            </a:pPr>
            <a:r>
              <a:rPr lang="en-US" dirty="0"/>
              <a:t>Through Profit Analysis we must focus on Bhubaneshwar by Optimizing Sales, Introduce new products, Discounts etc.</a:t>
            </a:r>
          </a:p>
          <a:p>
            <a:pPr marL="342900" indent="-342900">
              <a:buFont typeface="Arial" panose="020B0604020202020204" pitchFamily="34" charset="0"/>
              <a:buChar char="•"/>
            </a:pPr>
            <a:r>
              <a:rPr lang="en-US" dirty="0"/>
              <a:t>Identify the Top Revenue getting Customers and Increase Products which have more Price.</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199234" y="1450841"/>
            <a:ext cx="3173278" cy="522514"/>
          </a:xfrm>
        </p:spPr>
        <p:txBody>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199234" y="1959384"/>
            <a:ext cx="3173279" cy="2828613"/>
          </a:xfrm>
        </p:spPr>
        <p:txBody>
          <a:bodyPr vert="horz" lIns="91440" tIns="45720" rIns="91440" bIns="45720" rtlCol="0" anchor="t">
            <a:normAutofit/>
          </a:bodyPr>
          <a:lstStyle/>
          <a:p>
            <a:pPr marL="342900" indent="-342900">
              <a:buFont typeface="Arial" panose="020B0604020202020204" pitchFamily="34" charset="0"/>
              <a:buChar char="•"/>
            </a:pPr>
            <a:r>
              <a:rPr lang="en-US" dirty="0"/>
              <a:t>Observe the different Revenue Zones and Target those areas where there is more Revenue.</a:t>
            </a:r>
          </a:p>
          <a:p>
            <a:pPr marL="342900" indent="-342900">
              <a:buFont typeface="Arial" panose="020B0604020202020204" pitchFamily="34" charset="0"/>
              <a:buChar char="•"/>
            </a:pPr>
            <a:r>
              <a:rPr lang="en-US" dirty="0"/>
              <a:t>Engage top-line web services with cutting-edge deliverables</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7288844" y="1445638"/>
            <a:ext cx="3173278" cy="522514"/>
          </a:xfrm>
        </p:spPr>
        <p:txBody>
          <a:bodyPr/>
          <a:lstStyle/>
          <a:p>
            <a:r>
              <a:rPr lang="en-US" dirty="0"/>
              <a:t>Supply chains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7372512" y="1959383"/>
            <a:ext cx="3173279" cy="2828613"/>
          </a:xfrm>
        </p:spPr>
        <p:txBody>
          <a:bodyPr/>
          <a:lstStyle/>
          <a:p>
            <a:pPr marL="342900" indent="-342900">
              <a:buFont typeface="Arial" panose="020B0604020202020204" pitchFamily="34" charset="0"/>
              <a:buChar char="•"/>
            </a:pPr>
            <a:r>
              <a:rPr lang="en-US" dirty="0"/>
              <a:t>Cultivate and maintain good relationship with the Customers for better satisfaction of services.</a:t>
            </a:r>
          </a:p>
          <a:p>
            <a:pPr marL="342900" indent="-342900">
              <a:buFont typeface="Arial" panose="020B0604020202020204" pitchFamily="34" charset="0"/>
              <a:buChar char="•"/>
            </a:pPr>
            <a:r>
              <a:rPr lang="en-US" dirty="0"/>
              <a:t>Maximize timely deliverables for real-time schemas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2/1/2023</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Sales Insights</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2721508595"/>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IN" dirty="0"/>
              <a:t>This Data Analysis Report is in the perspective of Sales data at a hardware Company </a:t>
            </a:r>
            <a:r>
              <a:rPr lang="en-IN" dirty="0" err="1"/>
              <a:t>AtliQ</a:t>
            </a:r>
            <a:r>
              <a:rPr lang="en-IN" dirty="0"/>
              <a:t>.</a:t>
            </a:r>
          </a:p>
          <a:p>
            <a:r>
              <a:rPr lang="en-IN" dirty="0"/>
              <a:t>Sales director needs to look into the areas where sales is very less (stop sales in those areas to avoid transport charges and sales employees, this amount can be invest on other areas). Identify Top Revenue getting from Customers (increase products which have more price). Display the return products Quantity from Zone &amp; Customer. Identify which products increasing more Revenue from Market, customer (main objective is to increase sales growth)</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2/1/2023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Sales Insights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44507069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err="1"/>
              <a:t>Gurunatha</a:t>
            </a:r>
            <a:r>
              <a:rPr lang="en-US" dirty="0"/>
              <a:t> Hebbar​</a:t>
            </a:r>
          </a:p>
          <a:p>
            <a:r>
              <a:rPr lang="en-US" sz="2400" dirty="0">
                <a:hlinkClick r:id="rId2"/>
              </a:rPr>
              <a:t>Check out my GitHub for Files</a:t>
            </a:r>
            <a:endParaRPr lang="en-US" sz="2400" dirty="0"/>
          </a:p>
        </p:txBody>
      </p:sp>
    </p:spTree>
    <p:extLst>
      <p:ext uri="{BB962C8B-B14F-4D97-AF65-F5344CB8AC3E}">
        <p14:creationId xmlns:p14="http://schemas.microsoft.com/office/powerpoint/2010/main" val="92618457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050952" y="1811618"/>
            <a:ext cx="9715660" cy="3809253"/>
          </a:xfrm>
        </p:spPr>
        <p:txBody>
          <a:bodyPr vert="horz" lIns="91440" tIns="45720" rIns="91440" bIns="45720" rtlCol="0" anchor="t">
            <a:normAutofit fontScale="92500"/>
          </a:bodyPr>
          <a:lstStyle/>
          <a:p>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 </a:t>
            </a:r>
          </a:p>
          <a:p>
            <a:r>
              <a:rPr lang="en-IN" sz="2200" b="0" i="0" u="none" strike="noStrike" baseline="0" dirty="0">
                <a:latin typeface="Calibri" panose="020F0502020204030204" pitchFamily="34" charset="0"/>
              </a:rPr>
              <a:t>Designed a Power BI dashboard to understand </a:t>
            </a:r>
            <a:r>
              <a:rPr lang="en-IN" sz="2200" b="0" i="0" u="none" strike="noStrike" baseline="0" dirty="0" err="1">
                <a:latin typeface="Calibri" panose="020F0502020204030204" pitchFamily="34" charset="0"/>
              </a:rPr>
              <a:t>AtliQ</a:t>
            </a:r>
            <a:r>
              <a:rPr lang="en-IN" sz="2200" b="0" i="0" u="none" strike="noStrike" baseline="0" dirty="0">
                <a:latin typeface="Calibri" panose="020F0502020204030204" pitchFamily="34" charset="0"/>
              </a:rPr>
              <a:t> Hardware goods sales trend. </a:t>
            </a:r>
          </a:p>
          <a:p>
            <a:r>
              <a:rPr lang="en-IN" sz="2200" b="0" i="0" u="none" strike="noStrike" baseline="0" dirty="0">
                <a:latin typeface="Calibri" panose="020F0502020204030204" pitchFamily="34" charset="0"/>
              </a:rPr>
              <a:t>The final dashboard was effective at displaying the sales trend of </a:t>
            </a:r>
            <a:r>
              <a:rPr lang="en-IN" sz="2200" b="0" i="0" u="none" strike="noStrike" baseline="0" dirty="0" err="1">
                <a:latin typeface="Calibri" panose="020F0502020204030204" pitchFamily="34" charset="0"/>
              </a:rPr>
              <a:t>AtliQ</a:t>
            </a:r>
            <a:r>
              <a:rPr lang="en-IN" sz="2200" b="0" i="0" u="none" strike="noStrike" baseline="0" dirty="0">
                <a:latin typeface="Calibri" panose="020F0502020204030204" pitchFamily="34" charset="0"/>
              </a:rPr>
              <a:t> hardware,</a:t>
            </a:r>
          </a:p>
          <a:p>
            <a:r>
              <a:rPr lang="en-IN" sz="2200" b="0" i="0" u="none" strike="noStrike" baseline="0" dirty="0">
                <a:latin typeface="Calibri" panose="020F0502020204030204" pitchFamily="34" charset="0"/>
              </a:rPr>
              <a:t>allowing users to understand the data and make informed decisions. </a:t>
            </a:r>
          </a:p>
          <a:p>
            <a:r>
              <a:rPr lang="en-IN" sz="2200" i="0" u="none" strike="noStrike" baseline="0" dirty="0">
                <a:latin typeface="Calibri" panose="020F0502020204030204" pitchFamily="34" charset="0"/>
              </a:rPr>
              <a:t>This dashboard could help in increasing the revenue at least by 7% in the next quarter. </a:t>
            </a:r>
          </a:p>
          <a:p>
            <a:endParaRPr lang="en-IN" sz="2200" b="0" i="0" u="none" strike="noStrike" baseline="0" dirty="0">
              <a:latin typeface="Calibri" panose="020F0502020204030204" pitchFamily="34" charset="0"/>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r>
              <a:rPr lang="en-US" dirty="0"/>
              <a:t>2/1/2023</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Sales Insights</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Key Insights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Total Revenue growth</a:t>
            </a:r>
          </a:p>
        </p:txBody>
      </p:sp>
    </p:spTree>
    <p:extLst>
      <p:ext uri="{BB962C8B-B14F-4D97-AF65-F5344CB8AC3E}">
        <p14:creationId xmlns:p14="http://schemas.microsoft.com/office/powerpoint/2010/main" val="34467973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43251" y="405887"/>
            <a:ext cx="6241227" cy="534614"/>
          </a:xfrm>
        </p:spPr>
        <p:txBody>
          <a:bodyPr/>
          <a:lstStyle/>
          <a:p>
            <a:r>
              <a:rPr lang="en-US" dirty="0"/>
              <a:t>Overall Performance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2/1/2023</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Sales Insights</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1" name="Content Placeholder 10">
            <a:extLst>
              <a:ext uri="{FF2B5EF4-FFF2-40B4-BE49-F238E27FC236}">
                <a16:creationId xmlns:a16="http://schemas.microsoft.com/office/drawing/2014/main" id="{1528221B-C0C5-CEA3-22BA-96B4570231F3}"/>
              </a:ext>
            </a:extLst>
          </p:cNvPr>
          <p:cNvPicPr>
            <a:picLocks noGrp="1" noChangeAspect="1"/>
          </p:cNvPicPr>
          <p:nvPr>
            <p:ph idx="1"/>
          </p:nvPr>
        </p:nvPicPr>
        <p:blipFill>
          <a:blip r:embed="rId2"/>
          <a:stretch>
            <a:fillRect/>
          </a:stretch>
        </p:blipFill>
        <p:spPr>
          <a:xfrm>
            <a:off x="896471" y="1066595"/>
            <a:ext cx="10703858" cy="5092135"/>
          </a:xfrm>
        </p:spPr>
      </p:pic>
    </p:spTree>
    <p:extLst>
      <p:ext uri="{BB962C8B-B14F-4D97-AF65-F5344CB8AC3E}">
        <p14:creationId xmlns:p14="http://schemas.microsoft.com/office/powerpoint/2010/main" val="152738693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25445" y="311514"/>
            <a:ext cx="9779183" cy="845951"/>
          </a:xfrm>
        </p:spPr>
        <p:txBody>
          <a:bodyPr/>
          <a:lstStyle/>
          <a:p>
            <a:r>
              <a:rPr lang="en-US" dirty="0"/>
              <a:t>Key Insights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t="2" r="56817" b="-1476"/>
          <a:stretch/>
        </p:blipFill>
        <p:spPr>
          <a:xfrm>
            <a:off x="916301" y="1400175"/>
            <a:ext cx="5170555" cy="4956175"/>
          </a:xfrm>
        </p:spPr>
      </p:pic>
      <p:sp>
        <p:nvSpPr>
          <p:cNvPr id="11" name="TextBox 10">
            <a:extLst>
              <a:ext uri="{FF2B5EF4-FFF2-40B4-BE49-F238E27FC236}">
                <a16:creationId xmlns:a16="http://schemas.microsoft.com/office/drawing/2014/main" id="{35DEC4BE-5DA2-579D-8750-081E985F9F00}"/>
              </a:ext>
            </a:extLst>
          </p:cNvPr>
          <p:cNvSpPr txBox="1"/>
          <p:nvPr/>
        </p:nvSpPr>
        <p:spPr>
          <a:xfrm>
            <a:off x="6640445" y="1633715"/>
            <a:ext cx="4250040"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Total Revenue of the </a:t>
            </a:r>
            <a:r>
              <a:rPr lang="en-US" sz="2400" dirty="0" err="1"/>
              <a:t>AtliQ</a:t>
            </a:r>
            <a:r>
              <a:rPr lang="en-US" sz="2400" dirty="0"/>
              <a:t> Hardware is around </a:t>
            </a:r>
            <a:r>
              <a:rPr lang="en-US" sz="2400" b="1" dirty="0"/>
              <a:t>₹985M</a:t>
            </a:r>
          </a:p>
        </p:txBody>
      </p:sp>
      <p:sp>
        <p:nvSpPr>
          <p:cNvPr id="12" name="TextBox 11">
            <a:extLst>
              <a:ext uri="{FF2B5EF4-FFF2-40B4-BE49-F238E27FC236}">
                <a16:creationId xmlns:a16="http://schemas.microsoft.com/office/drawing/2014/main" id="{085FE8E1-6ADC-0C4C-7CC9-62C84E16EFAE}"/>
              </a:ext>
            </a:extLst>
          </p:cNvPr>
          <p:cNvSpPr txBox="1"/>
          <p:nvPr/>
        </p:nvSpPr>
        <p:spPr>
          <a:xfrm>
            <a:off x="6640445" y="2566491"/>
            <a:ext cx="453041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Total Sales Quantity is Over </a:t>
            </a:r>
            <a:r>
              <a:rPr lang="en-US" sz="2400" b="1" dirty="0"/>
              <a:t>2M</a:t>
            </a:r>
          </a:p>
          <a:p>
            <a:pPr marL="285750" indent="-285750">
              <a:buFont typeface="Arial" panose="020B0604020202020204" pitchFamily="34" charset="0"/>
              <a:buChar char="•"/>
            </a:pPr>
            <a:r>
              <a:rPr lang="en-US" sz="2400" dirty="0"/>
              <a:t>Total Number of Revenue &amp; Sales Quantity by Market are given below as Delhi NCR stands in the Top and followed by Mumbai, Ahmedabad, etc.</a:t>
            </a:r>
          </a:p>
          <a:p>
            <a:pPr marL="285750" indent="-285750">
              <a:buFont typeface="Arial" panose="020B0604020202020204" pitchFamily="34" charset="0"/>
              <a:buChar char="•"/>
            </a:pPr>
            <a:r>
              <a:rPr lang="en-US" sz="2400" dirty="0"/>
              <a:t>There is also classification between Brick &amp; Mortar, &amp; </a:t>
            </a:r>
          </a:p>
          <a:p>
            <a:r>
              <a:rPr lang="en-US" sz="2400" dirty="0"/>
              <a:t>    E-Commerce.</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421291746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25445" y="369292"/>
            <a:ext cx="9779183" cy="845951"/>
          </a:xfrm>
        </p:spPr>
        <p:txBody>
          <a:bodyPr/>
          <a:lstStyle/>
          <a:p>
            <a:r>
              <a:rPr lang="en-US" dirty="0"/>
              <a:t>Key Insights</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36673"/>
          <a:stretch/>
        </p:blipFill>
        <p:spPr>
          <a:xfrm>
            <a:off x="925445" y="1588822"/>
            <a:ext cx="5448649" cy="4568638"/>
          </a:xfrm>
        </p:spPr>
      </p:pic>
      <p:sp>
        <p:nvSpPr>
          <p:cNvPr id="11" name="TextBox 10">
            <a:extLst>
              <a:ext uri="{FF2B5EF4-FFF2-40B4-BE49-F238E27FC236}">
                <a16:creationId xmlns:a16="http://schemas.microsoft.com/office/drawing/2014/main" id="{35DEC4BE-5DA2-579D-8750-081E985F9F00}"/>
              </a:ext>
            </a:extLst>
          </p:cNvPr>
          <p:cNvSpPr txBox="1"/>
          <p:nvPr/>
        </p:nvSpPr>
        <p:spPr>
          <a:xfrm>
            <a:off x="6599263" y="1557137"/>
            <a:ext cx="4250040" cy="1569660"/>
          </a:xfrm>
          <a:prstGeom prst="rect">
            <a:avLst/>
          </a:prstGeom>
          <a:noFill/>
        </p:spPr>
        <p:txBody>
          <a:bodyPr wrap="square" rtlCol="0">
            <a:spAutoFit/>
          </a:bodyPr>
          <a:lstStyle/>
          <a:p>
            <a:pPr marL="342900" indent="-342900">
              <a:buFont typeface="Wingdings" panose="05000000000000000000" pitchFamily="2" charset="2"/>
              <a:buChar char="§"/>
            </a:pPr>
            <a:r>
              <a:rPr lang="en-US" sz="2400" dirty="0"/>
              <a:t>Below the date section there is a Line Chart which shows the Overall Revenue Trend!</a:t>
            </a:r>
          </a:p>
        </p:txBody>
      </p:sp>
      <p:sp>
        <p:nvSpPr>
          <p:cNvPr id="12" name="TextBox 11">
            <a:extLst>
              <a:ext uri="{FF2B5EF4-FFF2-40B4-BE49-F238E27FC236}">
                <a16:creationId xmlns:a16="http://schemas.microsoft.com/office/drawing/2014/main" id="{085FE8E1-6ADC-0C4C-7CC9-62C84E16EFAE}"/>
              </a:ext>
            </a:extLst>
          </p:cNvPr>
          <p:cNvSpPr txBox="1"/>
          <p:nvPr/>
        </p:nvSpPr>
        <p:spPr>
          <a:xfrm>
            <a:off x="6599263" y="3126797"/>
            <a:ext cx="4530419"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You are able to see that the Line chart Revenue is declining!</a:t>
            </a:r>
          </a:p>
          <a:p>
            <a:pPr marL="285750" indent="-285750">
              <a:buFont typeface="Arial" panose="020B0604020202020204" pitchFamily="34" charset="0"/>
              <a:buChar char="•"/>
            </a:pPr>
            <a:r>
              <a:rPr lang="en-US" sz="2400" dirty="0"/>
              <a:t>Below the chart there is the Top 5 Customers and Top 5 Products.</a:t>
            </a:r>
          </a:p>
          <a:p>
            <a:pPr marL="285750" indent="-285750">
              <a:buFont typeface="Arial" panose="020B0604020202020204" pitchFamily="34" charset="0"/>
              <a:buChar char="•"/>
            </a:pPr>
            <a:r>
              <a:rPr lang="en-US" sz="2400" dirty="0" err="1"/>
              <a:t>Electricalsara</a:t>
            </a:r>
            <a:r>
              <a:rPr lang="en-US" sz="2400" dirty="0"/>
              <a:t> Stores stands Top 1 in Top 5 Customers!</a:t>
            </a:r>
          </a:p>
        </p:txBody>
      </p:sp>
    </p:spTree>
    <p:extLst>
      <p:ext uri="{BB962C8B-B14F-4D97-AF65-F5344CB8AC3E}">
        <p14:creationId xmlns:p14="http://schemas.microsoft.com/office/powerpoint/2010/main" val="363933763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15895" y="445190"/>
            <a:ext cx="9779183" cy="845951"/>
          </a:xfrm>
        </p:spPr>
        <p:txBody>
          <a:bodyPr/>
          <a:lstStyle/>
          <a:p>
            <a:r>
              <a:rPr lang="en-US" dirty="0"/>
              <a:t>Key Insights </a:t>
            </a:r>
            <a:r>
              <a:rPr lang="en-US" sz="2800" dirty="0"/>
              <a:t>(Yr2020)</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153" r="-362"/>
          <a:stretch/>
        </p:blipFill>
        <p:spPr>
          <a:xfrm>
            <a:off x="411732" y="1879209"/>
            <a:ext cx="7253735" cy="4188216"/>
          </a:xfrm>
        </p:spPr>
      </p:pic>
      <p:sp>
        <p:nvSpPr>
          <p:cNvPr id="11" name="TextBox 10">
            <a:extLst>
              <a:ext uri="{FF2B5EF4-FFF2-40B4-BE49-F238E27FC236}">
                <a16:creationId xmlns:a16="http://schemas.microsoft.com/office/drawing/2014/main" id="{35DEC4BE-5DA2-579D-8750-081E985F9F00}"/>
              </a:ext>
            </a:extLst>
          </p:cNvPr>
          <p:cNvSpPr txBox="1"/>
          <p:nvPr/>
        </p:nvSpPr>
        <p:spPr>
          <a:xfrm>
            <a:off x="7730670" y="1593802"/>
            <a:ext cx="3716312"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This Visualization shows about the Total Sales Revenue in the year </a:t>
            </a:r>
            <a:r>
              <a:rPr lang="en-US" sz="2000" b="1" dirty="0"/>
              <a:t>2020</a:t>
            </a:r>
            <a:r>
              <a:rPr lang="en-US" sz="2000" dirty="0"/>
              <a:t> and the Revenue Trend Line Chart.</a:t>
            </a:r>
          </a:p>
        </p:txBody>
      </p:sp>
      <p:sp>
        <p:nvSpPr>
          <p:cNvPr id="12" name="TextBox 11">
            <a:extLst>
              <a:ext uri="{FF2B5EF4-FFF2-40B4-BE49-F238E27FC236}">
                <a16:creationId xmlns:a16="http://schemas.microsoft.com/office/drawing/2014/main" id="{085FE8E1-6ADC-0C4C-7CC9-62C84E16EFAE}"/>
              </a:ext>
            </a:extLst>
          </p:cNvPr>
          <p:cNvSpPr txBox="1"/>
          <p:nvPr/>
        </p:nvSpPr>
        <p:spPr>
          <a:xfrm>
            <a:off x="7730670" y="3225018"/>
            <a:ext cx="453041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Company has earned so far </a:t>
            </a:r>
            <a:r>
              <a:rPr lang="en-US" sz="2000" b="1" dirty="0"/>
              <a:t>₹142M </a:t>
            </a:r>
            <a:r>
              <a:rPr lang="en-US" sz="2000" dirty="0"/>
              <a:t>as Sales revenue and </a:t>
            </a:r>
            <a:r>
              <a:rPr lang="en-US" sz="2000" b="1" dirty="0"/>
              <a:t>350K</a:t>
            </a:r>
            <a:r>
              <a:rPr lang="en-US" sz="2000" dirty="0"/>
              <a:t> Sales Quantity.</a:t>
            </a:r>
          </a:p>
          <a:p>
            <a:pPr marL="285750" indent="-285750">
              <a:buFont typeface="Arial" panose="020B0604020202020204" pitchFamily="34" charset="0"/>
              <a:buChar char="•"/>
            </a:pPr>
            <a:r>
              <a:rPr lang="en-US" sz="2000" dirty="0"/>
              <a:t>Total Number of Revenue &amp; Sales Quantity by Market are given below as Delhi NCR stands in the Top and followed by Mumbai, Ahmedabad, Nagpur, etc.</a:t>
            </a:r>
          </a:p>
          <a:p>
            <a:pPr marL="285750" indent="-285750">
              <a:buFont typeface="Arial" panose="020B0604020202020204" pitchFamily="34" charset="0"/>
              <a:buChar char="•"/>
            </a:pPr>
            <a:r>
              <a:rPr lang="en-US" sz="2000" b="1" dirty="0" err="1"/>
              <a:t>Electricalsara</a:t>
            </a:r>
            <a:r>
              <a:rPr lang="en-US" sz="2000" b="1" dirty="0"/>
              <a:t> Stores</a:t>
            </a:r>
            <a:r>
              <a:rPr lang="en-US" sz="2000" dirty="0"/>
              <a:t> stands again Top 1 in Top 5 Customers!</a:t>
            </a:r>
          </a:p>
        </p:txBody>
      </p:sp>
    </p:spTree>
    <p:extLst>
      <p:ext uri="{BB962C8B-B14F-4D97-AF65-F5344CB8AC3E}">
        <p14:creationId xmlns:p14="http://schemas.microsoft.com/office/powerpoint/2010/main" val="322790084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15895" y="445190"/>
            <a:ext cx="9779183" cy="845951"/>
          </a:xfrm>
        </p:spPr>
        <p:txBody>
          <a:bodyPr/>
          <a:lstStyle/>
          <a:p>
            <a:r>
              <a:rPr lang="en-US" dirty="0"/>
              <a:t>Key Insights </a:t>
            </a:r>
            <a:r>
              <a:rPr lang="en-US" sz="2800" dirty="0"/>
              <a:t>(PrevYr2019)</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2/1/2023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Sales Insights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Content Placeholder 9">
            <a:extLst>
              <a:ext uri="{FF2B5EF4-FFF2-40B4-BE49-F238E27FC236}">
                <a16:creationId xmlns:a16="http://schemas.microsoft.com/office/drawing/2014/main" id="{0DA4986E-504D-CD8F-93D8-E01660F1EC36}"/>
              </a:ext>
            </a:extLst>
          </p:cNvPr>
          <p:cNvPicPr>
            <a:picLocks noGrp="1" noChangeAspect="1"/>
          </p:cNvPicPr>
          <p:nvPr>
            <p:ph idx="1"/>
          </p:nvPr>
        </p:nvPicPr>
        <p:blipFill rotWithShape="1">
          <a:blip r:embed="rId2"/>
          <a:srcRect l="133" r="-372"/>
          <a:stretch/>
        </p:blipFill>
        <p:spPr>
          <a:xfrm>
            <a:off x="295274" y="1714501"/>
            <a:ext cx="7457497" cy="4543424"/>
          </a:xfrm>
        </p:spPr>
      </p:pic>
      <p:sp>
        <p:nvSpPr>
          <p:cNvPr id="11" name="TextBox 10">
            <a:extLst>
              <a:ext uri="{FF2B5EF4-FFF2-40B4-BE49-F238E27FC236}">
                <a16:creationId xmlns:a16="http://schemas.microsoft.com/office/drawing/2014/main" id="{35DEC4BE-5DA2-579D-8750-081E985F9F00}"/>
              </a:ext>
            </a:extLst>
          </p:cNvPr>
          <p:cNvSpPr txBox="1"/>
          <p:nvPr/>
        </p:nvSpPr>
        <p:spPr>
          <a:xfrm>
            <a:off x="7730670" y="1580066"/>
            <a:ext cx="3716312" cy="163121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This Visualization shows about the Total Sales Revenue in the year </a:t>
            </a:r>
            <a:r>
              <a:rPr lang="en-US" sz="2000" b="1" dirty="0"/>
              <a:t>2019</a:t>
            </a:r>
            <a:r>
              <a:rPr lang="en-US" sz="2000" dirty="0"/>
              <a:t> and the Revenue Trend Line Chart.</a:t>
            </a:r>
          </a:p>
        </p:txBody>
      </p:sp>
      <p:sp>
        <p:nvSpPr>
          <p:cNvPr id="12" name="TextBox 11">
            <a:extLst>
              <a:ext uri="{FF2B5EF4-FFF2-40B4-BE49-F238E27FC236}">
                <a16:creationId xmlns:a16="http://schemas.microsoft.com/office/drawing/2014/main" id="{085FE8E1-6ADC-0C4C-7CC9-62C84E16EFAE}"/>
              </a:ext>
            </a:extLst>
          </p:cNvPr>
          <p:cNvSpPr txBox="1"/>
          <p:nvPr/>
        </p:nvSpPr>
        <p:spPr>
          <a:xfrm>
            <a:off x="7730670" y="3225018"/>
            <a:ext cx="453041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Company has earned so far </a:t>
            </a:r>
            <a:r>
              <a:rPr lang="en-US" sz="2000" b="1" dirty="0"/>
              <a:t>₹336M </a:t>
            </a:r>
            <a:r>
              <a:rPr lang="en-US" sz="2000" dirty="0"/>
              <a:t>as Sales revenue and </a:t>
            </a:r>
            <a:r>
              <a:rPr lang="en-US" sz="2000" b="1" dirty="0"/>
              <a:t>847K</a:t>
            </a:r>
            <a:r>
              <a:rPr lang="en-US" sz="2000" dirty="0"/>
              <a:t> Sales Quantity.</a:t>
            </a:r>
          </a:p>
          <a:p>
            <a:pPr marL="285750" indent="-285750">
              <a:buFont typeface="Arial" panose="020B0604020202020204" pitchFamily="34" charset="0"/>
              <a:buChar char="•"/>
            </a:pPr>
            <a:r>
              <a:rPr lang="en-US" sz="2000" dirty="0"/>
              <a:t>Total Number of Revenue &amp; Sales Quantity by Market are given below as Delhi NCR stands in the Top and followed by Mumbai, Ahmedabad, Kochi, etc.</a:t>
            </a:r>
          </a:p>
          <a:p>
            <a:pPr marL="285750" indent="-285750">
              <a:buFont typeface="Arial" panose="020B0604020202020204" pitchFamily="34" charset="0"/>
              <a:buChar char="•"/>
            </a:pPr>
            <a:r>
              <a:rPr lang="en-US" sz="2000" b="1" dirty="0" err="1"/>
              <a:t>Electricalsara</a:t>
            </a:r>
            <a:r>
              <a:rPr lang="en-US" sz="2000" b="1" dirty="0"/>
              <a:t> Stores</a:t>
            </a:r>
            <a:r>
              <a:rPr lang="en-US" sz="2000" dirty="0"/>
              <a:t> stands again Top 1 in Top 5 Customers!</a:t>
            </a:r>
          </a:p>
        </p:txBody>
      </p:sp>
    </p:spTree>
    <p:extLst>
      <p:ext uri="{BB962C8B-B14F-4D97-AF65-F5344CB8AC3E}">
        <p14:creationId xmlns:p14="http://schemas.microsoft.com/office/powerpoint/2010/main" val="238470807"/>
      </p:ext>
    </p:extLst>
  </p:cSld>
  <p:clrMapOvr>
    <a:masterClrMapping/>
  </p:clrMapOvr>
  <p:transition spd="slow">
    <p:cover/>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975</TotalTime>
  <Words>1414</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Sharp Sans</vt:lpstr>
      <vt:lpstr>Tenorite</vt:lpstr>
      <vt:lpstr>Wingdings</vt:lpstr>
      <vt:lpstr>Office Theme</vt:lpstr>
      <vt:lpstr>  Sales Insights Brick &amp; Mortar Business [Power BI | SQL]  </vt:lpstr>
      <vt:lpstr>Agenda</vt:lpstr>
      <vt:lpstr>Introduction</vt:lpstr>
      <vt:lpstr>Key Insights</vt:lpstr>
      <vt:lpstr>Overall Performance</vt:lpstr>
      <vt:lpstr>Key Insights</vt:lpstr>
      <vt:lpstr>Key Insights</vt:lpstr>
      <vt:lpstr>Key Insights (Yr2020)</vt:lpstr>
      <vt:lpstr>Key Insights (PrevYr2019)</vt:lpstr>
      <vt:lpstr>Profit Analysis</vt:lpstr>
      <vt:lpstr>Profit Analysis</vt:lpstr>
      <vt:lpstr>Profit Analysis</vt:lpstr>
      <vt:lpstr>Profit Analysis</vt:lpstr>
      <vt:lpstr>Profit Analysis (Yr2020)</vt:lpstr>
      <vt:lpstr>Profit Analysis (PrevYr2019)</vt:lpstr>
      <vt:lpstr>Performance Insights</vt:lpstr>
      <vt:lpstr>Performance Insights</vt:lpstr>
      <vt:lpstr>Performance Insights</vt:lpstr>
      <vt:lpstr>Performance Insights</vt:lpstr>
      <vt:lpstr>Performance Insights (Yr2020)</vt:lpstr>
      <vt:lpstr>Performance Insights (PrevYr2019)</vt:lpstr>
      <vt:lpstr>With data collection, ‘the sooner the better’ is always the best answer.</vt:lpstr>
      <vt:lpstr>Analysis for Growth</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Gurunath Hebbar</dc:creator>
  <cp:lastModifiedBy>Gurunath Hebbar</cp:lastModifiedBy>
  <cp:revision>14</cp:revision>
  <dcterms:created xsi:type="dcterms:W3CDTF">2023-01-30T19:51:26Z</dcterms:created>
  <dcterms:modified xsi:type="dcterms:W3CDTF">2023-02-01T16:32:49Z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