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1" r:id="rId6"/>
    <p:sldId id="305" r:id="rId7"/>
    <p:sldId id="306" r:id="rId8"/>
    <p:sldId id="307" r:id="rId9"/>
    <p:sldId id="304" r:id="rId10"/>
    <p:sldId id="308" r:id="rId11"/>
    <p:sldId id="310" r:id="rId12"/>
    <p:sldId id="309" r:id="rId13"/>
    <p:sldId id="311" r:id="rId14"/>
    <p:sldId id="312" r:id="rId15"/>
    <p:sldId id="313" r:id="rId16"/>
    <p:sldId id="314" r:id="rId17"/>
    <p:sldId id="315" r:id="rId18"/>
    <p:sldId id="316" r:id="rId19"/>
    <p:sldId id="317" r:id="rId20"/>
    <p:sldId id="319" r:id="rId21"/>
    <p:sldId id="318" r:id="rId22"/>
    <p:sldId id="320" r:id="rId23"/>
    <p:sldId id="321" r:id="rId24"/>
    <p:sldId id="32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525252"/>
    <a:srgbClr val="F364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0" autoAdjust="0"/>
    <p:restoredTop sz="63062" autoAdjust="0"/>
  </p:normalViewPr>
  <p:slideViewPr>
    <p:cSldViewPr snapToGrid="0">
      <p:cViewPr varScale="1">
        <p:scale>
          <a:sx n="48" d="100"/>
          <a:sy n="48" d="100"/>
        </p:scale>
        <p:origin x="1728" y="36"/>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36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64D7-5900-43FF-8705-A02AF3C6754C}"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13EB8-F188-4A5F-A60C-61818CD7C665}" type="slidenum">
              <a:rPr lang="zh-CN" altLang="en-US" smtClean="0"/>
              <a:t>‹#›</a:t>
            </a:fld>
            <a:endParaRPr lang="zh-CN" altLang="en-US"/>
          </a:p>
        </p:txBody>
      </p:sp>
    </p:spTree>
    <p:extLst>
      <p:ext uri="{BB962C8B-B14F-4D97-AF65-F5344CB8AC3E}">
        <p14:creationId xmlns:p14="http://schemas.microsoft.com/office/powerpoint/2010/main" val="126593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大家好，我蔡伟，</a:t>
            </a:r>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的群体智能算法（</a:t>
            </a:r>
            <a:r>
              <a:rPr lang="en-US" altLang="zh-CN" sz="1200" kern="1200" dirty="0">
                <a:solidFill>
                  <a:schemeClr val="tx1"/>
                </a:solidFill>
                <a:effectLst/>
                <a:latin typeface="+mn-lt"/>
                <a:ea typeface="+mn-ea"/>
                <a:cs typeface="+mn-cs"/>
              </a:rPr>
              <a:t>SIA</a:t>
            </a:r>
            <a:r>
              <a:rPr lang="zh-CN" altLang="zh-CN" sz="1200" kern="1200" dirty="0">
                <a:solidFill>
                  <a:schemeClr val="tx1"/>
                </a:solidFill>
                <a:effectLst/>
                <a:latin typeface="+mn-lt"/>
                <a:ea typeface="+mn-ea"/>
                <a:cs typeface="+mn-cs"/>
              </a:rPr>
              <a:t>）实现综述</a:t>
            </a:r>
          </a:p>
          <a:p>
            <a:r>
              <a:rPr lang="zh-CN" altLang="en-US" sz="1200" b="0" i="0" u="none" strike="noStrike" kern="1200" baseline="0" dirty="0">
                <a:solidFill>
                  <a:schemeClr val="tx1"/>
                </a:solidFill>
                <a:latin typeface="+mn-lt"/>
                <a:ea typeface="+mn-ea"/>
                <a:cs typeface="+mn-cs"/>
              </a:rPr>
              <a:t>发表在</a:t>
            </a:r>
            <a:r>
              <a:rPr lang="en-US" altLang="zh-CN" sz="1200" b="0" i="0" u="none" strike="noStrike" kern="1200" baseline="0" dirty="0">
                <a:solidFill>
                  <a:schemeClr val="tx1"/>
                </a:solidFill>
                <a:latin typeface="+mn-lt"/>
                <a:ea typeface="+mn-ea"/>
                <a:cs typeface="+mn-cs"/>
              </a:rPr>
              <a:t>IEEE TRANSACTIONS ON CYBERNETICS</a:t>
            </a:r>
            <a:r>
              <a:rPr lang="en-US" altLang="zh-CN" sz="1200" b="0" i="0" kern="1200" dirty="0">
                <a:solidFill>
                  <a:schemeClr val="tx1"/>
                </a:solidFill>
                <a:effectLst/>
                <a:latin typeface="+mn-lt"/>
                <a:ea typeface="+mn-ea"/>
                <a:cs typeface="+mn-cs"/>
              </a:rPr>
              <a:t>[ˌ</a:t>
            </a:r>
            <a:r>
              <a:rPr lang="en-US" altLang="zh-CN" sz="1200" b="0" i="0" kern="1200" dirty="0" err="1">
                <a:solidFill>
                  <a:schemeClr val="tx1"/>
                </a:solidFill>
                <a:effectLst/>
                <a:latin typeface="+mn-lt"/>
                <a:ea typeface="+mn-ea"/>
                <a:cs typeface="+mn-cs"/>
              </a:rPr>
              <a:t>saɪbərˈnetɪks</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首先看第一个简单并行模型优化就是把</a:t>
            </a:r>
            <a:r>
              <a:rPr lang="zh-CN" altLang="zh-CN" sz="1200" kern="1200" dirty="0">
                <a:solidFill>
                  <a:schemeClr val="tx1"/>
                </a:solidFill>
                <a:effectLst/>
                <a:latin typeface="+mn-lt"/>
                <a:ea typeface="+mn-ea"/>
                <a:cs typeface="+mn-cs"/>
              </a:rPr>
              <a:t>适应度评估</a:t>
            </a:r>
            <a:r>
              <a:rPr lang="zh-CN" altLang="en-US" sz="1200" kern="1200" dirty="0">
                <a:solidFill>
                  <a:schemeClr val="tx1"/>
                </a:solidFill>
                <a:effectLst/>
                <a:latin typeface="+mn-lt"/>
                <a:ea typeface="+mn-ea"/>
                <a:cs typeface="+mn-cs"/>
              </a:rPr>
              <a:t>卸载到</a:t>
            </a:r>
            <a:r>
              <a:rPr lang="en-US" altLang="zh-CN" sz="1200" kern="1200" dirty="0">
                <a:solidFill>
                  <a:schemeClr val="tx1"/>
                </a:solidFill>
                <a:effectLst/>
                <a:latin typeface="+mn-lt"/>
                <a:ea typeface="+mn-ea"/>
                <a:cs typeface="+mn-cs"/>
              </a:rPr>
              <a:t>GPU</a:t>
            </a:r>
            <a:r>
              <a:rPr lang="zh-CN" altLang="en-US" sz="1200" kern="1200" dirty="0">
                <a:solidFill>
                  <a:schemeClr val="tx1"/>
                </a:solidFill>
                <a:effectLst/>
                <a:latin typeface="+mn-lt"/>
                <a:ea typeface="+mn-ea"/>
                <a:cs typeface="+mn-cs"/>
              </a:rPr>
              <a:t>上以并行执行。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与在特定算法中使用更多并行性的复杂策略相比，这种实现相对简单，几乎可以被任何</a:t>
            </a:r>
            <a:r>
              <a:rPr lang="zh-CN" altLang="en-US" sz="1200" kern="1200" dirty="0">
                <a:solidFill>
                  <a:schemeClr val="tx1"/>
                </a:solidFill>
                <a:effectLst/>
                <a:latin typeface="+mn-lt"/>
                <a:ea typeface="+mn-ea"/>
                <a:cs typeface="+mn-cs"/>
              </a:rPr>
              <a:t>群体智能算法</a:t>
            </a:r>
            <a:r>
              <a:rPr lang="zh-CN" altLang="zh-CN" sz="1200" kern="1200" dirty="0">
                <a:solidFill>
                  <a:schemeClr val="tx1"/>
                </a:solidFill>
                <a:effectLst/>
                <a:latin typeface="+mn-lt"/>
                <a:ea typeface="+mn-ea"/>
                <a:cs typeface="+mn-cs"/>
              </a:rPr>
              <a:t>使用</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10</a:t>
            </a:fld>
            <a:endParaRPr lang="zh-CN" altLang="en-US"/>
          </a:p>
        </p:txBody>
      </p:sp>
    </p:spTree>
    <p:extLst>
      <p:ext uri="{BB962C8B-B14F-4D97-AF65-F5344CB8AC3E}">
        <p14:creationId xmlns:p14="http://schemas.microsoft.com/office/powerpoint/2010/main" val="973156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简单</a:t>
            </a:r>
            <a:r>
              <a:rPr lang="zh-CN" altLang="zh-CN" sz="1200" kern="1200" dirty="0">
                <a:solidFill>
                  <a:schemeClr val="tx1"/>
                </a:solidFill>
                <a:effectLst/>
                <a:latin typeface="+mn-lt"/>
                <a:ea typeface="+mn-ea"/>
                <a:cs typeface="+mn-cs"/>
              </a:rPr>
              <a:t>并行模型的实现可以是粗粒度</a:t>
            </a:r>
            <a:r>
              <a:rPr lang="zh-CN" altLang="en-US" sz="1200" kern="1200" dirty="0">
                <a:solidFill>
                  <a:schemeClr val="tx1"/>
                </a:solidFill>
                <a:effectLst/>
                <a:latin typeface="+mn-lt"/>
                <a:ea typeface="+mn-ea"/>
                <a:cs typeface="+mn-cs"/>
              </a:rPr>
              <a:t>并行</a:t>
            </a:r>
            <a:r>
              <a:rPr lang="zh-CN" altLang="zh-CN" sz="1200" kern="1200" dirty="0">
                <a:solidFill>
                  <a:schemeClr val="tx1"/>
                </a:solidFill>
                <a:effectLst/>
                <a:latin typeface="+mn-lt"/>
                <a:ea typeface="+mn-ea"/>
                <a:cs typeface="+mn-cs"/>
              </a:rPr>
              <a:t>或细粒度</a:t>
            </a:r>
            <a:r>
              <a:rPr lang="zh-CN" altLang="en-US" sz="1200" kern="1200" dirty="0">
                <a:solidFill>
                  <a:schemeClr val="tx1"/>
                </a:solidFill>
                <a:effectLst/>
                <a:latin typeface="+mn-lt"/>
                <a:ea typeface="+mn-ea"/>
                <a:cs typeface="+mn-cs"/>
              </a:rPr>
              <a:t>并行（数据并行）。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当适应度函数缺乏并行性或者要同时执行许多独立评估时，可以采用粗粒度并行。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如图左边这一块。</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当适应度函数可以并行化时，可以将该函数视为可并行运行的若干部分函数的聚合</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图中右边那一块。</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：粗粒度是任务并行，比如群体的所有个体都并行执行完任务</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，在并行执行任务</a:t>
            </a:r>
            <a:r>
              <a:rPr lang="en-US" altLang="zh-CN" sz="1200" kern="1200" dirty="0">
                <a:solidFill>
                  <a:schemeClr val="tx1"/>
                </a:solidFill>
                <a:effectLst/>
                <a:latin typeface="+mn-lt"/>
                <a:ea typeface="+mn-ea"/>
                <a:cs typeface="+mn-cs"/>
              </a:rPr>
              <a:t>2.</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细粒度是即单个个体的所有任务都可以并行执行。</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：粗粒度是任务并行，比如</a:t>
            </a:r>
            <a:r>
              <a:rPr lang="zh-CN" altLang="zh-CN" sz="1200" kern="1200" dirty="0">
                <a:solidFill>
                  <a:schemeClr val="tx1"/>
                </a:solidFill>
                <a:effectLst/>
                <a:latin typeface="+mn-lt"/>
                <a:ea typeface="+mn-ea"/>
                <a:cs typeface="+mn-cs"/>
              </a:rPr>
              <a:t>将</a:t>
            </a:r>
            <a:r>
              <a:rPr lang="zh-CN" altLang="en-US" sz="1200" kern="1200" dirty="0">
                <a:solidFill>
                  <a:schemeClr val="tx1"/>
                </a:solidFill>
                <a:effectLst/>
                <a:latin typeface="+mn-lt"/>
                <a:ea typeface="+mn-ea"/>
                <a:cs typeface="+mn-cs"/>
              </a:rPr>
              <a:t>群体智能算法</a:t>
            </a:r>
            <a:r>
              <a:rPr lang="zh-CN" altLang="zh-CN" sz="1200" kern="1200" dirty="0">
                <a:solidFill>
                  <a:schemeClr val="tx1"/>
                </a:solidFill>
                <a:effectLst/>
                <a:latin typeface="+mn-lt"/>
                <a:ea typeface="+mn-ea"/>
                <a:cs typeface="+mn-cs"/>
              </a:rPr>
              <a:t>映射到一个线程块</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并将每个</a:t>
            </a:r>
            <a:r>
              <a:rPr lang="zh-CN" altLang="en-US" sz="1200" kern="1200" dirty="0">
                <a:solidFill>
                  <a:schemeClr val="tx1"/>
                </a:solidFill>
                <a:effectLst/>
                <a:latin typeface="+mn-lt"/>
                <a:ea typeface="+mn-ea"/>
                <a:cs typeface="+mn-cs"/>
              </a:rPr>
              <a:t>个体映射到一</a:t>
            </a:r>
            <a:r>
              <a:rPr lang="zh-CN" altLang="zh-CN" sz="1200" kern="1200" dirty="0">
                <a:solidFill>
                  <a:schemeClr val="tx1"/>
                </a:solidFill>
                <a:effectLst/>
                <a:latin typeface="+mn-lt"/>
                <a:ea typeface="+mn-ea"/>
                <a:cs typeface="+mn-cs"/>
              </a:rPr>
              <a:t>个线程</a:t>
            </a:r>
            <a:r>
              <a:rPr lang="zh-CN" altLang="en-US" sz="1200" kern="1200" dirty="0">
                <a:solidFill>
                  <a:schemeClr val="tx1"/>
                </a:solidFill>
                <a:effectLst/>
                <a:latin typeface="+mn-lt"/>
                <a:ea typeface="+mn-ea"/>
                <a:cs typeface="+mn-cs"/>
              </a:rPr>
              <a:t>，并行执行每个某个步骤。</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细粒度是指每个个体都映射到一个线程块。线程块中每个线程执行功能评估的某些部分。</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11</a:t>
            </a:fld>
            <a:endParaRPr lang="zh-CN" altLang="en-US"/>
          </a:p>
        </p:txBody>
      </p:sp>
    </p:spTree>
    <p:extLst>
      <p:ext uri="{BB962C8B-B14F-4D97-AF65-F5344CB8AC3E}">
        <p14:creationId xmlns:p14="http://schemas.microsoft.com/office/powerpoint/2010/main" val="164953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多阶段并行模型是在简单并行模型的基础上进一步利用其他阶段的并行性。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多阶段并行模型依赖于算法。</a:t>
            </a:r>
            <a:r>
              <a:rPr lang="zh-CN" altLang="zh-CN" sz="1200" kern="1200" dirty="0">
                <a:solidFill>
                  <a:schemeClr val="tx1"/>
                </a:solidFill>
                <a:effectLst/>
                <a:latin typeface="+mn-lt"/>
                <a:ea typeface="+mn-ea"/>
                <a:cs typeface="+mn-cs"/>
              </a:rPr>
              <a:t>多个内核可以实现不同阶段的并行化</a:t>
            </a:r>
            <a:r>
              <a:rPr lang="zh-CN" altLang="en-US" dirty="0"/>
              <a:t>，并且不同的内核可以采用不同的并行策略和粒度，</a:t>
            </a:r>
            <a:r>
              <a:rPr lang="zh-CN" altLang="zh-CN" sz="1200" kern="1200" dirty="0">
                <a:solidFill>
                  <a:schemeClr val="tx1"/>
                </a:solidFill>
                <a:effectLst/>
                <a:latin typeface="+mn-lt"/>
                <a:ea typeface="+mn-ea"/>
                <a:cs typeface="+mn-cs"/>
              </a:rPr>
              <a:t>以最适合特定的任务。</a:t>
            </a: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12</a:t>
            </a:fld>
            <a:endParaRPr lang="zh-CN" altLang="en-US"/>
          </a:p>
        </p:txBody>
      </p:sp>
    </p:spTree>
    <p:extLst>
      <p:ext uri="{BB962C8B-B14F-4D97-AF65-F5344CB8AC3E}">
        <p14:creationId xmlns:p14="http://schemas.microsoft.com/office/powerpoint/2010/main" val="199627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例如</a:t>
            </a:r>
            <a:r>
              <a:rPr lang="zh-CN" altLang="en-US" sz="1200" kern="1200" dirty="0">
                <a:solidFill>
                  <a:schemeClr val="tx1"/>
                </a:solidFill>
                <a:effectLst/>
                <a:latin typeface="+mn-lt"/>
                <a:ea typeface="+mn-ea"/>
                <a:cs typeface="+mn-cs"/>
              </a:rPr>
              <a:t>粒子群算法</a:t>
            </a:r>
            <a:r>
              <a:rPr lang="zh-CN" altLang="zh-CN" sz="1200" kern="1200" dirty="0">
                <a:solidFill>
                  <a:schemeClr val="tx1"/>
                </a:solidFill>
                <a:effectLst/>
                <a:latin typeface="+mn-lt"/>
                <a:ea typeface="+mn-ea"/>
                <a:cs typeface="+mn-cs"/>
              </a:rPr>
              <a:t>中的速度和位置更新</a:t>
            </a:r>
            <a:r>
              <a:rPr lang="zh-CN" altLang="en-US" sz="1200" kern="1200" dirty="0">
                <a:solidFill>
                  <a:schemeClr val="tx1"/>
                </a:solidFill>
                <a:effectLst/>
                <a:latin typeface="+mn-lt"/>
                <a:ea typeface="+mn-ea"/>
                <a:cs typeface="+mn-cs"/>
              </a:rPr>
              <a:t>，烟花算法中火花生成等都可以进行矢量运算。</a:t>
            </a:r>
            <a:r>
              <a:rPr lang="zh-CN" altLang="zh-CN" sz="1200" dirty="0"/>
              <a:t>矢量操作可以以非常细粒度的数据并行方式</a:t>
            </a:r>
            <a:r>
              <a:rPr lang="zh-CN" altLang="en-US" sz="1200" dirty="0"/>
              <a:t>实现</a:t>
            </a:r>
            <a:r>
              <a:rPr lang="zh-CN" altLang="zh-CN" sz="1200" dirty="0"/>
              <a:t>，即矢量的每个条目由单个线程更新</a:t>
            </a:r>
            <a:r>
              <a:rPr lang="zh-CN" altLang="en-US" sz="1200" dirty="0"/>
              <a:t>。</a:t>
            </a:r>
            <a:endParaRPr lang="en-US" altLang="zh-CN" sz="1200" dirty="0"/>
          </a:p>
          <a:p>
            <a:endParaRPr lang="en-US" altLang="zh-CN" sz="1200" dirty="0"/>
          </a:p>
          <a:p>
            <a:r>
              <a:rPr lang="zh-CN" altLang="en-US" sz="1200" kern="1200" dirty="0">
                <a:solidFill>
                  <a:schemeClr val="tx1"/>
                </a:solidFill>
                <a:effectLst/>
                <a:latin typeface="+mn-lt"/>
                <a:ea typeface="+mn-ea"/>
                <a:cs typeface="+mn-cs"/>
              </a:rPr>
              <a:t>还有蚁群算法</a:t>
            </a:r>
            <a:r>
              <a:rPr lang="zh-CN" altLang="zh-CN" sz="1200" kern="1200" dirty="0">
                <a:solidFill>
                  <a:schemeClr val="tx1"/>
                </a:solidFill>
                <a:effectLst/>
                <a:latin typeface="+mn-lt"/>
                <a:ea typeface="+mn-ea"/>
                <a:cs typeface="+mn-cs"/>
              </a:rPr>
              <a:t>中路径构建的轮盘选择</a:t>
            </a:r>
            <a:r>
              <a:rPr lang="zh-CN" altLang="en-US" sz="1200" kern="1200" dirty="0">
                <a:solidFill>
                  <a:schemeClr val="tx1"/>
                </a:solidFill>
                <a:effectLst/>
                <a:latin typeface="+mn-lt"/>
                <a:ea typeface="+mn-ea"/>
                <a:cs typeface="+mn-cs"/>
              </a:rPr>
              <a:t>也可以通过</a:t>
            </a:r>
            <a:r>
              <a:rPr lang="zh-CN" altLang="zh-CN" sz="1200" kern="1200" dirty="0">
                <a:solidFill>
                  <a:schemeClr val="tx1"/>
                </a:solidFill>
                <a:effectLst/>
                <a:latin typeface="+mn-lt"/>
                <a:ea typeface="+mn-ea"/>
                <a:cs typeface="+mn-cs"/>
              </a:rPr>
              <a:t>细粒度数据并行</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蚁群算法</a:t>
            </a:r>
            <a:r>
              <a:rPr lang="zh-CN" altLang="zh-CN" sz="1200" kern="1200" dirty="0">
                <a:solidFill>
                  <a:schemeClr val="tx1"/>
                </a:solidFill>
                <a:effectLst/>
                <a:latin typeface="+mn-lt"/>
                <a:ea typeface="+mn-ea"/>
                <a:cs typeface="+mn-cs"/>
              </a:rPr>
              <a:t>中的信息素更新</a:t>
            </a:r>
            <a:r>
              <a:rPr lang="zh-CN" altLang="en-US" sz="1200" kern="1200" dirty="0">
                <a:solidFill>
                  <a:schemeClr val="tx1"/>
                </a:solidFill>
                <a:effectLst/>
                <a:latin typeface="+mn-lt"/>
                <a:ea typeface="+mn-ea"/>
                <a:cs typeface="+mn-cs"/>
              </a:rPr>
              <a:t>也可并行化。主要针对信息素</a:t>
            </a:r>
            <a:r>
              <a:rPr lang="zh-CN" altLang="zh-CN" sz="1200" kern="1200" dirty="0">
                <a:solidFill>
                  <a:schemeClr val="tx1"/>
                </a:solidFill>
                <a:effectLst/>
                <a:latin typeface="+mn-lt"/>
                <a:ea typeface="+mn-ea"/>
                <a:cs typeface="+mn-cs"/>
              </a:rPr>
              <a:t>沉积</a:t>
            </a:r>
            <a:r>
              <a:rPr lang="zh-CN" altLang="en-US" sz="1200" kern="1200" dirty="0">
                <a:solidFill>
                  <a:schemeClr val="tx1"/>
                </a:solidFill>
                <a:effectLst/>
                <a:latin typeface="+mn-lt"/>
                <a:ea typeface="+mn-ea"/>
                <a:cs typeface="+mn-cs"/>
              </a:rPr>
              <a:t>进行并行化，已经提出了基于原子操作和无原子操作策略。</a:t>
            </a:r>
            <a:endParaRPr lang="en-US" altLang="zh-CN" sz="1200" dirty="0"/>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13</a:t>
            </a:fld>
            <a:endParaRPr lang="zh-CN" altLang="en-US"/>
          </a:p>
        </p:txBody>
      </p:sp>
    </p:spTree>
    <p:extLst>
      <p:ext uri="{BB962C8B-B14F-4D97-AF65-F5344CB8AC3E}">
        <p14:creationId xmlns:p14="http://schemas.microsoft.com/office/powerpoint/2010/main" val="205001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第三种是</a:t>
            </a:r>
            <a:r>
              <a:rPr lang="zh-CN" altLang="zh-CN" sz="1200" kern="100" dirty="0">
                <a:latin typeface="等线" panose="02010600030101010101" pitchFamily="2" charset="-122"/>
                <a:cs typeface="Times New Roman" panose="02020603050405020304" pitchFamily="18" charset="0"/>
              </a:rPr>
              <a:t>全</a:t>
            </a:r>
            <a:r>
              <a:rPr lang="en-US" altLang="zh-CN" sz="1200" kern="100" dirty="0">
                <a:latin typeface="等线" panose="02010600030101010101" pitchFamily="2" charset="-122"/>
                <a:cs typeface="Times New Roman" panose="02020603050405020304" pitchFamily="18" charset="0"/>
              </a:rPr>
              <a:t>GPU</a:t>
            </a:r>
            <a:r>
              <a:rPr lang="zh-CN" altLang="zh-CN" sz="1200" kern="100" dirty="0">
                <a:latin typeface="等线" panose="02010600030101010101" pitchFamily="2" charset="-122"/>
                <a:cs typeface="Times New Roman" panose="02020603050405020304" pitchFamily="18" charset="0"/>
              </a:rPr>
              <a:t>并行模型</a:t>
            </a:r>
            <a:r>
              <a:rPr lang="zh-CN" altLang="en-US" sz="1200" kern="100" dirty="0">
                <a:latin typeface="等线" panose="02010600030101010101" pitchFamily="2" charset="-122"/>
                <a:cs typeface="Times New Roman" panose="02020603050405020304" pitchFamily="18" charset="0"/>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是由于</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之间的通信非常慢。频繁内核启动的开销也是可能损害</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整体效率的潜在因素。因此将多个内核组合成单个内核可能是有益的</a:t>
            </a:r>
            <a:r>
              <a:rPr lang="zh-CN" altLang="en-US" sz="1200" kern="1200" dirty="0">
                <a:solidFill>
                  <a:schemeClr val="tx1"/>
                </a:solidFill>
                <a:effectLst/>
                <a:latin typeface="+mn-lt"/>
                <a:ea typeface="+mn-ea"/>
                <a:cs typeface="+mn-cs"/>
              </a:rPr>
              <a:t>。其实就是整个迭代过程都在</a:t>
            </a:r>
            <a:r>
              <a:rPr lang="en-US" altLang="zh-CN" sz="1200" kern="1200" dirty="0">
                <a:solidFill>
                  <a:schemeClr val="tx1"/>
                </a:solidFill>
                <a:effectLst/>
                <a:latin typeface="+mn-lt"/>
                <a:ea typeface="+mn-ea"/>
                <a:cs typeface="+mn-cs"/>
              </a:rPr>
              <a:t>GPU</a:t>
            </a:r>
            <a:r>
              <a:rPr lang="zh-CN" altLang="en-US" sz="1200" kern="1200" dirty="0">
                <a:solidFill>
                  <a:schemeClr val="tx1"/>
                </a:solidFill>
                <a:effectLst/>
                <a:latin typeface="+mn-lt"/>
                <a:ea typeface="+mn-ea"/>
                <a:cs typeface="+mn-cs"/>
              </a:rPr>
              <a:t>上执行。</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14</a:t>
            </a:fld>
            <a:endParaRPr lang="zh-CN" altLang="en-US"/>
          </a:p>
        </p:txBody>
      </p:sp>
    </p:spTree>
    <p:extLst>
      <p:ext uri="{BB962C8B-B14F-4D97-AF65-F5344CB8AC3E}">
        <p14:creationId xmlns:p14="http://schemas.microsoft.com/office/powerpoint/2010/main" val="2202572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该模型最大的难点是内核合并的数据同步问题。</a:t>
            </a:r>
            <a:r>
              <a:rPr lang="zh-CN" altLang="zh-CN" sz="1200" kern="1200" dirty="0">
                <a:solidFill>
                  <a:schemeClr val="tx1"/>
                </a:solidFill>
                <a:effectLst/>
                <a:latin typeface="+mn-lt"/>
                <a:ea typeface="+mn-ea"/>
                <a:cs typeface="+mn-cs"/>
              </a:rPr>
              <a:t>数据依赖性可能存在于不同阶段之间。在</a:t>
            </a:r>
            <a:r>
              <a:rPr lang="zh-CN" altLang="en-US" sz="1200" kern="1200" dirty="0">
                <a:solidFill>
                  <a:schemeClr val="tx1"/>
                </a:solidFill>
                <a:effectLst/>
                <a:latin typeface="+mn-lt"/>
                <a:ea typeface="+mn-ea"/>
                <a:cs typeface="+mn-cs"/>
              </a:rPr>
              <a:t>某</a:t>
            </a:r>
            <a:r>
              <a:rPr lang="zh-CN" altLang="zh-CN" sz="1200" kern="1200" dirty="0">
                <a:solidFill>
                  <a:schemeClr val="tx1"/>
                </a:solidFill>
                <a:effectLst/>
                <a:latin typeface="+mn-lt"/>
                <a:ea typeface="+mn-ea"/>
                <a:cs typeface="+mn-cs"/>
              </a:rPr>
              <a:t>阶段开始之前，必须完成上一阶段，并且必须正确写回数据</a:t>
            </a:r>
            <a:r>
              <a:rPr lang="zh-CN" altLang="en-US" sz="1200" kern="1200" dirty="0">
                <a:solidFill>
                  <a:schemeClr val="tx1"/>
                </a:solidFill>
                <a:effectLst/>
                <a:latin typeface="+mn-lt"/>
                <a:ea typeface="+mn-ea"/>
                <a:cs typeface="+mn-cs"/>
              </a:rPr>
              <a:t>。然而</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无法在不同的线程块之间进行同步</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因此我们必须停止内核以明确确保同步</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解决数据同步问题的主要分为粗粒度策略和细粒度策略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粗粒度策略</a:t>
            </a:r>
            <a:r>
              <a:rPr lang="zh-CN" altLang="zh-CN" sz="1200" kern="1200" dirty="0">
                <a:solidFill>
                  <a:schemeClr val="tx1"/>
                </a:solidFill>
                <a:effectLst/>
                <a:latin typeface="+mn-lt"/>
                <a:ea typeface="+mn-ea"/>
                <a:cs typeface="+mn-cs"/>
              </a:rPr>
              <a:t>即将</a:t>
            </a:r>
            <a:r>
              <a:rPr lang="zh-CN" altLang="en-US" sz="1200" kern="1200" dirty="0">
                <a:solidFill>
                  <a:schemeClr val="tx1"/>
                </a:solidFill>
                <a:effectLst/>
                <a:latin typeface="+mn-lt"/>
                <a:ea typeface="+mn-ea"/>
                <a:cs typeface="+mn-cs"/>
              </a:rPr>
              <a:t>群体智能算法</a:t>
            </a:r>
            <a:r>
              <a:rPr lang="zh-CN" altLang="zh-CN" sz="1200" kern="1200" dirty="0">
                <a:solidFill>
                  <a:schemeClr val="tx1"/>
                </a:solidFill>
                <a:effectLst/>
                <a:latin typeface="+mn-lt"/>
                <a:ea typeface="+mn-ea"/>
                <a:cs typeface="+mn-cs"/>
              </a:rPr>
              <a:t>映射到一个线程块</a:t>
            </a:r>
            <a:r>
              <a:rPr lang="zh-CN" altLang="en-US" sz="1200" kern="1200" dirty="0">
                <a:solidFill>
                  <a:schemeClr val="tx1"/>
                </a:solidFill>
                <a:effectLst/>
                <a:latin typeface="+mn-lt"/>
                <a:ea typeface="+mn-ea"/>
                <a:cs typeface="+mn-cs"/>
              </a:rPr>
              <a:t>，并将每个独立个体映射到一个线程。</a:t>
            </a:r>
            <a:r>
              <a:rPr lang="zh-CN" altLang="zh-CN" sz="1200" kern="1200" dirty="0">
                <a:solidFill>
                  <a:schemeClr val="tx1"/>
                </a:solidFill>
                <a:effectLst/>
                <a:latin typeface="+mn-lt"/>
                <a:ea typeface="+mn-ea"/>
                <a:cs typeface="+mn-cs"/>
              </a:rPr>
              <a:t>这</a:t>
            </a:r>
            <a:r>
              <a:rPr lang="zh-CN" altLang="en-US" sz="1200" kern="1200" dirty="0">
                <a:solidFill>
                  <a:schemeClr val="tx1"/>
                </a:solidFill>
                <a:effectLst/>
                <a:latin typeface="+mn-lt"/>
                <a:ea typeface="+mn-ea"/>
                <a:cs typeface="+mn-cs"/>
              </a:rPr>
              <a:t>样就</a:t>
            </a:r>
            <a:r>
              <a:rPr lang="zh-CN" altLang="zh-CN" sz="1200" kern="1200" dirty="0">
                <a:solidFill>
                  <a:schemeClr val="tx1"/>
                </a:solidFill>
                <a:effectLst/>
                <a:latin typeface="+mn-lt"/>
                <a:ea typeface="+mn-ea"/>
                <a:cs typeface="+mn-cs"/>
              </a:rPr>
              <a:t>可以使用快速共享内存进行通信，从而可以获得更好的性能。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细粒度策略每个</a:t>
            </a:r>
            <a:r>
              <a:rPr lang="zh-CN" altLang="en-US" sz="1200" kern="1200" dirty="0">
                <a:solidFill>
                  <a:schemeClr val="tx1"/>
                </a:solidFill>
                <a:effectLst/>
                <a:latin typeface="+mn-lt"/>
                <a:ea typeface="+mn-ea"/>
                <a:cs typeface="+mn-cs"/>
              </a:rPr>
              <a:t>独立个体</a:t>
            </a:r>
            <a:r>
              <a:rPr lang="zh-CN" altLang="zh-CN" sz="1200" kern="1200" dirty="0">
                <a:solidFill>
                  <a:schemeClr val="tx1"/>
                </a:solidFill>
                <a:effectLst/>
                <a:latin typeface="+mn-lt"/>
                <a:ea typeface="+mn-ea"/>
                <a:cs typeface="+mn-cs"/>
              </a:rPr>
              <a:t>都映射到一个线程块上。每个线程</a:t>
            </a:r>
            <a:r>
              <a:rPr lang="zh-CN" altLang="en-US" sz="1200" kern="1200" dirty="0">
                <a:solidFill>
                  <a:schemeClr val="tx1"/>
                </a:solidFill>
                <a:effectLst/>
                <a:latin typeface="+mn-lt"/>
                <a:ea typeface="+mn-ea"/>
                <a:cs typeface="+mn-cs"/>
              </a:rPr>
              <a:t>并行执行。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15</a:t>
            </a:fld>
            <a:endParaRPr lang="zh-CN" altLang="en-US"/>
          </a:p>
        </p:txBody>
      </p:sp>
    </p:spTree>
    <p:extLst>
      <p:ext uri="{BB962C8B-B14F-4D97-AF65-F5344CB8AC3E}">
        <p14:creationId xmlns:p14="http://schemas.microsoft.com/office/powerpoint/2010/main" val="743475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多群体并行模型就是</a:t>
            </a:r>
            <a:r>
              <a:rPr lang="zh-CN" altLang="zh-CN" sz="1200" kern="1200" dirty="0">
                <a:solidFill>
                  <a:schemeClr val="tx1"/>
                </a:solidFill>
                <a:effectLst/>
                <a:latin typeface="+mn-lt"/>
                <a:ea typeface="+mn-ea"/>
                <a:cs typeface="+mn-cs"/>
              </a:rPr>
              <a:t>大量群体使用不同的线程或线程组分别进化</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对于高维，大规模的问题</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多</a:t>
            </a:r>
            <a:r>
              <a:rPr lang="zh-CN" altLang="en-US" sz="1200" kern="100" dirty="0">
                <a:latin typeface="等线" panose="02010600030101010101" pitchFamily="2" charset="-122"/>
                <a:cs typeface="Times New Roman" panose="02020603050405020304" pitchFamily="18" charset="0"/>
              </a:rPr>
              <a:t>群体</a:t>
            </a:r>
            <a:r>
              <a:rPr lang="zh-CN" altLang="zh-CN" sz="1200" kern="100" dirty="0">
                <a:latin typeface="等线" panose="02010600030101010101" pitchFamily="2" charset="-122"/>
                <a:cs typeface="Times New Roman" panose="02020603050405020304" pitchFamily="18" charset="0"/>
              </a:rPr>
              <a:t>并行模型</a:t>
            </a:r>
            <a:r>
              <a:rPr lang="zh-CN" altLang="en-US" sz="1200" kern="100" dirty="0">
                <a:latin typeface="等线" panose="02010600030101010101" pitchFamily="2" charset="-122"/>
                <a:cs typeface="Times New Roman" panose="02020603050405020304" pitchFamily="18" charset="0"/>
              </a:rPr>
              <a:t>，</a:t>
            </a:r>
            <a:r>
              <a:rPr lang="zh-CN" altLang="zh-CN" sz="1200" kern="1200" dirty="0">
                <a:solidFill>
                  <a:schemeClr val="tx1"/>
                </a:solidFill>
                <a:effectLst/>
                <a:latin typeface="+mn-lt"/>
                <a:ea typeface="+mn-ea"/>
                <a:cs typeface="+mn-cs"/>
              </a:rPr>
              <a:t>不仅可以减少搜索时间，还可以提高所提供解决方案的质量</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16</a:t>
            </a:fld>
            <a:endParaRPr lang="zh-CN" altLang="en-US"/>
          </a:p>
        </p:txBody>
      </p:sp>
    </p:spTree>
    <p:extLst>
      <p:ext uri="{BB962C8B-B14F-4D97-AF65-F5344CB8AC3E}">
        <p14:creationId xmlns:p14="http://schemas.microsoft.com/office/powerpoint/2010/main" val="98560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多群体并行模型主要可以分为</a:t>
            </a:r>
            <a:r>
              <a:rPr lang="zh-CN" altLang="zh-CN" sz="1200" dirty="0"/>
              <a:t>自主多重模型</a:t>
            </a:r>
            <a:r>
              <a:rPr lang="zh-CN" altLang="en-US" sz="1200" dirty="0"/>
              <a:t>和</a:t>
            </a:r>
            <a:r>
              <a:rPr lang="zh-CN" altLang="zh-CN" sz="1200" dirty="0"/>
              <a:t>协作多重模型</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17</a:t>
            </a:fld>
            <a:endParaRPr lang="zh-CN" altLang="en-US"/>
          </a:p>
        </p:txBody>
      </p:sp>
    </p:spTree>
    <p:extLst>
      <p:ext uri="{BB962C8B-B14F-4D97-AF65-F5344CB8AC3E}">
        <p14:creationId xmlns:p14="http://schemas.microsoft.com/office/powerpoint/2010/main" val="764830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该论文提出了自己的标准。首先看一下传统的评估指标</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18</a:t>
            </a:fld>
            <a:endParaRPr lang="zh-CN" altLang="en-US"/>
          </a:p>
        </p:txBody>
      </p:sp>
    </p:spTree>
    <p:extLst>
      <p:ext uri="{BB962C8B-B14F-4D97-AF65-F5344CB8AC3E}">
        <p14:creationId xmlns:p14="http://schemas.microsoft.com/office/powerpoint/2010/main" val="3474579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l">
              <a:spcAft>
                <a:spcPts val="0"/>
              </a:spcAft>
            </a:pPr>
            <a:r>
              <a:rPr lang="zh-CN" altLang="zh-CN" sz="1200" kern="1200" dirty="0">
                <a:solidFill>
                  <a:schemeClr val="tx1"/>
                </a:solidFill>
                <a:effectLst/>
                <a:latin typeface="+mn-lt"/>
                <a:ea typeface="+mn-ea"/>
                <a:cs typeface="+mn-cs"/>
              </a:rPr>
              <a:t>在传统的并行计算中</a:t>
            </a:r>
            <a:r>
              <a:rPr lang="zh-CN" altLang="en-US" sz="1200" kern="1200" dirty="0">
                <a:solidFill>
                  <a:schemeClr val="tx1"/>
                </a:solidFill>
                <a:effectLst/>
                <a:latin typeface="+mn-lt"/>
                <a:ea typeface="+mn-ea"/>
                <a:cs typeface="+mn-cs"/>
              </a:rPr>
              <a:t>，</a:t>
            </a:r>
            <a:r>
              <a:rPr lang="zh-CN" altLang="en-US" dirty="0"/>
              <a:t>加</a:t>
            </a:r>
            <a:r>
              <a:rPr lang="zh-CN" altLang="zh-CN" dirty="0"/>
              <a:t>速比和效率最常用</a:t>
            </a:r>
            <a:r>
              <a:rPr lang="zh-CN" altLang="en-US" dirty="0"/>
              <a:t>并行性能</a:t>
            </a:r>
            <a:r>
              <a:rPr lang="zh-CN" altLang="zh-CN" dirty="0"/>
              <a:t>指标</a:t>
            </a:r>
            <a:r>
              <a:rPr lang="zh-CN" altLang="en-US" dirty="0"/>
              <a:t>。</a:t>
            </a:r>
            <a:endParaRPr lang="en-US" altLang="zh-CN" dirty="0"/>
          </a:p>
          <a:p>
            <a:pPr marL="266700" indent="266700" algn="l">
              <a:spcAft>
                <a:spcPts val="0"/>
              </a:spcAft>
            </a:pPr>
            <a:r>
              <a:rPr lang="zh-CN" altLang="en-US" sz="2000" dirty="0"/>
              <a:t>加速比</a:t>
            </a:r>
            <a:r>
              <a:rPr lang="en-US" altLang="zh-CN" sz="2000" dirty="0"/>
              <a:t>S</a:t>
            </a:r>
            <a:r>
              <a:rPr lang="zh-CN" altLang="en-US" sz="2000" dirty="0"/>
              <a:t>是串行执行时间除以并行执行时间，他可以评估并行算法与相应的串行算法相比速度有多快。</a:t>
            </a:r>
            <a:endParaRPr lang="en-US" altLang="zh-CN" sz="2000" dirty="0"/>
          </a:p>
          <a:p>
            <a:pPr marL="266700" indent="266700" algn="l">
              <a:spcAft>
                <a:spcPts val="0"/>
              </a:spcAft>
            </a:pPr>
            <a:r>
              <a:rPr lang="zh-CN" altLang="en-US" sz="2000" dirty="0"/>
              <a:t>效率是加速比</a:t>
            </a:r>
            <a:r>
              <a:rPr lang="en-US" altLang="zh-CN" sz="2000" dirty="0"/>
              <a:t>S</a:t>
            </a:r>
            <a:r>
              <a:rPr lang="zh-CN" altLang="en-US" sz="2000" dirty="0"/>
              <a:t>除以核数量。效率为不同的并行实现提供了一个独立于平台的度量标准。</a:t>
            </a:r>
            <a:endParaRPr lang="en-US" altLang="zh-CN" sz="2000"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19</a:t>
            </a:fld>
            <a:endParaRPr lang="zh-CN" altLang="en-US"/>
          </a:p>
        </p:txBody>
      </p:sp>
    </p:spTree>
    <p:extLst>
      <p:ext uri="{BB962C8B-B14F-4D97-AF65-F5344CB8AC3E}">
        <p14:creationId xmlns:p14="http://schemas.microsoft.com/office/powerpoint/2010/main" val="419540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首先简单的介绍一下群体智能算法（</a:t>
            </a:r>
            <a:r>
              <a:rPr lang="en-US" altLang="zh-CN" dirty="0"/>
              <a:t>SIA</a:t>
            </a:r>
            <a:r>
              <a:rPr lang="zh-CN" altLang="en-US" dirty="0"/>
              <a:t>），然后介绍基于</a:t>
            </a:r>
            <a:r>
              <a:rPr lang="en-US" altLang="zh-CN" dirty="0"/>
              <a:t>GPU</a:t>
            </a:r>
            <a:r>
              <a:rPr lang="zh-CN" altLang="en-US" dirty="0"/>
              <a:t>的群体智能算法，最后给出了一个新的评估并行算法的标准，</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2</a:t>
            </a:fld>
            <a:endParaRPr lang="zh-CN" altLang="en-US"/>
          </a:p>
        </p:txBody>
      </p:sp>
    </p:spTree>
    <p:extLst>
      <p:ext uri="{BB962C8B-B14F-4D97-AF65-F5344CB8AC3E}">
        <p14:creationId xmlns:p14="http://schemas.microsoft.com/office/powerpoint/2010/main" val="600466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l">
              <a:spcAft>
                <a:spcPts val="0"/>
              </a:spcAft>
            </a:pPr>
            <a:r>
              <a:rPr lang="zh-CN" altLang="en-US" sz="1200" kern="1200" dirty="0">
                <a:solidFill>
                  <a:schemeClr val="tx1"/>
                </a:solidFill>
                <a:effectLst/>
                <a:latin typeface="+mn-lt"/>
                <a:ea typeface="+mn-ea"/>
                <a:cs typeface="+mn-cs"/>
              </a:rPr>
              <a:t>而对于算法性能指标，</a:t>
            </a:r>
            <a:r>
              <a:rPr lang="zh-CN" altLang="zh-CN" sz="1200" kern="1200" dirty="0">
                <a:solidFill>
                  <a:schemeClr val="tx1"/>
                </a:solidFill>
                <a:effectLst/>
                <a:latin typeface="+mn-lt"/>
                <a:ea typeface="+mn-ea"/>
                <a:cs typeface="+mn-cs"/>
              </a:rPr>
              <a:t>在基于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的算法的传统框架中，有两种主要方法可以比较两种算法的性能</a:t>
            </a:r>
            <a:r>
              <a:rPr lang="zh-CN" altLang="en-US" sz="1200" kern="1200" dirty="0">
                <a:solidFill>
                  <a:schemeClr val="tx1"/>
                </a:solidFill>
                <a:effectLst/>
                <a:latin typeface="+mn-lt"/>
                <a:ea typeface="+mn-ea"/>
                <a:cs typeface="+mn-cs"/>
              </a:rPr>
              <a:t>，一种方法是在评估函数数量固定的情况下比较两种算法的精度。另一种方法是比较两种不同算法在给定精度下所需的函数评估函数数量。</a:t>
            </a:r>
            <a:endParaRPr lang="en-US" altLang="zh-CN" sz="2000"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20</a:t>
            </a:fld>
            <a:endParaRPr lang="zh-CN" altLang="en-US"/>
          </a:p>
        </p:txBody>
      </p:sp>
    </p:spTree>
    <p:extLst>
      <p:ext uri="{BB962C8B-B14F-4D97-AF65-F5344CB8AC3E}">
        <p14:creationId xmlns:p14="http://schemas.microsoft.com/office/powerpoint/2010/main" val="703230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传统比较方法的缺陷</a:t>
            </a:r>
            <a:endParaRPr lang="en-US" altLang="zh-CN" dirty="0"/>
          </a:p>
          <a:p>
            <a:r>
              <a:rPr lang="en-US" altLang="zh-CN" dirty="0"/>
              <a:t>1</a:t>
            </a:r>
            <a:r>
              <a:rPr lang="zh-CN" altLang="en-US" dirty="0"/>
              <a:t>）</a:t>
            </a:r>
            <a:endParaRPr lang="en-US" altLang="zh-CN" dirty="0"/>
          </a:p>
          <a:p>
            <a:r>
              <a:rPr lang="en-US" altLang="zh-CN" dirty="0"/>
              <a:t>2</a:t>
            </a:r>
            <a:r>
              <a:rPr lang="zh-CN" altLang="en-US" dirty="0"/>
              <a:t>）</a:t>
            </a:r>
            <a:endParaRPr lang="en-US" altLang="zh-CN" dirty="0"/>
          </a:p>
          <a:p>
            <a:r>
              <a:rPr lang="zh-CN" altLang="en-US" dirty="0"/>
              <a:t>而对于算法性能指标方面，</a:t>
            </a:r>
            <a:r>
              <a:rPr lang="zh-CN" altLang="zh-CN" sz="1200" kern="1200" dirty="0">
                <a:solidFill>
                  <a:schemeClr val="tx1"/>
                </a:solidFill>
                <a:effectLst/>
                <a:latin typeface="+mn-lt"/>
                <a:ea typeface="+mn-ea"/>
                <a:cs typeface="+mn-cs"/>
              </a:rPr>
              <a:t>在文献中，通过基于</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实现的解决方案质量始终与具有相同人口规模和评估时间的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对应物进行比较</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21</a:t>
            </a:fld>
            <a:endParaRPr lang="zh-CN" altLang="en-US"/>
          </a:p>
        </p:txBody>
      </p:sp>
    </p:spTree>
    <p:extLst>
      <p:ext uri="{BB962C8B-B14F-4D97-AF65-F5344CB8AC3E}">
        <p14:creationId xmlns:p14="http://schemas.microsoft.com/office/powerpoint/2010/main" val="372821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l">
              <a:spcAft>
                <a:spcPts val="0"/>
              </a:spcAft>
            </a:pPr>
            <a:r>
              <a:rPr lang="zh-CN" altLang="en-US" sz="1200" kern="1200" dirty="0">
                <a:solidFill>
                  <a:schemeClr val="tx1"/>
                </a:solidFill>
                <a:effectLst/>
                <a:latin typeface="+mn-lt"/>
                <a:ea typeface="+mn-ea"/>
                <a:cs typeface="+mn-cs"/>
              </a:rPr>
              <a:t>然后该论文</a:t>
            </a:r>
            <a:r>
              <a:rPr lang="zh-CN" altLang="zh-CN" sz="1200" kern="1200" dirty="0">
                <a:solidFill>
                  <a:schemeClr val="tx1"/>
                </a:solidFill>
                <a:effectLst/>
                <a:latin typeface="+mn-lt"/>
                <a:ea typeface="+mn-ea"/>
                <a:cs typeface="+mn-cs"/>
              </a:rPr>
              <a:t>提出了一个整流效率</a:t>
            </a:r>
            <a:r>
              <a:rPr lang="en-US" altLang="zh-CN" sz="1200" kern="1200" dirty="0">
                <a:solidFill>
                  <a:schemeClr val="tx1"/>
                </a:solidFill>
                <a:effectLst/>
                <a:latin typeface="+mn-lt"/>
                <a:ea typeface="+mn-ea"/>
                <a:cs typeface="+mn-cs"/>
              </a:rPr>
              <a:t>RE=S/R</a:t>
            </a:r>
            <a:r>
              <a:rPr lang="zh-CN" altLang="zh-CN" sz="1200" kern="1200" dirty="0">
                <a:solidFill>
                  <a:schemeClr val="tx1"/>
                </a:solidFill>
                <a:effectLst/>
                <a:latin typeface="+mn-lt"/>
                <a:ea typeface="+mn-ea"/>
                <a:cs typeface="+mn-cs"/>
              </a:rPr>
              <a:t>来评估不同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平台的并行性能</a:t>
            </a:r>
            <a:r>
              <a:rPr lang="zh-CN" altLang="en-US" sz="2000" dirty="0"/>
              <a:t>。</a:t>
            </a:r>
            <a:endParaRPr lang="en-US" altLang="zh-CN" sz="2000" dirty="0"/>
          </a:p>
          <a:p>
            <a:pPr marL="266700" marR="0" lvl="0" indent="26670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是前面提到的加速比</a:t>
            </a:r>
            <a:endParaRPr lang="en-US" altLang="zh-CN" sz="1200" kern="1200" dirty="0">
              <a:solidFill>
                <a:schemeClr val="tx1"/>
              </a:solidFill>
              <a:effectLst/>
              <a:latin typeface="+mn-lt"/>
              <a:ea typeface="+mn-ea"/>
              <a:cs typeface="+mn-cs"/>
            </a:endParaRPr>
          </a:p>
          <a:p>
            <a:pPr marL="266700" marR="0" lvl="0" indent="26670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的理论峰值处理能力</a:t>
            </a:r>
            <a:r>
              <a:rPr lang="zh-CN" altLang="en-US" sz="1200" kern="1200" dirty="0">
                <a:solidFill>
                  <a:schemeClr val="tx1"/>
                </a:solidFill>
                <a:effectLst/>
                <a:latin typeface="+mn-lt"/>
                <a:ea typeface="+mn-ea"/>
                <a:cs typeface="+mn-cs"/>
              </a:rPr>
              <a:t>的比值</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即</a:t>
            </a:r>
            <a:r>
              <a:rPr lang="zh-CN" altLang="zh-CN" sz="1200" kern="1200" dirty="0">
                <a:solidFill>
                  <a:schemeClr val="tx1"/>
                </a:solidFill>
                <a:effectLst/>
                <a:latin typeface="+mn-lt"/>
                <a:ea typeface="+mn-ea"/>
                <a:cs typeface="+mn-cs"/>
              </a:rPr>
              <a:t>每秒浮点运算次数）。</a:t>
            </a:r>
            <a:endParaRPr lang="en-US" altLang="zh-CN" sz="1200" kern="1200" dirty="0">
              <a:solidFill>
                <a:schemeClr val="tx1"/>
              </a:solidFill>
              <a:effectLst/>
              <a:latin typeface="+mn-lt"/>
              <a:ea typeface="+mn-ea"/>
              <a:cs typeface="+mn-cs"/>
            </a:endParaRPr>
          </a:p>
          <a:p>
            <a:pPr marL="266700" marR="0" lvl="0" indent="26670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22</a:t>
            </a:fld>
            <a:endParaRPr lang="zh-CN" altLang="en-US"/>
          </a:p>
        </p:txBody>
      </p:sp>
    </p:spTree>
    <p:extLst>
      <p:ext uri="{BB962C8B-B14F-4D97-AF65-F5344CB8AC3E}">
        <p14:creationId xmlns:p14="http://schemas.microsoft.com/office/powerpoint/2010/main" val="220830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这是改论文提出的新标准</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对于</a:t>
            </a:r>
            <a:r>
              <a:rPr lang="zh-CN" altLang="zh-CN" sz="1200" dirty="0"/>
              <a:t>并行性能</a:t>
            </a:r>
            <a:r>
              <a:rPr lang="zh-CN" altLang="en-US" sz="1200" dirty="0"/>
              <a:t>：该论文建议用整流效率和效率来比较并行性能。</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一方面，效率充当基于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的并行实现的质量。</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另一方面，整流效率</a:t>
            </a:r>
            <a:r>
              <a:rPr lang="zh-CN" altLang="en-US" sz="1200" kern="1200" dirty="0">
                <a:solidFill>
                  <a:schemeClr val="tx1"/>
                </a:solidFill>
                <a:effectLst/>
                <a:latin typeface="+mn-lt"/>
                <a:ea typeface="+mn-ea"/>
                <a:cs typeface="+mn-cs"/>
              </a:rPr>
              <a:t>监视基于</a:t>
            </a:r>
            <a:r>
              <a:rPr lang="en-US" altLang="zh-CN" sz="1200" kern="1200" dirty="0">
                <a:solidFill>
                  <a:schemeClr val="tx1"/>
                </a:solidFill>
                <a:effectLst/>
                <a:latin typeface="+mn-lt"/>
                <a:ea typeface="+mn-ea"/>
                <a:cs typeface="+mn-cs"/>
              </a:rPr>
              <a:t>GPU</a:t>
            </a:r>
            <a:r>
              <a:rPr lang="zh-CN" altLang="en-US" sz="1200" kern="1200" dirty="0">
                <a:solidFill>
                  <a:schemeClr val="tx1"/>
                </a:solidFill>
                <a:effectLst/>
                <a:latin typeface="+mn-lt"/>
                <a:ea typeface="+mn-ea"/>
                <a:cs typeface="+mn-cs"/>
              </a:rPr>
              <a:t>的并行实现。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带来的好处是</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在有限的时间内提高精度或</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给定的精度</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加速</a:t>
            </a:r>
            <a:r>
              <a:rPr lang="zh-CN" altLang="en-US" sz="1200" kern="1200" dirty="0">
                <a:solidFill>
                  <a:schemeClr val="tx1"/>
                </a:solidFill>
                <a:effectLst/>
                <a:latin typeface="+mn-lt"/>
                <a:ea typeface="+mn-ea"/>
                <a:cs typeface="+mn-cs"/>
              </a:rPr>
              <a:t>。所以算法性能</a:t>
            </a:r>
            <a:r>
              <a:rPr lang="zh-CN" altLang="zh-CN" sz="1200" dirty="0"/>
              <a:t>在有限时间内比较精度或比较给定精度之前的消耗时间更为合理</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23</a:t>
            </a:fld>
            <a:endParaRPr lang="zh-CN" altLang="en-US"/>
          </a:p>
        </p:txBody>
      </p:sp>
    </p:spTree>
    <p:extLst>
      <p:ext uri="{BB962C8B-B14F-4D97-AF65-F5344CB8AC3E}">
        <p14:creationId xmlns:p14="http://schemas.microsoft.com/office/powerpoint/2010/main" val="518431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24</a:t>
            </a:fld>
            <a:endParaRPr lang="zh-CN" altLang="en-US"/>
          </a:p>
        </p:txBody>
      </p:sp>
    </p:spTree>
    <p:extLst>
      <p:ext uri="{BB962C8B-B14F-4D97-AF65-F5344CB8AC3E}">
        <p14:creationId xmlns:p14="http://schemas.microsoft.com/office/powerpoint/2010/main" val="132336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3</a:t>
            </a:fld>
            <a:endParaRPr lang="zh-CN" altLang="en-US"/>
          </a:p>
        </p:txBody>
      </p:sp>
    </p:spTree>
    <p:extLst>
      <p:ext uri="{BB962C8B-B14F-4D97-AF65-F5344CB8AC3E}">
        <p14:creationId xmlns:p14="http://schemas.microsoft.com/office/powerpoint/2010/main" val="65898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群体智能算法的定义如下：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模仿昆虫或者一些动物的觅食或者其他行为，这些动物群体按照一中合作的方式寻找食物，不断的交流食物信息，能够很快的找到更多的食物。通过对他们的行为的研究抽象出来的一种算法，就是群体智能优化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（例如，一个个体找到了食物，就会通知其他个体来这个有食物的地方，这就是一种行为）</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4</a:t>
            </a:fld>
            <a:endParaRPr lang="zh-CN" altLang="en-US"/>
          </a:p>
        </p:txBody>
      </p:sp>
    </p:spTree>
    <p:extLst>
      <p:ext uri="{BB962C8B-B14F-4D97-AF65-F5344CB8AC3E}">
        <p14:creationId xmlns:p14="http://schemas.microsoft.com/office/powerpoint/2010/main" val="36900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kern="1200" spc="300" dirty="0">
                <a:solidFill>
                  <a:schemeClr val="tx1"/>
                </a:solidFill>
                <a:effectLst/>
                <a:latin typeface="+mn-lt"/>
                <a:ea typeface="+mn-ea"/>
                <a:cs typeface="+mn-cs"/>
                <a:sym typeface="Arial"/>
              </a:rPr>
              <a:t>常见的几种</a:t>
            </a:r>
            <a:r>
              <a:rPr lang="zh-CN" altLang="en-US" sz="4000" b="1" dirty="0"/>
              <a:t>群体智能优化</a:t>
            </a:r>
            <a:r>
              <a:rPr lang="zh-CN" altLang="en-US" sz="4000" b="1" kern="1200" spc="300" dirty="0">
                <a:solidFill>
                  <a:schemeClr val="tx1"/>
                </a:solidFill>
                <a:effectLst/>
                <a:latin typeface="+mn-lt"/>
                <a:ea typeface="+mn-ea"/>
                <a:cs typeface="+mn-cs"/>
                <a:sym typeface="Arial"/>
              </a:rPr>
              <a:t>算法</a:t>
            </a:r>
            <a:endParaRPr lang="en-US" altLang="zh-CN" sz="4000" b="1" kern="1200" spc="300" dirty="0">
              <a:solidFill>
                <a:schemeClr val="tx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kern="1200" spc="300" dirty="0">
                <a:solidFill>
                  <a:schemeClr val="tx1"/>
                </a:solidFill>
                <a:effectLst/>
                <a:latin typeface="+mn-lt"/>
                <a:ea typeface="+mn-ea"/>
                <a:cs typeface="+mn-cs"/>
                <a:sym typeface="Arial"/>
              </a:rPr>
              <a:t>比如：粒子群算法（</a:t>
            </a:r>
            <a:r>
              <a:rPr lang="en-US" altLang="zh-CN" sz="1200" kern="1200" dirty="0">
                <a:solidFill>
                  <a:schemeClr val="tx1"/>
                </a:solidFill>
                <a:effectLst/>
                <a:latin typeface="+mn-lt"/>
                <a:ea typeface="+mn-ea"/>
                <a:cs typeface="+mn-cs"/>
              </a:rPr>
              <a:t>PSO</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广泛用于实际参数优化，而</a:t>
            </a:r>
            <a:r>
              <a:rPr lang="zh-CN" altLang="en-US" sz="1200" kern="1200" dirty="0">
                <a:solidFill>
                  <a:schemeClr val="tx1"/>
                </a:solidFill>
                <a:effectLst/>
                <a:latin typeface="+mn-lt"/>
                <a:ea typeface="+mn-ea"/>
                <a:cs typeface="+mn-cs"/>
              </a:rPr>
              <a:t>蚁群算法（</a:t>
            </a:r>
            <a:r>
              <a:rPr lang="en-US" altLang="zh-CN" sz="1200" kern="1200" dirty="0">
                <a:solidFill>
                  <a:schemeClr val="tx1"/>
                </a:solidFill>
                <a:effectLst/>
                <a:latin typeface="+mn-lt"/>
                <a:ea typeface="+mn-ea"/>
                <a:cs typeface="+mn-cs"/>
              </a:rPr>
              <a:t>ACO</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已成功应用于解决组合优化问题</a:t>
            </a:r>
            <a:r>
              <a:rPr lang="zh-CN" altLang="en-US" sz="1200" kern="1200" dirty="0">
                <a:solidFill>
                  <a:schemeClr val="tx1"/>
                </a:solidFill>
                <a:effectLst/>
                <a:latin typeface="+mn-lt"/>
                <a:ea typeface="+mn-ea"/>
                <a:cs typeface="+mn-cs"/>
              </a:rPr>
              <a:t>。最近</a:t>
            </a:r>
            <a:r>
              <a:rPr lang="zh-CN" altLang="zh-CN" sz="1200" kern="1200" dirty="0">
                <a:solidFill>
                  <a:schemeClr val="tx1"/>
                </a:solidFill>
                <a:effectLst/>
                <a:latin typeface="+mn-lt"/>
                <a:ea typeface="+mn-ea"/>
                <a:cs typeface="+mn-cs"/>
              </a:rPr>
              <a:t>提出了的</a:t>
            </a:r>
            <a:r>
              <a:rPr lang="zh-CN" altLang="en-US" sz="1200" kern="1200" dirty="0">
                <a:solidFill>
                  <a:schemeClr val="tx1"/>
                </a:solidFill>
                <a:effectLst/>
                <a:latin typeface="+mn-lt"/>
                <a:ea typeface="+mn-ea"/>
                <a:cs typeface="+mn-cs"/>
              </a:rPr>
              <a:t>烟花</a:t>
            </a:r>
            <a:r>
              <a:rPr lang="zh-CN" altLang="zh-CN" sz="1200" kern="1200" dirty="0">
                <a:solidFill>
                  <a:schemeClr val="tx1"/>
                </a:solidFill>
                <a:effectLst/>
                <a:latin typeface="+mn-lt"/>
                <a:ea typeface="+mn-ea"/>
                <a:cs typeface="+mn-cs"/>
              </a:rPr>
              <a:t>算法（</a:t>
            </a:r>
            <a:r>
              <a:rPr lang="en-US" altLang="zh-CN" sz="1200" kern="1200" dirty="0">
                <a:solidFill>
                  <a:schemeClr val="tx1"/>
                </a:solidFill>
                <a:effectLst/>
                <a:latin typeface="+mn-lt"/>
                <a:ea typeface="+mn-ea"/>
                <a:cs typeface="+mn-cs"/>
              </a:rPr>
              <a:t>FWA</a:t>
            </a:r>
            <a:r>
              <a:rPr lang="zh-CN" altLang="zh-CN" sz="1200" kern="1200" dirty="0">
                <a:solidFill>
                  <a:schemeClr val="tx1"/>
                </a:solidFill>
                <a:effectLst/>
                <a:latin typeface="+mn-lt"/>
                <a:ea typeface="+mn-ea"/>
                <a:cs typeface="+mn-cs"/>
              </a:rPr>
              <a:t>），用于有效地解决复杂的优化问题</a:t>
            </a:r>
            <a:r>
              <a:rPr lang="zh-CN" altLang="en-US" sz="1200" kern="1200" dirty="0">
                <a:solidFill>
                  <a:schemeClr val="tx1"/>
                </a:solidFill>
                <a:effectLst/>
                <a:latin typeface="+mn-lt"/>
                <a:ea typeface="+mn-ea"/>
                <a:cs typeface="+mn-cs"/>
              </a:rPr>
              <a:t>。</a:t>
            </a:r>
            <a:endParaRPr lang="en-US" altLang="zh-CN" sz="1200" b="1" kern="1200" spc="300" dirty="0">
              <a:solidFill>
                <a:schemeClr val="tx1"/>
              </a:solidFill>
              <a:effectLst/>
              <a:latin typeface="+mn-lt"/>
              <a:ea typeface="+mn-ea"/>
              <a:cs typeface="+mn-cs"/>
              <a:sym typeface="Arial"/>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5</a:t>
            </a:fld>
            <a:endParaRPr lang="zh-CN" altLang="en-US"/>
          </a:p>
        </p:txBody>
      </p:sp>
    </p:spTree>
    <p:extLst>
      <p:ext uri="{BB962C8B-B14F-4D97-AF65-F5344CB8AC3E}">
        <p14:creationId xmlns:p14="http://schemas.microsoft.com/office/powerpoint/2010/main" val="220729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这是群体智能算法的一般</a:t>
            </a:r>
            <a:r>
              <a:rPr lang="zh-CN" altLang="zh-CN" sz="1200" kern="1200" dirty="0">
                <a:solidFill>
                  <a:schemeClr val="tx1"/>
                </a:solidFill>
                <a:effectLst/>
                <a:latin typeface="+mn-lt"/>
                <a:ea typeface="+mn-ea"/>
                <a:cs typeface="+mn-cs"/>
              </a:rPr>
              <a:t>框架</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先初始化，然后对群体进行评估，群体之间信息交流，最后更新群体。判断迭代条件。</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当然，</a:t>
            </a:r>
            <a:r>
              <a:rPr lang="zh-CN" altLang="zh-CN" sz="1200" kern="1200" dirty="0">
                <a:solidFill>
                  <a:schemeClr val="tx1"/>
                </a:solidFill>
                <a:effectLst/>
                <a:latin typeface="+mn-lt"/>
                <a:ea typeface="+mn-ea"/>
                <a:cs typeface="+mn-cs"/>
              </a:rPr>
              <a:t>对于特定的</a:t>
            </a:r>
            <a:r>
              <a:rPr lang="zh-CN" altLang="en-US" sz="1200" kern="1200" dirty="0">
                <a:solidFill>
                  <a:schemeClr val="tx1"/>
                </a:solidFill>
                <a:effectLst/>
                <a:latin typeface="+mn-lt"/>
                <a:ea typeface="+mn-ea"/>
                <a:cs typeface="+mn-cs"/>
              </a:rPr>
              <a:t>群体智能</a:t>
            </a:r>
            <a:r>
              <a:rPr lang="zh-CN" altLang="zh-CN" sz="1200" kern="1200" dirty="0">
                <a:solidFill>
                  <a:schemeClr val="tx1"/>
                </a:solidFill>
                <a:effectLst/>
                <a:latin typeface="+mn-lt"/>
                <a:ea typeface="+mn-ea"/>
                <a:cs typeface="+mn-cs"/>
              </a:rPr>
              <a:t>算法，每个阶段的序列可以是不同的，并且可以在单个迭代中多次包括一些阶段。</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6</a:t>
            </a:fld>
            <a:endParaRPr lang="zh-CN" altLang="en-US"/>
          </a:p>
        </p:txBody>
      </p:sp>
    </p:spTree>
    <p:extLst>
      <p:ext uri="{BB962C8B-B14F-4D97-AF65-F5344CB8AC3E}">
        <p14:creationId xmlns:p14="http://schemas.microsoft.com/office/powerpoint/2010/main" val="1713255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第二部分主要讲</a:t>
            </a:r>
            <a:r>
              <a:rPr lang="zh-CN" altLang="zh-CN" sz="1200" dirty="0"/>
              <a:t>基于</a:t>
            </a:r>
            <a:r>
              <a:rPr lang="en-US" altLang="zh-CN" sz="1200" dirty="0"/>
              <a:t>GPU</a:t>
            </a:r>
            <a:r>
              <a:rPr lang="zh-CN" altLang="zh-CN" sz="1200" dirty="0"/>
              <a:t>的</a:t>
            </a:r>
            <a:r>
              <a:rPr lang="zh-CN" altLang="en-US" sz="1200" dirty="0"/>
              <a:t>群体</a:t>
            </a:r>
            <a:r>
              <a:rPr lang="zh-CN" altLang="zh-CN" sz="1200" dirty="0"/>
              <a:t>智能算法</a:t>
            </a:r>
            <a:r>
              <a:rPr lang="zh-CN" altLang="en-US" dirty="0"/>
              <a:t>的分类</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7</a:t>
            </a:fld>
            <a:endParaRPr lang="zh-CN" altLang="en-US"/>
          </a:p>
        </p:txBody>
      </p:sp>
    </p:spTree>
    <p:extLst>
      <p:ext uri="{BB962C8B-B14F-4D97-AF65-F5344CB8AC3E}">
        <p14:creationId xmlns:p14="http://schemas.microsoft.com/office/powerpoint/2010/main" val="160412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首先回顾一下相关工作，比如</a:t>
            </a:r>
            <a:r>
              <a:rPr lang="en-US" altLang="zh-CN" dirty="0" err="1"/>
              <a:t>kromer</a:t>
            </a:r>
            <a:r>
              <a:rPr lang="zh-CN" altLang="en-US" dirty="0"/>
              <a:t>等人</a:t>
            </a:r>
            <a:r>
              <a:rPr lang="zh-CN" altLang="zh-CN" sz="1200" dirty="0"/>
              <a:t>简要概述了基于</a:t>
            </a:r>
            <a:r>
              <a:rPr lang="en-US" altLang="zh-CN" sz="1200" dirty="0"/>
              <a:t>GPU</a:t>
            </a:r>
            <a:r>
              <a:rPr lang="zh-CN" altLang="zh-CN" sz="1200" dirty="0"/>
              <a:t>的</a:t>
            </a:r>
            <a:r>
              <a:rPr lang="zh-CN" altLang="en-US" sz="1200" dirty="0"/>
              <a:t>粒子群算法</a:t>
            </a:r>
            <a:r>
              <a:rPr lang="zh-CN" altLang="zh-CN" sz="1200" dirty="0"/>
              <a:t>的设计，实现和应用的研究</a:t>
            </a:r>
            <a:r>
              <a:rPr lang="zh-CN" altLang="en-US" sz="1200" dirty="0"/>
              <a:t>。</a:t>
            </a:r>
            <a:endParaRPr lang="en-US" altLang="zh-CN" dirty="0"/>
          </a:p>
          <a:p>
            <a:r>
              <a:rPr lang="zh-CN" altLang="en-US" dirty="0"/>
              <a:t>该论文基于以前的工作，提出了一种新的</a:t>
            </a:r>
            <a:r>
              <a:rPr lang="zh-CN" altLang="zh-CN" sz="1200" kern="1200" dirty="0">
                <a:solidFill>
                  <a:schemeClr val="tx1"/>
                </a:solidFill>
                <a:effectLst/>
                <a:latin typeface="+mn-lt"/>
                <a:ea typeface="+mn-ea"/>
                <a:cs typeface="+mn-cs"/>
              </a:rPr>
              <a:t>群体智能算法</a:t>
            </a:r>
            <a:r>
              <a:rPr lang="zh-CN" altLang="en-US" dirty="0"/>
              <a:t>分类法。</a:t>
            </a:r>
            <a:endParaRPr lang="en-US" altLang="zh-CN" dirty="0"/>
          </a:p>
          <a:p>
            <a:r>
              <a:rPr lang="zh-CN" altLang="en-US" dirty="0"/>
              <a:t>根据所提出的分类法，可以在统一的框架下研究和比较基于</a:t>
            </a:r>
            <a:r>
              <a:rPr lang="en-US" altLang="zh-CN" dirty="0"/>
              <a:t>GPU</a:t>
            </a:r>
            <a:r>
              <a:rPr lang="zh-CN" altLang="en-US" dirty="0"/>
              <a:t>的不同</a:t>
            </a:r>
            <a:r>
              <a:rPr lang="en-US" altLang="zh-CN" dirty="0"/>
              <a:t>SIA</a:t>
            </a:r>
            <a:r>
              <a:rPr lang="zh-CN" altLang="en-US" dirty="0"/>
              <a:t>的实现。</a:t>
            </a:r>
          </a:p>
        </p:txBody>
      </p:sp>
      <p:sp>
        <p:nvSpPr>
          <p:cNvPr id="4" name="灯片编号占位符 3"/>
          <p:cNvSpPr>
            <a:spLocks noGrp="1"/>
          </p:cNvSpPr>
          <p:nvPr>
            <p:ph type="sldNum" sz="quarter" idx="5"/>
          </p:nvPr>
        </p:nvSpPr>
        <p:spPr/>
        <p:txBody>
          <a:bodyPr/>
          <a:lstStyle/>
          <a:p>
            <a:fld id="{B0813EB8-F188-4A5F-A60C-61818CD7C665}" type="slidenum">
              <a:rPr lang="zh-CN" altLang="en-US" smtClean="0"/>
              <a:t>8</a:t>
            </a:fld>
            <a:endParaRPr lang="zh-CN" altLang="en-US"/>
          </a:p>
        </p:txBody>
      </p:sp>
    </p:spTree>
    <p:extLst>
      <p:ext uri="{BB962C8B-B14F-4D97-AF65-F5344CB8AC3E}">
        <p14:creationId xmlns:p14="http://schemas.microsoft.com/office/powerpoint/2010/main" val="52544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该论文把</a:t>
            </a:r>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的群体智能算法实现分为四大类</a:t>
            </a:r>
            <a:endParaRPr lang="en-US" altLang="zh-CN" sz="1200" kern="1200" dirty="0">
              <a:solidFill>
                <a:schemeClr val="tx1"/>
              </a:solidFill>
              <a:effectLst/>
              <a:latin typeface="+mn-lt"/>
              <a:ea typeface="+mn-ea"/>
              <a:cs typeface="+mn-cs"/>
            </a:endParaRPr>
          </a:p>
          <a:p>
            <a:r>
              <a:rPr lang="zh-CN" altLang="en-US" sz="1200" kern="100" dirty="0">
                <a:latin typeface="等线" panose="02010600030101010101" pitchFamily="2" charset="-122"/>
                <a:cs typeface="Times New Roman" panose="02020603050405020304" pitchFamily="18" charset="0"/>
              </a:rPr>
              <a:t>简单</a:t>
            </a:r>
            <a:r>
              <a:rPr lang="zh-CN" altLang="zh-CN" sz="1200" kern="100" dirty="0">
                <a:latin typeface="等线" panose="02010600030101010101" pitchFamily="2" charset="-122"/>
                <a:cs typeface="Times New Roman" panose="02020603050405020304" pitchFamily="18" charset="0"/>
              </a:rPr>
              <a:t>并行模型</a:t>
            </a:r>
            <a:endParaRPr lang="en-US" altLang="zh-CN" sz="1200" kern="100" dirty="0">
              <a:latin typeface="等线" panose="02010600030101010101" pitchFamily="2" charset="-122"/>
              <a:cs typeface="Times New Roman" panose="02020603050405020304" pitchFamily="18" charset="0"/>
            </a:endParaRPr>
          </a:p>
          <a:p>
            <a:r>
              <a:rPr lang="zh-CN" altLang="zh-CN" sz="1200" kern="100" dirty="0">
                <a:latin typeface="等线" panose="02010600030101010101" pitchFamily="2" charset="-122"/>
                <a:cs typeface="Times New Roman" panose="02020603050405020304" pitchFamily="18" charset="0"/>
              </a:rPr>
              <a:t>多</a:t>
            </a:r>
            <a:r>
              <a:rPr lang="zh-CN" altLang="en-US" sz="1200" kern="100" dirty="0">
                <a:latin typeface="等线" panose="02010600030101010101" pitchFamily="2" charset="-122"/>
                <a:cs typeface="Times New Roman" panose="02020603050405020304" pitchFamily="18" charset="0"/>
              </a:rPr>
              <a:t>阶段</a:t>
            </a:r>
            <a:r>
              <a:rPr lang="zh-CN" altLang="zh-CN" sz="1200" kern="100" dirty="0">
                <a:latin typeface="等线" panose="02010600030101010101" pitchFamily="2" charset="-122"/>
                <a:cs typeface="Times New Roman" panose="02020603050405020304" pitchFamily="18" charset="0"/>
              </a:rPr>
              <a:t>并行模型</a:t>
            </a:r>
            <a:endParaRPr lang="en-US" altLang="zh-CN" sz="1200" kern="100" dirty="0">
              <a:latin typeface="等线" panose="02010600030101010101" pitchFamily="2" charset="-122"/>
              <a:cs typeface="Times New Roman" panose="02020603050405020304" pitchFamily="18" charset="0"/>
            </a:endParaRPr>
          </a:p>
          <a:p>
            <a:r>
              <a:rPr lang="zh-CN" altLang="zh-CN" sz="1200" kern="100" dirty="0">
                <a:latin typeface="等线" panose="02010600030101010101" pitchFamily="2" charset="-122"/>
                <a:cs typeface="Times New Roman" panose="02020603050405020304" pitchFamily="18" charset="0"/>
              </a:rPr>
              <a:t>全</a:t>
            </a:r>
            <a:r>
              <a:rPr lang="en-US" altLang="zh-CN" sz="1200" kern="100" dirty="0">
                <a:latin typeface="等线" panose="02010600030101010101" pitchFamily="2" charset="-122"/>
                <a:cs typeface="Times New Roman" panose="02020603050405020304" pitchFamily="18" charset="0"/>
              </a:rPr>
              <a:t>GPU</a:t>
            </a:r>
            <a:r>
              <a:rPr lang="zh-CN" altLang="zh-CN" sz="1200" kern="100" dirty="0">
                <a:latin typeface="等线" panose="02010600030101010101" pitchFamily="2" charset="-122"/>
                <a:cs typeface="Times New Roman" panose="02020603050405020304" pitchFamily="18" charset="0"/>
              </a:rPr>
              <a:t>并行模型</a:t>
            </a:r>
            <a:endParaRPr lang="en-US" altLang="zh-CN" sz="1200" kern="100" dirty="0">
              <a:latin typeface="等线" panose="02010600030101010101" pitchFamily="2" charset="-122"/>
              <a:cs typeface="Times New Roman" panose="02020603050405020304" pitchFamily="18" charset="0"/>
            </a:endParaRPr>
          </a:p>
          <a:p>
            <a:r>
              <a:rPr lang="zh-CN" altLang="zh-CN" sz="1200" kern="100" dirty="0">
                <a:latin typeface="等线" panose="02010600030101010101" pitchFamily="2" charset="-122"/>
                <a:cs typeface="Times New Roman" panose="02020603050405020304" pitchFamily="18" charset="0"/>
              </a:rPr>
              <a:t>多</a:t>
            </a:r>
            <a:r>
              <a:rPr lang="zh-CN" altLang="en-US" sz="1200" kern="100" dirty="0">
                <a:latin typeface="等线" panose="02010600030101010101" pitchFamily="2" charset="-122"/>
                <a:cs typeface="Times New Roman" panose="02020603050405020304" pitchFamily="18" charset="0"/>
              </a:rPr>
              <a:t>群体</a:t>
            </a:r>
            <a:r>
              <a:rPr lang="zh-CN" altLang="zh-CN" sz="1200" kern="100" dirty="0">
                <a:latin typeface="等线" panose="02010600030101010101" pitchFamily="2" charset="-122"/>
                <a:cs typeface="Times New Roman" panose="02020603050405020304" pitchFamily="18" charset="0"/>
              </a:rPr>
              <a:t>并行模型</a:t>
            </a:r>
            <a:endParaRPr lang="zh-CN" altLang="en-US" dirty="0"/>
          </a:p>
        </p:txBody>
      </p:sp>
      <p:sp>
        <p:nvSpPr>
          <p:cNvPr id="4" name="灯片编号占位符 3"/>
          <p:cNvSpPr>
            <a:spLocks noGrp="1"/>
          </p:cNvSpPr>
          <p:nvPr>
            <p:ph type="sldNum" sz="quarter" idx="5"/>
          </p:nvPr>
        </p:nvSpPr>
        <p:spPr/>
        <p:txBody>
          <a:bodyPr/>
          <a:lstStyle/>
          <a:p>
            <a:fld id="{B0813EB8-F188-4A5F-A60C-61818CD7C665}" type="slidenum">
              <a:rPr lang="zh-CN" altLang="en-US" smtClean="0"/>
              <a:t>9</a:t>
            </a:fld>
            <a:endParaRPr lang="zh-CN" altLang="en-US"/>
          </a:p>
        </p:txBody>
      </p:sp>
    </p:spTree>
    <p:extLst>
      <p:ext uri="{BB962C8B-B14F-4D97-AF65-F5344CB8AC3E}">
        <p14:creationId xmlns:p14="http://schemas.microsoft.com/office/powerpoint/2010/main" val="412988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33163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105199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67649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681353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510449"/>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41799"/>
      </p:ext>
    </p:extLst>
  </p:cSld>
  <p:clrMapOvr>
    <a:masterClrMapping/>
  </p:clrMapOvr>
  <mc:AlternateContent xmlns:mc="http://schemas.openxmlformats.org/markup-compatibility/2006" xmlns:p14="http://schemas.microsoft.com/office/powerpoint/2010/main">
    <mc:Choice Requires="p14">
      <p:transition spd="slow" p14:dur="1600" advClick="0" advTm="5000">
        <p14:prism dir="u" isInverted="1"/>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41044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0492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29980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t>‹#›</a:t>
            </a:fld>
            <a:endParaRPr lang="zh-CN" altLang="en-US"/>
          </a:p>
        </p:txBody>
      </p:sp>
      <p:sp>
        <p:nvSpPr>
          <p:cNvPr id="7" name="矩形 6"/>
          <p:cNvSpPr/>
          <p:nvPr userDrawn="1"/>
        </p:nvSpPr>
        <p:spPr>
          <a:xfrm>
            <a:off x="7802713" y="55167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65872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81799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740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62984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9517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6831-D247-475F-BEC3-49C4CA972615}"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769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emf"/><Relationship Id="rId5" Type="http://schemas.openxmlformats.org/officeDocument/2006/relationships/notesSlide" Target="../notesSlides/notesSlide2.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9" name="矩形 8">
            <a:extLst>
              <a:ext uri="{FF2B5EF4-FFF2-40B4-BE49-F238E27FC236}">
                <a16:creationId xmlns:a16="http://schemas.microsoft.com/office/drawing/2014/main" id="{E16DC008-AB01-4522-BBC0-4E95024169C9}"/>
              </a:ext>
            </a:extLst>
          </p:cNvPr>
          <p:cNvSpPr/>
          <p:nvPr/>
        </p:nvSpPr>
        <p:spPr>
          <a:xfrm>
            <a:off x="1593323" y="4390153"/>
            <a:ext cx="8112125" cy="753348"/>
          </a:xfrm>
          <a:prstGeom prst="rect">
            <a:avLst/>
          </a:prstGeom>
        </p:spPr>
        <p:txBody>
          <a:bodyPr wrap="square">
            <a:spAutoFit/>
          </a:bodyPr>
          <a:lstStyle/>
          <a:p>
            <a:pPr algn="ctr">
              <a:lnSpc>
                <a:spcPct val="150000"/>
              </a:lnSpc>
            </a:pPr>
            <a:r>
              <a:rPr lang="zh-CN" altLang="en-US" sz="3200" dirty="0">
                <a:solidFill>
                  <a:schemeClr val="tx1">
                    <a:lumMod val="85000"/>
                    <a:lumOff val="15000"/>
                  </a:schemeClr>
                </a:solidFill>
                <a:ea typeface="Roboto Medium" panose="02000000000000000000" pitchFamily="2" charset="0"/>
              </a:rPr>
              <a:t>报告人：蔡伟</a:t>
            </a:r>
            <a:r>
              <a:rPr lang="en-US" altLang="zh-CN" sz="3200" dirty="0">
                <a:solidFill>
                  <a:schemeClr val="tx1">
                    <a:lumMod val="85000"/>
                    <a:lumOff val="15000"/>
                  </a:schemeClr>
                </a:solidFill>
                <a:ea typeface="Roboto Medium" panose="02000000000000000000" pitchFamily="2" charset="0"/>
              </a:rPr>
              <a:t>.</a:t>
            </a:r>
            <a:endParaRPr lang="zh-CN" altLang="en-US" sz="3200" dirty="0">
              <a:solidFill>
                <a:schemeClr val="tx1">
                  <a:lumMod val="85000"/>
                  <a:lumOff val="15000"/>
                </a:schemeClr>
              </a:solidFill>
            </a:endParaRPr>
          </a:p>
        </p:txBody>
      </p:sp>
      <p:sp>
        <p:nvSpPr>
          <p:cNvPr id="10" name="文本框 9">
            <a:extLst>
              <a:ext uri="{FF2B5EF4-FFF2-40B4-BE49-F238E27FC236}">
                <a16:creationId xmlns:a16="http://schemas.microsoft.com/office/drawing/2014/main" id="{5CDB6186-B727-4B3C-B4D3-B3CE88ABA9CB}"/>
              </a:ext>
            </a:extLst>
          </p:cNvPr>
          <p:cNvSpPr txBox="1"/>
          <p:nvPr/>
        </p:nvSpPr>
        <p:spPr>
          <a:xfrm>
            <a:off x="829995" y="1890822"/>
            <a:ext cx="10932874" cy="1569660"/>
          </a:xfrm>
          <a:prstGeom prst="rect">
            <a:avLst/>
          </a:prstGeom>
          <a:noFill/>
        </p:spPr>
        <p:txBody>
          <a:bodyPr wrap="square" rtlCol="0" anchor="ctr" anchorCtr="0">
            <a:spAutoFit/>
          </a:bodyPr>
          <a:lstStyle/>
          <a:p>
            <a:r>
              <a:rPr lang="en-US" altLang="zh-CN" sz="4800" dirty="0"/>
              <a:t>A Survey on GPU-Based Implementation 	of Swarm Intelligence Algorithms</a:t>
            </a:r>
            <a:endParaRPr lang="zh-CN" altLang="en-US" sz="4800" b="1" dirty="0">
              <a:latin typeface="+mj-ea"/>
              <a:ea typeface="+mj-ea"/>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8DF0FBA-8F39-4F34-B0E8-CEF13D746546}"/>
              </a:ext>
            </a:extLst>
          </p:cNvPr>
          <p:cNvSpPr/>
          <p:nvPr/>
        </p:nvSpPr>
        <p:spPr>
          <a:xfrm>
            <a:off x="507277" y="378041"/>
            <a:ext cx="8590813" cy="707886"/>
          </a:xfrm>
          <a:prstGeom prst="rect">
            <a:avLst/>
          </a:prstGeom>
        </p:spPr>
        <p:txBody>
          <a:bodyPr wrap="none">
            <a:spAutoFit/>
          </a:bodyPr>
          <a:lstStyle/>
          <a:p>
            <a:r>
              <a:rPr lang="zh-CN" altLang="en-US" sz="4000" kern="100" dirty="0">
                <a:latin typeface="等线" panose="02010600030101010101" pitchFamily="2" charset="-122"/>
                <a:cs typeface="Times New Roman" panose="02020603050405020304" pitchFamily="18" charset="0"/>
              </a:rPr>
              <a:t>简单</a:t>
            </a:r>
            <a:r>
              <a:rPr lang="zh-CN" altLang="zh-CN" sz="4000" kern="100" dirty="0">
                <a:latin typeface="等线" panose="02010600030101010101" pitchFamily="2" charset="-122"/>
                <a:cs typeface="Times New Roman" panose="02020603050405020304" pitchFamily="18" charset="0"/>
              </a:rPr>
              <a:t>并行模型（</a:t>
            </a:r>
            <a:r>
              <a:rPr lang="en-US" altLang="zh-CN" sz="4000" kern="0" dirty="0">
                <a:latin typeface="Times-Roman"/>
                <a:cs typeface="Times-Roman"/>
              </a:rPr>
              <a:t>Naive parallel model</a:t>
            </a:r>
            <a:r>
              <a:rPr lang="zh-CN" altLang="zh-CN" sz="4000" kern="100" dirty="0">
                <a:latin typeface="等线" panose="02010600030101010101" pitchFamily="2" charset="-122"/>
                <a:cs typeface="Times New Roman" panose="02020603050405020304" pitchFamily="18" charset="0"/>
              </a:rPr>
              <a:t>）</a:t>
            </a:r>
            <a:endParaRPr lang="zh-CN" altLang="en-US" sz="4000" dirty="0"/>
          </a:p>
        </p:txBody>
      </p:sp>
      <p:pic>
        <p:nvPicPr>
          <p:cNvPr id="6" name="图片 5">
            <a:extLst>
              <a:ext uri="{FF2B5EF4-FFF2-40B4-BE49-F238E27FC236}">
                <a16:creationId xmlns:a16="http://schemas.microsoft.com/office/drawing/2014/main" id="{1636C760-3299-41B9-97DE-D8206ACEC5A6}"/>
              </a:ext>
            </a:extLst>
          </p:cNvPr>
          <p:cNvPicPr>
            <a:picLocks noChangeAspect="1"/>
          </p:cNvPicPr>
          <p:nvPr/>
        </p:nvPicPr>
        <p:blipFill>
          <a:blip r:embed="rId3"/>
          <a:stretch>
            <a:fillRect/>
          </a:stretch>
        </p:blipFill>
        <p:spPr>
          <a:xfrm>
            <a:off x="764318" y="1446743"/>
            <a:ext cx="10276501" cy="5160267"/>
          </a:xfrm>
          <a:prstGeom prst="rect">
            <a:avLst/>
          </a:prstGeom>
        </p:spPr>
      </p:pic>
    </p:spTree>
    <p:extLst>
      <p:ext uri="{BB962C8B-B14F-4D97-AF65-F5344CB8AC3E}">
        <p14:creationId xmlns:p14="http://schemas.microsoft.com/office/powerpoint/2010/main" val="125065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B7DB66-D1F3-4880-B62B-496B0FD5072B}"/>
              </a:ext>
            </a:extLst>
          </p:cNvPr>
          <p:cNvSpPr/>
          <p:nvPr/>
        </p:nvSpPr>
        <p:spPr>
          <a:xfrm>
            <a:off x="542446" y="430795"/>
            <a:ext cx="8590813" cy="3416320"/>
          </a:xfrm>
          <a:prstGeom prst="rect">
            <a:avLst/>
          </a:prstGeom>
        </p:spPr>
        <p:txBody>
          <a:bodyPr wrap="none">
            <a:spAutoFit/>
          </a:bodyPr>
          <a:lstStyle/>
          <a:p>
            <a:r>
              <a:rPr lang="zh-CN" altLang="en-US" sz="4000" kern="100" dirty="0">
                <a:latin typeface="等线" panose="02010600030101010101" pitchFamily="2" charset="-122"/>
                <a:cs typeface="Times New Roman" panose="02020603050405020304" pitchFamily="18" charset="0"/>
              </a:rPr>
              <a:t>简单</a:t>
            </a:r>
            <a:r>
              <a:rPr lang="zh-CN" altLang="zh-CN" sz="4000" kern="100" dirty="0">
                <a:latin typeface="等线" panose="02010600030101010101" pitchFamily="2" charset="-122"/>
                <a:cs typeface="Times New Roman" panose="02020603050405020304" pitchFamily="18" charset="0"/>
              </a:rPr>
              <a:t>并行模型（</a:t>
            </a:r>
            <a:r>
              <a:rPr lang="en-US" altLang="zh-CN" sz="4000" kern="0" dirty="0">
                <a:latin typeface="Times-Roman"/>
                <a:cs typeface="Times-Roman"/>
              </a:rPr>
              <a:t>Naive parallel model</a:t>
            </a:r>
            <a:r>
              <a:rPr lang="zh-CN" altLang="zh-CN" sz="4000" kern="100" dirty="0">
                <a:latin typeface="等线" panose="02010600030101010101" pitchFamily="2" charset="-122"/>
                <a:cs typeface="Times New Roman" panose="02020603050405020304" pitchFamily="18" charset="0"/>
              </a:rPr>
              <a:t>）</a:t>
            </a:r>
            <a:endParaRPr lang="en-US" altLang="zh-CN" sz="4000" kern="100" dirty="0">
              <a:latin typeface="等线" panose="02010600030101010101" pitchFamily="2" charset="-122"/>
              <a:cs typeface="Times New Roman" panose="02020603050405020304" pitchFamily="18" charset="0"/>
            </a:endParaRPr>
          </a:p>
          <a:p>
            <a:endParaRPr lang="en-US" altLang="zh-CN" sz="4400" kern="100" dirty="0">
              <a:latin typeface="等线" panose="02010600030101010101" pitchFamily="2" charset="-122"/>
              <a:cs typeface="Times New Roman" panose="02020603050405020304" pitchFamily="18" charset="0"/>
            </a:endParaRPr>
          </a:p>
          <a:p>
            <a:endParaRPr lang="en-US" altLang="zh-CN" sz="4400" kern="100" dirty="0">
              <a:latin typeface="等线" panose="02010600030101010101" pitchFamily="2" charset="-122"/>
              <a:cs typeface="Times New Roman" panose="02020603050405020304" pitchFamily="18" charset="0"/>
            </a:endParaRPr>
          </a:p>
          <a:p>
            <a:endParaRPr lang="en-US" altLang="zh-CN" sz="4400" kern="100" dirty="0">
              <a:latin typeface="等线" panose="02010600030101010101" pitchFamily="2" charset="-122"/>
              <a:cs typeface="Times New Roman" panose="02020603050405020304" pitchFamily="18" charset="0"/>
            </a:endParaRPr>
          </a:p>
          <a:p>
            <a:endParaRPr lang="zh-CN" altLang="en-US" sz="4400" dirty="0"/>
          </a:p>
        </p:txBody>
      </p:sp>
      <p:pic>
        <p:nvPicPr>
          <p:cNvPr id="4" name="图片 3">
            <a:extLst>
              <a:ext uri="{FF2B5EF4-FFF2-40B4-BE49-F238E27FC236}">
                <a16:creationId xmlns:a16="http://schemas.microsoft.com/office/drawing/2014/main" id="{F55CD724-FEDB-4BED-AD5E-6F1CE819055E}"/>
              </a:ext>
            </a:extLst>
          </p:cNvPr>
          <p:cNvPicPr>
            <a:picLocks noChangeAspect="1"/>
          </p:cNvPicPr>
          <p:nvPr/>
        </p:nvPicPr>
        <p:blipFill>
          <a:blip r:embed="rId3"/>
          <a:stretch>
            <a:fillRect/>
          </a:stretch>
        </p:blipFill>
        <p:spPr>
          <a:xfrm>
            <a:off x="0" y="1224238"/>
            <a:ext cx="10575235" cy="5202967"/>
          </a:xfrm>
          <a:prstGeom prst="rect">
            <a:avLst/>
          </a:prstGeom>
        </p:spPr>
      </p:pic>
    </p:spTree>
    <p:extLst>
      <p:ext uri="{BB962C8B-B14F-4D97-AF65-F5344CB8AC3E}">
        <p14:creationId xmlns:p14="http://schemas.microsoft.com/office/powerpoint/2010/main" val="299091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529B9-E132-43EE-B4A7-60247287FBAC}"/>
              </a:ext>
            </a:extLst>
          </p:cNvPr>
          <p:cNvSpPr/>
          <p:nvPr/>
        </p:nvSpPr>
        <p:spPr>
          <a:xfrm>
            <a:off x="597729" y="694565"/>
            <a:ext cx="11186076" cy="769441"/>
          </a:xfrm>
          <a:prstGeom prst="rect">
            <a:avLst/>
          </a:prstGeom>
        </p:spPr>
        <p:txBody>
          <a:bodyPr wrap="none">
            <a:spAutoFit/>
          </a:bodyPr>
          <a:lstStyle/>
          <a:p>
            <a:r>
              <a:rPr lang="zh-CN" altLang="zh-CN" sz="4400" kern="100" dirty="0">
                <a:latin typeface="等线" panose="02010600030101010101" pitchFamily="2" charset="-122"/>
                <a:cs typeface="Times New Roman" panose="02020603050405020304" pitchFamily="18" charset="0"/>
              </a:rPr>
              <a:t>多</a:t>
            </a:r>
            <a:r>
              <a:rPr lang="zh-CN" altLang="en-US" sz="4400" kern="100" dirty="0">
                <a:latin typeface="等线" panose="02010600030101010101" pitchFamily="2" charset="-122"/>
                <a:cs typeface="Times New Roman" panose="02020603050405020304" pitchFamily="18" charset="0"/>
              </a:rPr>
              <a:t>阶段</a:t>
            </a:r>
            <a:r>
              <a:rPr lang="zh-CN" altLang="zh-CN" sz="4400" kern="100" dirty="0">
                <a:latin typeface="等线" panose="02010600030101010101" pitchFamily="2" charset="-122"/>
                <a:cs typeface="Times New Roman" panose="02020603050405020304" pitchFamily="18" charset="0"/>
              </a:rPr>
              <a:t>并行模型（</a:t>
            </a:r>
            <a:r>
              <a:rPr lang="en-US" altLang="zh-CN" sz="4400" kern="0" dirty="0">
                <a:latin typeface="Times-Roman"/>
                <a:cs typeface="Times-Roman"/>
              </a:rPr>
              <a:t>Multiphase parallel model</a:t>
            </a:r>
            <a:r>
              <a:rPr lang="zh-CN" altLang="zh-CN" sz="4400" kern="100" dirty="0">
                <a:latin typeface="等线" panose="02010600030101010101" pitchFamily="2" charset="-122"/>
                <a:cs typeface="Times New Roman" panose="02020603050405020304" pitchFamily="18" charset="0"/>
              </a:rPr>
              <a:t>）</a:t>
            </a:r>
            <a:endParaRPr lang="zh-CN" altLang="en-US" sz="4400" dirty="0"/>
          </a:p>
        </p:txBody>
      </p:sp>
      <p:pic>
        <p:nvPicPr>
          <p:cNvPr id="6" name="图片 5">
            <a:extLst>
              <a:ext uri="{FF2B5EF4-FFF2-40B4-BE49-F238E27FC236}">
                <a16:creationId xmlns:a16="http://schemas.microsoft.com/office/drawing/2014/main" id="{65DD88A9-DCC9-4509-807B-E229ECA0A3F7}"/>
              </a:ext>
            </a:extLst>
          </p:cNvPr>
          <p:cNvPicPr>
            <a:picLocks noChangeAspect="1"/>
          </p:cNvPicPr>
          <p:nvPr/>
        </p:nvPicPr>
        <p:blipFill>
          <a:blip r:embed="rId3"/>
          <a:stretch>
            <a:fillRect/>
          </a:stretch>
        </p:blipFill>
        <p:spPr>
          <a:xfrm>
            <a:off x="0" y="1540968"/>
            <a:ext cx="11723809" cy="4971429"/>
          </a:xfrm>
          <a:prstGeom prst="rect">
            <a:avLst/>
          </a:prstGeom>
        </p:spPr>
      </p:pic>
    </p:spTree>
    <p:extLst>
      <p:ext uri="{BB962C8B-B14F-4D97-AF65-F5344CB8AC3E}">
        <p14:creationId xmlns:p14="http://schemas.microsoft.com/office/powerpoint/2010/main" val="290879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9DE7F8-FBBF-4C0D-BA10-D9FDAD09D164}"/>
              </a:ext>
            </a:extLst>
          </p:cNvPr>
          <p:cNvSpPr/>
          <p:nvPr/>
        </p:nvSpPr>
        <p:spPr>
          <a:xfrm>
            <a:off x="439616" y="685800"/>
            <a:ext cx="9347982" cy="4832092"/>
          </a:xfrm>
          <a:prstGeom prst="rect">
            <a:avLst/>
          </a:prstGeom>
        </p:spPr>
        <p:txBody>
          <a:bodyPr wrap="square">
            <a:spAutoFit/>
          </a:bodyPr>
          <a:lstStyle/>
          <a:p>
            <a:pPr marL="266700" indent="266700" algn="just">
              <a:spcAft>
                <a:spcPts val="0"/>
              </a:spcAft>
            </a:pPr>
            <a:endParaRPr lang="en-US" altLang="zh-CN" sz="3600" kern="100" dirty="0">
              <a:latin typeface="等线" panose="02010600030101010101" pitchFamily="2" charset="-122"/>
              <a:cs typeface="Times New Roman" panose="02020603050405020304" pitchFamily="18" charset="0"/>
            </a:endParaRPr>
          </a:p>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1</a:t>
            </a:r>
            <a:r>
              <a:rPr lang="zh-CN" altLang="zh-CN" sz="3600" kern="100" dirty="0">
                <a:latin typeface="等线" panose="02010600030101010101" pitchFamily="2" charset="-122"/>
                <a:cs typeface="Times New Roman" panose="02020603050405020304" pitchFamily="18" charset="0"/>
              </a:rPr>
              <a:t>）</a:t>
            </a:r>
            <a:r>
              <a:rPr lang="zh-CN" altLang="zh-CN" sz="3600" dirty="0"/>
              <a:t>矢量运算</a:t>
            </a:r>
            <a:r>
              <a:rPr lang="zh-CN" altLang="en-US" sz="3600" dirty="0"/>
              <a:t>：粒子群算法</a:t>
            </a:r>
            <a:r>
              <a:rPr lang="zh-CN" altLang="zh-CN" sz="3600" dirty="0"/>
              <a:t>中的速度和位置更新</a:t>
            </a:r>
            <a:r>
              <a:rPr lang="zh-CN" altLang="en-US" sz="3600" dirty="0"/>
              <a:t>，烟花算法中火花生成。</a:t>
            </a:r>
            <a:endParaRPr lang="en-US" altLang="zh-CN" sz="3600" dirty="0"/>
          </a:p>
          <a:p>
            <a:pPr marL="266700" indent="266700" algn="just">
              <a:spcAft>
                <a:spcPts val="0"/>
              </a:spcAft>
            </a:pPr>
            <a:endParaRPr lang="zh-CN" altLang="zh-CN" sz="3600" kern="100" dirty="0">
              <a:latin typeface="等线" panose="02010600030101010101" pitchFamily="2" charset="-122"/>
              <a:cs typeface="Times New Roman" panose="02020603050405020304" pitchFamily="18" charset="0"/>
            </a:endParaRPr>
          </a:p>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2</a:t>
            </a:r>
            <a:r>
              <a:rPr lang="zh-CN" altLang="zh-CN" sz="3600" kern="100" dirty="0">
                <a:latin typeface="等线" panose="02010600030101010101" pitchFamily="2" charset="-122"/>
                <a:cs typeface="Times New Roman" panose="02020603050405020304" pitchFamily="18" charset="0"/>
              </a:rPr>
              <a:t>）</a:t>
            </a:r>
            <a:r>
              <a:rPr lang="zh-CN" altLang="zh-CN" sz="3600" dirty="0"/>
              <a:t>路径构建</a:t>
            </a:r>
            <a:r>
              <a:rPr lang="zh-CN" altLang="en-US" sz="3600" dirty="0"/>
              <a:t>：蚁群算法</a:t>
            </a:r>
            <a:r>
              <a:rPr lang="zh-CN" altLang="zh-CN" sz="3600" dirty="0"/>
              <a:t>中路径构建的轮盘选择</a:t>
            </a:r>
            <a:r>
              <a:rPr lang="zh-CN" altLang="en-US" sz="3600" dirty="0"/>
              <a:t>。</a:t>
            </a:r>
            <a:endParaRPr lang="en-US" altLang="zh-CN" sz="3600" dirty="0"/>
          </a:p>
          <a:p>
            <a:pPr marL="266700" indent="266700" algn="just">
              <a:spcAft>
                <a:spcPts val="0"/>
              </a:spcAft>
            </a:pPr>
            <a:endParaRPr lang="en-US" altLang="zh-CN" sz="3600" dirty="0"/>
          </a:p>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3</a:t>
            </a:r>
            <a:r>
              <a:rPr lang="zh-CN" altLang="zh-CN" sz="3600" kern="100" dirty="0">
                <a:latin typeface="等线" panose="02010600030101010101" pitchFamily="2" charset="-122"/>
                <a:cs typeface="Times New Roman" panose="02020603050405020304" pitchFamily="18" charset="0"/>
              </a:rPr>
              <a:t>）</a:t>
            </a:r>
            <a:r>
              <a:rPr lang="zh-CN" altLang="zh-CN" sz="3600" dirty="0"/>
              <a:t>信息素更新</a:t>
            </a:r>
            <a:r>
              <a:rPr lang="zh-CN" altLang="en-US" sz="3600" dirty="0"/>
              <a:t>：蚁群算法</a:t>
            </a:r>
            <a:r>
              <a:rPr lang="zh-CN" altLang="zh-CN" sz="3600" dirty="0"/>
              <a:t>信息素更新</a:t>
            </a:r>
            <a:r>
              <a:rPr lang="zh-CN" altLang="en-US" sz="2800" dirty="0"/>
              <a:t>。</a:t>
            </a:r>
            <a:endParaRPr lang="zh-CN" altLang="zh-CN" sz="2800" kern="100" dirty="0">
              <a:latin typeface="等线" panose="02010600030101010101" pitchFamily="2" charset="-122"/>
              <a:cs typeface="Times New Roman" panose="02020603050405020304" pitchFamily="18" charset="0"/>
            </a:endParaRPr>
          </a:p>
          <a:p>
            <a:pPr marL="266700" indent="266700" algn="just">
              <a:spcAft>
                <a:spcPts val="0"/>
              </a:spcAft>
            </a:pP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426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B091CE2-9A51-4FD5-91C0-42AEF6E2F5D0}"/>
              </a:ext>
            </a:extLst>
          </p:cNvPr>
          <p:cNvSpPr/>
          <p:nvPr/>
        </p:nvSpPr>
        <p:spPr>
          <a:xfrm>
            <a:off x="597729" y="694565"/>
            <a:ext cx="10625025" cy="769441"/>
          </a:xfrm>
          <a:prstGeom prst="rect">
            <a:avLst/>
          </a:prstGeom>
        </p:spPr>
        <p:txBody>
          <a:bodyPr wrap="none">
            <a:spAutoFit/>
          </a:bodyPr>
          <a:lstStyle/>
          <a:p>
            <a:r>
              <a:rPr lang="zh-CN" altLang="zh-CN" sz="4400" kern="100" dirty="0">
                <a:latin typeface="等线" panose="02010600030101010101" pitchFamily="2" charset="-122"/>
                <a:cs typeface="Times New Roman" panose="02020603050405020304" pitchFamily="18" charset="0"/>
              </a:rPr>
              <a:t>全</a:t>
            </a:r>
            <a:r>
              <a:rPr lang="en-US" altLang="zh-CN" sz="4400" kern="100" dirty="0">
                <a:latin typeface="等线" panose="02010600030101010101" pitchFamily="2" charset="-122"/>
                <a:cs typeface="Times New Roman" panose="02020603050405020304" pitchFamily="18" charset="0"/>
              </a:rPr>
              <a:t>GPU</a:t>
            </a:r>
            <a:r>
              <a:rPr lang="zh-CN" altLang="zh-CN" sz="4400" kern="100" dirty="0">
                <a:latin typeface="等线" panose="02010600030101010101" pitchFamily="2" charset="-122"/>
                <a:cs typeface="Times New Roman" panose="02020603050405020304" pitchFamily="18" charset="0"/>
              </a:rPr>
              <a:t>并行模型（</a:t>
            </a:r>
            <a:r>
              <a:rPr lang="en-US" altLang="zh-CN" sz="4400" kern="0" dirty="0">
                <a:latin typeface="Times-Roman"/>
                <a:cs typeface="Times-Roman"/>
              </a:rPr>
              <a:t>All-GPU parallel model</a:t>
            </a:r>
            <a:r>
              <a:rPr lang="zh-CN" altLang="zh-CN" sz="4400" kern="100" dirty="0">
                <a:latin typeface="等线" panose="02010600030101010101" pitchFamily="2" charset="-122"/>
                <a:cs typeface="Times New Roman" panose="02020603050405020304" pitchFamily="18" charset="0"/>
              </a:rPr>
              <a:t>）</a:t>
            </a:r>
            <a:endParaRPr lang="zh-CN" altLang="en-US" sz="4400" dirty="0"/>
          </a:p>
        </p:txBody>
      </p:sp>
      <p:pic>
        <p:nvPicPr>
          <p:cNvPr id="5" name="图片 4">
            <a:extLst>
              <a:ext uri="{FF2B5EF4-FFF2-40B4-BE49-F238E27FC236}">
                <a16:creationId xmlns:a16="http://schemas.microsoft.com/office/drawing/2014/main" id="{8A2B3A8B-160B-4583-A503-8EAEC26AECD8}"/>
              </a:ext>
            </a:extLst>
          </p:cNvPr>
          <p:cNvPicPr>
            <a:picLocks noChangeAspect="1"/>
          </p:cNvPicPr>
          <p:nvPr/>
        </p:nvPicPr>
        <p:blipFill>
          <a:blip r:embed="rId3"/>
          <a:stretch>
            <a:fillRect/>
          </a:stretch>
        </p:blipFill>
        <p:spPr>
          <a:xfrm>
            <a:off x="1037491" y="1719189"/>
            <a:ext cx="8932985" cy="4685714"/>
          </a:xfrm>
          <a:prstGeom prst="rect">
            <a:avLst/>
          </a:prstGeom>
        </p:spPr>
      </p:pic>
    </p:spTree>
    <p:extLst>
      <p:ext uri="{BB962C8B-B14F-4D97-AF65-F5344CB8AC3E}">
        <p14:creationId xmlns:p14="http://schemas.microsoft.com/office/powerpoint/2010/main" val="198408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BA4F25-39CC-47C5-8919-40AEE9FD069E}"/>
              </a:ext>
            </a:extLst>
          </p:cNvPr>
          <p:cNvSpPr/>
          <p:nvPr/>
        </p:nvSpPr>
        <p:spPr>
          <a:xfrm>
            <a:off x="597729" y="694565"/>
            <a:ext cx="6955750" cy="769441"/>
          </a:xfrm>
          <a:prstGeom prst="rect">
            <a:avLst/>
          </a:prstGeom>
        </p:spPr>
        <p:txBody>
          <a:bodyPr wrap="none">
            <a:spAutoFit/>
          </a:bodyPr>
          <a:lstStyle/>
          <a:p>
            <a:r>
              <a:rPr lang="zh-CN" altLang="en-US" sz="4400" dirty="0"/>
              <a:t>内核合并的难点及解决方法</a:t>
            </a:r>
          </a:p>
        </p:txBody>
      </p:sp>
      <p:sp>
        <p:nvSpPr>
          <p:cNvPr id="3" name="矩形 2">
            <a:extLst>
              <a:ext uri="{FF2B5EF4-FFF2-40B4-BE49-F238E27FC236}">
                <a16:creationId xmlns:a16="http://schemas.microsoft.com/office/drawing/2014/main" id="{4FE81CDD-D462-46A0-B5C2-457816E03636}"/>
              </a:ext>
            </a:extLst>
          </p:cNvPr>
          <p:cNvSpPr/>
          <p:nvPr/>
        </p:nvSpPr>
        <p:spPr>
          <a:xfrm>
            <a:off x="597729" y="1437602"/>
            <a:ext cx="9347982" cy="4031873"/>
          </a:xfrm>
          <a:prstGeom prst="rect">
            <a:avLst/>
          </a:prstGeom>
        </p:spPr>
        <p:txBody>
          <a:bodyPr wrap="square">
            <a:spAutoFit/>
          </a:bodyPr>
          <a:lstStyle/>
          <a:p>
            <a:pPr marL="266700" indent="266700" algn="just">
              <a:spcAft>
                <a:spcPts val="0"/>
              </a:spcAft>
            </a:pPr>
            <a:endParaRPr lang="en-US" altLang="zh-CN" sz="2800" kern="100" dirty="0">
              <a:latin typeface="等线" panose="02010600030101010101" pitchFamily="2" charset="-122"/>
              <a:cs typeface="Times New Roman" panose="02020603050405020304" pitchFamily="18" charset="0"/>
            </a:endParaRPr>
          </a:p>
          <a:p>
            <a:pPr marL="266700" indent="266700" algn="just">
              <a:spcAft>
                <a:spcPts val="0"/>
              </a:spcAft>
            </a:pPr>
            <a:r>
              <a:rPr lang="zh-CN" altLang="en-US" sz="4000" kern="100" dirty="0">
                <a:latin typeface="等线" panose="02010600030101010101" pitchFamily="2" charset="-122"/>
                <a:cs typeface="Times New Roman" panose="02020603050405020304" pitchFamily="18" charset="0"/>
              </a:rPr>
              <a:t>数据同步问题</a:t>
            </a:r>
            <a:endParaRPr lang="en-US" altLang="zh-CN" sz="4000" kern="100" dirty="0">
              <a:latin typeface="等线" panose="02010600030101010101" pitchFamily="2" charset="-122"/>
              <a:cs typeface="Times New Roman" panose="02020603050405020304" pitchFamily="18" charset="0"/>
            </a:endParaRPr>
          </a:p>
          <a:p>
            <a:pPr marL="266700" indent="266700" algn="just">
              <a:spcAft>
                <a:spcPts val="0"/>
              </a:spcAft>
            </a:pPr>
            <a:endParaRPr lang="en-US" altLang="zh-CN" sz="4000" kern="100" dirty="0">
              <a:latin typeface="等线" panose="02010600030101010101" pitchFamily="2" charset="-122"/>
              <a:cs typeface="Times New Roman" panose="02020603050405020304" pitchFamily="18" charset="0"/>
            </a:endParaRPr>
          </a:p>
          <a:p>
            <a:pPr marL="266700" indent="266700" algn="just">
              <a:spcAft>
                <a:spcPts val="0"/>
              </a:spcAft>
            </a:pPr>
            <a:r>
              <a:rPr lang="en-US" altLang="zh-CN" sz="2800" kern="100" dirty="0">
                <a:latin typeface="等线" panose="02010600030101010101" pitchFamily="2" charset="-122"/>
                <a:cs typeface="Times New Roman" panose="02020603050405020304" pitchFamily="18" charset="0"/>
              </a:rPr>
              <a:t>	    </a:t>
            </a:r>
            <a:r>
              <a:rPr lang="zh-CN" altLang="en-US" sz="2800" kern="100" dirty="0">
                <a:latin typeface="等线" panose="02010600030101010101" pitchFamily="2" charset="-122"/>
                <a:cs typeface="Times New Roman" panose="02020603050405020304" pitchFamily="18" charset="0"/>
              </a:rPr>
              <a:t>⑴</a:t>
            </a:r>
            <a:r>
              <a:rPr lang="zh-CN" altLang="zh-CN" sz="3600" dirty="0"/>
              <a:t>粗粒度策略</a:t>
            </a:r>
            <a:endParaRPr lang="en-US" altLang="zh-CN" sz="3600" dirty="0"/>
          </a:p>
          <a:p>
            <a:pPr marL="266700" indent="266700" algn="just">
              <a:spcAft>
                <a:spcPts val="0"/>
              </a:spcAft>
            </a:pPr>
            <a:endParaRPr lang="en-US" altLang="zh-CN" sz="2800" kern="100" dirty="0">
              <a:latin typeface="等线" panose="02010600030101010101" pitchFamily="2" charset="-122"/>
              <a:cs typeface="Times New Roman" panose="02020603050405020304" pitchFamily="18" charset="0"/>
            </a:endParaRPr>
          </a:p>
          <a:p>
            <a:pPr marL="266700" indent="266700" algn="just">
              <a:spcAft>
                <a:spcPts val="0"/>
              </a:spcAft>
            </a:pPr>
            <a:r>
              <a:rPr lang="en-US" altLang="zh-CN" sz="2800" kern="100" dirty="0">
                <a:latin typeface="等线" panose="02010600030101010101" pitchFamily="2" charset="-122"/>
                <a:cs typeface="Times New Roman" panose="02020603050405020304" pitchFamily="18" charset="0"/>
              </a:rPr>
              <a:t>	    </a:t>
            </a:r>
            <a:r>
              <a:rPr lang="zh-CN" altLang="en-US" sz="2800" kern="100" dirty="0">
                <a:latin typeface="等线" panose="02010600030101010101" pitchFamily="2" charset="-122"/>
                <a:cs typeface="Times New Roman" panose="02020603050405020304" pitchFamily="18" charset="0"/>
              </a:rPr>
              <a:t>⑵</a:t>
            </a:r>
            <a:r>
              <a:rPr lang="zh-CN" altLang="zh-CN" sz="3600" dirty="0"/>
              <a:t>细粒度策略</a:t>
            </a:r>
            <a:endParaRPr lang="en-US" altLang="zh-CN" sz="3200" kern="100" dirty="0">
              <a:latin typeface="等线" panose="02010600030101010101" pitchFamily="2" charset="-122"/>
              <a:cs typeface="Times New Roman" panose="02020603050405020304" pitchFamily="18" charset="0"/>
            </a:endParaRPr>
          </a:p>
          <a:p>
            <a:pPr marL="266700" indent="266700" algn="just">
              <a:spcAft>
                <a:spcPts val="0"/>
              </a:spcAft>
            </a:pPr>
            <a:r>
              <a:rPr lang="en-US" altLang="zh-CN" sz="2800" kern="100" dirty="0">
                <a:latin typeface="等线" panose="02010600030101010101" pitchFamily="2" charset="-122"/>
                <a:cs typeface="Times New Roman" panose="02020603050405020304" pitchFamily="18" charset="0"/>
              </a:rPr>
              <a:t>		</a:t>
            </a:r>
            <a:endParaRPr lang="zh-CN" altLang="zh-CN" sz="2800" kern="100" dirty="0">
              <a:latin typeface="等线" panose="02010600030101010101" pitchFamily="2" charset="-122"/>
              <a:cs typeface="Times New Roman" panose="02020603050405020304" pitchFamily="18" charset="0"/>
            </a:endParaRPr>
          </a:p>
          <a:p>
            <a:pPr marL="266700" indent="266700" algn="just">
              <a:spcAft>
                <a:spcPts val="0"/>
              </a:spcAft>
            </a:pP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486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D2B796-D813-47A4-BC39-AD1A4C09E1E1}"/>
              </a:ext>
            </a:extLst>
          </p:cNvPr>
          <p:cNvSpPr/>
          <p:nvPr/>
        </p:nvSpPr>
        <p:spPr>
          <a:xfrm>
            <a:off x="597729" y="694565"/>
            <a:ext cx="11687815" cy="769441"/>
          </a:xfrm>
          <a:prstGeom prst="rect">
            <a:avLst/>
          </a:prstGeom>
        </p:spPr>
        <p:txBody>
          <a:bodyPr wrap="none">
            <a:spAutoFit/>
          </a:bodyPr>
          <a:lstStyle/>
          <a:p>
            <a:r>
              <a:rPr lang="zh-CN" altLang="en-US" sz="4400" kern="100" dirty="0">
                <a:latin typeface="等线" panose="02010600030101010101" pitchFamily="2" charset="-122"/>
                <a:cs typeface="Times New Roman" panose="02020603050405020304" pitchFamily="18" charset="0"/>
              </a:rPr>
              <a:t>多群体</a:t>
            </a:r>
            <a:r>
              <a:rPr lang="zh-CN" altLang="zh-CN" sz="4400" kern="100" dirty="0">
                <a:latin typeface="等线" panose="02010600030101010101" pitchFamily="2" charset="-122"/>
                <a:cs typeface="Times New Roman" panose="02020603050405020304" pitchFamily="18" charset="0"/>
              </a:rPr>
              <a:t>并行模型（</a:t>
            </a:r>
            <a:r>
              <a:rPr lang="en-US" altLang="zh-CN" sz="4400" kern="0" dirty="0">
                <a:latin typeface="Times-Roman"/>
                <a:cs typeface="Times-Roman"/>
              </a:rPr>
              <a:t> Multiswarm parallel model </a:t>
            </a:r>
            <a:r>
              <a:rPr lang="zh-CN" altLang="zh-CN" sz="4400" kern="100" dirty="0">
                <a:latin typeface="等线" panose="02010600030101010101" pitchFamily="2" charset="-122"/>
                <a:cs typeface="Times New Roman" panose="02020603050405020304" pitchFamily="18" charset="0"/>
              </a:rPr>
              <a:t>）</a:t>
            </a:r>
            <a:endParaRPr lang="zh-CN" altLang="en-US" sz="4400" dirty="0"/>
          </a:p>
        </p:txBody>
      </p:sp>
      <p:pic>
        <p:nvPicPr>
          <p:cNvPr id="3" name="图片 2">
            <a:extLst>
              <a:ext uri="{FF2B5EF4-FFF2-40B4-BE49-F238E27FC236}">
                <a16:creationId xmlns:a16="http://schemas.microsoft.com/office/drawing/2014/main" id="{6DE93063-5842-49A8-A886-4634E9F7E67A}"/>
              </a:ext>
            </a:extLst>
          </p:cNvPr>
          <p:cNvPicPr>
            <a:picLocks noChangeAspect="1"/>
          </p:cNvPicPr>
          <p:nvPr/>
        </p:nvPicPr>
        <p:blipFill>
          <a:blip r:embed="rId3"/>
          <a:stretch>
            <a:fillRect/>
          </a:stretch>
        </p:blipFill>
        <p:spPr>
          <a:xfrm>
            <a:off x="1047527" y="1750308"/>
            <a:ext cx="9604576" cy="4025600"/>
          </a:xfrm>
          <a:prstGeom prst="rect">
            <a:avLst/>
          </a:prstGeom>
        </p:spPr>
      </p:pic>
    </p:spTree>
    <p:extLst>
      <p:ext uri="{BB962C8B-B14F-4D97-AF65-F5344CB8AC3E}">
        <p14:creationId xmlns:p14="http://schemas.microsoft.com/office/powerpoint/2010/main" val="240422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14635C-43A2-41C8-8E58-E94CB77E8570}"/>
              </a:ext>
            </a:extLst>
          </p:cNvPr>
          <p:cNvSpPr/>
          <p:nvPr/>
        </p:nvSpPr>
        <p:spPr>
          <a:xfrm>
            <a:off x="1043353" y="1397675"/>
            <a:ext cx="9700847" cy="3970318"/>
          </a:xfrm>
          <a:prstGeom prst="rect">
            <a:avLst/>
          </a:prstGeom>
        </p:spPr>
        <p:txBody>
          <a:bodyPr wrap="square">
            <a:spAutoFit/>
          </a:bodyPr>
          <a:lstStyle/>
          <a:p>
            <a:pPr marL="266700" indent="266700" algn="just">
              <a:spcAft>
                <a:spcPts val="0"/>
              </a:spcAft>
            </a:pPr>
            <a:endParaRPr lang="en-US" altLang="zh-CN" sz="3600" kern="100" dirty="0">
              <a:latin typeface="等线" panose="02010600030101010101" pitchFamily="2" charset="-122"/>
              <a:cs typeface="Times New Roman" panose="02020603050405020304" pitchFamily="18" charset="0"/>
            </a:endParaRPr>
          </a:p>
          <a:p>
            <a:r>
              <a:rPr lang="en-US" altLang="zh-CN" sz="3600" kern="100" dirty="0">
                <a:latin typeface="等线" panose="02010600030101010101" pitchFamily="2" charset="-122"/>
                <a:cs typeface="Times New Roman" panose="02020603050405020304" pitchFamily="18" charset="0"/>
              </a:rPr>
              <a:t>1</a:t>
            </a:r>
            <a:r>
              <a:rPr lang="zh-CN" altLang="zh-CN" sz="3600" kern="100" dirty="0">
                <a:latin typeface="等线" panose="02010600030101010101" pitchFamily="2" charset="-122"/>
                <a:cs typeface="Times New Roman" panose="02020603050405020304" pitchFamily="18" charset="0"/>
              </a:rPr>
              <a:t>）</a:t>
            </a:r>
            <a:r>
              <a:rPr lang="zh-CN" altLang="zh-CN" sz="3600" dirty="0"/>
              <a:t>自主多重模型，同一算法的多个独立副本并行执行，并且群可以自由地收敛到不同的子代数和</a:t>
            </a:r>
            <a:r>
              <a:rPr lang="zh-CN" altLang="en-US" sz="3600" dirty="0"/>
              <a:t>。</a:t>
            </a:r>
            <a:endParaRPr lang="en-US" altLang="zh-CN" sz="3600" dirty="0"/>
          </a:p>
          <a:p>
            <a:endParaRPr lang="en-US" altLang="zh-CN" sz="3600" dirty="0"/>
          </a:p>
          <a:p>
            <a:r>
              <a:rPr lang="en-US" altLang="zh-CN" sz="3600" kern="100" dirty="0">
                <a:latin typeface="等线" panose="02010600030101010101" pitchFamily="2" charset="-122"/>
                <a:cs typeface="Times New Roman" panose="02020603050405020304" pitchFamily="18" charset="0"/>
              </a:rPr>
              <a:t>2</a:t>
            </a:r>
            <a:r>
              <a:rPr lang="zh-CN" altLang="zh-CN" sz="3600" kern="100" dirty="0">
                <a:latin typeface="等线" panose="02010600030101010101" pitchFamily="2" charset="-122"/>
                <a:cs typeface="Times New Roman" panose="02020603050405020304" pitchFamily="18" charset="0"/>
              </a:rPr>
              <a:t>）</a:t>
            </a:r>
            <a:r>
              <a:rPr lang="zh-CN" altLang="zh-CN" sz="3600" dirty="0"/>
              <a:t>协作多重模型，允许群体之间以某种形式进行通信</a:t>
            </a:r>
            <a:r>
              <a:rPr lang="zh-CN" altLang="en-US" sz="3600" dirty="0"/>
              <a:t>。</a:t>
            </a:r>
            <a:endParaRPr lang="en-US" altLang="zh-CN" sz="3600" dirty="0"/>
          </a:p>
        </p:txBody>
      </p:sp>
    </p:spTree>
    <p:extLst>
      <p:ext uri="{BB962C8B-B14F-4D97-AF65-F5344CB8AC3E}">
        <p14:creationId xmlns:p14="http://schemas.microsoft.com/office/powerpoint/2010/main" val="141101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374888" y="2453602"/>
            <a:ext cx="2266042" cy="2266042"/>
            <a:chOff x="1571625" y="1704975"/>
            <a:chExt cx="3067050" cy="3067050"/>
          </a:xfrm>
        </p:grpSpPr>
        <p:pic>
          <p:nvPicPr>
            <p:cNvPr id="9" name="图片 8"/>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769441"/>
          </a:xfrm>
          <a:prstGeom prst="rect">
            <a:avLst/>
          </a:prstGeom>
          <a:noFill/>
        </p:spPr>
        <p:txBody>
          <a:bodyPr wrap="square" rtlCol="0">
            <a:spAutoFit/>
          </a:bodyPr>
          <a:lstStyle/>
          <a:p>
            <a:r>
              <a:rPr lang="zh-CN" altLang="en-US" sz="4400" dirty="0">
                <a:latin typeface="Arial"/>
                <a:ea typeface="微软雅黑"/>
                <a:sym typeface="Arial"/>
              </a:rPr>
              <a:t>评估标准</a:t>
            </a: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95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14635C-43A2-41C8-8E58-E94CB77E8570}"/>
              </a:ext>
            </a:extLst>
          </p:cNvPr>
          <p:cNvSpPr/>
          <p:nvPr/>
        </p:nvSpPr>
        <p:spPr>
          <a:xfrm>
            <a:off x="454268" y="2786327"/>
            <a:ext cx="9700847" cy="1938992"/>
          </a:xfrm>
          <a:prstGeom prst="rect">
            <a:avLst/>
          </a:prstGeom>
        </p:spPr>
        <p:txBody>
          <a:bodyPr wrap="square">
            <a:spAutoFit/>
          </a:bodyPr>
          <a:lstStyle/>
          <a:p>
            <a:pPr marL="266700" indent="266700" algn="just">
              <a:spcAft>
                <a:spcPts val="0"/>
              </a:spcAft>
            </a:pPr>
            <a:r>
              <a:rPr lang="zh-CN" altLang="zh-CN" sz="4000" dirty="0"/>
              <a:t>加速比</a:t>
            </a:r>
            <a:endParaRPr lang="en-US" altLang="zh-CN" sz="4000" dirty="0"/>
          </a:p>
          <a:p>
            <a:pPr marL="266700" indent="266700" algn="just">
              <a:spcAft>
                <a:spcPts val="0"/>
              </a:spcAft>
            </a:pPr>
            <a:endParaRPr lang="en-US" altLang="zh-CN" sz="4000" dirty="0"/>
          </a:p>
          <a:p>
            <a:pPr marL="266700" indent="266700" algn="just">
              <a:spcAft>
                <a:spcPts val="0"/>
              </a:spcAft>
            </a:pPr>
            <a:r>
              <a:rPr lang="zh-CN" altLang="zh-CN" sz="4000" dirty="0"/>
              <a:t>效率</a:t>
            </a:r>
            <a:endParaRPr lang="en-US" altLang="zh-CN" sz="4000" dirty="0"/>
          </a:p>
        </p:txBody>
      </p:sp>
      <p:pic>
        <p:nvPicPr>
          <p:cNvPr id="4" name="图片 3">
            <a:extLst>
              <a:ext uri="{FF2B5EF4-FFF2-40B4-BE49-F238E27FC236}">
                <a16:creationId xmlns:a16="http://schemas.microsoft.com/office/drawing/2014/main" id="{C970E4D4-580E-4117-9AA5-AE831920C40A}"/>
              </a:ext>
            </a:extLst>
          </p:cNvPr>
          <p:cNvPicPr>
            <a:picLocks noChangeAspect="1"/>
          </p:cNvPicPr>
          <p:nvPr/>
        </p:nvPicPr>
        <p:blipFill>
          <a:blip r:embed="rId3"/>
          <a:stretch>
            <a:fillRect/>
          </a:stretch>
        </p:blipFill>
        <p:spPr>
          <a:xfrm>
            <a:off x="3375671" y="2249129"/>
            <a:ext cx="8247619" cy="2476190"/>
          </a:xfrm>
          <a:prstGeom prst="rect">
            <a:avLst/>
          </a:prstGeom>
        </p:spPr>
      </p:pic>
      <p:sp>
        <p:nvSpPr>
          <p:cNvPr id="5" name="矩形 4">
            <a:extLst>
              <a:ext uri="{FF2B5EF4-FFF2-40B4-BE49-F238E27FC236}">
                <a16:creationId xmlns:a16="http://schemas.microsoft.com/office/drawing/2014/main" id="{B786BFDD-8ECF-46F9-8A43-452774BA443C}"/>
              </a:ext>
            </a:extLst>
          </p:cNvPr>
          <p:cNvSpPr/>
          <p:nvPr/>
        </p:nvSpPr>
        <p:spPr>
          <a:xfrm>
            <a:off x="0" y="952810"/>
            <a:ext cx="4971366" cy="769441"/>
          </a:xfrm>
          <a:prstGeom prst="rect">
            <a:avLst/>
          </a:prstGeom>
        </p:spPr>
        <p:txBody>
          <a:bodyPr wrap="square">
            <a:spAutoFit/>
          </a:bodyPr>
          <a:lstStyle/>
          <a:p>
            <a:r>
              <a:rPr lang="zh-CN" altLang="zh-CN" sz="4400" dirty="0"/>
              <a:t>并行性能指标</a:t>
            </a:r>
          </a:p>
        </p:txBody>
      </p:sp>
    </p:spTree>
    <p:extLst>
      <p:ext uri="{BB962C8B-B14F-4D97-AF65-F5344CB8AC3E}">
        <p14:creationId xmlns:p14="http://schemas.microsoft.com/office/powerpoint/2010/main" val="3261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1C5842A-68EF-46AB-B706-D27E52CA188B}"/>
              </a:ext>
            </a:extLst>
          </p:cNvPr>
          <p:cNvPicPr>
            <a:picLocks noChangeAspect="1"/>
          </p:cNvPicPr>
          <p:nvPr/>
        </p:nvPicPr>
        <p:blipFill>
          <a:blip r:embed="rId6" cstate="screen">
            <a:extLst>
              <a:ext uri="{28A0092B-C50C-407E-A947-70E740481C1C}">
                <a14:useLocalDpi xmlns:a14="http://schemas.microsoft.com/office/drawing/2010/main"/>
              </a:ext>
            </a:extLst>
          </a:blip>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a:extLst>
              <a:ext uri="{FF2B5EF4-FFF2-40B4-BE49-F238E27FC236}">
                <a16:creationId xmlns:a16="http://schemas.microsoft.com/office/drawing/2014/main" id="{8DB5AE33-1F83-4A24-963D-D85FE8F92998}"/>
              </a:ext>
            </a:extLst>
          </p:cNvPr>
          <p:cNvPicPr>
            <a:picLocks noChangeAspect="1"/>
          </p:cNvPicPr>
          <p:nvPr/>
        </p:nvPicPr>
        <p:blipFill>
          <a:blip r:embed="rId6" cstate="screen">
            <a:extLst>
              <a:ext uri="{28A0092B-C50C-407E-A947-70E740481C1C}">
                <a14:useLocalDpi xmlns:a14="http://schemas.microsoft.com/office/drawing/2010/main"/>
              </a:ext>
            </a:extLst>
          </a:blip>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a:extLst>
              <a:ext uri="{FF2B5EF4-FFF2-40B4-BE49-F238E27FC236}">
                <a16:creationId xmlns:a16="http://schemas.microsoft.com/office/drawing/2014/main" id="{112E3CD3-4F79-4CCE-B561-598F86AB31DB}"/>
              </a:ext>
            </a:extLst>
          </p:cNvPr>
          <p:cNvSpPr txBox="1"/>
          <p:nvPr>
            <p:custDataLst>
              <p:tags r:id="rId1"/>
            </p:custDataLst>
          </p:nvPr>
        </p:nvSpPr>
        <p:spPr>
          <a:xfrm>
            <a:off x="3895542" y="1896099"/>
            <a:ext cx="3985713" cy="742319"/>
          </a:xfrm>
          <a:prstGeom prst="rect">
            <a:avLst/>
          </a:prstGeom>
          <a:noFill/>
        </p:spPr>
        <p:txBody>
          <a:bodyPr wrap="square" rtlCol="0">
            <a:spAutoFit/>
          </a:bodyPr>
          <a:lstStyle/>
          <a:p>
            <a:pPr>
              <a:lnSpc>
                <a:spcPct val="130000"/>
              </a:lnSpc>
            </a:pPr>
            <a:r>
              <a:rPr lang="en-US" altLang="zh-CN" sz="3600" b="1" dirty="0">
                <a:latin typeface="微软雅黑" panose="020B0503020204020204" pitchFamily="34" charset="-122"/>
                <a:ea typeface="微软雅黑" panose="020B0503020204020204" pitchFamily="34" charset="-122"/>
              </a:rPr>
              <a:t>SIA</a:t>
            </a:r>
            <a:r>
              <a:rPr lang="zh-CN" altLang="en-US" sz="3600" b="1" dirty="0">
                <a:latin typeface="微软雅黑" panose="020B0503020204020204" pitchFamily="34" charset="-122"/>
                <a:ea typeface="微软雅黑" panose="020B0503020204020204" pitchFamily="34" charset="-122"/>
              </a:rPr>
              <a:t>简介</a:t>
            </a:r>
          </a:p>
        </p:txBody>
      </p:sp>
      <p:sp>
        <p:nvSpPr>
          <p:cNvPr id="6" name="矩形 5">
            <a:extLst>
              <a:ext uri="{FF2B5EF4-FFF2-40B4-BE49-F238E27FC236}">
                <a16:creationId xmlns:a16="http://schemas.microsoft.com/office/drawing/2014/main" id="{840BD02C-AF19-48F8-AC84-4E59481B0E7B}"/>
              </a:ext>
            </a:extLst>
          </p:cNvPr>
          <p:cNvSpPr/>
          <p:nvPr/>
        </p:nvSpPr>
        <p:spPr>
          <a:xfrm>
            <a:off x="-656772" y="691264"/>
            <a:ext cx="6131164" cy="1015663"/>
          </a:xfrm>
          <a:prstGeom prst="rect">
            <a:avLst/>
          </a:prstGeom>
        </p:spPr>
        <p:txBody>
          <a:bodyPr wrap="square">
            <a:spAutoFit/>
          </a:bodyPr>
          <a:lstStyle/>
          <a:p>
            <a:pPr algn="ctr"/>
            <a:r>
              <a:rPr lang="en-US" altLang="zh-CN" sz="6000" b="1" dirty="0">
                <a:solidFill>
                  <a:schemeClr val="accent2"/>
                </a:solidFill>
                <a:latin typeface="微软雅黑" panose="020B0503020204020204" pitchFamily="34" charset="-122"/>
                <a:ea typeface="微软雅黑" panose="020B0503020204020204" pitchFamily="34" charset="-122"/>
                <a:cs typeface="Bebas Neue" charset="0"/>
                <a:sym typeface="Bebas Neue" charset="0"/>
              </a:rPr>
              <a:t>Contents</a:t>
            </a:r>
            <a:endParaRPr lang="zh-CN" altLang="en-US" sz="6000" dirty="0">
              <a:solidFill>
                <a:schemeClr val="accent2"/>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D5696CF6-B230-4708-947F-5B18EA24C102}"/>
              </a:ext>
            </a:extLst>
          </p:cNvPr>
          <p:cNvSpPr/>
          <p:nvPr/>
        </p:nvSpPr>
        <p:spPr>
          <a:xfrm>
            <a:off x="3292479" y="199480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8" name="文本框 7">
            <a:extLst>
              <a:ext uri="{FF2B5EF4-FFF2-40B4-BE49-F238E27FC236}">
                <a16:creationId xmlns:a16="http://schemas.microsoft.com/office/drawing/2014/main" id="{B424D436-8AF3-4CD0-9023-93102937C62A}"/>
              </a:ext>
            </a:extLst>
          </p:cNvPr>
          <p:cNvSpPr txBox="1"/>
          <p:nvPr/>
        </p:nvSpPr>
        <p:spPr>
          <a:xfrm>
            <a:off x="3349593" y="1969441"/>
            <a:ext cx="542926" cy="707886"/>
          </a:xfrm>
          <a:prstGeom prst="rect">
            <a:avLst/>
          </a:prstGeom>
          <a:noFill/>
        </p:spPr>
        <p:txBody>
          <a:bodyPr wrap="square" rtlCol="0" anchor="ctr" anchorCtr="0">
            <a:spAutoFit/>
          </a:bodyPr>
          <a:lstStyle/>
          <a:p>
            <a:pPr algn="ctr"/>
            <a:r>
              <a:rPr lang="en-US" altLang="zh-CN" sz="4000" dirty="0">
                <a:solidFill>
                  <a:schemeClr val="bg1"/>
                </a:solidFill>
              </a:rPr>
              <a:t>1</a:t>
            </a:r>
            <a:endParaRPr lang="zh-CN" altLang="en-US" sz="4000" dirty="0">
              <a:solidFill>
                <a:schemeClr val="bg1"/>
              </a:solidFill>
            </a:endParaRPr>
          </a:p>
        </p:txBody>
      </p:sp>
      <p:cxnSp>
        <p:nvCxnSpPr>
          <p:cNvPr id="9" name="直接连接符 8">
            <a:extLst>
              <a:ext uri="{FF2B5EF4-FFF2-40B4-BE49-F238E27FC236}">
                <a16:creationId xmlns:a16="http://schemas.microsoft.com/office/drawing/2014/main" id="{801E0502-89FE-4881-9B44-0533A08B0731}"/>
              </a:ext>
            </a:extLst>
          </p:cNvPr>
          <p:cNvCxnSpPr>
            <a:cxnSpLocks/>
          </p:cNvCxnSpPr>
          <p:nvPr/>
        </p:nvCxnSpPr>
        <p:spPr>
          <a:xfrm>
            <a:off x="271415" y="1725977"/>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文本框 10">
            <a:extLst>
              <a:ext uri="{FF2B5EF4-FFF2-40B4-BE49-F238E27FC236}">
                <a16:creationId xmlns:a16="http://schemas.microsoft.com/office/drawing/2014/main" id="{CCD2C9BC-B2C9-4CC2-A44E-F4C6604A724F}"/>
              </a:ext>
            </a:extLst>
          </p:cNvPr>
          <p:cNvSpPr txBox="1"/>
          <p:nvPr>
            <p:custDataLst>
              <p:tags r:id="rId2"/>
            </p:custDataLst>
          </p:nvPr>
        </p:nvSpPr>
        <p:spPr>
          <a:xfrm>
            <a:off x="5206941" y="3523315"/>
            <a:ext cx="5348627" cy="1462516"/>
          </a:xfrm>
          <a:prstGeom prst="rect">
            <a:avLst/>
          </a:prstGeom>
          <a:noFill/>
        </p:spPr>
        <p:txBody>
          <a:bodyPr wrap="square" rtlCol="0">
            <a:spAutoFit/>
          </a:bodyPr>
          <a:lstStyle/>
          <a:p>
            <a:pPr>
              <a:lnSpc>
                <a:spcPct val="130000"/>
              </a:lnSpc>
            </a:pPr>
            <a:r>
              <a:rPr lang="zh-CN" altLang="zh-CN" sz="3600" b="1" dirty="0">
                <a:latin typeface="微软雅黑" panose="020B0503020204020204" pitchFamily="34" charset="-122"/>
                <a:ea typeface="微软雅黑" panose="020B0503020204020204" pitchFamily="34" charset="-122"/>
              </a:rPr>
              <a:t>基于</a:t>
            </a:r>
            <a:r>
              <a:rPr lang="en-US" altLang="zh-CN" sz="3600" b="1" dirty="0">
                <a:latin typeface="微软雅黑" panose="020B0503020204020204" pitchFamily="34" charset="-122"/>
                <a:ea typeface="微软雅黑" panose="020B0503020204020204" pitchFamily="34" charset="-122"/>
              </a:rPr>
              <a:t>GPU</a:t>
            </a:r>
            <a:r>
              <a:rPr lang="zh-CN" altLang="zh-CN" sz="3600" b="1" dirty="0">
                <a:latin typeface="微软雅黑" panose="020B0503020204020204" pitchFamily="34" charset="-122"/>
                <a:ea typeface="微软雅黑" panose="020B0503020204020204" pitchFamily="34" charset="-122"/>
              </a:rPr>
              <a:t>的</a:t>
            </a:r>
            <a:r>
              <a:rPr lang="en-US" altLang="zh-CN" sz="3600" b="1" dirty="0">
                <a:latin typeface="微软雅黑" panose="020B0503020204020204" pitchFamily="34" charset="-122"/>
                <a:ea typeface="微软雅黑" panose="020B0503020204020204" pitchFamily="34" charset="-122"/>
              </a:rPr>
              <a:t>SIA</a:t>
            </a:r>
            <a:endParaRPr lang="zh-CN" altLang="zh-CN" sz="3600" b="1" dirty="0">
              <a:latin typeface="微软雅黑" panose="020B0503020204020204" pitchFamily="34" charset="-122"/>
              <a:ea typeface="微软雅黑" panose="020B0503020204020204" pitchFamily="34" charset="-122"/>
            </a:endParaRPr>
          </a:p>
          <a:p>
            <a:pPr>
              <a:lnSpc>
                <a:spcPct val="130000"/>
              </a:lnSpc>
            </a:pPr>
            <a:endParaRPr lang="zh-CN" altLang="en-US" sz="3600" b="1"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90573D41-DD9B-446D-AAC4-22AB9D2CD237}"/>
              </a:ext>
            </a:extLst>
          </p:cNvPr>
          <p:cNvSpPr/>
          <p:nvPr/>
        </p:nvSpPr>
        <p:spPr>
          <a:xfrm>
            <a:off x="4605924" y="361936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13" name="文本框 12">
            <a:extLst>
              <a:ext uri="{FF2B5EF4-FFF2-40B4-BE49-F238E27FC236}">
                <a16:creationId xmlns:a16="http://schemas.microsoft.com/office/drawing/2014/main" id="{D0898A6C-A539-4FA3-9403-0E92DB45D45E}"/>
              </a:ext>
            </a:extLst>
          </p:cNvPr>
          <p:cNvSpPr txBox="1"/>
          <p:nvPr/>
        </p:nvSpPr>
        <p:spPr>
          <a:xfrm>
            <a:off x="4663038" y="3593998"/>
            <a:ext cx="542926" cy="707886"/>
          </a:xfrm>
          <a:prstGeom prst="rect">
            <a:avLst/>
          </a:prstGeom>
          <a:noFill/>
        </p:spPr>
        <p:txBody>
          <a:bodyPr wrap="square" rtlCol="0" anchor="ctr" anchorCtr="0">
            <a:spAutoFit/>
          </a:bodyPr>
          <a:lstStyle/>
          <a:p>
            <a:pPr algn="ctr"/>
            <a:r>
              <a:rPr lang="en-US" altLang="zh-CN" sz="4000" dirty="0">
                <a:solidFill>
                  <a:schemeClr val="bg1"/>
                </a:solidFill>
              </a:rPr>
              <a:t>2</a:t>
            </a:r>
            <a:endParaRPr lang="zh-CN" altLang="en-US" sz="4000" dirty="0">
              <a:solidFill>
                <a:schemeClr val="bg1"/>
              </a:solidFill>
            </a:endParaRPr>
          </a:p>
        </p:txBody>
      </p:sp>
      <p:sp>
        <p:nvSpPr>
          <p:cNvPr id="14" name="PA-文本框 10">
            <a:extLst>
              <a:ext uri="{FF2B5EF4-FFF2-40B4-BE49-F238E27FC236}">
                <a16:creationId xmlns:a16="http://schemas.microsoft.com/office/drawing/2014/main" id="{BA7F56B8-A5A4-41B6-B476-0E0EE9C5AF8A}"/>
              </a:ext>
            </a:extLst>
          </p:cNvPr>
          <p:cNvSpPr txBox="1"/>
          <p:nvPr>
            <p:custDataLst>
              <p:tags r:id="rId3"/>
            </p:custDataLst>
          </p:nvPr>
        </p:nvSpPr>
        <p:spPr>
          <a:xfrm>
            <a:off x="6560031" y="5365479"/>
            <a:ext cx="3254390" cy="1200329"/>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sym typeface="Arial"/>
              </a:rPr>
              <a:t>评估标准</a:t>
            </a:r>
          </a:p>
          <a:p>
            <a:endParaRPr lang="zh-CN" altLang="en-US" sz="3600" b="1" dirty="0">
              <a:latin typeface="微软雅黑" panose="020B0503020204020204" pitchFamily="34" charset="-122"/>
              <a:ea typeface="微软雅黑" panose="020B0503020204020204" pitchFamily="34" charset="-122"/>
              <a:sym typeface="Arial"/>
            </a:endParaRPr>
          </a:p>
        </p:txBody>
      </p:sp>
      <p:sp>
        <p:nvSpPr>
          <p:cNvPr id="16" name="椭圆 15">
            <a:extLst>
              <a:ext uri="{FF2B5EF4-FFF2-40B4-BE49-F238E27FC236}">
                <a16:creationId xmlns:a16="http://schemas.microsoft.com/office/drawing/2014/main" id="{866576D8-E32A-4BAC-A932-23392FFBEDDD}"/>
              </a:ext>
            </a:extLst>
          </p:cNvPr>
          <p:cNvSpPr/>
          <p:nvPr/>
        </p:nvSpPr>
        <p:spPr>
          <a:xfrm>
            <a:off x="5959991" y="538250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17" name="文本框 16">
            <a:extLst>
              <a:ext uri="{FF2B5EF4-FFF2-40B4-BE49-F238E27FC236}">
                <a16:creationId xmlns:a16="http://schemas.microsoft.com/office/drawing/2014/main" id="{0D594CED-4658-45B5-9D6C-FE22B12D8A79}"/>
              </a:ext>
            </a:extLst>
          </p:cNvPr>
          <p:cNvSpPr txBox="1"/>
          <p:nvPr/>
        </p:nvSpPr>
        <p:spPr>
          <a:xfrm>
            <a:off x="6017105" y="5357138"/>
            <a:ext cx="542926" cy="707886"/>
          </a:xfrm>
          <a:prstGeom prst="rect">
            <a:avLst/>
          </a:prstGeom>
          <a:noFill/>
        </p:spPr>
        <p:txBody>
          <a:bodyPr wrap="square" rtlCol="0" anchor="ctr" anchorCtr="0">
            <a:spAutoFit/>
          </a:bodyPr>
          <a:lstStyle/>
          <a:p>
            <a:pPr algn="ctr"/>
            <a:r>
              <a:rPr lang="en-US" altLang="zh-CN" sz="4000" dirty="0">
                <a:solidFill>
                  <a:schemeClr val="bg1"/>
                </a:solidFill>
              </a:rPr>
              <a:t>3</a:t>
            </a:r>
            <a:endParaRPr lang="zh-CN" altLang="en-US" sz="4000" dirty="0">
              <a:solidFill>
                <a:schemeClr val="bg1"/>
              </a:solidFill>
            </a:endParaRPr>
          </a:p>
        </p:txBody>
      </p:sp>
      <p:sp>
        <p:nvSpPr>
          <p:cNvPr id="21" name="文本框 20">
            <a:extLst>
              <a:ext uri="{FF2B5EF4-FFF2-40B4-BE49-F238E27FC236}">
                <a16:creationId xmlns:a16="http://schemas.microsoft.com/office/drawing/2014/main" id="{438DD5DA-CEC4-4C96-8505-5A82D33939FD}"/>
              </a:ext>
            </a:extLst>
          </p:cNvPr>
          <p:cNvSpPr txBox="1"/>
          <p:nvPr/>
        </p:nvSpPr>
        <p:spPr>
          <a:xfrm>
            <a:off x="6427523" y="6414114"/>
            <a:ext cx="542926" cy="707886"/>
          </a:xfrm>
          <a:prstGeom prst="rect">
            <a:avLst/>
          </a:prstGeom>
          <a:noFill/>
        </p:spPr>
        <p:txBody>
          <a:bodyPr wrap="square" rtlCol="0" anchor="ctr" anchorCtr="0">
            <a:spAutoFit/>
          </a:bodyPr>
          <a:lstStyle/>
          <a:p>
            <a:pPr algn="ctr"/>
            <a:r>
              <a:rPr lang="en-US" altLang="zh-CN" sz="4000" dirty="0">
                <a:solidFill>
                  <a:schemeClr val="bg1"/>
                </a:solidFill>
              </a:rPr>
              <a:t>4</a:t>
            </a:r>
            <a:endParaRPr lang="zh-CN" altLang="en-US" sz="4000" dirty="0">
              <a:solidFill>
                <a:schemeClr val="bg1"/>
              </a:solidFill>
            </a:endParaRPr>
          </a:p>
        </p:txBody>
      </p:sp>
      <p:sp>
        <p:nvSpPr>
          <p:cNvPr id="25" name="文本框 24">
            <a:extLst>
              <a:ext uri="{FF2B5EF4-FFF2-40B4-BE49-F238E27FC236}">
                <a16:creationId xmlns:a16="http://schemas.microsoft.com/office/drawing/2014/main" id="{6789B0DC-D7D8-427B-AB5D-8E391BD8828C}"/>
              </a:ext>
            </a:extLst>
          </p:cNvPr>
          <p:cNvSpPr txBox="1"/>
          <p:nvPr/>
        </p:nvSpPr>
        <p:spPr>
          <a:xfrm>
            <a:off x="6139308" y="5986780"/>
            <a:ext cx="542926" cy="707886"/>
          </a:xfrm>
          <a:prstGeom prst="rect">
            <a:avLst/>
          </a:prstGeom>
          <a:noFill/>
        </p:spPr>
        <p:txBody>
          <a:bodyPr wrap="square" rtlCol="0" anchor="ctr" anchorCtr="0">
            <a:spAutoFit/>
          </a:bodyPr>
          <a:lstStyle/>
          <a:p>
            <a:pPr algn="ctr"/>
            <a:r>
              <a:rPr lang="en-US" altLang="zh-CN" sz="4000" dirty="0">
                <a:solidFill>
                  <a:schemeClr val="bg1"/>
                </a:solidFill>
              </a:rPr>
              <a:t>4</a:t>
            </a:r>
            <a:endParaRPr lang="zh-CN" altLang="en-US" sz="4000" dirty="0">
              <a:solidFill>
                <a:schemeClr val="bg1"/>
              </a:solidFill>
            </a:endParaRPr>
          </a:p>
        </p:txBody>
      </p: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14635C-43A2-41C8-8E58-E94CB77E8570}"/>
              </a:ext>
            </a:extLst>
          </p:cNvPr>
          <p:cNvSpPr/>
          <p:nvPr/>
        </p:nvSpPr>
        <p:spPr>
          <a:xfrm>
            <a:off x="1034561" y="2131928"/>
            <a:ext cx="9700847" cy="2862322"/>
          </a:xfrm>
          <a:prstGeom prst="rect">
            <a:avLst/>
          </a:prstGeom>
        </p:spPr>
        <p:txBody>
          <a:bodyPr wrap="square">
            <a:spAutoFit/>
          </a:bodyPr>
          <a:lstStyle/>
          <a:p>
            <a:pPr marL="266700" indent="266700" algn="just">
              <a:spcAft>
                <a:spcPts val="0"/>
              </a:spcAft>
            </a:pPr>
            <a:r>
              <a:rPr lang="zh-CN" altLang="en-US" sz="3600" dirty="0"/>
              <a:t>①在给定评估函数数量的前提下，比较两种算法的精度。</a:t>
            </a:r>
            <a:endParaRPr lang="en-US" altLang="zh-CN" sz="3600" dirty="0"/>
          </a:p>
          <a:p>
            <a:pPr marL="266700" indent="266700" algn="just">
              <a:spcAft>
                <a:spcPts val="0"/>
              </a:spcAft>
            </a:pPr>
            <a:endParaRPr lang="en-US" altLang="zh-CN" sz="3600" dirty="0"/>
          </a:p>
          <a:p>
            <a:pPr marL="266700" indent="266700" algn="just">
              <a:spcAft>
                <a:spcPts val="0"/>
              </a:spcAft>
            </a:pPr>
            <a:r>
              <a:rPr lang="zh-CN" altLang="en-US" sz="3600" dirty="0"/>
              <a:t>②在给定精度前提下，比较所需的评估函数数量数。</a:t>
            </a:r>
            <a:endParaRPr lang="en-US" altLang="zh-CN" sz="3600" dirty="0"/>
          </a:p>
        </p:txBody>
      </p:sp>
      <p:sp>
        <p:nvSpPr>
          <p:cNvPr id="5" name="矩形 4">
            <a:extLst>
              <a:ext uri="{FF2B5EF4-FFF2-40B4-BE49-F238E27FC236}">
                <a16:creationId xmlns:a16="http://schemas.microsoft.com/office/drawing/2014/main" id="{B786BFDD-8ECF-46F9-8A43-452774BA443C}"/>
              </a:ext>
            </a:extLst>
          </p:cNvPr>
          <p:cNvSpPr/>
          <p:nvPr/>
        </p:nvSpPr>
        <p:spPr>
          <a:xfrm>
            <a:off x="0" y="932932"/>
            <a:ext cx="4971366" cy="769441"/>
          </a:xfrm>
          <a:prstGeom prst="rect">
            <a:avLst/>
          </a:prstGeom>
        </p:spPr>
        <p:txBody>
          <a:bodyPr wrap="square">
            <a:spAutoFit/>
          </a:bodyPr>
          <a:lstStyle/>
          <a:p>
            <a:r>
              <a:rPr lang="zh-CN" altLang="en-US" sz="4400" dirty="0"/>
              <a:t>算法</a:t>
            </a:r>
            <a:r>
              <a:rPr lang="zh-CN" altLang="zh-CN" sz="4400" dirty="0"/>
              <a:t>性能指标</a:t>
            </a:r>
          </a:p>
        </p:txBody>
      </p:sp>
    </p:spTree>
    <p:extLst>
      <p:ext uri="{BB962C8B-B14F-4D97-AF65-F5344CB8AC3E}">
        <p14:creationId xmlns:p14="http://schemas.microsoft.com/office/powerpoint/2010/main" val="321682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442004-E58A-4307-8DA9-5148D5A36954}"/>
              </a:ext>
            </a:extLst>
          </p:cNvPr>
          <p:cNvSpPr/>
          <p:nvPr/>
        </p:nvSpPr>
        <p:spPr>
          <a:xfrm>
            <a:off x="18978" y="210027"/>
            <a:ext cx="4971366" cy="769441"/>
          </a:xfrm>
          <a:prstGeom prst="rect">
            <a:avLst/>
          </a:prstGeom>
        </p:spPr>
        <p:txBody>
          <a:bodyPr wrap="square">
            <a:spAutoFit/>
          </a:bodyPr>
          <a:lstStyle/>
          <a:p>
            <a:r>
              <a:rPr lang="zh-CN" altLang="en-US" sz="4400" dirty="0"/>
              <a:t>传统比较方法缺陷</a:t>
            </a:r>
          </a:p>
        </p:txBody>
      </p:sp>
      <p:sp>
        <p:nvSpPr>
          <p:cNvPr id="3" name="矩形 2">
            <a:extLst>
              <a:ext uri="{FF2B5EF4-FFF2-40B4-BE49-F238E27FC236}">
                <a16:creationId xmlns:a16="http://schemas.microsoft.com/office/drawing/2014/main" id="{E3A1F1E4-3DF7-43B2-96DD-B14EE30FE877}"/>
              </a:ext>
            </a:extLst>
          </p:cNvPr>
          <p:cNvSpPr/>
          <p:nvPr/>
        </p:nvSpPr>
        <p:spPr>
          <a:xfrm>
            <a:off x="729107" y="594747"/>
            <a:ext cx="11641797" cy="6370975"/>
          </a:xfrm>
          <a:prstGeom prst="rect">
            <a:avLst/>
          </a:prstGeom>
        </p:spPr>
        <p:txBody>
          <a:bodyPr wrap="square">
            <a:spAutoFit/>
          </a:bodyPr>
          <a:lstStyle/>
          <a:p>
            <a:pPr marL="266700" indent="266700" algn="just">
              <a:spcAft>
                <a:spcPts val="0"/>
              </a:spcAft>
            </a:pPr>
            <a:endParaRPr lang="en-US" altLang="zh-CN" sz="2800" kern="100" dirty="0">
              <a:latin typeface="等线" panose="02010600030101010101" pitchFamily="2" charset="-122"/>
              <a:cs typeface="Times New Roman" panose="02020603050405020304" pitchFamily="18" charset="0"/>
            </a:endParaRPr>
          </a:p>
          <a:p>
            <a:r>
              <a:rPr lang="en-US" altLang="zh-CN" sz="3200" kern="100" dirty="0">
                <a:latin typeface="等线" panose="02010600030101010101" pitchFamily="2" charset="-122"/>
                <a:cs typeface="Times New Roman" panose="02020603050405020304" pitchFamily="18" charset="0"/>
              </a:rPr>
              <a:t>1</a:t>
            </a:r>
            <a:r>
              <a:rPr lang="zh-CN" altLang="zh-CN" sz="3200" kern="100" dirty="0">
                <a:latin typeface="等线" panose="02010600030101010101" pitchFamily="2" charset="-122"/>
                <a:cs typeface="Times New Roman" panose="02020603050405020304" pitchFamily="18" charset="0"/>
              </a:rPr>
              <a:t>）</a:t>
            </a:r>
            <a:r>
              <a:rPr lang="zh-CN" altLang="zh-CN" sz="3200" dirty="0"/>
              <a:t>由于执行时间是在具有完全不同架构的硬件平台（</a:t>
            </a:r>
            <a:r>
              <a:rPr lang="en-US" altLang="zh-CN" sz="3200" dirty="0"/>
              <a:t>CPU</a:t>
            </a:r>
            <a:r>
              <a:rPr lang="zh-CN" altLang="zh-CN" sz="3200" dirty="0"/>
              <a:t>和</a:t>
            </a:r>
            <a:r>
              <a:rPr lang="en-US" altLang="zh-CN" sz="3200" dirty="0"/>
              <a:t>GPU</a:t>
            </a:r>
            <a:r>
              <a:rPr lang="zh-CN" altLang="zh-CN" sz="3200" dirty="0"/>
              <a:t>）上测试的</a:t>
            </a:r>
            <a:r>
              <a:rPr lang="zh-CN" altLang="en-US" sz="3200" dirty="0"/>
              <a:t>，</a:t>
            </a:r>
            <a:r>
              <a:rPr lang="zh-CN" altLang="zh-CN" sz="3200" dirty="0"/>
              <a:t>不同的研究人员可以使用不同的</a:t>
            </a:r>
            <a:r>
              <a:rPr lang="en-US" altLang="zh-CN" sz="3200" dirty="0"/>
              <a:t>GPU</a:t>
            </a:r>
            <a:r>
              <a:rPr lang="zh-CN" altLang="zh-CN" sz="3200" dirty="0"/>
              <a:t>和不同的</a:t>
            </a:r>
            <a:r>
              <a:rPr lang="en-US" altLang="zh-CN" sz="3200" dirty="0"/>
              <a:t>CPU</a:t>
            </a:r>
            <a:r>
              <a:rPr lang="zh-CN" altLang="zh-CN" sz="3200" dirty="0"/>
              <a:t>，从而使得不同实现的比较非常困难</a:t>
            </a:r>
            <a:r>
              <a:rPr lang="zh-CN" altLang="en-US" sz="3200" dirty="0"/>
              <a:t>。</a:t>
            </a:r>
            <a:endParaRPr lang="en-US" altLang="zh-CN" sz="3200" dirty="0"/>
          </a:p>
          <a:p>
            <a:endParaRPr lang="en-US" altLang="zh-CN" sz="3200" dirty="0"/>
          </a:p>
          <a:p>
            <a:r>
              <a:rPr lang="en-US" altLang="zh-CN" sz="3200" kern="100" dirty="0">
                <a:latin typeface="等线" panose="02010600030101010101" pitchFamily="2" charset="-122"/>
                <a:cs typeface="Times New Roman" panose="02020603050405020304" pitchFamily="18" charset="0"/>
              </a:rPr>
              <a:t>2</a:t>
            </a:r>
            <a:r>
              <a:rPr lang="zh-CN" altLang="zh-CN" sz="3200" kern="100" dirty="0">
                <a:latin typeface="等线" panose="02010600030101010101" pitchFamily="2" charset="-122"/>
                <a:cs typeface="Times New Roman" panose="02020603050405020304" pitchFamily="18" charset="0"/>
              </a:rPr>
              <a:t>）</a:t>
            </a:r>
            <a:r>
              <a:rPr lang="zh-CN" altLang="zh-CN" sz="3200" dirty="0"/>
              <a:t>在某些情况下，加速</a:t>
            </a:r>
            <a:r>
              <a:rPr lang="zh-CN" altLang="en-US" sz="3200" dirty="0"/>
              <a:t>比</a:t>
            </a:r>
            <a:r>
              <a:rPr lang="zh-CN" altLang="zh-CN" sz="3200" dirty="0"/>
              <a:t>是在不公平的基础上计算的。花费了大量精力来优化</a:t>
            </a:r>
            <a:r>
              <a:rPr lang="en-US" altLang="zh-CN" sz="3200" dirty="0"/>
              <a:t>GPU</a:t>
            </a:r>
            <a:r>
              <a:rPr lang="zh-CN" altLang="zh-CN" sz="3200" dirty="0"/>
              <a:t>上的代码，</a:t>
            </a:r>
            <a:r>
              <a:rPr lang="zh-CN" altLang="en-US" sz="3200" dirty="0"/>
              <a:t>而</a:t>
            </a:r>
            <a:r>
              <a:rPr lang="zh-CN" altLang="zh-CN" sz="3200" dirty="0"/>
              <a:t>不</a:t>
            </a:r>
            <a:r>
              <a:rPr lang="zh-CN" altLang="en-US" sz="3200" dirty="0"/>
              <a:t>去优化</a:t>
            </a:r>
            <a:r>
              <a:rPr lang="en-US" altLang="zh-CN" sz="3200" dirty="0"/>
              <a:t>CPU</a:t>
            </a:r>
            <a:r>
              <a:rPr lang="zh-CN" altLang="zh-CN" sz="3200" dirty="0"/>
              <a:t>上的顺序代码。在这种情况下</a:t>
            </a:r>
            <a:r>
              <a:rPr lang="zh-CN" altLang="en-US" sz="3200" dirty="0"/>
              <a:t>，比较是不公平的。</a:t>
            </a:r>
          </a:p>
          <a:p>
            <a:endParaRPr lang="en-US" altLang="zh-CN" sz="3200" dirty="0"/>
          </a:p>
          <a:p>
            <a:r>
              <a:rPr lang="en-US" altLang="zh-CN" sz="3200" dirty="0"/>
              <a:t>3</a:t>
            </a:r>
            <a:r>
              <a:rPr lang="zh-CN" altLang="en-US" sz="3200" dirty="0"/>
              <a:t>）</a:t>
            </a:r>
            <a:r>
              <a:rPr lang="zh-CN" altLang="zh-CN" sz="3200" dirty="0"/>
              <a:t>如果要解决的问题非常复杂</a:t>
            </a:r>
            <a:r>
              <a:rPr lang="zh-CN" altLang="en-US" sz="3200" dirty="0"/>
              <a:t>，</a:t>
            </a:r>
            <a:r>
              <a:rPr lang="zh-CN" altLang="zh-CN" sz="3200" dirty="0"/>
              <a:t>只有当种群大小非常大时才能获得显着的加速</a:t>
            </a:r>
            <a:r>
              <a:rPr lang="zh-CN" altLang="en-US" sz="3200" dirty="0"/>
              <a:t>，</a:t>
            </a:r>
            <a:r>
              <a:rPr lang="zh-CN" altLang="zh-CN" sz="3200" dirty="0"/>
              <a:t>如此庞大的</a:t>
            </a:r>
            <a:r>
              <a:rPr lang="zh-CN" altLang="en-US" sz="3200" dirty="0"/>
              <a:t>数量</a:t>
            </a:r>
            <a:r>
              <a:rPr lang="zh-CN" altLang="zh-CN" sz="3200" dirty="0"/>
              <a:t>规模通常远远不是传统</a:t>
            </a:r>
            <a:r>
              <a:rPr lang="en-US" altLang="zh-CN" sz="3200" dirty="0"/>
              <a:t>CPU</a:t>
            </a:r>
            <a:r>
              <a:rPr lang="zh-CN" altLang="zh-CN" sz="3200" dirty="0"/>
              <a:t>配置的合理规模</a:t>
            </a:r>
            <a:r>
              <a:rPr lang="zh-CN" altLang="en-US" sz="3200" dirty="0"/>
              <a:t>。</a:t>
            </a:r>
            <a:endParaRPr lang="en-US" altLang="zh-CN" sz="3200" dirty="0"/>
          </a:p>
          <a:p>
            <a:endParaRPr lang="en-US" altLang="zh-CN" sz="2800" dirty="0"/>
          </a:p>
        </p:txBody>
      </p:sp>
    </p:spTree>
    <p:extLst>
      <p:ext uri="{BB962C8B-B14F-4D97-AF65-F5344CB8AC3E}">
        <p14:creationId xmlns:p14="http://schemas.microsoft.com/office/powerpoint/2010/main" val="45188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786BFDD-8ECF-46F9-8A43-452774BA443C}"/>
              </a:ext>
            </a:extLst>
          </p:cNvPr>
          <p:cNvSpPr/>
          <p:nvPr/>
        </p:nvSpPr>
        <p:spPr>
          <a:xfrm>
            <a:off x="298938" y="789293"/>
            <a:ext cx="4971366" cy="769441"/>
          </a:xfrm>
          <a:prstGeom prst="rect">
            <a:avLst/>
          </a:prstGeom>
        </p:spPr>
        <p:txBody>
          <a:bodyPr wrap="square">
            <a:spAutoFit/>
          </a:bodyPr>
          <a:lstStyle/>
          <a:p>
            <a:r>
              <a:rPr lang="zh-CN" altLang="zh-CN" sz="4400" dirty="0"/>
              <a:t>整流效率</a:t>
            </a:r>
          </a:p>
        </p:txBody>
      </p:sp>
      <p:pic>
        <p:nvPicPr>
          <p:cNvPr id="7" name="图片 6">
            <a:extLst>
              <a:ext uri="{FF2B5EF4-FFF2-40B4-BE49-F238E27FC236}">
                <a16:creationId xmlns:a16="http://schemas.microsoft.com/office/drawing/2014/main" id="{C69E41A9-4CBC-4886-A990-A9471FC29500}"/>
              </a:ext>
            </a:extLst>
          </p:cNvPr>
          <p:cNvPicPr>
            <a:picLocks noChangeAspect="1"/>
          </p:cNvPicPr>
          <p:nvPr/>
        </p:nvPicPr>
        <p:blipFill>
          <a:blip r:embed="rId3"/>
          <a:stretch>
            <a:fillRect/>
          </a:stretch>
        </p:blipFill>
        <p:spPr>
          <a:xfrm>
            <a:off x="2055005" y="1848048"/>
            <a:ext cx="6430597" cy="1580952"/>
          </a:xfrm>
          <a:prstGeom prst="rect">
            <a:avLst/>
          </a:prstGeom>
        </p:spPr>
      </p:pic>
      <p:pic>
        <p:nvPicPr>
          <p:cNvPr id="8" name="图片 7">
            <a:extLst>
              <a:ext uri="{FF2B5EF4-FFF2-40B4-BE49-F238E27FC236}">
                <a16:creationId xmlns:a16="http://schemas.microsoft.com/office/drawing/2014/main" id="{4FF8EF73-9BAA-461C-B63A-DBAF88F1AD74}"/>
              </a:ext>
            </a:extLst>
          </p:cNvPr>
          <p:cNvPicPr>
            <a:picLocks noChangeAspect="1"/>
          </p:cNvPicPr>
          <p:nvPr/>
        </p:nvPicPr>
        <p:blipFill>
          <a:blip r:embed="rId4"/>
          <a:stretch>
            <a:fillRect/>
          </a:stretch>
        </p:blipFill>
        <p:spPr>
          <a:xfrm>
            <a:off x="826477" y="3800743"/>
            <a:ext cx="11148645" cy="2142857"/>
          </a:xfrm>
          <a:prstGeom prst="rect">
            <a:avLst/>
          </a:prstGeom>
        </p:spPr>
      </p:pic>
    </p:spTree>
    <p:extLst>
      <p:ext uri="{BB962C8B-B14F-4D97-AF65-F5344CB8AC3E}">
        <p14:creationId xmlns:p14="http://schemas.microsoft.com/office/powerpoint/2010/main" val="50019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442004-E58A-4307-8DA9-5148D5A36954}"/>
              </a:ext>
            </a:extLst>
          </p:cNvPr>
          <p:cNvSpPr/>
          <p:nvPr/>
        </p:nvSpPr>
        <p:spPr>
          <a:xfrm>
            <a:off x="123092" y="709642"/>
            <a:ext cx="4971366" cy="769441"/>
          </a:xfrm>
          <a:prstGeom prst="rect">
            <a:avLst/>
          </a:prstGeom>
        </p:spPr>
        <p:txBody>
          <a:bodyPr wrap="square">
            <a:spAutoFit/>
          </a:bodyPr>
          <a:lstStyle/>
          <a:p>
            <a:r>
              <a:rPr lang="zh-CN" altLang="en-US" sz="4400" dirty="0"/>
              <a:t>新</a:t>
            </a:r>
            <a:r>
              <a:rPr lang="zh-CN" altLang="zh-CN" sz="4400" dirty="0"/>
              <a:t>标准</a:t>
            </a:r>
            <a:endParaRPr lang="zh-CN" altLang="en-US" sz="4400" dirty="0"/>
          </a:p>
        </p:txBody>
      </p:sp>
      <p:sp>
        <p:nvSpPr>
          <p:cNvPr id="3" name="矩形 2">
            <a:extLst>
              <a:ext uri="{FF2B5EF4-FFF2-40B4-BE49-F238E27FC236}">
                <a16:creationId xmlns:a16="http://schemas.microsoft.com/office/drawing/2014/main" id="{E3A1F1E4-3DF7-43B2-96DD-B14EE30FE877}"/>
              </a:ext>
            </a:extLst>
          </p:cNvPr>
          <p:cNvSpPr/>
          <p:nvPr/>
        </p:nvSpPr>
        <p:spPr>
          <a:xfrm>
            <a:off x="796387" y="1417528"/>
            <a:ext cx="11641797" cy="3847207"/>
          </a:xfrm>
          <a:prstGeom prst="rect">
            <a:avLst/>
          </a:prstGeom>
        </p:spPr>
        <p:txBody>
          <a:bodyPr wrap="square">
            <a:spAutoFit/>
          </a:bodyPr>
          <a:lstStyle/>
          <a:p>
            <a:pPr marL="266700" indent="266700" algn="just">
              <a:spcAft>
                <a:spcPts val="0"/>
              </a:spcAft>
            </a:pPr>
            <a:endParaRPr lang="en-US" altLang="zh-CN" sz="2800" kern="100" dirty="0">
              <a:latin typeface="等线" panose="02010600030101010101" pitchFamily="2" charset="-122"/>
              <a:cs typeface="Times New Roman" panose="02020603050405020304" pitchFamily="18" charset="0"/>
            </a:endParaRPr>
          </a:p>
          <a:p>
            <a:r>
              <a:rPr lang="en-US" altLang="zh-CN" sz="3600" kern="100" dirty="0">
                <a:latin typeface="等线" panose="02010600030101010101" pitchFamily="2" charset="-122"/>
                <a:cs typeface="Times New Roman" panose="02020603050405020304" pitchFamily="18" charset="0"/>
              </a:rPr>
              <a:t>1</a:t>
            </a:r>
            <a:r>
              <a:rPr lang="zh-CN" altLang="zh-CN" sz="3600" kern="100" dirty="0">
                <a:latin typeface="等线" panose="02010600030101010101" pitchFamily="2" charset="-122"/>
                <a:cs typeface="Times New Roman" panose="02020603050405020304" pitchFamily="18" charset="0"/>
              </a:rPr>
              <a:t>）</a:t>
            </a:r>
            <a:r>
              <a:rPr lang="zh-CN" altLang="zh-CN" sz="3600" dirty="0"/>
              <a:t>并行性能</a:t>
            </a:r>
            <a:r>
              <a:rPr lang="zh-CN" altLang="en-US" sz="3600" dirty="0"/>
              <a:t>：建议用整流效率（</a:t>
            </a:r>
            <a:r>
              <a:rPr lang="en-US" altLang="zh-CN" sz="3600" dirty="0"/>
              <a:t>RE</a:t>
            </a:r>
            <a:r>
              <a:rPr lang="zh-CN" altLang="en-US" sz="3600" dirty="0"/>
              <a:t>）和效率</a:t>
            </a:r>
            <a:r>
              <a:rPr lang="en-US" altLang="zh-CN" sz="3600" dirty="0"/>
              <a:t>(E)</a:t>
            </a:r>
            <a:r>
              <a:rPr lang="zh-CN" altLang="en-US" sz="3600" dirty="0"/>
              <a:t>来比较并行性能。</a:t>
            </a:r>
            <a:endParaRPr lang="en-US" altLang="zh-CN" sz="3600" dirty="0"/>
          </a:p>
          <a:p>
            <a:endParaRPr lang="en-US" altLang="zh-CN" sz="3600" dirty="0"/>
          </a:p>
          <a:p>
            <a:endParaRPr lang="en-US" altLang="zh-CN" sz="3600" dirty="0"/>
          </a:p>
          <a:p>
            <a:r>
              <a:rPr lang="en-US" altLang="zh-CN" sz="3600" kern="100" dirty="0">
                <a:latin typeface="等线" panose="02010600030101010101" pitchFamily="2" charset="-122"/>
                <a:cs typeface="Times New Roman" panose="02020603050405020304" pitchFamily="18" charset="0"/>
              </a:rPr>
              <a:t>2</a:t>
            </a:r>
            <a:r>
              <a:rPr lang="zh-CN" altLang="zh-CN" sz="3600" kern="100" dirty="0">
                <a:latin typeface="等线" panose="02010600030101010101" pitchFamily="2" charset="-122"/>
                <a:cs typeface="Times New Roman" panose="02020603050405020304" pitchFamily="18" charset="0"/>
              </a:rPr>
              <a:t>）</a:t>
            </a:r>
            <a:r>
              <a:rPr lang="zh-CN" altLang="zh-CN" sz="3600" dirty="0"/>
              <a:t>算法性能</a:t>
            </a:r>
            <a:r>
              <a:rPr lang="zh-CN" altLang="en-US" sz="3600" dirty="0"/>
              <a:t>：</a:t>
            </a:r>
            <a:r>
              <a:rPr lang="zh-CN" altLang="zh-CN" sz="3600" dirty="0"/>
              <a:t>在有限时间内比较精度或比较给定精度之前的消耗时间更为合理</a:t>
            </a:r>
            <a:r>
              <a:rPr lang="zh-CN" altLang="en-US" sz="3600" dirty="0"/>
              <a:t>。</a:t>
            </a:r>
            <a:endParaRPr lang="en-US" altLang="zh-CN" sz="3600" dirty="0"/>
          </a:p>
        </p:txBody>
      </p:sp>
    </p:spTree>
    <p:extLst>
      <p:ext uri="{BB962C8B-B14F-4D97-AF65-F5344CB8AC3E}">
        <p14:creationId xmlns:p14="http://schemas.microsoft.com/office/powerpoint/2010/main" val="219547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33974" y="1895355"/>
            <a:ext cx="3302000" cy="707886"/>
          </a:xfrm>
          <a:prstGeom prst="rect">
            <a:avLst/>
          </a:prstGeom>
          <a:noFill/>
        </p:spPr>
        <p:txBody>
          <a:bodyPr wrap="square" rtlCol="0">
            <a:spAutoFit/>
          </a:bodyPr>
          <a:lstStyle/>
          <a:p>
            <a:pPr algn="r"/>
            <a:r>
              <a:rPr lang="zh-CN" altLang="en-US" sz="4000" b="1" spc="300" dirty="0">
                <a:latin typeface="+mn-ea"/>
                <a:sym typeface="Arial"/>
              </a:rPr>
              <a:t>总结</a:t>
            </a:r>
          </a:p>
        </p:txBody>
      </p:sp>
      <p:cxnSp>
        <p:nvCxnSpPr>
          <p:cNvPr id="4" name="直接连接符 3"/>
          <p:cNvCxnSpPr/>
          <p:nvPr/>
        </p:nvCxnSpPr>
        <p:spPr>
          <a:xfrm>
            <a:off x="5152642" y="2675867"/>
            <a:ext cx="805245"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61142" y="2922904"/>
            <a:ext cx="9869714" cy="1661993"/>
          </a:xfrm>
          <a:prstGeom prst="rect">
            <a:avLst/>
          </a:prstGeom>
          <a:noFill/>
        </p:spPr>
        <p:txBody>
          <a:bodyPr wrap="square" rtlCol="0">
            <a:spAutoFit/>
          </a:bodyPr>
          <a:lstStyle/>
          <a:p>
            <a:r>
              <a:rPr lang="zh-CN" altLang="en-US" sz="2800" dirty="0"/>
              <a:t>主要对基于</a:t>
            </a:r>
            <a:r>
              <a:rPr lang="en-US" altLang="zh-CN" sz="2800" dirty="0"/>
              <a:t>GPU</a:t>
            </a:r>
            <a:r>
              <a:rPr lang="zh-CN" altLang="en-US" sz="2800" dirty="0"/>
              <a:t>的群体只能算法进行了广泛的文献综述</a:t>
            </a:r>
            <a:r>
              <a:rPr lang="zh-CN" altLang="zh-CN" sz="2800" dirty="0"/>
              <a:t>。从优化的角度来看，所有提案都分为四类</a:t>
            </a:r>
            <a:r>
              <a:rPr lang="zh-CN" altLang="en-US" sz="2800" dirty="0"/>
              <a:t>。并讨论了评价并行性和算法性能的指标。</a:t>
            </a:r>
            <a:endParaRPr lang="en-US" altLang="zh-CN" sz="2800" dirty="0"/>
          </a:p>
          <a:p>
            <a:endParaRPr lang="en-US" altLang="zh-CN" dirty="0"/>
          </a:p>
        </p:txBody>
      </p:sp>
      <p:sp>
        <p:nvSpPr>
          <p:cNvPr id="9" name="任意多边形: 形状 8"/>
          <p:cNvSpPr/>
          <p:nvPr/>
        </p:nvSpPr>
        <p:spPr>
          <a:xfrm>
            <a:off x="6096002" y="5486401"/>
            <a:ext cx="6095999" cy="1354470"/>
          </a:xfrm>
          <a:custGeom>
            <a:avLst/>
            <a:gdLst>
              <a:gd name="connsiteX0" fmla="*/ 5778976 w 6095999"/>
              <a:gd name="connsiteY0" fmla="*/ 11 h 2021220"/>
              <a:gd name="connsiteX1" fmla="*/ 6081193 w 6095999"/>
              <a:gd name="connsiteY1" fmla="*/ 198116 h 2021220"/>
              <a:gd name="connsiteX2" fmla="*/ 6095999 w 6095999"/>
              <a:gd name="connsiteY2" fmla="*/ 217042 h 2021220"/>
              <a:gd name="connsiteX3" fmla="*/ 6095999 w 6095999"/>
              <a:gd name="connsiteY3" fmla="*/ 2021220 h 2021220"/>
              <a:gd name="connsiteX4" fmla="*/ 0 w 6095999"/>
              <a:gd name="connsiteY4" fmla="*/ 1999891 h 2021220"/>
              <a:gd name="connsiteX5" fmla="*/ 1863425 w 6095999"/>
              <a:gd name="connsiteY5" fmla="*/ 705097 h 2021220"/>
              <a:gd name="connsiteX6" fmla="*/ 3184333 w 6095999"/>
              <a:gd name="connsiteY6" fmla="*/ 1371724 h 2021220"/>
              <a:gd name="connsiteX7" fmla="*/ 3962726 w 6095999"/>
              <a:gd name="connsiteY7" fmla="*/ 1025590 h 2021220"/>
              <a:gd name="connsiteX8" fmla="*/ 4528830 w 6095999"/>
              <a:gd name="connsiteY8" fmla="*/ 1384543 h 2021220"/>
              <a:gd name="connsiteX9" fmla="*/ 5778976 w 6095999"/>
              <a:gd name="connsiteY9" fmla="*/ 11 h 202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2021220">
                <a:moveTo>
                  <a:pt x="5778976" y="11"/>
                </a:moveTo>
                <a:cubicBezTo>
                  <a:pt x="5879224" y="1079"/>
                  <a:pt x="5980454" y="79066"/>
                  <a:pt x="6081193" y="198116"/>
                </a:cubicBezTo>
                <a:lnTo>
                  <a:pt x="6095999" y="217042"/>
                </a:lnTo>
                <a:lnTo>
                  <a:pt x="6095999" y="2021220"/>
                </a:lnTo>
                <a:lnTo>
                  <a:pt x="0" y="1999891"/>
                </a:lnTo>
                <a:cubicBezTo>
                  <a:pt x="666350" y="1404841"/>
                  <a:pt x="1332703" y="809791"/>
                  <a:pt x="1863425" y="705097"/>
                </a:cubicBezTo>
                <a:cubicBezTo>
                  <a:pt x="2394147" y="600402"/>
                  <a:pt x="2834449" y="1318308"/>
                  <a:pt x="3184333" y="1371724"/>
                </a:cubicBezTo>
                <a:cubicBezTo>
                  <a:pt x="3534217" y="1425139"/>
                  <a:pt x="3738643" y="1023454"/>
                  <a:pt x="3962726" y="1025590"/>
                </a:cubicBezTo>
                <a:cubicBezTo>
                  <a:pt x="4186809" y="1027727"/>
                  <a:pt x="4226121" y="1555473"/>
                  <a:pt x="4528830" y="1384543"/>
                </a:cubicBezTo>
                <a:cubicBezTo>
                  <a:pt x="4831538" y="1213613"/>
                  <a:pt x="5377985" y="-4263"/>
                  <a:pt x="5778976"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任意多边形: 形状 9"/>
          <p:cNvSpPr/>
          <p:nvPr/>
        </p:nvSpPr>
        <p:spPr>
          <a:xfrm>
            <a:off x="1" y="5492051"/>
            <a:ext cx="8577943" cy="1365949"/>
          </a:xfrm>
          <a:custGeom>
            <a:avLst/>
            <a:gdLst>
              <a:gd name="connsiteX0" fmla="*/ 3365070 w 8577943"/>
              <a:gd name="connsiteY0" fmla="*/ 11 h 2038350"/>
              <a:gd name="connsiteX1" fmla="*/ 4520866 w 8577943"/>
              <a:gd name="connsiteY1" fmla="*/ 1410183 h 2038350"/>
              <a:gd name="connsiteX2" fmla="*/ 5393609 w 8577943"/>
              <a:gd name="connsiteY2" fmla="*/ 1025590 h 2038350"/>
              <a:gd name="connsiteX3" fmla="*/ 6054063 w 8577943"/>
              <a:gd name="connsiteY3" fmla="*/ 1487101 h 2038350"/>
              <a:gd name="connsiteX4" fmla="*/ 7021157 w 8577943"/>
              <a:gd name="connsiteY4" fmla="*/ 653818 h 2038350"/>
              <a:gd name="connsiteX5" fmla="*/ 8577943 w 8577943"/>
              <a:gd name="connsiteY5" fmla="*/ 2038350 h 2038350"/>
              <a:gd name="connsiteX6" fmla="*/ 0 w 8577943"/>
              <a:gd name="connsiteY6" fmla="*/ 2008337 h 2038350"/>
              <a:gd name="connsiteX7" fmla="*/ 0 w 8577943"/>
              <a:gd name="connsiteY7" fmla="*/ 850805 h 2038350"/>
              <a:gd name="connsiteX8" fmla="*/ 8435 w 8577943"/>
              <a:gd name="connsiteY8" fmla="*/ 855929 h 2038350"/>
              <a:gd name="connsiteX9" fmla="*/ 770428 w 8577943"/>
              <a:gd name="connsiteY9" fmla="*/ 1371724 h 2038350"/>
              <a:gd name="connsiteX10" fmla="*/ 1548820 w 8577943"/>
              <a:gd name="connsiteY10" fmla="*/ 1025590 h 2038350"/>
              <a:gd name="connsiteX11" fmla="*/ 2114924 w 8577943"/>
              <a:gd name="connsiteY11" fmla="*/ 1384543 h 2038350"/>
              <a:gd name="connsiteX12" fmla="*/ 3365070 w 8577943"/>
              <a:gd name="connsiteY12" fmla="*/ 11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7943" h="2038350">
                <a:moveTo>
                  <a:pt x="3365070" y="11"/>
                </a:moveTo>
                <a:cubicBezTo>
                  <a:pt x="3766060" y="4284"/>
                  <a:pt x="4182776" y="1239253"/>
                  <a:pt x="4520866" y="1410183"/>
                </a:cubicBezTo>
                <a:cubicBezTo>
                  <a:pt x="4858955" y="1581113"/>
                  <a:pt x="5138076" y="1012771"/>
                  <a:pt x="5393609" y="1025590"/>
                </a:cubicBezTo>
                <a:cubicBezTo>
                  <a:pt x="5649142" y="1038410"/>
                  <a:pt x="5782805" y="1549063"/>
                  <a:pt x="6054063" y="1487101"/>
                </a:cubicBezTo>
                <a:cubicBezTo>
                  <a:pt x="6325321" y="1425139"/>
                  <a:pt x="6600511" y="561943"/>
                  <a:pt x="7021157" y="653818"/>
                </a:cubicBezTo>
                <a:cubicBezTo>
                  <a:pt x="7441804" y="745693"/>
                  <a:pt x="8009873" y="1392021"/>
                  <a:pt x="8577943" y="2038350"/>
                </a:cubicBezTo>
                <a:lnTo>
                  <a:pt x="0" y="2008337"/>
                </a:lnTo>
                <a:lnTo>
                  <a:pt x="0" y="850805"/>
                </a:lnTo>
                <a:lnTo>
                  <a:pt x="8435" y="855929"/>
                </a:lnTo>
                <a:cubicBezTo>
                  <a:pt x="297753" y="1045388"/>
                  <a:pt x="551750" y="1338339"/>
                  <a:pt x="770428" y="1371724"/>
                </a:cubicBezTo>
                <a:cubicBezTo>
                  <a:pt x="1120311" y="1425139"/>
                  <a:pt x="1324738" y="1023454"/>
                  <a:pt x="1548820" y="1025590"/>
                </a:cubicBezTo>
                <a:cubicBezTo>
                  <a:pt x="1772903" y="1027727"/>
                  <a:pt x="1812216" y="1555473"/>
                  <a:pt x="2114924" y="1384543"/>
                </a:cubicBezTo>
                <a:cubicBezTo>
                  <a:pt x="2417632" y="1213613"/>
                  <a:pt x="2964080" y="-4263"/>
                  <a:pt x="3365070"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任意多边形: 形状 10"/>
          <p:cNvSpPr/>
          <p:nvPr/>
        </p:nvSpPr>
        <p:spPr>
          <a:xfrm>
            <a:off x="600075" y="5492051"/>
            <a:ext cx="10991850" cy="1365949"/>
          </a:xfrm>
          <a:custGeom>
            <a:avLst/>
            <a:gdLst>
              <a:gd name="connsiteX0" fmla="*/ 0 w 8877300"/>
              <a:gd name="connsiteY0" fmla="*/ 2971816 h 3028966"/>
              <a:gd name="connsiteX1" fmla="*/ 1504950 w 8877300"/>
              <a:gd name="connsiteY1" fmla="*/ 1047766 h 3028966"/>
              <a:gd name="connsiteX2" fmla="*/ 2571750 w 8877300"/>
              <a:gd name="connsiteY2" fmla="*/ 2038366 h 3028966"/>
              <a:gd name="connsiteX3" fmla="*/ 3200400 w 8877300"/>
              <a:gd name="connsiteY3" fmla="*/ 1524016 h 3028966"/>
              <a:gd name="connsiteX4" fmla="*/ 3657600 w 8877300"/>
              <a:gd name="connsiteY4" fmla="*/ 2057416 h 3028966"/>
              <a:gd name="connsiteX5" fmla="*/ 4667250 w 8877300"/>
              <a:gd name="connsiteY5" fmla="*/ 16 h 3028966"/>
              <a:gd name="connsiteX6" fmla="*/ 5600700 w 8877300"/>
              <a:gd name="connsiteY6" fmla="*/ 2095516 h 3028966"/>
              <a:gd name="connsiteX7" fmla="*/ 6305550 w 8877300"/>
              <a:gd name="connsiteY7" fmla="*/ 1524016 h 3028966"/>
              <a:gd name="connsiteX8" fmla="*/ 6838950 w 8877300"/>
              <a:gd name="connsiteY8" fmla="*/ 2209816 h 3028966"/>
              <a:gd name="connsiteX9" fmla="*/ 7620000 w 8877300"/>
              <a:gd name="connsiteY9" fmla="*/ 971566 h 3028966"/>
              <a:gd name="connsiteX10" fmla="*/ 8877300 w 8877300"/>
              <a:gd name="connsiteY10" fmla="*/ 3028966 h 30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7300" h="3028966">
                <a:moveTo>
                  <a:pt x="0" y="2971816"/>
                </a:moveTo>
                <a:cubicBezTo>
                  <a:pt x="538162" y="2087578"/>
                  <a:pt x="1076325" y="1203341"/>
                  <a:pt x="1504950" y="1047766"/>
                </a:cubicBezTo>
                <a:cubicBezTo>
                  <a:pt x="1933575" y="892191"/>
                  <a:pt x="2289175" y="1958991"/>
                  <a:pt x="2571750" y="2038366"/>
                </a:cubicBezTo>
                <a:cubicBezTo>
                  <a:pt x="2854325" y="2117741"/>
                  <a:pt x="3019425" y="1520841"/>
                  <a:pt x="3200400" y="1524016"/>
                </a:cubicBezTo>
                <a:cubicBezTo>
                  <a:pt x="3381375" y="1527191"/>
                  <a:pt x="3413125" y="2311416"/>
                  <a:pt x="3657600" y="2057416"/>
                </a:cubicBezTo>
                <a:cubicBezTo>
                  <a:pt x="3902075" y="1803416"/>
                  <a:pt x="4343400" y="-6334"/>
                  <a:pt x="4667250" y="16"/>
                </a:cubicBezTo>
                <a:cubicBezTo>
                  <a:pt x="4991100" y="6366"/>
                  <a:pt x="5327650" y="1841516"/>
                  <a:pt x="5600700" y="2095516"/>
                </a:cubicBezTo>
                <a:cubicBezTo>
                  <a:pt x="5873750" y="2349516"/>
                  <a:pt x="6099175" y="1504966"/>
                  <a:pt x="6305550" y="1524016"/>
                </a:cubicBezTo>
                <a:cubicBezTo>
                  <a:pt x="6511925" y="1543066"/>
                  <a:pt x="6619875" y="2301891"/>
                  <a:pt x="6838950" y="2209816"/>
                </a:cubicBezTo>
                <a:cubicBezTo>
                  <a:pt x="7058025" y="2117741"/>
                  <a:pt x="7280275" y="835041"/>
                  <a:pt x="7620000" y="971566"/>
                </a:cubicBezTo>
                <a:cubicBezTo>
                  <a:pt x="7959725" y="1108091"/>
                  <a:pt x="8418512" y="2068528"/>
                  <a:pt x="8877300" y="3028966"/>
                </a:cubicBezTo>
              </a:path>
            </a:pathLst>
          </a:custGeom>
          <a:gradFill flip="none" rotWithShape="1">
            <a:gsLst>
              <a:gs pos="90000">
                <a:srgbClr val="525252">
                  <a:alpha val="63000"/>
                </a:srgbClr>
              </a:gs>
              <a:gs pos="22000">
                <a:srgbClr val="525252">
                  <a:alpha val="80000"/>
                </a:srgbClr>
              </a:gs>
            </a:gsLst>
            <a:lin ang="5400000" scaled="1"/>
            <a:tileRect/>
          </a:gra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 name="直接连接符 1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24</a:t>
            </a:fld>
            <a:endParaRPr lang="zh-CN" altLang="en-US" sz="1050" spc="300" dirty="0">
              <a:solidFill>
                <a:srgbClr val="525252"/>
              </a:solidFill>
              <a:latin typeface="Arial"/>
              <a:ea typeface="微软雅黑"/>
              <a:sym typeface="Arial"/>
            </a:endParaRPr>
          </a:p>
        </p:txBody>
      </p:sp>
    </p:spTree>
    <p:extLst>
      <p:ext uri="{BB962C8B-B14F-4D97-AF65-F5344CB8AC3E}">
        <p14:creationId xmlns:p14="http://schemas.microsoft.com/office/powerpoint/2010/main" val="101570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886781"/>
          </a:xfrm>
          <a:prstGeom prst="rect">
            <a:avLst/>
          </a:prstGeom>
          <a:noFill/>
        </p:spPr>
        <p:txBody>
          <a:bodyPr wrap="square" rtlCol="0">
            <a:spAutoFit/>
          </a:bodyPr>
          <a:lstStyle/>
          <a:p>
            <a:pPr>
              <a:lnSpc>
                <a:spcPct val="130000"/>
              </a:lnSpc>
            </a:pPr>
            <a:r>
              <a:rPr lang="en-US" altLang="zh-CN" sz="4400" b="1" dirty="0">
                <a:latin typeface="微软雅黑" panose="020B0503020204020204" pitchFamily="34" charset="-122"/>
                <a:ea typeface="微软雅黑" panose="020B0503020204020204" pitchFamily="34" charset="-122"/>
              </a:rPr>
              <a:t>SIA</a:t>
            </a:r>
            <a:r>
              <a:rPr lang="zh-CN" altLang="en-US" sz="4400" b="1" dirty="0">
                <a:latin typeface="微软雅黑" panose="020B0503020204020204" pitchFamily="34" charset="-122"/>
                <a:ea typeface="微软雅黑" panose="020B0503020204020204" pitchFamily="34" charset="-122"/>
              </a:rPr>
              <a:t>简介</a:t>
            </a: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235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3" name="任意多边形: 形状 52"/>
          <p:cNvSpPr/>
          <p:nvPr/>
        </p:nvSpPr>
        <p:spPr>
          <a:xfrm flipH="1">
            <a:off x="2409913" y="4635110"/>
            <a:ext cx="4671784" cy="3676521"/>
          </a:xfrm>
          <a:custGeom>
            <a:avLst/>
            <a:gdLst>
              <a:gd name="connsiteX0" fmla="*/ 4788576 w 5338352"/>
              <a:gd name="connsiteY0" fmla="*/ 0 h 4838730"/>
              <a:gd name="connsiteX1" fmla="*/ 0 w 5338352"/>
              <a:gd name="connsiteY1" fmla="*/ 0 h 4838730"/>
              <a:gd name="connsiteX2" fmla="*/ 0 w 5338352"/>
              <a:gd name="connsiteY2" fmla="*/ 4838730 h 4838730"/>
              <a:gd name="connsiteX3" fmla="*/ 4788576 w 5338352"/>
              <a:gd name="connsiteY3" fmla="*/ 4838730 h 4838730"/>
              <a:gd name="connsiteX4" fmla="*/ 4788576 w 5338352"/>
              <a:gd name="connsiteY4" fmla="*/ 4838729 h 4838730"/>
              <a:gd name="connsiteX5" fmla="*/ 5338352 w 5338352"/>
              <a:gd name="connsiteY5" fmla="*/ 4838729 h 483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8352" h="4838730">
                <a:moveTo>
                  <a:pt x="4788576" y="0"/>
                </a:moveTo>
                <a:lnTo>
                  <a:pt x="0" y="0"/>
                </a:lnTo>
                <a:lnTo>
                  <a:pt x="0" y="4838730"/>
                </a:lnTo>
                <a:lnTo>
                  <a:pt x="4788576" y="4838730"/>
                </a:lnTo>
                <a:lnTo>
                  <a:pt x="4788576" y="4838729"/>
                </a:lnTo>
                <a:lnTo>
                  <a:pt x="5338352" y="483872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椭圆 13"/>
          <p:cNvSpPr/>
          <p:nvPr/>
        </p:nvSpPr>
        <p:spPr>
          <a:xfrm>
            <a:off x="9545879" y="1176122"/>
            <a:ext cx="614873" cy="614872"/>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 name="直接连接符 15"/>
          <p:cNvCxnSpPr>
            <a:cxnSpLocks/>
            <a:stCxn id="14" idx="4"/>
            <a:endCxn id="21" idx="0"/>
          </p:cNvCxnSpPr>
          <p:nvPr/>
        </p:nvCxnSpPr>
        <p:spPr>
          <a:xfrm flipH="1">
            <a:off x="9049608" y="1790994"/>
            <a:ext cx="803708" cy="905"/>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1" name="弧形 20"/>
          <p:cNvSpPr/>
          <p:nvPr/>
        </p:nvSpPr>
        <p:spPr>
          <a:xfrm flipH="1">
            <a:off x="8757960" y="1791900"/>
            <a:ext cx="583296" cy="583296"/>
          </a:xfrm>
          <a:prstGeom prst="arc">
            <a:avLst>
              <a:gd name="adj1" fmla="val 16200000"/>
              <a:gd name="adj2" fmla="val 5330834"/>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23" name="直接连接符 22"/>
          <p:cNvCxnSpPr>
            <a:cxnSpLocks/>
            <a:stCxn id="21" idx="2"/>
            <a:endCxn id="25" idx="0"/>
          </p:cNvCxnSpPr>
          <p:nvPr/>
        </p:nvCxnSpPr>
        <p:spPr>
          <a:xfrm>
            <a:off x="9043740" y="2375137"/>
            <a:ext cx="807042" cy="11841"/>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5" name="弧形 24"/>
          <p:cNvSpPr/>
          <p:nvPr/>
        </p:nvSpPr>
        <p:spPr>
          <a:xfrm>
            <a:off x="9272840" y="2386977"/>
            <a:ext cx="1155883" cy="1167689"/>
          </a:xfrm>
          <a:prstGeom prst="arc">
            <a:avLst>
              <a:gd name="adj1" fmla="val 16200000"/>
              <a:gd name="adj2" fmla="val 508675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sp>
        <p:nvSpPr>
          <p:cNvPr id="30" name="弧形 29"/>
          <p:cNvSpPr/>
          <p:nvPr/>
        </p:nvSpPr>
        <p:spPr>
          <a:xfrm rot="10800000">
            <a:off x="8390813" y="3550766"/>
            <a:ext cx="1389452" cy="1389452"/>
          </a:xfrm>
          <a:prstGeom prst="arc">
            <a:avLst>
              <a:gd name="adj1" fmla="val 16200000"/>
              <a:gd name="adj2" fmla="val 5416933"/>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32" name="直接连接符 31"/>
          <p:cNvCxnSpPr>
            <a:cxnSpLocks/>
            <a:stCxn id="30" idx="2"/>
            <a:endCxn id="25" idx="2"/>
          </p:cNvCxnSpPr>
          <p:nvPr/>
        </p:nvCxnSpPr>
        <p:spPr>
          <a:xfrm>
            <a:off x="9088961" y="3550775"/>
            <a:ext cx="814943" cy="1421"/>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34" name="弧形 33"/>
          <p:cNvSpPr/>
          <p:nvPr/>
        </p:nvSpPr>
        <p:spPr>
          <a:xfrm>
            <a:off x="9709606" y="4934284"/>
            <a:ext cx="287420" cy="287420"/>
          </a:xfrm>
          <a:prstGeom prst="arc">
            <a:avLst>
              <a:gd name="adj1" fmla="val 16200000"/>
              <a:gd name="adj2" fmla="val 5400541"/>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36" name="直接连接符 35"/>
          <p:cNvCxnSpPr>
            <a:cxnSpLocks/>
            <a:stCxn id="30" idx="0"/>
            <a:endCxn id="34" idx="0"/>
          </p:cNvCxnSpPr>
          <p:nvPr/>
        </p:nvCxnSpPr>
        <p:spPr>
          <a:xfrm flipV="1">
            <a:off x="9085539" y="4934284"/>
            <a:ext cx="767776" cy="5934"/>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39" name="弧形 38"/>
          <p:cNvSpPr/>
          <p:nvPr/>
        </p:nvSpPr>
        <p:spPr>
          <a:xfrm rot="16200000">
            <a:off x="9450025" y="5221704"/>
            <a:ext cx="82218" cy="82218"/>
          </a:xfrm>
          <a:prstGeom prst="arc">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41" name="直接连接符 40"/>
          <p:cNvCxnSpPr>
            <a:stCxn id="39" idx="2"/>
            <a:endCxn id="34" idx="2"/>
          </p:cNvCxnSpPr>
          <p:nvPr/>
        </p:nvCxnSpPr>
        <p:spPr>
          <a:xfrm>
            <a:off x="9491134" y="5221704"/>
            <a:ext cx="362159" cy="0"/>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46" name="弧形 45"/>
          <p:cNvSpPr/>
          <p:nvPr/>
        </p:nvSpPr>
        <p:spPr>
          <a:xfrm rot="5400000">
            <a:off x="9381147" y="5492952"/>
            <a:ext cx="82218" cy="82218"/>
          </a:xfrm>
          <a:prstGeom prst="arc">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Arial"/>
              <a:ea typeface="微软雅黑"/>
              <a:sym typeface="Arial"/>
            </a:endParaRPr>
          </a:p>
        </p:txBody>
      </p:sp>
      <p:cxnSp>
        <p:nvCxnSpPr>
          <p:cNvPr id="48" name="直接连接符 47"/>
          <p:cNvCxnSpPr>
            <a:stCxn id="39" idx="0"/>
            <a:endCxn id="46" idx="0"/>
          </p:cNvCxnSpPr>
          <p:nvPr/>
        </p:nvCxnSpPr>
        <p:spPr>
          <a:xfrm>
            <a:off x="9450025" y="5262813"/>
            <a:ext cx="13340" cy="271248"/>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50" name="弧形 49"/>
          <p:cNvSpPr/>
          <p:nvPr/>
        </p:nvSpPr>
        <p:spPr>
          <a:xfrm rot="16200000">
            <a:off x="8898238" y="5575169"/>
            <a:ext cx="374603" cy="374603"/>
          </a:xfrm>
          <a:prstGeom prst="arc">
            <a:avLst>
              <a:gd name="adj1" fmla="val 10880612"/>
              <a:gd name="adj2" fmla="val 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a:ea typeface="微软雅黑"/>
              <a:sym typeface="Arial"/>
            </a:endParaRPr>
          </a:p>
        </p:txBody>
      </p:sp>
      <p:cxnSp>
        <p:nvCxnSpPr>
          <p:cNvPr id="52" name="直接连接符 51"/>
          <p:cNvCxnSpPr>
            <a:endCxn id="46" idx="2"/>
          </p:cNvCxnSpPr>
          <p:nvPr/>
        </p:nvCxnSpPr>
        <p:spPr>
          <a:xfrm>
            <a:off x="9085539" y="5575167"/>
            <a:ext cx="336717" cy="3"/>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a:cxnSpLocks/>
            <a:stCxn id="50" idx="0"/>
          </p:cNvCxnSpPr>
          <p:nvPr/>
        </p:nvCxnSpPr>
        <p:spPr>
          <a:xfrm>
            <a:off x="9081148" y="5949720"/>
            <a:ext cx="528409" cy="52"/>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56" name="椭圆 55"/>
          <p:cNvSpPr/>
          <p:nvPr/>
        </p:nvSpPr>
        <p:spPr>
          <a:xfrm>
            <a:off x="9444219" y="5949772"/>
            <a:ext cx="305438" cy="30543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sp>
        <p:nvSpPr>
          <p:cNvPr id="57" name="椭圆 56"/>
          <p:cNvSpPr/>
          <p:nvPr/>
        </p:nvSpPr>
        <p:spPr>
          <a:xfrm>
            <a:off x="9242436" y="1854985"/>
            <a:ext cx="439195" cy="439195"/>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8" name="椭圆 57"/>
          <p:cNvSpPr/>
          <p:nvPr/>
        </p:nvSpPr>
        <p:spPr>
          <a:xfrm>
            <a:off x="8968415" y="2488668"/>
            <a:ext cx="987237" cy="987237"/>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椭圆 58"/>
          <p:cNvSpPr/>
          <p:nvPr/>
        </p:nvSpPr>
        <p:spPr>
          <a:xfrm>
            <a:off x="8871300" y="3655366"/>
            <a:ext cx="1181466" cy="1181466"/>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椭圆 59"/>
          <p:cNvSpPr/>
          <p:nvPr/>
        </p:nvSpPr>
        <p:spPr>
          <a:xfrm>
            <a:off x="9404322" y="5026977"/>
            <a:ext cx="115422" cy="115422"/>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1" name="椭圆 60"/>
          <p:cNvSpPr/>
          <p:nvPr/>
        </p:nvSpPr>
        <p:spPr>
          <a:xfrm>
            <a:off x="9376835" y="5323808"/>
            <a:ext cx="170396" cy="1703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2" name="椭圆 61"/>
          <p:cNvSpPr/>
          <p:nvPr/>
        </p:nvSpPr>
        <p:spPr>
          <a:xfrm>
            <a:off x="9376835" y="5668296"/>
            <a:ext cx="170396" cy="170396"/>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3" name="椭圆 62"/>
          <p:cNvSpPr/>
          <p:nvPr/>
        </p:nvSpPr>
        <p:spPr>
          <a:xfrm>
            <a:off x="9396806" y="6062571"/>
            <a:ext cx="106438" cy="106438"/>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椭圆 12"/>
          <p:cNvSpPr/>
          <p:nvPr/>
        </p:nvSpPr>
        <p:spPr>
          <a:xfrm>
            <a:off x="9242436" y="1271946"/>
            <a:ext cx="439195" cy="439195"/>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4" name="文本框 43"/>
          <p:cNvSpPr txBox="1"/>
          <p:nvPr/>
        </p:nvSpPr>
        <p:spPr>
          <a:xfrm>
            <a:off x="1166990" y="524155"/>
            <a:ext cx="4671783" cy="646331"/>
          </a:xfrm>
          <a:prstGeom prst="rect">
            <a:avLst/>
          </a:prstGeom>
          <a:noFill/>
        </p:spPr>
        <p:txBody>
          <a:bodyPr wrap="square" rtlCol="0">
            <a:spAutoFit/>
          </a:bodyPr>
          <a:lstStyle/>
          <a:p>
            <a:r>
              <a:rPr lang="zh-CN" altLang="en-US" sz="3600" b="1" spc="300" dirty="0">
                <a:latin typeface="Arial"/>
                <a:ea typeface="微软雅黑"/>
                <a:sym typeface="Arial"/>
              </a:rPr>
              <a:t>群体智能算法（</a:t>
            </a:r>
            <a:r>
              <a:rPr lang="en-US" altLang="zh-CN" sz="3600" b="1" spc="300" dirty="0">
                <a:latin typeface="Arial"/>
                <a:ea typeface="微软雅黑"/>
                <a:sym typeface="Arial"/>
              </a:rPr>
              <a:t>SIA</a:t>
            </a:r>
            <a:r>
              <a:rPr lang="zh-CN" altLang="en-US" sz="3600" b="1" spc="300" dirty="0">
                <a:latin typeface="Arial"/>
                <a:ea typeface="微软雅黑"/>
                <a:sym typeface="Arial"/>
              </a:rPr>
              <a:t>）</a:t>
            </a:r>
          </a:p>
        </p:txBody>
      </p:sp>
      <p:sp>
        <p:nvSpPr>
          <p:cNvPr id="47" name="文本框 46"/>
          <p:cNvSpPr txBox="1"/>
          <p:nvPr/>
        </p:nvSpPr>
        <p:spPr>
          <a:xfrm>
            <a:off x="1166991" y="1170486"/>
            <a:ext cx="7318468" cy="3966214"/>
          </a:xfrm>
          <a:prstGeom prst="rect">
            <a:avLst/>
          </a:prstGeom>
          <a:noFill/>
        </p:spPr>
        <p:txBody>
          <a:bodyPr wrap="square" rtlCol="0">
            <a:spAutoFit/>
          </a:bodyPr>
          <a:lstStyle/>
          <a:p>
            <a:pPr algn="just">
              <a:lnSpc>
                <a:spcPct val="130000"/>
              </a:lnSpc>
            </a:pPr>
            <a:r>
              <a:rPr lang="zh-CN" altLang="en-US" sz="2800" dirty="0"/>
              <a:t>群体智能优化算法主要模拟了昆虫、兽群、鸟群和鱼群的群体行为，这些群体按照一种合作的方式寻找食物，群体中的每个成员通过学习它自身的经验和其他成员的经验来不断地改变搜索的方向。任何一种由昆虫群体或者其他动物社会行为机制而激发设计出的算法或分布式解决问题的策略均属于群体智能。</a:t>
            </a:r>
            <a:endParaRPr lang="en-GB" altLang="zh-CN" sz="2800" dirty="0">
              <a:solidFill>
                <a:srgbClr val="525252"/>
              </a:solidFill>
              <a:latin typeface="Arial"/>
              <a:ea typeface="微软雅黑"/>
              <a:sym typeface="Arial"/>
            </a:endParaRPr>
          </a:p>
        </p:txBody>
      </p:sp>
      <p:cxnSp>
        <p:nvCxnSpPr>
          <p:cNvPr id="12" name="直接连接符 11"/>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4</a:t>
            </a:fld>
            <a:endParaRPr lang="zh-CN" altLang="en-US" sz="1050" spc="300" dirty="0">
              <a:solidFill>
                <a:srgbClr val="525252"/>
              </a:solidFill>
              <a:latin typeface="Arial"/>
              <a:ea typeface="微软雅黑"/>
              <a:sym typeface="Arial"/>
            </a:endParaRPr>
          </a:p>
        </p:txBody>
      </p:sp>
      <p:sp>
        <p:nvSpPr>
          <p:cNvPr id="64" name="六边形 63"/>
          <p:cNvSpPr/>
          <p:nvPr/>
        </p:nvSpPr>
        <p:spPr>
          <a:xfrm>
            <a:off x="6495845" y="5504504"/>
            <a:ext cx="64612" cy="55700"/>
          </a:xfrm>
          <a:prstGeom prst="hexagon">
            <a:avLst>
              <a:gd name="adj" fmla="val 31960"/>
              <a:gd name="vf" fmla="val 11547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1766329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26" name="直接连接符 2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7"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a:ea typeface="微软雅黑"/>
                <a:sym typeface="Arial"/>
              </a:rPr>
              <a:t>Page</a:t>
            </a:r>
            <a:r>
              <a:rPr lang="zh-CN" altLang="en-US" sz="1050" spc="300" dirty="0">
                <a:solidFill>
                  <a:srgbClr val="525252"/>
                </a:solidFill>
                <a:latin typeface="Arial"/>
                <a:ea typeface="微软雅黑"/>
                <a:sym typeface="Arial"/>
              </a:rPr>
              <a:t> </a:t>
            </a:r>
            <a:fld id="{2C876148-9C27-4B1D-AF05-A3522A5FE3E3}" type="slidenum">
              <a:rPr lang="zh-CN" altLang="en-US" sz="1050" spc="300" smtClean="0">
                <a:solidFill>
                  <a:srgbClr val="525252"/>
                </a:solidFill>
                <a:latin typeface="Arial"/>
                <a:ea typeface="微软雅黑"/>
                <a:sym typeface="Arial"/>
              </a:rPr>
              <a:t>5</a:t>
            </a:fld>
            <a:endParaRPr lang="zh-CN" altLang="en-US" sz="1050" spc="300" dirty="0">
              <a:solidFill>
                <a:srgbClr val="525252"/>
              </a:solidFill>
              <a:latin typeface="Arial"/>
              <a:ea typeface="微软雅黑"/>
              <a:sym typeface="Arial"/>
            </a:endParaRPr>
          </a:p>
        </p:txBody>
      </p:sp>
      <p:sp>
        <p:nvSpPr>
          <p:cNvPr id="2" name="文本框 1">
            <a:extLst>
              <a:ext uri="{FF2B5EF4-FFF2-40B4-BE49-F238E27FC236}">
                <a16:creationId xmlns:a16="http://schemas.microsoft.com/office/drawing/2014/main" id="{6757FF14-8BBD-4788-BE67-18D895652FBC}"/>
              </a:ext>
            </a:extLst>
          </p:cNvPr>
          <p:cNvSpPr txBox="1"/>
          <p:nvPr/>
        </p:nvSpPr>
        <p:spPr>
          <a:xfrm>
            <a:off x="298938" y="457200"/>
            <a:ext cx="8131126" cy="830997"/>
          </a:xfrm>
          <a:prstGeom prst="rect">
            <a:avLst/>
          </a:prstGeom>
          <a:noFill/>
        </p:spPr>
        <p:txBody>
          <a:bodyPr wrap="square" rtlCol="0">
            <a:spAutoFit/>
          </a:bodyPr>
          <a:lstStyle/>
          <a:p>
            <a:r>
              <a:rPr lang="zh-CN" altLang="en-US" sz="4800" b="1" dirty="0"/>
              <a:t>常见的群体智能优化算法</a:t>
            </a:r>
          </a:p>
        </p:txBody>
      </p:sp>
      <p:sp>
        <p:nvSpPr>
          <p:cNvPr id="7" name="文本框 6">
            <a:extLst>
              <a:ext uri="{FF2B5EF4-FFF2-40B4-BE49-F238E27FC236}">
                <a16:creationId xmlns:a16="http://schemas.microsoft.com/office/drawing/2014/main" id="{89617075-1153-43A0-A87C-A8A79DD447CA}"/>
              </a:ext>
            </a:extLst>
          </p:cNvPr>
          <p:cNvSpPr txBox="1"/>
          <p:nvPr/>
        </p:nvSpPr>
        <p:spPr>
          <a:xfrm>
            <a:off x="1596683" y="1446628"/>
            <a:ext cx="8131126" cy="3970318"/>
          </a:xfrm>
          <a:prstGeom prst="rect">
            <a:avLst/>
          </a:prstGeom>
          <a:noFill/>
        </p:spPr>
        <p:txBody>
          <a:bodyPr wrap="square" rtlCol="0">
            <a:spAutoFit/>
          </a:bodyPr>
          <a:lstStyle/>
          <a:p>
            <a:r>
              <a:rPr lang="zh-CN" altLang="en-US" sz="3600" dirty="0">
                <a:latin typeface="+mn-ea"/>
              </a:rPr>
              <a:t>粒子群算法</a:t>
            </a:r>
            <a:r>
              <a:rPr lang="en-US" altLang="zh-CN" sz="3600" dirty="0">
                <a:latin typeface="+mn-ea"/>
              </a:rPr>
              <a:t>(PSO</a:t>
            </a:r>
            <a:r>
              <a:rPr lang="zh-CN" altLang="en-US" sz="3600" dirty="0">
                <a:latin typeface="+mn-ea"/>
              </a:rPr>
              <a:t>）</a:t>
            </a:r>
            <a:endParaRPr lang="en-US" altLang="zh-CN" sz="3600" dirty="0">
              <a:latin typeface="+mn-ea"/>
            </a:endParaRPr>
          </a:p>
          <a:p>
            <a:endParaRPr lang="en-US" altLang="zh-CN" sz="3600" dirty="0">
              <a:latin typeface="+mn-ea"/>
            </a:endParaRPr>
          </a:p>
          <a:p>
            <a:endParaRPr lang="en-US" altLang="zh-CN" sz="3600" dirty="0">
              <a:latin typeface="+mn-ea"/>
            </a:endParaRPr>
          </a:p>
          <a:p>
            <a:r>
              <a:rPr lang="zh-CN" altLang="en-US" sz="3600" dirty="0">
                <a:latin typeface="+mn-ea"/>
              </a:rPr>
              <a:t>蚁群算法</a:t>
            </a:r>
            <a:r>
              <a:rPr lang="en-US" altLang="zh-CN" sz="3600" dirty="0">
                <a:latin typeface="+mn-ea"/>
              </a:rPr>
              <a:t>(ACO)</a:t>
            </a:r>
          </a:p>
          <a:p>
            <a:endParaRPr lang="en-US" altLang="zh-CN" sz="3600" dirty="0">
              <a:latin typeface="+mn-ea"/>
            </a:endParaRPr>
          </a:p>
          <a:p>
            <a:endParaRPr lang="en-US" altLang="zh-CN" sz="3600" dirty="0">
              <a:latin typeface="+mn-ea"/>
            </a:endParaRPr>
          </a:p>
          <a:p>
            <a:r>
              <a:rPr lang="zh-CN" altLang="en-US" sz="3600" dirty="0">
                <a:latin typeface="+mn-ea"/>
              </a:rPr>
              <a:t>烟花</a:t>
            </a:r>
            <a:r>
              <a:rPr lang="zh-CN" altLang="zh-CN" sz="3600" dirty="0">
                <a:latin typeface="+mn-ea"/>
              </a:rPr>
              <a:t>算法（</a:t>
            </a:r>
            <a:r>
              <a:rPr lang="en-US" altLang="zh-CN" sz="3600" dirty="0">
                <a:latin typeface="+mn-ea"/>
              </a:rPr>
              <a:t>FWA</a:t>
            </a:r>
            <a:r>
              <a:rPr lang="zh-CN" altLang="en-US" sz="3600" dirty="0">
                <a:latin typeface="+mn-ea"/>
              </a:rPr>
              <a:t>）</a:t>
            </a:r>
            <a:endParaRPr lang="zh-CN" altLang="en-US" sz="3600" dirty="0"/>
          </a:p>
        </p:txBody>
      </p:sp>
    </p:spTree>
    <p:extLst>
      <p:ext uri="{BB962C8B-B14F-4D97-AF65-F5344CB8AC3E}">
        <p14:creationId xmlns:p14="http://schemas.microsoft.com/office/powerpoint/2010/main" val="35355335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F656EDD-7C53-466D-B87E-678503447AFC}"/>
              </a:ext>
            </a:extLst>
          </p:cNvPr>
          <p:cNvPicPr>
            <a:picLocks noChangeAspect="1"/>
          </p:cNvPicPr>
          <p:nvPr/>
        </p:nvPicPr>
        <p:blipFill>
          <a:blip r:embed="rId3"/>
          <a:stretch>
            <a:fillRect/>
          </a:stretch>
        </p:blipFill>
        <p:spPr>
          <a:xfrm>
            <a:off x="1589650" y="1362401"/>
            <a:ext cx="7680959" cy="4906532"/>
          </a:xfrm>
          <a:prstGeom prst="rect">
            <a:avLst/>
          </a:prstGeom>
        </p:spPr>
      </p:pic>
      <p:sp>
        <p:nvSpPr>
          <p:cNvPr id="3" name="文本框 2">
            <a:extLst>
              <a:ext uri="{FF2B5EF4-FFF2-40B4-BE49-F238E27FC236}">
                <a16:creationId xmlns:a16="http://schemas.microsoft.com/office/drawing/2014/main" id="{A7205577-75F2-42D7-A8B6-42C8EB487442}"/>
              </a:ext>
            </a:extLst>
          </p:cNvPr>
          <p:cNvSpPr txBox="1"/>
          <p:nvPr/>
        </p:nvSpPr>
        <p:spPr>
          <a:xfrm>
            <a:off x="533944" y="589067"/>
            <a:ext cx="6383691" cy="830997"/>
          </a:xfrm>
          <a:prstGeom prst="rect">
            <a:avLst/>
          </a:prstGeom>
          <a:noFill/>
        </p:spPr>
        <p:txBody>
          <a:bodyPr wrap="square" rtlCol="0">
            <a:spAutoFit/>
          </a:bodyPr>
          <a:lstStyle/>
          <a:p>
            <a:r>
              <a:rPr lang="zh-CN" altLang="en-US" sz="4800" b="1" spc="300" dirty="0">
                <a:latin typeface="Arial"/>
                <a:ea typeface="微软雅黑"/>
                <a:sym typeface="Arial"/>
              </a:rPr>
              <a:t>群体智能算法框架</a:t>
            </a:r>
          </a:p>
        </p:txBody>
      </p:sp>
    </p:spTree>
    <p:extLst>
      <p:ext uri="{BB962C8B-B14F-4D97-AF65-F5344CB8AC3E}">
        <p14:creationId xmlns:p14="http://schemas.microsoft.com/office/powerpoint/2010/main" val="253587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文本框 16"/>
          <p:cNvSpPr txBox="1"/>
          <p:nvPr/>
        </p:nvSpPr>
        <p:spPr>
          <a:xfrm>
            <a:off x="4162541" y="2947918"/>
            <a:ext cx="6482951" cy="886781"/>
          </a:xfrm>
          <a:prstGeom prst="rect">
            <a:avLst/>
          </a:prstGeom>
          <a:noFill/>
        </p:spPr>
        <p:txBody>
          <a:bodyPr wrap="square" rtlCol="0">
            <a:spAutoFit/>
          </a:bodyPr>
          <a:lstStyle/>
          <a:p>
            <a:pPr>
              <a:lnSpc>
                <a:spcPct val="130000"/>
              </a:lnSpc>
            </a:pPr>
            <a:r>
              <a:rPr lang="zh-CN" altLang="zh-CN" sz="4400" b="1" dirty="0">
                <a:latin typeface="微软雅黑" panose="020B0503020204020204" pitchFamily="34" charset="-122"/>
                <a:ea typeface="微软雅黑" panose="020B0503020204020204" pitchFamily="34" charset="-122"/>
              </a:rPr>
              <a:t>基于</a:t>
            </a:r>
            <a:r>
              <a:rPr lang="en-US" altLang="zh-CN" sz="4400" b="1" dirty="0">
                <a:latin typeface="微软雅黑" panose="020B0503020204020204" pitchFamily="34" charset="-122"/>
                <a:ea typeface="微软雅黑" panose="020B0503020204020204" pitchFamily="34" charset="-122"/>
              </a:rPr>
              <a:t>GPU</a:t>
            </a:r>
            <a:r>
              <a:rPr lang="zh-CN" altLang="zh-CN" sz="4400" b="1" dirty="0">
                <a:latin typeface="微软雅黑" panose="020B0503020204020204" pitchFamily="34" charset="-122"/>
                <a:ea typeface="微软雅黑" panose="020B0503020204020204" pitchFamily="34" charset="-122"/>
              </a:rPr>
              <a:t>的</a:t>
            </a:r>
            <a:r>
              <a:rPr lang="en-US" altLang="zh-CN" sz="4400" b="1" dirty="0">
                <a:latin typeface="微软雅黑" panose="020B0503020204020204" pitchFamily="34" charset="-122"/>
                <a:ea typeface="微软雅黑" panose="020B0503020204020204" pitchFamily="34" charset="-122"/>
              </a:rPr>
              <a:t>SIA</a:t>
            </a:r>
            <a:endParaRPr lang="zh-CN" altLang="zh-CN" sz="4400" b="1"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37" name="直接连接符 36"/>
          <p:cNvCxnSpPr>
            <a:cxnSpLocks/>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2" name="直接连接符 51"/>
          <p:cNvCxnSpPr>
            <a:cxnSpLocks/>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3" name="直接连接符 62"/>
          <p:cNvCxnSpPr>
            <a:cxnSpLocks/>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68" name="直接连接符 67"/>
          <p:cNvCxnSpPr>
            <a:cxnSpLocks/>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4" name="直接连接符 73"/>
          <p:cNvCxnSpPr>
            <a:cxnSpLocks/>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5" name="直接连接符 84"/>
          <p:cNvCxnSpPr>
            <a:cxnSpLocks/>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6" name="直接连接符 95"/>
          <p:cNvCxnSpPr>
            <a:cxnSpLocks/>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7" name="直接连接符 106"/>
          <p:cNvCxnSpPr>
            <a:cxnSpLocks/>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3" name="直接连接符 122"/>
          <p:cNvCxnSpPr>
            <a:cxnSpLocks/>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29" name="直接连接符 128"/>
          <p:cNvCxnSpPr>
            <a:cxnSpLocks/>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0" name="直接连接符 139"/>
          <p:cNvCxnSpPr>
            <a:cxnSpLocks/>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1" name="直接连接符 150"/>
          <p:cNvCxnSpPr>
            <a:cxnSpLocks/>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4" name="直接连接符 163"/>
          <p:cNvCxnSpPr>
            <a:cxnSpLocks/>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69" name="直接连接符 168"/>
          <p:cNvCxnSpPr>
            <a:cxnSpLocks/>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78" name="直接连接符 177"/>
          <p:cNvCxnSpPr>
            <a:cxnSpLocks/>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197" name="直接连接符 196"/>
          <p:cNvCxnSpPr>
            <a:cxnSpLocks/>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cxnSp>
        <p:nvCxnSpPr>
          <p:cNvPr id="207" name="直接连接符 206"/>
          <p:cNvCxnSpPr>
            <a:cxnSpLocks/>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a:ea typeface="微软雅黑"/>
              <a:sym typeface="Arial"/>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57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14DAFD-6741-4CA8-96A9-4394BD5239DF}"/>
              </a:ext>
            </a:extLst>
          </p:cNvPr>
          <p:cNvSpPr/>
          <p:nvPr/>
        </p:nvSpPr>
        <p:spPr>
          <a:xfrm>
            <a:off x="633046" y="764903"/>
            <a:ext cx="3025223" cy="830997"/>
          </a:xfrm>
          <a:prstGeom prst="rect">
            <a:avLst/>
          </a:prstGeom>
        </p:spPr>
        <p:txBody>
          <a:bodyPr wrap="square">
            <a:spAutoFit/>
          </a:bodyPr>
          <a:lstStyle/>
          <a:p>
            <a:r>
              <a:rPr lang="zh-CN" altLang="zh-CN" sz="4800" dirty="0">
                <a:latin typeface="微软雅黑" panose="020B0503020204020204" pitchFamily="34" charset="-122"/>
                <a:ea typeface="微软雅黑" panose="020B0503020204020204" pitchFamily="34" charset="-122"/>
                <a:cs typeface="Times New Roman" panose="02020603050405020304" pitchFamily="18" charset="0"/>
              </a:rPr>
              <a:t>相关工作</a:t>
            </a:r>
            <a:endParaRPr lang="zh-CN" altLang="en-US" sz="48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33C3693-892B-4AB9-BBE6-272BBF7C8274}"/>
              </a:ext>
            </a:extLst>
          </p:cNvPr>
          <p:cNvSpPr/>
          <p:nvPr/>
        </p:nvSpPr>
        <p:spPr>
          <a:xfrm>
            <a:off x="633046" y="1852880"/>
            <a:ext cx="9003323" cy="4031873"/>
          </a:xfrm>
          <a:prstGeom prst="rect">
            <a:avLst/>
          </a:prstGeom>
        </p:spPr>
        <p:txBody>
          <a:bodyPr wrap="square">
            <a:spAutoFit/>
          </a:bodyPr>
          <a:lstStyle/>
          <a:p>
            <a:pPr marL="266700" indent="266700" algn="just">
              <a:spcAft>
                <a:spcPts val="0"/>
              </a:spcAft>
            </a:pPr>
            <a:r>
              <a:rPr lang="en-US" altLang="zh-CN" sz="3200" kern="100" dirty="0">
                <a:latin typeface="等线" panose="02010600030101010101" pitchFamily="2" charset="-122"/>
                <a:cs typeface="Times New Roman" panose="02020603050405020304" pitchFamily="18" charset="0"/>
              </a:rPr>
              <a:t>1</a:t>
            </a:r>
            <a:r>
              <a:rPr lang="zh-CN" altLang="zh-CN" sz="3200" kern="100" dirty="0">
                <a:latin typeface="等线" panose="02010600030101010101" pitchFamily="2" charset="-122"/>
                <a:cs typeface="Times New Roman" panose="02020603050405020304" pitchFamily="18" charset="0"/>
              </a:rPr>
              <a:t>）</a:t>
            </a:r>
            <a:r>
              <a:rPr lang="en-US" altLang="zh-CN" sz="3200" dirty="0" err="1"/>
              <a:t>Krömer</a:t>
            </a:r>
            <a:r>
              <a:rPr lang="zh-CN" altLang="zh-CN" sz="3200" dirty="0"/>
              <a:t>等人简要概述了基于</a:t>
            </a:r>
            <a:r>
              <a:rPr lang="en-US" altLang="zh-CN" sz="3200" dirty="0"/>
              <a:t>GPU</a:t>
            </a:r>
            <a:r>
              <a:rPr lang="zh-CN" altLang="zh-CN" sz="3200" dirty="0"/>
              <a:t>的</a:t>
            </a:r>
            <a:r>
              <a:rPr lang="en-US" altLang="zh-CN" sz="3200" dirty="0"/>
              <a:t>PSO</a:t>
            </a:r>
            <a:r>
              <a:rPr lang="zh-CN" altLang="zh-CN" sz="3200" dirty="0"/>
              <a:t>的设计，实现和应用的研究。</a:t>
            </a:r>
            <a:endParaRPr lang="en-US" altLang="zh-CN" sz="3200" dirty="0"/>
          </a:p>
          <a:p>
            <a:pPr marL="266700" indent="266700" algn="just">
              <a:spcAft>
                <a:spcPts val="0"/>
              </a:spcAft>
            </a:pPr>
            <a:r>
              <a:rPr lang="en-US" altLang="zh-CN" sz="3200" kern="100" dirty="0">
                <a:latin typeface="等线" panose="02010600030101010101" pitchFamily="2" charset="-122"/>
                <a:cs typeface="Times New Roman" panose="02020603050405020304" pitchFamily="18" charset="0"/>
              </a:rPr>
              <a:t>2</a:t>
            </a:r>
            <a:r>
              <a:rPr lang="zh-CN" altLang="zh-CN" sz="3200" kern="100" dirty="0">
                <a:latin typeface="等线" panose="02010600030101010101" pitchFamily="2" charset="-122"/>
                <a:cs typeface="Times New Roman" panose="02020603050405020304" pitchFamily="18" charset="0"/>
              </a:rPr>
              <a:t>）</a:t>
            </a:r>
            <a:r>
              <a:rPr lang="en-US" altLang="zh-CN" sz="3200" dirty="0"/>
              <a:t>Augusto</a:t>
            </a:r>
            <a:r>
              <a:rPr lang="zh-CN" altLang="zh-CN" sz="3200" dirty="0"/>
              <a:t>等</a:t>
            </a:r>
            <a:r>
              <a:rPr lang="zh-CN" altLang="en-US" sz="3200" dirty="0"/>
              <a:t>人</a:t>
            </a:r>
            <a:r>
              <a:rPr lang="zh-CN" altLang="zh-CN" sz="3200" dirty="0"/>
              <a:t>提出并讨</a:t>
            </a:r>
            <a:r>
              <a:rPr lang="en-US" altLang="zh-CN" sz="3200" dirty="0"/>
              <a:t>	</a:t>
            </a:r>
            <a:r>
              <a:rPr lang="zh-CN" altLang="zh-CN" sz="3200" dirty="0"/>
              <a:t>论了在</a:t>
            </a:r>
            <a:r>
              <a:rPr lang="en-US" altLang="zh-CN" sz="3200" dirty="0"/>
              <a:t>GPU</a:t>
            </a:r>
            <a:r>
              <a:rPr lang="zh-CN" altLang="zh-CN" sz="3200" dirty="0"/>
              <a:t>上实现</a:t>
            </a:r>
            <a:r>
              <a:rPr lang="en-US" altLang="zh-CN" sz="3200" dirty="0"/>
              <a:t>ACO</a:t>
            </a:r>
            <a:r>
              <a:rPr lang="zh-CN" altLang="zh-CN" sz="3200" dirty="0"/>
              <a:t>的不同并行化策略</a:t>
            </a:r>
            <a:endParaRPr lang="en-US" altLang="zh-CN" sz="3200" dirty="0"/>
          </a:p>
          <a:p>
            <a:pPr marL="266700" indent="266700" algn="just">
              <a:spcAft>
                <a:spcPts val="0"/>
              </a:spcAft>
            </a:pPr>
            <a:r>
              <a:rPr lang="en-US" altLang="zh-CN" sz="3200" kern="100" dirty="0">
                <a:latin typeface="等线" panose="02010600030101010101" pitchFamily="2" charset="-122"/>
                <a:cs typeface="Times New Roman" panose="02020603050405020304" pitchFamily="18" charset="0"/>
              </a:rPr>
              <a:t>3</a:t>
            </a:r>
            <a:r>
              <a:rPr lang="zh-CN" altLang="en-US" sz="3200" kern="100" dirty="0">
                <a:latin typeface="等线" panose="02010600030101010101" pitchFamily="2" charset="-122"/>
                <a:cs typeface="Times New Roman" panose="02020603050405020304" pitchFamily="18" charset="0"/>
              </a:rPr>
              <a:t>）</a:t>
            </a:r>
            <a:r>
              <a:rPr lang="en-US" altLang="zh-CN" sz="3200" dirty="0" err="1"/>
              <a:t>Krömer</a:t>
            </a:r>
            <a:r>
              <a:rPr lang="zh-CN" altLang="zh-CN" sz="3200" dirty="0"/>
              <a:t>等简要介绍了最近关于</a:t>
            </a:r>
            <a:r>
              <a:rPr lang="en-US" altLang="zh-CN" sz="3200" dirty="0"/>
              <a:t>GPU</a:t>
            </a:r>
            <a:r>
              <a:rPr lang="zh-CN" altLang="zh-CN" sz="3200" dirty="0"/>
              <a:t>驱动遗传算法（</a:t>
            </a:r>
            <a:r>
              <a:rPr lang="en-US" altLang="zh-CN" sz="3200" dirty="0"/>
              <a:t>GA</a:t>
            </a:r>
            <a:r>
              <a:rPr lang="zh-CN" altLang="zh-CN" sz="3200" dirty="0"/>
              <a:t>），差分进化，</a:t>
            </a:r>
            <a:r>
              <a:rPr lang="en-US" altLang="zh-CN" sz="3200" dirty="0"/>
              <a:t>PSO</a:t>
            </a:r>
            <a:r>
              <a:rPr lang="zh-CN" altLang="zh-CN" sz="3200" dirty="0"/>
              <a:t>和模拟退火（</a:t>
            </a:r>
            <a:r>
              <a:rPr lang="en-US" altLang="zh-CN" sz="3200" dirty="0"/>
              <a:t>SA</a:t>
            </a:r>
            <a:r>
              <a:rPr lang="zh-CN" altLang="zh-CN" sz="3200" dirty="0"/>
              <a:t>）的研究，以及这些算法在研究和现实问题中的应用。</a:t>
            </a:r>
            <a:endParaRPr lang="en-US" altLang="zh-CN" sz="3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510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273CBF-5843-40F9-89B5-2300436389D3}"/>
              </a:ext>
            </a:extLst>
          </p:cNvPr>
          <p:cNvSpPr/>
          <p:nvPr/>
        </p:nvSpPr>
        <p:spPr>
          <a:xfrm>
            <a:off x="600018" y="1566167"/>
            <a:ext cx="9003323" cy="3970318"/>
          </a:xfrm>
          <a:prstGeom prst="rect">
            <a:avLst/>
          </a:prstGeom>
        </p:spPr>
        <p:txBody>
          <a:bodyPr wrap="square">
            <a:spAutoFit/>
          </a:bodyPr>
          <a:lstStyle/>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1</a:t>
            </a:r>
            <a:r>
              <a:rPr lang="zh-CN" altLang="zh-CN" sz="3600" kern="100" dirty="0">
                <a:latin typeface="等线" panose="02010600030101010101" pitchFamily="2" charset="-122"/>
                <a:cs typeface="Times New Roman" panose="02020603050405020304" pitchFamily="18" charset="0"/>
              </a:rPr>
              <a:t>）</a:t>
            </a:r>
            <a:r>
              <a:rPr lang="zh-CN" altLang="en-US" sz="3600" kern="100" dirty="0">
                <a:latin typeface="等线" panose="02010600030101010101" pitchFamily="2" charset="-122"/>
                <a:cs typeface="Times New Roman" panose="02020603050405020304" pitchFamily="18" charset="0"/>
              </a:rPr>
              <a:t>简单</a:t>
            </a:r>
            <a:r>
              <a:rPr lang="zh-CN" altLang="zh-CN" sz="3600" kern="100" dirty="0">
                <a:latin typeface="等线" panose="02010600030101010101" pitchFamily="2" charset="-122"/>
                <a:cs typeface="Times New Roman" panose="02020603050405020304" pitchFamily="18" charset="0"/>
              </a:rPr>
              <a:t>并行模型（</a:t>
            </a:r>
            <a:r>
              <a:rPr lang="en-US" altLang="zh-CN" sz="3600" kern="0" dirty="0">
                <a:latin typeface="Times-Roman"/>
                <a:cs typeface="Times-Roman"/>
              </a:rPr>
              <a:t>Naive parallel model</a:t>
            </a:r>
            <a:r>
              <a:rPr lang="zh-CN" altLang="zh-CN" sz="3600" kern="100" dirty="0">
                <a:latin typeface="等线" panose="02010600030101010101" pitchFamily="2" charset="-122"/>
                <a:cs typeface="Times New Roman" panose="02020603050405020304" pitchFamily="18" charset="0"/>
              </a:rPr>
              <a:t>）。</a:t>
            </a:r>
          </a:p>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2</a:t>
            </a:r>
            <a:r>
              <a:rPr lang="zh-CN" altLang="zh-CN" sz="3600" kern="100" dirty="0">
                <a:latin typeface="等线" panose="02010600030101010101" pitchFamily="2" charset="-122"/>
                <a:cs typeface="Times New Roman" panose="02020603050405020304" pitchFamily="18" charset="0"/>
              </a:rPr>
              <a:t>）多</a:t>
            </a:r>
            <a:r>
              <a:rPr lang="zh-CN" altLang="en-US" sz="3600" kern="100" dirty="0">
                <a:latin typeface="等线" panose="02010600030101010101" pitchFamily="2" charset="-122"/>
                <a:cs typeface="Times New Roman" panose="02020603050405020304" pitchFamily="18" charset="0"/>
              </a:rPr>
              <a:t>阶段</a:t>
            </a:r>
            <a:r>
              <a:rPr lang="zh-CN" altLang="zh-CN" sz="3600" kern="100" dirty="0">
                <a:latin typeface="等线" panose="02010600030101010101" pitchFamily="2" charset="-122"/>
                <a:cs typeface="Times New Roman" panose="02020603050405020304" pitchFamily="18" charset="0"/>
              </a:rPr>
              <a:t>并行模型（</a:t>
            </a:r>
            <a:r>
              <a:rPr lang="en-US" altLang="zh-CN" sz="3600" kern="0" dirty="0">
                <a:latin typeface="Times-Roman"/>
                <a:cs typeface="Times-Roman"/>
              </a:rPr>
              <a:t>Multiphase parallel model</a:t>
            </a:r>
            <a:r>
              <a:rPr lang="zh-CN" altLang="zh-CN" sz="3600" kern="100" dirty="0">
                <a:latin typeface="等线" panose="02010600030101010101" pitchFamily="2" charset="-122"/>
                <a:cs typeface="Times New Roman" panose="02020603050405020304" pitchFamily="18" charset="0"/>
              </a:rPr>
              <a:t>）。</a:t>
            </a:r>
          </a:p>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3</a:t>
            </a:r>
            <a:r>
              <a:rPr lang="zh-CN" altLang="zh-CN" sz="3600" kern="100" dirty="0">
                <a:latin typeface="等线" panose="02010600030101010101" pitchFamily="2" charset="-122"/>
                <a:cs typeface="Times New Roman" panose="02020603050405020304" pitchFamily="18" charset="0"/>
              </a:rPr>
              <a:t>）全</a:t>
            </a:r>
            <a:r>
              <a:rPr lang="en-US" altLang="zh-CN" sz="3600" kern="100" dirty="0">
                <a:latin typeface="等线" panose="02010600030101010101" pitchFamily="2" charset="-122"/>
                <a:cs typeface="Times New Roman" panose="02020603050405020304" pitchFamily="18" charset="0"/>
              </a:rPr>
              <a:t>GPU</a:t>
            </a:r>
            <a:r>
              <a:rPr lang="zh-CN" altLang="zh-CN" sz="3600" kern="100" dirty="0">
                <a:latin typeface="等线" panose="02010600030101010101" pitchFamily="2" charset="-122"/>
                <a:cs typeface="Times New Roman" panose="02020603050405020304" pitchFamily="18" charset="0"/>
              </a:rPr>
              <a:t>并行模型（</a:t>
            </a:r>
            <a:r>
              <a:rPr lang="en-US" altLang="zh-CN" sz="3600" kern="0" dirty="0">
                <a:latin typeface="Times-Roman"/>
                <a:cs typeface="Times-Roman"/>
              </a:rPr>
              <a:t>All-GPU parallel model</a:t>
            </a:r>
            <a:r>
              <a:rPr lang="zh-CN" altLang="zh-CN" sz="3600" kern="100" dirty="0">
                <a:latin typeface="等线" panose="02010600030101010101" pitchFamily="2" charset="-122"/>
                <a:cs typeface="Times New Roman" panose="02020603050405020304" pitchFamily="18" charset="0"/>
              </a:rPr>
              <a:t>）</a:t>
            </a:r>
            <a:r>
              <a:rPr lang="zh-CN" altLang="en-US" sz="3600" kern="100" dirty="0">
                <a:latin typeface="等线" panose="02010600030101010101" pitchFamily="2" charset="-122"/>
                <a:cs typeface="Times New Roman" panose="02020603050405020304" pitchFamily="18" charset="0"/>
              </a:rPr>
              <a:t>。</a:t>
            </a:r>
            <a:endParaRPr lang="zh-CN" altLang="zh-CN" sz="3600" kern="100" dirty="0">
              <a:latin typeface="等线" panose="02010600030101010101" pitchFamily="2" charset="-122"/>
              <a:cs typeface="Times New Roman" panose="02020603050405020304" pitchFamily="18" charset="0"/>
            </a:endParaRPr>
          </a:p>
          <a:p>
            <a:pPr marL="266700" indent="266700" algn="just">
              <a:spcAft>
                <a:spcPts val="0"/>
              </a:spcAft>
            </a:pPr>
            <a:r>
              <a:rPr lang="en-US" altLang="zh-CN" sz="3600" kern="100" dirty="0">
                <a:latin typeface="等线" panose="02010600030101010101" pitchFamily="2" charset="-122"/>
                <a:cs typeface="Times New Roman" panose="02020603050405020304" pitchFamily="18" charset="0"/>
              </a:rPr>
              <a:t>4</a:t>
            </a:r>
            <a:r>
              <a:rPr lang="zh-CN" altLang="zh-CN" sz="3600" kern="100" dirty="0">
                <a:latin typeface="等线" panose="02010600030101010101" pitchFamily="2" charset="-122"/>
                <a:cs typeface="Times New Roman" panose="02020603050405020304" pitchFamily="18" charset="0"/>
              </a:rPr>
              <a:t>）多</a:t>
            </a:r>
            <a:r>
              <a:rPr lang="zh-CN" altLang="en-US" sz="3600" kern="100" dirty="0">
                <a:latin typeface="等线" panose="02010600030101010101" pitchFamily="2" charset="-122"/>
                <a:cs typeface="Times New Roman" panose="02020603050405020304" pitchFamily="18" charset="0"/>
              </a:rPr>
              <a:t>群体</a:t>
            </a:r>
            <a:r>
              <a:rPr lang="zh-CN" altLang="zh-CN" sz="3600" kern="100" dirty="0">
                <a:latin typeface="等线" panose="02010600030101010101" pitchFamily="2" charset="-122"/>
                <a:cs typeface="Times New Roman" panose="02020603050405020304" pitchFamily="18" charset="0"/>
              </a:rPr>
              <a:t>并行模型（</a:t>
            </a:r>
            <a:r>
              <a:rPr lang="en-US" altLang="zh-CN" sz="3600" kern="0" dirty="0">
                <a:latin typeface="Times-Roman"/>
                <a:cs typeface="Times-Roman"/>
              </a:rPr>
              <a:t>Multiswarm parallel model</a:t>
            </a:r>
            <a:r>
              <a:rPr lang="zh-CN" altLang="zh-CN" sz="3600" kern="100" dirty="0">
                <a:latin typeface="等线" panose="02010600030101010101" pitchFamily="2" charset="-122"/>
                <a:cs typeface="Times New Roman" panose="02020603050405020304" pitchFamily="18" charset="0"/>
              </a:rPr>
              <a:t>）</a:t>
            </a:r>
            <a:r>
              <a:rPr lang="zh-CN" altLang="en-US" sz="3600" kern="100" dirty="0">
                <a:latin typeface="等线" panose="02010600030101010101" pitchFamily="2" charset="-122"/>
                <a:cs typeface="Times New Roman" panose="02020603050405020304" pitchFamily="18" charset="0"/>
              </a:rPr>
              <a:t>。</a:t>
            </a:r>
            <a:endParaRPr lang="zh-CN" altLang="zh-CN" sz="3600" kern="100" dirty="0">
              <a:latin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AB87EDE-FAFD-4DD5-AC91-C7D3226FA270}"/>
              </a:ext>
            </a:extLst>
          </p:cNvPr>
          <p:cNvSpPr txBox="1"/>
          <p:nvPr/>
        </p:nvSpPr>
        <p:spPr>
          <a:xfrm>
            <a:off x="1138855" y="735170"/>
            <a:ext cx="4671783" cy="830997"/>
          </a:xfrm>
          <a:prstGeom prst="rect">
            <a:avLst/>
          </a:prstGeom>
          <a:noFill/>
        </p:spPr>
        <p:txBody>
          <a:bodyPr wrap="square" rtlCol="0">
            <a:spAutoFit/>
          </a:bodyPr>
          <a:lstStyle/>
          <a:p>
            <a:r>
              <a:rPr lang="zh-CN" altLang="en-US" sz="4800" b="1" spc="300" dirty="0">
                <a:latin typeface="Arial"/>
                <a:ea typeface="微软雅黑"/>
                <a:sym typeface="Arial"/>
              </a:rPr>
              <a:t>类别</a:t>
            </a:r>
          </a:p>
        </p:txBody>
      </p:sp>
    </p:spTree>
    <p:extLst>
      <p:ext uri="{BB962C8B-B14F-4D97-AF65-F5344CB8AC3E}">
        <p14:creationId xmlns:p14="http://schemas.microsoft.com/office/powerpoint/2010/main" val="3146455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2928</TotalTime>
  <Words>1985</Words>
  <Application>Microsoft Office PowerPoint</Application>
  <PresentationFormat>宽屏</PresentationFormat>
  <Paragraphs>184</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Times-Roman</vt:lpstr>
      <vt:lpstr>等线</vt:lpstr>
      <vt:lpstr>等线 Light</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dc:title>
  <dc:creator>第一PPT</dc:creator>
  <cp:keywords>www.1ppt.com</cp:keywords>
  <dc:description>www.1ppt.com</dc:description>
  <cp:lastModifiedBy>Administrator</cp:lastModifiedBy>
  <cp:revision>750</cp:revision>
  <dcterms:created xsi:type="dcterms:W3CDTF">2017-08-31T05:00:04Z</dcterms:created>
  <dcterms:modified xsi:type="dcterms:W3CDTF">2019-05-06T09:08:32Z</dcterms:modified>
</cp:coreProperties>
</file>