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61" r:id="rId6"/>
    <p:sldId id="259" r:id="rId7"/>
    <p:sldId id="303" r:id="rId8"/>
    <p:sldId id="289" r:id="rId9"/>
    <p:sldId id="291" r:id="rId10"/>
    <p:sldId id="292" r:id="rId11"/>
    <p:sldId id="266" r:id="rId12"/>
    <p:sldId id="264" r:id="rId13"/>
    <p:sldId id="262" r:id="rId14"/>
    <p:sldId id="293" r:id="rId15"/>
    <p:sldId id="270" r:id="rId16"/>
    <p:sldId id="288" r:id="rId17"/>
    <p:sldId id="271" r:id="rId18"/>
    <p:sldId id="294" r:id="rId19"/>
    <p:sldId id="265" r:id="rId20"/>
    <p:sldId id="295" r:id="rId21"/>
    <p:sldId id="296" r:id="rId22"/>
    <p:sldId id="297" r:id="rId23"/>
    <p:sldId id="298" r:id="rId24"/>
    <p:sldId id="272" r:id="rId25"/>
    <p:sldId id="299" r:id="rId26"/>
    <p:sldId id="301" r:id="rId27"/>
    <p:sldId id="302" r:id="rId28"/>
    <p:sldId id="285" r:id="rId29"/>
    <p:sldId id="28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25252"/>
    <a:srgbClr val="F364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0" autoAdjust="0"/>
    <p:restoredTop sz="63062" autoAdjust="0"/>
  </p:normalViewPr>
  <p:slideViewPr>
    <p:cSldViewPr snapToGrid="0">
      <p:cViewPr varScale="1">
        <p:scale>
          <a:sx n="72" d="100"/>
          <a:sy n="72" d="100"/>
        </p:scale>
        <p:origin x="2022" y="60"/>
      </p:cViewPr>
      <p:guideLst>
        <p:guide orient="horz" pos="2160"/>
        <p:guide pos="3840"/>
      </p:guideLst>
    </p:cSldViewPr>
  </p:slideViewPr>
  <p:notesTextViewPr>
    <p:cViewPr>
      <p:scale>
        <a:sx n="200" d="100"/>
        <a:sy n="2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64D7-5900-43FF-8705-A02AF3C6754C}"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13EB8-F188-4A5F-A60C-61818CD7C665}" type="slidenum">
              <a:rPr lang="zh-CN" altLang="en-US" smtClean="0"/>
              <a:t>‹#›</a:t>
            </a:fld>
            <a:endParaRPr lang="zh-CN" altLang="en-US"/>
          </a:p>
        </p:txBody>
      </p:sp>
    </p:spTree>
    <p:extLst>
      <p:ext uri="{BB962C8B-B14F-4D97-AF65-F5344CB8AC3E}">
        <p14:creationId xmlns:p14="http://schemas.microsoft.com/office/powerpoint/2010/main" val="126593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letpub.com.cn/index.php?page=journalapp&amp;view=detail&amp;journalid=94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第二篇论文是用</a:t>
            </a:r>
            <a:r>
              <a:rPr lang="en-US" altLang="zh-CN" dirty="0"/>
              <a:t>GPU</a:t>
            </a:r>
            <a:r>
              <a:rPr lang="zh-CN" altLang="en-US" dirty="0"/>
              <a:t>来优化配电系统</a:t>
            </a:r>
            <a:endParaRPr lang="en-US" altLang="zh-CN" dirty="0"/>
          </a:p>
          <a:p>
            <a:r>
              <a:rPr lang="zh-CN" altLang="en-US" sz="1200" b="1" i="0" u="none" strike="noStrike" kern="1200" dirty="0">
                <a:solidFill>
                  <a:schemeClr val="tx1"/>
                </a:solidFill>
                <a:effectLst/>
                <a:latin typeface="+mn-lt"/>
                <a:ea typeface="+mn-ea"/>
                <a:cs typeface="+mn-cs"/>
                <a:hlinkClick r:id="rId3"/>
              </a:rPr>
              <a:t>发表在</a:t>
            </a:r>
            <a:r>
              <a:rPr lang="en-US" altLang="zh-CN" sz="1200" b="1" i="0" u="none" strike="noStrike" kern="1200" dirty="0">
                <a:solidFill>
                  <a:schemeClr val="tx1"/>
                </a:solidFill>
                <a:effectLst/>
                <a:latin typeface="+mn-lt"/>
                <a:ea typeface="+mn-ea"/>
                <a:cs typeface="+mn-cs"/>
                <a:hlinkClick r:id="rId3"/>
              </a:rPr>
              <a:t>IEEE	Transactions on Smart Grid</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最后是元启发式算法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元启发式算法优点主要有：</a:t>
            </a:r>
            <a:r>
              <a:rPr lang="zh-CN" altLang="en-US" sz="1200" kern="0" dirty="0">
                <a:latin typeface="Times-Roman"/>
              </a:rPr>
              <a:t>①需要信息少。</a:t>
            </a:r>
            <a:r>
              <a:rPr lang="en-US" altLang="zh-CN" sz="1200" kern="0" dirty="0">
                <a:latin typeface="Times-Roman"/>
              </a:rPr>
              <a:t> </a:t>
            </a:r>
            <a:r>
              <a:rPr lang="zh-CN" altLang="en-US" sz="1200" kern="0" dirty="0">
                <a:latin typeface="Times-Roman"/>
              </a:rPr>
              <a:t>②</a:t>
            </a:r>
            <a:r>
              <a:rPr lang="zh-CN" altLang="zh-CN" sz="1200" dirty="0"/>
              <a:t>通过在多次迭代中改进候选解决方案来工作</a:t>
            </a:r>
            <a:r>
              <a:rPr lang="zh-CN" altLang="en-US" sz="1200" dirty="0"/>
              <a:t>，</a:t>
            </a:r>
            <a:r>
              <a:rPr lang="en-US" altLang="zh-CN" sz="1200" dirty="0"/>
              <a:t> </a:t>
            </a:r>
            <a:r>
              <a:rPr lang="zh-CN" altLang="zh-CN" sz="1200" dirty="0"/>
              <a:t>直</a:t>
            </a:r>
            <a:r>
              <a:rPr lang="zh-CN" altLang="en-US" sz="1200" dirty="0"/>
              <a:t>找到</a:t>
            </a:r>
            <a:r>
              <a:rPr lang="zh-CN" altLang="zh-CN" sz="1200" dirty="0"/>
              <a:t>准最优解决方案</a:t>
            </a:r>
            <a:r>
              <a:rPr lang="zh-CN" altLang="en-US" sz="1200" dirty="0"/>
              <a:t>。</a:t>
            </a:r>
            <a:r>
              <a:rPr lang="en-US"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Times-Roman"/>
              </a:rPr>
              <a:t>缺点主要有：</a:t>
            </a:r>
            <a:r>
              <a:rPr lang="zh-CN" altLang="en-US" sz="1100" kern="0" dirty="0">
                <a:latin typeface="Times-Roman"/>
              </a:rPr>
              <a:t>①</a:t>
            </a:r>
            <a:r>
              <a:rPr lang="zh-CN" altLang="en-US" sz="1100" dirty="0"/>
              <a:t>候选解不能是真正随机的，需满足一定条件。</a:t>
            </a:r>
            <a:r>
              <a:rPr lang="zh-CN" altLang="en-US" sz="1100" kern="0" dirty="0">
                <a:latin typeface="Times-Roman"/>
              </a:rPr>
              <a:t>。</a:t>
            </a:r>
            <a:r>
              <a:rPr lang="en-US" altLang="zh-CN" sz="1100" kern="0" dirty="0">
                <a:latin typeface="Times-Roma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0" dirty="0">
                <a:latin typeface="Times-Roman"/>
              </a:rPr>
              <a:t>	</a:t>
            </a:r>
            <a:r>
              <a:rPr lang="zh-CN" altLang="en-US" sz="1100" kern="0" dirty="0">
                <a:latin typeface="Times-Roman"/>
              </a:rPr>
              <a:t>②</a:t>
            </a:r>
            <a:r>
              <a:rPr lang="zh-CN" altLang="zh-CN" sz="1100" dirty="0"/>
              <a:t>所使用的候选解决方案的数量</a:t>
            </a:r>
            <a:r>
              <a:rPr lang="zh-CN" altLang="en-US" sz="1100" dirty="0"/>
              <a:t>和</a:t>
            </a:r>
            <a:r>
              <a:rPr lang="zh-CN" altLang="zh-CN" sz="1100" dirty="0"/>
              <a:t>所需的迭代次数可能非常大</a:t>
            </a:r>
            <a:r>
              <a:rPr lang="zh-CN" altLang="en-US" sz="1100" dirty="0"/>
              <a:t>。导致时间执行长</a:t>
            </a:r>
            <a:endParaRPr lang="en-US" altLang="zh-CN" sz="1100" kern="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出于这个原因，</a:t>
            </a:r>
            <a:r>
              <a:rPr lang="zh-CN" altLang="zh-CN" sz="1200" dirty="0"/>
              <a:t>元启发式</a:t>
            </a:r>
            <a:r>
              <a:rPr lang="zh-CN" altLang="zh-CN" sz="1200" kern="1200" dirty="0">
                <a:solidFill>
                  <a:schemeClr val="tx1"/>
                </a:solidFill>
                <a:effectLst/>
                <a:latin typeface="+mn-lt"/>
                <a:ea typeface="+mn-ea"/>
                <a:cs typeface="+mn-cs"/>
              </a:rPr>
              <a:t>很少被用于重新配置具有超过几百个总线的网络。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为了解决这一局限性，</a:t>
            </a:r>
            <a:r>
              <a:rPr lang="zh-CN" altLang="en-US" sz="1200" kern="1200" dirty="0">
                <a:solidFill>
                  <a:schemeClr val="tx1"/>
                </a:solidFill>
                <a:effectLst/>
                <a:latin typeface="+mn-lt"/>
                <a:ea typeface="+mn-ea"/>
                <a:cs typeface="+mn-cs"/>
              </a:rPr>
              <a:t>该论</a:t>
            </a:r>
            <a:r>
              <a:rPr lang="zh-CN" altLang="zh-CN" sz="1200" kern="1200" dirty="0">
                <a:solidFill>
                  <a:schemeClr val="tx1"/>
                </a:solidFill>
                <a:effectLst/>
                <a:latin typeface="+mn-lt"/>
                <a:ea typeface="+mn-ea"/>
                <a:cs typeface="+mn-cs"/>
              </a:rPr>
              <a:t>文提出了</a:t>
            </a:r>
            <a:r>
              <a:rPr lang="zh-CN" altLang="zh-CN" sz="1200" dirty="0"/>
              <a:t>元启发式</a:t>
            </a:r>
            <a:r>
              <a:rPr lang="zh-CN" altLang="en-US" sz="1200" dirty="0"/>
              <a:t>在</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上的并行实现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显着加速基于元启发式的</a:t>
            </a:r>
            <a:r>
              <a:rPr lang="zh-CN" altLang="en-US" sz="1200" kern="1200" dirty="0">
                <a:solidFill>
                  <a:schemeClr val="tx1"/>
                </a:solidFill>
                <a:effectLst/>
                <a:latin typeface="+mn-lt"/>
                <a:ea typeface="+mn-ea"/>
                <a:cs typeface="+mn-cs"/>
              </a:rPr>
              <a:t>配电馈线重构</a:t>
            </a:r>
            <a:r>
              <a:rPr lang="zh-CN" altLang="zh-CN" sz="1200" kern="1200" dirty="0">
                <a:solidFill>
                  <a:schemeClr val="tx1"/>
                </a:solidFill>
                <a:effectLst/>
                <a:latin typeface="+mn-lt"/>
                <a:ea typeface="+mn-ea"/>
                <a:cs typeface="+mn-cs"/>
              </a:rPr>
              <a:t>求解器的执行。</a:t>
            </a:r>
            <a:r>
              <a:rPr lang="zh-CN" altLang="en-US" sz="1200" kern="1200" dirty="0">
                <a:solidFill>
                  <a:schemeClr val="tx1"/>
                </a:solidFill>
                <a:effectLst/>
                <a:latin typeface="+mn-lt"/>
                <a:ea typeface="+mn-ea"/>
                <a:cs typeface="+mn-cs"/>
              </a:rPr>
              <a:t>所提出的算法还通过使用唯一的解决方案编码来避免复杂的运算符而变得非常有效。</a:t>
            </a:r>
            <a:r>
              <a:rPr lang="zh-CN" altLang="zh-CN" sz="1200" kern="1200" dirty="0">
                <a:solidFill>
                  <a:schemeClr val="tx1"/>
                </a:solidFill>
                <a:effectLst/>
                <a:latin typeface="+mn-lt"/>
                <a:ea typeface="+mn-ea"/>
                <a:cs typeface="+mn-cs"/>
              </a:rPr>
              <a:t>由此产生的算法能够重新配置多达</a:t>
            </a:r>
            <a:r>
              <a:rPr lang="en-US" altLang="zh-CN" sz="1200" kern="1200" dirty="0">
                <a:solidFill>
                  <a:schemeClr val="tx1"/>
                </a:solidFill>
                <a:effectLst/>
                <a:latin typeface="+mn-lt"/>
                <a:ea typeface="+mn-ea"/>
                <a:cs typeface="+mn-cs"/>
              </a:rPr>
              <a:t>4400</a:t>
            </a:r>
            <a:r>
              <a:rPr lang="zh-CN" altLang="zh-CN" sz="1200" kern="1200" dirty="0">
                <a:solidFill>
                  <a:schemeClr val="tx1"/>
                </a:solidFill>
                <a:effectLst/>
                <a:latin typeface="+mn-lt"/>
                <a:ea typeface="+mn-ea"/>
                <a:cs typeface="+mn-cs"/>
              </a:rPr>
              <a:t>个总线的网络，比任何被调查的参考大得多。</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10</a:t>
            </a:fld>
            <a:endParaRPr lang="zh-CN" altLang="en-US"/>
          </a:p>
        </p:txBody>
      </p:sp>
    </p:spTree>
    <p:extLst>
      <p:ext uri="{BB962C8B-B14F-4D97-AF65-F5344CB8AC3E}">
        <p14:creationId xmlns:p14="http://schemas.microsoft.com/office/powerpoint/2010/main" val="407602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接下来简单讲一下</a:t>
            </a:r>
            <a:r>
              <a:rPr lang="en-US" altLang="zh-CN" dirty="0"/>
              <a:t>GPU</a:t>
            </a:r>
            <a:r>
              <a:rPr lang="zh-CN" altLang="en-US" dirty="0"/>
              <a:t>架构。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11</a:t>
            </a:fld>
            <a:endParaRPr lang="zh-CN" altLang="en-US"/>
          </a:p>
        </p:txBody>
      </p:sp>
    </p:spTree>
    <p:extLst>
      <p:ext uri="{BB962C8B-B14F-4D97-AF65-F5344CB8AC3E}">
        <p14:creationId xmlns:p14="http://schemas.microsoft.com/office/powerpoint/2010/main" val="189117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GPU</a:t>
            </a:r>
            <a:r>
              <a:rPr lang="zh-CN" altLang="en-US" sz="1200" kern="1200" dirty="0">
                <a:solidFill>
                  <a:schemeClr val="tx1"/>
                </a:solidFill>
                <a:effectLst/>
                <a:latin typeface="+mn-lt"/>
                <a:ea typeface="+mn-ea"/>
                <a:cs typeface="+mn-cs"/>
              </a:rPr>
              <a:t>上有很多这种多处理器（</a:t>
            </a:r>
            <a:r>
              <a:rPr lang="en-US" altLang="zh-CN" sz="1200" kern="1200" dirty="0">
                <a:solidFill>
                  <a:schemeClr val="tx1"/>
                </a:solidFill>
                <a:effectLst/>
                <a:latin typeface="+mn-lt"/>
                <a:ea typeface="+mn-ea"/>
                <a:cs typeface="+mn-cs"/>
              </a:rPr>
              <a:t>MP</a:t>
            </a:r>
            <a:r>
              <a:rPr lang="zh-CN" altLang="en-US" sz="1200" kern="1200" dirty="0">
                <a:solidFill>
                  <a:schemeClr val="tx1"/>
                </a:solidFill>
                <a:effectLst/>
                <a:latin typeface="+mn-lt"/>
                <a:ea typeface="+mn-ea"/>
                <a:cs typeface="+mn-cs"/>
              </a:rPr>
              <a:t>），一个多处理器上又有很多流处理器（</a:t>
            </a:r>
            <a:r>
              <a:rPr lang="en-US" altLang="zh-CN" sz="1200" kern="1200" dirty="0">
                <a:solidFill>
                  <a:schemeClr val="tx1"/>
                </a:solidFill>
                <a:effectLst/>
                <a:latin typeface="+mn-lt"/>
                <a:ea typeface="+mn-ea"/>
                <a:cs typeface="+mn-cs"/>
              </a:rPr>
              <a:t>SP</a:t>
            </a:r>
            <a:r>
              <a:rPr lang="zh-CN" altLang="en-US" sz="1200" kern="1200" dirty="0">
                <a:solidFill>
                  <a:schemeClr val="tx1"/>
                </a:solidFill>
                <a:effectLst/>
                <a:latin typeface="+mn-lt"/>
                <a:ea typeface="+mn-ea"/>
                <a:cs typeface="+mn-cs"/>
              </a:rPr>
              <a:t>）并且共享一组寄存器和存储器。其中一块</a:t>
            </a:r>
            <a:r>
              <a:rPr lang="en-US" altLang="zh-CN" sz="1200" kern="1200" dirty="0">
                <a:solidFill>
                  <a:schemeClr val="tx1"/>
                </a:solidFill>
                <a:effectLst/>
                <a:latin typeface="+mn-lt"/>
                <a:ea typeface="+mn-ea"/>
                <a:cs typeface="+mn-cs"/>
              </a:rPr>
              <a:t>MP</a:t>
            </a:r>
            <a:r>
              <a:rPr lang="zh-CN" altLang="en-US" sz="1200" kern="1200" dirty="0">
                <a:solidFill>
                  <a:schemeClr val="tx1"/>
                </a:solidFill>
                <a:effectLst/>
                <a:latin typeface="+mn-lt"/>
                <a:ea typeface="+mn-ea"/>
                <a:cs typeface="+mn-cs"/>
              </a:rPr>
              <a:t>就可以处理很多线程。</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12</a:t>
            </a:fld>
            <a:endParaRPr lang="zh-CN" altLang="en-US"/>
          </a:p>
        </p:txBody>
      </p:sp>
    </p:spTree>
    <p:extLst>
      <p:ext uri="{BB962C8B-B14F-4D97-AF65-F5344CB8AC3E}">
        <p14:creationId xmlns:p14="http://schemas.microsoft.com/office/powerpoint/2010/main" val="4163794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当处理程序时，</a:t>
            </a:r>
            <a:r>
              <a:rPr lang="zh-CN" altLang="zh-CN" dirty="0"/>
              <a:t>程序流程由</a:t>
            </a:r>
            <a:r>
              <a:rPr lang="en-US" altLang="zh-CN" dirty="0"/>
              <a:t>CPU</a:t>
            </a:r>
            <a:r>
              <a:rPr lang="zh-CN" altLang="zh-CN" dirty="0"/>
              <a:t>（或主机）控制，调用内核将大量计算卸载到</a:t>
            </a:r>
            <a:r>
              <a:rPr lang="en-US" altLang="zh-CN" dirty="0"/>
              <a:t>GPU</a:t>
            </a:r>
            <a:r>
              <a:rPr lang="zh-CN" altLang="en-US" dirty="0"/>
              <a:t>。</a:t>
            </a:r>
            <a:endParaRPr lang="en-US" altLang="zh-CN" dirty="0"/>
          </a:p>
          <a:p>
            <a:r>
              <a:rPr lang="zh-CN" altLang="en-US" sz="1200" b="0" i="0" kern="1200" dirty="0">
                <a:solidFill>
                  <a:schemeClr val="tx1"/>
                </a:solidFill>
                <a:effectLst/>
                <a:latin typeface="+mn-lt"/>
                <a:ea typeface="+mn-ea"/>
                <a:cs typeface="+mn-cs"/>
              </a:rPr>
              <a:t>当一个</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启动后，</a:t>
            </a:r>
            <a:r>
              <a:rPr lang="en-US" altLang="zh-CN" dirty="0"/>
              <a:t>GPU</a:t>
            </a:r>
            <a:r>
              <a:rPr lang="zh-CN" altLang="zh-CN" dirty="0"/>
              <a:t>启动一个分为线程块的线程网格</a:t>
            </a:r>
            <a:r>
              <a:rPr lang="zh-CN" altLang="en-US" dirty="0"/>
              <a:t>，一个块中的线程会在同一个</a:t>
            </a:r>
            <a:r>
              <a:rPr lang="en-US" altLang="zh-CN" dirty="0"/>
              <a:t>MP</a:t>
            </a:r>
            <a:r>
              <a:rPr lang="zh-CN" altLang="en-US" dirty="0"/>
              <a:t>并行执行。</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13</a:t>
            </a:fld>
            <a:endParaRPr lang="zh-CN" altLang="en-US"/>
          </a:p>
        </p:txBody>
      </p:sp>
    </p:spTree>
    <p:extLst>
      <p:ext uri="{BB962C8B-B14F-4D97-AF65-F5344CB8AC3E}">
        <p14:creationId xmlns:p14="http://schemas.microsoft.com/office/powerpoint/2010/main" val="1148326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首先看一下遗传算法。遗传算法的伪代码如下；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大概就是从一组</a:t>
            </a:r>
            <a:r>
              <a:rPr lang="zh-CN" altLang="zh-CN" sz="1200" kern="1200" dirty="0">
                <a:solidFill>
                  <a:schemeClr val="tx1"/>
                </a:solidFill>
                <a:effectLst/>
                <a:latin typeface="+mn-lt"/>
                <a:ea typeface="+mn-ea"/>
                <a:cs typeface="+mn-cs"/>
              </a:rPr>
              <a:t>候选解决方案开始，</a:t>
            </a:r>
            <a:r>
              <a:rPr lang="zh-CN" altLang="en-US" sz="1200" kern="1200" dirty="0">
                <a:solidFill>
                  <a:schemeClr val="tx1"/>
                </a:solidFill>
                <a:effectLst/>
                <a:latin typeface="+mn-lt"/>
                <a:ea typeface="+mn-ea"/>
                <a:cs typeface="+mn-cs"/>
              </a:rPr>
              <a:t>通过适应度函数进行评价。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依靠选择，交叉和变异</a:t>
            </a:r>
            <a:r>
              <a:rPr lang="zh-CN" altLang="en-US" sz="1200" kern="1200" dirty="0">
                <a:solidFill>
                  <a:schemeClr val="tx1"/>
                </a:solidFill>
                <a:effectLst/>
                <a:latin typeface="+mn-lt"/>
                <a:ea typeface="+mn-ea"/>
                <a:cs typeface="+mn-cs"/>
              </a:rPr>
              <a:t>遗传</a:t>
            </a:r>
            <a:r>
              <a:rPr lang="zh-CN" altLang="zh-CN" sz="1200" kern="1200" dirty="0">
                <a:solidFill>
                  <a:schemeClr val="tx1"/>
                </a:solidFill>
                <a:effectLst/>
                <a:latin typeface="+mn-lt"/>
                <a:ea typeface="+mn-ea"/>
                <a:cs typeface="+mn-cs"/>
              </a:rPr>
              <a:t>操</a:t>
            </a:r>
            <a:r>
              <a:rPr lang="zh-CN" altLang="en-US" sz="1200" kern="1200" dirty="0">
                <a:solidFill>
                  <a:schemeClr val="tx1"/>
                </a:solidFill>
                <a:effectLst/>
                <a:latin typeface="+mn-lt"/>
                <a:ea typeface="+mn-ea"/>
                <a:cs typeface="+mn-cs"/>
              </a:rPr>
              <a:t>产生新一代群体，然后又执行同样的操作</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直到满足一定规则大概就是这样一个流程。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该论文中</a:t>
            </a:r>
            <a:r>
              <a:rPr lang="zh-CN" altLang="zh-CN" sz="1200" kern="1200" dirty="0">
                <a:solidFill>
                  <a:schemeClr val="tx1"/>
                </a:solidFill>
                <a:effectLst/>
                <a:latin typeface="+mn-lt"/>
                <a:ea typeface="+mn-ea"/>
                <a:cs typeface="+mn-cs"/>
              </a:rPr>
              <a:t>候选</a:t>
            </a:r>
            <a:r>
              <a:rPr lang="zh-CN" altLang="en-US" sz="1200" kern="1200" dirty="0">
                <a:solidFill>
                  <a:schemeClr val="tx1"/>
                </a:solidFill>
                <a:effectLst/>
                <a:latin typeface="+mn-lt"/>
                <a:ea typeface="+mn-ea"/>
                <a:cs typeface="+mn-cs"/>
              </a:rPr>
              <a:t>解决方案</a:t>
            </a:r>
            <a:r>
              <a:rPr lang="zh-CN" altLang="zh-CN" sz="1200" kern="1200" dirty="0">
                <a:solidFill>
                  <a:schemeClr val="tx1"/>
                </a:solidFill>
                <a:effectLst/>
                <a:latin typeface="+mn-lt"/>
                <a:ea typeface="+mn-ea"/>
                <a:cs typeface="+mn-cs"/>
              </a:rPr>
              <a:t>被编码为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之间的实数向量，并使用均匀分布随机初始化。</a:t>
            </a:r>
            <a:endParaRPr lang="en-US" altLang="zh-CN" sz="1200" kern="1200" dirty="0">
              <a:solidFill>
                <a:schemeClr val="tx1"/>
              </a:solidFill>
              <a:effectLst/>
              <a:latin typeface="+mn-lt"/>
              <a:ea typeface="+mn-ea"/>
              <a:cs typeface="+mn-cs"/>
            </a:endParaRPr>
          </a:p>
          <a:p>
            <a:r>
              <a:rPr lang="zh-CN" altLang="en-US" dirty="0"/>
              <a:t>其中上面就是产生子代过程中的交叉操作，下面表示是个体出现了变异。</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15</a:t>
            </a:fld>
            <a:endParaRPr lang="zh-CN" altLang="en-US"/>
          </a:p>
        </p:txBody>
      </p:sp>
    </p:spTree>
    <p:extLst>
      <p:ext uri="{BB962C8B-B14F-4D97-AF65-F5344CB8AC3E}">
        <p14:creationId xmlns:p14="http://schemas.microsoft.com/office/powerpoint/2010/main" val="264450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计算</a:t>
            </a:r>
            <a:r>
              <a:rPr lang="zh-CN" altLang="en-US" sz="1200" kern="1200" dirty="0">
                <a:solidFill>
                  <a:schemeClr val="tx1"/>
                </a:solidFill>
                <a:effectLst/>
                <a:latin typeface="+mn-lt"/>
                <a:ea typeface="+mn-ea"/>
                <a:cs typeface="+mn-cs"/>
              </a:rPr>
              <a:t>最小生成树</a:t>
            </a:r>
            <a:r>
              <a:rPr lang="zh-CN" altLang="zh-CN" sz="1200" kern="1200" dirty="0">
                <a:solidFill>
                  <a:schemeClr val="tx1"/>
                </a:solidFill>
                <a:effectLst/>
                <a:latin typeface="+mn-lt"/>
                <a:ea typeface="+mn-ea"/>
                <a:cs typeface="+mn-cs"/>
              </a:rPr>
              <a:t>以获得径向拓扑</a:t>
            </a:r>
            <a:r>
              <a:rPr lang="zh-CN" altLang="en-US" sz="1200" kern="1200" dirty="0">
                <a:solidFill>
                  <a:schemeClr val="tx1"/>
                </a:solidFill>
                <a:effectLst/>
                <a:latin typeface="+mn-lt"/>
                <a:ea typeface="+mn-ea"/>
                <a:cs typeface="+mn-cs"/>
              </a:rPr>
              <a:t>。</a:t>
            </a:r>
            <a:endParaRPr lang="en-US" altLang="zh-CN" dirty="0"/>
          </a:p>
          <a:p>
            <a:r>
              <a:rPr lang="zh-CN" altLang="en-US" dirty="0"/>
              <a:t>刚刚说了以前的元启发式的</a:t>
            </a:r>
            <a:r>
              <a:rPr lang="zh-CN" altLang="en-US" sz="1200" dirty="0"/>
              <a:t>候选解不能是真正随机的，因为</a:t>
            </a:r>
            <a:r>
              <a:rPr lang="zh-CN" altLang="zh-CN" sz="1200" kern="1200" dirty="0">
                <a:solidFill>
                  <a:schemeClr val="tx1"/>
                </a:solidFill>
                <a:effectLst/>
                <a:latin typeface="+mn-lt"/>
                <a:ea typeface="+mn-ea"/>
                <a:cs typeface="+mn-cs"/>
              </a:rPr>
              <a:t>大多数工作使用</a:t>
            </a:r>
            <a:r>
              <a:rPr lang="zh-CN" altLang="en-US" sz="1200" kern="1200" dirty="0">
                <a:solidFill>
                  <a:schemeClr val="tx1"/>
                </a:solidFill>
                <a:effectLst/>
                <a:latin typeface="+mn-lt"/>
                <a:ea typeface="+mn-ea"/>
                <a:cs typeface="+mn-cs"/>
              </a:rPr>
              <a:t>表示</a:t>
            </a:r>
            <a:r>
              <a:rPr lang="zh-CN" altLang="zh-CN" sz="1200" kern="1200" dirty="0">
                <a:solidFill>
                  <a:schemeClr val="tx1"/>
                </a:solidFill>
                <a:effectLst/>
                <a:latin typeface="+mn-lt"/>
                <a:ea typeface="+mn-ea"/>
                <a:cs typeface="+mn-cs"/>
              </a:rPr>
              <a:t>分支的状态（打开</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关闭）二进制数向量</a:t>
            </a:r>
            <a:r>
              <a:rPr lang="zh-CN" altLang="en-US" sz="1200" kern="1200" dirty="0">
                <a:solidFill>
                  <a:schemeClr val="tx1"/>
                </a:solidFill>
                <a:effectLst/>
                <a:latin typeface="+mn-lt"/>
                <a:ea typeface="+mn-ea"/>
                <a:cs typeface="+mn-cs"/>
              </a:rPr>
              <a:t>等来编码候选码。然而又要保证网络的径向拓扑。所以不是真正的随机。</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该论文做到了真正的随机，它给每个分支加个权重作为候选码，然后把权重添加到我们最先看到的配电网络的图（注意最先的三个配电站现在合并成了</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节点）。就变成了这样，</a:t>
            </a:r>
            <a:r>
              <a:rPr lang="en-US" altLang="zh-CN" sz="1200" kern="1200" dirty="0">
                <a:solidFill>
                  <a:schemeClr val="tx1"/>
                </a:solidFill>
                <a:effectLst/>
                <a:latin typeface="+mn-lt"/>
                <a:ea typeface="+mn-ea"/>
                <a:cs typeface="+mn-cs"/>
              </a:rPr>
              <a:t>0.8</a:t>
            </a:r>
            <a:r>
              <a:rPr lang="zh-CN" altLang="en-US" sz="1200" kern="1200" dirty="0">
                <a:solidFill>
                  <a:schemeClr val="tx1"/>
                </a:solidFill>
                <a:effectLst/>
                <a:latin typeface="+mn-lt"/>
                <a:ea typeface="+mn-ea"/>
                <a:cs typeface="+mn-cs"/>
              </a:rPr>
              <a:t>这条线应该是连起来的。</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16</a:t>
            </a:fld>
            <a:endParaRPr lang="zh-CN" altLang="en-US"/>
          </a:p>
        </p:txBody>
      </p:sp>
    </p:spTree>
    <p:extLst>
      <p:ext uri="{BB962C8B-B14F-4D97-AF65-F5344CB8AC3E}">
        <p14:creationId xmlns:p14="http://schemas.microsoft.com/office/powerpoint/2010/main" val="1346923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然后利用</a:t>
            </a:r>
            <a:r>
              <a:rPr lang="en-US" altLang="zh-CN" sz="1200" kern="1200" dirty="0" err="1">
                <a:solidFill>
                  <a:schemeClr val="tx1"/>
                </a:solidFill>
                <a:effectLst/>
                <a:latin typeface="+mn-lt"/>
                <a:ea typeface="+mn-ea"/>
                <a:cs typeface="+mn-cs"/>
              </a:rPr>
              <a:t>Boruvka</a:t>
            </a:r>
            <a:r>
              <a:rPr lang="zh-CN" altLang="en-US" sz="1200" kern="1200" dirty="0">
                <a:solidFill>
                  <a:schemeClr val="tx1"/>
                </a:solidFill>
                <a:effectLst/>
                <a:latin typeface="+mn-lt"/>
                <a:ea typeface="+mn-ea"/>
                <a:cs typeface="+mn-cs"/>
              </a:rPr>
              <a:t>算法（类似于克鲁斯卡算法）</a:t>
            </a:r>
            <a:r>
              <a:rPr lang="zh-CN" altLang="zh-CN" sz="1200" kern="1200" dirty="0">
                <a:solidFill>
                  <a:schemeClr val="tx1"/>
                </a:solidFill>
                <a:effectLst/>
                <a:latin typeface="+mn-lt"/>
                <a:ea typeface="+mn-ea"/>
                <a:cs typeface="+mn-cs"/>
              </a:rPr>
              <a:t>在加权图上计算得到与候选解相关的径向拓扑</a:t>
            </a:r>
            <a:r>
              <a:rPr lang="zh-CN" altLang="en-US" sz="1200" kern="1200" dirty="0">
                <a:solidFill>
                  <a:schemeClr val="tx1"/>
                </a:solidFill>
                <a:effectLst/>
                <a:latin typeface="+mn-lt"/>
                <a:ea typeface="+mn-ea"/>
                <a:cs typeface="+mn-cs"/>
              </a:rPr>
              <a:t>。就变成这个样子。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记录每个分支的状态</a:t>
            </a:r>
            <a:r>
              <a:rPr lang="zh-CN" altLang="en-US" sz="1200" kern="1200" dirty="0">
                <a:solidFill>
                  <a:schemeClr val="tx1"/>
                </a:solidFill>
                <a:effectLst/>
                <a:latin typeface="+mn-lt"/>
                <a:ea typeface="+mn-ea"/>
                <a:cs typeface="+mn-cs"/>
              </a:rPr>
              <a:t>。至此，候选码就被解码了。。就这事一个解决</a:t>
            </a:r>
            <a:r>
              <a:rPr lang="zh-CN" altLang="en-US" sz="1200" kern="1200">
                <a:solidFill>
                  <a:schemeClr val="tx1"/>
                </a:solidFill>
                <a:effectLst/>
                <a:latin typeface="+mn-lt"/>
                <a:ea typeface="+mn-ea"/>
                <a:cs typeface="+mn-cs"/>
              </a:rPr>
              <a:t>方案。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 </a:t>
            </a:r>
            <a:r>
              <a:rPr lang="en-US" altLang="zh-CN" sz="1200" kern="1200" dirty="0" err="1">
                <a:solidFill>
                  <a:schemeClr val="tx1"/>
                </a:solidFill>
                <a:effectLst/>
                <a:latin typeface="+mn-lt"/>
                <a:ea typeface="+mn-ea"/>
                <a:cs typeface="+mn-cs"/>
              </a:rPr>
              <a:t>Boruvka</a:t>
            </a:r>
            <a:r>
              <a:rPr lang="zh-CN" altLang="en-US" sz="1200" kern="1200" dirty="0">
                <a:solidFill>
                  <a:schemeClr val="tx1"/>
                </a:solidFill>
                <a:effectLst/>
                <a:latin typeface="+mn-lt"/>
                <a:ea typeface="+mn-ea"/>
                <a:cs typeface="+mn-cs"/>
              </a:rPr>
              <a:t>算法主要就是遍历每个树，去找最近的。。。。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这是我从其他论文找到的</a:t>
            </a:r>
            <a:r>
              <a:rPr lang="en-US" altLang="zh-CN" sz="1200" kern="1200" dirty="0" err="1">
                <a:solidFill>
                  <a:schemeClr val="tx1"/>
                </a:solidFill>
                <a:effectLst/>
                <a:latin typeface="+mn-lt"/>
                <a:ea typeface="+mn-ea"/>
                <a:cs typeface="+mn-cs"/>
              </a:rPr>
              <a:t>Boruvka</a:t>
            </a:r>
            <a:r>
              <a:rPr lang="zh-CN" altLang="en-US" sz="1200" kern="1200" dirty="0">
                <a:solidFill>
                  <a:schemeClr val="tx1"/>
                </a:solidFill>
                <a:effectLst/>
                <a:latin typeface="+mn-lt"/>
                <a:ea typeface="+mn-ea"/>
                <a:cs typeface="+mn-cs"/>
              </a:rPr>
              <a:t>算法的列子。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先从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去找最小的，会找到</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去找，找到</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，一直遍历到</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，会得到</a:t>
            </a:r>
            <a:r>
              <a:rPr lang="en-US" altLang="zh-CN"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属于一棵树，</a:t>
            </a:r>
            <a:r>
              <a:rPr lang="en-US" altLang="zh-CN" sz="1200" kern="1200" dirty="0">
                <a:solidFill>
                  <a:schemeClr val="tx1"/>
                </a:solidFill>
                <a:effectLst/>
                <a:latin typeface="+mn-lt"/>
                <a:ea typeface="+mn-ea"/>
                <a:cs typeface="+mn-cs"/>
              </a:rPr>
              <a:t>cg</a:t>
            </a:r>
            <a:r>
              <a:rPr lang="zh-CN" altLang="en-US" sz="1200" kern="1200" dirty="0">
                <a:solidFill>
                  <a:schemeClr val="tx1"/>
                </a:solidFill>
                <a:effectLst/>
                <a:latin typeface="+mn-lt"/>
                <a:ea typeface="+mn-ea"/>
                <a:cs typeface="+mn-cs"/>
              </a:rPr>
              <a:t>属于一颗树，</a:t>
            </a:r>
            <a:r>
              <a:rPr lang="en-US" altLang="zh-CN" sz="1200" kern="1200" dirty="0">
                <a:solidFill>
                  <a:schemeClr val="tx1"/>
                </a:solidFill>
                <a:effectLst/>
                <a:latin typeface="+mn-lt"/>
                <a:ea typeface="+mn-ea"/>
                <a:cs typeface="+mn-cs"/>
              </a:rPr>
              <a:t>def</a:t>
            </a:r>
            <a:r>
              <a:rPr lang="zh-CN" altLang="en-US" sz="1200" kern="1200" dirty="0">
                <a:solidFill>
                  <a:schemeClr val="tx1"/>
                </a:solidFill>
                <a:effectLst/>
                <a:latin typeface="+mn-lt"/>
                <a:ea typeface="+mn-ea"/>
                <a:cs typeface="+mn-cs"/>
              </a:rPr>
              <a:t>属于一棵树。然后继续找。知道没有节点。</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17</a:t>
            </a:fld>
            <a:endParaRPr lang="zh-CN" altLang="en-US"/>
          </a:p>
        </p:txBody>
      </p:sp>
    </p:spTree>
    <p:extLst>
      <p:ext uri="{BB962C8B-B14F-4D97-AF65-F5344CB8AC3E}">
        <p14:creationId xmlns:p14="http://schemas.microsoft.com/office/powerpoint/2010/main" val="2403309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然后把刚刚那个候选解决方案画成树形式，得到</a:t>
            </a:r>
            <a:r>
              <a:rPr lang="zh-CN" altLang="zh-CN" sz="1200" kern="1200" dirty="0">
                <a:solidFill>
                  <a:schemeClr val="tx1"/>
                </a:solidFill>
                <a:effectLst/>
                <a:latin typeface="+mn-lt"/>
                <a:ea typeface="+mn-ea"/>
                <a:cs typeface="+mn-cs"/>
              </a:rPr>
              <a:t>每个节点的深度</a:t>
            </a:r>
            <a:r>
              <a:rPr lang="zh-CN" altLang="en-US" sz="1200" kern="1200" dirty="0">
                <a:solidFill>
                  <a:schemeClr val="tx1"/>
                </a:solidFill>
                <a:effectLst/>
                <a:latin typeface="+mn-lt"/>
                <a:ea typeface="+mn-ea"/>
                <a:cs typeface="+mn-cs"/>
              </a:rPr>
              <a:t>。方便后面的计算。</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18</a:t>
            </a:fld>
            <a:endParaRPr lang="zh-CN" altLang="en-US"/>
          </a:p>
        </p:txBody>
      </p:sp>
    </p:spTree>
    <p:extLst>
      <p:ext uri="{BB962C8B-B14F-4D97-AF65-F5344CB8AC3E}">
        <p14:creationId xmlns:p14="http://schemas.microsoft.com/office/powerpoint/2010/main" val="384554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BF</a:t>
                </a:r>
                <a:r>
                  <a:rPr lang="zh-CN" altLang="en-US" sz="1200" b="0" i="0" kern="1200" dirty="0">
                    <a:solidFill>
                      <a:schemeClr val="tx1"/>
                    </a:solidFill>
                    <a:effectLst/>
                    <a:latin typeface="+mn-lt"/>
                    <a:ea typeface="+mn-ea"/>
                    <a:cs typeface="+mn-cs"/>
                  </a:rPr>
                  <a:t>算法计算电流电压功率等参数。</a:t>
                </a:r>
                <a:r>
                  <a:rPr lang="zh-CN" altLang="en-US" sz="1200" kern="1200" dirty="0">
                    <a:solidFill>
                      <a:schemeClr val="tx1"/>
                    </a:solidFill>
                    <a:effectLst/>
                    <a:latin typeface="+mn-lt"/>
                    <a:ea typeface="+mn-ea"/>
                    <a:cs typeface="+mn-cs"/>
                  </a:rPr>
                  <a:t>这些参数最终是去判断当前候选解决方案得到的</a:t>
                </a:r>
                <a:r>
                  <a:rPr lang="zh-CN" altLang="zh-CN" sz="1200" kern="1200" dirty="0">
                    <a:solidFill>
                      <a:schemeClr val="tx1"/>
                    </a:solidFill>
                    <a:effectLst/>
                    <a:latin typeface="+mn-lt"/>
                    <a:ea typeface="+mn-ea"/>
                    <a:cs typeface="+mn-cs"/>
                  </a:rPr>
                  <a:t>径向</a:t>
                </a:r>
                <a:r>
                  <a:rPr lang="zh-CN" altLang="en-US" sz="1200" kern="1200" dirty="0">
                    <a:solidFill>
                      <a:schemeClr val="tx1"/>
                    </a:solidFill>
                    <a:effectLst/>
                    <a:latin typeface="+mn-lt"/>
                    <a:ea typeface="+mn-ea"/>
                    <a:cs typeface="+mn-cs"/>
                  </a:rPr>
                  <a:t>拓扑的优</a:t>
                </a:r>
                <a:r>
                  <a:rPr lang="zh-CN" altLang="en-US" sz="1200" b="0" i="0" kern="1200" dirty="0">
                    <a:solidFill>
                      <a:schemeClr val="tx1"/>
                    </a:solidFill>
                    <a:effectLst/>
                    <a:latin typeface="+mn-lt"/>
                    <a:ea typeface="+mn-ea"/>
                    <a:cs typeface="+mn-cs"/>
                  </a:rPr>
                  <a:t>劣（即对应遗传算法中适应度评估那一步）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1200" i="1" smtClean="0">
                            <a:latin typeface="Cambria Math" panose="02040503050406030204" pitchFamily="18" charset="0"/>
                          </a:rPr>
                        </m:ctrlPr>
                      </m:sSubSupPr>
                      <m:e>
                        <m:r>
                          <a:rPr lang="zh-CN" altLang="en-US" sz="1200" i="1" smtClean="0">
                            <a:latin typeface="Cambria Math" panose="02040503050406030204" pitchFamily="18" charset="0"/>
                          </a:rPr>
                          <m:t>第一个公式中</m:t>
                        </m:r>
                        <m:r>
                          <a:rPr lang="en-US" altLang="zh-CN" sz="1200" b="0" i="1" smtClean="0">
                            <a:latin typeface="Cambria Math" panose="02040503050406030204" pitchFamily="18" charset="0"/>
                          </a:rPr>
                          <m:t>𝐼</m:t>
                        </m:r>
                      </m:e>
                      <m:sub>
                        <m:r>
                          <a:rPr lang="en-US" altLang="zh-CN" sz="1200" b="0" i="1" smtClean="0">
                            <a:latin typeface="Cambria Math" panose="02040503050406030204" pitchFamily="18" charset="0"/>
                          </a:rPr>
                          <m:t>𝑛𝑜𝑑𝑒</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m:t>
                        </m:r>
                      </m:sub>
                      <m:sup>
                        <m:r>
                          <m:rPr>
                            <m:sty m:val="p"/>
                          </m:rPr>
                          <a:rPr lang="en-US" altLang="zh-CN" sz="1200" i="1">
                            <a:latin typeface="Cambria Math" panose="02040503050406030204" pitchFamily="18" charset="0"/>
                          </a:rPr>
                          <m:t>t</m:t>
                        </m:r>
                      </m:sup>
                    </m:sSubSup>
                  </m:oMath>
                </a14:m>
                <a:r>
                  <a:rPr lang="zh-CN" altLang="en-US" sz="1200" kern="1200" dirty="0">
                    <a:solidFill>
                      <a:schemeClr val="tx1"/>
                    </a:solidFill>
                    <a:effectLst/>
                    <a:latin typeface="+mn-lt"/>
                    <a:ea typeface="+mn-ea"/>
                    <a:cs typeface="+mn-cs"/>
                  </a:rPr>
                  <a:t>是节点</a:t>
                </a:r>
                <a:r>
                  <a:rPr lang="en-US" altLang="zh-CN" sz="1200" kern="1200" dirty="0" err="1">
                    <a:solidFill>
                      <a:schemeClr val="tx1"/>
                    </a:solidFill>
                    <a:effectLst/>
                    <a:latin typeface="+mn-lt"/>
                    <a:ea typeface="+mn-ea"/>
                    <a:cs typeface="+mn-cs"/>
                  </a:rPr>
                  <a:t>i</a:t>
                </a:r>
                <a:r>
                  <a:rPr lang="zh-CN" altLang="zh-CN" sz="1200" dirty="0"/>
                  <a:t>注入的电流</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Si</a:t>
                </a:r>
                <a:r>
                  <a:rPr lang="zh-CN" altLang="zh-CN" sz="1200" kern="1200" dirty="0">
                    <a:solidFill>
                      <a:schemeClr val="tx1"/>
                    </a:solidFill>
                    <a:effectLst/>
                    <a:latin typeface="+mn-lt"/>
                    <a:ea typeface="+mn-ea"/>
                    <a:cs typeface="+mn-cs"/>
                  </a:rPr>
                  <a:t>是电力负荷</a:t>
                </a:r>
                <a:r>
                  <a:rPr lang="en-US" altLang="zh-CN" sz="1200" kern="1200" dirty="0">
                    <a:solidFill>
                      <a:schemeClr val="tx1"/>
                    </a:solidFill>
                    <a:effectLst/>
                    <a:latin typeface="+mn-lt"/>
                    <a:ea typeface="+mn-ea"/>
                    <a:cs typeface="+mn-cs"/>
                  </a:rPr>
                  <a:t>;</a:t>
                </a:r>
                <a:r>
                  <a:rPr lang="en-US" altLang="zh-CN" sz="1200" dirty="0"/>
                  <a:t> </a:t>
                </a: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b="0" i="1" smtClean="0">
                            <a:latin typeface="Cambria Math" panose="02040503050406030204" pitchFamily="18" charset="0"/>
                          </a:rPr>
                          <m:t>𝑉</m:t>
                        </m:r>
                      </m:e>
                      <m:sub>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m:t>
                        </m:r>
                      </m:sub>
                      <m:sup>
                        <m:r>
                          <m:rPr>
                            <m:sty m:val="p"/>
                          </m:rPr>
                          <a:rPr lang="en-US" altLang="zh-CN" sz="1200" i="1">
                            <a:latin typeface="Cambria Math" panose="02040503050406030204" pitchFamily="18" charset="0"/>
                          </a:rPr>
                          <m:t>t</m:t>
                        </m:r>
                        <m:r>
                          <a:rPr lang="en-US" altLang="zh-CN" sz="1200" b="0" i="1" smtClean="0">
                            <a:latin typeface="Cambria Math" panose="02040503050406030204" pitchFamily="18" charset="0"/>
                          </a:rPr>
                          <m:t>−1</m:t>
                        </m:r>
                      </m:sup>
                    </m:sSubSup>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是在前一次迭代中计算的电压，</a:t>
                </a:r>
                <a:r>
                  <a:rPr lang="en-US" altLang="zh-CN" sz="1200" kern="1200" dirty="0">
                    <a:solidFill>
                      <a:schemeClr val="tx1"/>
                    </a:solidFill>
                    <a:effectLst/>
                    <a:latin typeface="+mn-lt"/>
                    <a:ea typeface="+mn-ea"/>
                    <a:cs typeface="+mn-cs"/>
                  </a:rPr>
                  <a:t>Yi</a:t>
                </a:r>
                <a:r>
                  <a:rPr lang="zh-CN" altLang="zh-CN" sz="1200" kern="1200" dirty="0">
                    <a:solidFill>
                      <a:schemeClr val="tx1"/>
                    </a:solidFill>
                    <a:effectLst/>
                    <a:latin typeface="+mn-lt"/>
                    <a:ea typeface="+mn-ea"/>
                    <a:cs typeface="+mn-cs"/>
                  </a:rPr>
                  <a:t>是总的总线分路导纳，</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表示复共轭运算符</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然后通过向后扫描，计算</a:t>
                </a: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i="1">
                            <a:latin typeface="Cambria Math" panose="02040503050406030204" pitchFamily="18" charset="0"/>
                          </a:rPr>
                          <m:t>𝐼</m:t>
                        </m:r>
                      </m:e>
                      <m:sub>
                        <m:r>
                          <m:rPr>
                            <m:sty m:val="p"/>
                          </m:rPr>
                          <a:rPr lang="en-US" altLang="zh-CN" sz="1200" i="1" smtClean="0">
                            <a:latin typeface="Cambria Math" panose="02040503050406030204" pitchFamily="18" charset="0"/>
                          </a:rPr>
                          <m:t>br</m:t>
                        </m:r>
                        <m:r>
                          <a:rPr lang="en-US" altLang="zh-CN" sz="1200" b="0" i="1" smtClean="0">
                            <a:latin typeface="Cambria Math" panose="02040503050406030204" pitchFamily="18" charset="0"/>
                          </a:rPr>
                          <m:t>  </m:t>
                        </m:r>
                        <m:r>
                          <m:rPr>
                            <m:sty m:val="p"/>
                          </m:rPr>
                          <a:rPr lang="en-US" altLang="zh-CN" sz="1200" i="1">
                            <a:latin typeface="Cambria Math" panose="02040503050406030204" pitchFamily="18" charset="0"/>
                          </a:rPr>
                          <m:t>i</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up>
                        <m:r>
                          <m:rPr>
                            <m:sty m:val="p"/>
                          </m:rPr>
                          <a:rPr lang="en-US" altLang="zh-CN" sz="1200" i="1">
                            <a:latin typeface="Cambria Math" panose="02040503050406030204" pitchFamily="18" charset="0"/>
                          </a:rPr>
                          <m:t>t</m:t>
                        </m:r>
                      </m:sup>
                    </m:sSubSup>
                  </m:oMath>
                </a14:m>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i="1">
                            <a:latin typeface="Cambria Math" panose="02040503050406030204" pitchFamily="18" charset="0"/>
                          </a:rPr>
                          <m:t>𝐼</m:t>
                        </m:r>
                      </m:e>
                      <m:sub>
                        <m:r>
                          <m:rPr>
                            <m:sty m:val="p"/>
                          </m:rPr>
                          <a:rPr lang="en-US" altLang="zh-CN" sz="1200" i="1" smtClean="0">
                            <a:latin typeface="Cambria Math" panose="02040503050406030204" pitchFamily="18" charset="0"/>
                          </a:rPr>
                          <m:t>br</m:t>
                        </m:r>
                        <m:r>
                          <a:rPr lang="en-US" altLang="zh-CN" sz="1200" b="0" i="1" smtClean="0">
                            <a:latin typeface="Cambria Math" panose="02040503050406030204" pitchFamily="18" charset="0"/>
                          </a:rPr>
                          <m:t>  </m:t>
                        </m:r>
                        <m:r>
                          <m:rPr>
                            <m:sty m:val="p"/>
                          </m:rPr>
                          <a:rPr lang="en-US" altLang="zh-CN" sz="1200" i="1">
                            <a:latin typeface="Cambria Math" panose="02040503050406030204" pitchFamily="18" charset="0"/>
                          </a:rPr>
                          <m:t>i</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up>
                        <m:r>
                          <m:rPr>
                            <m:sty m:val="p"/>
                          </m:rPr>
                          <a:rPr lang="en-US" altLang="zh-CN" sz="1200" i="1">
                            <a:latin typeface="Cambria Math" panose="02040503050406030204" pitchFamily="18" charset="0"/>
                          </a:rPr>
                          <m:t>t</m:t>
                        </m:r>
                      </m:sup>
                    </m:sSubSup>
                  </m:oMath>
                </a14:m>
                <a:r>
                  <a:rPr lang="zh-CN" altLang="en-US" sz="1200" kern="1200" dirty="0">
                    <a:solidFill>
                      <a:schemeClr val="tx1"/>
                    </a:solidFill>
                    <a:effectLst/>
                    <a:latin typeface="+mn-lt"/>
                    <a:ea typeface="+mn-ea"/>
                    <a:cs typeface="+mn-cs"/>
                  </a:rPr>
                  <a:t>应该是表示节点</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分掉的来自父节点电流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i="1">
                            <a:latin typeface="Cambria Math" panose="02040503050406030204" pitchFamily="18" charset="0"/>
                          </a:rPr>
                          <m:t>𝐼</m:t>
                        </m:r>
                      </m:e>
                      <m:sub>
                        <m:r>
                          <m:rPr>
                            <m:sty m:val="p"/>
                          </m:rPr>
                          <a:rPr lang="en-US" altLang="zh-CN" sz="1200" i="1" smtClean="0">
                            <a:latin typeface="Cambria Math" panose="02040503050406030204" pitchFamily="18" charset="0"/>
                          </a:rPr>
                          <m:t>br</m:t>
                        </m:r>
                        <m:r>
                          <a:rPr lang="en-US" altLang="zh-CN" sz="1200" b="0" i="1" smtClean="0">
                            <a:latin typeface="Cambria Math" panose="02040503050406030204" pitchFamily="18" charset="0"/>
                          </a:rPr>
                          <m:t>  </m:t>
                        </m:r>
                        <m:r>
                          <m:rPr>
                            <m:sty m:val="p"/>
                          </m:rPr>
                          <a:rPr lang="en-US" altLang="zh-CN" sz="1200" i="1">
                            <a:latin typeface="Cambria Math" panose="02040503050406030204" pitchFamily="18" charset="0"/>
                          </a:rPr>
                          <m:t>i</m:t>
                        </m:r>
                        <m:r>
                          <a:rPr lang="en-US" altLang="zh-CN" sz="1200" b="0" i="1" smtClean="0">
                            <a:latin typeface="Cambria Math" panose="02040503050406030204" pitchFamily="18" charset="0"/>
                          </a:rPr>
                          <m:t>,</m:t>
                        </m:r>
                        <m:r>
                          <m:rPr>
                            <m:sty m:val="p"/>
                          </m:rPr>
                          <a:rPr lang="en-US" altLang="zh-CN" sz="1200" b="0" i="1" smtClean="0">
                            <a:latin typeface="Cambria Math" panose="02040503050406030204" pitchFamily="18" charset="0"/>
                          </a:rPr>
                          <m:t>k</m:t>
                        </m:r>
                      </m:sub>
                      <m:sup>
                        <m:r>
                          <m:rPr>
                            <m:sty m:val="p"/>
                          </m:rPr>
                          <a:rPr lang="en-US" altLang="zh-CN" sz="1200" i="1">
                            <a:latin typeface="Cambria Math" panose="02040503050406030204" pitchFamily="18" charset="0"/>
                          </a:rPr>
                          <m:t>t</m:t>
                        </m:r>
                      </m:sup>
                    </m:sSubSup>
                  </m:oMath>
                </a14:m>
                <a:r>
                  <a:rPr lang="zh-CN" altLang="zh-CN" sz="1200" kern="1200" dirty="0">
                    <a:solidFill>
                      <a:schemeClr val="tx1"/>
                    </a:solidFill>
                    <a:effectLst/>
                    <a:latin typeface="+mn-lt"/>
                    <a:ea typeface="+mn-ea"/>
                    <a:cs typeface="+mn-cs"/>
                  </a:rPr>
                  <a:t>是节点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到其子</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的分支中的电流</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大概</a:t>
                </a:r>
                <a:r>
                  <a:rPr lang="en-US" altLang="zh-CN" sz="1200" b="0" i="0">
                    <a:latin typeface="Cambria Math" panose="02040503050406030204" pitchFamily="18" charset="0"/>
                  </a:rPr>
                  <a:t>𝐼_(𝑛𝑜𝑑𝑒  𝑖)^</a:t>
                </a:r>
                <a:r>
                  <a:rPr lang="en-US" altLang="zh-CN" sz="1200" i="0">
                    <a:latin typeface="Cambria Math" panose="02040503050406030204" pitchFamily="18" charset="0"/>
                  </a:rPr>
                  <a:t>t</a:t>
                </a:r>
                <a:r>
                  <a:rPr lang="zh-CN" altLang="en-US" sz="1200" kern="1200" dirty="0">
                    <a:solidFill>
                      <a:schemeClr val="tx1"/>
                    </a:solidFill>
                    <a:effectLst/>
                    <a:latin typeface="+mn-lt"/>
                    <a:ea typeface="+mn-ea"/>
                    <a:cs typeface="+mn-cs"/>
                  </a:rPr>
                  <a:t>就是某个节点</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的电流，</a:t>
                </a:r>
                <a:r>
                  <a:rPr lang="en-US" altLang="zh-CN" sz="1200" i="0">
                    <a:latin typeface="Cambria Math" panose="02040503050406030204" pitchFamily="18" charset="0"/>
                  </a:rPr>
                  <a:t>𝐼_(br</a:t>
                </a:r>
                <a:r>
                  <a:rPr lang="en-US" altLang="zh-CN" sz="1200" b="0" i="0">
                    <a:latin typeface="Cambria Math" panose="02040503050406030204" pitchFamily="18" charset="0"/>
                  </a:rPr>
                  <a:t>  </a:t>
                </a:r>
                <a:r>
                  <a:rPr lang="en-US" altLang="zh-CN" sz="1200" i="0">
                    <a:latin typeface="Cambria Math" panose="02040503050406030204" pitchFamily="18" charset="0"/>
                  </a:rPr>
                  <a:t>i</a:t>
                </a:r>
                <a:r>
                  <a:rPr lang="en-US" altLang="zh-CN" sz="1200" b="0" i="0">
                    <a:latin typeface="Cambria Math" panose="02040503050406030204" pitchFamily="18" charset="0"/>
                  </a:rPr>
                  <a:t>,𝑗)^</a:t>
                </a:r>
                <a:r>
                  <a:rPr lang="en-US" altLang="zh-CN" sz="1200" i="0">
                    <a:latin typeface="Cambria Math" panose="02040503050406030204" pitchFamily="18" charset="0"/>
                  </a:rPr>
                  <a:t>t</a:t>
                </a:r>
                <a:r>
                  <a:rPr lang="zh-CN" altLang="en-US" sz="1200" kern="1200" dirty="0">
                    <a:solidFill>
                      <a:schemeClr val="tx1"/>
                    </a:solidFill>
                    <a:effectLst/>
                    <a:latin typeface="+mn-lt"/>
                    <a:ea typeface="+mn-ea"/>
                    <a:cs typeface="+mn-cs"/>
                  </a:rPr>
                  <a:t>是其父节点给这个节点的电流。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Si</a:t>
                </a:r>
                <a:r>
                  <a:rPr lang="zh-CN" altLang="zh-CN" sz="1200" kern="1200" dirty="0">
                    <a:solidFill>
                      <a:schemeClr val="tx1"/>
                    </a:solidFill>
                    <a:effectLst/>
                    <a:latin typeface="+mn-lt"/>
                    <a:ea typeface="+mn-ea"/>
                    <a:cs typeface="+mn-cs"/>
                  </a:rPr>
                  <a:t>是电力负荷</a:t>
                </a:r>
                <a:r>
                  <a:rPr lang="en-US" altLang="zh-CN" sz="1200" kern="1200" dirty="0">
                    <a:solidFill>
                      <a:schemeClr val="tx1"/>
                    </a:solidFill>
                    <a:effectLst/>
                    <a:latin typeface="+mn-lt"/>
                    <a:ea typeface="+mn-ea"/>
                    <a:cs typeface="+mn-cs"/>
                  </a:rPr>
                  <a:t>;</a:t>
                </a:r>
                <a:r>
                  <a:rPr lang="en-US" altLang="zh-CN" sz="1200" dirty="0"/>
                  <a:t> </a:t>
                </a:r>
                <a:r>
                  <a:rPr lang="en-US" altLang="zh-CN" sz="1200" b="0" i="0">
                    <a:latin typeface="Cambria Math" panose="02040503050406030204" pitchFamily="18" charset="0"/>
                  </a:rPr>
                  <a:t>𝑉_( 𝑖)^(</a:t>
                </a:r>
                <a:r>
                  <a:rPr lang="en-US" altLang="zh-CN" sz="1200" i="0">
                    <a:latin typeface="Cambria Math" panose="02040503050406030204" pitchFamily="18" charset="0"/>
                  </a:rPr>
                  <a:t>t</a:t>
                </a:r>
                <a:r>
                  <a:rPr lang="en-US" altLang="zh-CN" sz="1200" b="0" i="0">
                    <a:latin typeface="Cambria Math" panose="02040503050406030204" pitchFamily="18" charset="0"/>
                  </a:rPr>
                  <a:t>−1)</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是在前一次迭代中计算的电压，</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Yi</a:t>
                </a:r>
                <a:r>
                  <a:rPr lang="zh-CN" altLang="zh-CN" sz="1200" kern="1200" dirty="0">
                    <a:solidFill>
                      <a:schemeClr val="tx1"/>
                    </a:solidFill>
                    <a:effectLst/>
                    <a:latin typeface="+mn-lt"/>
                    <a:ea typeface="+mn-ea"/>
                    <a:cs typeface="+mn-cs"/>
                  </a:rPr>
                  <a:t>是总的总线分路导纳，</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表示复共轭运算符。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 </a:t>
                </a:r>
                <a:r>
                  <a:rPr lang="en-US" altLang="zh-CN" sz="1200" i="0">
                    <a:latin typeface="Cambria Math" panose="02040503050406030204" pitchFamily="18" charset="0"/>
                  </a:rPr>
                  <a:t>𝐼_(br</a:t>
                </a:r>
                <a:r>
                  <a:rPr lang="en-US" altLang="zh-CN" sz="1200" b="0" i="0">
                    <a:latin typeface="Cambria Math" panose="02040503050406030204" pitchFamily="18" charset="0"/>
                  </a:rPr>
                  <a:t>  </a:t>
                </a:r>
                <a:r>
                  <a:rPr lang="en-US" altLang="zh-CN" sz="1200" i="0">
                    <a:latin typeface="Cambria Math" panose="02040503050406030204" pitchFamily="18" charset="0"/>
                  </a:rPr>
                  <a:t>i</a:t>
                </a:r>
                <a:r>
                  <a:rPr lang="en-US" altLang="zh-CN" sz="1200" b="0" i="0">
                    <a:latin typeface="Cambria Math" panose="02040503050406030204" pitchFamily="18" charset="0"/>
                  </a:rPr>
                  <a:t>,k)^</a:t>
                </a:r>
                <a:r>
                  <a:rPr lang="en-US" altLang="zh-CN" sz="1200" i="0">
                    <a:latin typeface="Cambria Math" panose="02040503050406030204" pitchFamily="18" charset="0"/>
                  </a:rPr>
                  <a:t>t</a:t>
                </a:r>
                <a:r>
                  <a:rPr lang="zh-CN" altLang="zh-CN" sz="1200" kern="1200" dirty="0">
                    <a:solidFill>
                      <a:schemeClr val="tx1"/>
                    </a:solidFill>
                    <a:effectLst/>
                    <a:latin typeface="+mn-lt"/>
                    <a:ea typeface="+mn-ea"/>
                    <a:cs typeface="+mn-cs"/>
                  </a:rPr>
                  <a:t>是连接节点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到其子</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的分支中的电流。</a:t>
                </a:r>
                <a:endParaRPr lang="en-US"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B0813EB8-F188-4A5F-A60C-61818CD7C665}" type="slidenum">
              <a:rPr lang="zh-CN" altLang="en-US" smtClean="0"/>
              <a:t>19</a:t>
            </a:fld>
            <a:endParaRPr lang="zh-CN" altLang="en-US"/>
          </a:p>
        </p:txBody>
      </p:sp>
    </p:spTree>
    <p:extLst>
      <p:ext uri="{BB962C8B-B14F-4D97-AF65-F5344CB8AC3E}">
        <p14:creationId xmlns:p14="http://schemas.microsoft.com/office/powerpoint/2010/main" val="193419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然后正向扫描得到</a:t>
                </a:r>
                <a:r>
                  <a:rPr lang="zh-CN" altLang="zh-CN" sz="1200" dirty="0"/>
                  <a:t>节点</a:t>
                </a:r>
                <a:r>
                  <a:rPr lang="en-US" altLang="zh-CN" sz="1200" dirty="0" err="1"/>
                  <a:t>i</a:t>
                </a:r>
                <a:r>
                  <a:rPr lang="zh-CN" altLang="zh-CN" sz="1200" dirty="0"/>
                  <a:t>处的电压</a:t>
                </a:r>
                <a14:m>
                  <m:oMath xmlns:m="http://schemas.openxmlformats.org/officeDocument/2006/math">
                    <m:sSubSup>
                      <m:sSubSupPr>
                        <m:ctrlPr>
                          <a:rPr lang="en-US" altLang="zh-CN" sz="1200" i="1">
                            <a:latin typeface="Cambria Math" panose="02040503050406030204" pitchFamily="18" charset="0"/>
                          </a:rPr>
                        </m:ctrlPr>
                      </m:sSubSupPr>
                      <m:e>
                        <m:r>
                          <a:rPr lang="en-US" altLang="zh-CN" sz="1200" b="0" i="1" smtClean="0">
                            <a:latin typeface="Cambria Math" panose="02040503050406030204" pitchFamily="18" charset="0"/>
                          </a:rPr>
                          <m:t>𝑉</m:t>
                        </m:r>
                      </m:e>
                      <m:sub>
                        <m:r>
                          <m:rPr>
                            <m:sty m:val="p"/>
                          </m:rPr>
                          <a:rPr lang="en-US" altLang="zh-CN" sz="1200" i="1">
                            <a:latin typeface="Cambria Math" panose="02040503050406030204" pitchFamily="18" charset="0"/>
                          </a:rPr>
                          <m:t>i</m:t>
                        </m:r>
                      </m:sub>
                      <m:sup>
                        <m:r>
                          <m:rPr>
                            <m:sty m:val="p"/>
                          </m:rPr>
                          <a:rPr lang="en-US" altLang="zh-CN" sz="1200" i="1">
                            <a:latin typeface="Cambria Math" panose="02040503050406030204" pitchFamily="18" charset="0"/>
                          </a:rPr>
                          <m:t>t</m:t>
                        </m:r>
                      </m:sup>
                    </m:sSubSup>
                  </m:oMath>
                </a14:m>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公式中</a:t>
                </a:r>
                <a:r>
                  <a:rPr lang="en-US" altLang="zh-CN" sz="1200" kern="1200" dirty="0">
                    <a:solidFill>
                      <a:schemeClr val="tx1"/>
                    </a:solidFill>
                    <a:effectLst/>
                    <a:latin typeface="+mn-lt"/>
                    <a:ea typeface="+mn-ea"/>
                    <a:cs typeface="+mn-cs"/>
                  </a:rPr>
                  <a:t> </a:t>
                </a: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b="0" i="1" smtClean="0">
                            <a:latin typeface="Cambria Math" panose="02040503050406030204" pitchFamily="18" charset="0"/>
                          </a:rPr>
                          <m:t>𝑍</m:t>
                        </m:r>
                      </m:e>
                      <m:sub>
                        <m:r>
                          <m:rPr>
                            <m:sty m:val="p"/>
                          </m:rPr>
                          <a:rPr lang="en-US" altLang="zh-CN" sz="1200" b="0" i="1" smtClean="0">
                            <a:latin typeface="Cambria Math" panose="02040503050406030204" pitchFamily="18" charset="0"/>
                          </a:rPr>
                          <m:t>br</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up/>
                    </m:sSubSup>
                  </m:oMath>
                </a14:m>
                <a:r>
                  <a:rPr lang="zh-CN" altLang="zh-CN" sz="1200" kern="1200" dirty="0">
                    <a:solidFill>
                      <a:schemeClr val="tx1"/>
                    </a:solidFill>
                    <a:effectLst/>
                    <a:latin typeface="+mn-lt"/>
                    <a:ea typeface="+mn-ea"/>
                    <a:cs typeface="+mn-cs"/>
                  </a:rPr>
                  <a:t>是连接节点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与其父</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的分支的阻抗。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ea typeface="+mn-ea"/>
                    <a:cs typeface="+mn-cs"/>
                  </a:rPr>
                  <a:t>流入</a:t>
                </a:r>
                <a14:m>
                  <m:oMath xmlns:m="http://schemas.openxmlformats.org/officeDocument/2006/math">
                    <m:r>
                      <a:rPr lang="zh-CN" altLang="en-US" sz="1200" i="1" kern="1200" dirty="0" smtClean="0">
                        <a:solidFill>
                          <a:schemeClr val="tx1"/>
                        </a:solidFill>
                        <a:effectLst/>
                        <a:latin typeface="Cambria Math" panose="02040503050406030204" pitchFamily="18" charset="0"/>
                        <a:ea typeface="+mn-ea"/>
                        <a:cs typeface="+mn-cs"/>
                      </a:rPr>
                      <m:t>节点</m:t>
                    </m:r>
                    <m:r>
                      <m:rPr>
                        <m:sty m:val="p"/>
                      </m:rPr>
                      <a:rPr lang="en-US" altLang="zh-CN" sz="1200" i="1" kern="1200" dirty="0" smtClean="0">
                        <a:solidFill>
                          <a:schemeClr val="tx1"/>
                        </a:solidFill>
                        <a:effectLst/>
                        <a:latin typeface="Cambria Math" panose="02040503050406030204" pitchFamily="18" charset="0"/>
                        <a:ea typeface="+mn-ea"/>
                        <a:cs typeface="+mn-cs"/>
                      </a:rPr>
                      <m:t>i</m:t>
                    </m:r>
                    <m:r>
                      <a:rPr lang="zh-CN" altLang="en-US" sz="1200" i="1" kern="1200" dirty="0" smtClean="0">
                        <a:solidFill>
                          <a:schemeClr val="tx1"/>
                        </a:solidFill>
                        <a:effectLst/>
                        <a:latin typeface="Cambria Math" panose="02040503050406030204" pitchFamily="18" charset="0"/>
                        <a:ea typeface="+mn-ea"/>
                        <a:cs typeface="+mn-cs"/>
                      </a:rPr>
                      <m:t>电压</m:t>
                    </m:r>
                    <m:sSubSup>
                      <m:sSubSupPr>
                        <m:ctrlPr>
                          <a:rPr lang="en-US" altLang="zh-CN" sz="1200" i="1" smtClean="0">
                            <a:latin typeface="Cambria Math" panose="02040503050406030204" pitchFamily="18" charset="0"/>
                          </a:rPr>
                        </m:ctrlPr>
                      </m:sSubSupPr>
                      <m:e>
                        <m:r>
                          <a:rPr lang="en-US" altLang="zh-CN" sz="1200" b="0" i="1" smtClean="0">
                            <a:latin typeface="Cambria Math" panose="02040503050406030204" pitchFamily="18" charset="0"/>
                          </a:rPr>
                          <m:t>𝑉</m:t>
                        </m:r>
                      </m:e>
                      <m:sub>
                        <m:r>
                          <m:rPr>
                            <m:sty m:val="p"/>
                          </m:rPr>
                          <a:rPr lang="en-US" altLang="zh-CN" sz="1200" i="1">
                            <a:latin typeface="Cambria Math" panose="02040503050406030204" pitchFamily="18" charset="0"/>
                          </a:rPr>
                          <m:t>i</m:t>
                        </m:r>
                      </m:sub>
                      <m:sup>
                        <m:r>
                          <m:rPr>
                            <m:sty m:val="p"/>
                          </m:rPr>
                          <a:rPr lang="en-US" altLang="zh-CN" sz="1200" i="1">
                            <a:latin typeface="Cambria Math" panose="02040503050406030204" pitchFamily="18" charset="0"/>
                          </a:rPr>
                          <m:t>t</m:t>
                        </m:r>
                      </m:sup>
                    </m:sSubSup>
                  </m:oMath>
                </a14:m>
                <a:r>
                  <a:rPr lang="zh-CN" altLang="en-US" sz="1200" kern="1200" dirty="0">
                    <a:solidFill>
                      <a:schemeClr val="tx1"/>
                    </a:solidFill>
                    <a:effectLst/>
                    <a:latin typeface="+mn-lt"/>
                    <a:ea typeface="+mn-ea"/>
                    <a:cs typeface="+mn-cs"/>
                  </a:rPr>
                  <a:t>应该表示父节点流出的电压减去阻抗分掉的电压。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𝑖</m:t>
                        </m:r>
                      </m:sub>
                      <m:sup>
                        <m:r>
                          <m:rPr>
                            <m:sty m:val="p"/>
                          </m:rPr>
                          <a:rPr lang="en-US" altLang="zh-CN" sz="1200" b="0" i="1" smtClean="0">
                            <a:latin typeface="Cambria Math" panose="02040503050406030204" pitchFamily="18" charset="0"/>
                          </a:rPr>
                          <m:t>t</m:t>
                        </m:r>
                      </m:sup>
                    </m:sSubSup>
                  </m:oMath>
                </a14:m>
                <a:r>
                  <a:rPr lang="zh-CN" altLang="en-US" sz="1200" kern="1200" dirty="0">
                    <a:solidFill>
                      <a:schemeClr val="tx1"/>
                    </a:solidFill>
                    <a:effectLst/>
                    <a:latin typeface="+mn-lt"/>
                    <a:ea typeface="+mn-ea"/>
                    <a:cs typeface="+mn-cs"/>
                  </a:rPr>
                  <a:t>是计算每个分支的总功率。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公式</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 </a:t>
                </a:r>
                <a14:m>
                  <m:oMath xmlns:m="http://schemas.openxmlformats.org/officeDocument/2006/math">
                    <m:sSubSup>
                      <m:sSubSupPr>
                        <m:ctrlPr>
                          <a:rPr lang="en-US" altLang="zh-CN" sz="1200" i="1" smtClean="0">
                            <a:latin typeface="Cambria Math" panose="02040503050406030204" pitchFamily="18" charset="0"/>
                          </a:rPr>
                        </m:ctrlPr>
                      </m:sSubSupPr>
                      <m:e>
                        <m:r>
                          <a:rPr lang="en-US" altLang="zh-CN" sz="1200" b="0" i="1" smtClean="0">
                            <a:latin typeface="Cambria Math" panose="02040503050406030204" pitchFamily="18" charset="0"/>
                          </a:rPr>
                          <m:t>𝑌</m:t>
                        </m:r>
                      </m:e>
                      <m:sub>
                        <m:r>
                          <m:rPr>
                            <m:sty m:val="p"/>
                          </m:rPr>
                          <a:rPr lang="en-US" altLang="zh-CN" sz="1200" b="0" i="1" smtClean="0">
                            <a:latin typeface="Cambria Math" panose="02040503050406030204" pitchFamily="18" charset="0"/>
                          </a:rPr>
                          <m:t>br</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m:t>
                        </m:r>
                      </m:sup>
                    </m:sSubSup>
                  </m:oMath>
                </a14:m>
                <a:r>
                  <a:rPr lang="zh-CN" altLang="zh-CN" sz="1200" kern="1200" dirty="0">
                    <a:solidFill>
                      <a:schemeClr val="tx1"/>
                    </a:solidFill>
                    <a:effectLst/>
                    <a:latin typeface="+mn-lt"/>
                    <a:ea typeface="+mn-ea"/>
                    <a:cs typeface="+mn-cs"/>
                  </a:rPr>
                  <a:t>是将节点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连接到其子</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的分支的电纳，</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同样</a:t>
                </a:r>
                <a:r>
                  <a:rPr lang="zh-CN" altLang="zh-CN" sz="1200" kern="1200" dirty="0">
                    <a:solidFill>
                      <a:schemeClr val="tx1"/>
                    </a:solidFill>
                    <a:effectLst/>
                    <a:latin typeface="+mn-lt"/>
                    <a:ea typeface="+mn-ea"/>
                    <a:cs typeface="+mn-cs"/>
                  </a:rPr>
                  <a:t>表示复共轭运算符。</a:t>
                </a:r>
                <a:endParaRPr lang="en-US"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 </a:t>
                </a:r>
                <a:r>
                  <a:rPr lang="en-US" altLang="zh-CN" sz="1200" b="0" i="0">
                    <a:latin typeface="Cambria Math" panose="02040503050406030204" pitchFamily="18" charset="0"/>
                  </a:rPr>
                  <a:t>𝑍_(br 𝑖,𝑗)^ </a:t>
                </a:r>
                <a:r>
                  <a:rPr lang="zh-CN" altLang="zh-CN" sz="1200" kern="1200" dirty="0">
                    <a:solidFill>
                      <a:schemeClr val="tx1"/>
                    </a:solidFill>
                    <a:effectLst/>
                    <a:latin typeface="+mn-lt"/>
                    <a:ea typeface="+mn-ea"/>
                    <a:cs typeface="+mn-cs"/>
                  </a:rPr>
                  <a:t>是连接节点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与其父</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的分支的阻抗。</a:t>
                </a:r>
                <a:r>
                  <a:rPr lang="zh-CN" altLang="en-US" sz="1200" kern="1200" dirty="0">
                    <a:solidFill>
                      <a:schemeClr val="tx1"/>
                    </a:solidFill>
                    <a:effectLst/>
                    <a:latin typeface="+mn-lt"/>
                    <a:ea typeface="+mn-ea"/>
                    <a:cs typeface="+mn-cs"/>
                  </a:rPr>
                  <a:t>流入该节点的电压值减去阻抗分损耗的电压。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 </a:t>
                </a:r>
                <a:r>
                  <a:rPr lang="en-US" altLang="zh-CN" sz="1200" b="0" i="0">
                    <a:latin typeface="Cambria Math" panose="02040503050406030204" pitchFamily="18" charset="0"/>
                  </a:rPr>
                  <a:t>𝑌_(br,𝑖,𝑘)^∗</a:t>
                </a:r>
                <a:r>
                  <a:rPr lang="zh-CN" altLang="zh-CN" sz="1200" kern="1200" dirty="0">
                    <a:solidFill>
                      <a:schemeClr val="tx1"/>
                    </a:solidFill>
                    <a:effectLst/>
                    <a:latin typeface="+mn-lt"/>
                    <a:ea typeface="+mn-ea"/>
                    <a:cs typeface="+mn-cs"/>
                  </a:rPr>
                  <a:t>是将节点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连接到其子</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的分支的电纳，并且</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再次表示复共轭运算符。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当注入的计算功率与注入的调度功率之间的最大误差小于指定的容差时，该迭代过程停止。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B0813EB8-F188-4A5F-A60C-61818CD7C665}" type="slidenum">
              <a:rPr lang="zh-CN" altLang="en-US" smtClean="0"/>
              <a:t>20</a:t>
            </a:fld>
            <a:endParaRPr lang="zh-CN" altLang="en-US"/>
          </a:p>
        </p:txBody>
      </p:sp>
    </p:spTree>
    <p:extLst>
      <p:ext uri="{BB962C8B-B14F-4D97-AF65-F5344CB8AC3E}">
        <p14:creationId xmlns:p14="http://schemas.microsoft.com/office/powerpoint/2010/main" val="251263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a:t>
            </a:r>
            <a:r>
              <a:rPr lang="en-US" altLang="zh-CN" dirty="0"/>
              <a:t>ppt</a:t>
            </a:r>
            <a:r>
              <a:rPr lang="zh-CN" altLang="en-US" dirty="0"/>
              <a:t>首先介绍配电网络，然后讲了与配电网络的相关工作</a:t>
            </a:r>
            <a:endParaRPr lang="en-US" altLang="zh-CN" dirty="0"/>
          </a:p>
          <a:p>
            <a:r>
              <a:rPr lang="zh-CN" altLang="en-US" dirty="0"/>
              <a:t>然后简要的描述了</a:t>
            </a:r>
            <a:r>
              <a:rPr lang="en-US" altLang="zh-CN" dirty="0"/>
              <a:t>GPU</a:t>
            </a:r>
            <a:r>
              <a:rPr lang="zh-CN" altLang="en-US" dirty="0"/>
              <a:t>架构。</a:t>
            </a:r>
            <a:endParaRPr lang="en-US" altLang="zh-CN" dirty="0"/>
          </a:p>
          <a:p>
            <a:r>
              <a:rPr lang="zh-CN" altLang="en-US" dirty="0"/>
              <a:t>然后讲该论文中用到的优化策略，最后简要描述算法并行实现。</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2</a:t>
            </a:fld>
            <a:endParaRPr lang="zh-CN" altLang="en-US"/>
          </a:p>
        </p:txBody>
      </p:sp>
    </p:spTree>
    <p:extLst>
      <p:ext uri="{BB962C8B-B14F-4D97-AF65-F5344CB8AC3E}">
        <p14:creationId xmlns:p14="http://schemas.microsoft.com/office/powerpoint/2010/main" val="60046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然后进行利用适应度函数进行评价。</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首先先将得到的</a:t>
            </a:r>
            <a:r>
              <a:rPr lang="en-US" altLang="zh-CN" sz="1200" dirty="0"/>
              <a:t>f</a:t>
            </a:r>
            <a:r>
              <a:rPr lang="zh-CN" altLang="en-US" sz="1200" dirty="0"/>
              <a:t>（</a:t>
            </a:r>
            <a:r>
              <a:rPr lang="en-US" altLang="zh-CN" sz="1200" dirty="0"/>
              <a:t>x</a:t>
            </a:r>
            <a:r>
              <a:rPr lang="zh-CN" altLang="en-US" sz="1200" dirty="0"/>
              <a:t>）</a:t>
            </a:r>
            <a:r>
              <a:rPr lang="zh-CN" altLang="zh-CN" sz="1200" kern="1200" dirty="0">
                <a:solidFill>
                  <a:schemeClr val="tx1"/>
                </a:solidFill>
                <a:effectLst/>
                <a:latin typeface="+mn-lt"/>
                <a:ea typeface="+mn-ea"/>
                <a:cs typeface="+mn-cs"/>
              </a:rPr>
              <a:t>归一化</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）就是最开始讲损失的总功率。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总线</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上电压的相对过量</a:t>
            </a:r>
            <a:r>
              <a:rPr lang="zh-CN" altLang="en-US" sz="1200" kern="1200" dirty="0">
                <a:solidFill>
                  <a:schemeClr val="tx1"/>
                </a:solidFill>
                <a:effectLst/>
                <a:latin typeface="+mn-lt"/>
                <a:ea typeface="+mn-ea"/>
                <a:cs typeface="+mn-cs"/>
              </a:rPr>
              <a:t>，用相同的方法会求得</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（）的相对过量，就是功率的相对过量。</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21</a:t>
            </a:fld>
            <a:endParaRPr lang="zh-CN" altLang="en-US"/>
          </a:p>
        </p:txBody>
      </p:sp>
    </p:spTree>
    <p:extLst>
      <p:ext uri="{BB962C8B-B14F-4D97-AF65-F5344CB8AC3E}">
        <p14:creationId xmlns:p14="http://schemas.microsoft.com/office/powerpoint/2010/main" val="22144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然后将这些值相加以得到整个网络的总相对过度</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最后进行归一化操作。</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22</a:t>
            </a:fld>
            <a:endParaRPr lang="zh-CN" altLang="en-US"/>
          </a:p>
        </p:txBody>
      </p:sp>
    </p:spTree>
    <p:extLst>
      <p:ext uri="{BB962C8B-B14F-4D97-AF65-F5344CB8AC3E}">
        <p14:creationId xmlns:p14="http://schemas.microsoft.com/office/powerpoint/2010/main" val="1395165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最后得到适应度函数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a:t>
            </a:r>
            <a:r>
              <a:rPr lang="en-US" altLang="zh-CN" sz="1200" kern="1200" dirty="0" err="1">
                <a:solidFill>
                  <a:schemeClr val="tx1"/>
                </a:solidFill>
                <a:effectLst/>
                <a:latin typeface="+mn-lt"/>
                <a:ea typeface="+mn-ea"/>
                <a:cs typeface="+mn-cs"/>
              </a:rPr>
              <a:t>Vnorm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）即既功率和电压的过度量的和小于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时，该解决方案不行。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如果等于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，就是说分支电压和功率过度量都为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，该方案可行。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且总功率越接近</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越好。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23</a:t>
            </a:fld>
            <a:endParaRPr lang="zh-CN" altLang="en-US"/>
          </a:p>
        </p:txBody>
      </p:sp>
    </p:spTree>
    <p:extLst>
      <p:ext uri="{BB962C8B-B14F-4D97-AF65-F5344CB8AC3E}">
        <p14:creationId xmlns:p14="http://schemas.microsoft.com/office/powerpoint/2010/main" val="257301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上一节所述，适应度函数的评估包括：</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）计算</a:t>
            </a:r>
            <a:r>
              <a:rPr lang="zh-CN" altLang="en-US" sz="1200" kern="1200" dirty="0">
                <a:solidFill>
                  <a:schemeClr val="tx1"/>
                </a:solidFill>
                <a:effectLst/>
                <a:latin typeface="+mn-lt"/>
                <a:ea typeface="+mn-ea"/>
                <a:cs typeface="+mn-cs"/>
              </a:rPr>
              <a:t>最小生成树</a:t>
            </a:r>
            <a:r>
              <a:rPr lang="zh-CN" altLang="zh-CN" sz="1200" kern="1200" dirty="0">
                <a:solidFill>
                  <a:schemeClr val="tx1"/>
                </a:solidFill>
                <a:effectLst/>
                <a:latin typeface="+mn-lt"/>
                <a:ea typeface="+mn-ea"/>
                <a:cs typeface="+mn-cs"/>
              </a:rPr>
              <a:t>以获得径向拓扑，</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）图形遍历操作以计算每个节点的深度，</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BF</a:t>
            </a:r>
            <a:r>
              <a:rPr lang="zh-CN" altLang="zh-CN" sz="1200" kern="1200" dirty="0">
                <a:solidFill>
                  <a:schemeClr val="tx1"/>
                </a:solidFill>
                <a:effectLst/>
                <a:latin typeface="+mn-lt"/>
                <a:ea typeface="+mn-ea"/>
                <a:cs typeface="+mn-cs"/>
              </a:rPr>
              <a:t>功率流分析得到母线电压，最后</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）评价适应度函数</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本节主要就是讲述如何对这些操作就行并行化。</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24</a:t>
            </a:fld>
            <a:endParaRPr lang="zh-CN" altLang="en-US"/>
          </a:p>
        </p:txBody>
      </p:sp>
    </p:spTree>
    <p:extLst>
      <p:ext uri="{BB962C8B-B14F-4D97-AF65-F5344CB8AC3E}">
        <p14:creationId xmlns:p14="http://schemas.microsoft.com/office/powerpoint/2010/main" val="208763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t>并行最小生成树</a:t>
            </a:r>
            <a:r>
              <a:rPr lang="zh-CN" altLang="en-US" sz="1200" dirty="0"/>
              <a:t>：沿用沿用了其他论文已经实现的算法。</a:t>
            </a:r>
            <a:endParaRPr lang="en-US" altLang="zh-CN" sz="1200" dirty="0"/>
          </a:p>
          <a:p>
            <a:r>
              <a:rPr lang="zh-CN" altLang="en-US" sz="1200" dirty="0"/>
              <a:t>并行图遍历：</a:t>
            </a:r>
            <a:r>
              <a:rPr lang="zh-CN" altLang="zh-CN" sz="1200" dirty="0"/>
              <a:t>二次并行化</a:t>
            </a:r>
            <a:r>
              <a:rPr lang="zh-CN" altLang="en-US" sz="1200" dirty="0"/>
              <a:t>。（已有的方法）</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这种并行方法包括首先访问根节点并将所有其他节点标记为未访问。在每次迭代时，检查每个分支（</a:t>
            </a:r>
            <a:r>
              <a:rPr lang="en-US" altLang="zh-CN" sz="1200" kern="1200" dirty="0" err="1">
                <a:solidFill>
                  <a:schemeClr val="tx1"/>
                </a:solidFill>
                <a:effectLst/>
                <a:latin typeface="+mn-lt"/>
                <a:ea typeface="+mn-ea"/>
                <a:cs typeface="+mn-cs"/>
              </a:rPr>
              <a:t>ni</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nj</a:t>
            </a:r>
            <a:r>
              <a:rPr lang="zh-CN" altLang="zh-CN" sz="1200" kern="1200" dirty="0">
                <a:solidFill>
                  <a:schemeClr val="tx1"/>
                </a:solidFill>
                <a:effectLst/>
                <a:latin typeface="+mn-lt"/>
                <a:ea typeface="+mn-ea"/>
                <a:cs typeface="+mn-cs"/>
              </a:rPr>
              <a:t>）并且仅当</a:t>
            </a:r>
            <a:r>
              <a:rPr lang="en-US" altLang="zh-CN" sz="1200" kern="1200" dirty="0" err="1">
                <a:solidFill>
                  <a:schemeClr val="tx1"/>
                </a:solidFill>
                <a:effectLst/>
                <a:latin typeface="+mn-lt"/>
                <a:ea typeface="+mn-ea"/>
                <a:cs typeface="+mn-cs"/>
              </a:rPr>
              <a:t>ni</a:t>
            </a:r>
            <a:r>
              <a:rPr lang="zh-CN" altLang="zh-CN" sz="1200" kern="1200" dirty="0">
                <a:solidFill>
                  <a:schemeClr val="tx1"/>
                </a:solidFill>
                <a:effectLst/>
                <a:latin typeface="+mn-lt"/>
                <a:ea typeface="+mn-ea"/>
                <a:cs typeface="+mn-cs"/>
              </a:rPr>
              <a:t>被标记为已访问并且</a:t>
            </a:r>
            <a:r>
              <a:rPr lang="en-US" altLang="zh-CN" sz="1200" kern="1200" dirty="0" err="1">
                <a:solidFill>
                  <a:schemeClr val="tx1"/>
                </a:solidFill>
                <a:effectLst/>
                <a:latin typeface="+mn-lt"/>
                <a:ea typeface="+mn-ea"/>
                <a:cs typeface="+mn-cs"/>
              </a:rPr>
              <a:t>nj</a:t>
            </a:r>
            <a:r>
              <a:rPr lang="zh-CN" altLang="zh-CN" sz="1200" kern="1200" dirty="0">
                <a:solidFill>
                  <a:schemeClr val="tx1"/>
                </a:solidFill>
                <a:effectLst/>
                <a:latin typeface="+mn-lt"/>
                <a:ea typeface="+mn-ea"/>
                <a:cs typeface="+mn-cs"/>
              </a:rPr>
              <a:t>被标记为未被访问时才处理节点</a:t>
            </a:r>
            <a:r>
              <a:rPr lang="en-US" altLang="zh-CN" sz="1200" kern="1200" dirty="0" err="1">
                <a:solidFill>
                  <a:schemeClr val="tx1"/>
                </a:solidFill>
                <a:effectLst/>
                <a:latin typeface="+mn-lt"/>
                <a:ea typeface="+mn-ea"/>
                <a:cs typeface="+mn-cs"/>
              </a:rPr>
              <a:t>nj</a:t>
            </a:r>
            <a:r>
              <a:rPr lang="zh-CN" altLang="zh-CN" sz="1200" kern="1200" dirty="0">
                <a:solidFill>
                  <a:schemeClr val="tx1"/>
                </a:solidFill>
                <a:effectLst/>
                <a:latin typeface="+mn-lt"/>
                <a:ea typeface="+mn-ea"/>
                <a:cs typeface="+mn-cs"/>
              </a:rPr>
              <a:t>。当没有节点可供访问时，搜索终止</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25</a:t>
            </a:fld>
            <a:endParaRPr lang="zh-CN" altLang="en-US"/>
          </a:p>
        </p:txBody>
      </p:sp>
    </p:spTree>
    <p:extLst>
      <p:ext uri="{BB962C8B-B14F-4D97-AF65-F5344CB8AC3E}">
        <p14:creationId xmlns:p14="http://schemas.microsoft.com/office/powerpoint/2010/main" val="266473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该表是</a:t>
            </a:r>
            <a:r>
              <a:rPr lang="en-US" altLang="zh-CN" sz="1200" kern="1200" dirty="0">
                <a:solidFill>
                  <a:schemeClr val="tx1"/>
                </a:solidFill>
                <a:effectLst/>
                <a:latin typeface="+mn-lt"/>
                <a:ea typeface="+mn-ea"/>
                <a:cs typeface="+mn-cs"/>
              </a:rPr>
              <a:t>B-F</a:t>
            </a:r>
            <a:r>
              <a:rPr lang="zh-CN" altLang="zh-CN" sz="1200" kern="1200" dirty="0">
                <a:solidFill>
                  <a:schemeClr val="tx1"/>
                </a:solidFill>
                <a:effectLst/>
                <a:latin typeface="+mn-lt"/>
                <a:ea typeface="+mn-ea"/>
                <a:cs typeface="+mn-cs"/>
              </a:rPr>
              <a:t>方法的伪代码</a:t>
            </a:r>
            <a:r>
              <a:rPr lang="zh-CN" altLang="en-US" sz="1200" kern="1200" dirty="0">
                <a:solidFill>
                  <a:schemeClr val="tx1"/>
                </a:solidFill>
                <a:effectLst/>
                <a:latin typeface="+mn-lt"/>
                <a:ea typeface="+mn-ea"/>
                <a:cs typeface="+mn-cs"/>
              </a:rPr>
              <a:t>，从第六行看起。</a:t>
            </a:r>
            <a:endParaRPr lang="en-US" altLang="zh-CN" sz="1200" kern="1200" dirty="0">
              <a:solidFill>
                <a:schemeClr val="tx1"/>
              </a:solidFill>
              <a:effectLst/>
              <a:latin typeface="+mn-lt"/>
              <a:ea typeface="+mn-ea"/>
              <a:cs typeface="+mn-cs"/>
            </a:endParaRPr>
          </a:p>
          <a:p>
            <a:r>
              <a:rPr lang="zh-CN" altLang="en-US" dirty="0"/>
              <a:t>第六行就是计算节点电流，</a:t>
            </a:r>
            <a:r>
              <a:rPr lang="zh-CN" altLang="zh-CN" sz="1200" kern="1200" dirty="0">
                <a:solidFill>
                  <a:schemeClr val="tx1"/>
                </a:solidFill>
                <a:effectLst/>
                <a:latin typeface="+mn-lt"/>
                <a:ea typeface="+mn-ea"/>
                <a:cs typeface="+mn-cs"/>
              </a:rPr>
              <a:t>使用每个节点具有一个线程的并行映射函数在单个步骤中完成第</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行的节点电流注入的计算</a:t>
            </a:r>
            <a:endParaRPr lang="en-US" altLang="zh-CN" sz="1200" kern="1200" dirty="0">
              <a:solidFill>
                <a:schemeClr val="tx1"/>
              </a:solidFill>
              <a:effectLst/>
              <a:latin typeface="+mn-lt"/>
              <a:ea typeface="+mn-ea"/>
              <a:cs typeface="+mn-cs"/>
            </a:endParaRPr>
          </a:p>
          <a:p>
            <a:r>
              <a:rPr lang="zh-CN" altLang="en-US" dirty="0"/>
              <a:t>第七，第八行分别是后向和正向扫描。同一层</a:t>
            </a:r>
            <a:r>
              <a:rPr lang="zh-CN" altLang="zh-CN" sz="1200" kern="1200" dirty="0">
                <a:solidFill>
                  <a:schemeClr val="tx1"/>
                </a:solidFill>
                <a:effectLst/>
                <a:latin typeface="+mn-lt"/>
                <a:ea typeface="+mn-ea"/>
                <a:cs typeface="+mn-cs"/>
              </a:rPr>
              <a:t>的所有节点</a:t>
            </a:r>
            <a:r>
              <a:rPr lang="zh-CN" altLang="en-US" sz="1200" kern="1200" dirty="0">
                <a:solidFill>
                  <a:schemeClr val="tx1"/>
                </a:solidFill>
                <a:effectLst/>
                <a:latin typeface="+mn-lt"/>
                <a:ea typeface="+mn-ea"/>
                <a:cs typeface="+mn-cs"/>
              </a:rPr>
              <a:t>中</a:t>
            </a:r>
            <a:r>
              <a:rPr lang="zh-CN" altLang="zh-CN" sz="1200" kern="1200" dirty="0">
                <a:solidFill>
                  <a:schemeClr val="tx1"/>
                </a:solidFill>
                <a:effectLst/>
                <a:latin typeface="+mn-lt"/>
                <a:ea typeface="+mn-ea"/>
                <a:cs typeface="+mn-cs"/>
              </a:rPr>
              <a:t>每个节点一个线程同时处理</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第</a:t>
            </a:r>
            <a:r>
              <a:rPr lang="en-US" altLang="zh-CN" dirty="0"/>
              <a:t>9</a:t>
            </a:r>
            <a:r>
              <a:rPr lang="zh-CN" altLang="en-US" dirty="0"/>
              <a:t>行是计算注入每个节点功率。同样是使用每个节点一个线程的并行映射函数。</a:t>
            </a:r>
            <a:endParaRPr lang="en-US" altLang="zh-CN" dirty="0"/>
          </a:p>
          <a:p>
            <a:r>
              <a:rPr lang="zh-CN" altLang="zh-CN" sz="1200" kern="1200" dirty="0">
                <a:solidFill>
                  <a:schemeClr val="tx1"/>
                </a:solidFill>
                <a:effectLst/>
                <a:latin typeface="+mn-lt"/>
                <a:ea typeface="+mn-ea"/>
                <a:cs typeface="+mn-cs"/>
              </a:rPr>
              <a:t>从表</a:t>
            </a:r>
            <a:r>
              <a:rPr lang="en-US" altLang="zh-CN" sz="1200" kern="12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中的运行时间可以看出，</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上提出的并行化为大多数功能提供了显着的加速。</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使用并行缩减原语在第</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行找到计算的和计划的节点功率之间的最大误差。当最大误差低于指定容差或超过最大迭代次数时，</a:t>
            </a:r>
            <a:r>
              <a:rPr lang="en-US" altLang="zh-CN" sz="1200" kern="1200" dirty="0">
                <a:solidFill>
                  <a:schemeClr val="tx1"/>
                </a:solidFill>
                <a:effectLst/>
                <a:latin typeface="+mn-lt"/>
                <a:ea typeface="+mn-ea"/>
                <a:cs typeface="+mn-cs"/>
              </a:rPr>
              <a:t>B-F</a:t>
            </a:r>
            <a:r>
              <a:rPr lang="zh-CN" altLang="zh-CN" sz="1200" kern="1200" dirty="0">
                <a:solidFill>
                  <a:schemeClr val="tx1"/>
                </a:solidFill>
                <a:effectLst/>
                <a:latin typeface="+mn-lt"/>
                <a:ea typeface="+mn-ea"/>
                <a:cs typeface="+mn-cs"/>
              </a:rPr>
              <a:t>算法终止</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26</a:t>
            </a:fld>
            <a:endParaRPr lang="zh-CN" altLang="en-US"/>
          </a:p>
        </p:txBody>
      </p:sp>
    </p:spTree>
    <p:extLst>
      <p:ext uri="{BB962C8B-B14F-4D97-AF65-F5344CB8AC3E}">
        <p14:creationId xmlns:p14="http://schemas.microsoft.com/office/powerpoint/2010/main" val="2354680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27</a:t>
            </a:fld>
            <a:endParaRPr lang="zh-CN" altLang="en-US"/>
          </a:p>
        </p:txBody>
      </p:sp>
    </p:spTree>
    <p:extLst>
      <p:ext uri="{BB962C8B-B14F-4D97-AF65-F5344CB8AC3E}">
        <p14:creationId xmlns:p14="http://schemas.microsoft.com/office/powerpoint/2010/main" val="4088256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为什么他会想到用</a:t>
            </a:r>
            <a:r>
              <a:rPr lang="en-US" altLang="zh-CN" dirty="0"/>
              <a:t>GPU</a:t>
            </a:r>
            <a:r>
              <a:rPr lang="zh-CN" altLang="en-US" dirty="0"/>
              <a:t>加速？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第一：</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从未在</a:t>
            </a:r>
            <a:r>
              <a:rPr lang="zh-CN" altLang="en-US" sz="1200" kern="1200" dirty="0">
                <a:solidFill>
                  <a:schemeClr val="tx1"/>
                </a:solidFill>
                <a:effectLst/>
                <a:latin typeface="+mn-lt"/>
                <a:ea typeface="+mn-ea"/>
                <a:cs typeface="+mn-cs"/>
              </a:rPr>
              <a:t>配电馈线重构</a:t>
            </a:r>
            <a:r>
              <a:rPr lang="zh-CN" altLang="zh-CN" sz="1200" kern="1200" dirty="0">
                <a:solidFill>
                  <a:schemeClr val="tx1"/>
                </a:solidFill>
                <a:effectLst/>
                <a:latin typeface="+mn-lt"/>
                <a:ea typeface="+mn-ea"/>
                <a:cs typeface="+mn-cs"/>
              </a:rPr>
              <a:t>环境中使用过。</a:t>
            </a:r>
            <a:r>
              <a:rPr lang="zh-CN" altLang="en-US" sz="1200" kern="1200" dirty="0">
                <a:solidFill>
                  <a:schemeClr val="tx1"/>
                </a:solidFill>
                <a:effectLst/>
                <a:latin typeface="+mn-lt"/>
                <a:ea typeface="+mn-ea"/>
                <a:cs typeface="+mn-cs"/>
              </a:rPr>
              <a:t>我觉得他主要就是知道</a:t>
            </a:r>
            <a:r>
              <a:rPr lang="en-US" altLang="zh-CN" sz="1200" kern="1200" dirty="0">
                <a:solidFill>
                  <a:schemeClr val="tx1"/>
                </a:solidFill>
                <a:effectLst/>
                <a:latin typeface="+mn-lt"/>
                <a:ea typeface="+mn-ea"/>
                <a:cs typeface="+mn-cs"/>
              </a:rPr>
              <a:t>GPU</a:t>
            </a:r>
            <a:r>
              <a:rPr lang="zh-CN" altLang="en-US" sz="1200" kern="1200" dirty="0">
                <a:solidFill>
                  <a:schemeClr val="tx1"/>
                </a:solidFill>
                <a:effectLst/>
                <a:latin typeface="+mn-lt"/>
                <a:ea typeface="+mn-ea"/>
                <a:cs typeface="+mn-cs"/>
              </a:rPr>
              <a:t>没在这个领域中使用过。。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第二：</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存在许多并行的元启发式实现，包括并行</a:t>
            </a:r>
            <a:r>
              <a:rPr lang="en-US" altLang="zh-CN" sz="1200" kern="1200" dirty="0">
                <a:solidFill>
                  <a:schemeClr val="tx1"/>
                </a:solidFill>
                <a:effectLst/>
                <a:latin typeface="+mn-lt"/>
                <a:ea typeface="+mn-ea"/>
                <a:cs typeface="+mn-cs"/>
              </a:rPr>
              <a:t>PSO </a:t>
            </a:r>
            <a:r>
              <a:rPr lang="zh-CN" altLang="zh-CN" sz="1200" kern="1200" dirty="0">
                <a:solidFill>
                  <a:schemeClr val="tx1"/>
                </a:solidFill>
                <a:effectLst/>
                <a:latin typeface="+mn-lt"/>
                <a:ea typeface="+mn-ea"/>
                <a:cs typeface="+mn-cs"/>
              </a:rPr>
              <a:t>，并行</a:t>
            </a:r>
            <a:r>
              <a:rPr lang="en-US" altLang="zh-CN" sz="1200" kern="1200" dirty="0">
                <a:solidFill>
                  <a:schemeClr val="tx1"/>
                </a:solidFill>
                <a:effectLst/>
                <a:latin typeface="+mn-lt"/>
                <a:ea typeface="+mn-ea"/>
                <a:cs typeface="+mn-cs"/>
              </a:rPr>
              <a:t>GA</a:t>
            </a:r>
            <a:r>
              <a:rPr lang="zh-CN" altLang="en-US" sz="1200" kern="1200" dirty="0">
                <a:solidFill>
                  <a:schemeClr val="tx1"/>
                </a:solidFill>
                <a:effectLst/>
                <a:latin typeface="+mn-lt"/>
                <a:ea typeface="+mn-ea"/>
                <a:cs typeface="+mn-cs"/>
              </a:rPr>
              <a:t>（遗传算法）</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和并行</a:t>
            </a:r>
            <a:r>
              <a:rPr lang="en-US" altLang="zh-CN" sz="1200" kern="1200" dirty="0">
                <a:solidFill>
                  <a:schemeClr val="tx1"/>
                </a:solidFill>
                <a:effectLst/>
                <a:latin typeface="+mn-lt"/>
                <a:ea typeface="+mn-ea"/>
                <a:cs typeface="+mn-cs"/>
              </a:rPr>
              <a:t>ACO</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第三点：已经有论文实现了</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上开发并行混合元启发式的策略</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入了一个名为</a:t>
            </a:r>
            <a:r>
              <a:rPr lang="en-US" altLang="zh-CN" sz="1200" kern="1200" dirty="0" err="1">
                <a:solidFill>
                  <a:schemeClr val="tx1"/>
                </a:solidFill>
                <a:effectLst/>
                <a:latin typeface="+mn-lt"/>
                <a:ea typeface="+mn-ea"/>
                <a:cs typeface="+mn-cs"/>
              </a:rPr>
              <a:t>gpuMF</a:t>
            </a:r>
            <a:r>
              <a:rPr lang="zh-CN" altLang="zh-CN" sz="1200" kern="1200" dirty="0">
                <a:solidFill>
                  <a:schemeClr val="tx1"/>
                </a:solidFill>
                <a:effectLst/>
                <a:latin typeface="+mn-lt"/>
                <a:ea typeface="+mn-ea"/>
                <a:cs typeface="+mn-cs"/>
              </a:rPr>
              <a:t>的软件框架，作为促进在</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上部署并行元启发式的工具。</a:t>
            </a:r>
            <a:r>
              <a:rPr lang="zh-CN" altLang="en-US" sz="1200" kern="1200" dirty="0">
                <a:solidFill>
                  <a:schemeClr val="tx1"/>
                </a:solidFill>
                <a:effectLst/>
                <a:latin typeface="+mn-lt"/>
                <a:ea typeface="+mn-ea"/>
                <a:cs typeface="+mn-cs"/>
              </a:rPr>
              <a:t>这使</a:t>
            </a:r>
            <a:r>
              <a:rPr lang="zh-CN" altLang="zh-CN" sz="1200" kern="1200" dirty="0">
                <a:solidFill>
                  <a:schemeClr val="tx1"/>
                </a:solidFill>
                <a:effectLst/>
                <a:latin typeface="+mn-lt"/>
                <a:ea typeface="+mn-ea"/>
                <a:cs typeface="+mn-cs"/>
              </a:rPr>
              <a:t>并行实现所获得的性能超过了</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倍</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所以就可利用</a:t>
            </a:r>
            <a:r>
              <a:rPr lang="en-US" altLang="zh-CN" sz="1200" kern="1200" dirty="0">
                <a:solidFill>
                  <a:schemeClr val="tx1"/>
                </a:solidFill>
                <a:effectLst/>
                <a:latin typeface="+mn-lt"/>
                <a:ea typeface="+mn-ea"/>
                <a:cs typeface="+mn-cs"/>
              </a:rPr>
              <a:t>GPUMF</a:t>
            </a:r>
            <a:r>
              <a:rPr lang="zh-CN" altLang="en-US" sz="1200" kern="1200" dirty="0">
                <a:solidFill>
                  <a:schemeClr val="tx1"/>
                </a:solidFill>
                <a:effectLst/>
                <a:latin typeface="+mn-lt"/>
                <a:ea typeface="+mn-ea"/>
                <a:cs typeface="+mn-cs"/>
              </a:rPr>
              <a:t>框架来实现优化算法，并依赖于唯一解决方案编码。</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28</a:t>
            </a:fld>
            <a:endParaRPr lang="zh-CN" altLang="en-US"/>
          </a:p>
        </p:txBody>
      </p:sp>
    </p:spTree>
    <p:extLst>
      <p:ext uri="{BB962C8B-B14F-4D97-AF65-F5344CB8AC3E}">
        <p14:creationId xmlns:p14="http://schemas.microsoft.com/office/powerpoint/2010/main" val="955764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29</a:t>
            </a:fld>
            <a:endParaRPr lang="zh-CN" altLang="en-US"/>
          </a:p>
        </p:txBody>
      </p:sp>
    </p:spTree>
    <p:extLst>
      <p:ext uri="{BB962C8B-B14F-4D97-AF65-F5344CB8AC3E}">
        <p14:creationId xmlns:p14="http://schemas.microsoft.com/office/powerpoint/2010/main" val="18442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3</a:t>
            </a:fld>
            <a:endParaRPr lang="zh-CN" altLang="en-US"/>
          </a:p>
        </p:txBody>
      </p:sp>
    </p:spTree>
    <p:extLst>
      <p:ext uri="{BB962C8B-B14F-4D97-AF65-F5344CB8AC3E}">
        <p14:creationId xmlns:p14="http://schemas.microsoft.com/office/powerpoint/2010/main" val="65898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什么是配电网络。</a:t>
            </a:r>
            <a:endParaRPr lang="en-US" altLang="zh-CN" dirty="0"/>
          </a:p>
          <a:p>
            <a:r>
              <a:rPr lang="zh-CN" altLang="en-US" dirty="0"/>
              <a:t>配电网络其实就是一个配电站给千千万万户人家输送电力所形成的的一个径向拓扑结构。</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4</a:t>
            </a:fld>
            <a:endParaRPr lang="zh-CN" altLang="en-US"/>
          </a:p>
        </p:txBody>
      </p:sp>
    </p:spTree>
    <p:extLst>
      <p:ext uri="{BB962C8B-B14F-4D97-AF65-F5344CB8AC3E}">
        <p14:creationId xmlns:p14="http://schemas.microsoft.com/office/powerpoint/2010/main" val="36900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这是一个</a:t>
            </a:r>
            <a:r>
              <a:rPr lang="en-US" altLang="zh-CN" sz="1050" dirty="0"/>
              <a:t>16</a:t>
            </a:r>
            <a:r>
              <a:rPr lang="zh-CN" altLang="zh-CN" sz="1050" dirty="0"/>
              <a:t>总线配电网络示例</a:t>
            </a:r>
            <a:r>
              <a:rPr lang="zh-CN" altLang="en-US" sz="1050" dirty="0"/>
              <a:t>，上面这三个表示配电站。其中</a:t>
            </a:r>
            <a:r>
              <a:rPr lang="en-US" altLang="zh-CN" sz="1050" dirty="0"/>
              <a:t>S0~S15</a:t>
            </a:r>
            <a:r>
              <a:rPr lang="zh-CN" altLang="en-US" sz="1050" dirty="0"/>
              <a:t>表示总线，圈圈里面的就是表示客户。</a:t>
            </a:r>
            <a:endParaRPr lang="en-US" altLang="zh-CN" sz="105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b="1" spc="300" dirty="0">
                <a:latin typeface="Arial"/>
                <a:ea typeface="微软雅黑"/>
                <a:sym typeface="Arial"/>
              </a:rPr>
              <a:t>本论文主要解决</a:t>
            </a:r>
            <a:r>
              <a:rPr lang="zh-CN" altLang="zh-CN" sz="1050" kern="1200" dirty="0">
                <a:solidFill>
                  <a:schemeClr val="tx1"/>
                </a:solidFill>
                <a:effectLst/>
                <a:latin typeface="+mn-lt"/>
                <a:ea typeface="+mn-ea"/>
                <a:cs typeface="+mn-cs"/>
              </a:rPr>
              <a:t>配电馈线重构（</a:t>
            </a:r>
            <a:r>
              <a:rPr lang="en-US" altLang="zh-CN" sz="1050" kern="1200" dirty="0">
                <a:solidFill>
                  <a:schemeClr val="tx1"/>
                </a:solidFill>
                <a:effectLst/>
                <a:latin typeface="+mn-lt"/>
                <a:ea typeface="+mn-ea"/>
                <a:cs typeface="+mn-cs"/>
              </a:rPr>
              <a:t>DFR</a:t>
            </a:r>
            <a:r>
              <a:rPr lang="zh-CN" altLang="zh-CN" sz="1050" kern="1200" dirty="0">
                <a:solidFill>
                  <a:schemeClr val="tx1"/>
                </a:solidFill>
                <a:effectLst/>
                <a:latin typeface="+mn-lt"/>
                <a:ea typeface="+mn-ea"/>
                <a:cs typeface="+mn-cs"/>
              </a:rPr>
              <a:t>）</a:t>
            </a:r>
            <a:r>
              <a:rPr lang="zh-CN" altLang="en-US" sz="1050" kern="1200" dirty="0">
                <a:solidFill>
                  <a:schemeClr val="tx1"/>
                </a:solidFill>
                <a:effectLst/>
                <a:latin typeface="+mn-lt"/>
                <a:ea typeface="+mn-ea"/>
                <a:cs typeface="+mn-cs"/>
              </a:rPr>
              <a:t>问题。</a:t>
            </a:r>
            <a:endParaRPr lang="en-US" altLang="zh-CN"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50" kern="1200" dirty="0">
                <a:solidFill>
                  <a:schemeClr val="tx1"/>
                </a:solidFill>
                <a:effectLst/>
                <a:latin typeface="+mn-lt"/>
                <a:ea typeface="+mn-ea"/>
                <a:cs typeface="+mn-cs"/>
              </a:rPr>
              <a:t>配电馈线重构</a:t>
            </a:r>
            <a:r>
              <a:rPr lang="zh-CN" altLang="en-US" sz="1050" kern="1200" dirty="0">
                <a:solidFill>
                  <a:schemeClr val="tx1"/>
                </a:solidFill>
                <a:effectLst/>
                <a:latin typeface="+mn-lt"/>
                <a:ea typeface="+mn-ea"/>
                <a:cs typeface="+mn-cs"/>
              </a:rPr>
              <a:t>就是当配电网络出了故障，要快速调整整个网络的拓扑结构，</a:t>
            </a:r>
            <a:r>
              <a:rPr lang="zh-CN" altLang="zh-CN" sz="1050" kern="1200" dirty="0">
                <a:solidFill>
                  <a:schemeClr val="tx1"/>
                </a:solidFill>
                <a:effectLst/>
                <a:latin typeface="+mn-lt"/>
                <a:ea typeface="+mn-ea"/>
                <a:cs typeface="+mn-cs"/>
              </a:rPr>
              <a:t>从而最大限度地减少停电时间</a:t>
            </a:r>
            <a:r>
              <a:rPr lang="zh-CN" altLang="en-US" sz="1050" kern="1200" dirty="0">
                <a:solidFill>
                  <a:schemeClr val="tx1"/>
                </a:solidFill>
                <a:effectLst/>
                <a:latin typeface="+mn-lt"/>
                <a:ea typeface="+mn-ea"/>
                <a:cs typeface="+mn-cs"/>
              </a:rPr>
              <a:t>，</a:t>
            </a:r>
            <a:r>
              <a:rPr lang="zh-CN" altLang="zh-CN" sz="1050" kern="1200" dirty="0">
                <a:solidFill>
                  <a:schemeClr val="tx1"/>
                </a:solidFill>
                <a:effectLst/>
                <a:latin typeface="+mn-lt"/>
                <a:ea typeface="+mn-ea"/>
                <a:cs typeface="+mn-cs"/>
              </a:rPr>
              <a:t>电力传输损失</a:t>
            </a:r>
            <a:r>
              <a:rPr lang="zh-CN" altLang="en-US" sz="1050" kern="1200" dirty="0">
                <a:solidFill>
                  <a:schemeClr val="tx1"/>
                </a:solidFill>
                <a:effectLst/>
                <a:latin typeface="+mn-lt"/>
                <a:ea typeface="+mn-ea"/>
                <a:cs typeface="+mn-cs"/>
              </a:rPr>
              <a:t>，运营成本。</a:t>
            </a:r>
            <a:endParaRPr lang="en-US" altLang="zh-CN"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kern="1200" dirty="0">
                <a:solidFill>
                  <a:schemeClr val="tx1"/>
                </a:solidFill>
                <a:effectLst/>
                <a:latin typeface="+mn-lt"/>
                <a:ea typeface="+mn-ea"/>
                <a:cs typeface="+mn-cs"/>
              </a:rPr>
              <a:t>举个简单的列子：  我们现在</a:t>
            </a:r>
            <a:r>
              <a:rPr lang="en-US" altLang="zh-CN" sz="1050" kern="1200" dirty="0">
                <a:solidFill>
                  <a:schemeClr val="tx1"/>
                </a:solidFill>
                <a:effectLst/>
                <a:latin typeface="+mn-lt"/>
                <a:ea typeface="+mn-ea"/>
                <a:cs typeface="+mn-cs"/>
              </a:rPr>
              <a:t>S1</a:t>
            </a:r>
            <a:r>
              <a:rPr lang="zh-CN" altLang="en-US" sz="1050" kern="1200" dirty="0">
                <a:solidFill>
                  <a:schemeClr val="tx1"/>
                </a:solidFill>
                <a:effectLst/>
                <a:latin typeface="+mn-lt"/>
                <a:ea typeface="+mn-ea"/>
                <a:cs typeface="+mn-cs"/>
              </a:rPr>
              <a:t>断开了，那么怎么能让用户</a:t>
            </a:r>
            <a:r>
              <a:rPr lang="en-US" altLang="zh-CN" sz="1050" kern="1200" dirty="0">
                <a:solidFill>
                  <a:schemeClr val="tx1"/>
                </a:solidFill>
                <a:effectLst/>
                <a:latin typeface="+mn-lt"/>
                <a:ea typeface="+mn-ea"/>
                <a:cs typeface="+mn-cs"/>
              </a:rPr>
              <a:t>2</a:t>
            </a:r>
            <a:r>
              <a:rPr lang="zh-CN" altLang="en-US" sz="1050" kern="1200" dirty="0">
                <a:solidFill>
                  <a:schemeClr val="tx1"/>
                </a:solidFill>
                <a:effectLst/>
                <a:latin typeface="+mn-lt"/>
                <a:ea typeface="+mn-ea"/>
                <a:cs typeface="+mn-cs"/>
              </a:rPr>
              <a:t>快速恢复电，从这个图可以知道把</a:t>
            </a:r>
            <a:r>
              <a:rPr lang="en-US" altLang="zh-CN" sz="1050" kern="1200" dirty="0">
                <a:solidFill>
                  <a:schemeClr val="tx1"/>
                </a:solidFill>
                <a:effectLst/>
                <a:latin typeface="+mn-lt"/>
                <a:ea typeface="+mn-ea"/>
                <a:cs typeface="+mn-cs"/>
              </a:rPr>
              <a:t>S13</a:t>
            </a:r>
            <a:r>
              <a:rPr lang="zh-CN" altLang="en-US" sz="1050" kern="1200" dirty="0">
                <a:solidFill>
                  <a:schemeClr val="tx1"/>
                </a:solidFill>
                <a:effectLst/>
                <a:latin typeface="+mn-lt"/>
                <a:ea typeface="+mn-ea"/>
                <a:cs typeface="+mn-cs"/>
              </a:rPr>
              <a:t>总线开关合上就行。这样就形成了一个新的拓扑结构。</a:t>
            </a:r>
            <a:endParaRPr lang="en-US" altLang="zh-CN" sz="1050" b="0" kern="1200" spc="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spc="300" dirty="0">
                <a:solidFill>
                  <a:schemeClr val="tx1"/>
                </a:solidFill>
                <a:effectLst/>
                <a:latin typeface="+mn-lt"/>
                <a:ea typeface="+mn-ea"/>
                <a:cs typeface="+mn-cs"/>
                <a:sym typeface="Arial"/>
              </a:rPr>
              <a:t>当然还需要考虑其他一些约束。这里只是简单的描述一些配电馈线重构。</a:t>
            </a:r>
            <a:endParaRPr lang="en-US" altLang="zh-CN" sz="1200" b="1" kern="1200" spc="300" dirty="0">
              <a:solidFill>
                <a:schemeClr val="tx1"/>
              </a:solidFill>
              <a:effectLst/>
              <a:latin typeface="+mn-lt"/>
              <a:ea typeface="+mn-ea"/>
              <a:cs typeface="+mn-cs"/>
              <a:sym typeface="Arial"/>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5</a:t>
            </a:fld>
            <a:endParaRPr lang="zh-CN" altLang="en-US"/>
          </a:p>
        </p:txBody>
      </p:sp>
    </p:spTree>
    <p:extLst>
      <p:ext uri="{BB962C8B-B14F-4D97-AF65-F5344CB8AC3E}">
        <p14:creationId xmlns:p14="http://schemas.microsoft.com/office/powerpoint/2010/main" val="220729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配电馈线重构</a:t>
                </a:r>
                <a:r>
                  <a:rPr lang="zh-CN" altLang="en-US" sz="1200" kern="1200" dirty="0">
                    <a:solidFill>
                      <a:schemeClr val="tx1"/>
                    </a:solidFill>
                    <a:effectLst/>
                    <a:latin typeface="+mn-lt"/>
                    <a:ea typeface="+mn-ea"/>
                    <a:cs typeface="+mn-cs"/>
                  </a:rPr>
                  <a:t>问题</a:t>
                </a:r>
                <a:r>
                  <a:rPr lang="zh-CN" altLang="en-US" sz="1200" dirty="0"/>
                  <a:t>既是要最小化</a:t>
                </a:r>
                <a:r>
                  <a:rPr lang="en-US" altLang="zh-CN" sz="1200" dirty="0"/>
                  <a:t>f</a:t>
                </a:r>
                <a:r>
                  <a:rPr lang="zh-CN" altLang="en-US" sz="1200" dirty="0"/>
                  <a:t>（</a:t>
                </a:r>
                <a:r>
                  <a:rPr lang="en-US" altLang="zh-CN" sz="1200" dirty="0"/>
                  <a:t>x</a:t>
                </a:r>
                <a:r>
                  <a:rPr lang="zh-CN" altLang="en-US" sz="1200" dirty="0"/>
                  <a:t>）函数，</a:t>
                </a:r>
                <a:r>
                  <a:rPr lang="zh-CN" altLang="zh-CN" sz="1200" kern="1200" dirty="0">
                    <a:solidFill>
                      <a:schemeClr val="tx1"/>
                    </a:solidFill>
                    <a:effectLst/>
                    <a:latin typeface="+mn-lt"/>
                    <a:ea typeface="+mn-ea"/>
                    <a:cs typeface="+mn-cs"/>
                  </a:rPr>
                  <a:t>以最小化实际功率损耗</a:t>
                </a:r>
                <a:r>
                  <a:rPr lang="zh-CN" altLang="en-US" sz="1200" dirty="0"/>
                  <a:t>。</a:t>
                </a:r>
                <a:r>
                  <a:rPr lang="zh-CN" altLang="zh-CN" sz="1200" dirty="0"/>
                  <a:t>其中</a:t>
                </a:r>
                <a14:m>
                  <m:oMath xmlns:m="http://schemas.openxmlformats.org/officeDocument/2006/math">
                    <m:acc>
                      <m:accPr>
                        <m:chr m:val="̅"/>
                        <m:ctrlPr>
                          <a:rPr lang="zh-CN" altLang="en-US" sz="1200" i="1" smtClean="0">
                            <a:latin typeface="Cambria Math" panose="02040503050406030204" pitchFamily="18" charset="0"/>
                          </a:rPr>
                        </m:ctrlPr>
                      </m:accPr>
                      <m:e>
                        <m:r>
                          <m:rPr>
                            <m:sty m:val="p"/>
                          </m:rPr>
                          <a:rPr lang="en-US" altLang="zh-CN" sz="1200" i="1">
                            <a:latin typeface="Cambria Math" panose="02040503050406030204" pitchFamily="18" charset="0"/>
                          </a:rPr>
                          <m:t>x</m:t>
                        </m:r>
                      </m:e>
                    </m:acc>
                  </m:oMath>
                </a14:m>
                <a:r>
                  <a:rPr lang="zh-CN" altLang="zh-CN" sz="1200" dirty="0"/>
                  <a:t>是解决方案向量（</a:t>
                </a:r>
                <a:r>
                  <a:rPr lang="zh-CN" altLang="en-US" sz="1200" dirty="0"/>
                  <a:t>就是表示某种</a:t>
                </a:r>
                <a:r>
                  <a:rPr lang="zh-CN" altLang="zh-CN" sz="1200" dirty="0"/>
                  <a:t>网络拓扑）</a:t>
                </a:r>
                <a14:m>
                  <m:oMath xmlns:m="http://schemas.openxmlformats.org/officeDocument/2006/math">
                    <m:r>
                      <a:rPr lang="zh-CN" altLang="en-US" sz="1200" i="1" dirty="0" smtClean="0">
                        <a:latin typeface="Cambria Math" panose="02040503050406030204" pitchFamily="18" charset="0"/>
                      </a:rPr>
                      <m:t>，</m:t>
                    </m:r>
                    <m:sSub>
                      <m:sSubPr>
                        <m:ctrlPr>
                          <a:rPr lang="en-US" altLang="zh-CN" sz="1200" i="1" dirty="0" smtClean="0">
                            <a:latin typeface="Cambria Math" panose="02040503050406030204" pitchFamily="18" charset="0"/>
                          </a:rPr>
                        </m:ctrlPr>
                      </m:sSubPr>
                      <m:e>
                        <m:r>
                          <a:rPr lang="en-US" altLang="zh-CN" sz="1200" b="0" i="1" dirty="0" smtClean="0">
                            <a:latin typeface="Cambria Math" panose="02040503050406030204" pitchFamily="18" charset="0"/>
                          </a:rPr>
                          <m:t>𝑃</m:t>
                        </m:r>
                      </m:e>
                      <m:sub>
                        <m:r>
                          <a:rPr lang="en-US" altLang="zh-CN" sz="1200" b="0" i="1" dirty="0" smtClean="0">
                            <a:latin typeface="Cambria Math" panose="02040503050406030204" pitchFamily="18" charset="0"/>
                          </a:rPr>
                          <m:t>𝑙𝑜𝑠𝑠</m:t>
                        </m:r>
                        <m:r>
                          <a:rPr lang="en-US" altLang="zh-CN" sz="1200" b="0" i="1" dirty="0" smtClean="0">
                            <a:latin typeface="Cambria Math" panose="02040503050406030204" pitchFamily="18" charset="0"/>
                          </a:rPr>
                          <m:t> </m:t>
                        </m:r>
                        <m:r>
                          <a:rPr lang="en-US" altLang="zh-CN" sz="1200" b="0" i="1" dirty="0" smtClean="0">
                            <a:latin typeface="Cambria Math" panose="02040503050406030204" pitchFamily="18" charset="0"/>
                          </a:rPr>
                          <m:t>𝑖</m:t>
                        </m:r>
                      </m:sub>
                    </m:sSub>
                  </m:oMath>
                </a14:m>
                <a:r>
                  <a:rPr lang="zh-CN" altLang="zh-CN" sz="1200" dirty="0"/>
                  <a:t>是分支</a:t>
                </a:r>
                <a:r>
                  <a:rPr lang="en-US" altLang="zh-CN" sz="1200" dirty="0" err="1"/>
                  <a:t>i</a:t>
                </a:r>
                <a:r>
                  <a:rPr lang="zh-CN" altLang="zh-CN" sz="1200" dirty="0"/>
                  <a:t>上的实际功率损耗</a:t>
                </a:r>
                <a:r>
                  <a:rPr lang="zh-CN" altLang="en-US" sz="1200" dirty="0"/>
                  <a:t>。</a:t>
                </a:r>
                <a:endParaRPr lang="en-US" altLang="zh-CN" sz="1200" dirty="0"/>
              </a:p>
              <a:p>
                <a:endParaRPr lang="en-US" altLang="zh-CN" sz="1200" dirty="0"/>
              </a:p>
              <a:p>
                <a:r>
                  <a:rPr lang="zh-CN" altLang="en-US" sz="1200" dirty="0"/>
                  <a:t>然后它有以下限制条件。每个总线的电压</a:t>
                </a:r>
                <a:r>
                  <a:rPr lang="en-US" altLang="zh-CN" sz="1200" dirty="0"/>
                  <a:t>V</a:t>
                </a:r>
                <a:r>
                  <a:rPr lang="zh-CN" altLang="en-US" sz="1200" dirty="0"/>
                  <a:t>在规定的范围内，</a:t>
                </a:r>
                <a:endParaRPr lang="en-US" altLang="zh-CN" sz="1200" dirty="0"/>
              </a:p>
              <a:p>
                <a:r>
                  <a:rPr lang="zh-CN" altLang="en-US" sz="1200" dirty="0"/>
                  <a:t>然后</a:t>
                </a:r>
                <a:r>
                  <a:rPr lang="en-US" altLang="zh-CN" sz="1200" dirty="0"/>
                  <a:t>|</a:t>
                </a:r>
                <a:r>
                  <a:rPr lang="en-US" altLang="zh-CN" sz="1200" dirty="0" err="1"/>
                  <a:t>si</a:t>
                </a:r>
                <a:r>
                  <a:rPr lang="en-US" altLang="zh-CN" sz="1200" dirty="0"/>
                  <a:t>| </a:t>
                </a:r>
                <a:r>
                  <a:rPr lang="zh-CN" altLang="en-US" sz="1200" dirty="0"/>
                  <a:t>表示</a:t>
                </a:r>
                <a:r>
                  <a:rPr lang="zh-CN" altLang="zh-CN" sz="1200" dirty="0"/>
                  <a:t>分支</a:t>
                </a:r>
                <a:r>
                  <a:rPr lang="en-US" altLang="zh-CN" sz="1200" dirty="0" err="1"/>
                  <a:t>i</a:t>
                </a:r>
                <a:r>
                  <a:rPr lang="zh-CN" altLang="zh-CN" sz="1200" dirty="0"/>
                  <a:t>上的视在功率</a:t>
                </a:r>
                <a:r>
                  <a:rPr lang="zh-CN" altLang="en-US" sz="1200" dirty="0"/>
                  <a:t>。他要满足这个公式。</a:t>
                </a:r>
                <a:endParaRPr lang="en-US" altLang="zh-CN" sz="1200" dirty="0"/>
              </a:p>
              <a:p>
                <a:r>
                  <a:rPr lang="zh-CN" altLang="en-US" sz="1200" kern="1200" dirty="0">
                    <a:solidFill>
                      <a:schemeClr val="tx1"/>
                    </a:solidFill>
                    <a:effectLst/>
                    <a:latin typeface="+mn-lt"/>
                    <a:ea typeface="+mn-ea"/>
                    <a:cs typeface="+mn-cs"/>
                  </a:rPr>
                  <a:t>本论文提出了利用</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上的并行遗传算法</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GA</a:t>
                </a:r>
                <a:r>
                  <a:rPr lang="zh-CN" altLang="en-US" sz="1200" kern="1200" dirty="0">
                    <a:solidFill>
                      <a:schemeClr val="tx1"/>
                    </a:solidFill>
                    <a:effectLst/>
                    <a:latin typeface="+mn-lt"/>
                    <a:ea typeface="+mn-ea"/>
                    <a:cs typeface="+mn-cs"/>
                  </a:rPr>
                  <a:t>）得到最优拓扑结构，并最小化</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本论文</a:t>
                </a:r>
                <a:r>
                  <a:rPr lang="zh-CN" altLang="zh-CN" sz="1200" kern="1200" dirty="0">
                    <a:solidFill>
                      <a:schemeClr val="tx1"/>
                    </a:solidFill>
                    <a:effectLst/>
                    <a:latin typeface="+mn-lt"/>
                    <a:ea typeface="+mn-ea"/>
                    <a:cs typeface="+mn-cs"/>
                  </a:rPr>
                  <a:t>提出了一种在图形处理单元（</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）上的并行遗传算法来计算最小</a:t>
                </a:r>
                <a:r>
                  <a:rPr lang="en-US" altLang="zh-CN" sz="1200" kern="1200" dirty="0">
                    <a:solidFill>
                      <a:schemeClr val="tx1"/>
                    </a:solidFill>
                    <a:effectLst/>
                    <a:latin typeface="+mn-lt"/>
                    <a:ea typeface="+mn-ea"/>
                    <a:cs typeface="+mn-cs"/>
                  </a:rPr>
                  <a:t>DFR</a:t>
                </a:r>
                <a:r>
                  <a:rPr lang="zh-CN" altLang="zh-CN" sz="1200" kern="1200" dirty="0">
                    <a:solidFill>
                      <a:schemeClr val="tx1"/>
                    </a:solidFill>
                    <a:effectLst/>
                    <a:latin typeface="+mn-lt"/>
                    <a:ea typeface="+mn-ea"/>
                    <a:cs typeface="+mn-cs"/>
                  </a:rPr>
                  <a:t>，以最小化实际功率损耗</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dirty="0"/>
                  <a:t>既最小化</a:t>
                </a:r>
                <a:r>
                  <a:rPr lang="en-US" altLang="zh-CN" sz="1200" dirty="0"/>
                  <a:t>f</a:t>
                </a:r>
                <a:r>
                  <a:rPr lang="zh-CN" altLang="en-US" sz="1200" dirty="0"/>
                  <a:t>（</a:t>
                </a:r>
                <a:r>
                  <a:rPr lang="en-US" altLang="zh-CN" sz="1200" dirty="0"/>
                  <a:t>x</a:t>
                </a:r>
                <a:r>
                  <a:rPr lang="zh-CN" altLang="en-US" sz="1200" dirty="0"/>
                  <a:t>）函数，</a:t>
                </a:r>
                <a:endParaRPr lang="en-US" altLang="zh-CN" sz="1200" dirty="0"/>
              </a:p>
              <a:p>
                <a:r>
                  <a:rPr lang="zh-CN" altLang="zh-CN" sz="1200" dirty="0"/>
                  <a:t>其中</a:t>
                </a:r>
                <a:r>
                  <a:rPr lang="en-US" altLang="zh-CN" sz="1200" i="0">
                    <a:latin typeface="Cambria Math" panose="02040503050406030204" pitchFamily="18" charset="0"/>
                  </a:rPr>
                  <a:t>x</a:t>
                </a:r>
                <a:r>
                  <a:rPr lang="zh-CN" altLang="en-US" sz="1200" i="0">
                    <a:latin typeface="Cambria Math" panose="02040503050406030204" pitchFamily="18" charset="0"/>
                  </a:rPr>
                  <a:t> ̅</a:t>
                </a:r>
                <a:r>
                  <a:rPr lang="zh-CN" altLang="zh-CN" sz="1200" dirty="0"/>
                  <a:t>是解决方案向量（网络拓扑）</a:t>
                </a:r>
                <a:endParaRPr lang="en-US" altLang="zh-CN" sz="1200" dirty="0"/>
              </a:p>
              <a:p>
                <a:r>
                  <a:rPr lang="en-US" altLang="zh-CN" sz="1200" b="0" i="0" dirty="0">
                    <a:latin typeface="Cambria Math" panose="02040503050406030204" pitchFamily="18" charset="0"/>
                  </a:rPr>
                  <a:t>𝑃_(𝑙𝑜𝑠𝑠 𝑖)</a:t>
                </a:r>
                <a:r>
                  <a:rPr lang="zh-CN" altLang="zh-CN" sz="1200" dirty="0"/>
                  <a:t>是分支</a:t>
                </a:r>
                <a:r>
                  <a:rPr lang="en-US" altLang="zh-CN" sz="1200" dirty="0" err="1"/>
                  <a:t>i</a:t>
                </a:r>
                <a:r>
                  <a:rPr lang="zh-CN" altLang="zh-CN" sz="1200" dirty="0"/>
                  <a:t>上的实际功率损耗，</a:t>
                </a:r>
                <a:r>
                  <a:rPr lang="en-US" altLang="zh-CN" sz="1200" dirty="0"/>
                  <a:t>| Vi | </a:t>
                </a:r>
                <a:r>
                  <a:rPr lang="zh-CN" altLang="zh-CN" sz="1200" dirty="0"/>
                  <a:t>是总线</a:t>
                </a:r>
                <a:r>
                  <a:rPr lang="en-US" altLang="zh-CN" sz="1200" dirty="0" err="1"/>
                  <a:t>i</a:t>
                </a:r>
                <a:r>
                  <a:rPr lang="zh-CN" altLang="zh-CN" sz="1200" dirty="0"/>
                  <a:t>的电压幅度</a:t>
                </a:r>
                <a:r>
                  <a:rPr lang="en-US" altLang="zh-CN" sz="1200" dirty="0"/>
                  <a:t>, | Vi | min</a:t>
                </a:r>
                <a:r>
                  <a:rPr lang="zh-CN" altLang="zh-CN" sz="1200" dirty="0"/>
                  <a:t>，</a:t>
                </a:r>
                <a:r>
                  <a:rPr lang="en-US" altLang="zh-CN" sz="1200" dirty="0"/>
                  <a:t>| Vi | max</a:t>
                </a:r>
                <a:r>
                  <a:rPr lang="zh-CN" altLang="en-US" sz="1200" dirty="0"/>
                  <a:t>是</a:t>
                </a:r>
                <a:endParaRPr lang="en-US" altLang="zh-CN" sz="1200" dirty="0"/>
              </a:p>
              <a:p>
                <a:r>
                  <a:rPr lang="en-US" altLang="zh-CN" sz="1200" dirty="0"/>
                  <a:t>|</a:t>
                </a:r>
                <a:r>
                  <a:rPr lang="en-US" altLang="zh-CN" sz="1200" dirty="0" err="1"/>
                  <a:t>si</a:t>
                </a:r>
                <a:r>
                  <a:rPr lang="en-US" altLang="zh-CN" sz="1200" dirty="0"/>
                  <a:t>| </a:t>
                </a:r>
                <a:r>
                  <a:rPr lang="zh-CN" altLang="zh-CN" sz="1200" dirty="0"/>
                  <a:t>是分支</a:t>
                </a:r>
                <a:r>
                  <a:rPr lang="en-US" altLang="zh-CN" sz="1200" dirty="0" err="1"/>
                  <a:t>i</a:t>
                </a:r>
                <a:r>
                  <a:rPr lang="zh-CN" altLang="zh-CN" sz="1200" dirty="0"/>
                  <a:t>上的视在功率</a:t>
                </a:r>
                <a:r>
                  <a:rPr lang="en-US" altLang="zh-CN" sz="1200" dirty="0"/>
                  <a:t>,| </a:t>
                </a:r>
                <a:r>
                  <a:rPr lang="en-US" altLang="zh-CN" sz="1200" dirty="0" err="1"/>
                  <a:t>Simax</a:t>
                </a:r>
                <a:r>
                  <a:rPr lang="en-US" altLang="zh-CN" sz="1200" dirty="0"/>
                  <a:t> | </a:t>
                </a:r>
                <a:r>
                  <a:rPr lang="zh-CN" altLang="zh-CN" sz="1200" dirty="0"/>
                  <a:t>是总线电压和分支额定值的限制</a:t>
                </a:r>
                <a:endParaRPr lang="en-US" altLang="zh-CN" sz="1200" dirty="0"/>
              </a:p>
              <a:p>
                <a:endParaRPr lang="en-US" altLang="zh-CN" sz="1200" dirty="0"/>
              </a:p>
              <a:p>
                <a:endParaRPr lang="en-US" altLang="zh-CN" sz="1200" dirty="0"/>
              </a:p>
              <a:p>
                <a:endParaRPr lang="en-US" altLang="zh-CN"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B0813EB8-F188-4A5F-A60C-61818CD7C665}" type="slidenum">
              <a:rPr lang="zh-CN" altLang="en-US" smtClean="0"/>
              <a:t>6</a:t>
            </a:fld>
            <a:endParaRPr lang="zh-CN" altLang="en-US"/>
          </a:p>
        </p:txBody>
      </p:sp>
    </p:spTree>
    <p:extLst>
      <p:ext uri="{BB962C8B-B14F-4D97-AF65-F5344CB8AC3E}">
        <p14:creationId xmlns:p14="http://schemas.microsoft.com/office/powerpoint/2010/main" val="356614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7</a:t>
            </a:fld>
            <a:endParaRPr lang="zh-CN" altLang="en-US"/>
          </a:p>
        </p:txBody>
      </p:sp>
    </p:spTree>
    <p:extLst>
      <p:ext uri="{BB962C8B-B14F-4D97-AF65-F5344CB8AC3E}">
        <p14:creationId xmlns:p14="http://schemas.microsoft.com/office/powerpoint/2010/main" val="363997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启发式方法</a:t>
            </a:r>
            <a:r>
              <a:rPr lang="zh-CN" altLang="en-US" sz="1200" kern="1200" dirty="0">
                <a:solidFill>
                  <a:schemeClr val="tx1"/>
                </a:solidFill>
                <a:effectLst/>
                <a:latin typeface="+mn-lt"/>
                <a:ea typeface="+mn-ea"/>
                <a:cs typeface="+mn-cs"/>
              </a:rPr>
              <a:t>主要有</a:t>
            </a:r>
            <a:r>
              <a:rPr lang="zh-CN" altLang="zh-CN" sz="1200" kern="1200" dirty="0">
                <a:solidFill>
                  <a:schemeClr val="tx1"/>
                </a:solidFill>
                <a:effectLst/>
                <a:latin typeface="+mn-lt"/>
                <a:ea typeface="+mn-ea"/>
                <a:cs typeface="+mn-cs"/>
              </a:rPr>
              <a:t>分支交换和循环分割方法</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dirty="0"/>
              <a:t>其中分支方法就要以已知的解决方案开始，</a:t>
            </a:r>
            <a:r>
              <a:rPr lang="zh-CN" altLang="zh-CN" sz="1200" kern="1200" dirty="0">
                <a:solidFill>
                  <a:schemeClr val="tx1"/>
                </a:solidFill>
                <a:effectLst/>
                <a:latin typeface="+mn-lt"/>
                <a:ea typeface="+mn-ea"/>
                <a:cs typeface="+mn-cs"/>
              </a:rPr>
              <a:t>并成对打开和关闭分支以生成新的候选拓扑</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循环分割则是先关闭所有分支，然后识别基本循环并且每个循环打开一个分支以最终获得径向拓扑网络。</a:t>
            </a:r>
            <a:endParaRPr lang="en-US" altLang="zh-CN" sz="1200" kern="1200" dirty="0">
              <a:solidFill>
                <a:schemeClr val="tx1"/>
              </a:solidFill>
              <a:effectLst/>
              <a:latin typeface="+mn-lt"/>
              <a:ea typeface="+mn-ea"/>
              <a:cs typeface="+mn-cs"/>
            </a:endParaRPr>
          </a:p>
          <a:p>
            <a:endParaRPr lang="en-US" altLang="zh-CN" sz="1200" dirty="0"/>
          </a:p>
          <a:p>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8</a:t>
            </a:fld>
            <a:endParaRPr lang="zh-CN" altLang="en-US"/>
          </a:p>
        </p:txBody>
      </p:sp>
    </p:spTree>
    <p:extLst>
      <p:ext uri="{BB962C8B-B14F-4D97-AF65-F5344CB8AC3E}">
        <p14:creationId xmlns:p14="http://schemas.microsoft.com/office/powerpoint/2010/main" val="148956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9</a:t>
            </a:fld>
            <a:endParaRPr lang="zh-CN" altLang="en-US"/>
          </a:p>
        </p:txBody>
      </p:sp>
    </p:spTree>
    <p:extLst>
      <p:ext uri="{BB962C8B-B14F-4D97-AF65-F5344CB8AC3E}">
        <p14:creationId xmlns:p14="http://schemas.microsoft.com/office/powerpoint/2010/main" val="324613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33163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105199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67649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81353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510449"/>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41799"/>
      </p:ext>
    </p:extLst>
  </p:cSld>
  <p:clrMapOvr>
    <a:masterClrMapping/>
  </p:clrMapOvr>
  <mc:AlternateContent xmlns:mc="http://schemas.openxmlformats.org/markup-compatibility/2006" xmlns:p14="http://schemas.microsoft.com/office/powerpoint/2010/main">
    <mc:Choice Requires="p14">
      <p:transition spd="slow" p14:dur="1600" advClick="0" advTm="5000">
        <p14:prism dir="u" isInverted="1"/>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41044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0492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29980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
        <p:nvSpPr>
          <p:cNvPr id="7" name="矩形 6"/>
          <p:cNvSpPr/>
          <p:nvPr userDrawn="1"/>
        </p:nvSpPr>
        <p:spPr>
          <a:xfrm>
            <a:off x="7802713" y="55167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65872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8179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740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2984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9517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769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5.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hemeOverride" Target="../theme/themeOverride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4.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hemeOverride" Target="../theme/themeOverride1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9" name="矩形 8">
            <a:extLst>
              <a:ext uri="{FF2B5EF4-FFF2-40B4-BE49-F238E27FC236}">
                <a16:creationId xmlns:a16="http://schemas.microsoft.com/office/drawing/2014/main" id="{E16DC008-AB01-4522-BBC0-4E95024169C9}"/>
              </a:ext>
            </a:extLst>
          </p:cNvPr>
          <p:cNvSpPr/>
          <p:nvPr/>
        </p:nvSpPr>
        <p:spPr>
          <a:xfrm>
            <a:off x="1593323" y="4390153"/>
            <a:ext cx="8112125" cy="753348"/>
          </a:xfrm>
          <a:prstGeom prst="rect">
            <a:avLst/>
          </a:prstGeom>
        </p:spPr>
        <p:txBody>
          <a:bodyPr wrap="square">
            <a:spAutoFit/>
          </a:bodyPr>
          <a:lstStyle/>
          <a:p>
            <a:pPr algn="ctr">
              <a:lnSpc>
                <a:spcPct val="150000"/>
              </a:lnSpc>
            </a:pPr>
            <a:r>
              <a:rPr lang="zh-CN" altLang="en-US" sz="3200" dirty="0">
                <a:solidFill>
                  <a:schemeClr val="tx1">
                    <a:lumMod val="85000"/>
                    <a:lumOff val="15000"/>
                  </a:schemeClr>
                </a:solidFill>
                <a:ea typeface="Roboto Medium" panose="02000000000000000000" pitchFamily="2" charset="0"/>
              </a:rPr>
              <a:t>报告人：蔡伟</a:t>
            </a:r>
            <a:r>
              <a:rPr lang="en-US" altLang="zh-CN" sz="3200" dirty="0">
                <a:solidFill>
                  <a:schemeClr val="tx1">
                    <a:lumMod val="85000"/>
                    <a:lumOff val="15000"/>
                  </a:schemeClr>
                </a:solidFill>
                <a:ea typeface="Roboto Medium" panose="02000000000000000000" pitchFamily="2" charset="0"/>
              </a:rPr>
              <a:t>.</a:t>
            </a:r>
            <a:endParaRPr lang="zh-CN" altLang="en-US" sz="3200" dirty="0">
              <a:solidFill>
                <a:schemeClr val="tx1">
                  <a:lumMod val="85000"/>
                  <a:lumOff val="15000"/>
                </a:schemeClr>
              </a:solidFill>
            </a:endParaRPr>
          </a:p>
        </p:txBody>
      </p:sp>
      <p:sp>
        <p:nvSpPr>
          <p:cNvPr id="10" name="文本框 9">
            <a:extLst>
              <a:ext uri="{FF2B5EF4-FFF2-40B4-BE49-F238E27FC236}">
                <a16:creationId xmlns:a16="http://schemas.microsoft.com/office/drawing/2014/main" id="{5CDB6186-B727-4B3C-B4D3-B3CE88ABA9CB}"/>
              </a:ext>
            </a:extLst>
          </p:cNvPr>
          <p:cNvSpPr txBox="1"/>
          <p:nvPr/>
        </p:nvSpPr>
        <p:spPr>
          <a:xfrm>
            <a:off x="1114651" y="1859340"/>
            <a:ext cx="10296525" cy="1569660"/>
          </a:xfrm>
          <a:prstGeom prst="rect">
            <a:avLst/>
          </a:prstGeom>
          <a:noFill/>
        </p:spPr>
        <p:txBody>
          <a:bodyPr wrap="square" rtlCol="0" anchor="ctr" anchorCtr="0">
            <a:spAutoFit/>
          </a:bodyPr>
          <a:lstStyle/>
          <a:p>
            <a:r>
              <a:rPr lang="en-US" altLang="zh-CN" sz="4800" dirty="0"/>
              <a:t>Distribution System Optimization </a:t>
            </a:r>
          </a:p>
          <a:p>
            <a:r>
              <a:rPr lang="en-US" altLang="zh-CN" sz="4800" dirty="0"/>
              <a:t>	on Graphics Processing Unit</a:t>
            </a:r>
            <a:endParaRPr lang="zh-CN" altLang="en-US" sz="4800" b="1" dirty="0">
              <a:latin typeface="+mj-ea"/>
              <a:ea typeface="+mj-ea"/>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六边形 120"/>
          <p:cNvSpPr/>
          <p:nvPr/>
        </p:nvSpPr>
        <p:spPr>
          <a:xfrm rot="5400000">
            <a:off x="10174897" y="1891927"/>
            <a:ext cx="4044880" cy="3486966"/>
          </a:xfrm>
          <a:prstGeom prst="hexagon">
            <a:avLst/>
          </a:prstGeom>
          <a:noFill/>
          <a:ln>
            <a:solidFill>
              <a:schemeClr val="tx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2" name="六边形 121"/>
          <p:cNvSpPr/>
          <p:nvPr/>
        </p:nvSpPr>
        <p:spPr>
          <a:xfrm rot="5400000">
            <a:off x="10841647" y="2466712"/>
            <a:ext cx="2711380" cy="2337396"/>
          </a:xfrm>
          <a:prstGeom prst="hexagon">
            <a:avLst/>
          </a:prstGeom>
          <a:noFill/>
          <a:ln>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3" name="六边形 122"/>
          <p:cNvSpPr/>
          <p:nvPr/>
        </p:nvSpPr>
        <p:spPr>
          <a:xfrm rot="5400000">
            <a:off x="9336697" y="1169341"/>
            <a:ext cx="5721280" cy="4932138"/>
          </a:xfrm>
          <a:prstGeom prst="hexagon">
            <a:avLst/>
          </a:prstGeom>
          <a:noFill/>
          <a:ln>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cxnSp>
        <p:nvCxnSpPr>
          <p:cNvPr id="126" name="直接连接符 125"/>
          <p:cNvCxnSpPr>
            <a:cxnSpLocks/>
            <a:stCxn id="122" idx="4"/>
          </p:cNvCxnSpPr>
          <p:nvPr/>
        </p:nvCxnSpPr>
        <p:spPr>
          <a:xfrm flipH="1">
            <a:off x="12217845" y="2864069"/>
            <a:ext cx="1148189"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a:cxnSpLocks/>
            <a:stCxn id="122" idx="2"/>
          </p:cNvCxnSpPr>
          <p:nvPr/>
        </p:nvCxnSpPr>
        <p:spPr>
          <a:xfrm>
            <a:off x="11028640" y="2864069"/>
            <a:ext cx="1174035"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a:cxnSpLocks/>
            <a:endCxn id="122" idx="0"/>
          </p:cNvCxnSpPr>
          <p:nvPr/>
        </p:nvCxnSpPr>
        <p:spPr>
          <a:xfrm>
            <a:off x="12197337" y="3460750"/>
            <a:ext cx="0" cy="1530350"/>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10</a:t>
            </a:fld>
            <a:endParaRPr lang="zh-CN" altLang="en-US" sz="1050" spc="300" dirty="0">
              <a:solidFill>
                <a:srgbClr val="525252"/>
              </a:solidFill>
              <a:latin typeface="Arial"/>
              <a:ea typeface="微软雅黑"/>
              <a:sym typeface="Arial"/>
            </a:endParaRPr>
          </a:p>
        </p:txBody>
      </p:sp>
      <p:sp>
        <p:nvSpPr>
          <p:cNvPr id="12" name="矩形 11">
            <a:extLst>
              <a:ext uri="{FF2B5EF4-FFF2-40B4-BE49-F238E27FC236}">
                <a16:creationId xmlns:a16="http://schemas.microsoft.com/office/drawing/2014/main" id="{4AF824B1-5B4E-453A-AB3D-98A3C6D228CC}"/>
              </a:ext>
            </a:extLst>
          </p:cNvPr>
          <p:cNvSpPr/>
          <p:nvPr/>
        </p:nvSpPr>
        <p:spPr>
          <a:xfrm>
            <a:off x="451055" y="1131094"/>
            <a:ext cx="10689923" cy="5324535"/>
          </a:xfrm>
          <a:prstGeom prst="rect">
            <a:avLst/>
          </a:prstGeom>
        </p:spPr>
        <p:txBody>
          <a:bodyPr wrap="square">
            <a:spAutoFit/>
          </a:bodyPr>
          <a:lstStyle/>
          <a:p>
            <a:r>
              <a:rPr lang="zh-CN" altLang="zh-CN" sz="3600" dirty="0"/>
              <a:t>元启发式</a:t>
            </a:r>
            <a:r>
              <a:rPr lang="en-US" altLang="zh-CN" sz="3600" kern="0" dirty="0">
                <a:latin typeface="Times-Roman"/>
              </a:rPr>
              <a:t>	</a:t>
            </a:r>
          </a:p>
          <a:p>
            <a:r>
              <a:rPr lang="zh-CN" altLang="en-US" sz="3200" kern="0" dirty="0">
                <a:latin typeface="Times-Roman"/>
              </a:rPr>
              <a:t>优点</a:t>
            </a:r>
            <a:r>
              <a:rPr lang="zh-CN" altLang="en-US" sz="2800" kern="0" dirty="0">
                <a:latin typeface="Times-Roman"/>
              </a:rPr>
              <a:t>：①需要信息少。</a:t>
            </a:r>
            <a:endParaRPr lang="en-US" altLang="zh-CN" sz="2800" kern="0" dirty="0">
              <a:latin typeface="Times-Roman"/>
            </a:endParaRPr>
          </a:p>
          <a:p>
            <a:r>
              <a:rPr lang="en-US" altLang="zh-CN" sz="2800" kern="0" dirty="0">
                <a:latin typeface="Times-Roman"/>
              </a:rPr>
              <a:t>	   </a:t>
            </a:r>
            <a:r>
              <a:rPr lang="zh-CN" altLang="en-US" sz="2800" kern="0" dirty="0">
                <a:latin typeface="Times-Roman"/>
              </a:rPr>
              <a:t>②</a:t>
            </a:r>
            <a:r>
              <a:rPr lang="zh-CN" altLang="zh-CN" sz="2800" dirty="0"/>
              <a:t>通过在多次迭代中改进候选解决方案来工作</a:t>
            </a:r>
            <a:r>
              <a:rPr lang="zh-CN" altLang="en-US" sz="2800" dirty="0"/>
              <a:t>，</a:t>
            </a:r>
            <a:r>
              <a:rPr lang="en-US" altLang="zh-CN" sz="2800" dirty="0"/>
              <a:t> </a:t>
            </a:r>
            <a:r>
              <a:rPr lang="zh-CN" altLang="zh-CN" sz="2800" dirty="0"/>
              <a:t>直到找</a:t>
            </a:r>
            <a:r>
              <a:rPr lang="en-US" altLang="zh-CN" sz="2800" dirty="0"/>
              <a:t>	      	     </a:t>
            </a:r>
            <a:r>
              <a:rPr lang="zh-CN" altLang="zh-CN" sz="2800" dirty="0"/>
              <a:t>到准最优解决方案</a:t>
            </a:r>
            <a:r>
              <a:rPr lang="zh-CN" altLang="en-US" sz="2800" dirty="0"/>
              <a:t>。</a:t>
            </a:r>
            <a:endParaRPr lang="en-US" altLang="zh-CN" sz="2800" dirty="0"/>
          </a:p>
          <a:p>
            <a:endParaRPr lang="en-US" altLang="zh-CN" sz="2800" kern="0" dirty="0">
              <a:latin typeface="Times-Roman"/>
            </a:endParaRPr>
          </a:p>
          <a:p>
            <a:r>
              <a:rPr lang="zh-CN" altLang="en-US" sz="3200" kern="0" dirty="0">
                <a:latin typeface="Times-Roman"/>
              </a:rPr>
              <a:t>缺点</a:t>
            </a:r>
            <a:r>
              <a:rPr lang="zh-CN" altLang="en-US" sz="2800" kern="0" dirty="0">
                <a:latin typeface="Times-Roman"/>
              </a:rPr>
              <a:t>：①</a:t>
            </a:r>
            <a:r>
              <a:rPr lang="zh-CN" altLang="en-US" sz="2800" dirty="0"/>
              <a:t>元启发式的候选解不能是真正随机的，必须满足网络上的</a:t>
            </a:r>
            <a:r>
              <a:rPr lang="en-US" altLang="zh-CN" sz="2800" dirty="0"/>
              <a:t>	      </a:t>
            </a:r>
            <a:r>
              <a:rPr lang="zh-CN" altLang="en-US" sz="2800" dirty="0"/>
              <a:t>径向约束。</a:t>
            </a:r>
            <a:r>
              <a:rPr lang="en-US" altLang="zh-CN" sz="3200" kern="0" dirty="0">
                <a:latin typeface="Times-Roman"/>
              </a:rPr>
              <a:t>	</a:t>
            </a:r>
          </a:p>
          <a:p>
            <a:r>
              <a:rPr lang="en-US" altLang="zh-CN" sz="3200" kern="0" dirty="0">
                <a:latin typeface="Times-Roman"/>
              </a:rPr>
              <a:t>	  </a:t>
            </a:r>
            <a:r>
              <a:rPr lang="zh-CN" altLang="en-US" sz="3200" kern="0" dirty="0">
                <a:latin typeface="Times-Roman"/>
              </a:rPr>
              <a:t>②</a:t>
            </a:r>
            <a:r>
              <a:rPr lang="zh-CN" altLang="en-US" sz="2800" kern="0" dirty="0">
                <a:latin typeface="Times-Roman"/>
              </a:rPr>
              <a:t>由于元</a:t>
            </a:r>
            <a:r>
              <a:rPr lang="zh-CN" altLang="zh-CN" sz="2800" dirty="0"/>
              <a:t>启发式的随机方面，所使用的候选解决方案的数量</a:t>
            </a:r>
            <a:r>
              <a:rPr lang="en-US" altLang="zh-CN" sz="2800" dirty="0"/>
              <a:t>	      </a:t>
            </a:r>
            <a:r>
              <a:rPr lang="zh-CN" altLang="en-US" sz="2800" dirty="0"/>
              <a:t>和</a:t>
            </a:r>
            <a:r>
              <a:rPr lang="zh-CN" altLang="zh-CN" sz="2800" dirty="0"/>
              <a:t>所需的迭代次数可能非常大</a:t>
            </a:r>
            <a:r>
              <a:rPr lang="zh-CN" altLang="en-US" sz="2800" dirty="0"/>
              <a:t>。导致时间执行长。</a:t>
            </a:r>
            <a:endParaRPr lang="en-US" altLang="zh-CN" sz="2800" kern="0" dirty="0">
              <a:latin typeface="Times-Roman"/>
            </a:endParaRPr>
          </a:p>
          <a:p>
            <a:endParaRPr lang="en-US" altLang="zh-CN" sz="3200" kern="0" dirty="0">
              <a:latin typeface="Times-Roman"/>
            </a:endParaRPr>
          </a:p>
          <a:p>
            <a:endParaRPr lang="zh-CN" altLang="en-US" sz="3200" dirty="0"/>
          </a:p>
        </p:txBody>
      </p:sp>
    </p:spTree>
    <p:extLst>
      <p:ext uri="{BB962C8B-B14F-4D97-AF65-F5344CB8AC3E}">
        <p14:creationId xmlns:p14="http://schemas.microsoft.com/office/powerpoint/2010/main" val="18586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en-US" altLang="zh-CN" sz="4400" dirty="0">
                <a:latin typeface="Arial"/>
                <a:ea typeface="微软雅黑"/>
                <a:sym typeface="Arial"/>
              </a:rPr>
              <a:t>GPU</a:t>
            </a:r>
            <a:r>
              <a:rPr lang="zh-CN" altLang="en-US" sz="4400" dirty="0">
                <a:latin typeface="Arial"/>
                <a:ea typeface="微软雅黑"/>
                <a:sym typeface="Arial"/>
              </a:rPr>
              <a:t>架构</a:t>
            </a:r>
          </a:p>
        </p:txBody>
      </p:sp>
      <p:sp>
        <p:nvSpPr>
          <p:cNvPr id="18" name="文本框 17"/>
          <p:cNvSpPr txBox="1"/>
          <p:nvPr/>
        </p:nvSpPr>
        <p:spPr>
          <a:xfrm>
            <a:off x="4162540" y="3648463"/>
            <a:ext cx="6027227" cy="461665"/>
          </a:xfrm>
          <a:prstGeom prst="rect">
            <a:avLst/>
          </a:prstGeom>
          <a:noFill/>
        </p:spPr>
        <p:txBody>
          <a:bodyPr wrap="square" rtlCol="0">
            <a:spAutoFit/>
          </a:bodyPr>
          <a:lstStyle/>
          <a:p>
            <a:r>
              <a:rPr lang="en-US" altLang="zh-CN" sz="2400" dirty="0">
                <a:solidFill>
                  <a:schemeClr val="tx1">
                    <a:lumMod val="65000"/>
                    <a:lumOff val="35000"/>
                  </a:schemeClr>
                </a:solidFill>
                <a:latin typeface="Arial"/>
                <a:ea typeface="微软雅黑"/>
                <a:sym typeface="Arial"/>
              </a:rPr>
              <a:t>Part 2  You Can Add Your Title Here</a:t>
            </a:r>
            <a:endParaRPr lang="zh-CN" altLang="en-US" sz="2400" dirty="0">
              <a:solidFill>
                <a:schemeClr val="tx1">
                  <a:lumMod val="65000"/>
                  <a:lumOff val="35000"/>
                </a:schemeClr>
              </a:solidFill>
              <a:latin typeface="Arial"/>
              <a:ea typeface="微软雅黑"/>
              <a:sym typeface="Arial"/>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300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467350" y="971550"/>
            <a:ext cx="5219700" cy="5219700"/>
          </a:xfrm>
          <a:prstGeom prst="rect">
            <a:avLst/>
          </a:prstGeom>
          <a:noFill/>
          <a:ln w="50800">
            <a:solidFill>
              <a:srgbClr val="525252">
                <a:alpha val="7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5" name="矩形 4"/>
          <p:cNvSpPr/>
          <p:nvPr/>
        </p:nvSpPr>
        <p:spPr>
          <a:xfrm>
            <a:off x="783771" y="1727200"/>
            <a:ext cx="6574972" cy="3744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6"/>
          <p:cNvSpPr txBox="1"/>
          <p:nvPr/>
        </p:nvSpPr>
        <p:spPr>
          <a:xfrm>
            <a:off x="6863937" y="1900181"/>
            <a:ext cx="3647707" cy="2092881"/>
          </a:xfrm>
          <a:prstGeom prst="rect">
            <a:avLst/>
          </a:prstGeom>
          <a:noFill/>
        </p:spPr>
        <p:txBody>
          <a:bodyPr wrap="square" rtlCol="0">
            <a:spAutoFit/>
          </a:bodyPr>
          <a:lstStyle/>
          <a:p>
            <a:r>
              <a:rPr lang="zh-CN" altLang="zh-CN" dirty="0"/>
              <a:t>多处理器（</a:t>
            </a:r>
            <a:r>
              <a:rPr lang="en-US" altLang="zh-CN" dirty="0"/>
              <a:t>MP</a:t>
            </a:r>
            <a:r>
              <a:rPr lang="zh-CN" altLang="zh-CN" dirty="0"/>
              <a:t>）</a:t>
            </a:r>
            <a:r>
              <a:rPr lang="en-US" altLang="zh-CN" sz="2000" b="1" spc="300" dirty="0">
                <a:latin typeface="Arial"/>
                <a:ea typeface="微软雅黑"/>
                <a:sym typeface="Arial"/>
              </a:rPr>
              <a:t>:</a:t>
            </a:r>
            <a:r>
              <a:rPr lang="zh-CN" altLang="en-US" spc="300" dirty="0">
                <a:latin typeface="Arial"/>
                <a:ea typeface="微软雅黑"/>
                <a:sym typeface="Arial"/>
              </a:rPr>
              <a:t>有多个流处理器（</a:t>
            </a:r>
            <a:r>
              <a:rPr lang="en-US" altLang="zh-CN" spc="300" dirty="0" err="1">
                <a:latin typeface="Arial"/>
                <a:ea typeface="微软雅黑"/>
                <a:sym typeface="Arial"/>
              </a:rPr>
              <a:t>sp</a:t>
            </a:r>
            <a:r>
              <a:rPr lang="zh-CN" altLang="en-US" spc="300" dirty="0">
                <a:latin typeface="Arial"/>
                <a:ea typeface="微软雅黑"/>
                <a:sym typeface="Arial"/>
              </a:rPr>
              <a:t>）</a:t>
            </a:r>
            <a:r>
              <a:rPr lang="zh-CN" altLang="zh-CN" dirty="0"/>
              <a:t>共享一组寄存器和片上共享存储器</a:t>
            </a:r>
            <a:endParaRPr lang="en-US" altLang="zh-CN" dirty="0"/>
          </a:p>
          <a:p>
            <a:endParaRPr lang="en-US" altLang="zh-CN" dirty="0"/>
          </a:p>
          <a:p>
            <a:r>
              <a:rPr lang="en-US" altLang="zh-CN" dirty="0"/>
              <a:t>GPU</a:t>
            </a:r>
            <a:r>
              <a:rPr lang="zh-CN" altLang="zh-CN" dirty="0"/>
              <a:t>具有大的片外随机存取存储器，可由所有称为全局存储器的</a:t>
            </a:r>
            <a:r>
              <a:rPr lang="en-US" altLang="zh-CN" dirty="0"/>
              <a:t>MP</a:t>
            </a:r>
            <a:r>
              <a:rPr lang="zh-CN" altLang="zh-CN" dirty="0"/>
              <a:t>访问</a:t>
            </a:r>
            <a:endParaRPr lang="en-US" altLang="zh-CN" dirty="0"/>
          </a:p>
        </p:txBody>
      </p:sp>
      <p:sp>
        <p:nvSpPr>
          <p:cNvPr id="9" name="文本框 8"/>
          <p:cNvSpPr txBox="1"/>
          <p:nvPr/>
        </p:nvSpPr>
        <p:spPr>
          <a:xfrm>
            <a:off x="6776192" y="4428098"/>
            <a:ext cx="3029527" cy="1692771"/>
          </a:xfrm>
          <a:prstGeom prst="rect">
            <a:avLst/>
          </a:prstGeom>
          <a:noFill/>
        </p:spPr>
        <p:txBody>
          <a:bodyPr wrap="square" rtlCol="0">
            <a:spAutoFit/>
          </a:bodyPr>
          <a:lstStyle/>
          <a:p>
            <a:pPr algn="just">
              <a:lnSpc>
                <a:spcPct val="130000"/>
              </a:lnSpc>
            </a:pPr>
            <a:r>
              <a:rPr lang="en-GB" altLang="zh-CN" sz="1600" dirty="0">
                <a:solidFill>
                  <a:srgbClr val="525252"/>
                </a:solidFill>
                <a:latin typeface="Arial"/>
                <a:ea typeface="微软雅黑"/>
                <a:sym typeface="Arial"/>
              </a:rPr>
              <a:t>Lorem ipsum dolor sit amet, consectetuer adipiscing elit. Maecenas porttitor congue massa. Fusce posuere, magna sed pulvinar </a:t>
            </a:r>
            <a:r>
              <a:rPr lang="en-GB" altLang="zh-CN" sz="1600" dirty="0" err="1">
                <a:solidFill>
                  <a:srgbClr val="525252"/>
                </a:solidFill>
                <a:latin typeface="Arial"/>
                <a:ea typeface="微软雅黑"/>
                <a:sym typeface="Arial"/>
              </a:rPr>
              <a:t>ultricies</a:t>
            </a:r>
            <a:endParaRPr lang="en-GB" altLang="zh-CN" sz="1600" dirty="0">
              <a:solidFill>
                <a:srgbClr val="525252"/>
              </a:solidFill>
              <a:latin typeface="Arial"/>
              <a:ea typeface="微软雅黑"/>
              <a:sym typeface="Arial"/>
            </a:endParaRPr>
          </a:p>
        </p:txBody>
      </p:sp>
      <p:grpSp>
        <p:nvGrpSpPr>
          <p:cNvPr id="10" name="组合 9"/>
          <p:cNvGrpSpPr/>
          <p:nvPr/>
        </p:nvGrpSpPr>
        <p:grpSpPr>
          <a:xfrm>
            <a:off x="551824" y="5367674"/>
            <a:ext cx="463894" cy="463894"/>
            <a:chOff x="10796588" y="516850"/>
            <a:chExt cx="326231" cy="326231"/>
          </a:xfrm>
        </p:grpSpPr>
        <p:cxnSp>
          <p:nvCxnSpPr>
            <p:cNvPr id="11" name="直接连接符 10"/>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12</a:t>
            </a:fld>
            <a:endParaRPr lang="zh-CN" altLang="en-US" sz="1050" spc="300" dirty="0">
              <a:solidFill>
                <a:srgbClr val="525252"/>
              </a:solidFill>
              <a:latin typeface="Arial"/>
              <a:ea typeface="微软雅黑"/>
              <a:sym typeface="Arial"/>
            </a:endParaRPr>
          </a:p>
        </p:txBody>
      </p:sp>
      <p:pic>
        <p:nvPicPr>
          <p:cNvPr id="6" name="图片 5">
            <a:extLst>
              <a:ext uri="{FF2B5EF4-FFF2-40B4-BE49-F238E27FC236}">
                <a16:creationId xmlns:a16="http://schemas.microsoft.com/office/drawing/2014/main" id="{CB41073D-C1D5-40AE-9ECA-1C4066A8D130}"/>
              </a:ext>
            </a:extLst>
          </p:cNvPr>
          <p:cNvPicPr>
            <a:picLocks noChangeAspect="1"/>
          </p:cNvPicPr>
          <p:nvPr/>
        </p:nvPicPr>
        <p:blipFill>
          <a:blip r:embed="rId4"/>
          <a:stretch>
            <a:fillRect/>
          </a:stretch>
        </p:blipFill>
        <p:spPr>
          <a:xfrm>
            <a:off x="551824" y="1727199"/>
            <a:ext cx="5685714" cy="3744683"/>
          </a:xfrm>
          <a:prstGeom prst="rect">
            <a:avLst/>
          </a:prstGeom>
        </p:spPr>
      </p:pic>
    </p:spTree>
    <p:extLst>
      <p:ext uri="{BB962C8B-B14F-4D97-AF65-F5344CB8AC3E}">
        <p14:creationId xmlns:p14="http://schemas.microsoft.com/office/powerpoint/2010/main" val="1519511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 name="任意多边形: 形状 6"/>
          <p:cNvSpPr/>
          <p:nvPr/>
        </p:nvSpPr>
        <p:spPr>
          <a:xfrm flipH="1">
            <a:off x="6023429" y="450981"/>
            <a:ext cx="3047998" cy="6064896"/>
          </a:xfrm>
          <a:custGeom>
            <a:avLst/>
            <a:gdLst>
              <a:gd name="connsiteX0" fmla="*/ 2830285 w 2844799"/>
              <a:gd name="connsiteY0" fmla="*/ 0 h 5660570"/>
              <a:gd name="connsiteX1" fmla="*/ 2844799 w 2844799"/>
              <a:gd name="connsiteY1" fmla="*/ 733 h 5660570"/>
              <a:gd name="connsiteX2" fmla="*/ 2844799 w 2844799"/>
              <a:gd name="connsiteY2" fmla="*/ 5659837 h 5660570"/>
              <a:gd name="connsiteX3" fmla="*/ 2830285 w 2844799"/>
              <a:gd name="connsiteY3" fmla="*/ 5660570 h 5660570"/>
              <a:gd name="connsiteX4" fmla="*/ 0 w 2844799"/>
              <a:gd name="connsiteY4" fmla="*/ 2830285 h 5660570"/>
              <a:gd name="connsiteX5" fmla="*/ 2830285 w 2844799"/>
              <a:gd name="connsiteY5" fmla="*/ 0 h 566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799" h="5660570">
                <a:moveTo>
                  <a:pt x="2830285" y="0"/>
                </a:moveTo>
                <a:lnTo>
                  <a:pt x="2844799" y="733"/>
                </a:lnTo>
                <a:lnTo>
                  <a:pt x="2844799" y="5659837"/>
                </a:lnTo>
                <a:lnTo>
                  <a:pt x="2830285" y="5660570"/>
                </a:lnTo>
                <a:cubicBezTo>
                  <a:pt x="1267162" y="5660570"/>
                  <a:pt x="0" y="4393408"/>
                  <a:pt x="0" y="2830285"/>
                </a:cubicBezTo>
                <a:cubicBezTo>
                  <a:pt x="0" y="1267162"/>
                  <a:pt x="1267162" y="0"/>
                  <a:pt x="28302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2" name="直接连接符 21"/>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13</a:t>
            </a:fld>
            <a:endParaRPr lang="zh-CN" altLang="en-US" sz="1050" spc="300" dirty="0">
              <a:solidFill>
                <a:srgbClr val="525252"/>
              </a:solidFill>
              <a:latin typeface="Arial"/>
              <a:ea typeface="微软雅黑"/>
              <a:sym typeface="Arial"/>
            </a:endParaRPr>
          </a:p>
        </p:txBody>
      </p:sp>
      <p:pic>
        <p:nvPicPr>
          <p:cNvPr id="3" name="图片 2">
            <a:extLst>
              <a:ext uri="{FF2B5EF4-FFF2-40B4-BE49-F238E27FC236}">
                <a16:creationId xmlns:a16="http://schemas.microsoft.com/office/drawing/2014/main" id="{A140B707-7964-4CAC-BEF7-C1606A20591E}"/>
              </a:ext>
            </a:extLst>
          </p:cNvPr>
          <p:cNvPicPr>
            <a:picLocks noChangeAspect="1"/>
          </p:cNvPicPr>
          <p:nvPr/>
        </p:nvPicPr>
        <p:blipFill>
          <a:blip r:embed="rId4"/>
          <a:stretch>
            <a:fillRect/>
          </a:stretch>
        </p:blipFill>
        <p:spPr>
          <a:xfrm>
            <a:off x="1873545" y="450981"/>
            <a:ext cx="7352381" cy="4600000"/>
          </a:xfrm>
          <a:prstGeom prst="rect">
            <a:avLst/>
          </a:prstGeom>
        </p:spPr>
      </p:pic>
      <p:sp>
        <p:nvSpPr>
          <p:cNvPr id="25" name="文本框 24">
            <a:extLst>
              <a:ext uri="{FF2B5EF4-FFF2-40B4-BE49-F238E27FC236}">
                <a16:creationId xmlns:a16="http://schemas.microsoft.com/office/drawing/2014/main" id="{4C9BFB86-2120-4068-B68B-A0BFBD7BC686}"/>
              </a:ext>
            </a:extLst>
          </p:cNvPr>
          <p:cNvSpPr txBox="1"/>
          <p:nvPr/>
        </p:nvSpPr>
        <p:spPr>
          <a:xfrm>
            <a:off x="1699417" y="5216396"/>
            <a:ext cx="7700635" cy="923330"/>
          </a:xfrm>
          <a:prstGeom prst="rect">
            <a:avLst/>
          </a:prstGeom>
          <a:noFill/>
        </p:spPr>
        <p:txBody>
          <a:bodyPr wrap="square" rtlCol="0">
            <a:spAutoFit/>
          </a:bodyPr>
          <a:lstStyle/>
          <a:p>
            <a:pPr algn="just"/>
            <a:r>
              <a:rPr lang="zh-CN" altLang="zh-CN" dirty="0"/>
              <a:t>程序流程由</a:t>
            </a:r>
            <a:r>
              <a:rPr lang="en-US" altLang="zh-CN" dirty="0"/>
              <a:t>CPU</a:t>
            </a:r>
            <a:r>
              <a:rPr lang="zh-CN" altLang="zh-CN" dirty="0"/>
              <a:t>（或主机）控制，通过调用内核将大量计算卸载到</a:t>
            </a:r>
            <a:r>
              <a:rPr lang="en-US" altLang="zh-CN" dirty="0"/>
              <a:t>GPU</a:t>
            </a:r>
            <a:r>
              <a:rPr lang="zh-CN" altLang="zh-CN" dirty="0"/>
              <a:t>（或设备）。为了执行内核，</a:t>
            </a:r>
            <a:r>
              <a:rPr lang="en-US" altLang="zh-CN" dirty="0"/>
              <a:t>GPU</a:t>
            </a:r>
            <a:r>
              <a:rPr lang="zh-CN" altLang="zh-CN" dirty="0"/>
              <a:t>启动一个分为线程块的线程网格。每个线程块都映射到</a:t>
            </a:r>
            <a:r>
              <a:rPr lang="en-US" altLang="zh-CN" dirty="0"/>
              <a:t>MP</a:t>
            </a:r>
            <a:r>
              <a:rPr lang="zh-CN" altLang="zh-CN" dirty="0"/>
              <a:t>，并且多个</a:t>
            </a:r>
            <a:r>
              <a:rPr lang="en-US" altLang="zh-CN" dirty="0"/>
              <a:t>SP</a:t>
            </a:r>
            <a:r>
              <a:rPr lang="zh-CN" altLang="zh-CN" dirty="0"/>
              <a:t>允许并行执行线程。</a:t>
            </a:r>
            <a:endParaRPr lang="en-GB" altLang="zh-CN" sz="2000" dirty="0">
              <a:solidFill>
                <a:srgbClr val="525252"/>
              </a:solidFill>
              <a:latin typeface="Arial"/>
              <a:ea typeface="微软雅黑"/>
              <a:sym typeface="Arial"/>
            </a:endParaRPr>
          </a:p>
        </p:txBody>
      </p:sp>
    </p:spTree>
    <p:extLst>
      <p:ext uri="{BB962C8B-B14F-4D97-AF65-F5344CB8AC3E}">
        <p14:creationId xmlns:p14="http://schemas.microsoft.com/office/powerpoint/2010/main" val="3242289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zh-CN" altLang="en-US" sz="4400" dirty="0">
                <a:latin typeface="Arial"/>
                <a:ea typeface="微软雅黑"/>
                <a:sym typeface="Arial"/>
              </a:rPr>
              <a:t>优化策略</a:t>
            </a:r>
          </a:p>
        </p:txBody>
      </p:sp>
      <p:sp>
        <p:nvSpPr>
          <p:cNvPr id="18" name="文本框 17"/>
          <p:cNvSpPr txBox="1"/>
          <p:nvPr/>
        </p:nvSpPr>
        <p:spPr>
          <a:xfrm>
            <a:off x="4162540" y="3648463"/>
            <a:ext cx="6027227" cy="461665"/>
          </a:xfrm>
          <a:prstGeom prst="rect">
            <a:avLst/>
          </a:prstGeom>
          <a:noFill/>
        </p:spPr>
        <p:txBody>
          <a:bodyPr wrap="square" rtlCol="0">
            <a:spAutoFit/>
          </a:bodyPr>
          <a:lstStyle/>
          <a:p>
            <a:r>
              <a:rPr lang="en-US" altLang="zh-CN" sz="2400" dirty="0">
                <a:solidFill>
                  <a:schemeClr val="tx1">
                    <a:lumMod val="65000"/>
                    <a:lumOff val="35000"/>
                  </a:schemeClr>
                </a:solidFill>
                <a:latin typeface="Arial"/>
                <a:ea typeface="微软雅黑"/>
                <a:sym typeface="Arial"/>
              </a:rPr>
              <a:t>Part 3  You Can Add Your Title Here</a:t>
            </a:r>
            <a:endParaRPr lang="zh-CN" altLang="en-US" sz="2400" dirty="0">
              <a:solidFill>
                <a:schemeClr val="tx1">
                  <a:lumMod val="65000"/>
                  <a:lumOff val="35000"/>
                </a:schemeClr>
              </a:solidFill>
              <a:latin typeface="Arial"/>
              <a:ea typeface="微软雅黑"/>
              <a:sym typeface="Arial"/>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22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5" name="文本框 104"/>
          <p:cNvSpPr txBox="1"/>
          <p:nvPr/>
        </p:nvSpPr>
        <p:spPr>
          <a:xfrm>
            <a:off x="4445000" y="718567"/>
            <a:ext cx="3302000" cy="584775"/>
          </a:xfrm>
          <a:prstGeom prst="rect">
            <a:avLst/>
          </a:prstGeom>
          <a:noFill/>
        </p:spPr>
        <p:txBody>
          <a:bodyPr wrap="square" rtlCol="0">
            <a:spAutoFit/>
          </a:bodyPr>
          <a:lstStyle/>
          <a:p>
            <a:r>
              <a:rPr lang="zh-CN" altLang="zh-CN" sz="3200" dirty="0"/>
              <a:t>遗传算法（</a:t>
            </a:r>
            <a:r>
              <a:rPr lang="en-US" altLang="zh-CN" sz="3200" dirty="0"/>
              <a:t>GA</a:t>
            </a:r>
            <a:r>
              <a:rPr lang="zh-CN" altLang="en-US" sz="3200" dirty="0"/>
              <a:t>）</a:t>
            </a:r>
            <a:endParaRPr lang="zh-CN" altLang="zh-CN" dirty="0"/>
          </a:p>
        </p:txBody>
      </p:sp>
      <p:cxnSp>
        <p:nvCxnSpPr>
          <p:cNvPr id="107" name="直接连接符 106"/>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08"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15</a:t>
            </a:fld>
            <a:endParaRPr lang="zh-CN" altLang="en-US" sz="1050" spc="300" dirty="0">
              <a:solidFill>
                <a:srgbClr val="525252"/>
              </a:solidFill>
              <a:latin typeface="Arial"/>
              <a:ea typeface="微软雅黑"/>
              <a:sym typeface="Arial"/>
            </a:endParaRPr>
          </a:p>
        </p:txBody>
      </p:sp>
      <p:pic>
        <p:nvPicPr>
          <p:cNvPr id="3" name="图片 2">
            <a:extLst>
              <a:ext uri="{FF2B5EF4-FFF2-40B4-BE49-F238E27FC236}">
                <a16:creationId xmlns:a16="http://schemas.microsoft.com/office/drawing/2014/main" id="{57F7A15E-8DA1-4AE9-B4DF-0CA4968BFFEF}"/>
              </a:ext>
            </a:extLst>
          </p:cNvPr>
          <p:cNvPicPr>
            <a:picLocks noChangeAspect="1"/>
          </p:cNvPicPr>
          <p:nvPr/>
        </p:nvPicPr>
        <p:blipFill>
          <a:blip r:embed="rId4"/>
          <a:stretch>
            <a:fillRect/>
          </a:stretch>
        </p:blipFill>
        <p:spPr>
          <a:xfrm>
            <a:off x="2886476" y="1817831"/>
            <a:ext cx="6419048" cy="2628571"/>
          </a:xfrm>
          <a:prstGeom prst="rect">
            <a:avLst/>
          </a:prstGeom>
        </p:spPr>
      </p:pic>
      <p:pic>
        <p:nvPicPr>
          <p:cNvPr id="4" name="图片 3">
            <a:extLst>
              <a:ext uri="{FF2B5EF4-FFF2-40B4-BE49-F238E27FC236}">
                <a16:creationId xmlns:a16="http://schemas.microsoft.com/office/drawing/2014/main" id="{4373749B-C3BB-46AE-BEC4-005CBE44AE66}"/>
              </a:ext>
            </a:extLst>
          </p:cNvPr>
          <p:cNvPicPr>
            <a:picLocks noChangeAspect="1"/>
          </p:cNvPicPr>
          <p:nvPr/>
        </p:nvPicPr>
        <p:blipFill>
          <a:blip r:embed="rId5"/>
          <a:stretch>
            <a:fillRect/>
          </a:stretch>
        </p:blipFill>
        <p:spPr>
          <a:xfrm>
            <a:off x="3129333" y="2017830"/>
            <a:ext cx="5933333" cy="2228571"/>
          </a:xfrm>
          <a:prstGeom prst="rect">
            <a:avLst/>
          </a:prstGeom>
        </p:spPr>
      </p:pic>
    </p:spTree>
    <p:extLst>
      <p:ext uri="{BB962C8B-B14F-4D97-AF65-F5344CB8AC3E}">
        <p14:creationId xmlns:p14="http://schemas.microsoft.com/office/powerpoint/2010/main" val="2843786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直接连接符 106"/>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08"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16</a:t>
            </a:fld>
            <a:endParaRPr lang="zh-CN" altLang="en-US" sz="1050" spc="300" dirty="0">
              <a:solidFill>
                <a:srgbClr val="525252"/>
              </a:solidFill>
              <a:latin typeface="Arial"/>
              <a:ea typeface="微软雅黑"/>
              <a:sym typeface="Arial"/>
            </a:endParaRPr>
          </a:p>
        </p:txBody>
      </p:sp>
      <p:pic>
        <p:nvPicPr>
          <p:cNvPr id="5" name="图片 4">
            <a:extLst>
              <a:ext uri="{FF2B5EF4-FFF2-40B4-BE49-F238E27FC236}">
                <a16:creationId xmlns:a16="http://schemas.microsoft.com/office/drawing/2014/main" id="{48747D4D-F538-43E4-92B8-ED0EAF25F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29" y="1764750"/>
            <a:ext cx="7095238" cy="3485714"/>
          </a:xfrm>
          <a:prstGeom prst="rect">
            <a:avLst/>
          </a:prstGeom>
        </p:spPr>
      </p:pic>
      <p:pic>
        <p:nvPicPr>
          <p:cNvPr id="10" name="图片 9">
            <a:extLst>
              <a:ext uri="{FF2B5EF4-FFF2-40B4-BE49-F238E27FC236}">
                <a16:creationId xmlns:a16="http://schemas.microsoft.com/office/drawing/2014/main" id="{4DEF7535-3E05-4EF1-9FBE-E95D4FF879BB}"/>
              </a:ext>
            </a:extLst>
          </p:cNvPr>
          <p:cNvPicPr>
            <a:picLocks noChangeAspect="1"/>
          </p:cNvPicPr>
          <p:nvPr/>
        </p:nvPicPr>
        <p:blipFill>
          <a:blip r:embed="rId4"/>
          <a:stretch>
            <a:fillRect/>
          </a:stretch>
        </p:blipFill>
        <p:spPr>
          <a:xfrm>
            <a:off x="2002621" y="907607"/>
            <a:ext cx="7636942" cy="857143"/>
          </a:xfrm>
          <a:prstGeom prst="rect">
            <a:avLst/>
          </a:prstGeom>
        </p:spPr>
      </p:pic>
    </p:spTree>
    <p:extLst>
      <p:ext uri="{BB962C8B-B14F-4D97-AF65-F5344CB8AC3E}">
        <p14:creationId xmlns:p14="http://schemas.microsoft.com/office/powerpoint/2010/main" val="14440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2" name="直接连接符 1"/>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17</a:t>
            </a:fld>
            <a:endParaRPr lang="zh-CN" altLang="en-US" sz="1050" spc="300" dirty="0">
              <a:solidFill>
                <a:srgbClr val="525252"/>
              </a:solidFill>
              <a:latin typeface="Arial"/>
              <a:ea typeface="微软雅黑"/>
              <a:sym typeface="Arial"/>
            </a:endParaRPr>
          </a:p>
        </p:txBody>
      </p:sp>
      <p:pic>
        <p:nvPicPr>
          <p:cNvPr id="5" name="图片 4">
            <a:extLst>
              <a:ext uri="{FF2B5EF4-FFF2-40B4-BE49-F238E27FC236}">
                <a16:creationId xmlns:a16="http://schemas.microsoft.com/office/drawing/2014/main" id="{7BD2686A-B363-48BA-BBF9-E5946FCBE688}"/>
              </a:ext>
            </a:extLst>
          </p:cNvPr>
          <p:cNvPicPr>
            <a:picLocks noChangeAspect="1"/>
          </p:cNvPicPr>
          <p:nvPr/>
        </p:nvPicPr>
        <p:blipFill>
          <a:blip r:embed="rId4"/>
          <a:stretch>
            <a:fillRect/>
          </a:stretch>
        </p:blipFill>
        <p:spPr>
          <a:xfrm>
            <a:off x="2002676" y="2581420"/>
            <a:ext cx="7093088" cy="3488146"/>
          </a:xfrm>
          <a:prstGeom prst="rect">
            <a:avLst/>
          </a:prstGeom>
        </p:spPr>
      </p:pic>
      <p:pic>
        <p:nvPicPr>
          <p:cNvPr id="6" name="图片 5">
            <a:extLst>
              <a:ext uri="{FF2B5EF4-FFF2-40B4-BE49-F238E27FC236}">
                <a16:creationId xmlns:a16="http://schemas.microsoft.com/office/drawing/2014/main" id="{DA00F0AE-56D9-420A-A615-4EEA73B65BD0}"/>
              </a:ext>
            </a:extLst>
          </p:cNvPr>
          <p:cNvPicPr>
            <a:picLocks noChangeAspect="1"/>
          </p:cNvPicPr>
          <p:nvPr/>
        </p:nvPicPr>
        <p:blipFill>
          <a:blip r:embed="rId5"/>
          <a:stretch>
            <a:fillRect/>
          </a:stretch>
        </p:blipFill>
        <p:spPr>
          <a:xfrm>
            <a:off x="1534934" y="1111552"/>
            <a:ext cx="8028571" cy="1209524"/>
          </a:xfrm>
          <a:prstGeom prst="rect">
            <a:avLst/>
          </a:prstGeom>
        </p:spPr>
      </p:pic>
      <p:pic>
        <p:nvPicPr>
          <p:cNvPr id="7" name="图片 6">
            <a:extLst>
              <a:ext uri="{FF2B5EF4-FFF2-40B4-BE49-F238E27FC236}">
                <a16:creationId xmlns:a16="http://schemas.microsoft.com/office/drawing/2014/main" id="{C9BFA6F4-1E8F-41EE-809C-446B76DE8353}"/>
              </a:ext>
            </a:extLst>
          </p:cNvPr>
          <p:cNvPicPr>
            <a:picLocks noChangeAspect="1"/>
          </p:cNvPicPr>
          <p:nvPr/>
        </p:nvPicPr>
        <p:blipFill>
          <a:blip r:embed="rId6"/>
          <a:stretch>
            <a:fillRect/>
          </a:stretch>
        </p:blipFill>
        <p:spPr>
          <a:xfrm>
            <a:off x="1675034" y="1060042"/>
            <a:ext cx="8271675" cy="5009524"/>
          </a:xfrm>
          <a:prstGeom prst="rect">
            <a:avLst/>
          </a:prstGeom>
        </p:spPr>
      </p:pic>
    </p:spTree>
    <p:extLst>
      <p:ext uri="{BB962C8B-B14F-4D97-AF65-F5344CB8AC3E}">
        <p14:creationId xmlns:p14="http://schemas.microsoft.com/office/powerpoint/2010/main" val="2392960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18</a:t>
            </a:fld>
            <a:endParaRPr lang="zh-CN" altLang="en-US" sz="1050" spc="300" dirty="0">
              <a:solidFill>
                <a:srgbClr val="525252"/>
              </a:solidFill>
              <a:latin typeface="Arial"/>
              <a:ea typeface="微软雅黑"/>
              <a:sym typeface="Arial"/>
            </a:endParaRPr>
          </a:p>
        </p:txBody>
      </p:sp>
      <p:pic>
        <p:nvPicPr>
          <p:cNvPr id="7" name="图片 6">
            <a:extLst>
              <a:ext uri="{FF2B5EF4-FFF2-40B4-BE49-F238E27FC236}">
                <a16:creationId xmlns:a16="http://schemas.microsoft.com/office/drawing/2014/main" id="{C7EF1341-87FD-40D8-AD68-C24977F04E76}"/>
              </a:ext>
            </a:extLst>
          </p:cNvPr>
          <p:cNvPicPr>
            <a:picLocks noChangeAspect="1"/>
          </p:cNvPicPr>
          <p:nvPr/>
        </p:nvPicPr>
        <p:blipFill>
          <a:blip r:embed="rId3"/>
          <a:stretch>
            <a:fillRect/>
          </a:stretch>
        </p:blipFill>
        <p:spPr>
          <a:xfrm>
            <a:off x="1378856" y="1531258"/>
            <a:ext cx="8998859" cy="4673783"/>
          </a:xfrm>
          <a:prstGeom prst="rect">
            <a:avLst/>
          </a:prstGeom>
        </p:spPr>
      </p:pic>
    </p:spTree>
    <p:extLst>
      <p:ext uri="{BB962C8B-B14F-4D97-AF65-F5344CB8AC3E}">
        <p14:creationId xmlns:p14="http://schemas.microsoft.com/office/powerpoint/2010/main" val="65304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0" name="直接连接符 5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6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19</a:t>
            </a:fld>
            <a:endParaRPr lang="zh-CN" altLang="en-US" sz="1050" spc="300" dirty="0">
              <a:solidFill>
                <a:srgbClr val="525252"/>
              </a:solidFill>
              <a:latin typeface="Arial"/>
              <a:ea typeface="微软雅黑"/>
              <a:sym typeface="Aria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9DE11AA-5AC4-46FB-87FF-A34C4E380BC9}"/>
                  </a:ext>
                </a:extLst>
              </p:cNvPr>
              <p:cNvSpPr/>
              <p:nvPr/>
            </p:nvSpPr>
            <p:spPr>
              <a:xfrm>
                <a:off x="188323" y="1440777"/>
                <a:ext cx="8434810" cy="543547"/>
              </a:xfrm>
              <a:prstGeom prst="rect">
                <a:avLst/>
              </a:prstGeom>
            </p:spPr>
            <p:txBody>
              <a:bodyPr wrap="none">
                <a:spAutoFit/>
              </a:bodyPr>
              <a:lstStyle/>
              <a:p>
                <a:r>
                  <a:rPr lang="zh-CN" altLang="zh-CN" sz="2800" dirty="0">
                    <a:cs typeface="Times New Roman" panose="02020603050405020304" pitchFamily="18" charset="0"/>
                  </a:rPr>
                  <a:t>节点电流注入：</a:t>
                </a:r>
                <a:r>
                  <a:rPr lang="zh-CN" altLang="zh-CN" sz="2800" dirty="0"/>
                  <a:t>计算在每个节点</a:t>
                </a:r>
                <a:r>
                  <a:rPr lang="en-US" altLang="zh-CN" sz="2800" dirty="0" err="1"/>
                  <a:t>i</a:t>
                </a:r>
                <a:r>
                  <a:rPr lang="zh-CN" altLang="zh-CN" sz="2800" dirty="0"/>
                  <a:t>注入的电流</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𝑛𝑜𝑑𝑒</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m:t>
                        </m:r>
                      </m:sub>
                      <m:sup>
                        <m:r>
                          <m:rPr>
                            <m:sty m:val="p"/>
                          </m:rPr>
                          <a:rPr lang="en-US" altLang="zh-CN" sz="2800" i="1">
                            <a:latin typeface="Cambria Math" panose="02040503050406030204" pitchFamily="18" charset="0"/>
                          </a:rPr>
                          <m:t>t</m:t>
                        </m:r>
                      </m:sup>
                    </m:sSubSup>
                  </m:oMath>
                </a14:m>
                <a:r>
                  <a:rPr lang="zh-CN" altLang="en-US" sz="2800" dirty="0"/>
                  <a:t>：</a:t>
                </a:r>
              </a:p>
            </p:txBody>
          </p:sp>
        </mc:Choice>
        <mc:Fallback xmlns="">
          <p:sp>
            <p:nvSpPr>
              <p:cNvPr id="5" name="矩形 4">
                <a:extLst>
                  <a:ext uri="{FF2B5EF4-FFF2-40B4-BE49-F238E27FC236}">
                    <a16:creationId xmlns:a16="http://schemas.microsoft.com/office/drawing/2014/main" id="{E9DE11AA-5AC4-46FB-87FF-A34C4E380BC9}"/>
                  </a:ext>
                </a:extLst>
              </p:cNvPr>
              <p:cNvSpPr>
                <a:spLocks noRot="1" noChangeAspect="1" noMove="1" noResize="1" noEditPoints="1" noAdjustHandles="1" noChangeArrowheads="1" noChangeShapeType="1" noTextEdit="1"/>
              </p:cNvSpPr>
              <p:nvPr/>
            </p:nvSpPr>
            <p:spPr>
              <a:xfrm>
                <a:off x="188323" y="1440777"/>
                <a:ext cx="8434810" cy="543547"/>
              </a:xfrm>
              <a:prstGeom prst="rect">
                <a:avLst/>
              </a:prstGeom>
              <a:blipFill>
                <a:blip r:embed="rId4"/>
                <a:stretch>
                  <a:fillRect l="-1517" t="-7778" r="-145" b="-2888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6A5157AA-0926-4299-8886-670FA91282AF}"/>
              </a:ext>
            </a:extLst>
          </p:cNvPr>
          <p:cNvPicPr>
            <a:picLocks noChangeAspect="1"/>
          </p:cNvPicPr>
          <p:nvPr/>
        </p:nvPicPr>
        <p:blipFill>
          <a:blip r:embed="rId5"/>
          <a:stretch>
            <a:fillRect/>
          </a:stretch>
        </p:blipFill>
        <p:spPr>
          <a:xfrm>
            <a:off x="2591887" y="2336693"/>
            <a:ext cx="6523809" cy="1161905"/>
          </a:xfrm>
          <a:prstGeom prst="rect">
            <a:avLst/>
          </a:prstGeom>
        </p:spPr>
      </p:pic>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5AEEDCA3-BA1A-40AA-9298-64DBB527C68C}"/>
                  </a:ext>
                </a:extLst>
              </p:cNvPr>
              <p:cNvSpPr/>
              <p:nvPr/>
            </p:nvSpPr>
            <p:spPr>
              <a:xfrm>
                <a:off x="188323" y="3940354"/>
                <a:ext cx="10672665" cy="597087"/>
              </a:xfrm>
              <a:prstGeom prst="rect">
                <a:avLst/>
              </a:prstGeom>
            </p:spPr>
            <p:txBody>
              <a:bodyPr wrap="none">
                <a:spAutoFit/>
              </a:bodyPr>
              <a:lstStyle/>
              <a:p>
                <a:r>
                  <a:rPr lang="zh-CN" altLang="zh-CN" sz="2800" dirty="0"/>
                  <a:t>向后扫描：从最深层到第</a:t>
                </a:r>
                <a:r>
                  <a:rPr lang="en-US" altLang="zh-CN" sz="2800" dirty="0"/>
                  <a:t>1</a:t>
                </a:r>
                <a:r>
                  <a:rPr lang="zh-CN" altLang="zh-CN" sz="2800" dirty="0"/>
                  <a:t>层</a:t>
                </a:r>
                <a:r>
                  <a:rPr lang="zh-CN" altLang="en-US" sz="2800" dirty="0"/>
                  <a:t>，计算</a:t>
                </a:r>
                <a:r>
                  <a:rPr lang="zh-CN" altLang="zh-CN" sz="2800" dirty="0"/>
                  <a:t>节点</a:t>
                </a:r>
                <a:r>
                  <a:rPr lang="en-US" altLang="zh-CN" sz="2800" dirty="0" err="1"/>
                  <a:t>i</a:t>
                </a:r>
                <a:r>
                  <a:rPr lang="zh-CN" altLang="zh-CN" sz="2800" dirty="0"/>
                  <a:t>到其父节点</a:t>
                </a:r>
                <a:r>
                  <a:rPr lang="en-US" altLang="zh-CN" sz="2800" dirty="0"/>
                  <a:t>j</a:t>
                </a:r>
                <a:r>
                  <a:rPr lang="zh-CN" altLang="zh-CN" sz="2800" dirty="0"/>
                  <a:t>的当前</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𝐼</m:t>
                        </m:r>
                      </m:e>
                      <m:sub>
                        <m:r>
                          <m:rPr>
                            <m:sty m:val="p"/>
                          </m:rPr>
                          <a:rPr lang="en-US" altLang="zh-CN" sz="2800" i="1" smtClean="0">
                            <a:latin typeface="Cambria Math" panose="02040503050406030204" pitchFamily="18" charset="0"/>
                          </a:rPr>
                          <m:t>br</m:t>
                        </m:r>
                        <m:r>
                          <a:rPr lang="en-US" altLang="zh-CN" sz="2800" b="0" i="1" smtClean="0">
                            <a:latin typeface="Cambria Math" panose="02040503050406030204" pitchFamily="18" charset="0"/>
                          </a:rPr>
                          <m:t>  </m:t>
                        </m:r>
                        <m:r>
                          <m:rPr>
                            <m:sty m:val="p"/>
                          </m:rPr>
                          <a:rPr lang="en-US" altLang="zh-CN" sz="2800" i="1">
                            <a:latin typeface="Cambria Math" panose="02040503050406030204" pitchFamily="18" charset="0"/>
                          </a:rPr>
                          <m:t>i</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up>
                        <m:r>
                          <m:rPr>
                            <m:sty m:val="p"/>
                          </m:rPr>
                          <a:rPr lang="en-US" altLang="zh-CN" sz="2800" i="1">
                            <a:latin typeface="Cambria Math" panose="02040503050406030204" pitchFamily="18" charset="0"/>
                          </a:rPr>
                          <m:t>t</m:t>
                        </m:r>
                      </m:sup>
                    </m:sSubSup>
                  </m:oMath>
                </a14:m>
                <a:r>
                  <a:rPr lang="zh-CN" altLang="en-US" sz="2800" dirty="0"/>
                  <a:t>：</a:t>
                </a:r>
              </a:p>
            </p:txBody>
          </p:sp>
        </mc:Choice>
        <mc:Fallback xmlns="">
          <p:sp>
            <p:nvSpPr>
              <p:cNvPr id="19" name="矩形 18">
                <a:extLst>
                  <a:ext uri="{FF2B5EF4-FFF2-40B4-BE49-F238E27FC236}">
                    <a16:creationId xmlns:a16="http://schemas.microsoft.com/office/drawing/2014/main" id="{5AEEDCA3-BA1A-40AA-9298-64DBB527C68C}"/>
                  </a:ext>
                </a:extLst>
              </p:cNvPr>
              <p:cNvSpPr>
                <a:spLocks noRot="1" noChangeAspect="1" noMove="1" noResize="1" noEditPoints="1" noAdjustHandles="1" noChangeArrowheads="1" noChangeShapeType="1" noTextEdit="1"/>
              </p:cNvSpPr>
              <p:nvPr/>
            </p:nvSpPr>
            <p:spPr>
              <a:xfrm>
                <a:off x="188323" y="3940354"/>
                <a:ext cx="10672665" cy="597087"/>
              </a:xfrm>
              <a:prstGeom prst="rect">
                <a:avLst/>
              </a:prstGeom>
              <a:blipFill>
                <a:blip r:embed="rId6"/>
                <a:stretch>
                  <a:fillRect l="-1199" t="-6122" b="-19388"/>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56B3990-DE98-40A0-9D42-CDE4805A474E}"/>
              </a:ext>
            </a:extLst>
          </p:cNvPr>
          <p:cNvPicPr>
            <a:picLocks noChangeAspect="1"/>
          </p:cNvPicPr>
          <p:nvPr/>
        </p:nvPicPr>
        <p:blipFill>
          <a:blip r:embed="rId7"/>
          <a:stretch>
            <a:fillRect/>
          </a:stretch>
        </p:blipFill>
        <p:spPr>
          <a:xfrm>
            <a:off x="2572839" y="4860031"/>
            <a:ext cx="6542857" cy="1104762"/>
          </a:xfrm>
          <a:prstGeom prst="rect">
            <a:avLst/>
          </a:prstGeom>
        </p:spPr>
      </p:pic>
      <p:sp>
        <p:nvSpPr>
          <p:cNvPr id="8" name="文本框 7">
            <a:extLst>
              <a:ext uri="{FF2B5EF4-FFF2-40B4-BE49-F238E27FC236}">
                <a16:creationId xmlns:a16="http://schemas.microsoft.com/office/drawing/2014/main" id="{F3DAD92D-CAFC-412C-8CDF-8739F3A00C99}"/>
              </a:ext>
            </a:extLst>
          </p:cNvPr>
          <p:cNvSpPr txBox="1"/>
          <p:nvPr/>
        </p:nvSpPr>
        <p:spPr>
          <a:xfrm>
            <a:off x="294588" y="205819"/>
            <a:ext cx="10566400" cy="769441"/>
          </a:xfrm>
          <a:prstGeom prst="rect">
            <a:avLst/>
          </a:prstGeom>
          <a:noFill/>
        </p:spPr>
        <p:txBody>
          <a:bodyPr wrap="square" rtlCol="0">
            <a:spAutoFit/>
          </a:bodyPr>
          <a:lstStyle/>
          <a:p>
            <a:r>
              <a:rPr lang="en-US" altLang="zh-CN" sz="4400" dirty="0"/>
              <a:t>B-F</a:t>
            </a:r>
            <a:r>
              <a:rPr lang="zh-CN" altLang="en-US" sz="4400" dirty="0"/>
              <a:t>算法</a:t>
            </a:r>
          </a:p>
        </p:txBody>
      </p:sp>
    </p:spTree>
    <p:extLst>
      <p:ext uri="{BB962C8B-B14F-4D97-AF65-F5344CB8AC3E}">
        <p14:creationId xmlns:p14="http://schemas.microsoft.com/office/powerpoint/2010/main" val="4122656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C5842A-68EF-46AB-B706-D27E52CA188B}"/>
              </a:ext>
            </a:extLst>
          </p:cNvPr>
          <p:cNvPicPr>
            <a:picLocks noChangeAspect="1"/>
          </p:cNvPicPr>
          <p:nvPr/>
        </p:nvPicPr>
        <p:blipFill>
          <a:blip r:embed="rId8" cstate="screen">
            <a:extLst>
              <a:ext uri="{28A0092B-C50C-407E-A947-70E740481C1C}">
                <a14:useLocalDpi xmlns:a14="http://schemas.microsoft.com/office/drawing/2010/main"/>
              </a:ext>
            </a:extLst>
          </a:blip>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a:extLst>
              <a:ext uri="{FF2B5EF4-FFF2-40B4-BE49-F238E27FC236}">
                <a16:creationId xmlns:a16="http://schemas.microsoft.com/office/drawing/2014/main" id="{8DB5AE33-1F83-4A24-963D-D85FE8F92998}"/>
              </a:ext>
            </a:extLst>
          </p:cNvPr>
          <p:cNvPicPr>
            <a:picLocks noChangeAspect="1"/>
          </p:cNvPicPr>
          <p:nvPr/>
        </p:nvPicPr>
        <p:blipFill>
          <a:blip r:embed="rId8"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a:extLst>
              <a:ext uri="{FF2B5EF4-FFF2-40B4-BE49-F238E27FC236}">
                <a16:creationId xmlns:a16="http://schemas.microsoft.com/office/drawing/2014/main" id="{112E3CD3-4F79-4CCE-B561-598F86AB31DB}"/>
              </a:ext>
            </a:extLst>
          </p:cNvPr>
          <p:cNvSpPr txBox="1"/>
          <p:nvPr>
            <p:custDataLst>
              <p:tags r:id="rId1"/>
            </p:custDataLst>
          </p:nvPr>
        </p:nvSpPr>
        <p:spPr>
          <a:xfrm>
            <a:off x="3895543" y="1896099"/>
            <a:ext cx="3254390" cy="742319"/>
          </a:xfrm>
          <a:prstGeom prst="rect">
            <a:avLst/>
          </a:prstGeom>
          <a:noFill/>
        </p:spPr>
        <p:txBody>
          <a:bodyPr wrap="square" rtlCol="0">
            <a:spAutoFit/>
          </a:bodyPr>
          <a:lstStyle/>
          <a:p>
            <a:pPr>
              <a:lnSpc>
                <a:spcPct val="130000"/>
              </a:lnSpc>
            </a:pPr>
            <a:r>
              <a:rPr lang="zh-CN" altLang="en-US" sz="3600" b="1" dirty="0">
                <a:latin typeface="微软雅黑" panose="020B0503020204020204" pitchFamily="34" charset="-122"/>
                <a:ea typeface="微软雅黑" panose="020B0503020204020204" pitchFamily="34" charset="-122"/>
              </a:rPr>
              <a:t> 配电网络</a:t>
            </a:r>
          </a:p>
        </p:txBody>
      </p:sp>
      <p:sp>
        <p:nvSpPr>
          <p:cNvPr id="6" name="矩形 5">
            <a:extLst>
              <a:ext uri="{FF2B5EF4-FFF2-40B4-BE49-F238E27FC236}">
                <a16:creationId xmlns:a16="http://schemas.microsoft.com/office/drawing/2014/main" id="{840BD02C-AF19-48F8-AC84-4E59481B0E7B}"/>
              </a:ext>
            </a:extLst>
          </p:cNvPr>
          <p:cNvSpPr/>
          <p:nvPr/>
        </p:nvSpPr>
        <p:spPr>
          <a:xfrm>
            <a:off x="-656772" y="691264"/>
            <a:ext cx="6131164" cy="1015663"/>
          </a:xfrm>
          <a:prstGeom prst="rect">
            <a:avLst/>
          </a:prstGeom>
        </p:spPr>
        <p:txBody>
          <a:bodyPr wrap="square">
            <a:spAutoFit/>
          </a:bodyPr>
          <a:lstStyle/>
          <a:p>
            <a:pPr algn="ctr"/>
            <a:r>
              <a:rPr lang="en-US" altLang="zh-CN" sz="6000" b="1" dirty="0">
                <a:solidFill>
                  <a:schemeClr val="accent2"/>
                </a:solidFill>
                <a:latin typeface="微软雅黑" panose="020B0503020204020204" pitchFamily="34" charset="-122"/>
                <a:ea typeface="微软雅黑" panose="020B0503020204020204" pitchFamily="34" charset="-122"/>
                <a:cs typeface="Bebas Neue" charset="0"/>
                <a:sym typeface="Bebas Neue" charset="0"/>
              </a:rPr>
              <a:t>Contents</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D5696CF6-B230-4708-947F-5B18EA24C102}"/>
              </a:ext>
            </a:extLst>
          </p:cNvPr>
          <p:cNvSpPr/>
          <p:nvPr/>
        </p:nvSpPr>
        <p:spPr>
          <a:xfrm>
            <a:off x="3292479" y="199480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8" name="文本框 7">
            <a:extLst>
              <a:ext uri="{FF2B5EF4-FFF2-40B4-BE49-F238E27FC236}">
                <a16:creationId xmlns:a16="http://schemas.microsoft.com/office/drawing/2014/main" id="{B424D436-8AF3-4CD0-9023-93102937C62A}"/>
              </a:ext>
            </a:extLst>
          </p:cNvPr>
          <p:cNvSpPr txBox="1"/>
          <p:nvPr/>
        </p:nvSpPr>
        <p:spPr>
          <a:xfrm>
            <a:off x="3349593" y="1969441"/>
            <a:ext cx="542926" cy="707886"/>
          </a:xfrm>
          <a:prstGeom prst="rect">
            <a:avLst/>
          </a:prstGeom>
          <a:noFill/>
        </p:spPr>
        <p:txBody>
          <a:bodyPr wrap="square" rtlCol="0" anchor="ctr" anchorCtr="0">
            <a:spAutoFit/>
          </a:bodyPr>
          <a:lstStyle/>
          <a:p>
            <a:pPr algn="ctr"/>
            <a:r>
              <a:rPr lang="en-US" altLang="zh-CN" sz="4000" dirty="0">
                <a:solidFill>
                  <a:schemeClr val="bg1"/>
                </a:solidFill>
              </a:rPr>
              <a:t>1</a:t>
            </a:r>
            <a:endParaRPr lang="zh-CN" altLang="en-US" sz="4000" dirty="0">
              <a:solidFill>
                <a:schemeClr val="bg1"/>
              </a:solidFill>
            </a:endParaRPr>
          </a:p>
        </p:txBody>
      </p:sp>
      <p:cxnSp>
        <p:nvCxnSpPr>
          <p:cNvPr id="9" name="直接连接符 8">
            <a:extLst>
              <a:ext uri="{FF2B5EF4-FFF2-40B4-BE49-F238E27FC236}">
                <a16:creationId xmlns:a16="http://schemas.microsoft.com/office/drawing/2014/main" id="{801E0502-89FE-4881-9B44-0533A08B0731}"/>
              </a:ext>
            </a:extLst>
          </p:cNvPr>
          <p:cNvCxnSpPr>
            <a:cxnSpLocks/>
          </p:cNvCxnSpPr>
          <p:nvPr/>
        </p:nvCxnSpPr>
        <p:spPr>
          <a:xfrm>
            <a:off x="271415" y="1725977"/>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文本框 10">
            <a:extLst>
              <a:ext uri="{FF2B5EF4-FFF2-40B4-BE49-F238E27FC236}">
                <a16:creationId xmlns:a16="http://schemas.microsoft.com/office/drawing/2014/main" id="{CCD2C9BC-B2C9-4CC2-A44E-F4C6604A724F}"/>
              </a:ext>
            </a:extLst>
          </p:cNvPr>
          <p:cNvSpPr txBox="1"/>
          <p:nvPr>
            <p:custDataLst>
              <p:tags r:id="rId2"/>
            </p:custDataLst>
          </p:nvPr>
        </p:nvSpPr>
        <p:spPr>
          <a:xfrm>
            <a:off x="4920788" y="2829742"/>
            <a:ext cx="3254390" cy="742319"/>
          </a:xfrm>
          <a:prstGeom prst="rect">
            <a:avLst/>
          </a:prstGeom>
          <a:noFill/>
        </p:spPr>
        <p:txBody>
          <a:bodyPr wrap="square" rtlCol="0">
            <a:spAutoFit/>
          </a:bodyPr>
          <a:lstStyle/>
          <a:p>
            <a:pPr>
              <a:lnSpc>
                <a:spcPct val="130000"/>
              </a:lnSpc>
            </a:pPr>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相关工作</a:t>
            </a:r>
          </a:p>
        </p:txBody>
      </p:sp>
      <p:sp>
        <p:nvSpPr>
          <p:cNvPr id="12" name="椭圆 11">
            <a:extLst>
              <a:ext uri="{FF2B5EF4-FFF2-40B4-BE49-F238E27FC236}">
                <a16:creationId xmlns:a16="http://schemas.microsoft.com/office/drawing/2014/main" id="{90573D41-DD9B-446D-AAC4-22AB9D2CD237}"/>
              </a:ext>
            </a:extLst>
          </p:cNvPr>
          <p:cNvSpPr/>
          <p:nvPr/>
        </p:nvSpPr>
        <p:spPr>
          <a:xfrm>
            <a:off x="4319770" y="292579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13" name="文本框 12">
            <a:extLst>
              <a:ext uri="{FF2B5EF4-FFF2-40B4-BE49-F238E27FC236}">
                <a16:creationId xmlns:a16="http://schemas.microsoft.com/office/drawing/2014/main" id="{D0898A6C-A539-4FA3-9403-0E92DB45D45E}"/>
              </a:ext>
            </a:extLst>
          </p:cNvPr>
          <p:cNvSpPr txBox="1"/>
          <p:nvPr/>
        </p:nvSpPr>
        <p:spPr>
          <a:xfrm>
            <a:off x="4376884" y="2900425"/>
            <a:ext cx="542926" cy="707886"/>
          </a:xfrm>
          <a:prstGeom prst="rect">
            <a:avLst/>
          </a:prstGeom>
          <a:noFill/>
        </p:spPr>
        <p:txBody>
          <a:bodyPr wrap="square" rtlCol="0" anchor="ctr" anchorCtr="0">
            <a:spAutoFit/>
          </a:bodyPr>
          <a:lstStyle/>
          <a:p>
            <a:pPr algn="ctr"/>
            <a:r>
              <a:rPr lang="en-US" altLang="zh-CN" sz="4000" dirty="0">
                <a:solidFill>
                  <a:schemeClr val="bg1"/>
                </a:solidFill>
              </a:rPr>
              <a:t>2</a:t>
            </a:r>
            <a:endParaRPr lang="zh-CN" altLang="en-US" sz="4000" dirty="0">
              <a:solidFill>
                <a:schemeClr val="bg1"/>
              </a:solidFill>
            </a:endParaRPr>
          </a:p>
        </p:txBody>
      </p:sp>
      <p:sp>
        <p:nvSpPr>
          <p:cNvPr id="14" name="PA-文本框 10">
            <a:extLst>
              <a:ext uri="{FF2B5EF4-FFF2-40B4-BE49-F238E27FC236}">
                <a16:creationId xmlns:a16="http://schemas.microsoft.com/office/drawing/2014/main" id="{BA7F56B8-A5A4-41B6-B476-0E0EE9C5AF8A}"/>
              </a:ext>
            </a:extLst>
          </p:cNvPr>
          <p:cNvSpPr txBox="1"/>
          <p:nvPr>
            <p:custDataLst>
              <p:tags r:id="rId3"/>
            </p:custDataLst>
          </p:nvPr>
        </p:nvSpPr>
        <p:spPr>
          <a:xfrm>
            <a:off x="5794201" y="3851969"/>
            <a:ext cx="325439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sym typeface="Arial"/>
              </a:rPr>
              <a:t> </a:t>
            </a:r>
            <a:r>
              <a:rPr lang="en-US" altLang="zh-CN" sz="3600" b="1" dirty="0">
                <a:latin typeface="微软雅黑" panose="020B0503020204020204" pitchFamily="34" charset="-122"/>
                <a:ea typeface="微软雅黑" panose="020B0503020204020204" pitchFamily="34" charset="-122"/>
                <a:sym typeface="Arial"/>
              </a:rPr>
              <a:t>GPU</a:t>
            </a:r>
            <a:r>
              <a:rPr lang="zh-CN" altLang="en-US" sz="3600" b="1" dirty="0">
                <a:latin typeface="微软雅黑" panose="020B0503020204020204" pitchFamily="34" charset="-122"/>
                <a:ea typeface="微软雅黑" panose="020B0503020204020204" pitchFamily="34" charset="-122"/>
                <a:sym typeface="Arial"/>
              </a:rPr>
              <a:t>架构</a:t>
            </a:r>
          </a:p>
        </p:txBody>
      </p:sp>
      <p:sp>
        <p:nvSpPr>
          <p:cNvPr id="16" name="椭圆 15">
            <a:extLst>
              <a:ext uri="{FF2B5EF4-FFF2-40B4-BE49-F238E27FC236}">
                <a16:creationId xmlns:a16="http://schemas.microsoft.com/office/drawing/2014/main" id="{866576D8-E32A-4BAC-A932-23392FFBEDDD}"/>
              </a:ext>
            </a:extLst>
          </p:cNvPr>
          <p:cNvSpPr/>
          <p:nvPr/>
        </p:nvSpPr>
        <p:spPr>
          <a:xfrm>
            <a:off x="5194161" y="386899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17" name="文本框 16">
            <a:extLst>
              <a:ext uri="{FF2B5EF4-FFF2-40B4-BE49-F238E27FC236}">
                <a16:creationId xmlns:a16="http://schemas.microsoft.com/office/drawing/2014/main" id="{0D594CED-4658-45B5-9D6C-FE22B12D8A79}"/>
              </a:ext>
            </a:extLst>
          </p:cNvPr>
          <p:cNvSpPr txBox="1"/>
          <p:nvPr/>
        </p:nvSpPr>
        <p:spPr>
          <a:xfrm>
            <a:off x="5251275" y="3843628"/>
            <a:ext cx="542926" cy="707886"/>
          </a:xfrm>
          <a:prstGeom prst="rect">
            <a:avLst/>
          </a:prstGeom>
          <a:noFill/>
        </p:spPr>
        <p:txBody>
          <a:bodyPr wrap="square" rtlCol="0" anchor="ctr" anchorCtr="0">
            <a:spAutoFit/>
          </a:bodyPr>
          <a:lstStyle/>
          <a:p>
            <a:pPr algn="ctr"/>
            <a:r>
              <a:rPr lang="en-US" altLang="zh-CN" sz="4000" dirty="0">
                <a:solidFill>
                  <a:schemeClr val="bg1"/>
                </a:solidFill>
              </a:rPr>
              <a:t>3</a:t>
            </a:r>
            <a:endParaRPr lang="zh-CN" altLang="en-US" sz="4000" dirty="0">
              <a:solidFill>
                <a:schemeClr val="bg1"/>
              </a:solidFill>
            </a:endParaRPr>
          </a:p>
        </p:txBody>
      </p:sp>
      <p:sp>
        <p:nvSpPr>
          <p:cNvPr id="18" name="PA-文本框 10">
            <a:extLst>
              <a:ext uri="{FF2B5EF4-FFF2-40B4-BE49-F238E27FC236}">
                <a16:creationId xmlns:a16="http://schemas.microsoft.com/office/drawing/2014/main" id="{6DE84961-7E9E-430B-A13F-53817974B981}"/>
              </a:ext>
            </a:extLst>
          </p:cNvPr>
          <p:cNvSpPr txBox="1"/>
          <p:nvPr>
            <p:custDataLst>
              <p:tags r:id="rId4"/>
            </p:custDataLst>
          </p:nvPr>
        </p:nvSpPr>
        <p:spPr>
          <a:xfrm>
            <a:off x="6700775" y="4715369"/>
            <a:ext cx="3254390" cy="755784"/>
          </a:xfrm>
          <a:prstGeom prst="rect">
            <a:avLst/>
          </a:prstGeom>
          <a:noFill/>
        </p:spPr>
        <p:txBody>
          <a:bodyPr wrap="square" rtlCol="0">
            <a:spAutoFit/>
          </a:bodyPr>
          <a:lstStyle/>
          <a:p>
            <a:pPr>
              <a:lnSpc>
                <a:spcPct val="130000"/>
              </a:lnSpc>
            </a:pPr>
            <a:r>
              <a:rPr lang="zh-CN" altLang="en-US" sz="3600" b="1" dirty="0">
                <a:latin typeface="微软雅黑" panose="020B0503020204020204" pitchFamily="34" charset="-122"/>
                <a:ea typeface="微软雅黑" panose="020B0503020204020204" pitchFamily="34" charset="-122"/>
              </a:rPr>
              <a:t> 优化策略</a:t>
            </a:r>
          </a:p>
        </p:txBody>
      </p:sp>
      <p:sp>
        <p:nvSpPr>
          <p:cNvPr id="20" name="椭圆 19">
            <a:extLst>
              <a:ext uri="{FF2B5EF4-FFF2-40B4-BE49-F238E27FC236}">
                <a16:creationId xmlns:a16="http://schemas.microsoft.com/office/drawing/2014/main" id="{2C40854A-2D1D-428F-8757-825C26DE2D05}"/>
              </a:ext>
            </a:extLst>
          </p:cNvPr>
          <p:cNvSpPr/>
          <p:nvPr/>
        </p:nvSpPr>
        <p:spPr>
          <a:xfrm>
            <a:off x="6043621" y="484257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dirty="0"/>
              <a:t>4</a:t>
            </a:r>
            <a:endParaRPr lang="zh-CN" altLang="en-US" sz="4000" dirty="0"/>
          </a:p>
        </p:txBody>
      </p:sp>
      <p:sp>
        <p:nvSpPr>
          <p:cNvPr id="21" name="文本框 20">
            <a:extLst>
              <a:ext uri="{FF2B5EF4-FFF2-40B4-BE49-F238E27FC236}">
                <a16:creationId xmlns:a16="http://schemas.microsoft.com/office/drawing/2014/main" id="{438DD5DA-CEC4-4C96-8505-5A82D33939FD}"/>
              </a:ext>
            </a:extLst>
          </p:cNvPr>
          <p:cNvSpPr txBox="1"/>
          <p:nvPr/>
        </p:nvSpPr>
        <p:spPr>
          <a:xfrm>
            <a:off x="5661693" y="4900604"/>
            <a:ext cx="542926"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sp>
        <p:nvSpPr>
          <p:cNvPr id="23" name="PA-文本框 10">
            <a:extLst>
              <a:ext uri="{FF2B5EF4-FFF2-40B4-BE49-F238E27FC236}">
                <a16:creationId xmlns:a16="http://schemas.microsoft.com/office/drawing/2014/main" id="{48863E0A-F5A8-4783-BA9C-47CC1362F42E}"/>
              </a:ext>
            </a:extLst>
          </p:cNvPr>
          <p:cNvSpPr txBox="1"/>
          <p:nvPr>
            <p:custDataLst>
              <p:tags r:id="rId5"/>
            </p:custDataLst>
          </p:nvPr>
        </p:nvSpPr>
        <p:spPr>
          <a:xfrm>
            <a:off x="7881256" y="5755170"/>
            <a:ext cx="3254390" cy="755784"/>
          </a:xfrm>
          <a:prstGeom prst="rect">
            <a:avLst/>
          </a:prstGeom>
          <a:noFill/>
        </p:spPr>
        <p:txBody>
          <a:bodyPr wrap="square" rtlCol="0">
            <a:spAutoFit/>
          </a:bodyPr>
          <a:lstStyle/>
          <a:p>
            <a:pPr>
              <a:lnSpc>
                <a:spcPct val="130000"/>
              </a:lnSpc>
            </a:pPr>
            <a:r>
              <a:rPr lang="zh-CN" altLang="en-US" sz="3600" b="1" dirty="0">
                <a:latin typeface="微软雅黑" panose="020B0503020204020204" pitchFamily="34" charset="-122"/>
                <a:ea typeface="微软雅黑" panose="020B0503020204020204" pitchFamily="34" charset="-122"/>
              </a:rPr>
              <a:t>并行实现</a:t>
            </a:r>
          </a:p>
        </p:txBody>
      </p:sp>
      <p:sp>
        <p:nvSpPr>
          <p:cNvPr id="24" name="椭圆 23">
            <a:extLst>
              <a:ext uri="{FF2B5EF4-FFF2-40B4-BE49-F238E27FC236}">
                <a16:creationId xmlns:a16="http://schemas.microsoft.com/office/drawing/2014/main" id="{3373A2BD-7627-4546-AE49-55E7507DDBF8}"/>
              </a:ext>
            </a:extLst>
          </p:cNvPr>
          <p:cNvSpPr/>
          <p:nvPr/>
        </p:nvSpPr>
        <p:spPr>
          <a:xfrm>
            <a:off x="6991697" y="5853800"/>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dirty="0"/>
              <a:t>5</a:t>
            </a:r>
            <a:endParaRPr lang="zh-CN" altLang="en-US" sz="4000" dirty="0"/>
          </a:p>
        </p:txBody>
      </p:sp>
      <p:sp>
        <p:nvSpPr>
          <p:cNvPr id="25" name="文本框 24">
            <a:extLst>
              <a:ext uri="{FF2B5EF4-FFF2-40B4-BE49-F238E27FC236}">
                <a16:creationId xmlns:a16="http://schemas.microsoft.com/office/drawing/2014/main" id="{6789B0DC-D7D8-427B-AB5D-8E391BD8828C}"/>
              </a:ext>
            </a:extLst>
          </p:cNvPr>
          <p:cNvSpPr txBox="1"/>
          <p:nvPr/>
        </p:nvSpPr>
        <p:spPr>
          <a:xfrm>
            <a:off x="6139308" y="5986780"/>
            <a:ext cx="542926"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8"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6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20</a:t>
            </a:fld>
            <a:endParaRPr lang="zh-CN" altLang="en-US" sz="1050" spc="300" dirty="0">
              <a:solidFill>
                <a:srgbClr val="525252"/>
              </a:solidFill>
              <a:latin typeface="Arial"/>
              <a:ea typeface="微软雅黑"/>
              <a:sym typeface="Aria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9DE11AA-5AC4-46FB-87FF-A34C4E380BC9}"/>
                  </a:ext>
                </a:extLst>
              </p:cNvPr>
              <p:cNvSpPr/>
              <p:nvPr/>
            </p:nvSpPr>
            <p:spPr>
              <a:xfrm>
                <a:off x="188323" y="975260"/>
                <a:ext cx="10948254" cy="541238"/>
              </a:xfrm>
              <a:prstGeom prst="rect">
                <a:avLst/>
              </a:prstGeom>
            </p:spPr>
            <p:txBody>
              <a:bodyPr wrap="none">
                <a:spAutoFit/>
              </a:bodyPr>
              <a:lstStyle/>
              <a:p>
                <a:r>
                  <a:rPr lang="zh-CN" altLang="zh-CN" sz="2800" dirty="0"/>
                  <a:t>正向扫描：从第</a:t>
                </a:r>
                <a:r>
                  <a:rPr lang="en-US" altLang="zh-CN" sz="2800" dirty="0"/>
                  <a:t>1</a:t>
                </a:r>
                <a:r>
                  <a:rPr lang="zh-CN" altLang="zh-CN" sz="2800" dirty="0"/>
                  <a:t>层到最深层，使用以下公式计算节点</a:t>
                </a:r>
                <a:r>
                  <a:rPr lang="en-US" altLang="zh-CN" sz="2800" dirty="0" err="1"/>
                  <a:t>i</a:t>
                </a:r>
                <a:r>
                  <a:rPr lang="zh-CN" altLang="zh-CN" sz="2800" dirty="0"/>
                  <a:t>处的电压</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b="0" i="1" smtClean="0">
                            <a:latin typeface="Cambria Math" panose="02040503050406030204" pitchFamily="18" charset="0"/>
                          </a:rPr>
                          <m:t>𝑉</m:t>
                        </m:r>
                      </m:e>
                      <m:sub>
                        <m:r>
                          <m:rPr>
                            <m:sty m:val="p"/>
                          </m:rPr>
                          <a:rPr lang="en-US" altLang="zh-CN" sz="2800" i="1">
                            <a:latin typeface="Cambria Math" panose="02040503050406030204" pitchFamily="18" charset="0"/>
                          </a:rPr>
                          <m:t>i</m:t>
                        </m:r>
                      </m:sub>
                      <m:sup>
                        <m:r>
                          <m:rPr>
                            <m:sty m:val="p"/>
                          </m:rPr>
                          <a:rPr lang="en-US" altLang="zh-CN" sz="2800" i="1">
                            <a:latin typeface="Cambria Math" panose="02040503050406030204" pitchFamily="18" charset="0"/>
                          </a:rPr>
                          <m:t>t</m:t>
                        </m:r>
                      </m:sup>
                    </m:sSubSup>
                    <m:r>
                      <a:rPr lang="en-US" altLang="zh-CN" sz="2800" i="1">
                        <a:latin typeface="Cambria Math" panose="02040503050406030204" pitchFamily="18" charset="0"/>
                      </a:rPr>
                      <m:t> </m:t>
                    </m:r>
                  </m:oMath>
                </a14:m>
                <a:r>
                  <a:rPr lang="zh-CN" altLang="en-US" sz="2800" dirty="0"/>
                  <a:t>：</a:t>
                </a:r>
              </a:p>
            </p:txBody>
          </p:sp>
        </mc:Choice>
        <mc:Fallback xmlns="">
          <p:sp>
            <p:nvSpPr>
              <p:cNvPr id="5" name="矩形 4">
                <a:extLst>
                  <a:ext uri="{FF2B5EF4-FFF2-40B4-BE49-F238E27FC236}">
                    <a16:creationId xmlns:a16="http://schemas.microsoft.com/office/drawing/2014/main" id="{E9DE11AA-5AC4-46FB-87FF-A34C4E380BC9}"/>
                  </a:ext>
                </a:extLst>
              </p:cNvPr>
              <p:cNvSpPr>
                <a:spLocks noRot="1" noChangeAspect="1" noMove="1" noResize="1" noEditPoints="1" noAdjustHandles="1" noChangeArrowheads="1" noChangeShapeType="1" noTextEdit="1"/>
              </p:cNvSpPr>
              <p:nvPr/>
            </p:nvSpPr>
            <p:spPr>
              <a:xfrm>
                <a:off x="188323" y="975260"/>
                <a:ext cx="10948254" cy="541238"/>
              </a:xfrm>
              <a:prstGeom prst="rect">
                <a:avLst/>
              </a:prstGeom>
              <a:blipFill>
                <a:blip r:embed="rId3"/>
                <a:stretch>
                  <a:fillRect l="-1169" t="-8989" b="-30337"/>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5AEEDCA3-BA1A-40AA-9298-64DBB527C68C}"/>
              </a:ext>
            </a:extLst>
          </p:cNvPr>
          <p:cNvSpPr/>
          <p:nvPr/>
        </p:nvSpPr>
        <p:spPr>
          <a:xfrm>
            <a:off x="188323" y="3219443"/>
            <a:ext cx="2698175" cy="523220"/>
          </a:xfrm>
          <a:prstGeom prst="rect">
            <a:avLst/>
          </a:prstGeom>
        </p:spPr>
        <p:txBody>
          <a:bodyPr wrap="none">
            <a:spAutoFit/>
          </a:bodyPr>
          <a:lstStyle/>
          <a:p>
            <a:r>
              <a:rPr lang="zh-CN" altLang="zh-CN" sz="2800" dirty="0"/>
              <a:t>节点功率注入</a:t>
            </a:r>
            <a:r>
              <a:rPr lang="zh-CN" altLang="en-US" sz="2800" dirty="0"/>
              <a:t>：</a:t>
            </a:r>
          </a:p>
        </p:txBody>
      </p:sp>
      <p:pic>
        <p:nvPicPr>
          <p:cNvPr id="2" name="图片 1">
            <a:extLst>
              <a:ext uri="{FF2B5EF4-FFF2-40B4-BE49-F238E27FC236}">
                <a16:creationId xmlns:a16="http://schemas.microsoft.com/office/drawing/2014/main" id="{2FDD93BF-1BAB-4382-B9A9-783B64800DEB}"/>
              </a:ext>
            </a:extLst>
          </p:cNvPr>
          <p:cNvPicPr>
            <a:picLocks noChangeAspect="1"/>
          </p:cNvPicPr>
          <p:nvPr/>
        </p:nvPicPr>
        <p:blipFill>
          <a:blip r:embed="rId4"/>
          <a:stretch>
            <a:fillRect/>
          </a:stretch>
        </p:blipFill>
        <p:spPr>
          <a:xfrm>
            <a:off x="815544" y="1702606"/>
            <a:ext cx="7600000" cy="1219048"/>
          </a:xfrm>
          <a:prstGeom prst="rect">
            <a:avLst/>
          </a:prstGeom>
        </p:spPr>
      </p:pic>
      <p:pic>
        <p:nvPicPr>
          <p:cNvPr id="3" name="图片 2">
            <a:extLst>
              <a:ext uri="{FF2B5EF4-FFF2-40B4-BE49-F238E27FC236}">
                <a16:creationId xmlns:a16="http://schemas.microsoft.com/office/drawing/2014/main" id="{13FE6020-C5B1-4A74-A3FA-9E259E0C1753}"/>
              </a:ext>
            </a:extLst>
          </p:cNvPr>
          <p:cNvPicPr>
            <a:picLocks noChangeAspect="1"/>
          </p:cNvPicPr>
          <p:nvPr/>
        </p:nvPicPr>
        <p:blipFill>
          <a:blip r:embed="rId5"/>
          <a:stretch>
            <a:fillRect/>
          </a:stretch>
        </p:blipFill>
        <p:spPr>
          <a:xfrm>
            <a:off x="815544" y="3742663"/>
            <a:ext cx="9057143" cy="2266667"/>
          </a:xfrm>
          <a:prstGeom prst="rect">
            <a:avLst/>
          </a:prstGeom>
        </p:spPr>
      </p:pic>
    </p:spTree>
    <p:extLst>
      <p:ext uri="{BB962C8B-B14F-4D97-AF65-F5344CB8AC3E}">
        <p14:creationId xmlns:p14="http://schemas.microsoft.com/office/powerpoint/2010/main" val="321297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6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21</a:t>
            </a:fld>
            <a:endParaRPr lang="zh-CN" altLang="en-US" sz="1050" spc="300" dirty="0">
              <a:solidFill>
                <a:srgbClr val="525252"/>
              </a:solidFill>
              <a:latin typeface="Arial"/>
              <a:ea typeface="微软雅黑"/>
              <a:sym typeface="Arial"/>
            </a:endParaRPr>
          </a:p>
        </p:txBody>
      </p:sp>
      <p:sp>
        <p:nvSpPr>
          <p:cNvPr id="19" name="矩形 18">
            <a:extLst>
              <a:ext uri="{FF2B5EF4-FFF2-40B4-BE49-F238E27FC236}">
                <a16:creationId xmlns:a16="http://schemas.microsoft.com/office/drawing/2014/main" id="{5AEEDCA3-BA1A-40AA-9298-64DBB527C68C}"/>
              </a:ext>
            </a:extLst>
          </p:cNvPr>
          <p:cNvSpPr/>
          <p:nvPr/>
        </p:nvSpPr>
        <p:spPr>
          <a:xfrm>
            <a:off x="123592" y="3198167"/>
            <a:ext cx="5775940" cy="523220"/>
          </a:xfrm>
          <a:prstGeom prst="rect">
            <a:avLst/>
          </a:prstGeom>
        </p:spPr>
        <p:txBody>
          <a:bodyPr wrap="none">
            <a:spAutoFit/>
          </a:bodyPr>
          <a:lstStyle/>
          <a:p>
            <a:r>
              <a:rPr lang="en-US" altLang="zh-CN" sz="2400" dirty="0"/>
              <a:t>	</a:t>
            </a:r>
            <a:r>
              <a:rPr lang="zh-CN" altLang="zh-CN" sz="2800" dirty="0"/>
              <a:t>违规因子以解释不等式约束</a:t>
            </a:r>
            <a:r>
              <a:rPr lang="zh-CN" altLang="en-US" sz="2800" dirty="0"/>
              <a:t>：</a:t>
            </a:r>
          </a:p>
        </p:txBody>
      </p:sp>
      <p:sp>
        <p:nvSpPr>
          <p:cNvPr id="4" name="矩形 3">
            <a:extLst>
              <a:ext uri="{FF2B5EF4-FFF2-40B4-BE49-F238E27FC236}">
                <a16:creationId xmlns:a16="http://schemas.microsoft.com/office/drawing/2014/main" id="{CC9F9FDC-8B37-4D96-83AA-4ACEFE99E98A}"/>
              </a:ext>
            </a:extLst>
          </p:cNvPr>
          <p:cNvSpPr/>
          <p:nvPr/>
        </p:nvSpPr>
        <p:spPr>
          <a:xfrm>
            <a:off x="1113255" y="1560035"/>
            <a:ext cx="2752677" cy="523220"/>
          </a:xfrm>
          <a:prstGeom prst="rect">
            <a:avLst/>
          </a:prstGeom>
        </p:spPr>
        <p:txBody>
          <a:bodyPr wrap="none">
            <a:spAutoFit/>
          </a:bodyPr>
          <a:lstStyle/>
          <a:p>
            <a:r>
              <a:rPr lang="zh-CN" altLang="zh-CN" sz="2800" dirty="0">
                <a:cs typeface="Times New Roman" panose="02020603050405020304" pitchFamily="18" charset="0"/>
              </a:rPr>
              <a:t>目标函数</a:t>
            </a:r>
            <a:r>
              <a:rPr lang="en-US" altLang="zh-CN" sz="2800" dirty="0">
                <a:cs typeface="Times New Roman" panose="02020603050405020304" pitchFamily="18" charset="0"/>
              </a:rPr>
              <a:t>f</a:t>
            </a:r>
            <a:r>
              <a:rPr lang="zh-CN" altLang="zh-CN" sz="2800" dirty="0">
                <a:cs typeface="Times New Roman" panose="02020603050405020304" pitchFamily="18" charset="0"/>
              </a:rPr>
              <a:t>（</a:t>
            </a:r>
            <a:r>
              <a:rPr lang="en-US" altLang="zh-CN" sz="2800" dirty="0">
                <a:cs typeface="Times New Roman" panose="02020603050405020304" pitchFamily="18" charset="0"/>
              </a:rPr>
              <a:t>¯x</a:t>
            </a:r>
            <a:r>
              <a:rPr lang="zh-CN" altLang="zh-CN" sz="2800" dirty="0">
                <a:cs typeface="Times New Roman" panose="02020603050405020304" pitchFamily="18" charset="0"/>
              </a:rPr>
              <a:t>）</a:t>
            </a:r>
            <a:endParaRPr lang="zh-CN" altLang="en-US" sz="2800" dirty="0"/>
          </a:p>
        </p:txBody>
      </p:sp>
      <p:pic>
        <p:nvPicPr>
          <p:cNvPr id="6" name="图片 5">
            <a:extLst>
              <a:ext uri="{FF2B5EF4-FFF2-40B4-BE49-F238E27FC236}">
                <a16:creationId xmlns:a16="http://schemas.microsoft.com/office/drawing/2014/main" id="{7FF9D0EE-41F7-443E-8F6F-74DABB49FEB8}"/>
              </a:ext>
            </a:extLst>
          </p:cNvPr>
          <p:cNvPicPr>
            <a:picLocks noChangeAspect="1"/>
          </p:cNvPicPr>
          <p:nvPr/>
        </p:nvPicPr>
        <p:blipFill>
          <a:blip r:embed="rId3"/>
          <a:stretch>
            <a:fillRect/>
          </a:stretch>
        </p:blipFill>
        <p:spPr>
          <a:xfrm>
            <a:off x="1113255" y="1996771"/>
            <a:ext cx="8542857" cy="1244014"/>
          </a:xfrm>
          <a:prstGeom prst="rect">
            <a:avLst/>
          </a:prstGeom>
        </p:spPr>
      </p:pic>
      <p:pic>
        <p:nvPicPr>
          <p:cNvPr id="7" name="图片 6">
            <a:extLst>
              <a:ext uri="{FF2B5EF4-FFF2-40B4-BE49-F238E27FC236}">
                <a16:creationId xmlns:a16="http://schemas.microsoft.com/office/drawing/2014/main" id="{88DFBD9B-0C58-464B-9C98-7E19F19283BC}"/>
              </a:ext>
            </a:extLst>
          </p:cNvPr>
          <p:cNvPicPr>
            <a:picLocks noChangeAspect="1"/>
          </p:cNvPicPr>
          <p:nvPr/>
        </p:nvPicPr>
        <p:blipFill>
          <a:blip r:embed="rId4"/>
          <a:stretch>
            <a:fillRect/>
          </a:stretch>
        </p:blipFill>
        <p:spPr>
          <a:xfrm>
            <a:off x="2835834" y="4065752"/>
            <a:ext cx="5571429" cy="1676190"/>
          </a:xfrm>
          <a:prstGeom prst="rect">
            <a:avLst/>
          </a:prstGeom>
        </p:spPr>
      </p:pic>
    </p:spTree>
    <p:extLst>
      <p:ext uri="{BB962C8B-B14F-4D97-AF65-F5344CB8AC3E}">
        <p14:creationId xmlns:p14="http://schemas.microsoft.com/office/powerpoint/2010/main" val="40902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6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22</a:t>
            </a:fld>
            <a:endParaRPr lang="zh-CN" altLang="en-US" sz="1050" spc="300" dirty="0">
              <a:solidFill>
                <a:srgbClr val="525252"/>
              </a:solidFill>
              <a:latin typeface="Arial"/>
              <a:ea typeface="微软雅黑"/>
              <a:sym typeface="Arial"/>
            </a:endParaRPr>
          </a:p>
        </p:txBody>
      </p:sp>
      <p:pic>
        <p:nvPicPr>
          <p:cNvPr id="2" name="图片 1">
            <a:extLst>
              <a:ext uri="{FF2B5EF4-FFF2-40B4-BE49-F238E27FC236}">
                <a16:creationId xmlns:a16="http://schemas.microsoft.com/office/drawing/2014/main" id="{3375BB4C-8AE1-49BF-8ECB-E681ED75922D}"/>
              </a:ext>
            </a:extLst>
          </p:cNvPr>
          <p:cNvPicPr>
            <a:picLocks noChangeAspect="1"/>
          </p:cNvPicPr>
          <p:nvPr/>
        </p:nvPicPr>
        <p:blipFill>
          <a:blip r:embed="rId3"/>
          <a:stretch>
            <a:fillRect/>
          </a:stretch>
        </p:blipFill>
        <p:spPr>
          <a:xfrm>
            <a:off x="209105" y="1560035"/>
            <a:ext cx="10952381" cy="2123810"/>
          </a:xfrm>
          <a:prstGeom prst="rect">
            <a:avLst/>
          </a:prstGeom>
        </p:spPr>
      </p:pic>
      <p:pic>
        <p:nvPicPr>
          <p:cNvPr id="11" name="图片 10">
            <a:extLst>
              <a:ext uri="{FF2B5EF4-FFF2-40B4-BE49-F238E27FC236}">
                <a16:creationId xmlns:a16="http://schemas.microsoft.com/office/drawing/2014/main" id="{4BEAD29C-9908-4000-9B00-D7E3C9B4C18C}"/>
              </a:ext>
            </a:extLst>
          </p:cNvPr>
          <p:cNvPicPr>
            <a:picLocks noChangeAspect="1"/>
          </p:cNvPicPr>
          <p:nvPr/>
        </p:nvPicPr>
        <p:blipFill>
          <a:blip r:embed="rId4"/>
          <a:stretch>
            <a:fillRect/>
          </a:stretch>
        </p:blipFill>
        <p:spPr>
          <a:xfrm>
            <a:off x="1247200" y="4130113"/>
            <a:ext cx="8876190" cy="1342857"/>
          </a:xfrm>
          <a:prstGeom prst="rect">
            <a:avLst/>
          </a:prstGeom>
        </p:spPr>
      </p:pic>
    </p:spTree>
    <p:extLst>
      <p:ext uri="{BB962C8B-B14F-4D97-AF65-F5344CB8AC3E}">
        <p14:creationId xmlns:p14="http://schemas.microsoft.com/office/powerpoint/2010/main" val="169631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6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23</a:t>
            </a:fld>
            <a:endParaRPr lang="zh-CN" altLang="en-US" sz="1050" spc="300" dirty="0">
              <a:solidFill>
                <a:srgbClr val="525252"/>
              </a:solidFill>
              <a:latin typeface="Arial"/>
              <a:ea typeface="微软雅黑"/>
              <a:sym typeface="Arial"/>
            </a:endParaRPr>
          </a:p>
        </p:txBody>
      </p:sp>
      <p:sp>
        <p:nvSpPr>
          <p:cNvPr id="5" name="矩形 4">
            <a:extLst>
              <a:ext uri="{FF2B5EF4-FFF2-40B4-BE49-F238E27FC236}">
                <a16:creationId xmlns:a16="http://schemas.microsoft.com/office/drawing/2014/main" id="{E9DE11AA-5AC4-46FB-87FF-A34C4E380BC9}"/>
              </a:ext>
            </a:extLst>
          </p:cNvPr>
          <p:cNvSpPr/>
          <p:nvPr/>
        </p:nvSpPr>
        <p:spPr>
          <a:xfrm>
            <a:off x="188323" y="975260"/>
            <a:ext cx="3005951" cy="769441"/>
          </a:xfrm>
          <a:prstGeom prst="rect">
            <a:avLst/>
          </a:prstGeom>
        </p:spPr>
        <p:txBody>
          <a:bodyPr wrap="none">
            <a:spAutoFit/>
          </a:bodyPr>
          <a:lstStyle/>
          <a:p>
            <a:r>
              <a:rPr lang="zh-CN" altLang="en-US" sz="4400" dirty="0"/>
              <a:t>适应度函数</a:t>
            </a:r>
          </a:p>
        </p:txBody>
      </p:sp>
      <p:pic>
        <p:nvPicPr>
          <p:cNvPr id="4" name="图片 3">
            <a:extLst>
              <a:ext uri="{FF2B5EF4-FFF2-40B4-BE49-F238E27FC236}">
                <a16:creationId xmlns:a16="http://schemas.microsoft.com/office/drawing/2014/main" id="{9470A117-4D5B-4A33-BEDE-E74B49C9C4DB}"/>
              </a:ext>
            </a:extLst>
          </p:cNvPr>
          <p:cNvPicPr>
            <a:picLocks noChangeAspect="1"/>
          </p:cNvPicPr>
          <p:nvPr/>
        </p:nvPicPr>
        <p:blipFill>
          <a:blip r:embed="rId3"/>
          <a:stretch>
            <a:fillRect/>
          </a:stretch>
        </p:blipFill>
        <p:spPr>
          <a:xfrm>
            <a:off x="1306578" y="2171857"/>
            <a:ext cx="8761905" cy="1257143"/>
          </a:xfrm>
          <a:prstGeom prst="rect">
            <a:avLst/>
          </a:prstGeom>
        </p:spPr>
      </p:pic>
    </p:spTree>
    <p:extLst>
      <p:ext uri="{BB962C8B-B14F-4D97-AF65-F5344CB8AC3E}">
        <p14:creationId xmlns:p14="http://schemas.microsoft.com/office/powerpoint/2010/main" val="372542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zh-CN" altLang="en-US" sz="4400" dirty="0">
                <a:latin typeface="Arial"/>
                <a:ea typeface="微软雅黑"/>
                <a:sym typeface="Arial"/>
              </a:rPr>
              <a:t>并行实现</a:t>
            </a: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785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0F8259E-377A-4DB9-B4BB-44D7C4C7DF03}"/>
              </a:ext>
            </a:extLst>
          </p:cNvPr>
          <p:cNvSpPr txBox="1"/>
          <p:nvPr/>
        </p:nvSpPr>
        <p:spPr>
          <a:xfrm>
            <a:off x="561548" y="1851912"/>
            <a:ext cx="8984234" cy="2308324"/>
          </a:xfrm>
          <a:prstGeom prst="rect">
            <a:avLst/>
          </a:prstGeom>
          <a:noFill/>
        </p:spPr>
        <p:txBody>
          <a:bodyPr wrap="square" rtlCol="0">
            <a:spAutoFit/>
          </a:bodyPr>
          <a:lstStyle/>
          <a:p>
            <a:r>
              <a:rPr lang="zh-CN" altLang="zh-CN" sz="2800" dirty="0"/>
              <a:t>并行最小生成树</a:t>
            </a:r>
            <a:r>
              <a:rPr lang="zh-CN" altLang="en-US" sz="2800" dirty="0"/>
              <a:t>：沿用沿用了其他论文已经实现的算法（</a:t>
            </a:r>
            <a:r>
              <a:rPr lang="en-US" altLang="zh-CN" sz="2800" dirty="0" err="1"/>
              <a:t>Boruvka</a:t>
            </a:r>
            <a:r>
              <a:rPr lang="zh-CN" altLang="zh-CN" sz="2800" dirty="0"/>
              <a:t>算法</a:t>
            </a:r>
            <a:r>
              <a:rPr lang="zh-CN" altLang="en-US" sz="2800" dirty="0"/>
              <a:t>）。</a:t>
            </a:r>
            <a:endParaRPr lang="en-US" altLang="zh-CN" sz="2800" dirty="0"/>
          </a:p>
          <a:p>
            <a:endParaRPr lang="en-US" altLang="zh-CN" sz="2800" dirty="0"/>
          </a:p>
          <a:p>
            <a:endParaRPr lang="en-US" altLang="zh-CN" sz="2800" dirty="0"/>
          </a:p>
          <a:p>
            <a:pPr lvl="0"/>
            <a:endParaRPr lang="zh-CN" altLang="zh-CN" sz="3200" dirty="0"/>
          </a:p>
        </p:txBody>
      </p:sp>
      <p:cxnSp>
        <p:nvCxnSpPr>
          <p:cNvPr id="19" name="直接连接符 18">
            <a:extLst>
              <a:ext uri="{FF2B5EF4-FFF2-40B4-BE49-F238E27FC236}">
                <a16:creationId xmlns:a16="http://schemas.microsoft.com/office/drawing/2014/main" id="{BF7BEE22-284F-4527-99FE-CAC86077D7E4}"/>
              </a:ext>
            </a:extLst>
          </p:cNvPr>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0" name="灯片编号占位符 14">
            <a:extLst>
              <a:ext uri="{FF2B5EF4-FFF2-40B4-BE49-F238E27FC236}">
                <a16:creationId xmlns:a16="http://schemas.microsoft.com/office/drawing/2014/main" id="{6AAB7AA1-4414-4159-B2B2-F6B2F012180C}"/>
              </a:ext>
            </a:extLst>
          </p:cNvPr>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25</a:t>
            </a:fld>
            <a:endParaRPr lang="zh-CN" altLang="en-US" sz="1050" spc="300" dirty="0">
              <a:solidFill>
                <a:srgbClr val="525252"/>
              </a:solidFill>
              <a:latin typeface="Arial"/>
              <a:ea typeface="微软雅黑"/>
              <a:sym typeface="Arial"/>
            </a:endParaRPr>
          </a:p>
        </p:txBody>
      </p:sp>
      <p:sp>
        <p:nvSpPr>
          <p:cNvPr id="24" name="文本框 23">
            <a:extLst>
              <a:ext uri="{FF2B5EF4-FFF2-40B4-BE49-F238E27FC236}">
                <a16:creationId xmlns:a16="http://schemas.microsoft.com/office/drawing/2014/main" id="{970CFF79-AF13-40A6-9A11-FE2415F8E179}"/>
              </a:ext>
            </a:extLst>
          </p:cNvPr>
          <p:cNvSpPr txBox="1"/>
          <p:nvPr/>
        </p:nvSpPr>
        <p:spPr>
          <a:xfrm>
            <a:off x="561548" y="3835158"/>
            <a:ext cx="8849776" cy="1384995"/>
          </a:xfrm>
          <a:prstGeom prst="rect">
            <a:avLst/>
          </a:prstGeom>
          <a:noFill/>
        </p:spPr>
        <p:txBody>
          <a:bodyPr wrap="square" rtlCol="0">
            <a:spAutoFit/>
          </a:bodyPr>
          <a:lstStyle/>
          <a:p>
            <a:pPr lvl="0"/>
            <a:r>
              <a:rPr lang="zh-CN" altLang="en-US" sz="2800" dirty="0"/>
              <a:t>并行图遍历：</a:t>
            </a:r>
            <a:r>
              <a:rPr lang="zh-CN" altLang="zh-CN" sz="2800" dirty="0"/>
              <a:t>二次并行化</a:t>
            </a:r>
            <a:r>
              <a:rPr lang="zh-CN" altLang="en-US" sz="2800" dirty="0"/>
              <a:t>。（已有的方法）</a:t>
            </a:r>
            <a:endParaRPr lang="en-US" altLang="zh-CN" sz="2800" dirty="0"/>
          </a:p>
          <a:p>
            <a:pPr lvl="0"/>
            <a:endParaRPr lang="en-US" altLang="zh-CN" sz="2800" dirty="0"/>
          </a:p>
          <a:p>
            <a:pPr lvl="0"/>
            <a:endParaRPr lang="zh-CN" altLang="zh-CN" sz="2800" dirty="0"/>
          </a:p>
        </p:txBody>
      </p:sp>
    </p:spTree>
    <p:extLst>
      <p:ext uri="{BB962C8B-B14F-4D97-AF65-F5344CB8AC3E}">
        <p14:creationId xmlns:p14="http://schemas.microsoft.com/office/powerpoint/2010/main" val="31325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0F8259E-377A-4DB9-B4BB-44D7C4C7DF03}"/>
              </a:ext>
            </a:extLst>
          </p:cNvPr>
          <p:cNvSpPr txBox="1"/>
          <p:nvPr/>
        </p:nvSpPr>
        <p:spPr>
          <a:xfrm>
            <a:off x="561547" y="912661"/>
            <a:ext cx="4094673" cy="769441"/>
          </a:xfrm>
          <a:prstGeom prst="rect">
            <a:avLst/>
          </a:prstGeom>
          <a:noFill/>
        </p:spPr>
        <p:txBody>
          <a:bodyPr wrap="square" rtlCol="0">
            <a:spAutoFit/>
          </a:bodyPr>
          <a:lstStyle/>
          <a:p>
            <a:pPr lvl="0"/>
            <a:r>
              <a:rPr lang="zh-CN" altLang="zh-CN" sz="4400" dirty="0"/>
              <a:t>并行</a:t>
            </a:r>
            <a:r>
              <a:rPr lang="en-US" altLang="zh-CN" sz="4400" dirty="0"/>
              <a:t>B-F</a:t>
            </a:r>
            <a:r>
              <a:rPr lang="zh-CN" altLang="en-US" sz="4400" dirty="0"/>
              <a:t>算法</a:t>
            </a:r>
            <a:endParaRPr lang="zh-CN" altLang="zh-CN" sz="4400" dirty="0"/>
          </a:p>
        </p:txBody>
      </p:sp>
      <p:cxnSp>
        <p:nvCxnSpPr>
          <p:cNvPr id="19" name="直接连接符 18">
            <a:extLst>
              <a:ext uri="{FF2B5EF4-FFF2-40B4-BE49-F238E27FC236}">
                <a16:creationId xmlns:a16="http://schemas.microsoft.com/office/drawing/2014/main" id="{BF7BEE22-284F-4527-99FE-CAC86077D7E4}"/>
              </a:ext>
            </a:extLst>
          </p:cNvPr>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0" name="灯片编号占位符 14">
            <a:extLst>
              <a:ext uri="{FF2B5EF4-FFF2-40B4-BE49-F238E27FC236}">
                <a16:creationId xmlns:a16="http://schemas.microsoft.com/office/drawing/2014/main" id="{6AAB7AA1-4414-4159-B2B2-F6B2F012180C}"/>
              </a:ext>
            </a:extLst>
          </p:cNvPr>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26</a:t>
            </a:fld>
            <a:endParaRPr lang="zh-CN" altLang="en-US" sz="1050" spc="300" dirty="0">
              <a:solidFill>
                <a:srgbClr val="525252"/>
              </a:solidFill>
              <a:latin typeface="Arial"/>
              <a:ea typeface="微软雅黑"/>
              <a:sym typeface="Arial"/>
            </a:endParaRPr>
          </a:p>
        </p:txBody>
      </p:sp>
      <p:pic>
        <p:nvPicPr>
          <p:cNvPr id="2" name="图片 1">
            <a:extLst>
              <a:ext uri="{FF2B5EF4-FFF2-40B4-BE49-F238E27FC236}">
                <a16:creationId xmlns:a16="http://schemas.microsoft.com/office/drawing/2014/main" id="{B1475F74-F7A3-485C-B610-F58615CEB862}"/>
              </a:ext>
            </a:extLst>
          </p:cNvPr>
          <p:cNvPicPr>
            <a:picLocks noChangeAspect="1"/>
          </p:cNvPicPr>
          <p:nvPr/>
        </p:nvPicPr>
        <p:blipFill>
          <a:blip r:embed="rId3"/>
          <a:stretch>
            <a:fillRect/>
          </a:stretch>
        </p:blipFill>
        <p:spPr>
          <a:xfrm>
            <a:off x="968047" y="1682102"/>
            <a:ext cx="8114286" cy="5085714"/>
          </a:xfrm>
          <a:prstGeom prst="rect">
            <a:avLst/>
          </a:prstGeom>
        </p:spPr>
      </p:pic>
    </p:spTree>
    <p:extLst>
      <p:ext uri="{BB962C8B-B14F-4D97-AF65-F5344CB8AC3E}">
        <p14:creationId xmlns:p14="http://schemas.microsoft.com/office/powerpoint/2010/main" val="414212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0F8259E-377A-4DB9-B4BB-44D7C4C7DF03}"/>
              </a:ext>
            </a:extLst>
          </p:cNvPr>
          <p:cNvSpPr txBox="1"/>
          <p:nvPr/>
        </p:nvSpPr>
        <p:spPr>
          <a:xfrm>
            <a:off x="494319" y="1120676"/>
            <a:ext cx="8984234" cy="5447645"/>
          </a:xfrm>
          <a:prstGeom prst="rect">
            <a:avLst/>
          </a:prstGeom>
          <a:noFill/>
        </p:spPr>
        <p:txBody>
          <a:bodyPr wrap="square" rtlCol="0">
            <a:spAutoFit/>
          </a:bodyPr>
          <a:lstStyle/>
          <a:p>
            <a:r>
              <a:rPr lang="zh-CN" altLang="en-US" sz="4400" dirty="0"/>
              <a:t>并行适应度函数</a:t>
            </a:r>
            <a:endParaRPr lang="en-US" altLang="zh-CN" sz="4400" dirty="0"/>
          </a:p>
          <a:p>
            <a:r>
              <a:rPr lang="en-US" altLang="zh-CN" sz="3200" dirty="0"/>
              <a:t>	</a:t>
            </a:r>
            <a:r>
              <a:rPr lang="zh-CN" altLang="en-US" sz="3200" dirty="0"/>
              <a:t>使用每个支路一个线程的并行映射函数计算每个支路的传输实际功率损耗，并使用并行缩减求和。</a:t>
            </a:r>
            <a:r>
              <a:rPr lang="en-US" altLang="zh-CN" sz="3200" dirty="0"/>
              <a:t>E</a:t>
            </a:r>
            <a:r>
              <a:rPr lang="zh-CN" altLang="en-US" sz="3200" dirty="0"/>
              <a:t>（</a:t>
            </a:r>
            <a:r>
              <a:rPr lang="en-US" altLang="zh-CN" sz="3200" dirty="0"/>
              <a:t>V</a:t>
            </a:r>
            <a:r>
              <a:rPr lang="zh-CN" altLang="en-US" sz="3200" dirty="0"/>
              <a:t>）的值以同样的方式计算。</a:t>
            </a:r>
            <a:r>
              <a:rPr lang="zh-CN" altLang="zh-CN" sz="3200" dirty="0"/>
              <a:t>最后，在</a:t>
            </a:r>
            <a:r>
              <a:rPr lang="en-US" altLang="zh-CN" sz="3200" dirty="0"/>
              <a:t>GA</a:t>
            </a:r>
            <a:r>
              <a:rPr lang="zh-CN" altLang="zh-CN" sz="3200" dirty="0"/>
              <a:t>优化器继续执行之前，使用每个网络一个线程的</a:t>
            </a:r>
            <a:r>
              <a:rPr lang="en-US" altLang="zh-CN" sz="3200" dirty="0"/>
              <a:t>map</a:t>
            </a:r>
            <a:r>
              <a:rPr lang="zh-CN" altLang="zh-CN" sz="3200" dirty="0"/>
              <a:t>原语对等式（</a:t>
            </a:r>
            <a:r>
              <a:rPr lang="en-US" altLang="zh-CN" sz="3200" dirty="0"/>
              <a:t>12</a:t>
            </a:r>
            <a:r>
              <a:rPr lang="zh-CN" altLang="zh-CN" sz="3200" dirty="0"/>
              <a:t>）处的适应度函数进行评估</a:t>
            </a:r>
            <a:r>
              <a:rPr lang="zh-CN" altLang="en-US" sz="3200" dirty="0"/>
              <a:t>。</a:t>
            </a:r>
            <a:endParaRPr lang="en-US" altLang="zh-CN" sz="3200" dirty="0"/>
          </a:p>
          <a:p>
            <a:r>
              <a:rPr lang="en-US" altLang="zh-CN" sz="2400" dirty="0"/>
              <a:t>	</a:t>
            </a:r>
          </a:p>
          <a:p>
            <a:endParaRPr lang="en-US" altLang="zh-CN" sz="2800" dirty="0"/>
          </a:p>
          <a:p>
            <a:r>
              <a:rPr lang="en-US" altLang="zh-CN" sz="2800" dirty="0"/>
              <a:t>	</a:t>
            </a:r>
          </a:p>
          <a:p>
            <a:pPr lvl="0"/>
            <a:endParaRPr lang="zh-CN" altLang="zh-CN" sz="3200" dirty="0"/>
          </a:p>
        </p:txBody>
      </p:sp>
      <p:cxnSp>
        <p:nvCxnSpPr>
          <p:cNvPr id="19" name="直接连接符 18">
            <a:extLst>
              <a:ext uri="{FF2B5EF4-FFF2-40B4-BE49-F238E27FC236}">
                <a16:creationId xmlns:a16="http://schemas.microsoft.com/office/drawing/2014/main" id="{BF7BEE22-284F-4527-99FE-CAC86077D7E4}"/>
              </a:ext>
            </a:extLst>
          </p:cNvPr>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0" name="灯片编号占位符 14">
            <a:extLst>
              <a:ext uri="{FF2B5EF4-FFF2-40B4-BE49-F238E27FC236}">
                <a16:creationId xmlns:a16="http://schemas.microsoft.com/office/drawing/2014/main" id="{6AAB7AA1-4414-4159-B2B2-F6B2F012180C}"/>
              </a:ext>
            </a:extLst>
          </p:cNvPr>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27</a:t>
            </a:fld>
            <a:endParaRPr lang="zh-CN" altLang="en-US" sz="1050" spc="300" dirty="0">
              <a:solidFill>
                <a:srgbClr val="525252"/>
              </a:solidFill>
              <a:latin typeface="Arial"/>
              <a:ea typeface="微软雅黑"/>
              <a:sym typeface="Arial"/>
            </a:endParaRPr>
          </a:p>
        </p:txBody>
      </p:sp>
      <p:sp>
        <p:nvSpPr>
          <p:cNvPr id="24" name="文本框 23">
            <a:extLst>
              <a:ext uri="{FF2B5EF4-FFF2-40B4-BE49-F238E27FC236}">
                <a16:creationId xmlns:a16="http://schemas.microsoft.com/office/drawing/2014/main" id="{970CFF79-AF13-40A6-9A11-FE2415F8E179}"/>
              </a:ext>
            </a:extLst>
          </p:cNvPr>
          <p:cNvSpPr txBox="1"/>
          <p:nvPr/>
        </p:nvSpPr>
        <p:spPr>
          <a:xfrm>
            <a:off x="3148152" y="4587908"/>
            <a:ext cx="8849776" cy="1384995"/>
          </a:xfrm>
          <a:prstGeom prst="rect">
            <a:avLst/>
          </a:prstGeom>
          <a:noFill/>
        </p:spPr>
        <p:txBody>
          <a:bodyPr wrap="square" rtlCol="0">
            <a:spAutoFit/>
          </a:bodyPr>
          <a:lstStyle/>
          <a:p>
            <a:pPr lvl="0"/>
            <a:endParaRPr lang="en-US" altLang="zh-CN" sz="2800" dirty="0"/>
          </a:p>
          <a:p>
            <a:pPr lvl="0"/>
            <a:endParaRPr lang="en-US" altLang="zh-CN" sz="2800" dirty="0"/>
          </a:p>
          <a:p>
            <a:pPr lvl="0"/>
            <a:endParaRPr lang="zh-CN" altLang="zh-CN" sz="2800" dirty="0"/>
          </a:p>
        </p:txBody>
      </p:sp>
    </p:spTree>
    <p:extLst>
      <p:ext uri="{BB962C8B-B14F-4D97-AF65-F5344CB8AC3E}">
        <p14:creationId xmlns:p14="http://schemas.microsoft.com/office/powerpoint/2010/main" val="37854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833974" y="1895355"/>
            <a:ext cx="3302000" cy="707886"/>
          </a:xfrm>
          <a:prstGeom prst="rect">
            <a:avLst/>
          </a:prstGeom>
          <a:noFill/>
        </p:spPr>
        <p:txBody>
          <a:bodyPr wrap="square" rtlCol="0">
            <a:spAutoFit/>
          </a:bodyPr>
          <a:lstStyle/>
          <a:p>
            <a:pPr algn="r"/>
            <a:r>
              <a:rPr lang="zh-CN" altLang="en-US" sz="4000" b="1" spc="300" dirty="0">
                <a:latin typeface="+mn-ea"/>
                <a:sym typeface="Arial"/>
              </a:rPr>
              <a:t>总结</a:t>
            </a:r>
          </a:p>
        </p:txBody>
      </p:sp>
      <p:cxnSp>
        <p:nvCxnSpPr>
          <p:cNvPr id="4" name="直接连接符 3"/>
          <p:cNvCxnSpPr/>
          <p:nvPr/>
        </p:nvCxnSpPr>
        <p:spPr>
          <a:xfrm>
            <a:off x="5047134" y="2763072"/>
            <a:ext cx="80524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61143" y="3082736"/>
            <a:ext cx="9869714" cy="1815882"/>
          </a:xfrm>
          <a:prstGeom prst="rect">
            <a:avLst/>
          </a:prstGeom>
          <a:noFill/>
        </p:spPr>
        <p:txBody>
          <a:bodyPr wrap="square" rtlCol="0">
            <a:spAutoFit/>
          </a:bodyPr>
          <a:lstStyle/>
          <a:p>
            <a:r>
              <a:rPr lang="zh-CN" altLang="en-US" sz="2800" dirty="0">
                <a:latin typeface="+mn-ea"/>
              </a:rPr>
              <a:t>第一次</a:t>
            </a:r>
            <a:r>
              <a:rPr lang="zh-CN" altLang="zh-CN" sz="2800" dirty="0">
                <a:latin typeface="+mn-ea"/>
              </a:rPr>
              <a:t>提出了一种</a:t>
            </a:r>
            <a:r>
              <a:rPr lang="en-US" altLang="zh-CN" sz="2800" dirty="0">
                <a:latin typeface="+mn-ea"/>
              </a:rPr>
              <a:t>GPU</a:t>
            </a:r>
            <a:r>
              <a:rPr lang="zh-CN" altLang="zh-CN" sz="2800" dirty="0">
                <a:latin typeface="+mn-ea"/>
              </a:rPr>
              <a:t>上用于配电馈线重构（</a:t>
            </a:r>
            <a:r>
              <a:rPr lang="en-US" altLang="zh-CN" sz="2800" dirty="0">
                <a:latin typeface="+mn-ea"/>
              </a:rPr>
              <a:t>DFR</a:t>
            </a:r>
            <a:r>
              <a:rPr lang="zh-CN" altLang="zh-CN" sz="2800" dirty="0">
                <a:latin typeface="+mn-ea"/>
              </a:rPr>
              <a:t>）的并行遗传算法</a:t>
            </a:r>
            <a:r>
              <a:rPr lang="zh-CN" altLang="en-US" sz="2800" dirty="0">
                <a:latin typeface="+mn-ea"/>
              </a:rPr>
              <a:t>。</a:t>
            </a:r>
            <a:endParaRPr lang="en-US" altLang="zh-CN" sz="2800" dirty="0">
              <a:latin typeface="+mn-ea"/>
            </a:endParaRPr>
          </a:p>
          <a:p>
            <a:r>
              <a:rPr lang="zh-CN" altLang="zh-CN" sz="2800" dirty="0">
                <a:latin typeface="+mn-ea"/>
              </a:rPr>
              <a:t>还提出了基于最小生成树的解决方案编码，以便在生成候选解决方案时保持径向拓扑</a:t>
            </a:r>
            <a:r>
              <a:rPr lang="zh-CN" altLang="zh-CN" dirty="0"/>
              <a:t>。</a:t>
            </a:r>
            <a:endParaRPr lang="en-US" altLang="zh-CN" dirty="0"/>
          </a:p>
        </p:txBody>
      </p:sp>
      <p:sp>
        <p:nvSpPr>
          <p:cNvPr id="9" name="任意多边形: 形状 8"/>
          <p:cNvSpPr/>
          <p:nvPr/>
        </p:nvSpPr>
        <p:spPr>
          <a:xfrm>
            <a:off x="6096002" y="5486401"/>
            <a:ext cx="6095999" cy="1354470"/>
          </a:xfrm>
          <a:custGeom>
            <a:avLst/>
            <a:gdLst>
              <a:gd name="connsiteX0" fmla="*/ 5778976 w 6095999"/>
              <a:gd name="connsiteY0" fmla="*/ 11 h 2021220"/>
              <a:gd name="connsiteX1" fmla="*/ 6081193 w 6095999"/>
              <a:gd name="connsiteY1" fmla="*/ 198116 h 2021220"/>
              <a:gd name="connsiteX2" fmla="*/ 6095999 w 6095999"/>
              <a:gd name="connsiteY2" fmla="*/ 217042 h 2021220"/>
              <a:gd name="connsiteX3" fmla="*/ 6095999 w 6095999"/>
              <a:gd name="connsiteY3" fmla="*/ 2021220 h 2021220"/>
              <a:gd name="connsiteX4" fmla="*/ 0 w 6095999"/>
              <a:gd name="connsiteY4" fmla="*/ 1999891 h 2021220"/>
              <a:gd name="connsiteX5" fmla="*/ 1863425 w 6095999"/>
              <a:gd name="connsiteY5" fmla="*/ 705097 h 2021220"/>
              <a:gd name="connsiteX6" fmla="*/ 3184333 w 6095999"/>
              <a:gd name="connsiteY6" fmla="*/ 1371724 h 2021220"/>
              <a:gd name="connsiteX7" fmla="*/ 3962726 w 6095999"/>
              <a:gd name="connsiteY7" fmla="*/ 1025590 h 2021220"/>
              <a:gd name="connsiteX8" fmla="*/ 4528830 w 6095999"/>
              <a:gd name="connsiteY8" fmla="*/ 1384543 h 2021220"/>
              <a:gd name="connsiteX9" fmla="*/ 5778976 w 6095999"/>
              <a:gd name="connsiteY9" fmla="*/ 11 h 202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2021220">
                <a:moveTo>
                  <a:pt x="5778976" y="11"/>
                </a:moveTo>
                <a:cubicBezTo>
                  <a:pt x="5879224" y="1079"/>
                  <a:pt x="5980454" y="79066"/>
                  <a:pt x="6081193" y="198116"/>
                </a:cubicBezTo>
                <a:lnTo>
                  <a:pt x="6095999" y="217042"/>
                </a:lnTo>
                <a:lnTo>
                  <a:pt x="6095999" y="2021220"/>
                </a:lnTo>
                <a:lnTo>
                  <a:pt x="0" y="1999891"/>
                </a:lnTo>
                <a:cubicBezTo>
                  <a:pt x="666350" y="1404841"/>
                  <a:pt x="1332703" y="809791"/>
                  <a:pt x="1863425" y="705097"/>
                </a:cubicBezTo>
                <a:cubicBezTo>
                  <a:pt x="2394147" y="600402"/>
                  <a:pt x="2834449" y="1318308"/>
                  <a:pt x="3184333" y="1371724"/>
                </a:cubicBezTo>
                <a:cubicBezTo>
                  <a:pt x="3534217" y="1425139"/>
                  <a:pt x="3738643" y="1023454"/>
                  <a:pt x="3962726" y="1025590"/>
                </a:cubicBezTo>
                <a:cubicBezTo>
                  <a:pt x="4186809" y="1027727"/>
                  <a:pt x="4226121" y="1555473"/>
                  <a:pt x="4528830" y="1384543"/>
                </a:cubicBezTo>
                <a:cubicBezTo>
                  <a:pt x="4831538" y="1213613"/>
                  <a:pt x="5377985" y="-4263"/>
                  <a:pt x="5778976"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任意多边形: 形状 9"/>
          <p:cNvSpPr/>
          <p:nvPr/>
        </p:nvSpPr>
        <p:spPr>
          <a:xfrm>
            <a:off x="1" y="5492051"/>
            <a:ext cx="8577943" cy="1365949"/>
          </a:xfrm>
          <a:custGeom>
            <a:avLst/>
            <a:gdLst>
              <a:gd name="connsiteX0" fmla="*/ 3365070 w 8577943"/>
              <a:gd name="connsiteY0" fmla="*/ 11 h 2038350"/>
              <a:gd name="connsiteX1" fmla="*/ 4520866 w 8577943"/>
              <a:gd name="connsiteY1" fmla="*/ 1410183 h 2038350"/>
              <a:gd name="connsiteX2" fmla="*/ 5393609 w 8577943"/>
              <a:gd name="connsiteY2" fmla="*/ 1025590 h 2038350"/>
              <a:gd name="connsiteX3" fmla="*/ 6054063 w 8577943"/>
              <a:gd name="connsiteY3" fmla="*/ 1487101 h 2038350"/>
              <a:gd name="connsiteX4" fmla="*/ 7021157 w 8577943"/>
              <a:gd name="connsiteY4" fmla="*/ 653818 h 2038350"/>
              <a:gd name="connsiteX5" fmla="*/ 8577943 w 8577943"/>
              <a:gd name="connsiteY5" fmla="*/ 2038350 h 2038350"/>
              <a:gd name="connsiteX6" fmla="*/ 0 w 8577943"/>
              <a:gd name="connsiteY6" fmla="*/ 2008337 h 2038350"/>
              <a:gd name="connsiteX7" fmla="*/ 0 w 8577943"/>
              <a:gd name="connsiteY7" fmla="*/ 850805 h 2038350"/>
              <a:gd name="connsiteX8" fmla="*/ 8435 w 8577943"/>
              <a:gd name="connsiteY8" fmla="*/ 855929 h 2038350"/>
              <a:gd name="connsiteX9" fmla="*/ 770428 w 8577943"/>
              <a:gd name="connsiteY9" fmla="*/ 1371724 h 2038350"/>
              <a:gd name="connsiteX10" fmla="*/ 1548820 w 8577943"/>
              <a:gd name="connsiteY10" fmla="*/ 1025590 h 2038350"/>
              <a:gd name="connsiteX11" fmla="*/ 2114924 w 8577943"/>
              <a:gd name="connsiteY11" fmla="*/ 1384543 h 2038350"/>
              <a:gd name="connsiteX12" fmla="*/ 3365070 w 8577943"/>
              <a:gd name="connsiteY12" fmla="*/ 11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7943" h="2038350">
                <a:moveTo>
                  <a:pt x="3365070" y="11"/>
                </a:moveTo>
                <a:cubicBezTo>
                  <a:pt x="3766060" y="4284"/>
                  <a:pt x="4182776" y="1239253"/>
                  <a:pt x="4520866" y="1410183"/>
                </a:cubicBezTo>
                <a:cubicBezTo>
                  <a:pt x="4858955" y="1581113"/>
                  <a:pt x="5138076" y="1012771"/>
                  <a:pt x="5393609" y="1025590"/>
                </a:cubicBezTo>
                <a:cubicBezTo>
                  <a:pt x="5649142" y="1038410"/>
                  <a:pt x="5782805" y="1549063"/>
                  <a:pt x="6054063" y="1487101"/>
                </a:cubicBezTo>
                <a:cubicBezTo>
                  <a:pt x="6325321" y="1425139"/>
                  <a:pt x="6600511" y="561943"/>
                  <a:pt x="7021157" y="653818"/>
                </a:cubicBezTo>
                <a:cubicBezTo>
                  <a:pt x="7441804" y="745693"/>
                  <a:pt x="8009873" y="1392021"/>
                  <a:pt x="8577943" y="2038350"/>
                </a:cubicBezTo>
                <a:lnTo>
                  <a:pt x="0" y="2008337"/>
                </a:lnTo>
                <a:lnTo>
                  <a:pt x="0" y="850805"/>
                </a:lnTo>
                <a:lnTo>
                  <a:pt x="8435" y="855929"/>
                </a:lnTo>
                <a:cubicBezTo>
                  <a:pt x="297753" y="1045388"/>
                  <a:pt x="551750" y="1338339"/>
                  <a:pt x="770428" y="1371724"/>
                </a:cubicBezTo>
                <a:cubicBezTo>
                  <a:pt x="1120311" y="1425139"/>
                  <a:pt x="1324738" y="1023454"/>
                  <a:pt x="1548820" y="1025590"/>
                </a:cubicBezTo>
                <a:cubicBezTo>
                  <a:pt x="1772903" y="1027727"/>
                  <a:pt x="1812216" y="1555473"/>
                  <a:pt x="2114924" y="1384543"/>
                </a:cubicBezTo>
                <a:cubicBezTo>
                  <a:pt x="2417632" y="1213613"/>
                  <a:pt x="2964080" y="-4263"/>
                  <a:pt x="3365070"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任意多边形: 形状 10"/>
          <p:cNvSpPr/>
          <p:nvPr/>
        </p:nvSpPr>
        <p:spPr>
          <a:xfrm>
            <a:off x="600075" y="5492051"/>
            <a:ext cx="10991850" cy="1365949"/>
          </a:xfrm>
          <a:custGeom>
            <a:avLst/>
            <a:gdLst>
              <a:gd name="connsiteX0" fmla="*/ 0 w 8877300"/>
              <a:gd name="connsiteY0" fmla="*/ 2971816 h 3028966"/>
              <a:gd name="connsiteX1" fmla="*/ 1504950 w 8877300"/>
              <a:gd name="connsiteY1" fmla="*/ 1047766 h 3028966"/>
              <a:gd name="connsiteX2" fmla="*/ 2571750 w 8877300"/>
              <a:gd name="connsiteY2" fmla="*/ 2038366 h 3028966"/>
              <a:gd name="connsiteX3" fmla="*/ 3200400 w 8877300"/>
              <a:gd name="connsiteY3" fmla="*/ 1524016 h 3028966"/>
              <a:gd name="connsiteX4" fmla="*/ 3657600 w 8877300"/>
              <a:gd name="connsiteY4" fmla="*/ 2057416 h 3028966"/>
              <a:gd name="connsiteX5" fmla="*/ 4667250 w 8877300"/>
              <a:gd name="connsiteY5" fmla="*/ 16 h 3028966"/>
              <a:gd name="connsiteX6" fmla="*/ 5600700 w 8877300"/>
              <a:gd name="connsiteY6" fmla="*/ 2095516 h 3028966"/>
              <a:gd name="connsiteX7" fmla="*/ 6305550 w 8877300"/>
              <a:gd name="connsiteY7" fmla="*/ 1524016 h 3028966"/>
              <a:gd name="connsiteX8" fmla="*/ 6838950 w 8877300"/>
              <a:gd name="connsiteY8" fmla="*/ 2209816 h 3028966"/>
              <a:gd name="connsiteX9" fmla="*/ 7620000 w 8877300"/>
              <a:gd name="connsiteY9" fmla="*/ 971566 h 3028966"/>
              <a:gd name="connsiteX10" fmla="*/ 8877300 w 8877300"/>
              <a:gd name="connsiteY10" fmla="*/ 3028966 h 30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7300" h="3028966">
                <a:moveTo>
                  <a:pt x="0" y="2971816"/>
                </a:moveTo>
                <a:cubicBezTo>
                  <a:pt x="538162" y="2087578"/>
                  <a:pt x="1076325" y="1203341"/>
                  <a:pt x="1504950" y="1047766"/>
                </a:cubicBezTo>
                <a:cubicBezTo>
                  <a:pt x="1933575" y="892191"/>
                  <a:pt x="2289175" y="1958991"/>
                  <a:pt x="2571750" y="2038366"/>
                </a:cubicBezTo>
                <a:cubicBezTo>
                  <a:pt x="2854325" y="2117741"/>
                  <a:pt x="3019425" y="1520841"/>
                  <a:pt x="3200400" y="1524016"/>
                </a:cubicBezTo>
                <a:cubicBezTo>
                  <a:pt x="3381375" y="1527191"/>
                  <a:pt x="3413125" y="2311416"/>
                  <a:pt x="3657600" y="2057416"/>
                </a:cubicBezTo>
                <a:cubicBezTo>
                  <a:pt x="3902075" y="1803416"/>
                  <a:pt x="4343400" y="-6334"/>
                  <a:pt x="4667250" y="16"/>
                </a:cubicBezTo>
                <a:cubicBezTo>
                  <a:pt x="4991100" y="6366"/>
                  <a:pt x="5327650" y="1841516"/>
                  <a:pt x="5600700" y="2095516"/>
                </a:cubicBezTo>
                <a:cubicBezTo>
                  <a:pt x="5873750" y="2349516"/>
                  <a:pt x="6099175" y="1504966"/>
                  <a:pt x="6305550" y="1524016"/>
                </a:cubicBezTo>
                <a:cubicBezTo>
                  <a:pt x="6511925" y="1543066"/>
                  <a:pt x="6619875" y="2301891"/>
                  <a:pt x="6838950" y="2209816"/>
                </a:cubicBezTo>
                <a:cubicBezTo>
                  <a:pt x="7058025" y="2117741"/>
                  <a:pt x="7280275" y="835041"/>
                  <a:pt x="7620000" y="971566"/>
                </a:cubicBezTo>
                <a:cubicBezTo>
                  <a:pt x="7959725" y="1108091"/>
                  <a:pt x="8418512" y="2068528"/>
                  <a:pt x="8877300" y="3028966"/>
                </a:cubicBezTo>
              </a:path>
            </a:pathLst>
          </a:custGeom>
          <a:gradFill flip="none" rotWithShape="1">
            <a:gsLst>
              <a:gs pos="90000">
                <a:srgbClr val="525252">
                  <a:alpha val="63000"/>
                </a:srgbClr>
              </a:gs>
              <a:gs pos="22000">
                <a:srgbClr val="525252">
                  <a:alpha val="80000"/>
                </a:srgbClr>
              </a:gs>
            </a:gsLst>
            <a:lin ang="5400000" scaled="1"/>
            <a:tileRect/>
          </a:gra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 name="直接连接符 1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28</a:t>
            </a:fld>
            <a:endParaRPr lang="zh-CN" altLang="en-US" sz="1050" spc="300" dirty="0">
              <a:solidFill>
                <a:srgbClr val="525252"/>
              </a:solidFill>
              <a:latin typeface="Arial"/>
              <a:ea typeface="微软雅黑"/>
              <a:sym typeface="Arial"/>
            </a:endParaRPr>
          </a:p>
        </p:txBody>
      </p:sp>
    </p:spTree>
    <p:extLst>
      <p:ext uri="{BB962C8B-B14F-4D97-AF65-F5344CB8AC3E}">
        <p14:creationId xmlns:p14="http://schemas.microsoft.com/office/powerpoint/2010/main" val="1786958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25252"/>
        </a:solidFill>
        <a:effectLst/>
      </p:bgPr>
    </p:bg>
    <p:spTree>
      <p:nvGrpSpPr>
        <p:cNvPr id="1" name=""/>
        <p:cNvGrpSpPr/>
        <p:nvPr/>
      </p:nvGrpSpPr>
      <p:grpSpPr>
        <a:xfrm>
          <a:off x="0" y="0"/>
          <a:ext cx="0" cy="0"/>
          <a:chOff x="0" y="0"/>
          <a:chExt cx="0" cy="0"/>
        </a:xfrm>
      </p:grpSpPr>
      <p:sp>
        <p:nvSpPr>
          <p:cNvPr id="2" name="文本框 1"/>
          <p:cNvSpPr txBox="1"/>
          <p:nvPr/>
        </p:nvSpPr>
        <p:spPr>
          <a:xfrm>
            <a:off x="3932244" y="2768687"/>
            <a:ext cx="4327512" cy="1015663"/>
          </a:xfrm>
          <a:prstGeom prst="rect">
            <a:avLst/>
          </a:prstGeom>
          <a:noFill/>
        </p:spPr>
        <p:txBody>
          <a:bodyPr wrap="square" rtlCol="0">
            <a:spAutoFit/>
          </a:bodyPr>
          <a:lstStyle/>
          <a:p>
            <a:pPr algn="ctr"/>
            <a:r>
              <a:rPr lang="zh-CN" altLang="en-US" sz="6000" dirty="0">
                <a:solidFill>
                  <a:schemeClr val="bg1"/>
                </a:solidFill>
                <a:latin typeface="Arial"/>
                <a:ea typeface="微软雅黑"/>
                <a:sym typeface="Arial"/>
              </a:rPr>
              <a:t>谢谢观看</a:t>
            </a:r>
          </a:p>
        </p:txBody>
      </p:sp>
      <p:cxnSp>
        <p:nvCxnSpPr>
          <p:cNvPr id="11" name="直接连接符 10"/>
          <p:cNvCxnSpPr>
            <a:cxnSpLocks/>
          </p:cNvCxnSpPr>
          <p:nvPr/>
        </p:nvCxnSpPr>
        <p:spPr>
          <a:xfrm>
            <a:off x="4405879" y="3806169"/>
            <a:ext cx="33802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1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zh-CN" altLang="en-US" sz="4400" dirty="0">
                <a:latin typeface="Arial"/>
                <a:ea typeface="微软雅黑"/>
                <a:sym typeface="Arial"/>
              </a:rPr>
              <a:t>配电网络</a:t>
            </a: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235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矩形: 圆角 19"/>
          <p:cNvSpPr/>
          <p:nvPr/>
        </p:nvSpPr>
        <p:spPr>
          <a:xfrm>
            <a:off x="1535250" y="2261733"/>
            <a:ext cx="5718628" cy="3277294"/>
          </a:xfrm>
          <a:prstGeom prst="roundRect">
            <a:avLst>
              <a:gd name="adj" fmla="val 8695"/>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53" name="任意多边形: 形状 52"/>
          <p:cNvSpPr/>
          <p:nvPr/>
        </p:nvSpPr>
        <p:spPr>
          <a:xfrm flipH="1">
            <a:off x="1888673" y="2007817"/>
            <a:ext cx="4671784" cy="3676521"/>
          </a:xfrm>
          <a:custGeom>
            <a:avLst/>
            <a:gdLst>
              <a:gd name="connsiteX0" fmla="*/ 4788576 w 5338352"/>
              <a:gd name="connsiteY0" fmla="*/ 0 h 4838730"/>
              <a:gd name="connsiteX1" fmla="*/ 0 w 5338352"/>
              <a:gd name="connsiteY1" fmla="*/ 0 h 4838730"/>
              <a:gd name="connsiteX2" fmla="*/ 0 w 5338352"/>
              <a:gd name="connsiteY2" fmla="*/ 4838730 h 4838730"/>
              <a:gd name="connsiteX3" fmla="*/ 4788576 w 5338352"/>
              <a:gd name="connsiteY3" fmla="*/ 4838730 h 4838730"/>
              <a:gd name="connsiteX4" fmla="*/ 4788576 w 5338352"/>
              <a:gd name="connsiteY4" fmla="*/ 4838729 h 4838730"/>
              <a:gd name="connsiteX5" fmla="*/ 5338352 w 5338352"/>
              <a:gd name="connsiteY5" fmla="*/ 4838729 h 483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8352" h="4838730">
                <a:moveTo>
                  <a:pt x="4788576" y="0"/>
                </a:moveTo>
                <a:lnTo>
                  <a:pt x="0" y="0"/>
                </a:lnTo>
                <a:lnTo>
                  <a:pt x="0" y="4838730"/>
                </a:lnTo>
                <a:lnTo>
                  <a:pt x="4788576" y="4838730"/>
                </a:lnTo>
                <a:lnTo>
                  <a:pt x="4788576" y="4838729"/>
                </a:lnTo>
                <a:lnTo>
                  <a:pt x="5338352" y="4838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椭圆 13"/>
          <p:cNvSpPr/>
          <p:nvPr/>
        </p:nvSpPr>
        <p:spPr>
          <a:xfrm>
            <a:off x="9545879" y="1176122"/>
            <a:ext cx="614873" cy="614872"/>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 name="直接连接符 15"/>
          <p:cNvCxnSpPr>
            <a:cxnSpLocks/>
            <a:stCxn id="14" idx="4"/>
            <a:endCxn id="21" idx="0"/>
          </p:cNvCxnSpPr>
          <p:nvPr/>
        </p:nvCxnSpPr>
        <p:spPr>
          <a:xfrm flipH="1">
            <a:off x="9049608" y="1790994"/>
            <a:ext cx="803708" cy="905"/>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1" name="弧形 20"/>
          <p:cNvSpPr/>
          <p:nvPr/>
        </p:nvSpPr>
        <p:spPr>
          <a:xfrm flipH="1">
            <a:off x="8757960" y="1791900"/>
            <a:ext cx="583296" cy="583296"/>
          </a:xfrm>
          <a:prstGeom prst="arc">
            <a:avLst>
              <a:gd name="adj1" fmla="val 16200000"/>
              <a:gd name="adj2" fmla="val 5330834"/>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23" name="直接连接符 22"/>
          <p:cNvCxnSpPr>
            <a:cxnSpLocks/>
            <a:stCxn id="21" idx="2"/>
            <a:endCxn id="25" idx="0"/>
          </p:cNvCxnSpPr>
          <p:nvPr/>
        </p:nvCxnSpPr>
        <p:spPr>
          <a:xfrm>
            <a:off x="9043740" y="2375137"/>
            <a:ext cx="807042" cy="1184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5" name="弧形 24"/>
          <p:cNvSpPr/>
          <p:nvPr/>
        </p:nvSpPr>
        <p:spPr>
          <a:xfrm>
            <a:off x="9272840" y="2386977"/>
            <a:ext cx="1155883" cy="1167689"/>
          </a:xfrm>
          <a:prstGeom prst="arc">
            <a:avLst>
              <a:gd name="adj1" fmla="val 16200000"/>
              <a:gd name="adj2" fmla="val 508675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sp>
        <p:nvSpPr>
          <p:cNvPr id="30" name="弧形 29"/>
          <p:cNvSpPr/>
          <p:nvPr/>
        </p:nvSpPr>
        <p:spPr>
          <a:xfrm rot="10800000">
            <a:off x="8390813" y="3550766"/>
            <a:ext cx="1389452" cy="1389452"/>
          </a:xfrm>
          <a:prstGeom prst="arc">
            <a:avLst>
              <a:gd name="adj1" fmla="val 16200000"/>
              <a:gd name="adj2" fmla="val 5416933"/>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32" name="直接连接符 31"/>
          <p:cNvCxnSpPr>
            <a:cxnSpLocks/>
            <a:stCxn id="30" idx="2"/>
            <a:endCxn id="25" idx="2"/>
          </p:cNvCxnSpPr>
          <p:nvPr/>
        </p:nvCxnSpPr>
        <p:spPr>
          <a:xfrm>
            <a:off x="9088961" y="3550775"/>
            <a:ext cx="814943" cy="142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4" name="弧形 33"/>
          <p:cNvSpPr/>
          <p:nvPr/>
        </p:nvSpPr>
        <p:spPr>
          <a:xfrm>
            <a:off x="9709606" y="4934284"/>
            <a:ext cx="287420" cy="287420"/>
          </a:xfrm>
          <a:prstGeom prst="arc">
            <a:avLst>
              <a:gd name="adj1" fmla="val 16200000"/>
              <a:gd name="adj2" fmla="val 5400541"/>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36" name="直接连接符 35"/>
          <p:cNvCxnSpPr>
            <a:cxnSpLocks/>
            <a:stCxn id="30" idx="0"/>
            <a:endCxn id="34" idx="0"/>
          </p:cNvCxnSpPr>
          <p:nvPr/>
        </p:nvCxnSpPr>
        <p:spPr>
          <a:xfrm flipV="1">
            <a:off x="9085539" y="4934284"/>
            <a:ext cx="767776" cy="5934"/>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9" name="弧形 38"/>
          <p:cNvSpPr/>
          <p:nvPr/>
        </p:nvSpPr>
        <p:spPr>
          <a:xfrm rot="16200000">
            <a:off x="9450025" y="5221704"/>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41" name="直接连接符 40"/>
          <p:cNvCxnSpPr>
            <a:stCxn id="39" idx="2"/>
            <a:endCxn id="34" idx="2"/>
          </p:cNvCxnSpPr>
          <p:nvPr/>
        </p:nvCxnSpPr>
        <p:spPr>
          <a:xfrm>
            <a:off x="9491134" y="5221704"/>
            <a:ext cx="362159" cy="0"/>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46" name="弧形 45"/>
          <p:cNvSpPr/>
          <p:nvPr/>
        </p:nvSpPr>
        <p:spPr>
          <a:xfrm rot="5400000">
            <a:off x="9381147" y="5492952"/>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Arial"/>
              <a:ea typeface="微软雅黑"/>
              <a:sym typeface="Arial"/>
            </a:endParaRPr>
          </a:p>
        </p:txBody>
      </p:sp>
      <p:cxnSp>
        <p:nvCxnSpPr>
          <p:cNvPr id="48" name="直接连接符 47"/>
          <p:cNvCxnSpPr>
            <a:stCxn id="39" idx="0"/>
            <a:endCxn id="46" idx="0"/>
          </p:cNvCxnSpPr>
          <p:nvPr/>
        </p:nvCxnSpPr>
        <p:spPr>
          <a:xfrm>
            <a:off x="9450025" y="5262813"/>
            <a:ext cx="13340" cy="271248"/>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0" name="弧形 49"/>
          <p:cNvSpPr/>
          <p:nvPr/>
        </p:nvSpPr>
        <p:spPr>
          <a:xfrm rot="16200000">
            <a:off x="8898238" y="5575169"/>
            <a:ext cx="374603" cy="374603"/>
          </a:xfrm>
          <a:prstGeom prst="arc">
            <a:avLst>
              <a:gd name="adj1" fmla="val 10880612"/>
              <a:gd name="adj2" fmla="val 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52" name="直接连接符 51"/>
          <p:cNvCxnSpPr>
            <a:endCxn id="46" idx="2"/>
          </p:cNvCxnSpPr>
          <p:nvPr/>
        </p:nvCxnSpPr>
        <p:spPr>
          <a:xfrm>
            <a:off x="9085539" y="5575167"/>
            <a:ext cx="336717" cy="3"/>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a:cxnSpLocks/>
            <a:stCxn id="50" idx="0"/>
          </p:cNvCxnSpPr>
          <p:nvPr/>
        </p:nvCxnSpPr>
        <p:spPr>
          <a:xfrm>
            <a:off x="9081148" y="5949720"/>
            <a:ext cx="528409" cy="52"/>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6" name="椭圆 55"/>
          <p:cNvSpPr/>
          <p:nvPr/>
        </p:nvSpPr>
        <p:spPr>
          <a:xfrm>
            <a:off x="9444219" y="5949772"/>
            <a:ext cx="305438" cy="30543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sp>
        <p:nvSpPr>
          <p:cNvPr id="57" name="椭圆 56"/>
          <p:cNvSpPr/>
          <p:nvPr/>
        </p:nvSpPr>
        <p:spPr>
          <a:xfrm>
            <a:off x="9242436" y="1854985"/>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8" name="椭圆 57"/>
          <p:cNvSpPr/>
          <p:nvPr/>
        </p:nvSpPr>
        <p:spPr>
          <a:xfrm>
            <a:off x="8968415" y="2488668"/>
            <a:ext cx="987237" cy="987237"/>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椭圆 58"/>
          <p:cNvSpPr/>
          <p:nvPr/>
        </p:nvSpPr>
        <p:spPr>
          <a:xfrm>
            <a:off x="8871300" y="3655366"/>
            <a:ext cx="1181466" cy="118146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椭圆 59"/>
          <p:cNvSpPr/>
          <p:nvPr/>
        </p:nvSpPr>
        <p:spPr>
          <a:xfrm>
            <a:off x="9404322" y="5026977"/>
            <a:ext cx="115422" cy="115422"/>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1" name="椭圆 60"/>
          <p:cNvSpPr/>
          <p:nvPr/>
        </p:nvSpPr>
        <p:spPr>
          <a:xfrm>
            <a:off x="9376835" y="5323808"/>
            <a:ext cx="170396" cy="1703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椭圆 61"/>
          <p:cNvSpPr/>
          <p:nvPr/>
        </p:nvSpPr>
        <p:spPr>
          <a:xfrm>
            <a:off x="9376835" y="5668296"/>
            <a:ext cx="170396" cy="17039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3" name="椭圆 62"/>
          <p:cNvSpPr/>
          <p:nvPr/>
        </p:nvSpPr>
        <p:spPr>
          <a:xfrm>
            <a:off x="9396806" y="6062571"/>
            <a:ext cx="106438" cy="106438"/>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椭圆 12"/>
          <p:cNvSpPr/>
          <p:nvPr/>
        </p:nvSpPr>
        <p:spPr>
          <a:xfrm>
            <a:off x="9242436" y="1271946"/>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4" name="文本框 43"/>
          <p:cNvSpPr txBox="1"/>
          <p:nvPr/>
        </p:nvSpPr>
        <p:spPr>
          <a:xfrm>
            <a:off x="2376536" y="2517997"/>
            <a:ext cx="3302000" cy="461665"/>
          </a:xfrm>
          <a:prstGeom prst="rect">
            <a:avLst/>
          </a:prstGeom>
          <a:noFill/>
        </p:spPr>
        <p:txBody>
          <a:bodyPr wrap="square" rtlCol="0">
            <a:spAutoFit/>
          </a:bodyPr>
          <a:lstStyle/>
          <a:p>
            <a:r>
              <a:rPr lang="zh-CN" altLang="en-US" sz="2400" b="1" spc="300" dirty="0">
                <a:latin typeface="Arial"/>
                <a:ea typeface="微软雅黑"/>
                <a:sym typeface="Arial"/>
              </a:rPr>
              <a:t>什么是配电网络？</a:t>
            </a:r>
          </a:p>
        </p:txBody>
      </p:sp>
      <p:cxnSp>
        <p:nvCxnSpPr>
          <p:cNvPr id="45" name="直接连接符 44"/>
          <p:cNvCxnSpPr>
            <a:cxnSpLocks/>
          </p:cNvCxnSpPr>
          <p:nvPr/>
        </p:nvCxnSpPr>
        <p:spPr>
          <a:xfrm>
            <a:off x="2439992" y="3033776"/>
            <a:ext cx="73977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269476" y="3114563"/>
            <a:ext cx="3950804" cy="2461508"/>
          </a:xfrm>
          <a:prstGeom prst="rect">
            <a:avLst/>
          </a:prstGeom>
          <a:noFill/>
        </p:spPr>
        <p:txBody>
          <a:bodyPr wrap="square" rtlCol="0">
            <a:spAutoFit/>
          </a:bodyPr>
          <a:lstStyle/>
          <a:p>
            <a:pPr algn="just">
              <a:lnSpc>
                <a:spcPct val="130000"/>
              </a:lnSpc>
            </a:pPr>
            <a:r>
              <a:rPr lang="zh-CN" altLang="zh-CN" sz="2000" dirty="0"/>
              <a:t>配电网络是电力输送的最后阶段</a:t>
            </a:r>
            <a:r>
              <a:rPr lang="zh-CN" altLang="en-US" sz="2000" dirty="0"/>
              <a:t>，</a:t>
            </a:r>
            <a:r>
              <a:rPr lang="zh-CN" altLang="zh-CN" sz="2000" dirty="0"/>
              <a:t>配电网络采用径向拓扑结构，它将配电变电站连接到客户</a:t>
            </a:r>
            <a:r>
              <a:rPr lang="zh-CN" altLang="en-US" sz="2000" dirty="0"/>
              <a:t>，</a:t>
            </a:r>
            <a:r>
              <a:rPr lang="zh-CN" altLang="zh-CN" sz="2000" dirty="0"/>
              <a:t>但也包括额外的连接开关</a:t>
            </a:r>
            <a:r>
              <a:rPr lang="zh-CN" altLang="en-US" sz="2000" dirty="0"/>
              <a:t>。</a:t>
            </a:r>
            <a:r>
              <a:rPr lang="zh-CN" altLang="zh-CN" sz="2000" dirty="0"/>
              <a:t>允许在计划维护，意外故障或需求波动的情况下重新配置网络</a:t>
            </a:r>
            <a:r>
              <a:rPr lang="zh-CN" altLang="zh-CN" dirty="0"/>
              <a:t>。</a:t>
            </a:r>
            <a:endParaRPr lang="en-GB" altLang="zh-CN" sz="1600" dirty="0">
              <a:solidFill>
                <a:srgbClr val="525252"/>
              </a:solidFill>
              <a:latin typeface="Arial"/>
              <a:ea typeface="微软雅黑"/>
              <a:sym typeface="Arial"/>
            </a:endParaRPr>
          </a:p>
        </p:txBody>
      </p:sp>
      <p:cxnSp>
        <p:nvCxnSpPr>
          <p:cNvPr id="12" name="直接连接符 11"/>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4</a:t>
            </a:fld>
            <a:endParaRPr lang="zh-CN" altLang="en-US" sz="1050" spc="300" dirty="0">
              <a:solidFill>
                <a:srgbClr val="525252"/>
              </a:solidFill>
              <a:latin typeface="Arial"/>
              <a:ea typeface="微软雅黑"/>
              <a:sym typeface="Arial"/>
            </a:endParaRPr>
          </a:p>
        </p:txBody>
      </p:sp>
      <p:sp useBgFill="1">
        <p:nvSpPr>
          <p:cNvPr id="26" name="椭圆 25"/>
          <p:cNvSpPr/>
          <p:nvPr/>
        </p:nvSpPr>
        <p:spPr>
          <a:xfrm>
            <a:off x="1413025" y="2543881"/>
            <a:ext cx="348342" cy="348342"/>
          </a:xfrm>
          <a:prstGeom prst="ellipse">
            <a:avLst/>
          </a:prstGeom>
          <a:ln>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1514817" y="3033776"/>
            <a:ext cx="144758" cy="14475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六边形 26"/>
          <p:cNvSpPr/>
          <p:nvPr/>
        </p:nvSpPr>
        <p:spPr>
          <a:xfrm>
            <a:off x="2328370" y="2184531"/>
            <a:ext cx="126992" cy="109476"/>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4" name="六边形 63"/>
          <p:cNvSpPr/>
          <p:nvPr/>
        </p:nvSpPr>
        <p:spPr>
          <a:xfrm>
            <a:off x="6495845" y="5504504"/>
            <a:ext cx="64612" cy="55700"/>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1766329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文本框 21"/>
          <p:cNvSpPr txBox="1"/>
          <p:nvPr/>
        </p:nvSpPr>
        <p:spPr>
          <a:xfrm>
            <a:off x="4008258" y="5513184"/>
            <a:ext cx="2500815" cy="369332"/>
          </a:xfrm>
          <a:prstGeom prst="rect">
            <a:avLst/>
          </a:prstGeom>
          <a:noFill/>
        </p:spPr>
        <p:txBody>
          <a:bodyPr wrap="square" rtlCol="0">
            <a:spAutoFit/>
          </a:bodyPr>
          <a:lstStyle/>
          <a:p>
            <a:r>
              <a:rPr lang="en-US" altLang="zh-CN" dirty="0"/>
              <a:t>16</a:t>
            </a:r>
            <a:r>
              <a:rPr lang="zh-CN" altLang="zh-CN" dirty="0"/>
              <a:t>总线配电网络示例</a:t>
            </a:r>
            <a:endParaRPr lang="zh-CN" altLang="en-US" sz="2000" b="1" spc="300" dirty="0">
              <a:latin typeface="Arial"/>
              <a:ea typeface="微软雅黑"/>
              <a:sym typeface="Arial"/>
            </a:endParaRPr>
          </a:p>
        </p:txBody>
      </p:sp>
      <p:cxnSp>
        <p:nvCxnSpPr>
          <p:cNvPr id="26" name="直接连接符 2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7"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5</a:t>
            </a:fld>
            <a:endParaRPr lang="zh-CN" altLang="en-US" sz="1050" spc="300" dirty="0">
              <a:solidFill>
                <a:srgbClr val="525252"/>
              </a:solidFill>
              <a:latin typeface="Arial"/>
              <a:ea typeface="微软雅黑"/>
              <a:sym typeface="Arial"/>
            </a:endParaRPr>
          </a:p>
        </p:txBody>
      </p:sp>
      <p:pic>
        <p:nvPicPr>
          <p:cNvPr id="5" name="图片 4">
            <a:extLst>
              <a:ext uri="{FF2B5EF4-FFF2-40B4-BE49-F238E27FC236}">
                <a16:creationId xmlns:a16="http://schemas.microsoft.com/office/drawing/2014/main" id="{1885B302-E623-460F-B49D-0EC11C3C1680}"/>
              </a:ext>
            </a:extLst>
          </p:cNvPr>
          <p:cNvPicPr>
            <a:picLocks noChangeAspect="1"/>
          </p:cNvPicPr>
          <p:nvPr/>
        </p:nvPicPr>
        <p:blipFill>
          <a:blip r:embed="rId4"/>
          <a:stretch>
            <a:fillRect/>
          </a:stretch>
        </p:blipFill>
        <p:spPr>
          <a:xfrm>
            <a:off x="1613333" y="1138037"/>
            <a:ext cx="7580952" cy="4238095"/>
          </a:xfrm>
          <a:prstGeom prst="rect">
            <a:avLst/>
          </a:prstGeom>
        </p:spPr>
      </p:pic>
    </p:spTree>
    <p:extLst>
      <p:ext uri="{BB962C8B-B14F-4D97-AF65-F5344CB8AC3E}">
        <p14:creationId xmlns:p14="http://schemas.microsoft.com/office/powerpoint/2010/main" val="3535533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1" name="六边形 120"/>
          <p:cNvSpPr/>
          <p:nvPr/>
        </p:nvSpPr>
        <p:spPr>
          <a:xfrm rot="5400000">
            <a:off x="10174897" y="1891927"/>
            <a:ext cx="4044880" cy="3486966"/>
          </a:xfrm>
          <a:prstGeom prst="hexagon">
            <a:avLst/>
          </a:prstGeom>
          <a:noFill/>
          <a:ln>
            <a:solidFill>
              <a:schemeClr val="tx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2" name="六边形 121"/>
          <p:cNvSpPr/>
          <p:nvPr/>
        </p:nvSpPr>
        <p:spPr>
          <a:xfrm rot="5400000">
            <a:off x="10841647" y="2466712"/>
            <a:ext cx="2711380" cy="2337396"/>
          </a:xfrm>
          <a:prstGeom prst="hexagon">
            <a:avLst/>
          </a:prstGeom>
          <a:noFill/>
          <a:ln>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3" name="六边形 122"/>
          <p:cNvSpPr/>
          <p:nvPr/>
        </p:nvSpPr>
        <p:spPr>
          <a:xfrm rot="5400000">
            <a:off x="9336697" y="1169341"/>
            <a:ext cx="5721280" cy="4932138"/>
          </a:xfrm>
          <a:prstGeom prst="hexagon">
            <a:avLst/>
          </a:prstGeom>
          <a:noFill/>
          <a:ln>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cxnSp>
        <p:nvCxnSpPr>
          <p:cNvPr id="126" name="直接连接符 125"/>
          <p:cNvCxnSpPr>
            <a:cxnSpLocks/>
            <a:stCxn id="122" idx="4"/>
          </p:cNvCxnSpPr>
          <p:nvPr/>
        </p:nvCxnSpPr>
        <p:spPr>
          <a:xfrm flipH="1">
            <a:off x="12217845" y="2864069"/>
            <a:ext cx="1148189"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a:cxnSpLocks/>
            <a:stCxn id="122" idx="2"/>
          </p:cNvCxnSpPr>
          <p:nvPr/>
        </p:nvCxnSpPr>
        <p:spPr>
          <a:xfrm>
            <a:off x="11028640" y="2864069"/>
            <a:ext cx="1174035"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a:cxnSpLocks/>
            <a:endCxn id="122" idx="0"/>
          </p:cNvCxnSpPr>
          <p:nvPr/>
        </p:nvCxnSpPr>
        <p:spPr>
          <a:xfrm>
            <a:off x="12197337" y="3460750"/>
            <a:ext cx="0" cy="1530350"/>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6</a:t>
            </a:fld>
            <a:endParaRPr lang="zh-CN" altLang="en-US" sz="1050" spc="300" dirty="0">
              <a:solidFill>
                <a:srgbClr val="525252"/>
              </a:solidFill>
              <a:latin typeface="Arial"/>
              <a:ea typeface="微软雅黑"/>
              <a:sym typeface="Arial"/>
            </a:endParaRPr>
          </a:p>
        </p:txBody>
      </p:sp>
      <p:pic>
        <p:nvPicPr>
          <p:cNvPr id="5" name="图片 4">
            <a:extLst>
              <a:ext uri="{FF2B5EF4-FFF2-40B4-BE49-F238E27FC236}">
                <a16:creationId xmlns:a16="http://schemas.microsoft.com/office/drawing/2014/main" id="{3FD88356-69FB-4822-8BA3-95EB52ADF5B1}"/>
              </a:ext>
            </a:extLst>
          </p:cNvPr>
          <p:cNvPicPr>
            <a:picLocks noChangeAspect="1"/>
          </p:cNvPicPr>
          <p:nvPr/>
        </p:nvPicPr>
        <p:blipFill>
          <a:blip r:embed="rId4"/>
          <a:stretch>
            <a:fillRect/>
          </a:stretch>
        </p:blipFill>
        <p:spPr>
          <a:xfrm>
            <a:off x="373986" y="1289955"/>
            <a:ext cx="9923809" cy="3380952"/>
          </a:xfrm>
          <a:prstGeom prst="rect">
            <a:avLst/>
          </a:prstGeom>
        </p:spPr>
      </p:pic>
    </p:spTree>
    <p:extLst>
      <p:ext uri="{BB962C8B-B14F-4D97-AF65-F5344CB8AC3E}">
        <p14:creationId xmlns:p14="http://schemas.microsoft.com/office/powerpoint/2010/main" val="410455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374888" y="2453602"/>
            <a:ext cx="2266042" cy="2266042"/>
            <a:chOff x="1571625" y="1704975"/>
            <a:chExt cx="3067050" cy="3067050"/>
          </a:xfrm>
        </p:grpSpPr>
        <p:pic>
          <p:nvPicPr>
            <p:cNvPr id="9" name="图片 8"/>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zh-CN" altLang="en-US" sz="4400" dirty="0">
                <a:latin typeface="Arial"/>
                <a:ea typeface="微软雅黑"/>
                <a:sym typeface="Arial"/>
              </a:rPr>
              <a:t>相关工作</a:t>
            </a: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7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六边形 120"/>
          <p:cNvSpPr/>
          <p:nvPr/>
        </p:nvSpPr>
        <p:spPr>
          <a:xfrm rot="5400000">
            <a:off x="10174897" y="1891927"/>
            <a:ext cx="4044880" cy="3486966"/>
          </a:xfrm>
          <a:prstGeom prst="hexagon">
            <a:avLst/>
          </a:prstGeom>
          <a:noFill/>
          <a:ln>
            <a:solidFill>
              <a:schemeClr val="tx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2" name="六边形 121"/>
          <p:cNvSpPr/>
          <p:nvPr/>
        </p:nvSpPr>
        <p:spPr>
          <a:xfrm rot="5400000">
            <a:off x="10841647" y="2466712"/>
            <a:ext cx="2711380" cy="2337396"/>
          </a:xfrm>
          <a:prstGeom prst="hexagon">
            <a:avLst/>
          </a:prstGeom>
          <a:noFill/>
          <a:ln>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3" name="六边形 122"/>
          <p:cNvSpPr/>
          <p:nvPr/>
        </p:nvSpPr>
        <p:spPr>
          <a:xfrm rot="5400000">
            <a:off x="9336697" y="1169341"/>
            <a:ext cx="5721280" cy="4932138"/>
          </a:xfrm>
          <a:prstGeom prst="hexagon">
            <a:avLst/>
          </a:prstGeom>
          <a:noFill/>
          <a:ln>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cxnSp>
        <p:nvCxnSpPr>
          <p:cNvPr id="126" name="直接连接符 125"/>
          <p:cNvCxnSpPr>
            <a:cxnSpLocks/>
            <a:stCxn id="122" idx="4"/>
          </p:cNvCxnSpPr>
          <p:nvPr/>
        </p:nvCxnSpPr>
        <p:spPr>
          <a:xfrm flipH="1">
            <a:off x="12217845" y="2864069"/>
            <a:ext cx="1148189"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a:cxnSpLocks/>
            <a:stCxn id="122" idx="2"/>
          </p:cNvCxnSpPr>
          <p:nvPr/>
        </p:nvCxnSpPr>
        <p:spPr>
          <a:xfrm>
            <a:off x="11028640" y="2864069"/>
            <a:ext cx="1174035"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a:cxnSpLocks/>
            <a:endCxn id="122" idx="0"/>
          </p:cNvCxnSpPr>
          <p:nvPr/>
        </p:nvCxnSpPr>
        <p:spPr>
          <a:xfrm>
            <a:off x="12197337" y="3460750"/>
            <a:ext cx="0" cy="1530350"/>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8</a:t>
            </a:fld>
            <a:endParaRPr lang="zh-CN" altLang="en-US" sz="1050" spc="300" dirty="0">
              <a:solidFill>
                <a:srgbClr val="525252"/>
              </a:solidFill>
              <a:latin typeface="Arial"/>
              <a:ea typeface="微软雅黑"/>
              <a:sym typeface="Arial"/>
            </a:endParaRPr>
          </a:p>
        </p:txBody>
      </p:sp>
      <p:sp>
        <p:nvSpPr>
          <p:cNvPr id="11" name="文本框 10">
            <a:extLst>
              <a:ext uri="{FF2B5EF4-FFF2-40B4-BE49-F238E27FC236}">
                <a16:creationId xmlns:a16="http://schemas.microsoft.com/office/drawing/2014/main" id="{6523E31B-48D2-41D1-A126-56676C122BF2}"/>
              </a:ext>
            </a:extLst>
          </p:cNvPr>
          <p:cNvSpPr txBox="1"/>
          <p:nvPr/>
        </p:nvSpPr>
        <p:spPr>
          <a:xfrm>
            <a:off x="604677" y="860780"/>
            <a:ext cx="3302000" cy="769441"/>
          </a:xfrm>
          <a:prstGeom prst="rect">
            <a:avLst/>
          </a:prstGeom>
          <a:noFill/>
        </p:spPr>
        <p:txBody>
          <a:bodyPr wrap="square" rtlCol="0">
            <a:spAutoFit/>
          </a:bodyPr>
          <a:lstStyle/>
          <a:p>
            <a:pPr algn="ctr"/>
            <a:r>
              <a:rPr lang="zh-CN" altLang="en-US" sz="4400" b="1" spc="300" dirty="0">
                <a:latin typeface="Arial"/>
                <a:ea typeface="微软雅黑"/>
                <a:sym typeface="Arial"/>
              </a:rPr>
              <a:t>相关工作</a:t>
            </a:r>
          </a:p>
        </p:txBody>
      </p:sp>
      <p:sp>
        <p:nvSpPr>
          <p:cNvPr id="14" name="文本框 13">
            <a:extLst>
              <a:ext uri="{FF2B5EF4-FFF2-40B4-BE49-F238E27FC236}">
                <a16:creationId xmlns:a16="http://schemas.microsoft.com/office/drawing/2014/main" id="{BE4A6A6C-424A-49AE-9BE0-D004CDF161A7}"/>
              </a:ext>
            </a:extLst>
          </p:cNvPr>
          <p:cNvSpPr txBox="1"/>
          <p:nvPr/>
        </p:nvSpPr>
        <p:spPr>
          <a:xfrm>
            <a:off x="1461127" y="1841940"/>
            <a:ext cx="7929964" cy="830997"/>
          </a:xfrm>
          <a:prstGeom prst="rect">
            <a:avLst/>
          </a:prstGeom>
          <a:noFill/>
        </p:spPr>
        <p:txBody>
          <a:bodyPr wrap="square" rtlCol="0">
            <a:spAutoFit/>
          </a:bodyPr>
          <a:lstStyle/>
          <a:p>
            <a:r>
              <a:rPr lang="zh-CN" altLang="zh-CN" sz="2400" dirty="0"/>
              <a:t>配电馈线重构</a:t>
            </a:r>
            <a:r>
              <a:rPr lang="zh-CN" altLang="en-US" sz="2400" dirty="0"/>
              <a:t>（</a:t>
            </a:r>
            <a:r>
              <a:rPr lang="en-US" altLang="zh-CN" sz="2400" dirty="0"/>
              <a:t>DFR</a:t>
            </a:r>
            <a:r>
              <a:rPr lang="zh-CN" altLang="en-US" sz="2400" dirty="0"/>
              <a:t>）</a:t>
            </a:r>
            <a:r>
              <a:rPr lang="zh-CN" altLang="zh-CN" sz="2400" dirty="0"/>
              <a:t>求解器通常分为三类：启发式方法，传统编程和元启发式</a:t>
            </a:r>
            <a:r>
              <a:rPr lang="zh-CN" altLang="en-US" sz="2400" dirty="0"/>
              <a:t>。</a:t>
            </a:r>
            <a:endParaRPr lang="zh-CN" altLang="en-US" sz="2400" b="1" spc="300" dirty="0">
              <a:latin typeface="Arial"/>
              <a:ea typeface="微软雅黑"/>
              <a:sym typeface="Arial"/>
            </a:endParaRPr>
          </a:p>
        </p:txBody>
      </p:sp>
      <p:sp>
        <p:nvSpPr>
          <p:cNvPr id="16" name="文本框 15">
            <a:extLst>
              <a:ext uri="{FF2B5EF4-FFF2-40B4-BE49-F238E27FC236}">
                <a16:creationId xmlns:a16="http://schemas.microsoft.com/office/drawing/2014/main" id="{8B1F0E6A-D705-4B20-B3C9-4ACD93F5CAA8}"/>
              </a:ext>
            </a:extLst>
          </p:cNvPr>
          <p:cNvSpPr txBox="1"/>
          <p:nvPr/>
        </p:nvSpPr>
        <p:spPr>
          <a:xfrm>
            <a:off x="1355193" y="2889276"/>
            <a:ext cx="7929964" cy="3095335"/>
          </a:xfrm>
          <a:prstGeom prst="rect">
            <a:avLst/>
          </a:prstGeom>
          <a:noFill/>
        </p:spPr>
        <p:txBody>
          <a:bodyPr wrap="square" rtlCol="0">
            <a:spAutoFit/>
          </a:bodyPr>
          <a:lstStyle/>
          <a:p>
            <a:pPr algn="just">
              <a:lnSpc>
                <a:spcPct val="130000"/>
              </a:lnSpc>
            </a:pPr>
            <a:endParaRPr lang="en-US" altLang="zh-CN" sz="2400" dirty="0"/>
          </a:p>
          <a:p>
            <a:pPr algn="just">
              <a:lnSpc>
                <a:spcPct val="130000"/>
              </a:lnSpc>
            </a:pPr>
            <a:r>
              <a:rPr lang="zh-CN" altLang="zh-CN" sz="3200" dirty="0"/>
              <a:t>启发式</a:t>
            </a:r>
            <a:r>
              <a:rPr lang="zh-CN" altLang="en-US" sz="3200" dirty="0"/>
              <a:t>方法</a:t>
            </a:r>
            <a:endParaRPr lang="en-US" altLang="zh-CN" sz="3200" dirty="0"/>
          </a:p>
          <a:p>
            <a:pPr algn="just">
              <a:lnSpc>
                <a:spcPct val="130000"/>
              </a:lnSpc>
            </a:pPr>
            <a:r>
              <a:rPr lang="en-US" altLang="zh-CN" sz="2400" dirty="0"/>
              <a:t>	</a:t>
            </a:r>
            <a:r>
              <a:rPr lang="zh-CN" altLang="en-US" sz="2400" dirty="0"/>
              <a:t>优点</a:t>
            </a:r>
            <a:r>
              <a:rPr lang="en-US" altLang="zh-CN" sz="2400" dirty="0"/>
              <a:t>:</a:t>
            </a:r>
            <a:r>
              <a:rPr lang="zh-CN" altLang="en-US" sz="2400" dirty="0"/>
              <a:t>易于实现。</a:t>
            </a:r>
            <a:endParaRPr lang="en-US" altLang="zh-CN" sz="2400" dirty="0"/>
          </a:p>
          <a:p>
            <a:pPr algn="just">
              <a:lnSpc>
                <a:spcPct val="130000"/>
              </a:lnSpc>
            </a:pPr>
            <a:r>
              <a:rPr lang="en-US" altLang="zh-CN" sz="2400" dirty="0"/>
              <a:t>	</a:t>
            </a:r>
            <a:r>
              <a:rPr lang="zh-CN" altLang="en-US" sz="2400" dirty="0"/>
              <a:t>缺点：</a:t>
            </a:r>
            <a:r>
              <a:rPr lang="zh-CN" altLang="zh-CN" sz="2400" dirty="0"/>
              <a:t>搜索策略是</a:t>
            </a:r>
            <a:r>
              <a:rPr lang="zh-CN" altLang="en-US" sz="2400" dirty="0"/>
              <a:t>贪心</a:t>
            </a:r>
            <a:r>
              <a:rPr lang="zh-CN" altLang="zh-CN" sz="2400" dirty="0"/>
              <a:t>的</a:t>
            </a:r>
            <a:r>
              <a:rPr lang="zh-CN" altLang="en-US" sz="2400" dirty="0"/>
              <a:t>，</a:t>
            </a:r>
            <a:r>
              <a:rPr lang="zh-CN" altLang="zh-CN" sz="2400" dirty="0"/>
              <a:t>无法摆脱</a:t>
            </a:r>
            <a:r>
              <a:rPr lang="zh-CN" altLang="en-US" sz="2400" dirty="0"/>
              <a:t>局部</a:t>
            </a:r>
            <a:r>
              <a:rPr lang="zh-CN" altLang="zh-CN" sz="2400" dirty="0"/>
              <a:t>的最优</a:t>
            </a:r>
            <a:r>
              <a:rPr lang="zh-CN" altLang="en-US" sz="2400" dirty="0"/>
              <a:t>。</a:t>
            </a:r>
            <a:endParaRPr lang="en-US" altLang="zh-CN" sz="2400" dirty="0"/>
          </a:p>
          <a:p>
            <a:pPr algn="just">
              <a:lnSpc>
                <a:spcPct val="130000"/>
              </a:lnSpc>
            </a:pPr>
            <a:r>
              <a:rPr lang="zh-CN" altLang="en-US" sz="2400" dirty="0"/>
              <a:t>基于特定问题且需要初始解决方案。</a:t>
            </a:r>
            <a:endParaRPr lang="en-US" altLang="zh-CN" sz="2400" dirty="0"/>
          </a:p>
          <a:p>
            <a:pPr algn="just">
              <a:lnSpc>
                <a:spcPct val="130000"/>
              </a:lnSpc>
            </a:pPr>
            <a:endParaRPr lang="en-US" altLang="zh-CN" sz="2400" dirty="0"/>
          </a:p>
        </p:txBody>
      </p:sp>
      <p:sp useBgFill="1">
        <p:nvSpPr>
          <p:cNvPr id="17" name="椭圆 16">
            <a:extLst>
              <a:ext uri="{FF2B5EF4-FFF2-40B4-BE49-F238E27FC236}">
                <a16:creationId xmlns:a16="http://schemas.microsoft.com/office/drawing/2014/main" id="{17E68F01-E4CF-4EB1-85B7-CE7D7460F05B}"/>
              </a:ext>
            </a:extLst>
          </p:cNvPr>
          <p:cNvSpPr/>
          <p:nvPr/>
        </p:nvSpPr>
        <p:spPr>
          <a:xfrm>
            <a:off x="604677" y="2110337"/>
            <a:ext cx="348342" cy="348342"/>
          </a:xfrm>
          <a:prstGeom prst="ellipse">
            <a:avLst/>
          </a:prstGeom>
          <a:ln>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8" name="椭圆 17">
            <a:extLst>
              <a:ext uri="{FF2B5EF4-FFF2-40B4-BE49-F238E27FC236}">
                <a16:creationId xmlns:a16="http://schemas.microsoft.com/office/drawing/2014/main" id="{513F83B6-385E-446B-9ED7-50A643FB4A9A}"/>
              </a:ext>
            </a:extLst>
          </p:cNvPr>
          <p:cNvSpPr/>
          <p:nvPr/>
        </p:nvSpPr>
        <p:spPr>
          <a:xfrm>
            <a:off x="706469" y="2600232"/>
            <a:ext cx="144758" cy="14475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 name="六边形 18">
            <a:extLst>
              <a:ext uri="{FF2B5EF4-FFF2-40B4-BE49-F238E27FC236}">
                <a16:creationId xmlns:a16="http://schemas.microsoft.com/office/drawing/2014/main" id="{38A78197-73E4-4457-B10E-2999A4E10B7E}"/>
              </a:ext>
            </a:extLst>
          </p:cNvPr>
          <p:cNvSpPr/>
          <p:nvPr/>
        </p:nvSpPr>
        <p:spPr>
          <a:xfrm>
            <a:off x="1555996" y="1558232"/>
            <a:ext cx="126992" cy="109476"/>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2" name="图片 31">
            <a:extLst>
              <a:ext uri="{FF2B5EF4-FFF2-40B4-BE49-F238E27FC236}">
                <a16:creationId xmlns:a16="http://schemas.microsoft.com/office/drawing/2014/main" id="{EAD6989E-5795-4779-9167-012449DD61BF}"/>
              </a:ext>
            </a:extLst>
          </p:cNvPr>
          <p:cNvPicPr>
            <a:picLocks noChangeAspect="1"/>
          </p:cNvPicPr>
          <p:nvPr/>
        </p:nvPicPr>
        <p:blipFill>
          <a:blip r:embed="rId3"/>
          <a:stretch>
            <a:fillRect/>
          </a:stretch>
        </p:blipFill>
        <p:spPr>
          <a:xfrm>
            <a:off x="1226519" y="1841940"/>
            <a:ext cx="7929964" cy="4238095"/>
          </a:xfrm>
          <a:prstGeom prst="rect">
            <a:avLst/>
          </a:prstGeom>
        </p:spPr>
      </p:pic>
    </p:spTree>
    <p:extLst>
      <p:ext uri="{BB962C8B-B14F-4D97-AF65-F5344CB8AC3E}">
        <p14:creationId xmlns:p14="http://schemas.microsoft.com/office/powerpoint/2010/main" val="81044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24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六边形 120"/>
          <p:cNvSpPr/>
          <p:nvPr/>
        </p:nvSpPr>
        <p:spPr>
          <a:xfrm rot="5400000">
            <a:off x="10174897" y="1891927"/>
            <a:ext cx="4044880" cy="3486966"/>
          </a:xfrm>
          <a:prstGeom prst="hexagon">
            <a:avLst/>
          </a:prstGeom>
          <a:noFill/>
          <a:ln>
            <a:solidFill>
              <a:schemeClr val="tx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2" name="六边形 121"/>
          <p:cNvSpPr/>
          <p:nvPr/>
        </p:nvSpPr>
        <p:spPr>
          <a:xfrm rot="5400000">
            <a:off x="10841647" y="2466712"/>
            <a:ext cx="2711380" cy="2337396"/>
          </a:xfrm>
          <a:prstGeom prst="hexagon">
            <a:avLst/>
          </a:prstGeom>
          <a:noFill/>
          <a:ln>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23" name="六边形 122"/>
          <p:cNvSpPr/>
          <p:nvPr/>
        </p:nvSpPr>
        <p:spPr>
          <a:xfrm rot="5400000">
            <a:off x="9336697" y="1169341"/>
            <a:ext cx="5721280" cy="4932138"/>
          </a:xfrm>
          <a:prstGeom prst="hexagon">
            <a:avLst/>
          </a:prstGeom>
          <a:noFill/>
          <a:ln>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cxnSp>
        <p:nvCxnSpPr>
          <p:cNvPr id="126" name="直接连接符 125"/>
          <p:cNvCxnSpPr>
            <a:cxnSpLocks/>
            <a:stCxn id="122" idx="4"/>
          </p:cNvCxnSpPr>
          <p:nvPr/>
        </p:nvCxnSpPr>
        <p:spPr>
          <a:xfrm flipH="1">
            <a:off x="12217845" y="2864069"/>
            <a:ext cx="1148189"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a:cxnSpLocks/>
            <a:stCxn id="122" idx="2"/>
          </p:cNvCxnSpPr>
          <p:nvPr/>
        </p:nvCxnSpPr>
        <p:spPr>
          <a:xfrm>
            <a:off x="11028640" y="2864069"/>
            <a:ext cx="1174035"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a:cxnSpLocks/>
            <a:endCxn id="122" idx="0"/>
          </p:cNvCxnSpPr>
          <p:nvPr/>
        </p:nvCxnSpPr>
        <p:spPr>
          <a:xfrm>
            <a:off x="12197337" y="3460750"/>
            <a:ext cx="0" cy="1530350"/>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9</a:t>
            </a:fld>
            <a:endParaRPr lang="zh-CN" altLang="en-US" sz="1050" spc="300" dirty="0">
              <a:solidFill>
                <a:srgbClr val="525252"/>
              </a:solidFill>
              <a:latin typeface="Arial"/>
              <a:ea typeface="微软雅黑"/>
              <a:sym typeface="Arial"/>
            </a:endParaRPr>
          </a:p>
        </p:txBody>
      </p:sp>
      <p:sp>
        <p:nvSpPr>
          <p:cNvPr id="12" name="矩形 11">
            <a:extLst>
              <a:ext uri="{FF2B5EF4-FFF2-40B4-BE49-F238E27FC236}">
                <a16:creationId xmlns:a16="http://schemas.microsoft.com/office/drawing/2014/main" id="{4AF824B1-5B4E-453A-AB3D-98A3C6D228CC}"/>
              </a:ext>
            </a:extLst>
          </p:cNvPr>
          <p:cNvSpPr/>
          <p:nvPr/>
        </p:nvSpPr>
        <p:spPr>
          <a:xfrm>
            <a:off x="451056" y="1131094"/>
            <a:ext cx="10002798" cy="4462760"/>
          </a:xfrm>
          <a:prstGeom prst="rect">
            <a:avLst/>
          </a:prstGeom>
        </p:spPr>
        <p:txBody>
          <a:bodyPr wrap="square">
            <a:spAutoFit/>
          </a:bodyPr>
          <a:lstStyle/>
          <a:p>
            <a:r>
              <a:rPr lang="zh-CN" altLang="zh-CN" sz="4400" kern="0" dirty="0">
                <a:latin typeface="Times-Roman"/>
                <a:cs typeface="Times-Roman"/>
              </a:rPr>
              <a:t>传统编程</a:t>
            </a:r>
            <a:endParaRPr lang="en-US" altLang="zh-CN" sz="4400" kern="0" dirty="0">
              <a:latin typeface="Times-Roman"/>
              <a:cs typeface="Times-Roman"/>
            </a:endParaRPr>
          </a:p>
          <a:p>
            <a:r>
              <a:rPr lang="en-US" altLang="zh-CN" sz="3200" kern="0" dirty="0">
                <a:latin typeface="Times-Roman"/>
              </a:rPr>
              <a:t>	</a:t>
            </a:r>
            <a:r>
              <a:rPr lang="zh-CN" altLang="en-US" sz="3600" kern="0" dirty="0">
                <a:latin typeface="Times-Roman"/>
              </a:rPr>
              <a:t>优点：不需要初始解决方案。并保证收敛到全局最优。</a:t>
            </a:r>
            <a:endParaRPr lang="en-US" altLang="zh-CN" sz="3600" kern="0" dirty="0">
              <a:latin typeface="Times-Roman"/>
            </a:endParaRPr>
          </a:p>
          <a:p>
            <a:r>
              <a:rPr lang="en-US" altLang="zh-CN" sz="3600" kern="0" dirty="0">
                <a:latin typeface="Times-Roman"/>
              </a:rPr>
              <a:t>	</a:t>
            </a:r>
            <a:r>
              <a:rPr lang="zh-CN" altLang="en-US" sz="3600" kern="0" dirty="0">
                <a:latin typeface="Times-Roman"/>
              </a:rPr>
              <a:t>缺点：</a:t>
            </a:r>
            <a:r>
              <a:rPr lang="zh-CN" altLang="zh-CN" sz="3600" dirty="0"/>
              <a:t>执行时间</a:t>
            </a:r>
            <a:r>
              <a:rPr lang="zh-CN" altLang="en-US" sz="3600" dirty="0"/>
              <a:t>非常长</a:t>
            </a:r>
            <a:r>
              <a:rPr lang="zh-CN" altLang="zh-CN" sz="3600" dirty="0"/>
              <a:t>，并且找到的解决方案仍然取决于问题的简化表述</a:t>
            </a:r>
            <a:r>
              <a:rPr lang="zh-CN" altLang="en-US" sz="3600" dirty="0"/>
              <a:t>。</a:t>
            </a:r>
            <a:endParaRPr lang="en-US" altLang="zh-CN" sz="3600" kern="0" dirty="0">
              <a:latin typeface="Times-Roman"/>
            </a:endParaRPr>
          </a:p>
          <a:p>
            <a:r>
              <a:rPr lang="en-US" altLang="zh-CN" sz="3200" kern="0" dirty="0">
                <a:latin typeface="Times-Roman"/>
              </a:rPr>
              <a:t>	</a:t>
            </a:r>
          </a:p>
          <a:p>
            <a:endParaRPr lang="en-US" altLang="zh-CN" sz="3200" kern="0" dirty="0">
              <a:latin typeface="Times-Roman"/>
            </a:endParaRPr>
          </a:p>
          <a:p>
            <a:endParaRPr lang="zh-CN" altLang="en-US" sz="3200" dirty="0"/>
          </a:p>
        </p:txBody>
      </p:sp>
    </p:spTree>
    <p:extLst>
      <p:ext uri="{BB962C8B-B14F-4D97-AF65-F5344CB8AC3E}">
        <p14:creationId xmlns:p14="http://schemas.microsoft.com/office/powerpoint/2010/main" val="28058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2544</TotalTime>
  <Words>2164</Words>
  <Application>Microsoft Office PowerPoint</Application>
  <PresentationFormat>宽屏</PresentationFormat>
  <Paragraphs>223</Paragraphs>
  <Slides>29</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Times-Roman</vt:lpstr>
      <vt:lpstr>等线</vt:lpstr>
      <vt:lpstr>等线 Light</vt:lpstr>
      <vt:lpstr>微软雅黑</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dc:title>
  <dc:creator>第一PPT</dc:creator>
  <cp:keywords>www.1ppt.com</cp:keywords>
  <dc:description>www.1ppt.com</dc:description>
  <cp:lastModifiedBy>Administrator</cp:lastModifiedBy>
  <cp:revision>719</cp:revision>
  <dcterms:created xsi:type="dcterms:W3CDTF">2017-08-31T05:00:04Z</dcterms:created>
  <dcterms:modified xsi:type="dcterms:W3CDTF">2019-05-06T09:55:31Z</dcterms:modified>
</cp:coreProperties>
</file>