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92" r:id="rId3"/>
    <p:sldId id="258" r:id="rId4"/>
    <p:sldId id="259" r:id="rId5"/>
    <p:sldId id="260" r:id="rId6"/>
    <p:sldId id="293" r:id="rId7"/>
    <p:sldId id="294" r:id="rId8"/>
    <p:sldId id="286" r:id="rId9"/>
    <p:sldId id="264" r:id="rId10"/>
    <p:sldId id="296" r:id="rId11"/>
    <p:sldId id="295" r:id="rId12"/>
    <p:sldId id="297" r:id="rId13"/>
    <p:sldId id="265" r:id="rId14"/>
    <p:sldId id="261" r:id="rId15"/>
    <p:sldId id="298" r:id="rId16"/>
    <p:sldId id="266" r:id="rId17"/>
    <p:sldId id="300" r:id="rId18"/>
    <p:sldId id="299" r:id="rId19"/>
    <p:sldId id="287" r:id="rId20"/>
    <p:sldId id="271" r:id="rId21"/>
    <p:sldId id="281" r:id="rId22"/>
    <p:sldId id="302" r:id="rId23"/>
    <p:sldId id="303" r:id="rId24"/>
    <p:sldId id="304" r:id="rId25"/>
    <p:sldId id="305" r:id="rId26"/>
    <p:sldId id="306" r:id="rId27"/>
    <p:sldId id="307" r:id="rId28"/>
    <p:sldId id="308" r:id="rId29"/>
    <p:sldId id="309" r:id="rId30"/>
    <p:sldId id="288" r:id="rId31"/>
    <p:sldId id="275" r:id="rId32"/>
    <p:sldId id="310" r:id="rId33"/>
    <p:sldId id="312" r:id="rId34"/>
    <p:sldId id="272" r:id="rId35"/>
    <p:sldId id="276" r:id="rId36"/>
    <p:sldId id="313" r:id="rId37"/>
    <p:sldId id="314" r:id="rId38"/>
    <p:sldId id="315" r:id="rId39"/>
    <p:sldId id="316" r:id="rId40"/>
    <p:sldId id="317" r:id="rId41"/>
    <p:sldId id="318" r:id="rId42"/>
    <p:sldId id="319" r:id="rId43"/>
    <p:sldId id="320" r:id="rId44"/>
    <p:sldId id="321" r:id="rId45"/>
    <p:sldId id="289" r:id="rId46"/>
    <p:sldId id="273" r:id="rId47"/>
    <p:sldId id="323" r:id="rId48"/>
    <p:sldId id="324" r:id="rId49"/>
    <p:sldId id="325" r:id="rId50"/>
    <p:sldId id="326" r:id="rId51"/>
    <p:sldId id="327" r:id="rId52"/>
    <p:sldId id="328" r:id="rId53"/>
    <p:sldId id="329" r:id="rId54"/>
    <p:sldId id="330" r:id="rId55"/>
    <p:sldId id="331" r:id="rId56"/>
    <p:sldId id="332" r:id="rId57"/>
    <p:sldId id="279" r:id="rId58"/>
    <p:sldId id="283" r:id="rId59"/>
  </p:sldIdLst>
  <p:sldSz cx="12192000" cy="6858000"/>
  <p:notesSz cx="6858000" cy="9144000"/>
  <p:defaultText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C21"/>
    <a:srgbClr val="A9C8E4"/>
    <a:srgbClr val="4472C4"/>
    <a:srgbClr val="9BADCC"/>
    <a:srgbClr val="7291C7"/>
    <a:srgbClr val="5D83C7"/>
    <a:srgbClr val="2F5597"/>
    <a:srgbClr val="A2A2A2"/>
    <a:srgbClr val="EBE9DC"/>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3" autoAdjust="0"/>
    <p:restoredTop sz="73103" autoAdjust="0"/>
  </p:normalViewPr>
  <p:slideViewPr>
    <p:cSldViewPr snapToGrid="0">
      <p:cViewPr varScale="1">
        <p:scale>
          <a:sx n="56" d="100"/>
          <a:sy n="56" d="100"/>
        </p:scale>
        <p:origin x="1404" y="78"/>
      </p:cViewPr>
      <p:guideLst>
        <p:guide orient="horz" pos="2115"/>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2019/5/6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extLst>
      <p:ext uri="{BB962C8B-B14F-4D97-AF65-F5344CB8AC3E}">
        <p14:creationId xmlns:p14="http://schemas.microsoft.com/office/powerpoint/2010/main" val="637815863"/>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大数据期刊</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2</a:t>
            </a:fld>
            <a:endParaRPr lang="zh-CN" altLang="en-US"/>
          </a:p>
        </p:txBody>
      </p:sp>
    </p:spTree>
    <p:extLst>
      <p:ext uri="{BB962C8B-B14F-4D97-AF65-F5344CB8AC3E}">
        <p14:creationId xmlns:p14="http://schemas.microsoft.com/office/powerpoint/2010/main" val="436455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这个图描述了完全解决数据管理生命周期的系统架构，这个系统包括六个主要组件，、、、、、、、。在这篇文章中作者主要关注的是数据存储和数据放置部分，这些部分的集成涵盖了</a:t>
            </a:r>
            <a:r>
              <a:rPr lang="en-US" altLang="zh-CN" dirty="0"/>
              <a:t>DLMS</a:t>
            </a:r>
            <a:r>
              <a:rPr lang="zh-CN" altLang="en-US" dirty="0"/>
              <a:t>的核心。</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17</a:t>
            </a:fld>
            <a:endParaRPr lang="zh-CN" altLang="en-US"/>
          </a:p>
        </p:txBody>
      </p:sp>
    </p:spTree>
    <p:extLst>
      <p:ext uri="{BB962C8B-B14F-4D97-AF65-F5344CB8AC3E}">
        <p14:creationId xmlns:p14="http://schemas.microsoft.com/office/powerpoint/2010/main" val="1045974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这个是云中应用程序数据访问工作流程。</a:t>
            </a:r>
            <a:endParaRPr lang="en-US" altLang="zh-CN" dirty="0"/>
          </a:p>
          <a:p>
            <a:r>
              <a:rPr lang="zh-CN" altLang="en-US" dirty="0"/>
              <a:t>第一步是应用程序检查输入数据的可用性，系统需要知道数据以便对其进行最佳处理。这里输入数据有两个情况，一个是数据已经存在并已经登记了，另一个是数据不存在则必须进行注册。在后一种情况下，需要元数据将数据注册到系统中。</a:t>
            </a:r>
            <a:endParaRPr lang="en-US" altLang="zh-CN" dirty="0"/>
          </a:p>
          <a:p>
            <a:r>
              <a:rPr lang="zh-CN" altLang="en-US" dirty="0"/>
              <a:t>在数据建模期间，元数据通过数据目录进行维护。</a:t>
            </a:r>
            <a:endParaRPr lang="en-US" altLang="zh-CN" dirty="0"/>
          </a:p>
          <a:p>
            <a:r>
              <a:rPr lang="zh-CN" altLang="en-US" dirty="0"/>
              <a:t>下面是数据放置</a:t>
            </a:r>
            <a:r>
              <a:rPr lang="en-US" altLang="zh-CN" dirty="0"/>
              <a:t>/</a:t>
            </a:r>
            <a:r>
              <a:rPr lang="zh-CN" altLang="en-US" dirty="0"/>
              <a:t>迁移，基于所采用的数据放置方法，数据被放置</a:t>
            </a:r>
            <a:r>
              <a:rPr lang="en-US" altLang="zh-CN" dirty="0"/>
              <a:t>/</a:t>
            </a:r>
            <a:r>
              <a:rPr lang="zh-CN" altLang="en-US" dirty="0"/>
              <a:t>迁移到应用程序旁边，或者数据和应用程序代码都被并置。底层调度程序获取最新数据知识，以在初始应用程序部署和运行时期间实现有效的数据放置。</a:t>
            </a:r>
            <a:endParaRPr lang="en-US" altLang="zh-CN" dirty="0"/>
          </a:p>
          <a:p>
            <a:r>
              <a:rPr lang="zh-CN" altLang="en-US" dirty="0"/>
              <a:t>接下来时应用程序的执行，在这里可能出现两种情况，一种时生成新数据集，一种时将数据集转换成另一种形式（数据压缩）</a:t>
            </a:r>
            <a:endParaRPr lang="en-US" altLang="zh-CN" dirty="0"/>
          </a:p>
          <a:p>
            <a:r>
              <a:rPr lang="zh-CN" altLang="en-US" dirty="0"/>
              <a:t>最后，一旦应用程序执行结束，就需要根据用户指令存储或备份生成或转换的数据</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18</a:t>
            </a:fld>
            <a:endParaRPr lang="zh-CN" altLang="en-US"/>
          </a:p>
        </p:txBody>
      </p:sp>
    </p:spTree>
    <p:extLst>
      <p:ext uri="{BB962C8B-B14F-4D97-AF65-F5344CB8AC3E}">
        <p14:creationId xmlns:p14="http://schemas.microsoft.com/office/powerpoint/2010/main" val="362879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该阶段包括三个主要步骤</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21</a:t>
            </a:fld>
            <a:endParaRPr lang="zh-CN" altLang="en-US"/>
          </a:p>
        </p:txBody>
      </p:sp>
    </p:spTree>
    <p:extLst>
      <p:ext uri="{BB962C8B-B14F-4D97-AF65-F5344CB8AC3E}">
        <p14:creationId xmlns:p14="http://schemas.microsoft.com/office/powerpoint/2010/main" val="1372475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确定管理和存储大数据的有效方法的双重优势时是</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22</a:t>
            </a:fld>
            <a:endParaRPr lang="zh-CN" altLang="en-US"/>
          </a:p>
        </p:txBody>
      </p:sp>
    </p:spTree>
    <p:extLst>
      <p:ext uri="{BB962C8B-B14F-4D97-AF65-F5344CB8AC3E}">
        <p14:creationId xmlns:p14="http://schemas.microsoft.com/office/powerpoint/2010/main" val="2898767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sz="1200" dirty="0">
                <a:latin typeface="+mn-ea"/>
              </a:rPr>
              <a:t>该研究调查旨在为以下方面提供合适且令人信服的答案。</a:t>
            </a:r>
          </a:p>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23</a:t>
            </a:fld>
            <a:endParaRPr lang="zh-CN" altLang="en-US"/>
          </a:p>
        </p:txBody>
      </p:sp>
    </p:spTree>
    <p:extLst>
      <p:ext uri="{BB962C8B-B14F-4D97-AF65-F5344CB8AC3E}">
        <p14:creationId xmlns:p14="http://schemas.microsoft.com/office/powerpoint/2010/main" val="637300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24</a:t>
            </a:fld>
            <a:endParaRPr lang="zh-CN" altLang="en-US"/>
          </a:p>
        </p:txBody>
      </p:sp>
    </p:spTree>
    <p:extLst>
      <p:ext uri="{BB962C8B-B14F-4D97-AF65-F5344CB8AC3E}">
        <p14:creationId xmlns:p14="http://schemas.microsoft.com/office/powerpoint/2010/main" val="669328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除了上述标准以外，还采用了质量评估标准，以确定审查的优先次序，并可能排除某些未到达质量标准的文章，主要考虑了以下标准。、、、、</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28</a:t>
            </a:fld>
            <a:endParaRPr lang="zh-CN" altLang="en-US"/>
          </a:p>
        </p:txBody>
      </p:sp>
    </p:spTree>
    <p:extLst>
      <p:ext uri="{BB962C8B-B14F-4D97-AF65-F5344CB8AC3E}">
        <p14:creationId xmlns:p14="http://schemas.microsoft.com/office/powerpoint/2010/main" val="4285898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32</a:t>
            </a:fld>
            <a:endParaRPr lang="zh-CN" altLang="en-US"/>
          </a:p>
        </p:txBody>
      </p:sp>
    </p:spTree>
    <p:extLst>
      <p:ext uri="{BB962C8B-B14F-4D97-AF65-F5344CB8AC3E}">
        <p14:creationId xmlns:p14="http://schemas.microsoft.com/office/powerpoint/2010/main" val="3816308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键值</a:t>
            </a:r>
            <a:r>
              <a:rPr lang="en-US" altLang="zh-CN" dirty="0"/>
              <a:t>(Key-Value)</a:t>
            </a:r>
            <a:r>
              <a:rPr lang="zh-CN" altLang="en-US" dirty="0"/>
              <a:t>存储数据库</a:t>
            </a:r>
          </a:p>
          <a:p>
            <a:r>
              <a:rPr lang="zh-CN" altLang="en-US" dirty="0"/>
              <a:t>这一类数据库主要会使用到一个哈希表，这个表中有一个特定的键和一个指针指向特定的数据</a:t>
            </a:r>
            <a:endParaRPr lang="en-US" altLang="zh-CN" dirty="0"/>
          </a:p>
          <a:p>
            <a:r>
              <a:rPr lang="zh-CN" altLang="en-US" dirty="0"/>
              <a:t>文档型数据库</a:t>
            </a:r>
          </a:p>
          <a:p>
            <a:r>
              <a:rPr lang="zh-CN" altLang="en-US" dirty="0"/>
              <a:t>文档型数据库的灵感是来自于</a:t>
            </a:r>
            <a:r>
              <a:rPr lang="en-US" altLang="zh-CN" dirty="0"/>
              <a:t>Lotus Notes</a:t>
            </a:r>
            <a:r>
              <a:rPr lang="zh-CN" altLang="en-US" dirty="0"/>
              <a:t>办公软件的，而且它同第一种键值存储相类似。文档型数据库可以看作是键值数据库的升级版，允许之间嵌套键值。而且文档型数据库比键值数据库的查询效率更高。</a:t>
            </a:r>
            <a:endParaRPr lang="en-US" altLang="zh-CN" dirty="0"/>
          </a:p>
          <a:p>
            <a:r>
              <a:rPr lang="zh-CN" altLang="en-US" dirty="0"/>
              <a:t>列存储数据库。</a:t>
            </a:r>
          </a:p>
          <a:p>
            <a:r>
              <a:rPr lang="zh-CN" altLang="en-US" dirty="0"/>
              <a:t>这部分数据库通常是用来应对分布式存储的海量数据。键仍然存在，但是它们的特点是指向了多个列。</a:t>
            </a:r>
            <a:endParaRPr lang="en-US" altLang="zh-CN" dirty="0"/>
          </a:p>
          <a:p>
            <a:r>
              <a:rPr lang="zh-CN" altLang="en-US" dirty="0"/>
              <a:t>图形</a:t>
            </a:r>
            <a:r>
              <a:rPr lang="en-US" altLang="zh-CN" dirty="0"/>
              <a:t>(Graph)</a:t>
            </a:r>
            <a:r>
              <a:rPr lang="zh-CN" altLang="en-US" dirty="0"/>
              <a:t>数据库</a:t>
            </a:r>
          </a:p>
          <a:p>
            <a:r>
              <a:rPr lang="zh-CN" altLang="en-US" dirty="0"/>
              <a:t>图数据库的基本含义是以“图”这种数据结构存储和查询数据，而不是存储图片的数据库。它的数据模型主要是以节点和关系（边）来体现，也可处理键值对。它的优点是快速解决复杂的关系问题。</a:t>
            </a:r>
            <a:endParaRPr lang="en-US" altLang="zh-CN" dirty="0"/>
          </a:p>
          <a:p>
            <a:r>
              <a:rPr lang="zh-CN" altLang="en-US" dirty="0"/>
              <a:t>时间序列数据模型是由云和大数据上下文中的传感器存储需求驱动的。</a:t>
            </a:r>
            <a:r>
              <a:rPr lang="en-US" altLang="zh-CN" dirty="0" err="1"/>
              <a:t>InfluxDB</a:t>
            </a:r>
            <a:r>
              <a:rPr lang="en-US" altLang="zh-CN" dirty="0"/>
              <a:t> </a:t>
            </a:r>
            <a:r>
              <a:rPr lang="zh-CN" altLang="en-US" dirty="0"/>
              <a:t>是一个时间序列数据库，用于处理海量写入与负载查询。</a:t>
            </a:r>
            <a:r>
              <a:rPr lang="en-US" altLang="zh-CN" dirty="0"/>
              <a:t>Prometheus</a:t>
            </a:r>
            <a:r>
              <a:rPr lang="zh-CN" altLang="en-US" dirty="0"/>
              <a:t>在记录纯数字时间序列方面表现非常好。它既适用于面向服务器等硬件指标的监控，也适用于高动态的面向服务架构的监控。</a:t>
            </a:r>
            <a:endParaRPr lang="en-US" altLang="zh-CN" dirty="0"/>
          </a:p>
          <a:p>
            <a:r>
              <a:rPr lang="zh-CN" altLang="en-US" dirty="0"/>
              <a:t>多模型解决了多语言持久性问题，这表明每个现有的非关系数据模型都针对特定的用例。</a:t>
            </a:r>
            <a:r>
              <a:rPr lang="en-US" altLang="zh-CN" dirty="0" err="1"/>
              <a:t>ArangoDB</a:t>
            </a:r>
            <a:r>
              <a:rPr lang="zh-CN" altLang="en-US" dirty="0"/>
              <a:t>是一个原生多模型数据库，兼有</a:t>
            </a:r>
            <a:r>
              <a:rPr lang="en-US" altLang="zh-CN" dirty="0"/>
              <a:t>key/value</a:t>
            </a:r>
            <a:r>
              <a:rPr lang="zh-CN" altLang="en-US" dirty="0"/>
              <a:t>键</a:t>
            </a:r>
            <a:r>
              <a:rPr lang="en-US" altLang="zh-CN" dirty="0"/>
              <a:t>/</a:t>
            </a:r>
            <a:r>
              <a:rPr lang="zh-CN" altLang="en-US" dirty="0"/>
              <a:t>值对、</a:t>
            </a:r>
            <a:r>
              <a:rPr lang="en-US" altLang="zh-CN" dirty="0"/>
              <a:t>graph</a:t>
            </a:r>
            <a:r>
              <a:rPr lang="zh-CN" altLang="en-US" dirty="0"/>
              <a:t>图和</a:t>
            </a:r>
            <a:r>
              <a:rPr lang="en-US" altLang="zh-CN" dirty="0"/>
              <a:t>document</a:t>
            </a:r>
            <a:r>
              <a:rPr lang="zh-CN" altLang="en-US" dirty="0"/>
              <a:t>文档数据模型，提供了涵盖三种数据模型的统一的数据库查询语言，并允许在单个查询中混合使用三种模型。基于其本地集成多模型特性，您可以搭建高性能程序，并且这三种数据模型均支持水平扩展。</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35</a:t>
            </a:fld>
            <a:endParaRPr lang="zh-CN" altLang="en-US"/>
          </a:p>
        </p:txBody>
      </p:sp>
    </p:spTree>
    <p:extLst>
      <p:ext uri="{BB962C8B-B14F-4D97-AF65-F5344CB8AC3E}">
        <p14:creationId xmlns:p14="http://schemas.microsoft.com/office/powerpoint/2010/main" val="3801308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在表中，前三列显示了每个</a:t>
            </a:r>
            <a:r>
              <a:rPr lang="en-US" altLang="zh-CN" dirty="0"/>
              <a:t>DBMS</a:t>
            </a:r>
            <a:r>
              <a:rPr lang="zh-CN" altLang="en-US" dirty="0"/>
              <a:t>及其数据模型，后面是技术特性和支持的服务模型，这里的分析仅考虑</a:t>
            </a:r>
            <a:r>
              <a:rPr lang="en-US" altLang="zh-CN" dirty="0"/>
              <a:t>DBMS</a:t>
            </a:r>
            <a:r>
              <a:rPr lang="zh-CN" altLang="en-US" dirty="0"/>
              <a:t>的标准版本。</a:t>
            </a:r>
            <a:endParaRPr lang="en-US" altLang="zh-CN" dirty="0"/>
          </a:p>
          <a:p>
            <a:r>
              <a:rPr lang="zh-CN" altLang="en-US" dirty="0"/>
              <a:t>论文</a:t>
            </a:r>
            <a:r>
              <a:rPr lang="en-US" altLang="zh-CN" dirty="0"/>
              <a:t>16</a:t>
            </a:r>
            <a:r>
              <a:rPr lang="zh-CN" altLang="en-US" dirty="0"/>
              <a:t>页</a:t>
            </a:r>
            <a:endParaRPr lang="en-US" altLang="zh-CN" dirty="0"/>
          </a:p>
          <a:p>
            <a:r>
              <a:rPr lang="zh-CN" altLang="en-US" dirty="0"/>
              <a:t>将数据库以云服务模式交付给用户，就是数据库即服务</a:t>
            </a:r>
            <a:r>
              <a:rPr lang="en-US" altLang="zh-CN" dirty="0"/>
              <a:t>——DBaaS</a:t>
            </a:r>
            <a:r>
              <a:rPr lang="zh-CN" altLang="en-US" dirty="0"/>
              <a:t>，也称云数据库。</a:t>
            </a:r>
            <a:r>
              <a:rPr lang="en-US" altLang="zh-CN" dirty="0"/>
              <a:t>DBaaS</a:t>
            </a:r>
            <a:r>
              <a:rPr lang="zh-CN" altLang="en-US" dirty="0"/>
              <a:t>（</a:t>
            </a:r>
            <a:r>
              <a:rPr lang="en-US" altLang="zh-CN" dirty="0" err="1"/>
              <a:t>DataBase</a:t>
            </a:r>
            <a:r>
              <a:rPr lang="en-US" altLang="zh-CN" dirty="0"/>
              <a:t>-as-a-Service</a:t>
            </a:r>
            <a:r>
              <a:rPr lang="zh-CN" altLang="en-US" dirty="0"/>
              <a:t>），数据库即服务。</a:t>
            </a:r>
          </a:p>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36</a:t>
            </a:fld>
            <a:endParaRPr lang="zh-CN" altLang="en-US"/>
          </a:p>
        </p:txBody>
      </p:sp>
    </p:spTree>
    <p:extLst>
      <p:ext uri="{BB962C8B-B14F-4D97-AF65-F5344CB8AC3E}">
        <p14:creationId xmlns:p14="http://schemas.microsoft.com/office/powerpoint/2010/main" val="99637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随着时间的推移，应用程序的类型已经从、、、发展成为、、、，应用程序变得越来越复杂且长期运行</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5</a:t>
            </a:fld>
            <a:endParaRPr lang="zh-CN" altLang="en-US"/>
          </a:p>
        </p:txBody>
      </p:sp>
    </p:spTree>
    <p:extLst>
      <p:ext uri="{BB962C8B-B14F-4D97-AF65-F5344CB8AC3E}">
        <p14:creationId xmlns:p14="http://schemas.microsoft.com/office/powerpoint/2010/main" val="1462619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分布式文件系统是一种拓展的网络文件系统，它允许多个分布节点在内部共享文件</a:t>
            </a:r>
            <a:r>
              <a:rPr lang="en-US" altLang="zh-CN" dirty="0"/>
              <a:t>/</a:t>
            </a:r>
            <a:r>
              <a:rPr lang="zh-CN" altLang="en-US" dirty="0"/>
              <a:t>数据，而无需使用远程调用方法或过程。</a:t>
            </a:r>
            <a:r>
              <a:rPr lang="en-US" altLang="zh-CN" dirty="0"/>
              <a:t>DFS</a:t>
            </a:r>
            <a:r>
              <a:rPr lang="zh-CN" altLang="en-US" dirty="0"/>
              <a:t>可大致分为三个模型。</a:t>
            </a:r>
            <a:endParaRPr lang="en-US" altLang="zh-CN" dirty="0"/>
          </a:p>
          <a:p>
            <a:r>
              <a:rPr lang="zh-CN" altLang="en-US" dirty="0"/>
              <a:t>基于客户端</a:t>
            </a:r>
            <a:r>
              <a:rPr lang="en-US" altLang="zh-CN" dirty="0"/>
              <a:t>-</a:t>
            </a:r>
            <a:r>
              <a:rPr lang="zh-CN" altLang="en-US" dirty="0"/>
              <a:t>服务器体系结构的文件系统提供本地文件系统的标准化视图；集群分布式文件系统，它提供多个节点以支持对同一块设备的并发访问；对称文件系统，其中所有节点都具有磁盘结构的完整视图。</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37</a:t>
            </a:fld>
            <a:endParaRPr lang="zh-CN" altLang="en-US"/>
          </a:p>
        </p:txBody>
      </p:sp>
    </p:spTree>
    <p:extLst>
      <p:ext uri="{BB962C8B-B14F-4D97-AF65-F5344CB8AC3E}">
        <p14:creationId xmlns:p14="http://schemas.microsoft.com/office/powerpoint/2010/main" val="139441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看论文 </a:t>
            </a:r>
            <a:r>
              <a:rPr lang="en-US" altLang="zh-CN" dirty="0"/>
              <a:t>24</a:t>
            </a:r>
            <a:r>
              <a:rPr lang="zh-CN" altLang="en-US" dirty="0"/>
              <a:t>页</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44</a:t>
            </a:fld>
            <a:endParaRPr lang="zh-CN" altLang="en-US"/>
          </a:p>
        </p:txBody>
      </p:sp>
    </p:spTree>
    <p:extLst>
      <p:ext uri="{BB962C8B-B14F-4D97-AF65-F5344CB8AC3E}">
        <p14:creationId xmlns:p14="http://schemas.microsoft.com/office/powerpoint/2010/main" val="2257142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45</a:t>
            </a:fld>
            <a:endParaRPr lang="zh-CN" altLang="en-US"/>
          </a:p>
        </p:txBody>
      </p:sp>
    </p:spTree>
    <p:extLst>
      <p:ext uri="{BB962C8B-B14F-4D97-AF65-F5344CB8AC3E}">
        <p14:creationId xmlns:p14="http://schemas.microsoft.com/office/powerpoint/2010/main" val="1573954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56</a:t>
            </a:fld>
            <a:endParaRPr lang="zh-CN" altLang="en-US"/>
          </a:p>
        </p:txBody>
      </p:sp>
    </p:spTree>
    <p:extLst>
      <p:ext uri="{BB962C8B-B14F-4D97-AF65-F5344CB8AC3E}">
        <p14:creationId xmlns:p14="http://schemas.microsoft.com/office/powerpoint/2010/main" val="25538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57</a:t>
            </a:fld>
            <a:endParaRPr lang="zh-CN" altLang="en-US"/>
          </a:p>
        </p:txBody>
      </p:sp>
    </p:spTree>
    <p:extLst>
      <p:ext uri="{BB962C8B-B14F-4D97-AF65-F5344CB8AC3E}">
        <p14:creationId xmlns:p14="http://schemas.microsoft.com/office/powerpoint/2010/main" val="1180116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与此同时，数据也在以指数速率增加。数据可以从各种来源生成。包括物联网环境中的大量设备，这些设备可以在程序运行时生成大量数据，应用程序可以进一步生成大量数据。  应用程序可能需要频繁访问多个分布式数据源，在应用程序部署和供应期间，用户会面对各种问题如何、、、、，如何、、、、，为了从应用程序或是其他产生的大量数据中检索基础有效知识，需要有效的数据处理生态系统和知识过滤方法。</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6</a:t>
            </a:fld>
            <a:endParaRPr lang="zh-CN" altLang="en-US"/>
          </a:p>
        </p:txBody>
      </p:sp>
    </p:spTree>
    <p:extLst>
      <p:ext uri="{BB962C8B-B14F-4D97-AF65-F5344CB8AC3E}">
        <p14:creationId xmlns:p14="http://schemas.microsoft.com/office/powerpoint/2010/main" val="1981344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云为大数据集群提供了合适的框架，并为其存储和放置提供了高效的分布式数据库。但是也存在一些问题。</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7</a:t>
            </a:fld>
            <a:endParaRPr lang="zh-CN" altLang="en-US"/>
          </a:p>
        </p:txBody>
      </p:sp>
    </p:spTree>
    <p:extLst>
      <p:ext uri="{BB962C8B-B14F-4D97-AF65-F5344CB8AC3E}">
        <p14:creationId xmlns:p14="http://schemas.microsoft.com/office/powerpoint/2010/main" val="2314484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通用数据管理生命周期以及大数据生命周期模型都没有提到数据的价值，为了解决这个问题，</a:t>
            </a:r>
            <a:r>
              <a:rPr lang="en-US" altLang="zh-CN" dirty="0"/>
              <a:t>NIST</a:t>
            </a:r>
            <a:r>
              <a:rPr lang="zh-CN" altLang="en-US" dirty="0"/>
              <a:t>、、、，其中行动阶段与使用综合知识创造价值有关，</a:t>
            </a:r>
            <a:r>
              <a:rPr lang="en-US" altLang="zh-CN" dirty="0"/>
              <a:t>OCED</a:t>
            </a:r>
            <a:r>
              <a:rPr lang="zh-CN" altLang="en-US" dirty="0"/>
              <a:t>更多关注数据价值，提出了、、、、，该模型形成一个迭代，封闭的反馈循环。但是</a:t>
            </a:r>
            <a:r>
              <a:rPr lang="en-US" altLang="zh-CN" dirty="0"/>
              <a:t>OCED</a:t>
            </a:r>
            <a:r>
              <a:rPr lang="zh-CN" altLang="en-US" dirty="0"/>
              <a:t>后来也暴露了它的一些主要缺点，为此又提出了一个新得参考模型，将商业智能系统和环境两个附加到</a:t>
            </a:r>
            <a:r>
              <a:rPr lang="en-US" altLang="zh-CN" dirty="0"/>
              <a:t>OCED</a:t>
            </a:r>
            <a:r>
              <a:rPr lang="zh-CN" altLang="en-US" dirty="0"/>
              <a:t>模型中。通过</a:t>
            </a:r>
            <a:r>
              <a:rPr lang="en-US" altLang="zh-CN" dirty="0"/>
              <a:t>BI</a:t>
            </a:r>
            <a:r>
              <a:rPr lang="zh-CN" altLang="en-US" dirty="0"/>
              <a:t>的迭代交互和对其环境的观察，可以达到更大的一个循环。</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11</a:t>
            </a:fld>
            <a:endParaRPr lang="zh-CN" altLang="en-US"/>
          </a:p>
        </p:txBody>
      </p:sp>
    </p:spTree>
    <p:extLst>
      <p:ext uri="{BB962C8B-B14F-4D97-AF65-F5344CB8AC3E}">
        <p14:creationId xmlns:p14="http://schemas.microsoft.com/office/powerpoint/2010/main" val="207754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在进行任何使用之前，需要以适当的形式描述数据。用于描述数据的信息被称为元数据，它的使用丰富了数据管理，因此元数据可以适当的支持和改进任何数据管理活动。元数据管理的两个主要问题是、、、、、</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12</a:t>
            </a:fld>
            <a:endParaRPr lang="zh-CN" altLang="en-US"/>
          </a:p>
        </p:txBody>
      </p:sp>
    </p:spTree>
    <p:extLst>
      <p:ext uri="{BB962C8B-B14F-4D97-AF65-F5344CB8AC3E}">
        <p14:creationId xmlns:p14="http://schemas.microsoft.com/office/powerpoint/2010/main" val="4014295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下面对这个模型做一个简单的介绍</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14</a:t>
            </a:fld>
            <a:endParaRPr lang="zh-CN" altLang="en-US"/>
          </a:p>
        </p:txBody>
      </p:sp>
    </p:spTree>
    <p:extLst>
      <p:ext uri="{BB962C8B-B14F-4D97-AF65-F5344CB8AC3E}">
        <p14:creationId xmlns:p14="http://schemas.microsoft.com/office/powerpoint/2010/main" val="1506570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对于管理存储元数据，这里主要有两个方面</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15</a:t>
            </a:fld>
            <a:endParaRPr lang="zh-CN" altLang="en-US"/>
          </a:p>
        </p:txBody>
      </p:sp>
    </p:spTree>
    <p:extLst>
      <p:ext uri="{BB962C8B-B14F-4D97-AF65-F5344CB8AC3E}">
        <p14:creationId xmlns:p14="http://schemas.microsoft.com/office/powerpoint/2010/main" val="899362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16</a:t>
            </a:fld>
            <a:endParaRPr lang="zh-CN" altLang="en-US"/>
          </a:p>
        </p:txBody>
      </p:sp>
    </p:spTree>
    <p:extLst>
      <p:ext uri="{BB962C8B-B14F-4D97-AF65-F5344CB8AC3E}">
        <p14:creationId xmlns:p14="http://schemas.microsoft.com/office/powerpoint/2010/main" val="93197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78" indent="0" algn="ctr">
              <a:buNone/>
              <a:defRPr sz="2000"/>
            </a:lvl2pPr>
            <a:lvl3pPr marL="914354" indent="0" algn="ctr">
              <a:buNone/>
              <a:defRPr sz="19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40626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132761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3235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120154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9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1332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4096849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AB7A37-B852-49AB-B2E2-96296AB21F67}" type="datetimeFigureOut">
              <a:rPr lang="zh-CN" altLang="en-US" smtClean="0"/>
              <a:t>2019/5/6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66198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B7A37-B852-49AB-B2E2-96296AB21F67}" type="datetimeFigureOut">
              <a:rPr lang="zh-CN" altLang="en-US" smtClean="0"/>
              <a:t>2019/5/6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75503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t>2019/5/6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1732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45254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14189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t>2019/5/6</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53813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186/s40537-019-0178-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2.wdp"/></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2.wdp"/></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5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2.wdp"/></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2.wdp"/></Relationships>
</file>

<file path=ppt/slides/_rels/slide5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sp>
        <p:nvSpPr>
          <p:cNvPr id="79" name="矩形 78"/>
          <p:cNvSpPr/>
          <p:nvPr/>
        </p:nvSpPr>
        <p:spPr>
          <a:xfrm>
            <a:off x="-10775" y="3819516"/>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384970" y="4268970"/>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p:cNvSpPr txBox="1"/>
          <p:nvPr/>
        </p:nvSpPr>
        <p:spPr>
          <a:xfrm>
            <a:off x="389309" y="1573917"/>
            <a:ext cx="11391832" cy="1323437"/>
          </a:xfrm>
          <a:prstGeom prst="rect">
            <a:avLst/>
          </a:prstGeom>
          <a:noFill/>
        </p:spPr>
        <p:txBody>
          <a:bodyPr wrap="none" lIns="91438" tIns="45719" rIns="91438" bIns="45719" rtlCol="0">
            <a:spAutoFit/>
          </a:bodyPr>
          <a:lstStyle/>
          <a:p>
            <a:pPr algn="ctr"/>
            <a:r>
              <a:rPr lang="en-US" altLang="zh-CN" sz="4000" dirty="0">
                <a:ln w="0"/>
                <a:latin typeface="微软雅黑" panose="020B0503020204020204" pitchFamily="34" charset="-122"/>
              </a:rPr>
              <a:t>A survey on data storage and placement</a:t>
            </a:r>
          </a:p>
          <a:p>
            <a:pPr algn="ctr"/>
            <a:r>
              <a:rPr lang="en-US" altLang="zh-CN" sz="4000" dirty="0">
                <a:ln w="0"/>
                <a:latin typeface="微软雅黑" panose="020B0503020204020204" pitchFamily="34" charset="-122"/>
              </a:rPr>
              <a:t>methodologies for Cloud‑Big Data ecosystem</a:t>
            </a:r>
            <a:endParaRPr lang="zh-CN" altLang="en-US" sz="4000" dirty="0">
              <a:ln w="0"/>
              <a:latin typeface="微软雅黑" panose="020B0503020204020204" pitchFamily="34" charset="-122"/>
              <a:ea typeface="微软雅黑" panose="020B0503020204020204" pitchFamily="34" charset="-122"/>
            </a:endParaRPr>
          </a:p>
        </p:txBody>
      </p:sp>
      <p:sp>
        <p:nvSpPr>
          <p:cNvPr id="46" name="文本框 45"/>
          <p:cNvSpPr txBox="1"/>
          <p:nvPr/>
        </p:nvSpPr>
        <p:spPr>
          <a:xfrm>
            <a:off x="1626852" y="4126627"/>
            <a:ext cx="6293656" cy="584771"/>
          </a:xfrm>
          <a:prstGeom prst="rect">
            <a:avLst/>
          </a:prstGeom>
          <a:noFill/>
        </p:spPr>
        <p:txBody>
          <a:bodyPr wrap="square" lIns="91436" tIns="45718" rIns="91436" bIns="45718"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rPr>
              <a:t>汇报人：许芳芳        </a:t>
            </a:r>
            <a:r>
              <a:rPr lang="zh-CN" altLang="en-US" sz="24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汇报时间：</a:t>
            </a:r>
            <a:r>
              <a:rPr lang="en-US" altLang="zh-CN" sz="24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2019-5-7</a:t>
            </a:r>
            <a:endParaRPr lang="zh-CN" altLang="en-US" sz="32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57" name="圆角矩形 56"/>
          <p:cNvSpPr/>
          <p:nvPr/>
        </p:nvSpPr>
        <p:spPr>
          <a:xfrm rot="16200000" flipV="1">
            <a:off x="10381345" y="3792347"/>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pic>
        <p:nvPicPr>
          <p:cNvPr id="26" name="图片 25"/>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0313565" y="3838063"/>
            <a:ext cx="1416424" cy="1222772"/>
          </a:xfrm>
          <a:prstGeom prst="rect">
            <a:avLst/>
          </a:prstGeom>
          <a:effectLst>
            <a:glow>
              <a:schemeClr val="accent1"/>
            </a:glow>
          </a:effectLst>
        </p:spPr>
      </p:pic>
      <p:sp>
        <p:nvSpPr>
          <p:cNvPr id="2" name="文本框 1"/>
          <p:cNvSpPr txBox="1"/>
          <p:nvPr/>
        </p:nvSpPr>
        <p:spPr>
          <a:xfrm>
            <a:off x="3258312" y="3088158"/>
            <a:ext cx="5653826" cy="400110"/>
          </a:xfrm>
          <a:prstGeom prst="rect">
            <a:avLst/>
          </a:prstGeom>
          <a:noFill/>
        </p:spPr>
        <p:txBody>
          <a:bodyPr wrap="square" rtlCol="0">
            <a:spAutoFit/>
          </a:bodyPr>
          <a:lstStyle/>
          <a:p>
            <a:r>
              <a:rPr lang="zh-CN" altLang="en-US" sz="2000" dirty="0"/>
              <a:t>云大数据生态系统的数据存储和布局方法的概述</a:t>
            </a:r>
          </a:p>
        </p:txBody>
      </p:sp>
    </p:spTree>
    <p:extLst>
      <p:ext uri="{BB962C8B-B14F-4D97-AF65-F5344CB8AC3E}">
        <p14:creationId xmlns:p14="http://schemas.microsoft.com/office/powerpoint/2010/main" val="8925312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762473" y="1943757"/>
            <a:ext cx="2628000"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60" name="文本框 59"/>
          <p:cNvSpPr txBox="1"/>
          <p:nvPr/>
        </p:nvSpPr>
        <p:spPr>
          <a:xfrm>
            <a:off x="647719" y="203187"/>
            <a:ext cx="1438658" cy="584771"/>
          </a:xfrm>
          <a:prstGeom prst="rect">
            <a:avLst/>
          </a:prstGeom>
          <a:noFill/>
        </p:spPr>
        <p:txBody>
          <a:bodyPr wrap="square" lIns="91436" tIns="45718" rIns="91436" bIns="45718" rtlCol="0">
            <a:spAutoFit/>
          </a:bodyPr>
          <a:lstStyle/>
          <a:p>
            <a:pPr algn="ctr"/>
            <a:r>
              <a:rPr lang="zh-CN" altLang="en-US" sz="1600" spc="600" dirty="0">
                <a:solidFill>
                  <a:schemeClr val="tx2"/>
                </a:solidFill>
                <a:latin typeface="微软雅黑" panose="020B0503020204020204" pitchFamily="34" charset="-122"/>
                <a:ea typeface="微软雅黑" panose="020B0503020204020204" pitchFamily="34" charset="-122"/>
              </a:rPr>
              <a:t>数据生命周期管理</a:t>
            </a:r>
          </a:p>
        </p:txBody>
      </p:sp>
      <p:sp>
        <p:nvSpPr>
          <p:cNvPr id="61" name="矩形 60"/>
          <p:cNvSpPr/>
          <p:nvPr/>
        </p:nvSpPr>
        <p:spPr>
          <a:xfrm>
            <a:off x="2443141" y="325001"/>
            <a:ext cx="3519160" cy="400105"/>
          </a:xfrm>
          <a:prstGeom prst="rect">
            <a:avLst/>
          </a:prstGeom>
        </p:spPr>
        <p:txBody>
          <a:bodyPr wrap="none" lIns="91436" tIns="45718" rIns="91436" bIns="45718">
            <a:spAutoFit/>
          </a:bodyPr>
          <a:lstStyle/>
          <a:p>
            <a:pPr algn="ctr"/>
            <a:r>
              <a:rPr lang="en-US" altLang="zh-CN" sz="2000" dirty="0">
                <a:solidFill>
                  <a:schemeClr val="bg1"/>
                </a:solidFill>
                <a:latin typeface="微软雅黑" panose="020B0503020204020204" pitchFamily="34" charset="-122"/>
              </a:rPr>
              <a:t>Data lifecycle management</a:t>
            </a:r>
          </a:p>
        </p:txBody>
      </p:sp>
      <p:grpSp>
        <p:nvGrpSpPr>
          <p:cNvPr id="47" name="组合 46"/>
          <p:cNvGrpSpPr/>
          <p:nvPr/>
        </p:nvGrpSpPr>
        <p:grpSpPr>
          <a:xfrm>
            <a:off x="10058402" y="219571"/>
            <a:ext cx="2110519" cy="487244"/>
            <a:chOff x="10084160" y="245329"/>
            <a:chExt cx="2110519" cy="487244"/>
          </a:xfrm>
        </p:grpSpPr>
        <p:grpSp>
          <p:nvGrpSpPr>
            <p:cNvPr id="48" name="组合 47"/>
            <p:cNvGrpSpPr/>
            <p:nvPr/>
          </p:nvGrpSpPr>
          <p:grpSpPr>
            <a:xfrm>
              <a:off x="11426985" y="245329"/>
              <a:ext cx="767694" cy="487244"/>
              <a:chOff x="11289749" y="812504"/>
              <a:chExt cx="767694" cy="487244"/>
            </a:xfrm>
          </p:grpSpPr>
          <p:grpSp>
            <p:nvGrpSpPr>
              <p:cNvPr id="50" name="组 2"/>
              <p:cNvGrpSpPr/>
              <p:nvPr/>
            </p:nvGrpSpPr>
            <p:grpSpPr>
              <a:xfrm>
                <a:off x="11289750" y="812504"/>
                <a:ext cx="767693" cy="487244"/>
                <a:chOff x="11424304" y="252856"/>
                <a:chExt cx="767693" cy="487245"/>
              </a:xfrm>
            </p:grpSpPr>
            <p:grpSp>
              <p:nvGrpSpPr>
                <p:cNvPr id="52" name="组 1"/>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圆角矩形 52"/>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1" name="图片 50"/>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49" name="文本框 48"/>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2" name="文本框 1"/>
          <p:cNvSpPr txBox="1"/>
          <p:nvPr/>
        </p:nvSpPr>
        <p:spPr>
          <a:xfrm>
            <a:off x="749593" y="1444157"/>
            <a:ext cx="2704563" cy="461665"/>
          </a:xfrm>
          <a:prstGeom prst="rect">
            <a:avLst/>
          </a:prstGeom>
          <a:noFill/>
        </p:spPr>
        <p:txBody>
          <a:bodyPr wrap="square" rtlCol="0">
            <a:spAutoFit/>
          </a:bodyPr>
          <a:lstStyle/>
          <a:p>
            <a:r>
              <a:rPr lang="zh-CN" altLang="en-US" sz="2400" dirty="0"/>
              <a:t>数据生命周期模型</a:t>
            </a:r>
          </a:p>
        </p:txBody>
      </p:sp>
      <p:sp>
        <p:nvSpPr>
          <p:cNvPr id="3" name="文本框 2"/>
          <p:cNvSpPr txBox="1"/>
          <p:nvPr/>
        </p:nvSpPr>
        <p:spPr>
          <a:xfrm>
            <a:off x="1429040" y="2241375"/>
            <a:ext cx="9370884" cy="3416320"/>
          </a:xfrm>
          <a:prstGeom prst="rect">
            <a:avLst/>
          </a:prstGeom>
          <a:noFill/>
        </p:spPr>
        <p:txBody>
          <a:bodyPr wrap="square" rtlCol="0">
            <a:spAutoFit/>
          </a:bodyPr>
          <a:lstStyle/>
          <a:p>
            <a:pPr>
              <a:lnSpc>
                <a:spcPct val="150000"/>
              </a:lnSpc>
            </a:pPr>
            <a:r>
              <a:rPr lang="en-US" altLang="zh-CN" sz="2400" dirty="0"/>
              <a:t>1</a:t>
            </a:r>
            <a:r>
              <a:rPr lang="zh-CN" altLang="en-US" sz="2400" dirty="0"/>
              <a:t>、通用数据管理生命周期</a:t>
            </a:r>
          </a:p>
          <a:p>
            <a:pPr>
              <a:lnSpc>
                <a:spcPct val="150000"/>
              </a:lnSpc>
            </a:pPr>
            <a:r>
              <a:rPr lang="zh-CN" altLang="en-US" sz="2400" dirty="0"/>
              <a:t>      生成、收集（管理）、存储、发布、发现、处理、数据分析等活动。</a:t>
            </a:r>
          </a:p>
          <a:p>
            <a:pPr>
              <a:lnSpc>
                <a:spcPct val="150000"/>
              </a:lnSpc>
            </a:pPr>
            <a:r>
              <a:rPr lang="en-US" altLang="zh-CN" sz="2400" dirty="0"/>
              <a:t>2</a:t>
            </a:r>
            <a:r>
              <a:rPr lang="zh-CN" altLang="en-US" sz="2400" dirty="0"/>
              <a:t>、大数据生命周期模型</a:t>
            </a:r>
            <a:endParaRPr lang="en-US" altLang="zh-CN" sz="2400" dirty="0"/>
          </a:p>
          <a:p>
            <a:pPr>
              <a:lnSpc>
                <a:spcPct val="150000"/>
              </a:lnSpc>
            </a:pPr>
            <a:r>
              <a:rPr lang="en-US" altLang="zh-CN" sz="2400" dirty="0"/>
              <a:t>      </a:t>
            </a:r>
            <a:r>
              <a:rPr lang="zh-CN" altLang="en-US" sz="2400" dirty="0"/>
              <a:t>主要包括活动：数据收集、数据加载、数据处理、数据分析和数据可视化。  </a:t>
            </a:r>
          </a:p>
        </p:txBody>
      </p:sp>
    </p:spTree>
    <p:extLst>
      <p:ext uri="{BB962C8B-B14F-4D97-AF65-F5344CB8AC3E}">
        <p14:creationId xmlns:p14="http://schemas.microsoft.com/office/powerpoint/2010/main" val="1057663032"/>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2717580" y="3366065"/>
            <a:ext cx="3096000" cy="10596"/>
          </a:xfrm>
          <a:prstGeom prst="line">
            <a:avLst/>
          </a:prstGeom>
          <a:ln w="25400">
            <a:solidFill>
              <a:srgbClr val="A9C8E4"/>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rot="10800000" flipV="1">
            <a:off x="2777541" y="312143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1</a:t>
            </a:r>
            <a:endParaRPr lang="zh-CN" altLang="en-US" sz="2400" b="1" dirty="0"/>
          </a:p>
        </p:txBody>
      </p:sp>
      <p:sp>
        <p:nvSpPr>
          <p:cNvPr id="25" name="圆角矩形 24"/>
          <p:cNvSpPr/>
          <p:nvPr/>
        </p:nvSpPr>
        <p:spPr>
          <a:xfrm rot="10800000" flipV="1">
            <a:off x="8979794" y="4096274"/>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4</a:t>
            </a:r>
            <a:endParaRPr lang="zh-CN" altLang="en-US" sz="2400" b="1" dirty="0"/>
          </a:p>
        </p:txBody>
      </p:sp>
      <p:sp>
        <p:nvSpPr>
          <p:cNvPr id="28" name="圆角矩形 27"/>
          <p:cNvSpPr/>
          <p:nvPr/>
        </p:nvSpPr>
        <p:spPr>
          <a:xfrm rot="10800000" flipV="1">
            <a:off x="5236896" y="3087726"/>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2</a:t>
            </a:r>
            <a:endParaRPr lang="zh-CN" altLang="en-US" sz="2400" b="1" dirty="0"/>
          </a:p>
        </p:txBody>
      </p:sp>
      <p:sp>
        <p:nvSpPr>
          <p:cNvPr id="40" name="矩形 39"/>
          <p:cNvSpPr/>
          <p:nvPr/>
        </p:nvSpPr>
        <p:spPr>
          <a:xfrm>
            <a:off x="9695918" y="3847166"/>
            <a:ext cx="2170257" cy="1015659"/>
          </a:xfrm>
          <a:prstGeom prst="rect">
            <a:avLst/>
          </a:prstGeom>
        </p:spPr>
        <p:txBody>
          <a:bodyPr wrap="square" lIns="91436" tIns="45718" rIns="91436" bIns="45718">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文献</a:t>
            </a:r>
            <a:r>
              <a:rPr lang="en-US" altLang="zh-CN" sz="2000" dirty="0">
                <a:latin typeface="微软雅黑" panose="020B0503020204020204" pitchFamily="34" charset="-122"/>
                <a:ea typeface="微软雅黑" panose="020B0503020204020204" pitchFamily="34" charset="-122"/>
              </a:rPr>
              <a:t>【21】</a:t>
            </a:r>
            <a:r>
              <a:rPr lang="zh-CN" altLang="en-US" sz="2000" dirty="0">
                <a:latin typeface="微软雅黑" panose="020B0503020204020204" pitchFamily="34" charset="-122"/>
                <a:ea typeface="微软雅黑" panose="020B0503020204020204" pitchFamily="34" charset="-122"/>
              </a:rPr>
              <a:t>提出新的参考模型</a:t>
            </a:r>
            <a:endParaRPr lang="en-US" altLang="zh-CN" sz="2000" dirty="0">
              <a:latin typeface="微软雅黑" panose="020B0503020204020204" pitchFamily="34" charset="-122"/>
              <a:ea typeface="微软雅黑" panose="020B0503020204020204" pitchFamily="34" charset="-122"/>
            </a:endParaRPr>
          </a:p>
        </p:txBody>
      </p:sp>
      <p:sp>
        <p:nvSpPr>
          <p:cNvPr id="42" name="矩形 41"/>
          <p:cNvSpPr/>
          <p:nvPr/>
        </p:nvSpPr>
        <p:spPr>
          <a:xfrm>
            <a:off x="4515053" y="2056009"/>
            <a:ext cx="1779474" cy="892548"/>
          </a:xfrm>
          <a:prstGeom prst="rect">
            <a:avLst/>
          </a:prstGeom>
        </p:spPr>
        <p:txBody>
          <a:bodyPr wrap="square" lIns="91436" tIns="45718" rIns="91436" bIns="45718">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收集、准备、分析、行动</a:t>
            </a:r>
            <a:endParaRPr lang="en-US" altLang="zh-CN" sz="2000"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4056976" y="1562791"/>
            <a:ext cx="2890527" cy="453453"/>
          </a:xfrm>
          <a:prstGeom prst="rect">
            <a:avLst/>
          </a:prstGeom>
          <a:noFill/>
        </p:spPr>
        <p:txBody>
          <a:bodyPr wrap="none" lIns="91436" tIns="45718" rIns="91436" bIns="45718" rtlCol="0">
            <a:spAutoFit/>
          </a:bodyPr>
          <a:lstStyle/>
          <a:p>
            <a:pPr>
              <a:lnSpc>
                <a:spcPct val="130000"/>
              </a:lnSpc>
            </a:pPr>
            <a:r>
              <a:rPr lang="en-US" altLang="zh-CN" sz="2000" dirty="0">
                <a:latin typeface="微软雅黑" panose="020B0503020204020204" pitchFamily="34" charset="-122"/>
                <a:ea typeface="微软雅黑" panose="020B0503020204020204" pitchFamily="34" charset="-122"/>
              </a:rPr>
              <a:t>NIST</a:t>
            </a:r>
            <a:r>
              <a:rPr lang="zh-CN" altLang="en-US" sz="2000" dirty="0">
                <a:latin typeface="微软雅黑" panose="020B0503020204020204" pitchFamily="34" charset="-122"/>
                <a:ea typeface="微软雅黑" panose="020B0503020204020204" pitchFamily="34" charset="-122"/>
              </a:rPr>
              <a:t>提出四个管理阶段</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58" name="矩形 57"/>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60" name="文本框 59"/>
          <p:cNvSpPr txBox="1"/>
          <p:nvPr/>
        </p:nvSpPr>
        <p:spPr>
          <a:xfrm>
            <a:off x="647719" y="203187"/>
            <a:ext cx="1438658" cy="584771"/>
          </a:xfrm>
          <a:prstGeom prst="rect">
            <a:avLst/>
          </a:prstGeom>
          <a:noFill/>
        </p:spPr>
        <p:txBody>
          <a:bodyPr wrap="square" lIns="91436" tIns="45718" rIns="91436" bIns="45718" rtlCol="0">
            <a:spAutoFit/>
          </a:bodyPr>
          <a:lstStyle/>
          <a:p>
            <a:pPr algn="ctr"/>
            <a:r>
              <a:rPr lang="zh-CN" altLang="en-US" sz="1600" spc="600" dirty="0">
                <a:solidFill>
                  <a:schemeClr val="tx2"/>
                </a:solidFill>
                <a:latin typeface="微软雅黑" panose="020B0503020204020204" pitchFamily="34" charset="-122"/>
                <a:ea typeface="微软雅黑" panose="020B0503020204020204" pitchFamily="34" charset="-122"/>
              </a:rPr>
              <a:t>数据生命周期管理</a:t>
            </a:r>
          </a:p>
        </p:txBody>
      </p:sp>
      <p:sp>
        <p:nvSpPr>
          <p:cNvPr id="61" name="矩形 60"/>
          <p:cNvSpPr/>
          <p:nvPr/>
        </p:nvSpPr>
        <p:spPr>
          <a:xfrm>
            <a:off x="2443141" y="325001"/>
            <a:ext cx="3519160" cy="400105"/>
          </a:xfrm>
          <a:prstGeom prst="rect">
            <a:avLst/>
          </a:prstGeom>
        </p:spPr>
        <p:txBody>
          <a:bodyPr wrap="none" lIns="91436" tIns="45718" rIns="91436" bIns="45718">
            <a:spAutoFit/>
          </a:bodyPr>
          <a:lstStyle/>
          <a:p>
            <a:pPr algn="ctr"/>
            <a:r>
              <a:rPr lang="en-US" altLang="zh-CN" sz="2000" dirty="0">
                <a:solidFill>
                  <a:schemeClr val="bg1"/>
                </a:solidFill>
                <a:latin typeface="微软雅黑" panose="020B0503020204020204" pitchFamily="34" charset="-122"/>
              </a:rPr>
              <a:t>Data lifecycle management</a:t>
            </a:r>
          </a:p>
        </p:txBody>
      </p:sp>
      <p:grpSp>
        <p:nvGrpSpPr>
          <p:cNvPr id="47" name="组合 46"/>
          <p:cNvGrpSpPr/>
          <p:nvPr/>
        </p:nvGrpSpPr>
        <p:grpSpPr>
          <a:xfrm>
            <a:off x="10058402" y="219571"/>
            <a:ext cx="2110519" cy="487244"/>
            <a:chOff x="10084160" y="245329"/>
            <a:chExt cx="2110519" cy="487244"/>
          </a:xfrm>
        </p:grpSpPr>
        <p:grpSp>
          <p:nvGrpSpPr>
            <p:cNvPr id="48" name="组合 47"/>
            <p:cNvGrpSpPr/>
            <p:nvPr/>
          </p:nvGrpSpPr>
          <p:grpSpPr>
            <a:xfrm>
              <a:off x="11426985" y="245329"/>
              <a:ext cx="767694" cy="487244"/>
              <a:chOff x="11289749" y="812504"/>
              <a:chExt cx="767694" cy="487244"/>
            </a:xfrm>
          </p:grpSpPr>
          <p:grpSp>
            <p:nvGrpSpPr>
              <p:cNvPr id="50" name="组 2"/>
              <p:cNvGrpSpPr/>
              <p:nvPr/>
            </p:nvGrpSpPr>
            <p:grpSpPr>
              <a:xfrm>
                <a:off x="11289750" y="812504"/>
                <a:ext cx="767693" cy="487244"/>
                <a:chOff x="11424304" y="252856"/>
                <a:chExt cx="767693" cy="487245"/>
              </a:xfrm>
            </p:grpSpPr>
            <p:grpSp>
              <p:nvGrpSpPr>
                <p:cNvPr id="52" name="组 1"/>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圆角矩形 52"/>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1" name="图片 50"/>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49" name="文本框 48"/>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grpSp>
        <p:nvGrpSpPr>
          <p:cNvPr id="30" name="组合 29"/>
          <p:cNvGrpSpPr/>
          <p:nvPr/>
        </p:nvGrpSpPr>
        <p:grpSpPr>
          <a:xfrm>
            <a:off x="687126" y="2456265"/>
            <a:ext cx="1901443" cy="824559"/>
            <a:chOff x="687126" y="2456265"/>
            <a:chExt cx="1901443" cy="824559"/>
          </a:xfrm>
        </p:grpSpPr>
        <p:grpSp>
          <p:nvGrpSpPr>
            <p:cNvPr id="19" name="组合 18"/>
            <p:cNvGrpSpPr/>
            <p:nvPr/>
          </p:nvGrpSpPr>
          <p:grpSpPr>
            <a:xfrm>
              <a:off x="687126" y="2456265"/>
              <a:ext cx="1901443" cy="824559"/>
              <a:chOff x="4925753" y="1803623"/>
              <a:chExt cx="1822836" cy="1738364"/>
            </a:xfrm>
          </p:grpSpPr>
          <p:sp>
            <p:nvSpPr>
              <p:cNvPr id="20" name="圆角矩形 19"/>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grpSp>
        <p:sp>
          <p:nvSpPr>
            <p:cNvPr id="3" name="文本框 2"/>
            <p:cNvSpPr txBox="1"/>
            <p:nvPr/>
          </p:nvSpPr>
          <p:spPr>
            <a:xfrm>
              <a:off x="878296" y="2519117"/>
              <a:ext cx="1472430" cy="707886"/>
            </a:xfrm>
            <a:prstGeom prst="rect">
              <a:avLst/>
            </a:prstGeom>
            <a:noFill/>
          </p:spPr>
          <p:txBody>
            <a:bodyPr wrap="square" rtlCol="0">
              <a:spAutoFit/>
            </a:bodyPr>
            <a:lstStyle/>
            <a:p>
              <a:r>
                <a:rPr lang="zh-CN" altLang="en-US" sz="2000" dirty="0"/>
                <a:t>通用数据管</a:t>
              </a:r>
              <a:endParaRPr lang="en-US" altLang="zh-CN" sz="2000" dirty="0"/>
            </a:p>
            <a:p>
              <a:r>
                <a:rPr lang="zh-CN" altLang="en-US" sz="2000" dirty="0"/>
                <a:t>理生命周期</a:t>
              </a:r>
            </a:p>
          </p:txBody>
        </p:sp>
      </p:grpSp>
      <p:grpSp>
        <p:nvGrpSpPr>
          <p:cNvPr id="32" name="组合 31"/>
          <p:cNvGrpSpPr/>
          <p:nvPr/>
        </p:nvGrpSpPr>
        <p:grpSpPr>
          <a:xfrm>
            <a:off x="687126" y="3459053"/>
            <a:ext cx="1901442" cy="758973"/>
            <a:chOff x="687126" y="3459053"/>
            <a:chExt cx="1901442" cy="758973"/>
          </a:xfrm>
        </p:grpSpPr>
        <p:grpSp>
          <p:nvGrpSpPr>
            <p:cNvPr id="46" name="组合 45"/>
            <p:cNvGrpSpPr/>
            <p:nvPr/>
          </p:nvGrpSpPr>
          <p:grpSpPr>
            <a:xfrm>
              <a:off x="687126" y="3459053"/>
              <a:ext cx="1901442" cy="715969"/>
              <a:chOff x="4925753" y="1803623"/>
              <a:chExt cx="1822836" cy="1738364"/>
            </a:xfrm>
          </p:grpSpPr>
          <p:sp>
            <p:nvSpPr>
              <p:cNvPr id="62" name="圆角矩形 61"/>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63" name="圆角矩形 62"/>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grpSp>
        <p:sp>
          <p:nvSpPr>
            <p:cNvPr id="4" name="文本框 3"/>
            <p:cNvSpPr txBox="1"/>
            <p:nvPr/>
          </p:nvSpPr>
          <p:spPr>
            <a:xfrm>
              <a:off x="878296" y="3510140"/>
              <a:ext cx="1585669" cy="707886"/>
            </a:xfrm>
            <a:prstGeom prst="rect">
              <a:avLst/>
            </a:prstGeom>
            <a:noFill/>
          </p:spPr>
          <p:txBody>
            <a:bodyPr wrap="square" rtlCol="0">
              <a:spAutoFit/>
            </a:bodyPr>
            <a:lstStyle/>
            <a:p>
              <a:r>
                <a:rPr lang="zh-CN" altLang="en-US" sz="2000" dirty="0"/>
                <a:t>大数据生命周期模型</a:t>
              </a:r>
            </a:p>
          </p:txBody>
        </p:sp>
      </p:grpSp>
      <p:sp>
        <p:nvSpPr>
          <p:cNvPr id="5" name="文本框 4"/>
          <p:cNvSpPr txBox="1"/>
          <p:nvPr/>
        </p:nvSpPr>
        <p:spPr>
          <a:xfrm>
            <a:off x="3485343" y="2558543"/>
            <a:ext cx="697437" cy="707886"/>
          </a:xfrm>
          <a:prstGeom prst="rect">
            <a:avLst/>
          </a:prstGeom>
          <a:noFill/>
        </p:spPr>
        <p:txBody>
          <a:bodyPr wrap="square" rtlCol="0">
            <a:spAutoFit/>
          </a:bodyPr>
          <a:lstStyle/>
          <a:p>
            <a:r>
              <a:rPr lang="zh-CN" altLang="en-US" sz="2000" dirty="0">
                <a:solidFill>
                  <a:srgbClr val="FF0000"/>
                </a:solidFill>
              </a:rPr>
              <a:t>数据</a:t>
            </a:r>
            <a:endParaRPr lang="en-US" altLang="zh-CN" sz="2000" dirty="0">
              <a:solidFill>
                <a:srgbClr val="FF0000"/>
              </a:solidFill>
            </a:endParaRPr>
          </a:p>
          <a:p>
            <a:r>
              <a:rPr lang="zh-CN" altLang="en-US" sz="2000" dirty="0">
                <a:solidFill>
                  <a:srgbClr val="FF0000"/>
                </a:solidFill>
              </a:rPr>
              <a:t>价值</a:t>
            </a:r>
          </a:p>
        </p:txBody>
      </p:sp>
      <p:sp>
        <p:nvSpPr>
          <p:cNvPr id="6" name="文本框 5"/>
          <p:cNvSpPr txBox="1"/>
          <p:nvPr/>
        </p:nvSpPr>
        <p:spPr>
          <a:xfrm>
            <a:off x="3756787" y="3712189"/>
            <a:ext cx="3111357" cy="400110"/>
          </a:xfrm>
          <a:prstGeom prst="rect">
            <a:avLst/>
          </a:prstGeom>
          <a:noFill/>
        </p:spPr>
        <p:txBody>
          <a:bodyPr wrap="square" rtlCol="0">
            <a:spAutoFit/>
          </a:bodyPr>
          <a:lstStyle/>
          <a:p>
            <a:r>
              <a:rPr lang="en-US" altLang="zh-CN" sz="2000" dirty="0">
                <a:latin typeface="+mn-ea"/>
              </a:rPr>
              <a:t>OCED:</a:t>
            </a:r>
            <a:r>
              <a:rPr lang="zh-CN" altLang="en-US" sz="2000" dirty="0">
                <a:latin typeface="+mn-ea"/>
              </a:rPr>
              <a:t>数据价值周期模型</a:t>
            </a:r>
          </a:p>
        </p:txBody>
      </p:sp>
      <p:sp>
        <p:nvSpPr>
          <p:cNvPr id="7" name="文本框 6"/>
          <p:cNvSpPr txBox="1"/>
          <p:nvPr/>
        </p:nvSpPr>
        <p:spPr>
          <a:xfrm>
            <a:off x="3756787" y="4188122"/>
            <a:ext cx="2990105" cy="969496"/>
          </a:xfrm>
          <a:prstGeom prst="rect">
            <a:avLst/>
          </a:prstGeom>
          <a:noFill/>
        </p:spPr>
        <p:txBody>
          <a:bodyPr wrap="square" rtlCol="0">
            <a:spAutoFit/>
          </a:bodyPr>
          <a:lstStyle/>
          <a:p>
            <a:r>
              <a:rPr lang="zh-CN" altLang="en-US" dirty="0"/>
              <a:t>数据化、数据收集、大数据、数据分析、知识库、决策和增值</a:t>
            </a:r>
          </a:p>
        </p:txBody>
      </p:sp>
      <p:cxnSp>
        <p:nvCxnSpPr>
          <p:cNvPr id="9" name="肘形连接符 8"/>
          <p:cNvCxnSpPr/>
          <p:nvPr/>
        </p:nvCxnSpPr>
        <p:spPr>
          <a:xfrm>
            <a:off x="6813573" y="3908565"/>
            <a:ext cx="2764377" cy="4374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上箭头 12"/>
          <p:cNvSpPr/>
          <p:nvPr/>
        </p:nvSpPr>
        <p:spPr>
          <a:xfrm>
            <a:off x="7919747" y="4283984"/>
            <a:ext cx="201478" cy="7980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402504" y="4474670"/>
            <a:ext cx="449108" cy="467135"/>
            <a:chOff x="4975299" y="5540942"/>
            <a:chExt cx="720000" cy="748901"/>
          </a:xfrm>
        </p:grpSpPr>
        <p:sp>
          <p:nvSpPr>
            <p:cNvPr id="14" name="椭圆 13"/>
            <p:cNvSpPr/>
            <p:nvPr/>
          </p:nvSpPr>
          <p:spPr>
            <a:xfrm>
              <a:off x="4975299" y="5561395"/>
              <a:ext cx="720000" cy="7200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加号 15"/>
            <p:cNvSpPr/>
            <p:nvPr/>
          </p:nvSpPr>
          <p:spPr>
            <a:xfrm>
              <a:off x="4988500" y="5540942"/>
              <a:ext cx="660305" cy="748901"/>
            </a:xfrm>
            <a:prstGeom prst="mathPlus">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6111282" y="5451786"/>
            <a:ext cx="1901443" cy="569360"/>
            <a:chOff x="6111282" y="5451786"/>
            <a:chExt cx="1901443" cy="569360"/>
          </a:xfrm>
        </p:grpSpPr>
        <p:grpSp>
          <p:nvGrpSpPr>
            <p:cNvPr id="64" name="组合 63"/>
            <p:cNvGrpSpPr/>
            <p:nvPr/>
          </p:nvGrpSpPr>
          <p:grpSpPr>
            <a:xfrm>
              <a:off x="6111282" y="5451786"/>
              <a:ext cx="1901443" cy="569360"/>
              <a:chOff x="4925753" y="1803623"/>
              <a:chExt cx="1822836" cy="1738364"/>
            </a:xfrm>
          </p:grpSpPr>
          <p:sp>
            <p:nvSpPr>
              <p:cNvPr id="65" name="圆角矩形 64"/>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66" name="圆角矩形 65"/>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6181315" y="5556136"/>
              <a:ext cx="1734274" cy="384721"/>
            </a:xfrm>
            <a:prstGeom prst="rect">
              <a:avLst/>
            </a:prstGeom>
            <a:noFill/>
          </p:spPr>
          <p:txBody>
            <a:bodyPr wrap="square" rtlCol="0">
              <a:spAutoFit/>
            </a:bodyPr>
            <a:lstStyle/>
            <a:p>
              <a:r>
                <a:rPr lang="zh-CN" altLang="en-US" dirty="0">
                  <a:solidFill>
                    <a:srgbClr val="FF0000"/>
                  </a:solidFill>
                </a:rPr>
                <a:t>商业智能系统</a:t>
              </a:r>
            </a:p>
          </p:txBody>
        </p:sp>
      </p:grpSp>
      <p:grpSp>
        <p:nvGrpSpPr>
          <p:cNvPr id="34" name="组合 33"/>
          <p:cNvGrpSpPr/>
          <p:nvPr/>
        </p:nvGrpSpPr>
        <p:grpSpPr>
          <a:xfrm>
            <a:off x="8192684" y="5478788"/>
            <a:ext cx="1106282" cy="569360"/>
            <a:chOff x="8192684" y="5478788"/>
            <a:chExt cx="1106282" cy="569360"/>
          </a:xfrm>
        </p:grpSpPr>
        <p:grpSp>
          <p:nvGrpSpPr>
            <p:cNvPr id="70" name="组合 69"/>
            <p:cNvGrpSpPr/>
            <p:nvPr/>
          </p:nvGrpSpPr>
          <p:grpSpPr>
            <a:xfrm>
              <a:off x="8192684" y="5478788"/>
              <a:ext cx="1106282" cy="569360"/>
              <a:chOff x="4925753" y="1803623"/>
              <a:chExt cx="1822836" cy="1738364"/>
            </a:xfrm>
          </p:grpSpPr>
          <p:sp>
            <p:nvSpPr>
              <p:cNvPr id="71" name="圆角矩形 70"/>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72" name="圆角矩形 71"/>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8357909" y="5571634"/>
              <a:ext cx="801574" cy="384721"/>
            </a:xfrm>
            <a:prstGeom prst="rect">
              <a:avLst/>
            </a:prstGeom>
            <a:noFill/>
          </p:spPr>
          <p:txBody>
            <a:bodyPr wrap="square" rtlCol="0">
              <a:spAutoFit/>
            </a:bodyPr>
            <a:lstStyle/>
            <a:p>
              <a:r>
                <a:rPr lang="zh-CN" altLang="en-US" dirty="0">
                  <a:solidFill>
                    <a:srgbClr val="FF0000"/>
                  </a:solidFill>
                </a:rPr>
                <a:t>环境</a:t>
              </a:r>
            </a:p>
          </p:txBody>
        </p:sp>
      </p:grpSp>
    </p:spTree>
    <p:extLst>
      <p:ext uri="{BB962C8B-B14F-4D97-AF65-F5344CB8AC3E}">
        <p14:creationId xmlns:p14="http://schemas.microsoft.com/office/powerpoint/2010/main" val="27332943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edge">
                                      <p:cBhvr>
                                        <p:cTn id="7" dur="125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500"/>
                                  </p:stCondLst>
                                  <p:childTnLst>
                                    <p:set>
                                      <p:cBhvr>
                                        <p:cTn id="11" dur="1" fill="hold">
                                          <p:stCondLst>
                                            <p:cond delay="0"/>
                                          </p:stCondLst>
                                        </p:cTn>
                                        <p:tgtEl>
                                          <p:spTgt spid="24"/>
                                        </p:tgtEl>
                                        <p:attrNameLst>
                                          <p:attrName>style.visibility</p:attrName>
                                        </p:attrNameLst>
                                      </p:cBhvr>
                                      <p:to>
                                        <p:strVal val="visible"/>
                                      </p:to>
                                    </p:set>
                                    <p:animEffect transition="in" filter="wedge">
                                      <p:cBhvr>
                                        <p:cTn id="12" dur="1250"/>
                                        <p:tgtEl>
                                          <p:spTgt spid="24"/>
                                        </p:tgtEl>
                                      </p:cBhvr>
                                    </p:animEffect>
                                  </p:childTnLst>
                                </p:cTn>
                              </p:par>
                            </p:childTnLst>
                          </p:cTn>
                        </p:par>
                        <p:par>
                          <p:cTn id="13" fill="hold">
                            <p:stCondLst>
                              <p:cond delay="1750"/>
                            </p:stCondLst>
                            <p:childTnLst>
                              <p:par>
                                <p:cTn id="14" presetID="22" presetClass="entr" presetSubtype="4" fill="hold" nodeType="afterEffect">
                                  <p:stCondLst>
                                    <p:cond delay="25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1250"/>
                                        <p:tgtEl>
                                          <p:spTgt spid="30"/>
                                        </p:tgtEl>
                                      </p:cBhvr>
                                    </p:animEffect>
                                  </p:childTnLst>
                                </p:cTn>
                              </p:par>
                            </p:childTnLst>
                          </p:cTn>
                        </p:par>
                        <p:par>
                          <p:cTn id="17" fill="hold">
                            <p:stCondLst>
                              <p:cond delay="3250"/>
                            </p:stCondLst>
                            <p:childTnLst>
                              <p:par>
                                <p:cTn id="18" presetID="22" presetClass="entr" presetSubtype="4" fill="hold" nodeType="afterEffect">
                                  <p:stCondLst>
                                    <p:cond delay="50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125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5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1500"/>
                                        <p:tgtEl>
                                          <p:spTgt spid="5">
                                            <p:txEl>
                                              <p:pRg st="0" end="0"/>
                                            </p:txEl>
                                          </p:spTgt>
                                        </p:tgtEl>
                                      </p:cBhvr>
                                    </p:animEffect>
                                  </p:childTnLst>
                                </p:cTn>
                              </p:par>
                              <p:par>
                                <p:cTn id="26" presetID="10" presetClass="entr" presetSubtype="0" fill="hold" nodeType="withEffect">
                                  <p:stCondLst>
                                    <p:cond delay="25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fade">
                                      <p:cBhvr>
                                        <p:cTn id="28" dur="1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10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nodeType="clickEffect">
                                  <p:stCondLst>
                                    <p:cond delay="0"/>
                                  </p:stCondLst>
                                  <p:childTnLst>
                                    <p:set>
                                      <p:cBhvr>
                                        <p:cTn id="37" dur="1" fill="hold">
                                          <p:stCondLst>
                                            <p:cond delay="0"/>
                                          </p:stCondLst>
                                        </p:cTn>
                                        <p:tgtEl>
                                          <p:spTgt spid="43">
                                            <p:txEl>
                                              <p:pRg st="0" end="0"/>
                                            </p:txEl>
                                          </p:spTgt>
                                        </p:tgtEl>
                                        <p:attrNameLst>
                                          <p:attrName>style.visibility</p:attrName>
                                        </p:attrNameLst>
                                      </p:cBhvr>
                                      <p:to>
                                        <p:strVal val="visible"/>
                                      </p:to>
                                    </p:set>
                                    <p:animEffect transition="in" filter="fade">
                                      <p:cBhvr>
                                        <p:cTn id="38" dur="1000"/>
                                        <p:tgtEl>
                                          <p:spTgt spid="43">
                                            <p:txEl>
                                              <p:pRg st="0" end="0"/>
                                            </p:txEl>
                                          </p:spTgt>
                                        </p:tgtEl>
                                      </p:cBhvr>
                                    </p:animEffect>
                                    <p:anim calcmode="lin" valueType="num">
                                      <p:cBhvr>
                                        <p:cTn id="39"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43">
                                            <p:txEl>
                                              <p:pRg st="0" end="0"/>
                                            </p:txEl>
                                          </p:spTgt>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250"/>
                                  </p:stCondLst>
                                  <p:childTnLst>
                                    <p:set>
                                      <p:cBhvr>
                                        <p:cTn id="42" dur="1" fill="hold">
                                          <p:stCondLst>
                                            <p:cond delay="0"/>
                                          </p:stCondLst>
                                        </p:cTn>
                                        <p:tgtEl>
                                          <p:spTgt spid="42">
                                            <p:txEl>
                                              <p:pRg st="0" end="0"/>
                                            </p:txEl>
                                          </p:spTgt>
                                        </p:tgtEl>
                                        <p:attrNameLst>
                                          <p:attrName>style.visibility</p:attrName>
                                        </p:attrNameLst>
                                      </p:cBhvr>
                                      <p:to>
                                        <p:strVal val="visible"/>
                                      </p:to>
                                    </p:set>
                                    <p:animEffect transition="in" filter="fade">
                                      <p:cBhvr>
                                        <p:cTn id="43" dur="1000"/>
                                        <p:tgtEl>
                                          <p:spTgt spid="42">
                                            <p:txEl>
                                              <p:pRg st="0" end="0"/>
                                            </p:txEl>
                                          </p:spTgt>
                                        </p:tgtEl>
                                      </p:cBhvr>
                                    </p:animEffect>
                                    <p:anim calcmode="lin" valueType="num">
                                      <p:cBhvr>
                                        <p:cTn id="44" dur="10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6">
                                            <p:txEl>
                                              <p:pRg st="0" end="0"/>
                                            </p:txEl>
                                          </p:spTgt>
                                        </p:tgtEl>
                                        <p:attrNameLst>
                                          <p:attrName>style.visibility</p:attrName>
                                        </p:attrNameLst>
                                      </p:cBhvr>
                                      <p:to>
                                        <p:strVal val="visible"/>
                                      </p:to>
                                    </p:set>
                                    <p:animEffect transition="in" filter="fade">
                                      <p:cBhvr>
                                        <p:cTn id="50" dur="1000"/>
                                        <p:tgtEl>
                                          <p:spTgt spid="6">
                                            <p:txEl>
                                              <p:pRg st="0" end="0"/>
                                            </p:txEl>
                                          </p:spTgt>
                                        </p:tgtEl>
                                      </p:cBhvr>
                                    </p:animEffect>
                                    <p:anim calcmode="lin" valueType="num">
                                      <p:cBhvr>
                                        <p:cTn id="5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0" end="0"/>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animEffect transition="in" filter="fade">
                                      <p:cBhvr>
                                        <p:cTn id="55" dur="1000"/>
                                        <p:tgtEl>
                                          <p:spTgt spid="7">
                                            <p:txEl>
                                              <p:pRg st="0" end="0"/>
                                            </p:txEl>
                                          </p:spTgt>
                                        </p:tgtEl>
                                      </p:cBhvr>
                                    </p:animEffect>
                                    <p:anim calcmode="lin" valueType="num">
                                      <p:cBhvr>
                                        <p:cTn id="5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750"/>
                                        <p:tgtEl>
                                          <p:spTgt spid="33"/>
                                        </p:tgtEl>
                                        <p:attrNameLst>
                                          <p:attrName>ppt_y</p:attrName>
                                        </p:attrNameLst>
                                      </p:cBhvr>
                                      <p:tavLst>
                                        <p:tav tm="0">
                                          <p:val>
                                            <p:strVal val="#ppt_y+#ppt_h*1.125000"/>
                                          </p:val>
                                        </p:tav>
                                        <p:tav tm="100000">
                                          <p:val>
                                            <p:strVal val="#ppt_y"/>
                                          </p:val>
                                        </p:tav>
                                      </p:tavLst>
                                    </p:anim>
                                    <p:animEffect transition="in" filter="wipe(up)">
                                      <p:cBhvr>
                                        <p:cTn id="63" dur="750"/>
                                        <p:tgtEl>
                                          <p:spTgt spid="33"/>
                                        </p:tgtEl>
                                      </p:cBhvr>
                                    </p:animEffect>
                                  </p:childTnLst>
                                </p:cTn>
                              </p:par>
                              <p:par>
                                <p:cTn id="64" presetID="12" presetClass="entr" presetSubtype="4"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additive="base">
                                        <p:cTn id="66" dur="750"/>
                                        <p:tgtEl>
                                          <p:spTgt spid="34"/>
                                        </p:tgtEl>
                                        <p:attrNameLst>
                                          <p:attrName>ppt_y</p:attrName>
                                        </p:attrNameLst>
                                      </p:cBhvr>
                                      <p:tavLst>
                                        <p:tav tm="0">
                                          <p:val>
                                            <p:strVal val="#ppt_y+#ppt_h*1.125000"/>
                                          </p:val>
                                        </p:tav>
                                        <p:tav tm="100000">
                                          <p:val>
                                            <p:strVal val="#ppt_y"/>
                                          </p:val>
                                        </p:tav>
                                      </p:tavLst>
                                    </p:anim>
                                    <p:animEffect transition="in" filter="wipe(up)">
                                      <p:cBhvr>
                                        <p:cTn id="67" dur="75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1000"/>
                                        <p:tgtEl>
                                          <p:spTgt spid="13"/>
                                        </p:tgtEl>
                                      </p:cBhvr>
                                    </p:animEffect>
                                    <p:anim calcmode="lin" valueType="num">
                                      <p:cBhvr>
                                        <p:cTn id="73" dur="1000" fill="hold"/>
                                        <p:tgtEl>
                                          <p:spTgt spid="13"/>
                                        </p:tgtEl>
                                        <p:attrNameLst>
                                          <p:attrName>ppt_x</p:attrName>
                                        </p:attrNameLst>
                                      </p:cBhvr>
                                      <p:tavLst>
                                        <p:tav tm="0">
                                          <p:val>
                                            <p:strVal val="#ppt_x"/>
                                          </p:val>
                                        </p:tav>
                                        <p:tav tm="100000">
                                          <p:val>
                                            <p:strVal val="#ppt_x"/>
                                          </p:val>
                                        </p:tav>
                                      </p:tavLst>
                                    </p:anim>
                                    <p:anim calcmode="lin" valueType="num">
                                      <p:cBhvr>
                                        <p:cTn id="74" dur="1000" fill="hold"/>
                                        <p:tgtEl>
                                          <p:spTgt spid="13"/>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1000"/>
                                        <p:tgtEl>
                                          <p:spTgt spid="17"/>
                                        </p:tgtEl>
                                      </p:cBhvr>
                                    </p:animEffect>
                                    <p:anim calcmode="lin" valueType="num">
                                      <p:cBhvr>
                                        <p:cTn id="78" dur="1000" fill="hold"/>
                                        <p:tgtEl>
                                          <p:spTgt spid="17"/>
                                        </p:tgtEl>
                                        <p:attrNameLst>
                                          <p:attrName>ppt_x</p:attrName>
                                        </p:attrNameLst>
                                      </p:cBhvr>
                                      <p:tavLst>
                                        <p:tav tm="0">
                                          <p:val>
                                            <p:strVal val="#ppt_x"/>
                                          </p:val>
                                        </p:tav>
                                        <p:tav tm="100000">
                                          <p:val>
                                            <p:strVal val="#ppt_x"/>
                                          </p:val>
                                        </p:tav>
                                      </p:tavLst>
                                    </p:anim>
                                    <p:anim calcmode="lin" valueType="num">
                                      <p:cBhvr>
                                        <p:cTn id="79" dur="1000" fill="hold"/>
                                        <p:tgtEl>
                                          <p:spTgt spid="17"/>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13" presetClass="entr" presetSubtype="16" fill="hold" nodeType="afterEffect">
                                  <p:stCondLst>
                                    <p:cond delay="1000"/>
                                  </p:stCondLst>
                                  <p:childTnLst>
                                    <p:set>
                                      <p:cBhvr>
                                        <p:cTn id="82" dur="1" fill="hold">
                                          <p:stCondLst>
                                            <p:cond delay="0"/>
                                          </p:stCondLst>
                                        </p:cTn>
                                        <p:tgtEl>
                                          <p:spTgt spid="9"/>
                                        </p:tgtEl>
                                        <p:attrNameLst>
                                          <p:attrName>style.visibility</p:attrName>
                                        </p:attrNameLst>
                                      </p:cBhvr>
                                      <p:to>
                                        <p:strVal val="visible"/>
                                      </p:to>
                                    </p:set>
                                    <p:animEffect transition="in" filter="plus(in)">
                                      <p:cBhvr>
                                        <p:cTn id="83" dur="2000"/>
                                        <p:tgtEl>
                                          <p:spTgt spid="9"/>
                                        </p:tgtEl>
                                      </p:cBhvr>
                                    </p:animEffect>
                                  </p:childTnLst>
                                </p:cTn>
                              </p:par>
                            </p:childTnLst>
                          </p:cTn>
                        </p:par>
                        <p:par>
                          <p:cTn id="84" fill="hold">
                            <p:stCondLst>
                              <p:cond delay="4000"/>
                            </p:stCondLst>
                            <p:childTnLst>
                              <p:par>
                                <p:cTn id="85" presetID="10" presetClass="entr" presetSubtype="0" fill="hold" grpId="0" nodeType="afterEffect">
                                  <p:stCondLst>
                                    <p:cond delay="75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75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nodeType="clickEffect">
                                  <p:stCondLst>
                                    <p:cond delay="250"/>
                                  </p:stCondLst>
                                  <p:childTnLst>
                                    <p:set>
                                      <p:cBhvr>
                                        <p:cTn id="91"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92" dur="10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775352" y="1956636"/>
            <a:ext cx="1440000"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60" name="文本框 59"/>
          <p:cNvSpPr txBox="1"/>
          <p:nvPr/>
        </p:nvSpPr>
        <p:spPr>
          <a:xfrm>
            <a:off x="647719" y="203187"/>
            <a:ext cx="1438658" cy="584771"/>
          </a:xfrm>
          <a:prstGeom prst="rect">
            <a:avLst/>
          </a:prstGeom>
          <a:noFill/>
        </p:spPr>
        <p:txBody>
          <a:bodyPr wrap="square" lIns="91436" tIns="45718" rIns="91436" bIns="45718" rtlCol="0">
            <a:spAutoFit/>
          </a:bodyPr>
          <a:lstStyle/>
          <a:p>
            <a:pPr algn="ctr"/>
            <a:r>
              <a:rPr lang="zh-CN" altLang="en-US" sz="1600" spc="600" dirty="0">
                <a:solidFill>
                  <a:schemeClr val="tx2"/>
                </a:solidFill>
                <a:latin typeface="微软雅黑" panose="020B0503020204020204" pitchFamily="34" charset="-122"/>
                <a:ea typeface="微软雅黑" panose="020B0503020204020204" pitchFamily="34" charset="-122"/>
              </a:rPr>
              <a:t>数据生命周期管理</a:t>
            </a:r>
          </a:p>
        </p:txBody>
      </p:sp>
      <p:sp>
        <p:nvSpPr>
          <p:cNvPr id="61" name="矩形 60"/>
          <p:cNvSpPr/>
          <p:nvPr/>
        </p:nvSpPr>
        <p:spPr>
          <a:xfrm>
            <a:off x="2443141" y="325001"/>
            <a:ext cx="3519160" cy="400105"/>
          </a:xfrm>
          <a:prstGeom prst="rect">
            <a:avLst/>
          </a:prstGeom>
        </p:spPr>
        <p:txBody>
          <a:bodyPr wrap="none" lIns="91436" tIns="45718" rIns="91436" bIns="45718">
            <a:spAutoFit/>
          </a:bodyPr>
          <a:lstStyle/>
          <a:p>
            <a:pPr algn="ctr"/>
            <a:r>
              <a:rPr lang="en-US" altLang="zh-CN" sz="2000" dirty="0">
                <a:solidFill>
                  <a:schemeClr val="bg1"/>
                </a:solidFill>
                <a:latin typeface="微软雅黑" panose="020B0503020204020204" pitchFamily="34" charset="-122"/>
              </a:rPr>
              <a:t>Data lifecycle management</a:t>
            </a:r>
          </a:p>
        </p:txBody>
      </p:sp>
      <p:grpSp>
        <p:nvGrpSpPr>
          <p:cNvPr id="47" name="组合 46"/>
          <p:cNvGrpSpPr/>
          <p:nvPr/>
        </p:nvGrpSpPr>
        <p:grpSpPr>
          <a:xfrm>
            <a:off x="10058402" y="219571"/>
            <a:ext cx="2110519" cy="487244"/>
            <a:chOff x="10084160" y="245329"/>
            <a:chExt cx="2110519" cy="487244"/>
          </a:xfrm>
        </p:grpSpPr>
        <p:grpSp>
          <p:nvGrpSpPr>
            <p:cNvPr id="48" name="组合 47"/>
            <p:cNvGrpSpPr/>
            <p:nvPr/>
          </p:nvGrpSpPr>
          <p:grpSpPr>
            <a:xfrm>
              <a:off x="11426985" y="245329"/>
              <a:ext cx="767694" cy="487244"/>
              <a:chOff x="11289749" y="812504"/>
              <a:chExt cx="767694" cy="487244"/>
            </a:xfrm>
          </p:grpSpPr>
          <p:grpSp>
            <p:nvGrpSpPr>
              <p:cNvPr id="50" name="组 2"/>
              <p:cNvGrpSpPr/>
              <p:nvPr/>
            </p:nvGrpSpPr>
            <p:grpSpPr>
              <a:xfrm>
                <a:off x="11289750" y="812504"/>
                <a:ext cx="767693" cy="487244"/>
                <a:chOff x="11424304" y="252856"/>
                <a:chExt cx="767693" cy="487245"/>
              </a:xfrm>
            </p:grpSpPr>
            <p:grpSp>
              <p:nvGrpSpPr>
                <p:cNvPr id="52" name="组 1"/>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圆角矩形 52"/>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1" name="图片 50"/>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49" name="文本框 48"/>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2" name="文本框 1"/>
          <p:cNvSpPr txBox="1"/>
          <p:nvPr/>
        </p:nvSpPr>
        <p:spPr>
          <a:xfrm>
            <a:off x="749593" y="1444157"/>
            <a:ext cx="2704563" cy="461665"/>
          </a:xfrm>
          <a:prstGeom prst="rect">
            <a:avLst/>
          </a:prstGeom>
          <a:noFill/>
        </p:spPr>
        <p:txBody>
          <a:bodyPr wrap="square" rtlCol="0">
            <a:spAutoFit/>
          </a:bodyPr>
          <a:lstStyle/>
          <a:p>
            <a:r>
              <a:rPr lang="zh-CN" altLang="en-US" sz="2400" dirty="0"/>
              <a:t>数据建模</a:t>
            </a:r>
          </a:p>
        </p:txBody>
      </p:sp>
      <p:sp>
        <p:nvSpPr>
          <p:cNvPr id="3" name="文本框 2"/>
          <p:cNvSpPr txBox="1"/>
          <p:nvPr/>
        </p:nvSpPr>
        <p:spPr>
          <a:xfrm>
            <a:off x="1199585" y="2117607"/>
            <a:ext cx="9370884" cy="1754326"/>
          </a:xfrm>
          <a:prstGeom prst="rect">
            <a:avLst/>
          </a:prstGeom>
          <a:noFill/>
        </p:spPr>
        <p:txBody>
          <a:bodyPr wrap="square" rtlCol="0">
            <a:spAutoFit/>
          </a:bodyPr>
          <a:lstStyle/>
          <a:p>
            <a:pPr>
              <a:lnSpc>
                <a:spcPct val="150000"/>
              </a:lnSpc>
            </a:pPr>
            <a:r>
              <a:rPr lang="en-US" altLang="zh-CN" sz="2400" dirty="0"/>
              <a:t>1</a:t>
            </a:r>
            <a:r>
              <a:rPr lang="zh-CN" altLang="en-US" sz="2400" dirty="0"/>
              <a:t>、元数据</a:t>
            </a:r>
          </a:p>
          <a:p>
            <a:pPr marL="800078" lvl="1" indent="-342900">
              <a:lnSpc>
                <a:spcPct val="150000"/>
              </a:lnSpc>
              <a:buFont typeface="Wingdings" panose="05000000000000000000" pitchFamily="2" charset="2"/>
              <a:buChar char="Ø"/>
            </a:pPr>
            <a:r>
              <a:rPr lang="zh-CN" altLang="en-US" sz="2400" dirty="0"/>
              <a:t>  用于数据描述的</a:t>
            </a:r>
            <a:r>
              <a:rPr lang="zh-CN" altLang="en-US" sz="2400" dirty="0">
                <a:solidFill>
                  <a:srgbClr val="FF0000"/>
                </a:solidFill>
              </a:rPr>
              <a:t>信息</a:t>
            </a:r>
            <a:endParaRPr lang="en-US" altLang="zh-CN" sz="2400" dirty="0">
              <a:solidFill>
                <a:srgbClr val="FF0000"/>
              </a:solidFill>
            </a:endParaRPr>
          </a:p>
          <a:p>
            <a:pPr marL="800078" lvl="1" indent="-342900">
              <a:lnSpc>
                <a:spcPct val="150000"/>
              </a:lnSpc>
              <a:buFont typeface="Wingdings" panose="05000000000000000000" pitchFamily="2" charset="2"/>
              <a:buChar char="Ø"/>
            </a:pPr>
            <a:r>
              <a:rPr lang="zh-CN" altLang="en-US" sz="2400" dirty="0"/>
              <a:t>  丰富了数据管理</a:t>
            </a:r>
          </a:p>
        </p:txBody>
      </p:sp>
      <p:sp>
        <p:nvSpPr>
          <p:cNvPr id="4" name="文本框 3"/>
          <p:cNvSpPr txBox="1"/>
          <p:nvPr/>
        </p:nvSpPr>
        <p:spPr>
          <a:xfrm>
            <a:off x="1212464" y="4114714"/>
            <a:ext cx="8268236" cy="2192908"/>
          </a:xfrm>
          <a:prstGeom prst="rect">
            <a:avLst/>
          </a:prstGeom>
          <a:noFill/>
        </p:spPr>
        <p:txBody>
          <a:bodyPr wrap="square" rtlCol="0">
            <a:spAutoFit/>
          </a:bodyPr>
          <a:lstStyle/>
          <a:p>
            <a:pPr>
              <a:lnSpc>
                <a:spcPct val="150000"/>
              </a:lnSpc>
            </a:pPr>
            <a:r>
              <a:rPr lang="en-US" altLang="zh-CN" sz="2400" dirty="0">
                <a:latin typeface="+mn-ea"/>
              </a:rPr>
              <a:t>2</a:t>
            </a:r>
            <a:r>
              <a:rPr lang="zh-CN" altLang="en-US" sz="2400" dirty="0">
                <a:latin typeface="+mn-ea"/>
              </a:rPr>
              <a:t>、元数据管理问题</a:t>
            </a:r>
            <a:endParaRPr lang="en-US" altLang="zh-CN" sz="2400" dirty="0">
              <a:latin typeface="+mn-ea"/>
            </a:endParaRPr>
          </a:p>
          <a:p>
            <a:pPr marL="800078" lvl="1" indent="-342900">
              <a:lnSpc>
                <a:spcPct val="150000"/>
              </a:lnSpc>
              <a:buFont typeface="Wingdings" panose="05000000000000000000" pitchFamily="2" charset="2"/>
              <a:buChar char="Ø"/>
            </a:pPr>
            <a:r>
              <a:rPr lang="zh-CN" altLang="en-US" sz="2400" dirty="0">
                <a:latin typeface="+mn-ea"/>
              </a:rPr>
              <a:t>  如何描述（表征）元数据？</a:t>
            </a:r>
            <a:endParaRPr lang="en-US" altLang="zh-CN" sz="2400" dirty="0">
              <a:latin typeface="+mn-ea"/>
            </a:endParaRPr>
          </a:p>
          <a:p>
            <a:pPr marL="800078" lvl="1" indent="-342900">
              <a:lnSpc>
                <a:spcPct val="150000"/>
              </a:lnSpc>
              <a:buFont typeface="Wingdings" panose="05000000000000000000" pitchFamily="2" charset="2"/>
              <a:buChar char="Ø"/>
            </a:pPr>
            <a:r>
              <a:rPr lang="zh-CN" altLang="en-US" sz="2400" dirty="0">
                <a:latin typeface="+mn-ea"/>
              </a:rPr>
              <a:t>  如何有效地管理和存储元数据以便更好的检索和利用？</a:t>
            </a:r>
            <a:endParaRPr lang="en-US" altLang="zh-CN" sz="2400" dirty="0">
              <a:latin typeface="+mn-ea"/>
            </a:endParaRPr>
          </a:p>
          <a:p>
            <a:pPr>
              <a:lnSpc>
                <a:spcPct val="150000"/>
              </a:lnSpc>
            </a:pPr>
            <a:endParaRPr lang="zh-CN" altLang="en-US" dirty="0"/>
          </a:p>
        </p:txBody>
      </p:sp>
    </p:spTree>
    <p:extLst>
      <p:ext uri="{BB962C8B-B14F-4D97-AF65-F5344CB8AC3E}">
        <p14:creationId xmlns:p14="http://schemas.microsoft.com/office/powerpoint/2010/main" val="283680873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flipH="1">
            <a:off x="947868" y="1176939"/>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063760" y="1099504"/>
            <a:ext cx="2339094"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ea typeface="微软雅黑" panose="020B0503020204020204" pitchFamily="34" charset="-122"/>
              </a:rPr>
              <a:t>如何描述元数据</a:t>
            </a:r>
          </a:p>
        </p:txBody>
      </p:sp>
      <p:sp>
        <p:nvSpPr>
          <p:cNvPr id="95" name="矩形 94"/>
          <p:cNvSpPr/>
          <p:nvPr/>
        </p:nvSpPr>
        <p:spPr>
          <a:xfrm>
            <a:off x="2649671" y="325001"/>
            <a:ext cx="3106099"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FRAMWORKS</a:t>
            </a:r>
          </a:p>
        </p:txBody>
      </p:sp>
      <p:sp>
        <p:nvSpPr>
          <p:cNvPr id="50" name="矩形 49"/>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5" name="圆角矩形 5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69" name="文本框 68"/>
          <p:cNvSpPr txBox="1"/>
          <p:nvPr/>
        </p:nvSpPr>
        <p:spPr>
          <a:xfrm>
            <a:off x="647719" y="203187"/>
            <a:ext cx="1438658" cy="584771"/>
          </a:xfrm>
          <a:prstGeom prst="rect">
            <a:avLst/>
          </a:prstGeom>
          <a:noFill/>
        </p:spPr>
        <p:txBody>
          <a:bodyPr wrap="square" lIns="91436" tIns="45718" rIns="91436" bIns="45718" rtlCol="0">
            <a:spAutoFit/>
          </a:bodyPr>
          <a:lstStyle/>
          <a:p>
            <a:pPr algn="ctr"/>
            <a:r>
              <a:rPr lang="zh-CN" altLang="en-US" sz="1600" spc="600" dirty="0">
                <a:solidFill>
                  <a:schemeClr val="tx2"/>
                </a:solidFill>
                <a:latin typeface="微软雅黑" panose="020B0503020204020204" pitchFamily="34" charset="-122"/>
                <a:ea typeface="微软雅黑" panose="020B0503020204020204" pitchFamily="34" charset="-122"/>
              </a:rPr>
              <a:t>数据生命周期管理</a:t>
            </a:r>
          </a:p>
        </p:txBody>
      </p:sp>
      <p:sp>
        <p:nvSpPr>
          <p:cNvPr id="74" name="矩形 73"/>
          <p:cNvSpPr/>
          <p:nvPr/>
        </p:nvSpPr>
        <p:spPr>
          <a:xfrm>
            <a:off x="2443141" y="325001"/>
            <a:ext cx="3519160" cy="400105"/>
          </a:xfrm>
          <a:prstGeom prst="rect">
            <a:avLst/>
          </a:prstGeom>
        </p:spPr>
        <p:txBody>
          <a:bodyPr wrap="none" lIns="91436" tIns="45718" rIns="91436" bIns="45718">
            <a:spAutoFit/>
          </a:bodyPr>
          <a:lstStyle/>
          <a:p>
            <a:pPr algn="ctr"/>
            <a:r>
              <a:rPr lang="en-US" altLang="zh-CN" sz="2000" dirty="0">
                <a:solidFill>
                  <a:schemeClr val="bg1"/>
                </a:solidFill>
                <a:latin typeface="微软雅黑" panose="020B0503020204020204" pitchFamily="34" charset="-122"/>
              </a:rPr>
              <a:t>Data lifecycle management</a:t>
            </a:r>
          </a:p>
        </p:txBody>
      </p:sp>
      <p:grpSp>
        <p:nvGrpSpPr>
          <p:cNvPr id="80" name="组合 79"/>
          <p:cNvGrpSpPr/>
          <p:nvPr/>
        </p:nvGrpSpPr>
        <p:grpSpPr>
          <a:xfrm>
            <a:off x="10058402" y="219571"/>
            <a:ext cx="2110519" cy="487244"/>
            <a:chOff x="10084160" y="245329"/>
            <a:chExt cx="2110519" cy="487244"/>
          </a:xfrm>
        </p:grpSpPr>
        <p:grpSp>
          <p:nvGrpSpPr>
            <p:cNvPr id="81" name="组合 80"/>
            <p:cNvGrpSpPr/>
            <p:nvPr/>
          </p:nvGrpSpPr>
          <p:grpSpPr>
            <a:xfrm>
              <a:off x="11426985" y="245329"/>
              <a:ext cx="767694" cy="487244"/>
              <a:chOff x="11289749" y="812504"/>
              <a:chExt cx="767694" cy="487244"/>
            </a:xfrm>
          </p:grpSpPr>
          <p:grpSp>
            <p:nvGrpSpPr>
              <p:cNvPr id="83" name="组 2"/>
              <p:cNvGrpSpPr/>
              <p:nvPr/>
            </p:nvGrpSpPr>
            <p:grpSpPr>
              <a:xfrm>
                <a:off x="11289750" y="812504"/>
                <a:ext cx="767693" cy="487244"/>
                <a:chOff x="11424304" y="252856"/>
                <a:chExt cx="767693" cy="487245"/>
              </a:xfrm>
            </p:grpSpPr>
            <p:grpSp>
              <p:nvGrpSpPr>
                <p:cNvPr id="85" name="组 1"/>
                <p:cNvGrpSpPr/>
                <p:nvPr/>
              </p:nvGrpSpPr>
              <p:grpSpPr>
                <a:xfrm>
                  <a:off x="12039604" y="252856"/>
                  <a:ext cx="152393" cy="484287"/>
                  <a:chOff x="12039604" y="252856"/>
                  <a:chExt cx="152393" cy="484287"/>
                </a:xfrm>
              </p:grpSpPr>
              <p:sp>
                <p:nvSpPr>
                  <p:cNvPr id="87" name="圆角矩形 8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圆角矩形 9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圆角矩形 85"/>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4" name="图片 83"/>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82" name="文本框 81"/>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2" name="文本框 1"/>
          <p:cNvSpPr txBox="1"/>
          <p:nvPr/>
        </p:nvSpPr>
        <p:spPr>
          <a:xfrm>
            <a:off x="1063760" y="1875299"/>
            <a:ext cx="8994642" cy="230832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latin typeface="+mn-ea"/>
              </a:rPr>
              <a:t> 可用云服务（</a:t>
            </a:r>
            <a:r>
              <a:rPr lang="en-US" altLang="zh-CN" sz="2400" dirty="0">
                <a:latin typeface="+mn-ea"/>
              </a:rPr>
              <a:t>[22]</a:t>
            </a:r>
            <a:r>
              <a:rPr lang="zh-CN" altLang="en-US" sz="2400" dirty="0">
                <a:latin typeface="+mn-ea"/>
              </a:rPr>
              <a:t>）</a:t>
            </a:r>
            <a:endParaRPr lang="en-US" altLang="zh-CN" sz="2400" dirty="0">
              <a:latin typeface="+mn-ea"/>
            </a:endParaRPr>
          </a:p>
          <a:p>
            <a:pPr>
              <a:lnSpc>
                <a:spcPct val="150000"/>
              </a:lnSpc>
            </a:pPr>
            <a:r>
              <a:rPr lang="en-US" altLang="zh-CN" sz="2400" dirty="0">
                <a:latin typeface="+mn-ea"/>
              </a:rPr>
              <a:t>      </a:t>
            </a:r>
            <a:r>
              <a:rPr lang="zh-CN" altLang="en-US" sz="2400" dirty="0">
                <a:latin typeface="+mn-ea"/>
              </a:rPr>
              <a:t>根据树状结构分类法分析主要特征</a:t>
            </a:r>
            <a:endParaRPr lang="en-US" altLang="zh-CN" sz="2400" dirty="0">
              <a:latin typeface="+mn-ea"/>
            </a:endParaRPr>
          </a:p>
          <a:p>
            <a:pPr marL="342900" indent="-342900">
              <a:lnSpc>
                <a:spcPct val="150000"/>
              </a:lnSpc>
              <a:buFont typeface="Wingdings" panose="05000000000000000000" pitchFamily="2" charset="2"/>
              <a:buChar char="Ø"/>
            </a:pPr>
            <a:r>
              <a:rPr lang="en-US" altLang="zh-CN" sz="2400" dirty="0">
                <a:latin typeface="+mn-ea"/>
              </a:rPr>
              <a:t> DICE</a:t>
            </a:r>
            <a:r>
              <a:rPr lang="zh-CN" altLang="en-US" sz="2400" dirty="0">
                <a:latin typeface="+mn-ea"/>
              </a:rPr>
              <a:t>项目（</a:t>
            </a:r>
            <a:r>
              <a:rPr lang="en-US" altLang="zh-CN" sz="2400" dirty="0">
                <a:latin typeface="+mn-ea"/>
              </a:rPr>
              <a:t>[25]</a:t>
            </a:r>
            <a:r>
              <a:rPr lang="zh-CN" altLang="en-US" sz="2400" dirty="0">
                <a:latin typeface="+mn-ea"/>
              </a:rPr>
              <a:t>）</a:t>
            </a:r>
            <a:endParaRPr lang="en-US" altLang="zh-CN" sz="2400" dirty="0">
              <a:latin typeface="+mn-ea"/>
            </a:endParaRPr>
          </a:p>
          <a:p>
            <a:pPr>
              <a:lnSpc>
                <a:spcPct val="150000"/>
              </a:lnSpc>
            </a:pPr>
            <a:r>
              <a:rPr lang="en-US" altLang="zh-CN" sz="2400" dirty="0">
                <a:latin typeface="+mn-ea"/>
              </a:rPr>
              <a:t>     </a:t>
            </a:r>
            <a:r>
              <a:rPr lang="zh-CN" altLang="en-US" sz="2400" dirty="0">
                <a:latin typeface="+mn-ea"/>
              </a:rPr>
              <a:t>引入一个元模型，用于描述大数据密集型应用程序的某些方面</a:t>
            </a:r>
          </a:p>
        </p:txBody>
      </p:sp>
      <p:sp>
        <p:nvSpPr>
          <p:cNvPr id="3" name="下箭头 2"/>
          <p:cNvSpPr/>
          <p:nvPr/>
        </p:nvSpPr>
        <p:spPr>
          <a:xfrm>
            <a:off x="5350639" y="4205176"/>
            <a:ext cx="343772" cy="687156"/>
          </a:xfrm>
          <a:prstGeom prst="downArrow">
            <a:avLst/>
          </a:prstGeom>
          <a:solidFill>
            <a:srgbClr val="A9C8E4"/>
          </a:solidFill>
          <a:ln>
            <a:solidFill>
              <a:srgbClr val="A9C8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838317" y="4194811"/>
            <a:ext cx="2871733" cy="707886"/>
          </a:xfrm>
          <a:prstGeom prst="rect">
            <a:avLst/>
          </a:prstGeom>
          <a:noFill/>
        </p:spPr>
        <p:txBody>
          <a:bodyPr wrap="square" rtlCol="0">
            <a:spAutoFit/>
          </a:bodyPr>
          <a:lstStyle/>
          <a:p>
            <a:r>
              <a:rPr lang="zh-CN" altLang="en-US" sz="2000" dirty="0"/>
              <a:t>关于大数据的重要方面并未提供直接的支持</a:t>
            </a:r>
          </a:p>
        </p:txBody>
      </p:sp>
      <p:grpSp>
        <p:nvGrpSpPr>
          <p:cNvPr id="111" name="组合 110"/>
          <p:cNvGrpSpPr/>
          <p:nvPr/>
        </p:nvGrpSpPr>
        <p:grpSpPr>
          <a:xfrm>
            <a:off x="2603038" y="5141951"/>
            <a:ext cx="5843538" cy="824559"/>
            <a:chOff x="687126" y="2456265"/>
            <a:chExt cx="1901443" cy="824559"/>
          </a:xfrm>
        </p:grpSpPr>
        <p:grpSp>
          <p:nvGrpSpPr>
            <p:cNvPr id="112" name="组合 111"/>
            <p:cNvGrpSpPr/>
            <p:nvPr/>
          </p:nvGrpSpPr>
          <p:grpSpPr>
            <a:xfrm>
              <a:off x="687126" y="2456265"/>
              <a:ext cx="1901443" cy="824559"/>
              <a:chOff x="4925753" y="1803623"/>
              <a:chExt cx="1822836" cy="1738364"/>
            </a:xfrm>
          </p:grpSpPr>
          <p:sp>
            <p:nvSpPr>
              <p:cNvPr id="114" name="圆角矩形 113"/>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15" name="圆角矩形 114"/>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grpSp>
        <p:sp>
          <p:nvSpPr>
            <p:cNvPr id="113" name="文本框 112"/>
            <p:cNvSpPr txBox="1"/>
            <p:nvPr/>
          </p:nvSpPr>
          <p:spPr>
            <a:xfrm>
              <a:off x="793539" y="2668489"/>
              <a:ext cx="1795030" cy="461665"/>
            </a:xfrm>
            <a:prstGeom prst="rect">
              <a:avLst/>
            </a:prstGeom>
            <a:noFill/>
          </p:spPr>
          <p:txBody>
            <a:bodyPr wrap="square" rtlCol="0">
              <a:spAutoFit/>
            </a:bodyPr>
            <a:lstStyle/>
            <a:p>
              <a:r>
                <a:rPr lang="en-US" altLang="zh-CN" sz="2400" dirty="0">
                  <a:latin typeface="+mn-ea"/>
                </a:rPr>
                <a:t>The Melodic metadata schema[26]</a:t>
              </a:r>
              <a:endParaRPr lang="zh-CN" altLang="en-US" sz="2400" dirty="0">
                <a:latin typeface="+mn-ea"/>
              </a:endParaRPr>
            </a:p>
          </p:txBody>
        </p:sp>
      </p:grpSp>
      <p:sp>
        <p:nvSpPr>
          <p:cNvPr id="6" name="云形标注 5"/>
          <p:cNvSpPr/>
          <p:nvPr/>
        </p:nvSpPr>
        <p:spPr>
          <a:xfrm>
            <a:off x="7850232" y="1536939"/>
            <a:ext cx="2208170" cy="1331728"/>
          </a:xfrm>
          <a:prstGeom prst="cloudCallout">
            <a:avLst>
              <a:gd name="adj1" fmla="val -86762"/>
              <a:gd name="adj2" fmla="val 1424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    数据来源、  位置、数量、传输速率 </a:t>
            </a:r>
          </a:p>
        </p:txBody>
      </p:sp>
    </p:spTree>
    <p:extLst>
      <p:ext uri="{BB962C8B-B14F-4D97-AF65-F5344CB8AC3E}">
        <p14:creationId xmlns:p14="http://schemas.microsoft.com/office/powerpoint/2010/main" val="276030663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anim calcmode="lin" valueType="num">
                                      <p:cBhvr>
                                        <p:cTn id="8" dur="1250" fill="hold"/>
                                        <p:tgtEl>
                                          <p:spTgt spid="3"/>
                                        </p:tgtEl>
                                        <p:attrNameLst>
                                          <p:attrName>ppt_x</p:attrName>
                                        </p:attrNameLst>
                                      </p:cBhvr>
                                      <p:tavLst>
                                        <p:tav tm="0">
                                          <p:val>
                                            <p:strVal val="#ppt_x"/>
                                          </p:val>
                                        </p:tav>
                                        <p:tav tm="100000">
                                          <p:val>
                                            <p:strVal val="#ppt_x"/>
                                          </p:val>
                                        </p:tav>
                                      </p:tavLst>
                                    </p:anim>
                                    <p:anim calcmode="lin" valueType="num">
                                      <p:cBhvr>
                                        <p:cTn id="9" dur="125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1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par>
                          <p:cTn id="13" fill="hold">
                            <p:stCondLst>
                              <p:cond delay="3500"/>
                            </p:stCondLst>
                            <p:childTnLst>
                              <p:par>
                                <p:cTn id="14" presetID="47"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250"/>
                                        <p:tgtEl>
                                          <p:spTgt spid="6"/>
                                        </p:tgtEl>
                                      </p:cBhvr>
                                    </p:animEffect>
                                    <p:anim calcmode="lin" valueType="num">
                                      <p:cBhvr>
                                        <p:cTn id="17" dur="1250" fill="hold"/>
                                        <p:tgtEl>
                                          <p:spTgt spid="6"/>
                                        </p:tgtEl>
                                        <p:attrNameLst>
                                          <p:attrName>ppt_x</p:attrName>
                                        </p:attrNameLst>
                                      </p:cBhvr>
                                      <p:tavLst>
                                        <p:tav tm="0">
                                          <p:val>
                                            <p:strVal val="#ppt_x"/>
                                          </p:val>
                                        </p:tav>
                                        <p:tav tm="100000">
                                          <p:val>
                                            <p:strVal val="#ppt_x"/>
                                          </p:val>
                                        </p:tav>
                                      </p:tavLst>
                                    </p:anim>
                                    <p:anim calcmode="lin" valueType="num">
                                      <p:cBhvr>
                                        <p:cTn id="18" dur="125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5000"/>
                            </p:stCondLst>
                            <p:childTnLst>
                              <p:par>
                                <p:cTn id="20" presetID="50" presetClass="entr" presetSubtype="0" decel="100000" fill="hold" nodeType="afterEffect">
                                  <p:stCondLst>
                                    <p:cond delay="2000"/>
                                  </p:stCondLst>
                                  <p:childTnLst>
                                    <p:set>
                                      <p:cBhvr>
                                        <p:cTn id="21" dur="1" fill="hold">
                                          <p:stCondLst>
                                            <p:cond delay="0"/>
                                          </p:stCondLst>
                                        </p:cTn>
                                        <p:tgtEl>
                                          <p:spTgt spid="111"/>
                                        </p:tgtEl>
                                        <p:attrNameLst>
                                          <p:attrName>style.visibility</p:attrName>
                                        </p:attrNameLst>
                                      </p:cBhvr>
                                      <p:to>
                                        <p:strVal val="visible"/>
                                      </p:to>
                                    </p:set>
                                    <p:anim calcmode="lin" valueType="num">
                                      <p:cBhvr>
                                        <p:cTn id="22" dur="3000" fill="hold"/>
                                        <p:tgtEl>
                                          <p:spTgt spid="111"/>
                                        </p:tgtEl>
                                        <p:attrNameLst>
                                          <p:attrName>ppt_w</p:attrName>
                                        </p:attrNameLst>
                                      </p:cBhvr>
                                      <p:tavLst>
                                        <p:tav tm="0">
                                          <p:val>
                                            <p:strVal val="#ppt_w+.3"/>
                                          </p:val>
                                        </p:tav>
                                        <p:tav tm="100000">
                                          <p:val>
                                            <p:strVal val="#ppt_w"/>
                                          </p:val>
                                        </p:tav>
                                      </p:tavLst>
                                    </p:anim>
                                    <p:anim calcmode="lin" valueType="num">
                                      <p:cBhvr>
                                        <p:cTn id="23" dur="3000" fill="hold"/>
                                        <p:tgtEl>
                                          <p:spTgt spid="111"/>
                                        </p:tgtEl>
                                        <p:attrNameLst>
                                          <p:attrName>ppt_h</p:attrName>
                                        </p:attrNameLst>
                                      </p:cBhvr>
                                      <p:tavLst>
                                        <p:tav tm="0">
                                          <p:val>
                                            <p:strVal val="#ppt_h"/>
                                          </p:val>
                                        </p:tav>
                                        <p:tav tm="100000">
                                          <p:val>
                                            <p:strVal val="#ppt_h"/>
                                          </p:val>
                                        </p:tav>
                                      </p:tavLst>
                                    </p:anim>
                                    <p:animEffect transition="in" filter="fade">
                                      <p:cBhvr>
                                        <p:cTn id="24" dur="3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769723" y="1423910"/>
            <a:ext cx="800211"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ea typeface="微软雅黑" panose="020B0503020204020204" pitchFamily="34" charset="-122"/>
              </a:rPr>
              <a:t>简介</a:t>
            </a:r>
          </a:p>
        </p:txBody>
      </p:sp>
      <p:cxnSp>
        <p:nvCxnSpPr>
          <p:cNvPr id="22" name="直接连接符 21"/>
          <p:cNvCxnSpPr/>
          <p:nvPr/>
        </p:nvCxnSpPr>
        <p:spPr>
          <a:xfrm>
            <a:off x="2868265" y="1889422"/>
            <a:ext cx="648000"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3241592" y="1989678"/>
            <a:ext cx="7340412" cy="869027"/>
          </a:xfrm>
          <a:prstGeom prst="roundRect">
            <a:avLst>
              <a:gd name="adj" fmla="val 3819"/>
            </a:avLst>
          </a:prstGeom>
          <a:solidFill>
            <a:srgbClr val="4472C4">
              <a:alpha val="63000"/>
            </a:srgbClr>
          </a:solidFill>
        </p:spPr>
        <p:txBody>
          <a:bodyPr wrap="square" lIns="91436" tIns="45718" rIns="91436" bIns="45718">
            <a:spAutoFit/>
          </a:bodyPr>
          <a:lstStyle/>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概念、属性和关系的分类。可用于支持大数据管理以及应用程序部署推理。</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rot="10800000" flipV="1">
            <a:off x="1262677" y="3591825"/>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400" dirty="0"/>
              <a:t>A</a:t>
            </a:r>
            <a:endParaRPr lang="zh-CN" altLang="en-US" sz="2400" dirty="0"/>
          </a:p>
        </p:txBody>
      </p:sp>
      <p:sp>
        <p:nvSpPr>
          <p:cNvPr id="25" name="文本框 24"/>
          <p:cNvSpPr txBox="1"/>
          <p:nvPr/>
        </p:nvSpPr>
        <p:spPr>
          <a:xfrm>
            <a:off x="1687043" y="3560126"/>
            <a:ext cx="1285925" cy="453455"/>
          </a:xfrm>
          <a:prstGeom prst="rect">
            <a:avLst/>
          </a:prstGeom>
          <a:noFill/>
        </p:spPr>
        <p:txBody>
          <a:bodyPr wrap="none" lIns="91438" tIns="45719" rIns="91438" bIns="45719"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第一部分</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775414" y="3928851"/>
            <a:ext cx="1116000"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72330" y="4315011"/>
            <a:ext cx="3515350" cy="1015661"/>
          </a:xfrm>
          <a:prstGeom prst="rect">
            <a:avLst/>
          </a:prstGeom>
        </p:spPr>
        <p:txBody>
          <a:bodyPr wrap="square" lIns="91438" tIns="45719" rIns="91438" bIns="45719">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侧重于指定云服务要求和支持应用程序部署推理的功能。</a:t>
            </a:r>
            <a:endParaRPr lang="en-US" altLang="zh-CN" sz="2000" dirty="0">
              <a:latin typeface="微软雅黑" panose="020B0503020204020204" pitchFamily="34" charset="-122"/>
              <a:ea typeface="微软雅黑" panose="020B0503020204020204" pitchFamily="34" charset="-122"/>
            </a:endParaRPr>
          </a:p>
        </p:txBody>
      </p:sp>
      <p:sp>
        <p:nvSpPr>
          <p:cNvPr id="56" name="矩形 55"/>
          <p:cNvSpPr/>
          <p:nvPr/>
        </p:nvSpPr>
        <p:spPr>
          <a:xfrm>
            <a:off x="2515019" y="325001"/>
            <a:ext cx="337540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p>
        </p:txBody>
      </p:sp>
      <p:sp>
        <p:nvSpPr>
          <p:cNvPr id="37" name="矩形 36"/>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8" name="圆角矩形 37"/>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39" name="文本框 38"/>
          <p:cNvSpPr txBox="1"/>
          <p:nvPr/>
        </p:nvSpPr>
        <p:spPr>
          <a:xfrm>
            <a:off x="647719" y="203187"/>
            <a:ext cx="1438658" cy="584771"/>
          </a:xfrm>
          <a:prstGeom prst="rect">
            <a:avLst/>
          </a:prstGeom>
          <a:noFill/>
        </p:spPr>
        <p:txBody>
          <a:bodyPr wrap="square" lIns="91436" tIns="45718" rIns="91436" bIns="45718" rtlCol="0">
            <a:spAutoFit/>
          </a:bodyPr>
          <a:lstStyle/>
          <a:p>
            <a:pPr algn="ctr"/>
            <a:r>
              <a:rPr lang="zh-CN" altLang="en-US" sz="1600" spc="600" dirty="0">
                <a:solidFill>
                  <a:schemeClr val="tx2"/>
                </a:solidFill>
                <a:latin typeface="微软雅黑" panose="020B0503020204020204" pitchFamily="34" charset="-122"/>
                <a:ea typeface="微软雅黑" panose="020B0503020204020204" pitchFamily="34" charset="-122"/>
              </a:rPr>
              <a:t>数据生命周期管理</a:t>
            </a:r>
          </a:p>
        </p:txBody>
      </p:sp>
      <p:sp>
        <p:nvSpPr>
          <p:cNvPr id="40" name="矩形 39"/>
          <p:cNvSpPr/>
          <p:nvPr/>
        </p:nvSpPr>
        <p:spPr>
          <a:xfrm>
            <a:off x="2443141" y="325001"/>
            <a:ext cx="3519160" cy="400105"/>
          </a:xfrm>
          <a:prstGeom prst="rect">
            <a:avLst/>
          </a:prstGeom>
        </p:spPr>
        <p:txBody>
          <a:bodyPr wrap="none" lIns="91436" tIns="45718" rIns="91436" bIns="45718">
            <a:spAutoFit/>
          </a:bodyPr>
          <a:lstStyle/>
          <a:p>
            <a:pPr algn="ctr"/>
            <a:r>
              <a:rPr lang="en-US" altLang="zh-CN" sz="2000" dirty="0">
                <a:solidFill>
                  <a:schemeClr val="bg1"/>
                </a:solidFill>
                <a:latin typeface="微软雅黑" panose="020B0503020204020204" pitchFamily="34" charset="-122"/>
              </a:rPr>
              <a:t>Data lifecycle management</a:t>
            </a:r>
          </a:p>
        </p:txBody>
      </p:sp>
      <p:grpSp>
        <p:nvGrpSpPr>
          <p:cNvPr id="41" name="组合 40"/>
          <p:cNvGrpSpPr/>
          <p:nvPr/>
        </p:nvGrpSpPr>
        <p:grpSpPr>
          <a:xfrm>
            <a:off x="10058402" y="219571"/>
            <a:ext cx="2110519" cy="487244"/>
            <a:chOff x="10084160" y="245329"/>
            <a:chExt cx="2110519" cy="487244"/>
          </a:xfrm>
        </p:grpSpPr>
        <p:grpSp>
          <p:nvGrpSpPr>
            <p:cNvPr id="42" name="组合 41"/>
            <p:cNvGrpSpPr/>
            <p:nvPr/>
          </p:nvGrpSpPr>
          <p:grpSpPr>
            <a:xfrm>
              <a:off x="11426985" y="245329"/>
              <a:ext cx="767694" cy="487244"/>
              <a:chOff x="11289749" y="812504"/>
              <a:chExt cx="767694" cy="487244"/>
            </a:xfrm>
          </p:grpSpPr>
          <p:grpSp>
            <p:nvGrpSpPr>
              <p:cNvPr id="44" name="组 2"/>
              <p:cNvGrpSpPr/>
              <p:nvPr/>
            </p:nvGrpSpPr>
            <p:grpSpPr>
              <a:xfrm>
                <a:off x="11289750" y="812504"/>
                <a:ext cx="767693" cy="487244"/>
                <a:chOff x="11424304" y="252856"/>
                <a:chExt cx="767693" cy="487245"/>
              </a:xfrm>
            </p:grpSpPr>
            <p:grpSp>
              <p:nvGrpSpPr>
                <p:cNvPr id="46" name="组 1"/>
                <p:cNvGrpSpPr/>
                <p:nvPr/>
              </p:nvGrpSpPr>
              <p:grpSpPr>
                <a:xfrm>
                  <a:off x="12039604" y="252856"/>
                  <a:ext cx="152393" cy="484287"/>
                  <a:chOff x="12039604" y="252856"/>
                  <a:chExt cx="152393" cy="484287"/>
                </a:xfrm>
              </p:grpSpPr>
              <p:sp>
                <p:nvSpPr>
                  <p:cNvPr id="48" name="圆角矩形 47"/>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圆角矩形 46"/>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5" name="图片 44"/>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43" name="文本框 42"/>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grpSp>
        <p:nvGrpSpPr>
          <p:cNvPr id="69" name="组合 68"/>
          <p:cNvGrpSpPr/>
          <p:nvPr/>
        </p:nvGrpSpPr>
        <p:grpSpPr>
          <a:xfrm>
            <a:off x="774719" y="1612230"/>
            <a:ext cx="1853619" cy="1150963"/>
            <a:chOff x="687126" y="2456265"/>
            <a:chExt cx="1901443" cy="824559"/>
          </a:xfrm>
        </p:grpSpPr>
        <p:grpSp>
          <p:nvGrpSpPr>
            <p:cNvPr id="70" name="组合 69"/>
            <p:cNvGrpSpPr/>
            <p:nvPr/>
          </p:nvGrpSpPr>
          <p:grpSpPr>
            <a:xfrm>
              <a:off x="687126" y="2456265"/>
              <a:ext cx="1901443" cy="824559"/>
              <a:chOff x="4925753" y="1803623"/>
              <a:chExt cx="1822836" cy="1738364"/>
            </a:xfrm>
          </p:grpSpPr>
          <p:sp>
            <p:nvSpPr>
              <p:cNvPr id="72" name="圆角矩形 71"/>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73" name="圆角矩形 72"/>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grpSp>
        <p:sp>
          <p:nvSpPr>
            <p:cNvPr id="71" name="文本框 70"/>
            <p:cNvSpPr txBox="1"/>
            <p:nvPr/>
          </p:nvSpPr>
          <p:spPr>
            <a:xfrm>
              <a:off x="793297" y="2501556"/>
              <a:ext cx="1795030" cy="585922"/>
            </a:xfrm>
            <a:prstGeom prst="rect">
              <a:avLst/>
            </a:prstGeom>
            <a:noFill/>
          </p:spPr>
          <p:txBody>
            <a:bodyPr wrap="square" rtlCol="0">
              <a:spAutoFit/>
            </a:bodyPr>
            <a:lstStyle/>
            <a:p>
              <a:r>
                <a:rPr lang="en-US" altLang="zh-CN" sz="2000" dirty="0">
                  <a:latin typeface="+mn-ea"/>
                </a:rPr>
                <a:t>The Melodic metadata schema[26]</a:t>
              </a:r>
              <a:endParaRPr lang="zh-CN" altLang="en-US" sz="2000" dirty="0">
                <a:latin typeface="+mn-ea"/>
              </a:endParaRPr>
            </a:p>
          </p:txBody>
        </p:sp>
      </p:grpSp>
      <p:sp>
        <p:nvSpPr>
          <p:cNvPr id="74" name="圆角矩形 73"/>
          <p:cNvSpPr/>
          <p:nvPr/>
        </p:nvSpPr>
        <p:spPr>
          <a:xfrm rot="10800000" flipV="1">
            <a:off x="5099966" y="3572454"/>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400" dirty="0"/>
              <a:t>B</a:t>
            </a:r>
            <a:endParaRPr lang="zh-CN" altLang="en-US" sz="2400" dirty="0"/>
          </a:p>
        </p:txBody>
      </p:sp>
      <p:sp>
        <p:nvSpPr>
          <p:cNvPr id="75" name="文本框 74"/>
          <p:cNvSpPr txBox="1"/>
          <p:nvPr/>
        </p:nvSpPr>
        <p:spPr>
          <a:xfrm>
            <a:off x="5524332" y="3540755"/>
            <a:ext cx="1285925" cy="453455"/>
          </a:xfrm>
          <a:prstGeom prst="rect">
            <a:avLst/>
          </a:prstGeom>
          <a:noFill/>
        </p:spPr>
        <p:txBody>
          <a:bodyPr wrap="none" lIns="91438" tIns="45719" rIns="91438" bIns="45719"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第二部分</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cxnSp>
        <p:nvCxnSpPr>
          <p:cNvPr id="76" name="直接连接符 75"/>
          <p:cNvCxnSpPr/>
          <p:nvPr/>
        </p:nvCxnSpPr>
        <p:spPr>
          <a:xfrm>
            <a:off x="5612703" y="3909480"/>
            <a:ext cx="1116000"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4560691" y="4362935"/>
            <a:ext cx="3070617" cy="1015661"/>
          </a:xfrm>
          <a:prstGeom prst="rect">
            <a:avLst/>
          </a:prstGeom>
        </p:spPr>
        <p:txBody>
          <a:bodyPr wrap="square" lIns="91438" tIns="45719" rIns="91438" bIns="45719">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侧重于定义大数据功能和约束以支持大数据管理。</a:t>
            </a:r>
            <a:endParaRPr lang="en-US" altLang="zh-CN" sz="2000" dirty="0">
              <a:latin typeface="微软雅黑" panose="020B0503020204020204" pitchFamily="34" charset="-122"/>
              <a:ea typeface="微软雅黑" panose="020B0503020204020204" pitchFamily="34" charset="-122"/>
            </a:endParaRPr>
          </a:p>
        </p:txBody>
      </p:sp>
      <p:sp>
        <p:nvSpPr>
          <p:cNvPr id="78" name="圆角矩形 77"/>
          <p:cNvSpPr/>
          <p:nvPr/>
        </p:nvSpPr>
        <p:spPr>
          <a:xfrm rot="10800000" flipV="1">
            <a:off x="8801593" y="3597020"/>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400" dirty="0"/>
              <a:t>C</a:t>
            </a:r>
            <a:endParaRPr lang="zh-CN" altLang="en-US" sz="2400" dirty="0"/>
          </a:p>
        </p:txBody>
      </p:sp>
      <p:sp>
        <p:nvSpPr>
          <p:cNvPr id="79" name="文本框 78"/>
          <p:cNvSpPr txBox="1"/>
          <p:nvPr/>
        </p:nvSpPr>
        <p:spPr>
          <a:xfrm>
            <a:off x="9225959" y="3565321"/>
            <a:ext cx="1285925" cy="453455"/>
          </a:xfrm>
          <a:prstGeom prst="rect">
            <a:avLst/>
          </a:prstGeom>
          <a:noFill/>
        </p:spPr>
        <p:txBody>
          <a:bodyPr wrap="none" lIns="91438" tIns="45719" rIns="91438" bIns="45719"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第三部分</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cxnSp>
        <p:nvCxnSpPr>
          <p:cNvPr id="80" name="直接连接符 79"/>
          <p:cNvCxnSpPr/>
          <p:nvPr/>
        </p:nvCxnSpPr>
        <p:spPr>
          <a:xfrm>
            <a:off x="9314330" y="3934046"/>
            <a:ext cx="1116000"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8121231" y="4387501"/>
            <a:ext cx="3495380" cy="1015661"/>
          </a:xfrm>
          <a:prstGeom prst="rect">
            <a:avLst/>
          </a:prstGeom>
        </p:spPr>
        <p:txBody>
          <a:bodyPr wrap="square" lIns="91438" tIns="45719" rIns="91438" bIns="45719">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专注于提供与大数据安全相关的概念以推动数据访问控制。</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43086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flipH="1">
            <a:off x="947868" y="1176939"/>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063760" y="1099504"/>
            <a:ext cx="2954647" cy="572460"/>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ea typeface="微软雅黑" panose="020B0503020204020204" pitchFamily="34" charset="-122"/>
              </a:rPr>
              <a:t>如何管理存储元数据</a:t>
            </a:r>
          </a:p>
        </p:txBody>
      </p:sp>
      <p:sp>
        <p:nvSpPr>
          <p:cNvPr id="95" name="矩形 94"/>
          <p:cNvSpPr/>
          <p:nvPr/>
        </p:nvSpPr>
        <p:spPr>
          <a:xfrm>
            <a:off x="2649671" y="325001"/>
            <a:ext cx="3106099"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FRAMWORKS</a:t>
            </a:r>
          </a:p>
        </p:txBody>
      </p:sp>
      <p:sp>
        <p:nvSpPr>
          <p:cNvPr id="50" name="矩形 49"/>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5" name="圆角矩形 5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69" name="文本框 68"/>
          <p:cNvSpPr txBox="1"/>
          <p:nvPr/>
        </p:nvSpPr>
        <p:spPr>
          <a:xfrm>
            <a:off x="647719" y="203187"/>
            <a:ext cx="1438658" cy="584771"/>
          </a:xfrm>
          <a:prstGeom prst="rect">
            <a:avLst/>
          </a:prstGeom>
          <a:noFill/>
        </p:spPr>
        <p:txBody>
          <a:bodyPr wrap="square" lIns="91436" tIns="45718" rIns="91436" bIns="45718" rtlCol="0">
            <a:spAutoFit/>
          </a:bodyPr>
          <a:lstStyle/>
          <a:p>
            <a:pPr algn="ctr"/>
            <a:r>
              <a:rPr lang="zh-CN" altLang="en-US" sz="1600" spc="600" dirty="0">
                <a:solidFill>
                  <a:schemeClr val="tx2"/>
                </a:solidFill>
                <a:latin typeface="微软雅黑" panose="020B0503020204020204" pitchFamily="34" charset="-122"/>
                <a:ea typeface="微软雅黑" panose="020B0503020204020204" pitchFamily="34" charset="-122"/>
              </a:rPr>
              <a:t>数据生命周期管理</a:t>
            </a:r>
          </a:p>
        </p:txBody>
      </p:sp>
      <p:sp>
        <p:nvSpPr>
          <p:cNvPr id="74" name="矩形 73"/>
          <p:cNvSpPr/>
          <p:nvPr/>
        </p:nvSpPr>
        <p:spPr>
          <a:xfrm>
            <a:off x="2443141" y="325001"/>
            <a:ext cx="3519160" cy="400105"/>
          </a:xfrm>
          <a:prstGeom prst="rect">
            <a:avLst/>
          </a:prstGeom>
        </p:spPr>
        <p:txBody>
          <a:bodyPr wrap="none" lIns="91436" tIns="45718" rIns="91436" bIns="45718">
            <a:spAutoFit/>
          </a:bodyPr>
          <a:lstStyle/>
          <a:p>
            <a:pPr algn="ctr"/>
            <a:r>
              <a:rPr lang="en-US" altLang="zh-CN" sz="2000" dirty="0">
                <a:solidFill>
                  <a:schemeClr val="bg1"/>
                </a:solidFill>
                <a:latin typeface="微软雅黑" panose="020B0503020204020204" pitchFamily="34" charset="-122"/>
              </a:rPr>
              <a:t>Data lifecycle management</a:t>
            </a:r>
          </a:p>
        </p:txBody>
      </p:sp>
      <p:grpSp>
        <p:nvGrpSpPr>
          <p:cNvPr id="80" name="组合 79"/>
          <p:cNvGrpSpPr/>
          <p:nvPr/>
        </p:nvGrpSpPr>
        <p:grpSpPr>
          <a:xfrm>
            <a:off x="10058402" y="219571"/>
            <a:ext cx="2110519" cy="487244"/>
            <a:chOff x="10084160" y="245329"/>
            <a:chExt cx="2110519" cy="487244"/>
          </a:xfrm>
        </p:grpSpPr>
        <p:grpSp>
          <p:nvGrpSpPr>
            <p:cNvPr id="81" name="组合 80"/>
            <p:cNvGrpSpPr/>
            <p:nvPr/>
          </p:nvGrpSpPr>
          <p:grpSpPr>
            <a:xfrm>
              <a:off x="11426985" y="245329"/>
              <a:ext cx="767694" cy="487244"/>
              <a:chOff x="11289749" y="812504"/>
              <a:chExt cx="767694" cy="487244"/>
            </a:xfrm>
          </p:grpSpPr>
          <p:grpSp>
            <p:nvGrpSpPr>
              <p:cNvPr id="83" name="组 2"/>
              <p:cNvGrpSpPr/>
              <p:nvPr/>
            </p:nvGrpSpPr>
            <p:grpSpPr>
              <a:xfrm>
                <a:off x="11289750" y="812504"/>
                <a:ext cx="767693" cy="487244"/>
                <a:chOff x="11424304" y="252856"/>
                <a:chExt cx="767693" cy="487245"/>
              </a:xfrm>
            </p:grpSpPr>
            <p:grpSp>
              <p:nvGrpSpPr>
                <p:cNvPr id="85" name="组 1"/>
                <p:cNvGrpSpPr/>
                <p:nvPr/>
              </p:nvGrpSpPr>
              <p:grpSpPr>
                <a:xfrm>
                  <a:off x="12039604" y="252856"/>
                  <a:ext cx="152393" cy="484287"/>
                  <a:chOff x="12039604" y="252856"/>
                  <a:chExt cx="152393" cy="484287"/>
                </a:xfrm>
              </p:grpSpPr>
              <p:sp>
                <p:nvSpPr>
                  <p:cNvPr id="87" name="圆角矩形 8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圆角矩形 9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圆角矩形 85"/>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4" name="图片 83"/>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82" name="文本框 81"/>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2" name="文本框 1"/>
          <p:cNvSpPr txBox="1"/>
          <p:nvPr/>
        </p:nvSpPr>
        <p:spPr>
          <a:xfrm>
            <a:off x="1872140" y="1835543"/>
            <a:ext cx="8438049" cy="151528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latin typeface="+mn-ea"/>
              </a:rPr>
              <a:t> </a:t>
            </a:r>
            <a:r>
              <a:rPr lang="en-US" altLang="zh-CN" sz="2000" dirty="0">
                <a:latin typeface="+mn-ea"/>
              </a:rPr>
              <a:t>TOSCA</a:t>
            </a:r>
            <a:r>
              <a:rPr lang="zh-CN" altLang="en-US" sz="2000" dirty="0">
                <a:latin typeface="+mn-ea"/>
              </a:rPr>
              <a:t>（</a:t>
            </a:r>
            <a:r>
              <a:rPr lang="en-US" altLang="zh-CN" sz="2000" dirty="0">
                <a:latin typeface="+mn-ea"/>
              </a:rPr>
              <a:t>[27]</a:t>
            </a:r>
            <a:r>
              <a:rPr lang="zh-CN" altLang="en-US" sz="2000" dirty="0">
                <a:latin typeface="+mn-ea"/>
              </a:rPr>
              <a:t>）</a:t>
            </a:r>
            <a:endParaRPr lang="en-US" altLang="zh-CN" sz="2000" dirty="0">
              <a:latin typeface="+mn-ea"/>
            </a:endParaRPr>
          </a:p>
          <a:p>
            <a:pPr marL="800078" lvl="1" indent="-342900">
              <a:lnSpc>
                <a:spcPct val="150000"/>
              </a:lnSpc>
              <a:buFont typeface="Arial" panose="020B0604020202020204" pitchFamily="34" charset="0"/>
              <a:buChar char="•"/>
            </a:pPr>
            <a:r>
              <a:rPr lang="zh-CN" altLang="en-US" sz="2000" dirty="0">
                <a:latin typeface="+mn-ea"/>
              </a:rPr>
              <a:t>使用多种语言来捕获应用程序放置和重新配置的要求</a:t>
            </a:r>
            <a:endParaRPr lang="en-US" altLang="zh-CN" sz="2000" dirty="0">
              <a:latin typeface="+mn-ea"/>
            </a:endParaRPr>
          </a:p>
          <a:p>
            <a:pPr marL="800078" lvl="1" indent="-342900">
              <a:lnSpc>
                <a:spcPct val="150000"/>
              </a:lnSpc>
              <a:buFont typeface="Arial" panose="020B0604020202020204" pitchFamily="34" charset="0"/>
              <a:buChar char="•"/>
            </a:pPr>
            <a:r>
              <a:rPr lang="zh-CN" altLang="en-US" sz="2000" dirty="0">
                <a:latin typeface="+mn-ea"/>
              </a:rPr>
              <a:t> 缺乏对描述大数据的放置和管理要求的明确支持</a:t>
            </a:r>
            <a:endParaRPr lang="en-US" altLang="zh-CN" sz="2000" dirty="0">
              <a:latin typeface="+mn-ea"/>
            </a:endParaRPr>
          </a:p>
        </p:txBody>
      </p:sp>
      <p:sp>
        <p:nvSpPr>
          <p:cNvPr id="5" name="下箭头 4"/>
          <p:cNvSpPr/>
          <p:nvPr/>
        </p:nvSpPr>
        <p:spPr>
          <a:xfrm>
            <a:off x="5946889" y="3501660"/>
            <a:ext cx="288550" cy="649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378622" y="3631097"/>
            <a:ext cx="3268958" cy="400110"/>
          </a:xfrm>
          <a:prstGeom prst="rect">
            <a:avLst/>
          </a:prstGeom>
          <a:noFill/>
        </p:spPr>
        <p:txBody>
          <a:bodyPr wrap="square" rtlCol="0">
            <a:spAutoFit/>
          </a:bodyPr>
          <a:lstStyle/>
          <a:p>
            <a:r>
              <a:rPr lang="zh-CN" altLang="en-US" sz="2000" dirty="0"/>
              <a:t>使用元数据模式来进行拓展</a:t>
            </a:r>
          </a:p>
        </p:txBody>
      </p:sp>
      <p:sp>
        <p:nvSpPr>
          <p:cNvPr id="8" name="文本框 7"/>
          <p:cNvSpPr txBox="1"/>
          <p:nvPr/>
        </p:nvSpPr>
        <p:spPr>
          <a:xfrm>
            <a:off x="1872140" y="4235080"/>
            <a:ext cx="8438049" cy="147732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000" dirty="0">
                <a:latin typeface="+mn-ea"/>
              </a:rPr>
              <a:t>CAMEL([29])</a:t>
            </a:r>
          </a:p>
          <a:p>
            <a:pPr>
              <a:lnSpc>
                <a:spcPct val="150000"/>
              </a:lnSpc>
            </a:pPr>
            <a:r>
              <a:rPr lang="en-US" altLang="zh-CN" sz="2000" dirty="0">
                <a:latin typeface="+mn-ea"/>
              </a:rPr>
              <a:t>    </a:t>
            </a:r>
            <a:r>
              <a:rPr lang="zh-CN" altLang="en-US" sz="2000" dirty="0">
                <a:latin typeface="+mn-ea"/>
              </a:rPr>
              <a:t>经典的、先进的云描述语言。通过遵循基于特征模型的方式来描述大数据布局和管理要求。</a:t>
            </a:r>
          </a:p>
        </p:txBody>
      </p:sp>
    </p:spTree>
    <p:extLst>
      <p:ext uri="{BB962C8B-B14F-4D97-AF65-F5344CB8AC3E}">
        <p14:creationId xmlns:p14="http://schemas.microsoft.com/office/powerpoint/2010/main" val="25267319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1750"/>
                            </p:stCondLst>
                            <p:childTnLst>
                              <p:par>
                                <p:cTn id="15" presetID="42" presetClass="entr" presetSubtype="0" fill="hold" grpId="0" nodeType="after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dirty="0"/>
              <a:t>、</a:t>
            </a:r>
          </a:p>
        </p:txBody>
      </p:sp>
      <p:sp>
        <p:nvSpPr>
          <p:cNvPr id="56" name="文本框 55"/>
          <p:cNvSpPr txBox="1"/>
          <p:nvPr/>
        </p:nvSpPr>
        <p:spPr>
          <a:xfrm>
            <a:off x="647719" y="203187"/>
            <a:ext cx="1438658" cy="584771"/>
          </a:xfrm>
          <a:prstGeom prst="rect">
            <a:avLst/>
          </a:prstGeom>
          <a:noFill/>
        </p:spPr>
        <p:txBody>
          <a:bodyPr wrap="square" lIns="91436" tIns="45718" rIns="91436" bIns="45718" rtlCol="0">
            <a:spAutoFit/>
          </a:bodyPr>
          <a:lstStyle/>
          <a:p>
            <a:pPr algn="ctr"/>
            <a:r>
              <a:rPr lang="zh-CN" altLang="en-US" sz="1600" spc="600" dirty="0">
                <a:solidFill>
                  <a:schemeClr val="tx2"/>
                </a:solidFill>
                <a:latin typeface="微软雅黑" panose="020B0503020204020204" pitchFamily="34" charset="-122"/>
                <a:ea typeface="微软雅黑" panose="020B0503020204020204" pitchFamily="34" charset="-122"/>
              </a:rPr>
              <a:t>数据生命周期管理</a:t>
            </a:r>
          </a:p>
        </p:txBody>
      </p:sp>
      <p:sp>
        <p:nvSpPr>
          <p:cNvPr id="57" name="矩形 56"/>
          <p:cNvSpPr/>
          <p:nvPr/>
        </p:nvSpPr>
        <p:spPr>
          <a:xfrm>
            <a:off x="2443141" y="325001"/>
            <a:ext cx="3519160" cy="400105"/>
          </a:xfrm>
          <a:prstGeom prst="rect">
            <a:avLst/>
          </a:prstGeom>
        </p:spPr>
        <p:txBody>
          <a:bodyPr wrap="none" lIns="91436" tIns="45718" rIns="91436" bIns="45718">
            <a:spAutoFit/>
          </a:bodyPr>
          <a:lstStyle/>
          <a:p>
            <a:pPr algn="ctr"/>
            <a:r>
              <a:rPr lang="en-US" altLang="zh-CN" sz="2000" dirty="0">
                <a:solidFill>
                  <a:schemeClr val="bg1"/>
                </a:solidFill>
                <a:latin typeface="微软雅黑" panose="020B0503020204020204" pitchFamily="34" charset="-122"/>
              </a:rPr>
              <a:t>Data lifecycle management</a:t>
            </a:r>
          </a:p>
        </p:txBody>
      </p:sp>
      <p:grpSp>
        <p:nvGrpSpPr>
          <p:cNvPr id="58" name="组合 57"/>
          <p:cNvGrpSpPr/>
          <p:nvPr/>
        </p:nvGrpSpPr>
        <p:grpSpPr>
          <a:xfrm>
            <a:off x="10058402" y="219571"/>
            <a:ext cx="2110519" cy="487244"/>
            <a:chOff x="10084160" y="245329"/>
            <a:chExt cx="2110519" cy="487244"/>
          </a:xfrm>
        </p:grpSpPr>
        <p:grpSp>
          <p:nvGrpSpPr>
            <p:cNvPr id="59" name="组合 58"/>
            <p:cNvGrpSpPr/>
            <p:nvPr/>
          </p:nvGrpSpPr>
          <p:grpSpPr>
            <a:xfrm>
              <a:off x="11426985" y="245329"/>
              <a:ext cx="767694" cy="487244"/>
              <a:chOff x="11289749" y="812504"/>
              <a:chExt cx="767694" cy="487244"/>
            </a:xfrm>
          </p:grpSpPr>
          <p:grpSp>
            <p:nvGrpSpPr>
              <p:cNvPr id="61" name="组 2"/>
              <p:cNvGrpSpPr/>
              <p:nvPr/>
            </p:nvGrpSpPr>
            <p:grpSpPr>
              <a:xfrm>
                <a:off x="11289750" y="812504"/>
                <a:ext cx="767693" cy="487244"/>
                <a:chOff x="11424304" y="252856"/>
                <a:chExt cx="767693" cy="487245"/>
              </a:xfrm>
            </p:grpSpPr>
            <p:grpSp>
              <p:nvGrpSpPr>
                <p:cNvPr id="63" name="组 1"/>
                <p:cNvGrpSpPr/>
                <p:nvPr/>
              </p:nvGrpSpPr>
              <p:grpSpPr>
                <a:xfrm>
                  <a:off x="12039604" y="252856"/>
                  <a:ext cx="152393" cy="484287"/>
                  <a:chOff x="12039604" y="252856"/>
                  <a:chExt cx="152393" cy="484287"/>
                </a:xfrm>
              </p:grpSpPr>
              <p:sp>
                <p:nvSpPr>
                  <p:cNvPr id="65" name="圆角矩形 6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圆角矩形 63"/>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60" name="文本框 59"/>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86" name="圆角矩形 8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cxnSp>
        <p:nvCxnSpPr>
          <p:cNvPr id="87" name="直接连接符 86"/>
          <p:cNvCxnSpPr/>
          <p:nvPr/>
        </p:nvCxnSpPr>
        <p:spPr>
          <a:xfrm>
            <a:off x="775352" y="1956636"/>
            <a:ext cx="3312000"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749593" y="1444157"/>
            <a:ext cx="3337759" cy="461665"/>
          </a:xfrm>
          <a:prstGeom prst="rect">
            <a:avLst/>
          </a:prstGeom>
          <a:noFill/>
        </p:spPr>
        <p:txBody>
          <a:bodyPr wrap="square" rtlCol="0">
            <a:spAutoFit/>
          </a:bodyPr>
          <a:lstStyle/>
          <a:p>
            <a:r>
              <a:rPr lang="zh-CN" altLang="en-US" sz="2400" dirty="0"/>
              <a:t>数据生命周期管理系统</a:t>
            </a:r>
          </a:p>
        </p:txBody>
      </p:sp>
      <p:sp>
        <p:nvSpPr>
          <p:cNvPr id="3" name="文本框 2"/>
          <p:cNvSpPr txBox="1"/>
          <p:nvPr/>
        </p:nvSpPr>
        <p:spPr>
          <a:xfrm>
            <a:off x="1543320" y="2640173"/>
            <a:ext cx="9120389" cy="272382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dirty="0"/>
              <a:t>传统</a:t>
            </a:r>
            <a:r>
              <a:rPr lang="en-US" altLang="zh-CN" dirty="0"/>
              <a:t>DLMS</a:t>
            </a:r>
          </a:p>
          <a:p>
            <a:pPr marL="800078" lvl="1" indent="-342900">
              <a:lnSpc>
                <a:spcPct val="150000"/>
              </a:lnSpc>
              <a:buFont typeface="Arial" panose="020B0604020202020204" pitchFamily="34" charset="0"/>
              <a:buChar char="•"/>
            </a:pPr>
            <a:r>
              <a:rPr lang="zh-CN" altLang="en-US" dirty="0"/>
              <a:t>提供实际主要服务是通过有效的数据管理策略进行数据存储规划和数据（以及执行支持）</a:t>
            </a:r>
            <a:endParaRPr lang="en-US" altLang="zh-CN" dirty="0"/>
          </a:p>
          <a:p>
            <a:pPr marL="800078" lvl="1" indent="-342900">
              <a:lnSpc>
                <a:spcPct val="150000"/>
              </a:lnSpc>
              <a:buFont typeface="Arial" panose="020B0604020202020204" pitchFamily="34" charset="0"/>
              <a:buChar char="•"/>
            </a:pPr>
            <a:r>
              <a:rPr lang="zh-CN" altLang="en-US" dirty="0"/>
              <a:t>数据处理被其他工具或系统所覆盖</a:t>
            </a:r>
            <a:endParaRPr lang="en-US" altLang="zh-CN" dirty="0"/>
          </a:p>
          <a:p>
            <a:pPr marL="800078" lvl="1" indent="-342900">
              <a:lnSpc>
                <a:spcPct val="150000"/>
              </a:lnSpc>
              <a:buFont typeface="Arial" panose="020B0604020202020204" pitchFamily="34" charset="0"/>
              <a:buChar char="•"/>
            </a:pPr>
            <a:r>
              <a:rPr lang="zh-CN" altLang="en-US" dirty="0"/>
              <a:t>传统上在云中，大数据处理作为单独的服务提供，资源管理通常由其他工具处理（</a:t>
            </a:r>
            <a:r>
              <a:rPr lang="en-US" altLang="zh-CN" dirty="0"/>
              <a:t>Apache Mesos</a:t>
            </a:r>
            <a:r>
              <a:rPr lang="zh-CN" altLang="en-US" dirty="0"/>
              <a:t>、</a:t>
            </a:r>
            <a:r>
              <a:rPr lang="en-US" altLang="zh-CN" dirty="0"/>
              <a:t>YARN</a:t>
            </a:r>
            <a:r>
              <a:rPr lang="zh-CN" altLang="en-US" dirty="0"/>
              <a:t>）</a:t>
            </a:r>
          </a:p>
        </p:txBody>
      </p:sp>
    </p:spTree>
    <p:extLst>
      <p:ext uri="{BB962C8B-B14F-4D97-AF65-F5344CB8AC3E}">
        <p14:creationId xmlns:p14="http://schemas.microsoft.com/office/powerpoint/2010/main" val="22116704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dirty="0"/>
              <a:t>、</a:t>
            </a:r>
          </a:p>
        </p:txBody>
      </p:sp>
      <p:sp>
        <p:nvSpPr>
          <p:cNvPr id="56" name="文本框 55"/>
          <p:cNvSpPr txBox="1"/>
          <p:nvPr/>
        </p:nvSpPr>
        <p:spPr>
          <a:xfrm>
            <a:off x="647719" y="203187"/>
            <a:ext cx="1438658" cy="584771"/>
          </a:xfrm>
          <a:prstGeom prst="rect">
            <a:avLst/>
          </a:prstGeom>
          <a:noFill/>
        </p:spPr>
        <p:txBody>
          <a:bodyPr wrap="square" lIns="91436" tIns="45718" rIns="91436" bIns="45718" rtlCol="0">
            <a:spAutoFit/>
          </a:bodyPr>
          <a:lstStyle/>
          <a:p>
            <a:pPr algn="ctr"/>
            <a:r>
              <a:rPr lang="zh-CN" altLang="en-US" sz="1600" spc="600" dirty="0">
                <a:solidFill>
                  <a:schemeClr val="tx2"/>
                </a:solidFill>
                <a:latin typeface="微软雅黑" panose="020B0503020204020204" pitchFamily="34" charset="-122"/>
                <a:ea typeface="微软雅黑" panose="020B0503020204020204" pitchFamily="34" charset="-122"/>
              </a:rPr>
              <a:t>数据生命周期管理</a:t>
            </a:r>
          </a:p>
        </p:txBody>
      </p:sp>
      <p:sp>
        <p:nvSpPr>
          <p:cNvPr id="57" name="矩形 56"/>
          <p:cNvSpPr/>
          <p:nvPr/>
        </p:nvSpPr>
        <p:spPr>
          <a:xfrm>
            <a:off x="2443141" y="325001"/>
            <a:ext cx="3519160" cy="400105"/>
          </a:xfrm>
          <a:prstGeom prst="rect">
            <a:avLst/>
          </a:prstGeom>
        </p:spPr>
        <p:txBody>
          <a:bodyPr wrap="none" lIns="91436" tIns="45718" rIns="91436" bIns="45718">
            <a:spAutoFit/>
          </a:bodyPr>
          <a:lstStyle/>
          <a:p>
            <a:pPr algn="ctr"/>
            <a:r>
              <a:rPr lang="en-US" altLang="zh-CN" sz="2000" dirty="0">
                <a:solidFill>
                  <a:schemeClr val="bg1"/>
                </a:solidFill>
                <a:latin typeface="微软雅黑" panose="020B0503020204020204" pitchFamily="34" charset="-122"/>
              </a:rPr>
              <a:t>Data lifecycle management</a:t>
            </a:r>
          </a:p>
        </p:txBody>
      </p:sp>
      <p:grpSp>
        <p:nvGrpSpPr>
          <p:cNvPr id="58" name="组合 57"/>
          <p:cNvGrpSpPr/>
          <p:nvPr/>
        </p:nvGrpSpPr>
        <p:grpSpPr>
          <a:xfrm>
            <a:off x="10058402" y="219571"/>
            <a:ext cx="2110519" cy="487244"/>
            <a:chOff x="10084160" y="245329"/>
            <a:chExt cx="2110519" cy="487244"/>
          </a:xfrm>
        </p:grpSpPr>
        <p:grpSp>
          <p:nvGrpSpPr>
            <p:cNvPr id="59" name="组合 58"/>
            <p:cNvGrpSpPr/>
            <p:nvPr/>
          </p:nvGrpSpPr>
          <p:grpSpPr>
            <a:xfrm>
              <a:off x="11426985" y="245329"/>
              <a:ext cx="767694" cy="487244"/>
              <a:chOff x="11289749" y="812504"/>
              <a:chExt cx="767694" cy="487244"/>
            </a:xfrm>
          </p:grpSpPr>
          <p:grpSp>
            <p:nvGrpSpPr>
              <p:cNvPr id="61" name="组 2"/>
              <p:cNvGrpSpPr/>
              <p:nvPr/>
            </p:nvGrpSpPr>
            <p:grpSpPr>
              <a:xfrm>
                <a:off x="11289750" y="812504"/>
                <a:ext cx="767693" cy="487244"/>
                <a:chOff x="11424304" y="252856"/>
                <a:chExt cx="767693" cy="487245"/>
              </a:xfrm>
            </p:grpSpPr>
            <p:grpSp>
              <p:nvGrpSpPr>
                <p:cNvPr id="63" name="组 1"/>
                <p:cNvGrpSpPr/>
                <p:nvPr/>
              </p:nvGrpSpPr>
              <p:grpSpPr>
                <a:xfrm>
                  <a:off x="12039604" y="252856"/>
                  <a:ext cx="152393" cy="484287"/>
                  <a:chOff x="12039604" y="252856"/>
                  <a:chExt cx="152393" cy="484287"/>
                </a:xfrm>
              </p:grpSpPr>
              <p:sp>
                <p:nvSpPr>
                  <p:cNvPr id="65" name="圆角矩形 6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圆角矩形 63"/>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60" name="文本框 59"/>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86" name="圆角矩形 8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cxnSp>
        <p:nvCxnSpPr>
          <p:cNvPr id="87" name="直接连接符 86"/>
          <p:cNvCxnSpPr/>
          <p:nvPr/>
        </p:nvCxnSpPr>
        <p:spPr>
          <a:xfrm>
            <a:off x="775352" y="1956636"/>
            <a:ext cx="3312000"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749593" y="1444157"/>
            <a:ext cx="3337759" cy="461665"/>
          </a:xfrm>
          <a:prstGeom prst="rect">
            <a:avLst/>
          </a:prstGeom>
          <a:noFill/>
        </p:spPr>
        <p:txBody>
          <a:bodyPr wrap="square" rtlCol="0">
            <a:spAutoFit/>
          </a:bodyPr>
          <a:lstStyle/>
          <a:p>
            <a:r>
              <a:rPr lang="zh-CN" altLang="en-US" sz="2400" dirty="0"/>
              <a:t>数据生命周期管理系统</a:t>
            </a:r>
          </a:p>
        </p:txBody>
      </p:sp>
      <p:pic>
        <p:nvPicPr>
          <p:cNvPr id="2" name="图片 1"/>
          <p:cNvPicPr>
            <a:picLocks noChangeAspect="1"/>
          </p:cNvPicPr>
          <p:nvPr/>
        </p:nvPicPr>
        <p:blipFill>
          <a:blip r:embed="rId5"/>
          <a:stretch>
            <a:fillRect/>
          </a:stretch>
        </p:blipFill>
        <p:spPr>
          <a:xfrm>
            <a:off x="1508759" y="2148354"/>
            <a:ext cx="9197226" cy="3119907"/>
          </a:xfrm>
          <a:prstGeom prst="rect">
            <a:avLst/>
          </a:prstGeom>
        </p:spPr>
      </p:pic>
      <p:sp>
        <p:nvSpPr>
          <p:cNvPr id="5" name="矩形 4"/>
          <p:cNvSpPr/>
          <p:nvPr/>
        </p:nvSpPr>
        <p:spPr>
          <a:xfrm>
            <a:off x="3709468" y="4188253"/>
            <a:ext cx="3760631" cy="399245"/>
          </a:xfrm>
          <a:prstGeom prst="rect">
            <a:avLst/>
          </a:prstGeom>
          <a:solidFill>
            <a:schemeClr val="accent1">
              <a:lumMod val="50000"/>
              <a:alpha val="56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708742" y="3084162"/>
            <a:ext cx="1857396" cy="1044000"/>
          </a:xfrm>
          <a:prstGeom prst="rect">
            <a:avLst/>
          </a:prstGeom>
          <a:solidFill>
            <a:schemeClr val="accent1">
              <a:lumMod val="50000"/>
              <a:alpha val="56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625229" y="3082261"/>
            <a:ext cx="1857396" cy="1044000"/>
          </a:xfrm>
          <a:prstGeom prst="rect">
            <a:avLst/>
          </a:prstGeom>
          <a:solidFill>
            <a:schemeClr val="accent1">
              <a:lumMod val="50000"/>
              <a:alpha val="56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708743" y="2501893"/>
            <a:ext cx="1857396" cy="540000"/>
          </a:xfrm>
          <a:prstGeom prst="rect">
            <a:avLst/>
          </a:prstGeom>
          <a:solidFill>
            <a:schemeClr val="accent1">
              <a:lumMod val="50000"/>
              <a:alpha val="56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625229" y="2495767"/>
            <a:ext cx="1857396" cy="540000"/>
          </a:xfrm>
          <a:prstGeom prst="rect">
            <a:avLst/>
          </a:prstGeom>
          <a:solidFill>
            <a:schemeClr val="accent1">
              <a:lumMod val="50000"/>
              <a:alpha val="56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543961" y="2495766"/>
            <a:ext cx="902615" cy="2091731"/>
          </a:xfrm>
          <a:prstGeom prst="rect">
            <a:avLst/>
          </a:prstGeom>
          <a:solidFill>
            <a:schemeClr val="accent1">
              <a:lumMod val="50000"/>
              <a:alpha val="56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2497630" y="5325495"/>
            <a:ext cx="7197108" cy="1134093"/>
          </a:xfrm>
          <a:prstGeom prst="rect">
            <a:avLst/>
          </a:prstGeom>
          <a:noFill/>
        </p:spPr>
        <p:txBody>
          <a:bodyPr wrap="square" rtlCol="0">
            <a:spAutoFit/>
          </a:bodyPr>
          <a:lstStyle/>
          <a:p>
            <a:pPr>
              <a:lnSpc>
                <a:spcPct val="150000"/>
              </a:lnSpc>
            </a:pPr>
            <a:r>
              <a:rPr lang="zh-CN" altLang="en-US" sz="2400" dirty="0"/>
              <a:t>元数据管理：负责维护涉及数据的静态和动态特征的信息。实现高效数据管理的基石。</a:t>
            </a:r>
          </a:p>
        </p:txBody>
      </p:sp>
      <p:sp>
        <p:nvSpPr>
          <p:cNvPr id="7" name="文本框 6"/>
          <p:cNvSpPr txBox="1"/>
          <p:nvPr/>
        </p:nvSpPr>
        <p:spPr>
          <a:xfrm>
            <a:off x="2260230" y="5391755"/>
            <a:ext cx="7646505" cy="1134093"/>
          </a:xfrm>
          <a:prstGeom prst="rect">
            <a:avLst/>
          </a:prstGeom>
          <a:noFill/>
        </p:spPr>
        <p:txBody>
          <a:bodyPr wrap="square" rtlCol="0">
            <a:spAutoFit/>
          </a:bodyPr>
          <a:lstStyle/>
          <a:p>
            <a:pPr>
              <a:lnSpc>
                <a:spcPct val="150000"/>
              </a:lnSpc>
            </a:pPr>
            <a:r>
              <a:rPr lang="zh-CN" altLang="en-US" sz="2400" dirty="0"/>
              <a:t>数据放置：封装了有效数据放置和数据复制的主要方法，同时满足用户需求。</a:t>
            </a:r>
          </a:p>
        </p:txBody>
      </p:sp>
      <p:sp>
        <p:nvSpPr>
          <p:cNvPr id="8" name="文本框 7"/>
          <p:cNvSpPr txBox="1"/>
          <p:nvPr/>
        </p:nvSpPr>
        <p:spPr>
          <a:xfrm>
            <a:off x="2429762" y="5888815"/>
            <a:ext cx="7328454" cy="461665"/>
          </a:xfrm>
          <a:prstGeom prst="rect">
            <a:avLst/>
          </a:prstGeom>
          <a:noFill/>
        </p:spPr>
        <p:txBody>
          <a:bodyPr wrap="square" rtlCol="0">
            <a:spAutoFit/>
          </a:bodyPr>
          <a:lstStyle/>
          <a:p>
            <a:r>
              <a:rPr lang="zh-CN" altLang="en-US" sz="2400" dirty="0"/>
              <a:t>数据存储：负责正确事物存储和高效的数据检索支持</a:t>
            </a:r>
          </a:p>
        </p:txBody>
      </p:sp>
      <p:sp>
        <p:nvSpPr>
          <p:cNvPr id="9" name="文本框 8"/>
          <p:cNvSpPr txBox="1"/>
          <p:nvPr/>
        </p:nvSpPr>
        <p:spPr>
          <a:xfrm>
            <a:off x="3318612" y="5795141"/>
            <a:ext cx="5552656" cy="461665"/>
          </a:xfrm>
          <a:prstGeom prst="rect">
            <a:avLst/>
          </a:prstGeom>
          <a:noFill/>
        </p:spPr>
        <p:txBody>
          <a:bodyPr wrap="square" rtlCol="0">
            <a:spAutoFit/>
          </a:bodyPr>
          <a:lstStyle/>
          <a:p>
            <a:r>
              <a:rPr lang="zh-CN" altLang="en-US" sz="2400" dirty="0"/>
              <a:t>数据提取：通过相应系统导入导出数据</a:t>
            </a:r>
          </a:p>
        </p:txBody>
      </p:sp>
      <p:sp>
        <p:nvSpPr>
          <p:cNvPr id="10" name="文本框 9"/>
          <p:cNvSpPr txBox="1"/>
          <p:nvPr/>
        </p:nvSpPr>
        <p:spPr>
          <a:xfrm>
            <a:off x="2630150" y="5545378"/>
            <a:ext cx="6964067" cy="1134093"/>
          </a:xfrm>
          <a:prstGeom prst="rect">
            <a:avLst/>
          </a:prstGeom>
          <a:noFill/>
        </p:spPr>
        <p:txBody>
          <a:bodyPr wrap="square" rtlCol="0">
            <a:spAutoFit/>
          </a:bodyPr>
          <a:lstStyle/>
          <a:p>
            <a:pPr>
              <a:lnSpc>
                <a:spcPct val="150000"/>
              </a:lnSpc>
            </a:pPr>
            <a:r>
              <a:rPr lang="zh-CN" altLang="en-US" sz="2400" dirty="0"/>
              <a:t>大数据处理：通过执行用户应用程序的主要逻辑来支持大数据的高效和集群处理</a:t>
            </a:r>
          </a:p>
        </p:txBody>
      </p:sp>
      <p:sp>
        <p:nvSpPr>
          <p:cNvPr id="11" name="文本框 10"/>
          <p:cNvSpPr txBox="1"/>
          <p:nvPr/>
        </p:nvSpPr>
        <p:spPr>
          <a:xfrm>
            <a:off x="2907491" y="5771108"/>
            <a:ext cx="6362088" cy="461665"/>
          </a:xfrm>
          <a:prstGeom prst="rect">
            <a:avLst/>
          </a:prstGeom>
          <a:noFill/>
        </p:spPr>
        <p:txBody>
          <a:bodyPr wrap="square" rtlCol="0">
            <a:spAutoFit/>
          </a:bodyPr>
          <a:lstStyle/>
          <a:p>
            <a:r>
              <a:rPr lang="zh-CN" altLang="en-US" sz="2400" dirty="0"/>
              <a:t>资源管理：负责正确有效地管理计算机资源</a:t>
            </a:r>
          </a:p>
        </p:txBody>
      </p:sp>
    </p:spTree>
    <p:extLst>
      <p:ext uri="{BB962C8B-B14F-4D97-AF65-F5344CB8AC3E}">
        <p14:creationId xmlns:p14="http://schemas.microsoft.com/office/powerpoint/2010/main" val="20719495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p:tgtEl>
                                          <p:spTgt spid="5"/>
                                        </p:tgtEl>
                                        <p:attrNameLst>
                                          <p:attrName>ppt_y</p:attrName>
                                        </p:attrNameLst>
                                      </p:cBhvr>
                                      <p:tavLst>
                                        <p:tav tm="0">
                                          <p:val>
                                            <p:strVal val="#ppt_y+#ppt_h*1.125000"/>
                                          </p:val>
                                        </p:tav>
                                        <p:tav tm="100000">
                                          <p:val>
                                            <p:strVal val="#ppt_y"/>
                                          </p:val>
                                        </p:tav>
                                      </p:tavLst>
                                    </p:anim>
                                    <p:animEffect transition="in" filter="wipe(up)">
                                      <p:cBhvr>
                                        <p:cTn id="8" dur="750"/>
                                        <p:tgtEl>
                                          <p:spTgt spid="5"/>
                                        </p:tgtEl>
                                      </p:cBhvr>
                                    </p:animEffect>
                                  </p:childTnLst>
                                </p:cTn>
                              </p:par>
                            </p:childTnLst>
                          </p:cTn>
                        </p:par>
                        <p:par>
                          <p:cTn id="9" fill="hold">
                            <p:stCondLst>
                              <p:cond delay="750"/>
                            </p:stCondLst>
                            <p:childTnLst>
                              <p:par>
                                <p:cTn id="10" presetID="10" presetClass="entr" presetSubtype="0" fill="hold" nodeType="afterEffect">
                                  <p:stCondLst>
                                    <p:cond delay="25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fade">
                                      <p:cBhvr>
                                        <p:cTn id="12" dur="75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750"/>
                                        <p:tgtEl>
                                          <p:spTgt spid="30">
                                            <p:txEl>
                                              <p:pRg st="0" end="0"/>
                                            </p:txEl>
                                          </p:spTgt>
                                        </p:tgtEl>
                                      </p:cBhvr>
                                    </p:animEffect>
                                    <p:set>
                                      <p:cBhvr>
                                        <p:cTn id="20" dur="1" fill="hold">
                                          <p:stCondLst>
                                            <p:cond delay="749"/>
                                          </p:stCondLst>
                                        </p:cTn>
                                        <p:tgtEl>
                                          <p:spTgt spid="30">
                                            <p:txEl>
                                              <p:pRg st="0" end="0"/>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750"/>
                                        <p:tgtEl>
                                          <p:spTgt spid="24"/>
                                        </p:tgtEl>
                                      </p:cBhvr>
                                    </p:animEffect>
                                    <p:set>
                                      <p:cBhvr>
                                        <p:cTn id="34" dur="1" fill="hold">
                                          <p:stCondLst>
                                            <p:cond delay="749"/>
                                          </p:stCondLst>
                                        </p:cTn>
                                        <p:tgtEl>
                                          <p:spTgt spid="24"/>
                                        </p:tgtEl>
                                        <p:attrNameLst>
                                          <p:attrName>style.visibility</p:attrName>
                                        </p:attrNameLst>
                                      </p:cBhvr>
                                      <p:to>
                                        <p:strVal val="hidden"/>
                                      </p:to>
                                    </p:set>
                                  </p:childTnLst>
                                </p:cTn>
                              </p:par>
                              <p:par>
                                <p:cTn id="35" presetID="10" presetClass="exit" presetSubtype="0" fill="hold" grpId="1" nodeType="withEffect">
                                  <p:stCondLst>
                                    <p:cond delay="250"/>
                                  </p:stCondLst>
                                  <p:childTnLst>
                                    <p:animEffect transition="out" filter="fade">
                                      <p:cBhvr>
                                        <p:cTn id="36" dur="750"/>
                                        <p:tgtEl>
                                          <p:spTgt spid="7"/>
                                        </p:tgtEl>
                                      </p:cBhvr>
                                    </p:animEffect>
                                    <p:set>
                                      <p:cBhvr>
                                        <p:cTn id="37" dur="1" fill="hold">
                                          <p:stCondLst>
                                            <p:cond delay="749"/>
                                          </p:stCondLst>
                                        </p:cTn>
                                        <p:tgtEl>
                                          <p:spTgt spid="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750"/>
                                        <p:tgtEl>
                                          <p:spTgt spid="25"/>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par>
                                <p:cTn id="51" presetID="10" presetClass="exit" presetSubtype="0" fill="hold" grpId="1" nodeType="withEffect">
                                  <p:stCondLst>
                                    <p:cond delay="250"/>
                                  </p:stCondLst>
                                  <p:childTnLst>
                                    <p:animEffect transition="out" filter="fade">
                                      <p:cBhvr>
                                        <p:cTn id="52" dur="1000"/>
                                        <p:tgtEl>
                                          <p:spTgt spid="8"/>
                                        </p:tgtEl>
                                      </p:cBhvr>
                                    </p:animEffect>
                                    <p:set>
                                      <p:cBhvr>
                                        <p:cTn id="53" dur="1" fill="hold">
                                          <p:stCondLst>
                                            <p:cond delay="999"/>
                                          </p:stCondLst>
                                        </p:cTn>
                                        <p:tgtEl>
                                          <p:spTgt spid="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750"/>
                                        <p:tgtEl>
                                          <p:spTgt spid="26"/>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10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26"/>
                                        </p:tgtEl>
                                      </p:cBhvr>
                                    </p:animEffect>
                                    <p:set>
                                      <p:cBhvr>
                                        <p:cTn id="66" dur="1" fill="hold">
                                          <p:stCondLst>
                                            <p:cond delay="499"/>
                                          </p:stCondLst>
                                        </p:cTn>
                                        <p:tgtEl>
                                          <p:spTgt spid="26"/>
                                        </p:tgtEl>
                                        <p:attrNameLst>
                                          <p:attrName>style.visibility</p:attrName>
                                        </p:attrNameLst>
                                      </p:cBhvr>
                                      <p:to>
                                        <p:strVal val="hidden"/>
                                      </p:to>
                                    </p:set>
                                  </p:childTnLst>
                                </p:cTn>
                              </p:par>
                              <p:par>
                                <p:cTn id="67" presetID="10" presetClass="exit" presetSubtype="0" fill="hold" grpId="1" nodeType="withEffect">
                                  <p:stCondLst>
                                    <p:cond delay="250"/>
                                  </p:stCondLst>
                                  <p:childTnLst>
                                    <p:animEffect transition="out" filter="fade">
                                      <p:cBhvr>
                                        <p:cTn id="68" dur="750"/>
                                        <p:tgtEl>
                                          <p:spTgt spid="9"/>
                                        </p:tgtEl>
                                      </p:cBhvr>
                                    </p:animEffect>
                                    <p:set>
                                      <p:cBhvr>
                                        <p:cTn id="69" dur="1" fill="hold">
                                          <p:stCondLst>
                                            <p:cond delay="749"/>
                                          </p:stCondLst>
                                        </p:cTn>
                                        <p:tgtEl>
                                          <p:spTgt spid="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750"/>
                                        <p:tgtEl>
                                          <p:spTgt spid="27"/>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75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27"/>
                                        </p:tgtEl>
                                      </p:cBhvr>
                                    </p:animEffect>
                                    <p:set>
                                      <p:cBhvr>
                                        <p:cTn id="82" dur="1" fill="hold">
                                          <p:stCondLst>
                                            <p:cond delay="499"/>
                                          </p:stCondLst>
                                        </p:cTn>
                                        <p:tgtEl>
                                          <p:spTgt spid="27"/>
                                        </p:tgtEl>
                                        <p:attrNameLst>
                                          <p:attrName>style.visibility</p:attrName>
                                        </p:attrNameLst>
                                      </p:cBhvr>
                                      <p:to>
                                        <p:strVal val="hidden"/>
                                      </p:to>
                                    </p:set>
                                  </p:childTnLst>
                                </p:cTn>
                              </p:par>
                              <p:par>
                                <p:cTn id="83" presetID="10" presetClass="exit" presetSubtype="0" fill="hold" grpId="1" nodeType="withEffect">
                                  <p:stCondLst>
                                    <p:cond delay="500"/>
                                  </p:stCondLst>
                                  <p:childTnLst>
                                    <p:animEffect transition="out" filter="fade">
                                      <p:cBhvr>
                                        <p:cTn id="84" dur="750"/>
                                        <p:tgtEl>
                                          <p:spTgt spid="10"/>
                                        </p:tgtEl>
                                      </p:cBhvr>
                                    </p:animEffect>
                                    <p:set>
                                      <p:cBhvr>
                                        <p:cTn id="85" dur="1" fill="hold">
                                          <p:stCondLst>
                                            <p:cond delay="749"/>
                                          </p:stCondLst>
                                        </p:cTn>
                                        <p:tgtEl>
                                          <p:spTgt spid="10"/>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500"/>
                                        <p:tgtEl>
                                          <p:spTgt spid="28"/>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750"/>
                                        <p:tgtEl>
                                          <p:spTgt spid="1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750"/>
                                        <p:tgtEl>
                                          <p:spTgt spid="28"/>
                                        </p:tgtEl>
                                      </p:cBhvr>
                                    </p:animEffect>
                                    <p:set>
                                      <p:cBhvr>
                                        <p:cTn id="98" dur="1" fill="hold">
                                          <p:stCondLst>
                                            <p:cond delay="749"/>
                                          </p:stCondLst>
                                        </p:cTn>
                                        <p:tgtEl>
                                          <p:spTgt spid="28"/>
                                        </p:tgtEl>
                                        <p:attrNameLst>
                                          <p:attrName>style.visibility</p:attrName>
                                        </p:attrNameLst>
                                      </p:cBhvr>
                                      <p:to>
                                        <p:strVal val="hidden"/>
                                      </p:to>
                                    </p:set>
                                  </p:childTnLst>
                                </p:cTn>
                              </p:par>
                              <p:par>
                                <p:cTn id="99" presetID="10" presetClass="exit" presetSubtype="0" fill="hold" grpId="1" nodeType="withEffect">
                                  <p:stCondLst>
                                    <p:cond delay="250"/>
                                  </p:stCondLst>
                                  <p:childTnLst>
                                    <p:animEffect transition="out" filter="fade">
                                      <p:cBhvr>
                                        <p:cTn id="100" dur="750"/>
                                        <p:tgtEl>
                                          <p:spTgt spid="11"/>
                                        </p:tgtEl>
                                      </p:cBhvr>
                                    </p:animEffect>
                                    <p:set>
                                      <p:cBhvr>
                                        <p:cTn id="101" dur="1" fill="hold">
                                          <p:stCondLst>
                                            <p:cond delay="749"/>
                                          </p:stCondLst>
                                        </p:cTn>
                                        <p:tgtEl>
                                          <p:spTgt spid="11"/>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2"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fade">
                                      <p:cBhvr>
                                        <p:cTn id="106" dur="1000"/>
                                        <p:tgtEl>
                                          <p:spTgt spid="24"/>
                                        </p:tgtEl>
                                      </p:cBhvr>
                                    </p:animEffect>
                                    <p:anim calcmode="lin" valueType="num">
                                      <p:cBhvr>
                                        <p:cTn id="107" dur="1000" fill="hold"/>
                                        <p:tgtEl>
                                          <p:spTgt spid="24"/>
                                        </p:tgtEl>
                                        <p:attrNameLst>
                                          <p:attrName>ppt_x</p:attrName>
                                        </p:attrNameLst>
                                      </p:cBhvr>
                                      <p:tavLst>
                                        <p:tav tm="0">
                                          <p:val>
                                            <p:strVal val="#ppt_x"/>
                                          </p:val>
                                        </p:tav>
                                        <p:tav tm="100000">
                                          <p:val>
                                            <p:strVal val="#ppt_x"/>
                                          </p:val>
                                        </p:tav>
                                      </p:tavLst>
                                    </p:anim>
                                    <p:anim calcmode="lin" valueType="num">
                                      <p:cBhvr>
                                        <p:cTn id="108" dur="1000" fill="hold"/>
                                        <p:tgtEl>
                                          <p:spTgt spid="24"/>
                                        </p:tgtEl>
                                        <p:attrNameLst>
                                          <p:attrName>ppt_y</p:attrName>
                                        </p:attrNameLst>
                                      </p:cBhvr>
                                      <p:tavLst>
                                        <p:tav tm="0">
                                          <p:val>
                                            <p:strVal val="#ppt_y+.1"/>
                                          </p:val>
                                        </p:tav>
                                        <p:tav tm="100000">
                                          <p:val>
                                            <p:strVal val="#ppt_y"/>
                                          </p:val>
                                        </p:tav>
                                      </p:tavLst>
                                    </p:anim>
                                  </p:childTnLst>
                                </p:cTn>
                              </p:par>
                              <p:par>
                                <p:cTn id="109" presetID="47" presetClass="entr" presetSubtype="0" fill="hold" grpId="2" nodeType="withEffect">
                                  <p:stCondLst>
                                    <p:cond delay="0"/>
                                  </p:stCondLst>
                                  <p:childTnLst>
                                    <p:set>
                                      <p:cBhvr>
                                        <p:cTn id="110" dur="1" fill="hold">
                                          <p:stCondLst>
                                            <p:cond delay="0"/>
                                          </p:stCondLst>
                                        </p:cTn>
                                        <p:tgtEl>
                                          <p:spTgt spid="25"/>
                                        </p:tgtEl>
                                        <p:attrNameLst>
                                          <p:attrName>style.visibility</p:attrName>
                                        </p:attrNameLst>
                                      </p:cBhvr>
                                      <p:to>
                                        <p:strVal val="visible"/>
                                      </p:to>
                                    </p:set>
                                    <p:animEffect transition="in" filter="fade">
                                      <p:cBhvr>
                                        <p:cTn id="111" dur="1000"/>
                                        <p:tgtEl>
                                          <p:spTgt spid="25"/>
                                        </p:tgtEl>
                                      </p:cBhvr>
                                    </p:animEffect>
                                    <p:anim calcmode="lin" valueType="num">
                                      <p:cBhvr>
                                        <p:cTn id="112" dur="1000" fill="hold"/>
                                        <p:tgtEl>
                                          <p:spTgt spid="25"/>
                                        </p:tgtEl>
                                        <p:attrNameLst>
                                          <p:attrName>ppt_x</p:attrName>
                                        </p:attrNameLst>
                                      </p:cBhvr>
                                      <p:tavLst>
                                        <p:tav tm="0">
                                          <p:val>
                                            <p:strVal val="#ppt_x"/>
                                          </p:val>
                                        </p:tav>
                                        <p:tav tm="100000">
                                          <p:val>
                                            <p:strVal val="#ppt_x"/>
                                          </p:val>
                                        </p:tav>
                                      </p:tavLst>
                                    </p:anim>
                                    <p:anim calcmode="lin" valueType="num">
                                      <p:cBhvr>
                                        <p:cTn id="11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24" grpId="0" animBg="1"/>
      <p:bldP spid="24" grpId="1" animBg="1"/>
      <p:bldP spid="24" grpId="2" animBg="1"/>
      <p:bldP spid="25" grpId="0" animBg="1"/>
      <p:bldP spid="25" grpId="1" animBg="1"/>
      <p:bldP spid="25" grpId="2" animBg="1"/>
      <p:bldP spid="26" grpId="0" animBg="1"/>
      <p:bldP spid="26" grpId="1" animBg="1"/>
      <p:bldP spid="27" grpId="0" animBg="1"/>
      <p:bldP spid="27" grpId="1" animBg="1"/>
      <p:bldP spid="28" grpId="0" animBg="1"/>
      <p:bldP spid="28" grpId="1" animBg="1"/>
      <p:bldP spid="30" grpId="0" build="allAtOnce"/>
      <p:bldP spid="7" grpId="0"/>
      <p:bldP spid="7" grpId="1"/>
      <p:bldP spid="8" grpId="0"/>
      <p:bldP spid="8" grpId="1"/>
      <p:bldP spid="9" grpId="0"/>
      <p:bldP spid="9" grpId="1"/>
      <p:bldP spid="10" grpId="0"/>
      <p:bldP spid="10" grpId="1"/>
      <p:bldP spid="11" grpId="0"/>
      <p:bldP spid="1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FDBA221-D7DC-491A-A1BF-B65515A124DB}"/>
              </a:ext>
            </a:extLst>
          </p:cNvPr>
          <p:cNvPicPr>
            <a:picLocks noChangeAspect="1"/>
          </p:cNvPicPr>
          <p:nvPr/>
        </p:nvPicPr>
        <p:blipFill>
          <a:blip r:embed="rId3"/>
          <a:stretch>
            <a:fillRect/>
          </a:stretch>
        </p:blipFill>
        <p:spPr>
          <a:xfrm>
            <a:off x="2112729" y="716383"/>
            <a:ext cx="7991475" cy="6038850"/>
          </a:xfrm>
          <a:prstGeom prst="rect">
            <a:avLst/>
          </a:prstGeom>
        </p:spPr>
      </p:pic>
      <p:sp>
        <p:nvSpPr>
          <p:cNvPr id="47" name="矩形 46">
            <a:extLst>
              <a:ext uri="{FF2B5EF4-FFF2-40B4-BE49-F238E27FC236}">
                <a16:creationId xmlns:a16="http://schemas.microsoft.com/office/drawing/2014/main" id="{8F440AA4-E8B1-4506-866D-45F1E982F544}"/>
              </a:ext>
            </a:extLst>
          </p:cNvPr>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dirty="0"/>
              <a:t>、</a:t>
            </a:r>
          </a:p>
        </p:txBody>
      </p:sp>
      <p:sp>
        <p:nvSpPr>
          <p:cNvPr id="56" name="矩形 55">
            <a:extLst>
              <a:ext uri="{FF2B5EF4-FFF2-40B4-BE49-F238E27FC236}">
                <a16:creationId xmlns:a16="http://schemas.microsoft.com/office/drawing/2014/main" id="{1B0997C8-03AE-4D21-B307-7A3B9799F8F9}"/>
              </a:ext>
            </a:extLst>
          </p:cNvPr>
          <p:cNvSpPr/>
          <p:nvPr/>
        </p:nvSpPr>
        <p:spPr>
          <a:xfrm>
            <a:off x="2443141" y="325001"/>
            <a:ext cx="3519160" cy="400105"/>
          </a:xfrm>
          <a:prstGeom prst="rect">
            <a:avLst/>
          </a:prstGeom>
        </p:spPr>
        <p:txBody>
          <a:bodyPr wrap="none" lIns="91436" tIns="45718" rIns="91436" bIns="45718">
            <a:spAutoFit/>
          </a:bodyPr>
          <a:lstStyle/>
          <a:p>
            <a:pPr algn="ctr"/>
            <a:r>
              <a:rPr lang="en-US" altLang="zh-CN" sz="2000" dirty="0">
                <a:solidFill>
                  <a:schemeClr val="bg1"/>
                </a:solidFill>
                <a:latin typeface="微软雅黑" panose="020B0503020204020204" pitchFamily="34" charset="-122"/>
              </a:rPr>
              <a:t>Data lifecycle management</a:t>
            </a:r>
          </a:p>
        </p:txBody>
      </p:sp>
      <p:grpSp>
        <p:nvGrpSpPr>
          <p:cNvPr id="57" name="组合 56">
            <a:extLst>
              <a:ext uri="{FF2B5EF4-FFF2-40B4-BE49-F238E27FC236}">
                <a16:creationId xmlns:a16="http://schemas.microsoft.com/office/drawing/2014/main" id="{1D4E7A22-E704-4585-85BF-63D66EF0A2F9}"/>
              </a:ext>
            </a:extLst>
          </p:cNvPr>
          <p:cNvGrpSpPr/>
          <p:nvPr/>
        </p:nvGrpSpPr>
        <p:grpSpPr>
          <a:xfrm>
            <a:off x="10058402" y="219571"/>
            <a:ext cx="2110519" cy="487244"/>
            <a:chOff x="10084160" y="245329"/>
            <a:chExt cx="2110519" cy="487244"/>
          </a:xfrm>
        </p:grpSpPr>
        <p:grpSp>
          <p:nvGrpSpPr>
            <p:cNvPr id="58" name="组合 57">
              <a:extLst>
                <a:ext uri="{FF2B5EF4-FFF2-40B4-BE49-F238E27FC236}">
                  <a16:creationId xmlns:a16="http://schemas.microsoft.com/office/drawing/2014/main" id="{A9535E63-BB8E-497F-A732-3F9B14764321}"/>
                </a:ext>
              </a:extLst>
            </p:cNvPr>
            <p:cNvGrpSpPr/>
            <p:nvPr/>
          </p:nvGrpSpPr>
          <p:grpSpPr>
            <a:xfrm>
              <a:off x="11426985" y="245329"/>
              <a:ext cx="767694" cy="487244"/>
              <a:chOff x="11289749" y="812504"/>
              <a:chExt cx="767694" cy="487244"/>
            </a:xfrm>
          </p:grpSpPr>
          <p:grpSp>
            <p:nvGrpSpPr>
              <p:cNvPr id="60" name="组 2">
                <a:extLst>
                  <a:ext uri="{FF2B5EF4-FFF2-40B4-BE49-F238E27FC236}">
                    <a16:creationId xmlns:a16="http://schemas.microsoft.com/office/drawing/2014/main" id="{8AD7DF31-EE0C-4158-A93A-97EBB887A4DB}"/>
                  </a:ext>
                </a:extLst>
              </p:cNvPr>
              <p:cNvGrpSpPr/>
              <p:nvPr/>
            </p:nvGrpSpPr>
            <p:grpSpPr>
              <a:xfrm>
                <a:off x="11289750" y="812504"/>
                <a:ext cx="767693" cy="487244"/>
                <a:chOff x="11424304" y="252856"/>
                <a:chExt cx="767693" cy="487245"/>
              </a:xfrm>
            </p:grpSpPr>
            <p:grpSp>
              <p:nvGrpSpPr>
                <p:cNvPr id="62" name="组 1">
                  <a:extLst>
                    <a:ext uri="{FF2B5EF4-FFF2-40B4-BE49-F238E27FC236}">
                      <a16:creationId xmlns:a16="http://schemas.microsoft.com/office/drawing/2014/main" id="{51DD029A-2D25-4ACC-8AD4-BA4AC1A50DC6}"/>
                    </a:ext>
                  </a:extLst>
                </p:cNvPr>
                <p:cNvGrpSpPr/>
                <p:nvPr/>
              </p:nvGrpSpPr>
              <p:grpSpPr>
                <a:xfrm>
                  <a:off x="12039604" y="252856"/>
                  <a:ext cx="152393" cy="484287"/>
                  <a:chOff x="12039604" y="252856"/>
                  <a:chExt cx="152393" cy="484287"/>
                </a:xfrm>
              </p:grpSpPr>
              <p:sp>
                <p:nvSpPr>
                  <p:cNvPr id="64" name="圆角矩形 64">
                    <a:extLst>
                      <a:ext uri="{FF2B5EF4-FFF2-40B4-BE49-F238E27FC236}">
                        <a16:creationId xmlns:a16="http://schemas.microsoft.com/office/drawing/2014/main" id="{470D5672-25A7-4416-8544-B7AE978B7BE9}"/>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5">
                    <a:extLst>
                      <a:ext uri="{FF2B5EF4-FFF2-40B4-BE49-F238E27FC236}">
                        <a16:creationId xmlns:a16="http://schemas.microsoft.com/office/drawing/2014/main" id="{D93F62D5-6B9D-4052-A82B-24B4F646F2BB}"/>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6">
                    <a:extLst>
                      <a:ext uri="{FF2B5EF4-FFF2-40B4-BE49-F238E27FC236}">
                        <a16:creationId xmlns:a16="http://schemas.microsoft.com/office/drawing/2014/main" id="{E6A43FC6-D9A2-47DC-8644-F3217CAE8473}"/>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7">
                    <a:extLst>
                      <a:ext uri="{FF2B5EF4-FFF2-40B4-BE49-F238E27FC236}">
                        <a16:creationId xmlns:a16="http://schemas.microsoft.com/office/drawing/2014/main" id="{952AC5BA-DEEA-49A1-8E70-2E997EFE1CFE}"/>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84">
                    <a:extLst>
                      <a:ext uri="{FF2B5EF4-FFF2-40B4-BE49-F238E27FC236}">
                        <a16:creationId xmlns:a16="http://schemas.microsoft.com/office/drawing/2014/main" id="{B19BC63A-DB4F-41F5-B993-3D91AB38D23F}"/>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3">
                  <a:extLst>
                    <a:ext uri="{FF2B5EF4-FFF2-40B4-BE49-F238E27FC236}">
                      <a16:creationId xmlns:a16="http://schemas.microsoft.com/office/drawing/2014/main" id="{D68CADD7-CB0C-4C62-9BF7-2EB0DFF4C790}"/>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1" name="图片 60">
                <a:extLst>
                  <a:ext uri="{FF2B5EF4-FFF2-40B4-BE49-F238E27FC236}">
                    <a16:creationId xmlns:a16="http://schemas.microsoft.com/office/drawing/2014/main" id="{0CF3C99A-7413-449C-AAE5-497CC050BA60}"/>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59" name="文本框 58">
              <a:extLst>
                <a:ext uri="{FF2B5EF4-FFF2-40B4-BE49-F238E27FC236}">
                  <a16:creationId xmlns:a16="http://schemas.microsoft.com/office/drawing/2014/main" id="{B2776286-BF63-416E-B429-8CD271D33D3D}"/>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85" name="文本框 84">
            <a:extLst>
              <a:ext uri="{FF2B5EF4-FFF2-40B4-BE49-F238E27FC236}">
                <a16:creationId xmlns:a16="http://schemas.microsoft.com/office/drawing/2014/main" id="{F1555898-9407-4A2D-9C61-93534F687D97}"/>
              </a:ext>
            </a:extLst>
          </p:cNvPr>
          <p:cNvSpPr txBox="1"/>
          <p:nvPr/>
        </p:nvSpPr>
        <p:spPr>
          <a:xfrm>
            <a:off x="647719" y="203187"/>
            <a:ext cx="1438658" cy="584771"/>
          </a:xfrm>
          <a:prstGeom prst="rect">
            <a:avLst/>
          </a:prstGeom>
          <a:noFill/>
        </p:spPr>
        <p:txBody>
          <a:bodyPr wrap="square" lIns="91436" tIns="45718" rIns="91436" bIns="45718" rtlCol="0">
            <a:spAutoFit/>
          </a:bodyPr>
          <a:lstStyle/>
          <a:p>
            <a:pPr algn="ctr"/>
            <a:r>
              <a:rPr lang="zh-CN" altLang="en-US" sz="1600" spc="600" dirty="0">
                <a:solidFill>
                  <a:schemeClr val="tx2"/>
                </a:solidFill>
                <a:latin typeface="微软雅黑" panose="020B0503020204020204" pitchFamily="34" charset="-122"/>
                <a:ea typeface="微软雅黑" panose="020B0503020204020204" pitchFamily="34" charset="-122"/>
              </a:rPr>
              <a:t>数据生命周期管理</a:t>
            </a:r>
          </a:p>
        </p:txBody>
      </p:sp>
      <p:sp>
        <p:nvSpPr>
          <p:cNvPr id="86" name="圆角矩形 85">
            <a:extLst>
              <a:ext uri="{FF2B5EF4-FFF2-40B4-BE49-F238E27FC236}">
                <a16:creationId xmlns:a16="http://schemas.microsoft.com/office/drawing/2014/main" id="{C5061446-797F-4404-A567-2A661D069FFE}"/>
              </a:ext>
            </a:extLst>
          </p:cNvPr>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Tree>
    <p:extLst>
      <p:ext uri="{BB962C8B-B14F-4D97-AF65-F5344CB8AC3E}">
        <p14:creationId xmlns:p14="http://schemas.microsoft.com/office/powerpoint/2010/main" val="28752279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3</a:t>
              </a:r>
              <a:endParaRPr lang="zh-CN" altLang="en-US" sz="6000" dirty="0"/>
            </a:p>
          </p:txBody>
        </p:sp>
        <p:sp>
          <p:nvSpPr>
            <p:cNvPr id="42" name="文本框 41"/>
            <p:cNvSpPr txBox="1"/>
            <p:nvPr/>
          </p:nvSpPr>
          <p:spPr>
            <a:xfrm>
              <a:off x="9504188" y="3064870"/>
              <a:ext cx="1569656"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方法</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5460117" y="3264361"/>
              <a:ext cx="2900918"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Research Methods</a:t>
              </a:r>
            </a:p>
          </p:txBody>
        </p:sp>
      </p:grpSp>
      <p:grpSp>
        <p:nvGrpSpPr>
          <p:cNvPr id="25" name="组合 24">
            <a:extLst>
              <a:ext uri="{FF2B5EF4-FFF2-40B4-BE49-F238E27FC236}">
                <a16:creationId xmlns:a16="http://schemas.microsoft.com/office/drawing/2014/main" id="{411B9348-0907-4078-A261-1DA66E80B831}"/>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F41A2065-AAD4-48BA-999F-3260AB90DC9A}"/>
                </a:ext>
              </a:extLst>
            </p:cNvPr>
            <p:cNvGrpSpPr/>
            <p:nvPr/>
          </p:nvGrpSpPr>
          <p:grpSpPr>
            <a:xfrm>
              <a:off x="11426985" y="245329"/>
              <a:ext cx="767694" cy="487244"/>
              <a:chOff x="11289749" y="812504"/>
              <a:chExt cx="767694" cy="487244"/>
            </a:xfrm>
          </p:grpSpPr>
          <p:grpSp>
            <p:nvGrpSpPr>
              <p:cNvPr id="41" name="组 2">
                <a:extLst>
                  <a:ext uri="{FF2B5EF4-FFF2-40B4-BE49-F238E27FC236}">
                    <a16:creationId xmlns:a16="http://schemas.microsoft.com/office/drawing/2014/main" id="{9AE41103-5D70-4B0D-83AA-B54DE2A32D56}"/>
                  </a:ext>
                </a:extLst>
              </p:cNvPr>
              <p:cNvGrpSpPr/>
              <p:nvPr/>
            </p:nvGrpSpPr>
            <p:grpSpPr>
              <a:xfrm>
                <a:off x="11289750" y="812504"/>
                <a:ext cx="767693" cy="487244"/>
                <a:chOff x="11424304" y="252856"/>
                <a:chExt cx="767693" cy="487245"/>
              </a:xfrm>
            </p:grpSpPr>
            <p:grpSp>
              <p:nvGrpSpPr>
                <p:cNvPr id="44" name="组 1">
                  <a:extLst>
                    <a:ext uri="{FF2B5EF4-FFF2-40B4-BE49-F238E27FC236}">
                      <a16:creationId xmlns:a16="http://schemas.microsoft.com/office/drawing/2014/main" id="{2AF9392E-FFB2-4A32-B936-70B1E724C3DF}"/>
                    </a:ext>
                  </a:extLst>
                </p:cNvPr>
                <p:cNvGrpSpPr/>
                <p:nvPr/>
              </p:nvGrpSpPr>
              <p:grpSpPr>
                <a:xfrm>
                  <a:off x="12039604" y="252856"/>
                  <a:ext cx="152393" cy="484287"/>
                  <a:chOff x="12039604" y="252856"/>
                  <a:chExt cx="152393" cy="484287"/>
                </a:xfrm>
              </p:grpSpPr>
              <p:sp>
                <p:nvSpPr>
                  <p:cNvPr id="52" name="圆角矩形 76">
                    <a:extLst>
                      <a:ext uri="{FF2B5EF4-FFF2-40B4-BE49-F238E27FC236}">
                        <a16:creationId xmlns:a16="http://schemas.microsoft.com/office/drawing/2014/main" id="{2A571380-D80D-4B9C-A41D-0E641C5CC617}"/>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77">
                    <a:extLst>
                      <a:ext uri="{FF2B5EF4-FFF2-40B4-BE49-F238E27FC236}">
                        <a16:creationId xmlns:a16="http://schemas.microsoft.com/office/drawing/2014/main" id="{6B35072F-1E99-48F6-9BE0-AEB87A5008F3}"/>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78">
                    <a:extLst>
                      <a:ext uri="{FF2B5EF4-FFF2-40B4-BE49-F238E27FC236}">
                        <a16:creationId xmlns:a16="http://schemas.microsoft.com/office/drawing/2014/main" id="{06C23F9E-719F-4451-967B-52B55465DCF9}"/>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79">
                    <a:extLst>
                      <a:ext uri="{FF2B5EF4-FFF2-40B4-BE49-F238E27FC236}">
                        <a16:creationId xmlns:a16="http://schemas.microsoft.com/office/drawing/2014/main" id="{6A7812E6-1732-4E44-A24C-07C5FE75311A}"/>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80">
                    <a:extLst>
                      <a:ext uri="{FF2B5EF4-FFF2-40B4-BE49-F238E27FC236}">
                        <a16:creationId xmlns:a16="http://schemas.microsoft.com/office/drawing/2014/main" id="{901207CE-30C4-4FA6-98C9-3B3DC7E003AB}"/>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圆角矩形 75">
                  <a:extLst>
                    <a:ext uri="{FF2B5EF4-FFF2-40B4-BE49-F238E27FC236}">
                      <a16:creationId xmlns:a16="http://schemas.microsoft.com/office/drawing/2014/main" id="{9095E8CD-F023-40DE-B028-3EFACEBBDB8A}"/>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C5AD0EB6-4383-48CB-849E-CCAAB2C1E437}"/>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39" name="文本框 38">
              <a:extLst>
                <a:ext uri="{FF2B5EF4-FFF2-40B4-BE49-F238E27FC236}">
                  <a16:creationId xmlns:a16="http://schemas.microsoft.com/office/drawing/2014/main" id="{1CD39D03-2A58-448C-A089-C11A12593FE3}"/>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Tree>
    <p:extLst>
      <p:ext uri="{BB962C8B-B14F-4D97-AF65-F5344CB8AC3E}">
        <p14:creationId xmlns:p14="http://schemas.microsoft.com/office/powerpoint/2010/main" val="34608492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grpSp>
        <p:nvGrpSpPr>
          <p:cNvPr id="61" name="组合 60"/>
          <p:cNvGrpSpPr/>
          <p:nvPr/>
        </p:nvGrpSpPr>
        <p:grpSpPr>
          <a:xfrm rot="16200000">
            <a:off x="-251137" y="238259"/>
            <a:ext cx="708338" cy="206062"/>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440287" y="921152"/>
            <a:ext cx="9313572" cy="5262979"/>
          </a:xfrm>
          <a:prstGeom prst="rect">
            <a:avLst/>
          </a:prstGeom>
          <a:noFill/>
        </p:spPr>
        <p:txBody>
          <a:bodyPr wrap="square" rtlCol="0">
            <a:spAutoFit/>
          </a:bodyPr>
          <a:lstStyle/>
          <a:p>
            <a:pPr>
              <a:lnSpc>
                <a:spcPct val="150000"/>
              </a:lnSpc>
            </a:pPr>
            <a:r>
              <a:rPr lang="en-US" altLang="zh-CN" sz="3200" dirty="0">
                <a:latin typeface="Times New Roman" panose="02020603050405020304" pitchFamily="18" charset="0"/>
                <a:cs typeface="Times New Roman" panose="02020603050405020304" pitchFamily="18" charset="0"/>
              </a:rPr>
              <a:t>  Author(s):    Somnath Mazumdar </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 Daniel Seybold,</a:t>
            </a:r>
          </a:p>
          <a:p>
            <a:pPr>
              <a:lnSpc>
                <a:spcPct val="150000"/>
              </a:lnSpc>
            </a:pPr>
            <a:r>
              <a:rPr lang="en-US" altLang="zh-CN" sz="3200" dirty="0">
                <a:latin typeface="Times New Roman" panose="02020603050405020304" pitchFamily="18" charset="0"/>
                <a:cs typeface="Times New Roman" panose="02020603050405020304" pitchFamily="18" charset="0"/>
              </a:rPr>
              <a:t>                      Kyriakos Kritikos and Yiannis Verginadis</a:t>
            </a:r>
          </a:p>
          <a:p>
            <a:pPr>
              <a:lnSpc>
                <a:spcPct val="150000"/>
              </a:lnSpc>
            </a:pPr>
            <a:r>
              <a:rPr lang="en-US" altLang="zh-CN" sz="3200" dirty="0">
                <a:solidFill>
                  <a:srgbClr val="FF0000"/>
                </a:solidFill>
                <a:latin typeface="Times New Roman" panose="02020603050405020304" pitchFamily="18" charset="0"/>
                <a:cs typeface="Times New Roman" panose="02020603050405020304" pitchFamily="18" charset="0"/>
              </a:rPr>
              <a:t>                     Journal of Big  Data </a:t>
            </a:r>
            <a:endParaRPr lang="en-US" altLang="zh-CN" sz="3200" dirty="0">
              <a:latin typeface="Times New Roman" panose="02020603050405020304" pitchFamily="18" charset="0"/>
              <a:cs typeface="Times New Roman" panose="02020603050405020304" pitchFamily="18" charset="0"/>
            </a:endParaRPr>
          </a:p>
          <a:p>
            <a:pPr>
              <a:lnSpc>
                <a:spcPct val="150000"/>
              </a:lnSpc>
            </a:pPr>
            <a:r>
              <a:rPr lang="en-US" altLang="zh-CN" sz="3200" dirty="0">
                <a:latin typeface="Times New Roman" panose="02020603050405020304" pitchFamily="18" charset="0"/>
                <a:cs typeface="Times New Roman" panose="02020603050405020304" pitchFamily="18" charset="0"/>
              </a:rPr>
              <a:t>  Received:   4 October 2018</a:t>
            </a:r>
          </a:p>
          <a:p>
            <a:pPr>
              <a:lnSpc>
                <a:spcPct val="150000"/>
              </a:lnSpc>
            </a:pPr>
            <a:r>
              <a:rPr lang="en-US" altLang="zh-CN" sz="3200" dirty="0">
                <a:latin typeface="Times New Roman" panose="02020603050405020304" pitchFamily="18" charset="0"/>
                <a:cs typeface="Times New Roman" panose="02020603050405020304" pitchFamily="18" charset="0"/>
              </a:rPr>
              <a:t>  Accepted:   22 January 2019</a:t>
            </a:r>
          </a:p>
          <a:p>
            <a:pPr>
              <a:lnSpc>
                <a:spcPct val="150000"/>
              </a:lnSpc>
            </a:pPr>
            <a:r>
              <a:rPr lang="en-US" altLang="zh-CN" sz="3200" dirty="0">
                <a:latin typeface="Times New Roman" panose="02020603050405020304" pitchFamily="18" charset="0"/>
                <a:cs typeface="Times New Roman" panose="02020603050405020304" pitchFamily="18" charset="0"/>
              </a:rPr>
              <a:t> Published:   11 February 2019</a:t>
            </a:r>
          </a:p>
          <a:p>
            <a:pPr>
              <a:lnSpc>
                <a:spcPct val="150000"/>
              </a:lnSpc>
            </a:pPr>
            <a:r>
              <a:rPr lang="en-US" altLang="zh-CN" sz="3200" dirty="0">
                <a:latin typeface="Times New Roman" panose="02020603050405020304" pitchFamily="18" charset="0"/>
                <a:cs typeface="Times New Roman" panose="02020603050405020304" pitchFamily="18" charset="0"/>
                <a:hlinkClick r:id="rId3"/>
              </a:rPr>
              <a:t> https://doi.org/10.1186/s40537-019-0178-3</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75940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圆角矩形 50"/>
          <p:cNvSpPr/>
          <p:nvPr/>
        </p:nvSpPr>
        <p:spPr>
          <a:xfrm rot="10800000" flipV="1">
            <a:off x="1006219" y="1671489"/>
            <a:ext cx="129987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t>SLR</a:t>
            </a:r>
            <a:endParaRPr lang="zh-CN" altLang="en-US" sz="2400" dirty="0"/>
          </a:p>
        </p:txBody>
      </p:sp>
      <p:sp>
        <p:nvSpPr>
          <p:cNvPr id="60" name="矩形 59"/>
          <p:cNvSpPr/>
          <p:nvPr/>
        </p:nvSpPr>
        <p:spPr>
          <a:xfrm>
            <a:off x="2540358" y="1690791"/>
            <a:ext cx="8645423" cy="453453"/>
          </a:xfrm>
          <a:prstGeom prst="rect">
            <a:avLst/>
          </a:prstGeom>
        </p:spPr>
        <p:txBody>
          <a:bodyPr wrap="square" lIns="91436" tIns="45718" rIns="91436" bIns="45718">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按照</a:t>
            </a:r>
            <a:r>
              <a:rPr lang="en-US" altLang="zh-CN" sz="2000" dirty="0">
                <a:latin typeface="微软雅黑" panose="020B0503020204020204" pitchFamily="34" charset="-122"/>
                <a:ea typeface="微软雅黑" panose="020B0503020204020204" pitchFamily="34" charset="-122"/>
              </a:rPr>
              <a:t>[34]</a:t>
            </a:r>
            <a:r>
              <a:rPr lang="zh-CN" altLang="en-US" sz="2000" dirty="0">
                <a:latin typeface="微软雅黑" panose="020B0503020204020204" pitchFamily="34" charset="-122"/>
                <a:ea typeface="微软雅黑" panose="020B0503020204020204" pitchFamily="34" charset="-122"/>
              </a:rPr>
              <a:t>提出的指南，对云中大数据布局和存储方法进行系统的文献综述</a:t>
            </a:r>
            <a:endParaRPr lang="en-US" altLang="zh-CN" sz="2000" dirty="0">
              <a:latin typeface="微软雅黑" panose="020B0503020204020204" pitchFamily="34" charset="-122"/>
              <a:ea typeface="微软雅黑" panose="020B0503020204020204" pitchFamily="34" charset="-122"/>
            </a:endParaRPr>
          </a:p>
        </p:txBody>
      </p:sp>
      <p:cxnSp>
        <p:nvCxnSpPr>
          <p:cNvPr id="42" name="直接连接符 41"/>
          <p:cNvCxnSpPr/>
          <p:nvPr/>
        </p:nvCxnSpPr>
        <p:spPr>
          <a:xfrm rot="20638227">
            <a:off x="5140426" y="2962150"/>
            <a:ext cx="1612611" cy="313723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20638227">
            <a:off x="4514473" y="2698021"/>
            <a:ext cx="889586" cy="176261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0E749ABC-B6A2-4A05-A607-C6B49207E40C}"/>
              </a:ext>
            </a:extLst>
          </p:cNvPr>
          <p:cNvGrpSpPr/>
          <p:nvPr/>
        </p:nvGrpSpPr>
        <p:grpSpPr>
          <a:xfrm>
            <a:off x="1062687" y="2646458"/>
            <a:ext cx="3306471" cy="3273825"/>
            <a:chOff x="1264377" y="2614674"/>
            <a:chExt cx="3306471" cy="3273825"/>
          </a:xfrm>
        </p:grpSpPr>
        <p:grpSp>
          <p:nvGrpSpPr>
            <p:cNvPr id="52" name="组合 51"/>
            <p:cNvGrpSpPr/>
            <p:nvPr/>
          </p:nvGrpSpPr>
          <p:grpSpPr>
            <a:xfrm>
              <a:off x="1264377" y="2614674"/>
              <a:ext cx="3306471" cy="3273825"/>
              <a:chOff x="1300233" y="1995959"/>
              <a:chExt cx="3306471" cy="3273825"/>
            </a:xfrm>
          </p:grpSpPr>
          <p:sp>
            <p:nvSpPr>
              <p:cNvPr id="3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32" name="圆角矩形 20"/>
              <p:cNvSpPr/>
              <p:nvPr/>
            </p:nvSpPr>
            <p:spPr>
              <a:xfrm>
                <a:off x="1300233" y="1995959"/>
                <a:ext cx="3306471" cy="3273825"/>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1685026" y="3016102"/>
                <a:ext cx="1341716" cy="830997"/>
              </a:xfrm>
              <a:prstGeom prst="rect">
                <a:avLst/>
              </a:prstGeom>
              <a:noFill/>
            </p:spPr>
            <p:txBody>
              <a:bodyPr wrap="square" rtlCol="0">
                <a:spAutoFit/>
              </a:bodyPr>
              <a:lstStyle/>
              <a:p>
                <a:r>
                  <a:rPr lang="en-US" altLang="zh-CN" sz="4800" dirty="0">
                    <a:solidFill>
                      <a:schemeClr val="bg1"/>
                    </a:solidFill>
                    <a:latin typeface="Calibri" panose="020F0502020204030204" pitchFamily="34" charset="0"/>
                  </a:rPr>
                  <a:t>SLR</a:t>
                </a:r>
                <a:endParaRPr lang="zh-CN" altLang="en-US" sz="4800" dirty="0">
                  <a:solidFill>
                    <a:schemeClr val="bg1"/>
                  </a:solidFill>
                  <a:latin typeface="Calibri" panose="020F0502020204030204" pitchFamily="34" charset="0"/>
                </a:endParaRPr>
              </a:p>
            </p:txBody>
          </p:sp>
        </p:grpSp>
        <p:sp>
          <p:nvSpPr>
            <p:cNvPr id="62" name="矩形 61"/>
            <p:cNvSpPr/>
            <p:nvPr/>
          </p:nvSpPr>
          <p:spPr>
            <a:xfrm>
              <a:off x="2283952" y="4324295"/>
              <a:ext cx="1953717" cy="417354"/>
            </a:xfrm>
            <a:prstGeom prst="rect">
              <a:avLst/>
            </a:prstGeom>
          </p:spPr>
          <p:txBody>
            <a:bodyPr wrap="square" lIns="91436" tIns="45718" rIns="91436" bIns="45718">
              <a:spAutoFit/>
            </a:bodyPr>
            <a:lstStyle/>
            <a:p>
              <a:pPr>
                <a:lnSpc>
                  <a:spcPct val="130000"/>
                </a:lnSpc>
              </a:pPr>
              <a:r>
                <a:rPr lang="zh-CN" altLang="en-US" sz="1800" dirty="0">
                  <a:solidFill>
                    <a:schemeClr val="bg1"/>
                  </a:solidFill>
                  <a:latin typeface="微软雅黑" panose="020B0503020204020204" pitchFamily="34" charset="-122"/>
                  <a:ea typeface="微软雅黑" panose="020B0503020204020204" pitchFamily="34" charset="-122"/>
                </a:rPr>
                <a:t>系统的文献综述</a:t>
              </a:r>
              <a:endParaRPr lang="en-US" altLang="zh-CN" sz="1800" dirty="0">
                <a:solidFill>
                  <a:schemeClr val="bg1"/>
                </a:solidFill>
                <a:latin typeface="微软雅黑" panose="020B0503020204020204" pitchFamily="34" charset="-122"/>
                <a:ea typeface="微软雅黑" panose="020B0503020204020204" pitchFamily="34" charset="-122"/>
              </a:endParaRPr>
            </a:p>
          </p:txBody>
        </p:sp>
      </p:grpSp>
      <p:grpSp>
        <p:nvGrpSpPr>
          <p:cNvPr id="2" name="组合 1">
            <a:extLst>
              <a:ext uri="{FF2B5EF4-FFF2-40B4-BE49-F238E27FC236}">
                <a16:creationId xmlns:a16="http://schemas.microsoft.com/office/drawing/2014/main" id="{E0238EEB-0110-4185-A1C8-C7C8A458E674}"/>
              </a:ext>
            </a:extLst>
          </p:cNvPr>
          <p:cNvGrpSpPr>
            <a:grpSpLocks noChangeAspect="1"/>
          </p:cNvGrpSpPr>
          <p:nvPr/>
        </p:nvGrpSpPr>
        <p:grpSpPr>
          <a:xfrm>
            <a:off x="7223297" y="2831371"/>
            <a:ext cx="1461237" cy="1350671"/>
            <a:chOff x="7369388" y="2960992"/>
            <a:chExt cx="1538146" cy="1421759"/>
          </a:xfrm>
        </p:grpSpPr>
        <p:grpSp>
          <p:nvGrpSpPr>
            <p:cNvPr id="39" name="组合 38"/>
            <p:cNvGrpSpPr/>
            <p:nvPr/>
          </p:nvGrpSpPr>
          <p:grpSpPr>
            <a:xfrm>
              <a:off x="7369388" y="2960992"/>
              <a:ext cx="1435935" cy="1421759"/>
              <a:chOff x="1335867" y="2521914"/>
              <a:chExt cx="1416962" cy="1402972"/>
            </a:xfrm>
            <a:solidFill>
              <a:srgbClr val="4472C4"/>
            </a:solidFill>
          </p:grpSpPr>
          <p:sp>
            <p:nvSpPr>
              <p:cNvPr id="40" name="圆角矩形 20"/>
              <p:cNvSpPr/>
              <p:nvPr/>
            </p:nvSpPr>
            <p:spPr>
              <a:xfrm>
                <a:off x="1406797" y="2578184"/>
                <a:ext cx="1303300" cy="1290432"/>
              </a:xfrm>
              <a:prstGeom prst="ellipse">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sp>
            <p:nvSpPr>
              <p:cNvPr id="41" name="圆角矩形 20"/>
              <p:cNvSpPr/>
              <p:nvPr/>
            </p:nvSpPr>
            <p:spPr>
              <a:xfrm>
                <a:off x="1335867" y="2521914"/>
                <a:ext cx="1416962" cy="1402972"/>
              </a:xfrm>
              <a:prstGeom prst="ellipse">
                <a:avLst/>
              </a:prstGeom>
              <a:grpFill/>
              <a:ln w="158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grpSp>
        <p:sp>
          <p:nvSpPr>
            <p:cNvPr id="63" name="矩形 62"/>
            <p:cNvSpPr/>
            <p:nvPr/>
          </p:nvSpPr>
          <p:spPr>
            <a:xfrm>
              <a:off x="7458794" y="3280876"/>
              <a:ext cx="1448740" cy="707882"/>
            </a:xfrm>
            <a:prstGeom prst="rect">
              <a:avLst/>
            </a:prstGeom>
          </p:spPr>
          <p:txBody>
            <a:bodyPr wrap="square" lIns="91436" tIns="45718" rIns="91436" bIns="45718">
              <a:spAutoFit/>
            </a:bodyPr>
            <a:lstStyle/>
            <a:p>
              <a:r>
                <a:rPr lang="en-US" altLang="zh-CN" sz="2000" dirty="0">
                  <a:solidFill>
                    <a:srgbClr val="FFFFFF"/>
                  </a:solidFill>
                  <a:latin typeface="微软雅黑" panose="020B0503020204020204" pitchFamily="34" charset="-122"/>
                </a:rPr>
                <a:t>SLR planning</a:t>
              </a:r>
              <a:endParaRPr lang="en-US" altLang="zh-CN" sz="2000" dirty="0">
                <a:solidFill>
                  <a:srgbClr val="FFFFFF"/>
                </a:solidFill>
                <a:latin typeface="微软雅黑" panose="020B0503020204020204" pitchFamily="34" charset="-122"/>
                <a:ea typeface="微软雅黑" panose="020B0503020204020204" pitchFamily="34" charset="-122"/>
              </a:endParaRPr>
            </a:p>
          </p:txBody>
        </p:sp>
      </p:grpSp>
      <p:grpSp>
        <p:nvGrpSpPr>
          <p:cNvPr id="4" name="组合 3">
            <a:extLst>
              <a:ext uri="{FF2B5EF4-FFF2-40B4-BE49-F238E27FC236}">
                <a16:creationId xmlns:a16="http://schemas.microsoft.com/office/drawing/2014/main" id="{E8863A88-DD3B-4D50-91F8-8F2DD05E453C}"/>
              </a:ext>
            </a:extLst>
          </p:cNvPr>
          <p:cNvGrpSpPr/>
          <p:nvPr/>
        </p:nvGrpSpPr>
        <p:grpSpPr>
          <a:xfrm>
            <a:off x="6791226" y="4195689"/>
            <a:ext cx="1760923" cy="1592370"/>
            <a:chOff x="7111317" y="4466737"/>
            <a:chExt cx="1760923" cy="1592370"/>
          </a:xfrm>
        </p:grpSpPr>
        <p:grpSp>
          <p:nvGrpSpPr>
            <p:cNvPr id="3" name="组合 2">
              <a:extLst>
                <a:ext uri="{FF2B5EF4-FFF2-40B4-BE49-F238E27FC236}">
                  <a16:creationId xmlns:a16="http://schemas.microsoft.com/office/drawing/2014/main" id="{EE9548EE-B717-47AF-8EB6-1FA89433DD09}"/>
                </a:ext>
              </a:extLst>
            </p:cNvPr>
            <p:cNvGrpSpPr>
              <a:grpSpLocks noChangeAspect="1"/>
            </p:cNvGrpSpPr>
            <p:nvPr/>
          </p:nvGrpSpPr>
          <p:grpSpPr>
            <a:xfrm>
              <a:off x="7111317" y="4466737"/>
              <a:ext cx="1608247" cy="1592370"/>
              <a:chOff x="7111321" y="4466740"/>
              <a:chExt cx="1435935" cy="1421759"/>
            </a:xfrm>
          </p:grpSpPr>
          <p:sp>
            <p:nvSpPr>
              <p:cNvPr id="37" name="圆角矩形 20"/>
              <p:cNvSpPr/>
              <p:nvPr/>
            </p:nvSpPr>
            <p:spPr>
              <a:xfrm>
                <a:off x="7168913" y="4523760"/>
                <a:ext cx="1320751" cy="1307712"/>
              </a:xfrm>
              <a:prstGeom prst="ellipse">
                <a:avLst/>
              </a:prstGeom>
              <a:solidFill>
                <a:srgbClr val="4472C4">
                  <a:alpha val="63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3600" dirty="0"/>
              </a:p>
            </p:txBody>
          </p:sp>
          <p:sp>
            <p:nvSpPr>
              <p:cNvPr id="38" name="圆角矩形 20"/>
              <p:cNvSpPr/>
              <p:nvPr/>
            </p:nvSpPr>
            <p:spPr>
              <a:xfrm>
                <a:off x="7111321" y="4466740"/>
                <a:ext cx="1435935" cy="1421759"/>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grpSp>
        <p:sp>
          <p:nvSpPr>
            <p:cNvPr id="64" name="矩形 63"/>
            <p:cNvSpPr/>
            <p:nvPr/>
          </p:nvSpPr>
          <p:spPr>
            <a:xfrm>
              <a:off x="7162291" y="4873256"/>
              <a:ext cx="1709949" cy="707882"/>
            </a:xfrm>
            <a:prstGeom prst="rect">
              <a:avLst/>
            </a:prstGeom>
          </p:spPr>
          <p:txBody>
            <a:bodyPr wrap="square" lIns="91436" tIns="45718" rIns="91436" bIns="45718">
              <a:spAutoFit/>
            </a:bodyPr>
            <a:lstStyle/>
            <a:p>
              <a:r>
                <a:rPr lang="en-US" altLang="zh-CN" sz="2000" dirty="0">
                  <a:solidFill>
                    <a:schemeClr val="bg1"/>
                  </a:solidFill>
                  <a:latin typeface="微软雅黑" panose="020B0503020204020204" pitchFamily="34" charset="-122"/>
                </a:rPr>
                <a:t>SLR conduction</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a:extLst>
              <a:ext uri="{FF2B5EF4-FFF2-40B4-BE49-F238E27FC236}">
                <a16:creationId xmlns:a16="http://schemas.microsoft.com/office/drawing/2014/main" id="{C44CFE25-FD1D-40CA-ADF0-6A44522D3D60}"/>
              </a:ext>
            </a:extLst>
          </p:cNvPr>
          <p:cNvGrpSpPr/>
          <p:nvPr/>
        </p:nvGrpSpPr>
        <p:grpSpPr>
          <a:xfrm>
            <a:off x="8359974" y="3470846"/>
            <a:ext cx="2092097" cy="1989936"/>
            <a:chOff x="8771677" y="3767253"/>
            <a:chExt cx="2092097" cy="1989936"/>
          </a:xfrm>
        </p:grpSpPr>
        <p:sp>
          <p:nvSpPr>
            <p:cNvPr id="34" name="圆角矩形 20"/>
            <p:cNvSpPr/>
            <p:nvPr/>
          </p:nvSpPr>
          <p:spPr>
            <a:xfrm>
              <a:off x="8853995" y="3861135"/>
              <a:ext cx="1848564" cy="183031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35" name="圆角矩形 20"/>
            <p:cNvSpPr/>
            <p:nvPr/>
          </p:nvSpPr>
          <p:spPr>
            <a:xfrm>
              <a:off x="8771677" y="3767253"/>
              <a:ext cx="2009779" cy="1989936"/>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65" name="矩形 64"/>
            <p:cNvSpPr/>
            <p:nvPr/>
          </p:nvSpPr>
          <p:spPr>
            <a:xfrm>
              <a:off x="9230822" y="4387708"/>
              <a:ext cx="1632952" cy="707882"/>
            </a:xfrm>
            <a:prstGeom prst="rect">
              <a:avLst/>
            </a:prstGeom>
          </p:spPr>
          <p:txBody>
            <a:bodyPr wrap="square" lIns="91436" tIns="45718" rIns="91436" bIns="45718">
              <a:spAutoFit/>
            </a:bodyPr>
            <a:lstStyle/>
            <a:p>
              <a:r>
                <a:rPr lang="en-US" altLang="zh-CN" sz="2000" dirty="0">
                  <a:solidFill>
                    <a:schemeClr val="bg1"/>
                  </a:solidFill>
                  <a:latin typeface="微软雅黑" panose="020B0503020204020204" pitchFamily="34" charset="-122"/>
                </a:rPr>
                <a:t>SLR reporting</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7" name="文本框 76"/>
          <p:cNvSpPr txBox="1"/>
          <p:nvPr/>
        </p:nvSpPr>
        <p:spPr>
          <a:xfrm>
            <a:off x="848135" y="267582"/>
            <a:ext cx="954099"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方法</a:t>
            </a:r>
          </a:p>
        </p:txBody>
      </p:sp>
      <p:sp>
        <p:nvSpPr>
          <p:cNvPr id="78" name="矩形 77"/>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grpSp>
        <p:nvGrpSpPr>
          <p:cNvPr id="44" name="组合 43">
            <a:extLst>
              <a:ext uri="{FF2B5EF4-FFF2-40B4-BE49-F238E27FC236}">
                <a16:creationId xmlns:a16="http://schemas.microsoft.com/office/drawing/2014/main" id="{FCD9A1A5-0965-4452-A6A9-9D0095013C40}"/>
              </a:ext>
            </a:extLst>
          </p:cNvPr>
          <p:cNvGrpSpPr/>
          <p:nvPr/>
        </p:nvGrpSpPr>
        <p:grpSpPr>
          <a:xfrm>
            <a:off x="10058402" y="219571"/>
            <a:ext cx="2110519" cy="487244"/>
            <a:chOff x="10084160" y="245329"/>
            <a:chExt cx="2110519" cy="487244"/>
          </a:xfrm>
        </p:grpSpPr>
        <p:grpSp>
          <p:nvGrpSpPr>
            <p:cNvPr id="45" name="组合 44">
              <a:extLst>
                <a:ext uri="{FF2B5EF4-FFF2-40B4-BE49-F238E27FC236}">
                  <a16:creationId xmlns:a16="http://schemas.microsoft.com/office/drawing/2014/main" id="{865431CF-19D9-4F7E-8FF6-52B7D2595176}"/>
                </a:ext>
              </a:extLst>
            </p:cNvPr>
            <p:cNvGrpSpPr/>
            <p:nvPr/>
          </p:nvGrpSpPr>
          <p:grpSpPr>
            <a:xfrm>
              <a:off x="11426985" y="245329"/>
              <a:ext cx="767694" cy="487244"/>
              <a:chOff x="11289749" y="812504"/>
              <a:chExt cx="767694" cy="487244"/>
            </a:xfrm>
          </p:grpSpPr>
          <p:grpSp>
            <p:nvGrpSpPr>
              <p:cNvPr id="47" name="组 2">
                <a:extLst>
                  <a:ext uri="{FF2B5EF4-FFF2-40B4-BE49-F238E27FC236}">
                    <a16:creationId xmlns:a16="http://schemas.microsoft.com/office/drawing/2014/main" id="{8C50F649-E4C1-4738-A7D3-009CA03352EE}"/>
                  </a:ext>
                </a:extLst>
              </p:cNvPr>
              <p:cNvGrpSpPr/>
              <p:nvPr/>
            </p:nvGrpSpPr>
            <p:grpSpPr>
              <a:xfrm>
                <a:off x="11289750" y="812504"/>
                <a:ext cx="767693" cy="487244"/>
                <a:chOff x="11424304" y="252856"/>
                <a:chExt cx="767693" cy="487245"/>
              </a:xfrm>
            </p:grpSpPr>
            <p:grpSp>
              <p:nvGrpSpPr>
                <p:cNvPr id="49" name="组 1">
                  <a:extLst>
                    <a:ext uri="{FF2B5EF4-FFF2-40B4-BE49-F238E27FC236}">
                      <a16:creationId xmlns:a16="http://schemas.microsoft.com/office/drawing/2014/main" id="{951AB4BE-1F85-4243-9D3C-FED0BE7F2EAF}"/>
                    </a:ext>
                  </a:extLst>
                </p:cNvPr>
                <p:cNvGrpSpPr/>
                <p:nvPr/>
              </p:nvGrpSpPr>
              <p:grpSpPr>
                <a:xfrm>
                  <a:off x="12039604" y="252856"/>
                  <a:ext cx="152393" cy="484287"/>
                  <a:chOff x="12039604" y="252856"/>
                  <a:chExt cx="152393" cy="484287"/>
                </a:xfrm>
              </p:grpSpPr>
              <p:sp>
                <p:nvSpPr>
                  <p:cNvPr id="53" name="圆角矩形 64">
                    <a:extLst>
                      <a:ext uri="{FF2B5EF4-FFF2-40B4-BE49-F238E27FC236}">
                        <a16:creationId xmlns:a16="http://schemas.microsoft.com/office/drawing/2014/main" id="{B8179322-459E-4ED4-AF7E-135D8B6A1035}"/>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65">
                    <a:extLst>
                      <a:ext uri="{FF2B5EF4-FFF2-40B4-BE49-F238E27FC236}">
                        <a16:creationId xmlns:a16="http://schemas.microsoft.com/office/drawing/2014/main" id="{EEAA0482-99D4-4E6A-84D3-9CD1DCBE0D18}"/>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66">
                    <a:extLst>
                      <a:ext uri="{FF2B5EF4-FFF2-40B4-BE49-F238E27FC236}">
                        <a16:creationId xmlns:a16="http://schemas.microsoft.com/office/drawing/2014/main" id="{CAB62359-E302-40AB-B03C-5F297EF8F159}"/>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67">
                    <a:extLst>
                      <a:ext uri="{FF2B5EF4-FFF2-40B4-BE49-F238E27FC236}">
                        <a16:creationId xmlns:a16="http://schemas.microsoft.com/office/drawing/2014/main" id="{C1284D17-5C1D-4FDF-995E-AC15E3DF7059}"/>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84">
                    <a:extLst>
                      <a:ext uri="{FF2B5EF4-FFF2-40B4-BE49-F238E27FC236}">
                        <a16:creationId xmlns:a16="http://schemas.microsoft.com/office/drawing/2014/main" id="{3E0450BB-C947-4704-9B30-3746EEC42AB0}"/>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圆角矩形 63">
                  <a:extLst>
                    <a:ext uri="{FF2B5EF4-FFF2-40B4-BE49-F238E27FC236}">
                      <a16:creationId xmlns:a16="http://schemas.microsoft.com/office/drawing/2014/main" id="{E4E24A3D-C4FB-48EF-9F23-893C4890C64A}"/>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8" name="图片 47">
                <a:extLst>
                  <a:ext uri="{FF2B5EF4-FFF2-40B4-BE49-F238E27FC236}">
                    <a16:creationId xmlns:a16="http://schemas.microsoft.com/office/drawing/2014/main" id="{AF8CDA9D-D0C2-4874-9904-D20EA234E578}"/>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46" name="文本框 45">
              <a:extLst>
                <a:ext uri="{FF2B5EF4-FFF2-40B4-BE49-F238E27FC236}">
                  <a16:creationId xmlns:a16="http://schemas.microsoft.com/office/drawing/2014/main" id="{D9535A0F-F383-46A4-B033-1935E83E187E}"/>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Tree>
    <p:extLst>
      <p:ext uri="{BB962C8B-B14F-4D97-AF65-F5344CB8AC3E}">
        <p14:creationId xmlns:p14="http://schemas.microsoft.com/office/powerpoint/2010/main" val="108152534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0" presetClass="entr" presetSubtype="0"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edge">
                                      <p:cBhvr>
                                        <p:cTn id="11" dur="1500"/>
                                        <p:tgtEl>
                                          <p:spTgt spid="61"/>
                                        </p:tgtEl>
                                      </p:cBhvr>
                                    </p:animEffect>
                                  </p:childTnLst>
                                </p:cTn>
                              </p:par>
                            </p:childTnLst>
                          </p:cTn>
                        </p:par>
                        <p:par>
                          <p:cTn id="12" fill="hold">
                            <p:stCondLst>
                              <p:cond delay="2000"/>
                            </p:stCondLst>
                            <p:childTnLst>
                              <p:par>
                                <p:cTn id="13" presetID="20" presetClass="entr" presetSubtype="0" fill="hold" nodeType="afterEffect">
                                  <p:stCondLst>
                                    <p:cond delay="250"/>
                                  </p:stCondLst>
                                  <p:childTnLst>
                                    <p:set>
                                      <p:cBhvr>
                                        <p:cTn id="14" dur="1" fill="hold">
                                          <p:stCondLst>
                                            <p:cond delay="0"/>
                                          </p:stCondLst>
                                        </p:cTn>
                                        <p:tgtEl>
                                          <p:spTgt spid="42"/>
                                        </p:tgtEl>
                                        <p:attrNameLst>
                                          <p:attrName>style.visibility</p:attrName>
                                        </p:attrNameLst>
                                      </p:cBhvr>
                                      <p:to>
                                        <p:strVal val="visible"/>
                                      </p:to>
                                    </p:set>
                                    <p:animEffect transition="in" filter="wedge">
                                      <p:cBhvr>
                                        <p:cTn id="15" dur="1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500"/>
                                        <p:tgtEl>
                                          <p:spTgt spid="2"/>
                                        </p:tgtEl>
                                      </p:cBhvr>
                                    </p:animEffect>
                                    <p:anim calcmode="lin" valueType="num">
                                      <p:cBhvr>
                                        <p:cTn id="21" dur="1500" fill="hold"/>
                                        <p:tgtEl>
                                          <p:spTgt spid="2"/>
                                        </p:tgtEl>
                                        <p:attrNameLst>
                                          <p:attrName>ppt_x</p:attrName>
                                        </p:attrNameLst>
                                      </p:cBhvr>
                                      <p:tavLst>
                                        <p:tav tm="0">
                                          <p:val>
                                            <p:strVal val="#ppt_x"/>
                                          </p:val>
                                        </p:tav>
                                        <p:tav tm="100000">
                                          <p:val>
                                            <p:strVal val="#ppt_x"/>
                                          </p:val>
                                        </p:tav>
                                      </p:tavLst>
                                    </p:anim>
                                    <p:anim calcmode="lin" valueType="num">
                                      <p:cBhvr>
                                        <p:cTn id="22" dur="1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500"/>
                                        <p:tgtEl>
                                          <p:spTgt spid="4"/>
                                        </p:tgtEl>
                                      </p:cBhvr>
                                    </p:animEffect>
                                    <p:anim calcmode="lin" valueType="num">
                                      <p:cBhvr>
                                        <p:cTn id="28" dur="1500" fill="hold"/>
                                        <p:tgtEl>
                                          <p:spTgt spid="4"/>
                                        </p:tgtEl>
                                        <p:attrNameLst>
                                          <p:attrName>ppt_x</p:attrName>
                                        </p:attrNameLst>
                                      </p:cBhvr>
                                      <p:tavLst>
                                        <p:tav tm="0">
                                          <p:val>
                                            <p:strVal val="#ppt_x"/>
                                          </p:val>
                                        </p:tav>
                                        <p:tav tm="100000">
                                          <p:val>
                                            <p:strVal val="#ppt_x"/>
                                          </p:val>
                                        </p:tav>
                                      </p:tavLst>
                                    </p:anim>
                                    <p:anim calcmode="lin" valueType="num">
                                      <p:cBhvr>
                                        <p:cTn id="29" dur="1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500"/>
                                        <p:tgtEl>
                                          <p:spTgt spid="5"/>
                                        </p:tgtEl>
                                      </p:cBhvr>
                                    </p:animEffect>
                                    <p:anim calcmode="lin" valueType="num">
                                      <p:cBhvr>
                                        <p:cTn id="35" dur="1500" fill="hold"/>
                                        <p:tgtEl>
                                          <p:spTgt spid="5"/>
                                        </p:tgtEl>
                                        <p:attrNameLst>
                                          <p:attrName>ppt_x</p:attrName>
                                        </p:attrNameLst>
                                      </p:cBhvr>
                                      <p:tavLst>
                                        <p:tav tm="0">
                                          <p:val>
                                            <p:strVal val="#ppt_x"/>
                                          </p:val>
                                        </p:tav>
                                        <p:tav tm="100000">
                                          <p:val>
                                            <p:strVal val="#ppt_x"/>
                                          </p:val>
                                        </p:tav>
                                      </p:tavLst>
                                    </p:anim>
                                    <p:anim calcmode="lin" valueType="num">
                                      <p:cBhvr>
                                        <p:cTn id="36" dur="1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sp>
        <p:nvSpPr>
          <p:cNvPr id="109" name="矩形 108">
            <a:extLst>
              <a:ext uri="{FF2B5EF4-FFF2-40B4-BE49-F238E27FC236}">
                <a16:creationId xmlns:a16="http://schemas.microsoft.com/office/drawing/2014/main" id="{D1E3B05A-CFC0-4B97-B9B5-368DADA6AC16}"/>
              </a:ext>
            </a:extLst>
          </p:cNvPr>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10" name="圆角矩形 75">
            <a:extLst>
              <a:ext uri="{FF2B5EF4-FFF2-40B4-BE49-F238E27FC236}">
                <a16:creationId xmlns:a16="http://schemas.microsoft.com/office/drawing/2014/main" id="{4A11BF30-D5FD-40DE-B183-91C7BF1B6333}"/>
              </a:ext>
            </a:extLst>
          </p:cNvPr>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11" name="文本框 110">
            <a:extLst>
              <a:ext uri="{FF2B5EF4-FFF2-40B4-BE49-F238E27FC236}">
                <a16:creationId xmlns:a16="http://schemas.microsoft.com/office/drawing/2014/main" id="{845A6F4F-0166-4699-BA47-BD3D07C452E8}"/>
              </a:ext>
            </a:extLst>
          </p:cNvPr>
          <p:cNvSpPr txBox="1"/>
          <p:nvPr/>
        </p:nvSpPr>
        <p:spPr>
          <a:xfrm>
            <a:off x="848135" y="267582"/>
            <a:ext cx="954099"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方法</a:t>
            </a:r>
          </a:p>
        </p:txBody>
      </p:sp>
      <p:sp>
        <p:nvSpPr>
          <p:cNvPr id="112" name="矩形 111">
            <a:extLst>
              <a:ext uri="{FF2B5EF4-FFF2-40B4-BE49-F238E27FC236}">
                <a16:creationId xmlns:a16="http://schemas.microsoft.com/office/drawing/2014/main" id="{AE0D6FCE-14D0-428D-AA52-A22E49800865}"/>
              </a:ext>
            </a:extLst>
          </p:cNvPr>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grpSp>
        <p:nvGrpSpPr>
          <p:cNvPr id="113" name="组合 112">
            <a:extLst>
              <a:ext uri="{FF2B5EF4-FFF2-40B4-BE49-F238E27FC236}">
                <a16:creationId xmlns:a16="http://schemas.microsoft.com/office/drawing/2014/main" id="{69411683-CAB1-4C77-A367-7162D91BCF79}"/>
              </a:ext>
            </a:extLst>
          </p:cNvPr>
          <p:cNvGrpSpPr/>
          <p:nvPr/>
        </p:nvGrpSpPr>
        <p:grpSpPr>
          <a:xfrm>
            <a:off x="10058402" y="219571"/>
            <a:ext cx="2110519" cy="487244"/>
            <a:chOff x="10084160" y="245329"/>
            <a:chExt cx="2110519" cy="487244"/>
          </a:xfrm>
        </p:grpSpPr>
        <p:grpSp>
          <p:nvGrpSpPr>
            <p:cNvPr id="114" name="组合 113">
              <a:extLst>
                <a:ext uri="{FF2B5EF4-FFF2-40B4-BE49-F238E27FC236}">
                  <a16:creationId xmlns:a16="http://schemas.microsoft.com/office/drawing/2014/main" id="{4F320E3E-7EDB-4F18-A9F9-F8A7647D5F11}"/>
                </a:ext>
              </a:extLst>
            </p:cNvPr>
            <p:cNvGrpSpPr/>
            <p:nvPr/>
          </p:nvGrpSpPr>
          <p:grpSpPr>
            <a:xfrm>
              <a:off x="11426985" y="245329"/>
              <a:ext cx="767694" cy="487244"/>
              <a:chOff x="11289749" y="812504"/>
              <a:chExt cx="767694" cy="487244"/>
            </a:xfrm>
          </p:grpSpPr>
          <p:grpSp>
            <p:nvGrpSpPr>
              <p:cNvPr id="116" name="组 2">
                <a:extLst>
                  <a:ext uri="{FF2B5EF4-FFF2-40B4-BE49-F238E27FC236}">
                    <a16:creationId xmlns:a16="http://schemas.microsoft.com/office/drawing/2014/main" id="{7D2CF2F4-BD01-4C7C-BF1E-7B6401AE6A8C}"/>
                  </a:ext>
                </a:extLst>
              </p:cNvPr>
              <p:cNvGrpSpPr/>
              <p:nvPr/>
            </p:nvGrpSpPr>
            <p:grpSpPr>
              <a:xfrm>
                <a:off x="11289750" y="812504"/>
                <a:ext cx="767693" cy="487244"/>
                <a:chOff x="11424304" y="252856"/>
                <a:chExt cx="767693" cy="487245"/>
              </a:xfrm>
            </p:grpSpPr>
            <p:grpSp>
              <p:nvGrpSpPr>
                <p:cNvPr id="118" name="组 1">
                  <a:extLst>
                    <a:ext uri="{FF2B5EF4-FFF2-40B4-BE49-F238E27FC236}">
                      <a16:creationId xmlns:a16="http://schemas.microsoft.com/office/drawing/2014/main" id="{1FD16644-8F60-400C-9320-50E49112584F}"/>
                    </a:ext>
                  </a:extLst>
                </p:cNvPr>
                <p:cNvGrpSpPr/>
                <p:nvPr/>
              </p:nvGrpSpPr>
              <p:grpSpPr>
                <a:xfrm>
                  <a:off x="12039604" y="252856"/>
                  <a:ext cx="152393" cy="484287"/>
                  <a:chOff x="12039604" y="252856"/>
                  <a:chExt cx="152393" cy="484287"/>
                </a:xfrm>
              </p:grpSpPr>
              <p:sp>
                <p:nvSpPr>
                  <p:cNvPr id="120" name="圆角矩形 64">
                    <a:extLst>
                      <a:ext uri="{FF2B5EF4-FFF2-40B4-BE49-F238E27FC236}">
                        <a16:creationId xmlns:a16="http://schemas.microsoft.com/office/drawing/2014/main" id="{CE81F54A-0990-45A2-88FC-488013C2C21A}"/>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圆角矩形 65">
                    <a:extLst>
                      <a:ext uri="{FF2B5EF4-FFF2-40B4-BE49-F238E27FC236}">
                        <a16:creationId xmlns:a16="http://schemas.microsoft.com/office/drawing/2014/main" id="{CCD926FB-2EB5-45E7-8EC1-7EA87F47FD73}"/>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66">
                    <a:extLst>
                      <a:ext uri="{FF2B5EF4-FFF2-40B4-BE49-F238E27FC236}">
                        <a16:creationId xmlns:a16="http://schemas.microsoft.com/office/drawing/2014/main" id="{EA4F431C-B6A7-4E33-8F58-4870B5DF0FC4}"/>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67">
                    <a:extLst>
                      <a:ext uri="{FF2B5EF4-FFF2-40B4-BE49-F238E27FC236}">
                        <a16:creationId xmlns:a16="http://schemas.microsoft.com/office/drawing/2014/main" id="{69B66D20-AE04-45F6-9482-863F0437BF10}"/>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圆角矩形 84">
                    <a:extLst>
                      <a:ext uri="{FF2B5EF4-FFF2-40B4-BE49-F238E27FC236}">
                        <a16:creationId xmlns:a16="http://schemas.microsoft.com/office/drawing/2014/main" id="{B56F9D99-B568-44E7-AD0A-25D0AE2E524E}"/>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 name="圆角矩形 63">
                  <a:extLst>
                    <a:ext uri="{FF2B5EF4-FFF2-40B4-BE49-F238E27FC236}">
                      <a16:creationId xmlns:a16="http://schemas.microsoft.com/office/drawing/2014/main" id="{350FC8BC-35E5-4356-8551-59AE5E4ADA39}"/>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7" name="图片 116">
                <a:extLst>
                  <a:ext uri="{FF2B5EF4-FFF2-40B4-BE49-F238E27FC236}">
                    <a16:creationId xmlns:a16="http://schemas.microsoft.com/office/drawing/2014/main" id="{0A3F4717-E6ED-4A9C-9781-120931BA4135}"/>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115" name="文本框 114">
              <a:extLst>
                <a:ext uri="{FF2B5EF4-FFF2-40B4-BE49-F238E27FC236}">
                  <a16:creationId xmlns:a16="http://schemas.microsoft.com/office/drawing/2014/main" id="{2C056D36-2EE8-44CF-B307-72C94B9F4908}"/>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grpSp>
        <p:nvGrpSpPr>
          <p:cNvPr id="125" name="组合 124">
            <a:extLst>
              <a:ext uri="{FF2B5EF4-FFF2-40B4-BE49-F238E27FC236}">
                <a16:creationId xmlns:a16="http://schemas.microsoft.com/office/drawing/2014/main" id="{CC5382FB-C26A-4614-B125-1EA645038DF6}"/>
              </a:ext>
            </a:extLst>
          </p:cNvPr>
          <p:cNvGrpSpPr>
            <a:grpSpLocks noChangeAspect="1"/>
          </p:cNvGrpSpPr>
          <p:nvPr/>
        </p:nvGrpSpPr>
        <p:grpSpPr>
          <a:xfrm>
            <a:off x="1198399" y="1570556"/>
            <a:ext cx="1207669" cy="1116289"/>
            <a:chOff x="7369388" y="2960992"/>
            <a:chExt cx="1538146" cy="1421759"/>
          </a:xfrm>
        </p:grpSpPr>
        <p:grpSp>
          <p:nvGrpSpPr>
            <p:cNvPr id="126" name="组合 125">
              <a:extLst>
                <a:ext uri="{FF2B5EF4-FFF2-40B4-BE49-F238E27FC236}">
                  <a16:creationId xmlns:a16="http://schemas.microsoft.com/office/drawing/2014/main" id="{3167D86B-58B1-4A48-B709-9257D4D007AE}"/>
                </a:ext>
              </a:extLst>
            </p:cNvPr>
            <p:cNvGrpSpPr/>
            <p:nvPr/>
          </p:nvGrpSpPr>
          <p:grpSpPr>
            <a:xfrm>
              <a:off x="7369388" y="2960992"/>
              <a:ext cx="1435935" cy="1421759"/>
              <a:chOff x="1335867" y="2521914"/>
              <a:chExt cx="1416962" cy="1402972"/>
            </a:xfrm>
            <a:solidFill>
              <a:srgbClr val="4472C4"/>
            </a:solidFill>
          </p:grpSpPr>
          <p:sp>
            <p:nvSpPr>
              <p:cNvPr id="128" name="圆角矩形 20">
                <a:extLst>
                  <a:ext uri="{FF2B5EF4-FFF2-40B4-BE49-F238E27FC236}">
                    <a16:creationId xmlns:a16="http://schemas.microsoft.com/office/drawing/2014/main" id="{AAC2050A-10AF-4010-B8DD-5FA1068F1D92}"/>
                  </a:ext>
                </a:extLst>
              </p:cNvPr>
              <p:cNvSpPr/>
              <p:nvPr/>
            </p:nvSpPr>
            <p:spPr>
              <a:xfrm>
                <a:off x="1406797" y="2578184"/>
                <a:ext cx="1303300" cy="1290432"/>
              </a:xfrm>
              <a:prstGeom prst="ellipse">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sp>
            <p:nvSpPr>
              <p:cNvPr id="129" name="圆角矩形 20">
                <a:extLst>
                  <a:ext uri="{FF2B5EF4-FFF2-40B4-BE49-F238E27FC236}">
                    <a16:creationId xmlns:a16="http://schemas.microsoft.com/office/drawing/2014/main" id="{8B03B938-D775-45AD-8E2C-343E117C0074}"/>
                  </a:ext>
                </a:extLst>
              </p:cNvPr>
              <p:cNvSpPr/>
              <p:nvPr/>
            </p:nvSpPr>
            <p:spPr>
              <a:xfrm>
                <a:off x="1335867" y="2521914"/>
                <a:ext cx="1416962" cy="1402972"/>
              </a:xfrm>
              <a:prstGeom prst="ellipse">
                <a:avLst/>
              </a:prstGeom>
              <a:grpFill/>
              <a:ln w="158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grpSp>
        <p:sp>
          <p:nvSpPr>
            <p:cNvPr id="127" name="矩形 126">
              <a:extLst>
                <a:ext uri="{FF2B5EF4-FFF2-40B4-BE49-F238E27FC236}">
                  <a16:creationId xmlns:a16="http://schemas.microsoft.com/office/drawing/2014/main" id="{77C26A29-EE4C-4140-A726-95885A09C953}"/>
                </a:ext>
              </a:extLst>
            </p:cNvPr>
            <p:cNvSpPr/>
            <p:nvPr/>
          </p:nvSpPr>
          <p:spPr>
            <a:xfrm>
              <a:off x="7369388" y="3260274"/>
              <a:ext cx="1538146" cy="823193"/>
            </a:xfrm>
            <a:prstGeom prst="rect">
              <a:avLst/>
            </a:prstGeom>
          </p:spPr>
          <p:txBody>
            <a:bodyPr wrap="square" lIns="91436" tIns="45718" rIns="91436" bIns="45718">
              <a:spAutoFit/>
            </a:bodyPr>
            <a:lstStyle/>
            <a:p>
              <a:r>
                <a:rPr lang="en-US" altLang="zh-CN" sz="1800" dirty="0">
                  <a:solidFill>
                    <a:srgbClr val="FFFFFF"/>
                  </a:solidFill>
                  <a:latin typeface="微软雅黑" panose="020B0503020204020204" pitchFamily="34" charset="-122"/>
                </a:rPr>
                <a:t>SLR planning</a:t>
              </a:r>
              <a:endParaRPr lang="en-US" altLang="zh-CN" sz="1800" dirty="0">
                <a:solidFill>
                  <a:srgbClr val="FFFFFF"/>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049CCBE1-2416-49E0-9128-6D09D2412856}"/>
              </a:ext>
            </a:extLst>
          </p:cNvPr>
          <p:cNvSpPr txBox="1"/>
          <p:nvPr/>
        </p:nvSpPr>
        <p:spPr>
          <a:xfrm>
            <a:off x="3013930" y="2642073"/>
            <a:ext cx="3236558" cy="168905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400" dirty="0">
                <a:latin typeface="+mn-ea"/>
              </a:rPr>
              <a:t>SLR</a:t>
            </a:r>
            <a:r>
              <a:rPr lang="zh-CN" altLang="en-US" sz="2400" dirty="0">
                <a:latin typeface="+mn-ea"/>
              </a:rPr>
              <a:t>需要识别</a:t>
            </a:r>
            <a:endParaRPr lang="en-US" altLang="zh-CN" sz="2400" dirty="0">
              <a:latin typeface="+mn-ea"/>
            </a:endParaRPr>
          </a:p>
          <a:p>
            <a:pPr marL="342900" indent="-342900">
              <a:lnSpc>
                <a:spcPct val="150000"/>
              </a:lnSpc>
              <a:buFont typeface="Wingdings" panose="05000000000000000000" pitchFamily="2" charset="2"/>
              <a:buChar char="Ø"/>
            </a:pPr>
            <a:r>
              <a:rPr lang="zh-CN" altLang="en-US" sz="2400" dirty="0">
                <a:latin typeface="+mn-ea"/>
              </a:rPr>
              <a:t>研究问题识别</a:t>
            </a:r>
            <a:endParaRPr lang="en-US" altLang="zh-CN" sz="2400" dirty="0">
              <a:latin typeface="+mn-ea"/>
            </a:endParaRPr>
          </a:p>
          <a:p>
            <a:pPr marL="342900" indent="-342900">
              <a:lnSpc>
                <a:spcPct val="150000"/>
              </a:lnSpc>
              <a:buFont typeface="Wingdings" panose="05000000000000000000" pitchFamily="2" charset="2"/>
              <a:buChar char="Ø"/>
            </a:pPr>
            <a:r>
              <a:rPr lang="en-US" altLang="zh-CN" sz="2400" dirty="0">
                <a:latin typeface="+mn-ea"/>
              </a:rPr>
              <a:t>SLR</a:t>
            </a:r>
            <a:r>
              <a:rPr lang="zh-CN" altLang="en-US" sz="2400" dirty="0">
                <a:latin typeface="+mn-ea"/>
              </a:rPr>
              <a:t>协议形成</a:t>
            </a:r>
          </a:p>
        </p:txBody>
      </p:sp>
    </p:spTree>
    <p:extLst>
      <p:ext uri="{BB962C8B-B14F-4D97-AF65-F5344CB8AC3E}">
        <p14:creationId xmlns:p14="http://schemas.microsoft.com/office/powerpoint/2010/main" val="40976536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sp>
        <p:nvSpPr>
          <p:cNvPr id="109" name="矩形 108">
            <a:extLst>
              <a:ext uri="{FF2B5EF4-FFF2-40B4-BE49-F238E27FC236}">
                <a16:creationId xmlns:a16="http://schemas.microsoft.com/office/drawing/2014/main" id="{D1E3B05A-CFC0-4B97-B9B5-368DADA6AC16}"/>
              </a:ext>
            </a:extLst>
          </p:cNvPr>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10" name="圆角矩形 75">
            <a:extLst>
              <a:ext uri="{FF2B5EF4-FFF2-40B4-BE49-F238E27FC236}">
                <a16:creationId xmlns:a16="http://schemas.microsoft.com/office/drawing/2014/main" id="{4A11BF30-D5FD-40DE-B183-91C7BF1B6333}"/>
              </a:ext>
            </a:extLst>
          </p:cNvPr>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11" name="文本框 110">
            <a:extLst>
              <a:ext uri="{FF2B5EF4-FFF2-40B4-BE49-F238E27FC236}">
                <a16:creationId xmlns:a16="http://schemas.microsoft.com/office/drawing/2014/main" id="{845A6F4F-0166-4699-BA47-BD3D07C452E8}"/>
              </a:ext>
            </a:extLst>
          </p:cNvPr>
          <p:cNvSpPr txBox="1"/>
          <p:nvPr/>
        </p:nvSpPr>
        <p:spPr>
          <a:xfrm>
            <a:off x="848135" y="267582"/>
            <a:ext cx="954099"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方法</a:t>
            </a:r>
          </a:p>
        </p:txBody>
      </p:sp>
      <p:sp>
        <p:nvSpPr>
          <p:cNvPr id="112" name="矩形 111">
            <a:extLst>
              <a:ext uri="{FF2B5EF4-FFF2-40B4-BE49-F238E27FC236}">
                <a16:creationId xmlns:a16="http://schemas.microsoft.com/office/drawing/2014/main" id="{AE0D6FCE-14D0-428D-AA52-A22E49800865}"/>
              </a:ext>
            </a:extLst>
          </p:cNvPr>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grpSp>
        <p:nvGrpSpPr>
          <p:cNvPr id="113" name="组合 112">
            <a:extLst>
              <a:ext uri="{FF2B5EF4-FFF2-40B4-BE49-F238E27FC236}">
                <a16:creationId xmlns:a16="http://schemas.microsoft.com/office/drawing/2014/main" id="{69411683-CAB1-4C77-A367-7162D91BCF79}"/>
              </a:ext>
            </a:extLst>
          </p:cNvPr>
          <p:cNvGrpSpPr/>
          <p:nvPr/>
        </p:nvGrpSpPr>
        <p:grpSpPr>
          <a:xfrm>
            <a:off x="10058402" y="219571"/>
            <a:ext cx="2110519" cy="487244"/>
            <a:chOff x="10084160" y="245329"/>
            <a:chExt cx="2110519" cy="487244"/>
          </a:xfrm>
        </p:grpSpPr>
        <p:grpSp>
          <p:nvGrpSpPr>
            <p:cNvPr id="114" name="组合 113">
              <a:extLst>
                <a:ext uri="{FF2B5EF4-FFF2-40B4-BE49-F238E27FC236}">
                  <a16:creationId xmlns:a16="http://schemas.microsoft.com/office/drawing/2014/main" id="{4F320E3E-7EDB-4F18-A9F9-F8A7647D5F11}"/>
                </a:ext>
              </a:extLst>
            </p:cNvPr>
            <p:cNvGrpSpPr/>
            <p:nvPr/>
          </p:nvGrpSpPr>
          <p:grpSpPr>
            <a:xfrm>
              <a:off x="11426985" y="245329"/>
              <a:ext cx="767694" cy="487244"/>
              <a:chOff x="11289749" y="812504"/>
              <a:chExt cx="767694" cy="487244"/>
            </a:xfrm>
          </p:grpSpPr>
          <p:grpSp>
            <p:nvGrpSpPr>
              <p:cNvPr id="116" name="组 2">
                <a:extLst>
                  <a:ext uri="{FF2B5EF4-FFF2-40B4-BE49-F238E27FC236}">
                    <a16:creationId xmlns:a16="http://schemas.microsoft.com/office/drawing/2014/main" id="{7D2CF2F4-BD01-4C7C-BF1E-7B6401AE6A8C}"/>
                  </a:ext>
                </a:extLst>
              </p:cNvPr>
              <p:cNvGrpSpPr/>
              <p:nvPr/>
            </p:nvGrpSpPr>
            <p:grpSpPr>
              <a:xfrm>
                <a:off x="11289750" y="812504"/>
                <a:ext cx="767693" cy="487244"/>
                <a:chOff x="11424304" y="252856"/>
                <a:chExt cx="767693" cy="487245"/>
              </a:xfrm>
            </p:grpSpPr>
            <p:grpSp>
              <p:nvGrpSpPr>
                <p:cNvPr id="118" name="组 1">
                  <a:extLst>
                    <a:ext uri="{FF2B5EF4-FFF2-40B4-BE49-F238E27FC236}">
                      <a16:creationId xmlns:a16="http://schemas.microsoft.com/office/drawing/2014/main" id="{1FD16644-8F60-400C-9320-50E49112584F}"/>
                    </a:ext>
                  </a:extLst>
                </p:cNvPr>
                <p:cNvGrpSpPr/>
                <p:nvPr/>
              </p:nvGrpSpPr>
              <p:grpSpPr>
                <a:xfrm>
                  <a:off x="12039604" y="252856"/>
                  <a:ext cx="152393" cy="484287"/>
                  <a:chOff x="12039604" y="252856"/>
                  <a:chExt cx="152393" cy="484287"/>
                </a:xfrm>
              </p:grpSpPr>
              <p:sp>
                <p:nvSpPr>
                  <p:cNvPr id="120" name="圆角矩形 64">
                    <a:extLst>
                      <a:ext uri="{FF2B5EF4-FFF2-40B4-BE49-F238E27FC236}">
                        <a16:creationId xmlns:a16="http://schemas.microsoft.com/office/drawing/2014/main" id="{CE81F54A-0990-45A2-88FC-488013C2C21A}"/>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圆角矩形 65">
                    <a:extLst>
                      <a:ext uri="{FF2B5EF4-FFF2-40B4-BE49-F238E27FC236}">
                        <a16:creationId xmlns:a16="http://schemas.microsoft.com/office/drawing/2014/main" id="{CCD926FB-2EB5-45E7-8EC1-7EA87F47FD73}"/>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66">
                    <a:extLst>
                      <a:ext uri="{FF2B5EF4-FFF2-40B4-BE49-F238E27FC236}">
                        <a16:creationId xmlns:a16="http://schemas.microsoft.com/office/drawing/2014/main" id="{EA4F431C-B6A7-4E33-8F58-4870B5DF0FC4}"/>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67">
                    <a:extLst>
                      <a:ext uri="{FF2B5EF4-FFF2-40B4-BE49-F238E27FC236}">
                        <a16:creationId xmlns:a16="http://schemas.microsoft.com/office/drawing/2014/main" id="{69B66D20-AE04-45F6-9482-863F0437BF10}"/>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圆角矩形 84">
                    <a:extLst>
                      <a:ext uri="{FF2B5EF4-FFF2-40B4-BE49-F238E27FC236}">
                        <a16:creationId xmlns:a16="http://schemas.microsoft.com/office/drawing/2014/main" id="{B56F9D99-B568-44E7-AD0A-25D0AE2E524E}"/>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 name="圆角矩形 63">
                  <a:extLst>
                    <a:ext uri="{FF2B5EF4-FFF2-40B4-BE49-F238E27FC236}">
                      <a16:creationId xmlns:a16="http://schemas.microsoft.com/office/drawing/2014/main" id="{350FC8BC-35E5-4356-8551-59AE5E4ADA39}"/>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7" name="图片 116">
                <a:extLst>
                  <a:ext uri="{FF2B5EF4-FFF2-40B4-BE49-F238E27FC236}">
                    <a16:creationId xmlns:a16="http://schemas.microsoft.com/office/drawing/2014/main" id="{0A3F4717-E6ED-4A9C-9781-120931BA4135}"/>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115" name="文本框 114">
              <a:extLst>
                <a:ext uri="{FF2B5EF4-FFF2-40B4-BE49-F238E27FC236}">
                  <a16:creationId xmlns:a16="http://schemas.microsoft.com/office/drawing/2014/main" id="{2C056D36-2EE8-44CF-B307-72C94B9F4908}"/>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cxnSp>
        <p:nvCxnSpPr>
          <p:cNvPr id="25" name="直接连接符 24">
            <a:extLst>
              <a:ext uri="{FF2B5EF4-FFF2-40B4-BE49-F238E27FC236}">
                <a16:creationId xmlns:a16="http://schemas.microsoft.com/office/drawing/2014/main" id="{F7C9711F-1886-4755-B415-AF1055750EE1}"/>
              </a:ext>
            </a:extLst>
          </p:cNvPr>
          <p:cNvCxnSpPr/>
          <p:nvPr/>
        </p:nvCxnSpPr>
        <p:spPr>
          <a:xfrm flipH="1">
            <a:off x="947868" y="1307569"/>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CB76F15-82CA-401F-9D67-3A4F878A3355}"/>
              </a:ext>
            </a:extLst>
          </p:cNvPr>
          <p:cNvSpPr txBox="1"/>
          <p:nvPr/>
        </p:nvSpPr>
        <p:spPr>
          <a:xfrm>
            <a:off x="1063760" y="1230134"/>
            <a:ext cx="1952771" cy="525653"/>
          </a:xfrm>
          <a:prstGeom prst="rect">
            <a:avLst/>
          </a:prstGeom>
          <a:noFill/>
        </p:spPr>
        <p:txBody>
          <a:bodyPr wrap="none" lIns="91436" tIns="45718" rIns="91436" bIns="45718" rtlCol="0">
            <a:spAutoFit/>
          </a:bodyPr>
          <a:lstStyle/>
          <a:p>
            <a:pPr>
              <a:lnSpc>
                <a:spcPct val="130000"/>
              </a:lnSpc>
            </a:pPr>
            <a:r>
              <a:rPr lang="en-US" altLang="zh-CN" sz="2400" dirty="0">
                <a:latin typeface="微软雅黑" panose="020B0503020204020204" pitchFamily="34" charset="-122"/>
              </a:rPr>
              <a:t>SLR</a:t>
            </a:r>
            <a:r>
              <a:rPr lang="zh-CN" altLang="en-US" sz="2400" dirty="0">
                <a:latin typeface="微软雅黑" panose="020B0503020204020204" pitchFamily="34" charset="-122"/>
              </a:rPr>
              <a:t>需要识别</a:t>
            </a:r>
          </a:p>
        </p:txBody>
      </p:sp>
      <p:sp>
        <p:nvSpPr>
          <p:cNvPr id="3" name="文本框 2">
            <a:extLst>
              <a:ext uri="{FF2B5EF4-FFF2-40B4-BE49-F238E27FC236}">
                <a16:creationId xmlns:a16="http://schemas.microsoft.com/office/drawing/2014/main" id="{763DCEB0-BDF1-4CEB-81FD-BD2DA3E56D83}"/>
              </a:ext>
            </a:extLst>
          </p:cNvPr>
          <p:cNvSpPr txBox="1"/>
          <p:nvPr/>
        </p:nvSpPr>
        <p:spPr>
          <a:xfrm>
            <a:off x="1683795" y="1940348"/>
            <a:ext cx="8775438" cy="1135054"/>
          </a:xfrm>
          <a:prstGeom prst="rect">
            <a:avLst/>
          </a:prstGeom>
          <a:noFill/>
        </p:spPr>
        <p:txBody>
          <a:bodyPr wrap="square" rtlCol="0">
            <a:spAutoFit/>
          </a:bodyPr>
          <a:lstStyle/>
          <a:p>
            <a:pPr>
              <a:lnSpc>
                <a:spcPct val="150000"/>
              </a:lnSpc>
            </a:pPr>
            <a:r>
              <a:rPr lang="zh-CN" altLang="en-US" sz="2400" dirty="0">
                <a:latin typeface="+mn-ea"/>
              </a:rPr>
              <a:t>通过当前的解决方案和方法来检验存储与布局是否得到有效和高效的实现。</a:t>
            </a:r>
          </a:p>
        </p:txBody>
      </p:sp>
      <p:sp>
        <p:nvSpPr>
          <p:cNvPr id="4" name="文本框 3">
            <a:extLst>
              <a:ext uri="{FF2B5EF4-FFF2-40B4-BE49-F238E27FC236}">
                <a16:creationId xmlns:a16="http://schemas.microsoft.com/office/drawing/2014/main" id="{C8135314-C544-4F64-97EC-0D6AC5C0649E}"/>
              </a:ext>
            </a:extLst>
          </p:cNvPr>
          <p:cNvSpPr txBox="1"/>
          <p:nvPr/>
        </p:nvSpPr>
        <p:spPr>
          <a:xfrm>
            <a:off x="1696321" y="3247437"/>
            <a:ext cx="8775438" cy="2243050"/>
          </a:xfrm>
          <a:prstGeom prst="rect">
            <a:avLst/>
          </a:prstGeom>
          <a:noFill/>
        </p:spPr>
        <p:txBody>
          <a:bodyPr wrap="square" rtlCol="0">
            <a:spAutoFit/>
          </a:bodyPr>
          <a:lstStyle/>
          <a:p>
            <a:pPr>
              <a:lnSpc>
                <a:spcPct val="150000"/>
              </a:lnSpc>
            </a:pPr>
            <a:r>
              <a:rPr lang="zh-CN" altLang="en-US" sz="2400" dirty="0">
                <a:latin typeface="+mn-ea"/>
              </a:rPr>
              <a:t>双重优势：</a:t>
            </a:r>
            <a:endParaRPr lang="en-US" altLang="zh-CN" sz="2400" dirty="0">
              <a:latin typeface="+mn-ea"/>
            </a:endParaRPr>
          </a:p>
          <a:p>
            <a:pPr marL="457200" indent="-457200">
              <a:lnSpc>
                <a:spcPct val="150000"/>
              </a:lnSpc>
              <a:buFont typeface="+mj-lt"/>
              <a:buAutoNum type="alphaLcParenR"/>
            </a:pPr>
            <a:r>
              <a:rPr lang="zh-CN" altLang="en-US" sz="2400" dirty="0">
                <a:latin typeface="+mn-ea"/>
              </a:rPr>
              <a:t>从业者可以选择最合适的大数据管理解决方案，以满足其功能和非功能需求；</a:t>
            </a:r>
            <a:endParaRPr lang="en-US" altLang="zh-CN" sz="2400" dirty="0">
              <a:latin typeface="+mn-ea"/>
            </a:endParaRPr>
          </a:p>
          <a:p>
            <a:pPr marL="457200" indent="-457200">
              <a:lnSpc>
                <a:spcPct val="150000"/>
              </a:lnSpc>
              <a:buFont typeface="+mj-lt"/>
              <a:buAutoNum type="alphaLcParenR"/>
            </a:pPr>
            <a:r>
              <a:rPr lang="zh-CN" altLang="en-US" sz="2400" dirty="0">
                <a:latin typeface="+mn-ea"/>
              </a:rPr>
              <a:t>研究人员可以充分理解研究领域并确定最有趣的方向</a:t>
            </a:r>
            <a:endParaRPr lang="zh-CN" altLang="en-US" dirty="0">
              <a:latin typeface="+mn-ea"/>
            </a:endParaRPr>
          </a:p>
        </p:txBody>
      </p:sp>
    </p:spTree>
    <p:extLst>
      <p:ext uri="{BB962C8B-B14F-4D97-AF65-F5344CB8AC3E}">
        <p14:creationId xmlns:p14="http://schemas.microsoft.com/office/powerpoint/2010/main" val="56102875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sp>
        <p:nvSpPr>
          <p:cNvPr id="109" name="矩形 108">
            <a:extLst>
              <a:ext uri="{FF2B5EF4-FFF2-40B4-BE49-F238E27FC236}">
                <a16:creationId xmlns:a16="http://schemas.microsoft.com/office/drawing/2014/main" id="{D1E3B05A-CFC0-4B97-B9B5-368DADA6AC16}"/>
              </a:ext>
            </a:extLst>
          </p:cNvPr>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10" name="圆角矩形 75">
            <a:extLst>
              <a:ext uri="{FF2B5EF4-FFF2-40B4-BE49-F238E27FC236}">
                <a16:creationId xmlns:a16="http://schemas.microsoft.com/office/drawing/2014/main" id="{4A11BF30-D5FD-40DE-B183-91C7BF1B6333}"/>
              </a:ext>
            </a:extLst>
          </p:cNvPr>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11" name="文本框 110">
            <a:extLst>
              <a:ext uri="{FF2B5EF4-FFF2-40B4-BE49-F238E27FC236}">
                <a16:creationId xmlns:a16="http://schemas.microsoft.com/office/drawing/2014/main" id="{845A6F4F-0166-4699-BA47-BD3D07C452E8}"/>
              </a:ext>
            </a:extLst>
          </p:cNvPr>
          <p:cNvSpPr txBox="1"/>
          <p:nvPr/>
        </p:nvSpPr>
        <p:spPr>
          <a:xfrm>
            <a:off x="848135" y="267582"/>
            <a:ext cx="954099"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方法</a:t>
            </a:r>
          </a:p>
        </p:txBody>
      </p:sp>
      <p:sp>
        <p:nvSpPr>
          <p:cNvPr id="112" name="矩形 111">
            <a:extLst>
              <a:ext uri="{FF2B5EF4-FFF2-40B4-BE49-F238E27FC236}">
                <a16:creationId xmlns:a16="http://schemas.microsoft.com/office/drawing/2014/main" id="{AE0D6FCE-14D0-428D-AA52-A22E49800865}"/>
              </a:ext>
            </a:extLst>
          </p:cNvPr>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grpSp>
        <p:nvGrpSpPr>
          <p:cNvPr id="113" name="组合 112">
            <a:extLst>
              <a:ext uri="{FF2B5EF4-FFF2-40B4-BE49-F238E27FC236}">
                <a16:creationId xmlns:a16="http://schemas.microsoft.com/office/drawing/2014/main" id="{69411683-CAB1-4C77-A367-7162D91BCF79}"/>
              </a:ext>
            </a:extLst>
          </p:cNvPr>
          <p:cNvGrpSpPr/>
          <p:nvPr/>
        </p:nvGrpSpPr>
        <p:grpSpPr>
          <a:xfrm>
            <a:off x="10058402" y="219571"/>
            <a:ext cx="2110519" cy="487244"/>
            <a:chOff x="10084160" y="245329"/>
            <a:chExt cx="2110519" cy="487244"/>
          </a:xfrm>
        </p:grpSpPr>
        <p:grpSp>
          <p:nvGrpSpPr>
            <p:cNvPr id="114" name="组合 113">
              <a:extLst>
                <a:ext uri="{FF2B5EF4-FFF2-40B4-BE49-F238E27FC236}">
                  <a16:creationId xmlns:a16="http://schemas.microsoft.com/office/drawing/2014/main" id="{4F320E3E-7EDB-4F18-A9F9-F8A7647D5F11}"/>
                </a:ext>
              </a:extLst>
            </p:cNvPr>
            <p:cNvGrpSpPr/>
            <p:nvPr/>
          </p:nvGrpSpPr>
          <p:grpSpPr>
            <a:xfrm>
              <a:off x="11426985" y="245329"/>
              <a:ext cx="767694" cy="487244"/>
              <a:chOff x="11289749" y="812504"/>
              <a:chExt cx="767694" cy="487244"/>
            </a:xfrm>
          </p:grpSpPr>
          <p:grpSp>
            <p:nvGrpSpPr>
              <p:cNvPr id="116" name="组 2">
                <a:extLst>
                  <a:ext uri="{FF2B5EF4-FFF2-40B4-BE49-F238E27FC236}">
                    <a16:creationId xmlns:a16="http://schemas.microsoft.com/office/drawing/2014/main" id="{7D2CF2F4-BD01-4C7C-BF1E-7B6401AE6A8C}"/>
                  </a:ext>
                </a:extLst>
              </p:cNvPr>
              <p:cNvGrpSpPr/>
              <p:nvPr/>
            </p:nvGrpSpPr>
            <p:grpSpPr>
              <a:xfrm>
                <a:off x="11289750" y="812504"/>
                <a:ext cx="767693" cy="487244"/>
                <a:chOff x="11424304" y="252856"/>
                <a:chExt cx="767693" cy="487245"/>
              </a:xfrm>
            </p:grpSpPr>
            <p:grpSp>
              <p:nvGrpSpPr>
                <p:cNvPr id="118" name="组 1">
                  <a:extLst>
                    <a:ext uri="{FF2B5EF4-FFF2-40B4-BE49-F238E27FC236}">
                      <a16:creationId xmlns:a16="http://schemas.microsoft.com/office/drawing/2014/main" id="{1FD16644-8F60-400C-9320-50E49112584F}"/>
                    </a:ext>
                  </a:extLst>
                </p:cNvPr>
                <p:cNvGrpSpPr/>
                <p:nvPr/>
              </p:nvGrpSpPr>
              <p:grpSpPr>
                <a:xfrm>
                  <a:off x="12039604" y="252856"/>
                  <a:ext cx="152393" cy="484287"/>
                  <a:chOff x="12039604" y="252856"/>
                  <a:chExt cx="152393" cy="484287"/>
                </a:xfrm>
              </p:grpSpPr>
              <p:sp>
                <p:nvSpPr>
                  <p:cNvPr id="120" name="圆角矩形 64">
                    <a:extLst>
                      <a:ext uri="{FF2B5EF4-FFF2-40B4-BE49-F238E27FC236}">
                        <a16:creationId xmlns:a16="http://schemas.microsoft.com/office/drawing/2014/main" id="{CE81F54A-0990-45A2-88FC-488013C2C21A}"/>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圆角矩形 65">
                    <a:extLst>
                      <a:ext uri="{FF2B5EF4-FFF2-40B4-BE49-F238E27FC236}">
                        <a16:creationId xmlns:a16="http://schemas.microsoft.com/office/drawing/2014/main" id="{CCD926FB-2EB5-45E7-8EC1-7EA87F47FD73}"/>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66">
                    <a:extLst>
                      <a:ext uri="{FF2B5EF4-FFF2-40B4-BE49-F238E27FC236}">
                        <a16:creationId xmlns:a16="http://schemas.microsoft.com/office/drawing/2014/main" id="{EA4F431C-B6A7-4E33-8F58-4870B5DF0FC4}"/>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67">
                    <a:extLst>
                      <a:ext uri="{FF2B5EF4-FFF2-40B4-BE49-F238E27FC236}">
                        <a16:creationId xmlns:a16="http://schemas.microsoft.com/office/drawing/2014/main" id="{69B66D20-AE04-45F6-9482-863F0437BF10}"/>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圆角矩形 84">
                    <a:extLst>
                      <a:ext uri="{FF2B5EF4-FFF2-40B4-BE49-F238E27FC236}">
                        <a16:creationId xmlns:a16="http://schemas.microsoft.com/office/drawing/2014/main" id="{B56F9D99-B568-44E7-AD0A-25D0AE2E524E}"/>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 name="圆角矩形 63">
                  <a:extLst>
                    <a:ext uri="{FF2B5EF4-FFF2-40B4-BE49-F238E27FC236}">
                      <a16:creationId xmlns:a16="http://schemas.microsoft.com/office/drawing/2014/main" id="{350FC8BC-35E5-4356-8551-59AE5E4ADA39}"/>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7" name="图片 116">
                <a:extLst>
                  <a:ext uri="{FF2B5EF4-FFF2-40B4-BE49-F238E27FC236}">
                    <a16:creationId xmlns:a16="http://schemas.microsoft.com/office/drawing/2014/main" id="{0A3F4717-E6ED-4A9C-9781-120931BA4135}"/>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115" name="文本框 114">
              <a:extLst>
                <a:ext uri="{FF2B5EF4-FFF2-40B4-BE49-F238E27FC236}">
                  <a16:creationId xmlns:a16="http://schemas.microsoft.com/office/drawing/2014/main" id="{2C056D36-2EE8-44CF-B307-72C94B9F4908}"/>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cxnSp>
        <p:nvCxnSpPr>
          <p:cNvPr id="25" name="直接连接符 24">
            <a:extLst>
              <a:ext uri="{FF2B5EF4-FFF2-40B4-BE49-F238E27FC236}">
                <a16:creationId xmlns:a16="http://schemas.microsoft.com/office/drawing/2014/main" id="{F7C9711F-1886-4755-B415-AF1055750EE1}"/>
              </a:ext>
            </a:extLst>
          </p:cNvPr>
          <p:cNvCxnSpPr/>
          <p:nvPr/>
        </p:nvCxnSpPr>
        <p:spPr>
          <a:xfrm flipH="1">
            <a:off x="947868" y="1268380"/>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CB76F15-82CA-401F-9D67-3A4F878A3355}"/>
              </a:ext>
            </a:extLst>
          </p:cNvPr>
          <p:cNvSpPr txBox="1"/>
          <p:nvPr/>
        </p:nvSpPr>
        <p:spPr>
          <a:xfrm>
            <a:off x="1063760" y="1190945"/>
            <a:ext cx="2031317"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rPr>
              <a:t>研究问题识别</a:t>
            </a:r>
          </a:p>
        </p:txBody>
      </p:sp>
      <p:sp>
        <p:nvSpPr>
          <p:cNvPr id="4" name="文本框 3">
            <a:extLst>
              <a:ext uri="{FF2B5EF4-FFF2-40B4-BE49-F238E27FC236}">
                <a16:creationId xmlns:a16="http://schemas.microsoft.com/office/drawing/2014/main" id="{C8135314-C544-4F64-97EC-0D6AC5C0649E}"/>
              </a:ext>
            </a:extLst>
          </p:cNvPr>
          <p:cNvSpPr txBox="1"/>
          <p:nvPr/>
        </p:nvSpPr>
        <p:spPr>
          <a:xfrm>
            <a:off x="1721344" y="2453845"/>
            <a:ext cx="8775438" cy="2243050"/>
          </a:xfrm>
          <a:prstGeom prst="rect">
            <a:avLst/>
          </a:prstGeom>
          <a:noFill/>
        </p:spPr>
        <p:txBody>
          <a:bodyPr wrap="square" rtlCol="0">
            <a:spAutoFit/>
          </a:bodyPr>
          <a:lstStyle/>
          <a:p>
            <a:pPr marL="457200" indent="-457200">
              <a:lnSpc>
                <a:spcPct val="150000"/>
              </a:lnSpc>
              <a:buFont typeface="+mj-lt"/>
              <a:buAutoNum type="alphaLcParenR"/>
            </a:pPr>
            <a:r>
              <a:rPr lang="zh-CN" altLang="en-US" sz="2400" dirty="0">
                <a:latin typeface="+mn-ea"/>
              </a:rPr>
              <a:t>什么是最合适的大数据存储技术，以及它们如何根据与非功能方面相关的某些标准相互竞争？</a:t>
            </a:r>
            <a:endParaRPr lang="en-US" altLang="zh-CN" sz="2400" dirty="0">
              <a:latin typeface="+mn-ea"/>
            </a:endParaRPr>
          </a:p>
          <a:p>
            <a:pPr marL="457200" indent="-457200">
              <a:lnSpc>
                <a:spcPct val="150000"/>
              </a:lnSpc>
              <a:buFont typeface="+mj-lt"/>
              <a:buAutoNum type="alphaLcParenR"/>
            </a:pPr>
            <a:r>
              <a:rPr lang="zh-CN" altLang="en-US" sz="2400" dirty="0">
                <a:latin typeface="+mn-ea"/>
              </a:rPr>
              <a:t>什么是可以遵循最佳放置或迁移大数据的最合适和最复杂的数据放置方法？</a:t>
            </a:r>
            <a:endParaRPr lang="zh-CN" altLang="en-US" dirty="0">
              <a:latin typeface="+mn-ea"/>
            </a:endParaRPr>
          </a:p>
        </p:txBody>
      </p:sp>
    </p:spTree>
    <p:extLst>
      <p:ext uri="{BB962C8B-B14F-4D97-AF65-F5344CB8AC3E}">
        <p14:creationId xmlns:p14="http://schemas.microsoft.com/office/powerpoint/2010/main" val="180708500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sp>
        <p:nvSpPr>
          <p:cNvPr id="109" name="矩形 108">
            <a:extLst>
              <a:ext uri="{FF2B5EF4-FFF2-40B4-BE49-F238E27FC236}">
                <a16:creationId xmlns:a16="http://schemas.microsoft.com/office/drawing/2014/main" id="{D1E3B05A-CFC0-4B97-B9B5-368DADA6AC16}"/>
              </a:ext>
            </a:extLst>
          </p:cNvPr>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10" name="圆角矩形 75">
            <a:extLst>
              <a:ext uri="{FF2B5EF4-FFF2-40B4-BE49-F238E27FC236}">
                <a16:creationId xmlns:a16="http://schemas.microsoft.com/office/drawing/2014/main" id="{4A11BF30-D5FD-40DE-B183-91C7BF1B6333}"/>
              </a:ext>
            </a:extLst>
          </p:cNvPr>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11" name="文本框 110">
            <a:extLst>
              <a:ext uri="{FF2B5EF4-FFF2-40B4-BE49-F238E27FC236}">
                <a16:creationId xmlns:a16="http://schemas.microsoft.com/office/drawing/2014/main" id="{845A6F4F-0166-4699-BA47-BD3D07C452E8}"/>
              </a:ext>
            </a:extLst>
          </p:cNvPr>
          <p:cNvSpPr txBox="1"/>
          <p:nvPr/>
        </p:nvSpPr>
        <p:spPr>
          <a:xfrm>
            <a:off x="848135" y="267582"/>
            <a:ext cx="954099"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方法</a:t>
            </a:r>
          </a:p>
        </p:txBody>
      </p:sp>
      <p:sp>
        <p:nvSpPr>
          <p:cNvPr id="112" name="矩形 111">
            <a:extLst>
              <a:ext uri="{FF2B5EF4-FFF2-40B4-BE49-F238E27FC236}">
                <a16:creationId xmlns:a16="http://schemas.microsoft.com/office/drawing/2014/main" id="{AE0D6FCE-14D0-428D-AA52-A22E49800865}"/>
              </a:ext>
            </a:extLst>
          </p:cNvPr>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grpSp>
        <p:nvGrpSpPr>
          <p:cNvPr id="113" name="组合 112">
            <a:extLst>
              <a:ext uri="{FF2B5EF4-FFF2-40B4-BE49-F238E27FC236}">
                <a16:creationId xmlns:a16="http://schemas.microsoft.com/office/drawing/2014/main" id="{69411683-CAB1-4C77-A367-7162D91BCF79}"/>
              </a:ext>
            </a:extLst>
          </p:cNvPr>
          <p:cNvGrpSpPr/>
          <p:nvPr/>
        </p:nvGrpSpPr>
        <p:grpSpPr>
          <a:xfrm>
            <a:off x="10058402" y="219571"/>
            <a:ext cx="2110519" cy="487244"/>
            <a:chOff x="10084160" y="245329"/>
            <a:chExt cx="2110519" cy="487244"/>
          </a:xfrm>
        </p:grpSpPr>
        <p:grpSp>
          <p:nvGrpSpPr>
            <p:cNvPr id="114" name="组合 113">
              <a:extLst>
                <a:ext uri="{FF2B5EF4-FFF2-40B4-BE49-F238E27FC236}">
                  <a16:creationId xmlns:a16="http://schemas.microsoft.com/office/drawing/2014/main" id="{4F320E3E-7EDB-4F18-A9F9-F8A7647D5F11}"/>
                </a:ext>
              </a:extLst>
            </p:cNvPr>
            <p:cNvGrpSpPr/>
            <p:nvPr/>
          </p:nvGrpSpPr>
          <p:grpSpPr>
            <a:xfrm>
              <a:off x="11426985" y="245329"/>
              <a:ext cx="767694" cy="487244"/>
              <a:chOff x="11289749" y="812504"/>
              <a:chExt cx="767694" cy="487244"/>
            </a:xfrm>
          </p:grpSpPr>
          <p:grpSp>
            <p:nvGrpSpPr>
              <p:cNvPr id="116" name="组 2">
                <a:extLst>
                  <a:ext uri="{FF2B5EF4-FFF2-40B4-BE49-F238E27FC236}">
                    <a16:creationId xmlns:a16="http://schemas.microsoft.com/office/drawing/2014/main" id="{7D2CF2F4-BD01-4C7C-BF1E-7B6401AE6A8C}"/>
                  </a:ext>
                </a:extLst>
              </p:cNvPr>
              <p:cNvGrpSpPr/>
              <p:nvPr/>
            </p:nvGrpSpPr>
            <p:grpSpPr>
              <a:xfrm>
                <a:off x="11289750" y="812504"/>
                <a:ext cx="767693" cy="487244"/>
                <a:chOff x="11424304" y="252856"/>
                <a:chExt cx="767693" cy="487245"/>
              </a:xfrm>
            </p:grpSpPr>
            <p:grpSp>
              <p:nvGrpSpPr>
                <p:cNvPr id="118" name="组 1">
                  <a:extLst>
                    <a:ext uri="{FF2B5EF4-FFF2-40B4-BE49-F238E27FC236}">
                      <a16:creationId xmlns:a16="http://schemas.microsoft.com/office/drawing/2014/main" id="{1FD16644-8F60-400C-9320-50E49112584F}"/>
                    </a:ext>
                  </a:extLst>
                </p:cNvPr>
                <p:cNvGrpSpPr/>
                <p:nvPr/>
              </p:nvGrpSpPr>
              <p:grpSpPr>
                <a:xfrm>
                  <a:off x="12039604" y="252856"/>
                  <a:ext cx="152393" cy="484287"/>
                  <a:chOff x="12039604" y="252856"/>
                  <a:chExt cx="152393" cy="484287"/>
                </a:xfrm>
              </p:grpSpPr>
              <p:sp>
                <p:nvSpPr>
                  <p:cNvPr id="120" name="圆角矩形 64">
                    <a:extLst>
                      <a:ext uri="{FF2B5EF4-FFF2-40B4-BE49-F238E27FC236}">
                        <a16:creationId xmlns:a16="http://schemas.microsoft.com/office/drawing/2014/main" id="{CE81F54A-0990-45A2-88FC-488013C2C21A}"/>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圆角矩形 65">
                    <a:extLst>
                      <a:ext uri="{FF2B5EF4-FFF2-40B4-BE49-F238E27FC236}">
                        <a16:creationId xmlns:a16="http://schemas.microsoft.com/office/drawing/2014/main" id="{CCD926FB-2EB5-45E7-8EC1-7EA87F47FD73}"/>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66">
                    <a:extLst>
                      <a:ext uri="{FF2B5EF4-FFF2-40B4-BE49-F238E27FC236}">
                        <a16:creationId xmlns:a16="http://schemas.microsoft.com/office/drawing/2014/main" id="{EA4F431C-B6A7-4E33-8F58-4870B5DF0FC4}"/>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67">
                    <a:extLst>
                      <a:ext uri="{FF2B5EF4-FFF2-40B4-BE49-F238E27FC236}">
                        <a16:creationId xmlns:a16="http://schemas.microsoft.com/office/drawing/2014/main" id="{69B66D20-AE04-45F6-9482-863F0437BF10}"/>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圆角矩形 84">
                    <a:extLst>
                      <a:ext uri="{FF2B5EF4-FFF2-40B4-BE49-F238E27FC236}">
                        <a16:creationId xmlns:a16="http://schemas.microsoft.com/office/drawing/2014/main" id="{B56F9D99-B568-44E7-AD0A-25D0AE2E524E}"/>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 name="圆角矩形 63">
                  <a:extLst>
                    <a:ext uri="{FF2B5EF4-FFF2-40B4-BE49-F238E27FC236}">
                      <a16:creationId xmlns:a16="http://schemas.microsoft.com/office/drawing/2014/main" id="{350FC8BC-35E5-4356-8551-59AE5E4ADA39}"/>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7" name="图片 116">
                <a:extLst>
                  <a:ext uri="{FF2B5EF4-FFF2-40B4-BE49-F238E27FC236}">
                    <a16:creationId xmlns:a16="http://schemas.microsoft.com/office/drawing/2014/main" id="{0A3F4717-E6ED-4A9C-9781-120931BA4135}"/>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115" name="文本框 114">
              <a:extLst>
                <a:ext uri="{FF2B5EF4-FFF2-40B4-BE49-F238E27FC236}">
                  <a16:creationId xmlns:a16="http://schemas.microsoft.com/office/drawing/2014/main" id="{2C056D36-2EE8-44CF-B307-72C94B9F4908}"/>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cxnSp>
        <p:nvCxnSpPr>
          <p:cNvPr id="25" name="直接连接符 24">
            <a:extLst>
              <a:ext uri="{FF2B5EF4-FFF2-40B4-BE49-F238E27FC236}">
                <a16:creationId xmlns:a16="http://schemas.microsoft.com/office/drawing/2014/main" id="{F7C9711F-1886-4755-B415-AF1055750EE1}"/>
              </a:ext>
            </a:extLst>
          </p:cNvPr>
          <p:cNvCxnSpPr/>
          <p:nvPr/>
        </p:nvCxnSpPr>
        <p:spPr>
          <a:xfrm flipH="1">
            <a:off x="987057" y="1464325"/>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CB76F15-82CA-401F-9D67-3A4F878A3355}"/>
              </a:ext>
            </a:extLst>
          </p:cNvPr>
          <p:cNvSpPr txBox="1"/>
          <p:nvPr/>
        </p:nvSpPr>
        <p:spPr>
          <a:xfrm>
            <a:off x="1102949" y="1386890"/>
            <a:ext cx="1952771" cy="525653"/>
          </a:xfrm>
          <a:prstGeom prst="rect">
            <a:avLst/>
          </a:prstGeom>
          <a:noFill/>
        </p:spPr>
        <p:txBody>
          <a:bodyPr wrap="none" lIns="91436" tIns="45718" rIns="91436" bIns="45718" rtlCol="0">
            <a:spAutoFit/>
          </a:bodyPr>
          <a:lstStyle/>
          <a:p>
            <a:pPr>
              <a:lnSpc>
                <a:spcPct val="130000"/>
              </a:lnSpc>
            </a:pPr>
            <a:r>
              <a:rPr lang="en-US" altLang="zh-CN" sz="2400" dirty="0">
                <a:latin typeface="微软雅黑" panose="020B0503020204020204" pitchFamily="34" charset="-122"/>
              </a:rPr>
              <a:t>SLR</a:t>
            </a:r>
            <a:r>
              <a:rPr lang="zh-CN" altLang="en-US" sz="2400" dirty="0">
                <a:latin typeface="微软雅黑" panose="020B0503020204020204" pitchFamily="34" charset="-122"/>
              </a:rPr>
              <a:t>协议形成</a:t>
            </a:r>
          </a:p>
        </p:txBody>
      </p:sp>
      <p:sp>
        <p:nvSpPr>
          <p:cNvPr id="4" name="文本框 3">
            <a:extLst>
              <a:ext uri="{FF2B5EF4-FFF2-40B4-BE49-F238E27FC236}">
                <a16:creationId xmlns:a16="http://schemas.microsoft.com/office/drawing/2014/main" id="{C8135314-C544-4F64-97EC-0D6AC5C0649E}"/>
              </a:ext>
            </a:extLst>
          </p:cNvPr>
          <p:cNvSpPr txBox="1"/>
          <p:nvPr/>
        </p:nvSpPr>
        <p:spPr>
          <a:xfrm>
            <a:off x="1719300" y="2388064"/>
            <a:ext cx="4992965" cy="1135054"/>
          </a:xfrm>
          <a:prstGeom prst="rect">
            <a:avLst/>
          </a:prstGeom>
          <a:noFill/>
        </p:spPr>
        <p:txBody>
          <a:bodyPr wrap="square" rtlCol="0">
            <a:spAutoFit/>
          </a:bodyPr>
          <a:lstStyle/>
          <a:p>
            <a:pPr marL="457200" indent="-457200">
              <a:lnSpc>
                <a:spcPct val="150000"/>
              </a:lnSpc>
              <a:buFont typeface="+mj-lt"/>
              <a:buAutoNum type="alphaLcParenR"/>
            </a:pPr>
            <a:r>
              <a:rPr lang="zh-CN" altLang="en-US" sz="2400" dirty="0">
                <a:latin typeface="+mn-ea"/>
              </a:rPr>
              <a:t>数据来源；</a:t>
            </a:r>
            <a:endParaRPr lang="en-US" altLang="zh-CN" sz="2400" dirty="0">
              <a:latin typeface="+mn-ea"/>
            </a:endParaRPr>
          </a:p>
          <a:p>
            <a:pPr marL="457200" indent="-457200">
              <a:lnSpc>
                <a:spcPct val="150000"/>
              </a:lnSpc>
              <a:buFont typeface="+mj-lt"/>
              <a:buAutoNum type="alphaLcParenR"/>
            </a:pPr>
            <a:r>
              <a:rPr lang="zh-CN" altLang="en-US" sz="2400" dirty="0">
                <a:latin typeface="+mn-ea"/>
              </a:rPr>
              <a:t>查询数据来源的实际条款。</a:t>
            </a:r>
            <a:endParaRPr lang="zh-CN" altLang="en-US" dirty="0">
              <a:latin typeface="+mn-ea"/>
            </a:endParaRPr>
          </a:p>
        </p:txBody>
      </p:sp>
      <p:pic>
        <p:nvPicPr>
          <p:cNvPr id="2" name="图片 1">
            <a:extLst>
              <a:ext uri="{FF2B5EF4-FFF2-40B4-BE49-F238E27FC236}">
                <a16:creationId xmlns:a16="http://schemas.microsoft.com/office/drawing/2014/main" id="{8108894B-3568-4D40-A25D-45816E57D305}"/>
              </a:ext>
            </a:extLst>
          </p:cNvPr>
          <p:cNvPicPr>
            <a:picLocks noChangeAspect="1"/>
          </p:cNvPicPr>
          <p:nvPr/>
        </p:nvPicPr>
        <p:blipFill>
          <a:blip r:embed="rId5"/>
          <a:stretch>
            <a:fillRect/>
          </a:stretch>
        </p:blipFill>
        <p:spPr>
          <a:xfrm>
            <a:off x="971969" y="3790993"/>
            <a:ext cx="10324754" cy="1895475"/>
          </a:xfrm>
          <a:prstGeom prst="rect">
            <a:avLst/>
          </a:prstGeom>
        </p:spPr>
      </p:pic>
    </p:spTree>
    <p:extLst>
      <p:ext uri="{BB962C8B-B14F-4D97-AF65-F5344CB8AC3E}">
        <p14:creationId xmlns:p14="http://schemas.microsoft.com/office/powerpoint/2010/main" val="109508947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sp>
        <p:nvSpPr>
          <p:cNvPr id="109" name="矩形 108">
            <a:extLst>
              <a:ext uri="{FF2B5EF4-FFF2-40B4-BE49-F238E27FC236}">
                <a16:creationId xmlns:a16="http://schemas.microsoft.com/office/drawing/2014/main" id="{D1E3B05A-CFC0-4B97-B9B5-368DADA6AC16}"/>
              </a:ext>
            </a:extLst>
          </p:cNvPr>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10" name="圆角矩形 75">
            <a:extLst>
              <a:ext uri="{FF2B5EF4-FFF2-40B4-BE49-F238E27FC236}">
                <a16:creationId xmlns:a16="http://schemas.microsoft.com/office/drawing/2014/main" id="{4A11BF30-D5FD-40DE-B183-91C7BF1B6333}"/>
              </a:ext>
            </a:extLst>
          </p:cNvPr>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11" name="文本框 110">
            <a:extLst>
              <a:ext uri="{FF2B5EF4-FFF2-40B4-BE49-F238E27FC236}">
                <a16:creationId xmlns:a16="http://schemas.microsoft.com/office/drawing/2014/main" id="{845A6F4F-0166-4699-BA47-BD3D07C452E8}"/>
              </a:ext>
            </a:extLst>
          </p:cNvPr>
          <p:cNvSpPr txBox="1"/>
          <p:nvPr/>
        </p:nvSpPr>
        <p:spPr>
          <a:xfrm>
            <a:off x="848135" y="267582"/>
            <a:ext cx="954099"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方法</a:t>
            </a:r>
          </a:p>
        </p:txBody>
      </p:sp>
      <p:sp>
        <p:nvSpPr>
          <p:cNvPr id="112" name="矩形 111">
            <a:extLst>
              <a:ext uri="{FF2B5EF4-FFF2-40B4-BE49-F238E27FC236}">
                <a16:creationId xmlns:a16="http://schemas.microsoft.com/office/drawing/2014/main" id="{AE0D6FCE-14D0-428D-AA52-A22E49800865}"/>
              </a:ext>
            </a:extLst>
          </p:cNvPr>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grpSp>
        <p:nvGrpSpPr>
          <p:cNvPr id="113" name="组合 112">
            <a:extLst>
              <a:ext uri="{FF2B5EF4-FFF2-40B4-BE49-F238E27FC236}">
                <a16:creationId xmlns:a16="http://schemas.microsoft.com/office/drawing/2014/main" id="{69411683-CAB1-4C77-A367-7162D91BCF79}"/>
              </a:ext>
            </a:extLst>
          </p:cNvPr>
          <p:cNvGrpSpPr/>
          <p:nvPr/>
        </p:nvGrpSpPr>
        <p:grpSpPr>
          <a:xfrm>
            <a:off x="10058402" y="219571"/>
            <a:ext cx="2110519" cy="487244"/>
            <a:chOff x="10084160" y="245329"/>
            <a:chExt cx="2110519" cy="487244"/>
          </a:xfrm>
        </p:grpSpPr>
        <p:grpSp>
          <p:nvGrpSpPr>
            <p:cNvPr id="114" name="组合 113">
              <a:extLst>
                <a:ext uri="{FF2B5EF4-FFF2-40B4-BE49-F238E27FC236}">
                  <a16:creationId xmlns:a16="http://schemas.microsoft.com/office/drawing/2014/main" id="{4F320E3E-7EDB-4F18-A9F9-F8A7647D5F11}"/>
                </a:ext>
              </a:extLst>
            </p:cNvPr>
            <p:cNvGrpSpPr/>
            <p:nvPr/>
          </p:nvGrpSpPr>
          <p:grpSpPr>
            <a:xfrm>
              <a:off x="11426985" y="245329"/>
              <a:ext cx="767694" cy="487244"/>
              <a:chOff x="11289749" y="812504"/>
              <a:chExt cx="767694" cy="487244"/>
            </a:xfrm>
          </p:grpSpPr>
          <p:grpSp>
            <p:nvGrpSpPr>
              <p:cNvPr id="116" name="组 2">
                <a:extLst>
                  <a:ext uri="{FF2B5EF4-FFF2-40B4-BE49-F238E27FC236}">
                    <a16:creationId xmlns:a16="http://schemas.microsoft.com/office/drawing/2014/main" id="{7D2CF2F4-BD01-4C7C-BF1E-7B6401AE6A8C}"/>
                  </a:ext>
                </a:extLst>
              </p:cNvPr>
              <p:cNvGrpSpPr/>
              <p:nvPr/>
            </p:nvGrpSpPr>
            <p:grpSpPr>
              <a:xfrm>
                <a:off x="11289750" y="812504"/>
                <a:ext cx="767693" cy="487244"/>
                <a:chOff x="11424304" y="252856"/>
                <a:chExt cx="767693" cy="487245"/>
              </a:xfrm>
            </p:grpSpPr>
            <p:grpSp>
              <p:nvGrpSpPr>
                <p:cNvPr id="118" name="组 1">
                  <a:extLst>
                    <a:ext uri="{FF2B5EF4-FFF2-40B4-BE49-F238E27FC236}">
                      <a16:creationId xmlns:a16="http://schemas.microsoft.com/office/drawing/2014/main" id="{1FD16644-8F60-400C-9320-50E49112584F}"/>
                    </a:ext>
                  </a:extLst>
                </p:cNvPr>
                <p:cNvGrpSpPr/>
                <p:nvPr/>
              </p:nvGrpSpPr>
              <p:grpSpPr>
                <a:xfrm>
                  <a:off x="12039604" y="252856"/>
                  <a:ext cx="152393" cy="484287"/>
                  <a:chOff x="12039604" y="252856"/>
                  <a:chExt cx="152393" cy="484287"/>
                </a:xfrm>
              </p:grpSpPr>
              <p:sp>
                <p:nvSpPr>
                  <p:cNvPr id="120" name="圆角矩形 64">
                    <a:extLst>
                      <a:ext uri="{FF2B5EF4-FFF2-40B4-BE49-F238E27FC236}">
                        <a16:creationId xmlns:a16="http://schemas.microsoft.com/office/drawing/2014/main" id="{CE81F54A-0990-45A2-88FC-488013C2C21A}"/>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圆角矩形 65">
                    <a:extLst>
                      <a:ext uri="{FF2B5EF4-FFF2-40B4-BE49-F238E27FC236}">
                        <a16:creationId xmlns:a16="http://schemas.microsoft.com/office/drawing/2014/main" id="{CCD926FB-2EB5-45E7-8EC1-7EA87F47FD73}"/>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66">
                    <a:extLst>
                      <a:ext uri="{FF2B5EF4-FFF2-40B4-BE49-F238E27FC236}">
                        <a16:creationId xmlns:a16="http://schemas.microsoft.com/office/drawing/2014/main" id="{EA4F431C-B6A7-4E33-8F58-4870B5DF0FC4}"/>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67">
                    <a:extLst>
                      <a:ext uri="{FF2B5EF4-FFF2-40B4-BE49-F238E27FC236}">
                        <a16:creationId xmlns:a16="http://schemas.microsoft.com/office/drawing/2014/main" id="{69B66D20-AE04-45F6-9482-863F0437BF10}"/>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圆角矩形 84">
                    <a:extLst>
                      <a:ext uri="{FF2B5EF4-FFF2-40B4-BE49-F238E27FC236}">
                        <a16:creationId xmlns:a16="http://schemas.microsoft.com/office/drawing/2014/main" id="{B56F9D99-B568-44E7-AD0A-25D0AE2E524E}"/>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 name="圆角矩形 63">
                  <a:extLst>
                    <a:ext uri="{FF2B5EF4-FFF2-40B4-BE49-F238E27FC236}">
                      <a16:creationId xmlns:a16="http://schemas.microsoft.com/office/drawing/2014/main" id="{350FC8BC-35E5-4356-8551-59AE5E4ADA39}"/>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7" name="图片 116">
                <a:extLst>
                  <a:ext uri="{FF2B5EF4-FFF2-40B4-BE49-F238E27FC236}">
                    <a16:creationId xmlns:a16="http://schemas.microsoft.com/office/drawing/2014/main" id="{0A3F4717-E6ED-4A9C-9781-120931BA4135}"/>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115" name="文本框 114">
              <a:extLst>
                <a:ext uri="{FF2B5EF4-FFF2-40B4-BE49-F238E27FC236}">
                  <a16:creationId xmlns:a16="http://schemas.microsoft.com/office/drawing/2014/main" id="{2C056D36-2EE8-44CF-B307-72C94B9F4908}"/>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2" name="文本框 1">
            <a:extLst>
              <a:ext uri="{FF2B5EF4-FFF2-40B4-BE49-F238E27FC236}">
                <a16:creationId xmlns:a16="http://schemas.microsoft.com/office/drawing/2014/main" id="{049CCBE1-2416-49E0-9128-6D09D2412856}"/>
              </a:ext>
            </a:extLst>
          </p:cNvPr>
          <p:cNvSpPr txBox="1"/>
          <p:nvPr/>
        </p:nvSpPr>
        <p:spPr>
          <a:xfrm>
            <a:off x="3042959" y="2965528"/>
            <a:ext cx="3236558" cy="168905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latin typeface="+mn-ea"/>
              </a:rPr>
              <a:t>研究选择标准</a:t>
            </a:r>
            <a:endParaRPr lang="en-US" altLang="zh-CN" sz="2400" dirty="0">
              <a:latin typeface="+mn-ea"/>
            </a:endParaRPr>
          </a:p>
          <a:p>
            <a:pPr marL="342900" indent="-342900">
              <a:lnSpc>
                <a:spcPct val="150000"/>
              </a:lnSpc>
              <a:buFont typeface="Wingdings" panose="05000000000000000000" pitchFamily="2" charset="2"/>
              <a:buChar char="Ø"/>
            </a:pPr>
            <a:r>
              <a:rPr lang="zh-CN" altLang="en-US" sz="2400" dirty="0">
                <a:latin typeface="+mn-ea"/>
              </a:rPr>
              <a:t>质量评估标准</a:t>
            </a:r>
            <a:endParaRPr lang="en-US" altLang="zh-CN" sz="2400" dirty="0">
              <a:latin typeface="+mn-ea"/>
            </a:endParaRPr>
          </a:p>
          <a:p>
            <a:pPr marL="342900" indent="-342900">
              <a:lnSpc>
                <a:spcPct val="150000"/>
              </a:lnSpc>
              <a:buFont typeface="Wingdings" panose="05000000000000000000" pitchFamily="2" charset="2"/>
              <a:buChar char="Ø"/>
            </a:pPr>
            <a:r>
              <a:rPr lang="zh-CN" altLang="en-US" sz="2400" dirty="0">
                <a:latin typeface="+mn-ea"/>
              </a:rPr>
              <a:t>研究选择程序</a:t>
            </a:r>
          </a:p>
        </p:txBody>
      </p:sp>
      <p:grpSp>
        <p:nvGrpSpPr>
          <p:cNvPr id="25" name="组合 24">
            <a:extLst>
              <a:ext uri="{FF2B5EF4-FFF2-40B4-BE49-F238E27FC236}">
                <a16:creationId xmlns:a16="http://schemas.microsoft.com/office/drawing/2014/main" id="{91A4FA63-ADED-443C-B688-7EF46A1C9EA4}"/>
              </a:ext>
            </a:extLst>
          </p:cNvPr>
          <p:cNvGrpSpPr>
            <a:grpSpLocks noChangeAspect="1"/>
          </p:cNvGrpSpPr>
          <p:nvPr/>
        </p:nvGrpSpPr>
        <p:grpSpPr>
          <a:xfrm>
            <a:off x="982005" y="1577315"/>
            <a:ext cx="1640457" cy="1325912"/>
            <a:chOff x="7111317" y="4466737"/>
            <a:chExt cx="1970126" cy="1592370"/>
          </a:xfrm>
        </p:grpSpPr>
        <p:grpSp>
          <p:nvGrpSpPr>
            <p:cNvPr id="26" name="组合 25">
              <a:extLst>
                <a:ext uri="{FF2B5EF4-FFF2-40B4-BE49-F238E27FC236}">
                  <a16:creationId xmlns:a16="http://schemas.microsoft.com/office/drawing/2014/main" id="{09F805F2-967E-4E20-89BC-B113E7F5429F}"/>
                </a:ext>
              </a:extLst>
            </p:cNvPr>
            <p:cNvGrpSpPr>
              <a:grpSpLocks noChangeAspect="1"/>
            </p:cNvGrpSpPr>
            <p:nvPr/>
          </p:nvGrpSpPr>
          <p:grpSpPr>
            <a:xfrm>
              <a:off x="7111317" y="4466737"/>
              <a:ext cx="1608247" cy="1592370"/>
              <a:chOff x="7111321" y="4466740"/>
              <a:chExt cx="1435935" cy="1421759"/>
            </a:xfrm>
          </p:grpSpPr>
          <p:sp>
            <p:nvSpPr>
              <p:cNvPr id="28" name="圆角矩形 20">
                <a:extLst>
                  <a:ext uri="{FF2B5EF4-FFF2-40B4-BE49-F238E27FC236}">
                    <a16:creationId xmlns:a16="http://schemas.microsoft.com/office/drawing/2014/main" id="{3C0FE948-1DCA-4003-8DE4-3006FC270C96}"/>
                  </a:ext>
                </a:extLst>
              </p:cNvPr>
              <p:cNvSpPr/>
              <p:nvPr/>
            </p:nvSpPr>
            <p:spPr>
              <a:xfrm>
                <a:off x="7168913" y="4523760"/>
                <a:ext cx="1320751" cy="1307712"/>
              </a:xfrm>
              <a:prstGeom prst="ellipse">
                <a:avLst/>
              </a:prstGeom>
              <a:solidFill>
                <a:srgbClr val="4472C4">
                  <a:alpha val="63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3600" dirty="0"/>
              </a:p>
            </p:txBody>
          </p:sp>
          <p:sp>
            <p:nvSpPr>
              <p:cNvPr id="29" name="圆角矩形 20">
                <a:extLst>
                  <a:ext uri="{FF2B5EF4-FFF2-40B4-BE49-F238E27FC236}">
                    <a16:creationId xmlns:a16="http://schemas.microsoft.com/office/drawing/2014/main" id="{350EB718-3CFC-4CFA-8858-C742112EEAF6}"/>
                  </a:ext>
                </a:extLst>
              </p:cNvPr>
              <p:cNvSpPr/>
              <p:nvPr/>
            </p:nvSpPr>
            <p:spPr>
              <a:xfrm>
                <a:off x="7111321" y="4466740"/>
                <a:ext cx="1435935" cy="1421759"/>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grpSp>
        <p:sp>
          <p:nvSpPr>
            <p:cNvPr id="27" name="矩形 26">
              <a:extLst>
                <a:ext uri="{FF2B5EF4-FFF2-40B4-BE49-F238E27FC236}">
                  <a16:creationId xmlns:a16="http://schemas.microsoft.com/office/drawing/2014/main" id="{6BBA82C3-15EF-4DDD-9692-4A5913C605D7}"/>
                </a:ext>
              </a:extLst>
            </p:cNvPr>
            <p:cNvSpPr/>
            <p:nvPr/>
          </p:nvSpPr>
          <p:spPr>
            <a:xfrm>
              <a:off x="7158389" y="4879975"/>
              <a:ext cx="1923054" cy="800745"/>
            </a:xfrm>
            <a:prstGeom prst="rect">
              <a:avLst/>
            </a:prstGeom>
          </p:spPr>
          <p:txBody>
            <a:bodyPr wrap="square" lIns="91436" tIns="45718" rIns="91436" bIns="45718">
              <a:spAutoFit/>
            </a:bodyPr>
            <a:lstStyle/>
            <a:p>
              <a:r>
                <a:rPr lang="en-US" altLang="zh-CN" sz="1600" dirty="0">
                  <a:solidFill>
                    <a:schemeClr val="bg1"/>
                  </a:solidFill>
                  <a:latin typeface="微软雅黑" panose="020B0503020204020204" pitchFamily="34" charset="-122"/>
                </a:rPr>
                <a:t>SLR conduction</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7429402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sp>
        <p:nvSpPr>
          <p:cNvPr id="109" name="矩形 108">
            <a:extLst>
              <a:ext uri="{FF2B5EF4-FFF2-40B4-BE49-F238E27FC236}">
                <a16:creationId xmlns:a16="http://schemas.microsoft.com/office/drawing/2014/main" id="{D1E3B05A-CFC0-4B97-B9B5-368DADA6AC16}"/>
              </a:ext>
            </a:extLst>
          </p:cNvPr>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10" name="圆角矩形 75">
            <a:extLst>
              <a:ext uri="{FF2B5EF4-FFF2-40B4-BE49-F238E27FC236}">
                <a16:creationId xmlns:a16="http://schemas.microsoft.com/office/drawing/2014/main" id="{4A11BF30-D5FD-40DE-B183-91C7BF1B6333}"/>
              </a:ext>
            </a:extLst>
          </p:cNvPr>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11" name="文本框 110">
            <a:extLst>
              <a:ext uri="{FF2B5EF4-FFF2-40B4-BE49-F238E27FC236}">
                <a16:creationId xmlns:a16="http://schemas.microsoft.com/office/drawing/2014/main" id="{845A6F4F-0166-4699-BA47-BD3D07C452E8}"/>
              </a:ext>
            </a:extLst>
          </p:cNvPr>
          <p:cNvSpPr txBox="1"/>
          <p:nvPr/>
        </p:nvSpPr>
        <p:spPr>
          <a:xfrm>
            <a:off x="848135" y="267582"/>
            <a:ext cx="954099"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方法</a:t>
            </a:r>
          </a:p>
        </p:txBody>
      </p:sp>
      <p:sp>
        <p:nvSpPr>
          <p:cNvPr id="112" name="矩形 111">
            <a:extLst>
              <a:ext uri="{FF2B5EF4-FFF2-40B4-BE49-F238E27FC236}">
                <a16:creationId xmlns:a16="http://schemas.microsoft.com/office/drawing/2014/main" id="{AE0D6FCE-14D0-428D-AA52-A22E49800865}"/>
              </a:ext>
            </a:extLst>
          </p:cNvPr>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grpSp>
        <p:nvGrpSpPr>
          <p:cNvPr id="113" name="组合 112">
            <a:extLst>
              <a:ext uri="{FF2B5EF4-FFF2-40B4-BE49-F238E27FC236}">
                <a16:creationId xmlns:a16="http://schemas.microsoft.com/office/drawing/2014/main" id="{69411683-CAB1-4C77-A367-7162D91BCF79}"/>
              </a:ext>
            </a:extLst>
          </p:cNvPr>
          <p:cNvGrpSpPr/>
          <p:nvPr/>
        </p:nvGrpSpPr>
        <p:grpSpPr>
          <a:xfrm>
            <a:off x="10058402" y="219571"/>
            <a:ext cx="2110519" cy="487244"/>
            <a:chOff x="10084160" y="245329"/>
            <a:chExt cx="2110519" cy="487244"/>
          </a:xfrm>
        </p:grpSpPr>
        <p:grpSp>
          <p:nvGrpSpPr>
            <p:cNvPr id="114" name="组合 113">
              <a:extLst>
                <a:ext uri="{FF2B5EF4-FFF2-40B4-BE49-F238E27FC236}">
                  <a16:creationId xmlns:a16="http://schemas.microsoft.com/office/drawing/2014/main" id="{4F320E3E-7EDB-4F18-A9F9-F8A7647D5F11}"/>
                </a:ext>
              </a:extLst>
            </p:cNvPr>
            <p:cNvGrpSpPr/>
            <p:nvPr/>
          </p:nvGrpSpPr>
          <p:grpSpPr>
            <a:xfrm>
              <a:off x="11426985" y="245329"/>
              <a:ext cx="767694" cy="487244"/>
              <a:chOff x="11289749" y="812504"/>
              <a:chExt cx="767694" cy="487244"/>
            </a:xfrm>
          </p:grpSpPr>
          <p:grpSp>
            <p:nvGrpSpPr>
              <p:cNvPr id="116" name="组 2">
                <a:extLst>
                  <a:ext uri="{FF2B5EF4-FFF2-40B4-BE49-F238E27FC236}">
                    <a16:creationId xmlns:a16="http://schemas.microsoft.com/office/drawing/2014/main" id="{7D2CF2F4-BD01-4C7C-BF1E-7B6401AE6A8C}"/>
                  </a:ext>
                </a:extLst>
              </p:cNvPr>
              <p:cNvGrpSpPr/>
              <p:nvPr/>
            </p:nvGrpSpPr>
            <p:grpSpPr>
              <a:xfrm>
                <a:off x="11289750" y="812504"/>
                <a:ext cx="767693" cy="487244"/>
                <a:chOff x="11424304" y="252856"/>
                <a:chExt cx="767693" cy="487245"/>
              </a:xfrm>
            </p:grpSpPr>
            <p:grpSp>
              <p:nvGrpSpPr>
                <p:cNvPr id="118" name="组 1">
                  <a:extLst>
                    <a:ext uri="{FF2B5EF4-FFF2-40B4-BE49-F238E27FC236}">
                      <a16:creationId xmlns:a16="http://schemas.microsoft.com/office/drawing/2014/main" id="{1FD16644-8F60-400C-9320-50E49112584F}"/>
                    </a:ext>
                  </a:extLst>
                </p:cNvPr>
                <p:cNvGrpSpPr/>
                <p:nvPr/>
              </p:nvGrpSpPr>
              <p:grpSpPr>
                <a:xfrm>
                  <a:off x="12039604" y="252856"/>
                  <a:ext cx="152393" cy="484287"/>
                  <a:chOff x="12039604" y="252856"/>
                  <a:chExt cx="152393" cy="484287"/>
                </a:xfrm>
              </p:grpSpPr>
              <p:sp>
                <p:nvSpPr>
                  <p:cNvPr id="120" name="圆角矩形 64">
                    <a:extLst>
                      <a:ext uri="{FF2B5EF4-FFF2-40B4-BE49-F238E27FC236}">
                        <a16:creationId xmlns:a16="http://schemas.microsoft.com/office/drawing/2014/main" id="{CE81F54A-0990-45A2-88FC-488013C2C21A}"/>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圆角矩形 65">
                    <a:extLst>
                      <a:ext uri="{FF2B5EF4-FFF2-40B4-BE49-F238E27FC236}">
                        <a16:creationId xmlns:a16="http://schemas.microsoft.com/office/drawing/2014/main" id="{CCD926FB-2EB5-45E7-8EC1-7EA87F47FD73}"/>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66">
                    <a:extLst>
                      <a:ext uri="{FF2B5EF4-FFF2-40B4-BE49-F238E27FC236}">
                        <a16:creationId xmlns:a16="http://schemas.microsoft.com/office/drawing/2014/main" id="{EA4F431C-B6A7-4E33-8F58-4870B5DF0FC4}"/>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67">
                    <a:extLst>
                      <a:ext uri="{FF2B5EF4-FFF2-40B4-BE49-F238E27FC236}">
                        <a16:creationId xmlns:a16="http://schemas.microsoft.com/office/drawing/2014/main" id="{69B66D20-AE04-45F6-9482-863F0437BF10}"/>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圆角矩形 84">
                    <a:extLst>
                      <a:ext uri="{FF2B5EF4-FFF2-40B4-BE49-F238E27FC236}">
                        <a16:creationId xmlns:a16="http://schemas.microsoft.com/office/drawing/2014/main" id="{B56F9D99-B568-44E7-AD0A-25D0AE2E524E}"/>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 name="圆角矩形 63">
                  <a:extLst>
                    <a:ext uri="{FF2B5EF4-FFF2-40B4-BE49-F238E27FC236}">
                      <a16:creationId xmlns:a16="http://schemas.microsoft.com/office/drawing/2014/main" id="{350FC8BC-35E5-4356-8551-59AE5E4ADA39}"/>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7" name="图片 116">
                <a:extLst>
                  <a:ext uri="{FF2B5EF4-FFF2-40B4-BE49-F238E27FC236}">
                    <a16:creationId xmlns:a16="http://schemas.microsoft.com/office/drawing/2014/main" id="{0A3F4717-E6ED-4A9C-9781-120931BA4135}"/>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115" name="文本框 114">
              <a:extLst>
                <a:ext uri="{FF2B5EF4-FFF2-40B4-BE49-F238E27FC236}">
                  <a16:creationId xmlns:a16="http://schemas.microsoft.com/office/drawing/2014/main" id="{2C056D36-2EE8-44CF-B307-72C94B9F4908}"/>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cxnSp>
        <p:nvCxnSpPr>
          <p:cNvPr id="25" name="直接连接符 24">
            <a:extLst>
              <a:ext uri="{FF2B5EF4-FFF2-40B4-BE49-F238E27FC236}">
                <a16:creationId xmlns:a16="http://schemas.microsoft.com/office/drawing/2014/main" id="{F7C9711F-1886-4755-B415-AF1055750EE1}"/>
              </a:ext>
            </a:extLst>
          </p:cNvPr>
          <p:cNvCxnSpPr/>
          <p:nvPr/>
        </p:nvCxnSpPr>
        <p:spPr>
          <a:xfrm flipH="1">
            <a:off x="1039309" y="1242254"/>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CB76F15-82CA-401F-9D67-3A4F878A3355}"/>
              </a:ext>
            </a:extLst>
          </p:cNvPr>
          <p:cNvSpPr txBox="1"/>
          <p:nvPr/>
        </p:nvSpPr>
        <p:spPr>
          <a:xfrm>
            <a:off x="1155201" y="1164819"/>
            <a:ext cx="2031317"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rPr>
              <a:t>研究选择标准</a:t>
            </a:r>
          </a:p>
        </p:txBody>
      </p:sp>
      <p:sp>
        <p:nvSpPr>
          <p:cNvPr id="3" name="文本框 2">
            <a:extLst>
              <a:ext uri="{FF2B5EF4-FFF2-40B4-BE49-F238E27FC236}">
                <a16:creationId xmlns:a16="http://schemas.microsoft.com/office/drawing/2014/main" id="{763DCEB0-BDF1-4CEB-81FD-BD2DA3E56D83}"/>
              </a:ext>
            </a:extLst>
          </p:cNvPr>
          <p:cNvSpPr txBox="1"/>
          <p:nvPr/>
        </p:nvSpPr>
        <p:spPr>
          <a:xfrm>
            <a:off x="1891547" y="1808039"/>
            <a:ext cx="8775438" cy="581057"/>
          </a:xfrm>
          <a:prstGeom prst="rect">
            <a:avLst/>
          </a:prstGeom>
          <a:noFill/>
        </p:spPr>
        <p:txBody>
          <a:bodyPr wrap="square" rtlCol="0">
            <a:spAutoFit/>
          </a:bodyPr>
          <a:lstStyle/>
          <a:p>
            <a:pPr>
              <a:lnSpc>
                <a:spcPct val="150000"/>
              </a:lnSpc>
            </a:pPr>
            <a:r>
              <a:rPr lang="zh-CN" altLang="en-US" sz="2400" dirty="0">
                <a:latin typeface="+mn-ea"/>
              </a:rPr>
              <a:t>通过一组纳入和排除标准进行选择。</a:t>
            </a:r>
          </a:p>
        </p:txBody>
      </p:sp>
      <p:sp>
        <p:nvSpPr>
          <p:cNvPr id="4" name="文本框 3">
            <a:extLst>
              <a:ext uri="{FF2B5EF4-FFF2-40B4-BE49-F238E27FC236}">
                <a16:creationId xmlns:a16="http://schemas.microsoft.com/office/drawing/2014/main" id="{C8135314-C544-4F64-97EC-0D6AC5C0649E}"/>
              </a:ext>
            </a:extLst>
          </p:cNvPr>
          <p:cNvSpPr txBox="1"/>
          <p:nvPr/>
        </p:nvSpPr>
        <p:spPr>
          <a:xfrm>
            <a:off x="1985381" y="2560594"/>
            <a:ext cx="8221237" cy="3731278"/>
          </a:xfrm>
          <a:prstGeom prst="rect">
            <a:avLst/>
          </a:prstGeom>
          <a:noFill/>
        </p:spPr>
        <p:txBody>
          <a:bodyPr wrap="square" rtlCol="0">
            <a:spAutoFit/>
          </a:bodyPr>
          <a:lstStyle/>
          <a:p>
            <a:pPr>
              <a:lnSpc>
                <a:spcPct val="150000"/>
              </a:lnSpc>
            </a:pPr>
            <a:r>
              <a:rPr lang="zh-CN" altLang="en-US" sz="2000" dirty="0">
                <a:solidFill>
                  <a:srgbClr val="C00000"/>
                </a:solidFill>
                <a:latin typeface="+mn-ea"/>
              </a:rPr>
              <a:t>纳入标准</a:t>
            </a:r>
            <a:r>
              <a:rPr lang="zh-CN" altLang="en-US" sz="2000" dirty="0">
                <a:latin typeface="+mn-ea"/>
              </a:rPr>
              <a:t>：</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经过同行评审的文章；</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仅限最新文章（最近</a:t>
            </a:r>
            <a:r>
              <a:rPr lang="en-US" altLang="zh-CN" sz="2000" dirty="0">
                <a:latin typeface="+mn-ea"/>
              </a:rPr>
              <a:t>8</a:t>
            </a:r>
            <a:r>
              <a:rPr lang="zh-CN" altLang="en-US" sz="2000" dirty="0">
                <a:latin typeface="+mn-ea"/>
              </a:rPr>
              <a:t>年）；</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在同等研究情况下，只选择在评级最高的期刊或会议上发表的一个，以仅维持一组高质量的评论文章；</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提供大数据管理方法论、研究方法或者途径的文章；</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研究或提出大数据存储管理系统或数据库的文章；</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提出大数据放置方法或算法的文章。</a:t>
            </a:r>
            <a:endParaRPr lang="en-US" altLang="zh-CN" sz="2000" dirty="0">
              <a:latin typeface="+mn-ea"/>
            </a:endParaRPr>
          </a:p>
        </p:txBody>
      </p:sp>
    </p:spTree>
    <p:extLst>
      <p:ext uri="{BB962C8B-B14F-4D97-AF65-F5344CB8AC3E}">
        <p14:creationId xmlns:p14="http://schemas.microsoft.com/office/powerpoint/2010/main" val="233824513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sp>
        <p:nvSpPr>
          <p:cNvPr id="109" name="矩形 108">
            <a:extLst>
              <a:ext uri="{FF2B5EF4-FFF2-40B4-BE49-F238E27FC236}">
                <a16:creationId xmlns:a16="http://schemas.microsoft.com/office/drawing/2014/main" id="{D1E3B05A-CFC0-4B97-B9B5-368DADA6AC16}"/>
              </a:ext>
            </a:extLst>
          </p:cNvPr>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10" name="圆角矩形 75">
            <a:extLst>
              <a:ext uri="{FF2B5EF4-FFF2-40B4-BE49-F238E27FC236}">
                <a16:creationId xmlns:a16="http://schemas.microsoft.com/office/drawing/2014/main" id="{4A11BF30-D5FD-40DE-B183-91C7BF1B6333}"/>
              </a:ext>
            </a:extLst>
          </p:cNvPr>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11" name="文本框 110">
            <a:extLst>
              <a:ext uri="{FF2B5EF4-FFF2-40B4-BE49-F238E27FC236}">
                <a16:creationId xmlns:a16="http://schemas.microsoft.com/office/drawing/2014/main" id="{845A6F4F-0166-4699-BA47-BD3D07C452E8}"/>
              </a:ext>
            </a:extLst>
          </p:cNvPr>
          <p:cNvSpPr txBox="1"/>
          <p:nvPr/>
        </p:nvSpPr>
        <p:spPr>
          <a:xfrm>
            <a:off x="848135" y="267582"/>
            <a:ext cx="954099"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方法</a:t>
            </a:r>
          </a:p>
        </p:txBody>
      </p:sp>
      <p:sp>
        <p:nvSpPr>
          <p:cNvPr id="112" name="矩形 111">
            <a:extLst>
              <a:ext uri="{FF2B5EF4-FFF2-40B4-BE49-F238E27FC236}">
                <a16:creationId xmlns:a16="http://schemas.microsoft.com/office/drawing/2014/main" id="{AE0D6FCE-14D0-428D-AA52-A22E49800865}"/>
              </a:ext>
            </a:extLst>
          </p:cNvPr>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grpSp>
        <p:nvGrpSpPr>
          <p:cNvPr id="113" name="组合 112">
            <a:extLst>
              <a:ext uri="{FF2B5EF4-FFF2-40B4-BE49-F238E27FC236}">
                <a16:creationId xmlns:a16="http://schemas.microsoft.com/office/drawing/2014/main" id="{69411683-CAB1-4C77-A367-7162D91BCF79}"/>
              </a:ext>
            </a:extLst>
          </p:cNvPr>
          <p:cNvGrpSpPr/>
          <p:nvPr/>
        </p:nvGrpSpPr>
        <p:grpSpPr>
          <a:xfrm>
            <a:off x="10058402" y="219571"/>
            <a:ext cx="2110519" cy="487244"/>
            <a:chOff x="10084160" y="245329"/>
            <a:chExt cx="2110519" cy="487244"/>
          </a:xfrm>
        </p:grpSpPr>
        <p:grpSp>
          <p:nvGrpSpPr>
            <p:cNvPr id="114" name="组合 113">
              <a:extLst>
                <a:ext uri="{FF2B5EF4-FFF2-40B4-BE49-F238E27FC236}">
                  <a16:creationId xmlns:a16="http://schemas.microsoft.com/office/drawing/2014/main" id="{4F320E3E-7EDB-4F18-A9F9-F8A7647D5F11}"/>
                </a:ext>
              </a:extLst>
            </p:cNvPr>
            <p:cNvGrpSpPr/>
            <p:nvPr/>
          </p:nvGrpSpPr>
          <p:grpSpPr>
            <a:xfrm>
              <a:off x="11426985" y="245329"/>
              <a:ext cx="767694" cy="487244"/>
              <a:chOff x="11289749" y="812504"/>
              <a:chExt cx="767694" cy="487244"/>
            </a:xfrm>
          </p:grpSpPr>
          <p:grpSp>
            <p:nvGrpSpPr>
              <p:cNvPr id="116" name="组 2">
                <a:extLst>
                  <a:ext uri="{FF2B5EF4-FFF2-40B4-BE49-F238E27FC236}">
                    <a16:creationId xmlns:a16="http://schemas.microsoft.com/office/drawing/2014/main" id="{7D2CF2F4-BD01-4C7C-BF1E-7B6401AE6A8C}"/>
                  </a:ext>
                </a:extLst>
              </p:cNvPr>
              <p:cNvGrpSpPr/>
              <p:nvPr/>
            </p:nvGrpSpPr>
            <p:grpSpPr>
              <a:xfrm>
                <a:off x="11289750" y="812504"/>
                <a:ext cx="767693" cy="487244"/>
                <a:chOff x="11424304" y="252856"/>
                <a:chExt cx="767693" cy="487245"/>
              </a:xfrm>
            </p:grpSpPr>
            <p:grpSp>
              <p:nvGrpSpPr>
                <p:cNvPr id="118" name="组 1">
                  <a:extLst>
                    <a:ext uri="{FF2B5EF4-FFF2-40B4-BE49-F238E27FC236}">
                      <a16:creationId xmlns:a16="http://schemas.microsoft.com/office/drawing/2014/main" id="{1FD16644-8F60-400C-9320-50E49112584F}"/>
                    </a:ext>
                  </a:extLst>
                </p:cNvPr>
                <p:cNvGrpSpPr/>
                <p:nvPr/>
              </p:nvGrpSpPr>
              <p:grpSpPr>
                <a:xfrm>
                  <a:off x="12039604" y="252856"/>
                  <a:ext cx="152393" cy="484287"/>
                  <a:chOff x="12039604" y="252856"/>
                  <a:chExt cx="152393" cy="484287"/>
                </a:xfrm>
              </p:grpSpPr>
              <p:sp>
                <p:nvSpPr>
                  <p:cNvPr id="120" name="圆角矩形 64">
                    <a:extLst>
                      <a:ext uri="{FF2B5EF4-FFF2-40B4-BE49-F238E27FC236}">
                        <a16:creationId xmlns:a16="http://schemas.microsoft.com/office/drawing/2014/main" id="{CE81F54A-0990-45A2-88FC-488013C2C21A}"/>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圆角矩形 65">
                    <a:extLst>
                      <a:ext uri="{FF2B5EF4-FFF2-40B4-BE49-F238E27FC236}">
                        <a16:creationId xmlns:a16="http://schemas.microsoft.com/office/drawing/2014/main" id="{CCD926FB-2EB5-45E7-8EC1-7EA87F47FD73}"/>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66">
                    <a:extLst>
                      <a:ext uri="{FF2B5EF4-FFF2-40B4-BE49-F238E27FC236}">
                        <a16:creationId xmlns:a16="http://schemas.microsoft.com/office/drawing/2014/main" id="{EA4F431C-B6A7-4E33-8F58-4870B5DF0FC4}"/>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67">
                    <a:extLst>
                      <a:ext uri="{FF2B5EF4-FFF2-40B4-BE49-F238E27FC236}">
                        <a16:creationId xmlns:a16="http://schemas.microsoft.com/office/drawing/2014/main" id="{69B66D20-AE04-45F6-9482-863F0437BF10}"/>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圆角矩形 84">
                    <a:extLst>
                      <a:ext uri="{FF2B5EF4-FFF2-40B4-BE49-F238E27FC236}">
                        <a16:creationId xmlns:a16="http://schemas.microsoft.com/office/drawing/2014/main" id="{B56F9D99-B568-44E7-AD0A-25D0AE2E524E}"/>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 name="圆角矩形 63">
                  <a:extLst>
                    <a:ext uri="{FF2B5EF4-FFF2-40B4-BE49-F238E27FC236}">
                      <a16:creationId xmlns:a16="http://schemas.microsoft.com/office/drawing/2014/main" id="{350FC8BC-35E5-4356-8551-59AE5E4ADA39}"/>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7" name="图片 116">
                <a:extLst>
                  <a:ext uri="{FF2B5EF4-FFF2-40B4-BE49-F238E27FC236}">
                    <a16:creationId xmlns:a16="http://schemas.microsoft.com/office/drawing/2014/main" id="{0A3F4717-E6ED-4A9C-9781-120931BA4135}"/>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115" name="文本框 114">
              <a:extLst>
                <a:ext uri="{FF2B5EF4-FFF2-40B4-BE49-F238E27FC236}">
                  <a16:creationId xmlns:a16="http://schemas.microsoft.com/office/drawing/2014/main" id="{2C056D36-2EE8-44CF-B307-72C94B9F4908}"/>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cxnSp>
        <p:nvCxnSpPr>
          <p:cNvPr id="25" name="直接连接符 24">
            <a:extLst>
              <a:ext uri="{FF2B5EF4-FFF2-40B4-BE49-F238E27FC236}">
                <a16:creationId xmlns:a16="http://schemas.microsoft.com/office/drawing/2014/main" id="{F7C9711F-1886-4755-B415-AF1055750EE1}"/>
              </a:ext>
            </a:extLst>
          </p:cNvPr>
          <p:cNvCxnSpPr/>
          <p:nvPr/>
        </p:nvCxnSpPr>
        <p:spPr>
          <a:xfrm flipH="1">
            <a:off x="1039309" y="1242254"/>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CB76F15-82CA-401F-9D67-3A4F878A3355}"/>
              </a:ext>
            </a:extLst>
          </p:cNvPr>
          <p:cNvSpPr txBox="1"/>
          <p:nvPr/>
        </p:nvSpPr>
        <p:spPr>
          <a:xfrm>
            <a:off x="1155201" y="1164819"/>
            <a:ext cx="2031317"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rPr>
              <a:t>研究选择标准</a:t>
            </a:r>
          </a:p>
        </p:txBody>
      </p:sp>
      <p:sp>
        <p:nvSpPr>
          <p:cNvPr id="3" name="文本框 2">
            <a:extLst>
              <a:ext uri="{FF2B5EF4-FFF2-40B4-BE49-F238E27FC236}">
                <a16:creationId xmlns:a16="http://schemas.microsoft.com/office/drawing/2014/main" id="{763DCEB0-BDF1-4CEB-81FD-BD2DA3E56D83}"/>
              </a:ext>
            </a:extLst>
          </p:cNvPr>
          <p:cNvSpPr txBox="1"/>
          <p:nvPr/>
        </p:nvSpPr>
        <p:spPr>
          <a:xfrm>
            <a:off x="1891547" y="1808039"/>
            <a:ext cx="8775438" cy="581057"/>
          </a:xfrm>
          <a:prstGeom prst="rect">
            <a:avLst/>
          </a:prstGeom>
          <a:noFill/>
        </p:spPr>
        <p:txBody>
          <a:bodyPr wrap="square" rtlCol="0">
            <a:spAutoFit/>
          </a:bodyPr>
          <a:lstStyle/>
          <a:p>
            <a:pPr>
              <a:lnSpc>
                <a:spcPct val="150000"/>
              </a:lnSpc>
            </a:pPr>
            <a:r>
              <a:rPr lang="zh-CN" altLang="en-US" sz="2400" dirty="0">
                <a:latin typeface="+mn-ea"/>
              </a:rPr>
              <a:t>通过一组纳入和排除标准进行选择。</a:t>
            </a:r>
          </a:p>
        </p:txBody>
      </p:sp>
      <p:sp>
        <p:nvSpPr>
          <p:cNvPr id="4" name="文本框 3">
            <a:extLst>
              <a:ext uri="{FF2B5EF4-FFF2-40B4-BE49-F238E27FC236}">
                <a16:creationId xmlns:a16="http://schemas.microsoft.com/office/drawing/2014/main" id="{C8135314-C544-4F64-97EC-0D6AC5C0649E}"/>
              </a:ext>
            </a:extLst>
          </p:cNvPr>
          <p:cNvSpPr txBox="1"/>
          <p:nvPr/>
        </p:nvSpPr>
        <p:spPr>
          <a:xfrm>
            <a:off x="1985381" y="2560594"/>
            <a:ext cx="8221237" cy="4192943"/>
          </a:xfrm>
          <a:prstGeom prst="rect">
            <a:avLst/>
          </a:prstGeom>
          <a:noFill/>
        </p:spPr>
        <p:txBody>
          <a:bodyPr wrap="square" rtlCol="0">
            <a:spAutoFit/>
          </a:bodyPr>
          <a:lstStyle/>
          <a:p>
            <a:pPr>
              <a:lnSpc>
                <a:spcPct val="150000"/>
              </a:lnSpc>
            </a:pPr>
            <a:r>
              <a:rPr lang="zh-CN" altLang="en-US" sz="2000" dirty="0">
                <a:solidFill>
                  <a:srgbClr val="C00000"/>
                </a:solidFill>
                <a:latin typeface="+mn-ea"/>
              </a:rPr>
              <a:t>排除标准</a:t>
            </a:r>
            <a:r>
              <a:rPr lang="zh-CN" altLang="en-US" sz="2000" dirty="0">
                <a:latin typeface="+mn-ea"/>
              </a:rPr>
              <a:t>：</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无法访问的文章；</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文章用不同于英语的语言的文章；</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短文、海报、或其他类型的小文章；</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一般涉及数据管理而不关注大数据的文章；</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专注于研究或提出正常数据库管理系统的文章；</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专注于研究或提出文件管理系统的文章；</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专注于提供大数据处理技术或算法的文章。</a:t>
            </a:r>
            <a:endParaRPr lang="en-US" altLang="zh-CN" sz="2000" dirty="0">
              <a:latin typeface="+mn-ea"/>
            </a:endParaRPr>
          </a:p>
          <a:p>
            <a:pPr marL="342900" indent="-342900">
              <a:lnSpc>
                <a:spcPct val="150000"/>
              </a:lnSpc>
              <a:buFont typeface="Wingdings" panose="05000000000000000000" pitchFamily="2" charset="2"/>
              <a:buChar char="Ø"/>
            </a:pPr>
            <a:endParaRPr lang="en-US" altLang="zh-CN" sz="2000" dirty="0">
              <a:latin typeface="+mn-ea"/>
            </a:endParaRPr>
          </a:p>
        </p:txBody>
      </p:sp>
    </p:spTree>
    <p:extLst>
      <p:ext uri="{BB962C8B-B14F-4D97-AF65-F5344CB8AC3E}">
        <p14:creationId xmlns:p14="http://schemas.microsoft.com/office/powerpoint/2010/main" val="2080750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sp>
        <p:nvSpPr>
          <p:cNvPr id="109" name="矩形 108">
            <a:extLst>
              <a:ext uri="{FF2B5EF4-FFF2-40B4-BE49-F238E27FC236}">
                <a16:creationId xmlns:a16="http://schemas.microsoft.com/office/drawing/2014/main" id="{D1E3B05A-CFC0-4B97-B9B5-368DADA6AC16}"/>
              </a:ext>
            </a:extLst>
          </p:cNvPr>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10" name="圆角矩形 75">
            <a:extLst>
              <a:ext uri="{FF2B5EF4-FFF2-40B4-BE49-F238E27FC236}">
                <a16:creationId xmlns:a16="http://schemas.microsoft.com/office/drawing/2014/main" id="{4A11BF30-D5FD-40DE-B183-91C7BF1B6333}"/>
              </a:ext>
            </a:extLst>
          </p:cNvPr>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11" name="文本框 110">
            <a:extLst>
              <a:ext uri="{FF2B5EF4-FFF2-40B4-BE49-F238E27FC236}">
                <a16:creationId xmlns:a16="http://schemas.microsoft.com/office/drawing/2014/main" id="{845A6F4F-0166-4699-BA47-BD3D07C452E8}"/>
              </a:ext>
            </a:extLst>
          </p:cNvPr>
          <p:cNvSpPr txBox="1"/>
          <p:nvPr/>
        </p:nvSpPr>
        <p:spPr>
          <a:xfrm>
            <a:off x="848135" y="267582"/>
            <a:ext cx="954099"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方法</a:t>
            </a:r>
          </a:p>
        </p:txBody>
      </p:sp>
      <p:sp>
        <p:nvSpPr>
          <p:cNvPr id="112" name="矩形 111">
            <a:extLst>
              <a:ext uri="{FF2B5EF4-FFF2-40B4-BE49-F238E27FC236}">
                <a16:creationId xmlns:a16="http://schemas.microsoft.com/office/drawing/2014/main" id="{AE0D6FCE-14D0-428D-AA52-A22E49800865}"/>
              </a:ext>
            </a:extLst>
          </p:cNvPr>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grpSp>
        <p:nvGrpSpPr>
          <p:cNvPr id="113" name="组合 112">
            <a:extLst>
              <a:ext uri="{FF2B5EF4-FFF2-40B4-BE49-F238E27FC236}">
                <a16:creationId xmlns:a16="http://schemas.microsoft.com/office/drawing/2014/main" id="{69411683-CAB1-4C77-A367-7162D91BCF79}"/>
              </a:ext>
            </a:extLst>
          </p:cNvPr>
          <p:cNvGrpSpPr/>
          <p:nvPr/>
        </p:nvGrpSpPr>
        <p:grpSpPr>
          <a:xfrm>
            <a:off x="10058402" y="219571"/>
            <a:ext cx="2110519" cy="487244"/>
            <a:chOff x="10084160" y="245329"/>
            <a:chExt cx="2110519" cy="487244"/>
          </a:xfrm>
        </p:grpSpPr>
        <p:grpSp>
          <p:nvGrpSpPr>
            <p:cNvPr id="114" name="组合 113">
              <a:extLst>
                <a:ext uri="{FF2B5EF4-FFF2-40B4-BE49-F238E27FC236}">
                  <a16:creationId xmlns:a16="http://schemas.microsoft.com/office/drawing/2014/main" id="{4F320E3E-7EDB-4F18-A9F9-F8A7647D5F11}"/>
                </a:ext>
              </a:extLst>
            </p:cNvPr>
            <p:cNvGrpSpPr/>
            <p:nvPr/>
          </p:nvGrpSpPr>
          <p:grpSpPr>
            <a:xfrm>
              <a:off x="11426985" y="245329"/>
              <a:ext cx="767694" cy="487244"/>
              <a:chOff x="11289749" y="812504"/>
              <a:chExt cx="767694" cy="487244"/>
            </a:xfrm>
          </p:grpSpPr>
          <p:grpSp>
            <p:nvGrpSpPr>
              <p:cNvPr id="116" name="组 2">
                <a:extLst>
                  <a:ext uri="{FF2B5EF4-FFF2-40B4-BE49-F238E27FC236}">
                    <a16:creationId xmlns:a16="http://schemas.microsoft.com/office/drawing/2014/main" id="{7D2CF2F4-BD01-4C7C-BF1E-7B6401AE6A8C}"/>
                  </a:ext>
                </a:extLst>
              </p:cNvPr>
              <p:cNvGrpSpPr/>
              <p:nvPr/>
            </p:nvGrpSpPr>
            <p:grpSpPr>
              <a:xfrm>
                <a:off x="11289750" y="812504"/>
                <a:ext cx="767693" cy="487244"/>
                <a:chOff x="11424304" y="252856"/>
                <a:chExt cx="767693" cy="487245"/>
              </a:xfrm>
            </p:grpSpPr>
            <p:grpSp>
              <p:nvGrpSpPr>
                <p:cNvPr id="118" name="组 1">
                  <a:extLst>
                    <a:ext uri="{FF2B5EF4-FFF2-40B4-BE49-F238E27FC236}">
                      <a16:creationId xmlns:a16="http://schemas.microsoft.com/office/drawing/2014/main" id="{1FD16644-8F60-400C-9320-50E49112584F}"/>
                    </a:ext>
                  </a:extLst>
                </p:cNvPr>
                <p:cNvGrpSpPr/>
                <p:nvPr/>
              </p:nvGrpSpPr>
              <p:grpSpPr>
                <a:xfrm>
                  <a:off x="12039604" y="252856"/>
                  <a:ext cx="152393" cy="484287"/>
                  <a:chOff x="12039604" y="252856"/>
                  <a:chExt cx="152393" cy="484287"/>
                </a:xfrm>
              </p:grpSpPr>
              <p:sp>
                <p:nvSpPr>
                  <p:cNvPr id="120" name="圆角矩形 64">
                    <a:extLst>
                      <a:ext uri="{FF2B5EF4-FFF2-40B4-BE49-F238E27FC236}">
                        <a16:creationId xmlns:a16="http://schemas.microsoft.com/office/drawing/2014/main" id="{CE81F54A-0990-45A2-88FC-488013C2C21A}"/>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圆角矩形 65">
                    <a:extLst>
                      <a:ext uri="{FF2B5EF4-FFF2-40B4-BE49-F238E27FC236}">
                        <a16:creationId xmlns:a16="http://schemas.microsoft.com/office/drawing/2014/main" id="{CCD926FB-2EB5-45E7-8EC1-7EA87F47FD73}"/>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66">
                    <a:extLst>
                      <a:ext uri="{FF2B5EF4-FFF2-40B4-BE49-F238E27FC236}">
                        <a16:creationId xmlns:a16="http://schemas.microsoft.com/office/drawing/2014/main" id="{EA4F431C-B6A7-4E33-8F58-4870B5DF0FC4}"/>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67">
                    <a:extLst>
                      <a:ext uri="{FF2B5EF4-FFF2-40B4-BE49-F238E27FC236}">
                        <a16:creationId xmlns:a16="http://schemas.microsoft.com/office/drawing/2014/main" id="{69B66D20-AE04-45F6-9482-863F0437BF10}"/>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圆角矩形 84">
                    <a:extLst>
                      <a:ext uri="{FF2B5EF4-FFF2-40B4-BE49-F238E27FC236}">
                        <a16:creationId xmlns:a16="http://schemas.microsoft.com/office/drawing/2014/main" id="{B56F9D99-B568-44E7-AD0A-25D0AE2E524E}"/>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 name="圆角矩形 63">
                  <a:extLst>
                    <a:ext uri="{FF2B5EF4-FFF2-40B4-BE49-F238E27FC236}">
                      <a16:creationId xmlns:a16="http://schemas.microsoft.com/office/drawing/2014/main" id="{350FC8BC-35E5-4356-8551-59AE5E4ADA39}"/>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7" name="图片 116">
                <a:extLst>
                  <a:ext uri="{FF2B5EF4-FFF2-40B4-BE49-F238E27FC236}">
                    <a16:creationId xmlns:a16="http://schemas.microsoft.com/office/drawing/2014/main" id="{0A3F4717-E6ED-4A9C-9781-120931BA4135}"/>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115" name="文本框 114">
              <a:extLst>
                <a:ext uri="{FF2B5EF4-FFF2-40B4-BE49-F238E27FC236}">
                  <a16:creationId xmlns:a16="http://schemas.microsoft.com/office/drawing/2014/main" id="{2C056D36-2EE8-44CF-B307-72C94B9F4908}"/>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cxnSp>
        <p:nvCxnSpPr>
          <p:cNvPr id="25" name="直接连接符 24">
            <a:extLst>
              <a:ext uri="{FF2B5EF4-FFF2-40B4-BE49-F238E27FC236}">
                <a16:creationId xmlns:a16="http://schemas.microsoft.com/office/drawing/2014/main" id="{F7C9711F-1886-4755-B415-AF1055750EE1}"/>
              </a:ext>
            </a:extLst>
          </p:cNvPr>
          <p:cNvCxnSpPr/>
          <p:nvPr/>
        </p:nvCxnSpPr>
        <p:spPr>
          <a:xfrm flipH="1">
            <a:off x="1052372" y="1451262"/>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CB76F15-82CA-401F-9D67-3A4F878A3355}"/>
              </a:ext>
            </a:extLst>
          </p:cNvPr>
          <p:cNvSpPr txBox="1"/>
          <p:nvPr/>
        </p:nvSpPr>
        <p:spPr>
          <a:xfrm>
            <a:off x="1168264" y="1373827"/>
            <a:ext cx="2077805"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rPr>
              <a:t>质量评估标准</a:t>
            </a:r>
          </a:p>
        </p:txBody>
      </p:sp>
      <p:sp>
        <p:nvSpPr>
          <p:cNvPr id="3" name="文本框 2">
            <a:extLst>
              <a:ext uri="{FF2B5EF4-FFF2-40B4-BE49-F238E27FC236}">
                <a16:creationId xmlns:a16="http://schemas.microsoft.com/office/drawing/2014/main" id="{763DCEB0-BDF1-4CEB-81FD-BD2DA3E56D83}"/>
              </a:ext>
            </a:extLst>
          </p:cNvPr>
          <p:cNvSpPr txBox="1"/>
          <p:nvPr/>
        </p:nvSpPr>
        <p:spPr>
          <a:xfrm>
            <a:off x="1567543" y="2044220"/>
            <a:ext cx="9151694" cy="581057"/>
          </a:xfrm>
          <a:prstGeom prst="rect">
            <a:avLst/>
          </a:prstGeom>
          <a:noFill/>
        </p:spPr>
        <p:txBody>
          <a:bodyPr wrap="square" rtlCol="0">
            <a:spAutoFit/>
          </a:bodyPr>
          <a:lstStyle/>
          <a:p>
            <a:pPr>
              <a:lnSpc>
                <a:spcPct val="150000"/>
              </a:lnSpc>
            </a:pPr>
            <a:r>
              <a:rPr lang="zh-CN" altLang="en-US" sz="2400" dirty="0">
                <a:latin typeface="+mn-ea"/>
              </a:rPr>
              <a:t>确定审查的优先次序‘并可能排除某些未达到某些质量标准的文章。</a:t>
            </a:r>
          </a:p>
        </p:txBody>
      </p:sp>
      <p:sp>
        <p:nvSpPr>
          <p:cNvPr id="4" name="文本框 3">
            <a:extLst>
              <a:ext uri="{FF2B5EF4-FFF2-40B4-BE49-F238E27FC236}">
                <a16:creationId xmlns:a16="http://schemas.microsoft.com/office/drawing/2014/main" id="{C8135314-C544-4F64-97EC-0D6AC5C0649E}"/>
              </a:ext>
            </a:extLst>
          </p:cNvPr>
          <p:cNvSpPr txBox="1"/>
          <p:nvPr/>
        </p:nvSpPr>
        <p:spPr>
          <a:xfrm>
            <a:off x="1632858" y="2958359"/>
            <a:ext cx="8221237" cy="3269613"/>
          </a:xfrm>
          <a:prstGeom prst="rect">
            <a:avLst/>
          </a:prstGeom>
          <a:noFill/>
        </p:spPr>
        <p:txBody>
          <a:bodyPr wrap="square" rtlCol="0">
            <a:spAutoFit/>
          </a:bodyPr>
          <a:lstStyle/>
          <a:p>
            <a:pPr>
              <a:lnSpc>
                <a:spcPct val="150000"/>
              </a:lnSpc>
            </a:pPr>
            <a:r>
              <a:rPr lang="zh-CN" altLang="en-US" sz="2000" dirty="0">
                <a:solidFill>
                  <a:srgbClr val="C00000"/>
                </a:solidFill>
                <a:latin typeface="+mn-ea"/>
              </a:rPr>
              <a:t>质量评估标准</a:t>
            </a:r>
            <a:r>
              <a:rPr lang="zh-CN" altLang="en-US" sz="2000" dirty="0">
                <a:latin typeface="+mn-ea"/>
              </a:rPr>
              <a:t>：</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文章的解释很清楚，理解它不需要很大的努力；</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特别是在某些算法、方法、系统或数据库提议的上下文中提供任何类型的验证；</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阐明了对最新技术的进步以及拟议工作的局限性；</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正在采用的方法很好的涵盖了该研究的目标。</a:t>
            </a:r>
            <a:endParaRPr lang="en-US" altLang="zh-CN" sz="2000" dirty="0">
              <a:latin typeface="+mn-ea"/>
            </a:endParaRPr>
          </a:p>
          <a:p>
            <a:pPr marL="342900" indent="-342900">
              <a:lnSpc>
                <a:spcPct val="150000"/>
              </a:lnSpc>
              <a:buFont typeface="Wingdings" panose="05000000000000000000" pitchFamily="2" charset="2"/>
              <a:buChar char="Ø"/>
            </a:pPr>
            <a:endParaRPr lang="en-US" altLang="zh-CN" sz="2000" dirty="0">
              <a:latin typeface="+mn-ea"/>
            </a:endParaRPr>
          </a:p>
        </p:txBody>
      </p:sp>
    </p:spTree>
    <p:extLst>
      <p:ext uri="{BB962C8B-B14F-4D97-AF65-F5344CB8AC3E}">
        <p14:creationId xmlns:p14="http://schemas.microsoft.com/office/powerpoint/2010/main" val="26907617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sp>
        <p:nvSpPr>
          <p:cNvPr id="109" name="矩形 108">
            <a:extLst>
              <a:ext uri="{FF2B5EF4-FFF2-40B4-BE49-F238E27FC236}">
                <a16:creationId xmlns:a16="http://schemas.microsoft.com/office/drawing/2014/main" id="{D1E3B05A-CFC0-4B97-B9B5-368DADA6AC16}"/>
              </a:ext>
            </a:extLst>
          </p:cNvPr>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10" name="圆角矩形 75">
            <a:extLst>
              <a:ext uri="{FF2B5EF4-FFF2-40B4-BE49-F238E27FC236}">
                <a16:creationId xmlns:a16="http://schemas.microsoft.com/office/drawing/2014/main" id="{4A11BF30-D5FD-40DE-B183-91C7BF1B6333}"/>
              </a:ext>
            </a:extLst>
          </p:cNvPr>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11" name="文本框 110">
            <a:extLst>
              <a:ext uri="{FF2B5EF4-FFF2-40B4-BE49-F238E27FC236}">
                <a16:creationId xmlns:a16="http://schemas.microsoft.com/office/drawing/2014/main" id="{845A6F4F-0166-4699-BA47-BD3D07C452E8}"/>
              </a:ext>
            </a:extLst>
          </p:cNvPr>
          <p:cNvSpPr txBox="1"/>
          <p:nvPr/>
        </p:nvSpPr>
        <p:spPr>
          <a:xfrm>
            <a:off x="848135" y="267582"/>
            <a:ext cx="954099"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方法</a:t>
            </a:r>
          </a:p>
        </p:txBody>
      </p:sp>
      <p:sp>
        <p:nvSpPr>
          <p:cNvPr id="112" name="矩形 111">
            <a:extLst>
              <a:ext uri="{FF2B5EF4-FFF2-40B4-BE49-F238E27FC236}">
                <a16:creationId xmlns:a16="http://schemas.microsoft.com/office/drawing/2014/main" id="{AE0D6FCE-14D0-428D-AA52-A22E49800865}"/>
              </a:ext>
            </a:extLst>
          </p:cNvPr>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grpSp>
        <p:nvGrpSpPr>
          <p:cNvPr id="113" name="组合 112">
            <a:extLst>
              <a:ext uri="{FF2B5EF4-FFF2-40B4-BE49-F238E27FC236}">
                <a16:creationId xmlns:a16="http://schemas.microsoft.com/office/drawing/2014/main" id="{69411683-CAB1-4C77-A367-7162D91BCF79}"/>
              </a:ext>
            </a:extLst>
          </p:cNvPr>
          <p:cNvGrpSpPr/>
          <p:nvPr/>
        </p:nvGrpSpPr>
        <p:grpSpPr>
          <a:xfrm>
            <a:off x="10058402" y="219571"/>
            <a:ext cx="2110519" cy="487244"/>
            <a:chOff x="10084160" y="245329"/>
            <a:chExt cx="2110519" cy="487244"/>
          </a:xfrm>
        </p:grpSpPr>
        <p:grpSp>
          <p:nvGrpSpPr>
            <p:cNvPr id="114" name="组合 113">
              <a:extLst>
                <a:ext uri="{FF2B5EF4-FFF2-40B4-BE49-F238E27FC236}">
                  <a16:creationId xmlns:a16="http://schemas.microsoft.com/office/drawing/2014/main" id="{4F320E3E-7EDB-4F18-A9F9-F8A7647D5F11}"/>
                </a:ext>
              </a:extLst>
            </p:cNvPr>
            <p:cNvGrpSpPr/>
            <p:nvPr/>
          </p:nvGrpSpPr>
          <p:grpSpPr>
            <a:xfrm>
              <a:off x="11426985" y="245329"/>
              <a:ext cx="767694" cy="487244"/>
              <a:chOff x="11289749" y="812504"/>
              <a:chExt cx="767694" cy="487244"/>
            </a:xfrm>
          </p:grpSpPr>
          <p:grpSp>
            <p:nvGrpSpPr>
              <p:cNvPr id="116" name="组 2">
                <a:extLst>
                  <a:ext uri="{FF2B5EF4-FFF2-40B4-BE49-F238E27FC236}">
                    <a16:creationId xmlns:a16="http://schemas.microsoft.com/office/drawing/2014/main" id="{7D2CF2F4-BD01-4C7C-BF1E-7B6401AE6A8C}"/>
                  </a:ext>
                </a:extLst>
              </p:cNvPr>
              <p:cNvGrpSpPr/>
              <p:nvPr/>
            </p:nvGrpSpPr>
            <p:grpSpPr>
              <a:xfrm>
                <a:off x="11289750" y="812504"/>
                <a:ext cx="767693" cy="487244"/>
                <a:chOff x="11424304" y="252856"/>
                <a:chExt cx="767693" cy="487245"/>
              </a:xfrm>
            </p:grpSpPr>
            <p:grpSp>
              <p:nvGrpSpPr>
                <p:cNvPr id="118" name="组 1">
                  <a:extLst>
                    <a:ext uri="{FF2B5EF4-FFF2-40B4-BE49-F238E27FC236}">
                      <a16:creationId xmlns:a16="http://schemas.microsoft.com/office/drawing/2014/main" id="{1FD16644-8F60-400C-9320-50E49112584F}"/>
                    </a:ext>
                  </a:extLst>
                </p:cNvPr>
                <p:cNvGrpSpPr/>
                <p:nvPr/>
              </p:nvGrpSpPr>
              <p:grpSpPr>
                <a:xfrm>
                  <a:off x="12039604" y="252856"/>
                  <a:ext cx="152393" cy="484287"/>
                  <a:chOff x="12039604" y="252856"/>
                  <a:chExt cx="152393" cy="484287"/>
                </a:xfrm>
              </p:grpSpPr>
              <p:sp>
                <p:nvSpPr>
                  <p:cNvPr id="120" name="圆角矩形 64">
                    <a:extLst>
                      <a:ext uri="{FF2B5EF4-FFF2-40B4-BE49-F238E27FC236}">
                        <a16:creationId xmlns:a16="http://schemas.microsoft.com/office/drawing/2014/main" id="{CE81F54A-0990-45A2-88FC-488013C2C21A}"/>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圆角矩形 65">
                    <a:extLst>
                      <a:ext uri="{FF2B5EF4-FFF2-40B4-BE49-F238E27FC236}">
                        <a16:creationId xmlns:a16="http://schemas.microsoft.com/office/drawing/2014/main" id="{CCD926FB-2EB5-45E7-8EC1-7EA87F47FD73}"/>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66">
                    <a:extLst>
                      <a:ext uri="{FF2B5EF4-FFF2-40B4-BE49-F238E27FC236}">
                        <a16:creationId xmlns:a16="http://schemas.microsoft.com/office/drawing/2014/main" id="{EA4F431C-B6A7-4E33-8F58-4870B5DF0FC4}"/>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67">
                    <a:extLst>
                      <a:ext uri="{FF2B5EF4-FFF2-40B4-BE49-F238E27FC236}">
                        <a16:creationId xmlns:a16="http://schemas.microsoft.com/office/drawing/2014/main" id="{69B66D20-AE04-45F6-9482-863F0437BF10}"/>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圆角矩形 84">
                    <a:extLst>
                      <a:ext uri="{FF2B5EF4-FFF2-40B4-BE49-F238E27FC236}">
                        <a16:creationId xmlns:a16="http://schemas.microsoft.com/office/drawing/2014/main" id="{B56F9D99-B568-44E7-AD0A-25D0AE2E524E}"/>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 name="圆角矩形 63">
                  <a:extLst>
                    <a:ext uri="{FF2B5EF4-FFF2-40B4-BE49-F238E27FC236}">
                      <a16:creationId xmlns:a16="http://schemas.microsoft.com/office/drawing/2014/main" id="{350FC8BC-35E5-4356-8551-59AE5E4ADA39}"/>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7" name="图片 116">
                <a:extLst>
                  <a:ext uri="{FF2B5EF4-FFF2-40B4-BE49-F238E27FC236}">
                    <a16:creationId xmlns:a16="http://schemas.microsoft.com/office/drawing/2014/main" id="{0A3F4717-E6ED-4A9C-9781-120931BA4135}"/>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115" name="文本框 114">
              <a:extLst>
                <a:ext uri="{FF2B5EF4-FFF2-40B4-BE49-F238E27FC236}">
                  <a16:creationId xmlns:a16="http://schemas.microsoft.com/office/drawing/2014/main" id="{2C056D36-2EE8-44CF-B307-72C94B9F4908}"/>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cxnSp>
        <p:nvCxnSpPr>
          <p:cNvPr id="25" name="直接连接符 24">
            <a:extLst>
              <a:ext uri="{FF2B5EF4-FFF2-40B4-BE49-F238E27FC236}">
                <a16:creationId xmlns:a16="http://schemas.microsoft.com/office/drawing/2014/main" id="{F7C9711F-1886-4755-B415-AF1055750EE1}"/>
              </a:ext>
            </a:extLst>
          </p:cNvPr>
          <p:cNvCxnSpPr/>
          <p:nvPr/>
        </p:nvCxnSpPr>
        <p:spPr>
          <a:xfrm flipH="1">
            <a:off x="1104624" y="1608018"/>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CB76F15-82CA-401F-9D67-3A4F878A3355}"/>
              </a:ext>
            </a:extLst>
          </p:cNvPr>
          <p:cNvSpPr txBox="1"/>
          <p:nvPr/>
        </p:nvSpPr>
        <p:spPr>
          <a:xfrm>
            <a:off x="1220516" y="1530583"/>
            <a:ext cx="2031317"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rPr>
              <a:t>研究选择程序</a:t>
            </a:r>
          </a:p>
        </p:txBody>
      </p:sp>
      <p:sp>
        <p:nvSpPr>
          <p:cNvPr id="3" name="文本框 2">
            <a:extLst>
              <a:ext uri="{FF2B5EF4-FFF2-40B4-BE49-F238E27FC236}">
                <a16:creationId xmlns:a16="http://schemas.microsoft.com/office/drawing/2014/main" id="{763DCEB0-BDF1-4CEB-81FD-BD2DA3E56D83}"/>
              </a:ext>
            </a:extLst>
          </p:cNvPr>
          <p:cNvSpPr txBox="1"/>
          <p:nvPr/>
        </p:nvSpPr>
        <p:spPr>
          <a:xfrm>
            <a:off x="1802234" y="2544064"/>
            <a:ext cx="8582297" cy="279704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latin typeface="+mn-ea"/>
              </a:rPr>
              <a:t>对主要文章的每个主题采用两个测量员，根据他们的专业知识给予相应审查工作的不同部分；</a:t>
            </a:r>
            <a:endParaRPr lang="en-US" altLang="zh-CN" sz="2400" dirty="0">
              <a:latin typeface="+mn-ea"/>
            </a:endParaRPr>
          </a:p>
          <a:p>
            <a:pPr marL="342900" indent="-342900">
              <a:lnSpc>
                <a:spcPct val="150000"/>
              </a:lnSpc>
              <a:buFont typeface="Wingdings" panose="05000000000000000000" pitchFamily="2" charset="2"/>
              <a:buChar char="Ø"/>
            </a:pPr>
            <a:r>
              <a:rPr lang="zh-CN" altLang="en-US" sz="2400" dirty="0">
                <a:latin typeface="+mn-ea"/>
              </a:rPr>
              <a:t>在同一个主题中，一位作者的结果由另一位作者评估；</a:t>
            </a:r>
            <a:endParaRPr lang="en-US" altLang="zh-CN" sz="2400" dirty="0">
              <a:latin typeface="+mn-ea"/>
            </a:endParaRPr>
          </a:p>
          <a:p>
            <a:pPr marL="342900" indent="-342900">
              <a:lnSpc>
                <a:spcPct val="150000"/>
              </a:lnSpc>
              <a:buFont typeface="Wingdings" panose="05000000000000000000" pitchFamily="2" charset="2"/>
              <a:buChar char="Ø"/>
            </a:pPr>
            <a:r>
              <a:rPr lang="zh-CN" altLang="en-US" sz="2400" dirty="0">
                <a:latin typeface="+mn-ea"/>
              </a:rPr>
              <a:t>若有不同意见，则进行相应讨论，若讨论没有取得积极成果，，相应决定权将委托给所有作者。</a:t>
            </a:r>
          </a:p>
        </p:txBody>
      </p:sp>
    </p:spTree>
    <p:extLst>
      <p:ext uri="{BB962C8B-B14F-4D97-AF65-F5344CB8AC3E}">
        <p14:creationId xmlns:p14="http://schemas.microsoft.com/office/powerpoint/2010/main" val="376203822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1"/>
            <a:ext cx="2" cy="579994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5" y="2736811"/>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0" y="6654793"/>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23485" y="305197"/>
            <a:ext cx="861766" cy="1866802"/>
          </a:xfrm>
          <a:prstGeom prst="rect">
            <a:avLst/>
          </a:prstGeom>
          <a:noFill/>
        </p:spPr>
        <p:txBody>
          <a:bodyPr vert="eaVert" wrap="square" lIns="91436" tIns="45718" rIns="91436" bIns="45718" rtlCol="0">
            <a:spAutoFit/>
          </a:bodyPr>
          <a:lstStyle/>
          <a:p>
            <a:pPr algn="ctr"/>
            <a:r>
              <a:rPr lang="zh-CN" altLang="en-US" sz="4400" dirty="0">
                <a:solidFill>
                  <a:schemeClr val="bg1"/>
                </a:solidFill>
                <a:latin typeface="Eras Light ITC" panose="020B0402030504020804" pitchFamily="34" charset="0"/>
              </a:rPr>
              <a:t>目  录</a:t>
            </a:r>
          </a:p>
        </p:txBody>
      </p:sp>
      <p:sp>
        <p:nvSpPr>
          <p:cNvPr id="73" name="圆角矩形 72"/>
          <p:cNvSpPr/>
          <p:nvPr/>
        </p:nvSpPr>
        <p:spPr>
          <a:xfrm rot="10800000" flipV="1">
            <a:off x="5796314" y="102336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4" name="圆角矩形 73"/>
          <p:cNvSpPr/>
          <p:nvPr/>
        </p:nvSpPr>
        <p:spPr>
          <a:xfrm rot="10800000" flipV="1">
            <a:off x="6521813" y="1630930"/>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75" name="圆角矩形 74"/>
          <p:cNvSpPr/>
          <p:nvPr/>
        </p:nvSpPr>
        <p:spPr>
          <a:xfrm rot="10800000" flipV="1">
            <a:off x="5797245" y="2294298"/>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6" name="圆角矩形 75"/>
          <p:cNvSpPr/>
          <p:nvPr/>
        </p:nvSpPr>
        <p:spPr>
          <a:xfrm rot="10800000" flipV="1">
            <a:off x="6521813" y="2900930"/>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77" name="圆角矩形 76"/>
          <p:cNvSpPr/>
          <p:nvPr/>
        </p:nvSpPr>
        <p:spPr>
          <a:xfrm rot="10800000" flipV="1">
            <a:off x="5797245" y="3564298"/>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8" name="圆角矩形 77"/>
          <p:cNvSpPr/>
          <p:nvPr/>
        </p:nvSpPr>
        <p:spPr>
          <a:xfrm rot="10800000" flipV="1">
            <a:off x="6521813" y="4170929"/>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7</a:t>
            </a:r>
            <a:endParaRPr lang="zh-CN" altLang="en-US" sz="3600" dirty="0"/>
          </a:p>
        </p:txBody>
      </p:sp>
      <p:sp>
        <p:nvSpPr>
          <p:cNvPr id="87" name="文本框 86"/>
          <p:cNvSpPr txBox="1"/>
          <p:nvPr/>
        </p:nvSpPr>
        <p:spPr>
          <a:xfrm>
            <a:off x="3120403" y="1007310"/>
            <a:ext cx="1620948" cy="523216"/>
          </a:xfrm>
          <a:prstGeom prst="rect">
            <a:avLst/>
          </a:prstGeom>
          <a:noFill/>
        </p:spPr>
        <p:txBody>
          <a:bodyPr wrap="none" lIns="91436" tIns="45718" rIns="91436" bIns="45718" rtlCol="0">
            <a:spAutoFit/>
          </a:bodyPr>
          <a:lstStyle/>
          <a:p>
            <a:pPr algn="ctr"/>
            <a:r>
              <a:rPr lang="zh-CN" altLang="en-US" sz="2800" dirty="0">
                <a:latin typeface="微软雅黑" panose="020B0503020204020204" pitchFamily="34" charset="-122"/>
                <a:ea typeface="微软雅黑" panose="020B0503020204020204" pitchFamily="34" charset="-122"/>
              </a:rPr>
              <a:t>研究背景</a:t>
            </a:r>
          </a:p>
        </p:txBody>
      </p:sp>
      <p:sp>
        <p:nvSpPr>
          <p:cNvPr id="88" name="文本框 87"/>
          <p:cNvSpPr txBox="1"/>
          <p:nvPr/>
        </p:nvSpPr>
        <p:spPr>
          <a:xfrm>
            <a:off x="8141613" y="1553323"/>
            <a:ext cx="2339094" cy="523216"/>
          </a:xfrm>
          <a:prstGeom prst="rect">
            <a:avLst/>
          </a:prstGeom>
          <a:noFill/>
        </p:spPr>
        <p:txBody>
          <a:bodyPr wrap="none" lIns="91436" tIns="45718" rIns="91436" bIns="45718" rtlCol="0">
            <a:spAutoFit/>
          </a:bodyPr>
          <a:lstStyle/>
          <a:p>
            <a:pPr algn="ctr"/>
            <a:r>
              <a:rPr lang="zh-CN" altLang="en-US" sz="2800" dirty="0">
                <a:latin typeface="微软雅黑" panose="020B0503020204020204" pitchFamily="34" charset="-122"/>
                <a:ea typeface="微软雅黑" panose="020B0503020204020204" pitchFamily="34" charset="-122"/>
              </a:rPr>
              <a:t>数据存储系统</a:t>
            </a:r>
          </a:p>
        </p:txBody>
      </p:sp>
      <p:sp>
        <p:nvSpPr>
          <p:cNvPr id="89" name="文本框 88"/>
          <p:cNvSpPr txBox="1"/>
          <p:nvPr/>
        </p:nvSpPr>
        <p:spPr>
          <a:xfrm>
            <a:off x="2366806" y="2278247"/>
            <a:ext cx="3057240" cy="523216"/>
          </a:xfrm>
          <a:prstGeom prst="rect">
            <a:avLst/>
          </a:prstGeom>
          <a:noFill/>
        </p:spPr>
        <p:txBody>
          <a:bodyPr wrap="none" lIns="91436" tIns="45718" rIns="91436" bIns="45718" rtlCol="0">
            <a:spAutoFit/>
          </a:bodyPr>
          <a:lstStyle/>
          <a:p>
            <a:pPr algn="ctr"/>
            <a:r>
              <a:rPr lang="zh-CN" altLang="en-US" sz="2800" dirty="0">
                <a:latin typeface="微软雅黑" panose="020B0503020204020204" pitchFamily="34" charset="-122"/>
              </a:rPr>
              <a:t>数据生命周期管理</a:t>
            </a:r>
          </a:p>
        </p:txBody>
      </p:sp>
      <p:sp>
        <p:nvSpPr>
          <p:cNvPr id="90" name="文本框 89"/>
          <p:cNvSpPr txBox="1"/>
          <p:nvPr/>
        </p:nvSpPr>
        <p:spPr>
          <a:xfrm>
            <a:off x="8141613" y="2899972"/>
            <a:ext cx="2339094" cy="523216"/>
          </a:xfrm>
          <a:prstGeom prst="rect">
            <a:avLst/>
          </a:prstGeom>
          <a:noFill/>
        </p:spPr>
        <p:txBody>
          <a:bodyPr wrap="none" lIns="91436" tIns="45718" rIns="91436" bIns="45718" rtlCol="0">
            <a:spAutoFit/>
          </a:bodyPr>
          <a:lstStyle/>
          <a:p>
            <a:pPr algn="ctr"/>
            <a:r>
              <a:rPr lang="zh-CN" altLang="en-US" sz="2800" dirty="0">
                <a:latin typeface="微软雅黑" panose="020B0503020204020204" pitchFamily="34" charset="-122"/>
                <a:ea typeface="微软雅黑" panose="020B0503020204020204" pitchFamily="34" charset="-122"/>
              </a:rPr>
              <a:t>数据放置技术</a:t>
            </a:r>
          </a:p>
        </p:txBody>
      </p:sp>
      <p:sp>
        <p:nvSpPr>
          <p:cNvPr id="91" name="文本框 90"/>
          <p:cNvSpPr txBox="1"/>
          <p:nvPr/>
        </p:nvSpPr>
        <p:spPr>
          <a:xfrm>
            <a:off x="3319440" y="3549891"/>
            <a:ext cx="1181540" cy="523216"/>
          </a:xfrm>
          <a:prstGeom prst="rect">
            <a:avLst/>
          </a:prstGeom>
          <a:noFill/>
        </p:spPr>
        <p:txBody>
          <a:bodyPr wrap="square" lIns="91436" tIns="45718" rIns="91436" bIns="45718" rtlCol="0">
            <a:spAutoFit/>
          </a:bodyPr>
          <a:lstStyle/>
          <a:p>
            <a:pPr algn="ctr"/>
            <a:r>
              <a:rPr lang="zh-CN" altLang="en-US" sz="2800" dirty="0">
                <a:latin typeface="微软雅黑" panose="020B0503020204020204" pitchFamily="34" charset="-122"/>
                <a:ea typeface="微软雅黑" panose="020B0503020204020204" pitchFamily="34" charset="-122"/>
              </a:rPr>
              <a:t>方法  </a:t>
            </a:r>
          </a:p>
        </p:txBody>
      </p:sp>
      <p:sp>
        <p:nvSpPr>
          <p:cNvPr id="92" name="文本框 91"/>
          <p:cNvSpPr txBox="1"/>
          <p:nvPr/>
        </p:nvSpPr>
        <p:spPr>
          <a:xfrm>
            <a:off x="7335561" y="4154879"/>
            <a:ext cx="4217021" cy="523216"/>
          </a:xfrm>
          <a:prstGeom prst="rect">
            <a:avLst/>
          </a:prstGeom>
          <a:noFill/>
        </p:spPr>
        <p:txBody>
          <a:bodyPr wrap="square" lIns="91436" tIns="45718" rIns="91436" bIns="45718" rtlCol="0">
            <a:spAutoFit/>
          </a:bodyPr>
          <a:lstStyle/>
          <a:p>
            <a:r>
              <a:rPr lang="zh-CN" altLang="en-US" sz="2800" dirty="0">
                <a:latin typeface="微软雅黑" panose="020B0503020204020204" pitchFamily="34" charset="-122"/>
                <a:ea typeface="微软雅黑" panose="020B0503020204020204" pitchFamily="34" charset="-122"/>
              </a:rPr>
              <a:t>经验教训和未来研究方向</a:t>
            </a:r>
          </a:p>
        </p:txBody>
      </p:sp>
      <p:grpSp>
        <p:nvGrpSpPr>
          <p:cNvPr id="16" name="组合 15"/>
          <p:cNvGrpSpPr/>
          <p:nvPr/>
        </p:nvGrpSpPr>
        <p:grpSpPr>
          <a:xfrm>
            <a:off x="10058402" y="219571"/>
            <a:ext cx="2110519" cy="487244"/>
            <a:chOff x="10084160" y="245329"/>
            <a:chExt cx="2110519" cy="487244"/>
          </a:xfrm>
        </p:grpSpPr>
        <p:grpSp>
          <p:nvGrpSpPr>
            <p:cNvPr id="5" name="组合 4"/>
            <p:cNvGrpSpPr/>
            <p:nvPr/>
          </p:nvGrpSpPr>
          <p:grpSpPr>
            <a:xfrm>
              <a:off x="11426985" y="245329"/>
              <a:ext cx="767694" cy="487244"/>
              <a:chOff x="11289749" y="812504"/>
              <a:chExt cx="767694" cy="487244"/>
            </a:xfrm>
          </p:grpSpPr>
          <p:grpSp>
            <p:nvGrpSpPr>
              <p:cNvPr id="3" name="组 2"/>
              <p:cNvGrpSpPr/>
              <p:nvPr/>
            </p:nvGrpSpPr>
            <p:grpSpPr>
              <a:xfrm>
                <a:off x="11289750" y="812504"/>
                <a:ext cx="767693" cy="487244"/>
                <a:chOff x="11424304" y="252856"/>
                <a:chExt cx="767693" cy="487245"/>
              </a:xfrm>
            </p:grpSpPr>
            <p:grpSp>
              <p:nvGrpSpPr>
                <p:cNvPr id="2" name="组 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圆角矩形 100"/>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2" name="图片 41"/>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6" name="文本框 5"/>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46" name="圆角矩形 45"/>
          <p:cNvSpPr/>
          <p:nvPr/>
        </p:nvSpPr>
        <p:spPr>
          <a:xfrm rot="10800000" flipV="1">
            <a:off x="5789643" y="4870942"/>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47" name="圆角矩形 46"/>
          <p:cNvSpPr/>
          <p:nvPr/>
        </p:nvSpPr>
        <p:spPr>
          <a:xfrm rot="10800000" flipV="1">
            <a:off x="6521813" y="5619638"/>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8</a:t>
            </a:r>
            <a:endParaRPr lang="zh-CN" altLang="en-US" sz="3600" dirty="0"/>
          </a:p>
        </p:txBody>
      </p:sp>
      <p:sp>
        <p:nvSpPr>
          <p:cNvPr id="49" name="文本框 48"/>
          <p:cNvSpPr txBox="1"/>
          <p:nvPr/>
        </p:nvSpPr>
        <p:spPr>
          <a:xfrm>
            <a:off x="2209567" y="4838842"/>
            <a:ext cx="3519280" cy="523216"/>
          </a:xfrm>
          <a:prstGeom prst="rect">
            <a:avLst/>
          </a:prstGeom>
          <a:noFill/>
        </p:spPr>
        <p:txBody>
          <a:bodyPr wrap="square" lIns="91436" tIns="45718" rIns="91436" bIns="45718" rtlCol="0">
            <a:spAutoFit/>
          </a:bodyPr>
          <a:lstStyle/>
          <a:p>
            <a:r>
              <a:rPr lang="zh-CN" altLang="en-US" sz="2800" dirty="0">
                <a:latin typeface="微软雅黑" panose="020B0503020204020204" pitchFamily="34" charset="-122"/>
                <a:ea typeface="微软雅黑" panose="020B0503020204020204" pitchFamily="34" charset="-122"/>
              </a:rPr>
              <a:t>非功能数据管理功能  </a:t>
            </a:r>
          </a:p>
        </p:txBody>
      </p:sp>
      <p:sp>
        <p:nvSpPr>
          <p:cNvPr id="50" name="文本框 49"/>
          <p:cNvSpPr txBox="1"/>
          <p:nvPr/>
        </p:nvSpPr>
        <p:spPr>
          <a:xfrm>
            <a:off x="9026923" y="5624087"/>
            <a:ext cx="902803" cy="523216"/>
          </a:xfrm>
          <a:prstGeom prst="rect">
            <a:avLst/>
          </a:prstGeom>
          <a:noFill/>
        </p:spPr>
        <p:txBody>
          <a:bodyPr wrap="none" lIns="91436" tIns="45718" rIns="91436" bIns="45718" rtlCol="0">
            <a:spAutoFit/>
          </a:bodyPr>
          <a:lstStyle/>
          <a:p>
            <a:pPr algn="ctr"/>
            <a:r>
              <a:rPr lang="zh-CN" altLang="en-US" sz="2800" dirty="0">
                <a:latin typeface="微软雅黑" panose="020B0503020204020204" pitchFamily="34" charset="-122"/>
                <a:ea typeface="微软雅黑" panose="020B0503020204020204" pitchFamily="34" charset="-122"/>
              </a:rPr>
              <a:t>总结</a:t>
            </a:r>
          </a:p>
        </p:txBody>
      </p:sp>
    </p:spTree>
    <p:extLst>
      <p:ext uri="{BB962C8B-B14F-4D97-AF65-F5344CB8AC3E}">
        <p14:creationId xmlns:p14="http://schemas.microsoft.com/office/powerpoint/2010/main" val="16750338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4</a:t>
              </a:r>
              <a:endParaRPr lang="zh-CN" altLang="en-US" sz="6000" dirty="0"/>
            </a:p>
          </p:txBody>
        </p:sp>
        <p:sp>
          <p:nvSpPr>
            <p:cNvPr id="42" name="文本框 41"/>
            <p:cNvSpPr txBox="1"/>
            <p:nvPr/>
          </p:nvSpPr>
          <p:spPr>
            <a:xfrm>
              <a:off x="5728245" y="3063650"/>
              <a:ext cx="6424564" cy="830995"/>
            </a:xfrm>
            <a:prstGeom prst="rect">
              <a:avLst/>
            </a:prstGeom>
            <a:noFill/>
          </p:spPr>
          <p:txBody>
            <a:bodyPr wrap="square" lIns="91438" tIns="45719" rIns="91438" bIns="45719" rtlCol="0">
              <a:spAutoFit/>
            </a:bodyPr>
            <a:lstStyle/>
            <a:p>
              <a:r>
                <a:rPr lang="zh-CN" altLang="en-US" sz="4800" spc="600" dirty="0">
                  <a:solidFill>
                    <a:schemeClr val="bg1"/>
                  </a:solidFill>
                  <a:latin typeface="微软雅黑" panose="020B0503020204020204" pitchFamily="34" charset="-122"/>
                </a:rPr>
                <a:t>非功能数据管理功能 </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2042955" y="3101714"/>
              <a:ext cx="3419970" cy="830995"/>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rPr>
                <a:t>Non‑functional data </a:t>
              </a:r>
            </a:p>
            <a:p>
              <a:pPr algn="ctr"/>
              <a:r>
                <a:rPr lang="en-US" altLang="zh-CN" sz="2400" dirty="0">
                  <a:solidFill>
                    <a:schemeClr val="bg1"/>
                  </a:solidFill>
                  <a:latin typeface="微软雅黑" panose="020B0503020204020204" pitchFamily="34" charset="-122"/>
                </a:rPr>
                <a:t>management features</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a:extLst>
              <a:ext uri="{FF2B5EF4-FFF2-40B4-BE49-F238E27FC236}">
                <a16:creationId xmlns:a16="http://schemas.microsoft.com/office/drawing/2014/main" id="{5BCBEADF-989C-456F-9DE6-042B48D10828}"/>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0A37E1C5-D7AE-46FE-A046-934FB19DBD6B}"/>
                </a:ext>
              </a:extLst>
            </p:cNvPr>
            <p:cNvGrpSpPr/>
            <p:nvPr/>
          </p:nvGrpSpPr>
          <p:grpSpPr>
            <a:xfrm>
              <a:off x="11426985" y="245329"/>
              <a:ext cx="767694" cy="487244"/>
              <a:chOff x="11289749" y="812504"/>
              <a:chExt cx="767694" cy="487244"/>
            </a:xfrm>
          </p:grpSpPr>
          <p:grpSp>
            <p:nvGrpSpPr>
              <p:cNvPr id="41" name="组 2">
                <a:extLst>
                  <a:ext uri="{FF2B5EF4-FFF2-40B4-BE49-F238E27FC236}">
                    <a16:creationId xmlns:a16="http://schemas.microsoft.com/office/drawing/2014/main" id="{C53E2B64-625B-4BFC-9668-D1B5420C3091}"/>
                  </a:ext>
                </a:extLst>
              </p:cNvPr>
              <p:cNvGrpSpPr/>
              <p:nvPr/>
            </p:nvGrpSpPr>
            <p:grpSpPr>
              <a:xfrm>
                <a:off x="11289750" y="812504"/>
                <a:ext cx="767693" cy="487244"/>
                <a:chOff x="11424304" y="252856"/>
                <a:chExt cx="767693" cy="487245"/>
              </a:xfrm>
            </p:grpSpPr>
            <p:grpSp>
              <p:nvGrpSpPr>
                <p:cNvPr id="44" name="组 1">
                  <a:extLst>
                    <a:ext uri="{FF2B5EF4-FFF2-40B4-BE49-F238E27FC236}">
                      <a16:creationId xmlns:a16="http://schemas.microsoft.com/office/drawing/2014/main" id="{FC75060F-1BAA-41C5-AEE8-CC6B0AFF0D28}"/>
                    </a:ext>
                  </a:extLst>
                </p:cNvPr>
                <p:cNvGrpSpPr/>
                <p:nvPr/>
              </p:nvGrpSpPr>
              <p:grpSpPr>
                <a:xfrm>
                  <a:off x="12039604" y="252856"/>
                  <a:ext cx="152393" cy="484287"/>
                  <a:chOff x="12039604" y="252856"/>
                  <a:chExt cx="152393" cy="484287"/>
                </a:xfrm>
              </p:grpSpPr>
              <p:sp>
                <p:nvSpPr>
                  <p:cNvPr id="52" name="圆角矩形 76">
                    <a:extLst>
                      <a:ext uri="{FF2B5EF4-FFF2-40B4-BE49-F238E27FC236}">
                        <a16:creationId xmlns:a16="http://schemas.microsoft.com/office/drawing/2014/main" id="{9DE98609-6FD9-40F2-899D-F4873134B388}"/>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77">
                    <a:extLst>
                      <a:ext uri="{FF2B5EF4-FFF2-40B4-BE49-F238E27FC236}">
                        <a16:creationId xmlns:a16="http://schemas.microsoft.com/office/drawing/2014/main" id="{49492FE8-6CBB-466D-9E12-79C88FFFAC85}"/>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78">
                    <a:extLst>
                      <a:ext uri="{FF2B5EF4-FFF2-40B4-BE49-F238E27FC236}">
                        <a16:creationId xmlns:a16="http://schemas.microsoft.com/office/drawing/2014/main" id="{9A14E6EE-4ACB-4AC8-8475-1A1D8481C15A}"/>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79">
                    <a:extLst>
                      <a:ext uri="{FF2B5EF4-FFF2-40B4-BE49-F238E27FC236}">
                        <a16:creationId xmlns:a16="http://schemas.microsoft.com/office/drawing/2014/main" id="{F5D0771A-0A55-4DBC-B798-27F31128C40E}"/>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80">
                    <a:extLst>
                      <a:ext uri="{FF2B5EF4-FFF2-40B4-BE49-F238E27FC236}">
                        <a16:creationId xmlns:a16="http://schemas.microsoft.com/office/drawing/2014/main" id="{2AA6B856-2A2C-44A6-9BF1-8EC87778237D}"/>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圆角矩形 75">
                  <a:extLst>
                    <a:ext uri="{FF2B5EF4-FFF2-40B4-BE49-F238E27FC236}">
                      <a16:creationId xmlns:a16="http://schemas.microsoft.com/office/drawing/2014/main" id="{D04620E8-28BC-443E-8D27-82F887FDCFA9}"/>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D917BEF9-5ECA-4759-A980-B1CEDF6AB93A}"/>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39" name="文本框 38">
              <a:extLst>
                <a:ext uri="{FF2B5EF4-FFF2-40B4-BE49-F238E27FC236}">
                  <a16:creationId xmlns:a16="http://schemas.microsoft.com/office/drawing/2014/main" id="{D6891ABC-1E6B-459A-891C-9FCC56B9A000}"/>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Tree>
    <p:extLst>
      <p:ext uri="{BB962C8B-B14F-4D97-AF65-F5344CB8AC3E}">
        <p14:creationId xmlns:p14="http://schemas.microsoft.com/office/powerpoint/2010/main" val="20079071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3" name="圆角矩形 62"/>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4" name="文本框 63"/>
          <p:cNvSpPr txBox="1"/>
          <p:nvPr/>
        </p:nvSpPr>
        <p:spPr>
          <a:xfrm>
            <a:off x="726097" y="176142"/>
            <a:ext cx="1723541" cy="646327"/>
          </a:xfrm>
          <a:prstGeom prst="rect">
            <a:avLst/>
          </a:prstGeom>
          <a:noFill/>
        </p:spPr>
        <p:txBody>
          <a:bodyPr wrap="none" lIns="91436" tIns="45718" rIns="91436" bIns="45718" rtlCol="0">
            <a:spAutoFit/>
          </a:bodyPr>
          <a:lstStyle/>
          <a:p>
            <a:pPr algn="ctr"/>
            <a:r>
              <a:rPr lang="zh-CN" altLang="en-US" sz="1800" spc="600" dirty="0">
                <a:solidFill>
                  <a:schemeClr val="tx2"/>
                </a:solidFill>
                <a:latin typeface="微软雅黑" panose="020B0503020204020204" pitchFamily="34" charset="-122"/>
              </a:rPr>
              <a:t>非功能数据</a:t>
            </a:r>
            <a:endParaRPr lang="en-US" altLang="zh-CN" sz="1800" spc="600" dirty="0">
              <a:solidFill>
                <a:schemeClr val="tx2"/>
              </a:solidFill>
              <a:latin typeface="微软雅黑" panose="020B0503020204020204" pitchFamily="34" charset="-122"/>
            </a:endParaRPr>
          </a:p>
          <a:p>
            <a:pPr algn="ctr"/>
            <a:r>
              <a:rPr lang="zh-CN" altLang="en-US" sz="1800" spc="600" dirty="0">
                <a:solidFill>
                  <a:schemeClr val="tx2"/>
                </a:solidFill>
                <a:latin typeface="微软雅黑" panose="020B0503020204020204" pitchFamily="34" charset="-122"/>
              </a:rPr>
              <a:t>管理功能 </a:t>
            </a:r>
          </a:p>
        </p:txBody>
      </p:sp>
      <p:sp>
        <p:nvSpPr>
          <p:cNvPr id="65" name="矩形 64"/>
          <p:cNvSpPr/>
          <p:nvPr/>
        </p:nvSpPr>
        <p:spPr>
          <a:xfrm>
            <a:off x="3381948" y="325001"/>
            <a:ext cx="5316638" cy="384717"/>
          </a:xfrm>
          <a:prstGeom prst="rect">
            <a:avLst/>
          </a:prstGeom>
        </p:spPr>
        <p:txBody>
          <a:bodyPr wrap="square" lIns="91436" tIns="45718" rIns="91436" bIns="45718">
            <a:spAutoFit/>
          </a:bodyPr>
          <a:lstStyle/>
          <a:p>
            <a:r>
              <a:rPr lang="en-US" altLang="zh-CN" dirty="0">
                <a:solidFill>
                  <a:schemeClr val="bg1"/>
                </a:solidFill>
                <a:latin typeface="微软雅黑" panose="020B0503020204020204" pitchFamily="34" charset="-122"/>
              </a:rPr>
              <a:t>Non‑functional data management features</a:t>
            </a:r>
          </a:p>
        </p:txBody>
      </p:sp>
      <p:grpSp>
        <p:nvGrpSpPr>
          <p:cNvPr id="44" name="组合 43">
            <a:extLst>
              <a:ext uri="{FF2B5EF4-FFF2-40B4-BE49-F238E27FC236}">
                <a16:creationId xmlns:a16="http://schemas.microsoft.com/office/drawing/2014/main" id="{0FA7332E-FEFF-4B2D-953A-B032DA3D9526}"/>
              </a:ext>
            </a:extLst>
          </p:cNvPr>
          <p:cNvGrpSpPr/>
          <p:nvPr/>
        </p:nvGrpSpPr>
        <p:grpSpPr>
          <a:xfrm>
            <a:off x="10058402" y="219571"/>
            <a:ext cx="2110519" cy="487244"/>
            <a:chOff x="10084160" y="245329"/>
            <a:chExt cx="2110519" cy="487244"/>
          </a:xfrm>
        </p:grpSpPr>
        <p:grpSp>
          <p:nvGrpSpPr>
            <p:cNvPr id="49" name="组合 48">
              <a:extLst>
                <a:ext uri="{FF2B5EF4-FFF2-40B4-BE49-F238E27FC236}">
                  <a16:creationId xmlns:a16="http://schemas.microsoft.com/office/drawing/2014/main" id="{612CED2E-3BA5-4FC9-A4E7-7D950812B948}"/>
                </a:ext>
              </a:extLst>
            </p:cNvPr>
            <p:cNvGrpSpPr/>
            <p:nvPr/>
          </p:nvGrpSpPr>
          <p:grpSpPr>
            <a:xfrm>
              <a:off x="11426985" y="245329"/>
              <a:ext cx="767694" cy="487244"/>
              <a:chOff x="11289749" y="812504"/>
              <a:chExt cx="767694" cy="487244"/>
            </a:xfrm>
          </p:grpSpPr>
          <p:grpSp>
            <p:nvGrpSpPr>
              <p:cNvPr id="51" name="组 2">
                <a:extLst>
                  <a:ext uri="{FF2B5EF4-FFF2-40B4-BE49-F238E27FC236}">
                    <a16:creationId xmlns:a16="http://schemas.microsoft.com/office/drawing/2014/main" id="{40F9B414-2533-4594-9168-5CDB1145C515}"/>
                  </a:ext>
                </a:extLst>
              </p:cNvPr>
              <p:cNvGrpSpPr/>
              <p:nvPr/>
            </p:nvGrpSpPr>
            <p:grpSpPr>
              <a:xfrm>
                <a:off x="11289750" y="812504"/>
                <a:ext cx="767693" cy="487244"/>
                <a:chOff x="11424304" y="252856"/>
                <a:chExt cx="767693" cy="487245"/>
              </a:xfrm>
            </p:grpSpPr>
            <p:grpSp>
              <p:nvGrpSpPr>
                <p:cNvPr id="53" name="组 1">
                  <a:extLst>
                    <a:ext uri="{FF2B5EF4-FFF2-40B4-BE49-F238E27FC236}">
                      <a16:creationId xmlns:a16="http://schemas.microsoft.com/office/drawing/2014/main" id="{1AE7BAB0-4A7D-4B74-81D2-E934729F5803}"/>
                    </a:ext>
                  </a:extLst>
                </p:cNvPr>
                <p:cNvGrpSpPr/>
                <p:nvPr/>
              </p:nvGrpSpPr>
              <p:grpSpPr>
                <a:xfrm>
                  <a:off x="12039604" y="252856"/>
                  <a:ext cx="152393" cy="484287"/>
                  <a:chOff x="12039604" y="252856"/>
                  <a:chExt cx="152393" cy="484287"/>
                </a:xfrm>
              </p:grpSpPr>
              <p:sp>
                <p:nvSpPr>
                  <p:cNvPr id="55" name="圆角矩形 64">
                    <a:extLst>
                      <a:ext uri="{FF2B5EF4-FFF2-40B4-BE49-F238E27FC236}">
                        <a16:creationId xmlns:a16="http://schemas.microsoft.com/office/drawing/2014/main" id="{9FAC35FD-BC74-4D2D-995C-E6B78D317A27}"/>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65">
                    <a:extLst>
                      <a:ext uri="{FF2B5EF4-FFF2-40B4-BE49-F238E27FC236}">
                        <a16:creationId xmlns:a16="http://schemas.microsoft.com/office/drawing/2014/main" id="{61C3FE62-9B04-4F02-A78C-D8F5192DF3EA}"/>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66">
                    <a:extLst>
                      <a:ext uri="{FF2B5EF4-FFF2-40B4-BE49-F238E27FC236}">
                        <a16:creationId xmlns:a16="http://schemas.microsoft.com/office/drawing/2014/main" id="{A41619DB-899F-4B07-8B65-5EE60F487569}"/>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67">
                    <a:extLst>
                      <a:ext uri="{FF2B5EF4-FFF2-40B4-BE49-F238E27FC236}">
                        <a16:creationId xmlns:a16="http://schemas.microsoft.com/office/drawing/2014/main" id="{67164F77-FE98-4D64-BEEF-B052A0AAA43F}"/>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84">
                    <a:extLst>
                      <a:ext uri="{FF2B5EF4-FFF2-40B4-BE49-F238E27FC236}">
                        <a16:creationId xmlns:a16="http://schemas.microsoft.com/office/drawing/2014/main" id="{3937886D-8809-4135-B32B-513CC75EA51E}"/>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圆角矩形 63">
                  <a:extLst>
                    <a:ext uri="{FF2B5EF4-FFF2-40B4-BE49-F238E27FC236}">
                      <a16:creationId xmlns:a16="http://schemas.microsoft.com/office/drawing/2014/main" id="{851F4589-B6BE-4AAE-9FDE-F2C7D30FF5E7}"/>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2" name="图片 51">
                <a:extLst>
                  <a:ext uri="{FF2B5EF4-FFF2-40B4-BE49-F238E27FC236}">
                    <a16:creationId xmlns:a16="http://schemas.microsoft.com/office/drawing/2014/main" id="{6B189D66-644E-448F-B1F4-B8D8D366ACB6}"/>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50" name="文本框 49">
              <a:extLst>
                <a:ext uri="{FF2B5EF4-FFF2-40B4-BE49-F238E27FC236}">
                  <a16:creationId xmlns:a16="http://schemas.microsoft.com/office/drawing/2014/main" id="{3D789EC8-F93E-4D81-BF7E-A4C9329CAA3E}"/>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60" name="圆角矩形 50">
            <a:extLst>
              <a:ext uri="{FF2B5EF4-FFF2-40B4-BE49-F238E27FC236}">
                <a16:creationId xmlns:a16="http://schemas.microsoft.com/office/drawing/2014/main" id="{0163E702-7DCB-4E8C-AF58-6AB96605358C}"/>
              </a:ext>
            </a:extLst>
          </p:cNvPr>
          <p:cNvSpPr/>
          <p:nvPr/>
        </p:nvSpPr>
        <p:spPr>
          <a:xfrm rot="10800000" flipV="1">
            <a:off x="934536" y="1638910"/>
            <a:ext cx="3030204"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zh-CN" altLang="en-US" sz="2400" dirty="0"/>
              <a:t>非功能数据管理功能 </a:t>
            </a:r>
          </a:p>
        </p:txBody>
      </p:sp>
      <p:sp>
        <p:nvSpPr>
          <p:cNvPr id="61" name="矩形 60">
            <a:extLst>
              <a:ext uri="{FF2B5EF4-FFF2-40B4-BE49-F238E27FC236}">
                <a16:creationId xmlns:a16="http://schemas.microsoft.com/office/drawing/2014/main" id="{7AC21775-65D8-4562-89DD-69785993ED3A}"/>
              </a:ext>
            </a:extLst>
          </p:cNvPr>
          <p:cNvSpPr/>
          <p:nvPr/>
        </p:nvSpPr>
        <p:spPr>
          <a:xfrm>
            <a:off x="1009731" y="2819855"/>
            <a:ext cx="9384729" cy="1689048"/>
          </a:xfrm>
          <a:prstGeom prst="rect">
            <a:avLst/>
          </a:prstGeom>
        </p:spPr>
        <p:txBody>
          <a:bodyPr wrap="square" lIns="91436" tIns="45718" rIns="91436" bIns="45718">
            <a:spAutoFit/>
          </a:bodyPr>
          <a:lstStyle/>
          <a:p>
            <a:pPr indent="720000">
              <a:lnSpc>
                <a:spcPct val="150000"/>
              </a:lnSpc>
            </a:pPr>
            <a:r>
              <a:rPr lang="zh-CN" altLang="en-US" sz="2400" dirty="0">
                <a:latin typeface="微软雅黑" panose="020B0503020204020204" pitchFamily="34" charset="-122"/>
                <a:ea typeface="微软雅黑" panose="020B0503020204020204" pitchFamily="34" charset="-122"/>
              </a:rPr>
              <a:t>对于有效的大数据管理，当前的数据管理系统（</a:t>
            </a:r>
            <a:r>
              <a:rPr lang="en-US" altLang="zh-CN" sz="2400" dirty="0">
                <a:latin typeface="微软雅黑" panose="020B0503020204020204" pitchFamily="34" charset="-122"/>
                <a:ea typeface="微软雅黑" panose="020B0503020204020204" pitchFamily="34" charset="-122"/>
              </a:rPr>
              <a:t>DFS</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DDBMS</a:t>
            </a:r>
            <a:r>
              <a:rPr lang="zh-CN" altLang="en-US" sz="2400" dirty="0">
                <a:latin typeface="微软雅黑" panose="020B0503020204020204" pitchFamily="34" charset="-122"/>
                <a:ea typeface="微软雅黑" panose="020B0503020204020204" pitchFamily="34" charset="-122"/>
              </a:rPr>
              <a:t>）需要提供一组非功能性能，以满足持续存储，管理和不断增长的数据的访问需要。</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3622974"/>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3" name="圆角矩形 62"/>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4" name="文本框 63"/>
          <p:cNvSpPr txBox="1"/>
          <p:nvPr/>
        </p:nvSpPr>
        <p:spPr>
          <a:xfrm>
            <a:off x="726097" y="176142"/>
            <a:ext cx="1723541" cy="646327"/>
          </a:xfrm>
          <a:prstGeom prst="rect">
            <a:avLst/>
          </a:prstGeom>
          <a:noFill/>
        </p:spPr>
        <p:txBody>
          <a:bodyPr wrap="none" lIns="91436" tIns="45718" rIns="91436" bIns="45718" rtlCol="0">
            <a:spAutoFit/>
          </a:bodyPr>
          <a:lstStyle/>
          <a:p>
            <a:pPr algn="ctr"/>
            <a:r>
              <a:rPr lang="zh-CN" altLang="en-US" sz="1800" spc="600" dirty="0">
                <a:solidFill>
                  <a:schemeClr val="tx2"/>
                </a:solidFill>
                <a:latin typeface="微软雅黑" panose="020B0503020204020204" pitchFamily="34" charset="-122"/>
              </a:rPr>
              <a:t>非功能数据</a:t>
            </a:r>
            <a:endParaRPr lang="en-US" altLang="zh-CN" sz="1800" spc="600" dirty="0">
              <a:solidFill>
                <a:schemeClr val="tx2"/>
              </a:solidFill>
              <a:latin typeface="微软雅黑" panose="020B0503020204020204" pitchFamily="34" charset="-122"/>
            </a:endParaRPr>
          </a:p>
          <a:p>
            <a:pPr algn="ctr"/>
            <a:r>
              <a:rPr lang="zh-CN" altLang="en-US" sz="1800" spc="600" dirty="0">
                <a:solidFill>
                  <a:schemeClr val="tx2"/>
                </a:solidFill>
                <a:latin typeface="微软雅黑" panose="020B0503020204020204" pitchFamily="34" charset="-122"/>
              </a:rPr>
              <a:t>管理功能 </a:t>
            </a:r>
          </a:p>
        </p:txBody>
      </p:sp>
      <p:sp>
        <p:nvSpPr>
          <p:cNvPr id="65" name="矩形 64"/>
          <p:cNvSpPr/>
          <p:nvPr/>
        </p:nvSpPr>
        <p:spPr>
          <a:xfrm>
            <a:off x="3381948" y="325001"/>
            <a:ext cx="5316638" cy="384717"/>
          </a:xfrm>
          <a:prstGeom prst="rect">
            <a:avLst/>
          </a:prstGeom>
        </p:spPr>
        <p:txBody>
          <a:bodyPr wrap="square" lIns="91436" tIns="45718" rIns="91436" bIns="45718">
            <a:spAutoFit/>
          </a:bodyPr>
          <a:lstStyle/>
          <a:p>
            <a:r>
              <a:rPr lang="en-US" altLang="zh-CN" dirty="0">
                <a:solidFill>
                  <a:schemeClr val="bg1"/>
                </a:solidFill>
                <a:latin typeface="微软雅黑" panose="020B0503020204020204" pitchFamily="34" charset="-122"/>
              </a:rPr>
              <a:t>Non‑functional data management features</a:t>
            </a:r>
          </a:p>
        </p:txBody>
      </p:sp>
      <p:grpSp>
        <p:nvGrpSpPr>
          <p:cNvPr id="44" name="组合 43">
            <a:extLst>
              <a:ext uri="{FF2B5EF4-FFF2-40B4-BE49-F238E27FC236}">
                <a16:creationId xmlns:a16="http://schemas.microsoft.com/office/drawing/2014/main" id="{0FA7332E-FEFF-4B2D-953A-B032DA3D9526}"/>
              </a:ext>
            </a:extLst>
          </p:cNvPr>
          <p:cNvGrpSpPr/>
          <p:nvPr/>
        </p:nvGrpSpPr>
        <p:grpSpPr>
          <a:xfrm>
            <a:off x="10058402" y="219571"/>
            <a:ext cx="2110519" cy="487244"/>
            <a:chOff x="10084160" y="245329"/>
            <a:chExt cx="2110519" cy="487244"/>
          </a:xfrm>
        </p:grpSpPr>
        <p:grpSp>
          <p:nvGrpSpPr>
            <p:cNvPr id="49" name="组合 48">
              <a:extLst>
                <a:ext uri="{FF2B5EF4-FFF2-40B4-BE49-F238E27FC236}">
                  <a16:creationId xmlns:a16="http://schemas.microsoft.com/office/drawing/2014/main" id="{612CED2E-3BA5-4FC9-A4E7-7D950812B948}"/>
                </a:ext>
              </a:extLst>
            </p:cNvPr>
            <p:cNvGrpSpPr/>
            <p:nvPr/>
          </p:nvGrpSpPr>
          <p:grpSpPr>
            <a:xfrm>
              <a:off x="11426985" y="245329"/>
              <a:ext cx="767694" cy="487244"/>
              <a:chOff x="11289749" y="812504"/>
              <a:chExt cx="767694" cy="487244"/>
            </a:xfrm>
          </p:grpSpPr>
          <p:grpSp>
            <p:nvGrpSpPr>
              <p:cNvPr id="51" name="组 2">
                <a:extLst>
                  <a:ext uri="{FF2B5EF4-FFF2-40B4-BE49-F238E27FC236}">
                    <a16:creationId xmlns:a16="http://schemas.microsoft.com/office/drawing/2014/main" id="{40F9B414-2533-4594-9168-5CDB1145C515}"/>
                  </a:ext>
                </a:extLst>
              </p:cNvPr>
              <p:cNvGrpSpPr/>
              <p:nvPr/>
            </p:nvGrpSpPr>
            <p:grpSpPr>
              <a:xfrm>
                <a:off x="11289750" y="812504"/>
                <a:ext cx="767693" cy="487244"/>
                <a:chOff x="11424304" y="252856"/>
                <a:chExt cx="767693" cy="487245"/>
              </a:xfrm>
            </p:grpSpPr>
            <p:grpSp>
              <p:nvGrpSpPr>
                <p:cNvPr id="53" name="组 1">
                  <a:extLst>
                    <a:ext uri="{FF2B5EF4-FFF2-40B4-BE49-F238E27FC236}">
                      <a16:creationId xmlns:a16="http://schemas.microsoft.com/office/drawing/2014/main" id="{1AE7BAB0-4A7D-4B74-81D2-E934729F5803}"/>
                    </a:ext>
                  </a:extLst>
                </p:cNvPr>
                <p:cNvGrpSpPr/>
                <p:nvPr/>
              </p:nvGrpSpPr>
              <p:grpSpPr>
                <a:xfrm>
                  <a:off x="12039604" y="252856"/>
                  <a:ext cx="152393" cy="484287"/>
                  <a:chOff x="12039604" y="252856"/>
                  <a:chExt cx="152393" cy="484287"/>
                </a:xfrm>
              </p:grpSpPr>
              <p:sp>
                <p:nvSpPr>
                  <p:cNvPr id="55" name="圆角矩形 64">
                    <a:extLst>
                      <a:ext uri="{FF2B5EF4-FFF2-40B4-BE49-F238E27FC236}">
                        <a16:creationId xmlns:a16="http://schemas.microsoft.com/office/drawing/2014/main" id="{9FAC35FD-BC74-4D2D-995C-E6B78D317A27}"/>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65">
                    <a:extLst>
                      <a:ext uri="{FF2B5EF4-FFF2-40B4-BE49-F238E27FC236}">
                        <a16:creationId xmlns:a16="http://schemas.microsoft.com/office/drawing/2014/main" id="{61C3FE62-9B04-4F02-A78C-D8F5192DF3EA}"/>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66">
                    <a:extLst>
                      <a:ext uri="{FF2B5EF4-FFF2-40B4-BE49-F238E27FC236}">
                        <a16:creationId xmlns:a16="http://schemas.microsoft.com/office/drawing/2014/main" id="{A41619DB-899F-4B07-8B65-5EE60F487569}"/>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67">
                    <a:extLst>
                      <a:ext uri="{FF2B5EF4-FFF2-40B4-BE49-F238E27FC236}">
                        <a16:creationId xmlns:a16="http://schemas.microsoft.com/office/drawing/2014/main" id="{67164F77-FE98-4D64-BEEF-B052A0AAA43F}"/>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84">
                    <a:extLst>
                      <a:ext uri="{FF2B5EF4-FFF2-40B4-BE49-F238E27FC236}">
                        <a16:creationId xmlns:a16="http://schemas.microsoft.com/office/drawing/2014/main" id="{3937886D-8809-4135-B32B-513CC75EA51E}"/>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圆角矩形 63">
                  <a:extLst>
                    <a:ext uri="{FF2B5EF4-FFF2-40B4-BE49-F238E27FC236}">
                      <a16:creationId xmlns:a16="http://schemas.microsoft.com/office/drawing/2014/main" id="{851F4589-B6BE-4AAE-9FDE-F2C7D30FF5E7}"/>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2" name="图片 51">
                <a:extLst>
                  <a:ext uri="{FF2B5EF4-FFF2-40B4-BE49-F238E27FC236}">
                    <a16:creationId xmlns:a16="http://schemas.microsoft.com/office/drawing/2014/main" id="{6B189D66-644E-448F-B1F4-B8D8D366ACB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50" name="文本框 49">
              <a:extLst>
                <a:ext uri="{FF2B5EF4-FFF2-40B4-BE49-F238E27FC236}">
                  <a16:creationId xmlns:a16="http://schemas.microsoft.com/office/drawing/2014/main" id="{3D789EC8-F93E-4D81-BF7E-A4C9329CAA3E}"/>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pic>
        <p:nvPicPr>
          <p:cNvPr id="3" name="图片 2">
            <a:extLst>
              <a:ext uri="{FF2B5EF4-FFF2-40B4-BE49-F238E27FC236}">
                <a16:creationId xmlns:a16="http://schemas.microsoft.com/office/drawing/2014/main" id="{BC193A2E-1564-4A4D-99B9-98D6B4B5848C}"/>
              </a:ext>
            </a:extLst>
          </p:cNvPr>
          <p:cNvPicPr>
            <a:picLocks noChangeAspect="1"/>
          </p:cNvPicPr>
          <p:nvPr/>
        </p:nvPicPr>
        <p:blipFill>
          <a:blip r:embed="rId5"/>
          <a:stretch>
            <a:fillRect/>
          </a:stretch>
        </p:blipFill>
        <p:spPr>
          <a:xfrm>
            <a:off x="833437" y="1914898"/>
            <a:ext cx="10525125" cy="2762250"/>
          </a:xfrm>
          <a:prstGeom prst="rect">
            <a:avLst/>
          </a:prstGeom>
        </p:spPr>
      </p:pic>
      <p:sp>
        <p:nvSpPr>
          <p:cNvPr id="60" name="圆角矩形 50">
            <a:extLst>
              <a:ext uri="{FF2B5EF4-FFF2-40B4-BE49-F238E27FC236}">
                <a16:creationId xmlns:a16="http://schemas.microsoft.com/office/drawing/2014/main" id="{0163E702-7DCB-4E8C-AF58-6AB96605358C}"/>
              </a:ext>
            </a:extLst>
          </p:cNvPr>
          <p:cNvSpPr/>
          <p:nvPr/>
        </p:nvSpPr>
        <p:spPr>
          <a:xfrm rot="10800000" flipV="1">
            <a:off x="894144" y="1080463"/>
            <a:ext cx="3030204"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zh-CN" altLang="en-US" sz="2400" dirty="0"/>
              <a:t>非功能数据管理功能 </a:t>
            </a:r>
          </a:p>
        </p:txBody>
      </p:sp>
      <p:sp>
        <p:nvSpPr>
          <p:cNvPr id="2" name="矩形: 圆角 1">
            <a:extLst>
              <a:ext uri="{FF2B5EF4-FFF2-40B4-BE49-F238E27FC236}">
                <a16:creationId xmlns:a16="http://schemas.microsoft.com/office/drawing/2014/main" id="{81ABC43A-212F-49C8-A7F1-DE11B2E6E3D2}"/>
              </a:ext>
            </a:extLst>
          </p:cNvPr>
          <p:cNvSpPr/>
          <p:nvPr/>
        </p:nvSpPr>
        <p:spPr>
          <a:xfrm>
            <a:off x="908212" y="3513589"/>
            <a:ext cx="1666176" cy="495886"/>
          </a:xfrm>
          <a:prstGeom prst="roundRect">
            <a:avLst/>
          </a:prstGeom>
          <a:solidFill>
            <a:schemeClr val="bg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DAE33FD-0085-474C-AFFD-6C4146200D43}"/>
              </a:ext>
            </a:extLst>
          </p:cNvPr>
          <p:cNvSpPr txBox="1"/>
          <p:nvPr/>
        </p:nvSpPr>
        <p:spPr>
          <a:xfrm>
            <a:off x="2417050" y="5133413"/>
            <a:ext cx="7409674" cy="961289"/>
          </a:xfrm>
          <a:prstGeom prst="rect">
            <a:avLst/>
          </a:prstGeom>
          <a:noFill/>
        </p:spPr>
        <p:txBody>
          <a:bodyPr wrap="square" rtlCol="0">
            <a:spAutoFit/>
          </a:bodyPr>
          <a:lstStyle/>
          <a:p>
            <a:pPr indent="720000">
              <a:lnSpc>
                <a:spcPct val="150000"/>
              </a:lnSpc>
            </a:pPr>
            <a:r>
              <a:rPr lang="zh-CN" altLang="en-US" sz="2000" dirty="0">
                <a:latin typeface="+mn-ea"/>
              </a:rPr>
              <a:t>性能：通常被视为最要的非功能特性之一，直接与</a:t>
            </a:r>
            <a:r>
              <a:rPr lang="en-US" altLang="zh-CN" sz="2000" dirty="0">
                <a:latin typeface="+mn-ea"/>
              </a:rPr>
              <a:t>DMS</a:t>
            </a:r>
            <a:r>
              <a:rPr lang="zh-CN" altLang="en-US" sz="2000" dirty="0">
                <a:latin typeface="+mn-ea"/>
              </a:rPr>
              <a:t>的请求执行有关。典型的性能指标是吞吐量和延迟。</a:t>
            </a:r>
          </a:p>
        </p:txBody>
      </p:sp>
      <p:sp>
        <p:nvSpPr>
          <p:cNvPr id="23" name="矩形: 圆角 22">
            <a:extLst>
              <a:ext uri="{FF2B5EF4-FFF2-40B4-BE49-F238E27FC236}">
                <a16:creationId xmlns:a16="http://schemas.microsoft.com/office/drawing/2014/main" id="{ABA12A9D-4EFD-4F66-ADA3-113314270899}"/>
              </a:ext>
            </a:extLst>
          </p:cNvPr>
          <p:cNvSpPr/>
          <p:nvPr/>
        </p:nvSpPr>
        <p:spPr>
          <a:xfrm>
            <a:off x="2864305" y="3511920"/>
            <a:ext cx="1433885" cy="495886"/>
          </a:xfrm>
          <a:prstGeom prst="roundRect">
            <a:avLst/>
          </a:prstGeom>
          <a:solidFill>
            <a:schemeClr val="bg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112E2BF8-459D-4100-A605-759B2E1BC45F}"/>
              </a:ext>
            </a:extLst>
          </p:cNvPr>
          <p:cNvSpPr/>
          <p:nvPr/>
        </p:nvSpPr>
        <p:spPr>
          <a:xfrm>
            <a:off x="4498207" y="3513589"/>
            <a:ext cx="1433885" cy="495886"/>
          </a:xfrm>
          <a:prstGeom prst="roundRect">
            <a:avLst/>
          </a:prstGeom>
          <a:solidFill>
            <a:schemeClr val="bg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C52B4E92-F569-4E41-AE27-3F91B2A476FD}"/>
              </a:ext>
            </a:extLst>
          </p:cNvPr>
          <p:cNvSpPr/>
          <p:nvPr/>
        </p:nvSpPr>
        <p:spPr>
          <a:xfrm>
            <a:off x="6360055" y="3527418"/>
            <a:ext cx="1433886" cy="495886"/>
          </a:xfrm>
          <a:prstGeom prst="roundRect">
            <a:avLst/>
          </a:prstGeom>
          <a:solidFill>
            <a:schemeClr val="bg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5D4EC416-452E-48D2-A9B7-D2FE954D272F}"/>
              </a:ext>
            </a:extLst>
          </p:cNvPr>
          <p:cNvSpPr/>
          <p:nvPr/>
        </p:nvSpPr>
        <p:spPr>
          <a:xfrm>
            <a:off x="8064122" y="3527418"/>
            <a:ext cx="1518566" cy="495886"/>
          </a:xfrm>
          <a:prstGeom prst="roundRect">
            <a:avLst/>
          </a:prstGeom>
          <a:solidFill>
            <a:schemeClr val="bg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0A57D2DD-6247-4E69-BEA5-4DB562ADF0F3}"/>
              </a:ext>
            </a:extLst>
          </p:cNvPr>
          <p:cNvSpPr/>
          <p:nvPr/>
        </p:nvSpPr>
        <p:spPr>
          <a:xfrm>
            <a:off x="9764328" y="3537365"/>
            <a:ext cx="1464868" cy="719117"/>
          </a:xfrm>
          <a:prstGeom prst="roundRect">
            <a:avLst/>
          </a:prstGeom>
          <a:solidFill>
            <a:schemeClr val="bg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7594EEA-7C71-46B2-9378-2862CAEA20E3}"/>
              </a:ext>
            </a:extLst>
          </p:cNvPr>
          <p:cNvSpPr txBox="1"/>
          <p:nvPr/>
        </p:nvSpPr>
        <p:spPr>
          <a:xfrm>
            <a:off x="2102898" y="4931253"/>
            <a:ext cx="7982569" cy="1422954"/>
          </a:xfrm>
          <a:prstGeom prst="rect">
            <a:avLst/>
          </a:prstGeom>
          <a:noFill/>
        </p:spPr>
        <p:txBody>
          <a:bodyPr wrap="square" rtlCol="0">
            <a:spAutoFit/>
          </a:bodyPr>
          <a:lstStyle/>
          <a:p>
            <a:pPr indent="720000">
              <a:lnSpc>
                <a:spcPct val="150000"/>
              </a:lnSpc>
            </a:pPr>
            <a:r>
              <a:rPr lang="zh-CN" altLang="en-US" sz="2000" dirty="0">
                <a:latin typeface="+mn-ea"/>
              </a:rPr>
              <a:t>可拓展性：可拓展性侧重于处理任意工作负载的一般能力。通过向单个节点添加计算资源来应用垂直拓展，通过向集群添加节点来应用水平拓展。</a:t>
            </a:r>
          </a:p>
        </p:txBody>
      </p:sp>
      <p:sp>
        <p:nvSpPr>
          <p:cNvPr id="6" name="文本框 5">
            <a:extLst>
              <a:ext uri="{FF2B5EF4-FFF2-40B4-BE49-F238E27FC236}">
                <a16:creationId xmlns:a16="http://schemas.microsoft.com/office/drawing/2014/main" id="{33B1510D-53F3-47C2-A5BA-A99341CF7D59}"/>
              </a:ext>
            </a:extLst>
          </p:cNvPr>
          <p:cNvSpPr txBox="1"/>
          <p:nvPr/>
        </p:nvSpPr>
        <p:spPr>
          <a:xfrm>
            <a:off x="2157310" y="5028199"/>
            <a:ext cx="7919634" cy="961289"/>
          </a:xfrm>
          <a:prstGeom prst="rect">
            <a:avLst/>
          </a:prstGeom>
          <a:noFill/>
        </p:spPr>
        <p:txBody>
          <a:bodyPr wrap="square" rtlCol="0">
            <a:spAutoFit/>
          </a:bodyPr>
          <a:lstStyle/>
          <a:p>
            <a:pPr indent="720000">
              <a:lnSpc>
                <a:spcPct val="150000"/>
              </a:lnSpc>
            </a:pPr>
            <a:r>
              <a:rPr lang="zh-CN" altLang="en-US" sz="2000" dirty="0">
                <a:latin typeface="+mn-ea"/>
              </a:rPr>
              <a:t>弹性：与水平拓展紧密耦合，有助于通过拓展相应的集群来克服突然工作负载波动，而不需要任何停机时间。</a:t>
            </a:r>
          </a:p>
        </p:txBody>
      </p:sp>
      <p:sp>
        <p:nvSpPr>
          <p:cNvPr id="7" name="文本框 6">
            <a:extLst>
              <a:ext uri="{FF2B5EF4-FFF2-40B4-BE49-F238E27FC236}">
                <a16:creationId xmlns:a16="http://schemas.microsoft.com/office/drawing/2014/main" id="{D723B6F9-9F6D-417A-9D4B-6B82E88C2CFD}"/>
              </a:ext>
            </a:extLst>
          </p:cNvPr>
          <p:cNvSpPr txBox="1"/>
          <p:nvPr/>
        </p:nvSpPr>
        <p:spPr>
          <a:xfrm>
            <a:off x="2287780" y="5030969"/>
            <a:ext cx="7616276" cy="961289"/>
          </a:xfrm>
          <a:prstGeom prst="rect">
            <a:avLst/>
          </a:prstGeom>
          <a:noFill/>
        </p:spPr>
        <p:txBody>
          <a:bodyPr wrap="square" rtlCol="0">
            <a:spAutoFit/>
          </a:bodyPr>
          <a:lstStyle/>
          <a:p>
            <a:pPr indent="720000">
              <a:lnSpc>
                <a:spcPct val="150000"/>
              </a:lnSpc>
            </a:pPr>
            <a:r>
              <a:rPr lang="zh-CN" altLang="en-US" sz="2000" dirty="0">
                <a:latin typeface="+mn-ea"/>
              </a:rPr>
              <a:t>可用性：表示系统在需要时可操作和可访问的程度，是建立在可拓展性和弹性的基础上的。</a:t>
            </a:r>
          </a:p>
        </p:txBody>
      </p:sp>
      <p:sp>
        <p:nvSpPr>
          <p:cNvPr id="8" name="文本框 7">
            <a:extLst>
              <a:ext uri="{FF2B5EF4-FFF2-40B4-BE49-F238E27FC236}">
                <a16:creationId xmlns:a16="http://schemas.microsoft.com/office/drawing/2014/main" id="{92144E24-F6B6-4BE8-A527-6B2A856B3AB0}"/>
              </a:ext>
            </a:extLst>
          </p:cNvPr>
          <p:cNvSpPr txBox="1"/>
          <p:nvPr/>
        </p:nvSpPr>
        <p:spPr>
          <a:xfrm>
            <a:off x="2161661" y="5156405"/>
            <a:ext cx="7919634" cy="961289"/>
          </a:xfrm>
          <a:prstGeom prst="rect">
            <a:avLst/>
          </a:prstGeom>
          <a:noFill/>
        </p:spPr>
        <p:txBody>
          <a:bodyPr wrap="square" rtlCol="0">
            <a:spAutoFit/>
          </a:bodyPr>
          <a:lstStyle/>
          <a:p>
            <a:pPr indent="720000">
              <a:lnSpc>
                <a:spcPct val="150000"/>
              </a:lnSpc>
            </a:pPr>
            <a:r>
              <a:rPr lang="zh-CN" altLang="en-US" sz="2000" dirty="0">
                <a:latin typeface="+mn-ea"/>
              </a:rPr>
              <a:t>一致性：每一个更新成功后，分布式系统中的所有节点，都能读到最新的信息。</a:t>
            </a:r>
          </a:p>
        </p:txBody>
      </p:sp>
      <p:sp>
        <p:nvSpPr>
          <p:cNvPr id="9" name="文本框 8">
            <a:extLst>
              <a:ext uri="{FF2B5EF4-FFF2-40B4-BE49-F238E27FC236}">
                <a16:creationId xmlns:a16="http://schemas.microsoft.com/office/drawing/2014/main" id="{EDA6E6E5-D2FE-47E8-9EE9-0AC7965DF394}"/>
              </a:ext>
            </a:extLst>
          </p:cNvPr>
          <p:cNvSpPr txBox="1"/>
          <p:nvPr/>
        </p:nvSpPr>
        <p:spPr>
          <a:xfrm>
            <a:off x="2390022" y="5135600"/>
            <a:ext cx="7409674" cy="961289"/>
          </a:xfrm>
          <a:prstGeom prst="rect">
            <a:avLst/>
          </a:prstGeom>
          <a:noFill/>
        </p:spPr>
        <p:txBody>
          <a:bodyPr wrap="square" rtlCol="0">
            <a:spAutoFit/>
          </a:bodyPr>
          <a:lstStyle/>
          <a:p>
            <a:pPr indent="720000">
              <a:lnSpc>
                <a:spcPct val="150000"/>
              </a:lnSpc>
            </a:pPr>
            <a:r>
              <a:rPr lang="zh-CN" altLang="en-US" sz="2000" dirty="0">
                <a:latin typeface="+mn-ea"/>
              </a:rPr>
              <a:t>大数据处理：将大数据处理框架本地集成到</a:t>
            </a:r>
            <a:r>
              <a:rPr lang="en-US" altLang="zh-CN" sz="2000" dirty="0">
                <a:latin typeface="+mn-ea"/>
              </a:rPr>
              <a:t>DMS</a:t>
            </a:r>
            <a:r>
              <a:rPr lang="zh-CN" altLang="en-US" sz="2000" dirty="0">
                <a:latin typeface="+mn-ea"/>
              </a:rPr>
              <a:t>的需求与最近发展的大数据处理框架的数量一起出现。</a:t>
            </a:r>
          </a:p>
        </p:txBody>
      </p:sp>
    </p:spTree>
    <p:extLst>
      <p:ext uri="{BB962C8B-B14F-4D97-AF65-F5344CB8AC3E}">
        <p14:creationId xmlns:p14="http://schemas.microsoft.com/office/powerpoint/2010/main" val="30377906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1000"/>
                                        <p:tgtEl>
                                          <p:spTgt spid="4"/>
                                        </p:tgtEl>
                                      </p:cBhvr>
                                    </p:animEffect>
                                    <p:set>
                                      <p:cBhvr>
                                        <p:cTn id="18" dur="1" fill="hold">
                                          <p:stCondLst>
                                            <p:cond delay="999"/>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par>
                                <p:cTn id="32" presetID="10" presetClass="exit" presetSubtype="0" fill="hold" grpId="1" nodeType="withEffect">
                                  <p:stCondLst>
                                    <p:cond delay="250"/>
                                  </p:stCondLst>
                                  <p:childTnLst>
                                    <p:animEffect transition="out" filter="fade">
                                      <p:cBhvr>
                                        <p:cTn id="33" dur="750"/>
                                        <p:tgtEl>
                                          <p:spTgt spid="5"/>
                                        </p:tgtEl>
                                      </p:cBhvr>
                                    </p:animEffect>
                                    <p:set>
                                      <p:cBhvr>
                                        <p:cTn id="34" dur="1" fill="hold">
                                          <p:stCondLst>
                                            <p:cond delay="749"/>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24"/>
                                        </p:tgtEl>
                                      </p:cBhvr>
                                    </p:animEffect>
                                    <p:set>
                                      <p:cBhvr>
                                        <p:cTn id="47" dur="1" fill="hold">
                                          <p:stCondLst>
                                            <p:cond delay="499"/>
                                          </p:stCondLst>
                                        </p:cTn>
                                        <p:tgtEl>
                                          <p:spTgt spid="24"/>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1000"/>
                                        <p:tgtEl>
                                          <p:spTgt spid="6"/>
                                        </p:tgtEl>
                                      </p:cBhvr>
                                    </p:animEffect>
                                    <p:set>
                                      <p:cBhvr>
                                        <p:cTn id="50" dur="1" fill="hold">
                                          <p:stCondLst>
                                            <p:cond delay="999"/>
                                          </p:stCondLst>
                                        </p:cTn>
                                        <p:tgtEl>
                                          <p:spTgt spid="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grpId="0" nodeType="withEffect">
                                  <p:stCondLst>
                                    <p:cond delay="25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10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5"/>
                                        </p:tgtEl>
                                      </p:cBhvr>
                                    </p:animEffect>
                                    <p:set>
                                      <p:cBhvr>
                                        <p:cTn id="63" dur="1" fill="hold">
                                          <p:stCondLst>
                                            <p:cond delay="499"/>
                                          </p:stCondLst>
                                        </p:cTn>
                                        <p:tgtEl>
                                          <p:spTgt spid="25"/>
                                        </p:tgtEl>
                                        <p:attrNameLst>
                                          <p:attrName>style.visibility</p:attrName>
                                        </p:attrNameLst>
                                      </p:cBhvr>
                                      <p:to>
                                        <p:strVal val="hidden"/>
                                      </p:to>
                                    </p:set>
                                  </p:childTnLst>
                                </p:cTn>
                              </p:par>
                              <p:par>
                                <p:cTn id="64" presetID="10" presetClass="exit" presetSubtype="0" fill="hold" grpId="1" nodeType="withEffect">
                                  <p:stCondLst>
                                    <p:cond delay="250"/>
                                  </p:stCondLst>
                                  <p:childTnLst>
                                    <p:animEffect transition="out" filter="fade">
                                      <p:cBhvr>
                                        <p:cTn id="65" dur="1000"/>
                                        <p:tgtEl>
                                          <p:spTgt spid="7"/>
                                        </p:tgtEl>
                                      </p:cBhvr>
                                    </p:animEffect>
                                    <p:set>
                                      <p:cBhvr>
                                        <p:cTn id="66" dur="1" fill="hold">
                                          <p:stCondLst>
                                            <p:cond delay="999"/>
                                          </p:stCondLst>
                                        </p:cTn>
                                        <p:tgtEl>
                                          <p:spTgt spid="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8"/>
                                        </p:tgtEl>
                                        <p:attrNameLst>
                                          <p:attrName>style.visibility</p:attrName>
                                        </p:attrNameLst>
                                      </p:cBhvr>
                                      <p:to>
                                        <p:strVal val="visible"/>
                                      </p:to>
                                    </p:set>
                                    <p:animEffect transition="in" filter="fade">
                                      <p:cBhvr>
                                        <p:cTn id="74" dur="1000"/>
                                        <p:tgtEl>
                                          <p:spTgt spid="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26"/>
                                        </p:tgtEl>
                                      </p:cBhvr>
                                    </p:animEffect>
                                    <p:set>
                                      <p:cBhvr>
                                        <p:cTn id="79" dur="1" fill="hold">
                                          <p:stCondLst>
                                            <p:cond delay="499"/>
                                          </p:stCondLst>
                                        </p:cTn>
                                        <p:tgtEl>
                                          <p:spTgt spid="26"/>
                                        </p:tgtEl>
                                        <p:attrNameLst>
                                          <p:attrName>style.visibility</p:attrName>
                                        </p:attrNameLst>
                                      </p:cBhvr>
                                      <p:to>
                                        <p:strVal val="hidden"/>
                                      </p:to>
                                    </p:set>
                                  </p:childTnLst>
                                </p:cTn>
                              </p:par>
                              <p:par>
                                <p:cTn id="80" presetID="10" presetClass="exit" presetSubtype="0" fill="hold" grpId="1" nodeType="withEffect">
                                  <p:stCondLst>
                                    <p:cond delay="250"/>
                                  </p:stCondLst>
                                  <p:childTnLst>
                                    <p:animEffect transition="out" filter="fade">
                                      <p:cBhvr>
                                        <p:cTn id="81" dur="1000"/>
                                        <p:tgtEl>
                                          <p:spTgt spid="8"/>
                                        </p:tgtEl>
                                      </p:cBhvr>
                                    </p:animEffect>
                                    <p:set>
                                      <p:cBhvr>
                                        <p:cTn id="82" dur="1" fill="hold">
                                          <p:stCondLst>
                                            <p:cond delay="999"/>
                                          </p:stCondLst>
                                        </p:cTn>
                                        <p:tgtEl>
                                          <p:spTgt spid="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fade">
                                      <p:cBhvr>
                                        <p:cTn id="9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p:bldP spid="4" grpId="1"/>
      <p:bldP spid="23" grpId="0" animBg="1"/>
      <p:bldP spid="23" grpId="1" animBg="1"/>
      <p:bldP spid="24" grpId="0" animBg="1"/>
      <p:bldP spid="24" grpId="1" animBg="1"/>
      <p:bldP spid="25" grpId="0" animBg="1"/>
      <p:bldP spid="25" grpId="1" animBg="1"/>
      <p:bldP spid="26" grpId="0" animBg="1"/>
      <p:bldP spid="26" grpId="1" animBg="1"/>
      <p:bldP spid="27" grpId="0" animBg="1"/>
      <p:bldP spid="5" grpId="0"/>
      <p:bldP spid="5" grpId="1"/>
      <p:bldP spid="6" grpId="0"/>
      <p:bldP spid="6" grpId="1"/>
      <p:bldP spid="7" grpId="0"/>
      <p:bldP spid="7" grpId="1"/>
      <p:bldP spid="8" grpId="0"/>
      <p:bldP spid="8" grpId="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5</a:t>
              </a:r>
              <a:endParaRPr lang="zh-CN" altLang="en-US" sz="6000" dirty="0"/>
            </a:p>
          </p:txBody>
        </p:sp>
        <p:sp>
          <p:nvSpPr>
            <p:cNvPr id="42" name="文本框 41"/>
            <p:cNvSpPr txBox="1"/>
            <p:nvPr/>
          </p:nvSpPr>
          <p:spPr>
            <a:xfrm>
              <a:off x="7047582" y="3064870"/>
              <a:ext cx="4339645"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数据存储系统</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2698855" y="3264361"/>
              <a:ext cx="3401055"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rPr>
                <a:t>Data storage systems</a:t>
              </a:r>
            </a:p>
          </p:txBody>
        </p:sp>
      </p:grpSp>
      <p:grpSp>
        <p:nvGrpSpPr>
          <p:cNvPr id="25" name="组合 24">
            <a:extLst>
              <a:ext uri="{FF2B5EF4-FFF2-40B4-BE49-F238E27FC236}">
                <a16:creationId xmlns:a16="http://schemas.microsoft.com/office/drawing/2014/main" id="{411B9348-0907-4078-A261-1DA66E80B831}"/>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F41A2065-AAD4-48BA-999F-3260AB90DC9A}"/>
                </a:ext>
              </a:extLst>
            </p:cNvPr>
            <p:cNvGrpSpPr/>
            <p:nvPr/>
          </p:nvGrpSpPr>
          <p:grpSpPr>
            <a:xfrm>
              <a:off x="11426985" y="245329"/>
              <a:ext cx="767694" cy="487244"/>
              <a:chOff x="11289749" y="812504"/>
              <a:chExt cx="767694" cy="487244"/>
            </a:xfrm>
          </p:grpSpPr>
          <p:grpSp>
            <p:nvGrpSpPr>
              <p:cNvPr id="41" name="组 2">
                <a:extLst>
                  <a:ext uri="{FF2B5EF4-FFF2-40B4-BE49-F238E27FC236}">
                    <a16:creationId xmlns:a16="http://schemas.microsoft.com/office/drawing/2014/main" id="{9AE41103-5D70-4B0D-83AA-B54DE2A32D56}"/>
                  </a:ext>
                </a:extLst>
              </p:cNvPr>
              <p:cNvGrpSpPr/>
              <p:nvPr/>
            </p:nvGrpSpPr>
            <p:grpSpPr>
              <a:xfrm>
                <a:off x="11289750" y="812504"/>
                <a:ext cx="767693" cy="487244"/>
                <a:chOff x="11424304" y="252856"/>
                <a:chExt cx="767693" cy="487245"/>
              </a:xfrm>
            </p:grpSpPr>
            <p:grpSp>
              <p:nvGrpSpPr>
                <p:cNvPr id="44" name="组 1">
                  <a:extLst>
                    <a:ext uri="{FF2B5EF4-FFF2-40B4-BE49-F238E27FC236}">
                      <a16:creationId xmlns:a16="http://schemas.microsoft.com/office/drawing/2014/main" id="{2AF9392E-FFB2-4A32-B936-70B1E724C3DF}"/>
                    </a:ext>
                  </a:extLst>
                </p:cNvPr>
                <p:cNvGrpSpPr/>
                <p:nvPr/>
              </p:nvGrpSpPr>
              <p:grpSpPr>
                <a:xfrm>
                  <a:off x="12039604" y="252856"/>
                  <a:ext cx="152393" cy="484287"/>
                  <a:chOff x="12039604" y="252856"/>
                  <a:chExt cx="152393" cy="484287"/>
                </a:xfrm>
              </p:grpSpPr>
              <p:sp>
                <p:nvSpPr>
                  <p:cNvPr id="52" name="圆角矩形 76">
                    <a:extLst>
                      <a:ext uri="{FF2B5EF4-FFF2-40B4-BE49-F238E27FC236}">
                        <a16:creationId xmlns:a16="http://schemas.microsoft.com/office/drawing/2014/main" id="{2A571380-D80D-4B9C-A41D-0E641C5CC617}"/>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77">
                    <a:extLst>
                      <a:ext uri="{FF2B5EF4-FFF2-40B4-BE49-F238E27FC236}">
                        <a16:creationId xmlns:a16="http://schemas.microsoft.com/office/drawing/2014/main" id="{6B35072F-1E99-48F6-9BE0-AEB87A5008F3}"/>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78">
                    <a:extLst>
                      <a:ext uri="{FF2B5EF4-FFF2-40B4-BE49-F238E27FC236}">
                        <a16:creationId xmlns:a16="http://schemas.microsoft.com/office/drawing/2014/main" id="{06C23F9E-719F-4451-967B-52B55465DCF9}"/>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79">
                    <a:extLst>
                      <a:ext uri="{FF2B5EF4-FFF2-40B4-BE49-F238E27FC236}">
                        <a16:creationId xmlns:a16="http://schemas.microsoft.com/office/drawing/2014/main" id="{6A7812E6-1732-4E44-A24C-07C5FE75311A}"/>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80">
                    <a:extLst>
                      <a:ext uri="{FF2B5EF4-FFF2-40B4-BE49-F238E27FC236}">
                        <a16:creationId xmlns:a16="http://schemas.microsoft.com/office/drawing/2014/main" id="{901207CE-30C4-4FA6-98C9-3B3DC7E003AB}"/>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圆角矩形 75">
                  <a:extLst>
                    <a:ext uri="{FF2B5EF4-FFF2-40B4-BE49-F238E27FC236}">
                      <a16:creationId xmlns:a16="http://schemas.microsoft.com/office/drawing/2014/main" id="{9095E8CD-F023-40DE-B028-3EFACEBBDB8A}"/>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C5AD0EB6-4383-48CB-849E-CCAAB2C1E437}"/>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39" name="文本框 38">
              <a:extLst>
                <a:ext uri="{FF2B5EF4-FFF2-40B4-BE49-F238E27FC236}">
                  <a16:creationId xmlns:a16="http://schemas.microsoft.com/office/drawing/2014/main" id="{1CD39D03-2A58-448C-A089-C11A12593FE3}"/>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Tree>
    <p:extLst>
      <p:ext uri="{BB962C8B-B14F-4D97-AF65-F5344CB8AC3E}">
        <p14:creationId xmlns:p14="http://schemas.microsoft.com/office/powerpoint/2010/main" val="2459572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2911048" y="252859"/>
            <a:ext cx="9280955"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66" name="文本框 65"/>
          <p:cNvSpPr txBox="1"/>
          <p:nvPr/>
        </p:nvSpPr>
        <p:spPr>
          <a:xfrm>
            <a:off x="464837" y="293709"/>
            <a:ext cx="2535468" cy="461661"/>
          </a:xfrm>
          <a:prstGeom prst="rect">
            <a:avLst/>
          </a:prstGeom>
          <a:noFill/>
        </p:spPr>
        <p:txBody>
          <a:bodyPr wrap="square" lIns="91436" tIns="45718" rIns="91436" bIns="45718" rtlCol="0">
            <a:spAutoFit/>
          </a:bodyPr>
          <a:lstStyle/>
          <a:p>
            <a:r>
              <a:rPr lang="zh-CN" altLang="en-US" sz="2400" spc="600" dirty="0">
                <a:solidFill>
                  <a:schemeClr val="tx2"/>
                </a:solidFill>
                <a:latin typeface="微软雅黑" panose="020B0503020204020204" pitchFamily="34" charset="-122"/>
              </a:rPr>
              <a:t>数据存储系统</a:t>
            </a:r>
          </a:p>
        </p:txBody>
      </p:sp>
      <p:sp>
        <p:nvSpPr>
          <p:cNvPr id="67" name="矩形 66"/>
          <p:cNvSpPr/>
          <p:nvPr/>
        </p:nvSpPr>
        <p:spPr>
          <a:xfrm>
            <a:off x="3417534" y="325001"/>
            <a:ext cx="2673224"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Data storage systems</a:t>
            </a:r>
          </a:p>
        </p:txBody>
      </p:sp>
      <p:sp>
        <p:nvSpPr>
          <p:cNvPr id="28" name="圆角矩形 50">
            <a:extLst>
              <a:ext uri="{FF2B5EF4-FFF2-40B4-BE49-F238E27FC236}">
                <a16:creationId xmlns:a16="http://schemas.microsoft.com/office/drawing/2014/main" id="{D22805AF-4176-464F-BA20-304C61C5E61D}"/>
              </a:ext>
            </a:extLst>
          </p:cNvPr>
          <p:cNvSpPr/>
          <p:nvPr/>
        </p:nvSpPr>
        <p:spPr>
          <a:xfrm rot="10800000" flipV="1">
            <a:off x="4584324" y="2287668"/>
            <a:ext cx="3057443"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mn-ea"/>
              </a:rPr>
              <a:t>数据库管理系统</a:t>
            </a:r>
          </a:p>
        </p:txBody>
      </p:sp>
      <p:grpSp>
        <p:nvGrpSpPr>
          <p:cNvPr id="29" name="组合 28">
            <a:extLst>
              <a:ext uri="{FF2B5EF4-FFF2-40B4-BE49-F238E27FC236}">
                <a16:creationId xmlns:a16="http://schemas.microsoft.com/office/drawing/2014/main" id="{69976EB0-8FA4-46F4-A397-4506099C94CC}"/>
              </a:ext>
            </a:extLst>
          </p:cNvPr>
          <p:cNvGrpSpPr/>
          <p:nvPr/>
        </p:nvGrpSpPr>
        <p:grpSpPr>
          <a:xfrm>
            <a:off x="10058402" y="219571"/>
            <a:ext cx="2110519" cy="487244"/>
            <a:chOff x="10084160" y="245329"/>
            <a:chExt cx="2110519" cy="487244"/>
          </a:xfrm>
        </p:grpSpPr>
        <p:grpSp>
          <p:nvGrpSpPr>
            <p:cNvPr id="32" name="组合 31">
              <a:extLst>
                <a:ext uri="{FF2B5EF4-FFF2-40B4-BE49-F238E27FC236}">
                  <a16:creationId xmlns:a16="http://schemas.microsoft.com/office/drawing/2014/main" id="{F038ADF1-E4AA-4DE2-B491-BA8E7A25ACE7}"/>
                </a:ext>
              </a:extLst>
            </p:cNvPr>
            <p:cNvGrpSpPr/>
            <p:nvPr/>
          </p:nvGrpSpPr>
          <p:grpSpPr>
            <a:xfrm>
              <a:off x="11426985" y="245329"/>
              <a:ext cx="767694" cy="487244"/>
              <a:chOff x="11289749" y="812504"/>
              <a:chExt cx="767694" cy="487244"/>
            </a:xfrm>
          </p:grpSpPr>
          <p:grpSp>
            <p:nvGrpSpPr>
              <p:cNvPr id="34" name="组 2">
                <a:extLst>
                  <a:ext uri="{FF2B5EF4-FFF2-40B4-BE49-F238E27FC236}">
                    <a16:creationId xmlns:a16="http://schemas.microsoft.com/office/drawing/2014/main" id="{4333B5FD-2698-4238-9C82-732250BB3EDC}"/>
                  </a:ext>
                </a:extLst>
              </p:cNvPr>
              <p:cNvGrpSpPr/>
              <p:nvPr/>
            </p:nvGrpSpPr>
            <p:grpSpPr>
              <a:xfrm>
                <a:off x="11289750" y="812504"/>
                <a:ext cx="767693" cy="487244"/>
                <a:chOff x="11424304" y="252856"/>
                <a:chExt cx="767693" cy="487245"/>
              </a:xfrm>
            </p:grpSpPr>
            <p:grpSp>
              <p:nvGrpSpPr>
                <p:cNvPr id="36" name="组 1">
                  <a:extLst>
                    <a:ext uri="{FF2B5EF4-FFF2-40B4-BE49-F238E27FC236}">
                      <a16:creationId xmlns:a16="http://schemas.microsoft.com/office/drawing/2014/main" id="{A8D8B3C2-D9A2-424D-AC62-E26A7262452C}"/>
                    </a:ext>
                  </a:extLst>
                </p:cNvPr>
                <p:cNvGrpSpPr/>
                <p:nvPr/>
              </p:nvGrpSpPr>
              <p:grpSpPr>
                <a:xfrm>
                  <a:off x="12039604" y="252856"/>
                  <a:ext cx="152393" cy="484287"/>
                  <a:chOff x="12039604" y="252856"/>
                  <a:chExt cx="152393" cy="484287"/>
                </a:xfrm>
              </p:grpSpPr>
              <p:sp>
                <p:nvSpPr>
                  <p:cNvPr id="38" name="圆角矩形 64">
                    <a:extLst>
                      <a:ext uri="{FF2B5EF4-FFF2-40B4-BE49-F238E27FC236}">
                        <a16:creationId xmlns:a16="http://schemas.microsoft.com/office/drawing/2014/main" id="{03D0C11F-B44C-4F50-8A6A-7B58BFEE3D51}"/>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65">
                    <a:extLst>
                      <a:ext uri="{FF2B5EF4-FFF2-40B4-BE49-F238E27FC236}">
                        <a16:creationId xmlns:a16="http://schemas.microsoft.com/office/drawing/2014/main" id="{8204FA17-CDFF-44D8-AF56-DB8E88E3C76B}"/>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66">
                    <a:extLst>
                      <a:ext uri="{FF2B5EF4-FFF2-40B4-BE49-F238E27FC236}">
                        <a16:creationId xmlns:a16="http://schemas.microsoft.com/office/drawing/2014/main" id="{2ECF0C5B-EF40-434F-A77C-F06CD57125F6}"/>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67">
                    <a:extLst>
                      <a:ext uri="{FF2B5EF4-FFF2-40B4-BE49-F238E27FC236}">
                        <a16:creationId xmlns:a16="http://schemas.microsoft.com/office/drawing/2014/main" id="{3099F0F9-D53A-4DF9-A0E3-E0B852E3A343}"/>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84">
                    <a:extLst>
                      <a:ext uri="{FF2B5EF4-FFF2-40B4-BE49-F238E27FC236}">
                        <a16:creationId xmlns:a16="http://schemas.microsoft.com/office/drawing/2014/main" id="{49DFFC01-27C2-4A50-A608-4610CFE87E06}"/>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圆角矩形 63">
                  <a:extLst>
                    <a:ext uri="{FF2B5EF4-FFF2-40B4-BE49-F238E27FC236}">
                      <a16:creationId xmlns:a16="http://schemas.microsoft.com/office/drawing/2014/main" id="{515406D1-990B-43B8-A216-1903BC884531}"/>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5" name="图片 34">
                <a:extLst>
                  <a:ext uri="{FF2B5EF4-FFF2-40B4-BE49-F238E27FC236}">
                    <a16:creationId xmlns:a16="http://schemas.microsoft.com/office/drawing/2014/main" id="{472EEC76-0682-4534-84AB-4913AC6FEF14}"/>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33" name="文本框 32">
              <a:extLst>
                <a:ext uri="{FF2B5EF4-FFF2-40B4-BE49-F238E27FC236}">
                  <a16:creationId xmlns:a16="http://schemas.microsoft.com/office/drawing/2014/main" id="{00C76F7B-C2F3-48C0-9044-823E836405FD}"/>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45" name="圆角矩形 50">
            <a:extLst>
              <a:ext uri="{FF2B5EF4-FFF2-40B4-BE49-F238E27FC236}">
                <a16:creationId xmlns:a16="http://schemas.microsoft.com/office/drawing/2014/main" id="{386664E2-4A9C-4BC1-9451-969AE6500CCD}"/>
              </a:ext>
            </a:extLst>
          </p:cNvPr>
          <p:cNvSpPr/>
          <p:nvPr/>
        </p:nvSpPr>
        <p:spPr>
          <a:xfrm rot="10800000" flipV="1">
            <a:off x="4584327" y="3435368"/>
            <a:ext cx="305744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mn-ea"/>
              </a:rPr>
              <a:t>选定</a:t>
            </a:r>
            <a:r>
              <a:rPr lang="en-US" altLang="zh-CN" sz="2400" dirty="0">
                <a:latin typeface="+mn-ea"/>
              </a:rPr>
              <a:t>DBMS</a:t>
            </a:r>
            <a:r>
              <a:rPr lang="zh-CN" altLang="en-US" sz="2400" dirty="0">
                <a:latin typeface="+mn-ea"/>
              </a:rPr>
              <a:t>的比较</a:t>
            </a:r>
          </a:p>
        </p:txBody>
      </p:sp>
      <p:sp>
        <p:nvSpPr>
          <p:cNvPr id="46" name="圆角矩形 50">
            <a:extLst>
              <a:ext uri="{FF2B5EF4-FFF2-40B4-BE49-F238E27FC236}">
                <a16:creationId xmlns:a16="http://schemas.microsoft.com/office/drawing/2014/main" id="{ED4A2C7E-8A2B-4409-8A6F-2E453DD76CA3}"/>
              </a:ext>
            </a:extLst>
          </p:cNvPr>
          <p:cNvSpPr/>
          <p:nvPr/>
        </p:nvSpPr>
        <p:spPr>
          <a:xfrm rot="10800000" flipV="1">
            <a:off x="4584324" y="4583067"/>
            <a:ext cx="3057443"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mn-ea"/>
              </a:rPr>
              <a:t>分布式文件系统</a:t>
            </a:r>
          </a:p>
        </p:txBody>
      </p:sp>
    </p:spTree>
    <p:extLst>
      <p:ext uri="{BB962C8B-B14F-4D97-AF65-F5344CB8AC3E}">
        <p14:creationId xmlns:p14="http://schemas.microsoft.com/office/powerpoint/2010/main" val="39971665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B851D42F-45E4-4069-AF38-9E5361CF268E}"/>
              </a:ext>
            </a:extLst>
          </p:cNvPr>
          <p:cNvSpPr/>
          <p:nvPr/>
        </p:nvSpPr>
        <p:spPr>
          <a:xfrm>
            <a:off x="2911048" y="252859"/>
            <a:ext cx="9280955"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6" name="圆角矩形 64">
            <a:extLst>
              <a:ext uri="{FF2B5EF4-FFF2-40B4-BE49-F238E27FC236}">
                <a16:creationId xmlns:a16="http://schemas.microsoft.com/office/drawing/2014/main" id="{BB19970A-6185-4223-A236-58DFE29E32FD}"/>
              </a:ext>
            </a:extLst>
          </p:cNvPr>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37" name="文本框 36">
            <a:extLst>
              <a:ext uri="{FF2B5EF4-FFF2-40B4-BE49-F238E27FC236}">
                <a16:creationId xmlns:a16="http://schemas.microsoft.com/office/drawing/2014/main" id="{A25AF33C-9170-4438-8A62-6638EE7D92CA}"/>
              </a:ext>
            </a:extLst>
          </p:cNvPr>
          <p:cNvSpPr txBox="1"/>
          <p:nvPr/>
        </p:nvSpPr>
        <p:spPr>
          <a:xfrm>
            <a:off x="464837" y="293709"/>
            <a:ext cx="2535468" cy="461661"/>
          </a:xfrm>
          <a:prstGeom prst="rect">
            <a:avLst/>
          </a:prstGeom>
          <a:noFill/>
        </p:spPr>
        <p:txBody>
          <a:bodyPr wrap="square" lIns="91436" tIns="45718" rIns="91436" bIns="45718" rtlCol="0">
            <a:spAutoFit/>
          </a:bodyPr>
          <a:lstStyle/>
          <a:p>
            <a:r>
              <a:rPr lang="zh-CN" altLang="en-US" sz="2400" spc="600" dirty="0">
                <a:solidFill>
                  <a:schemeClr val="tx2"/>
                </a:solidFill>
                <a:latin typeface="微软雅黑" panose="020B0503020204020204" pitchFamily="34" charset="-122"/>
              </a:rPr>
              <a:t>数据存储系统</a:t>
            </a:r>
          </a:p>
        </p:txBody>
      </p:sp>
      <p:sp>
        <p:nvSpPr>
          <p:cNvPr id="38" name="矩形 37">
            <a:extLst>
              <a:ext uri="{FF2B5EF4-FFF2-40B4-BE49-F238E27FC236}">
                <a16:creationId xmlns:a16="http://schemas.microsoft.com/office/drawing/2014/main" id="{82A87F3C-9182-484A-B920-90940159A70B}"/>
              </a:ext>
            </a:extLst>
          </p:cNvPr>
          <p:cNvSpPr/>
          <p:nvPr/>
        </p:nvSpPr>
        <p:spPr>
          <a:xfrm>
            <a:off x="3417534" y="325001"/>
            <a:ext cx="2673224"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Data storage systems</a:t>
            </a:r>
          </a:p>
        </p:txBody>
      </p:sp>
      <p:grpSp>
        <p:nvGrpSpPr>
          <p:cNvPr id="40" name="组合 39">
            <a:extLst>
              <a:ext uri="{FF2B5EF4-FFF2-40B4-BE49-F238E27FC236}">
                <a16:creationId xmlns:a16="http://schemas.microsoft.com/office/drawing/2014/main" id="{D6A8AEF8-6B72-4ECA-9813-04CAFB9DFEE5}"/>
              </a:ext>
            </a:extLst>
          </p:cNvPr>
          <p:cNvGrpSpPr/>
          <p:nvPr/>
        </p:nvGrpSpPr>
        <p:grpSpPr>
          <a:xfrm>
            <a:off x="10058402" y="219571"/>
            <a:ext cx="2110519" cy="487244"/>
            <a:chOff x="10084160" y="245329"/>
            <a:chExt cx="2110519" cy="487244"/>
          </a:xfrm>
        </p:grpSpPr>
        <p:grpSp>
          <p:nvGrpSpPr>
            <p:cNvPr id="41" name="组合 40">
              <a:extLst>
                <a:ext uri="{FF2B5EF4-FFF2-40B4-BE49-F238E27FC236}">
                  <a16:creationId xmlns:a16="http://schemas.microsoft.com/office/drawing/2014/main" id="{2834C2A5-F687-4D5B-AD7B-F45BAFE82A31}"/>
                </a:ext>
              </a:extLst>
            </p:cNvPr>
            <p:cNvGrpSpPr/>
            <p:nvPr/>
          </p:nvGrpSpPr>
          <p:grpSpPr>
            <a:xfrm>
              <a:off x="11426985" y="245329"/>
              <a:ext cx="767694" cy="487244"/>
              <a:chOff x="11289749" y="812504"/>
              <a:chExt cx="767694" cy="487244"/>
            </a:xfrm>
          </p:grpSpPr>
          <p:grpSp>
            <p:nvGrpSpPr>
              <p:cNvPr id="43" name="组 2">
                <a:extLst>
                  <a:ext uri="{FF2B5EF4-FFF2-40B4-BE49-F238E27FC236}">
                    <a16:creationId xmlns:a16="http://schemas.microsoft.com/office/drawing/2014/main" id="{64DD4BE9-B6E1-4264-A72D-AFCDE7429146}"/>
                  </a:ext>
                </a:extLst>
              </p:cNvPr>
              <p:cNvGrpSpPr/>
              <p:nvPr/>
            </p:nvGrpSpPr>
            <p:grpSpPr>
              <a:xfrm>
                <a:off x="11289750" y="812504"/>
                <a:ext cx="767693" cy="487244"/>
                <a:chOff x="11424304" y="252856"/>
                <a:chExt cx="767693" cy="487245"/>
              </a:xfrm>
            </p:grpSpPr>
            <p:grpSp>
              <p:nvGrpSpPr>
                <p:cNvPr id="45" name="组 1">
                  <a:extLst>
                    <a:ext uri="{FF2B5EF4-FFF2-40B4-BE49-F238E27FC236}">
                      <a16:creationId xmlns:a16="http://schemas.microsoft.com/office/drawing/2014/main" id="{CD79205C-79B0-4800-8909-78B9DFF3D3D9}"/>
                    </a:ext>
                  </a:extLst>
                </p:cNvPr>
                <p:cNvGrpSpPr/>
                <p:nvPr/>
              </p:nvGrpSpPr>
              <p:grpSpPr>
                <a:xfrm>
                  <a:off x="12039604" y="252856"/>
                  <a:ext cx="152393" cy="484287"/>
                  <a:chOff x="12039604" y="252856"/>
                  <a:chExt cx="152393" cy="484287"/>
                </a:xfrm>
              </p:grpSpPr>
              <p:sp>
                <p:nvSpPr>
                  <p:cNvPr id="47" name="圆角矩形 64">
                    <a:extLst>
                      <a:ext uri="{FF2B5EF4-FFF2-40B4-BE49-F238E27FC236}">
                        <a16:creationId xmlns:a16="http://schemas.microsoft.com/office/drawing/2014/main" id="{947CBB96-ACE9-4147-B981-9A1422578CDB}"/>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65">
                    <a:extLst>
                      <a:ext uri="{FF2B5EF4-FFF2-40B4-BE49-F238E27FC236}">
                        <a16:creationId xmlns:a16="http://schemas.microsoft.com/office/drawing/2014/main" id="{F9B2AB4B-97F8-497C-A86C-A6CE709E2726}"/>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66">
                    <a:extLst>
                      <a:ext uri="{FF2B5EF4-FFF2-40B4-BE49-F238E27FC236}">
                        <a16:creationId xmlns:a16="http://schemas.microsoft.com/office/drawing/2014/main" id="{5F8D3CE7-7345-4BD2-85E1-123A0B0E75DB}"/>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67">
                    <a:extLst>
                      <a:ext uri="{FF2B5EF4-FFF2-40B4-BE49-F238E27FC236}">
                        <a16:creationId xmlns:a16="http://schemas.microsoft.com/office/drawing/2014/main" id="{6CCF2826-3774-4B64-AC40-C776D7441DDA}"/>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84">
                    <a:extLst>
                      <a:ext uri="{FF2B5EF4-FFF2-40B4-BE49-F238E27FC236}">
                        <a16:creationId xmlns:a16="http://schemas.microsoft.com/office/drawing/2014/main" id="{78FF74DE-9200-498F-BAC0-8D3FC244411F}"/>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圆角矩形 63">
                  <a:extLst>
                    <a:ext uri="{FF2B5EF4-FFF2-40B4-BE49-F238E27FC236}">
                      <a16:creationId xmlns:a16="http://schemas.microsoft.com/office/drawing/2014/main" id="{63084C61-09E5-4D26-937A-EEB883F716F4}"/>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4" name="图片 43">
                <a:extLst>
                  <a:ext uri="{FF2B5EF4-FFF2-40B4-BE49-F238E27FC236}">
                    <a16:creationId xmlns:a16="http://schemas.microsoft.com/office/drawing/2014/main" id="{57941BBA-2128-4AD7-85B1-EE85BF6BCB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42" name="文本框 41">
              <a:extLst>
                <a:ext uri="{FF2B5EF4-FFF2-40B4-BE49-F238E27FC236}">
                  <a16:creationId xmlns:a16="http://schemas.microsoft.com/office/drawing/2014/main" id="{47398ABF-E382-4A29-B17C-3DF00D55BA31}"/>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53" name="圆角矩形 50">
            <a:extLst>
              <a:ext uri="{FF2B5EF4-FFF2-40B4-BE49-F238E27FC236}">
                <a16:creationId xmlns:a16="http://schemas.microsoft.com/office/drawing/2014/main" id="{A31D54DC-0ACE-4EAA-9905-E23096F3E368}"/>
              </a:ext>
            </a:extLst>
          </p:cNvPr>
          <p:cNvSpPr/>
          <p:nvPr/>
        </p:nvSpPr>
        <p:spPr>
          <a:xfrm rot="10800000" flipV="1">
            <a:off x="478625" y="1136469"/>
            <a:ext cx="1828801" cy="38828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1800" dirty="0">
                <a:latin typeface="+mn-ea"/>
              </a:rPr>
              <a:t>数据库管理系统</a:t>
            </a:r>
          </a:p>
        </p:txBody>
      </p:sp>
      <p:pic>
        <p:nvPicPr>
          <p:cNvPr id="2" name="图片 1">
            <a:extLst>
              <a:ext uri="{FF2B5EF4-FFF2-40B4-BE49-F238E27FC236}">
                <a16:creationId xmlns:a16="http://schemas.microsoft.com/office/drawing/2014/main" id="{7A9C98C5-910B-4D2C-A809-D3233AB399B6}"/>
              </a:ext>
            </a:extLst>
          </p:cNvPr>
          <p:cNvPicPr>
            <a:picLocks noChangeAspect="1"/>
          </p:cNvPicPr>
          <p:nvPr/>
        </p:nvPicPr>
        <p:blipFill>
          <a:blip r:embed="rId5"/>
          <a:stretch>
            <a:fillRect/>
          </a:stretch>
        </p:blipFill>
        <p:spPr>
          <a:xfrm>
            <a:off x="3272607" y="809286"/>
            <a:ext cx="5636302" cy="6048714"/>
          </a:xfrm>
          <a:prstGeom prst="rect">
            <a:avLst/>
          </a:prstGeom>
        </p:spPr>
      </p:pic>
    </p:spTree>
    <p:extLst>
      <p:ext uri="{BB962C8B-B14F-4D97-AF65-F5344CB8AC3E}">
        <p14:creationId xmlns:p14="http://schemas.microsoft.com/office/powerpoint/2010/main" val="12480414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B851D42F-45E4-4069-AF38-9E5361CF268E}"/>
              </a:ext>
            </a:extLst>
          </p:cNvPr>
          <p:cNvSpPr/>
          <p:nvPr/>
        </p:nvSpPr>
        <p:spPr>
          <a:xfrm>
            <a:off x="2911048" y="252859"/>
            <a:ext cx="9280955"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6" name="圆角矩形 64">
            <a:extLst>
              <a:ext uri="{FF2B5EF4-FFF2-40B4-BE49-F238E27FC236}">
                <a16:creationId xmlns:a16="http://schemas.microsoft.com/office/drawing/2014/main" id="{BB19970A-6185-4223-A236-58DFE29E32FD}"/>
              </a:ext>
            </a:extLst>
          </p:cNvPr>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37" name="文本框 36">
            <a:extLst>
              <a:ext uri="{FF2B5EF4-FFF2-40B4-BE49-F238E27FC236}">
                <a16:creationId xmlns:a16="http://schemas.microsoft.com/office/drawing/2014/main" id="{A25AF33C-9170-4438-8A62-6638EE7D92CA}"/>
              </a:ext>
            </a:extLst>
          </p:cNvPr>
          <p:cNvSpPr txBox="1"/>
          <p:nvPr/>
        </p:nvSpPr>
        <p:spPr>
          <a:xfrm>
            <a:off x="464837" y="293709"/>
            <a:ext cx="2535468" cy="461661"/>
          </a:xfrm>
          <a:prstGeom prst="rect">
            <a:avLst/>
          </a:prstGeom>
          <a:noFill/>
        </p:spPr>
        <p:txBody>
          <a:bodyPr wrap="square" lIns="91436" tIns="45718" rIns="91436" bIns="45718" rtlCol="0">
            <a:spAutoFit/>
          </a:bodyPr>
          <a:lstStyle/>
          <a:p>
            <a:r>
              <a:rPr lang="zh-CN" altLang="en-US" sz="2400" spc="600" dirty="0">
                <a:solidFill>
                  <a:schemeClr val="tx2"/>
                </a:solidFill>
                <a:latin typeface="微软雅黑" panose="020B0503020204020204" pitchFamily="34" charset="-122"/>
              </a:rPr>
              <a:t>数据存储系统</a:t>
            </a:r>
          </a:p>
        </p:txBody>
      </p:sp>
      <p:sp>
        <p:nvSpPr>
          <p:cNvPr id="38" name="矩形 37">
            <a:extLst>
              <a:ext uri="{FF2B5EF4-FFF2-40B4-BE49-F238E27FC236}">
                <a16:creationId xmlns:a16="http://schemas.microsoft.com/office/drawing/2014/main" id="{82A87F3C-9182-484A-B920-90940159A70B}"/>
              </a:ext>
            </a:extLst>
          </p:cNvPr>
          <p:cNvSpPr/>
          <p:nvPr/>
        </p:nvSpPr>
        <p:spPr>
          <a:xfrm>
            <a:off x="3417534" y="325001"/>
            <a:ext cx="2673224"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Data storage systems</a:t>
            </a:r>
          </a:p>
        </p:txBody>
      </p:sp>
      <p:grpSp>
        <p:nvGrpSpPr>
          <p:cNvPr id="40" name="组合 39">
            <a:extLst>
              <a:ext uri="{FF2B5EF4-FFF2-40B4-BE49-F238E27FC236}">
                <a16:creationId xmlns:a16="http://schemas.microsoft.com/office/drawing/2014/main" id="{D6A8AEF8-6B72-4ECA-9813-04CAFB9DFEE5}"/>
              </a:ext>
            </a:extLst>
          </p:cNvPr>
          <p:cNvGrpSpPr/>
          <p:nvPr/>
        </p:nvGrpSpPr>
        <p:grpSpPr>
          <a:xfrm>
            <a:off x="10058402" y="219571"/>
            <a:ext cx="2110519" cy="487244"/>
            <a:chOff x="10084160" y="245329"/>
            <a:chExt cx="2110519" cy="487244"/>
          </a:xfrm>
        </p:grpSpPr>
        <p:grpSp>
          <p:nvGrpSpPr>
            <p:cNvPr id="41" name="组合 40">
              <a:extLst>
                <a:ext uri="{FF2B5EF4-FFF2-40B4-BE49-F238E27FC236}">
                  <a16:creationId xmlns:a16="http://schemas.microsoft.com/office/drawing/2014/main" id="{2834C2A5-F687-4D5B-AD7B-F45BAFE82A31}"/>
                </a:ext>
              </a:extLst>
            </p:cNvPr>
            <p:cNvGrpSpPr/>
            <p:nvPr/>
          </p:nvGrpSpPr>
          <p:grpSpPr>
            <a:xfrm>
              <a:off x="11426985" y="245329"/>
              <a:ext cx="767694" cy="487244"/>
              <a:chOff x="11289749" y="812504"/>
              <a:chExt cx="767694" cy="487244"/>
            </a:xfrm>
          </p:grpSpPr>
          <p:grpSp>
            <p:nvGrpSpPr>
              <p:cNvPr id="43" name="组 2">
                <a:extLst>
                  <a:ext uri="{FF2B5EF4-FFF2-40B4-BE49-F238E27FC236}">
                    <a16:creationId xmlns:a16="http://schemas.microsoft.com/office/drawing/2014/main" id="{64DD4BE9-B6E1-4264-A72D-AFCDE7429146}"/>
                  </a:ext>
                </a:extLst>
              </p:cNvPr>
              <p:cNvGrpSpPr/>
              <p:nvPr/>
            </p:nvGrpSpPr>
            <p:grpSpPr>
              <a:xfrm>
                <a:off x="11289750" y="812504"/>
                <a:ext cx="767693" cy="487244"/>
                <a:chOff x="11424304" y="252856"/>
                <a:chExt cx="767693" cy="487245"/>
              </a:xfrm>
            </p:grpSpPr>
            <p:grpSp>
              <p:nvGrpSpPr>
                <p:cNvPr id="45" name="组 1">
                  <a:extLst>
                    <a:ext uri="{FF2B5EF4-FFF2-40B4-BE49-F238E27FC236}">
                      <a16:creationId xmlns:a16="http://schemas.microsoft.com/office/drawing/2014/main" id="{CD79205C-79B0-4800-8909-78B9DFF3D3D9}"/>
                    </a:ext>
                  </a:extLst>
                </p:cNvPr>
                <p:cNvGrpSpPr/>
                <p:nvPr/>
              </p:nvGrpSpPr>
              <p:grpSpPr>
                <a:xfrm>
                  <a:off x="12039604" y="252856"/>
                  <a:ext cx="152393" cy="484287"/>
                  <a:chOff x="12039604" y="252856"/>
                  <a:chExt cx="152393" cy="484287"/>
                </a:xfrm>
              </p:grpSpPr>
              <p:sp>
                <p:nvSpPr>
                  <p:cNvPr id="47" name="圆角矩形 64">
                    <a:extLst>
                      <a:ext uri="{FF2B5EF4-FFF2-40B4-BE49-F238E27FC236}">
                        <a16:creationId xmlns:a16="http://schemas.microsoft.com/office/drawing/2014/main" id="{947CBB96-ACE9-4147-B981-9A1422578CDB}"/>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65">
                    <a:extLst>
                      <a:ext uri="{FF2B5EF4-FFF2-40B4-BE49-F238E27FC236}">
                        <a16:creationId xmlns:a16="http://schemas.microsoft.com/office/drawing/2014/main" id="{F9B2AB4B-97F8-497C-A86C-A6CE709E2726}"/>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66">
                    <a:extLst>
                      <a:ext uri="{FF2B5EF4-FFF2-40B4-BE49-F238E27FC236}">
                        <a16:creationId xmlns:a16="http://schemas.microsoft.com/office/drawing/2014/main" id="{5F8D3CE7-7345-4BD2-85E1-123A0B0E75DB}"/>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67">
                    <a:extLst>
                      <a:ext uri="{FF2B5EF4-FFF2-40B4-BE49-F238E27FC236}">
                        <a16:creationId xmlns:a16="http://schemas.microsoft.com/office/drawing/2014/main" id="{6CCF2826-3774-4B64-AC40-C776D7441DDA}"/>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84">
                    <a:extLst>
                      <a:ext uri="{FF2B5EF4-FFF2-40B4-BE49-F238E27FC236}">
                        <a16:creationId xmlns:a16="http://schemas.microsoft.com/office/drawing/2014/main" id="{78FF74DE-9200-498F-BAC0-8D3FC244411F}"/>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圆角矩形 63">
                  <a:extLst>
                    <a:ext uri="{FF2B5EF4-FFF2-40B4-BE49-F238E27FC236}">
                      <a16:creationId xmlns:a16="http://schemas.microsoft.com/office/drawing/2014/main" id="{63084C61-09E5-4D26-937A-EEB883F716F4}"/>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4" name="图片 43">
                <a:extLst>
                  <a:ext uri="{FF2B5EF4-FFF2-40B4-BE49-F238E27FC236}">
                    <a16:creationId xmlns:a16="http://schemas.microsoft.com/office/drawing/2014/main" id="{57941BBA-2128-4AD7-85B1-EE85BF6BCB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42" name="文本框 41">
              <a:extLst>
                <a:ext uri="{FF2B5EF4-FFF2-40B4-BE49-F238E27FC236}">
                  <a16:creationId xmlns:a16="http://schemas.microsoft.com/office/drawing/2014/main" id="{47398ABF-E382-4A29-B17C-3DF00D55BA31}"/>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grpSp>
        <p:nvGrpSpPr>
          <p:cNvPr id="5" name="组合 4">
            <a:extLst>
              <a:ext uri="{FF2B5EF4-FFF2-40B4-BE49-F238E27FC236}">
                <a16:creationId xmlns:a16="http://schemas.microsoft.com/office/drawing/2014/main" id="{27CD5529-9212-4948-872D-B8A813266E4C}"/>
              </a:ext>
            </a:extLst>
          </p:cNvPr>
          <p:cNvGrpSpPr/>
          <p:nvPr/>
        </p:nvGrpSpPr>
        <p:grpSpPr>
          <a:xfrm>
            <a:off x="768822" y="1149531"/>
            <a:ext cx="10674238" cy="5995851"/>
            <a:chOff x="461371" y="669917"/>
            <a:chExt cx="11420475" cy="6457950"/>
          </a:xfrm>
        </p:grpSpPr>
        <p:pic>
          <p:nvPicPr>
            <p:cNvPr id="3" name="图片 2">
              <a:extLst>
                <a:ext uri="{FF2B5EF4-FFF2-40B4-BE49-F238E27FC236}">
                  <a16:creationId xmlns:a16="http://schemas.microsoft.com/office/drawing/2014/main" id="{03CFB21F-AFE4-4B76-BE9D-4F16451E526A}"/>
                </a:ext>
              </a:extLst>
            </p:cNvPr>
            <p:cNvPicPr>
              <a:picLocks noChangeAspect="1"/>
            </p:cNvPicPr>
            <p:nvPr/>
          </p:nvPicPr>
          <p:blipFill>
            <a:blip r:embed="rId5"/>
            <a:stretch>
              <a:fillRect/>
            </a:stretch>
          </p:blipFill>
          <p:spPr>
            <a:xfrm rot="5400000">
              <a:off x="-33929" y="1165217"/>
              <a:ext cx="6457950" cy="5467350"/>
            </a:xfrm>
            <a:prstGeom prst="rect">
              <a:avLst/>
            </a:prstGeom>
          </p:spPr>
        </p:pic>
        <p:pic>
          <p:nvPicPr>
            <p:cNvPr id="4" name="图片 3">
              <a:extLst>
                <a:ext uri="{FF2B5EF4-FFF2-40B4-BE49-F238E27FC236}">
                  <a16:creationId xmlns:a16="http://schemas.microsoft.com/office/drawing/2014/main" id="{8B2E1956-9D24-418B-8984-B1F81ED9EDF4}"/>
                </a:ext>
              </a:extLst>
            </p:cNvPr>
            <p:cNvPicPr>
              <a:picLocks noChangeAspect="1"/>
            </p:cNvPicPr>
            <p:nvPr/>
          </p:nvPicPr>
          <p:blipFill>
            <a:blip r:embed="rId6"/>
            <a:stretch>
              <a:fillRect/>
            </a:stretch>
          </p:blipFill>
          <p:spPr>
            <a:xfrm rot="5400000">
              <a:off x="5866809" y="797144"/>
              <a:ext cx="6076950" cy="5953125"/>
            </a:xfrm>
            <a:prstGeom prst="rect">
              <a:avLst/>
            </a:prstGeom>
          </p:spPr>
        </p:pic>
      </p:grpSp>
      <p:sp>
        <p:nvSpPr>
          <p:cNvPr id="53" name="圆角矩形 50">
            <a:extLst>
              <a:ext uri="{FF2B5EF4-FFF2-40B4-BE49-F238E27FC236}">
                <a16:creationId xmlns:a16="http://schemas.microsoft.com/office/drawing/2014/main" id="{A31D54DC-0ACE-4EAA-9905-E23096F3E368}"/>
              </a:ext>
            </a:extLst>
          </p:cNvPr>
          <p:cNvSpPr/>
          <p:nvPr/>
        </p:nvSpPr>
        <p:spPr>
          <a:xfrm rot="10800000" flipV="1">
            <a:off x="646003" y="818289"/>
            <a:ext cx="1862066" cy="34946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1600" dirty="0">
                <a:latin typeface="+mn-ea"/>
              </a:rPr>
              <a:t>选定</a:t>
            </a:r>
            <a:r>
              <a:rPr lang="en-US" altLang="zh-CN" sz="1600" dirty="0">
                <a:latin typeface="+mn-ea"/>
              </a:rPr>
              <a:t>DBMS</a:t>
            </a:r>
            <a:r>
              <a:rPr lang="zh-CN" altLang="en-US" sz="1600" dirty="0">
                <a:latin typeface="+mn-ea"/>
              </a:rPr>
              <a:t>的比较</a:t>
            </a:r>
          </a:p>
        </p:txBody>
      </p:sp>
    </p:spTree>
    <p:extLst>
      <p:ext uri="{BB962C8B-B14F-4D97-AF65-F5344CB8AC3E}">
        <p14:creationId xmlns:p14="http://schemas.microsoft.com/office/powerpoint/2010/main" val="24172243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B851D42F-45E4-4069-AF38-9E5361CF268E}"/>
              </a:ext>
            </a:extLst>
          </p:cNvPr>
          <p:cNvSpPr/>
          <p:nvPr/>
        </p:nvSpPr>
        <p:spPr>
          <a:xfrm>
            <a:off x="2911048" y="252859"/>
            <a:ext cx="9280955"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6" name="圆角矩形 64">
            <a:extLst>
              <a:ext uri="{FF2B5EF4-FFF2-40B4-BE49-F238E27FC236}">
                <a16:creationId xmlns:a16="http://schemas.microsoft.com/office/drawing/2014/main" id="{BB19970A-6185-4223-A236-58DFE29E32FD}"/>
              </a:ext>
            </a:extLst>
          </p:cNvPr>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37" name="文本框 36">
            <a:extLst>
              <a:ext uri="{FF2B5EF4-FFF2-40B4-BE49-F238E27FC236}">
                <a16:creationId xmlns:a16="http://schemas.microsoft.com/office/drawing/2014/main" id="{A25AF33C-9170-4438-8A62-6638EE7D92CA}"/>
              </a:ext>
            </a:extLst>
          </p:cNvPr>
          <p:cNvSpPr txBox="1"/>
          <p:nvPr/>
        </p:nvSpPr>
        <p:spPr>
          <a:xfrm>
            <a:off x="464837" y="293709"/>
            <a:ext cx="2535468" cy="461661"/>
          </a:xfrm>
          <a:prstGeom prst="rect">
            <a:avLst/>
          </a:prstGeom>
          <a:noFill/>
        </p:spPr>
        <p:txBody>
          <a:bodyPr wrap="square" lIns="91436" tIns="45718" rIns="91436" bIns="45718" rtlCol="0">
            <a:spAutoFit/>
          </a:bodyPr>
          <a:lstStyle/>
          <a:p>
            <a:r>
              <a:rPr lang="zh-CN" altLang="en-US" sz="2400" spc="600" dirty="0">
                <a:solidFill>
                  <a:schemeClr val="tx2"/>
                </a:solidFill>
                <a:latin typeface="微软雅黑" panose="020B0503020204020204" pitchFamily="34" charset="-122"/>
              </a:rPr>
              <a:t>数据存储系统</a:t>
            </a:r>
          </a:p>
        </p:txBody>
      </p:sp>
      <p:sp>
        <p:nvSpPr>
          <p:cNvPr id="38" name="矩形 37">
            <a:extLst>
              <a:ext uri="{FF2B5EF4-FFF2-40B4-BE49-F238E27FC236}">
                <a16:creationId xmlns:a16="http://schemas.microsoft.com/office/drawing/2014/main" id="{82A87F3C-9182-484A-B920-90940159A70B}"/>
              </a:ext>
            </a:extLst>
          </p:cNvPr>
          <p:cNvSpPr/>
          <p:nvPr/>
        </p:nvSpPr>
        <p:spPr>
          <a:xfrm>
            <a:off x="3417534" y="325001"/>
            <a:ext cx="2673224"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Data storage systems</a:t>
            </a:r>
          </a:p>
        </p:txBody>
      </p:sp>
      <p:grpSp>
        <p:nvGrpSpPr>
          <p:cNvPr id="40" name="组合 39">
            <a:extLst>
              <a:ext uri="{FF2B5EF4-FFF2-40B4-BE49-F238E27FC236}">
                <a16:creationId xmlns:a16="http://schemas.microsoft.com/office/drawing/2014/main" id="{D6A8AEF8-6B72-4ECA-9813-04CAFB9DFEE5}"/>
              </a:ext>
            </a:extLst>
          </p:cNvPr>
          <p:cNvGrpSpPr/>
          <p:nvPr/>
        </p:nvGrpSpPr>
        <p:grpSpPr>
          <a:xfrm>
            <a:off x="10058402" y="219571"/>
            <a:ext cx="2110519" cy="487244"/>
            <a:chOff x="10084160" y="245329"/>
            <a:chExt cx="2110519" cy="487244"/>
          </a:xfrm>
        </p:grpSpPr>
        <p:grpSp>
          <p:nvGrpSpPr>
            <p:cNvPr id="41" name="组合 40">
              <a:extLst>
                <a:ext uri="{FF2B5EF4-FFF2-40B4-BE49-F238E27FC236}">
                  <a16:creationId xmlns:a16="http://schemas.microsoft.com/office/drawing/2014/main" id="{2834C2A5-F687-4D5B-AD7B-F45BAFE82A31}"/>
                </a:ext>
              </a:extLst>
            </p:cNvPr>
            <p:cNvGrpSpPr/>
            <p:nvPr/>
          </p:nvGrpSpPr>
          <p:grpSpPr>
            <a:xfrm>
              <a:off x="11426985" y="245329"/>
              <a:ext cx="767694" cy="487244"/>
              <a:chOff x="11289749" y="812504"/>
              <a:chExt cx="767694" cy="487244"/>
            </a:xfrm>
          </p:grpSpPr>
          <p:grpSp>
            <p:nvGrpSpPr>
              <p:cNvPr id="43" name="组 2">
                <a:extLst>
                  <a:ext uri="{FF2B5EF4-FFF2-40B4-BE49-F238E27FC236}">
                    <a16:creationId xmlns:a16="http://schemas.microsoft.com/office/drawing/2014/main" id="{64DD4BE9-B6E1-4264-A72D-AFCDE7429146}"/>
                  </a:ext>
                </a:extLst>
              </p:cNvPr>
              <p:cNvGrpSpPr/>
              <p:nvPr/>
            </p:nvGrpSpPr>
            <p:grpSpPr>
              <a:xfrm>
                <a:off x="11289750" y="812504"/>
                <a:ext cx="767693" cy="487244"/>
                <a:chOff x="11424304" y="252856"/>
                <a:chExt cx="767693" cy="487245"/>
              </a:xfrm>
            </p:grpSpPr>
            <p:grpSp>
              <p:nvGrpSpPr>
                <p:cNvPr id="45" name="组 1">
                  <a:extLst>
                    <a:ext uri="{FF2B5EF4-FFF2-40B4-BE49-F238E27FC236}">
                      <a16:creationId xmlns:a16="http://schemas.microsoft.com/office/drawing/2014/main" id="{CD79205C-79B0-4800-8909-78B9DFF3D3D9}"/>
                    </a:ext>
                  </a:extLst>
                </p:cNvPr>
                <p:cNvGrpSpPr/>
                <p:nvPr/>
              </p:nvGrpSpPr>
              <p:grpSpPr>
                <a:xfrm>
                  <a:off x="12039604" y="252856"/>
                  <a:ext cx="152393" cy="484287"/>
                  <a:chOff x="12039604" y="252856"/>
                  <a:chExt cx="152393" cy="484287"/>
                </a:xfrm>
              </p:grpSpPr>
              <p:sp>
                <p:nvSpPr>
                  <p:cNvPr id="47" name="圆角矩形 64">
                    <a:extLst>
                      <a:ext uri="{FF2B5EF4-FFF2-40B4-BE49-F238E27FC236}">
                        <a16:creationId xmlns:a16="http://schemas.microsoft.com/office/drawing/2014/main" id="{947CBB96-ACE9-4147-B981-9A1422578CDB}"/>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65">
                    <a:extLst>
                      <a:ext uri="{FF2B5EF4-FFF2-40B4-BE49-F238E27FC236}">
                        <a16:creationId xmlns:a16="http://schemas.microsoft.com/office/drawing/2014/main" id="{F9B2AB4B-97F8-497C-A86C-A6CE709E2726}"/>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66">
                    <a:extLst>
                      <a:ext uri="{FF2B5EF4-FFF2-40B4-BE49-F238E27FC236}">
                        <a16:creationId xmlns:a16="http://schemas.microsoft.com/office/drawing/2014/main" id="{5F8D3CE7-7345-4BD2-85E1-123A0B0E75DB}"/>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67">
                    <a:extLst>
                      <a:ext uri="{FF2B5EF4-FFF2-40B4-BE49-F238E27FC236}">
                        <a16:creationId xmlns:a16="http://schemas.microsoft.com/office/drawing/2014/main" id="{6CCF2826-3774-4B64-AC40-C776D7441DDA}"/>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84">
                    <a:extLst>
                      <a:ext uri="{FF2B5EF4-FFF2-40B4-BE49-F238E27FC236}">
                        <a16:creationId xmlns:a16="http://schemas.microsoft.com/office/drawing/2014/main" id="{78FF74DE-9200-498F-BAC0-8D3FC244411F}"/>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圆角矩形 63">
                  <a:extLst>
                    <a:ext uri="{FF2B5EF4-FFF2-40B4-BE49-F238E27FC236}">
                      <a16:creationId xmlns:a16="http://schemas.microsoft.com/office/drawing/2014/main" id="{63084C61-09E5-4D26-937A-EEB883F716F4}"/>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4" name="图片 43">
                <a:extLst>
                  <a:ext uri="{FF2B5EF4-FFF2-40B4-BE49-F238E27FC236}">
                    <a16:creationId xmlns:a16="http://schemas.microsoft.com/office/drawing/2014/main" id="{57941BBA-2128-4AD7-85B1-EE85BF6BCB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42" name="文本框 41">
              <a:extLst>
                <a:ext uri="{FF2B5EF4-FFF2-40B4-BE49-F238E27FC236}">
                  <a16:creationId xmlns:a16="http://schemas.microsoft.com/office/drawing/2014/main" id="{47398ABF-E382-4A29-B17C-3DF00D55BA31}"/>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pic>
        <p:nvPicPr>
          <p:cNvPr id="3" name="图片 2">
            <a:extLst>
              <a:ext uri="{FF2B5EF4-FFF2-40B4-BE49-F238E27FC236}">
                <a16:creationId xmlns:a16="http://schemas.microsoft.com/office/drawing/2014/main" id="{D8FB1219-BAF6-48F6-80EF-732F42EB66B3}"/>
              </a:ext>
            </a:extLst>
          </p:cNvPr>
          <p:cNvPicPr>
            <a:picLocks noChangeAspect="1"/>
          </p:cNvPicPr>
          <p:nvPr/>
        </p:nvPicPr>
        <p:blipFill>
          <a:blip r:embed="rId5"/>
          <a:stretch>
            <a:fillRect/>
          </a:stretch>
        </p:blipFill>
        <p:spPr>
          <a:xfrm>
            <a:off x="1953849" y="1556353"/>
            <a:ext cx="8300494" cy="5121989"/>
          </a:xfrm>
          <a:prstGeom prst="rect">
            <a:avLst/>
          </a:prstGeom>
        </p:spPr>
      </p:pic>
      <p:sp>
        <p:nvSpPr>
          <p:cNvPr id="53" name="圆角矩形 50">
            <a:extLst>
              <a:ext uri="{FF2B5EF4-FFF2-40B4-BE49-F238E27FC236}">
                <a16:creationId xmlns:a16="http://schemas.microsoft.com/office/drawing/2014/main" id="{A31D54DC-0ACE-4EAA-9905-E23096F3E368}"/>
              </a:ext>
            </a:extLst>
          </p:cNvPr>
          <p:cNvSpPr/>
          <p:nvPr/>
        </p:nvSpPr>
        <p:spPr>
          <a:xfrm rot="10800000" flipV="1">
            <a:off x="478625" y="1136469"/>
            <a:ext cx="1828801" cy="38828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1800" dirty="0">
                <a:latin typeface="+mn-ea"/>
              </a:rPr>
              <a:t>分布式文件系统</a:t>
            </a:r>
          </a:p>
        </p:txBody>
      </p:sp>
    </p:spTree>
    <p:extLst>
      <p:ext uri="{BB962C8B-B14F-4D97-AF65-F5344CB8AC3E}">
        <p14:creationId xmlns:p14="http://schemas.microsoft.com/office/powerpoint/2010/main" val="15196792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B851D42F-45E4-4069-AF38-9E5361CF268E}"/>
              </a:ext>
            </a:extLst>
          </p:cNvPr>
          <p:cNvSpPr/>
          <p:nvPr/>
        </p:nvSpPr>
        <p:spPr>
          <a:xfrm>
            <a:off x="2911048" y="252859"/>
            <a:ext cx="9280955"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6" name="圆角矩形 64">
            <a:extLst>
              <a:ext uri="{FF2B5EF4-FFF2-40B4-BE49-F238E27FC236}">
                <a16:creationId xmlns:a16="http://schemas.microsoft.com/office/drawing/2014/main" id="{BB19970A-6185-4223-A236-58DFE29E32FD}"/>
              </a:ext>
            </a:extLst>
          </p:cNvPr>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37" name="文本框 36">
            <a:extLst>
              <a:ext uri="{FF2B5EF4-FFF2-40B4-BE49-F238E27FC236}">
                <a16:creationId xmlns:a16="http://schemas.microsoft.com/office/drawing/2014/main" id="{A25AF33C-9170-4438-8A62-6638EE7D92CA}"/>
              </a:ext>
            </a:extLst>
          </p:cNvPr>
          <p:cNvSpPr txBox="1"/>
          <p:nvPr/>
        </p:nvSpPr>
        <p:spPr>
          <a:xfrm>
            <a:off x="464837" y="293709"/>
            <a:ext cx="2535468" cy="461661"/>
          </a:xfrm>
          <a:prstGeom prst="rect">
            <a:avLst/>
          </a:prstGeom>
          <a:noFill/>
        </p:spPr>
        <p:txBody>
          <a:bodyPr wrap="square" lIns="91436" tIns="45718" rIns="91436" bIns="45718" rtlCol="0">
            <a:spAutoFit/>
          </a:bodyPr>
          <a:lstStyle/>
          <a:p>
            <a:r>
              <a:rPr lang="zh-CN" altLang="en-US" sz="2400" spc="600" dirty="0">
                <a:solidFill>
                  <a:schemeClr val="tx2"/>
                </a:solidFill>
                <a:latin typeface="微软雅黑" panose="020B0503020204020204" pitchFamily="34" charset="-122"/>
              </a:rPr>
              <a:t>数据存储系统</a:t>
            </a:r>
          </a:p>
        </p:txBody>
      </p:sp>
      <p:sp>
        <p:nvSpPr>
          <p:cNvPr id="38" name="矩形 37">
            <a:extLst>
              <a:ext uri="{FF2B5EF4-FFF2-40B4-BE49-F238E27FC236}">
                <a16:creationId xmlns:a16="http://schemas.microsoft.com/office/drawing/2014/main" id="{82A87F3C-9182-484A-B920-90940159A70B}"/>
              </a:ext>
            </a:extLst>
          </p:cNvPr>
          <p:cNvSpPr/>
          <p:nvPr/>
        </p:nvSpPr>
        <p:spPr>
          <a:xfrm>
            <a:off x="3417534" y="325001"/>
            <a:ext cx="2673224"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Data storage systems</a:t>
            </a:r>
          </a:p>
        </p:txBody>
      </p:sp>
      <p:grpSp>
        <p:nvGrpSpPr>
          <p:cNvPr id="40" name="组合 39">
            <a:extLst>
              <a:ext uri="{FF2B5EF4-FFF2-40B4-BE49-F238E27FC236}">
                <a16:creationId xmlns:a16="http://schemas.microsoft.com/office/drawing/2014/main" id="{D6A8AEF8-6B72-4ECA-9813-04CAFB9DFEE5}"/>
              </a:ext>
            </a:extLst>
          </p:cNvPr>
          <p:cNvGrpSpPr/>
          <p:nvPr/>
        </p:nvGrpSpPr>
        <p:grpSpPr>
          <a:xfrm>
            <a:off x="10058402" y="219571"/>
            <a:ext cx="2110519" cy="487244"/>
            <a:chOff x="10084160" y="245329"/>
            <a:chExt cx="2110519" cy="487244"/>
          </a:xfrm>
        </p:grpSpPr>
        <p:grpSp>
          <p:nvGrpSpPr>
            <p:cNvPr id="41" name="组合 40">
              <a:extLst>
                <a:ext uri="{FF2B5EF4-FFF2-40B4-BE49-F238E27FC236}">
                  <a16:creationId xmlns:a16="http://schemas.microsoft.com/office/drawing/2014/main" id="{2834C2A5-F687-4D5B-AD7B-F45BAFE82A31}"/>
                </a:ext>
              </a:extLst>
            </p:cNvPr>
            <p:cNvGrpSpPr/>
            <p:nvPr/>
          </p:nvGrpSpPr>
          <p:grpSpPr>
            <a:xfrm>
              <a:off x="11426985" y="245329"/>
              <a:ext cx="767694" cy="487244"/>
              <a:chOff x="11289749" y="812504"/>
              <a:chExt cx="767694" cy="487244"/>
            </a:xfrm>
          </p:grpSpPr>
          <p:grpSp>
            <p:nvGrpSpPr>
              <p:cNvPr id="43" name="组 2">
                <a:extLst>
                  <a:ext uri="{FF2B5EF4-FFF2-40B4-BE49-F238E27FC236}">
                    <a16:creationId xmlns:a16="http://schemas.microsoft.com/office/drawing/2014/main" id="{64DD4BE9-B6E1-4264-A72D-AFCDE7429146}"/>
                  </a:ext>
                </a:extLst>
              </p:cNvPr>
              <p:cNvGrpSpPr/>
              <p:nvPr/>
            </p:nvGrpSpPr>
            <p:grpSpPr>
              <a:xfrm>
                <a:off x="11289750" y="812504"/>
                <a:ext cx="767693" cy="487244"/>
                <a:chOff x="11424304" y="252856"/>
                <a:chExt cx="767693" cy="487245"/>
              </a:xfrm>
            </p:grpSpPr>
            <p:grpSp>
              <p:nvGrpSpPr>
                <p:cNvPr id="45" name="组 1">
                  <a:extLst>
                    <a:ext uri="{FF2B5EF4-FFF2-40B4-BE49-F238E27FC236}">
                      <a16:creationId xmlns:a16="http://schemas.microsoft.com/office/drawing/2014/main" id="{CD79205C-79B0-4800-8909-78B9DFF3D3D9}"/>
                    </a:ext>
                  </a:extLst>
                </p:cNvPr>
                <p:cNvGrpSpPr/>
                <p:nvPr/>
              </p:nvGrpSpPr>
              <p:grpSpPr>
                <a:xfrm>
                  <a:off x="12039604" y="252856"/>
                  <a:ext cx="152393" cy="484287"/>
                  <a:chOff x="12039604" y="252856"/>
                  <a:chExt cx="152393" cy="484287"/>
                </a:xfrm>
              </p:grpSpPr>
              <p:sp>
                <p:nvSpPr>
                  <p:cNvPr id="47" name="圆角矩形 64">
                    <a:extLst>
                      <a:ext uri="{FF2B5EF4-FFF2-40B4-BE49-F238E27FC236}">
                        <a16:creationId xmlns:a16="http://schemas.microsoft.com/office/drawing/2014/main" id="{947CBB96-ACE9-4147-B981-9A1422578CDB}"/>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65">
                    <a:extLst>
                      <a:ext uri="{FF2B5EF4-FFF2-40B4-BE49-F238E27FC236}">
                        <a16:creationId xmlns:a16="http://schemas.microsoft.com/office/drawing/2014/main" id="{F9B2AB4B-97F8-497C-A86C-A6CE709E2726}"/>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66">
                    <a:extLst>
                      <a:ext uri="{FF2B5EF4-FFF2-40B4-BE49-F238E27FC236}">
                        <a16:creationId xmlns:a16="http://schemas.microsoft.com/office/drawing/2014/main" id="{5F8D3CE7-7345-4BD2-85E1-123A0B0E75DB}"/>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67">
                    <a:extLst>
                      <a:ext uri="{FF2B5EF4-FFF2-40B4-BE49-F238E27FC236}">
                        <a16:creationId xmlns:a16="http://schemas.microsoft.com/office/drawing/2014/main" id="{6CCF2826-3774-4B64-AC40-C776D7441DDA}"/>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84">
                    <a:extLst>
                      <a:ext uri="{FF2B5EF4-FFF2-40B4-BE49-F238E27FC236}">
                        <a16:creationId xmlns:a16="http://schemas.microsoft.com/office/drawing/2014/main" id="{78FF74DE-9200-498F-BAC0-8D3FC244411F}"/>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圆角矩形 63">
                  <a:extLst>
                    <a:ext uri="{FF2B5EF4-FFF2-40B4-BE49-F238E27FC236}">
                      <a16:creationId xmlns:a16="http://schemas.microsoft.com/office/drawing/2014/main" id="{63084C61-09E5-4D26-937A-EEB883F716F4}"/>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4" name="图片 43">
                <a:extLst>
                  <a:ext uri="{FF2B5EF4-FFF2-40B4-BE49-F238E27FC236}">
                    <a16:creationId xmlns:a16="http://schemas.microsoft.com/office/drawing/2014/main" id="{57941BBA-2128-4AD7-85B1-EE85BF6BCB6A}"/>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42" name="文本框 41">
              <a:extLst>
                <a:ext uri="{FF2B5EF4-FFF2-40B4-BE49-F238E27FC236}">
                  <a16:creationId xmlns:a16="http://schemas.microsoft.com/office/drawing/2014/main" id="{47398ABF-E382-4A29-B17C-3DF00D55BA31}"/>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pic>
        <p:nvPicPr>
          <p:cNvPr id="2" name="图片 1">
            <a:extLst>
              <a:ext uri="{FF2B5EF4-FFF2-40B4-BE49-F238E27FC236}">
                <a16:creationId xmlns:a16="http://schemas.microsoft.com/office/drawing/2014/main" id="{EFD6502E-7D15-47E6-8A65-A428EA17489F}"/>
              </a:ext>
            </a:extLst>
          </p:cNvPr>
          <p:cNvPicPr>
            <a:picLocks noChangeAspect="1"/>
          </p:cNvPicPr>
          <p:nvPr/>
        </p:nvPicPr>
        <p:blipFill>
          <a:blip r:embed="rId4"/>
          <a:stretch>
            <a:fillRect/>
          </a:stretch>
        </p:blipFill>
        <p:spPr>
          <a:xfrm>
            <a:off x="1612171" y="1673921"/>
            <a:ext cx="8957174" cy="4752998"/>
          </a:xfrm>
          <a:prstGeom prst="rect">
            <a:avLst/>
          </a:prstGeom>
        </p:spPr>
      </p:pic>
      <p:sp>
        <p:nvSpPr>
          <p:cNvPr id="53" name="圆角矩形 50">
            <a:extLst>
              <a:ext uri="{FF2B5EF4-FFF2-40B4-BE49-F238E27FC236}">
                <a16:creationId xmlns:a16="http://schemas.microsoft.com/office/drawing/2014/main" id="{A31D54DC-0ACE-4EAA-9905-E23096F3E368}"/>
              </a:ext>
            </a:extLst>
          </p:cNvPr>
          <p:cNvSpPr/>
          <p:nvPr/>
        </p:nvSpPr>
        <p:spPr>
          <a:xfrm rot="10800000" flipV="1">
            <a:off x="478625" y="1136469"/>
            <a:ext cx="1459032" cy="419884"/>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1800" dirty="0">
                <a:latin typeface="+mn-ea"/>
              </a:rPr>
              <a:t>DFS</a:t>
            </a:r>
            <a:r>
              <a:rPr lang="zh-CN" altLang="en-US" sz="1800" dirty="0">
                <a:latin typeface="+mn-ea"/>
              </a:rPr>
              <a:t>评估</a:t>
            </a:r>
          </a:p>
        </p:txBody>
      </p:sp>
    </p:spTree>
    <p:extLst>
      <p:ext uri="{BB962C8B-B14F-4D97-AF65-F5344CB8AC3E}">
        <p14:creationId xmlns:p14="http://schemas.microsoft.com/office/powerpoint/2010/main" val="157569556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6</a:t>
              </a:r>
              <a:endParaRPr lang="zh-CN" altLang="en-US" sz="6000" dirty="0"/>
            </a:p>
          </p:txBody>
        </p:sp>
        <p:sp>
          <p:nvSpPr>
            <p:cNvPr id="42" name="文本框 41"/>
            <p:cNvSpPr txBox="1"/>
            <p:nvPr/>
          </p:nvSpPr>
          <p:spPr>
            <a:xfrm>
              <a:off x="7047582" y="3064870"/>
              <a:ext cx="4339645"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rPr>
                <a:t>数据放置技术</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2295764" y="3264361"/>
              <a:ext cx="4207238"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rPr>
                <a:t>Data placement techniques</a:t>
              </a:r>
            </a:p>
          </p:txBody>
        </p:sp>
      </p:grpSp>
      <p:grpSp>
        <p:nvGrpSpPr>
          <p:cNvPr id="25" name="组合 24">
            <a:extLst>
              <a:ext uri="{FF2B5EF4-FFF2-40B4-BE49-F238E27FC236}">
                <a16:creationId xmlns:a16="http://schemas.microsoft.com/office/drawing/2014/main" id="{411B9348-0907-4078-A261-1DA66E80B831}"/>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F41A2065-AAD4-48BA-999F-3260AB90DC9A}"/>
                </a:ext>
              </a:extLst>
            </p:cNvPr>
            <p:cNvGrpSpPr/>
            <p:nvPr/>
          </p:nvGrpSpPr>
          <p:grpSpPr>
            <a:xfrm>
              <a:off x="11426985" y="245329"/>
              <a:ext cx="767694" cy="487244"/>
              <a:chOff x="11289749" y="812504"/>
              <a:chExt cx="767694" cy="487244"/>
            </a:xfrm>
          </p:grpSpPr>
          <p:grpSp>
            <p:nvGrpSpPr>
              <p:cNvPr id="41" name="组 2">
                <a:extLst>
                  <a:ext uri="{FF2B5EF4-FFF2-40B4-BE49-F238E27FC236}">
                    <a16:creationId xmlns:a16="http://schemas.microsoft.com/office/drawing/2014/main" id="{9AE41103-5D70-4B0D-83AA-B54DE2A32D56}"/>
                  </a:ext>
                </a:extLst>
              </p:cNvPr>
              <p:cNvGrpSpPr/>
              <p:nvPr/>
            </p:nvGrpSpPr>
            <p:grpSpPr>
              <a:xfrm>
                <a:off x="11289750" y="812504"/>
                <a:ext cx="767693" cy="487244"/>
                <a:chOff x="11424304" y="252856"/>
                <a:chExt cx="767693" cy="487245"/>
              </a:xfrm>
            </p:grpSpPr>
            <p:grpSp>
              <p:nvGrpSpPr>
                <p:cNvPr id="44" name="组 1">
                  <a:extLst>
                    <a:ext uri="{FF2B5EF4-FFF2-40B4-BE49-F238E27FC236}">
                      <a16:creationId xmlns:a16="http://schemas.microsoft.com/office/drawing/2014/main" id="{2AF9392E-FFB2-4A32-B936-70B1E724C3DF}"/>
                    </a:ext>
                  </a:extLst>
                </p:cNvPr>
                <p:cNvGrpSpPr/>
                <p:nvPr/>
              </p:nvGrpSpPr>
              <p:grpSpPr>
                <a:xfrm>
                  <a:off x="12039604" y="252856"/>
                  <a:ext cx="152393" cy="484287"/>
                  <a:chOff x="12039604" y="252856"/>
                  <a:chExt cx="152393" cy="484287"/>
                </a:xfrm>
              </p:grpSpPr>
              <p:sp>
                <p:nvSpPr>
                  <p:cNvPr id="52" name="圆角矩形 76">
                    <a:extLst>
                      <a:ext uri="{FF2B5EF4-FFF2-40B4-BE49-F238E27FC236}">
                        <a16:creationId xmlns:a16="http://schemas.microsoft.com/office/drawing/2014/main" id="{2A571380-D80D-4B9C-A41D-0E641C5CC617}"/>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77">
                    <a:extLst>
                      <a:ext uri="{FF2B5EF4-FFF2-40B4-BE49-F238E27FC236}">
                        <a16:creationId xmlns:a16="http://schemas.microsoft.com/office/drawing/2014/main" id="{6B35072F-1E99-48F6-9BE0-AEB87A5008F3}"/>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78">
                    <a:extLst>
                      <a:ext uri="{FF2B5EF4-FFF2-40B4-BE49-F238E27FC236}">
                        <a16:creationId xmlns:a16="http://schemas.microsoft.com/office/drawing/2014/main" id="{06C23F9E-719F-4451-967B-52B55465DCF9}"/>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79">
                    <a:extLst>
                      <a:ext uri="{FF2B5EF4-FFF2-40B4-BE49-F238E27FC236}">
                        <a16:creationId xmlns:a16="http://schemas.microsoft.com/office/drawing/2014/main" id="{6A7812E6-1732-4E44-A24C-07C5FE75311A}"/>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80">
                    <a:extLst>
                      <a:ext uri="{FF2B5EF4-FFF2-40B4-BE49-F238E27FC236}">
                        <a16:creationId xmlns:a16="http://schemas.microsoft.com/office/drawing/2014/main" id="{901207CE-30C4-4FA6-98C9-3B3DC7E003AB}"/>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圆角矩形 75">
                  <a:extLst>
                    <a:ext uri="{FF2B5EF4-FFF2-40B4-BE49-F238E27FC236}">
                      <a16:creationId xmlns:a16="http://schemas.microsoft.com/office/drawing/2014/main" id="{9095E8CD-F023-40DE-B028-3EFACEBBDB8A}"/>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C5AD0EB6-4383-48CB-849E-CCAAB2C1E437}"/>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39" name="文本框 38">
              <a:extLst>
                <a:ext uri="{FF2B5EF4-FFF2-40B4-BE49-F238E27FC236}">
                  <a16:creationId xmlns:a16="http://schemas.microsoft.com/office/drawing/2014/main" id="{1CD39D03-2A58-448C-A089-C11A12593FE3}"/>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Tree>
    <p:extLst>
      <p:ext uri="{BB962C8B-B14F-4D97-AF65-F5344CB8AC3E}">
        <p14:creationId xmlns:p14="http://schemas.microsoft.com/office/powerpoint/2010/main" val="24811769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1</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研究背景</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4805484" y="3264361"/>
              <a:ext cx="4210186"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RESEARCH BACKGROUNDS</a:t>
              </a:r>
            </a:p>
          </p:txBody>
        </p:sp>
      </p:grpSp>
      <p:sp>
        <p:nvSpPr>
          <p:cNvPr id="25" name="矩形 24"/>
          <p:cNvSpPr/>
          <p:nvPr/>
        </p:nvSpPr>
        <p:spPr>
          <a:xfrm>
            <a:off x="713880" y="33973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PPT</a:t>
            </a:r>
            <a:r>
              <a:rPr lang="zh-CN" altLang="en-US" sz="100" dirty="0">
                <a:solidFill>
                  <a:schemeClr val="bg1"/>
                </a:solidFill>
              </a:rPr>
              <a:t>论坛：</a:t>
            </a:r>
            <a:r>
              <a:rPr lang="en-US" altLang="zh-CN" sz="100" dirty="0">
                <a:solidFill>
                  <a:schemeClr val="bg1"/>
                </a:solidFill>
              </a:rPr>
              <a:t>www.1ppt.cn</a:t>
            </a:r>
          </a:p>
          <a:p>
            <a:pPr lvl="0"/>
            <a:r>
              <a:rPr lang="en-US" altLang="zh-CN" sz="100" dirty="0">
                <a:solidFill>
                  <a:schemeClr val="bg1"/>
                </a:solidFill>
              </a:rPr>
              <a:t> </a:t>
            </a:r>
            <a:endParaRPr lang="zh-CN" altLang="en-US" sz="100" dirty="0">
              <a:solidFill>
                <a:schemeClr val="bg1"/>
              </a:solidFill>
            </a:endParaRPr>
          </a:p>
        </p:txBody>
      </p:sp>
      <p:grpSp>
        <p:nvGrpSpPr>
          <p:cNvPr id="71" name="组合 70"/>
          <p:cNvGrpSpPr/>
          <p:nvPr/>
        </p:nvGrpSpPr>
        <p:grpSpPr>
          <a:xfrm>
            <a:off x="10058402" y="219571"/>
            <a:ext cx="2110519" cy="487244"/>
            <a:chOff x="10084160" y="245329"/>
            <a:chExt cx="2110519" cy="487244"/>
          </a:xfrm>
        </p:grpSpPr>
        <p:grpSp>
          <p:nvGrpSpPr>
            <p:cNvPr id="72" name="组合 71"/>
            <p:cNvGrpSpPr/>
            <p:nvPr/>
          </p:nvGrpSpPr>
          <p:grpSpPr>
            <a:xfrm>
              <a:off x="11426985" y="245329"/>
              <a:ext cx="767694" cy="487244"/>
              <a:chOff x="11289749" y="812504"/>
              <a:chExt cx="767694" cy="487244"/>
            </a:xfrm>
          </p:grpSpPr>
          <p:grpSp>
            <p:nvGrpSpPr>
              <p:cNvPr id="74" name="组 2"/>
              <p:cNvGrpSpPr/>
              <p:nvPr/>
            </p:nvGrpSpPr>
            <p:grpSpPr>
              <a:xfrm>
                <a:off x="11289750" y="812504"/>
                <a:ext cx="767693" cy="487244"/>
                <a:chOff x="11424304" y="252856"/>
                <a:chExt cx="767693" cy="487245"/>
              </a:xfrm>
            </p:grpSpPr>
            <p:grpSp>
              <p:nvGrpSpPr>
                <p:cNvPr id="76" name="组 1"/>
                <p:cNvGrpSpPr/>
                <p:nvPr/>
              </p:nvGrpSpPr>
              <p:grpSpPr>
                <a:xfrm>
                  <a:off x="12039604" y="252856"/>
                  <a:ext cx="152393" cy="484287"/>
                  <a:chOff x="12039604" y="252856"/>
                  <a:chExt cx="152393" cy="484287"/>
                </a:xfrm>
              </p:grpSpPr>
              <p:sp>
                <p:nvSpPr>
                  <p:cNvPr id="78" name="圆角矩形 77"/>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圆角矩形 79"/>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圆角矩形 76"/>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5" name="图片 74"/>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73" name="文本框 72"/>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Tree>
    <p:extLst>
      <p:ext uri="{BB962C8B-B14F-4D97-AF65-F5344CB8AC3E}">
        <p14:creationId xmlns:p14="http://schemas.microsoft.com/office/powerpoint/2010/main" val="22836836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2913017" y="252859"/>
            <a:ext cx="9278986"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40" name="文本框 39"/>
          <p:cNvSpPr txBox="1"/>
          <p:nvPr/>
        </p:nvSpPr>
        <p:spPr>
          <a:xfrm>
            <a:off x="499780" y="264169"/>
            <a:ext cx="2571599" cy="461661"/>
          </a:xfrm>
          <a:prstGeom prst="rect">
            <a:avLst/>
          </a:prstGeom>
          <a:noFill/>
        </p:spPr>
        <p:txBody>
          <a:bodyPr wrap="squar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数据放置技术</a:t>
            </a:r>
          </a:p>
        </p:txBody>
      </p:sp>
      <p:sp>
        <p:nvSpPr>
          <p:cNvPr id="41" name="矩形 40"/>
          <p:cNvSpPr/>
          <p:nvPr/>
        </p:nvSpPr>
        <p:spPr>
          <a:xfrm>
            <a:off x="3371041" y="325001"/>
            <a:ext cx="3367772"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Data placement techniques</a:t>
            </a:r>
          </a:p>
        </p:txBody>
      </p:sp>
      <p:grpSp>
        <p:nvGrpSpPr>
          <p:cNvPr id="25" name="组合 24">
            <a:extLst>
              <a:ext uri="{FF2B5EF4-FFF2-40B4-BE49-F238E27FC236}">
                <a16:creationId xmlns:a16="http://schemas.microsoft.com/office/drawing/2014/main" id="{E75E75BA-B096-4429-AB57-D6FF55D4BB60}"/>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C0606FC0-06C4-43E6-BDAC-129AE01B595A}"/>
                </a:ext>
              </a:extLst>
            </p:cNvPr>
            <p:cNvGrpSpPr/>
            <p:nvPr/>
          </p:nvGrpSpPr>
          <p:grpSpPr>
            <a:xfrm>
              <a:off x="11426985" y="245329"/>
              <a:ext cx="767694" cy="487244"/>
              <a:chOff x="11289749" y="812504"/>
              <a:chExt cx="767694" cy="487244"/>
            </a:xfrm>
          </p:grpSpPr>
          <p:grpSp>
            <p:nvGrpSpPr>
              <p:cNvPr id="28" name="组 2">
                <a:extLst>
                  <a:ext uri="{FF2B5EF4-FFF2-40B4-BE49-F238E27FC236}">
                    <a16:creationId xmlns:a16="http://schemas.microsoft.com/office/drawing/2014/main" id="{55EBA67B-DC7F-41D7-B72F-451E7A32653B}"/>
                  </a:ext>
                </a:extLst>
              </p:cNvPr>
              <p:cNvGrpSpPr/>
              <p:nvPr/>
            </p:nvGrpSpPr>
            <p:grpSpPr>
              <a:xfrm>
                <a:off x="11289750" y="812504"/>
                <a:ext cx="767693" cy="487244"/>
                <a:chOff x="11424304" y="252856"/>
                <a:chExt cx="767693" cy="487245"/>
              </a:xfrm>
            </p:grpSpPr>
            <p:grpSp>
              <p:nvGrpSpPr>
                <p:cNvPr id="30" name="组 1">
                  <a:extLst>
                    <a:ext uri="{FF2B5EF4-FFF2-40B4-BE49-F238E27FC236}">
                      <a16:creationId xmlns:a16="http://schemas.microsoft.com/office/drawing/2014/main" id="{CB85A49E-9095-45F3-8A86-43BCF305DA76}"/>
                    </a:ext>
                  </a:extLst>
                </p:cNvPr>
                <p:cNvGrpSpPr/>
                <p:nvPr/>
              </p:nvGrpSpPr>
              <p:grpSpPr>
                <a:xfrm>
                  <a:off x="12039604" y="252856"/>
                  <a:ext cx="152393" cy="484287"/>
                  <a:chOff x="12039604" y="252856"/>
                  <a:chExt cx="152393" cy="484287"/>
                </a:xfrm>
              </p:grpSpPr>
              <p:sp>
                <p:nvSpPr>
                  <p:cNvPr id="32" name="圆角矩形 64">
                    <a:extLst>
                      <a:ext uri="{FF2B5EF4-FFF2-40B4-BE49-F238E27FC236}">
                        <a16:creationId xmlns:a16="http://schemas.microsoft.com/office/drawing/2014/main" id="{567D3921-2AD9-4C96-A12D-4033DCF7C94A}"/>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65">
                    <a:extLst>
                      <a:ext uri="{FF2B5EF4-FFF2-40B4-BE49-F238E27FC236}">
                        <a16:creationId xmlns:a16="http://schemas.microsoft.com/office/drawing/2014/main" id="{E1BA2A0B-82E4-4314-8A8C-EDCEBA7A907C}"/>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66">
                    <a:extLst>
                      <a:ext uri="{FF2B5EF4-FFF2-40B4-BE49-F238E27FC236}">
                        <a16:creationId xmlns:a16="http://schemas.microsoft.com/office/drawing/2014/main" id="{567BCDD7-B85D-4079-8E74-666CBBDE965E}"/>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67">
                    <a:extLst>
                      <a:ext uri="{FF2B5EF4-FFF2-40B4-BE49-F238E27FC236}">
                        <a16:creationId xmlns:a16="http://schemas.microsoft.com/office/drawing/2014/main" id="{05DB668D-A230-425B-8327-E42401019737}"/>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84">
                    <a:extLst>
                      <a:ext uri="{FF2B5EF4-FFF2-40B4-BE49-F238E27FC236}">
                        <a16:creationId xmlns:a16="http://schemas.microsoft.com/office/drawing/2014/main" id="{176817A0-C6CB-4CAE-A823-2A134B770F72}"/>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圆角矩形 63">
                  <a:extLst>
                    <a:ext uri="{FF2B5EF4-FFF2-40B4-BE49-F238E27FC236}">
                      <a16:creationId xmlns:a16="http://schemas.microsoft.com/office/drawing/2014/main" id="{C3B00CD4-04C2-4957-A25C-F61800B0ADD3}"/>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A0239545-1E50-471F-9045-563264389B96}"/>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27" name="文本框 26">
              <a:extLst>
                <a:ext uri="{FF2B5EF4-FFF2-40B4-BE49-F238E27FC236}">
                  <a16:creationId xmlns:a16="http://schemas.microsoft.com/office/drawing/2014/main" id="{DA0C04EA-7EA2-40E0-AACF-8311099B51FE}"/>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3" name="文本框 2">
            <a:extLst>
              <a:ext uri="{FF2B5EF4-FFF2-40B4-BE49-F238E27FC236}">
                <a16:creationId xmlns:a16="http://schemas.microsoft.com/office/drawing/2014/main" id="{83C469F6-495F-4F42-A357-B94C9CA2342D}"/>
              </a:ext>
            </a:extLst>
          </p:cNvPr>
          <p:cNvSpPr txBox="1"/>
          <p:nvPr/>
        </p:nvSpPr>
        <p:spPr>
          <a:xfrm>
            <a:off x="1515293" y="1698174"/>
            <a:ext cx="9183189" cy="961289"/>
          </a:xfrm>
          <a:prstGeom prst="rect">
            <a:avLst/>
          </a:prstGeom>
          <a:noFill/>
        </p:spPr>
        <p:txBody>
          <a:bodyPr wrap="square" rtlCol="0">
            <a:spAutoFit/>
          </a:bodyPr>
          <a:lstStyle/>
          <a:p>
            <a:pPr indent="720000">
              <a:lnSpc>
                <a:spcPct val="150000"/>
              </a:lnSpc>
            </a:pPr>
            <a:r>
              <a:rPr lang="zh-CN" altLang="en-US" sz="2000" dirty="0">
                <a:latin typeface="+mn-ea"/>
              </a:rPr>
              <a:t>在云生态系统中，传统的放置算法在存储和数据传输时会产生高成本（包括时间）。</a:t>
            </a:r>
            <a:endParaRPr lang="en-US" altLang="zh-CN" sz="2000" dirty="0">
              <a:latin typeface="+mn-ea"/>
            </a:endParaRPr>
          </a:p>
        </p:txBody>
      </p:sp>
      <p:sp>
        <p:nvSpPr>
          <p:cNvPr id="4" name="文本框 3">
            <a:extLst>
              <a:ext uri="{FF2B5EF4-FFF2-40B4-BE49-F238E27FC236}">
                <a16:creationId xmlns:a16="http://schemas.microsoft.com/office/drawing/2014/main" id="{2DB95D06-FAC3-4BE9-9908-7DDA3120B1DA}"/>
              </a:ext>
            </a:extLst>
          </p:cNvPr>
          <p:cNvSpPr txBox="1"/>
          <p:nvPr/>
        </p:nvSpPr>
        <p:spPr>
          <a:xfrm>
            <a:off x="1358537" y="2692226"/>
            <a:ext cx="9480448" cy="2346283"/>
          </a:xfrm>
          <a:prstGeom prst="rect">
            <a:avLst/>
          </a:prstGeom>
          <a:noFill/>
        </p:spPr>
        <p:txBody>
          <a:bodyPr wrap="square" rtlCol="0">
            <a:spAutoFit/>
          </a:bodyPr>
          <a:lstStyle/>
          <a:p>
            <a:pPr marL="457200" indent="720000">
              <a:lnSpc>
                <a:spcPct val="150000"/>
              </a:lnSpc>
              <a:buFont typeface="+mj-lt"/>
              <a:buAutoNum type="alphaLcParenR"/>
            </a:pPr>
            <a:r>
              <a:rPr lang="zh-CN" altLang="en-US" sz="2000" dirty="0">
                <a:latin typeface="+mn-ea"/>
              </a:rPr>
              <a:t>数据存储和传输成本优化同时保持数据依赖性等问题，在云中方式大量数据非常复杂；</a:t>
            </a:r>
            <a:endParaRPr lang="en-US" altLang="zh-CN" sz="2000" dirty="0">
              <a:latin typeface="+mn-ea"/>
            </a:endParaRPr>
          </a:p>
          <a:p>
            <a:pPr marL="457200" indent="720000">
              <a:lnSpc>
                <a:spcPct val="150000"/>
              </a:lnSpc>
              <a:buFont typeface="+mj-lt"/>
              <a:buAutoNum type="alphaLcParenR"/>
            </a:pPr>
            <a:r>
              <a:rPr lang="zh-CN" altLang="en-US" sz="2000" dirty="0">
                <a:latin typeface="+mn-ea"/>
              </a:rPr>
              <a:t>数据的可用性和复制；数据复制可以影响一致性，同时还可以增强数据的可伸缩性和更高的可用性。</a:t>
            </a:r>
            <a:endParaRPr lang="en-US" altLang="zh-CN" sz="2000" dirty="0">
              <a:latin typeface="+mn-ea"/>
            </a:endParaRPr>
          </a:p>
          <a:p>
            <a:pPr marL="457200" indent="720000">
              <a:lnSpc>
                <a:spcPct val="150000"/>
              </a:lnSpc>
              <a:buFont typeface="+mj-lt"/>
              <a:buAutoNum type="alphaLcParenR"/>
            </a:pPr>
            <a:r>
              <a:rPr lang="zh-CN" altLang="en-US" sz="2000" dirty="0">
                <a:latin typeface="+mn-ea"/>
              </a:rPr>
              <a:t>隐藏政策。例如基于地理位置的受限数据存储。</a:t>
            </a:r>
          </a:p>
        </p:txBody>
      </p:sp>
      <p:sp>
        <p:nvSpPr>
          <p:cNvPr id="5" name="文本框 4">
            <a:extLst>
              <a:ext uri="{FF2B5EF4-FFF2-40B4-BE49-F238E27FC236}">
                <a16:creationId xmlns:a16="http://schemas.microsoft.com/office/drawing/2014/main" id="{DE09A826-383D-4985-A5DE-E75C7D811766}"/>
              </a:ext>
            </a:extLst>
          </p:cNvPr>
          <p:cNvSpPr txBox="1"/>
          <p:nvPr/>
        </p:nvSpPr>
        <p:spPr>
          <a:xfrm>
            <a:off x="1616023" y="5201701"/>
            <a:ext cx="8981727" cy="961289"/>
          </a:xfrm>
          <a:prstGeom prst="rect">
            <a:avLst/>
          </a:prstGeom>
          <a:noFill/>
        </p:spPr>
        <p:txBody>
          <a:bodyPr wrap="square" rtlCol="0">
            <a:spAutoFit/>
          </a:bodyPr>
          <a:lstStyle/>
          <a:p>
            <a:pPr indent="720000">
              <a:lnSpc>
                <a:spcPct val="150000"/>
              </a:lnSpc>
            </a:pPr>
            <a:r>
              <a:rPr lang="zh-CN" altLang="en-US" sz="2000" dirty="0">
                <a:latin typeface="+mn-ea"/>
              </a:rPr>
              <a:t>文中将数据放置方法广泛地分类为</a:t>
            </a:r>
            <a:r>
              <a:rPr lang="zh-CN" altLang="en-US" sz="2000" dirty="0">
                <a:solidFill>
                  <a:srgbClr val="FF0000"/>
                </a:solidFill>
                <a:latin typeface="+mn-ea"/>
              </a:rPr>
              <a:t>数据依赖性</a:t>
            </a:r>
            <a:r>
              <a:rPr lang="zh-CN" altLang="en-US" sz="2000" dirty="0">
                <a:latin typeface="+mn-ea"/>
              </a:rPr>
              <a:t>，</a:t>
            </a:r>
            <a:r>
              <a:rPr lang="zh-CN" altLang="en-US" sz="2000" dirty="0">
                <a:solidFill>
                  <a:srgbClr val="FF0000"/>
                </a:solidFill>
                <a:latin typeface="+mn-ea"/>
              </a:rPr>
              <a:t>整体任务和数据调度</a:t>
            </a:r>
            <a:r>
              <a:rPr lang="zh-CN" altLang="en-US" sz="2000" dirty="0">
                <a:latin typeface="+mn-ea"/>
              </a:rPr>
              <a:t>以及</a:t>
            </a:r>
            <a:r>
              <a:rPr lang="zh-CN" altLang="en-US" sz="2000" dirty="0">
                <a:solidFill>
                  <a:srgbClr val="FF0000"/>
                </a:solidFill>
                <a:latin typeface="+mn-ea"/>
              </a:rPr>
              <a:t>基于图的方法</a:t>
            </a:r>
            <a:r>
              <a:rPr lang="zh-CN" altLang="en-US" sz="2000" dirty="0">
                <a:latin typeface="+mn-ea"/>
              </a:rPr>
              <a:t>。</a:t>
            </a:r>
          </a:p>
        </p:txBody>
      </p:sp>
      <p:sp>
        <p:nvSpPr>
          <p:cNvPr id="54" name="圆角矩形 50">
            <a:extLst>
              <a:ext uri="{FF2B5EF4-FFF2-40B4-BE49-F238E27FC236}">
                <a16:creationId xmlns:a16="http://schemas.microsoft.com/office/drawing/2014/main" id="{5785BB77-902E-4AF7-82AD-4F3D30D9DC82}"/>
              </a:ext>
            </a:extLst>
          </p:cNvPr>
          <p:cNvSpPr/>
          <p:nvPr/>
        </p:nvSpPr>
        <p:spPr>
          <a:xfrm rot="10800000" flipV="1">
            <a:off x="618410" y="1060774"/>
            <a:ext cx="2073603"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mn-ea"/>
              </a:rPr>
              <a:t>数据放置技术</a:t>
            </a:r>
          </a:p>
        </p:txBody>
      </p:sp>
    </p:spTree>
    <p:extLst>
      <p:ext uri="{BB962C8B-B14F-4D97-AF65-F5344CB8AC3E}">
        <p14:creationId xmlns:p14="http://schemas.microsoft.com/office/powerpoint/2010/main" val="1277748593"/>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2913017" y="252859"/>
            <a:ext cx="9278986"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40" name="文本框 39"/>
          <p:cNvSpPr txBox="1"/>
          <p:nvPr/>
        </p:nvSpPr>
        <p:spPr>
          <a:xfrm>
            <a:off x="499780" y="264169"/>
            <a:ext cx="2571599" cy="461661"/>
          </a:xfrm>
          <a:prstGeom prst="rect">
            <a:avLst/>
          </a:prstGeom>
          <a:noFill/>
        </p:spPr>
        <p:txBody>
          <a:bodyPr wrap="squar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数据放置技术</a:t>
            </a:r>
          </a:p>
        </p:txBody>
      </p:sp>
      <p:sp>
        <p:nvSpPr>
          <p:cNvPr id="41" name="矩形 40"/>
          <p:cNvSpPr/>
          <p:nvPr/>
        </p:nvSpPr>
        <p:spPr>
          <a:xfrm>
            <a:off x="3371041" y="325001"/>
            <a:ext cx="3367772"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Data placement techniques</a:t>
            </a:r>
          </a:p>
        </p:txBody>
      </p:sp>
      <p:grpSp>
        <p:nvGrpSpPr>
          <p:cNvPr id="25" name="组合 24">
            <a:extLst>
              <a:ext uri="{FF2B5EF4-FFF2-40B4-BE49-F238E27FC236}">
                <a16:creationId xmlns:a16="http://schemas.microsoft.com/office/drawing/2014/main" id="{E75E75BA-B096-4429-AB57-D6FF55D4BB60}"/>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C0606FC0-06C4-43E6-BDAC-129AE01B595A}"/>
                </a:ext>
              </a:extLst>
            </p:cNvPr>
            <p:cNvGrpSpPr/>
            <p:nvPr/>
          </p:nvGrpSpPr>
          <p:grpSpPr>
            <a:xfrm>
              <a:off x="11426985" y="245329"/>
              <a:ext cx="767694" cy="487244"/>
              <a:chOff x="11289749" y="812504"/>
              <a:chExt cx="767694" cy="487244"/>
            </a:xfrm>
          </p:grpSpPr>
          <p:grpSp>
            <p:nvGrpSpPr>
              <p:cNvPr id="28" name="组 2">
                <a:extLst>
                  <a:ext uri="{FF2B5EF4-FFF2-40B4-BE49-F238E27FC236}">
                    <a16:creationId xmlns:a16="http://schemas.microsoft.com/office/drawing/2014/main" id="{55EBA67B-DC7F-41D7-B72F-451E7A32653B}"/>
                  </a:ext>
                </a:extLst>
              </p:cNvPr>
              <p:cNvGrpSpPr/>
              <p:nvPr/>
            </p:nvGrpSpPr>
            <p:grpSpPr>
              <a:xfrm>
                <a:off x="11289750" y="812504"/>
                <a:ext cx="767693" cy="487244"/>
                <a:chOff x="11424304" y="252856"/>
                <a:chExt cx="767693" cy="487245"/>
              </a:xfrm>
            </p:grpSpPr>
            <p:grpSp>
              <p:nvGrpSpPr>
                <p:cNvPr id="30" name="组 1">
                  <a:extLst>
                    <a:ext uri="{FF2B5EF4-FFF2-40B4-BE49-F238E27FC236}">
                      <a16:creationId xmlns:a16="http://schemas.microsoft.com/office/drawing/2014/main" id="{CB85A49E-9095-45F3-8A86-43BCF305DA76}"/>
                    </a:ext>
                  </a:extLst>
                </p:cNvPr>
                <p:cNvGrpSpPr/>
                <p:nvPr/>
              </p:nvGrpSpPr>
              <p:grpSpPr>
                <a:xfrm>
                  <a:off x="12039604" y="252856"/>
                  <a:ext cx="152393" cy="484287"/>
                  <a:chOff x="12039604" y="252856"/>
                  <a:chExt cx="152393" cy="484287"/>
                </a:xfrm>
              </p:grpSpPr>
              <p:sp>
                <p:nvSpPr>
                  <p:cNvPr id="32" name="圆角矩形 64">
                    <a:extLst>
                      <a:ext uri="{FF2B5EF4-FFF2-40B4-BE49-F238E27FC236}">
                        <a16:creationId xmlns:a16="http://schemas.microsoft.com/office/drawing/2014/main" id="{567D3921-2AD9-4C96-A12D-4033DCF7C94A}"/>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65">
                    <a:extLst>
                      <a:ext uri="{FF2B5EF4-FFF2-40B4-BE49-F238E27FC236}">
                        <a16:creationId xmlns:a16="http://schemas.microsoft.com/office/drawing/2014/main" id="{E1BA2A0B-82E4-4314-8A8C-EDCEBA7A907C}"/>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66">
                    <a:extLst>
                      <a:ext uri="{FF2B5EF4-FFF2-40B4-BE49-F238E27FC236}">
                        <a16:creationId xmlns:a16="http://schemas.microsoft.com/office/drawing/2014/main" id="{567BCDD7-B85D-4079-8E74-666CBBDE965E}"/>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67">
                    <a:extLst>
                      <a:ext uri="{FF2B5EF4-FFF2-40B4-BE49-F238E27FC236}">
                        <a16:creationId xmlns:a16="http://schemas.microsoft.com/office/drawing/2014/main" id="{05DB668D-A230-425B-8327-E42401019737}"/>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84">
                    <a:extLst>
                      <a:ext uri="{FF2B5EF4-FFF2-40B4-BE49-F238E27FC236}">
                        <a16:creationId xmlns:a16="http://schemas.microsoft.com/office/drawing/2014/main" id="{176817A0-C6CB-4CAE-A823-2A134B770F72}"/>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圆角矩形 63">
                  <a:extLst>
                    <a:ext uri="{FF2B5EF4-FFF2-40B4-BE49-F238E27FC236}">
                      <a16:creationId xmlns:a16="http://schemas.microsoft.com/office/drawing/2014/main" id="{C3B00CD4-04C2-4957-A25C-F61800B0ADD3}"/>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A0239545-1E50-471F-9045-563264389B96}"/>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27" name="文本框 26">
              <a:extLst>
                <a:ext uri="{FF2B5EF4-FFF2-40B4-BE49-F238E27FC236}">
                  <a16:creationId xmlns:a16="http://schemas.microsoft.com/office/drawing/2014/main" id="{DA0C04EA-7EA2-40E0-AACF-8311099B51FE}"/>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cxnSp>
        <p:nvCxnSpPr>
          <p:cNvPr id="21" name="直接连接符 20">
            <a:extLst>
              <a:ext uri="{FF2B5EF4-FFF2-40B4-BE49-F238E27FC236}">
                <a16:creationId xmlns:a16="http://schemas.microsoft.com/office/drawing/2014/main" id="{4F631D84-D053-4385-B24C-41A284D6E713}"/>
              </a:ext>
            </a:extLst>
          </p:cNvPr>
          <p:cNvCxnSpPr/>
          <p:nvPr/>
        </p:nvCxnSpPr>
        <p:spPr>
          <a:xfrm flipH="1">
            <a:off x="1039309" y="1242254"/>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E15F4CDB-08EE-496F-A564-98ACC300EE48}"/>
              </a:ext>
            </a:extLst>
          </p:cNvPr>
          <p:cNvSpPr txBox="1"/>
          <p:nvPr/>
        </p:nvSpPr>
        <p:spPr>
          <a:xfrm>
            <a:off x="1155201" y="1164819"/>
            <a:ext cx="2031317"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rPr>
              <a:t>数据依赖方法</a:t>
            </a:r>
          </a:p>
        </p:txBody>
      </p:sp>
      <p:sp>
        <p:nvSpPr>
          <p:cNvPr id="23" name="文本框 22">
            <a:extLst>
              <a:ext uri="{FF2B5EF4-FFF2-40B4-BE49-F238E27FC236}">
                <a16:creationId xmlns:a16="http://schemas.microsoft.com/office/drawing/2014/main" id="{20196377-4A09-4BEF-A27D-5AEE6000CC99}"/>
              </a:ext>
            </a:extLst>
          </p:cNvPr>
          <p:cNvSpPr txBox="1"/>
          <p:nvPr/>
        </p:nvSpPr>
        <p:spPr>
          <a:xfrm>
            <a:off x="1594227" y="1925606"/>
            <a:ext cx="8999750" cy="428527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latin typeface="+mn-ea"/>
              </a:rPr>
              <a:t> 数据组感知放置方案（</a:t>
            </a:r>
            <a:r>
              <a:rPr lang="en-US" altLang="zh-CN" sz="2000" dirty="0">
                <a:latin typeface="+mn-ea"/>
              </a:rPr>
              <a:t>[83]</a:t>
            </a:r>
            <a:r>
              <a:rPr lang="zh-CN" altLang="en-US" sz="2000" dirty="0">
                <a:latin typeface="+mn-ea"/>
              </a:rPr>
              <a:t>）</a:t>
            </a:r>
            <a:endParaRPr lang="en-US" altLang="zh-CN" sz="2000" dirty="0">
              <a:latin typeface="+mn-ea"/>
            </a:endParaRPr>
          </a:p>
          <a:p>
            <a:pPr marL="800078" lvl="1" indent="-342900">
              <a:lnSpc>
                <a:spcPct val="150000"/>
              </a:lnSpc>
              <a:buFont typeface="Arial" panose="020B0604020202020204" pitchFamily="34" charset="0"/>
              <a:buChar char="•"/>
            </a:pPr>
            <a:r>
              <a:rPr lang="zh-CN" altLang="en-US" sz="2000" dirty="0">
                <a:latin typeface="+mn-ea"/>
              </a:rPr>
              <a:t>采用键能算法（</a:t>
            </a:r>
            <a:r>
              <a:rPr lang="en-US" altLang="zh-CN" sz="2000" dirty="0">
                <a:latin typeface="+mn-ea"/>
              </a:rPr>
              <a:t>BEA</a:t>
            </a:r>
            <a:r>
              <a:rPr lang="zh-CN" altLang="en-US" sz="2000" dirty="0">
                <a:latin typeface="+mn-ea"/>
              </a:rPr>
              <a:t>）</a:t>
            </a:r>
            <a:endParaRPr lang="en-US" altLang="zh-CN" sz="2000" dirty="0">
              <a:latin typeface="+mn-ea"/>
            </a:endParaRPr>
          </a:p>
          <a:p>
            <a:pPr marL="800078" lvl="1" indent="-342900">
              <a:lnSpc>
                <a:spcPct val="150000"/>
              </a:lnSpc>
              <a:buFont typeface="Arial" panose="020B0604020202020204" pitchFamily="34" charset="0"/>
              <a:buChar char="•"/>
            </a:pPr>
            <a:r>
              <a:rPr lang="en-US" altLang="zh-CN" sz="2000" dirty="0">
                <a:latin typeface="+mn-ea"/>
              </a:rPr>
              <a:t>[84]</a:t>
            </a:r>
            <a:r>
              <a:rPr lang="zh-CN" altLang="en-US" sz="2000" dirty="0">
                <a:latin typeface="+mn-ea"/>
              </a:rPr>
              <a:t>将原始数据依赖矩阵转换为</a:t>
            </a:r>
            <a:r>
              <a:rPr lang="en-US" altLang="zh-CN" sz="2000" dirty="0">
                <a:latin typeface="+mn-ea"/>
              </a:rPr>
              <a:t>Hadoop</a:t>
            </a:r>
            <a:r>
              <a:rPr lang="zh-CN" altLang="en-US" sz="2000" dirty="0">
                <a:latin typeface="+mn-ea"/>
              </a:rPr>
              <a:t>簇，利用访问模式来查找最佳数据分组，以实现更好的并行性和工作负载平衡</a:t>
            </a:r>
            <a:endParaRPr lang="en-US" altLang="zh-CN" sz="2000" dirty="0">
              <a:latin typeface="+mn-ea"/>
            </a:endParaRPr>
          </a:p>
          <a:p>
            <a:pPr marL="342900" indent="-342900">
              <a:lnSpc>
                <a:spcPct val="150000"/>
              </a:lnSpc>
              <a:buFont typeface="Wingdings" panose="05000000000000000000" pitchFamily="2" charset="2"/>
              <a:buChar char="Ø"/>
            </a:pPr>
            <a:r>
              <a:rPr lang="en-US" altLang="zh-CN" sz="2000" dirty="0">
                <a:latin typeface="+mn-ea"/>
              </a:rPr>
              <a:t>[85]</a:t>
            </a:r>
            <a:r>
              <a:rPr lang="zh-CN" altLang="en-US" sz="2000" dirty="0">
                <a:latin typeface="+mn-ea"/>
              </a:rPr>
              <a:t>提出的数据放置算法，用于解决</a:t>
            </a:r>
            <a:r>
              <a:rPr lang="en-US" altLang="zh-CN" sz="2000" dirty="0">
                <a:latin typeface="+mn-ea"/>
              </a:rPr>
              <a:t>VM</a:t>
            </a:r>
            <a:r>
              <a:rPr lang="zh-CN" altLang="en-US" sz="2000" dirty="0">
                <a:latin typeface="+mn-ea"/>
              </a:rPr>
              <a:t>级别的数据相互依赖性问题</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基于</a:t>
            </a:r>
            <a:r>
              <a:rPr lang="en-US" altLang="zh-CN" sz="2000" dirty="0">
                <a:latin typeface="+mn-ea"/>
              </a:rPr>
              <a:t>K</a:t>
            </a:r>
            <a:r>
              <a:rPr lang="zh-CN" altLang="en-US" sz="2000" dirty="0">
                <a:latin typeface="+mn-ea"/>
              </a:rPr>
              <a:t>均值的数据集聚类算法</a:t>
            </a:r>
            <a:r>
              <a:rPr lang="en-US" altLang="zh-CN" sz="2000" dirty="0">
                <a:latin typeface="+mn-ea"/>
              </a:rPr>
              <a:t>[78]</a:t>
            </a:r>
          </a:p>
          <a:p>
            <a:pPr marL="800078" lvl="1" indent="-342900">
              <a:lnSpc>
                <a:spcPct val="150000"/>
              </a:lnSpc>
              <a:buFont typeface="Arial" panose="020B0604020202020204" pitchFamily="34" charset="0"/>
              <a:buChar char="•"/>
            </a:pPr>
            <a:r>
              <a:rPr lang="zh-CN" altLang="en-US" sz="2000" dirty="0">
                <a:latin typeface="+mn-ea"/>
              </a:rPr>
              <a:t>通过利用数据依赖性和计算的局部性来构造数据依赖性矩阵</a:t>
            </a:r>
            <a:endParaRPr lang="en-US" altLang="zh-CN" sz="2000" dirty="0">
              <a:latin typeface="+mn-ea"/>
            </a:endParaRPr>
          </a:p>
          <a:p>
            <a:pPr marL="800078" lvl="1" indent="-342900">
              <a:lnSpc>
                <a:spcPct val="150000"/>
              </a:lnSpc>
              <a:buFont typeface="Arial" panose="020B0604020202020204" pitchFamily="34" charset="0"/>
              <a:buChar char="•"/>
            </a:pPr>
            <a:r>
              <a:rPr lang="zh-CN" altLang="en-US" sz="2000" dirty="0">
                <a:latin typeface="+mn-ea"/>
              </a:rPr>
              <a:t>在通过遵循递归二进制分区算法，通过应用</a:t>
            </a:r>
            <a:r>
              <a:rPr lang="en-US" altLang="zh-CN" sz="2000" dirty="0">
                <a:latin typeface="+mn-ea"/>
              </a:rPr>
              <a:t>BEA</a:t>
            </a:r>
            <a:r>
              <a:rPr lang="zh-CN" altLang="en-US" sz="2000" dirty="0">
                <a:latin typeface="+mn-ea"/>
              </a:rPr>
              <a:t>来转换依赖性矩阵，同时基于项的依赖性对项进行聚类</a:t>
            </a:r>
            <a:endParaRPr lang="en-US" altLang="zh-CN" sz="2000" dirty="0">
              <a:latin typeface="+mn-ea"/>
            </a:endParaRPr>
          </a:p>
        </p:txBody>
      </p:sp>
    </p:spTree>
    <p:extLst>
      <p:ext uri="{BB962C8B-B14F-4D97-AF65-F5344CB8AC3E}">
        <p14:creationId xmlns:p14="http://schemas.microsoft.com/office/powerpoint/2010/main" val="3009900869"/>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2913017" y="252859"/>
            <a:ext cx="9278986"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40" name="文本框 39"/>
          <p:cNvSpPr txBox="1"/>
          <p:nvPr/>
        </p:nvSpPr>
        <p:spPr>
          <a:xfrm>
            <a:off x="499780" y="264169"/>
            <a:ext cx="2571599" cy="461661"/>
          </a:xfrm>
          <a:prstGeom prst="rect">
            <a:avLst/>
          </a:prstGeom>
          <a:noFill/>
        </p:spPr>
        <p:txBody>
          <a:bodyPr wrap="squar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数据放置技术</a:t>
            </a:r>
          </a:p>
        </p:txBody>
      </p:sp>
      <p:sp>
        <p:nvSpPr>
          <p:cNvPr id="41" name="矩形 40"/>
          <p:cNvSpPr/>
          <p:nvPr/>
        </p:nvSpPr>
        <p:spPr>
          <a:xfrm>
            <a:off x="3371041" y="325001"/>
            <a:ext cx="3367772"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Data placement techniques</a:t>
            </a:r>
          </a:p>
        </p:txBody>
      </p:sp>
      <p:grpSp>
        <p:nvGrpSpPr>
          <p:cNvPr id="25" name="组合 24">
            <a:extLst>
              <a:ext uri="{FF2B5EF4-FFF2-40B4-BE49-F238E27FC236}">
                <a16:creationId xmlns:a16="http://schemas.microsoft.com/office/drawing/2014/main" id="{E75E75BA-B096-4429-AB57-D6FF55D4BB60}"/>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C0606FC0-06C4-43E6-BDAC-129AE01B595A}"/>
                </a:ext>
              </a:extLst>
            </p:cNvPr>
            <p:cNvGrpSpPr/>
            <p:nvPr/>
          </p:nvGrpSpPr>
          <p:grpSpPr>
            <a:xfrm>
              <a:off x="11426985" y="245329"/>
              <a:ext cx="767694" cy="487244"/>
              <a:chOff x="11289749" y="812504"/>
              <a:chExt cx="767694" cy="487244"/>
            </a:xfrm>
          </p:grpSpPr>
          <p:grpSp>
            <p:nvGrpSpPr>
              <p:cNvPr id="28" name="组 2">
                <a:extLst>
                  <a:ext uri="{FF2B5EF4-FFF2-40B4-BE49-F238E27FC236}">
                    <a16:creationId xmlns:a16="http://schemas.microsoft.com/office/drawing/2014/main" id="{55EBA67B-DC7F-41D7-B72F-451E7A32653B}"/>
                  </a:ext>
                </a:extLst>
              </p:cNvPr>
              <p:cNvGrpSpPr/>
              <p:nvPr/>
            </p:nvGrpSpPr>
            <p:grpSpPr>
              <a:xfrm>
                <a:off x="11289750" y="812504"/>
                <a:ext cx="767693" cy="487244"/>
                <a:chOff x="11424304" y="252856"/>
                <a:chExt cx="767693" cy="487245"/>
              </a:xfrm>
            </p:grpSpPr>
            <p:grpSp>
              <p:nvGrpSpPr>
                <p:cNvPr id="30" name="组 1">
                  <a:extLst>
                    <a:ext uri="{FF2B5EF4-FFF2-40B4-BE49-F238E27FC236}">
                      <a16:creationId xmlns:a16="http://schemas.microsoft.com/office/drawing/2014/main" id="{CB85A49E-9095-45F3-8A86-43BCF305DA76}"/>
                    </a:ext>
                  </a:extLst>
                </p:cNvPr>
                <p:cNvGrpSpPr/>
                <p:nvPr/>
              </p:nvGrpSpPr>
              <p:grpSpPr>
                <a:xfrm>
                  <a:off x="12039604" y="252856"/>
                  <a:ext cx="152393" cy="484287"/>
                  <a:chOff x="12039604" y="252856"/>
                  <a:chExt cx="152393" cy="484287"/>
                </a:xfrm>
              </p:grpSpPr>
              <p:sp>
                <p:nvSpPr>
                  <p:cNvPr id="32" name="圆角矩形 64">
                    <a:extLst>
                      <a:ext uri="{FF2B5EF4-FFF2-40B4-BE49-F238E27FC236}">
                        <a16:creationId xmlns:a16="http://schemas.microsoft.com/office/drawing/2014/main" id="{567D3921-2AD9-4C96-A12D-4033DCF7C94A}"/>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65">
                    <a:extLst>
                      <a:ext uri="{FF2B5EF4-FFF2-40B4-BE49-F238E27FC236}">
                        <a16:creationId xmlns:a16="http://schemas.microsoft.com/office/drawing/2014/main" id="{E1BA2A0B-82E4-4314-8A8C-EDCEBA7A907C}"/>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66">
                    <a:extLst>
                      <a:ext uri="{FF2B5EF4-FFF2-40B4-BE49-F238E27FC236}">
                        <a16:creationId xmlns:a16="http://schemas.microsoft.com/office/drawing/2014/main" id="{567BCDD7-B85D-4079-8E74-666CBBDE965E}"/>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67">
                    <a:extLst>
                      <a:ext uri="{FF2B5EF4-FFF2-40B4-BE49-F238E27FC236}">
                        <a16:creationId xmlns:a16="http://schemas.microsoft.com/office/drawing/2014/main" id="{05DB668D-A230-425B-8327-E42401019737}"/>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84">
                    <a:extLst>
                      <a:ext uri="{FF2B5EF4-FFF2-40B4-BE49-F238E27FC236}">
                        <a16:creationId xmlns:a16="http://schemas.microsoft.com/office/drawing/2014/main" id="{176817A0-C6CB-4CAE-A823-2A134B770F72}"/>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圆角矩形 63">
                  <a:extLst>
                    <a:ext uri="{FF2B5EF4-FFF2-40B4-BE49-F238E27FC236}">
                      <a16:creationId xmlns:a16="http://schemas.microsoft.com/office/drawing/2014/main" id="{C3B00CD4-04C2-4957-A25C-F61800B0ADD3}"/>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A0239545-1E50-471F-9045-563264389B96}"/>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27" name="文本框 26">
              <a:extLst>
                <a:ext uri="{FF2B5EF4-FFF2-40B4-BE49-F238E27FC236}">
                  <a16:creationId xmlns:a16="http://schemas.microsoft.com/office/drawing/2014/main" id="{DA0C04EA-7EA2-40E0-AACF-8311099B51FE}"/>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cxnSp>
        <p:nvCxnSpPr>
          <p:cNvPr id="21" name="直接连接符 20">
            <a:extLst>
              <a:ext uri="{FF2B5EF4-FFF2-40B4-BE49-F238E27FC236}">
                <a16:creationId xmlns:a16="http://schemas.microsoft.com/office/drawing/2014/main" id="{4F631D84-D053-4385-B24C-41A284D6E713}"/>
              </a:ext>
            </a:extLst>
          </p:cNvPr>
          <p:cNvCxnSpPr/>
          <p:nvPr/>
        </p:nvCxnSpPr>
        <p:spPr>
          <a:xfrm flipH="1">
            <a:off x="1039309" y="1242254"/>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E15F4CDB-08EE-496F-A564-98ACC300EE48}"/>
              </a:ext>
            </a:extLst>
          </p:cNvPr>
          <p:cNvSpPr txBox="1"/>
          <p:nvPr/>
        </p:nvSpPr>
        <p:spPr>
          <a:xfrm>
            <a:off x="1155201" y="1164819"/>
            <a:ext cx="2954647"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rPr>
              <a:t>任务和数据调度方法</a:t>
            </a:r>
          </a:p>
        </p:txBody>
      </p:sp>
      <p:sp>
        <p:nvSpPr>
          <p:cNvPr id="23" name="文本框 22">
            <a:extLst>
              <a:ext uri="{FF2B5EF4-FFF2-40B4-BE49-F238E27FC236}">
                <a16:creationId xmlns:a16="http://schemas.microsoft.com/office/drawing/2014/main" id="{20196377-4A09-4BEF-A27D-5AEE6000CC99}"/>
              </a:ext>
            </a:extLst>
          </p:cNvPr>
          <p:cNvSpPr txBox="1"/>
          <p:nvPr/>
        </p:nvSpPr>
        <p:spPr>
          <a:xfrm>
            <a:off x="1594227" y="1925606"/>
            <a:ext cx="8999750" cy="419294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latin typeface="+mn-ea"/>
              </a:rPr>
              <a:t> </a:t>
            </a:r>
            <a:r>
              <a:rPr lang="en-US" altLang="zh-CN" sz="2000" dirty="0">
                <a:latin typeface="+mn-ea"/>
              </a:rPr>
              <a:t>[88]</a:t>
            </a:r>
            <a:r>
              <a:rPr lang="zh-CN" altLang="en-US" sz="2000" dirty="0">
                <a:latin typeface="+mn-ea"/>
              </a:rPr>
              <a:t>提出了一种自适应数据管理中间件。它收集系统状态信息并抽象出多个云存储系统的复杂性</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混合整数线性规划模型</a:t>
            </a:r>
            <a:r>
              <a:rPr lang="en-US" altLang="zh-CN" sz="2000" dirty="0">
                <a:latin typeface="+mn-ea"/>
              </a:rPr>
              <a:t>[90]</a:t>
            </a:r>
          </a:p>
          <a:p>
            <a:pPr marL="800078" lvl="1" indent="-342900">
              <a:lnSpc>
                <a:spcPct val="150000"/>
              </a:lnSpc>
              <a:buFont typeface="Arial" panose="020B0604020202020204" pitchFamily="34" charset="0"/>
              <a:buChar char="•"/>
            </a:pPr>
            <a:r>
              <a:rPr lang="zh-CN" altLang="en-US" sz="2000" dirty="0">
                <a:latin typeface="+mn-ea"/>
              </a:rPr>
              <a:t>用于建模数据放置问题</a:t>
            </a:r>
            <a:endParaRPr lang="en-US" altLang="zh-CN" sz="2000" dirty="0">
              <a:latin typeface="+mn-ea"/>
            </a:endParaRPr>
          </a:p>
          <a:p>
            <a:pPr marL="800078" lvl="1" indent="-342900">
              <a:lnSpc>
                <a:spcPct val="150000"/>
              </a:lnSpc>
              <a:buFont typeface="Arial" panose="020B0604020202020204" pitchFamily="34" charset="0"/>
              <a:buChar char="•"/>
            </a:pPr>
            <a:r>
              <a:rPr lang="zh-CN" altLang="en-US" sz="2000" dirty="0">
                <a:latin typeface="+mn-ea"/>
              </a:rPr>
              <a:t>同时考虑了数据访问成本和</a:t>
            </a:r>
            <a:r>
              <a:rPr lang="en-US" altLang="zh-CN" sz="2000" dirty="0">
                <a:latin typeface="+mn-ea"/>
              </a:rPr>
              <a:t>DC </a:t>
            </a:r>
            <a:r>
              <a:rPr lang="zh-CN" altLang="en-US" sz="2000" dirty="0">
                <a:latin typeface="+mn-ea"/>
              </a:rPr>
              <a:t>的存储限制</a:t>
            </a:r>
            <a:endParaRPr lang="en-US" altLang="zh-CN" sz="2000" dirty="0">
              <a:latin typeface="+mn-ea"/>
            </a:endParaRPr>
          </a:p>
          <a:p>
            <a:pPr marL="342900" indent="-342900">
              <a:lnSpc>
                <a:spcPct val="150000"/>
              </a:lnSpc>
              <a:buFont typeface="Wingdings" panose="05000000000000000000" pitchFamily="2" charset="2"/>
              <a:buChar char="Ø"/>
            </a:pPr>
            <a:r>
              <a:rPr lang="en-US" altLang="zh-CN" sz="2000" dirty="0">
                <a:latin typeface="+mn-ea"/>
              </a:rPr>
              <a:t>[92]</a:t>
            </a:r>
            <a:r>
              <a:rPr lang="zh-CN" altLang="en-US" sz="2000" dirty="0">
                <a:latin typeface="+mn-ea"/>
              </a:rPr>
              <a:t>提出一种遗传编程方法来优化数据传输的总体数量</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策略引擎</a:t>
            </a:r>
            <a:r>
              <a:rPr lang="en-US" altLang="zh-CN" sz="2000" dirty="0">
                <a:latin typeface="+mn-ea"/>
              </a:rPr>
              <a:t>[93]</a:t>
            </a:r>
          </a:p>
          <a:p>
            <a:pPr marL="800078" lvl="1" indent="-342900">
              <a:lnSpc>
                <a:spcPct val="150000"/>
              </a:lnSpc>
              <a:buFont typeface="Arial" panose="020B0604020202020204" pitchFamily="34" charset="0"/>
              <a:buChar char="•"/>
            </a:pPr>
            <a:r>
              <a:rPr lang="zh-CN" altLang="en-US" sz="2000" dirty="0">
                <a:latin typeface="+mn-ea"/>
              </a:rPr>
              <a:t>用于管理并行流的数量以及科学工作流中数据分段作业的优先级</a:t>
            </a:r>
            <a:endParaRPr lang="en-US" altLang="zh-CN" sz="2000" dirty="0">
              <a:latin typeface="+mn-ea"/>
            </a:endParaRPr>
          </a:p>
          <a:p>
            <a:pPr marL="800078" lvl="1" indent="-342900">
              <a:lnSpc>
                <a:spcPct val="150000"/>
              </a:lnSpc>
              <a:buFont typeface="Arial" panose="020B0604020202020204" pitchFamily="34" charset="0"/>
              <a:buChar char="•"/>
            </a:pPr>
            <a:r>
              <a:rPr lang="zh-CN" altLang="en-US" sz="2000" dirty="0">
                <a:latin typeface="+mn-ea"/>
              </a:rPr>
              <a:t>同时考虑了数据传输，存储分配和网络资源</a:t>
            </a:r>
            <a:endParaRPr lang="en-US" altLang="zh-CN" sz="2000" dirty="0">
              <a:latin typeface="+mn-ea"/>
            </a:endParaRPr>
          </a:p>
        </p:txBody>
      </p:sp>
    </p:spTree>
    <p:extLst>
      <p:ext uri="{BB962C8B-B14F-4D97-AF65-F5344CB8AC3E}">
        <p14:creationId xmlns:p14="http://schemas.microsoft.com/office/powerpoint/2010/main" val="297241673"/>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2913017" y="252859"/>
            <a:ext cx="9278986"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40" name="文本框 39"/>
          <p:cNvSpPr txBox="1"/>
          <p:nvPr/>
        </p:nvSpPr>
        <p:spPr>
          <a:xfrm>
            <a:off x="499780" y="264169"/>
            <a:ext cx="2571599" cy="461661"/>
          </a:xfrm>
          <a:prstGeom prst="rect">
            <a:avLst/>
          </a:prstGeom>
          <a:noFill/>
        </p:spPr>
        <p:txBody>
          <a:bodyPr wrap="squar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数据放置技术</a:t>
            </a:r>
          </a:p>
        </p:txBody>
      </p:sp>
      <p:sp>
        <p:nvSpPr>
          <p:cNvPr id="41" name="矩形 40"/>
          <p:cNvSpPr/>
          <p:nvPr/>
        </p:nvSpPr>
        <p:spPr>
          <a:xfrm>
            <a:off x="3371041" y="325001"/>
            <a:ext cx="3367772"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Data placement techniques</a:t>
            </a:r>
          </a:p>
        </p:txBody>
      </p:sp>
      <p:grpSp>
        <p:nvGrpSpPr>
          <p:cNvPr id="25" name="组合 24">
            <a:extLst>
              <a:ext uri="{FF2B5EF4-FFF2-40B4-BE49-F238E27FC236}">
                <a16:creationId xmlns:a16="http://schemas.microsoft.com/office/drawing/2014/main" id="{E75E75BA-B096-4429-AB57-D6FF55D4BB60}"/>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C0606FC0-06C4-43E6-BDAC-129AE01B595A}"/>
                </a:ext>
              </a:extLst>
            </p:cNvPr>
            <p:cNvGrpSpPr/>
            <p:nvPr/>
          </p:nvGrpSpPr>
          <p:grpSpPr>
            <a:xfrm>
              <a:off x="11426985" y="245329"/>
              <a:ext cx="767694" cy="487244"/>
              <a:chOff x="11289749" y="812504"/>
              <a:chExt cx="767694" cy="487244"/>
            </a:xfrm>
          </p:grpSpPr>
          <p:grpSp>
            <p:nvGrpSpPr>
              <p:cNvPr id="28" name="组 2">
                <a:extLst>
                  <a:ext uri="{FF2B5EF4-FFF2-40B4-BE49-F238E27FC236}">
                    <a16:creationId xmlns:a16="http://schemas.microsoft.com/office/drawing/2014/main" id="{55EBA67B-DC7F-41D7-B72F-451E7A32653B}"/>
                  </a:ext>
                </a:extLst>
              </p:cNvPr>
              <p:cNvGrpSpPr/>
              <p:nvPr/>
            </p:nvGrpSpPr>
            <p:grpSpPr>
              <a:xfrm>
                <a:off x="11289750" y="812504"/>
                <a:ext cx="767693" cy="487244"/>
                <a:chOff x="11424304" y="252856"/>
                <a:chExt cx="767693" cy="487245"/>
              </a:xfrm>
            </p:grpSpPr>
            <p:grpSp>
              <p:nvGrpSpPr>
                <p:cNvPr id="30" name="组 1">
                  <a:extLst>
                    <a:ext uri="{FF2B5EF4-FFF2-40B4-BE49-F238E27FC236}">
                      <a16:creationId xmlns:a16="http://schemas.microsoft.com/office/drawing/2014/main" id="{CB85A49E-9095-45F3-8A86-43BCF305DA76}"/>
                    </a:ext>
                  </a:extLst>
                </p:cNvPr>
                <p:cNvGrpSpPr/>
                <p:nvPr/>
              </p:nvGrpSpPr>
              <p:grpSpPr>
                <a:xfrm>
                  <a:off x="12039604" y="252856"/>
                  <a:ext cx="152393" cy="484287"/>
                  <a:chOff x="12039604" y="252856"/>
                  <a:chExt cx="152393" cy="484287"/>
                </a:xfrm>
              </p:grpSpPr>
              <p:sp>
                <p:nvSpPr>
                  <p:cNvPr id="32" name="圆角矩形 64">
                    <a:extLst>
                      <a:ext uri="{FF2B5EF4-FFF2-40B4-BE49-F238E27FC236}">
                        <a16:creationId xmlns:a16="http://schemas.microsoft.com/office/drawing/2014/main" id="{567D3921-2AD9-4C96-A12D-4033DCF7C94A}"/>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65">
                    <a:extLst>
                      <a:ext uri="{FF2B5EF4-FFF2-40B4-BE49-F238E27FC236}">
                        <a16:creationId xmlns:a16="http://schemas.microsoft.com/office/drawing/2014/main" id="{E1BA2A0B-82E4-4314-8A8C-EDCEBA7A907C}"/>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66">
                    <a:extLst>
                      <a:ext uri="{FF2B5EF4-FFF2-40B4-BE49-F238E27FC236}">
                        <a16:creationId xmlns:a16="http://schemas.microsoft.com/office/drawing/2014/main" id="{567BCDD7-B85D-4079-8E74-666CBBDE965E}"/>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67">
                    <a:extLst>
                      <a:ext uri="{FF2B5EF4-FFF2-40B4-BE49-F238E27FC236}">
                        <a16:creationId xmlns:a16="http://schemas.microsoft.com/office/drawing/2014/main" id="{05DB668D-A230-425B-8327-E42401019737}"/>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84">
                    <a:extLst>
                      <a:ext uri="{FF2B5EF4-FFF2-40B4-BE49-F238E27FC236}">
                        <a16:creationId xmlns:a16="http://schemas.microsoft.com/office/drawing/2014/main" id="{176817A0-C6CB-4CAE-A823-2A134B770F72}"/>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圆角矩形 63">
                  <a:extLst>
                    <a:ext uri="{FF2B5EF4-FFF2-40B4-BE49-F238E27FC236}">
                      <a16:creationId xmlns:a16="http://schemas.microsoft.com/office/drawing/2014/main" id="{C3B00CD4-04C2-4957-A25C-F61800B0ADD3}"/>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A0239545-1E50-471F-9045-563264389B96}"/>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27" name="文本框 26">
              <a:extLst>
                <a:ext uri="{FF2B5EF4-FFF2-40B4-BE49-F238E27FC236}">
                  <a16:creationId xmlns:a16="http://schemas.microsoft.com/office/drawing/2014/main" id="{DA0C04EA-7EA2-40E0-AACF-8311099B51FE}"/>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cxnSp>
        <p:nvCxnSpPr>
          <p:cNvPr id="21" name="直接连接符 20">
            <a:extLst>
              <a:ext uri="{FF2B5EF4-FFF2-40B4-BE49-F238E27FC236}">
                <a16:creationId xmlns:a16="http://schemas.microsoft.com/office/drawing/2014/main" id="{4F631D84-D053-4385-B24C-41A284D6E713}"/>
              </a:ext>
            </a:extLst>
          </p:cNvPr>
          <p:cNvCxnSpPr/>
          <p:nvPr/>
        </p:nvCxnSpPr>
        <p:spPr>
          <a:xfrm flipH="1">
            <a:off x="1039309" y="1242254"/>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E15F4CDB-08EE-496F-A564-98ACC300EE48}"/>
              </a:ext>
            </a:extLst>
          </p:cNvPr>
          <p:cNvSpPr txBox="1"/>
          <p:nvPr/>
        </p:nvSpPr>
        <p:spPr>
          <a:xfrm>
            <a:off x="1155201" y="1164819"/>
            <a:ext cx="2954647"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rPr>
              <a:t>基于图形的数据放置</a:t>
            </a:r>
          </a:p>
        </p:txBody>
      </p:sp>
      <p:sp>
        <p:nvSpPr>
          <p:cNvPr id="23" name="文本框 22">
            <a:extLst>
              <a:ext uri="{FF2B5EF4-FFF2-40B4-BE49-F238E27FC236}">
                <a16:creationId xmlns:a16="http://schemas.microsoft.com/office/drawing/2014/main" id="{20196377-4A09-4BEF-A27D-5AEE6000CC99}"/>
              </a:ext>
            </a:extLst>
          </p:cNvPr>
          <p:cNvSpPr txBox="1"/>
          <p:nvPr/>
        </p:nvSpPr>
        <p:spPr>
          <a:xfrm>
            <a:off x="1415568" y="1987098"/>
            <a:ext cx="9964504" cy="419294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latin typeface="+mn-ea"/>
              </a:rPr>
              <a:t> </a:t>
            </a:r>
            <a:r>
              <a:rPr lang="en-US" altLang="zh-CN" sz="2000" dirty="0">
                <a:latin typeface="+mn-ea"/>
              </a:rPr>
              <a:t>[72]</a:t>
            </a:r>
            <a:r>
              <a:rPr lang="zh-CN" altLang="en-US" sz="2000" dirty="0">
                <a:latin typeface="+mn-ea"/>
              </a:rPr>
              <a:t>提出使用草图来构建数据流量的超图稀释器</a:t>
            </a:r>
            <a:endParaRPr lang="en-US" altLang="zh-CN" sz="2000" dirty="0">
              <a:latin typeface="+mn-ea"/>
            </a:endParaRPr>
          </a:p>
          <a:p>
            <a:pPr marL="800078" lvl="1" indent="-342900">
              <a:lnSpc>
                <a:spcPct val="150000"/>
              </a:lnSpc>
              <a:buFont typeface="Arial" panose="020B0604020202020204" pitchFamily="34" charset="0"/>
              <a:buChar char="•"/>
            </a:pPr>
            <a:r>
              <a:rPr lang="zh-CN" altLang="en-US" sz="2000" dirty="0">
                <a:latin typeface="+mn-ea"/>
              </a:rPr>
              <a:t>降低了数据放置成本</a:t>
            </a:r>
            <a:endParaRPr lang="en-US" altLang="zh-CN" sz="2000" dirty="0">
              <a:latin typeface="+mn-ea"/>
            </a:endParaRPr>
          </a:p>
          <a:p>
            <a:pPr marL="800078" lvl="1" indent="-342900">
              <a:lnSpc>
                <a:spcPct val="150000"/>
              </a:lnSpc>
              <a:buFont typeface="Arial" panose="020B0604020202020204" pitchFamily="34" charset="0"/>
              <a:buChar char="•"/>
            </a:pPr>
            <a:r>
              <a:rPr lang="zh-CN" altLang="en-US" sz="2000" dirty="0">
                <a:latin typeface="+mn-ea"/>
              </a:rPr>
              <a:t>草图表示近似数据流属性的数据结构</a:t>
            </a:r>
            <a:endParaRPr lang="en-US" altLang="zh-CN" sz="2000" dirty="0">
              <a:latin typeface="+mn-ea"/>
            </a:endParaRPr>
          </a:p>
          <a:p>
            <a:pPr marL="342900" indent="-342900">
              <a:lnSpc>
                <a:spcPct val="150000"/>
              </a:lnSpc>
              <a:buFont typeface="Wingdings" panose="05000000000000000000" pitchFamily="2" charset="2"/>
              <a:buChar char="Ø"/>
            </a:pPr>
            <a:r>
              <a:rPr lang="en-US" altLang="zh-CN" sz="2000" dirty="0">
                <a:latin typeface="+mn-ea"/>
              </a:rPr>
              <a:t>[97]</a:t>
            </a:r>
            <a:r>
              <a:rPr lang="zh-CN" altLang="en-US" sz="2000" dirty="0">
                <a:latin typeface="+mn-ea"/>
              </a:rPr>
              <a:t>提出了在线图分区多策略，以优化跨异构集群的数据入口</a:t>
            </a:r>
            <a:endParaRPr lang="en-US" altLang="zh-CN" sz="2000" dirty="0">
              <a:latin typeface="+mn-ea"/>
            </a:endParaRPr>
          </a:p>
          <a:p>
            <a:pPr marL="342900" indent="-342900">
              <a:lnSpc>
                <a:spcPct val="150000"/>
              </a:lnSpc>
              <a:buFont typeface="Wingdings" panose="05000000000000000000" pitchFamily="2" charset="2"/>
              <a:buChar char="Ø"/>
            </a:pPr>
            <a:r>
              <a:rPr lang="en-US" altLang="zh-CN" sz="2000" dirty="0">
                <a:latin typeface="+mn-ea"/>
              </a:rPr>
              <a:t>[99]</a:t>
            </a:r>
            <a:r>
              <a:rPr lang="zh-CN" altLang="en-US" sz="2000" dirty="0">
                <a:latin typeface="+mn-ea"/>
              </a:rPr>
              <a:t>提出如何通过满足用户约束将节点映射到集群的子集</a:t>
            </a:r>
            <a:endParaRPr lang="en-US" altLang="zh-CN" sz="2000" dirty="0">
              <a:latin typeface="+mn-ea"/>
            </a:endParaRPr>
          </a:p>
          <a:p>
            <a:pPr marL="800078" lvl="1" indent="-342900">
              <a:lnSpc>
                <a:spcPct val="150000"/>
              </a:lnSpc>
              <a:buFont typeface="Arial" panose="020B0604020202020204" pitchFamily="34" charset="0"/>
              <a:buChar char="•"/>
            </a:pPr>
            <a:r>
              <a:rPr lang="zh-CN" altLang="en-US" sz="2000" dirty="0">
                <a:latin typeface="+mn-ea"/>
              </a:rPr>
              <a:t>通过应用副本选择和数据放置算法，最大限度地减少了查询工作负载的查询范围</a:t>
            </a:r>
            <a:endParaRPr lang="en-US" altLang="zh-CN" sz="2000" dirty="0">
              <a:latin typeface="+mn-ea"/>
            </a:endParaRPr>
          </a:p>
          <a:p>
            <a:pPr marL="800078" lvl="1" indent="-342900">
              <a:lnSpc>
                <a:spcPct val="150000"/>
              </a:lnSpc>
              <a:buFont typeface="Arial" panose="020B0604020202020204" pitchFamily="34" charset="0"/>
              <a:buChar char="•"/>
            </a:pPr>
            <a:r>
              <a:rPr lang="zh-CN" altLang="en-US" sz="2000" dirty="0">
                <a:latin typeface="+mn-ea"/>
              </a:rPr>
              <a:t>基于查询的工作负载表示为超图，并用超图分区算法处理</a:t>
            </a:r>
            <a:endParaRPr lang="en-US" altLang="zh-CN" sz="2000" dirty="0">
              <a:latin typeface="+mn-ea"/>
            </a:endParaRPr>
          </a:p>
          <a:p>
            <a:pPr marL="342900" indent="-342900">
              <a:lnSpc>
                <a:spcPct val="150000"/>
              </a:lnSpc>
              <a:buFont typeface="Wingdings" panose="05000000000000000000" pitchFamily="2" charset="2"/>
              <a:buChar char="Ø"/>
            </a:pPr>
            <a:r>
              <a:rPr lang="en-US" altLang="zh-CN" sz="2000" dirty="0">
                <a:latin typeface="+mn-ea"/>
              </a:rPr>
              <a:t>[100]</a:t>
            </a:r>
            <a:r>
              <a:rPr lang="zh-CN" altLang="en-US" sz="2000" dirty="0">
                <a:latin typeface="+mn-ea"/>
              </a:rPr>
              <a:t>将工作流建模为超图，并采用分区算法来减少计算和存储负载，同时尽量减少文件传输的总量</a:t>
            </a:r>
            <a:endParaRPr lang="en-US" altLang="zh-CN" sz="2000" dirty="0">
              <a:latin typeface="+mn-ea"/>
            </a:endParaRPr>
          </a:p>
        </p:txBody>
      </p:sp>
    </p:spTree>
    <p:extLst>
      <p:ext uri="{BB962C8B-B14F-4D97-AF65-F5344CB8AC3E}">
        <p14:creationId xmlns:p14="http://schemas.microsoft.com/office/powerpoint/2010/main" val="1095367802"/>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2913017" y="252859"/>
            <a:ext cx="9278986"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40" name="文本框 39"/>
          <p:cNvSpPr txBox="1"/>
          <p:nvPr/>
        </p:nvSpPr>
        <p:spPr>
          <a:xfrm>
            <a:off x="499780" y="264169"/>
            <a:ext cx="2571599" cy="461661"/>
          </a:xfrm>
          <a:prstGeom prst="rect">
            <a:avLst/>
          </a:prstGeom>
          <a:noFill/>
        </p:spPr>
        <p:txBody>
          <a:bodyPr wrap="squar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数据放置技术</a:t>
            </a:r>
          </a:p>
        </p:txBody>
      </p:sp>
      <p:sp>
        <p:nvSpPr>
          <p:cNvPr id="41" name="矩形 40"/>
          <p:cNvSpPr/>
          <p:nvPr/>
        </p:nvSpPr>
        <p:spPr>
          <a:xfrm>
            <a:off x="3371041" y="325001"/>
            <a:ext cx="3367772"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rPr>
              <a:t>Data placement techniques</a:t>
            </a:r>
          </a:p>
        </p:txBody>
      </p:sp>
      <p:grpSp>
        <p:nvGrpSpPr>
          <p:cNvPr id="25" name="组合 24">
            <a:extLst>
              <a:ext uri="{FF2B5EF4-FFF2-40B4-BE49-F238E27FC236}">
                <a16:creationId xmlns:a16="http://schemas.microsoft.com/office/drawing/2014/main" id="{E75E75BA-B096-4429-AB57-D6FF55D4BB60}"/>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C0606FC0-06C4-43E6-BDAC-129AE01B595A}"/>
                </a:ext>
              </a:extLst>
            </p:cNvPr>
            <p:cNvGrpSpPr/>
            <p:nvPr/>
          </p:nvGrpSpPr>
          <p:grpSpPr>
            <a:xfrm>
              <a:off x="11426985" y="245329"/>
              <a:ext cx="767694" cy="487244"/>
              <a:chOff x="11289749" y="812504"/>
              <a:chExt cx="767694" cy="487244"/>
            </a:xfrm>
          </p:grpSpPr>
          <p:grpSp>
            <p:nvGrpSpPr>
              <p:cNvPr id="28" name="组 2">
                <a:extLst>
                  <a:ext uri="{FF2B5EF4-FFF2-40B4-BE49-F238E27FC236}">
                    <a16:creationId xmlns:a16="http://schemas.microsoft.com/office/drawing/2014/main" id="{55EBA67B-DC7F-41D7-B72F-451E7A32653B}"/>
                  </a:ext>
                </a:extLst>
              </p:cNvPr>
              <p:cNvGrpSpPr/>
              <p:nvPr/>
            </p:nvGrpSpPr>
            <p:grpSpPr>
              <a:xfrm>
                <a:off x="11289750" y="812504"/>
                <a:ext cx="767693" cy="487244"/>
                <a:chOff x="11424304" y="252856"/>
                <a:chExt cx="767693" cy="487245"/>
              </a:xfrm>
            </p:grpSpPr>
            <p:grpSp>
              <p:nvGrpSpPr>
                <p:cNvPr id="30" name="组 1">
                  <a:extLst>
                    <a:ext uri="{FF2B5EF4-FFF2-40B4-BE49-F238E27FC236}">
                      <a16:creationId xmlns:a16="http://schemas.microsoft.com/office/drawing/2014/main" id="{CB85A49E-9095-45F3-8A86-43BCF305DA76}"/>
                    </a:ext>
                  </a:extLst>
                </p:cNvPr>
                <p:cNvGrpSpPr/>
                <p:nvPr/>
              </p:nvGrpSpPr>
              <p:grpSpPr>
                <a:xfrm>
                  <a:off x="12039604" y="252856"/>
                  <a:ext cx="152393" cy="484287"/>
                  <a:chOff x="12039604" y="252856"/>
                  <a:chExt cx="152393" cy="484287"/>
                </a:xfrm>
              </p:grpSpPr>
              <p:sp>
                <p:nvSpPr>
                  <p:cNvPr id="32" name="圆角矩形 64">
                    <a:extLst>
                      <a:ext uri="{FF2B5EF4-FFF2-40B4-BE49-F238E27FC236}">
                        <a16:creationId xmlns:a16="http://schemas.microsoft.com/office/drawing/2014/main" id="{567D3921-2AD9-4C96-A12D-4033DCF7C94A}"/>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65">
                    <a:extLst>
                      <a:ext uri="{FF2B5EF4-FFF2-40B4-BE49-F238E27FC236}">
                        <a16:creationId xmlns:a16="http://schemas.microsoft.com/office/drawing/2014/main" id="{E1BA2A0B-82E4-4314-8A8C-EDCEBA7A907C}"/>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66">
                    <a:extLst>
                      <a:ext uri="{FF2B5EF4-FFF2-40B4-BE49-F238E27FC236}">
                        <a16:creationId xmlns:a16="http://schemas.microsoft.com/office/drawing/2014/main" id="{567BCDD7-B85D-4079-8E74-666CBBDE965E}"/>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67">
                    <a:extLst>
                      <a:ext uri="{FF2B5EF4-FFF2-40B4-BE49-F238E27FC236}">
                        <a16:creationId xmlns:a16="http://schemas.microsoft.com/office/drawing/2014/main" id="{05DB668D-A230-425B-8327-E42401019737}"/>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84">
                    <a:extLst>
                      <a:ext uri="{FF2B5EF4-FFF2-40B4-BE49-F238E27FC236}">
                        <a16:creationId xmlns:a16="http://schemas.microsoft.com/office/drawing/2014/main" id="{176817A0-C6CB-4CAE-A823-2A134B770F72}"/>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圆角矩形 63">
                  <a:extLst>
                    <a:ext uri="{FF2B5EF4-FFF2-40B4-BE49-F238E27FC236}">
                      <a16:creationId xmlns:a16="http://schemas.microsoft.com/office/drawing/2014/main" id="{C3B00CD4-04C2-4957-A25C-F61800B0ADD3}"/>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A0239545-1E50-471F-9045-563264389B9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27" name="文本框 26">
              <a:extLst>
                <a:ext uri="{FF2B5EF4-FFF2-40B4-BE49-F238E27FC236}">
                  <a16:creationId xmlns:a16="http://schemas.microsoft.com/office/drawing/2014/main" id="{DA0C04EA-7EA2-40E0-AACF-8311099B51FE}"/>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24" name="圆角矩形 50">
            <a:extLst>
              <a:ext uri="{FF2B5EF4-FFF2-40B4-BE49-F238E27FC236}">
                <a16:creationId xmlns:a16="http://schemas.microsoft.com/office/drawing/2014/main" id="{F7D0AD9E-C94A-4E95-AE62-8FB6F6FE5D69}"/>
              </a:ext>
            </a:extLst>
          </p:cNvPr>
          <p:cNvSpPr/>
          <p:nvPr/>
        </p:nvSpPr>
        <p:spPr>
          <a:xfrm rot="10800000" flipV="1">
            <a:off x="618410" y="1060774"/>
            <a:ext cx="2073603"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mn-ea"/>
              </a:rPr>
              <a:t>比较评估</a:t>
            </a:r>
          </a:p>
        </p:txBody>
      </p:sp>
      <p:pic>
        <p:nvPicPr>
          <p:cNvPr id="2" name="图片 1">
            <a:extLst>
              <a:ext uri="{FF2B5EF4-FFF2-40B4-BE49-F238E27FC236}">
                <a16:creationId xmlns:a16="http://schemas.microsoft.com/office/drawing/2014/main" id="{4EE2F9E5-24CA-4A04-8322-94316B868F10}"/>
              </a:ext>
            </a:extLst>
          </p:cNvPr>
          <p:cNvPicPr>
            <a:picLocks noChangeAspect="1"/>
          </p:cNvPicPr>
          <p:nvPr/>
        </p:nvPicPr>
        <p:blipFill>
          <a:blip r:embed="rId5"/>
          <a:stretch>
            <a:fillRect/>
          </a:stretch>
        </p:blipFill>
        <p:spPr>
          <a:xfrm>
            <a:off x="3180215" y="364661"/>
            <a:ext cx="6743700" cy="6324600"/>
          </a:xfrm>
          <a:prstGeom prst="rect">
            <a:avLst/>
          </a:prstGeom>
        </p:spPr>
      </p:pic>
    </p:spTree>
    <p:extLst>
      <p:ext uri="{BB962C8B-B14F-4D97-AF65-F5344CB8AC3E}">
        <p14:creationId xmlns:p14="http://schemas.microsoft.com/office/powerpoint/2010/main" val="659935095"/>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7</a:t>
              </a:r>
              <a:endParaRPr lang="zh-CN" altLang="en-US" sz="6000" dirty="0"/>
            </a:p>
          </p:txBody>
        </p:sp>
        <p:sp>
          <p:nvSpPr>
            <p:cNvPr id="42" name="文本框 41"/>
            <p:cNvSpPr txBox="1"/>
            <p:nvPr/>
          </p:nvSpPr>
          <p:spPr>
            <a:xfrm>
              <a:off x="2855890" y="3078816"/>
              <a:ext cx="780213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rPr>
                <a:t>经验教训和未来研究方向</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5" name="组合 24">
            <a:extLst>
              <a:ext uri="{FF2B5EF4-FFF2-40B4-BE49-F238E27FC236}">
                <a16:creationId xmlns:a16="http://schemas.microsoft.com/office/drawing/2014/main" id="{6E481E58-57EB-4B1B-B0FD-4CE7B308C04A}"/>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557E7325-D593-4F8B-9EE5-280C0B2FA243}"/>
                </a:ext>
              </a:extLst>
            </p:cNvPr>
            <p:cNvGrpSpPr/>
            <p:nvPr/>
          </p:nvGrpSpPr>
          <p:grpSpPr>
            <a:xfrm>
              <a:off x="11426985" y="245329"/>
              <a:ext cx="767694" cy="487244"/>
              <a:chOff x="11289749" y="812504"/>
              <a:chExt cx="767694" cy="487244"/>
            </a:xfrm>
          </p:grpSpPr>
          <p:grpSp>
            <p:nvGrpSpPr>
              <p:cNvPr id="41" name="组 2">
                <a:extLst>
                  <a:ext uri="{FF2B5EF4-FFF2-40B4-BE49-F238E27FC236}">
                    <a16:creationId xmlns:a16="http://schemas.microsoft.com/office/drawing/2014/main" id="{B9EC7387-BB41-475C-9BB1-538E2DB202E6}"/>
                  </a:ext>
                </a:extLst>
              </p:cNvPr>
              <p:cNvGrpSpPr/>
              <p:nvPr/>
            </p:nvGrpSpPr>
            <p:grpSpPr>
              <a:xfrm>
                <a:off x="11289750" y="812504"/>
                <a:ext cx="767693" cy="487244"/>
                <a:chOff x="11424304" y="252856"/>
                <a:chExt cx="767693" cy="487245"/>
              </a:xfrm>
            </p:grpSpPr>
            <p:grpSp>
              <p:nvGrpSpPr>
                <p:cNvPr id="44" name="组 1">
                  <a:extLst>
                    <a:ext uri="{FF2B5EF4-FFF2-40B4-BE49-F238E27FC236}">
                      <a16:creationId xmlns:a16="http://schemas.microsoft.com/office/drawing/2014/main" id="{3655DBC8-045F-44BB-9051-2D4E51F6138D}"/>
                    </a:ext>
                  </a:extLst>
                </p:cNvPr>
                <p:cNvGrpSpPr/>
                <p:nvPr/>
              </p:nvGrpSpPr>
              <p:grpSpPr>
                <a:xfrm>
                  <a:off x="12039604" y="252856"/>
                  <a:ext cx="152393" cy="484287"/>
                  <a:chOff x="12039604" y="252856"/>
                  <a:chExt cx="152393" cy="484287"/>
                </a:xfrm>
              </p:grpSpPr>
              <p:sp>
                <p:nvSpPr>
                  <p:cNvPr id="52" name="圆角矩形 76">
                    <a:extLst>
                      <a:ext uri="{FF2B5EF4-FFF2-40B4-BE49-F238E27FC236}">
                        <a16:creationId xmlns:a16="http://schemas.microsoft.com/office/drawing/2014/main" id="{B999C351-D7C7-479A-9BA7-D7697A1A9420}"/>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77">
                    <a:extLst>
                      <a:ext uri="{FF2B5EF4-FFF2-40B4-BE49-F238E27FC236}">
                        <a16:creationId xmlns:a16="http://schemas.microsoft.com/office/drawing/2014/main" id="{743D921D-5D49-44AC-B1EA-F7B8EC3F0388}"/>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78">
                    <a:extLst>
                      <a:ext uri="{FF2B5EF4-FFF2-40B4-BE49-F238E27FC236}">
                        <a16:creationId xmlns:a16="http://schemas.microsoft.com/office/drawing/2014/main" id="{5E8EC6C0-0175-4634-B27D-A916028FDAB3}"/>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79">
                    <a:extLst>
                      <a:ext uri="{FF2B5EF4-FFF2-40B4-BE49-F238E27FC236}">
                        <a16:creationId xmlns:a16="http://schemas.microsoft.com/office/drawing/2014/main" id="{51D0DFC1-B820-4371-8FEA-12CDEAD408A4}"/>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80">
                    <a:extLst>
                      <a:ext uri="{FF2B5EF4-FFF2-40B4-BE49-F238E27FC236}">
                        <a16:creationId xmlns:a16="http://schemas.microsoft.com/office/drawing/2014/main" id="{B6456B1C-936D-4261-AA52-069E30F4D986}"/>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圆角矩形 75">
                  <a:extLst>
                    <a:ext uri="{FF2B5EF4-FFF2-40B4-BE49-F238E27FC236}">
                      <a16:creationId xmlns:a16="http://schemas.microsoft.com/office/drawing/2014/main" id="{C20C2554-DE77-4183-B7CC-8DE68CF0312D}"/>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AF94BC9E-9BF8-4F8C-9201-F48ECB80F5C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39" name="文本框 38">
              <a:extLst>
                <a:ext uri="{FF2B5EF4-FFF2-40B4-BE49-F238E27FC236}">
                  <a16:creationId xmlns:a16="http://schemas.microsoft.com/office/drawing/2014/main" id="{09DC2AF9-03E1-4857-8BF8-F2A4170123E6}"/>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Tree>
    <p:extLst>
      <p:ext uri="{BB962C8B-B14F-4D97-AF65-F5344CB8AC3E}">
        <p14:creationId xmlns:p14="http://schemas.microsoft.com/office/powerpoint/2010/main" val="20006975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600892" y="252859"/>
            <a:ext cx="11591112"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7</a:t>
            </a:r>
            <a:endParaRPr lang="zh-CN" altLang="en-US" sz="3600" dirty="0"/>
          </a:p>
        </p:txBody>
      </p:sp>
      <p:sp>
        <p:nvSpPr>
          <p:cNvPr id="41" name="矩形 40"/>
          <p:cNvSpPr/>
          <p:nvPr/>
        </p:nvSpPr>
        <p:spPr>
          <a:xfrm>
            <a:off x="3448550" y="246623"/>
            <a:ext cx="3605395" cy="461661"/>
          </a:xfrm>
          <a:prstGeom prst="rect">
            <a:avLst/>
          </a:prstGeom>
        </p:spPr>
        <p:txBody>
          <a:bodyPr wrap="square" lIns="91436" tIns="45718" rIns="91436" bIns="45718">
            <a:spAutoFit/>
          </a:bodyPr>
          <a:lstStyle/>
          <a:p>
            <a:r>
              <a:rPr lang="zh-CN" altLang="en-US" sz="2400" dirty="0">
                <a:solidFill>
                  <a:schemeClr val="bg1"/>
                </a:solidFill>
                <a:latin typeface="微软雅黑" panose="020B0503020204020204" pitchFamily="34" charset="-122"/>
              </a:rPr>
              <a:t>经验教训和未来研究方向</a:t>
            </a:r>
          </a:p>
        </p:txBody>
      </p:sp>
      <p:grpSp>
        <p:nvGrpSpPr>
          <p:cNvPr id="25" name="组合 24">
            <a:extLst>
              <a:ext uri="{FF2B5EF4-FFF2-40B4-BE49-F238E27FC236}">
                <a16:creationId xmlns:a16="http://schemas.microsoft.com/office/drawing/2014/main" id="{4FA1C7D7-1C2B-4B32-94BE-B4F51A2992EF}"/>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52E3E29D-5A5E-4CFD-BB1E-1A09B91FE4B5}"/>
                </a:ext>
              </a:extLst>
            </p:cNvPr>
            <p:cNvGrpSpPr/>
            <p:nvPr/>
          </p:nvGrpSpPr>
          <p:grpSpPr>
            <a:xfrm>
              <a:off x="11426985" y="245329"/>
              <a:ext cx="767694" cy="487244"/>
              <a:chOff x="11289749" y="812504"/>
              <a:chExt cx="767694" cy="487244"/>
            </a:xfrm>
          </p:grpSpPr>
          <p:grpSp>
            <p:nvGrpSpPr>
              <p:cNvPr id="28" name="组 2">
                <a:extLst>
                  <a:ext uri="{FF2B5EF4-FFF2-40B4-BE49-F238E27FC236}">
                    <a16:creationId xmlns:a16="http://schemas.microsoft.com/office/drawing/2014/main" id="{CD113D48-DB15-4198-B3F3-DB0C08AF450A}"/>
                  </a:ext>
                </a:extLst>
              </p:cNvPr>
              <p:cNvGrpSpPr/>
              <p:nvPr/>
            </p:nvGrpSpPr>
            <p:grpSpPr>
              <a:xfrm>
                <a:off x="11289750" y="812504"/>
                <a:ext cx="767693" cy="487244"/>
                <a:chOff x="11424304" y="252856"/>
                <a:chExt cx="767693" cy="487245"/>
              </a:xfrm>
            </p:grpSpPr>
            <p:grpSp>
              <p:nvGrpSpPr>
                <p:cNvPr id="30" name="组 1">
                  <a:extLst>
                    <a:ext uri="{FF2B5EF4-FFF2-40B4-BE49-F238E27FC236}">
                      <a16:creationId xmlns:a16="http://schemas.microsoft.com/office/drawing/2014/main" id="{6ACFE738-9E95-4853-93B1-0312ED2EA0B0}"/>
                    </a:ext>
                  </a:extLst>
                </p:cNvPr>
                <p:cNvGrpSpPr/>
                <p:nvPr/>
              </p:nvGrpSpPr>
              <p:grpSpPr>
                <a:xfrm>
                  <a:off x="12039604" y="252856"/>
                  <a:ext cx="152393" cy="484287"/>
                  <a:chOff x="12039604" y="252856"/>
                  <a:chExt cx="152393" cy="484287"/>
                </a:xfrm>
              </p:grpSpPr>
              <p:sp>
                <p:nvSpPr>
                  <p:cNvPr id="32" name="圆角矩形 64">
                    <a:extLst>
                      <a:ext uri="{FF2B5EF4-FFF2-40B4-BE49-F238E27FC236}">
                        <a16:creationId xmlns:a16="http://schemas.microsoft.com/office/drawing/2014/main" id="{016C07A3-0FFD-45F0-8990-80762349DA37}"/>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65">
                    <a:extLst>
                      <a:ext uri="{FF2B5EF4-FFF2-40B4-BE49-F238E27FC236}">
                        <a16:creationId xmlns:a16="http://schemas.microsoft.com/office/drawing/2014/main" id="{CE6ED494-6EF2-421E-AF9D-2D8EB6D575AE}"/>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66">
                    <a:extLst>
                      <a:ext uri="{FF2B5EF4-FFF2-40B4-BE49-F238E27FC236}">
                        <a16:creationId xmlns:a16="http://schemas.microsoft.com/office/drawing/2014/main" id="{60359FEB-CDE9-43AE-9E96-CC594C3CF86E}"/>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67">
                    <a:extLst>
                      <a:ext uri="{FF2B5EF4-FFF2-40B4-BE49-F238E27FC236}">
                        <a16:creationId xmlns:a16="http://schemas.microsoft.com/office/drawing/2014/main" id="{D3C66BAB-3D64-44C0-878F-5EB99C925C29}"/>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84">
                    <a:extLst>
                      <a:ext uri="{FF2B5EF4-FFF2-40B4-BE49-F238E27FC236}">
                        <a16:creationId xmlns:a16="http://schemas.microsoft.com/office/drawing/2014/main" id="{0B71E969-AACE-4A51-AEE0-A0584ED8448F}"/>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圆角矩形 63">
                  <a:extLst>
                    <a:ext uri="{FF2B5EF4-FFF2-40B4-BE49-F238E27FC236}">
                      <a16:creationId xmlns:a16="http://schemas.microsoft.com/office/drawing/2014/main" id="{9B267AC0-862E-47D0-B55C-D00483E98AB8}"/>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7127D501-9B20-4D5F-B26F-1348D7FB732E}"/>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27" name="文本框 26">
              <a:extLst>
                <a:ext uri="{FF2B5EF4-FFF2-40B4-BE49-F238E27FC236}">
                  <a16:creationId xmlns:a16="http://schemas.microsoft.com/office/drawing/2014/main" id="{C424C34E-C573-4BBA-B804-5FAEEA1CFBEA}"/>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37" name="圆角矩形 50">
            <a:extLst>
              <a:ext uri="{FF2B5EF4-FFF2-40B4-BE49-F238E27FC236}">
                <a16:creationId xmlns:a16="http://schemas.microsoft.com/office/drawing/2014/main" id="{0B7C8BB0-7804-4AB9-ACC0-4F0ABCAE808E}"/>
              </a:ext>
            </a:extLst>
          </p:cNvPr>
          <p:cNvSpPr/>
          <p:nvPr/>
        </p:nvSpPr>
        <p:spPr>
          <a:xfrm rot="10800000" flipV="1">
            <a:off x="4584324" y="2287668"/>
            <a:ext cx="3057443"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mn-ea"/>
              </a:rPr>
              <a:t>数据生命周期管理</a:t>
            </a:r>
          </a:p>
        </p:txBody>
      </p:sp>
      <p:sp>
        <p:nvSpPr>
          <p:cNvPr id="54" name="圆角矩形 50">
            <a:extLst>
              <a:ext uri="{FF2B5EF4-FFF2-40B4-BE49-F238E27FC236}">
                <a16:creationId xmlns:a16="http://schemas.microsoft.com/office/drawing/2014/main" id="{CF1A8EEF-1C3C-409E-896F-C2AF7C4381DD}"/>
              </a:ext>
            </a:extLst>
          </p:cNvPr>
          <p:cNvSpPr/>
          <p:nvPr/>
        </p:nvSpPr>
        <p:spPr>
          <a:xfrm rot="10800000" flipV="1">
            <a:off x="4584327" y="3435368"/>
            <a:ext cx="305744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mn-ea"/>
              </a:rPr>
              <a:t>数据存储</a:t>
            </a:r>
          </a:p>
        </p:txBody>
      </p:sp>
      <p:sp>
        <p:nvSpPr>
          <p:cNvPr id="55" name="圆角矩形 50">
            <a:extLst>
              <a:ext uri="{FF2B5EF4-FFF2-40B4-BE49-F238E27FC236}">
                <a16:creationId xmlns:a16="http://schemas.microsoft.com/office/drawing/2014/main" id="{81DF6E70-6181-485B-A7F7-5D6B74B3472F}"/>
              </a:ext>
            </a:extLst>
          </p:cNvPr>
          <p:cNvSpPr/>
          <p:nvPr/>
        </p:nvSpPr>
        <p:spPr>
          <a:xfrm rot="10800000" flipV="1">
            <a:off x="4584324" y="4583067"/>
            <a:ext cx="3057443"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mn-ea"/>
              </a:rPr>
              <a:t>数据放置</a:t>
            </a:r>
          </a:p>
        </p:txBody>
      </p:sp>
    </p:spTree>
    <p:extLst>
      <p:ext uri="{BB962C8B-B14F-4D97-AF65-F5344CB8AC3E}">
        <p14:creationId xmlns:p14="http://schemas.microsoft.com/office/powerpoint/2010/main" val="1502446939"/>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600114" y="252859"/>
            <a:ext cx="1159188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7</a:t>
            </a:r>
            <a:endParaRPr lang="zh-CN" altLang="en-US" sz="3600" dirty="0"/>
          </a:p>
        </p:txBody>
      </p:sp>
      <p:sp>
        <p:nvSpPr>
          <p:cNvPr id="41" name="矩形 40"/>
          <p:cNvSpPr/>
          <p:nvPr/>
        </p:nvSpPr>
        <p:spPr>
          <a:xfrm>
            <a:off x="3448550" y="246623"/>
            <a:ext cx="3605395" cy="461661"/>
          </a:xfrm>
          <a:prstGeom prst="rect">
            <a:avLst/>
          </a:prstGeom>
        </p:spPr>
        <p:txBody>
          <a:bodyPr wrap="square" lIns="91436" tIns="45718" rIns="91436" bIns="45718">
            <a:spAutoFit/>
          </a:bodyPr>
          <a:lstStyle/>
          <a:p>
            <a:r>
              <a:rPr lang="zh-CN" altLang="en-US" sz="2400" dirty="0">
                <a:solidFill>
                  <a:schemeClr val="bg1"/>
                </a:solidFill>
                <a:latin typeface="微软雅黑" panose="020B0503020204020204" pitchFamily="34" charset="-122"/>
              </a:rPr>
              <a:t>经验教训和未来研究方向</a:t>
            </a:r>
          </a:p>
        </p:txBody>
      </p:sp>
      <p:grpSp>
        <p:nvGrpSpPr>
          <p:cNvPr id="25" name="组合 24">
            <a:extLst>
              <a:ext uri="{FF2B5EF4-FFF2-40B4-BE49-F238E27FC236}">
                <a16:creationId xmlns:a16="http://schemas.microsoft.com/office/drawing/2014/main" id="{4FA1C7D7-1C2B-4B32-94BE-B4F51A2992EF}"/>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52E3E29D-5A5E-4CFD-BB1E-1A09B91FE4B5}"/>
                </a:ext>
              </a:extLst>
            </p:cNvPr>
            <p:cNvGrpSpPr/>
            <p:nvPr/>
          </p:nvGrpSpPr>
          <p:grpSpPr>
            <a:xfrm>
              <a:off x="11426985" y="245329"/>
              <a:ext cx="767694" cy="487244"/>
              <a:chOff x="11289749" y="812504"/>
              <a:chExt cx="767694" cy="487244"/>
            </a:xfrm>
          </p:grpSpPr>
          <p:grpSp>
            <p:nvGrpSpPr>
              <p:cNvPr id="28" name="组 2">
                <a:extLst>
                  <a:ext uri="{FF2B5EF4-FFF2-40B4-BE49-F238E27FC236}">
                    <a16:creationId xmlns:a16="http://schemas.microsoft.com/office/drawing/2014/main" id="{CD113D48-DB15-4198-B3F3-DB0C08AF450A}"/>
                  </a:ext>
                </a:extLst>
              </p:cNvPr>
              <p:cNvGrpSpPr/>
              <p:nvPr/>
            </p:nvGrpSpPr>
            <p:grpSpPr>
              <a:xfrm>
                <a:off x="11289750" y="812504"/>
                <a:ext cx="767693" cy="487244"/>
                <a:chOff x="11424304" y="252856"/>
                <a:chExt cx="767693" cy="487245"/>
              </a:xfrm>
            </p:grpSpPr>
            <p:grpSp>
              <p:nvGrpSpPr>
                <p:cNvPr id="30" name="组 1">
                  <a:extLst>
                    <a:ext uri="{FF2B5EF4-FFF2-40B4-BE49-F238E27FC236}">
                      <a16:creationId xmlns:a16="http://schemas.microsoft.com/office/drawing/2014/main" id="{6ACFE738-9E95-4853-93B1-0312ED2EA0B0}"/>
                    </a:ext>
                  </a:extLst>
                </p:cNvPr>
                <p:cNvGrpSpPr/>
                <p:nvPr/>
              </p:nvGrpSpPr>
              <p:grpSpPr>
                <a:xfrm>
                  <a:off x="12039604" y="252856"/>
                  <a:ext cx="152393" cy="484287"/>
                  <a:chOff x="12039604" y="252856"/>
                  <a:chExt cx="152393" cy="484287"/>
                </a:xfrm>
              </p:grpSpPr>
              <p:sp>
                <p:nvSpPr>
                  <p:cNvPr id="32" name="圆角矩形 64">
                    <a:extLst>
                      <a:ext uri="{FF2B5EF4-FFF2-40B4-BE49-F238E27FC236}">
                        <a16:creationId xmlns:a16="http://schemas.microsoft.com/office/drawing/2014/main" id="{016C07A3-0FFD-45F0-8990-80762349DA37}"/>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65">
                    <a:extLst>
                      <a:ext uri="{FF2B5EF4-FFF2-40B4-BE49-F238E27FC236}">
                        <a16:creationId xmlns:a16="http://schemas.microsoft.com/office/drawing/2014/main" id="{CE6ED494-6EF2-421E-AF9D-2D8EB6D575AE}"/>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66">
                    <a:extLst>
                      <a:ext uri="{FF2B5EF4-FFF2-40B4-BE49-F238E27FC236}">
                        <a16:creationId xmlns:a16="http://schemas.microsoft.com/office/drawing/2014/main" id="{60359FEB-CDE9-43AE-9E96-CC594C3CF86E}"/>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67">
                    <a:extLst>
                      <a:ext uri="{FF2B5EF4-FFF2-40B4-BE49-F238E27FC236}">
                        <a16:creationId xmlns:a16="http://schemas.microsoft.com/office/drawing/2014/main" id="{D3C66BAB-3D64-44C0-878F-5EB99C925C29}"/>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84">
                    <a:extLst>
                      <a:ext uri="{FF2B5EF4-FFF2-40B4-BE49-F238E27FC236}">
                        <a16:creationId xmlns:a16="http://schemas.microsoft.com/office/drawing/2014/main" id="{0B71E969-AACE-4A51-AEE0-A0584ED8448F}"/>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圆角矩形 63">
                  <a:extLst>
                    <a:ext uri="{FF2B5EF4-FFF2-40B4-BE49-F238E27FC236}">
                      <a16:creationId xmlns:a16="http://schemas.microsoft.com/office/drawing/2014/main" id="{9B267AC0-862E-47D0-B55C-D00483E98AB8}"/>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7127D501-9B20-4D5F-B26F-1348D7FB732E}"/>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27" name="文本框 26">
              <a:extLst>
                <a:ext uri="{FF2B5EF4-FFF2-40B4-BE49-F238E27FC236}">
                  <a16:creationId xmlns:a16="http://schemas.microsoft.com/office/drawing/2014/main" id="{C424C34E-C573-4BBA-B804-5FAEEA1CFBEA}"/>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37" name="圆角矩形 50">
            <a:extLst>
              <a:ext uri="{FF2B5EF4-FFF2-40B4-BE49-F238E27FC236}">
                <a16:creationId xmlns:a16="http://schemas.microsoft.com/office/drawing/2014/main" id="{0B7C8BB0-7804-4AB9-ACC0-4F0ABCAE808E}"/>
              </a:ext>
            </a:extLst>
          </p:cNvPr>
          <p:cNvSpPr/>
          <p:nvPr/>
        </p:nvSpPr>
        <p:spPr>
          <a:xfrm rot="10800000" flipV="1">
            <a:off x="626240" y="1098948"/>
            <a:ext cx="2103899"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1800" dirty="0">
                <a:latin typeface="+mn-ea"/>
              </a:rPr>
              <a:t>数据生命周期管理</a:t>
            </a:r>
          </a:p>
        </p:txBody>
      </p:sp>
      <p:cxnSp>
        <p:nvCxnSpPr>
          <p:cNvPr id="20" name="直接连接符 19">
            <a:extLst>
              <a:ext uri="{FF2B5EF4-FFF2-40B4-BE49-F238E27FC236}">
                <a16:creationId xmlns:a16="http://schemas.microsoft.com/office/drawing/2014/main" id="{E089F4CB-519A-4DA8-BE2F-68DAEDA57011}"/>
              </a:ext>
            </a:extLst>
          </p:cNvPr>
          <p:cNvCxnSpPr/>
          <p:nvPr/>
        </p:nvCxnSpPr>
        <p:spPr>
          <a:xfrm flipH="1">
            <a:off x="1065435" y="1947651"/>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7C5F5F5-41F0-4018-8394-D0B98FE8ACB5}"/>
              </a:ext>
            </a:extLst>
          </p:cNvPr>
          <p:cNvSpPr txBox="1"/>
          <p:nvPr/>
        </p:nvSpPr>
        <p:spPr>
          <a:xfrm>
            <a:off x="1181327" y="1870216"/>
            <a:ext cx="1723541"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rPr>
              <a:t>挑战和问题</a:t>
            </a:r>
          </a:p>
        </p:txBody>
      </p:sp>
      <p:sp>
        <p:nvSpPr>
          <p:cNvPr id="2" name="文本框 1">
            <a:extLst>
              <a:ext uri="{FF2B5EF4-FFF2-40B4-BE49-F238E27FC236}">
                <a16:creationId xmlns:a16="http://schemas.microsoft.com/office/drawing/2014/main" id="{E68D9053-EFFF-4197-98A4-7FBEACFF73E6}"/>
              </a:ext>
            </a:extLst>
          </p:cNvPr>
          <p:cNvSpPr txBox="1"/>
          <p:nvPr/>
        </p:nvSpPr>
        <p:spPr>
          <a:xfrm>
            <a:off x="1925911" y="2833699"/>
            <a:ext cx="7361782" cy="266823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dirty="0"/>
              <a:t>仅考虑跨云应用程序部署以充分利用云范例，会阻碍数据感知</a:t>
            </a:r>
            <a:endParaRPr lang="en-US" altLang="zh-CN" dirty="0"/>
          </a:p>
          <a:p>
            <a:pPr marL="342900" indent="-342900">
              <a:lnSpc>
                <a:spcPct val="150000"/>
              </a:lnSpc>
              <a:buFont typeface="Wingdings" panose="05000000000000000000" pitchFamily="2" charset="2"/>
              <a:buChar char="Ø"/>
            </a:pPr>
            <a:r>
              <a:rPr lang="zh-CN" altLang="en-US" dirty="0"/>
              <a:t>应用程序组件与所有数据源之间的依赖关系</a:t>
            </a:r>
            <a:endParaRPr lang="en-US" altLang="zh-CN" dirty="0"/>
          </a:p>
          <a:p>
            <a:pPr marL="800078" lvl="1" indent="-342900">
              <a:lnSpc>
                <a:spcPct val="150000"/>
              </a:lnSpc>
              <a:buFont typeface="Arial" panose="020B0604020202020204" pitchFamily="34" charset="0"/>
              <a:buChar char="•"/>
            </a:pPr>
            <a:r>
              <a:rPr lang="zh-CN" altLang="en-US" dirty="0"/>
              <a:t>需要频繁访问在某些数据存储中静止的数据伪像的组件不能放置在不同的云中，甚至不能放置在距实际存储位置的特定物理和网络距离内</a:t>
            </a:r>
            <a:endParaRPr lang="en-US" altLang="zh-CN" dirty="0"/>
          </a:p>
          <a:p>
            <a:pPr lvl="1">
              <a:lnSpc>
                <a:spcPct val="150000"/>
              </a:lnSpc>
            </a:pPr>
            <a:endParaRPr lang="zh-CN" altLang="en-US" dirty="0"/>
          </a:p>
        </p:txBody>
      </p:sp>
    </p:spTree>
    <p:extLst>
      <p:ext uri="{BB962C8B-B14F-4D97-AF65-F5344CB8AC3E}">
        <p14:creationId xmlns:p14="http://schemas.microsoft.com/office/powerpoint/2010/main" val="1252424539"/>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600114" y="252859"/>
            <a:ext cx="1159188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7</a:t>
            </a:r>
            <a:endParaRPr lang="zh-CN" altLang="en-US" sz="3600" dirty="0"/>
          </a:p>
        </p:txBody>
      </p:sp>
      <p:sp>
        <p:nvSpPr>
          <p:cNvPr id="41" name="矩形 40"/>
          <p:cNvSpPr/>
          <p:nvPr/>
        </p:nvSpPr>
        <p:spPr>
          <a:xfrm>
            <a:off x="3448550" y="246623"/>
            <a:ext cx="3605395" cy="461661"/>
          </a:xfrm>
          <a:prstGeom prst="rect">
            <a:avLst/>
          </a:prstGeom>
        </p:spPr>
        <p:txBody>
          <a:bodyPr wrap="square" lIns="91436" tIns="45718" rIns="91436" bIns="45718">
            <a:spAutoFit/>
          </a:bodyPr>
          <a:lstStyle/>
          <a:p>
            <a:r>
              <a:rPr lang="zh-CN" altLang="en-US" sz="2400" dirty="0">
                <a:solidFill>
                  <a:schemeClr val="bg1"/>
                </a:solidFill>
                <a:latin typeface="微软雅黑" panose="020B0503020204020204" pitchFamily="34" charset="-122"/>
              </a:rPr>
              <a:t>经验教训和未来研究方向</a:t>
            </a:r>
          </a:p>
        </p:txBody>
      </p:sp>
      <p:grpSp>
        <p:nvGrpSpPr>
          <p:cNvPr id="25" name="组合 24">
            <a:extLst>
              <a:ext uri="{FF2B5EF4-FFF2-40B4-BE49-F238E27FC236}">
                <a16:creationId xmlns:a16="http://schemas.microsoft.com/office/drawing/2014/main" id="{4FA1C7D7-1C2B-4B32-94BE-B4F51A2992EF}"/>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52E3E29D-5A5E-4CFD-BB1E-1A09B91FE4B5}"/>
                </a:ext>
              </a:extLst>
            </p:cNvPr>
            <p:cNvGrpSpPr/>
            <p:nvPr/>
          </p:nvGrpSpPr>
          <p:grpSpPr>
            <a:xfrm>
              <a:off x="11426985" y="245329"/>
              <a:ext cx="767694" cy="487244"/>
              <a:chOff x="11289749" y="812504"/>
              <a:chExt cx="767694" cy="487244"/>
            </a:xfrm>
          </p:grpSpPr>
          <p:grpSp>
            <p:nvGrpSpPr>
              <p:cNvPr id="28" name="组 2">
                <a:extLst>
                  <a:ext uri="{FF2B5EF4-FFF2-40B4-BE49-F238E27FC236}">
                    <a16:creationId xmlns:a16="http://schemas.microsoft.com/office/drawing/2014/main" id="{CD113D48-DB15-4198-B3F3-DB0C08AF450A}"/>
                  </a:ext>
                </a:extLst>
              </p:cNvPr>
              <p:cNvGrpSpPr/>
              <p:nvPr/>
            </p:nvGrpSpPr>
            <p:grpSpPr>
              <a:xfrm>
                <a:off x="11289750" y="812504"/>
                <a:ext cx="767693" cy="487244"/>
                <a:chOff x="11424304" y="252856"/>
                <a:chExt cx="767693" cy="487245"/>
              </a:xfrm>
            </p:grpSpPr>
            <p:grpSp>
              <p:nvGrpSpPr>
                <p:cNvPr id="30" name="组 1">
                  <a:extLst>
                    <a:ext uri="{FF2B5EF4-FFF2-40B4-BE49-F238E27FC236}">
                      <a16:creationId xmlns:a16="http://schemas.microsoft.com/office/drawing/2014/main" id="{6ACFE738-9E95-4853-93B1-0312ED2EA0B0}"/>
                    </a:ext>
                  </a:extLst>
                </p:cNvPr>
                <p:cNvGrpSpPr/>
                <p:nvPr/>
              </p:nvGrpSpPr>
              <p:grpSpPr>
                <a:xfrm>
                  <a:off x="12039604" y="252856"/>
                  <a:ext cx="152393" cy="484287"/>
                  <a:chOff x="12039604" y="252856"/>
                  <a:chExt cx="152393" cy="484287"/>
                </a:xfrm>
              </p:grpSpPr>
              <p:sp>
                <p:nvSpPr>
                  <p:cNvPr id="32" name="圆角矩形 64">
                    <a:extLst>
                      <a:ext uri="{FF2B5EF4-FFF2-40B4-BE49-F238E27FC236}">
                        <a16:creationId xmlns:a16="http://schemas.microsoft.com/office/drawing/2014/main" id="{016C07A3-0FFD-45F0-8990-80762349DA37}"/>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65">
                    <a:extLst>
                      <a:ext uri="{FF2B5EF4-FFF2-40B4-BE49-F238E27FC236}">
                        <a16:creationId xmlns:a16="http://schemas.microsoft.com/office/drawing/2014/main" id="{CE6ED494-6EF2-421E-AF9D-2D8EB6D575AE}"/>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66">
                    <a:extLst>
                      <a:ext uri="{FF2B5EF4-FFF2-40B4-BE49-F238E27FC236}">
                        <a16:creationId xmlns:a16="http://schemas.microsoft.com/office/drawing/2014/main" id="{60359FEB-CDE9-43AE-9E96-CC594C3CF86E}"/>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67">
                    <a:extLst>
                      <a:ext uri="{FF2B5EF4-FFF2-40B4-BE49-F238E27FC236}">
                        <a16:creationId xmlns:a16="http://schemas.microsoft.com/office/drawing/2014/main" id="{D3C66BAB-3D64-44C0-878F-5EB99C925C29}"/>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84">
                    <a:extLst>
                      <a:ext uri="{FF2B5EF4-FFF2-40B4-BE49-F238E27FC236}">
                        <a16:creationId xmlns:a16="http://schemas.microsoft.com/office/drawing/2014/main" id="{0B71E969-AACE-4A51-AEE0-A0584ED8448F}"/>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圆角矩形 63">
                  <a:extLst>
                    <a:ext uri="{FF2B5EF4-FFF2-40B4-BE49-F238E27FC236}">
                      <a16:creationId xmlns:a16="http://schemas.microsoft.com/office/drawing/2014/main" id="{9B267AC0-862E-47D0-B55C-D00483E98AB8}"/>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7127D501-9B20-4D5F-B26F-1348D7FB732E}"/>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27" name="文本框 26">
              <a:extLst>
                <a:ext uri="{FF2B5EF4-FFF2-40B4-BE49-F238E27FC236}">
                  <a16:creationId xmlns:a16="http://schemas.microsoft.com/office/drawing/2014/main" id="{C424C34E-C573-4BBA-B804-5FAEEA1CFBEA}"/>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37" name="圆角矩形 50">
            <a:extLst>
              <a:ext uri="{FF2B5EF4-FFF2-40B4-BE49-F238E27FC236}">
                <a16:creationId xmlns:a16="http://schemas.microsoft.com/office/drawing/2014/main" id="{0B7C8BB0-7804-4AB9-ACC0-4F0ABCAE808E}"/>
              </a:ext>
            </a:extLst>
          </p:cNvPr>
          <p:cNvSpPr/>
          <p:nvPr/>
        </p:nvSpPr>
        <p:spPr>
          <a:xfrm rot="10800000" flipV="1">
            <a:off x="626240" y="1098948"/>
            <a:ext cx="2103899"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1800" dirty="0">
                <a:latin typeface="+mn-ea"/>
              </a:rPr>
              <a:t>数据生命周期管理</a:t>
            </a:r>
          </a:p>
        </p:txBody>
      </p:sp>
      <p:cxnSp>
        <p:nvCxnSpPr>
          <p:cNvPr id="20" name="直接连接符 19">
            <a:extLst>
              <a:ext uri="{FF2B5EF4-FFF2-40B4-BE49-F238E27FC236}">
                <a16:creationId xmlns:a16="http://schemas.microsoft.com/office/drawing/2014/main" id="{E089F4CB-519A-4DA8-BE2F-68DAEDA57011}"/>
              </a:ext>
            </a:extLst>
          </p:cNvPr>
          <p:cNvCxnSpPr/>
          <p:nvPr/>
        </p:nvCxnSpPr>
        <p:spPr>
          <a:xfrm flipH="1">
            <a:off x="1065435" y="1947651"/>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7C5F5F5-41F0-4018-8394-D0B98FE8ACB5}"/>
              </a:ext>
            </a:extLst>
          </p:cNvPr>
          <p:cNvSpPr txBox="1"/>
          <p:nvPr/>
        </p:nvSpPr>
        <p:spPr>
          <a:xfrm>
            <a:off x="1181327" y="1870216"/>
            <a:ext cx="2339094"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rPr>
              <a:t>未来的研究方向</a:t>
            </a:r>
          </a:p>
        </p:txBody>
      </p:sp>
      <p:sp>
        <p:nvSpPr>
          <p:cNvPr id="2" name="文本框 1">
            <a:extLst>
              <a:ext uri="{FF2B5EF4-FFF2-40B4-BE49-F238E27FC236}">
                <a16:creationId xmlns:a16="http://schemas.microsoft.com/office/drawing/2014/main" id="{E68D9053-EFFF-4197-98A4-7FBEACFF73E6}"/>
              </a:ext>
            </a:extLst>
          </p:cNvPr>
          <p:cNvSpPr txBox="1"/>
          <p:nvPr/>
        </p:nvSpPr>
        <p:spPr>
          <a:xfrm>
            <a:off x="1473803" y="2762286"/>
            <a:ext cx="9277336" cy="326961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latin typeface="+mn-ea"/>
              </a:rPr>
              <a:t>使用高级建模技术，考虑元数据模式来设置真正可利用的数据建模工件的范围</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根据数据建模和用户定义的目标，要求和约束，在多个云资源上执行最佳数据放置</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使用有效分布的监控功能来观察存储或处理的大数据状态，并检测任何迁移或重新配置机会</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通过考虑和利用公共云提供商已经提供的功能，采用适当的复制，故障转移和备份技术</a:t>
            </a:r>
            <a:endParaRPr lang="en-US" altLang="zh-CN" sz="2000" dirty="0">
              <a:latin typeface="+mn-ea"/>
            </a:endParaRPr>
          </a:p>
        </p:txBody>
      </p:sp>
    </p:spTree>
    <p:extLst>
      <p:ext uri="{BB962C8B-B14F-4D97-AF65-F5344CB8AC3E}">
        <p14:creationId xmlns:p14="http://schemas.microsoft.com/office/powerpoint/2010/main" val="848261017"/>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600114" y="252859"/>
            <a:ext cx="1159188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7</a:t>
            </a:r>
            <a:endParaRPr lang="zh-CN" altLang="en-US" sz="3600" dirty="0"/>
          </a:p>
        </p:txBody>
      </p:sp>
      <p:sp>
        <p:nvSpPr>
          <p:cNvPr id="41" name="矩形 40"/>
          <p:cNvSpPr/>
          <p:nvPr/>
        </p:nvSpPr>
        <p:spPr>
          <a:xfrm>
            <a:off x="3448550" y="246623"/>
            <a:ext cx="3605395" cy="461661"/>
          </a:xfrm>
          <a:prstGeom prst="rect">
            <a:avLst/>
          </a:prstGeom>
        </p:spPr>
        <p:txBody>
          <a:bodyPr wrap="square" lIns="91436" tIns="45718" rIns="91436" bIns="45718">
            <a:spAutoFit/>
          </a:bodyPr>
          <a:lstStyle/>
          <a:p>
            <a:r>
              <a:rPr lang="zh-CN" altLang="en-US" sz="2400" dirty="0">
                <a:solidFill>
                  <a:schemeClr val="bg1"/>
                </a:solidFill>
                <a:latin typeface="微软雅黑" panose="020B0503020204020204" pitchFamily="34" charset="-122"/>
              </a:rPr>
              <a:t>经验教训和未来研究方向</a:t>
            </a:r>
          </a:p>
        </p:txBody>
      </p:sp>
      <p:grpSp>
        <p:nvGrpSpPr>
          <p:cNvPr id="25" name="组合 24">
            <a:extLst>
              <a:ext uri="{FF2B5EF4-FFF2-40B4-BE49-F238E27FC236}">
                <a16:creationId xmlns:a16="http://schemas.microsoft.com/office/drawing/2014/main" id="{4FA1C7D7-1C2B-4B32-94BE-B4F51A2992EF}"/>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52E3E29D-5A5E-4CFD-BB1E-1A09B91FE4B5}"/>
                </a:ext>
              </a:extLst>
            </p:cNvPr>
            <p:cNvGrpSpPr/>
            <p:nvPr/>
          </p:nvGrpSpPr>
          <p:grpSpPr>
            <a:xfrm>
              <a:off x="11426985" y="245329"/>
              <a:ext cx="767694" cy="487244"/>
              <a:chOff x="11289749" y="812504"/>
              <a:chExt cx="767694" cy="487244"/>
            </a:xfrm>
          </p:grpSpPr>
          <p:grpSp>
            <p:nvGrpSpPr>
              <p:cNvPr id="28" name="组 2">
                <a:extLst>
                  <a:ext uri="{FF2B5EF4-FFF2-40B4-BE49-F238E27FC236}">
                    <a16:creationId xmlns:a16="http://schemas.microsoft.com/office/drawing/2014/main" id="{CD113D48-DB15-4198-B3F3-DB0C08AF450A}"/>
                  </a:ext>
                </a:extLst>
              </p:cNvPr>
              <p:cNvGrpSpPr/>
              <p:nvPr/>
            </p:nvGrpSpPr>
            <p:grpSpPr>
              <a:xfrm>
                <a:off x="11289750" y="812504"/>
                <a:ext cx="767693" cy="487244"/>
                <a:chOff x="11424304" y="252856"/>
                <a:chExt cx="767693" cy="487245"/>
              </a:xfrm>
            </p:grpSpPr>
            <p:grpSp>
              <p:nvGrpSpPr>
                <p:cNvPr id="30" name="组 1">
                  <a:extLst>
                    <a:ext uri="{FF2B5EF4-FFF2-40B4-BE49-F238E27FC236}">
                      <a16:creationId xmlns:a16="http://schemas.microsoft.com/office/drawing/2014/main" id="{6ACFE738-9E95-4853-93B1-0312ED2EA0B0}"/>
                    </a:ext>
                  </a:extLst>
                </p:cNvPr>
                <p:cNvGrpSpPr/>
                <p:nvPr/>
              </p:nvGrpSpPr>
              <p:grpSpPr>
                <a:xfrm>
                  <a:off x="12039604" y="252856"/>
                  <a:ext cx="152393" cy="484287"/>
                  <a:chOff x="12039604" y="252856"/>
                  <a:chExt cx="152393" cy="484287"/>
                </a:xfrm>
              </p:grpSpPr>
              <p:sp>
                <p:nvSpPr>
                  <p:cNvPr id="32" name="圆角矩形 64">
                    <a:extLst>
                      <a:ext uri="{FF2B5EF4-FFF2-40B4-BE49-F238E27FC236}">
                        <a16:creationId xmlns:a16="http://schemas.microsoft.com/office/drawing/2014/main" id="{016C07A3-0FFD-45F0-8990-80762349DA37}"/>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65">
                    <a:extLst>
                      <a:ext uri="{FF2B5EF4-FFF2-40B4-BE49-F238E27FC236}">
                        <a16:creationId xmlns:a16="http://schemas.microsoft.com/office/drawing/2014/main" id="{CE6ED494-6EF2-421E-AF9D-2D8EB6D575AE}"/>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66">
                    <a:extLst>
                      <a:ext uri="{FF2B5EF4-FFF2-40B4-BE49-F238E27FC236}">
                        <a16:creationId xmlns:a16="http://schemas.microsoft.com/office/drawing/2014/main" id="{60359FEB-CDE9-43AE-9E96-CC594C3CF86E}"/>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67">
                    <a:extLst>
                      <a:ext uri="{FF2B5EF4-FFF2-40B4-BE49-F238E27FC236}">
                        <a16:creationId xmlns:a16="http://schemas.microsoft.com/office/drawing/2014/main" id="{D3C66BAB-3D64-44C0-878F-5EB99C925C29}"/>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84">
                    <a:extLst>
                      <a:ext uri="{FF2B5EF4-FFF2-40B4-BE49-F238E27FC236}">
                        <a16:creationId xmlns:a16="http://schemas.microsoft.com/office/drawing/2014/main" id="{0B71E969-AACE-4A51-AEE0-A0584ED8448F}"/>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圆角矩形 63">
                  <a:extLst>
                    <a:ext uri="{FF2B5EF4-FFF2-40B4-BE49-F238E27FC236}">
                      <a16:creationId xmlns:a16="http://schemas.microsoft.com/office/drawing/2014/main" id="{9B267AC0-862E-47D0-B55C-D00483E98AB8}"/>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7127D501-9B20-4D5F-B26F-1348D7FB732E}"/>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27" name="文本框 26">
              <a:extLst>
                <a:ext uri="{FF2B5EF4-FFF2-40B4-BE49-F238E27FC236}">
                  <a16:creationId xmlns:a16="http://schemas.microsoft.com/office/drawing/2014/main" id="{C424C34E-C573-4BBA-B804-5FAEEA1CFBEA}"/>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37" name="圆角矩形 50">
            <a:extLst>
              <a:ext uri="{FF2B5EF4-FFF2-40B4-BE49-F238E27FC236}">
                <a16:creationId xmlns:a16="http://schemas.microsoft.com/office/drawing/2014/main" id="{0B7C8BB0-7804-4AB9-ACC0-4F0ABCAE808E}"/>
              </a:ext>
            </a:extLst>
          </p:cNvPr>
          <p:cNvSpPr/>
          <p:nvPr/>
        </p:nvSpPr>
        <p:spPr>
          <a:xfrm rot="10800000" flipV="1">
            <a:off x="626240" y="1098948"/>
            <a:ext cx="2103899"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1800" dirty="0">
                <a:latin typeface="+mn-ea"/>
              </a:rPr>
              <a:t>数据生命周期管理</a:t>
            </a:r>
          </a:p>
        </p:txBody>
      </p:sp>
      <p:cxnSp>
        <p:nvCxnSpPr>
          <p:cNvPr id="20" name="直接连接符 19">
            <a:extLst>
              <a:ext uri="{FF2B5EF4-FFF2-40B4-BE49-F238E27FC236}">
                <a16:creationId xmlns:a16="http://schemas.microsoft.com/office/drawing/2014/main" id="{E089F4CB-519A-4DA8-BE2F-68DAEDA57011}"/>
              </a:ext>
            </a:extLst>
          </p:cNvPr>
          <p:cNvCxnSpPr/>
          <p:nvPr/>
        </p:nvCxnSpPr>
        <p:spPr>
          <a:xfrm flipH="1">
            <a:off x="1065435" y="1947651"/>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7C5F5F5-41F0-4018-8394-D0B98FE8ACB5}"/>
              </a:ext>
            </a:extLst>
          </p:cNvPr>
          <p:cNvSpPr txBox="1"/>
          <p:nvPr/>
        </p:nvSpPr>
        <p:spPr>
          <a:xfrm>
            <a:off x="1181327" y="1870216"/>
            <a:ext cx="2339094"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rPr>
              <a:t>未来的研究方向</a:t>
            </a:r>
          </a:p>
        </p:txBody>
      </p:sp>
      <p:sp>
        <p:nvSpPr>
          <p:cNvPr id="2" name="文本框 1">
            <a:extLst>
              <a:ext uri="{FF2B5EF4-FFF2-40B4-BE49-F238E27FC236}">
                <a16:creationId xmlns:a16="http://schemas.microsoft.com/office/drawing/2014/main" id="{E68D9053-EFFF-4197-98A4-7FBEACFF73E6}"/>
              </a:ext>
            </a:extLst>
          </p:cNvPr>
          <p:cNvSpPr txBox="1"/>
          <p:nvPr/>
        </p:nvSpPr>
        <p:spPr>
          <a:xfrm>
            <a:off x="1534498" y="2676021"/>
            <a:ext cx="8693720" cy="280794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latin typeface="+mn-ea"/>
              </a:rPr>
              <a:t>根据这些机会，通过始终考虑应用程序重新配置的实际代价来不断地进行重新配置和迁移决策，始终看到应该驱动计算资源配置和应用程序任务调度的用户约束，目标和要求</a:t>
            </a:r>
            <a:endParaRPr lang="en-US" altLang="zh-CN" sz="2000" dirty="0">
              <a:latin typeface="+mn-ea"/>
            </a:endParaRPr>
          </a:p>
          <a:p>
            <a:pPr>
              <a:lnSpc>
                <a:spcPct val="150000"/>
              </a:lnSpc>
            </a:pP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设计和实施安全策略，以保证某些法规得到持续和严格遵守，同时提供可用的云提供商根据数据所有者的隐私需求来开发产品</a:t>
            </a:r>
            <a:endParaRPr lang="en-US" altLang="zh-CN" sz="2000" dirty="0">
              <a:latin typeface="+mn-ea"/>
            </a:endParaRPr>
          </a:p>
        </p:txBody>
      </p:sp>
    </p:spTree>
    <p:extLst>
      <p:ext uri="{BB962C8B-B14F-4D97-AF65-F5344CB8AC3E}">
        <p14:creationId xmlns:p14="http://schemas.microsoft.com/office/powerpoint/2010/main" val="369899595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文本框 374"/>
          <p:cNvSpPr txBox="1"/>
          <p:nvPr/>
        </p:nvSpPr>
        <p:spPr>
          <a:xfrm>
            <a:off x="750305" y="1400250"/>
            <a:ext cx="3135787" cy="572460"/>
          </a:xfrm>
          <a:prstGeom prst="rect">
            <a:avLst/>
          </a:prstGeom>
          <a:noFill/>
        </p:spPr>
        <p:txBody>
          <a:bodyPr wrap="none" lIns="91436" tIns="45718" rIns="91436" bIns="45718" rtlCol="0">
            <a:spAutoFit/>
          </a:bodyPr>
          <a:lstStyle/>
          <a:p>
            <a:pPr>
              <a:lnSpc>
                <a:spcPct val="130000"/>
              </a:lnSpc>
            </a:pPr>
            <a:r>
              <a:rPr lang="en-US" altLang="zh-CN" sz="2400" dirty="0">
                <a:solidFill>
                  <a:schemeClr val="tx2"/>
                </a:solidFill>
                <a:latin typeface="微软雅黑" panose="020B0503020204020204" pitchFamily="34" charset="-122"/>
                <a:ea typeface="微软雅黑" panose="020B0503020204020204" pitchFamily="34" charset="-122"/>
              </a:rPr>
              <a:t>1</a:t>
            </a:r>
            <a:r>
              <a:rPr lang="zh-CN" altLang="en-US" sz="2400" dirty="0">
                <a:solidFill>
                  <a:schemeClr val="tx2"/>
                </a:solidFill>
                <a:latin typeface="微软雅黑" panose="020B0503020204020204" pitchFamily="34" charset="-122"/>
                <a:ea typeface="微软雅黑" panose="020B0503020204020204" pitchFamily="34" charset="-122"/>
              </a:rPr>
              <a:t>、应用程序类型改变</a:t>
            </a:r>
          </a:p>
        </p:txBody>
      </p:sp>
      <p:cxnSp>
        <p:nvCxnSpPr>
          <p:cNvPr id="376" name="直接连接符 375"/>
          <p:cNvCxnSpPr/>
          <p:nvPr/>
        </p:nvCxnSpPr>
        <p:spPr>
          <a:xfrm>
            <a:off x="830889" y="190551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4" name="矩形 393"/>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396" name="文本框 395"/>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p>
        </p:txBody>
      </p:sp>
      <p:sp>
        <p:nvSpPr>
          <p:cNvPr id="397" name="矩形 396"/>
          <p:cNvSpPr/>
          <p:nvPr/>
        </p:nvSpPr>
        <p:spPr>
          <a:xfrm>
            <a:off x="2515019" y="325001"/>
            <a:ext cx="337540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p>
        </p:txBody>
      </p:sp>
      <p:sp>
        <p:nvSpPr>
          <p:cNvPr id="2" name="圆角矩形 1"/>
          <p:cNvSpPr/>
          <p:nvPr/>
        </p:nvSpPr>
        <p:spPr>
          <a:xfrm>
            <a:off x="3214221" y="2647819"/>
            <a:ext cx="1315192" cy="412124"/>
          </a:xfrm>
          <a:prstGeom prst="roundRect">
            <a:avLst/>
          </a:prstGeom>
          <a:solidFill>
            <a:srgbClr val="9BADCC"/>
          </a:solidFill>
          <a:ln>
            <a:solidFill>
              <a:srgbClr val="9BAD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批处理</a:t>
            </a:r>
          </a:p>
        </p:txBody>
      </p:sp>
      <p:sp>
        <p:nvSpPr>
          <p:cNvPr id="410" name="圆角矩形 409"/>
          <p:cNvSpPr/>
          <p:nvPr/>
        </p:nvSpPr>
        <p:spPr>
          <a:xfrm>
            <a:off x="3214221" y="3304048"/>
            <a:ext cx="1315192" cy="412124"/>
          </a:xfrm>
          <a:prstGeom prst="roundRect">
            <a:avLst/>
          </a:prstGeom>
          <a:solidFill>
            <a:srgbClr val="9BADCC"/>
          </a:solidFill>
          <a:ln>
            <a:solidFill>
              <a:srgbClr val="9BAD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计算</a:t>
            </a:r>
          </a:p>
        </p:txBody>
      </p:sp>
      <p:sp>
        <p:nvSpPr>
          <p:cNvPr id="411" name="圆角矩形 410"/>
          <p:cNvSpPr/>
          <p:nvPr/>
        </p:nvSpPr>
        <p:spPr>
          <a:xfrm>
            <a:off x="3052298" y="3940733"/>
            <a:ext cx="1549762" cy="412124"/>
          </a:xfrm>
          <a:prstGeom prst="roundRect">
            <a:avLst/>
          </a:prstGeom>
          <a:solidFill>
            <a:srgbClr val="9BADCC"/>
          </a:solidFill>
          <a:ln>
            <a:solidFill>
              <a:srgbClr val="9BAD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应用密集型</a:t>
            </a:r>
          </a:p>
        </p:txBody>
      </p:sp>
      <p:sp>
        <p:nvSpPr>
          <p:cNvPr id="3" name="右箭头 2"/>
          <p:cNvSpPr/>
          <p:nvPr/>
        </p:nvSpPr>
        <p:spPr>
          <a:xfrm>
            <a:off x="5282962" y="3373681"/>
            <a:ext cx="1635616" cy="258161"/>
          </a:xfrm>
          <a:prstGeom prst="rightArrow">
            <a:avLst/>
          </a:prstGeom>
          <a:solidFill>
            <a:srgbClr val="7291C7"/>
          </a:solidFill>
          <a:ln>
            <a:solidFill>
              <a:srgbClr val="7291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12" name="圆角矩形 411"/>
          <p:cNvSpPr/>
          <p:nvPr/>
        </p:nvSpPr>
        <p:spPr>
          <a:xfrm>
            <a:off x="7602059" y="2764939"/>
            <a:ext cx="1315192" cy="412124"/>
          </a:xfrm>
          <a:prstGeom prst="round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流式</a:t>
            </a:r>
          </a:p>
        </p:txBody>
      </p:sp>
      <p:sp>
        <p:nvSpPr>
          <p:cNvPr id="413" name="圆角矩形 412"/>
          <p:cNvSpPr/>
          <p:nvPr/>
        </p:nvSpPr>
        <p:spPr>
          <a:xfrm>
            <a:off x="7602059" y="3940733"/>
            <a:ext cx="1315192" cy="412124"/>
          </a:xfrm>
          <a:prstGeom prst="round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交互式</a:t>
            </a:r>
          </a:p>
        </p:txBody>
      </p:sp>
      <p:sp>
        <p:nvSpPr>
          <p:cNvPr id="4" name="右大括号 3"/>
          <p:cNvSpPr/>
          <p:nvPr/>
        </p:nvSpPr>
        <p:spPr>
          <a:xfrm>
            <a:off x="4678674" y="2873425"/>
            <a:ext cx="344091" cy="1273370"/>
          </a:xfrm>
          <a:prstGeom prst="rightBrace">
            <a:avLst/>
          </a:prstGeom>
          <a:ln w="31750">
            <a:solidFill>
              <a:srgbClr val="9BAD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5" name="左大括号 4"/>
          <p:cNvSpPr/>
          <p:nvPr/>
        </p:nvSpPr>
        <p:spPr>
          <a:xfrm>
            <a:off x="7181353" y="2951457"/>
            <a:ext cx="348059" cy="1148844"/>
          </a:xfrm>
          <a:prstGeom prst="leftBrace">
            <a:avLst/>
          </a:prstGeom>
          <a:ln w="31750">
            <a:solidFill>
              <a:srgbClr val="4472C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6" name="下箭头 5"/>
          <p:cNvSpPr/>
          <p:nvPr/>
        </p:nvSpPr>
        <p:spPr>
          <a:xfrm>
            <a:off x="5937165" y="4146795"/>
            <a:ext cx="334850" cy="875965"/>
          </a:xfrm>
          <a:prstGeom prst="down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4" name="组合 413"/>
          <p:cNvGrpSpPr/>
          <p:nvPr/>
        </p:nvGrpSpPr>
        <p:grpSpPr>
          <a:xfrm>
            <a:off x="10058402" y="219571"/>
            <a:ext cx="2110519" cy="487244"/>
            <a:chOff x="10084160" y="245329"/>
            <a:chExt cx="2110519" cy="487244"/>
          </a:xfrm>
        </p:grpSpPr>
        <p:grpSp>
          <p:nvGrpSpPr>
            <p:cNvPr id="415" name="组合 414"/>
            <p:cNvGrpSpPr/>
            <p:nvPr/>
          </p:nvGrpSpPr>
          <p:grpSpPr>
            <a:xfrm>
              <a:off x="11426985" y="245329"/>
              <a:ext cx="767694" cy="487244"/>
              <a:chOff x="11289749" y="812504"/>
              <a:chExt cx="767694" cy="487244"/>
            </a:xfrm>
          </p:grpSpPr>
          <p:grpSp>
            <p:nvGrpSpPr>
              <p:cNvPr id="417" name="组 2"/>
              <p:cNvGrpSpPr/>
              <p:nvPr/>
            </p:nvGrpSpPr>
            <p:grpSpPr>
              <a:xfrm>
                <a:off x="11289750" y="812504"/>
                <a:ext cx="767693" cy="487244"/>
                <a:chOff x="11424304" y="252856"/>
                <a:chExt cx="767693" cy="487245"/>
              </a:xfrm>
            </p:grpSpPr>
            <p:grpSp>
              <p:nvGrpSpPr>
                <p:cNvPr id="419" name="组 1"/>
                <p:cNvGrpSpPr/>
                <p:nvPr/>
              </p:nvGrpSpPr>
              <p:grpSpPr>
                <a:xfrm>
                  <a:off x="12039604" y="252856"/>
                  <a:ext cx="152393" cy="484287"/>
                  <a:chOff x="12039604" y="252856"/>
                  <a:chExt cx="152393" cy="484287"/>
                </a:xfrm>
              </p:grpSpPr>
              <p:sp>
                <p:nvSpPr>
                  <p:cNvPr id="421" name="圆角矩形 420"/>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圆角矩形 421"/>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圆角矩形 422"/>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圆角矩形 423"/>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圆角矩形 42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0" name="圆角矩形 419"/>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8" name="图片 417"/>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416" name="文本框 415"/>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8" name="文本框 7"/>
          <p:cNvSpPr txBox="1"/>
          <p:nvPr/>
        </p:nvSpPr>
        <p:spPr>
          <a:xfrm>
            <a:off x="4392939" y="5195010"/>
            <a:ext cx="3411662" cy="461665"/>
          </a:xfrm>
          <a:prstGeom prst="rect">
            <a:avLst/>
          </a:prstGeom>
          <a:noFill/>
        </p:spPr>
        <p:txBody>
          <a:bodyPr wrap="square" rtlCol="0">
            <a:spAutoFit/>
          </a:bodyPr>
          <a:lstStyle/>
          <a:p>
            <a:r>
              <a:rPr lang="zh-CN" altLang="en-US" sz="2400" dirty="0"/>
              <a:t>越来越复杂、长期运行</a:t>
            </a:r>
          </a:p>
        </p:txBody>
      </p:sp>
    </p:spTree>
    <p:extLst>
      <p:ext uri="{BB962C8B-B14F-4D97-AF65-F5344CB8AC3E}">
        <p14:creationId xmlns:p14="http://schemas.microsoft.com/office/powerpoint/2010/main" val="262561982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600114" y="252859"/>
            <a:ext cx="1159188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7</a:t>
            </a:r>
            <a:endParaRPr lang="zh-CN" altLang="en-US" sz="3600" dirty="0"/>
          </a:p>
        </p:txBody>
      </p:sp>
      <p:sp>
        <p:nvSpPr>
          <p:cNvPr id="41" name="矩形 40"/>
          <p:cNvSpPr/>
          <p:nvPr/>
        </p:nvSpPr>
        <p:spPr>
          <a:xfrm>
            <a:off x="3448550" y="246623"/>
            <a:ext cx="3605395" cy="461661"/>
          </a:xfrm>
          <a:prstGeom prst="rect">
            <a:avLst/>
          </a:prstGeom>
        </p:spPr>
        <p:txBody>
          <a:bodyPr wrap="square" lIns="91436" tIns="45718" rIns="91436" bIns="45718">
            <a:spAutoFit/>
          </a:bodyPr>
          <a:lstStyle/>
          <a:p>
            <a:r>
              <a:rPr lang="zh-CN" altLang="en-US" sz="2400" dirty="0">
                <a:solidFill>
                  <a:schemeClr val="bg1"/>
                </a:solidFill>
                <a:latin typeface="微软雅黑" panose="020B0503020204020204" pitchFamily="34" charset="-122"/>
              </a:rPr>
              <a:t>经验教训和未来研究方向</a:t>
            </a:r>
          </a:p>
        </p:txBody>
      </p:sp>
      <p:grpSp>
        <p:nvGrpSpPr>
          <p:cNvPr id="25" name="组合 24">
            <a:extLst>
              <a:ext uri="{FF2B5EF4-FFF2-40B4-BE49-F238E27FC236}">
                <a16:creationId xmlns:a16="http://schemas.microsoft.com/office/drawing/2014/main" id="{4FA1C7D7-1C2B-4B32-94BE-B4F51A2992EF}"/>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52E3E29D-5A5E-4CFD-BB1E-1A09B91FE4B5}"/>
                </a:ext>
              </a:extLst>
            </p:cNvPr>
            <p:cNvGrpSpPr/>
            <p:nvPr/>
          </p:nvGrpSpPr>
          <p:grpSpPr>
            <a:xfrm>
              <a:off x="11426985" y="245329"/>
              <a:ext cx="767694" cy="487244"/>
              <a:chOff x="11289749" y="812504"/>
              <a:chExt cx="767694" cy="487244"/>
            </a:xfrm>
          </p:grpSpPr>
          <p:grpSp>
            <p:nvGrpSpPr>
              <p:cNvPr id="28" name="组 2">
                <a:extLst>
                  <a:ext uri="{FF2B5EF4-FFF2-40B4-BE49-F238E27FC236}">
                    <a16:creationId xmlns:a16="http://schemas.microsoft.com/office/drawing/2014/main" id="{CD113D48-DB15-4198-B3F3-DB0C08AF450A}"/>
                  </a:ext>
                </a:extLst>
              </p:cNvPr>
              <p:cNvGrpSpPr/>
              <p:nvPr/>
            </p:nvGrpSpPr>
            <p:grpSpPr>
              <a:xfrm>
                <a:off x="11289750" y="812504"/>
                <a:ext cx="767693" cy="487244"/>
                <a:chOff x="11424304" y="252856"/>
                <a:chExt cx="767693" cy="487245"/>
              </a:xfrm>
            </p:grpSpPr>
            <p:grpSp>
              <p:nvGrpSpPr>
                <p:cNvPr id="30" name="组 1">
                  <a:extLst>
                    <a:ext uri="{FF2B5EF4-FFF2-40B4-BE49-F238E27FC236}">
                      <a16:creationId xmlns:a16="http://schemas.microsoft.com/office/drawing/2014/main" id="{6ACFE738-9E95-4853-93B1-0312ED2EA0B0}"/>
                    </a:ext>
                  </a:extLst>
                </p:cNvPr>
                <p:cNvGrpSpPr/>
                <p:nvPr/>
              </p:nvGrpSpPr>
              <p:grpSpPr>
                <a:xfrm>
                  <a:off x="12039604" y="252856"/>
                  <a:ext cx="152393" cy="484287"/>
                  <a:chOff x="12039604" y="252856"/>
                  <a:chExt cx="152393" cy="484287"/>
                </a:xfrm>
              </p:grpSpPr>
              <p:sp>
                <p:nvSpPr>
                  <p:cNvPr id="32" name="圆角矩形 64">
                    <a:extLst>
                      <a:ext uri="{FF2B5EF4-FFF2-40B4-BE49-F238E27FC236}">
                        <a16:creationId xmlns:a16="http://schemas.microsoft.com/office/drawing/2014/main" id="{016C07A3-0FFD-45F0-8990-80762349DA37}"/>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65">
                    <a:extLst>
                      <a:ext uri="{FF2B5EF4-FFF2-40B4-BE49-F238E27FC236}">
                        <a16:creationId xmlns:a16="http://schemas.microsoft.com/office/drawing/2014/main" id="{CE6ED494-6EF2-421E-AF9D-2D8EB6D575AE}"/>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66">
                    <a:extLst>
                      <a:ext uri="{FF2B5EF4-FFF2-40B4-BE49-F238E27FC236}">
                        <a16:creationId xmlns:a16="http://schemas.microsoft.com/office/drawing/2014/main" id="{60359FEB-CDE9-43AE-9E96-CC594C3CF86E}"/>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67">
                    <a:extLst>
                      <a:ext uri="{FF2B5EF4-FFF2-40B4-BE49-F238E27FC236}">
                        <a16:creationId xmlns:a16="http://schemas.microsoft.com/office/drawing/2014/main" id="{D3C66BAB-3D64-44C0-878F-5EB99C925C29}"/>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84">
                    <a:extLst>
                      <a:ext uri="{FF2B5EF4-FFF2-40B4-BE49-F238E27FC236}">
                        <a16:creationId xmlns:a16="http://schemas.microsoft.com/office/drawing/2014/main" id="{0B71E969-AACE-4A51-AEE0-A0584ED8448F}"/>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圆角矩形 63">
                  <a:extLst>
                    <a:ext uri="{FF2B5EF4-FFF2-40B4-BE49-F238E27FC236}">
                      <a16:creationId xmlns:a16="http://schemas.microsoft.com/office/drawing/2014/main" id="{9B267AC0-862E-47D0-B55C-D00483E98AB8}"/>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7127D501-9B20-4D5F-B26F-1348D7FB732E}"/>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27" name="文本框 26">
              <a:extLst>
                <a:ext uri="{FF2B5EF4-FFF2-40B4-BE49-F238E27FC236}">
                  <a16:creationId xmlns:a16="http://schemas.microsoft.com/office/drawing/2014/main" id="{C424C34E-C573-4BBA-B804-5FAEEA1CFBEA}"/>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37" name="圆角矩形 50">
            <a:extLst>
              <a:ext uri="{FF2B5EF4-FFF2-40B4-BE49-F238E27FC236}">
                <a16:creationId xmlns:a16="http://schemas.microsoft.com/office/drawing/2014/main" id="{0B7C8BB0-7804-4AB9-ACC0-4F0ABCAE808E}"/>
              </a:ext>
            </a:extLst>
          </p:cNvPr>
          <p:cNvSpPr/>
          <p:nvPr/>
        </p:nvSpPr>
        <p:spPr>
          <a:xfrm rot="10800000" flipV="1">
            <a:off x="626240" y="1098948"/>
            <a:ext cx="1723530"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mn-ea"/>
              </a:rPr>
              <a:t>数据存储</a:t>
            </a:r>
          </a:p>
        </p:txBody>
      </p:sp>
      <p:cxnSp>
        <p:nvCxnSpPr>
          <p:cNvPr id="20" name="直接连接符 19">
            <a:extLst>
              <a:ext uri="{FF2B5EF4-FFF2-40B4-BE49-F238E27FC236}">
                <a16:creationId xmlns:a16="http://schemas.microsoft.com/office/drawing/2014/main" id="{E089F4CB-519A-4DA8-BE2F-68DAEDA57011}"/>
              </a:ext>
            </a:extLst>
          </p:cNvPr>
          <p:cNvCxnSpPr/>
          <p:nvPr/>
        </p:nvCxnSpPr>
        <p:spPr>
          <a:xfrm flipH="1">
            <a:off x="1065435" y="1947651"/>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7C5F5F5-41F0-4018-8394-D0B98FE8ACB5}"/>
              </a:ext>
            </a:extLst>
          </p:cNvPr>
          <p:cNvSpPr txBox="1"/>
          <p:nvPr/>
        </p:nvSpPr>
        <p:spPr>
          <a:xfrm>
            <a:off x="1181327" y="1870216"/>
            <a:ext cx="1723541"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rPr>
              <a:t>挑战和问题</a:t>
            </a:r>
          </a:p>
        </p:txBody>
      </p:sp>
      <p:sp>
        <p:nvSpPr>
          <p:cNvPr id="2" name="文本框 1">
            <a:extLst>
              <a:ext uri="{FF2B5EF4-FFF2-40B4-BE49-F238E27FC236}">
                <a16:creationId xmlns:a16="http://schemas.microsoft.com/office/drawing/2014/main" id="{E68D9053-EFFF-4197-98A4-7FBEACFF73E6}"/>
              </a:ext>
            </a:extLst>
          </p:cNvPr>
          <p:cNvSpPr txBox="1"/>
          <p:nvPr/>
        </p:nvSpPr>
        <p:spPr>
          <a:xfrm>
            <a:off x="1637989" y="2868129"/>
            <a:ext cx="8914849" cy="3077253"/>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zh-CN" altLang="en-US" sz="2000" dirty="0">
                <a:latin typeface="+mn-ea"/>
              </a:rPr>
              <a:t>各种数据模型为不同类型的数据结构提供特定领域的解决方案，而每个数据模型的大量现有的</a:t>
            </a:r>
            <a:r>
              <a:rPr lang="en-US" altLang="zh-CN" sz="2000" dirty="0">
                <a:latin typeface="+mn-ea"/>
              </a:rPr>
              <a:t>DBMS</a:t>
            </a:r>
            <a:r>
              <a:rPr lang="zh-CN" altLang="en-US" sz="2000" dirty="0">
                <a:latin typeface="+mn-ea"/>
              </a:rPr>
              <a:t>导致复杂的</a:t>
            </a:r>
            <a:r>
              <a:rPr lang="en-US" altLang="zh-CN" sz="2000" dirty="0">
                <a:latin typeface="+mn-ea"/>
              </a:rPr>
              <a:t>DBMS</a:t>
            </a:r>
            <a:r>
              <a:rPr lang="zh-CN" altLang="en-US" sz="2000" dirty="0">
                <a:latin typeface="+mn-ea"/>
              </a:rPr>
              <a:t>选择过程</a:t>
            </a:r>
            <a:endParaRPr lang="en-US" altLang="zh-CN" sz="2000" dirty="0">
              <a:latin typeface="+mn-ea"/>
            </a:endParaRPr>
          </a:p>
          <a:p>
            <a:pPr marL="342900" indent="-342900">
              <a:lnSpc>
                <a:spcPct val="200000"/>
              </a:lnSpc>
              <a:buFont typeface="Wingdings" panose="05000000000000000000" pitchFamily="2" charset="2"/>
              <a:buChar char="Ø"/>
            </a:pPr>
            <a:r>
              <a:rPr lang="zh-CN" altLang="en-US" sz="2000" dirty="0">
                <a:latin typeface="+mn-ea"/>
              </a:rPr>
              <a:t>在大数据域，必须在不增加存储数据复制程度的情况下实现可拓展性</a:t>
            </a:r>
            <a:endParaRPr lang="en-US" altLang="zh-CN" sz="2000" dirty="0">
              <a:latin typeface="+mn-ea"/>
            </a:endParaRPr>
          </a:p>
          <a:p>
            <a:pPr marL="342900" indent="-342900">
              <a:lnSpc>
                <a:spcPct val="200000"/>
              </a:lnSpc>
              <a:buFont typeface="Wingdings" panose="05000000000000000000" pitchFamily="2" charset="2"/>
              <a:buChar char="Ø"/>
            </a:pPr>
            <a:r>
              <a:rPr lang="zh-CN" altLang="en-US" sz="2000" dirty="0">
                <a:latin typeface="+mn-ea"/>
              </a:rPr>
              <a:t>由于许多不同硬件和软件组件的互连，保护</a:t>
            </a:r>
            <a:r>
              <a:rPr lang="en-US" altLang="zh-CN" sz="2000" dirty="0">
                <a:latin typeface="+mn-ea"/>
              </a:rPr>
              <a:t>DFS-Cloud</a:t>
            </a:r>
            <a:r>
              <a:rPr lang="zh-CN" altLang="en-US" sz="2000" dirty="0">
                <a:latin typeface="+mn-ea"/>
              </a:rPr>
              <a:t>生态系统中的数据</a:t>
            </a:r>
            <a:endParaRPr lang="en-US" altLang="zh-CN" sz="2000" dirty="0">
              <a:latin typeface="+mn-ea"/>
            </a:endParaRPr>
          </a:p>
          <a:p>
            <a:pPr marL="342900" indent="-342900">
              <a:lnSpc>
                <a:spcPct val="200000"/>
              </a:lnSpc>
              <a:buFont typeface="Wingdings" panose="05000000000000000000" pitchFamily="2" charset="2"/>
              <a:buChar char="Ø"/>
            </a:pPr>
            <a:r>
              <a:rPr lang="zh-CN" altLang="en-US" sz="2000" dirty="0">
                <a:latin typeface="+mn-ea"/>
              </a:rPr>
              <a:t>从许多分布式和多样化的数据源收集数据</a:t>
            </a:r>
          </a:p>
        </p:txBody>
      </p:sp>
    </p:spTree>
    <p:extLst>
      <p:ext uri="{BB962C8B-B14F-4D97-AF65-F5344CB8AC3E}">
        <p14:creationId xmlns:p14="http://schemas.microsoft.com/office/powerpoint/2010/main" val="1969561518"/>
      </p:ext>
    </p:extLst>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600114" y="252859"/>
            <a:ext cx="1159188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7</a:t>
            </a:r>
            <a:endParaRPr lang="zh-CN" altLang="en-US" sz="3600" dirty="0"/>
          </a:p>
        </p:txBody>
      </p:sp>
      <p:sp>
        <p:nvSpPr>
          <p:cNvPr id="41" name="矩形 40"/>
          <p:cNvSpPr/>
          <p:nvPr/>
        </p:nvSpPr>
        <p:spPr>
          <a:xfrm>
            <a:off x="3448550" y="246623"/>
            <a:ext cx="3605395" cy="461661"/>
          </a:xfrm>
          <a:prstGeom prst="rect">
            <a:avLst/>
          </a:prstGeom>
        </p:spPr>
        <p:txBody>
          <a:bodyPr wrap="square" lIns="91436" tIns="45718" rIns="91436" bIns="45718">
            <a:spAutoFit/>
          </a:bodyPr>
          <a:lstStyle/>
          <a:p>
            <a:r>
              <a:rPr lang="zh-CN" altLang="en-US" sz="2400" dirty="0">
                <a:solidFill>
                  <a:schemeClr val="bg1"/>
                </a:solidFill>
                <a:latin typeface="微软雅黑" panose="020B0503020204020204" pitchFamily="34" charset="-122"/>
              </a:rPr>
              <a:t>经验教训和未来研究方向</a:t>
            </a:r>
          </a:p>
        </p:txBody>
      </p:sp>
      <p:grpSp>
        <p:nvGrpSpPr>
          <p:cNvPr id="25" name="组合 24">
            <a:extLst>
              <a:ext uri="{FF2B5EF4-FFF2-40B4-BE49-F238E27FC236}">
                <a16:creationId xmlns:a16="http://schemas.microsoft.com/office/drawing/2014/main" id="{4FA1C7D7-1C2B-4B32-94BE-B4F51A2992EF}"/>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52E3E29D-5A5E-4CFD-BB1E-1A09B91FE4B5}"/>
                </a:ext>
              </a:extLst>
            </p:cNvPr>
            <p:cNvGrpSpPr/>
            <p:nvPr/>
          </p:nvGrpSpPr>
          <p:grpSpPr>
            <a:xfrm>
              <a:off x="11426985" y="245329"/>
              <a:ext cx="767694" cy="487244"/>
              <a:chOff x="11289749" y="812504"/>
              <a:chExt cx="767694" cy="487244"/>
            </a:xfrm>
          </p:grpSpPr>
          <p:grpSp>
            <p:nvGrpSpPr>
              <p:cNvPr id="28" name="组 2">
                <a:extLst>
                  <a:ext uri="{FF2B5EF4-FFF2-40B4-BE49-F238E27FC236}">
                    <a16:creationId xmlns:a16="http://schemas.microsoft.com/office/drawing/2014/main" id="{CD113D48-DB15-4198-B3F3-DB0C08AF450A}"/>
                  </a:ext>
                </a:extLst>
              </p:cNvPr>
              <p:cNvGrpSpPr/>
              <p:nvPr/>
            </p:nvGrpSpPr>
            <p:grpSpPr>
              <a:xfrm>
                <a:off x="11289750" y="812504"/>
                <a:ext cx="767693" cy="487244"/>
                <a:chOff x="11424304" y="252856"/>
                <a:chExt cx="767693" cy="487245"/>
              </a:xfrm>
            </p:grpSpPr>
            <p:grpSp>
              <p:nvGrpSpPr>
                <p:cNvPr id="30" name="组 1">
                  <a:extLst>
                    <a:ext uri="{FF2B5EF4-FFF2-40B4-BE49-F238E27FC236}">
                      <a16:creationId xmlns:a16="http://schemas.microsoft.com/office/drawing/2014/main" id="{6ACFE738-9E95-4853-93B1-0312ED2EA0B0}"/>
                    </a:ext>
                  </a:extLst>
                </p:cNvPr>
                <p:cNvGrpSpPr/>
                <p:nvPr/>
              </p:nvGrpSpPr>
              <p:grpSpPr>
                <a:xfrm>
                  <a:off x="12039604" y="252856"/>
                  <a:ext cx="152393" cy="484287"/>
                  <a:chOff x="12039604" y="252856"/>
                  <a:chExt cx="152393" cy="484287"/>
                </a:xfrm>
              </p:grpSpPr>
              <p:sp>
                <p:nvSpPr>
                  <p:cNvPr id="32" name="圆角矩形 64">
                    <a:extLst>
                      <a:ext uri="{FF2B5EF4-FFF2-40B4-BE49-F238E27FC236}">
                        <a16:creationId xmlns:a16="http://schemas.microsoft.com/office/drawing/2014/main" id="{016C07A3-0FFD-45F0-8990-80762349DA37}"/>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65">
                    <a:extLst>
                      <a:ext uri="{FF2B5EF4-FFF2-40B4-BE49-F238E27FC236}">
                        <a16:creationId xmlns:a16="http://schemas.microsoft.com/office/drawing/2014/main" id="{CE6ED494-6EF2-421E-AF9D-2D8EB6D575AE}"/>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66">
                    <a:extLst>
                      <a:ext uri="{FF2B5EF4-FFF2-40B4-BE49-F238E27FC236}">
                        <a16:creationId xmlns:a16="http://schemas.microsoft.com/office/drawing/2014/main" id="{60359FEB-CDE9-43AE-9E96-CC594C3CF86E}"/>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67">
                    <a:extLst>
                      <a:ext uri="{FF2B5EF4-FFF2-40B4-BE49-F238E27FC236}">
                        <a16:creationId xmlns:a16="http://schemas.microsoft.com/office/drawing/2014/main" id="{D3C66BAB-3D64-44C0-878F-5EB99C925C29}"/>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84">
                    <a:extLst>
                      <a:ext uri="{FF2B5EF4-FFF2-40B4-BE49-F238E27FC236}">
                        <a16:creationId xmlns:a16="http://schemas.microsoft.com/office/drawing/2014/main" id="{0B71E969-AACE-4A51-AEE0-A0584ED8448F}"/>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圆角矩形 63">
                  <a:extLst>
                    <a:ext uri="{FF2B5EF4-FFF2-40B4-BE49-F238E27FC236}">
                      <a16:creationId xmlns:a16="http://schemas.microsoft.com/office/drawing/2014/main" id="{9B267AC0-862E-47D0-B55C-D00483E98AB8}"/>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7127D501-9B20-4D5F-B26F-1348D7FB732E}"/>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27" name="文本框 26">
              <a:extLst>
                <a:ext uri="{FF2B5EF4-FFF2-40B4-BE49-F238E27FC236}">
                  <a16:creationId xmlns:a16="http://schemas.microsoft.com/office/drawing/2014/main" id="{C424C34E-C573-4BBA-B804-5FAEEA1CFBEA}"/>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37" name="圆角矩形 50">
            <a:extLst>
              <a:ext uri="{FF2B5EF4-FFF2-40B4-BE49-F238E27FC236}">
                <a16:creationId xmlns:a16="http://schemas.microsoft.com/office/drawing/2014/main" id="{0B7C8BB0-7804-4AB9-ACC0-4F0ABCAE808E}"/>
              </a:ext>
            </a:extLst>
          </p:cNvPr>
          <p:cNvSpPr/>
          <p:nvPr/>
        </p:nvSpPr>
        <p:spPr>
          <a:xfrm rot="10800000" flipV="1">
            <a:off x="626240" y="1098948"/>
            <a:ext cx="1723530"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mn-ea"/>
              </a:rPr>
              <a:t>数据存储</a:t>
            </a:r>
          </a:p>
        </p:txBody>
      </p:sp>
      <p:cxnSp>
        <p:nvCxnSpPr>
          <p:cNvPr id="20" name="直接连接符 19">
            <a:extLst>
              <a:ext uri="{FF2B5EF4-FFF2-40B4-BE49-F238E27FC236}">
                <a16:creationId xmlns:a16="http://schemas.microsoft.com/office/drawing/2014/main" id="{E089F4CB-519A-4DA8-BE2F-68DAEDA57011}"/>
              </a:ext>
            </a:extLst>
          </p:cNvPr>
          <p:cNvCxnSpPr/>
          <p:nvPr/>
        </p:nvCxnSpPr>
        <p:spPr>
          <a:xfrm flipH="1">
            <a:off x="973994" y="1947651"/>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7C5F5F5-41F0-4018-8394-D0B98FE8ACB5}"/>
              </a:ext>
            </a:extLst>
          </p:cNvPr>
          <p:cNvSpPr txBox="1"/>
          <p:nvPr/>
        </p:nvSpPr>
        <p:spPr>
          <a:xfrm>
            <a:off x="1089886" y="1870216"/>
            <a:ext cx="2910212" cy="525653"/>
          </a:xfrm>
          <a:prstGeom prst="rect">
            <a:avLst/>
          </a:prstGeom>
          <a:noFill/>
        </p:spPr>
        <p:txBody>
          <a:bodyPr wrap="none" lIns="91436" tIns="45718" rIns="91436" bIns="45718" rtlCol="0">
            <a:spAutoFit/>
          </a:bodyPr>
          <a:lstStyle/>
          <a:p>
            <a:pPr>
              <a:lnSpc>
                <a:spcPct val="130000"/>
              </a:lnSpc>
            </a:pPr>
            <a:r>
              <a:rPr lang="en-US" altLang="zh-CN" sz="2400" dirty="0">
                <a:latin typeface="微软雅黑" panose="020B0503020204020204" pitchFamily="34" charset="-122"/>
              </a:rPr>
              <a:t>DFS</a:t>
            </a:r>
            <a:r>
              <a:rPr lang="zh-CN" altLang="en-US" sz="2400" dirty="0">
                <a:latin typeface="微软雅黑" panose="020B0503020204020204" pitchFamily="34" charset="-122"/>
              </a:rPr>
              <a:t>未来的研究方向</a:t>
            </a:r>
          </a:p>
        </p:txBody>
      </p:sp>
      <p:sp>
        <p:nvSpPr>
          <p:cNvPr id="2" name="文本框 1">
            <a:extLst>
              <a:ext uri="{FF2B5EF4-FFF2-40B4-BE49-F238E27FC236}">
                <a16:creationId xmlns:a16="http://schemas.microsoft.com/office/drawing/2014/main" id="{E68D9053-EFFF-4197-98A4-7FBEACFF73E6}"/>
              </a:ext>
            </a:extLst>
          </p:cNvPr>
          <p:cNvSpPr txBox="1"/>
          <p:nvPr/>
        </p:nvSpPr>
        <p:spPr>
          <a:xfrm>
            <a:off x="1013183" y="2762286"/>
            <a:ext cx="10259121" cy="3077253"/>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zh-CN" altLang="en-US" sz="2000" dirty="0">
                <a:latin typeface="+mn-ea"/>
              </a:rPr>
              <a:t>为了在多个云服务提供商</a:t>
            </a:r>
            <a:r>
              <a:rPr lang="en-US" altLang="zh-CN" sz="2000" dirty="0">
                <a:latin typeface="+mn-ea"/>
              </a:rPr>
              <a:t>/</a:t>
            </a:r>
            <a:r>
              <a:rPr lang="zh-CN" altLang="en-US" sz="2000" dirty="0">
                <a:latin typeface="+mn-ea"/>
              </a:rPr>
              <a:t>组件之间实现高效的资源共享，单个</a:t>
            </a:r>
            <a:r>
              <a:rPr lang="en-US" altLang="zh-CN" sz="2000" dirty="0">
                <a:latin typeface="+mn-ea"/>
              </a:rPr>
              <a:t>/</a:t>
            </a:r>
            <a:r>
              <a:rPr lang="zh-CN" altLang="en-US" sz="2000" dirty="0">
                <a:latin typeface="+mn-ea"/>
              </a:rPr>
              <a:t>同意的接口必须处理复杂的问题</a:t>
            </a:r>
            <a:endParaRPr lang="en-US" altLang="zh-CN" sz="2000" dirty="0">
              <a:latin typeface="+mn-ea"/>
            </a:endParaRPr>
          </a:p>
          <a:p>
            <a:pPr marL="342900" indent="-342900">
              <a:lnSpc>
                <a:spcPct val="200000"/>
              </a:lnSpc>
              <a:buFont typeface="Wingdings" panose="05000000000000000000" pitchFamily="2" charset="2"/>
              <a:buChar char="Ø"/>
            </a:pPr>
            <a:r>
              <a:rPr lang="zh-CN" altLang="en-US" sz="2000" dirty="0">
                <a:latin typeface="+mn-ea"/>
              </a:rPr>
              <a:t>使用更智能的副本分配策略来实现更好的工作负载平衡和高效的存储空间管理</a:t>
            </a:r>
            <a:endParaRPr lang="en-US" altLang="zh-CN" sz="2000" dirty="0">
              <a:latin typeface="+mn-ea"/>
            </a:endParaRPr>
          </a:p>
          <a:p>
            <a:pPr marL="342900" indent="-342900">
              <a:lnSpc>
                <a:spcPct val="200000"/>
              </a:lnSpc>
              <a:buFont typeface="Wingdings" panose="05000000000000000000" pitchFamily="2" charset="2"/>
              <a:buChar char="Ø"/>
            </a:pPr>
            <a:r>
              <a:rPr lang="zh-CN" altLang="en-US" sz="2000" dirty="0">
                <a:latin typeface="+mn-ea"/>
              </a:rPr>
              <a:t>为了解决</a:t>
            </a:r>
            <a:r>
              <a:rPr lang="en-US" altLang="zh-CN" sz="2000" dirty="0">
                <a:latin typeface="+mn-ea"/>
              </a:rPr>
              <a:t>DFS</a:t>
            </a:r>
            <a:r>
              <a:rPr lang="zh-CN" altLang="en-US" sz="2000" dirty="0">
                <a:latin typeface="+mn-ea"/>
              </a:rPr>
              <a:t>中的同步问题，通用的解决方案可能是客户端或本地服务器端缓存数据</a:t>
            </a:r>
            <a:endParaRPr lang="en-US" altLang="zh-CN" sz="2000" dirty="0">
              <a:latin typeface="+mn-ea"/>
            </a:endParaRPr>
          </a:p>
          <a:p>
            <a:pPr marL="342900" indent="-342900">
              <a:lnSpc>
                <a:spcPct val="200000"/>
              </a:lnSpc>
              <a:buFont typeface="Wingdings" panose="05000000000000000000" pitchFamily="2" charset="2"/>
              <a:buChar char="Ø"/>
            </a:pPr>
            <a:r>
              <a:rPr lang="zh-CN" altLang="en-US" sz="2000" dirty="0">
                <a:latin typeface="+mn-ea"/>
              </a:rPr>
              <a:t>随着数据多样性和网络异构性的增加，必须有一个抽象的通信层来解决网络透明性问题</a:t>
            </a:r>
            <a:endParaRPr lang="en-US" altLang="zh-CN" sz="2000" dirty="0">
              <a:latin typeface="+mn-ea"/>
            </a:endParaRPr>
          </a:p>
        </p:txBody>
      </p:sp>
    </p:spTree>
    <p:extLst>
      <p:ext uri="{BB962C8B-B14F-4D97-AF65-F5344CB8AC3E}">
        <p14:creationId xmlns:p14="http://schemas.microsoft.com/office/powerpoint/2010/main" val="3786666305"/>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600114" y="252859"/>
            <a:ext cx="1159188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7</a:t>
            </a:r>
            <a:endParaRPr lang="zh-CN" altLang="en-US" sz="3600" dirty="0"/>
          </a:p>
        </p:txBody>
      </p:sp>
      <p:sp>
        <p:nvSpPr>
          <p:cNvPr id="41" name="矩形 40"/>
          <p:cNvSpPr/>
          <p:nvPr/>
        </p:nvSpPr>
        <p:spPr>
          <a:xfrm>
            <a:off x="3448550" y="246623"/>
            <a:ext cx="3605395" cy="461661"/>
          </a:xfrm>
          <a:prstGeom prst="rect">
            <a:avLst/>
          </a:prstGeom>
        </p:spPr>
        <p:txBody>
          <a:bodyPr wrap="square" lIns="91436" tIns="45718" rIns="91436" bIns="45718">
            <a:spAutoFit/>
          </a:bodyPr>
          <a:lstStyle/>
          <a:p>
            <a:r>
              <a:rPr lang="zh-CN" altLang="en-US" sz="2400" dirty="0">
                <a:solidFill>
                  <a:schemeClr val="bg1"/>
                </a:solidFill>
                <a:latin typeface="微软雅黑" panose="020B0503020204020204" pitchFamily="34" charset="-122"/>
              </a:rPr>
              <a:t>经验教训和未来研究方向</a:t>
            </a:r>
          </a:p>
        </p:txBody>
      </p:sp>
      <p:grpSp>
        <p:nvGrpSpPr>
          <p:cNvPr id="25" name="组合 24">
            <a:extLst>
              <a:ext uri="{FF2B5EF4-FFF2-40B4-BE49-F238E27FC236}">
                <a16:creationId xmlns:a16="http://schemas.microsoft.com/office/drawing/2014/main" id="{4FA1C7D7-1C2B-4B32-94BE-B4F51A2992EF}"/>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52E3E29D-5A5E-4CFD-BB1E-1A09B91FE4B5}"/>
                </a:ext>
              </a:extLst>
            </p:cNvPr>
            <p:cNvGrpSpPr/>
            <p:nvPr/>
          </p:nvGrpSpPr>
          <p:grpSpPr>
            <a:xfrm>
              <a:off x="11426985" y="245329"/>
              <a:ext cx="767694" cy="487244"/>
              <a:chOff x="11289749" y="812504"/>
              <a:chExt cx="767694" cy="487244"/>
            </a:xfrm>
          </p:grpSpPr>
          <p:grpSp>
            <p:nvGrpSpPr>
              <p:cNvPr id="28" name="组 2">
                <a:extLst>
                  <a:ext uri="{FF2B5EF4-FFF2-40B4-BE49-F238E27FC236}">
                    <a16:creationId xmlns:a16="http://schemas.microsoft.com/office/drawing/2014/main" id="{CD113D48-DB15-4198-B3F3-DB0C08AF450A}"/>
                  </a:ext>
                </a:extLst>
              </p:cNvPr>
              <p:cNvGrpSpPr/>
              <p:nvPr/>
            </p:nvGrpSpPr>
            <p:grpSpPr>
              <a:xfrm>
                <a:off x="11289750" y="812504"/>
                <a:ext cx="767693" cy="487244"/>
                <a:chOff x="11424304" y="252856"/>
                <a:chExt cx="767693" cy="487245"/>
              </a:xfrm>
            </p:grpSpPr>
            <p:grpSp>
              <p:nvGrpSpPr>
                <p:cNvPr id="30" name="组 1">
                  <a:extLst>
                    <a:ext uri="{FF2B5EF4-FFF2-40B4-BE49-F238E27FC236}">
                      <a16:creationId xmlns:a16="http://schemas.microsoft.com/office/drawing/2014/main" id="{6ACFE738-9E95-4853-93B1-0312ED2EA0B0}"/>
                    </a:ext>
                  </a:extLst>
                </p:cNvPr>
                <p:cNvGrpSpPr/>
                <p:nvPr/>
              </p:nvGrpSpPr>
              <p:grpSpPr>
                <a:xfrm>
                  <a:off x="12039604" y="252856"/>
                  <a:ext cx="152393" cy="484287"/>
                  <a:chOff x="12039604" y="252856"/>
                  <a:chExt cx="152393" cy="484287"/>
                </a:xfrm>
              </p:grpSpPr>
              <p:sp>
                <p:nvSpPr>
                  <p:cNvPr id="32" name="圆角矩形 64">
                    <a:extLst>
                      <a:ext uri="{FF2B5EF4-FFF2-40B4-BE49-F238E27FC236}">
                        <a16:creationId xmlns:a16="http://schemas.microsoft.com/office/drawing/2014/main" id="{016C07A3-0FFD-45F0-8990-80762349DA37}"/>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65">
                    <a:extLst>
                      <a:ext uri="{FF2B5EF4-FFF2-40B4-BE49-F238E27FC236}">
                        <a16:creationId xmlns:a16="http://schemas.microsoft.com/office/drawing/2014/main" id="{CE6ED494-6EF2-421E-AF9D-2D8EB6D575AE}"/>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66">
                    <a:extLst>
                      <a:ext uri="{FF2B5EF4-FFF2-40B4-BE49-F238E27FC236}">
                        <a16:creationId xmlns:a16="http://schemas.microsoft.com/office/drawing/2014/main" id="{60359FEB-CDE9-43AE-9E96-CC594C3CF86E}"/>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67">
                    <a:extLst>
                      <a:ext uri="{FF2B5EF4-FFF2-40B4-BE49-F238E27FC236}">
                        <a16:creationId xmlns:a16="http://schemas.microsoft.com/office/drawing/2014/main" id="{D3C66BAB-3D64-44C0-878F-5EB99C925C29}"/>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84">
                    <a:extLst>
                      <a:ext uri="{FF2B5EF4-FFF2-40B4-BE49-F238E27FC236}">
                        <a16:creationId xmlns:a16="http://schemas.microsoft.com/office/drawing/2014/main" id="{0B71E969-AACE-4A51-AEE0-A0584ED8448F}"/>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圆角矩形 63">
                  <a:extLst>
                    <a:ext uri="{FF2B5EF4-FFF2-40B4-BE49-F238E27FC236}">
                      <a16:creationId xmlns:a16="http://schemas.microsoft.com/office/drawing/2014/main" id="{9B267AC0-862E-47D0-B55C-D00483E98AB8}"/>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7127D501-9B20-4D5F-B26F-1348D7FB732E}"/>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27" name="文本框 26">
              <a:extLst>
                <a:ext uri="{FF2B5EF4-FFF2-40B4-BE49-F238E27FC236}">
                  <a16:creationId xmlns:a16="http://schemas.microsoft.com/office/drawing/2014/main" id="{C424C34E-C573-4BBA-B804-5FAEEA1CFBEA}"/>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37" name="圆角矩形 50">
            <a:extLst>
              <a:ext uri="{FF2B5EF4-FFF2-40B4-BE49-F238E27FC236}">
                <a16:creationId xmlns:a16="http://schemas.microsoft.com/office/drawing/2014/main" id="{0B7C8BB0-7804-4AB9-ACC0-4F0ABCAE808E}"/>
              </a:ext>
            </a:extLst>
          </p:cNvPr>
          <p:cNvSpPr/>
          <p:nvPr/>
        </p:nvSpPr>
        <p:spPr>
          <a:xfrm rot="10800000" flipV="1">
            <a:off x="626240" y="1098948"/>
            <a:ext cx="1723530"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mn-ea"/>
              </a:rPr>
              <a:t>数据存储</a:t>
            </a:r>
          </a:p>
        </p:txBody>
      </p:sp>
      <p:cxnSp>
        <p:nvCxnSpPr>
          <p:cNvPr id="20" name="直接连接符 19">
            <a:extLst>
              <a:ext uri="{FF2B5EF4-FFF2-40B4-BE49-F238E27FC236}">
                <a16:creationId xmlns:a16="http://schemas.microsoft.com/office/drawing/2014/main" id="{E089F4CB-519A-4DA8-BE2F-68DAEDA57011}"/>
              </a:ext>
            </a:extLst>
          </p:cNvPr>
          <p:cNvCxnSpPr/>
          <p:nvPr/>
        </p:nvCxnSpPr>
        <p:spPr>
          <a:xfrm flipH="1">
            <a:off x="1065435" y="1947651"/>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7C5F5F5-41F0-4018-8394-D0B98FE8ACB5}"/>
              </a:ext>
            </a:extLst>
          </p:cNvPr>
          <p:cNvSpPr txBox="1"/>
          <p:nvPr/>
        </p:nvSpPr>
        <p:spPr>
          <a:xfrm>
            <a:off x="1181327" y="1870216"/>
            <a:ext cx="3244791" cy="525653"/>
          </a:xfrm>
          <a:prstGeom prst="rect">
            <a:avLst/>
          </a:prstGeom>
          <a:noFill/>
        </p:spPr>
        <p:txBody>
          <a:bodyPr wrap="none" lIns="91436" tIns="45718" rIns="91436" bIns="45718" rtlCol="0">
            <a:spAutoFit/>
          </a:bodyPr>
          <a:lstStyle/>
          <a:p>
            <a:pPr>
              <a:lnSpc>
                <a:spcPct val="130000"/>
              </a:lnSpc>
            </a:pPr>
            <a:r>
              <a:rPr lang="en-US" altLang="zh-CN" sz="2400" dirty="0">
                <a:latin typeface="微软雅黑" panose="020B0503020204020204" pitchFamily="34" charset="-122"/>
              </a:rPr>
              <a:t>DBMS</a:t>
            </a:r>
            <a:r>
              <a:rPr lang="zh-CN" altLang="en-US" sz="2400" dirty="0">
                <a:latin typeface="微软雅黑" panose="020B0503020204020204" pitchFamily="34" charset="-122"/>
              </a:rPr>
              <a:t>未来的研究方向</a:t>
            </a:r>
          </a:p>
        </p:txBody>
      </p:sp>
      <p:sp>
        <p:nvSpPr>
          <p:cNvPr id="2" name="文本框 1">
            <a:extLst>
              <a:ext uri="{FF2B5EF4-FFF2-40B4-BE49-F238E27FC236}">
                <a16:creationId xmlns:a16="http://schemas.microsoft.com/office/drawing/2014/main" id="{E68D9053-EFFF-4197-98A4-7FBEACFF73E6}"/>
              </a:ext>
            </a:extLst>
          </p:cNvPr>
          <p:cNvSpPr txBox="1"/>
          <p:nvPr/>
        </p:nvSpPr>
        <p:spPr>
          <a:xfrm>
            <a:off x="1352486" y="2865804"/>
            <a:ext cx="9500541" cy="3077253"/>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zh-CN" altLang="en-US" sz="2000" dirty="0">
                <a:latin typeface="+mn-ea"/>
              </a:rPr>
              <a:t>对于现有数据模型，需要考虑不断增长的混合事务</a:t>
            </a:r>
            <a:r>
              <a:rPr lang="en-US" altLang="zh-CN" sz="2000" dirty="0">
                <a:latin typeface="+mn-ea"/>
              </a:rPr>
              <a:t>/</a:t>
            </a:r>
            <a:r>
              <a:rPr lang="zh-CN" altLang="en-US" sz="2000" dirty="0">
                <a:latin typeface="+mn-ea"/>
              </a:rPr>
              <a:t>分析处理工作负载领域</a:t>
            </a:r>
            <a:endParaRPr lang="en-US" altLang="zh-CN" sz="2000" dirty="0">
              <a:latin typeface="+mn-ea"/>
            </a:endParaRPr>
          </a:p>
          <a:p>
            <a:pPr marL="342900" indent="-342900">
              <a:lnSpc>
                <a:spcPct val="200000"/>
              </a:lnSpc>
              <a:buFont typeface="Wingdings" panose="05000000000000000000" pitchFamily="2" charset="2"/>
              <a:buChar char="Ø"/>
            </a:pPr>
            <a:r>
              <a:rPr lang="zh-CN" altLang="en-US" sz="2000" dirty="0">
                <a:latin typeface="+mn-ea"/>
              </a:rPr>
              <a:t>要选择分布式</a:t>
            </a:r>
            <a:r>
              <a:rPr lang="en-US" altLang="zh-CN" sz="2000" dirty="0">
                <a:latin typeface="+mn-ea"/>
              </a:rPr>
              <a:t>DBMS</a:t>
            </a:r>
            <a:r>
              <a:rPr lang="zh-CN" altLang="en-US" sz="2000" dirty="0">
                <a:latin typeface="+mn-ea"/>
              </a:rPr>
              <a:t>和云资源的最佳组合，需要跨不同</a:t>
            </a:r>
            <a:r>
              <a:rPr lang="en-US" altLang="zh-CN" sz="2000" dirty="0">
                <a:latin typeface="+mn-ea"/>
              </a:rPr>
              <a:t>DBMS</a:t>
            </a:r>
            <a:r>
              <a:rPr lang="zh-CN" altLang="en-US" sz="2000" dirty="0">
                <a:latin typeface="+mn-ea"/>
              </a:rPr>
              <a:t>，云资源和工作负载域的评估框架</a:t>
            </a:r>
            <a:endParaRPr lang="en-US" altLang="zh-CN" sz="2000" dirty="0">
              <a:latin typeface="+mn-ea"/>
            </a:endParaRPr>
          </a:p>
          <a:p>
            <a:pPr marL="342900" indent="-342900">
              <a:lnSpc>
                <a:spcPct val="200000"/>
              </a:lnSpc>
              <a:buFont typeface="Wingdings" panose="05000000000000000000" pitchFamily="2" charset="2"/>
              <a:buChar char="Ø"/>
            </a:pPr>
            <a:r>
              <a:rPr lang="zh-CN" altLang="en-US" sz="2000" dirty="0">
                <a:latin typeface="+mn-ea"/>
              </a:rPr>
              <a:t>需要整体</a:t>
            </a:r>
            <a:r>
              <a:rPr lang="en-US" altLang="zh-CN" sz="2000" dirty="0">
                <a:latin typeface="+mn-ea"/>
              </a:rPr>
              <a:t>DBMS</a:t>
            </a:r>
            <a:r>
              <a:rPr lang="zh-CN" altLang="en-US" sz="2000" dirty="0">
                <a:latin typeface="+mn-ea"/>
              </a:rPr>
              <a:t>评估框架，以便以可比较的方式对所有非功能特征进行定性分析</a:t>
            </a:r>
            <a:endParaRPr lang="en-US" altLang="zh-CN" sz="2000" dirty="0">
              <a:latin typeface="+mn-ea"/>
            </a:endParaRPr>
          </a:p>
          <a:p>
            <a:pPr marL="342900" indent="-342900">
              <a:lnSpc>
                <a:spcPct val="200000"/>
              </a:lnSpc>
              <a:buFont typeface="Wingdings" panose="05000000000000000000" pitchFamily="2" charset="2"/>
              <a:buChar char="Ø"/>
            </a:pPr>
            <a:r>
              <a:rPr lang="zh-CN" altLang="en-US" sz="2000" dirty="0">
                <a:latin typeface="+mn-ea"/>
              </a:rPr>
              <a:t>需要针对当前</a:t>
            </a:r>
            <a:r>
              <a:rPr lang="en-US" altLang="zh-CN" sz="2000" dirty="0">
                <a:latin typeface="+mn-ea"/>
              </a:rPr>
              <a:t>DBMS</a:t>
            </a:r>
            <a:r>
              <a:rPr lang="zh-CN" altLang="en-US" sz="2000" dirty="0">
                <a:latin typeface="+mn-ea"/>
              </a:rPr>
              <a:t>的操作和适配功能扩展</a:t>
            </a:r>
            <a:r>
              <a:rPr lang="en-US" altLang="zh-CN" sz="2000" dirty="0">
                <a:latin typeface="+mn-ea"/>
              </a:rPr>
              <a:t>DBMS</a:t>
            </a:r>
            <a:r>
              <a:rPr lang="zh-CN" altLang="en-US" sz="2000" dirty="0">
                <a:latin typeface="+mn-ea"/>
              </a:rPr>
              <a:t>选择指南</a:t>
            </a:r>
            <a:endParaRPr lang="en-US" altLang="zh-CN" sz="2000" dirty="0">
              <a:latin typeface="+mn-ea"/>
            </a:endParaRPr>
          </a:p>
        </p:txBody>
      </p:sp>
    </p:spTree>
    <p:extLst>
      <p:ext uri="{BB962C8B-B14F-4D97-AF65-F5344CB8AC3E}">
        <p14:creationId xmlns:p14="http://schemas.microsoft.com/office/powerpoint/2010/main" val="1680296760"/>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600114" y="252859"/>
            <a:ext cx="1159188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7</a:t>
            </a:r>
            <a:endParaRPr lang="zh-CN" altLang="en-US" sz="3600" dirty="0"/>
          </a:p>
        </p:txBody>
      </p:sp>
      <p:sp>
        <p:nvSpPr>
          <p:cNvPr id="41" name="矩形 40"/>
          <p:cNvSpPr/>
          <p:nvPr/>
        </p:nvSpPr>
        <p:spPr>
          <a:xfrm>
            <a:off x="3448550" y="246623"/>
            <a:ext cx="3605395" cy="461661"/>
          </a:xfrm>
          <a:prstGeom prst="rect">
            <a:avLst/>
          </a:prstGeom>
        </p:spPr>
        <p:txBody>
          <a:bodyPr wrap="square" lIns="91436" tIns="45718" rIns="91436" bIns="45718">
            <a:spAutoFit/>
          </a:bodyPr>
          <a:lstStyle/>
          <a:p>
            <a:r>
              <a:rPr lang="zh-CN" altLang="en-US" sz="2400" dirty="0">
                <a:solidFill>
                  <a:schemeClr val="bg1"/>
                </a:solidFill>
                <a:latin typeface="微软雅黑" panose="020B0503020204020204" pitchFamily="34" charset="-122"/>
              </a:rPr>
              <a:t>经验教训和未来研究方向</a:t>
            </a:r>
          </a:p>
        </p:txBody>
      </p:sp>
      <p:grpSp>
        <p:nvGrpSpPr>
          <p:cNvPr id="25" name="组合 24">
            <a:extLst>
              <a:ext uri="{FF2B5EF4-FFF2-40B4-BE49-F238E27FC236}">
                <a16:creationId xmlns:a16="http://schemas.microsoft.com/office/drawing/2014/main" id="{4FA1C7D7-1C2B-4B32-94BE-B4F51A2992EF}"/>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52E3E29D-5A5E-4CFD-BB1E-1A09B91FE4B5}"/>
                </a:ext>
              </a:extLst>
            </p:cNvPr>
            <p:cNvGrpSpPr/>
            <p:nvPr/>
          </p:nvGrpSpPr>
          <p:grpSpPr>
            <a:xfrm>
              <a:off x="11426985" y="245329"/>
              <a:ext cx="767694" cy="487244"/>
              <a:chOff x="11289749" y="812504"/>
              <a:chExt cx="767694" cy="487244"/>
            </a:xfrm>
          </p:grpSpPr>
          <p:grpSp>
            <p:nvGrpSpPr>
              <p:cNvPr id="28" name="组 2">
                <a:extLst>
                  <a:ext uri="{FF2B5EF4-FFF2-40B4-BE49-F238E27FC236}">
                    <a16:creationId xmlns:a16="http://schemas.microsoft.com/office/drawing/2014/main" id="{CD113D48-DB15-4198-B3F3-DB0C08AF450A}"/>
                  </a:ext>
                </a:extLst>
              </p:cNvPr>
              <p:cNvGrpSpPr/>
              <p:nvPr/>
            </p:nvGrpSpPr>
            <p:grpSpPr>
              <a:xfrm>
                <a:off x="11289750" y="812504"/>
                <a:ext cx="767693" cy="487244"/>
                <a:chOff x="11424304" y="252856"/>
                <a:chExt cx="767693" cy="487245"/>
              </a:xfrm>
            </p:grpSpPr>
            <p:grpSp>
              <p:nvGrpSpPr>
                <p:cNvPr id="30" name="组 1">
                  <a:extLst>
                    <a:ext uri="{FF2B5EF4-FFF2-40B4-BE49-F238E27FC236}">
                      <a16:creationId xmlns:a16="http://schemas.microsoft.com/office/drawing/2014/main" id="{6ACFE738-9E95-4853-93B1-0312ED2EA0B0}"/>
                    </a:ext>
                  </a:extLst>
                </p:cNvPr>
                <p:cNvGrpSpPr/>
                <p:nvPr/>
              </p:nvGrpSpPr>
              <p:grpSpPr>
                <a:xfrm>
                  <a:off x="12039604" y="252856"/>
                  <a:ext cx="152393" cy="484287"/>
                  <a:chOff x="12039604" y="252856"/>
                  <a:chExt cx="152393" cy="484287"/>
                </a:xfrm>
              </p:grpSpPr>
              <p:sp>
                <p:nvSpPr>
                  <p:cNvPr id="32" name="圆角矩形 64">
                    <a:extLst>
                      <a:ext uri="{FF2B5EF4-FFF2-40B4-BE49-F238E27FC236}">
                        <a16:creationId xmlns:a16="http://schemas.microsoft.com/office/drawing/2014/main" id="{016C07A3-0FFD-45F0-8990-80762349DA37}"/>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65">
                    <a:extLst>
                      <a:ext uri="{FF2B5EF4-FFF2-40B4-BE49-F238E27FC236}">
                        <a16:creationId xmlns:a16="http://schemas.microsoft.com/office/drawing/2014/main" id="{CE6ED494-6EF2-421E-AF9D-2D8EB6D575AE}"/>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66">
                    <a:extLst>
                      <a:ext uri="{FF2B5EF4-FFF2-40B4-BE49-F238E27FC236}">
                        <a16:creationId xmlns:a16="http://schemas.microsoft.com/office/drawing/2014/main" id="{60359FEB-CDE9-43AE-9E96-CC594C3CF86E}"/>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67">
                    <a:extLst>
                      <a:ext uri="{FF2B5EF4-FFF2-40B4-BE49-F238E27FC236}">
                        <a16:creationId xmlns:a16="http://schemas.microsoft.com/office/drawing/2014/main" id="{D3C66BAB-3D64-44C0-878F-5EB99C925C29}"/>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84">
                    <a:extLst>
                      <a:ext uri="{FF2B5EF4-FFF2-40B4-BE49-F238E27FC236}">
                        <a16:creationId xmlns:a16="http://schemas.microsoft.com/office/drawing/2014/main" id="{0B71E969-AACE-4A51-AEE0-A0584ED8448F}"/>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圆角矩形 63">
                  <a:extLst>
                    <a:ext uri="{FF2B5EF4-FFF2-40B4-BE49-F238E27FC236}">
                      <a16:creationId xmlns:a16="http://schemas.microsoft.com/office/drawing/2014/main" id="{9B267AC0-862E-47D0-B55C-D00483E98AB8}"/>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7127D501-9B20-4D5F-B26F-1348D7FB732E}"/>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27" name="文本框 26">
              <a:extLst>
                <a:ext uri="{FF2B5EF4-FFF2-40B4-BE49-F238E27FC236}">
                  <a16:creationId xmlns:a16="http://schemas.microsoft.com/office/drawing/2014/main" id="{C424C34E-C573-4BBA-B804-5FAEEA1CFBEA}"/>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37" name="圆角矩形 50">
            <a:extLst>
              <a:ext uri="{FF2B5EF4-FFF2-40B4-BE49-F238E27FC236}">
                <a16:creationId xmlns:a16="http://schemas.microsoft.com/office/drawing/2014/main" id="{0B7C8BB0-7804-4AB9-ACC0-4F0ABCAE808E}"/>
              </a:ext>
            </a:extLst>
          </p:cNvPr>
          <p:cNvSpPr/>
          <p:nvPr/>
        </p:nvSpPr>
        <p:spPr>
          <a:xfrm rot="10800000" flipV="1">
            <a:off x="626240" y="1098948"/>
            <a:ext cx="172352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mn-ea"/>
              </a:rPr>
              <a:t>数据放置</a:t>
            </a:r>
          </a:p>
        </p:txBody>
      </p:sp>
      <p:cxnSp>
        <p:nvCxnSpPr>
          <p:cNvPr id="20" name="直接连接符 19">
            <a:extLst>
              <a:ext uri="{FF2B5EF4-FFF2-40B4-BE49-F238E27FC236}">
                <a16:creationId xmlns:a16="http://schemas.microsoft.com/office/drawing/2014/main" id="{E089F4CB-519A-4DA8-BE2F-68DAEDA57011}"/>
              </a:ext>
            </a:extLst>
          </p:cNvPr>
          <p:cNvCxnSpPr/>
          <p:nvPr/>
        </p:nvCxnSpPr>
        <p:spPr>
          <a:xfrm flipH="1">
            <a:off x="1065435" y="1947651"/>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7C5F5F5-41F0-4018-8394-D0B98FE8ACB5}"/>
              </a:ext>
            </a:extLst>
          </p:cNvPr>
          <p:cNvSpPr txBox="1"/>
          <p:nvPr/>
        </p:nvSpPr>
        <p:spPr>
          <a:xfrm>
            <a:off x="1181327" y="1870216"/>
            <a:ext cx="1723541"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rPr>
              <a:t>挑战和问题</a:t>
            </a:r>
          </a:p>
        </p:txBody>
      </p:sp>
      <p:sp>
        <p:nvSpPr>
          <p:cNvPr id="2" name="文本框 1">
            <a:extLst>
              <a:ext uri="{FF2B5EF4-FFF2-40B4-BE49-F238E27FC236}">
                <a16:creationId xmlns:a16="http://schemas.microsoft.com/office/drawing/2014/main" id="{E68D9053-EFFF-4197-98A4-7FBEACFF73E6}"/>
              </a:ext>
            </a:extLst>
          </p:cNvPr>
          <p:cNvSpPr txBox="1"/>
          <p:nvPr/>
        </p:nvSpPr>
        <p:spPr>
          <a:xfrm>
            <a:off x="1358342" y="3123465"/>
            <a:ext cx="9475316" cy="234250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dirty="0"/>
              <a:t>约束解决穷举方案技术可以有效地实现最佳解决方案，但是存在可拓展性问题和更长的执行时间</a:t>
            </a:r>
            <a:endParaRPr lang="en-US" altLang="zh-CN" dirty="0"/>
          </a:p>
          <a:p>
            <a:pPr marL="342900" indent="-342900">
              <a:lnSpc>
                <a:spcPct val="150000"/>
              </a:lnSpc>
              <a:buFont typeface="Wingdings" panose="05000000000000000000" pitchFamily="2" charset="2"/>
              <a:buChar char="Ø"/>
            </a:pPr>
            <a:r>
              <a:rPr lang="zh-CN" altLang="en-US" dirty="0"/>
              <a:t>粒度大多数评估的方法都支持细粒度的数据集放置方法，但是所有的这些方法都认为资源是固定的</a:t>
            </a:r>
            <a:endParaRPr lang="en-US" altLang="zh-CN" dirty="0"/>
          </a:p>
          <a:p>
            <a:pPr marL="342900" indent="-342900">
              <a:lnSpc>
                <a:spcPct val="200000"/>
              </a:lnSpc>
              <a:buFont typeface="Wingdings" panose="05000000000000000000" pitchFamily="2" charset="2"/>
              <a:buChar char="Ø"/>
            </a:pPr>
            <a:r>
              <a:rPr lang="zh-CN" altLang="en-US" dirty="0"/>
              <a:t>有化标准由于云生态系统的完全分布式特性，数据传输和复制管理是一个复杂的过程</a:t>
            </a:r>
          </a:p>
        </p:txBody>
      </p:sp>
    </p:spTree>
    <p:extLst>
      <p:ext uri="{BB962C8B-B14F-4D97-AF65-F5344CB8AC3E}">
        <p14:creationId xmlns:p14="http://schemas.microsoft.com/office/powerpoint/2010/main" val="621843628"/>
      </p:ext>
    </p:extLst>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600114" y="252859"/>
            <a:ext cx="1159188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7</a:t>
            </a:r>
            <a:endParaRPr lang="zh-CN" altLang="en-US" sz="3600" dirty="0"/>
          </a:p>
        </p:txBody>
      </p:sp>
      <p:sp>
        <p:nvSpPr>
          <p:cNvPr id="41" name="矩形 40"/>
          <p:cNvSpPr/>
          <p:nvPr/>
        </p:nvSpPr>
        <p:spPr>
          <a:xfrm>
            <a:off x="3448550" y="246623"/>
            <a:ext cx="3605395" cy="461661"/>
          </a:xfrm>
          <a:prstGeom prst="rect">
            <a:avLst/>
          </a:prstGeom>
        </p:spPr>
        <p:txBody>
          <a:bodyPr wrap="square" lIns="91436" tIns="45718" rIns="91436" bIns="45718">
            <a:spAutoFit/>
          </a:bodyPr>
          <a:lstStyle/>
          <a:p>
            <a:r>
              <a:rPr lang="zh-CN" altLang="en-US" sz="2400" dirty="0">
                <a:solidFill>
                  <a:schemeClr val="bg1"/>
                </a:solidFill>
                <a:latin typeface="微软雅黑" panose="020B0503020204020204" pitchFamily="34" charset="-122"/>
              </a:rPr>
              <a:t>经验教训和未来研究方向</a:t>
            </a:r>
          </a:p>
        </p:txBody>
      </p:sp>
      <p:grpSp>
        <p:nvGrpSpPr>
          <p:cNvPr id="25" name="组合 24">
            <a:extLst>
              <a:ext uri="{FF2B5EF4-FFF2-40B4-BE49-F238E27FC236}">
                <a16:creationId xmlns:a16="http://schemas.microsoft.com/office/drawing/2014/main" id="{4FA1C7D7-1C2B-4B32-94BE-B4F51A2992EF}"/>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52E3E29D-5A5E-4CFD-BB1E-1A09B91FE4B5}"/>
                </a:ext>
              </a:extLst>
            </p:cNvPr>
            <p:cNvGrpSpPr/>
            <p:nvPr/>
          </p:nvGrpSpPr>
          <p:grpSpPr>
            <a:xfrm>
              <a:off x="11426985" y="245329"/>
              <a:ext cx="767694" cy="487244"/>
              <a:chOff x="11289749" y="812504"/>
              <a:chExt cx="767694" cy="487244"/>
            </a:xfrm>
          </p:grpSpPr>
          <p:grpSp>
            <p:nvGrpSpPr>
              <p:cNvPr id="28" name="组 2">
                <a:extLst>
                  <a:ext uri="{FF2B5EF4-FFF2-40B4-BE49-F238E27FC236}">
                    <a16:creationId xmlns:a16="http://schemas.microsoft.com/office/drawing/2014/main" id="{CD113D48-DB15-4198-B3F3-DB0C08AF450A}"/>
                  </a:ext>
                </a:extLst>
              </p:cNvPr>
              <p:cNvGrpSpPr/>
              <p:nvPr/>
            </p:nvGrpSpPr>
            <p:grpSpPr>
              <a:xfrm>
                <a:off x="11289750" y="812504"/>
                <a:ext cx="767693" cy="487244"/>
                <a:chOff x="11424304" y="252856"/>
                <a:chExt cx="767693" cy="487245"/>
              </a:xfrm>
            </p:grpSpPr>
            <p:grpSp>
              <p:nvGrpSpPr>
                <p:cNvPr id="30" name="组 1">
                  <a:extLst>
                    <a:ext uri="{FF2B5EF4-FFF2-40B4-BE49-F238E27FC236}">
                      <a16:creationId xmlns:a16="http://schemas.microsoft.com/office/drawing/2014/main" id="{6ACFE738-9E95-4853-93B1-0312ED2EA0B0}"/>
                    </a:ext>
                  </a:extLst>
                </p:cNvPr>
                <p:cNvGrpSpPr/>
                <p:nvPr/>
              </p:nvGrpSpPr>
              <p:grpSpPr>
                <a:xfrm>
                  <a:off x="12039604" y="252856"/>
                  <a:ext cx="152393" cy="484287"/>
                  <a:chOff x="12039604" y="252856"/>
                  <a:chExt cx="152393" cy="484287"/>
                </a:xfrm>
              </p:grpSpPr>
              <p:sp>
                <p:nvSpPr>
                  <p:cNvPr id="32" name="圆角矩形 64">
                    <a:extLst>
                      <a:ext uri="{FF2B5EF4-FFF2-40B4-BE49-F238E27FC236}">
                        <a16:creationId xmlns:a16="http://schemas.microsoft.com/office/drawing/2014/main" id="{016C07A3-0FFD-45F0-8990-80762349DA37}"/>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65">
                    <a:extLst>
                      <a:ext uri="{FF2B5EF4-FFF2-40B4-BE49-F238E27FC236}">
                        <a16:creationId xmlns:a16="http://schemas.microsoft.com/office/drawing/2014/main" id="{CE6ED494-6EF2-421E-AF9D-2D8EB6D575AE}"/>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66">
                    <a:extLst>
                      <a:ext uri="{FF2B5EF4-FFF2-40B4-BE49-F238E27FC236}">
                        <a16:creationId xmlns:a16="http://schemas.microsoft.com/office/drawing/2014/main" id="{60359FEB-CDE9-43AE-9E96-CC594C3CF86E}"/>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67">
                    <a:extLst>
                      <a:ext uri="{FF2B5EF4-FFF2-40B4-BE49-F238E27FC236}">
                        <a16:creationId xmlns:a16="http://schemas.microsoft.com/office/drawing/2014/main" id="{D3C66BAB-3D64-44C0-878F-5EB99C925C29}"/>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84">
                    <a:extLst>
                      <a:ext uri="{FF2B5EF4-FFF2-40B4-BE49-F238E27FC236}">
                        <a16:creationId xmlns:a16="http://schemas.microsoft.com/office/drawing/2014/main" id="{0B71E969-AACE-4A51-AEE0-A0584ED8448F}"/>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圆角矩形 63">
                  <a:extLst>
                    <a:ext uri="{FF2B5EF4-FFF2-40B4-BE49-F238E27FC236}">
                      <a16:creationId xmlns:a16="http://schemas.microsoft.com/office/drawing/2014/main" id="{9B267AC0-862E-47D0-B55C-D00483E98AB8}"/>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7127D501-9B20-4D5F-B26F-1348D7FB732E}"/>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27" name="文本框 26">
              <a:extLst>
                <a:ext uri="{FF2B5EF4-FFF2-40B4-BE49-F238E27FC236}">
                  <a16:creationId xmlns:a16="http://schemas.microsoft.com/office/drawing/2014/main" id="{C424C34E-C573-4BBA-B804-5FAEEA1CFBEA}"/>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37" name="圆角矩形 50">
            <a:extLst>
              <a:ext uri="{FF2B5EF4-FFF2-40B4-BE49-F238E27FC236}">
                <a16:creationId xmlns:a16="http://schemas.microsoft.com/office/drawing/2014/main" id="{0B7C8BB0-7804-4AB9-ACC0-4F0ABCAE808E}"/>
              </a:ext>
            </a:extLst>
          </p:cNvPr>
          <p:cNvSpPr/>
          <p:nvPr/>
        </p:nvSpPr>
        <p:spPr>
          <a:xfrm rot="10800000" flipV="1">
            <a:off x="626240" y="1098948"/>
            <a:ext cx="172352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mn-ea"/>
              </a:rPr>
              <a:t>数据放置</a:t>
            </a:r>
          </a:p>
        </p:txBody>
      </p:sp>
      <p:cxnSp>
        <p:nvCxnSpPr>
          <p:cNvPr id="20" name="直接连接符 19">
            <a:extLst>
              <a:ext uri="{FF2B5EF4-FFF2-40B4-BE49-F238E27FC236}">
                <a16:creationId xmlns:a16="http://schemas.microsoft.com/office/drawing/2014/main" id="{E089F4CB-519A-4DA8-BE2F-68DAEDA57011}"/>
              </a:ext>
            </a:extLst>
          </p:cNvPr>
          <p:cNvCxnSpPr/>
          <p:nvPr/>
        </p:nvCxnSpPr>
        <p:spPr>
          <a:xfrm flipH="1">
            <a:off x="1065435" y="1947651"/>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7C5F5F5-41F0-4018-8394-D0B98FE8ACB5}"/>
              </a:ext>
            </a:extLst>
          </p:cNvPr>
          <p:cNvSpPr txBox="1"/>
          <p:nvPr/>
        </p:nvSpPr>
        <p:spPr>
          <a:xfrm>
            <a:off x="1181327" y="1870216"/>
            <a:ext cx="2339094"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rPr>
              <a:t>未来的研究方向</a:t>
            </a:r>
          </a:p>
        </p:txBody>
      </p:sp>
      <p:sp>
        <p:nvSpPr>
          <p:cNvPr id="2" name="文本框 1">
            <a:extLst>
              <a:ext uri="{FF2B5EF4-FFF2-40B4-BE49-F238E27FC236}">
                <a16:creationId xmlns:a16="http://schemas.microsoft.com/office/drawing/2014/main" id="{E68D9053-EFFF-4197-98A4-7FBEACFF73E6}"/>
              </a:ext>
            </a:extLst>
          </p:cNvPr>
          <p:cNvSpPr txBox="1"/>
          <p:nvPr/>
        </p:nvSpPr>
        <p:spPr>
          <a:xfrm>
            <a:off x="1453534" y="2967757"/>
            <a:ext cx="9294978" cy="296382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dirty="0"/>
              <a:t>固定数据集大小：为了保证用户需求和优化目标的真实，最佳满足，建议以更合适和灵活的方式使用半固定约束作为位置感知优化问题的相应非静态部分要解决</a:t>
            </a:r>
            <a:endParaRPr lang="en-US" altLang="zh-CN" dirty="0"/>
          </a:p>
          <a:p>
            <a:pPr marL="342900" indent="-342900">
              <a:lnSpc>
                <a:spcPct val="200000"/>
              </a:lnSpc>
              <a:buFont typeface="Wingdings" panose="05000000000000000000" pitchFamily="2" charset="2"/>
              <a:buChar char="Ø"/>
            </a:pPr>
            <a:r>
              <a:rPr lang="zh-CN" altLang="en-US" dirty="0"/>
              <a:t>约束求解：使用混合方法，以便以可拓展的方式快速获得最佳或接近最优的结果</a:t>
            </a:r>
            <a:endParaRPr lang="en-US" altLang="zh-CN" dirty="0"/>
          </a:p>
          <a:p>
            <a:pPr marL="342900" indent="-342900">
              <a:lnSpc>
                <a:spcPct val="200000"/>
              </a:lnSpc>
              <a:buFont typeface="Wingdings" panose="05000000000000000000" pitchFamily="2" charset="2"/>
              <a:buChar char="Ø"/>
            </a:pPr>
            <a:r>
              <a:rPr lang="zh-CN" altLang="en-US" dirty="0"/>
              <a:t>多个应用程序：为了处理应用程序冲突的需求和上下文的动态性优化问题</a:t>
            </a:r>
            <a:endParaRPr lang="en-US" altLang="zh-CN" dirty="0"/>
          </a:p>
          <a:p>
            <a:pPr marL="342900" indent="-342900">
              <a:lnSpc>
                <a:spcPct val="150000"/>
              </a:lnSpc>
              <a:buFont typeface="Wingdings" panose="05000000000000000000" pitchFamily="2" charset="2"/>
              <a:buChar char="Ø"/>
            </a:pPr>
            <a:r>
              <a:rPr lang="zh-CN" altLang="en-US" dirty="0"/>
              <a:t>数据复制：对于数据复制，建议考虑应用程序大小，数据大小，数据访问模式，数据增长率，用户需求和云服务的功能来动态计算复制程度</a:t>
            </a:r>
          </a:p>
        </p:txBody>
      </p:sp>
    </p:spTree>
    <p:extLst>
      <p:ext uri="{BB962C8B-B14F-4D97-AF65-F5344CB8AC3E}">
        <p14:creationId xmlns:p14="http://schemas.microsoft.com/office/powerpoint/2010/main" val="2370600239"/>
      </p:ext>
    </p:extLst>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600114" y="252859"/>
            <a:ext cx="1159188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7</a:t>
            </a:r>
            <a:endParaRPr lang="zh-CN" altLang="en-US" sz="3600" dirty="0"/>
          </a:p>
        </p:txBody>
      </p:sp>
      <p:sp>
        <p:nvSpPr>
          <p:cNvPr id="41" name="矩形 40"/>
          <p:cNvSpPr/>
          <p:nvPr/>
        </p:nvSpPr>
        <p:spPr>
          <a:xfrm>
            <a:off x="3448550" y="246623"/>
            <a:ext cx="3605395" cy="461661"/>
          </a:xfrm>
          <a:prstGeom prst="rect">
            <a:avLst/>
          </a:prstGeom>
        </p:spPr>
        <p:txBody>
          <a:bodyPr wrap="square" lIns="91436" tIns="45718" rIns="91436" bIns="45718">
            <a:spAutoFit/>
          </a:bodyPr>
          <a:lstStyle/>
          <a:p>
            <a:r>
              <a:rPr lang="zh-CN" altLang="en-US" sz="2400" dirty="0">
                <a:solidFill>
                  <a:schemeClr val="bg1"/>
                </a:solidFill>
                <a:latin typeface="微软雅黑" panose="020B0503020204020204" pitchFamily="34" charset="-122"/>
              </a:rPr>
              <a:t>经验教训和未来研究方向</a:t>
            </a:r>
          </a:p>
        </p:txBody>
      </p:sp>
      <p:grpSp>
        <p:nvGrpSpPr>
          <p:cNvPr id="25" name="组合 24">
            <a:extLst>
              <a:ext uri="{FF2B5EF4-FFF2-40B4-BE49-F238E27FC236}">
                <a16:creationId xmlns:a16="http://schemas.microsoft.com/office/drawing/2014/main" id="{4FA1C7D7-1C2B-4B32-94BE-B4F51A2992EF}"/>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52E3E29D-5A5E-4CFD-BB1E-1A09B91FE4B5}"/>
                </a:ext>
              </a:extLst>
            </p:cNvPr>
            <p:cNvGrpSpPr/>
            <p:nvPr/>
          </p:nvGrpSpPr>
          <p:grpSpPr>
            <a:xfrm>
              <a:off x="11426985" y="245329"/>
              <a:ext cx="767694" cy="487244"/>
              <a:chOff x="11289749" y="812504"/>
              <a:chExt cx="767694" cy="487244"/>
            </a:xfrm>
          </p:grpSpPr>
          <p:grpSp>
            <p:nvGrpSpPr>
              <p:cNvPr id="28" name="组 2">
                <a:extLst>
                  <a:ext uri="{FF2B5EF4-FFF2-40B4-BE49-F238E27FC236}">
                    <a16:creationId xmlns:a16="http://schemas.microsoft.com/office/drawing/2014/main" id="{CD113D48-DB15-4198-B3F3-DB0C08AF450A}"/>
                  </a:ext>
                </a:extLst>
              </p:cNvPr>
              <p:cNvGrpSpPr/>
              <p:nvPr/>
            </p:nvGrpSpPr>
            <p:grpSpPr>
              <a:xfrm>
                <a:off x="11289750" y="812504"/>
                <a:ext cx="767693" cy="487244"/>
                <a:chOff x="11424304" y="252856"/>
                <a:chExt cx="767693" cy="487245"/>
              </a:xfrm>
            </p:grpSpPr>
            <p:grpSp>
              <p:nvGrpSpPr>
                <p:cNvPr id="30" name="组 1">
                  <a:extLst>
                    <a:ext uri="{FF2B5EF4-FFF2-40B4-BE49-F238E27FC236}">
                      <a16:creationId xmlns:a16="http://schemas.microsoft.com/office/drawing/2014/main" id="{6ACFE738-9E95-4853-93B1-0312ED2EA0B0}"/>
                    </a:ext>
                  </a:extLst>
                </p:cNvPr>
                <p:cNvGrpSpPr/>
                <p:nvPr/>
              </p:nvGrpSpPr>
              <p:grpSpPr>
                <a:xfrm>
                  <a:off x="12039604" y="252856"/>
                  <a:ext cx="152393" cy="484287"/>
                  <a:chOff x="12039604" y="252856"/>
                  <a:chExt cx="152393" cy="484287"/>
                </a:xfrm>
              </p:grpSpPr>
              <p:sp>
                <p:nvSpPr>
                  <p:cNvPr id="32" name="圆角矩形 64">
                    <a:extLst>
                      <a:ext uri="{FF2B5EF4-FFF2-40B4-BE49-F238E27FC236}">
                        <a16:creationId xmlns:a16="http://schemas.microsoft.com/office/drawing/2014/main" id="{016C07A3-0FFD-45F0-8990-80762349DA37}"/>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65">
                    <a:extLst>
                      <a:ext uri="{FF2B5EF4-FFF2-40B4-BE49-F238E27FC236}">
                        <a16:creationId xmlns:a16="http://schemas.microsoft.com/office/drawing/2014/main" id="{CE6ED494-6EF2-421E-AF9D-2D8EB6D575AE}"/>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66">
                    <a:extLst>
                      <a:ext uri="{FF2B5EF4-FFF2-40B4-BE49-F238E27FC236}">
                        <a16:creationId xmlns:a16="http://schemas.microsoft.com/office/drawing/2014/main" id="{60359FEB-CDE9-43AE-9E96-CC594C3CF86E}"/>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67">
                    <a:extLst>
                      <a:ext uri="{FF2B5EF4-FFF2-40B4-BE49-F238E27FC236}">
                        <a16:creationId xmlns:a16="http://schemas.microsoft.com/office/drawing/2014/main" id="{D3C66BAB-3D64-44C0-878F-5EB99C925C29}"/>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84">
                    <a:extLst>
                      <a:ext uri="{FF2B5EF4-FFF2-40B4-BE49-F238E27FC236}">
                        <a16:creationId xmlns:a16="http://schemas.microsoft.com/office/drawing/2014/main" id="{0B71E969-AACE-4A51-AEE0-A0584ED8448F}"/>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圆角矩形 63">
                  <a:extLst>
                    <a:ext uri="{FF2B5EF4-FFF2-40B4-BE49-F238E27FC236}">
                      <a16:creationId xmlns:a16="http://schemas.microsoft.com/office/drawing/2014/main" id="{9B267AC0-862E-47D0-B55C-D00483E98AB8}"/>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7127D501-9B20-4D5F-B26F-1348D7FB732E}"/>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27" name="文本框 26">
              <a:extLst>
                <a:ext uri="{FF2B5EF4-FFF2-40B4-BE49-F238E27FC236}">
                  <a16:creationId xmlns:a16="http://schemas.microsoft.com/office/drawing/2014/main" id="{C424C34E-C573-4BBA-B804-5FAEEA1CFBEA}"/>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37" name="圆角矩形 50">
            <a:extLst>
              <a:ext uri="{FF2B5EF4-FFF2-40B4-BE49-F238E27FC236}">
                <a16:creationId xmlns:a16="http://schemas.microsoft.com/office/drawing/2014/main" id="{0B7C8BB0-7804-4AB9-ACC0-4F0ABCAE808E}"/>
              </a:ext>
            </a:extLst>
          </p:cNvPr>
          <p:cNvSpPr/>
          <p:nvPr/>
        </p:nvSpPr>
        <p:spPr>
          <a:xfrm rot="10800000" flipV="1">
            <a:off x="626240" y="1098948"/>
            <a:ext cx="172352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mn-ea"/>
              </a:rPr>
              <a:t>数据放置</a:t>
            </a:r>
          </a:p>
        </p:txBody>
      </p:sp>
      <p:cxnSp>
        <p:nvCxnSpPr>
          <p:cNvPr id="20" name="直接连接符 19">
            <a:extLst>
              <a:ext uri="{FF2B5EF4-FFF2-40B4-BE49-F238E27FC236}">
                <a16:creationId xmlns:a16="http://schemas.microsoft.com/office/drawing/2014/main" id="{E089F4CB-519A-4DA8-BE2F-68DAEDA57011}"/>
              </a:ext>
            </a:extLst>
          </p:cNvPr>
          <p:cNvCxnSpPr/>
          <p:nvPr/>
        </p:nvCxnSpPr>
        <p:spPr>
          <a:xfrm flipH="1">
            <a:off x="1065435" y="1947651"/>
            <a:ext cx="1" cy="360000"/>
          </a:xfrm>
          <a:prstGeom prst="line">
            <a:avLst/>
          </a:prstGeom>
          <a:ln w="9525">
            <a:solidFill>
              <a:schemeClr val="tx1">
                <a:lumMod val="50000"/>
                <a:lumOff val="50000"/>
                <a:alpha val="5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7C5F5F5-41F0-4018-8394-D0B98FE8ACB5}"/>
              </a:ext>
            </a:extLst>
          </p:cNvPr>
          <p:cNvSpPr txBox="1"/>
          <p:nvPr/>
        </p:nvSpPr>
        <p:spPr>
          <a:xfrm>
            <a:off x="1181327" y="1870216"/>
            <a:ext cx="2339094" cy="525653"/>
          </a:xfrm>
          <a:prstGeom prst="rect">
            <a:avLst/>
          </a:prstGeom>
          <a:noFill/>
        </p:spPr>
        <p:txBody>
          <a:bodyPr wrap="none" lIns="91436" tIns="45718" rIns="91436" bIns="45718" rtlCol="0">
            <a:spAutoFit/>
          </a:bodyPr>
          <a:lstStyle/>
          <a:p>
            <a:pPr>
              <a:lnSpc>
                <a:spcPct val="130000"/>
              </a:lnSpc>
            </a:pPr>
            <a:r>
              <a:rPr lang="zh-CN" altLang="en-US" sz="2400" dirty="0">
                <a:latin typeface="微软雅黑" panose="020B0503020204020204" pitchFamily="34" charset="-122"/>
              </a:rPr>
              <a:t>未来的研究方向</a:t>
            </a:r>
          </a:p>
        </p:txBody>
      </p:sp>
      <p:sp>
        <p:nvSpPr>
          <p:cNvPr id="2" name="文本框 1">
            <a:extLst>
              <a:ext uri="{FF2B5EF4-FFF2-40B4-BE49-F238E27FC236}">
                <a16:creationId xmlns:a16="http://schemas.microsoft.com/office/drawing/2014/main" id="{E68D9053-EFFF-4197-98A4-7FBEACFF73E6}"/>
              </a:ext>
            </a:extLst>
          </p:cNvPr>
          <p:cNvSpPr txBox="1"/>
          <p:nvPr/>
        </p:nvSpPr>
        <p:spPr>
          <a:xfrm>
            <a:off x="1897126" y="2693274"/>
            <a:ext cx="8109518" cy="354539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dirty="0"/>
              <a:t>数据增长：需要采用更复杂的方法，利用数据历史以及数据发笑预测和数据相似性技术来解决数据增长问题</a:t>
            </a:r>
            <a:endParaRPr lang="en-US" altLang="zh-CN" dirty="0"/>
          </a:p>
          <a:p>
            <a:pPr marL="342900" indent="-342900">
              <a:lnSpc>
                <a:spcPct val="150000"/>
              </a:lnSpc>
              <a:buFont typeface="Wingdings" panose="05000000000000000000" pitchFamily="2" charset="2"/>
              <a:buChar char="Ø"/>
            </a:pPr>
            <a:r>
              <a:rPr lang="zh-CN" altLang="en-US" dirty="0"/>
              <a:t>优化标准：通过数据放置和任务调度来编写探索方法，既可以结合使用，也可以以巧妙但独立的方式解决</a:t>
            </a:r>
            <a:endParaRPr lang="en-US" altLang="zh-CN" dirty="0"/>
          </a:p>
          <a:p>
            <a:pPr marL="342900" indent="-342900">
              <a:lnSpc>
                <a:spcPct val="150000"/>
              </a:lnSpc>
              <a:buFont typeface="Wingdings" panose="05000000000000000000" pitchFamily="2" charset="2"/>
              <a:buChar char="Ø"/>
            </a:pPr>
            <a:r>
              <a:rPr lang="zh-CN" altLang="en-US" dirty="0"/>
              <a:t>附加信息：需要手机或衍生其他信息</a:t>
            </a:r>
            <a:endParaRPr lang="en-US" altLang="zh-CN" dirty="0"/>
          </a:p>
          <a:p>
            <a:pPr marL="800078" lvl="1" indent="-342900">
              <a:lnSpc>
                <a:spcPct val="150000"/>
              </a:lnSpc>
              <a:buFont typeface="Arial" panose="020B0604020202020204" pitchFamily="34" charset="0"/>
              <a:buChar char="•"/>
            </a:pPr>
            <a:r>
              <a:rPr lang="zh-CN" altLang="en-US" dirty="0"/>
              <a:t>共同定位经常访问的任务和数据</a:t>
            </a:r>
            <a:endParaRPr lang="en-US" altLang="zh-CN" dirty="0"/>
          </a:p>
          <a:p>
            <a:pPr marL="800078" lvl="1" indent="-342900">
              <a:lnSpc>
                <a:spcPct val="150000"/>
              </a:lnSpc>
              <a:buFont typeface="Arial" panose="020B0604020202020204" pitchFamily="34" charset="0"/>
              <a:buChar char="•"/>
            </a:pPr>
            <a:r>
              <a:rPr lang="zh-CN" altLang="en-US" dirty="0"/>
              <a:t>利用数据依赖性来 进行有效的数据分区</a:t>
            </a:r>
            <a:endParaRPr lang="en-US" altLang="zh-CN" dirty="0"/>
          </a:p>
          <a:p>
            <a:pPr marL="800078" lvl="1" indent="-342900">
              <a:lnSpc>
                <a:spcPct val="150000"/>
              </a:lnSpc>
              <a:buFont typeface="Arial" panose="020B0604020202020204" pitchFamily="34" charset="0"/>
              <a:buChar char="•"/>
            </a:pPr>
            <a:r>
              <a:rPr lang="zh-CN" altLang="en-US" dirty="0"/>
              <a:t>数据可变性数据可以是不同的形式</a:t>
            </a:r>
          </a:p>
        </p:txBody>
      </p:sp>
    </p:spTree>
    <p:extLst>
      <p:ext uri="{BB962C8B-B14F-4D97-AF65-F5344CB8AC3E}">
        <p14:creationId xmlns:p14="http://schemas.microsoft.com/office/powerpoint/2010/main" val="1090475389"/>
      </p:ext>
    </p:extLst>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797233"/>
            <a:ext cx="12313390" cy="1346546"/>
            <a:chOff x="-21102" y="2797232"/>
            <a:chExt cx="12313389" cy="1346546"/>
          </a:xfrm>
        </p:grpSpPr>
        <p:sp>
          <p:nvSpPr>
            <p:cNvPr id="51" name="矩形 50"/>
            <p:cNvSpPr/>
            <p:nvPr/>
          </p:nvSpPr>
          <p:spPr>
            <a:xfrm flipH="1">
              <a:off x="100287" y="2797232"/>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8</a:t>
              </a:r>
              <a:endParaRPr lang="zh-CN" altLang="en-US" sz="6000" dirty="0"/>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5" name="组合 24">
            <a:extLst>
              <a:ext uri="{FF2B5EF4-FFF2-40B4-BE49-F238E27FC236}">
                <a16:creationId xmlns:a16="http://schemas.microsoft.com/office/drawing/2014/main" id="{6E481E58-57EB-4B1B-B0FD-4CE7B308C04A}"/>
              </a:ext>
            </a:extLst>
          </p:cNvPr>
          <p:cNvGrpSpPr/>
          <p:nvPr/>
        </p:nvGrpSpPr>
        <p:grpSpPr>
          <a:xfrm>
            <a:off x="10058402" y="219571"/>
            <a:ext cx="2110519" cy="487244"/>
            <a:chOff x="10084160" y="245329"/>
            <a:chExt cx="2110519" cy="487244"/>
          </a:xfrm>
        </p:grpSpPr>
        <p:grpSp>
          <p:nvGrpSpPr>
            <p:cNvPr id="26" name="组合 25">
              <a:extLst>
                <a:ext uri="{FF2B5EF4-FFF2-40B4-BE49-F238E27FC236}">
                  <a16:creationId xmlns:a16="http://schemas.microsoft.com/office/drawing/2014/main" id="{557E7325-D593-4F8B-9EE5-280C0B2FA243}"/>
                </a:ext>
              </a:extLst>
            </p:cNvPr>
            <p:cNvGrpSpPr/>
            <p:nvPr/>
          </p:nvGrpSpPr>
          <p:grpSpPr>
            <a:xfrm>
              <a:off x="11426985" y="245329"/>
              <a:ext cx="767694" cy="487244"/>
              <a:chOff x="11289749" y="812504"/>
              <a:chExt cx="767694" cy="487244"/>
            </a:xfrm>
          </p:grpSpPr>
          <p:grpSp>
            <p:nvGrpSpPr>
              <p:cNvPr id="41" name="组 2">
                <a:extLst>
                  <a:ext uri="{FF2B5EF4-FFF2-40B4-BE49-F238E27FC236}">
                    <a16:creationId xmlns:a16="http://schemas.microsoft.com/office/drawing/2014/main" id="{B9EC7387-BB41-475C-9BB1-538E2DB202E6}"/>
                  </a:ext>
                </a:extLst>
              </p:cNvPr>
              <p:cNvGrpSpPr/>
              <p:nvPr/>
            </p:nvGrpSpPr>
            <p:grpSpPr>
              <a:xfrm>
                <a:off x="11289750" y="812504"/>
                <a:ext cx="767693" cy="487244"/>
                <a:chOff x="11424304" y="252856"/>
                <a:chExt cx="767693" cy="487245"/>
              </a:xfrm>
            </p:grpSpPr>
            <p:grpSp>
              <p:nvGrpSpPr>
                <p:cNvPr id="44" name="组 1">
                  <a:extLst>
                    <a:ext uri="{FF2B5EF4-FFF2-40B4-BE49-F238E27FC236}">
                      <a16:creationId xmlns:a16="http://schemas.microsoft.com/office/drawing/2014/main" id="{3655DBC8-045F-44BB-9051-2D4E51F6138D}"/>
                    </a:ext>
                  </a:extLst>
                </p:cNvPr>
                <p:cNvGrpSpPr/>
                <p:nvPr/>
              </p:nvGrpSpPr>
              <p:grpSpPr>
                <a:xfrm>
                  <a:off x="12039604" y="252856"/>
                  <a:ext cx="152393" cy="484287"/>
                  <a:chOff x="12039604" y="252856"/>
                  <a:chExt cx="152393" cy="484287"/>
                </a:xfrm>
              </p:grpSpPr>
              <p:sp>
                <p:nvSpPr>
                  <p:cNvPr id="52" name="圆角矩形 76">
                    <a:extLst>
                      <a:ext uri="{FF2B5EF4-FFF2-40B4-BE49-F238E27FC236}">
                        <a16:creationId xmlns:a16="http://schemas.microsoft.com/office/drawing/2014/main" id="{B999C351-D7C7-479A-9BA7-D7697A1A9420}"/>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77">
                    <a:extLst>
                      <a:ext uri="{FF2B5EF4-FFF2-40B4-BE49-F238E27FC236}">
                        <a16:creationId xmlns:a16="http://schemas.microsoft.com/office/drawing/2014/main" id="{743D921D-5D49-44AC-B1EA-F7B8EC3F0388}"/>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78">
                    <a:extLst>
                      <a:ext uri="{FF2B5EF4-FFF2-40B4-BE49-F238E27FC236}">
                        <a16:creationId xmlns:a16="http://schemas.microsoft.com/office/drawing/2014/main" id="{5E8EC6C0-0175-4634-B27D-A916028FDAB3}"/>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79">
                    <a:extLst>
                      <a:ext uri="{FF2B5EF4-FFF2-40B4-BE49-F238E27FC236}">
                        <a16:creationId xmlns:a16="http://schemas.microsoft.com/office/drawing/2014/main" id="{51D0DFC1-B820-4371-8FEA-12CDEAD408A4}"/>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80">
                    <a:extLst>
                      <a:ext uri="{FF2B5EF4-FFF2-40B4-BE49-F238E27FC236}">
                        <a16:creationId xmlns:a16="http://schemas.microsoft.com/office/drawing/2014/main" id="{B6456B1C-936D-4261-AA52-069E30F4D986}"/>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圆角矩形 75">
                  <a:extLst>
                    <a:ext uri="{FF2B5EF4-FFF2-40B4-BE49-F238E27FC236}">
                      <a16:creationId xmlns:a16="http://schemas.microsoft.com/office/drawing/2014/main" id="{C20C2554-DE77-4183-B7CC-8DE68CF0312D}"/>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AF94BC9E-9BF8-4F8C-9201-F48ECB80F5C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39" name="文本框 38">
              <a:extLst>
                <a:ext uri="{FF2B5EF4-FFF2-40B4-BE49-F238E27FC236}">
                  <a16:creationId xmlns:a16="http://schemas.microsoft.com/office/drawing/2014/main" id="{09DC2AF9-03E1-4857-8BF8-F2A4170123E6}"/>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2" name="矩形 1">
            <a:extLst>
              <a:ext uri="{FF2B5EF4-FFF2-40B4-BE49-F238E27FC236}">
                <a16:creationId xmlns:a16="http://schemas.microsoft.com/office/drawing/2014/main" id="{5C24F84A-EC10-419F-A19D-26764B4CA808}"/>
              </a:ext>
            </a:extLst>
          </p:cNvPr>
          <p:cNvSpPr/>
          <p:nvPr/>
        </p:nvSpPr>
        <p:spPr>
          <a:xfrm>
            <a:off x="2894303" y="3166307"/>
            <a:ext cx="2748852" cy="584775"/>
          </a:xfrm>
          <a:prstGeom prst="rect">
            <a:avLst/>
          </a:prstGeom>
        </p:spPr>
        <p:txBody>
          <a:bodyPr wrap="square">
            <a:spAutoFit/>
          </a:bodyPr>
          <a:lstStyle/>
          <a:p>
            <a:pPr algn="ctr"/>
            <a:r>
              <a:rPr lang="en-US" altLang="zh-CN" sz="3200" dirty="0">
                <a:solidFill>
                  <a:schemeClr val="bg1"/>
                </a:solidFill>
                <a:latin typeface="微软雅黑" panose="020B0503020204020204" pitchFamily="34" charset="-122"/>
              </a:rPr>
              <a:t>Conclusion</a:t>
            </a:r>
          </a:p>
        </p:txBody>
      </p:sp>
      <p:sp>
        <p:nvSpPr>
          <p:cNvPr id="27" name="矩形 26">
            <a:extLst>
              <a:ext uri="{FF2B5EF4-FFF2-40B4-BE49-F238E27FC236}">
                <a16:creationId xmlns:a16="http://schemas.microsoft.com/office/drawing/2014/main" id="{791108DC-DD3E-4A6C-B579-7EE1AA87ACAF}"/>
              </a:ext>
            </a:extLst>
          </p:cNvPr>
          <p:cNvSpPr/>
          <p:nvPr/>
        </p:nvSpPr>
        <p:spPr>
          <a:xfrm>
            <a:off x="6865410" y="3045343"/>
            <a:ext cx="2748852" cy="830997"/>
          </a:xfrm>
          <a:prstGeom prst="rect">
            <a:avLst/>
          </a:prstGeom>
        </p:spPr>
        <p:txBody>
          <a:bodyPr wrap="square">
            <a:spAutoFit/>
          </a:bodyPr>
          <a:lstStyle/>
          <a:p>
            <a:pPr algn="ctr"/>
            <a:r>
              <a:rPr lang="zh-CN" altLang="en-US" sz="4800" dirty="0">
                <a:solidFill>
                  <a:schemeClr val="bg1"/>
                </a:solidFill>
                <a:latin typeface="微软雅黑" panose="020B0503020204020204" pitchFamily="34" charset="-122"/>
              </a:rPr>
              <a:t>总结</a:t>
            </a:r>
            <a:endParaRPr lang="en-US" altLang="zh-CN" sz="4800" dirty="0">
              <a:solidFill>
                <a:schemeClr val="bg1"/>
              </a:solidFill>
              <a:latin typeface="微软雅黑" panose="020B0503020204020204" pitchFamily="34" charset="-122"/>
            </a:endParaRPr>
          </a:p>
        </p:txBody>
      </p:sp>
    </p:spTree>
    <p:extLst>
      <p:ext uri="{BB962C8B-B14F-4D97-AF65-F5344CB8AC3E}">
        <p14:creationId xmlns:p14="http://schemas.microsoft.com/office/powerpoint/2010/main" val="31095726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1586077" y="1393392"/>
            <a:ext cx="9336002" cy="5282321"/>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1" name="圆角矩形 20"/>
          <p:cNvSpPr/>
          <p:nvPr/>
        </p:nvSpPr>
        <p:spPr>
          <a:xfrm>
            <a:off x="1616416" y="1201074"/>
            <a:ext cx="9336002" cy="5282321"/>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2" name="圆角矩形 21"/>
          <p:cNvSpPr/>
          <p:nvPr/>
        </p:nvSpPr>
        <p:spPr>
          <a:xfrm rot="10800000" flipV="1">
            <a:off x="1197232" y="1812159"/>
            <a:ext cx="792970" cy="8680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3" name="圆角矩形 22"/>
          <p:cNvSpPr/>
          <p:nvPr/>
        </p:nvSpPr>
        <p:spPr>
          <a:xfrm rot="10800000" flipV="1">
            <a:off x="1197232" y="5328155"/>
            <a:ext cx="792970" cy="8680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24" name="圆角矩形 23"/>
          <p:cNvSpPr/>
          <p:nvPr/>
        </p:nvSpPr>
        <p:spPr>
          <a:xfrm rot="10800000" flipV="1">
            <a:off x="1197232" y="2989910"/>
            <a:ext cx="792970" cy="8680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25" name="圆角矩形 24"/>
          <p:cNvSpPr/>
          <p:nvPr/>
        </p:nvSpPr>
        <p:spPr>
          <a:xfrm rot="10800000" flipV="1">
            <a:off x="1197232" y="4133151"/>
            <a:ext cx="792970" cy="8680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26" name="矩形 25"/>
          <p:cNvSpPr/>
          <p:nvPr/>
        </p:nvSpPr>
        <p:spPr>
          <a:xfrm>
            <a:off x="2089697" y="1972911"/>
            <a:ext cx="8802114" cy="453453"/>
          </a:xfrm>
          <a:prstGeom prst="rect">
            <a:avLst/>
          </a:prstGeom>
        </p:spPr>
        <p:txBody>
          <a:bodyPr wrap="square" lIns="91436" tIns="45718" rIns="91436" bIns="45718">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提供与云生态系统中数据存储和放置相关的最新技术的全面概述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2089697" y="3006627"/>
            <a:ext cx="8802114" cy="853563"/>
          </a:xfrm>
          <a:prstGeom prst="rect">
            <a:avLst/>
          </a:prstGeom>
        </p:spPr>
        <p:txBody>
          <a:bodyPr wrap="square" lIns="91436" tIns="45718" rIns="91436" bIns="45718">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对一些关于大数据各方面的调查，这些都侧重于功能方面，主要关注大数据存储问题</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2089698" y="4200294"/>
            <a:ext cx="8705248" cy="853563"/>
          </a:xfrm>
          <a:prstGeom prst="rect">
            <a:avLst/>
          </a:prstGeom>
        </p:spPr>
        <p:txBody>
          <a:bodyPr wrap="square" lIns="91436" tIns="45718" rIns="91436" bIns="45718">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调查涵盖大数据管理架构的多个部分（如</a:t>
            </a:r>
            <a:r>
              <a:rPr lang="en-US" altLang="zh-CN" sz="2000" dirty="0">
                <a:solidFill>
                  <a:schemeClr val="bg1"/>
                </a:solidFill>
                <a:latin typeface="微软雅黑" panose="020B0503020204020204" pitchFamily="34" charset="-122"/>
                <a:ea typeface="微软雅黑" panose="020B0503020204020204" pitchFamily="34" charset="-122"/>
              </a:rPr>
              <a:t>DLM</a:t>
            </a:r>
            <a:r>
              <a:rPr lang="zh-CN" altLang="en-US" sz="2000" dirty="0">
                <a:solidFill>
                  <a:schemeClr val="bg1"/>
                </a:solidFill>
                <a:latin typeface="微软雅黑" panose="020B0503020204020204" pitchFamily="34" charset="-122"/>
                <a:ea typeface="微软雅黑" panose="020B0503020204020204" pitchFamily="34" charset="-122"/>
              </a:rPr>
              <a:t>，数据存储系统，数据放置技术）</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2089697" y="5421895"/>
            <a:ext cx="8893060" cy="707882"/>
          </a:xfrm>
          <a:prstGeom prst="rect">
            <a:avLst/>
          </a:prstGeom>
        </p:spPr>
        <p:txBody>
          <a:bodyPr wrap="square" lIns="91436" tIns="45718" rIns="91436" bIns="45718">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提供一系列有趣和新兴的未来研究工作方向，涉及大数据管理相关的功能，以及整个大数据生命周期管理，以便解决已确定的挑战</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1601818" y="252859"/>
            <a:ext cx="10590185"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5" name="文本框 44"/>
          <p:cNvSpPr txBox="1"/>
          <p:nvPr/>
        </p:nvSpPr>
        <p:spPr>
          <a:xfrm>
            <a:off x="647719" y="267583"/>
            <a:ext cx="954099"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总结</a:t>
            </a:r>
          </a:p>
        </p:txBody>
      </p:sp>
      <p:sp>
        <p:nvSpPr>
          <p:cNvPr id="46" name="矩形 45"/>
          <p:cNvSpPr/>
          <p:nvPr/>
        </p:nvSpPr>
        <p:spPr>
          <a:xfrm>
            <a:off x="1945440" y="300309"/>
            <a:ext cx="18189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CONCLUSION</a:t>
            </a:r>
          </a:p>
        </p:txBody>
      </p:sp>
      <p:grpSp>
        <p:nvGrpSpPr>
          <p:cNvPr id="30" name="组合 29">
            <a:extLst>
              <a:ext uri="{FF2B5EF4-FFF2-40B4-BE49-F238E27FC236}">
                <a16:creationId xmlns:a16="http://schemas.microsoft.com/office/drawing/2014/main" id="{ED72EEE4-D661-41CC-AD87-E8DEE565AEC5}"/>
              </a:ext>
            </a:extLst>
          </p:cNvPr>
          <p:cNvGrpSpPr/>
          <p:nvPr/>
        </p:nvGrpSpPr>
        <p:grpSpPr>
          <a:xfrm>
            <a:off x="10058402" y="219571"/>
            <a:ext cx="2110519" cy="487244"/>
            <a:chOff x="10084160" y="245329"/>
            <a:chExt cx="2110519" cy="487244"/>
          </a:xfrm>
        </p:grpSpPr>
        <p:grpSp>
          <p:nvGrpSpPr>
            <p:cNvPr id="31" name="组合 30">
              <a:extLst>
                <a:ext uri="{FF2B5EF4-FFF2-40B4-BE49-F238E27FC236}">
                  <a16:creationId xmlns:a16="http://schemas.microsoft.com/office/drawing/2014/main" id="{7A4EF0CD-4F43-4824-9B01-FDDD716F3DE4}"/>
                </a:ext>
              </a:extLst>
            </p:cNvPr>
            <p:cNvGrpSpPr/>
            <p:nvPr/>
          </p:nvGrpSpPr>
          <p:grpSpPr>
            <a:xfrm>
              <a:off x="11426985" y="245329"/>
              <a:ext cx="767694" cy="487244"/>
              <a:chOff x="11289749" y="812504"/>
              <a:chExt cx="767694" cy="487244"/>
            </a:xfrm>
          </p:grpSpPr>
          <p:grpSp>
            <p:nvGrpSpPr>
              <p:cNvPr id="33" name="组 2">
                <a:extLst>
                  <a:ext uri="{FF2B5EF4-FFF2-40B4-BE49-F238E27FC236}">
                    <a16:creationId xmlns:a16="http://schemas.microsoft.com/office/drawing/2014/main" id="{9137970B-A354-42DF-B505-02767549F557}"/>
                  </a:ext>
                </a:extLst>
              </p:cNvPr>
              <p:cNvGrpSpPr/>
              <p:nvPr/>
            </p:nvGrpSpPr>
            <p:grpSpPr>
              <a:xfrm>
                <a:off x="11289750" y="812504"/>
                <a:ext cx="767693" cy="487244"/>
                <a:chOff x="11424304" y="252856"/>
                <a:chExt cx="767693" cy="487245"/>
              </a:xfrm>
            </p:grpSpPr>
            <p:grpSp>
              <p:nvGrpSpPr>
                <p:cNvPr id="35" name="组 1">
                  <a:extLst>
                    <a:ext uri="{FF2B5EF4-FFF2-40B4-BE49-F238E27FC236}">
                      <a16:creationId xmlns:a16="http://schemas.microsoft.com/office/drawing/2014/main" id="{83290E09-CBB5-4AEE-A7A9-53D3BD9E181E}"/>
                    </a:ext>
                  </a:extLst>
                </p:cNvPr>
                <p:cNvGrpSpPr/>
                <p:nvPr/>
              </p:nvGrpSpPr>
              <p:grpSpPr>
                <a:xfrm>
                  <a:off x="12039604" y="252856"/>
                  <a:ext cx="152393" cy="484287"/>
                  <a:chOff x="12039604" y="252856"/>
                  <a:chExt cx="152393" cy="484287"/>
                </a:xfrm>
              </p:grpSpPr>
              <p:sp>
                <p:nvSpPr>
                  <p:cNvPr id="37" name="圆角矩形 64">
                    <a:extLst>
                      <a:ext uri="{FF2B5EF4-FFF2-40B4-BE49-F238E27FC236}">
                        <a16:creationId xmlns:a16="http://schemas.microsoft.com/office/drawing/2014/main" id="{C15D11FF-DE35-40E6-93AB-7C30A802E5DB}"/>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65">
                    <a:extLst>
                      <a:ext uri="{FF2B5EF4-FFF2-40B4-BE49-F238E27FC236}">
                        <a16:creationId xmlns:a16="http://schemas.microsoft.com/office/drawing/2014/main" id="{F0E3C203-32A3-43FC-9599-18F7D3075C93}"/>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66">
                    <a:extLst>
                      <a:ext uri="{FF2B5EF4-FFF2-40B4-BE49-F238E27FC236}">
                        <a16:creationId xmlns:a16="http://schemas.microsoft.com/office/drawing/2014/main" id="{72DC9831-2C43-4114-92FD-69FF343DC528}"/>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67">
                    <a:extLst>
                      <a:ext uri="{FF2B5EF4-FFF2-40B4-BE49-F238E27FC236}">
                        <a16:creationId xmlns:a16="http://schemas.microsoft.com/office/drawing/2014/main" id="{426DE82B-EA4D-4CAE-9FD2-C19CA0C29B8F}"/>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84">
                    <a:extLst>
                      <a:ext uri="{FF2B5EF4-FFF2-40B4-BE49-F238E27FC236}">
                        <a16:creationId xmlns:a16="http://schemas.microsoft.com/office/drawing/2014/main" id="{66BC621B-B981-487C-908F-2CCC28179D2D}"/>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圆角矩形 63">
                  <a:extLst>
                    <a:ext uri="{FF2B5EF4-FFF2-40B4-BE49-F238E27FC236}">
                      <a16:creationId xmlns:a16="http://schemas.microsoft.com/office/drawing/2014/main" id="{12CD5AA7-7B77-4169-B4D9-E311B22309B7}"/>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4" name="图片 33">
                <a:extLst>
                  <a:ext uri="{FF2B5EF4-FFF2-40B4-BE49-F238E27FC236}">
                    <a16:creationId xmlns:a16="http://schemas.microsoft.com/office/drawing/2014/main" id="{13877F46-DB2B-4D49-81E1-FBB416FE5CF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32" name="文本框 31">
              <a:extLst>
                <a:ext uri="{FF2B5EF4-FFF2-40B4-BE49-F238E27FC236}">
                  <a16:creationId xmlns:a16="http://schemas.microsoft.com/office/drawing/2014/main" id="{FFEC734C-592C-4E54-91D9-DDDEBFA9129F}"/>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Tree>
    <p:extLst>
      <p:ext uri="{BB962C8B-B14F-4D97-AF65-F5344CB8AC3E}">
        <p14:creationId xmlns:p14="http://schemas.microsoft.com/office/powerpoint/2010/main" val="1287408843"/>
      </p:ext>
    </p:extLst>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711620" y="2246379"/>
            <a:ext cx="4698718" cy="1446548"/>
          </a:xfrm>
          <a:prstGeom prst="rect">
            <a:avLst/>
          </a:prstGeom>
          <a:noFill/>
        </p:spPr>
        <p:txBody>
          <a:bodyPr wrap="none" lIns="91438" tIns="45719" rIns="91438" bIns="45719" rtlCol="0">
            <a:spAutoFit/>
          </a:bodyPr>
          <a:lstStyle/>
          <a:p>
            <a:r>
              <a:rPr lang="zh-CN" altLang="en-US" sz="8800" dirty="0">
                <a:ln w="0"/>
                <a:solidFill>
                  <a:schemeClr val="tx2"/>
                </a:solidFill>
                <a:latin typeface="微软雅黑" panose="020B0503020204020204" pitchFamily="34" charset="-122"/>
                <a:ea typeface="微软雅黑" panose="020B0503020204020204" pitchFamily="34" charset="-122"/>
              </a:rPr>
              <a:t>谢谢聆听</a:t>
            </a:r>
          </a:p>
        </p:txBody>
      </p:sp>
      <p:cxnSp>
        <p:nvCxnSpPr>
          <p:cNvPr id="54" name="直接连接符 53"/>
          <p:cNvCxnSpPr/>
          <p:nvPr/>
        </p:nvCxnSpPr>
        <p:spPr>
          <a:xfrm flipV="1">
            <a:off x="3766636" y="3705813"/>
            <a:ext cx="4608000"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8551" y="5623751"/>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6" y="6057841"/>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756409" y="5755372"/>
            <a:ext cx="3698026" cy="1015661"/>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5" y="5586367"/>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34" name="组合 33">
            <a:extLst>
              <a:ext uri="{FF2B5EF4-FFF2-40B4-BE49-F238E27FC236}">
                <a16:creationId xmlns:a16="http://schemas.microsoft.com/office/drawing/2014/main" id="{DAED8666-A582-40E3-A349-7C3F62CE01E2}"/>
              </a:ext>
            </a:extLst>
          </p:cNvPr>
          <p:cNvGrpSpPr/>
          <p:nvPr/>
        </p:nvGrpSpPr>
        <p:grpSpPr>
          <a:xfrm>
            <a:off x="10058402" y="219571"/>
            <a:ext cx="2110519" cy="487244"/>
            <a:chOff x="10084160" y="245329"/>
            <a:chExt cx="2110519" cy="487244"/>
          </a:xfrm>
        </p:grpSpPr>
        <p:grpSp>
          <p:nvGrpSpPr>
            <p:cNvPr id="35" name="组合 34">
              <a:extLst>
                <a:ext uri="{FF2B5EF4-FFF2-40B4-BE49-F238E27FC236}">
                  <a16:creationId xmlns:a16="http://schemas.microsoft.com/office/drawing/2014/main" id="{0E3A6160-3C88-4240-A080-BED1918494BE}"/>
                </a:ext>
              </a:extLst>
            </p:cNvPr>
            <p:cNvGrpSpPr/>
            <p:nvPr/>
          </p:nvGrpSpPr>
          <p:grpSpPr>
            <a:xfrm>
              <a:off x="11426985" y="245329"/>
              <a:ext cx="767694" cy="487244"/>
              <a:chOff x="11289749" y="812504"/>
              <a:chExt cx="767694" cy="487244"/>
            </a:xfrm>
          </p:grpSpPr>
          <p:grpSp>
            <p:nvGrpSpPr>
              <p:cNvPr id="37" name="组 2">
                <a:extLst>
                  <a:ext uri="{FF2B5EF4-FFF2-40B4-BE49-F238E27FC236}">
                    <a16:creationId xmlns:a16="http://schemas.microsoft.com/office/drawing/2014/main" id="{C1326744-A06B-45F7-AA9D-A168DB0AFBC4}"/>
                  </a:ext>
                </a:extLst>
              </p:cNvPr>
              <p:cNvGrpSpPr/>
              <p:nvPr/>
            </p:nvGrpSpPr>
            <p:grpSpPr>
              <a:xfrm>
                <a:off x="11289750" y="812504"/>
                <a:ext cx="767693" cy="487244"/>
                <a:chOff x="11424304" y="252856"/>
                <a:chExt cx="767693" cy="487245"/>
              </a:xfrm>
            </p:grpSpPr>
            <p:grpSp>
              <p:nvGrpSpPr>
                <p:cNvPr id="39" name="组 1">
                  <a:extLst>
                    <a:ext uri="{FF2B5EF4-FFF2-40B4-BE49-F238E27FC236}">
                      <a16:creationId xmlns:a16="http://schemas.microsoft.com/office/drawing/2014/main" id="{723BD30E-D604-4241-B4CA-57205899FE20}"/>
                    </a:ext>
                  </a:extLst>
                </p:cNvPr>
                <p:cNvGrpSpPr/>
                <p:nvPr/>
              </p:nvGrpSpPr>
              <p:grpSpPr>
                <a:xfrm>
                  <a:off x="12039604" y="252856"/>
                  <a:ext cx="152393" cy="484287"/>
                  <a:chOff x="12039604" y="252856"/>
                  <a:chExt cx="152393" cy="484287"/>
                </a:xfrm>
              </p:grpSpPr>
              <p:sp>
                <p:nvSpPr>
                  <p:cNvPr id="41" name="圆角矩形 76">
                    <a:extLst>
                      <a:ext uri="{FF2B5EF4-FFF2-40B4-BE49-F238E27FC236}">
                        <a16:creationId xmlns:a16="http://schemas.microsoft.com/office/drawing/2014/main" id="{6FBCC160-1BFA-4FAB-BAE5-2586522C35EE}"/>
                      </a:ext>
                    </a:extLst>
                  </p:cNvPr>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77">
                    <a:extLst>
                      <a:ext uri="{FF2B5EF4-FFF2-40B4-BE49-F238E27FC236}">
                        <a16:creationId xmlns:a16="http://schemas.microsoft.com/office/drawing/2014/main" id="{C9DA87D1-EB65-4E45-B18C-240DF0C5D6FF}"/>
                      </a:ext>
                    </a:extLst>
                  </p:cNvPr>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78">
                    <a:extLst>
                      <a:ext uri="{FF2B5EF4-FFF2-40B4-BE49-F238E27FC236}">
                        <a16:creationId xmlns:a16="http://schemas.microsoft.com/office/drawing/2014/main" id="{33F26CDA-89BF-49FF-B4B4-6266D0E97259}"/>
                      </a:ext>
                    </a:extLst>
                  </p:cNvPr>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79">
                    <a:extLst>
                      <a:ext uri="{FF2B5EF4-FFF2-40B4-BE49-F238E27FC236}">
                        <a16:creationId xmlns:a16="http://schemas.microsoft.com/office/drawing/2014/main" id="{71B4AEAA-9BB8-4FF8-88D0-BCC8D36E0A91}"/>
                      </a:ext>
                    </a:extLst>
                  </p:cNvPr>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80">
                    <a:extLst>
                      <a:ext uri="{FF2B5EF4-FFF2-40B4-BE49-F238E27FC236}">
                        <a16:creationId xmlns:a16="http://schemas.microsoft.com/office/drawing/2014/main" id="{AD318FD0-B8D6-4DBB-A480-66A32E65C1F2}"/>
                      </a:ext>
                    </a:extLst>
                  </p:cNvPr>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圆角矩形 75">
                  <a:extLst>
                    <a:ext uri="{FF2B5EF4-FFF2-40B4-BE49-F238E27FC236}">
                      <a16:creationId xmlns:a16="http://schemas.microsoft.com/office/drawing/2014/main" id="{F5CFA20B-C3FA-4E8A-A901-840BDFCD2790}"/>
                    </a:ext>
                  </a:extLst>
                </p:cNvPr>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8" name="图片 37">
                <a:extLst>
                  <a:ext uri="{FF2B5EF4-FFF2-40B4-BE49-F238E27FC236}">
                    <a16:creationId xmlns:a16="http://schemas.microsoft.com/office/drawing/2014/main" id="{32CE5843-4960-4EC2-BD4D-6E361808FC15}"/>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36" name="文本框 35">
              <a:extLst>
                <a:ext uri="{FF2B5EF4-FFF2-40B4-BE49-F238E27FC236}">
                  <a16:creationId xmlns:a16="http://schemas.microsoft.com/office/drawing/2014/main" id="{FFBD6843-AD50-40AD-8BEE-8075B54BA9F2}"/>
                </a:ext>
              </a:extLst>
            </p:cNvPr>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pic>
        <p:nvPicPr>
          <p:cNvPr id="49" name="图片 48">
            <a:extLst>
              <a:ext uri="{FF2B5EF4-FFF2-40B4-BE49-F238E27FC236}">
                <a16:creationId xmlns:a16="http://schemas.microsoft.com/office/drawing/2014/main" id="{45067A33-342E-4EBF-8B80-03BAE71CBCB8}"/>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0379832" y="5652479"/>
            <a:ext cx="1416424" cy="1222772"/>
          </a:xfrm>
          <a:prstGeom prst="rect">
            <a:avLst/>
          </a:prstGeom>
          <a:effectLst>
            <a:glow>
              <a:schemeClr val="accent1"/>
            </a:glow>
          </a:effectLst>
        </p:spPr>
      </p:pic>
    </p:spTree>
    <p:extLst>
      <p:ext uri="{BB962C8B-B14F-4D97-AF65-F5344CB8AC3E}">
        <p14:creationId xmlns:p14="http://schemas.microsoft.com/office/powerpoint/2010/main" val="366509455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文本框 374"/>
          <p:cNvSpPr txBox="1"/>
          <p:nvPr/>
        </p:nvSpPr>
        <p:spPr>
          <a:xfrm>
            <a:off x="879096" y="1451766"/>
            <a:ext cx="3443563" cy="572460"/>
          </a:xfrm>
          <a:prstGeom prst="rect">
            <a:avLst/>
          </a:prstGeom>
          <a:noFill/>
        </p:spPr>
        <p:txBody>
          <a:bodyPr wrap="none" lIns="91436" tIns="45718" rIns="91436" bIns="45718" rtlCol="0">
            <a:spAutoFit/>
          </a:bodyPr>
          <a:lstStyle/>
          <a:p>
            <a:pPr>
              <a:lnSpc>
                <a:spcPct val="130000"/>
              </a:lnSpc>
            </a:pPr>
            <a:r>
              <a:rPr lang="en-US" altLang="zh-CN" sz="2400" dirty="0">
                <a:solidFill>
                  <a:schemeClr val="tx2"/>
                </a:solidFill>
                <a:latin typeface="微软雅黑" panose="020B0503020204020204" pitchFamily="34" charset="-122"/>
                <a:ea typeface="微软雅黑" panose="020B0503020204020204" pitchFamily="34" charset="-122"/>
              </a:rPr>
              <a:t>2</a:t>
            </a:r>
            <a:r>
              <a:rPr lang="zh-CN" altLang="en-US" sz="2400" dirty="0">
                <a:solidFill>
                  <a:schemeClr val="tx2"/>
                </a:solidFill>
                <a:latin typeface="微软雅黑" panose="020B0503020204020204" pitchFamily="34" charset="-122"/>
                <a:ea typeface="微软雅黑" panose="020B0503020204020204" pitchFamily="34" charset="-122"/>
              </a:rPr>
              <a:t>、数据以指数速率增加</a:t>
            </a:r>
          </a:p>
        </p:txBody>
      </p:sp>
      <p:cxnSp>
        <p:nvCxnSpPr>
          <p:cNvPr id="376" name="直接连接符 375"/>
          <p:cNvCxnSpPr/>
          <p:nvPr/>
        </p:nvCxnSpPr>
        <p:spPr>
          <a:xfrm>
            <a:off x="908163" y="1957035"/>
            <a:ext cx="3384000"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4" name="矩形 393"/>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396" name="文本框 395"/>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p>
        </p:txBody>
      </p:sp>
      <p:sp>
        <p:nvSpPr>
          <p:cNvPr id="397" name="矩形 396"/>
          <p:cNvSpPr/>
          <p:nvPr/>
        </p:nvSpPr>
        <p:spPr>
          <a:xfrm>
            <a:off x="2515019" y="325001"/>
            <a:ext cx="337540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p>
        </p:txBody>
      </p:sp>
      <p:grpSp>
        <p:nvGrpSpPr>
          <p:cNvPr id="414" name="组合 413"/>
          <p:cNvGrpSpPr/>
          <p:nvPr/>
        </p:nvGrpSpPr>
        <p:grpSpPr>
          <a:xfrm>
            <a:off x="10058402" y="219571"/>
            <a:ext cx="2110519" cy="487244"/>
            <a:chOff x="10084160" y="245329"/>
            <a:chExt cx="2110519" cy="487244"/>
          </a:xfrm>
        </p:grpSpPr>
        <p:grpSp>
          <p:nvGrpSpPr>
            <p:cNvPr id="415" name="组合 414"/>
            <p:cNvGrpSpPr/>
            <p:nvPr/>
          </p:nvGrpSpPr>
          <p:grpSpPr>
            <a:xfrm>
              <a:off x="11426985" y="245329"/>
              <a:ext cx="767694" cy="487244"/>
              <a:chOff x="11289749" y="812504"/>
              <a:chExt cx="767694" cy="487244"/>
            </a:xfrm>
          </p:grpSpPr>
          <p:grpSp>
            <p:nvGrpSpPr>
              <p:cNvPr id="417" name="组 2"/>
              <p:cNvGrpSpPr/>
              <p:nvPr/>
            </p:nvGrpSpPr>
            <p:grpSpPr>
              <a:xfrm>
                <a:off x="11289750" y="812504"/>
                <a:ext cx="767693" cy="487244"/>
                <a:chOff x="11424304" y="252856"/>
                <a:chExt cx="767693" cy="487245"/>
              </a:xfrm>
            </p:grpSpPr>
            <p:grpSp>
              <p:nvGrpSpPr>
                <p:cNvPr id="419" name="组 1"/>
                <p:cNvGrpSpPr/>
                <p:nvPr/>
              </p:nvGrpSpPr>
              <p:grpSpPr>
                <a:xfrm>
                  <a:off x="12039604" y="252856"/>
                  <a:ext cx="152393" cy="484287"/>
                  <a:chOff x="12039604" y="252856"/>
                  <a:chExt cx="152393" cy="484287"/>
                </a:xfrm>
              </p:grpSpPr>
              <p:sp>
                <p:nvSpPr>
                  <p:cNvPr id="421" name="圆角矩形 420"/>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圆角矩形 421"/>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圆角矩形 422"/>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圆角矩形 423"/>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圆角矩形 42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0" name="圆角矩形 419"/>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8" name="图片 417"/>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416" name="文本框 415"/>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14" name="文本框 13"/>
          <p:cNvSpPr txBox="1"/>
          <p:nvPr/>
        </p:nvSpPr>
        <p:spPr>
          <a:xfrm>
            <a:off x="1318425" y="2127706"/>
            <a:ext cx="4649272" cy="1135054"/>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en-US" sz="2400" dirty="0">
                <a:latin typeface="+mn-ea"/>
              </a:rPr>
              <a:t>物联网环境中的大量设备</a:t>
            </a:r>
            <a:endParaRPr lang="en-US" altLang="zh-CN" sz="2400" dirty="0">
              <a:latin typeface="+mn-ea"/>
            </a:endParaRPr>
          </a:p>
          <a:p>
            <a:pPr marL="457200" indent="-457200">
              <a:lnSpc>
                <a:spcPct val="150000"/>
              </a:lnSpc>
              <a:buFont typeface="Wingdings" panose="05000000000000000000" pitchFamily="2" charset="2"/>
              <a:buChar char="Ø"/>
            </a:pPr>
            <a:r>
              <a:rPr lang="zh-CN" altLang="en-US" sz="2400" dirty="0">
                <a:latin typeface="+mn-ea"/>
              </a:rPr>
              <a:t>应用程序</a:t>
            </a:r>
          </a:p>
        </p:txBody>
      </p:sp>
      <p:sp>
        <p:nvSpPr>
          <p:cNvPr id="37" name="文本框 36"/>
          <p:cNvSpPr txBox="1"/>
          <p:nvPr/>
        </p:nvSpPr>
        <p:spPr>
          <a:xfrm>
            <a:off x="908163" y="3532174"/>
            <a:ext cx="2828010" cy="572460"/>
          </a:xfrm>
          <a:prstGeom prst="rect">
            <a:avLst/>
          </a:prstGeom>
          <a:noFill/>
        </p:spPr>
        <p:txBody>
          <a:bodyPr wrap="none" lIns="91436" tIns="45718" rIns="91436" bIns="45718" rtlCol="0">
            <a:spAutoFit/>
          </a:bodyPr>
          <a:lstStyle/>
          <a:p>
            <a:pPr>
              <a:lnSpc>
                <a:spcPct val="130000"/>
              </a:lnSpc>
            </a:pPr>
            <a:r>
              <a:rPr lang="en-US" altLang="zh-CN" sz="2400" dirty="0">
                <a:solidFill>
                  <a:schemeClr val="tx2"/>
                </a:solidFill>
                <a:latin typeface="微软雅黑" panose="020B0503020204020204" pitchFamily="34" charset="-122"/>
                <a:ea typeface="微软雅黑" panose="020B0503020204020204" pitchFamily="34" charset="-122"/>
              </a:rPr>
              <a:t>3</a:t>
            </a:r>
            <a:r>
              <a:rPr lang="zh-CN" altLang="en-US" sz="2400" dirty="0">
                <a:solidFill>
                  <a:schemeClr val="tx2"/>
                </a:solidFill>
                <a:latin typeface="微软雅黑" panose="020B0503020204020204" pitchFamily="34" charset="-122"/>
                <a:ea typeface="微软雅黑" panose="020B0503020204020204" pitchFamily="34" charset="-122"/>
              </a:rPr>
              <a:t>、用户面临的问题</a:t>
            </a:r>
          </a:p>
        </p:txBody>
      </p:sp>
      <p:cxnSp>
        <p:nvCxnSpPr>
          <p:cNvPr id="38" name="直接连接符 37"/>
          <p:cNvCxnSpPr/>
          <p:nvPr/>
        </p:nvCxnSpPr>
        <p:spPr>
          <a:xfrm>
            <a:off x="964634" y="4091755"/>
            <a:ext cx="2916000"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18425" y="4190292"/>
            <a:ext cx="7786940" cy="1200329"/>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en-US" sz="2400" dirty="0">
                <a:latin typeface="+mn-ea"/>
              </a:rPr>
              <a:t>如何选择有效的位置放置数据和计算</a:t>
            </a:r>
            <a:endParaRPr lang="en-US" altLang="zh-CN" sz="2400" dirty="0">
              <a:latin typeface="+mn-ea"/>
            </a:endParaRPr>
          </a:p>
          <a:p>
            <a:pPr marL="457200" indent="-457200">
              <a:lnSpc>
                <a:spcPct val="150000"/>
              </a:lnSpc>
              <a:buFont typeface="Wingdings" panose="05000000000000000000" pitchFamily="2" charset="2"/>
              <a:buChar char="Ø"/>
            </a:pPr>
            <a:r>
              <a:rPr lang="zh-CN" altLang="en-US" sz="2400" dirty="0">
                <a:latin typeface="+mn-ea"/>
              </a:rPr>
              <a:t>如何在降低整体应用运行成本的同时实现所需目标</a:t>
            </a:r>
          </a:p>
        </p:txBody>
      </p:sp>
      <p:sp>
        <p:nvSpPr>
          <p:cNvPr id="15" name="下箭头 14"/>
          <p:cNvSpPr/>
          <p:nvPr/>
        </p:nvSpPr>
        <p:spPr>
          <a:xfrm>
            <a:off x="4507606" y="5390622"/>
            <a:ext cx="257577" cy="3791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2771347" y="5840439"/>
            <a:ext cx="3755851" cy="646331"/>
          </a:xfrm>
          <a:prstGeom prst="rect">
            <a:avLst/>
          </a:prstGeom>
          <a:noFill/>
        </p:spPr>
        <p:txBody>
          <a:bodyPr wrap="square" rtlCol="0">
            <a:spAutoFit/>
          </a:bodyPr>
          <a:lstStyle/>
          <a:p>
            <a:pPr>
              <a:lnSpc>
                <a:spcPct val="150000"/>
              </a:lnSpc>
            </a:pPr>
            <a:r>
              <a:rPr lang="zh-CN" altLang="en-US" sz="2400" dirty="0">
                <a:latin typeface="+mn-ea"/>
              </a:rPr>
              <a:t>有效的数据生态处理系统</a:t>
            </a:r>
          </a:p>
        </p:txBody>
      </p:sp>
    </p:spTree>
    <p:extLst>
      <p:ext uri="{BB962C8B-B14F-4D97-AF65-F5344CB8AC3E}">
        <p14:creationId xmlns:p14="http://schemas.microsoft.com/office/powerpoint/2010/main" val="269776551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文本框 374"/>
          <p:cNvSpPr txBox="1"/>
          <p:nvPr/>
        </p:nvSpPr>
        <p:spPr>
          <a:xfrm>
            <a:off x="879096" y="1451766"/>
            <a:ext cx="1904681" cy="572460"/>
          </a:xfrm>
          <a:prstGeom prst="rect">
            <a:avLst/>
          </a:prstGeom>
          <a:noFill/>
        </p:spPr>
        <p:txBody>
          <a:bodyPr wrap="none" lIns="91436" tIns="45718" rIns="91436" bIns="45718" rtlCol="0">
            <a:spAutoFit/>
          </a:bodyPr>
          <a:lstStyle/>
          <a:p>
            <a:pPr>
              <a:lnSpc>
                <a:spcPct val="130000"/>
              </a:lnSpc>
            </a:pPr>
            <a:r>
              <a:rPr lang="en-US" altLang="zh-CN" sz="2400" dirty="0">
                <a:solidFill>
                  <a:schemeClr val="tx2"/>
                </a:solidFill>
                <a:latin typeface="微软雅黑" panose="020B0503020204020204" pitchFamily="34" charset="-122"/>
                <a:ea typeface="微软雅黑" panose="020B0503020204020204" pitchFamily="34" charset="-122"/>
              </a:rPr>
              <a:t>4</a:t>
            </a:r>
            <a:r>
              <a:rPr lang="zh-CN" altLang="en-US" sz="2400" dirty="0">
                <a:solidFill>
                  <a:schemeClr val="tx2"/>
                </a:solidFill>
                <a:latin typeface="微软雅黑" panose="020B0503020204020204" pitchFamily="34" charset="-122"/>
                <a:ea typeface="微软雅黑" panose="020B0503020204020204" pitchFamily="34" charset="-122"/>
              </a:rPr>
              <a:t>、现存难点</a:t>
            </a:r>
          </a:p>
        </p:txBody>
      </p:sp>
      <p:cxnSp>
        <p:nvCxnSpPr>
          <p:cNvPr id="376" name="直接连接符 375"/>
          <p:cNvCxnSpPr/>
          <p:nvPr/>
        </p:nvCxnSpPr>
        <p:spPr>
          <a:xfrm>
            <a:off x="908163" y="1957035"/>
            <a:ext cx="1908000"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4" name="矩形 393"/>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396" name="文本框 395"/>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p>
        </p:txBody>
      </p:sp>
      <p:sp>
        <p:nvSpPr>
          <p:cNvPr id="397" name="矩形 396"/>
          <p:cNvSpPr/>
          <p:nvPr/>
        </p:nvSpPr>
        <p:spPr>
          <a:xfrm>
            <a:off x="2515019" y="325001"/>
            <a:ext cx="337540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p>
        </p:txBody>
      </p:sp>
      <p:grpSp>
        <p:nvGrpSpPr>
          <p:cNvPr id="414" name="组合 413"/>
          <p:cNvGrpSpPr/>
          <p:nvPr/>
        </p:nvGrpSpPr>
        <p:grpSpPr>
          <a:xfrm>
            <a:off x="10058402" y="219571"/>
            <a:ext cx="2110519" cy="487244"/>
            <a:chOff x="10084160" y="245329"/>
            <a:chExt cx="2110519" cy="487244"/>
          </a:xfrm>
        </p:grpSpPr>
        <p:grpSp>
          <p:nvGrpSpPr>
            <p:cNvPr id="415" name="组合 414"/>
            <p:cNvGrpSpPr/>
            <p:nvPr/>
          </p:nvGrpSpPr>
          <p:grpSpPr>
            <a:xfrm>
              <a:off x="11426985" y="245329"/>
              <a:ext cx="767694" cy="487244"/>
              <a:chOff x="11289749" y="812504"/>
              <a:chExt cx="767694" cy="487244"/>
            </a:xfrm>
          </p:grpSpPr>
          <p:grpSp>
            <p:nvGrpSpPr>
              <p:cNvPr id="417" name="组 2"/>
              <p:cNvGrpSpPr/>
              <p:nvPr/>
            </p:nvGrpSpPr>
            <p:grpSpPr>
              <a:xfrm>
                <a:off x="11289750" y="812504"/>
                <a:ext cx="767693" cy="487244"/>
                <a:chOff x="11424304" y="252856"/>
                <a:chExt cx="767693" cy="487245"/>
              </a:xfrm>
            </p:grpSpPr>
            <p:grpSp>
              <p:nvGrpSpPr>
                <p:cNvPr id="419" name="组 1"/>
                <p:cNvGrpSpPr/>
                <p:nvPr/>
              </p:nvGrpSpPr>
              <p:grpSpPr>
                <a:xfrm>
                  <a:off x="12039604" y="252856"/>
                  <a:ext cx="152393" cy="484287"/>
                  <a:chOff x="12039604" y="252856"/>
                  <a:chExt cx="152393" cy="484287"/>
                </a:xfrm>
              </p:grpSpPr>
              <p:sp>
                <p:nvSpPr>
                  <p:cNvPr id="421" name="圆角矩形 420"/>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圆角矩形 421"/>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圆角矩形 422"/>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圆角矩形 423"/>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圆角矩形 42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0" name="圆角矩形 419"/>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8" name="图片 417"/>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416" name="文本框 415"/>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14" name="文本框 13"/>
          <p:cNvSpPr txBox="1"/>
          <p:nvPr/>
        </p:nvSpPr>
        <p:spPr>
          <a:xfrm>
            <a:off x="1017552" y="2271229"/>
            <a:ext cx="10144260" cy="1200329"/>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en-US" sz="2400" dirty="0">
                <a:latin typeface="+mn-ea"/>
              </a:rPr>
              <a:t>本地云设施缺乏关于</a:t>
            </a:r>
            <a:r>
              <a:rPr lang="zh-CN" altLang="en-US" sz="2400" dirty="0">
                <a:solidFill>
                  <a:srgbClr val="C00000"/>
                </a:solidFill>
                <a:latin typeface="+mn-ea"/>
              </a:rPr>
              <a:t>如何在整体框架组合和集成服务</a:t>
            </a:r>
            <a:r>
              <a:rPr lang="zh-CN" altLang="en-US" sz="2400" dirty="0">
                <a:latin typeface="+mn-ea"/>
              </a:rPr>
              <a:t>的指导</a:t>
            </a:r>
            <a:endParaRPr lang="en-US" altLang="zh-CN" sz="2400" dirty="0">
              <a:latin typeface="+mn-ea"/>
            </a:endParaRPr>
          </a:p>
          <a:p>
            <a:pPr marL="457200" indent="-457200">
              <a:lnSpc>
                <a:spcPct val="150000"/>
              </a:lnSpc>
              <a:buFont typeface="Wingdings" panose="05000000000000000000" pitchFamily="2" charset="2"/>
              <a:buChar char="Ø"/>
            </a:pPr>
            <a:r>
              <a:rPr lang="zh-CN" altLang="en-US" sz="2400" dirty="0">
                <a:latin typeface="+mn-ea"/>
              </a:rPr>
              <a:t>大数据管理的额外维度极大地提升了寻找充分和现实解决方案的复杂性</a:t>
            </a:r>
          </a:p>
        </p:txBody>
      </p:sp>
      <p:sp>
        <p:nvSpPr>
          <p:cNvPr id="15" name="下箭头 14"/>
          <p:cNvSpPr/>
          <p:nvPr/>
        </p:nvSpPr>
        <p:spPr>
          <a:xfrm>
            <a:off x="5907352" y="3754896"/>
            <a:ext cx="364660" cy="9195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6520208" y="3877506"/>
            <a:ext cx="1451814" cy="513970"/>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dirty="0">
                <a:latin typeface="微软雅黑" panose="020B0503020204020204" pitchFamily="34" charset="-122"/>
                <a:ea typeface="微软雅黑" panose="020B0503020204020204" pitchFamily="34" charset="-122"/>
              </a:rPr>
              <a:t>研究目的</a:t>
            </a:r>
          </a:p>
        </p:txBody>
      </p:sp>
      <p:sp>
        <p:nvSpPr>
          <p:cNvPr id="2" name="文本框 1"/>
          <p:cNvSpPr txBox="1"/>
          <p:nvPr/>
        </p:nvSpPr>
        <p:spPr>
          <a:xfrm>
            <a:off x="2254907" y="4867659"/>
            <a:ext cx="7682186" cy="1200329"/>
          </a:xfrm>
          <a:prstGeom prst="rect">
            <a:avLst/>
          </a:prstGeom>
          <a:noFill/>
        </p:spPr>
        <p:txBody>
          <a:bodyPr wrap="square" rtlCol="0">
            <a:spAutoFit/>
          </a:bodyPr>
          <a:lstStyle/>
          <a:p>
            <a:pPr>
              <a:lnSpc>
                <a:spcPct val="150000"/>
              </a:lnSpc>
            </a:pPr>
            <a:r>
              <a:rPr lang="zh-CN" altLang="en-US" sz="2400" dirty="0">
                <a:solidFill>
                  <a:srgbClr val="C00000"/>
                </a:solidFill>
              </a:rPr>
              <a:t>为用户提供关于放置和存储大数据的最合适的解决方法</a:t>
            </a:r>
            <a:endParaRPr lang="en-US" altLang="zh-CN" sz="2400" dirty="0">
              <a:solidFill>
                <a:srgbClr val="C00000"/>
              </a:solidFill>
            </a:endParaRPr>
          </a:p>
          <a:p>
            <a:pPr>
              <a:lnSpc>
                <a:spcPct val="150000"/>
              </a:lnSpc>
            </a:pPr>
            <a:r>
              <a:rPr lang="zh-CN" altLang="en-US" sz="2400" dirty="0">
                <a:solidFill>
                  <a:srgbClr val="C00000"/>
                </a:solidFill>
              </a:rPr>
              <a:t>（根据应用领域的独特要求）</a:t>
            </a:r>
          </a:p>
        </p:txBody>
      </p:sp>
    </p:spTree>
    <p:extLst>
      <p:ext uri="{BB962C8B-B14F-4D97-AF65-F5344CB8AC3E}">
        <p14:creationId xmlns:p14="http://schemas.microsoft.com/office/powerpoint/2010/main" val="329656990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5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250"/>
                                        <p:tgtEl>
                                          <p:spTgt spid="26"/>
                                        </p:tgtEl>
                                      </p:cBhvr>
                                    </p:animEffect>
                                    <p:anim calcmode="lin" valueType="num">
                                      <p:cBhvr>
                                        <p:cTn id="13" dur="1250" fill="hold"/>
                                        <p:tgtEl>
                                          <p:spTgt spid="26"/>
                                        </p:tgtEl>
                                        <p:attrNameLst>
                                          <p:attrName>ppt_x</p:attrName>
                                        </p:attrNameLst>
                                      </p:cBhvr>
                                      <p:tavLst>
                                        <p:tav tm="0">
                                          <p:val>
                                            <p:strVal val="#ppt_x"/>
                                          </p:val>
                                        </p:tav>
                                        <p:tav tm="100000">
                                          <p:val>
                                            <p:strVal val="#ppt_x"/>
                                          </p:val>
                                        </p:tav>
                                      </p:tavLst>
                                    </p:anim>
                                    <p:anim calcmode="lin" valueType="num">
                                      <p:cBhvr>
                                        <p:cTn id="14" dur="1250" fill="hold"/>
                                        <p:tgtEl>
                                          <p:spTgt spid="2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25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250"/>
                                        <p:tgtEl>
                                          <p:spTgt spid="2"/>
                                        </p:tgtEl>
                                      </p:cBhvr>
                                    </p:animEffect>
                                    <p:anim calcmode="lin" valueType="num">
                                      <p:cBhvr>
                                        <p:cTn id="19" dur="1250" fill="hold"/>
                                        <p:tgtEl>
                                          <p:spTgt spid="2"/>
                                        </p:tgtEl>
                                        <p:attrNameLst>
                                          <p:attrName>ppt_x</p:attrName>
                                        </p:attrNameLst>
                                      </p:cBhvr>
                                      <p:tavLst>
                                        <p:tav tm="0">
                                          <p:val>
                                            <p:strVal val="#ppt_x"/>
                                          </p:val>
                                        </p:tav>
                                        <p:tav tm="100000">
                                          <p:val>
                                            <p:strVal val="#ppt_x"/>
                                          </p:val>
                                        </p:tav>
                                      </p:tavLst>
                                    </p:anim>
                                    <p:anim calcmode="lin" valueType="num">
                                      <p:cBhvr>
                                        <p:cTn id="20" dur="1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2</a:t>
              </a:r>
              <a:endParaRPr lang="zh-CN" altLang="en-US" sz="6000" dirty="0"/>
            </a:p>
          </p:txBody>
        </p:sp>
        <p:sp>
          <p:nvSpPr>
            <p:cNvPr id="42" name="文本框 41"/>
            <p:cNvSpPr txBox="1"/>
            <p:nvPr/>
          </p:nvSpPr>
          <p:spPr>
            <a:xfrm>
              <a:off x="9015674" y="3077396"/>
              <a:ext cx="1802092" cy="830995"/>
            </a:xfrm>
            <a:prstGeom prst="rect">
              <a:avLst/>
            </a:prstGeom>
            <a:noFill/>
          </p:spPr>
          <p:txBody>
            <a:bodyPr wrap="none" lIns="91438" tIns="45719" rIns="91438" bIns="45719" rtlCol="0">
              <a:spAutoFit/>
            </a:bodyPr>
            <a:lstStyle/>
            <a:p>
              <a:r>
                <a:rPr lang="en-US" altLang="zh-CN" sz="4800" spc="600" dirty="0">
                  <a:solidFill>
                    <a:schemeClr val="bg1"/>
                  </a:solidFill>
                  <a:latin typeface="微软雅黑" panose="020B0503020204020204" pitchFamily="34" charset="-122"/>
                  <a:ea typeface="微软雅黑" panose="020B0503020204020204" pitchFamily="34" charset="-122"/>
                </a:rPr>
                <a:t>DLM</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4817728" y="3264361"/>
              <a:ext cx="4185694"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rPr>
                <a:t>Data lifecycle management</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70" name="组合 69"/>
          <p:cNvGrpSpPr/>
          <p:nvPr/>
        </p:nvGrpSpPr>
        <p:grpSpPr>
          <a:xfrm>
            <a:off x="10058402" y="219571"/>
            <a:ext cx="2110519" cy="487244"/>
            <a:chOff x="10084160" y="245329"/>
            <a:chExt cx="2110519" cy="487244"/>
          </a:xfrm>
        </p:grpSpPr>
        <p:grpSp>
          <p:nvGrpSpPr>
            <p:cNvPr id="71" name="组合 70"/>
            <p:cNvGrpSpPr/>
            <p:nvPr/>
          </p:nvGrpSpPr>
          <p:grpSpPr>
            <a:xfrm>
              <a:off x="11426985" y="245329"/>
              <a:ext cx="767694" cy="487244"/>
              <a:chOff x="11289749" y="812504"/>
              <a:chExt cx="767694" cy="487244"/>
            </a:xfrm>
          </p:grpSpPr>
          <p:grpSp>
            <p:nvGrpSpPr>
              <p:cNvPr id="73" name="组 2"/>
              <p:cNvGrpSpPr/>
              <p:nvPr/>
            </p:nvGrpSpPr>
            <p:grpSpPr>
              <a:xfrm>
                <a:off x="11289750" y="812504"/>
                <a:ext cx="767693" cy="487244"/>
                <a:chOff x="11424304" y="252856"/>
                <a:chExt cx="767693" cy="487245"/>
              </a:xfrm>
            </p:grpSpPr>
            <p:grpSp>
              <p:nvGrpSpPr>
                <p:cNvPr id="75" name="组 1"/>
                <p:cNvGrpSpPr/>
                <p:nvPr/>
              </p:nvGrpSpPr>
              <p:grpSpPr>
                <a:xfrm>
                  <a:off x="12039604" y="252856"/>
                  <a:ext cx="152393" cy="484287"/>
                  <a:chOff x="12039604" y="252856"/>
                  <a:chExt cx="152393" cy="484287"/>
                </a:xfrm>
              </p:grpSpPr>
              <p:sp>
                <p:nvSpPr>
                  <p:cNvPr id="77" name="圆角矩形 7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圆角矩形 7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圆角矩形 75"/>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4" name="图片 73"/>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72" name="文本框 71"/>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Tree>
    <p:extLst>
      <p:ext uri="{BB962C8B-B14F-4D97-AF65-F5344CB8AC3E}">
        <p14:creationId xmlns:p14="http://schemas.microsoft.com/office/powerpoint/2010/main" val="9421147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756000" y="2088000"/>
            <a:ext cx="2628000"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60" name="文本框 59"/>
          <p:cNvSpPr txBox="1"/>
          <p:nvPr/>
        </p:nvSpPr>
        <p:spPr>
          <a:xfrm>
            <a:off x="647719" y="203187"/>
            <a:ext cx="1438658" cy="584771"/>
          </a:xfrm>
          <a:prstGeom prst="rect">
            <a:avLst/>
          </a:prstGeom>
          <a:noFill/>
        </p:spPr>
        <p:txBody>
          <a:bodyPr wrap="square" lIns="91436" tIns="45718" rIns="91436" bIns="45718" rtlCol="0">
            <a:spAutoFit/>
          </a:bodyPr>
          <a:lstStyle/>
          <a:p>
            <a:pPr algn="ctr"/>
            <a:r>
              <a:rPr lang="zh-CN" altLang="en-US" sz="1600" spc="600" dirty="0">
                <a:solidFill>
                  <a:schemeClr val="tx2"/>
                </a:solidFill>
                <a:latin typeface="微软雅黑" panose="020B0503020204020204" pitchFamily="34" charset="-122"/>
                <a:ea typeface="微软雅黑" panose="020B0503020204020204" pitchFamily="34" charset="-122"/>
              </a:rPr>
              <a:t>数据生命周期管理</a:t>
            </a:r>
          </a:p>
        </p:txBody>
      </p:sp>
      <p:sp>
        <p:nvSpPr>
          <p:cNvPr id="61" name="矩形 60"/>
          <p:cNvSpPr/>
          <p:nvPr/>
        </p:nvSpPr>
        <p:spPr>
          <a:xfrm>
            <a:off x="2443141" y="325001"/>
            <a:ext cx="3519160" cy="400105"/>
          </a:xfrm>
          <a:prstGeom prst="rect">
            <a:avLst/>
          </a:prstGeom>
        </p:spPr>
        <p:txBody>
          <a:bodyPr wrap="none" lIns="91436" tIns="45718" rIns="91436" bIns="45718">
            <a:spAutoFit/>
          </a:bodyPr>
          <a:lstStyle/>
          <a:p>
            <a:pPr algn="ctr"/>
            <a:r>
              <a:rPr lang="en-US" altLang="zh-CN" sz="2000" dirty="0">
                <a:solidFill>
                  <a:schemeClr val="bg1"/>
                </a:solidFill>
                <a:latin typeface="微软雅黑" panose="020B0503020204020204" pitchFamily="34" charset="-122"/>
              </a:rPr>
              <a:t>Data lifecycle management</a:t>
            </a:r>
          </a:p>
        </p:txBody>
      </p:sp>
      <p:grpSp>
        <p:nvGrpSpPr>
          <p:cNvPr id="47" name="组合 46"/>
          <p:cNvGrpSpPr/>
          <p:nvPr/>
        </p:nvGrpSpPr>
        <p:grpSpPr>
          <a:xfrm>
            <a:off x="10058402" y="219571"/>
            <a:ext cx="2110519" cy="487244"/>
            <a:chOff x="10084160" y="245329"/>
            <a:chExt cx="2110519" cy="487244"/>
          </a:xfrm>
        </p:grpSpPr>
        <p:grpSp>
          <p:nvGrpSpPr>
            <p:cNvPr id="48" name="组合 47"/>
            <p:cNvGrpSpPr/>
            <p:nvPr/>
          </p:nvGrpSpPr>
          <p:grpSpPr>
            <a:xfrm>
              <a:off x="11426985" y="245329"/>
              <a:ext cx="767694" cy="487244"/>
              <a:chOff x="11289749" y="812504"/>
              <a:chExt cx="767694" cy="487244"/>
            </a:xfrm>
          </p:grpSpPr>
          <p:grpSp>
            <p:nvGrpSpPr>
              <p:cNvPr id="50" name="组 2"/>
              <p:cNvGrpSpPr/>
              <p:nvPr/>
            </p:nvGrpSpPr>
            <p:grpSpPr>
              <a:xfrm>
                <a:off x="11289750" y="812504"/>
                <a:ext cx="767693" cy="487244"/>
                <a:chOff x="11424304" y="252856"/>
                <a:chExt cx="767693" cy="487245"/>
              </a:xfrm>
            </p:grpSpPr>
            <p:grpSp>
              <p:nvGrpSpPr>
                <p:cNvPr id="52" name="组 1"/>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圆角矩形 52"/>
                <p:cNvSpPr/>
                <p:nvPr/>
              </p:nvSpPr>
              <p:spPr>
                <a:xfrm rot="16200000" flipV="1">
                  <a:off x="11427717" y="252401"/>
                  <a:ext cx="484287" cy="491114"/>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1" name="图片 50"/>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40000" contrast="42000"/>
                        </a14:imgEffect>
                      </a14:imgLayer>
                    </a14:imgProps>
                  </a:ext>
                  <a:ext uri="{28A0092B-C50C-407E-A947-70E740481C1C}">
                    <a14:useLocalDpi xmlns:a14="http://schemas.microsoft.com/office/drawing/2010/main" val="0"/>
                  </a:ext>
                </a:extLst>
              </a:blip>
              <a:stretch>
                <a:fillRect/>
              </a:stretch>
            </p:blipFill>
            <p:spPr>
              <a:xfrm>
                <a:off x="11289749" y="849302"/>
                <a:ext cx="479042" cy="413548"/>
              </a:xfrm>
              <a:prstGeom prst="rect">
                <a:avLst/>
              </a:prstGeom>
              <a:effectLst>
                <a:glow>
                  <a:schemeClr val="accent1"/>
                </a:glow>
              </a:effectLst>
            </p:spPr>
          </p:pic>
        </p:grpSp>
        <p:sp>
          <p:nvSpPr>
            <p:cNvPr id="49" name="文本框 48"/>
            <p:cNvSpPr txBox="1"/>
            <p:nvPr/>
          </p:nvSpPr>
          <p:spPr>
            <a:xfrm>
              <a:off x="10084160" y="296845"/>
              <a:ext cx="1321670" cy="400110"/>
            </a:xfrm>
            <a:prstGeom prst="rect">
              <a:avLst/>
            </a:prstGeom>
            <a:noFill/>
          </p:spPr>
          <p:txBody>
            <a:bodyPr wrap="square" rtlCol="0">
              <a:spAutoFit/>
            </a:bodyPr>
            <a:lstStyle/>
            <a:p>
              <a:pPr algn="ctr"/>
              <a:r>
                <a:rPr lang="zh-CN" altLang="en-US" sz="2000" dirty="0">
                  <a:solidFill>
                    <a:schemeClr val="accent1">
                      <a:lumMod val="40000"/>
                      <a:lumOff val="60000"/>
                    </a:schemeClr>
                  </a:solidFill>
                </a:rPr>
                <a:t>湖南大学</a:t>
              </a:r>
            </a:p>
          </p:txBody>
        </p:sp>
      </p:grpSp>
      <p:sp>
        <p:nvSpPr>
          <p:cNvPr id="2" name="文本框 1"/>
          <p:cNvSpPr txBox="1"/>
          <p:nvPr/>
        </p:nvSpPr>
        <p:spPr>
          <a:xfrm>
            <a:off x="734095" y="1583646"/>
            <a:ext cx="2704563" cy="461665"/>
          </a:xfrm>
          <a:prstGeom prst="rect">
            <a:avLst/>
          </a:prstGeom>
          <a:noFill/>
        </p:spPr>
        <p:txBody>
          <a:bodyPr wrap="square" rtlCol="0">
            <a:spAutoFit/>
          </a:bodyPr>
          <a:lstStyle/>
          <a:p>
            <a:r>
              <a:rPr lang="zh-CN" altLang="en-US" sz="2400" dirty="0"/>
              <a:t>数据生命周期管理</a:t>
            </a:r>
          </a:p>
        </p:txBody>
      </p:sp>
      <p:sp>
        <p:nvSpPr>
          <p:cNvPr id="3" name="文本框 2"/>
          <p:cNvSpPr txBox="1"/>
          <p:nvPr/>
        </p:nvSpPr>
        <p:spPr>
          <a:xfrm>
            <a:off x="1512923" y="2546867"/>
            <a:ext cx="9166154" cy="1754326"/>
          </a:xfrm>
          <a:prstGeom prst="rect">
            <a:avLst/>
          </a:prstGeom>
          <a:noFill/>
        </p:spPr>
        <p:txBody>
          <a:bodyPr wrap="square" rtlCol="0">
            <a:spAutoFit/>
          </a:bodyPr>
          <a:lstStyle/>
          <a:p>
            <a:pPr indent="720000">
              <a:lnSpc>
                <a:spcPct val="150000"/>
              </a:lnSpc>
            </a:pPr>
            <a:r>
              <a:rPr lang="zh-CN" altLang="en-US" sz="2400" dirty="0"/>
              <a:t>数据生命周期管理（</a:t>
            </a:r>
            <a:r>
              <a:rPr lang="en-US" altLang="zh-CN" sz="2400" dirty="0"/>
              <a:t>data life cycle management</a:t>
            </a:r>
            <a:r>
              <a:rPr lang="zh-CN" altLang="en-US" sz="2400" dirty="0"/>
              <a:t>，</a:t>
            </a:r>
            <a:r>
              <a:rPr lang="en-US" altLang="zh-CN" sz="2400" dirty="0"/>
              <a:t>DLM</a:t>
            </a:r>
            <a:r>
              <a:rPr lang="zh-CN" altLang="en-US" sz="2400" dirty="0"/>
              <a:t>）是一种</a:t>
            </a:r>
            <a:r>
              <a:rPr lang="zh-CN" altLang="en-US" sz="2400" dirty="0">
                <a:solidFill>
                  <a:srgbClr val="FF0000"/>
                </a:solidFill>
              </a:rPr>
              <a:t>基于策略的方法</a:t>
            </a:r>
            <a:r>
              <a:rPr lang="zh-CN" altLang="en-US" sz="2400" dirty="0"/>
              <a:t>，用于管理信息系统的数据在</a:t>
            </a:r>
            <a:r>
              <a:rPr lang="zh-CN" altLang="en-US" sz="2400" dirty="0">
                <a:solidFill>
                  <a:srgbClr val="FF0000"/>
                </a:solidFill>
              </a:rPr>
              <a:t>整个生命周期内</a:t>
            </a:r>
            <a:r>
              <a:rPr lang="zh-CN" altLang="en-US" sz="2400" dirty="0"/>
              <a:t>的流动：从创建和初始存储，到它过时被删除。</a:t>
            </a:r>
          </a:p>
        </p:txBody>
      </p:sp>
    </p:spTree>
    <p:extLst>
      <p:ext uri="{BB962C8B-B14F-4D97-AF65-F5344CB8AC3E}">
        <p14:creationId xmlns:p14="http://schemas.microsoft.com/office/powerpoint/2010/main" val="1163129656"/>
      </p:ext>
    </p:extLst>
  </p:cSld>
  <p:clrMapOvr>
    <a:masterClrMapping/>
  </p:clrMapOvr>
  <p:transition spd="slow">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4711</TotalTime>
  <Words>4705</Words>
  <Application>Microsoft Office PowerPoint</Application>
  <PresentationFormat>宽屏</PresentationFormat>
  <Paragraphs>580</Paragraphs>
  <Slides>58</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宋体</vt:lpstr>
      <vt:lpstr>微软雅黑</vt:lpstr>
      <vt:lpstr>Arial</vt:lpstr>
      <vt:lpstr>Calibri</vt:lpstr>
      <vt:lpstr>Century Gothic</vt:lpstr>
      <vt:lpstr>Eras Light ITC</vt:lpstr>
      <vt:lpstr>Segoe UI Semilight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cp:keywords/>
  <dc:description>第一PPT模板网-WWW.1PPT.COM</dc:description>
  <cp:lastModifiedBy>芳芳 许</cp:lastModifiedBy>
  <cp:revision>415</cp:revision>
  <dcterms:created xsi:type="dcterms:W3CDTF">2015-04-07T16:28:23Z</dcterms:created>
  <dcterms:modified xsi:type="dcterms:W3CDTF">2019-05-06T13:19:04Z</dcterms:modified>
  <cp:category>第一PPT模板网-WWW.1PPT.COM</cp:category>
</cp:coreProperties>
</file>