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04" r:id="rId3"/>
    <p:sldId id="2905" r:id="rId4"/>
    <p:sldId id="2906" r:id="rId5"/>
    <p:sldId id="2907" r:id="rId6"/>
    <p:sldId id="1297" r:id="rId7"/>
    <p:sldId id="2910" r:id="rId8"/>
    <p:sldId id="2911" r:id="rId9"/>
    <p:sldId id="2912" r:id="rId10"/>
    <p:sldId id="2913" r:id="rId11"/>
    <p:sldId id="2914" r:id="rId12"/>
    <p:sldId id="2915" r:id="rId13"/>
    <p:sldId id="2916" r:id="rId14"/>
    <p:sldId id="2917" r:id="rId15"/>
    <p:sldId id="2918" r:id="rId16"/>
    <p:sldId id="2919" r:id="rId17"/>
    <p:sldId id="2920" r:id="rId18"/>
    <p:sldId id="2921" r:id="rId19"/>
    <p:sldId id="2922" r:id="rId20"/>
    <p:sldId id="2902" r:id="rId21"/>
    <p:sldId id="2924" r:id="rId22"/>
    <p:sldId id="258"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eng xiaoyi" initials="fx" lastIdx="2" clrIdx="0">
    <p:extLst>
      <p:ext uri="{19B8F6BF-5375-455C-9EA6-DF929625EA0E}">
        <p15:presenceInfo xmlns:p15="http://schemas.microsoft.com/office/powerpoint/2012/main" userId="506b81f12935616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1A1A"/>
    <a:srgbClr val="396F0D"/>
    <a:srgbClr val="EF28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78579" autoAdjust="0"/>
  </p:normalViewPr>
  <p:slideViewPr>
    <p:cSldViewPr snapToGrid="0">
      <p:cViewPr varScale="1">
        <p:scale>
          <a:sx n="77" d="100"/>
          <a:sy n="77" d="100"/>
        </p:scale>
        <p:origin x="1142"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9CC9E-3D4F-4C28-963A-3A7A37036FC9}" type="datetimeFigureOut">
              <a:rPr lang="zh-CN" altLang="en-US" smtClean="0"/>
              <a:t>2019/6/4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C6503-45A0-4B19-9F24-F1D65162F53A}" type="slidenum">
              <a:rPr lang="zh-CN" altLang="en-US" smtClean="0"/>
              <a:t>‹#›</a:t>
            </a:fld>
            <a:endParaRPr lang="zh-CN" altLang="en-US"/>
          </a:p>
        </p:txBody>
      </p:sp>
    </p:spTree>
    <p:extLst>
      <p:ext uri="{BB962C8B-B14F-4D97-AF65-F5344CB8AC3E}">
        <p14:creationId xmlns:p14="http://schemas.microsoft.com/office/powerpoint/2010/main" val="3495956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1</a:t>
            </a:fld>
            <a:endParaRPr lang="zh-CN" altLang="en-US"/>
          </a:p>
        </p:txBody>
      </p:sp>
    </p:spTree>
    <p:extLst>
      <p:ext uri="{BB962C8B-B14F-4D97-AF65-F5344CB8AC3E}">
        <p14:creationId xmlns:p14="http://schemas.microsoft.com/office/powerpoint/2010/main" val="210131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10</a:t>
            </a:fld>
            <a:endParaRPr lang="zh-CN" altLang="en-US"/>
          </a:p>
        </p:txBody>
      </p:sp>
    </p:spTree>
    <p:extLst>
      <p:ext uri="{BB962C8B-B14F-4D97-AF65-F5344CB8AC3E}">
        <p14:creationId xmlns:p14="http://schemas.microsoft.com/office/powerpoint/2010/main" val="121936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11</a:t>
            </a:fld>
            <a:endParaRPr lang="zh-CN" altLang="en-US"/>
          </a:p>
        </p:txBody>
      </p:sp>
    </p:spTree>
    <p:extLst>
      <p:ext uri="{BB962C8B-B14F-4D97-AF65-F5344CB8AC3E}">
        <p14:creationId xmlns:p14="http://schemas.microsoft.com/office/powerpoint/2010/main" val="17238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12</a:t>
            </a:fld>
            <a:endParaRPr lang="zh-CN" altLang="en-US"/>
          </a:p>
        </p:txBody>
      </p:sp>
    </p:spTree>
    <p:extLst>
      <p:ext uri="{BB962C8B-B14F-4D97-AF65-F5344CB8AC3E}">
        <p14:creationId xmlns:p14="http://schemas.microsoft.com/office/powerpoint/2010/main" val="692316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13</a:t>
            </a:fld>
            <a:endParaRPr lang="zh-CN" altLang="en-US"/>
          </a:p>
        </p:txBody>
      </p:sp>
    </p:spTree>
    <p:extLst>
      <p:ext uri="{BB962C8B-B14F-4D97-AF65-F5344CB8AC3E}">
        <p14:creationId xmlns:p14="http://schemas.microsoft.com/office/powerpoint/2010/main" val="70893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14</a:t>
            </a:fld>
            <a:endParaRPr lang="zh-CN" altLang="en-US"/>
          </a:p>
        </p:txBody>
      </p:sp>
    </p:spTree>
    <p:extLst>
      <p:ext uri="{BB962C8B-B14F-4D97-AF65-F5344CB8AC3E}">
        <p14:creationId xmlns:p14="http://schemas.microsoft.com/office/powerpoint/2010/main" val="3757275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15</a:t>
            </a:fld>
            <a:endParaRPr lang="zh-CN" altLang="en-US"/>
          </a:p>
        </p:txBody>
      </p:sp>
    </p:spTree>
    <p:extLst>
      <p:ext uri="{BB962C8B-B14F-4D97-AF65-F5344CB8AC3E}">
        <p14:creationId xmlns:p14="http://schemas.microsoft.com/office/powerpoint/2010/main" val="3702720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16</a:t>
            </a:fld>
            <a:endParaRPr lang="zh-CN" altLang="en-US"/>
          </a:p>
        </p:txBody>
      </p:sp>
    </p:spTree>
    <p:extLst>
      <p:ext uri="{BB962C8B-B14F-4D97-AF65-F5344CB8AC3E}">
        <p14:creationId xmlns:p14="http://schemas.microsoft.com/office/powerpoint/2010/main" val="2137302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17</a:t>
            </a:fld>
            <a:endParaRPr lang="zh-CN" altLang="en-US"/>
          </a:p>
        </p:txBody>
      </p:sp>
    </p:spTree>
    <p:extLst>
      <p:ext uri="{BB962C8B-B14F-4D97-AF65-F5344CB8AC3E}">
        <p14:creationId xmlns:p14="http://schemas.microsoft.com/office/powerpoint/2010/main" val="770130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18</a:t>
            </a:fld>
            <a:endParaRPr lang="zh-CN" altLang="en-US"/>
          </a:p>
        </p:txBody>
      </p:sp>
    </p:spTree>
    <p:extLst>
      <p:ext uri="{BB962C8B-B14F-4D97-AF65-F5344CB8AC3E}">
        <p14:creationId xmlns:p14="http://schemas.microsoft.com/office/powerpoint/2010/main" val="2695115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19</a:t>
            </a:fld>
            <a:endParaRPr lang="zh-CN" altLang="en-US"/>
          </a:p>
        </p:txBody>
      </p:sp>
    </p:spTree>
    <p:extLst>
      <p:ext uri="{BB962C8B-B14F-4D97-AF65-F5344CB8AC3E}">
        <p14:creationId xmlns:p14="http://schemas.microsoft.com/office/powerpoint/2010/main" val="800849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2</a:t>
            </a:fld>
            <a:endParaRPr lang="zh-CN" altLang="en-US"/>
          </a:p>
        </p:txBody>
      </p:sp>
    </p:spTree>
    <p:extLst>
      <p:ext uri="{BB962C8B-B14F-4D97-AF65-F5344CB8AC3E}">
        <p14:creationId xmlns:p14="http://schemas.microsoft.com/office/powerpoint/2010/main" val="51673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4281D7-AB8B-4A49-B31C-4FE8BBA57302}" type="slidenum">
              <a:rPr lang="zh-CN" altLang="en-US" smtClean="0"/>
              <a:t>20</a:t>
            </a:fld>
            <a:endParaRPr lang="zh-CN" altLang="en-US"/>
          </a:p>
        </p:txBody>
      </p:sp>
    </p:spTree>
    <p:extLst>
      <p:ext uri="{BB962C8B-B14F-4D97-AF65-F5344CB8AC3E}">
        <p14:creationId xmlns:p14="http://schemas.microsoft.com/office/powerpoint/2010/main" val="1050460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21</a:t>
            </a:fld>
            <a:endParaRPr lang="zh-CN" altLang="en-US"/>
          </a:p>
        </p:txBody>
      </p:sp>
    </p:spTree>
    <p:extLst>
      <p:ext uri="{BB962C8B-B14F-4D97-AF65-F5344CB8AC3E}">
        <p14:creationId xmlns:p14="http://schemas.microsoft.com/office/powerpoint/2010/main" val="2886259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4EC6503-45A0-4B19-9F24-F1D65162F53A}" type="slidenum">
              <a:rPr lang="zh-CN" altLang="en-US" smtClean="0"/>
              <a:t>22</a:t>
            </a:fld>
            <a:endParaRPr lang="zh-CN" altLang="en-US"/>
          </a:p>
        </p:txBody>
      </p:sp>
    </p:spTree>
    <p:extLst>
      <p:ext uri="{BB962C8B-B14F-4D97-AF65-F5344CB8AC3E}">
        <p14:creationId xmlns:p14="http://schemas.microsoft.com/office/powerpoint/2010/main" val="940057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3</a:t>
            </a:fld>
            <a:endParaRPr lang="zh-CN" altLang="en-US"/>
          </a:p>
        </p:txBody>
      </p:sp>
    </p:spTree>
    <p:extLst>
      <p:ext uri="{BB962C8B-B14F-4D97-AF65-F5344CB8AC3E}">
        <p14:creationId xmlns:p14="http://schemas.microsoft.com/office/powerpoint/2010/main" val="232004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4</a:t>
            </a:fld>
            <a:endParaRPr lang="zh-CN" altLang="en-US"/>
          </a:p>
        </p:txBody>
      </p:sp>
    </p:spTree>
    <p:extLst>
      <p:ext uri="{BB962C8B-B14F-4D97-AF65-F5344CB8AC3E}">
        <p14:creationId xmlns:p14="http://schemas.microsoft.com/office/powerpoint/2010/main" val="4043642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5</a:t>
            </a:fld>
            <a:endParaRPr lang="zh-CN" altLang="en-US"/>
          </a:p>
        </p:txBody>
      </p:sp>
    </p:spTree>
    <p:extLst>
      <p:ext uri="{BB962C8B-B14F-4D97-AF65-F5344CB8AC3E}">
        <p14:creationId xmlns:p14="http://schemas.microsoft.com/office/powerpoint/2010/main" val="4042895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7E589B5-A323-444B-9143-B068A09F1935}" type="slidenum">
              <a:rPr lang="zh-CN" altLang="en-US" smtClean="0"/>
              <a:t>6</a:t>
            </a:fld>
            <a:endParaRPr lang="zh-CN" altLang="en-US"/>
          </a:p>
        </p:txBody>
      </p:sp>
    </p:spTree>
    <p:extLst>
      <p:ext uri="{BB962C8B-B14F-4D97-AF65-F5344CB8AC3E}">
        <p14:creationId xmlns:p14="http://schemas.microsoft.com/office/powerpoint/2010/main" val="881972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7</a:t>
            </a:fld>
            <a:endParaRPr lang="zh-CN" altLang="en-US"/>
          </a:p>
        </p:txBody>
      </p:sp>
    </p:spTree>
    <p:extLst>
      <p:ext uri="{BB962C8B-B14F-4D97-AF65-F5344CB8AC3E}">
        <p14:creationId xmlns:p14="http://schemas.microsoft.com/office/powerpoint/2010/main" val="366503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8</a:t>
            </a:fld>
            <a:endParaRPr lang="zh-CN" altLang="en-US"/>
          </a:p>
        </p:txBody>
      </p:sp>
    </p:spTree>
    <p:extLst>
      <p:ext uri="{BB962C8B-B14F-4D97-AF65-F5344CB8AC3E}">
        <p14:creationId xmlns:p14="http://schemas.microsoft.com/office/powerpoint/2010/main" val="48083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EC6503-45A0-4B19-9F24-F1D65162F53A}" type="slidenum">
              <a:rPr lang="zh-CN" altLang="en-US" smtClean="0"/>
              <a:t>9</a:t>
            </a:fld>
            <a:endParaRPr lang="zh-CN" altLang="en-US"/>
          </a:p>
        </p:txBody>
      </p:sp>
    </p:spTree>
    <p:extLst>
      <p:ext uri="{BB962C8B-B14F-4D97-AF65-F5344CB8AC3E}">
        <p14:creationId xmlns:p14="http://schemas.microsoft.com/office/powerpoint/2010/main" val="3434327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D4112B9-3390-4864-AAE4-1AB598AA1CA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2"/>
          <a:stretch/>
        </p:blipFill>
        <p:spPr>
          <a:xfrm rot="16200000" flipH="1">
            <a:off x="-1686108" y="1686109"/>
            <a:ext cx="6858000" cy="3485782"/>
          </a:xfrm>
          <a:prstGeom prst="rect">
            <a:avLst/>
          </a:prstGeom>
        </p:spPr>
      </p:pic>
    </p:spTree>
    <p:extLst>
      <p:ext uri="{BB962C8B-B14F-4D97-AF65-F5344CB8AC3E}">
        <p14:creationId xmlns:p14="http://schemas.microsoft.com/office/powerpoint/2010/main" val="683279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08F1E-950E-4E60-9E04-DE9D808772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5FB977-B83B-41B8-95AE-C7F6A85874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7D21B5-539B-4939-808E-5045AB899686}"/>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57E76394-C20B-41F7-B246-309B1E3F63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F46B8E-F6C7-4FEA-A707-7E94E8CF6B39}"/>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1747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7204B3-F42B-457B-A08F-354C67CF5E3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DFF529-AC57-433A-B42D-85B944E80B0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781C7A-01DE-4716-84FC-5BD9CBE64638}"/>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0D78C4BE-8ED3-419C-A21A-7EF7A9A617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75FFD-DB46-4916-850B-6FFFA3B1396A}"/>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5036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 Columns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166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8ED01E-4EE5-45B7-A7F9-52D3408A9B1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2"/>
          <a:stretch/>
        </p:blipFill>
        <p:spPr>
          <a:xfrm rot="16200000" flipH="1" flipV="1">
            <a:off x="7020109" y="1686109"/>
            <a:ext cx="6858000" cy="3485782"/>
          </a:xfrm>
          <a:prstGeom prst="rect">
            <a:avLst/>
          </a:prstGeom>
        </p:spPr>
      </p:pic>
    </p:spTree>
    <p:extLst>
      <p:ext uri="{BB962C8B-B14F-4D97-AF65-F5344CB8AC3E}">
        <p14:creationId xmlns:p14="http://schemas.microsoft.com/office/powerpoint/2010/main" val="14957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EA9E005-2EA8-4F13-9E11-3E9E5D9080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4136"/>
          <a:stretch/>
        </p:blipFill>
        <p:spPr>
          <a:xfrm flipV="1">
            <a:off x="0" y="3143791"/>
            <a:ext cx="12192000" cy="3714209"/>
          </a:xfrm>
          <a:prstGeom prst="rect">
            <a:avLst/>
          </a:prstGeom>
        </p:spPr>
      </p:pic>
    </p:spTree>
    <p:extLst>
      <p:ext uri="{BB962C8B-B14F-4D97-AF65-F5344CB8AC3E}">
        <p14:creationId xmlns:p14="http://schemas.microsoft.com/office/powerpoint/2010/main" val="2073731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E30863-E874-4FDD-A28E-94BFB43AF4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041C78-C500-428E-BD96-57325103524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2E977A2-ED00-4C31-8B36-A81E0DCA853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FD68EEF-0E7A-45CA-9F8B-146F9D651AAA}"/>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F785EEF0-B0BD-464E-9D4A-51E04E3DC3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DD3952-9952-4862-99B4-D4783658990C}"/>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
        <p:nvSpPr>
          <p:cNvPr id="9" name="矩形 8"/>
          <p:cNvSpPr/>
          <p:nvPr userDrawn="1"/>
        </p:nvSpPr>
        <p:spPr>
          <a:xfrm>
            <a:off x="8799352" y="6426894"/>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376198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188F5-A678-41C6-A7F5-C33F68FA5E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379A2F-0AB3-4B30-B150-554022AEC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F4611DD-FA71-4B24-94DC-254D1D90C97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68D5B-EB59-4C42-A180-0041DA11A1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CA2BEE6-7D84-4301-BA1C-A85E1C2F036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8ABF59B-BACE-48B3-8C66-9C54553C74A9}"/>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8" name="页脚占位符 7">
            <a:extLst>
              <a:ext uri="{FF2B5EF4-FFF2-40B4-BE49-F238E27FC236}">
                <a16:creationId xmlns:a16="http://schemas.microsoft.com/office/drawing/2014/main" id="{C1BD1919-85BF-439F-A4D1-A2CD06139F5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44A3FB-01FE-4CB2-BCB8-81C4B78EC18E}"/>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20339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F5837-41E9-4883-95E2-440EDE9608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0CE502B-4FD6-486F-857D-B49DCA2A7D76}"/>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4" name="页脚占位符 3">
            <a:extLst>
              <a:ext uri="{FF2B5EF4-FFF2-40B4-BE49-F238E27FC236}">
                <a16:creationId xmlns:a16="http://schemas.microsoft.com/office/drawing/2014/main" id="{72EA74AF-4DC3-4A73-BB10-2CB4C232FAE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419C19-3AC1-4DEF-8A20-480C31CAD365}"/>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135914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242B39-4B89-49D3-A42D-E87770B97C7A}"/>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3" name="页脚占位符 2">
            <a:extLst>
              <a:ext uri="{FF2B5EF4-FFF2-40B4-BE49-F238E27FC236}">
                <a16:creationId xmlns:a16="http://schemas.microsoft.com/office/drawing/2014/main" id="{23852875-E091-47CA-9E56-6DB6948D71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600997-684D-4B6F-ACD7-702930490481}"/>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318892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BBC0A-2E57-4B49-AA8C-108A936526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E4FC68-A622-4D2F-A701-4A78C51C7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3EFFF1B-5DD0-4035-A61A-45E3E735B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D40333E-918E-4C28-B12B-C36E73A13F6B}"/>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00E6BAF7-43BA-4017-B5D2-0D37EA4548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3D70A64-142A-4A10-8B19-CDAB24229B59}"/>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99611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A644C-84F6-404C-AE08-509E0CFFA7A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C8BEC7-7E11-4087-BA5F-1255A70A8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CB1FDA0-CD2A-4167-8717-6130594AE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D2BC55-B400-48E0-B1AD-7DF2EFFDA114}"/>
              </a:ext>
            </a:extLst>
          </p:cNvPr>
          <p:cNvSpPr>
            <a:spLocks noGrp="1"/>
          </p:cNvSpPr>
          <p:nvPr>
            <p:ph type="dt" sz="half" idx="10"/>
          </p:nvPr>
        </p:nvSpPr>
        <p:spPr/>
        <p:txBody>
          <a:bodyPr/>
          <a:lstStyle/>
          <a:p>
            <a:fld id="{6B739126-C6FF-42F4-8612-CBDFEF8D6FC4}" type="datetimeFigureOut">
              <a:rPr lang="zh-CN" altLang="en-US" smtClean="0"/>
              <a:t>2019/6/4</a:t>
            </a:fld>
            <a:endParaRPr lang="zh-CN" altLang="en-US"/>
          </a:p>
        </p:txBody>
      </p:sp>
      <p:sp>
        <p:nvSpPr>
          <p:cNvPr id="6" name="页脚占位符 5">
            <a:extLst>
              <a:ext uri="{FF2B5EF4-FFF2-40B4-BE49-F238E27FC236}">
                <a16:creationId xmlns:a16="http://schemas.microsoft.com/office/drawing/2014/main" id="{8F9319BD-E4AA-427D-A68C-E98B2F710C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352765-FCD9-4AB4-B602-1DA0CE37BC67}"/>
              </a:ext>
            </a:extLst>
          </p:cNvPr>
          <p:cNvSpPr>
            <a:spLocks noGrp="1"/>
          </p:cNvSpPr>
          <p:nvPr>
            <p:ph type="sldNum" sz="quarter" idx="12"/>
          </p:nvPr>
        </p:nvSpPr>
        <p:spPr/>
        <p:txBody>
          <a:body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19468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14C4DB-8A06-4513-AE57-BD90EDD19B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CE8B964-14D7-476E-8951-9B0196AAD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B32830-A370-4710-8E08-632E8C05D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39126-C6FF-42F4-8612-CBDFEF8D6FC4}" type="datetimeFigureOut">
              <a:rPr lang="zh-CN" altLang="en-US" smtClean="0"/>
              <a:t>2019/6/4</a:t>
            </a:fld>
            <a:endParaRPr lang="zh-CN" altLang="en-US"/>
          </a:p>
        </p:txBody>
      </p:sp>
      <p:sp>
        <p:nvSpPr>
          <p:cNvPr id="5" name="页脚占位符 4">
            <a:extLst>
              <a:ext uri="{FF2B5EF4-FFF2-40B4-BE49-F238E27FC236}">
                <a16:creationId xmlns:a16="http://schemas.microsoft.com/office/drawing/2014/main" id="{913262A2-7B44-4B92-8A15-1A7C22C6B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185B9C3-466B-49D3-85FA-54A24A313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1415C-84D5-4AF8-BC08-5FD8B2E66014}" type="slidenum">
              <a:rPr lang="zh-CN" altLang="en-US" smtClean="0"/>
              <a:t>‹#›</a:t>
            </a:fld>
            <a:endParaRPr lang="zh-CN" altLang="en-US"/>
          </a:p>
        </p:txBody>
      </p:sp>
    </p:spTree>
    <p:extLst>
      <p:ext uri="{BB962C8B-B14F-4D97-AF65-F5344CB8AC3E}">
        <p14:creationId xmlns:p14="http://schemas.microsoft.com/office/powerpoint/2010/main" val="417383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4">
            <a:extLst>
              <a:ext uri="{FF2B5EF4-FFF2-40B4-BE49-F238E27FC236}">
                <a16:creationId xmlns:a16="http://schemas.microsoft.com/office/drawing/2014/main" id="{AB135403-2EFF-415F-95C5-575BC6D11760}"/>
              </a:ext>
            </a:extLst>
          </p:cNvPr>
          <p:cNvSpPr txBox="1"/>
          <p:nvPr/>
        </p:nvSpPr>
        <p:spPr>
          <a:xfrm>
            <a:off x="2743199" y="2111818"/>
            <a:ext cx="8807116"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zh-CN" sz="3600" b="1" dirty="0">
                <a:solidFill>
                  <a:srgbClr val="1A1A1A"/>
                </a:solidFill>
                <a:latin typeface="微软雅黑" panose="020B0503020204020204" pitchFamily="34" charset="-122"/>
                <a:ea typeface="微软雅黑" panose="020B0503020204020204" pitchFamily="34" charset="-122"/>
                <a:cs typeface="+mn-ea"/>
                <a:sym typeface="FZHei-B01S" panose="02010601030101010101" pitchFamily="2" charset="-122"/>
              </a:rPr>
              <a:t>Auto-Scaling Web Applications in Clouds: A Taxonomy and Survey</a:t>
            </a:r>
          </a:p>
        </p:txBody>
      </p:sp>
      <p:sp>
        <p:nvSpPr>
          <p:cNvPr id="16" name="文本框 8">
            <a:extLst>
              <a:ext uri="{FF2B5EF4-FFF2-40B4-BE49-F238E27FC236}">
                <a16:creationId xmlns:a16="http://schemas.microsoft.com/office/drawing/2014/main" id="{F1185B48-F0D6-4919-8EC9-1A81CB300A29}"/>
              </a:ext>
            </a:extLst>
          </p:cNvPr>
          <p:cNvSpPr txBox="1"/>
          <p:nvPr/>
        </p:nvSpPr>
        <p:spPr>
          <a:xfrm>
            <a:off x="2430378" y="3927393"/>
            <a:ext cx="9305169"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CN" altLang="en-US" sz="3200" dirty="0"/>
              <a:t>云中的</a:t>
            </a:r>
            <a:r>
              <a:rPr lang="en-US" altLang="zh-CN" sz="3200" dirty="0"/>
              <a:t>Web</a:t>
            </a:r>
            <a:r>
              <a:rPr lang="zh-CN" altLang="en-US" sz="3200" dirty="0"/>
              <a:t>应用程序自动伸缩</a:t>
            </a:r>
            <a:r>
              <a:rPr lang="en-US" altLang="zh-CN" sz="3200" dirty="0"/>
              <a:t>:</a:t>
            </a:r>
            <a:r>
              <a:rPr lang="zh-CN" altLang="en-US" sz="3200" dirty="0"/>
              <a:t>一种分类法和调查</a:t>
            </a:r>
          </a:p>
        </p:txBody>
      </p:sp>
      <p:grpSp>
        <p:nvGrpSpPr>
          <p:cNvPr id="18" name="组合 17">
            <a:extLst>
              <a:ext uri="{FF2B5EF4-FFF2-40B4-BE49-F238E27FC236}">
                <a16:creationId xmlns:a16="http://schemas.microsoft.com/office/drawing/2014/main" id="{4D41D1FF-D527-4A3C-B06E-787B6946174C}"/>
              </a:ext>
            </a:extLst>
          </p:cNvPr>
          <p:cNvGrpSpPr/>
          <p:nvPr/>
        </p:nvGrpSpPr>
        <p:grpSpPr>
          <a:xfrm>
            <a:off x="5262859" y="5066139"/>
            <a:ext cx="2378074" cy="436246"/>
            <a:chOff x="4929134" y="3536850"/>
            <a:chExt cx="1783556" cy="327184"/>
          </a:xfrm>
        </p:grpSpPr>
        <p:sp>
          <p:nvSpPr>
            <p:cNvPr id="19" name="圆角矩形 45">
              <a:extLst>
                <a:ext uri="{FF2B5EF4-FFF2-40B4-BE49-F238E27FC236}">
                  <a16:creationId xmlns:a16="http://schemas.microsoft.com/office/drawing/2014/main" id="{8A79E1F4-65AD-4962-87EF-F12E0AFB82FC}"/>
                </a:ext>
              </a:extLst>
            </p:cNvPr>
            <p:cNvSpPr/>
            <p:nvPr/>
          </p:nvSpPr>
          <p:spPr>
            <a:xfrm>
              <a:off x="4929134" y="3536850"/>
              <a:ext cx="1783556" cy="327184"/>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3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TextBox 13">
              <a:extLst>
                <a:ext uri="{FF2B5EF4-FFF2-40B4-BE49-F238E27FC236}">
                  <a16:creationId xmlns:a16="http://schemas.microsoft.com/office/drawing/2014/main" id="{9CAEB43C-DACF-4907-807B-DE1DA1CFBC18}"/>
                </a:ext>
              </a:extLst>
            </p:cNvPr>
            <p:cNvSpPr txBox="1"/>
            <p:nvPr/>
          </p:nvSpPr>
          <p:spPr>
            <a:xfrm>
              <a:off x="5124691" y="3559472"/>
              <a:ext cx="1392449" cy="284501"/>
            </a:xfrm>
            <a:prstGeom prst="rect">
              <a:avLst/>
            </a:prstGeom>
            <a:noFill/>
          </p:spPr>
          <p:txBody>
            <a:bodyPr wrap="none" rtlCol="0">
              <a:spAutoFit/>
            </a:bodyPr>
            <a:lstStyle/>
            <a:p>
              <a:pPr algn="ctr"/>
              <a:r>
                <a:rPr lang="zh-CN" altLang="en-US" sz="186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rPr>
                <a:t>汇报人：冯潇逸</a:t>
              </a:r>
            </a:p>
          </p:txBody>
        </p:sp>
      </p:grpSp>
    </p:spTree>
    <p:extLst>
      <p:ext uri="{BB962C8B-B14F-4D97-AF65-F5344CB8AC3E}">
        <p14:creationId xmlns:p14="http://schemas.microsoft.com/office/powerpoint/2010/main" val="353999116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15"/>
                                        </p:tgtEl>
                                        <p:attrNameLst>
                                          <p:attrName>ppt_y</p:attrName>
                                        </p:attrNameLst>
                                      </p:cBhvr>
                                      <p:tavLst>
                                        <p:tav tm="0">
                                          <p:val>
                                            <p:strVal val="#ppt_y"/>
                                          </p:val>
                                        </p:tav>
                                        <p:tav tm="100000">
                                          <p:val>
                                            <p:strVal val="#ppt_y"/>
                                          </p:val>
                                        </p:tav>
                                      </p:tavLst>
                                    </p:anim>
                                    <p:anim calcmode="lin" valueType="num">
                                      <p:cBhvr>
                                        <p:cTn id="9" dur="10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15"/>
                                        </p:tgtEl>
                                      </p:cBhvr>
                                    </p:animEffect>
                                  </p:childTnLst>
                                </p:cTn>
                              </p:par>
                            </p:childTnLst>
                          </p:cTn>
                        </p:par>
                        <p:par>
                          <p:cTn id="12" fill="hold">
                            <p:stCondLst>
                              <p:cond delay="63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16"/>
                                        </p:tgtEl>
                                        <p:attrNameLst>
                                          <p:attrName>style.visibility</p:attrName>
                                        </p:attrNameLst>
                                      </p:cBhvr>
                                      <p:to>
                                        <p:strVal val="visible"/>
                                      </p:to>
                                    </p:set>
                                    <p:anim by="(-#ppt_w*2)" calcmode="lin" valueType="num">
                                      <p:cBhvr rctx="PPT">
                                        <p:cTn id="15" dur="500" autoRev="1" fill="hold">
                                          <p:stCondLst>
                                            <p:cond delay="0"/>
                                          </p:stCondLst>
                                        </p:cTn>
                                        <p:tgtEl>
                                          <p:spTgt spid="16"/>
                                        </p:tgtEl>
                                        <p:attrNameLst>
                                          <p:attrName>ppt_w</p:attrName>
                                        </p:attrNameLst>
                                      </p:cBhvr>
                                    </p:anim>
                                    <p:anim by="(#ppt_w*0.50)" calcmode="lin" valueType="num">
                                      <p:cBhvr>
                                        <p:cTn id="16" dur="500" decel="50000" autoRev="1" fill="hold">
                                          <p:stCondLst>
                                            <p:cond delay="0"/>
                                          </p:stCondLst>
                                        </p:cTn>
                                        <p:tgtEl>
                                          <p:spTgt spid="16"/>
                                        </p:tgtEl>
                                        <p:attrNameLst>
                                          <p:attrName>ppt_x</p:attrName>
                                        </p:attrNameLst>
                                      </p:cBhvr>
                                    </p:anim>
                                    <p:anim from="(-#ppt_h/2)" to="(#ppt_y)" calcmode="lin" valueType="num">
                                      <p:cBhvr>
                                        <p:cTn id="17" dur="1000" fill="hold">
                                          <p:stCondLst>
                                            <p:cond delay="0"/>
                                          </p:stCondLst>
                                        </p:cTn>
                                        <p:tgtEl>
                                          <p:spTgt spid="16"/>
                                        </p:tgtEl>
                                        <p:attrNameLst>
                                          <p:attrName>ppt_y</p:attrName>
                                        </p:attrNameLst>
                                      </p:cBhvr>
                                    </p:anim>
                                    <p:animRot by="21600000">
                                      <p:cBhvr>
                                        <p:cTn id="18" dur="1000" fill="hold">
                                          <p:stCondLst>
                                            <p:cond delay="0"/>
                                          </p:stCondLst>
                                        </p:cTn>
                                        <p:tgtEl>
                                          <p:spTgt spid="16"/>
                                        </p:tgtEl>
                                        <p:attrNameLst>
                                          <p:attrName>r</p:attrName>
                                        </p:attrNameLst>
                                      </p:cBhvr>
                                    </p:animRot>
                                  </p:childTnLst>
                                </p:cTn>
                              </p:par>
                            </p:childTnLst>
                          </p:cTn>
                        </p:par>
                        <p:par>
                          <p:cTn id="19" fill="hold">
                            <p:stCondLst>
                              <p:cond delay="9500"/>
                            </p:stCondLst>
                            <p:childTnLst>
                              <p:par>
                                <p:cTn id="20" presetID="53" presetClass="entr" presetSubtype="16"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fltVal val="0"/>
                                          </p:val>
                                        </p:tav>
                                        <p:tav tm="100000">
                                          <p:val>
                                            <p:strVal val="#ppt_w"/>
                                          </p:val>
                                        </p:tav>
                                      </p:tavLst>
                                    </p:anim>
                                    <p:anim calcmode="lin" valueType="num">
                                      <p:cBhvr>
                                        <p:cTn id="23" dur="1000" fill="hold"/>
                                        <p:tgtEl>
                                          <p:spTgt spid="18"/>
                                        </p:tgtEl>
                                        <p:attrNameLst>
                                          <p:attrName>ppt_h</p:attrName>
                                        </p:attrNameLst>
                                      </p:cBhvr>
                                      <p:tavLst>
                                        <p:tav tm="0">
                                          <p:val>
                                            <p:fltVal val="0"/>
                                          </p:val>
                                        </p:tav>
                                        <p:tav tm="100000">
                                          <p:val>
                                            <p:strVal val="#ppt_h"/>
                                          </p:val>
                                        </p:tav>
                                      </p:tavLst>
                                    </p:anim>
                                    <p:animEffect transition="in" filter="fade">
                                      <p:cBhvr>
                                        <p:cTn id="2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40020B-704F-40D6-AE71-6D3C453173F3}"/>
              </a:ext>
            </a:extLst>
          </p:cNvPr>
          <p:cNvSpPr txBox="1"/>
          <p:nvPr/>
        </p:nvSpPr>
        <p:spPr>
          <a:xfrm>
            <a:off x="565265" y="407324"/>
            <a:ext cx="3890357" cy="461665"/>
          </a:xfrm>
          <a:prstGeom prst="rect">
            <a:avLst/>
          </a:prstGeom>
          <a:noFill/>
        </p:spPr>
        <p:txBody>
          <a:bodyPr wrap="square" rtlCol="0">
            <a:spAutoFit/>
          </a:bodyPr>
          <a:lstStyle/>
          <a:p>
            <a:r>
              <a:rPr lang="zh-CN" altLang="en-US" sz="2400" b="1" dirty="0"/>
              <a:t>基于规则的方法</a:t>
            </a:r>
          </a:p>
        </p:txBody>
      </p:sp>
      <p:sp>
        <p:nvSpPr>
          <p:cNvPr id="3" name="文本框 2">
            <a:extLst>
              <a:ext uri="{FF2B5EF4-FFF2-40B4-BE49-F238E27FC236}">
                <a16:creationId xmlns:a16="http://schemas.microsoft.com/office/drawing/2014/main" id="{94F2E83A-68C7-4649-A270-33C312B1CE29}"/>
              </a:ext>
            </a:extLst>
          </p:cNvPr>
          <p:cNvSpPr txBox="1"/>
          <p:nvPr/>
        </p:nvSpPr>
        <p:spPr>
          <a:xfrm>
            <a:off x="1083624" y="1179022"/>
            <a:ext cx="8005156" cy="4678204"/>
          </a:xfrm>
          <a:prstGeom prst="rect">
            <a:avLst/>
          </a:prstGeom>
          <a:noFill/>
        </p:spPr>
        <p:txBody>
          <a:bodyPr wrap="square" rtlCol="0">
            <a:spAutoFit/>
          </a:bodyPr>
          <a:lstStyle/>
          <a:p>
            <a:r>
              <a:rPr lang="zh-CN" altLang="zh-CN" sz="2400" dirty="0"/>
              <a:t>从理论上讲，简单的基于规则的方法不涉及精确的资源估计，只涉及经验估计，而经验估计在规则的操作部分为添加或删除一定数量或百分比的实例。</a:t>
            </a:r>
            <a:endParaRPr lang="en-US" altLang="zh-CN" sz="2400" dirty="0"/>
          </a:p>
          <a:p>
            <a:endParaRPr lang="en-US" altLang="zh-CN" sz="2400" dirty="0"/>
          </a:p>
          <a:p>
            <a:endParaRPr lang="en-US" altLang="zh-CN" sz="2400" dirty="0"/>
          </a:p>
          <a:p>
            <a:r>
              <a:rPr lang="zh-CN" altLang="en-US" sz="2400" dirty="0"/>
              <a:t>缺点：</a:t>
            </a:r>
            <a:endParaRPr lang="en-US" altLang="zh-CN" sz="2400" dirty="0"/>
          </a:p>
          <a:p>
            <a:pPr marL="342900" indent="-342900">
              <a:buFont typeface="Arial" panose="020B0604020202020204" pitchFamily="34" charset="0"/>
              <a:buChar char="•"/>
            </a:pPr>
            <a:r>
              <a:rPr lang="zh-CN" altLang="zh-CN" sz="2400" dirty="0"/>
              <a:t>需要</a:t>
            </a:r>
            <a:r>
              <a:rPr lang="zh-CN" altLang="en-US" sz="2400" dirty="0"/>
              <a:t>大量相关</a:t>
            </a:r>
            <a:r>
              <a:rPr lang="zh-CN" altLang="zh-CN" sz="2400" dirty="0"/>
              <a:t>应用程序和专家知识，以确定阈值和适当的操作</a:t>
            </a:r>
            <a:r>
              <a:rPr lang="zh-CN" altLang="en-US" sz="2400" dirty="0"/>
              <a:t>；</a:t>
            </a:r>
            <a:endParaRPr lang="en-US" altLang="zh-CN" sz="2400" dirty="0"/>
          </a:p>
          <a:p>
            <a:pPr marL="342900" indent="-342900">
              <a:buFont typeface="Arial" panose="020B0604020202020204" pitchFamily="34" charset="0"/>
              <a:buChar char="•"/>
            </a:pPr>
            <a:r>
              <a:rPr lang="zh-CN" altLang="zh-CN" sz="2400" dirty="0"/>
              <a:t>当工作负载或应用程序发生动态更改时，它不能进行自我调整。</a:t>
            </a:r>
          </a:p>
          <a:p>
            <a:pPr marL="342900" indent="-342900">
              <a:buFont typeface="Arial" panose="020B0604020202020204" pitchFamily="34" charset="0"/>
              <a:buChar char="•"/>
            </a:pPr>
            <a:endParaRPr lang="en-US" altLang="zh-CN" sz="2000" dirty="0"/>
          </a:p>
          <a:p>
            <a:endParaRPr lang="en-US" altLang="zh-CN" sz="2000" dirty="0"/>
          </a:p>
          <a:p>
            <a:endParaRPr lang="zh-CN" altLang="en-US" dirty="0"/>
          </a:p>
        </p:txBody>
      </p:sp>
    </p:spTree>
    <p:extLst>
      <p:ext uri="{BB962C8B-B14F-4D97-AF65-F5344CB8AC3E}">
        <p14:creationId xmlns:p14="http://schemas.microsoft.com/office/powerpoint/2010/main" val="13291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B75763-9CF3-4C50-B122-48052083E5F2}"/>
              </a:ext>
            </a:extLst>
          </p:cNvPr>
          <p:cNvSpPr txBox="1"/>
          <p:nvPr/>
        </p:nvSpPr>
        <p:spPr>
          <a:xfrm>
            <a:off x="1175658" y="627413"/>
            <a:ext cx="2793076" cy="523220"/>
          </a:xfrm>
          <a:prstGeom prst="rect">
            <a:avLst/>
          </a:prstGeom>
          <a:noFill/>
        </p:spPr>
        <p:txBody>
          <a:bodyPr wrap="square" rtlCol="0">
            <a:spAutoFit/>
          </a:bodyPr>
          <a:lstStyle/>
          <a:p>
            <a:r>
              <a:rPr lang="zh-CN" altLang="zh-CN" sz="2800" b="1" dirty="0"/>
              <a:t>模糊推理</a:t>
            </a:r>
            <a:endParaRPr lang="zh-CN" altLang="en-US" sz="2800" b="1" dirty="0"/>
          </a:p>
        </p:txBody>
      </p:sp>
      <p:sp>
        <p:nvSpPr>
          <p:cNvPr id="4" name="文本框 3">
            <a:extLst>
              <a:ext uri="{FF2B5EF4-FFF2-40B4-BE49-F238E27FC236}">
                <a16:creationId xmlns:a16="http://schemas.microsoft.com/office/drawing/2014/main" id="{5B003DB5-335F-4AD4-871C-C3FBB8F4E741}"/>
              </a:ext>
            </a:extLst>
          </p:cNvPr>
          <p:cNvSpPr txBox="1"/>
          <p:nvPr/>
        </p:nvSpPr>
        <p:spPr>
          <a:xfrm>
            <a:off x="1175658" y="1875708"/>
            <a:ext cx="7722523" cy="2185214"/>
          </a:xfrm>
          <a:prstGeom prst="rect">
            <a:avLst/>
          </a:prstGeom>
          <a:noFill/>
        </p:spPr>
        <p:txBody>
          <a:bodyPr wrap="square" rtlCol="0">
            <a:spAutoFit/>
          </a:bodyPr>
          <a:lstStyle/>
          <a:p>
            <a:pPr marL="342900" indent="-342900">
              <a:buFont typeface="Arial" panose="020B0604020202020204" pitchFamily="34" charset="0"/>
              <a:buChar char="•"/>
            </a:pPr>
            <a:r>
              <a:rPr lang="zh-CN" altLang="zh-CN" sz="2400" dirty="0"/>
              <a:t>被认为是基于规则的高级方法</a:t>
            </a:r>
            <a:r>
              <a:rPr lang="zh-CN" altLang="en-US" sz="2400" dirty="0"/>
              <a:t>；</a:t>
            </a:r>
            <a:endParaRPr lang="en-US" altLang="zh-CN" sz="2400" dirty="0"/>
          </a:p>
          <a:p>
            <a:pPr marL="342900" indent="-342900">
              <a:buFont typeface="Arial" panose="020B0604020202020204" pitchFamily="34" charset="0"/>
              <a:buChar char="•"/>
            </a:pPr>
            <a:r>
              <a:rPr lang="zh-CN" altLang="zh-CN" sz="2400" dirty="0"/>
              <a:t>核心是一组预定义的</a:t>
            </a:r>
            <a:r>
              <a:rPr lang="en-US" altLang="zh-CN" sz="2400" dirty="0"/>
              <a:t>If-Else</a:t>
            </a:r>
            <a:r>
              <a:rPr lang="zh-CN" altLang="zh-CN" sz="2400" dirty="0"/>
              <a:t>规则，用于做出供应决策。</a:t>
            </a:r>
            <a:endParaRPr lang="en-US" altLang="zh-CN" sz="2400" dirty="0"/>
          </a:p>
          <a:p>
            <a:pPr marL="342900" indent="-342900">
              <a:buFont typeface="Arial" panose="020B0604020202020204" pitchFamily="34" charset="0"/>
              <a:buChar char="•"/>
            </a:pPr>
            <a:r>
              <a:rPr lang="zh-CN" altLang="zh-CN" sz="2400" dirty="0"/>
              <a:t>主要优势</a:t>
            </a:r>
            <a:r>
              <a:rPr lang="zh-CN" altLang="en-US" sz="2400" dirty="0"/>
              <a:t>：</a:t>
            </a:r>
            <a:endParaRPr lang="en-US" altLang="zh-CN" sz="2400" dirty="0"/>
          </a:p>
          <a:p>
            <a:r>
              <a:rPr lang="en-US" altLang="zh-CN" sz="2400" dirty="0"/>
              <a:t>     </a:t>
            </a:r>
          </a:p>
          <a:p>
            <a:r>
              <a:rPr lang="zh-CN" altLang="zh-CN" sz="2000" dirty="0"/>
              <a:t>它允许用户使用语言之类的术语</a:t>
            </a:r>
            <a:r>
              <a:rPr lang="en-US" altLang="zh-CN" sz="2000" dirty="0"/>
              <a:t>“</a:t>
            </a:r>
            <a:r>
              <a:rPr lang="zh-CN" altLang="zh-CN" sz="2000" dirty="0"/>
              <a:t>高、中、低</a:t>
            </a:r>
            <a:r>
              <a:rPr lang="en-US" altLang="zh-CN" sz="2000" dirty="0"/>
              <a:t>”,</a:t>
            </a:r>
            <a:r>
              <a:rPr lang="zh-CN" altLang="zh-CN" sz="2000" dirty="0"/>
              <a:t>而不是准确的数字来定义和操作条件</a:t>
            </a:r>
            <a:r>
              <a:rPr lang="en-US" altLang="zh-CN" sz="2000" dirty="0"/>
              <a:t>,</a:t>
            </a:r>
            <a:r>
              <a:rPr lang="zh-CN" altLang="zh-CN" sz="2000" dirty="0"/>
              <a:t>使人类更容易有效地代表他们的知识的目标。</a:t>
            </a:r>
            <a:r>
              <a:rPr lang="en-US" altLang="zh-CN" sz="2000" dirty="0"/>
              <a:t>   </a:t>
            </a:r>
            <a:endParaRPr lang="zh-CN" altLang="en-US" sz="2000" dirty="0"/>
          </a:p>
        </p:txBody>
      </p:sp>
    </p:spTree>
    <p:extLst>
      <p:ext uri="{BB962C8B-B14F-4D97-AF65-F5344CB8AC3E}">
        <p14:creationId xmlns:p14="http://schemas.microsoft.com/office/powerpoint/2010/main" val="2128505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E213700-F411-40A8-87F9-2CF12EB68692}"/>
              </a:ext>
            </a:extLst>
          </p:cNvPr>
          <p:cNvSpPr txBox="1"/>
          <p:nvPr/>
        </p:nvSpPr>
        <p:spPr>
          <a:xfrm>
            <a:off x="968630" y="639232"/>
            <a:ext cx="3424844" cy="523220"/>
          </a:xfrm>
          <a:prstGeom prst="rect">
            <a:avLst/>
          </a:prstGeom>
          <a:noFill/>
        </p:spPr>
        <p:txBody>
          <a:bodyPr wrap="square" rtlCol="0">
            <a:spAutoFit/>
          </a:bodyPr>
          <a:lstStyle/>
          <a:p>
            <a:r>
              <a:rPr lang="zh-CN" altLang="en-US" sz="2800" b="1" dirty="0"/>
              <a:t>应用程序分析</a:t>
            </a:r>
          </a:p>
        </p:txBody>
      </p:sp>
      <p:sp>
        <p:nvSpPr>
          <p:cNvPr id="3" name="文本框 2">
            <a:extLst>
              <a:ext uri="{FF2B5EF4-FFF2-40B4-BE49-F238E27FC236}">
                <a16:creationId xmlns:a16="http://schemas.microsoft.com/office/drawing/2014/main" id="{FA00FB4B-3D3E-4D20-BBF1-223FA8CCD22D}"/>
              </a:ext>
            </a:extLst>
          </p:cNvPr>
          <p:cNvSpPr txBox="1"/>
          <p:nvPr/>
        </p:nvSpPr>
        <p:spPr>
          <a:xfrm>
            <a:off x="1491144" y="1916281"/>
            <a:ext cx="7215448" cy="1938992"/>
          </a:xfrm>
          <a:prstGeom prst="rect">
            <a:avLst/>
          </a:prstGeom>
          <a:noFill/>
        </p:spPr>
        <p:txBody>
          <a:bodyPr wrap="square" rtlCol="0">
            <a:spAutoFit/>
          </a:bodyPr>
          <a:lstStyle/>
          <a:p>
            <a:r>
              <a:rPr lang="zh-CN" altLang="zh-CN" sz="2400" dirty="0"/>
              <a:t>我们将性能分析定义为运行特定应用程序时</a:t>
            </a:r>
            <a:r>
              <a:rPr lang="zh-CN" altLang="en-US" sz="2400" dirty="0"/>
              <a:t>，</a:t>
            </a:r>
            <a:r>
              <a:rPr lang="zh-CN" altLang="zh-CN" sz="2400" dirty="0"/>
              <a:t>测试资源饱和点的实际工作负载的过程。应用程序概要分析是准确获取多少资源刚好能够同时处理给定工作负载强度的最简单方法。要对应用程序进行概要分析，需要离线或动态地进行测试。</a:t>
            </a:r>
          </a:p>
        </p:txBody>
      </p:sp>
    </p:spTree>
    <p:extLst>
      <p:ext uri="{BB962C8B-B14F-4D97-AF65-F5344CB8AC3E}">
        <p14:creationId xmlns:p14="http://schemas.microsoft.com/office/powerpoint/2010/main" val="355548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8E6714-7FB6-46F2-B9C2-B408340E6A03}"/>
              </a:ext>
            </a:extLst>
          </p:cNvPr>
          <p:cNvSpPr txBox="1"/>
          <p:nvPr/>
        </p:nvSpPr>
        <p:spPr>
          <a:xfrm>
            <a:off x="972589" y="810688"/>
            <a:ext cx="3682539" cy="523220"/>
          </a:xfrm>
          <a:prstGeom prst="rect">
            <a:avLst/>
          </a:prstGeom>
          <a:noFill/>
        </p:spPr>
        <p:txBody>
          <a:bodyPr wrap="square" rtlCol="0">
            <a:spAutoFit/>
          </a:bodyPr>
          <a:lstStyle/>
          <a:p>
            <a:r>
              <a:rPr lang="zh-CN" altLang="en-US" sz="2800" b="1" dirty="0"/>
              <a:t>分析建模</a:t>
            </a:r>
          </a:p>
        </p:txBody>
      </p:sp>
      <p:sp>
        <p:nvSpPr>
          <p:cNvPr id="3" name="文本框 2">
            <a:extLst>
              <a:ext uri="{FF2B5EF4-FFF2-40B4-BE49-F238E27FC236}">
                <a16:creationId xmlns:a16="http://schemas.microsoft.com/office/drawing/2014/main" id="{16ACB4A8-DFE9-4275-B1CA-E17FCB76013D}"/>
              </a:ext>
            </a:extLst>
          </p:cNvPr>
          <p:cNvSpPr txBox="1"/>
          <p:nvPr/>
        </p:nvSpPr>
        <p:spPr>
          <a:xfrm>
            <a:off x="972589" y="1441070"/>
            <a:ext cx="8387542" cy="2523768"/>
          </a:xfrm>
          <a:prstGeom prst="rect">
            <a:avLst/>
          </a:prstGeom>
          <a:noFill/>
        </p:spPr>
        <p:txBody>
          <a:bodyPr wrap="square" rtlCol="0">
            <a:spAutoFit/>
          </a:bodyPr>
          <a:lstStyle/>
          <a:p>
            <a:r>
              <a:rPr lang="zh-CN" altLang="zh-CN" sz="2000" dirty="0"/>
              <a:t>分析建模是在理论和分析的基础上建立数学模型的过程。</a:t>
            </a:r>
            <a:endParaRPr lang="en-US" altLang="zh-CN" sz="2000" dirty="0"/>
          </a:p>
          <a:p>
            <a:r>
              <a:rPr lang="zh-CN" altLang="zh-CN" sz="2000" dirty="0"/>
              <a:t>相应的模型和方法</a:t>
            </a:r>
            <a:r>
              <a:rPr lang="zh-CN" altLang="en-US" sz="2000" dirty="0"/>
              <a:t>：</a:t>
            </a:r>
            <a:endParaRPr lang="en-US" altLang="zh-CN" sz="2000" dirty="0"/>
          </a:p>
          <a:p>
            <a:pPr marL="342900" indent="-342900">
              <a:buFont typeface="Arial" panose="020B0604020202020204" pitchFamily="34" charset="0"/>
              <a:buChar char="•"/>
            </a:pPr>
            <a:r>
              <a:rPr lang="zh-CN" altLang="zh-CN" sz="2000" dirty="0"/>
              <a:t>将该模型描述为一个优化问题，并使用了三种不同的近似来简化它</a:t>
            </a:r>
            <a:r>
              <a:rPr lang="zh-CN" altLang="en-US" sz="2000" dirty="0"/>
              <a:t>；</a:t>
            </a:r>
            <a:endParaRPr lang="en-US" altLang="zh-CN" sz="2000" dirty="0"/>
          </a:p>
          <a:p>
            <a:pPr marL="342900" indent="-342900">
              <a:buFont typeface="Arial" panose="020B0604020202020204" pitchFamily="34" charset="0"/>
              <a:buChar char="•"/>
            </a:pPr>
            <a:r>
              <a:rPr lang="zh-CN" altLang="zh-CN" sz="2000" dirty="0"/>
              <a:t>采用一种优化方法</a:t>
            </a:r>
            <a:r>
              <a:rPr lang="zh-CN" altLang="en-US" sz="2000" dirty="0"/>
              <a:t>，</a:t>
            </a:r>
            <a:r>
              <a:rPr lang="zh-CN" altLang="zh-CN" sz="2000" dirty="0"/>
              <a:t>利用</a:t>
            </a:r>
            <a:r>
              <a:rPr lang="en-US" altLang="zh-CN" sz="2000" dirty="0"/>
              <a:t>MVA (Mean Value Analysis</a:t>
            </a:r>
            <a:r>
              <a:rPr lang="zh-CN" altLang="en-US" sz="2000" dirty="0"/>
              <a:t>）</a:t>
            </a:r>
            <a:r>
              <a:rPr lang="zh-CN" altLang="zh-CN" sz="2000" dirty="0"/>
              <a:t>来预测特定配置下每一层的利用率</a:t>
            </a:r>
            <a:r>
              <a:rPr lang="zh-CN" altLang="en-US" sz="2000" dirty="0"/>
              <a:t>；</a:t>
            </a:r>
            <a:endParaRPr lang="en-US" altLang="zh-CN" sz="2000" dirty="0"/>
          </a:p>
          <a:p>
            <a:pPr marL="342900" indent="-342900">
              <a:buFont typeface="Arial" panose="020B0604020202020204" pitchFamily="34" charset="0"/>
              <a:buChar char="•"/>
            </a:pPr>
            <a:r>
              <a:rPr lang="zh-CN" altLang="zh-CN" sz="2000" dirty="0"/>
              <a:t>采用贪婪的方法，不断地在利用率最高</a:t>
            </a:r>
            <a:r>
              <a:rPr lang="en-US" altLang="zh-CN" sz="2000" dirty="0"/>
              <a:t>/</a:t>
            </a:r>
            <a:r>
              <a:rPr lang="zh-CN" altLang="zh-CN" sz="2000" dirty="0"/>
              <a:t>最低的层上添加</a:t>
            </a:r>
            <a:r>
              <a:rPr lang="en-US" altLang="zh-CN" sz="2000" dirty="0"/>
              <a:t>/</a:t>
            </a:r>
            <a:r>
              <a:rPr lang="zh-CN" altLang="zh-CN" sz="2000" dirty="0"/>
              <a:t>删除一个服务器，直到估计的容量刚好满足当前的负载</a:t>
            </a:r>
            <a:r>
              <a:rPr lang="zh-CN" altLang="zh-CN" dirty="0"/>
              <a:t>。</a:t>
            </a:r>
          </a:p>
          <a:p>
            <a:endParaRPr lang="zh-CN" altLang="en-US" dirty="0"/>
          </a:p>
        </p:txBody>
      </p:sp>
    </p:spTree>
    <p:extLst>
      <p:ext uri="{BB962C8B-B14F-4D97-AF65-F5344CB8AC3E}">
        <p14:creationId xmlns:p14="http://schemas.microsoft.com/office/powerpoint/2010/main" val="315644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2BC35C-DCA2-4E40-AA04-CB2BC01B8832}"/>
              </a:ext>
            </a:extLst>
          </p:cNvPr>
          <p:cNvSpPr txBox="1"/>
          <p:nvPr/>
        </p:nvSpPr>
        <p:spPr>
          <a:xfrm>
            <a:off x="906087" y="473825"/>
            <a:ext cx="3383280" cy="523220"/>
          </a:xfrm>
          <a:prstGeom prst="rect">
            <a:avLst/>
          </a:prstGeom>
          <a:noFill/>
        </p:spPr>
        <p:txBody>
          <a:bodyPr wrap="square" rtlCol="0">
            <a:spAutoFit/>
          </a:bodyPr>
          <a:lstStyle/>
          <a:p>
            <a:r>
              <a:rPr lang="zh-CN" altLang="en-US" sz="2800" b="1" dirty="0"/>
              <a:t>机器学习</a:t>
            </a:r>
          </a:p>
        </p:txBody>
      </p:sp>
      <p:sp>
        <p:nvSpPr>
          <p:cNvPr id="3" name="文本框 2">
            <a:extLst>
              <a:ext uri="{FF2B5EF4-FFF2-40B4-BE49-F238E27FC236}">
                <a16:creationId xmlns:a16="http://schemas.microsoft.com/office/drawing/2014/main" id="{281C6E64-4BC5-4B8C-9C64-3675534A737B}"/>
              </a:ext>
            </a:extLst>
          </p:cNvPr>
          <p:cNvSpPr txBox="1"/>
          <p:nvPr/>
        </p:nvSpPr>
        <p:spPr>
          <a:xfrm>
            <a:off x="1064029" y="1330036"/>
            <a:ext cx="8005156" cy="2800767"/>
          </a:xfrm>
          <a:prstGeom prst="rect">
            <a:avLst/>
          </a:prstGeom>
          <a:noFill/>
        </p:spPr>
        <p:txBody>
          <a:bodyPr wrap="square" rtlCol="0">
            <a:spAutoFit/>
          </a:bodyPr>
          <a:lstStyle/>
          <a:p>
            <a:r>
              <a:rPr lang="zh-CN" altLang="zh-CN" sz="2000" dirty="0"/>
              <a:t>资源估计中的机器学习技术，</a:t>
            </a:r>
            <a:r>
              <a:rPr lang="zh-CN" altLang="en-US" sz="2000" dirty="0"/>
              <a:t>可以实现</a:t>
            </a:r>
            <a:r>
              <a:rPr lang="zh-CN" altLang="zh-CN" sz="2000" dirty="0"/>
              <a:t>动态构建特定工作负载下的资源消耗模型。</a:t>
            </a:r>
            <a:endParaRPr lang="en-US" altLang="zh-CN" sz="2000" dirty="0"/>
          </a:p>
          <a:p>
            <a:endParaRPr lang="en-US" altLang="zh-CN" dirty="0"/>
          </a:p>
          <a:p>
            <a:r>
              <a:rPr lang="zh-CN" altLang="en-US" sz="2000" dirty="0"/>
              <a:t>优点：</a:t>
            </a:r>
            <a:endParaRPr lang="en-US" altLang="zh-CN" sz="2000" dirty="0"/>
          </a:p>
          <a:p>
            <a:r>
              <a:rPr lang="zh-CN" altLang="zh-CN" sz="2000" dirty="0"/>
              <a:t>对生产过程中的变化更健壮，可以根据任何显著事件动态地自适应调整模型。</a:t>
            </a:r>
            <a:endParaRPr lang="en-US" altLang="zh-CN" sz="2000" dirty="0"/>
          </a:p>
          <a:p>
            <a:endParaRPr lang="en-US" altLang="zh-CN" dirty="0"/>
          </a:p>
          <a:p>
            <a:r>
              <a:rPr lang="zh-CN" altLang="zh-CN" sz="2000" dirty="0"/>
              <a:t>缺点</a:t>
            </a:r>
            <a:r>
              <a:rPr lang="zh-CN" altLang="en-US" sz="2000" dirty="0"/>
              <a:t>：</a:t>
            </a:r>
            <a:endParaRPr lang="en-US" altLang="zh-CN" sz="2000" dirty="0"/>
          </a:p>
          <a:p>
            <a:r>
              <a:rPr lang="zh-CN" altLang="zh-CN" sz="2000" dirty="0"/>
              <a:t>需要时间来收敛到一个稳定的模型，在主动学习期间表现不佳。</a:t>
            </a:r>
            <a:endParaRPr lang="zh-CN" altLang="en-US" sz="2000" dirty="0"/>
          </a:p>
        </p:txBody>
      </p:sp>
    </p:spTree>
    <p:extLst>
      <p:ext uri="{BB962C8B-B14F-4D97-AF65-F5344CB8AC3E}">
        <p14:creationId xmlns:p14="http://schemas.microsoft.com/office/powerpoint/2010/main" val="250873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2386DA-15A6-4392-AABB-A148E1C31B82}"/>
              </a:ext>
            </a:extLst>
          </p:cNvPr>
          <p:cNvSpPr txBox="1"/>
          <p:nvPr/>
        </p:nvSpPr>
        <p:spPr>
          <a:xfrm>
            <a:off x="914400" y="473826"/>
            <a:ext cx="3915294" cy="461665"/>
          </a:xfrm>
          <a:prstGeom prst="rect">
            <a:avLst/>
          </a:prstGeom>
          <a:noFill/>
        </p:spPr>
        <p:txBody>
          <a:bodyPr wrap="square" rtlCol="0">
            <a:spAutoFit/>
          </a:bodyPr>
          <a:lstStyle/>
          <a:p>
            <a:r>
              <a:rPr lang="zh-CN" altLang="en-US" sz="2400" b="1" dirty="0"/>
              <a:t>混合方法</a:t>
            </a:r>
          </a:p>
        </p:txBody>
      </p:sp>
      <p:sp>
        <p:nvSpPr>
          <p:cNvPr id="3" name="文本框 2">
            <a:extLst>
              <a:ext uri="{FF2B5EF4-FFF2-40B4-BE49-F238E27FC236}">
                <a16:creationId xmlns:a16="http://schemas.microsoft.com/office/drawing/2014/main" id="{4E3EAD6A-2635-49FD-B935-2A71ABE95464}"/>
              </a:ext>
            </a:extLst>
          </p:cNvPr>
          <p:cNvSpPr txBox="1"/>
          <p:nvPr/>
        </p:nvSpPr>
        <p:spPr>
          <a:xfrm>
            <a:off x="1055716" y="1280160"/>
            <a:ext cx="7747462" cy="3241964"/>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A3EF7009-62D9-499D-A9D1-88D030CC103C}"/>
              </a:ext>
            </a:extLst>
          </p:cNvPr>
          <p:cNvSpPr txBox="1"/>
          <p:nvPr/>
        </p:nvSpPr>
        <p:spPr>
          <a:xfrm>
            <a:off x="914400" y="1080655"/>
            <a:ext cx="8279476" cy="3754874"/>
          </a:xfrm>
          <a:prstGeom prst="rect">
            <a:avLst/>
          </a:prstGeom>
          <a:noFill/>
        </p:spPr>
        <p:txBody>
          <a:bodyPr wrap="square" rtlCol="0">
            <a:spAutoFit/>
          </a:bodyPr>
          <a:lstStyle/>
          <a:p>
            <a:r>
              <a:rPr lang="zh-CN" altLang="zh-CN" sz="2000" dirty="0"/>
              <a:t>将多种方法集成在一起来执行资源估计。</a:t>
            </a:r>
            <a:endParaRPr lang="en-US" altLang="zh-CN" sz="2000" dirty="0"/>
          </a:p>
          <a:p>
            <a:endParaRPr lang="en-US" altLang="zh-CN" sz="2000" dirty="0"/>
          </a:p>
          <a:p>
            <a:r>
              <a:rPr lang="zh-CN" altLang="zh-CN" dirty="0"/>
              <a:t>当应用程序发生重大变化时，如果可以通过一些学习技术动态地、自适应地构造规则</a:t>
            </a:r>
            <a:r>
              <a:rPr lang="zh-CN" altLang="en-US" dirty="0"/>
              <a:t>。</a:t>
            </a:r>
            <a:r>
              <a:rPr lang="zh-CN" altLang="zh-CN" dirty="0"/>
              <a:t>利用机器学习来动态构建和调整模糊推理引擎中的规则。</a:t>
            </a:r>
            <a:endParaRPr lang="en-US" altLang="zh-CN" dirty="0"/>
          </a:p>
          <a:p>
            <a:endParaRPr lang="en-US" altLang="zh-CN" dirty="0"/>
          </a:p>
          <a:p>
            <a:pPr marL="285750" indent="-285750">
              <a:buFont typeface="Arial" panose="020B0604020202020204" pitchFamily="34" charset="0"/>
              <a:buChar char="•"/>
            </a:pPr>
            <a:r>
              <a:rPr lang="zh-CN" altLang="zh-CN" dirty="0"/>
              <a:t>构建了一个模糊推理系统，作为一个四层神经网</a:t>
            </a:r>
            <a:r>
              <a:rPr lang="zh-CN" altLang="en-US" dirty="0"/>
              <a:t>络</a:t>
            </a:r>
            <a:r>
              <a:rPr lang="zh-CN" altLang="zh-CN" dirty="0"/>
              <a:t>，其中成员函数和规则可以随着时间的推移自进化。</a:t>
            </a:r>
          </a:p>
          <a:p>
            <a:pPr marL="285750" indent="-285750">
              <a:buFont typeface="Arial" panose="020B0604020202020204" pitchFamily="34" charset="0"/>
              <a:buChar char="•"/>
            </a:pPr>
            <a:r>
              <a:rPr lang="zh-CN" altLang="zh-CN" dirty="0"/>
              <a:t>使用另一种模型暂时替代学习模型，然后在学习过程收敛后再将其移回来。</a:t>
            </a:r>
            <a:endParaRPr lang="en-US" altLang="zh-CN" dirty="0"/>
          </a:p>
          <a:p>
            <a:pPr marL="285750" indent="-285750">
              <a:buFont typeface="Arial" panose="020B0604020202020204" pitchFamily="34" charset="0"/>
              <a:buChar char="•"/>
            </a:pPr>
            <a:r>
              <a:rPr lang="zh-CN" altLang="zh-CN" dirty="0"/>
              <a:t>使用一个分析排队模型来估计</a:t>
            </a:r>
            <a:r>
              <a:rPr lang="zh-CN" altLang="en-US" dirty="0"/>
              <a:t>训练</a:t>
            </a:r>
            <a:r>
              <a:rPr lang="zh-CN" altLang="zh-CN" dirty="0"/>
              <a:t>期间的临时资源。</a:t>
            </a:r>
            <a:endParaRPr lang="en-US" altLang="zh-CN" dirty="0"/>
          </a:p>
          <a:p>
            <a:pPr marL="285750" indent="-285750">
              <a:buFont typeface="Arial" panose="020B0604020202020204" pitchFamily="34" charset="0"/>
              <a:buChar char="•"/>
            </a:pPr>
            <a:r>
              <a:rPr lang="zh-CN" altLang="zh-CN" dirty="0"/>
              <a:t>采用强化学习</a:t>
            </a:r>
            <a:r>
              <a:rPr lang="zh-CN" altLang="en-US" dirty="0"/>
              <a:t>。</a:t>
            </a:r>
            <a:endParaRPr lang="en-US" altLang="zh-CN" dirty="0"/>
          </a:p>
          <a:p>
            <a:pPr marL="285750" indent="-285750">
              <a:buFont typeface="Arial" panose="020B0604020202020204" pitchFamily="34" charset="0"/>
              <a:buChar char="•"/>
            </a:pPr>
            <a:r>
              <a:rPr lang="zh-CN" altLang="en-US" dirty="0"/>
              <a:t>采</a:t>
            </a:r>
            <a:r>
              <a:rPr lang="zh-CN" altLang="zh-CN" dirty="0"/>
              <a:t>用特征选择，然后利用所选择的特征使用各种机器学习算法训练不同的模型。在运行时选择最精确的模型作为资源供应模型。</a:t>
            </a:r>
          </a:p>
          <a:p>
            <a:endParaRPr lang="zh-CN" altLang="en-US" dirty="0"/>
          </a:p>
        </p:txBody>
      </p:sp>
    </p:spTree>
    <p:extLst>
      <p:ext uri="{BB962C8B-B14F-4D97-AF65-F5344CB8AC3E}">
        <p14:creationId xmlns:p14="http://schemas.microsoft.com/office/powerpoint/2010/main" val="421304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D2AAF4-1322-4E52-A126-798FD528F24B}"/>
              </a:ext>
            </a:extLst>
          </p:cNvPr>
          <p:cNvSpPr txBox="1"/>
          <p:nvPr/>
        </p:nvSpPr>
        <p:spPr>
          <a:xfrm>
            <a:off x="1118785" y="539604"/>
            <a:ext cx="4297680" cy="523220"/>
          </a:xfrm>
          <a:prstGeom prst="rect">
            <a:avLst/>
          </a:prstGeom>
          <a:noFill/>
        </p:spPr>
        <p:txBody>
          <a:bodyPr wrap="square" rtlCol="0">
            <a:spAutoFit/>
          </a:bodyPr>
          <a:lstStyle/>
          <a:p>
            <a:r>
              <a:rPr lang="zh-CN" altLang="en-US" sz="2800" b="1" dirty="0"/>
              <a:t>扩展时间</a:t>
            </a:r>
          </a:p>
        </p:txBody>
      </p:sp>
      <p:sp>
        <p:nvSpPr>
          <p:cNvPr id="3" name="文本框 2">
            <a:extLst>
              <a:ext uri="{FF2B5EF4-FFF2-40B4-BE49-F238E27FC236}">
                <a16:creationId xmlns:a16="http://schemas.microsoft.com/office/drawing/2014/main" id="{54A87678-7752-4709-B50F-7C83A46BFA79}"/>
              </a:ext>
            </a:extLst>
          </p:cNvPr>
          <p:cNvSpPr txBox="1"/>
          <p:nvPr/>
        </p:nvSpPr>
        <p:spPr>
          <a:xfrm>
            <a:off x="1528458" y="2141792"/>
            <a:ext cx="7631083" cy="2492990"/>
          </a:xfrm>
          <a:prstGeom prst="rect">
            <a:avLst/>
          </a:prstGeom>
          <a:noFill/>
        </p:spPr>
        <p:txBody>
          <a:bodyPr wrap="square" rtlCol="0">
            <a:spAutoFit/>
          </a:bodyPr>
          <a:lstStyle/>
          <a:p>
            <a:r>
              <a:rPr lang="zh-CN" altLang="zh-CN" sz="2000" dirty="0"/>
              <a:t>什么时候伸缩应用程序是一个需要自动伸缩器</a:t>
            </a:r>
            <a:r>
              <a:rPr lang="zh-CN" altLang="en-US" sz="2000" dirty="0"/>
              <a:t>处理</a:t>
            </a:r>
            <a:r>
              <a:rPr lang="zh-CN" altLang="zh-CN" sz="2000" dirty="0"/>
              <a:t>的关键问题。</a:t>
            </a:r>
            <a:endParaRPr lang="en-US" altLang="zh-CN" sz="2000" dirty="0"/>
          </a:p>
          <a:p>
            <a:endParaRPr lang="en-US" altLang="zh-CN" sz="2000" dirty="0"/>
          </a:p>
          <a:p>
            <a:r>
              <a:rPr lang="zh-CN" altLang="zh-CN" sz="2000" dirty="0"/>
              <a:t>自动伸缩器可以分为两组</a:t>
            </a:r>
            <a:r>
              <a:rPr lang="en-US" altLang="zh-CN" sz="2000" dirty="0"/>
              <a:t>:</a:t>
            </a:r>
          </a:p>
          <a:p>
            <a:pPr marL="285750" indent="-285750">
              <a:buFont typeface="Arial" panose="020B0604020202020204" pitchFamily="34" charset="0"/>
              <a:buChar char="•"/>
            </a:pPr>
            <a:r>
              <a:rPr lang="zh-CN" altLang="zh-CN" sz="2000" dirty="0"/>
              <a:t>根据应用程序的当前状态和工作负载，只在必要时对应用程序进行反应性伸缩的方法</a:t>
            </a:r>
            <a:r>
              <a:rPr lang="zh-CN" altLang="en-US" sz="2000" dirty="0"/>
              <a:t>；</a:t>
            </a:r>
            <a:endParaRPr lang="en-US" altLang="zh-CN" sz="2000" dirty="0"/>
          </a:p>
          <a:p>
            <a:pPr marL="285750" indent="-285750">
              <a:buFont typeface="Arial" panose="020B0604020202020204" pitchFamily="34" charset="0"/>
              <a:buChar char="•"/>
            </a:pPr>
            <a:r>
              <a:rPr lang="zh-CN" altLang="zh-CN" sz="2000" dirty="0"/>
              <a:t>考虑到应用程序的未来需求，支持主动地提供或删除资源的方法。</a:t>
            </a:r>
            <a:endParaRPr lang="en-US" altLang="zh-CN" sz="2000" dirty="0"/>
          </a:p>
          <a:p>
            <a:endParaRPr lang="zh-CN" altLang="zh-CN" dirty="0"/>
          </a:p>
          <a:p>
            <a:endParaRPr lang="zh-CN" altLang="en-US" dirty="0"/>
          </a:p>
        </p:txBody>
      </p:sp>
    </p:spTree>
    <p:extLst>
      <p:ext uri="{BB962C8B-B14F-4D97-AF65-F5344CB8AC3E}">
        <p14:creationId xmlns:p14="http://schemas.microsoft.com/office/powerpoint/2010/main" val="1044105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4C821E-A477-478C-9149-B576C70F3644}"/>
              </a:ext>
            </a:extLst>
          </p:cNvPr>
          <p:cNvSpPr txBox="1"/>
          <p:nvPr/>
        </p:nvSpPr>
        <p:spPr>
          <a:xfrm>
            <a:off x="1097280" y="515389"/>
            <a:ext cx="1620957" cy="523220"/>
          </a:xfrm>
          <a:prstGeom prst="rect">
            <a:avLst/>
          </a:prstGeom>
          <a:noFill/>
        </p:spPr>
        <p:txBody>
          <a:bodyPr wrap="none" rtlCol="0">
            <a:spAutoFit/>
          </a:bodyPr>
          <a:lstStyle/>
          <a:p>
            <a:r>
              <a:rPr lang="zh-CN" altLang="en-US" sz="2800" b="1" dirty="0"/>
              <a:t>扩展时间</a:t>
            </a:r>
          </a:p>
        </p:txBody>
      </p:sp>
      <p:sp>
        <p:nvSpPr>
          <p:cNvPr id="3" name="文本框 2">
            <a:extLst>
              <a:ext uri="{FF2B5EF4-FFF2-40B4-BE49-F238E27FC236}">
                <a16:creationId xmlns:a16="http://schemas.microsoft.com/office/drawing/2014/main" id="{81006C8C-0D95-4A1C-A0EA-479E6162CC37}"/>
              </a:ext>
            </a:extLst>
          </p:cNvPr>
          <p:cNvSpPr txBox="1"/>
          <p:nvPr/>
        </p:nvSpPr>
        <p:spPr>
          <a:xfrm>
            <a:off x="2238722" y="1611945"/>
            <a:ext cx="6812392" cy="2492990"/>
          </a:xfrm>
          <a:prstGeom prst="rect">
            <a:avLst/>
          </a:prstGeom>
          <a:noFill/>
        </p:spPr>
        <p:txBody>
          <a:bodyPr wrap="square" rtlCol="0">
            <a:spAutoFit/>
          </a:bodyPr>
          <a:lstStyle/>
          <a:p>
            <a:r>
              <a:rPr lang="zh-CN" altLang="en-US" sz="2800" dirty="0"/>
              <a:t>积极扩展：</a:t>
            </a:r>
            <a:endParaRPr lang="en-US" altLang="zh-CN" sz="2800" dirty="0"/>
          </a:p>
          <a:p>
            <a:endParaRPr lang="en-US" altLang="zh-CN" sz="3200" dirty="0"/>
          </a:p>
          <a:p>
            <a:pPr marL="285750" indent="-285750">
              <a:buFont typeface="Arial" panose="020B0604020202020204" pitchFamily="34" charset="0"/>
              <a:buChar char="•"/>
            </a:pPr>
            <a:r>
              <a:rPr lang="zh-CN" altLang="zh-CN" sz="2400" dirty="0"/>
              <a:t>工作量预测数据源</a:t>
            </a:r>
            <a:endParaRPr lang="en-US" altLang="zh-CN" sz="2400" dirty="0"/>
          </a:p>
          <a:p>
            <a:pPr marL="285750" indent="-285750">
              <a:buFont typeface="Arial" panose="020B0604020202020204" pitchFamily="34" charset="0"/>
              <a:buChar char="•"/>
            </a:pPr>
            <a:r>
              <a:rPr lang="zh-CN" altLang="zh-CN" sz="2400" dirty="0"/>
              <a:t>预测层位与控制</a:t>
            </a:r>
            <a:endParaRPr lang="en-US" altLang="zh-CN" sz="2400" dirty="0"/>
          </a:p>
          <a:p>
            <a:pPr marL="285750" indent="-285750">
              <a:buFont typeface="Arial" panose="020B0604020202020204" pitchFamily="34" charset="0"/>
              <a:buChar char="•"/>
            </a:pPr>
            <a:r>
              <a:rPr lang="zh-CN" altLang="zh-CN" sz="2400" dirty="0"/>
              <a:t>工作量预测算法</a:t>
            </a:r>
            <a:endParaRPr lang="en-US" altLang="zh-CN" sz="2400" dirty="0"/>
          </a:p>
          <a:p>
            <a:pPr marL="285750" indent="-285750">
              <a:buFont typeface="Arial" panose="020B0604020202020204" pitchFamily="34" charset="0"/>
              <a:buChar char="•"/>
            </a:pPr>
            <a:r>
              <a:rPr lang="zh-CN" altLang="zh-CN" sz="2400" dirty="0"/>
              <a:t>资源使用预测</a:t>
            </a:r>
            <a:endParaRPr lang="zh-CN" altLang="en-US" sz="2400" dirty="0"/>
          </a:p>
        </p:txBody>
      </p:sp>
    </p:spTree>
    <p:extLst>
      <p:ext uri="{BB962C8B-B14F-4D97-AF65-F5344CB8AC3E}">
        <p14:creationId xmlns:p14="http://schemas.microsoft.com/office/powerpoint/2010/main" val="427218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E0E672-E4C0-4CEE-BEAB-8A939CB1DF0D}"/>
              </a:ext>
            </a:extLst>
          </p:cNvPr>
          <p:cNvSpPr txBox="1"/>
          <p:nvPr/>
        </p:nvSpPr>
        <p:spPr>
          <a:xfrm>
            <a:off x="673331" y="349135"/>
            <a:ext cx="3715789" cy="523220"/>
          </a:xfrm>
          <a:prstGeom prst="rect">
            <a:avLst/>
          </a:prstGeom>
          <a:noFill/>
        </p:spPr>
        <p:txBody>
          <a:bodyPr wrap="square" rtlCol="0">
            <a:spAutoFit/>
          </a:bodyPr>
          <a:lstStyle/>
          <a:p>
            <a:r>
              <a:rPr lang="zh-CN" altLang="en-US" sz="2800" dirty="0"/>
              <a:t>扩展方法</a:t>
            </a:r>
          </a:p>
        </p:txBody>
      </p:sp>
      <p:sp>
        <p:nvSpPr>
          <p:cNvPr id="3" name="文本框 2">
            <a:extLst>
              <a:ext uri="{FF2B5EF4-FFF2-40B4-BE49-F238E27FC236}">
                <a16:creationId xmlns:a16="http://schemas.microsoft.com/office/drawing/2014/main" id="{91141755-8730-45CC-8042-E4499FFEE573}"/>
              </a:ext>
            </a:extLst>
          </p:cNvPr>
          <p:cNvSpPr txBox="1"/>
          <p:nvPr/>
        </p:nvSpPr>
        <p:spPr>
          <a:xfrm>
            <a:off x="673331" y="1080655"/>
            <a:ext cx="8639634" cy="3693319"/>
          </a:xfrm>
          <a:prstGeom prst="rect">
            <a:avLst/>
          </a:prstGeom>
          <a:noFill/>
        </p:spPr>
        <p:txBody>
          <a:bodyPr wrap="square" rtlCol="0">
            <a:spAutoFit/>
          </a:bodyPr>
          <a:lstStyle/>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垂直缩放</a:t>
            </a:r>
            <a:r>
              <a:rPr lang="en-US" altLang="zh-CN" dirty="0"/>
              <a:t>- </a:t>
            </a:r>
            <a:r>
              <a:rPr lang="zh-CN" altLang="en-US" dirty="0"/>
              <a:t>虚拟机</a:t>
            </a:r>
            <a:r>
              <a:rPr lang="zh-CN" altLang="zh-CN" dirty="0"/>
              <a:t>大小调整</a:t>
            </a:r>
            <a:r>
              <a:rPr lang="zh-CN" altLang="en-US" dirty="0"/>
              <a:t>：</a:t>
            </a:r>
            <a:r>
              <a:rPr lang="zh-CN" altLang="zh-CN" dirty="0"/>
              <a:t>垂直扩展意味着从现有</a:t>
            </a:r>
            <a:r>
              <a:rPr lang="zh-CN" altLang="en-US" dirty="0"/>
              <a:t>虚拟机</a:t>
            </a:r>
            <a:r>
              <a:rPr lang="zh-CN" altLang="zh-CN" dirty="0"/>
              <a:t>删除或添加资源，包括</a:t>
            </a:r>
            <a:r>
              <a:rPr lang="en-US" altLang="zh-CN" dirty="0"/>
              <a:t>CPU</a:t>
            </a:r>
            <a:r>
              <a:rPr lang="zh-CN" altLang="zh-CN" dirty="0"/>
              <a:t>、内存、</a:t>
            </a:r>
            <a:r>
              <a:rPr lang="en-US" altLang="zh-CN" dirty="0"/>
              <a:t>I/O</a:t>
            </a:r>
            <a:r>
              <a:rPr lang="zh-CN" altLang="zh-CN" dirty="0"/>
              <a:t>和网络。然而，多个</a:t>
            </a:r>
            <a:r>
              <a:rPr lang="zh-CN" altLang="en-US" dirty="0"/>
              <a:t>虚拟机</a:t>
            </a:r>
            <a:r>
              <a:rPr lang="zh-CN" altLang="zh-CN" dirty="0"/>
              <a:t>通常驻留在同一物理机器上争夺资源，这进一步限制了潜在的扩展能力。</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横向扩展</a:t>
            </a:r>
            <a:r>
              <a:rPr lang="en-US" altLang="zh-CN" dirty="0"/>
              <a:t>——</a:t>
            </a:r>
            <a:r>
              <a:rPr lang="zh-CN" altLang="en-US" dirty="0"/>
              <a:t>扩展出新的虚拟机：</a:t>
            </a:r>
            <a:r>
              <a:rPr lang="zh-CN" altLang="zh-CN" dirty="0"/>
              <a:t>水平尺度是云弹性特征的核心。大多数云提供商提供各种大小的标准化</a:t>
            </a:r>
            <a:r>
              <a:rPr lang="zh-CN" altLang="en-US" dirty="0"/>
              <a:t>虚拟机</a:t>
            </a:r>
            <a:r>
              <a:rPr lang="zh-CN" altLang="zh-CN" dirty="0"/>
              <a:t>供客户选择。另一些则允许用户使用特定数量的内核、内存和网络带宽自定义</a:t>
            </a:r>
            <a:r>
              <a:rPr lang="zh-CN" altLang="en-US" dirty="0"/>
              <a:t>虚拟机</a:t>
            </a:r>
            <a:r>
              <a:rPr lang="zh-CN" altLang="zh-CN" dirty="0"/>
              <a:t>。</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混合</a:t>
            </a:r>
            <a:r>
              <a:rPr lang="zh-CN" altLang="en-US" dirty="0"/>
              <a:t>扩展：</a:t>
            </a:r>
            <a:r>
              <a:rPr lang="zh-CN" altLang="zh-CN" dirty="0"/>
              <a:t>可以同时使用垂直伸缩和水平伸缩来缓解这些问题。其思想是在可能的情况下利用垂直缩放来快速适应变化，只有在垂直缩放达到极限时才进行水平缩放。</a:t>
            </a:r>
          </a:p>
          <a:p>
            <a:endParaRPr lang="zh-CN" altLang="en-US" dirty="0"/>
          </a:p>
        </p:txBody>
      </p:sp>
    </p:spTree>
    <p:extLst>
      <p:ext uri="{BB962C8B-B14F-4D97-AF65-F5344CB8AC3E}">
        <p14:creationId xmlns:p14="http://schemas.microsoft.com/office/powerpoint/2010/main" val="139224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0EF75D4-C640-41B2-AEF9-4006B6C54DD7}"/>
              </a:ext>
            </a:extLst>
          </p:cNvPr>
          <p:cNvSpPr/>
          <p:nvPr/>
        </p:nvSpPr>
        <p:spPr>
          <a:xfrm>
            <a:off x="831916" y="642450"/>
            <a:ext cx="5109091" cy="461665"/>
          </a:xfrm>
          <a:prstGeom prst="rect">
            <a:avLst/>
          </a:prstGeom>
        </p:spPr>
        <p:txBody>
          <a:bodyPr wrap="none">
            <a:spAutoFit/>
          </a:bodyPr>
          <a:lstStyle/>
          <a:p>
            <a:r>
              <a:rPr lang="zh-CN" altLang="zh-CN" sz="2400" dirty="0">
                <a:latin typeface="Helvetica" panose="020B0604020202020204" pitchFamily="34" charset="0"/>
                <a:ea typeface="宋体" panose="02010600030101010101" pitchFamily="2" charset="-122"/>
                <a:cs typeface="宋体" panose="02010600030101010101" pitchFamily="2" charset="-122"/>
              </a:rPr>
              <a:t>跨多云数据中心协同工作的对应程序</a:t>
            </a:r>
            <a:endParaRPr lang="zh-CN" altLang="en-US" sz="2400" dirty="0"/>
          </a:p>
        </p:txBody>
      </p:sp>
      <p:sp>
        <p:nvSpPr>
          <p:cNvPr id="3" name="文本框 2">
            <a:extLst>
              <a:ext uri="{FF2B5EF4-FFF2-40B4-BE49-F238E27FC236}">
                <a16:creationId xmlns:a16="http://schemas.microsoft.com/office/drawing/2014/main" id="{A0AAB5CA-82BA-4807-ADC3-679BE6D1B682}"/>
              </a:ext>
            </a:extLst>
          </p:cNvPr>
          <p:cNvSpPr txBox="1"/>
          <p:nvPr/>
        </p:nvSpPr>
        <p:spPr>
          <a:xfrm>
            <a:off x="1297328" y="1861328"/>
            <a:ext cx="8279476" cy="2523768"/>
          </a:xfrm>
          <a:prstGeom prst="rect">
            <a:avLst/>
          </a:prstGeom>
          <a:noFill/>
        </p:spPr>
        <p:txBody>
          <a:bodyPr wrap="square" rtlCol="0">
            <a:spAutoFit/>
          </a:bodyPr>
          <a:lstStyle/>
          <a:p>
            <a:r>
              <a:rPr lang="zh-CN" altLang="zh-CN" sz="2000" dirty="0"/>
              <a:t>第一种类型</a:t>
            </a:r>
            <a:r>
              <a:rPr lang="zh-CN" altLang="en-US" sz="2000" dirty="0"/>
              <a:t>：</a:t>
            </a:r>
            <a:r>
              <a:rPr lang="zh-CN" altLang="zh-CN" sz="2000" dirty="0"/>
              <a:t>总是在选择的数据中心部署整个应用程序堆栈。</a:t>
            </a:r>
            <a:endParaRPr lang="en-US" altLang="zh-CN" sz="2000" dirty="0"/>
          </a:p>
          <a:p>
            <a:r>
              <a:rPr lang="zh-CN" altLang="zh-CN" sz="2000" dirty="0"/>
              <a:t>另一种类型</a:t>
            </a:r>
            <a:r>
              <a:rPr lang="zh-CN" altLang="en-US" sz="2000" dirty="0"/>
              <a:t>：</a:t>
            </a:r>
            <a:r>
              <a:rPr lang="zh-CN" altLang="zh-CN" sz="2000" dirty="0"/>
              <a:t>允许在不同的数据中心中单独部署应用程序组件。</a:t>
            </a:r>
            <a:endParaRPr lang="en-US" altLang="zh-CN" sz="2000" dirty="0"/>
          </a:p>
          <a:p>
            <a:endParaRPr lang="en-US" altLang="zh-CN" sz="2000" dirty="0"/>
          </a:p>
          <a:p>
            <a:r>
              <a:rPr lang="zh-CN" altLang="en-US" sz="2000" dirty="0"/>
              <a:t>挑战：</a:t>
            </a:r>
            <a:endParaRPr lang="en-US" altLang="zh-CN" sz="2000" dirty="0"/>
          </a:p>
          <a:p>
            <a:r>
              <a:rPr lang="zh-CN" altLang="zh-CN" sz="2000" dirty="0"/>
              <a:t>对于具有高度可变工作负载的应用程序，使用整体方法的选择是</a:t>
            </a:r>
            <a:r>
              <a:rPr lang="zh-CN" altLang="en-US" sz="2000" dirty="0"/>
              <a:t>不可靠</a:t>
            </a:r>
            <a:r>
              <a:rPr lang="zh-CN" altLang="zh-CN" sz="2000" dirty="0"/>
              <a:t>的。在这些情况下，可以在每个数据中心部署本地自动伸缩器来处理细粒度伸缩需求。</a:t>
            </a:r>
          </a:p>
          <a:p>
            <a:endParaRPr lang="zh-CN" altLang="en-US" dirty="0"/>
          </a:p>
        </p:txBody>
      </p:sp>
    </p:spTree>
    <p:extLst>
      <p:ext uri="{BB962C8B-B14F-4D97-AF65-F5344CB8AC3E}">
        <p14:creationId xmlns:p14="http://schemas.microsoft.com/office/powerpoint/2010/main" val="222804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F5720DE-BB31-4966-91D2-F20F361753C4}"/>
              </a:ext>
            </a:extLst>
          </p:cNvPr>
          <p:cNvSpPr txBox="1"/>
          <p:nvPr/>
        </p:nvSpPr>
        <p:spPr>
          <a:xfrm>
            <a:off x="978568" y="2221521"/>
            <a:ext cx="9184105" cy="2277547"/>
          </a:xfrm>
          <a:prstGeom prst="rect">
            <a:avLst/>
          </a:prstGeom>
          <a:noFill/>
        </p:spPr>
        <p:txBody>
          <a:bodyPr wrap="square" rtlCol="0">
            <a:spAutoFit/>
          </a:bodyPr>
          <a:lstStyle/>
          <a:p>
            <a:r>
              <a:rPr lang="zh-CN" altLang="en-US" sz="2000" dirty="0"/>
              <a:t>云计算是提供计算资源和应用程序的新兴范例，它以“即付即用”为基础，提供面向订阅的服务。它的一个特征叫做弹性，允许用户动态获取和释放适量的计算资源来满足他们的需要。云弹性不断吸引</a:t>
            </a:r>
            <a:r>
              <a:rPr lang="en-US" altLang="zh-CN" sz="2000" dirty="0"/>
              <a:t>web</a:t>
            </a:r>
            <a:r>
              <a:rPr lang="zh-CN" altLang="en-US" sz="2000" dirty="0"/>
              <a:t>应用程序提供者将他们的应用程序移动到云应用中。本文中，我们描述了</a:t>
            </a:r>
            <a:r>
              <a:rPr lang="en-US" altLang="zh-CN" sz="2000" dirty="0"/>
              <a:t>web</a:t>
            </a:r>
            <a:r>
              <a:rPr lang="zh-CN" altLang="en-US" sz="2000" dirty="0"/>
              <a:t>应用程序的自动伸缩问题，并列出在尝试实现</a:t>
            </a:r>
            <a:r>
              <a:rPr lang="zh-CN" altLang="en-US" sz="2000" b="1" dirty="0">
                <a:solidFill>
                  <a:srgbClr val="FF0000"/>
                </a:solidFill>
              </a:rPr>
              <a:t>自动伸缩器</a:t>
            </a:r>
            <a:r>
              <a:rPr lang="zh-CN" altLang="en-US" sz="2000" dirty="0"/>
              <a:t>时需要解决的主要挑战。</a:t>
            </a:r>
          </a:p>
          <a:p>
            <a:endParaRPr lang="zh-CN" altLang="en-US" sz="2000" dirty="0"/>
          </a:p>
          <a:p>
            <a:endParaRPr lang="zh-CN" altLang="en-US" dirty="0"/>
          </a:p>
        </p:txBody>
      </p:sp>
      <p:sp>
        <p:nvSpPr>
          <p:cNvPr id="2" name="文本框 1">
            <a:extLst>
              <a:ext uri="{FF2B5EF4-FFF2-40B4-BE49-F238E27FC236}">
                <a16:creationId xmlns:a16="http://schemas.microsoft.com/office/drawing/2014/main" id="{80269462-7985-4E42-97A1-31B607E7B98A}"/>
              </a:ext>
            </a:extLst>
          </p:cNvPr>
          <p:cNvSpPr txBox="1"/>
          <p:nvPr/>
        </p:nvSpPr>
        <p:spPr>
          <a:xfrm>
            <a:off x="978568" y="394448"/>
            <a:ext cx="3783105" cy="523220"/>
          </a:xfrm>
          <a:prstGeom prst="rect">
            <a:avLst/>
          </a:prstGeom>
          <a:noFill/>
        </p:spPr>
        <p:txBody>
          <a:bodyPr wrap="square" rtlCol="0">
            <a:spAutoFit/>
          </a:bodyPr>
          <a:lstStyle/>
          <a:p>
            <a:r>
              <a:rPr lang="zh-CN" altLang="en-US" sz="2800" b="1" dirty="0"/>
              <a:t>背景</a:t>
            </a:r>
          </a:p>
        </p:txBody>
      </p:sp>
    </p:spTree>
    <p:extLst>
      <p:ext uri="{BB962C8B-B14F-4D97-AF65-F5344CB8AC3E}">
        <p14:creationId xmlns:p14="http://schemas.microsoft.com/office/powerpoint/2010/main" val="2856108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5"/>
          <p:cNvSpPr>
            <a:spLocks/>
          </p:cNvSpPr>
          <p:nvPr/>
        </p:nvSpPr>
        <p:spPr bwMode="auto">
          <a:xfrm>
            <a:off x="7755538" y="3767562"/>
            <a:ext cx="2604210" cy="2604210"/>
          </a:xfrm>
          <a:custGeom>
            <a:avLst/>
            <a:gdLst>
              <a:gd name="T0" fmla="*/ 1012 w 2024"/>
              <a:gd name="T1" fmla="*/ 0 h 2024"/>
              <a:gd name="T2" fmla="*/ 2024 w 2024"/>
              <a:gd name="T3" fmla="*/ 1012 h 2024"/>
              <a:gd name="T4" fmla="*/ 1012 w 2024"/>
              <a:gd name="T5" fmla="*/ 2024 h 2024"/>
              <a:gd name="T6" fmla="*/ 0 w 2024"/>
              <a:gd name="T7" fmla="*/ 1012 h 2024"/>
              <a:gd name="T8" fmla="*/ 1012 w 2024"/>
              <a:gd name="T9" fmla="*/ 0 h 2024"/>
            </a:gdLst>
            <a:ahLst/>
            <a:cxnLst>
              <a:cxn ang="0">
                <a:pos x="T0" y="T1"/>
              </a:cxn>
              <a:cxn ang="0">
                <a:pos x="T2" y="T3"/>
              </a:cxn>
              <a:cxn ang="0">
                <a:pos x="T4" y="T5"/>
              </a:cxn>
              <a:cxn ang="0">
                <a:pos x="T6" y="T7"/>
              </a:cxn>
              <a:cxn ang="0">
                <a:pos x="T8" y="T9"/>
              </a:cxn>
            </a:cxnLst>
            <a:rect l="0" t="0" r="r" b="b"/>
            <a:pathLst>
              <a:path w="2024" h="2024">
                <a:moveTo>
                  <a:pt x="1012" y="0"/>
                </a:moveTo>
                <a:lnTo>
                  <a:pt x="2024" y="1012"/>
                </a:lnTo>
                <a:lnTo>
                  <a:pt x="1012" y="2024"/>
                </a:lnTo>
                <a:lnTo>
                  <a:pt x="0" y="1012"/>
                </a:lnTo>
                <a:lnTo>
                  <a:pt x="1012" y="0"/>
                </a:lnTo>
                <a:close/>
              </a:path>
            </a:pathLst>
          </a:custGeom>
          <a:solidFill>
            <a:schemeClr val="accent3"/>
          </a:solidFill>
          <a:ln w="793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5" name="Freeform 6"/>
          <p:cNvSpPr>
            <a:spLocks/>
          </p:cNvSpPr>
          <p:nvPr/>
        </p:nvSpPr>
        <p:spPr bwMode="auto">
          <a:xfrm>
            <a:off x="6453470" y="2465482"/>
            <a:ext cx="2604185" cy="2604185"/>
          </a:xfrm>
          <a:custGeom>
            <a:avLst/>
            <a:gdLst>
              <a:gd name="T0" fmla="*/ 1166 w 2329"/>
              <a:gd name="T1" fmla="*/ 0 h 2332"/>
              <a:gd name="T2" fmla="*/ 2329 w 2329"/>
              <a:gd name="T3" fmla="*/ 1166 h 2332"/>
              <a:gd name="T4" fmla="*/ 1166 w 2329"/>
              <a:gd name="T5" fmla="*/ 2332 h 2332"/>
              <a:gd name="T6" fmla="*/ 0 w 2329"/>
              <a:gd name="T7" fmla="*/ 1166 h 2332"/>
              <a:gd name="T8" fmla="*/ 1166 w 2329"/>
              <a:gd name="T9" fmla="*/ 0 h 2332"/>
            </a:gdLst>
            <a:ahLst/>
            <a:cxnLst>
              <a:cxn ang="0">
                <a:pos x="T0" y="T1"/>
              </a:cxn>
              <a:cxn ang="0">
                <a:pos x="T2" y="T3"/>
              </a:cxn>
              <a:cxn ang="0">
                <a:pos x="T4" y="T5"/>
              </a:cxn>
              <a:cxn ang="0">
                <a:pos x="T6" y="T7"/>
              </a:cxn>
              <a:cxn ang="0">
                <a:pos x="T8" y="T9"/>
              </a:cxn>
            </a:cxnLst>
            <a:rect l="0" t="0" r="r" b="b"/>
            <a:pathLst>
              <a:path w="2329" h="2332">
                <a:moveTo>
                  <a:pt x="1166" y="0"/>
                </a:moveTo>
                <a:lnTo>
                  <a:pt x="2329" y="1166"/>
                </a:lnTo>
                <a:lnTo>
                  <a:pt x="1166" y="2332"/>
                </a:lnTo>
                <a:lnTo>
                  <a:pt x="0" y="1166"/>
                </a:lnTo>
                <a:lnTo>
                  <a:pt x="1166" y="0"/>
                </a:lnTo>
                <a:close/>
              </a:path>
            </a:pathLst>
          </a:custGeom>
          <a:solidFill>
            <a:schemeClr val="accent2"/>
          </a:solidFill>
          <a:ln w="793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7" name="Freeform 7"/>
          <p:cNvSpPr>
            <a:spLocks/>
          </p:cNvSpPr>
          <p:nvPr/>
        </p:nvSpPr>
        <p:spPr bwMode="auto">
          <a:xfrm>
            <a:off x="7755562" y="1159504"/>
            <a:ext cx="2604210" cy="2608070"/>
          </a:xfrm>
          <a:custGeom>
            <a:avLst/>
            <a:gdLst>
              <a:gd name="T0" fmla="*/ 1012 w 2024"/>
              <a:gd name="T1" fmla="*/ 0 h 2027"/>
              <a:gd name="T2" fmla="*/ 2024 w 2024"/>
              <a:gd name="T3" fmla="*/ 1014 h 2027"/>
              <a:gd name="T4" fmla="*/ 1012 w 2024"/>
              <a:gd name="T5" fmla="*/ 2027 h 2027"/>
              <a:gd name="T6" fmla="*/ 0 w 2024"/>
              <a:gd name="T7" fmla="*/ 1014 h 2027"/>
              <a:gd name="T8" fmla="*/ 1012 w 2024"/>
              <a:gd name="T9" fmla="*/ 0 h 2027"/>
            </a:gdLst>
            <a:ahLst/>
            <a:cxnLst>
              <a:cxn ang="0">
                <a:pos x="T0" y="T1"/>
              </a:cxn>
              <a:cxn ang="0">
                <a:pos x="T2" y="T3"/>
              </a:cxn>
              <a:cxn ang="0">
                <a:pos x="T4" y="T5"/>
              </a:cxn>
              <a:cxn ang="0">
                <a:pos x="T6" y="T7"/>
              </a:cxn>
              <a:cxn ang="0">
                <a:pos x="T8" y="T9"/>
              </a:cxn>
            </a:cxnLst>
            <a:rect l="0" t="0" r="r" b="b"/>
            <a:pathLst>
              <a:path w="2024" h="2027">
                <a:moveTo>
                  <a:pt x="1012" y="0"/>
                </a:moveTo>
                <a:lnTo>
                  <a:pt x="2024" y="1014"/>
                </a:lnTo>
                <a:lnTo>
                  <a:pt x="1012" y="2027"/>
                </a:lnTo>
                <a:lnTo>
                  <a:pt x="0" y="1014"/>
                </a:lnTo>
                <a:lnTo>
                  <a:pt x="1012" y="0"/>
                </a:lnTo>
                <a:close/>
              </a:path>
            </a:pathLst>
          </a:custGeom>
          <a:solidFill>
            <a:schemeClr val="accent1"/>
          </a:solidFill>
          <a:ln w="793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文本框 10">
            <a:extLst>
              <a:ext uri="{FF2B5EF4-FFF2-40B4-BE49-F238E27FC236}">
                <a16:creationId xmlns:a16="http://schemas.microsoft.com/office/drawing/2014/main" id="{2DC157B2-613E-4544-851E-43B2FA8FF08B}"/>
              </a:ext>
            </a:extLst>
          </p:cNvPr>
          <p:cNvSpPr txBox="1">
            <a:spLocks noChangeArrowheads="1"/>
          </p:cNvSpPr>
          <p:nvPr/>
        </p:nvSpPr>
        <p:spPr bwMode="auto">
          <a:xfrm>
            <a:off x="512535" y="683498"/>
            <a:ext cx="43946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zh-CN" sz="2800" b="1" dirty="0"/>
              <a:t>讨论与未来方向</a:t>
            </a:r>
            <a:endParaRPr lang="zh-CN" altLang="en-US" sz="3600" b="1" dirty="0">
              <a:solidFill>
                <a:schemeClr val="accent2"/>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矩形 1">
            <a:extLst>
              <a:ext uri="{FF2B5EF4-FFF2-40B4-BE49-F238E27FC236}">
                <a16:creationId xmlns:a16="http://schemas.microsoft.com/office/drawing/2014/main" id="{9C9169F2-F56F-47D7-B2B9-3ADA224E50C3}"/>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 name="矩形 2">
            <a:extLst>
              <a:ext uri="{FF2B5EF4-FFF2-40B4-BE49-F238E27FC236}">
                <a16:creationId xmlns:a16="http://schemas.microsoft.com/office/drawing/2014/main" id="{E219ECC7-6E9B-4BD9-9B0C-4DEA95A11D46}"/>
              </a:ext>
            </a:extLst>
          </p:cNvPr>
          <p:cNvSpPr/>
          <p:nvPr/>
        </p:nvSpPr>
        <p:spPr>
          <a:xfrm>
            <a:off x="1092203" y="1699514"/>
            <a:ext cx="5361243" cy="3370153"/>
          </a:xfrm>
          <a:prstGeom prst="rect">
            <a:avLst/>
          </a:prstGeom>
        </p:spPr>
        <p:txBody>
          <a:bodyPr wrap="square">
            <a:spAutoFit/>
          </a:bodyPr>
          <a:lstStyle/>
          <a:p>
            <a:pPr marL="342900" indent="-342900">
              <a:spcAft>
                <a:spcPts val="850"/>
              </a:spcAft>
              <a:buFont typeface="Arial" panose="020B0604020202020204" pitchFamily="34" charset="0"/>
              <a:buChar char="•"/>
            </a:pPr>
            <a:r>
              <a:rPr lang="zh-CN" altLang="zh-CN" sz="2400" kern="100" dirty="0">
                <a:latin typeface="宋体" panose="02010600030101010101" pitchFamily="2" charset="-122"/>
                <a:ea typeface="宋体" panose="02010600030101010101" pitchFamily="2" charset="-122"/>
                <a:cs typeface="Arial" panose="020B0604020202020204" pitchFamily="34" charset="0"/>
              </a:rPr>
              <a:t>基于服务的架构</a:t>
            </a:r>
            <a:endParaRPr lang="en-US" altLang="zh-CN" sz="2400" kern="100" dirty="0">
              <a:latin typeface="宋体" panose="02010600030101010101" pitchFamily="2" charset="-122"/>
              <a:ea typeface="宋体" panose="02010600030101010101" pitchFamily="2" charset="-122"/>
              <a:cs typeface="Arial" panose="020B0604020202020204" pitchFamily="34" charset="0"/>
            </a:endParaRPr>
          </a:p>
          <a:p>
            <a:pPr marL="285750" indent="-285750">
              <a:spcAft>
                <a:spcPts val="850"/>
              </a:spcAft>
              <a:buFont typeface="Arial" panose="020B0604020202020204" pitchFamily="34" charset="0"/>
              <a:buChar char="•"/>
            </a:pPr>
            <a:r>
              <a:rPr lang="zh-CN" altLang="en-US" sz="2400" kern="100" dirty="0">
                <a:latin typeface="宋体" panose="02010600030101010101" pitchFamily="2" charset="-122"/>
                <a:ea typeface="宋体" panose="02010600030101010101" pitchFamily="2" charset="-122"/>
                <a:cs typeface="Arial" panose="020B0604020202020204" pitchFamily="34" charset="0"/>
              </a:rPr>
              <a:t>实现低成本的监控工具</a:t>
            </a:r>
            <a:endParaRPr lang="en-US" altLang="zh-CN" sz="2400" kern="100" dirty="0">
              <a:latin typeface="宋体" panose="02010600030101010101" pitchFamily="2" charset="-122"/>
              <a:ea typeface="宋体" panose="02010600030101010101" pitchFamily="2" charset="-122"/>
              <a:cs typeface="Arial" panose="020B0604020202020204" pitchFamily="34" charset="0"/>
            </a:endParaRPr>
          </a:p>
          <a:p>
            <a:pPr marL="342900" indent="-342900">
              <a:spcAft>
                <a:spcPts val="85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Arial" panose="020B0604020202020204" pitchFamily="34" charset="0"/>
              </a:rPr>
              <a:t>资源估计模型</a:t>
            </a:r>
            <a:endParaRPr lang="en-US" altLang="zh-CN" sz="2400" dirty="0">
              <a:latin typeface="宋体" panose="02010600030101010101" pitchFamily="2" charset="-122"/>
              <a:ea typeface="宋体" panose="02010600030101010101" pitchFamily="2" charset="-122"/>
              <a:cs typeface="Arial" panose="020B0604020202020204" pitchFamily="34" charset="0"/>
            </a:endParaRPr>
          </a:p>
          <a:p>
            <a:pPr marL="342900" indent="-342900">
              <a:spcAft>
                <a:spcPts val="85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Arial" panose="020B0604020202020204" pitchFamily="34" charset="0"/>
              </a:rPr>
              <a:t>更好的垂直缩放支持</a:t>
            </a:r>
            <a:endParaRPr lang="en-US" altLang="zh-CN" sz="2400" dirty="0">
              <a:latin typeface="宋体" panose="02010600030101010101" pitchFamily="2" charset="-122"/>
              <a:ea typeface="宋体" panose="02010600030101010101" pitchFamily="2" charset="-122"/>
              <a:cs typeface="Arial" panose="020B0604020202020204" pitchFamily="34" charset="0"/>
            </a:endParaRPr>
          </a:p>
          <a:p>
            <a:pPr marL="342900" indent="-342900">
              <a:spcAft>
                <a:spcPts val="85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Arial" panose="020B0604020202020204" pitchFamily="34" charset="0"/>
              </a:rPr>
              <a:t>基于事件的工作量预测</a:t>
            </a:r>
            <a:endParaRPr lang="en-US" altLang="zh-CN" sz="2400" dirty="0">
              <a:latin typeface="宋体" panose="02010600030101010101" pitchFamily="2" charset="-122"/>
              <a:ea typeface="宋体" panose="02010600030101010101" pitchFamily="2" charset="-122"/>
              <a:cs typeface="Arial" panose="020B0604020202020204" pitchFamily="34" charset="0"/>
            </a:endParaRPr>
          </a:p>
          <a:p>
            <a:pPr marL="342900" indent="-342900">
              <a:spcAft>
                <a:spcPts val="85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Arial" panose="020B0604020202020204" pitchFamily="34" charset="0"/>
              </a:rPr>
              <a:t>可靠性感知多云自动缩放</a:t>
            </a:r>
            <a:endParaRPr lang="en-US" altLang="zh-CN" sz="2400" dirty="0">
              <a:latin typeface="宋体" panose="02010600030101010101" pitchFamily="2" charset="-122"/>
              <a:ea typeface="宋体" panose="02010600030101010101" pitchFamily="2" charset="-122"/>
              <a:cs typeface="Arial" panose="020B0604020202020204" pitchFamily="34" charset="0"/>
            </a:endParaRPr>
          </a:p>
          <a:p>
            <a:pPr marL="342900" indent="-342900">
              <a:spcAft>
                <a:spcPts val="850"/>
              </a:spcAft>
              <a:buFont typeface="Arial" panose="020B0604020202020204" pitchFamily="34" charset="0"/>
              <a:buChar char="•"/>
            </a:pPr>
            <a:r>
              <a:rPr lang="zh-CN" altLang="zh-CN" sz="2400" dirty="0">
                <a:latin typeface="宋体" panose="02010600030101010101" pitchFamily="2" charset="-122"/>
                <a:ea typeface="宋体" panose="02010600030101010101" pitchFamily="2" charset="-122"/>
                <a:cs typeface="Arial" panose="020B0604020202020204" pitchFamily="34" charset="0"/>
              </a:rPr>
              <a:t>基于容器的</a:t>
            </a:r>
            <a:r>
              <a:rPr lang="en-US" altLang="zh-CN" sz="2400" dirty="0">
                <a:latin typeface="宋体" panose="02010600030101010101" pitchFamily="2" charset="-122"/>
                <a:ea typeface="宋体" panose="02010600030101010101" pitchFamily="2" charset="-122"/>
                <a:cs typeface="Arial" panose="020B0604020202020204" pitchFamily="34" charset="0"/>
              </a:rPr>
              <a:t>Auto-Scalers</a:t>
            </a:r>
            <a:endParaRPr lang="zh-CN" altLang="zh-CN" sz="2800" kern="100" dirty="0">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124975836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childTnLst>
                          </p:cTn>
                        </p:par>
                        <p:par>
                          <p:cTn id="10" fill="hold">
                            <p:stCondLst>
                              <p:cond delay="30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300" fill="hold"/>
                                        <p:tgtEl>
                                          <p:spTgt spid="11"/>
                                        </p:tgtEl>
                                        <p:attrNameLst>
                                          <p:attrName>ppt_w</p:attrName>
                                        </p:attrNameLst>
                                      </p:cBhvr>
                                      <p:tavLst>
                                        <p:tav tm="0">
                                          <p:val>
                                            <p:fltVal val="0"/>
                                          </p:val>
                                        </p:tav>
                                        <p:tav tm="100000">
                                          <p:val>
                                            <p:strVal val="#ppt_w"/>
                                          </p:val>
                                        </p:tav>
                                      </p:tavLst>
                                    </p:anim>
                                    <p:anim calcmode="lin" valueType="num">
                                      <p:cBhvr>
                                        <p:cTn id="14" dur="300" fill="hold"/>
                                        <p:tgtEl>
                                          <p:spTgt spid="11"/>
                                        </p:tgtEl>
                                        <p:attrNameLst>
                                          <p:attrName>ppt_h</p:attrName>
                                        </p:attrNameLst>
                                      </p:cBhvr>
                                      <p:tavLst>
                                        <p:tav tm="0">
                                          <p:val>
                                            <p:fltVal val="0"/>
                                          </p:val>
                                        </p:tav>
                                        <p:tav tm="100000">
                                          <p:val>
                                            <p:strVal val="#ppt_h"/>
                                          </p:val>
                                        </p:tav>
                                      </p:tavLst>
                                    </p:anim>
                                    <p:animEffect transition="in" filter="fade">
                                      <p:cBhvr>
                                        <p:cTn id="15" dur="300"/>
                                        <p:tgtEl>
                                          <p:spTgt spid="11"/>
                                        </p:tgtEl>
                                      </p:cBhvr>
                                    </p:animEffect>
                                  </p:childTnLst>
                                </p:cTn>
                              </p:par>
                            </p:childTnLst>
                          </p:cTn>
                        </p:par>
                        <p:par>
                          <p:cTn id="16" fill="hold">
                            <p:stCondLst>
                              <p:cond delay="6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300" fill="hold"/>
                                        <p:tgtEl>
                                          <p:spTgt spid="17"/>
                                        </p:tgtEl>
                                        <p:attrNameLst>
                                          <p:attrName>ppt_w</p:attrName>
                                        </p:attrNameLst>
                                      </p:cBhvr>
                                      <p:tavLst>
                                        <p:tav tm="0">
                                          <p:val>
                                            <p:fltVal val="0"/>
                                          </p:val>
                                        </p:tav>
                                        <p:tav tm="100000">
                                          <p:val>
                                            <p:strVal val="#ppt_w"/>
                                          </p:val>
                                        </p:tav>
                                      </p:tavLst>
                                    </p:anim>
                                    <p:anim calcmode="lin" valueType="num">
                                      <p:cBhvr>
                                        <p:cTn id="20" dur="300" fill="hold"/>
                                        <p:tgtEl>
                                          <p:spTgt spid="17"/>
                                        </p:tgtEl>
                                        <p:attrNameLst>
                                          <p:attrName>ppt_h</p:attrName>
                                        </p:attrNameLst>
                                      </p:cBhvr>
                                      <p:tavLst>
                                        <p:tav tm="0">
                                          <p:val>
                                            <p:fltVal val="0"/>
                                          </p:val>
                                        </p:tav>
                                        <p:tav tm="100000">
                                          <p:val>
                                            <p:strVal val="#ppt_h"/>
                                          </p:val>
                                        </p:tav>
                                      </p:tavLst>
                                    </p:anim>
                                    <p:animEffect transition="in" filter="fade">
                                      <p:cBhvr>
                                        <p:cTn id="21" dur="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8DDE5A-073B-4A2E-BA0B-E64100215322}"/>
              </a:ext>
            </a:extLst>
          </p:cNvPr>
          <p:cNvSpPr/>
          <p:nvPr/>
        </p:nvSpPr>
        <p:spPr>
          <a:xfrm>
            <a:off x="1111623" y="662134"/>
            <a:ext cx="7960659" cy="3331681"/>
          </a:xfrm>
          <a:prstGeom prst="rect">
            <a:avLst/>
          </a:prstGeom>
        </p:spPr>
        <p:txBody>
          <a:bodyPr wrap="square">
            <a:spAutoFit/>
          </a:bodyPr>
          <a:lstStyle/>
          <a:p>
            <a:pPr>
              <a:spcAft>
                <a:spcPts val="920"/>
              </a:spcAft>
            </a:pPr>
            <a:r>
              <a:rPr lang="zh-CN" altLang="zh-CN" sz="2800" kern="100" dirty="0">
                <a:latin typeface="Helvetica" panose="020B0604020202020204" pitchFamily="34" charset="0"/>
                <a:ea typeface="宋体" panose="02010600030101010101" pitchFamily="2" charset="-122"/>
                <a:cs typeface="宋体" panose="02010600030101010101" pitchFamily="2" charset="-122"/>
              </a:rPr>
              <a:t>总结与结论</a:t>
            </a:r>
            <a:endParaRPr lang="en-US" altLang="zh-CN" sz="2800" kern="100" dirty="0">
              <a:latin typeface="Helvetica" panose="020B0604020202020204" pitchFamily="34" charset="0"/>
              <a:ea typeface="宋体" panose="02010600030101010101" pitchFamily="2" charset="-122"/>
              <a:cs typeface="宋体" panose="02010600030101010101" pitchFamily="2" charset="-122"/>
            </a:endParaRPr>
          </a:p>
          <a:p>
            <a:pPr>
              <a:spcAft>
                <a:spcPts val="920"/>
              </a:spcAft>
            </a:pPr>
            <a:endParaRPr lang="en-US" altLang="zh-CN" sz="2800" kern="100" dirty="0">
              <a:latin typeface="Helvetica" panose="020B0604020202020204" pitchFamily="34" charset="0"/>
              <a:ea typeface="宋体" panose="02010600030101010101" pitchFamily="2" charset="-122"/>
              <a:cs typeface="宋体" panose="02010600030101010101" pitchFamily="2" charset="-122"/>
            </a:endParaRPr>
          </a:p>
          <a:p>
            <a:pPr>
              <a:spcAft>
                <a:spcPts val="920"/>
              </a:spcAft>
            </a:pPr>
            <a:endParaRPr lang="en-US" altLang="zh-CN" sz="2800" kern="100" dirty="0">
              <a:latin typeface="Helvetica" panose="020B0604020202020204" pitchFamily="34" charset="0"/>
              <a:ea typeface="宋体" panose="02010600030101010101" pitchFamily="2" charset="-122"/>
              <a:cs typeface="宋体" panose="02010600030101010101" pitchFamily="2" charset="-122"/>
            </a:endParaRPr>
          </a:p>
          <a:p>
            <a:pPr indent="127000"/>
            <a:r>
              <a:rPr lang="zh-CN" altLang="zh-CN" sz="2000" kern="100" dirty="0">
                <a:latin typeface="Helvetica" panose="020B0604020202020204" pitchFamily="34" charset="0"/>
                <a:ea typeface="宋体" panose="02010600030101010101" pitchFamily="2" charset="-122"/>
                <a:cs typeface="宋体" panose="02010600030101010101" pitchFamily="2" charset="-122"/>
              </a:rPr>
              <a:t>在本文中，我们考察了云中的</a:t>
            </a:r>
            <a:r>
              <a:rPr lang="en-US" altLang="zh-CN" sz="2000" kern="100" dirty="0">
                <a:latin typeface="Helvetica" panose="020B0604020202020204" pitchFamily="34" charset="0"/>
                <a:ea typeface="宋体" panose="02010600030101010101" pitchFamily="2" charset="-122"/>
                <a:cs typeface="宋体" panose="02010600030101010101" pitchFamily="2" charset="-122"/>
              </a:rPr>
              <a:t>web</a:t>
            </a:r>
            <a:r>
              <a:rPr lang="zh-CN" altLang="zh-CN" sz="2000" kern="100" dirty="0">
                <a:latin typeface="Helvetica" panose="020B0604020202020204" pitchFamily="34" charset="0"/>
                <a:ea typeface="宋体" panose="02010600030101010101" pitchFamily="2" charset="-122"/>
                <a:cs typeface="宋体" panose="02010600030101010101" pitchFamily="2" charset="-122"/>
              </a:rPr>
              <a:t>应用程序自动伸缩技术的发展。我们确定了在循环的每个阶段中需要解决的关键挑战，并针对它们的关键属性给出了自动伸缩器的分类。根据分类，详细分析了现有技术的优缺点。在此基础上，我们提出了未来研究领域的发展方向。</a:t>
            </a:r>
            <a:endParaRPr lang="zh-CN" altLang="zh-CN" sz="2400" kern="100" dirty="0">
              <a:latin typeface="等线" panose="02010600030101010101" pitchFamily="2" charset="-122"/>
              <a:cs typeface="Times New Roman" panose="02020603050405020304" pitchFamily="18" charset="0"/>
            </a:endParaRPr>
          </a:p>
          <a:p>
            <a:pPr algn="just">
              <a:spcAft>
                <a:spcPts val="0"/>
              </a:spcAft>
            </a:pPr>
            <a:r>
              <a:rPr lang="en-US" altLang="zh-CN" sz="2400" kern="100" dirty="0">
                <a:latin typeface="等线" panose="02010600030101010101" pitchFamily="2" charset="-122"/>
                <a:cs typeface="Times New Roman" panose="02020603050405020304" pitchFamily="18" charset="0"/>
              </a:rPr>
              <a:t> </a:t>
            </a:r>
            <a:endParaRPr lang="zh-CN" altLang="zh-CN" sz="24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657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8">
            <a:extLst>
              <a:ext uri="{FF2B5EF4-FFF2-40B4-BE49-F238E27FC236}">
                <a16:creationId xmlns:a16="http://schemas.microsoft.com/office/drawing/2014/main" id="{F1185B48-F0D6-4919-8EC9-1A81CB300A29}"/>
              </a:ext>
            </a:extLst>
          </p:cNvPr>
          <p:cNvSpPr txBox="1"/>
          <p:nvPr/>
        </p:nvSpPr>
        <p:spPr>
          <a:xfrm>
            <a:off x="2095989" y="2047855"/>
            <a:ext cx="8225155" cy="92333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zh-CN" altLang="en-US" sz="5400" b="1" dirty="0">
                <a:solidFill>
                  <a:schemeClr val="accent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FZHei-B01S" panose="02010601030101010101" pitchFamily="2" charset="-122"/>
              </a:rPr>
              <a:t>感 谢 您 的 观 看</a:t>
            </a:r>
          </a:p>
        </p:txBody>
      </p:sp>
      <p:grpSp>
        <p:nvGrpSpPr>
          <p:cNvPr id="18" name="组合 17">
            <a:extLst>
              <a:ext uri="{FF2B5EF4-FFF2-40B4-BE49-F238E27FC236}">
                <a16:creationId xmlns:a16="http://schemas.microsoft.com/office/drawing/2014/main" id="{4D41D1FF-D527-4A3C-B06E-787B6946174C}"/>
              </a:ext>
            </a:extLst>
          </p:cNvPr>
          <p:cNvGrpSpPr/>
          <p:nvPr/>
        </p:nvGrpSpPr>
        <p:grpSpPr>
          <a:xfrm>
            <a:off x="5019529" y="3668693"/>
            <a:ext cx="2378074" cy="436246"/>
            <a:chOff x="4929134" y="3536850"/>
            <a:chExt cx="1783556" cy="327184"/>
          </a:xfrm>
        </p:grpSpPr>
        <p:sp>
          <p:nvSpPr>
            <p:cNvPr id="19" name="圆角矩形 45">
              <a:extLst>
                <a:ext uri="{FF2B5EF4-FFF2-40B4-BE49-F238E27FC236}">
                  <a16:creationId xmlns:a16="http://schemas.microsoft.com/office/drawing/2014/main" id="{8A79E1F4-65AD-4962-87EF-F12E0AFB82FC}"/>
                </a:ext>
              </a:extLst>
            </p:cNvPr>
            <p:cNvSpPr/>
            <p:nvPr/>
          </p:nvSpPr>
          <p:spPr>
            <a:xfrm>
              <a:off x="4929134" y="3536850"/>
              <a:ext cx="1783556" cy="327184"/>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3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TextBox 13">
              <a:extLst>
                <a:ext uri="{FF2B5EF4-FFF2-40B4-BE49-F238E27FC236}">
                  <a16:creationId xmlns:a16="http://schemas.microsoft.com/office/drawing/2014/main" id="{9CAEB43C-DACF-4907-807B-DE1DA1CFBC18}"/>
                </a:ext>
              </a:extLst>
            </p:cNvPr>
            <p:cNvSpPr txBox="1"/>
            <p:nvPr/>
          </p:nvSpPr>
          <p:spPr>
            <a:xfrm>
              <a:off x="5124691" y="3559472"/>
              <a:ext cx="1392449" cy="284501"/>
            </a:xfrm>
            <a:prstGeom prst="rect">
              <a:avLst/>
            </a:prstGeom>
            <a:noFill/>
          </p:spPr>
          <p:txBody>
            <a:bodyPr wrap="none" rtlCol="0">
              <a:spAutoFit/>
            </a:bodyPr>
            <a:lstStyle/>
            <a:p>
              <a:pPr algn="ctr"/>
              <a:r>
                <a:rPr lang="zh-CN" altLang="en-US" sz="1865" dirty="0">
                  <a:solidFill>
                    <a:srgbClr val="1A1A1A"/>
                  </a:solidFill>
                  <a:latin typeface="微软雅黑" panose="020B0503020204020204" pitchFamily="34" charset="-122"/>
                  <a:ea typeface="微软雅黑" panose="020B0503020204020204" pitchFamily="34" charset="-122"/>
                  <a:sym typeface="FZHei-B01S" panose="02010601030101010101" pitchFamily="2" charset="-122"/>
                </a:rPr>
                <a:t>汇报人：冯潇逸</a:t>
              </a:r>
            </a:p>
          </p:txBody>
        </p:sp>
      </p:grpSp>
    </p:spTree>
    <p:extLst>
      <p:ext uri="{BB962C8B-B14F-4D97-AF65-F5344CB8AC3E}">
        <p14:creationId xmlns:p14="http://schemas.microsoft.com/office/powerpoint/2010/main" val="42558366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by="(-#ppt_w*2)" calcmode="lin" valueType="num">
                                      <p:cBhvr rctx="PPT">
                                        <p:cTn id="7" dur="500" autoRev="1" fill="hold">
                                          <p:stCondLst>
                                            <p:cond delay="0"/>
                                          </p:stCondLst>
                                        </p:cTn>
                                        <p:tgtEl>
                                          <p:spTgt spid="16"/>
                                        </p:tgtEl>
                                        <p:attrNameLst>
                                          <p:attrName>ppt_w</p:attrName>
                                        </p:attrNameLst>
                                      </p:cBhvr>
                                    </p:anim>
                                    <p:anim by="(#ppt_w*0.50)" calcmode="lin" valueType="num">
                                      <p:cBhvr>
                                        <p:cTn id="8" dur="500" decel="50000" autoRev="1" fill="hold">
                                          <p:stCondLst>
                                            <p:cond delay="0"/>
                                          </p:stCondLst>
                                        </p:cTn>
                                        <p:tgtEl>
                                          <p:spTgt spid="16"/>
                                        </p:tgtEl>
                                        <p:attrNameLst>
                                          <p:attrName>ppt_x</p:attrName>
                                        </p:attrNameLst>
                                      </p:cBhvr>
                                    </p:anim>
                                    <p:anim from="(-#ppt_h/2)" to="(#ppt_y)" calcmode="lin" valueType="num">
                                      <p:cBhvr>
                                        <p:cTn id="9" dur="1000" fill="hold">
                                          <p:stCondLst>
                                            <p:cond delay="0"/>
                                          </p:stCondLst>
                                        </p:cTn>
                                        <p:tgtEl>
                                          <p:spTgt spid="16"/>
                                        </p:tgtEl>
                                        <p:attrNameLst>
                                          <p:attrName>ppt_y</p:attrName>
                                        </p:attrNameLst>
                                      </p:cBhvr>
                                    </p:anim>
                                    <p:animRot by="21600000">
                                      <p:cBhvr>
                                        <p:cTn id="10" dur="1000" fill="hold">
                                          <p:stCondLst>
                                            <p:cond delay="0"/>
                                          </p:stCondLst>
                                        </p:cTn>
                                        <p:tgtEl>
                                          <p:spTgt spid="16"/>
                                        </p:tgtEl>
                                        <p:attrNameLst>
                                          <p:attrName>r</p:attrName>
                                        </p:attrNameLst>
                                      </p:cBhvr>
                                    </p:animRot>
                                  </p:childTnLst>
                                </p:cTn>
                              </p:par>
                            </p:childTnLst>
                          </p:cTn>
                        </p:par>
                        <p:par>
                          <p:cTn id="11" fill="hold">
                            <p:stCondLst>
                              <p:cond delay="1500"/>
                            </p:stCondLst>
                            <p:childTnLst>
                              <p:par>
                                <p:cTn id="12" presetID="53" presetClass="entr" presetSubtype="16"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1000" fill="hold"/>
                                        <p:tgtEl>
                                          <p:spTgt spid="18"/>
                                        </p:tgtEl>
                                        <p:attrNameLst>
                                          <p:attrName>ppt_w</p:attrName>
                                        </p:attrNameLst>
                                      </p:cBhvr>
                                      <p:tavLst>
                                        <p:tav tm="0">
                                          <p:val>
                                            <p:fltVal val="0"/>
                                          </p:val>
                                        </p:tav>
                                        <p:tav tm="100000">
                                          <p:val>
                                            <p:strVal val="#ppt_w"/>
                                          </p:val>
                                        </p:tav>
                                      </p:tavLst>
                                    </p:anim>
                                    <p:anim calcmode="lin" valueType="num">
                                      <p:cBhvr>
                                        <p:cTn id="15" dur="1000" fill="hold"/>
                                        <p:tgtEl>
                                          <p:spTgt spid="18"/>
                                        </p:tgtEl>
                                        <p:attrNameLst>
                                          <p:attrName>ppt_h</p:attrName>
                                        </p:attrNameLst>
                                      </p:cBhvr>
                                      <p:tavLst>
                                        <p:tav tm="0">
                                          <p:val>
                                            <p:fltVal val="0"/>
                                          </p:val>
                                        </p:tav>
                                        <p:tav tm="100000">
                                          <p:val>
                                            <p:strVal val="#ppt_h"/>
                                          </p:val>
                                        </p:tav>
                                      </p:tavLst>
                                    </p:anim>
                                    <p:animEffect transition="in" filter="fade">
                                      <p:cBhvr>
                                        <p:cTn id="1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46FD38-C981-4AFC-BD16-CC843639B803}"/>
              </a:ext>
            </a:extLst>
          </p:cNvPr>
          <p:cNvSpPr txBox="1"/>
          <p:nvPr/>
        </p:nvSpPr>
        <p:spPr>
          <a:xfrm>
            <a:off x="695738" y="1660034"/>
            <a:ext cx="8756159" cy="3385542"/>
          </a:xfrm>
          <a:prstGeom prst="rect">
            <a:avLst/>
          </a:prstGeom>
          <a:noFill/>
        </p:spPr>
        <p:txBody>
          <a:bodyPr wrap="square" rtlCol="0">
            <a:spAutoFit/>
          </a:bodyPr>
          <a:lstStyle/>
          <a:p>
            <a:r>
              <a:rPr lang="zh-CN" altLang="zh-CN" sz="2000" dirty="0"/>
              <a:t>为</a:t>
            </a:r>
            <a:r>
              <a:rPr lang="en-US" altLang="zh-CN" sz="2000" dirty="0"/>
              <a:t>web</a:t>
            </a:r>
            <a:r>
              <a:rPr lang="zh-CN" altLang="zh-CN" sz="2000" dirty="0"/>
              <a:t>应用程序设计和实现一个高效的通用自动伸缩器是一项具有挑战性的任务，比如动态工作负载特性、不同的应用程序资源需求、复杂的云资源和定价模型。</a:t>
            </a:r>
            <a:endParaRPr lang="en-US" altLang="zh-CN" sz="2000" dirty="0"/>
          </a:p>
          <a:p>
            <a:endParaRPr lang="en-US" altLang="zh-CN" sz="2000" dirty="0"/>
          </a:p>
          <a:p>
            <a:r>
              <a:rPr lang="zh-CN" altLang="en-US" sz="2000" dirty="0"/>
              <a:t>本文</a:t>
            </a:r>
            <a:r>
              <a:rPr lang="zh-CN" altLang="zh-CN" sz="2000" dirty="0"/>
              <a:t>提供了一个关于自动伸缩</a:t>
            </a:r>
            <a:r>
              <a:rPr lang="en-US" altLang="zh-CN" sz="2000" dirty="0"/>
              <a:t>web</a:t>
            </a:r>
            <a:r>
              <a:rPr lang="zh-CN" altLang="zh-CN" sz="2000" dirty="0"/>
              <a:t>应用程序的各种挑战和关键属性的分类。将比较基础设施提供者和应用程序服务提供者部署的现有工作，并将它们映射到分类法</a:t>
            </a:r>
            <a:r>
              <a:rPr lang="zh-CN" altLang="en-US" sz="2000" dirty="0"/>
              <a:t>中</a:t>
            </a:r>
            <a:r>
              <a:rPr lang="zh-CN" altLang="zh-CN" sz="2000" dirty="0"/>
              <a:t>，以讨论它们的优缺点。在分析的基础上，我们还提出了有前景的未来方向</a:t>
            </a:r>
            <a:r>
              <a:rPr lang="zh-CN" altLang="en-US" sz="2000" dirty="0"/>
              <a:t>。</a:t>
            </a:r>
            <a:endParaRPr lang="en-US" altLang="zh-CN" sz="2000" dirty="0"/>
          </a:p>
          <a:p>
            <a:endParaRPr lang="en-US" altLang="zh-CN" dirty="0"/>
          </a:p>
          <a:p>
            <a:endParaRPr lang="zh-CN" altLang="en-US" dirty="0"/>
          </a:p>
          <a:p>
            <a:endParaRPr lang="zh-CN" altLang="en-US" dirty="0"/>
          </a:p>
        </p:txBody>
      </p:sp>
      <p:sp>
        <p:nvSpPr>
          <p:cNvPr id="3" name="文本框 2">
            <a:extLst>
              <a:ext uri="{FF2B5EF4-FFF2-40B4-BE49-F238E27FC236}">
                <a16:creationId xmlns:a16="http://schemas.microsoft.com/office/drawing/2014/main" id="{F7B743B2-CBA9-4AB0-BBD8-AAA248D26B7C}"/>
              </a:ext>
            </a:extLst>
          </p:cNvPr>
          <p:cNvSpPr txBox="1"/>
          <p:nvPr/>
        </p:nvSpPr>
        <p:spPr>
          <a:xfrm>
            <a:off x="695738" y="361295"/>
            <a:ext cx="4870174" cy="523220"/>
          </a:xfrm>
          <a:prstGeom prst="rect">
            <a:avLst/>
          </a:prstGeom>
          <a:noFill/>
        </p:spPr>
        <p:txBody>
          <a:bodyPr wrap="square" rtlCol="0">
            <a:spAutoFit/>
          </a:bodyPr>
          <a:lstStyle/>
          <a:p>
            <a:r>
              <a:rPr lang="zh-CN" altLang="en-US" sz="2800" b="1" dirty="0"/>
              <a:t>概述</a:t>
            </a:r>
          </a:p>
        </p:txBody>
      </p:sp>
    </p:spTree>
    <p:extLst>
      <p:ext uri="{BB962C8B-B14F-4D97-AF65-F5344CB8AC3E}">
        <p14:creationId xmlns:p14="http://schemas.microsoft.com/office/powerpoint/2010/main" val="7299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FEF8F09-0784-4CEB-9667-931E48BBB202}"/>
              </a:ext>
            </a:extLst>
          </p:cNvPr>
          <p:cNvSpPr txBox="1"/>
          <p:nvPr/>
        </p:nvSpPr>
        <p:spPr>
          <a:xfrm>
            <a:off x="7137863" y="706517"/>
            <a:ext cx="4655127" cy="2862322"/>
          </a:xfrm>
          <a:prstGeom prst="rect">
            <a:avLst/>
          </a:prstGeom>
          <a:noFill/>
        </p:spPr>
        <p:txBody>
          <a:bodyPr wrap="square" rtlCol="0">
            <a:spAutoFit/>
          </a:bodyPr>
          <a:lstStyle/>
          <a:p>
            <a:r>
              <a:rPr lang="zh-CN" altLang="en-US" dirty="0"/>
              <a:t>在图</a:t>
            </a:r>
            <a:r>
              <a:rPr lang="en-US" altLang="zh-CN" dirty="0"/>
              <a:t>1(a)</a:t>
            </a:r>
            <a:r>
              <a:rPr lang="zh-CN" altLang="en-US" dirty="0"/>
              <a:t>中，由于请求的增加，可用资源处于拥塞状态，因此，自动伸缩器决定通过向外扩展，启动更多虚拟机，或者向现有虚拟机添加资源，来为每个应用程序组件来提供特定的资源。</a:t>
            </a:r>
            <a:endParaRPr lang="en-US" altLang="zh-CN" dirty="0"/>
          </a:p>
          <a:p>
            <a:endParaRPr lang="en-US" altLang="zh-CN" dirty="0"/>
          </a:p>
          <a:p>
            <a:endParaRPr lang="en-US" altLang="zh-CN" dirty="0"/>
          </a:p>
          <a:p>
            <a:r>
              <a:rPr lang="zh-CN" altLang="en-US" dirty="0"/>
              <a:t>在图</a:t>
            </a:r>
            <a:r>
              <a:rPr lang="en-US" altLang="zh-CN" dirty="0"/>
              <a:t>1(b)</a:t>
            </a:r>
            <a:r>
              <a:rPr lang="zh-CN" altLang="en-US" dirty="0"/>
              <a:t>中，当请求数量减少时，自动伸缩器通过关闭一些虚拟机或从现有虚拟机中删除资源来实现目标。</a:t>
            </a:r>
          </a:p>
        </p:txBody>
      </p:sp>
      <p:pic>
        <p:nvPicPr>
          <p:cNvPr id="6" name="图片 5">
            <a:extLst>
              <a:ext uri="{FF2B5EF4-FFF2-40B4-BE49-F238E27FC236}">
                <a16:creationId xmlns:a16="http://schemas.microsoft.com/office/drawing/2014/main" id="{67D150EA-BDE3-4210-93D1-963F2386EEA9}"/>
              </a:ext>
            </a:extLst>
          </p:cNvPr>
          <p:cNvPicPr>
            <a:picLocks noChangeAspect="1"/>
          </p:cNvPicPr>
          <p:nvPr/>
        </p:nvPicPr>
        <p:blipFill rotWithShape="1">
          <a:blip r:embed="rId3">
            <a:extLst>
              <a:ext uri="{28A0092B-C50C-407E-A947-70E740481C1C}">
                <a14:useLocalDpi xmlns:a14="http://schemas.microsoft.com/office/drawing/2010/main" val="0"/>
              </a:ext>
            </a:extLst>
          </a:blip>
          <a:srcRect l="19091" t="10303" r="20841" b="6666"/>
          <a:stretch/>
        </p:blipFill>
        <p:spPr>
          <a:xfrm>
            <a:off x="399010" y="315884"/>
            <a:ext cx="6617889" cy="5145578"/>
          </a:xfrm>
          <a:prstGeom prst="rect">
            <a:avLst/>
          </a:prstGeom>
        </p:spPr>
      </p:pic>
    </p:spTree>
    <p:extLst>
      <p:ext uri="{BB962C8B-B14F-4D97-AF65-F5344CB8AC3E}">
        <p14:creationId xmlns:p14="http://schemas.microsoft.com/office/powerpoint/2010/main" val="92034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F60D236-00AE-461D-9D94-115E04F7A6DA}"/>
              </a:ext>
            </a:extLst>
          </p:cNvPr>
          <p:cNvPicPr>
            <a:picLocks noChangeAspect="1"/>
          </p:cNvPicPr>
          <p:nvPr/>
        </p:nvPicPr>
        <p:blipFill>
          <a:blip r:embed="rId3"/>
          <a:stretch>
            <a:fillRect/>
          </a:stretch>
        </p:blipFill>
        <p:spPr>
          <a:xfrm>
            <a:off x="371190" y="618713"/>
            <a:ext cx="3641608" cy="5968539"/>
          </a:xfrm>
          <a:prstGeom prst="rect">
            <a:avLst/>
          </a:prstGeom>
        </p:spPr>
      </p:pic>
      <p:sp>
        <p:nvSpPr>
          <p:cNvPr id="4" name="文本框 3">
            <a:extLst>
              <a:ext uri="{FF2B5EF4-FFF2-40B4-BE49-F238E27FC236}">
                <a16:creationId xmlns:a16="http://schemas.microsoft.com/office/drawing/2014/main" id="{CC88AE63-9072-4678-A0FC-F5CED841C483}"/>
              </a:ext>
            </a:extLst>
          </p:cNvPr>
          <p:cNvSpPr txBox="1"/>
          <p:nvPr/>
        </p:nvSpPr>
        <p:spPr>
          <a:xfrm>
            <a:off x="6096000" y="1787100"/>
            <a:ext cx="4025348" cy="1815882"/>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监测；</a:t>
            </a:r>
            <a:endParaRPr lang="en-US" altLang="zh-CN" sz="2800" dirty="0"/>
          </a:p>
          <a:p>
            <a:pPr marL="285750" indent="-285750">
              <a:buFont typeface="Arial" panose="020B0604020202020204" pitchFamily="34" charset="0"/>
              <a:buChar char="•"/>
            </a:pPr>
            <a:r>
              <a:rPr lang="zh-CN" altLang="en-US" sz="2800" dirty="0"/>
              <a:t>分析；</a:t>
            </a:r>
            <a:endParaRPr lang="en-US" altLang="zh-CN" sz="2800" dirty="0"/>
          </a:p>
          <a:p>
            <a:pPr marL="285750" indent="-285750">
              <a:buFont typeface="Arial" panose="020B0604020202020204" pitchFamily="34" charset="0"/>
              <a:buChar char="•"/>
            </a:pPr>
            <a:r>
              <a:rPr lang="zh-CN" altLang="en-US" sz="2800" dirty="0"/>
              <a:t>规划；</a:t>
            </a:r>
            <a:endParaRPr lang="en-US" altLang="zh-CN" sz="2800" dirty="0"/>
          </a:p>
          <a:p>
            <a:pPr marL="285750" indent="-285750">
              <a:buFont typeface="Arial" panose="020B0604020202020204" pitchFamily="34" charset="0"/>
              <a:buChar char="•"/>
            </a:pPr>
            <a:r>
              <a:rPr lang="zh-CN" altLang="en-US" sz="2800" dirty="0"/>
              <a:t>执行。</a:t>
            </a:r>
          </a:p>
        </p:txBody>
      </p:sp>
      <p:sp>
        <p:nvSpPr>
          <p:cNvPr id="5" name="文本框 4">
            <a:extLst>
              <a:ext uri="{FF2B5EF4-FFF2-40B4-BE49-F238E27FC236}">
                <a16:creationId xmlns:a16="http://schemas.microsoft.com/office/drawing/2014/main" id="{BF0FB215-A57D-4779-AF87-8FB77B010458}"/>
              </a:ext>
            </a:extLst>
          </p:cNvPr>
          <p:cNvSpPr txBox="1"/>
          <p:nvPr/>
        </p:nvSpPr>
        <p:spPr>
          <a:xfrm>
            <a:off x="4949687" y="457200"/>
            <a:ext cx="4909930" cy="523220"/>
          </a:xfrm>
          <a:prstGeom prst="rect">
            <a:avLst/>
          </a:prstGeom>
          <a:noFill/>
        </p:spPr>
        <p:txBody>
          <a:bodyPr wrap="square" rtlCol="0">
            <a:spAutoFit/>
          </a:bodyPr>
          <a:lstStyle/>
          <a:p>
            <a:r>
              <a:rPr lang="zh-CN" altLang="en-US" sz="2800" b="1" dirty="0"/>
              <a:t>自动伸缩步骤</a:t>
            </a:r>
          </a:p>
        </p:txBody>
      </p:sp>
    </p:spTree>
    <p:extLst>
      <p:ext uri="{BB962C8B-B14F-4D97-AF65-F5344CB8AC3E}">
        <p14:creationId xmlns:p14="http://schemas.microsoft.com/office/powerpoint/2010/main" val="230156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7720355-D07B-486C-88DE-07CF65CA6D02}"/>
              </a:ext>
            </a:extLst>
          </p:cNvPr>
          <p:cNvGrpSpPr/>
          <p:nvPr/>
        </p:nvGrpSpPr>
        <p:grpSpPr>
          <a:xfrm>
            <a:off x="732416" y="2212093"/>
            <a:ext cx="3224441" cy="2875664"/>
            <a:chOff x="875420" y="1322766"/>
            <a:chExt cx="4547538" cy="4212468"/>
          </a:xfrm>
        </p:grpSpPr>
        <p:sp>
          <p:nvSpPr>
            <p:cNvPr id="49" name="椭圆 48">
              <a:extLst>
                <a:ext uri="{FF2B5EF4-FFF2-40B4-BE49-F238E27FC236}">
                  <a16:creationId xmlns:a16="http://schemas.microsoft.com/office/drawing/2014/main" id="{D2905BFE-E6CB-4AE1-9963-12248784358C}"/>
                </a:ext>
              </a:extLst>
            </p:cNvPr>
            <p:cNvSpPr/>
            <p:nvPr/>
          </p:nvSpPr>
          <p:spPr bwMode="auto">
            <a:xfrm>
              <a:off x="2276621" y="1322766"/>
              <a:ext cx="1745137" cy="1745137"/>
            </a:xfrm>
            <a:prstGeom prst="ellipse">
              <a:avLst/>
            </a:prstGeom>
            <a:solidFill>
              <a:schemeClr val="accent1">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0" name="椭圆 49">
              <a:extLst>
                <a:ext uri="{FF2B5EF4-FFF2-40B4-BE49-F238E27FC236}">
                  <a16:creationId xmlns:a16="http://schemas.microsoft.com/office/drawing/2014/main" id="{8D5614BE-8743-496F-89B9-8A8F7ED98C2E}"/>
                </a:ext>
              </a:extLst>
            </p:cNvPr>
            <p:cNvSpPr/>
            <p:nvPr/>
          </p:nvSpPr>
          <p:spPr bwMode="auto">
            <a:xfrm>
              <a:off x="875420" y="3790097"/>
              <a:ext cx="1745137" cy="1745137"/>
            </a:xfrm>
            <a:prstGeom prst="ellipse">
              <a:avLst/>
            </a:prstGeom>
            <a:solidFill>
              <a:schemeClr val="accent2"/>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1" name="椭圆 50">
              <a:extLst>
                <a:ext uri="{FF2B5EF4-FFF2-40B4-BE49-F238E27FC236}">
                  <a16:creationId xmlns:a16="http://schemas.microsoft.com/office/drawing/2014/main" id="{F6FBBBDA-2ACA-4AB4-B939-4A7E0B8DD765}"/>
                </a:ext>
              </a:extLst>
            </p:cNvPr>
            <p:cNvSpPr/>
            <p:nvPr/>
          </p:nvSpPr>
          <p:spPr bwMode="auto">
            <a:xfrm>
              <a:off x="3677821" y="3790097"/>
              <a:ext cx="1745137" cy="1745137"/>
            </a:xfrm>
            <a:prstGeom prst="ellipse">
              <a:avLst/>
            </a:prstGeom>
            <a:solidFill>
              <a:schemeClr val="accent3">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2" name="等腰三角形 51">
              <a:extLst>
                <a:ext uri="{FF2B5EF4-FFF2-40B4-BE49-F238E27FC236}">
                  <a16:creationId xmlns:a16="http://schemas.microsoft.com/office/drawing/2014/main" id="{6A886BF8-83A7-4C2E-8863-C7F55EF511FD}"/>
                </a:ext>
              </a:extLst>
            </p:cNvPr>
            <p:cNvSpPr/>
            <p:nvPr/>
          </p:nvSpPr>
          <p:spPr bwMode="auto">
            <a:xfrm>
              <a:off x="1309797" y="1834816"/>
              <a:ext cx="3680230" cy="3172614"/>
            </a:xfrm>
            <a:prstGeom prst="triangle">
              <a:avLst/>
            </a:prstGeom>
            <a:solidFill>
              <a:schemeClr val="bg1"/>
            </a:solidFill>
            <a:ln w="19050">
              <a:solidFill>
                <a:schemeClr val="bg2"/>
              </a:solid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3" name="椭圆 52">
              <a:extLst>
                <a:ext uri="{FF2B5EF4-FFF2-40B4-BE49-F238E27FC236}">
                  <a16:creationId xmlns:a16="http://schemas.microsoft.com/office/drawing/2014/main" id="{5095F520-3CC1-4812-B537-55CC661D9E22}"/>
                </a:ext>
              </a:extLst>
            </p:cNvPr>
            <p:cNvSpPr/>
            <p:nvPr/>
          </p:nvSpPr>
          <p:spPr bwMode="auto">
            <a:xfrm>
              <a:off x="2382070" y="1428215"/>
              <a:ext cx="1534239" cy="1534239"/>
            </a:xfrm>
            <a:prstGeom prst="ellipse">
              <a:avLst/>
            </a:prstGeom>
            <a:solidFill>
              <a:schemeClr val="bg1"/>
            </a:solidFill>
            <a:ln w="57150" cap="flat" cmpd="sng" algn="ctr">
              <a:solidFill>
                <a:schemeClr val="accent1">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4" name="椭圆 53">
              <a:extLst>
                <a:ext uri="{FF2B5EF4-FFF2-40B4-BE49-F238E27FC236}">
                  <a16:creationId xmlns:a16="http://schemas.microsoft.com/office/drawing/2014/main" id="{EEAAD8D4-0AAC-4008-AF53-3988CA3838B4}"/>
                </a:ext>
              </a:extLst>
            </p:cNvPr>
            <p:cNvSpPr/>
            <p:nvPr/>
          </p:nvSpPr>
          <p:spPr bwMode="auto">
            <a:xfrm>
              <a:off x="980869" y="3895546"/>
              <a:ext cx="1534239" cy="1534239"/>
            </a:xfrm>
            <a:prstGeom prst="ellipse">
              <a:avLst/>
            </a:prstGeom>
            <a:solidFill>
              <a:schemeClr val="bg1"/>
            </a:solidFill>
            <a:ln w="57150" cap="flat" cmpd="sng" algn="ctr">
              <a:solidFill>
                <a:schemeClr val="accent2">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5" name="椭圆 54">
              <a:extLst>
                <a:ext uri="{FF2B5EF4-FFF2-40B4-BE49-F238E27FC236}">
                  <a16:creationId xmlns:a16="http://schemas.microsoft.com/office/drawing/2014/main" id="{D5055A05-5FF9-44B6-952F-5C6C60B79E75}"/>
                </a:ext>
              </a:extLst>
            </p:cNvPr>
            <p:cNvSpPr/>
            <p:nvPr/>
          </p:nvSpPr>
          <p:spPr bwMode="auto">
            <a:xfrm>
              <a:off x="3783270" y="3895546"/>
              <a:ext cx="1534239" cy="1534239"/>
            </a:xfrm>
            <a:prstGeom prst="ellipse">
              <a:avLst/>
            </a:prstGeom>
            <a:solidFill>
              <a:schemeClr val="bg1"/>
            </a:solidFill>
            <a:ln w="57150" cap="flat" cmpd="sng" algn="ctr">
              <a:solidFill>
                <a:schemeClr val="accent3">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6" name="椭圆 55">
              <a:extLst>
                <a:ext uri="{FF2B5EF4-FFF2-40B4-BE49-F238E27FC236}">
                  <a16:creationId xmlns:a16="http://schemas.microsoft.com/office/drawing/2014/main" id="{613D36F6-E0E2-4416-8664-5752780E1181}"/>
                </a:ext>
              </a:extLst>
            </p:cNvPr>
            <p:cNvSpPr/>
            <p:nvPr/>
          </p:nvSpPr>
          <p:spPr bwMode="auto">
            <a:xfrm>
              <a:off x="2506007" y="1552152"/>
              <a:ext cx="1286364" cy="1286364"/>
            </a:xfrm>
            <a:prstGeom prst="ellipse">
              <a:avLst/>
            </a:prstGeom>
            <a:solidFill>
              <a:schemeClr val="accent1">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7" name="椭圆 56">
              <a:extLst>
                <a:ext uri="{FF2B5EF4-FFF2-40B4-BE49-F238E27FC236}">
                  <a16:creationId xmlns:a16="http://schemas.microsoft.com/office/drawing/2014/main" id="{E5EDEE16-AB59-47BA-B613-3EAD5715ABC3}"/>
                </a:ext>
              </a:extLst>
            </p:cNvPr>
            <p:cNvSpPr/>
            <p:nvPr/>
          </p:nvSpPr>
          <p:spPr bwMode="auto">
            <a:xfrm>
              <a:off x="1104806" y="4019484"/>
              <a:ext cx="1286364" cy="1286364"/>
            </a:xfrm>
            <a:prstGeom prst="ellipse">
              <a:avLst/>
            </a:prstGeom>
            <a:solidFill>
              <a:schemeClr val="accent2">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8" name="椭圆 57">
              <a:extLst>
                <a:ext uri="{FF2B5EF4-FFF2-40B4-BE49-F238E27FC236}">
                  <a16:creationId xmlns:a16="http://schemas.microsoft.com/office/drawing/2014/main" id="{1B357FD2-E31F-45AB-B103-D6D9D7780391}"/>
                </a:ext>
              </a:extLst>
            </p:cNvPr>
            <p:cNvSpPr/>
            <p:nvPr/>
          </p:nvSpPr>
          <p:spPr bwMode="auto">
            <a:xfrm>
              <a:off x="3907208" y="4019484"/>
              <a:ext cx="1286364" cy="1286364"/>
            </a:xfrm>
            <a:prstGeom prst="ellipse">
              <a:avLst/>
            </a:prstGeom>
            <a:solidFill>
              <a:schemeClr val="accent3">
                <a:lumMod val="100000"/>
              </a:schemeClr>
            </a:solidFill>
            <a:ln w="19050">
              <a:no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59" name="任意多边形: 形状 18">
              <a:extLst>
                <a:ext uri="{FF2B5EF4-FFF2-40B4-BE49-F238E27FC236}">
                  <a16:creationId xmlns:a16="http://schemas.microsoft.com/office/drawing/2014/main" id="{415CDE0F-B7EE-437F-8FDE-581B666787B0}"/>
                </a:ext>
              </a:extLst>
            </p:cNvPr>
            <p:cNvSpPr/>
            <p:nvPr/>
          </p:nvSpPr>
          <p:spPr>
            <a:xfrm>
              <a:off x="1561458" y="4476137"/>
              <a:ext cx="373062" cy="373060"/>
            </a:xfrm>
            <a:custGeom>
              <a:avLst/>
              <a:gdLst/>
              <a:ahLst/>
              <a:cxnLst>
                <a:cxn ang="0">
                  <a:pos x="wd2" y="hd2"/>
                </a:cxn>
                <a:cxn ang="5400000">
                  <a:pos x="wd2" y="hd2"/>
                </a:cxn>
                <a:cxn ang="10800000">
                  <a:pos x="wd2" y="hd2"/>
                </a:cxn>
                <a:cxn ang="16200000">
                  <a:pos x="wd2" y="hd2"/>
                </a:cxn>
              </a:cxnLst>
              <a:rect l="0" t="0" r="r" b="b"/>
              <a:pathLst>
                <a:path w="21551" h="21600" extrusionOk="0">
                  <a:moveTo>
                    <a:pt x="19313" y="4353"/>
                  </a:moveTo>
                  <a:lnTo>
                    <a:pt x="16178" y="7496"/>
                  </a:lnTo>
                  <a:cubicBezTo>
                    <a:pt x="16034" y="7640"/>
                    <a:pt x="15980" y="7851"/>
                    <a:pt x="16036" y="8047"/>
                  </a:cubicBezTo>
                  <a:lnTo>
                    <a:pt x="18732" y="17470"/>
                  </a:lnTo>
                  <a:cubicBezTo>
                    <a:pt x="18788" y="17666"/>
                    <a:pt x="18734" y="17878"/>
                    <a:pt x="18590" y="18022"/>
                  </a:cubicBezTo>
                  <a:lnTo>
                    <a:pt x="17170" y="19445"/>
                  </a:lnTo>
                  <a:cubicBezTo>
                    <a:pt x="17059" y="19556"/>
                    <a:pt x="16916" y="19609"/>
                    <a:pt x="16775" y="19609"/>
                  </a:cubicBezTo>
                  <a:cubicBezTo>
                    <a:pt x="16581" y="19609"/>
                    <a:pt x="16390" y="19510"/>
                    <a:pt x="16285" y="19322"/>
                  </a:cubicBezTo>
                  <a:lnTo>
                    <a:pt x="12375" y="12317"/>
                  </a:lnTo>
                  <a:cubicBezTo>
                    <a:pt x="12271" y="12129"/>
                    <a:pt x="12079" y="12029"/>
                    <a:pt x="11886" y="12029"/>
                  </a:cubicBezTo>
                  <a:cubicBezTo>
                    <a:pt x="11744" y="12029"/>
                    <a:pt x="11602" y="12083"/>
                    <a:pt x="11491" y="12194"/>
                  </a:cubicBezTo>
                  <a:lnTo>
                    <a:pt x="8519" y="15172"/>
                  </a:lnTo>
                  <a:cubicBezTo>
                    <a:pt x="8388" y="15304"/>
                    <a:pt x="8330" y="15492"/>
                    <a:pt x="8365" y="15674"/>
                  </a:cubicBezTo>
                  <a:lnTo>
                    <a:pt x="8996" y="18989"/>
                  </a:lnTo>
                  <a:cubicBezTo>
                    <a:pt x="9031" y="19171"/>
                    <a:pt x="8973" y="19359"/>
                    <a:pt x="8842" y="19491"/>
                  </a:cubicBezTo>
                  <a:lnTo>
                    <a:pt x="8441" y="19893"/>
                  </a:lnTo>
                  <a:cubicBezTo>
                    <a:pt x="8330" y="20004"/>
                    <a:pt x="8187" y="20058"/>
                    <a:pt x="8046" y="20058"/>
                  </a:cubicBezTo>
                  <a:cubicBezTo>
                    <a:pt x="7852" y="20058"/>
                    <a:pt x="7661" y="19958"/>
                    <a:pt x="7556" y="19770"/>
                  </a:cubicBezTo>
                  <a:lnTo>
                    <a:pt x="5577" y="16226"/>
                  </a:lnTo>
                  <a:cubicBezTo>
                    <a:pt x="5526" y="16136"/>
                    <a:pt x="5452" y="16061"/>
                    <a:pt x="5362" y="16010"/>
                  </a:cubicBezTo>
                  <a:lnTo>
                    <a:pt x="1826" y="14027"/>
                  </a:lnTo>
                  <a:cubicBezTo>
                    <a:pt x="1502" y="13845"/>
                    <a:pt x="1441" y="13403"/>
                    <a:pt x="1703" y="13141"/>
                  </a:cubicBezTo>
                  <a:lnTo>
                    <a:pt x="2105" y="12738"/>
                  </a:lnTo>
                  <a:cubicBezTo>
                    <a:pt x="2211" y="12632"/>
                    <a:pt x="2354" y="12574"/>
                    <a:pt x="2501" y="12574"/>
                  </a:cubicBezTo>
                  <a:cubicBezTo>
                    <a:pt x="2536" y="12574"/>
                    <a:pt x="2571" y="12577"/>
                    <a:pt x="2606" y="12584"/>
                  </a:cubicBezTo>
                  <a:lnTo>
                    <a:pt x="5913" y="13216"/>
                  </a:lnTo>
                  <a:cubicBezTo>
                    <a:pt x="5948" y="13223"/>
                    <a:pt x="5983" y="13226"/>
                    <a:pt x="6018" y="13226"/>
                  </a:cubicBezTo>
                  <a:cubicBezTo>
                    <a:pt x="6165" y="13226"/>
                    <a:pt x="6308" y="13168"/>
                    <a:pt x="6414" y="13062"/>
                  </a:cubicBezTo>
                  <a:lnTo>
                    <a:pt x="9385" y="10083"/>
                  </a:lnTo>
                  <a:cubicBezTo>
                    <a:pt x="9648" y="9820"/>
                    <a:pt x="9587" y="9379"/>
                    <a:pt x="9263" y="9197"/>
                  </a:cubicBezTo>
                  <a:lnTo>
                    <a:pt x="2273" y="5278"/>
                  </a:lnTo>
                  <a:cubicBezTo>
                    <a:pt x="1949" y="5097"/>
                    <a:pt x="1888" y="4655"/>
                    <a:pt x="2150" y="4392"/>
                  </a:cubicBezTo>
                  <a:lnTo>
                    <a:pt x="3571" y="2968"/>
                  </a:lnTo>
                  <a:cubicBezTo>
                    <a:pt x="3677" y="2862"/>
                    <a:pt x="3820" y="2804"/>
                    <a:pt x="3966" y="2804"/>
                  </a:cubicBezTo>
                  <a:cubicBezTo>
                    <a:pt x="4018" y="2804"/>
                    <a:pt x="4070" y="2811"/>
                    <a:pt x="4121" y="2826"/>
                  </a:cubicBezTo>
                  <a:lnTo>
                    <a:pt x="13523" y="5528"/>
                  </a:lnTo>
                  <a:cubicBezTo>
                    <a:pt x="13574" y="5543"/>
                    <a:pt x="13625" y="5550"/>
                    <a:pt x="13677" y="5550"/>
                  </a:cubicBezTo>
                  <a:cubicBezTo>
                    <a:pt x="13823" y="5550"/>
                    <a:pt x="13966" y="5493"/>
                    <a:pt x="14073" y="5386"/>
                  </a:cubicBezTo>
                  <a:lnTo>
                    <a:pt x="17208" y="2243"/>
                  </a:lnTo>
                  <a:cubicBezTo>
                    <a:pt x="17593" y="1857"/>
                    <a:pt x="18321" y="1542"/>
                    <a:pt x="18937" y="1542"/>
                  </a:cubicBezTo>
                  <a:cubicBezTo>
                    <a:pt x="19252" y="1542"/>
                    <a:pt x="19538" y="1624"/>
                    <a:pt x="19734" y="1821"/>
                  </a:cubicBezTo>
                  <a:cubicBezTo>
                    <a:pt x="20316" y="2404"/>
                    <a:pt x="19895" y="3770"/>
                    <a:pt x="19313" y="4353"/>
                  </a:cubicBezTo>
                  <a:cubicBezTo>
                    <a:pt x="19313" y="4353"/>
                    <a:pt x="19313" y="4353"/>
                    <a:pt x="19313" y="4353"/>
                  </a:cubicBezTo>
                  <a:close/>
                  <a:moveTo>
                    <a:pt x="20822" y="731"/>
                  </a:moveTo>
                  <a:cubicBezTo>
                    <a:pt x="20557" y="465"/>
                    <a:pt x="20235" y="268"/>
                    <a:pt x="19866" y="145"/>
                  </a:cubicBezTo>
                  <a:cubicBezTo>
                    <a:pt x="19578" y="49"/>
                    <a:pt x="19266" y="0"/>
                    <a:pt x="18937" y="0"/>
                  </a:cubicBezTo>
                  <a:cubicBezTo>
                    <a:pt x="18441" y="0"/>
                    <a:pt x="17909" y="111"/>
                    <a:pt x="17399" y="322"/>
                  </a:cubicBezTo>
                  <a:cubicBezTo>
                    <a:pt x="16897" y="530"/>
                    <a:pt x="16455" y="817"/>
                    <a:pt x="16120" y="1153"/>
                  </a:cubicBezTo>
                  <a:lnTo>
                    <a:pt x="13392" y="3887"/>
                  </a:lnTo>
                  <a:lnTo>
                    <a:pt x="4545" y="1343"/>
                  </a:lnTo>
                  <a:cubicBezTo>
                    <a:pt x="4357" y="1289"/>
                    <a:pt x="4162" y="1262"/>
                    <a:pt x="3966" y="1262"/>
                  </a:cubicBezTo>
                  <a:cubicBezTo>
                    <a:pt x="3691" y="1262"/>
                    <a:pt x="3423" y="1315"/>
                    <a:pt x="3169" y="1420"/>
                  </a:cubicBezTo>
                  <a:cubicBezTo>
                    <a:pt x="2911" y="1526"/>
                    <a:pt x="2680" y="1680"/>
                    <a:pt x="2482" y="1878"/>
                  </a:cubicBezTo>
                  <a:lnTo>
                    <a:pt x="1062" y="3301"/>
                  </a:lnTo>
                  <a:cubicBezTo>
                    <a:pt x="828" y="3536"/>
                    <a:pt x="650" y="3827"/>
                    <a:pt x="549" y="4142"/>
                  </a:cubicBezTo>
                  <a:cubicBezTo>
                    <a:pt x="452" y="4442"/>
                    <a:pt x="424" y="4765"/>
                    <a:pt x="467" y="5077"/>
                  </a:cubicBezTo>
                  <a:cubicBezTo>
                    <a:pt x="511" y="5389"/>
                    <a:pt x="625" y="5693"/>
                    <a:pt x="799" y="5955"/>
                  </a:cubicBezTo>
                  <a:cubicBezTo>
                    <a:pt x="982" y="6230"/>
                    <a:pt x="1232" y="6462"/>
                    <a:pt x="1522" y="6624"/>
                  </a:cubicBezTo>
                  <a:lnTo>
                    <a:pt x="7382" y="9910"/>
                  </a:lnTo>
                  <a:lnTo>
                    <a:pt x="5692" y="11604"/>
                  </a:lnTo>
                  <a:lnTo>
                    <a:pt x="2894" y="11069"/>
                  </a:lnTo>
                  <a:cubicBezTo>
                    <a:pt x="2765" y="11044"/>
                    <a:pt x="2632" y="11031"/>
                    <a:pt x="2501" y="11031"/>
                  </a:cubicBezTo>
                  <a:cubicBezTo>
                    <a:pt x="2225" y="11031"/>
                    <a:pt x="1956" y="11085"/>
                    <a:pt x="1701" y="11190"/>
                  </a:cubicBezTo>
                  <a:cubicBezTo>
                    <a:pt x="1444" y="11296"/>
                    <a:pt x="1213" y="11450"/>
                    <a:pt x="1017" y="11647"/>
                  </a:cubicBezTo>
                  <a:lnTo>
                    <a:pt x="615" y="12050"/>
                  </a:lnTo>
                  <a:cubicBezTo>
                    <a:pt x="380" y="12285"/>
                    <a:pt x="203" y="12576"/>
                    <a:pt x="101" y="12891"/>
                  </a:cubicBezTo>
                  <a:cubicBezTo>
                    <a:pt x="5" y="13191"/>
                    <a:pt x="-23" y="13513"/>
                    <a:pt x="20" y="13826"/>
                  </a:cubicBezTo>
                  <a:cubicBezTo>
                    <a:pt x="63" y="14138"/>
                    <a:pt x="178" y="14441"/>
                    <a:pt x="352" y="14703"/>
                  </a:cubicBezTo>
                  <a:cubicBezTo>
                    <a:pt x="535" y="14979"/>
                    <a:pt x="785" y="15210"/>
                    <a:pt x="1074" y="15373"/>
                  </a:cubicBezTo>
                  <a:lnTo>
                    <a:pt x="4369" y="17221"/>
                  </a:lnTo>
                  <a:lnTo>
                    <a:pt x="6213" y="20524"/>
                  </a:lnTo>
                  <a:cubicBezTo>
                    <a:pt x="6584" y="21188"/>
                    <a:pt x="7286" y="21600"/>
                    <a:pt x="8046" y="21600"/>
                  </a:cubicBezTo>
                  <a:cubicBezTo>
                    <a:pt x="8606" y="21600"/>
                    <a:pt x="9132" y="21381"/>
                    <a:pt x="9529" y="20984"/>
                  </a:cubicBezTo>
                  <a:lnTo>
                    <a:pt x="9930" y="20581"/>
                  </a:lnTo>
                  <a:cubicBezTo>
                    <a:pt x="10422" y="20088"/>
                    <a:pt x="10638" y="19385"/>
                    <a:pt x="10508" y="18700"/>
                  </a:cubicBezTo>
                  <a:lnTo>
                    <a:pt x="9974" y="15896"/>
                  </a:lnTo>
                  <a:lnTo>
                    <a:pt x="11664" y="14201"/>
                  </a:lnTo>
                  <a:lnTo>
                    <a:pt x="14942" y="20075"/>
                  </a:lnTo>
                  <a:cubicBezTo>
                    <a:pt x="15313" y="20739"/>
                    <a:pt x="16015" y="21152"/>
                    <a:pt x="16775" y="21152"/>
                  </a:cubicBezTo>
                  <a:cubicBezTo>
                    <a:pt x="17335" y="21152"/>
                    <a:pt x="17861" y="20933"/>
                    <a:pt x="18258" y="20536"/>
                  </a:cubicBezTo>
                  <a:lnTo>
                    <a:pt x="19678" y="19113"/>
                  </a:lnTo>
                  <a:cubicBezTo>
                    <a:pt x="20217" y="18572"/>
                    <a:pt x="20422" y="17780"/>
                    <a:pt x="20211" y="17045"/>
                  </a:cubicBezTo>
                  <a:lnTo>
                    <a:pt x="17674" y="8178"/>
                  </a:lnTo>
                  <a:lnTo>
                    <a:pt x="20402" y="5443"/>
                  </a:lnTo>
                  <a:cubicBezTo>
                    <a:pt x="20900" y="4943"/>
                    <a:pt x="21298" y="4185"/>
                    <a:pt x="21464" y="3413"/>
                  </a:cubicBezTo>
                  <a:cubicBezTo>
                    <a:pt x="21559" y="2971"/>
                    <a:pt x="21577" y="2546"/>
                    <a:pt x="21517" y="2149"/>
                  </a:cubicBezTo>
                  <a:cubicBezTo>
                    <a:pt x="21432" y="1592"/>
                    <a:pt x="21192" y="1102"/>
                    <a:pt x="20822" y="731"/>
                  </a:cubicBezTo>
                  <a:cubicBezTo>
                    <a:pt x="20822" y="731"/>
                    <a:pt x="20822" y="731"/>
                    <a:pt x="20822" y="731"/>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0" name="任意多边形: 形状 19">
              <a:extLst>
                <a:ext uri="{FF2B5EF4-FFF2-40B4-BE49-F238E27FC236}">
                  <a16:creationId xmlns:a16="http://schemas.microsoft.com/office/drawing/2014/main" id="{B31A4403-2F68-4B5D-9587-26D807AB6FA6}"/>
                </a:ext>
              </a:extLst>
            </p:cNvPr>
            <p:cNvSpPr/>
            <p:nvPr/>
          </p:nvSpPr>
          <p:spPr>
            <a:xfrm>
              <a:off x="2948100" y="2031938"/>
              <a:ext cx="402178" cy="326794"/>
            </a:xfrm>
            <a:custGeom>
              <a:avLst/>
              <a:gdLst/>
              <a:ahLst/>
              <a:cxnLst>
                <a:cxn ang="0">
                  <a:pos x="wd2" y="hd2"/>
                </a:cxn>
                <a:cxn ang="5400000">
                  <a:pos x="wd2" y="hd2"/>
                </a:cxn>
                <a:cxn ang="10800000">
                  <a:pos x="wd2" y="hd2"/>
                </a:cxn>
                <a:cxn ang="16200000">
                  <a:pos x="wd2" y="hd2"/>
                </a:cxn>
              </a:cxnLst>
              <a:rect l="0" t="0" r="r" b="b"/>
              <a:pathLst>
                <a:path w="21600" h="21600" extrusionOk="0">
                  <a:moveTo>
                    <a:pt x="2024" y="0"/>
                  </a:moveTo>
                  <a:cubicBezTo>
                    <a:pt x="912" y="0"/>
                    <a:pt x="0" y="1122"/>
                    <a:pt x="0" y="2491"/>
                  </a:cubicBezTo>
                  <a:lnTo>
                    <a:pt x="0" y="11634"/>
                  </a:lnTo>
                  <a:cubicBezTo>
                    <a:pt x="0" y="13008"/>
                    <a:pt x="912" y="14134"/>
                    <a:pt x="2024" y="14134"/>
                  </a:cubicBezTo>
                  <a:lnTo>
                    <a:pt x="2024" y="16617"/>
                  </a:lnTo>
                  <a:cubicBezTo>
                    <a:pt x="2024" y="17994"/>
                    <a:pt x="2935" y="19109"/>
                    <a:pt x="4049" y="19109"/>
                  </a:cubicBezTo>
                  <a:lnTo>
                    <a:pt x="4822" y="19109"/>
                  </a:lnTo>
                  <a:cubicBezTo>
                    <a:pt x="5125" y="20540"/>
                    <a:pt x="6166" y="21600"/>
                    <a:pt x="7423" y="21600"/>
                  </a:cubicBezTo>
                  <a:cubicBezTo>
                    <a:pt x="8673" y="21600"/>
                    <a:pt x="9726" y="20540"/>
                    <a:pt x="10030" y="19109"/>
                  </a:cubicBezTo>
                  <a:lnTo>
                    <a:pt x="13594" y="19109"/>
                  </a:lnTo>
                  <a:cubicBezTo>
                    <a:pt x="13897" y="20540"/>
                    <a:pt x="14942" y="21600"/>
                    <a:pt x="16202" y="21600"/>
                  </a:cubicBezTo>
                  <a:cubicBezTo>
                    <a:pt x="17449" y="21600"/>
                    <a:pt x="18498" y="20540"/>
                    <a:pt x="18803" y="19109"/>
                  </a:cubicBezTo>
                  <a:lnTo>
                    <a:pt x="19576" y="19109"/>
                  </a:lnTo>
                  <a:cubicBezTo>
                    <a:pt x="20692" y="19109"/>
                    <a:pt x="21600" y="17994"/>
                    <a:pt x="21600" y="16617"/>
                  </a:cubicBezTo>
                  <a:lnTo>
                    <a:pt x="21600" y="11634"/>
                  </a:lnTo>
                  <a:cubicBezTo>
                    <a:pt x="21600" y="11142"/>
                    <a:pt x="21482" y="10663"/>
                    <a:pt x="21259" y="10248"/>
                  </a:cubicBezTo>
                  <a:lnTo>
                    <a:pt x="18554" y="5265"/>
                  </a:lnTo>
                  <a:cubicBezTo>
                    <a:pt x="18182" y="4566"/>
                    <a:pt x="17557" y="4160"/>
                    <a:pt x="16876" y="4160"/>
                  </a:cubicBezTo>
                  <a:lnTo>
                    <a:pt x="14177" y="4160"/>
                  </a:lnTo>
                  <a:lnTo>
                    <a:pt x="14177" y="2491"/>
                  </a:lnTo>
                  <a:cubicBezTo>
                    <a:pt x="14177" y="1122"/>
                    <a:pt x="13265" y="0"/>
                    <a:pt x="12146" y="0"/>
                  </a:cubicBezTo>
                  <a:lnTo>
                    <a:pt x="2024" y="0"/>
                  </a:lnTo>
                  <a:close/>
                  <a:moveTo>
                    <a:pt x="2024" y="1669"/>
                  </a:moveTo>
                  <a:lnTo>
                    <a:pt x="12146" y="1669"/>
                  </a:lnTo>
                  <a:cubicBezTo>
                    <a:pt x="12524" y="1669"/>
                    <a:pt x="12821" y="2034"/>
                    <a:pt x="12821" y="2491"/>
                  </a:cubicBezTo>
                  <a:lnTo>
                    <a:pt x="12821" y="11634"/>
                  </a:lnTo>
                  <a:cubicBezTo>
                    <a:pt x="12821" y="12090"/>
                    <a:pt x="12524" y="12465"/>
                    <a:pt x="12146" y="12465"/>
                  </a:cubicBezTo>
                  <a:cubicBezTo>
                    <a:pt x="12146" y="12465"/>
                    <a:pt x="2024" y="12465"/>
                    <a:pt x="2024" y="12465"/>
                  </a:cubicBezTo>
                  <a:cubicBezTo>
                    <a:pt x="1649" y="12465"/>
                    <a:pt x="1350" y="12090"/>
                    <a:pt x="1350" y="11634"/>
                  </a:cubicBezTo>
                  <a:lnTo>
                    <a:pt x="1350" y="2491"/>
                  </a:lnTo>
                  <a:cubicBezTo>
                    <a:pt x="1350" y="2034"/>
                    <a:pt x="1649" y="1669"/>
                    <a:pt x="2024" y="1669"/>
                  </a:cubicBezTo>
                  <a:close/>
                  <a:moveTo>
                    <a:pt x="14177" y="5821"/>
                  </a:moveTo>
                  <a:lnTo>
                    <a:pt x="16876" y="5821"/>
                  </a:lnTo>
                  <a:cubicBezTo>
                    <a:pt x="17102" y="5821"/>
                    <a:pt x="17311" y="5958"/>
                    <a:pt x="17440" y="6184"/>
                  </a:cubicBezTo>
                  <a:lnTo>
                    <a:pt x="20132" y="11175"/>
                  </a:lnTo>
                  <a:cubicBezTo>
                    <a:pt x="20206" y="11307"/>
                    <a:pt x="20250" y="11475"/>
                    <a:pt x="20250" y="11634"/>
                  </a:cubicBezTo>
                  <a:cubicBezTo>
                    <a:pt x="20250" y="11634"/>
                    <a:pt x="20250" y="16617"/>
                    <a:pt x="20250" y="16617"/>
                  </a:cubicBezTo>
                  <a:cubicBezTo>
                    <a:pt x="20250" y="17074"/>
                    <a:pt x="19946" y="17448"/>
                    <a:pt x="19576" y="17448"/>
                  </a:cubicBezTo>
                  <a:lnTo>
                    <a:pt x="18803" y="17448"/>
                  </a:lnTo>
                  <a:cubicBezTo>
                    <a:pt x="18498" y="16016"/>
                    <a:pt x="17455" y="14956"/>
                    <a:pt x="16202" y="14956"/>
                  </a:cubicBezTo>
                  <a:cubicBezTo>
                    <a:pt x="14942" y="14956"/>
                    <a:pt x="13897" y="16016"/>
                    <a:pt x="13594" y="17448"/>
                  </a:cubicBezTo>
                  <a:lnTo>
                    <a:pt x="10030" y="17448"/>
                  </a:lnTo>
                  <a:cubicBezTo>
                    <a:pt x="9729" y="16016"/>
                    <a:pt x="8678" y="14956"/>
                    <a:pt x="7423" y="14956"/>
                  </a:cubicBezTo>
                  <a:cubicBezTo>
                    <a:pt x="6166" y="14956"/>
                    <a:pt x="5125" y="16016"/>
                    <a:pt x="4822" y="17448"/>
                  </a:cubicBezTo>
                  <a:lnTo>
                    <a:pt x="4049" y="17448"/>
                  </a:lnTo>
                  <a:cubicBezTo>
                    <a:pt x="3676" y="17448"/>
                    <a:pt x="3374" y="17074"/>
                    <a:pt x="3374" y="16617"/>
                  </a:cubicBezTo>
                  <a:lnTo>
                    <a:pt x="3374" y="14134"/>
                  </a:lnTo>
                  <a:lnTo>
                    <a:pt x="12146" y="14134"/>
                  </a:lnTo>
                  <a:cubicBezTo>
                    <a:pt x="13265" y="14134"/>
                    <a:pt x="14177" y="13008"/>
                    <a:pt x="14177" y="11634"/>
                  </a:cubicBezTo>
                  <a:lnTo>
                    <a:pt x="14177" y="5821"/>
                  </a:lnTo>
                  <a:close/>
                  <a:moveTo>
                    <a:pt x="15553" y="6450"/>
                  </a:moveTo>
                  <a:cubicBezTo>
                    <a:pt x="15182" y="6450"/>
                    <a:pt x="14885" y="6824"/>
                    <a:pt x="14885" y="7281"/>
                  </a:cubicBezTo>
                  <a:lnTo>
                    <a:pt x="14885" y="12263"/>
                  </a:lnTo>
                  <a:cubicBezTo>
                    <a:pt x="14885" y="12721"/>
                    <a:pt x="15182" y="13102"/>
                    <a:pt x="15553" y="13102"/>
                  </a:cubicBezTo>
                  <a:lnTo>
                    <a:pt x="18259" y="13102"/>
                  </a:lnTo>
                  <a:cubicBezTo>
                    <a:pt x="18629" y="13102"/>
                    <a:pt x="18934" y="12721"/>
                    <a:pt x="18934" y="12263"/>
                  </a:cubicBezTo>
                  <a:lnTo>
                    <a:pt x="18934" y="11022"/>
                  </a:lnTo>
                  <a:cubicBezTo>
                    <a:pt x="18934" y="10857"/>
                    <a:pt x="18888" y="10694"/>
                    <a:pt x="18816" y="10554"/>
                  </a:cubicBezTo>
                  <a:cubicBezTo>
                    <a:pt x="18816" y="10554"/>
                    <a:pt x="16798" y="6829"/>
                    <a:pt x="16798" y="6829"/>
                  </a:cubicBezTo>
                  <a:cubicBezTo>
                    <a:pt x="16673" y="6592"/>
                    <a:pt x="16460" y="6450"/>
                    <a:pt x="16234" y="6450"/>
                  </a:cubicBezTo>
                  <a:lnTo>
                    <a:pt x="15553" y="6450"/>
                  </a:lnTo>
                  <a:close/>
                  <a:moveTo>
                    <a:pt x="15553" y="7281"/>
                  </a:moveTo>
                  <a:lnTo>
                    <a:pt x="16234" y="7281"/>
                  </a:lnTo>
                  <a:lnTo>
                    <a:pt x="18259" y="11022"/>
                  </a:lnTo>
                  <a:cubicBezTo>
                    <a:pt x="18259" y="11022"/>
                    <a:pt x="18259" y="12263"/>
                    <a:pt x="18259" y="12263"/>
                  </a:cubicBezTo>
                  <a:lnTo>
                    <a:pt x="15553" y="12263"/>
                  </a:lnTo>
                  <a:lnTo>
                    <a:pt x="15553" y="7281"/>
                  </a:lnTo>
                  <a:close/>
                  <a:moveTo>
                    <a:pt x="7423" y="16617"/>
                  </a:moveTo>
                  <a:cubicBezTo>
                    <a:pt x="8167" y="16617"/>
                    <a:pt x="8772" y="17365"/>
                    <a:pt x="8772" y="18278"/>
                  </a:cubicBezTo>
                  <a:cubicBezTo>
                    <a:pt x="8772" y="19191"/>
                    <a:pt x="8167" y="19939"/>
                    <a:pt x="7423" y="19939"/>
                  </a:cubicBezTo>
                  <a:cubicBezTo>
                    <a:pt x="6677" y="19939"/>
                    <a:pt x="6073" y="19191"/>
                    <a:pt x="6073" y="18278"/>
                  </a:cubicBezTo>
                  <a:cubicBezTo>
                    <a:pt x="6073" y="17365"/>
                    <a:pt x="6677" y="16617"/>
                    <a:pt x="7423" y="16617"/>
                  </a:cubicBezTo>
                  <a:close/>
                  <a:moveTo>
                    <a:pt x="16202" y="16617"/>
                  </a:moveTo>
                  <a:cubicBezTo>
                    <a:pt x="16943" y="16617"/>
                    <a:pt x="17551" y="17365"/>
                    <a:pt x="17551" y="18278"/>
                  </a:cubicBezTo>
                  <a:cubicBezTo>
                    <a:pt x="17551" y="19191"/>
                    <a:pt x="16943" y="19939"/>
                    <a:pt x="16202" y="19939"/>
                  </a:cubicBezTo>
                  <a:cubicBezTo>
                    <a:pt x="15454" y="19939"/>
                    <a:pt x="14852" y="19191"/>
                    <a:pt x="14852" y="18278"/>
                  </a:cubicBezTo>
                  <a:cubicBezTo>
                    <a:pt x="14852" y="17365"/>
                    <a:pt x="15454" y="16617"/>
                    <a:pt x="16202" y="16617"/>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1" name="任意多边形: 形状 20">
              <a:extLst>
                <a:ext uri="{FF2B5EF4-FFF2-40B4-BE49-F238E27FC236}">
                  <a16:creationId xmlns:a16="http://schemas.microsoft.com/office/drawing/2014/main" id="{D4EFAACB-75BB-4008-B9C5-178AFCEFDEB2}"/>
                </a:ext>
              </a:extLst>
            </p:cNvPr>
            <p:cNvSpPr/>
            <p:nvPr/>
          </p:nvSpPr>
          <p:spPr>
            <a:xfrm>
              <a:off x="4376380" y="4441928"/>
              <a:ext cx="348020" cy="441478"/>
            </a:xfrm>
            <a:custGeom>
              <a:avLst/>
              <a:gdLst/>
              <a:ahLst/>
              <a:cxnLst>
                <a:cxn ang="0">
                  <a:pos x="wd2" y="hd2"/>
                </a:cxn>
                <a:cxn ang="5400000">
                  <a:pos x="wd2" y="hd2"/>
                </a:cxn>
                <a:cxn ang="10800000">
                  <a:pos x="wd2" y="hd2"/>
                </a:cxn>
                <a:cxn ang="16200000">
                  <a:pos x="wd2" y="hd2"/>
                </a:cxn>
              </a:cxnLst>
              <a:rect l="0" t="0" r="r" b="b"/>
              <a:pathLst>
                <a:path w="21600" h="21600" extrusionOk="0">
                  <a:moveTo>
                    <a:pt x="18003" y="6729"/>
                  </a:moveTo>
                  <a:cubicBezTo>
                    <a:pt x="17891" y="6790"/>
                    <a:pt x="17842" y="6883"/>
                    <a:pt x="17842" y="6994"/>
                  </a:cubicBezTo>
                  <a:cubicBezTo>
                    <a:pt x="17842" y="7080"/>
                    <a:pt x="17901" y="7139"/>
                    <a:pt x="18015" y="7191"/>
                  </a:cubicBezTo>
                  <a:cubicBezTo>
                    <a:pt x="18122" y="7230"/>
                    <a:pt x="18344" y="7284"/>
                    <a:pt x="18697" y="7352"/>
                  </a:cubicBezTo>
                  <a:cubicBezTo>
                    <a:pt x="19207" y="7434"/>
                    <a:pt x="19552" y="7540"/>
                    <a:pt x="19715" y="7661"/>
                  </a:cubicBezTo>
                  <a:cubicBezTo>
                    <a:pt x="19899" y="7775"/>
                    <a:pt x="19976" y="7963"/>
                    <a:pt x="19976" y="8220"/>
                  </a:cubicBezTo>
                  <a:cubicBezTo>
                    <a:pt x="19976" y="8479"/>
                    <a:pt x="19851" y="8684"/>
                    <a:pt x="19591" y="8842"/>
                  </a:cubicBezTo>
                  <a:cubicBezTo>
                    <a:pt x="19332" y="8993"/>
                    <a:pt x="18985" y="9069"/>
                    <a:pt x="18546" y="9069"/>
                  </a:cubicBezTo>
                  <a:cubicBezTo>
                    <a:pt x="18091" y="9069"/>
                    <a:pt x="17748" y="8987"/>
                    <a:pt x="17505" y="8826"/>
                  </a:cubicBezTo>
                  <a:cubicBezTo>
                    <a:pt x="17256" y="8660"/>
                    <a:pt x="17122" y="8433"/>
                    <a:pt x="17105" y="8130"/>
                  </a:cubicBezTo>
                  <a:lnTo>
                    <a:pt x="17814" y="8130"/>
                  </a:lnTo>
                  <a:cubicBezTo>
                    <a:pt x="17814" y="8283"/>
                    <a:pt x="17879" y="8395"/>
                    <a:pt x="18015" y="8471"/>
                  </a:cubicBezTo>
                  <a:cubicBezTo>
                    <a:pt x="18132" y="8553"/>
                    <a:pt x="18312" y="8592"/>
                    <a:pt x="18546" y="8592"/>
                  </a:cubicBezTo>
                  <a:cubicBezTo>
                    <a:pt x="18773" y="8592"/>
                    <a:pt x="18957" y="8562"/>
                    <a:pt x="19091" y="8501"/>
                  </a:cubicBezTo>
                  <a:cubicBezTo>
                    <a:pt x="19217" y="8442"/>
                    <a:pt x="19283" y="8356"/>
                    <a:pt x="19283" y="8253"/>
                  </a:cubicBezTo>
                  <a:cubicBezTo>
                    <a:pt x="19283" y="8152"/>
                    <a:pt x="19234" y="8078"/>
                    <a:pt x="19148" y="8024"/>
                  </a:cubicBezTo>
                  <a:cubicBezTo>
                    <a:pt x="19054" y="7973"/>
                    <a:pt x="18860" y="7926"/>
                    <a:pt x="18555" y="7874"/>
                  </a:cubicBezTo>
                  <a:cubicBezTo>
                    <a:pt x="18003" y="7775"/>
                    <a:pt x="17623" y="7669"/>
                    <a:pt x="17440" y="7554"/>
                  </a:cubicBezTo>
                  <a:cubicBezTo>
                    <a:pt x="17256" y="7442"/>
                    <a:pt x="17161" y="7268"/>
                    <a:pt x="17161" y="7024"/>
                  </a:cubicBezTo>
                  <a:cubicBezTo>
                    <a:pt x="17161" y="6759"/>
                    <a:pt x="17278" y="6550"/>
                    <a:pt x="17527" y="6388"/>
                  </a:cubicBezTo>
                  <a:cubicBezTo>
                    <a:pt x="17776" y="6230"/>
                    <a:pt x="18103" y="6154"/>
                    <a:pt x="18524" y="6154"/>
                  </a:cubicBezTo>
                  <a:cubicBezTo>
                    <a:pt x="18919" y="6154"/>
                    <a:pt x="19234" y="6230"/>
                    <a:pt x="19487" y="6397"/>
                  </a:cubicBezTo>
                  <a:cubicBezTo>
                    <a:pt x="19737" y="6563"/>
                    <a:pt x="19868" y="6785"/>
                    <a:pt x="19899" y="7063"/>
                  </a:cubicBezTo>
                  <a:lnTo>
                    <a:pt x="19179" y="7063"/>
                  </a:lnTo>
                  <a:cubicBezTo>
                    <a:pt x="19169" y="6926"/>
                    <a:pt x="19091" y="6820"/>
                    <a:pt x="18967" y="6747"/>
                  </a:cubicBezTo>
                  <a:cubicBezTo>
                    <a:pt x="18832" y="6670"/>
                    <a:pt x="18648" y="6631"/>
                    <a:pt x="18437" y="6631"/>
                  </a:cubicBezTo>
                  <a:cubicBezTo>
                    <a:pt x="18257" y="6631"/>
                    <a:pt x="18103" y="6661"/>
                    <a:pt x="18003" y="6729"/>
                  </a:cubicBezTo>
                  <a:cubicBezTo>
                    <a:pt x="18003" y="6729"/>
                    <a:pt x="18003" y="6729"/>
                    <a:pt x="18003" y="6729"/>
                  </a:cubicBezTo>
                  <a:close/>
                  <a:moveTo>
                    <a:pt x="15761" y="7344"/>
                  </a:moveTo>
                  <a:cubicBezTo>
                    <a:pt x="15665" y="7405"/>
                    <a:pt x="15528" y="7434"/>
                    <a:pt x="15338" y="7434"/>
                  </a:cubicBezTo>
                  <a:lnTo>
                    <a:pt x="14490" y="7434"/>
                  </a:lnTo>
                  <a:lnTo>
                    <a:pt x="14490" y="6707"/>
                  </a:lnTo>
                  <a:lnTo>
                    <a:pt x="15366" y="6707"/>
                  </a:lnTo>
                  <a:cubicBezTo>
                    <a:pt x="15549" y="6707"/>
                    <a:pt x="15675" y="6738"/>
                    <a:pt x="15768" y="6798"/>
                  </a:cubicBezTo>
                  <a:cubicBezTo>
                    <a:pt x="15865" y="6857"/>
                    <a:pt x="15902" y="6950"/>
                    <a:pt x="15902" y="7070"/>
                  </a:cubicBezTo>
                  <a:cubicBezTo>
                    <a:pt x="15902" y="7191"/>
                    <a:pt x="15855" y="7284"/>
                    <a:pt x="15761" y="7344"/>
                  </a:cubicBezTo>
                  <a:cubicBezTo>
                    <a:pt x="15761" y="7344"/>
                    <a:pt x="15761" y="7344"/>
                    <a:pt x="15761" y="7344"/>
                  </a:cubicBezTo>
                  <a:close/>
                  <a:moveTo>
                    <a:pt x="16633" y="6994"/>
                  </a:moveTo>
                  <a:cubicBezTo>
                    <a:pt x="16633" y="6769"/>
                    <a:pt x="16526" y="6579"/>
                    <a:pt x="16326" y="6435"/>
                  </a:cubicBezTo>
                  <a:cubicBezTo>
                    <a:pt x="16124" y="6299"/>
                    <a:pt x="15855" y="6230"/>
                    <a:pt x="15518" y="6230"/>
                  </a:cubicBezTo>
                  <a:lnTo>
                    <a:pt x="13751" y="6230"/>
                  </a:lnTo>
                  <a:lnTo>
                    <a:pt x="13751" y="8993"/>
                  </a:lnTo>
                  <a:lnTo>
                    <a:pt x="14490" y="8993"/>
                  </a:lnTo>
                  <a:lnTo>
                    <a:pt x="14490" y="7904"/>
                  </a:lnTo>
                  <a:lnTo>
                    <a:pt x="15210" y="7904"/>
                  </a:lnTo>
                  <a:cubicBezTo>
                    <a:pt x="15432" y="7904"/>
                    <a:pt x="15577" y="7926"/>
                    <a:pt x="15665" y="7980"/>
                  </a:cubicBezTo>
                  <a:cubicBezTo>
                    <a:pt x="15761" y="8032"/>
                    <a:pt x="15800" y="8122"/>
                    <a:pt x="15800" y="8245"/>
                  </a:cubicBezTo>
                  <a:lnTo>
                    <a:pt x="15806" y="8494"/>
                  </a:lnTo>
                  <a:cubicBezTo>
                    <a:pt x="15806" y="8609"/>
                    <a:pt x="15815" y="8706"/>
                    <a:pt x="15837" y="8805"/>
                  </a:cubicBezTo>
                  <a:cubicBezTo>
                    <a:pt x="15855" y="8895"/>
                    <a:pt x="15865" y="8963"/>
                    <a:pt x="15886" y="8987"/>
                  </a:cubicBezTo>
                  <a:lnTo>
                    <a:pt x="16692" y="8987"/>
                  </a:lnTo>
                  <a:lnTo>
                    <a:pt x="16692" y="8919"/>
                  </a:lnTo>
                  <a:cubicBezTo>
                    <a:pt x="16633" y="8895"/>
                    <a:pt x="16585" y="8864"/>
                    <a:pt x="16575" y="8826"/>
                  </a:cubicBezTo>
                  <a:cubicBezTo>
                    <a:pt x="16547" y="8788"/>
                    <a:pt x="16538" y="8720"/>
                    <a:pt x="16526" y="8638"/>
                  </a:cubicBezTo>
                  <a:lnTo>
                    <a:pt x="16519" y="8184"/>
                  </a:lnTo>
                  <a:cubicBezTo>
                    <a:pt x="16508" y="7963"/>
                    <a:pt x="16401" y="7805"/>
                    <a:pt x="16202" y="7707"/>
                  </a:cubicBezTo>
                  <a:cubicBezTo>
                    <a:pt x="16174" y="7691"/>
                    <a:pt x="16135" y="7685"/>
                    <a:pt x="16086" y="7661"/>
                  </a:cubicBezTo>
                  <a:cubicBezTo>
                    <a:pt x="16163" y="7639"/>
                    <a:pt x="16230" y="7609"/>
                    <a:pt x="16298" y="7579"/>
                  </a:cubicBezTo>
                  <a:cubicBezTo>
                    <a:pt x="16519" y="7456"/>
                    <a:pt x="16633" y="7260"/>
                    <a:pt x="16633" y="6994"/>
                  </a:cubicBezTo>
                  <a:cubicBezTo>
                    <a:pt x="16633" y="6994"/>
                    <a:pt x="16633" y="6994"/>
                    <a:pt x="16633" y="6994"/>
                  </a:cubicBezTo>
                  <a:close/>
                  <a:moveTo>
                    <a:pt x="12311" y="8993"/>
                  </a:moveTo>
                  <a:lnTo>
                    <a:pt x="12311" y="7737"/>
                  </a:lnTo>
                  <a:lnTo>
                    <a:pt x="10936" y="7737"/>
                  </a:lnTo>
                  <a:lnTo>
                    <a:pt x="10936" y="8993"/>
                  </a:lnTo>
                  <a:lnTo>
                    <a:pt x="10200" y="8993"/>
                  </a:lnTo>
                  <a:lnTo>
                    <a:pt x="10200" y="6230"/>
                  </a:lnTo>
                  <a:lnTo>
                    <a:pt x="10936" y="6230"/>
                  </a:lnTo>
                  <a:lnTo>
                    <a:pt x="10936" y="7268"/>
                  </a:lnTo>
                  <a:lnTo>
                    <a:pt x="12311" y="7268"/>
                  </a:lnTo>
                  <a:lnTo>
                    <a:pt x="12311" y="6230"/>
                  </a:lnTo>
                  <a:lnTo>
                    <a:pt x="13033" y="6230"/>
                  </a:lnTo>
                  <a:lnTo>
                    <a:pt x="13033" y="8993"/>
                  </a:lnTo>
                  <a:cubicBezTo>
                    <a:pt x="13033" y="8993"/>
                    <a:pt x="12311" y="8993"/>
                    <a:pt x="12311" y="8993"/>
                  </a:cubicBezTo>
                  <a:close/>
                  <a:moveTo>
                    <a:pt x="16086" y="3348"/>
                  </a:moveTo>
                  <a:lnTo>
                    <a:pt x="16135" y="3271"/>
                  </a:lnTo>
                  <a:lnTo>
                    <a:pt x="17787" y="1111"/>
                  </a:lnTo>
                  <a:lnTo>
                    <a:pt x="17787" y="3348"/>
                  </a:lnTo>
                  <a:cubicBezTo>
                    <a:pt x="17787" y="3348"/>
                    <a:pt x="16086" y="3348"/>
                    <a:pt x="16086" y="3348"/>
                  </a:cubicBezTo>
                  <a:close/>
                  <a:moveTo>
                    <a:pt x="17787" y="5367"/>
                  </a:moveTo>
                  <a:lnTo>
                    <a:pt x="19104" y="5367"/>
                  </a:lnTo>
                  <a:lnTo>
                    <a:pt x="19104" y="4180"/>
                  </a:lnTo>
                  <a:lnTo>
                    <a:pt x="19868" y="4180"/>
                  </a:lnTo>
                  <a:lnTo>
                    <a:pt x="19868" y="3348"/>
                  </a:lnTo>
                  <a:lnTo>
                    <a:pt x="19104" y="3348"/>
                  </a:lnTo>
                  <a:lnTo>
                    <a:pt x="19104" y="0"/>
                  </a:lnTo>
                  <a:lnTo>
                    <a:pt x="17613" y="0"/>
                  </a:lnTo>
                  <a:lnTo>
                    <a:pt x="15106" y="3271"/>
                  </a:lnTo>
                  <a:lnTo>
                    <a:pt x="15106" y="4180"/>
                  </a:lnTo>
                  <a:lnTo>
                    <a:pt x="17787" y="4180"/>
                  </a:lnTo>
                  <a:cubicBezTo>
                    <a:pt x="17787" y="4180"/>
                    <a:pt x="17787" y="5367"/>
                    <a:pt x="17787" y="5367"/>
                  </a:cubicBezTo>
                  <a:close/>
                  <a:moveTo>
                    <a:pt x="14415" y="5367"/>
                  </a:moveTo>
                  <a:lnTo>
                    <a:pt x="9776" y="5367"/>
                  </a:lnTo>
                  <a:lnTo>
                    <a:pt x="9776" y="5360"/>
                  </a:lnTo>
                  <a:cubicBezTo>
                    <a:pt x="9776" y="4876"/>
                    <a:pt x="9929" y="4451"/>
                    <a:pt x="10247" y="4095"/>
                  </a:cubicBezTo>
                  <a:cubicBezTo>
                    <a:pt x="10563" y="3746"/>
                    <a:pt x="11159" y="3340"/>
                    <a:pt x="12024" y="2853"/>
                  </a:cubicBezTo>
                  <a:cubicBezTo>
                    <a:pt x="12410" y="2643"/>
                    <a:pt x="12676" y="2443"/>
                    <a:pt x="12841" y="2271"/>
                  </a:cubicBezTo>
                  <a:cubicBezTo>
                    <a:pt x="13003" y="2089"/>
                    <a:pt x="13081" y="1892"/>
                    <a:pt x="13081" y="1674"/>
                  </a:cubicBezTo>
                  <a:cubicBezTo>
                    <a:pt x="13081" y="1440"/>
                    <a:pt x="12995" y="1243"/>
                    <a:pt x="12820" y="1106"/>
                  </a:cubicBezTo>
                  <a:cubicBezTo>
                    <a:pt x="12648" y="954"/>
                    <a:pt x="12416" y="885"/>
                    <a:pt x="12121" y="885"/>
                  </a:cubicBezTo>
                  <a:cubicBezTo>
                    <a:pt x="11824" y="885"/>
                    <a:pt x="11581" y="976"/>
                    <a:pt x="11419" y="1158"/>
                  </a:cubicBezTo>
                  <a:cubicBezTo>
                    <a:pt x="11235" y="1342"/>
                    <a:pt x="11159" y="1590"/>
                    <a:pt x="11169" y="1892"/>
                  </a:cubicBezTo>
                  <a:lnTo>
                    <a:pt x="9863" y="1892"/>
                  </a:lnTo>
                  <a:cubicBezTo>
                    <a:pt x="9842" y="1317"/>
                    <a:pt x="10038" y="855"/>
                    <a:pt x="10449" y="514"/>
                  </a:cubicBezTo>
                  <a:cubicBezTo>
                    <a:pt x="10851" y="175"/>
                    <a:pt x="11419" y="0"/>
                    <a:pt x="12139" y="0"/>
                  </a:cubicBezTo>
                  <a:cubicBezTo>
                    <a:pt x="12801" y="0"/>
                    <a:pt x="13348" y="159"/>
                    <a:pt x="13779" y="470"/>
                  </a:cubicBezTo>
                  <a:cubicBezTo>
                    <a:pt x="14194" y="786"/>
                    <a:pt x="14415" y="1188"/>
                    <a:pt x="14415" y="1679"/>
                  </a:cubicBezTo>
                  <a:cubicBezTo>
                    <a:pt x="14415" y="2089"/>
                    <a:pt x="14290" y="2430"/>
                    <a:pt x="14051" y="2695"/>
                  </a:cubicBezTo>
                  <a:cubicBezTo>
                    <a:pt x="13810" y="2960"/>
                    <a:pt x="13358" y="3263"/>
                    <a:pt x="12697" y="3595"/>
                  </a:cubicBezTo>
                  <a:cubicBezTo>
                    <a:pt x="12080" y="3907"/>
                    <a:pt x="11668" y="4180"/>
                    <a:pt x="11438" y="4429"/>
                  </a:cubicBezTo>
                  <a:lnTo>
                    <a:pt x="11438" y="4437"/>
                  </a:lnTo>
                  <a:lnTo>
                    <a:pt x="14415" y="4437"/>
                  </a:lnTo>
                  <a:cubicBezTo>
                    <a:pt x="14415" y="4437"/>
                    <a:pt x="14415" y="5367"/>
                    <a:pt x="14415" y="5367"/>
                  </a:cubicBezTo>
                  <a:close/>
                  <a:moveTo>
                    <a:pt x="11045" y="20298"/>
                  </a:moveTo>
                  <a:cubicBezTo>
                    <a:pt x="11045" y="21008"/>
                    <a:pt x="10314" y="21600"/>
                    <a:pt x="9403" y="21600"/>
                  </a:cubicBezTo>
                  <a:cubicBezTo>
                    <a:pt x="8489" y="21600"/>
                    <a:pt x="7750" y="21008"/>
                    <a:pt x="7750" y="20298"/>
                  </a:cubicBezTo>
                  <a:cubicBezTo>
                    <a:pt x="7750" y="19577"/>
                    <a:pt x="8489" y="18995"/>
                    <a:pt x="9403" y="18995"/>
                  </a:cubicBezTo>
                  <a:cubicBezTo>
                    <a:pt x="10314" y="18995"/>
                    <a:pt x="11045" y="19577"/>
                    <a:pt x="11045" y="20298"/>
                  </a:cubicBezTo>
                  <a:cubicBezTo>
                    <a:pt x="11045" y="20298"/>
                    <a:pt x="11045" y="20298"/>
                    <a:pt x="11045" y="20298"/>
                  </a:cubicBezTo>
                  <a:close/>
                  <a:moveTo>
                    <a:pt x="5175" y="20298"/>
                  </a:moveTo>
                  <a:cubicBezTo>
                    <a:pt x="5175" y="21008"/>
                    <a:pt x="4448" y="21600"/>
                    <a:pt x="3541" y="21600"/>
                  </a:cubicBezTo>
                  <a:cubicBezTo>
                    <a:pt x="2625" y="21600"/>
                    <a:pt x="1882" y="21008"/>
                    <a:pt x="1882" y="20298"/>
                  </a:cubicBezTo>
                  <a:cubicBezTo>
                    <a:pt x="1882" y="19577"/>
                    <a:pt x="2625" y="18995"/>
                    <a:pt x="3541" y="18995"/>
                  </a:cubicBezTo>
                  <a:cubicBezTo>
                    <a:pt x="4448" y="18995"/>
                    <a:pt x="5175" y="19577"/>
                    <a:pt x="5175" y="20298"/>
                  </a:cubicBezTo>
                  <a:cubicBezTo>
                    <a:pt x="5175" y="20298"/>
                    <a:pt x="5175" y="20298"/>
                    <a:pt x="5175" y="20298"/>
                  </a:cubicBezTo>
                  <a:close/>
                  <a:moveTo>
                    <a:pt x="21600" y="12006"/>
                  </a:moveTo>
                  <a:cubicBezTo>
                    <a:pt x="21600" y="12259"/>
                    <a:pt x="21339" y="12460"/>
                    <a:pt x="21021" y="12460"/>
                  </a:cubicBezTo>
                  <a:lnTo>
                    <a:pt x="16990" y="12460"/>
                  </a:lnTo>
                  <a:lnTo>
                    <a:pt x="13714" y="18359"/>
                  </a:lnTo>
                  <a:cubicBezTo>
                    <a:pt x="13627" y="18526"/>
                    <a:pt x="13417" y="18624"/>
                    <a:pt x="13184" y="18624"/>
                  </a:cubicBezTo>
                  <a:lnTo>
                    <a:pt x="847" y="18624"/>
                  </a:lnTo>
                  <a:cubicBezTo>
                    <a:pt x="523" y="18624"/>
                    <a:pt x="264" y="18428"/>
                    <a:pt x="264" y="18177"/>
                  </a:cubicBezTo>
                  <a:cubicBezTo>
                    <a:pt x="264" y="17928"/>
                    <a:pt x="523" y="17723"/>
                    <a:pt x="847" y="17723"/>
                  </a:cubicBezTo>
                  <a:lnTo>
                    <a:pt x="12810" y="17723"/>
                  </a:lnTo>
                  <a:lnTo>
                    <a:pt x="16086" y="11824"/>
                  </a:lnTo>
                  <a:cubicBezTo>
                    <a:pt x="16174" y="11657"/>
                    <a:pt x="16384" y="11554"/>
                    <a:pt x="16613" y="11554"/>
                  </a:cubicBezTo>
                  <a:lnTo>
                    <a:pt x="21021" y="11554"/>
                  </a:lnTo>
                  <a:cubicBezTo>
                    <a:pt x="21339" y="11554"/>
                    <a:pt x="21600" y="11758"/>
                    <a:pt x="21600" y="12006"/>
                  </a:cubicBezTo>
                  <a:cubicBezTo>
                    <a:pt x="21600" y="12006"/>
                    <a:pt x="21600" y="12006"/>
                    <a:pt x="21600" y="12006"/>
                  </a:cubicBezTo>
                  <a:close/>
                  <a:moveTo>
                    <a:pt x="3650" y="4466"/>
                  </a:moveTo>
                  <a:cubicBezTo>
                    <a:pt x="5034" y="4466"/>
                    <a:pt x="6147" y="5345"/>
                    <a:pt x="6147" y="6435"/>
                  </a:cubicBezTo>
                  <a:lnTo>
                    <a:pt x="6147" y="9675"/>
                  </a:lnTo>
                  <a:lnTo>
                    <a:pt x="1158" y="9675"/>
                  </a:lnTo>
                  <a:lnTo>
                    <a:pt x="1158" y="6435"/>
                  </a:lnTo>
                  <a:cubicBezTo>
                    <a:pt x="1158" y="5345"/>
                    <a:pt x="2273" y="4466"/>
                    <a:pt x="3650" y="4466"/>
                  </a:cubicBezTo>
                  <a:cubicBezTo>
                    <a:pt x="3650" y="4466"/>
                    <a:pt x="3650" y="4466"/>
                    <a:pt x="3650" y="4466"/>
                  </a:cubicBezTo>
                  <a:close/>
                  <a:moveTo>
                    <a:pt x="10936" y="11113"/>
                  </a:moveTo>
                  <a:lnTo>
                    <a:pt x="5982" y="15080"/>
                  </a:lnTo>
                  <a:cubicBezTo>
                    <a:pt x="4963" y="13984"/>
                    <a:pt x="5059" y="12430"/>
                    <a:pt x="6310" y="11431"/>
                  </a:cubicBezTo>
                  <a:cubicBezTo>
                    <a:pt x="6992" y="10888"/>
                    <a:pt x="7903" y="10585"/>
                    <a:pt x="8872" y="10585"/>
                  </a:cubicBezTo>
                  <a:cubicBezTo>
                    <a:pt x="9620" y="10590"/>
                    <a:pt x="10341" y="10772"/>
                    <a:pt x="10936" y="11113"/>
                  </a:cubicBezTo>
                  <a:cubicBezTo>
                    <a:pt x="10936" y="11113"/>
                    <a:pt x="10936" y="11113"/>
                    <a:pt x="10936" y="11113"/>
                  </a:cubicBezTo>
                  <a:close/>
                  <a:moveTo>
                    <a:pt x="11438" y="15405"/>
                  </a:moveTo>
                  <a:cubicBezTo>
                    <a:pt x="10228" y="16366"/>
                    <a:pt x="8201" y="16481"/>
                    <a:pt x="6809" y="15716"/>
                  </a:cubicBezTo>
                  <a:lnTo>
                    <a:pt x="11765" y="11750"/>
                  </a:lnTo>
                  <a:cubicBezTo>
                    <a:pt x="12784" y="12856"/>
                    <a:pt x="12685" y="14398"/>
                    <a:pt x="11438" y="15405"/>
                  </a:cubicBezTo>
                  <a:cubicBezTo>
                    <a:pt x="11438" y="15405"/>
                    <a:pt x="11438" y="15405"/>
                    <a:pt x="11438" y="15405"/>
                  </a:cubicBezTo>
                  <a:close/>
                  <a:moveTo>
                    <a:pt x="1158" y="14082"/>
                  </a:moveTo>
                  <a:lnTo>
                    <a:pt x="1158" y="10585"/>
                  </a:lnTo>
                  <a:lnTo>
                    <a:pt x="5811" y="10585"/>
                  </a:lnTo>
                  <a:cubicBezTo>
                    <a:pt x="5704" y="10652"/>
                    <a:pt x="5590" y="10720"/>
                    <a:pt x="5493" y="10794"/>
                  </a:cubicBezTo>
                  <a:cubicBezTo>
                    <a:pt x="3821" y="12135"/>
                    <a:pt x="3713" y="14218"/>
                    <a:pt x="5109" y="15670"/>
                  </a:cubicBezTo>
                  <a:cubicBezTo>
                    <a:pt x="4686" y="15913"/>
                    <a:pt x="4187" y="16050"/>
                    <a:pt x="3650" y="16050"/>
                  </a:cubicBezTo>
                  <a:cubicBezTo>
                    <a:pt x="2273" y="16050"/>
                    <a:pt x="1158" y="15170"/>
                    <a:pt x="1158" y="14082"/>
                  </a:cubicBezTo>
                  <a:cubicBezTo>
                    <a:pt x="1158" y="14082"/>
                    <a:pt x="1158" y="14082"/>
                    <a:pt x="1158" y="14082"/>
                  </a:cubicBezTo>
                  <a:close/>
                  <a:moveTo>
                    <a:pt x="3650" y="16958"/>
                  </a:moveTo>
                  <a:cubicBezTo>
                    <a:pt x="4485" y="16958"/>
                    <a:pt x="5271" y="16732"/>
                    <a:pt x="5916" y="16323"/>
                  </a:cubicBezTo>
                  <a:cubicBezTo>
                    <a:pt x="6761" y="16852"/>
                    <a:pt x="7778" y="17155"/>
                    <a:pt x="8872" y="17155"/>
                  </a:cubicBezTo>
                  <a:cubicBezTo>
                    <a:pt x="10151" y="17155"/>
                    <a:pt x="11360" y="16761"/>
                    <a:pt x="12252" y="16041"/>
                  </a:cubicBezTo>
                  <a:cubicBezTo>
                    <a:pt x="14088" y="14573"/>
                    <a:pt x="14067" y="12195"/>
                    <a:pt x="12204" y="10750"/>
                  </a:cubicBezTo>
                  <a:cubicBezTo>
                    <a:pt x="11304" y="10059"/>
                    <a:pt x="10123" y="9675"/>
                    <a:pt x="8872" y="9675"/>
                  </a:cubicBezTo>
                  <a:cubicBezTo>
                    <a:pt x="8326" y="9675"/>
                    <a:pt x="7799" y="9764"/>
                    <a:pt x="7297" y="9902"/>
                  </a:cubicBezTo>
                  <a:lnTo>
                    <a:pt x="7297" y="6435"/>
                  </a:lnTo>
                  <a:cubicBezTo>
                    <a:pt x="7297" y="4846"/>
                    <a:pt x="5667" y="3557"/>
                    <a:pt x="3650" y="3557"/>
                  </a:cubicBezTo>
                  <a:cubicBezTo>
                    <a:pt x="1639" y="3557"/>
                    <a:pt x="0" y="4846"/>
                    <a:pt x="0" y="6435"/>
                  </a:cubicBezTo>
                  <a:lnTo>
                    <a:pt x="0" y="14082"/>
                  </a:lnTo>
                  <a:cubicBezTo>
                    <a:pt x="0" y="15670"/>
                    <a:pt x="1639" y="16958"/>
                    <a:pt x="3650" y="16958"/>
                  </a:cubicBezTo>
                  <a:cubicBezTo>
                    <a:pt x="3650" y="16958"/>
                    <a:pt x="3650" y="16958"/>
                    <a:pt x="3650" y="16958"/>
                  </a:cubicBezTo>
                  <a:close/>
                </a:path>
              </a:pathLst>
            </a:custGeom>
            <a:solidFill>
              <a:srgbClr val="FFFFFF"/>
            </a:solidFill>
            <a:ln w="12700" cap="flat">
              <a:noFill/>
              <a:miter lim="400000"/>
            </a:ln>
            <a:effectLst/>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2" name="任意多边形: 形状 21">
              <a:extLst>
                <a:ext uri="{FF2B5EF4-FFF2-40B4-BE49-F238E27FC236}">
                  <a16:creationId xmlns:a16="http://schemas.microsoft.com/office/drawing/2014/main" id="{2B6F878F-23D1-495C-BE71-4A07A868E46E}"/>
                </a:ext>
              </a:extLst>
            </p:cNvPr>
            <p:cNvSpPr>
              <a:spLocks/>
            </p:cNvSpPr>
            <p:nvPr/>
          </p:nvSpPr>
          <p:spPr>
            <a:xfrm>
              <a:off x="2837108" y="3463792"/>
              <a:ext cx="625608" cy="625608"/>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1"/>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2">
                <a:lumMod val="50000"/>
              </a:schemeClr>
            </a:solidFill>
            <a:ln w="12700">
              <a:miter lim="400000"/>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grpSp>
        <p:nvGrpSpPr>
          <p:cNvPr id="63" name="组合 62">
            <a:extLst>
              <a:ext uri="{FF2B5EF4-FFF2-40B4-BE49-F238E27FC236}">
                <a16:creationId xmlns:a16="http://schemas.microsoft.com/office/drawing/2014/main" id="{B34EA147-841D-4FEF-8B9C-06DB5AEAA9F6}"/>
              </a:ext>
            </a:extLst>
          </p:cNvPr>
          <p:cNvGrpSpPr/>
          <p:nvPr/>
        </p:nvGrpSpPr>
        <p:grpSpPr>
          <a:xfrm>
            <a:off x="6205241" y="2253244"/>
            <a:ext cx="551035" cy="2834513"/>
            <a:chOff x="6806244" y="1884382"/>
            <a:chExt cx="621904" cy="3199061"/>
          </a:xfrm>
        </p:grpSpPr>
        <p:grpSp>
          <p:nvGrpSpPr>
            <p:cNvPr id="64" name="组合 63">
              <a:extLst>
                <a:ext uri="{FF2B5EF4-FFF2-40B4-BE49-F238E27FC236}">
                  <a16:creationId xmlns:a16="http://schemas.microsoft.com/office/drawing/2014/main" id="{420E5359-8EB0-421C-961C-FC5DF21A9BF9}"/>
                </a:ext>
              </a:extLst>
            </p:cNvPr>
            <p:cNvGrpSpPr/>
            <p:nvPr/>
          </p:nvGrpSpPr>
          <p:grpSpPr>
            <a:xfrm>
              <a:off x="6806244" y="3118048"/>
              <a:ext cx="621904" cy="621904"/>
              <a:chOff x="6132004" y="1552154"/>
              <a:chExt cx="959568" cy="959568"/>
            </a:xfrm>
          </p:grpSpPr>
          <p:sp>
            <p:nvSpPr>
              <p:cNvPr id="71" name="椭圆 70">
                <a:extLst>
                  <a:ext uri="{FF2B5EF4-FFF2-40B4-BE49-F238E27FC236}">
                    <a16:creationId xmlns:a16="http://schemas.microsoft.com/office/drawing/2014/main" id="{652A6968-7D4E-4404-85BA-1705E9467CB6}"/>
                  </a:ext>
                </a:extLst>
              </p:cNvPr>
              <p:cNvSpPr/>
              <p:nvPr/>
            </p:nvSpPr>
            <p:spPr bwMode="auto">
              <a:xfrm>
                <a:off x="6132004" y="1552154"/>
                <a:ext cx="959568" cy="959568"/>
              </a:xfrm>
              <a:prstGeom prst="ellipse">
                <a:avLst/>
              </a:prstGeom>
              <a:noFill/>
              <a:ln w="9525">
                <a:solidFill>
                  <a:schemeClr val="accent2"/>
                </a:solidFill>
                <a:round/>
                <a:headEnd/>
                <a:tailEn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72" name="椭圆 71">
                <a:extLst>
                  <a:ext uri="{FF2B5EF4-FFF2-40B4-BE49-F238E27FC236}">
                    <a16:creationId xmlns:a16="http://schemas.microsoft.com/office/drawing/2014/main" id="{FCC06EE7-F74E-4C0F-B0EB-F86534A93541}"/>
                  </a:ext>
                </a:extLst>
              </p:cNvPr>
              <p:cNvSpPr/>
              <p:nvPr/>
            </p:nvSpPr>
            <p:spPr bwMode="auto">
              <a:xfrm>
                <a:off x="6200476" y="1620626"/>
                <a:ext cx="822624" cy="822624"/>
              </a:xfrm>
              <a:prstGeom prst="ellipse">
                <a:avLst/>
              </a:prstGeom>
              <a:solidFill>
                <a:schemeClr val="accent2"/>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02</a:t>
                </a:r>
              </a:p>
            </p:txBody>
          </p:sp>
        </p:grpSp>
        <p:grpSp>
          <p:nvGrpSpPr>
            <p:cNvPr id="65" name="组合 64">
              <a:extLst>
                <a:ext uri="{FF2B5EF4-FFF2-40B4-BE49-F238E27FC236}">
                  <a16:creationId xmlns:a16="http://schemas.microsoft.com/office/drawing/2014/main" id="{31EF2233-67CF-47B0-9E0F-8C3F5C0BE791}"/>
                </a:ext>
              </a:extLst>
            </p:cNvPr>
            <p:cNvGrpSpPr/>
            <p:nvPr/>
          </p:nvGrpSpPr>
          <p:grpSpPr>
            <a:xfrm>
              <a:off x="6806244" y="1884382"/>
              <a:ext cx="621904" cy="621904"/>
              <a:chOff x="6132004" y="1552154"/>
              <a:chExt cx="959568" cy="959568"/>
            </a:xfrm>
          </p:grpSpPr>
          <p:sp>
            <p:nvSpPr>
              <p:cNvPr id="69" name="椭圆 68">
                <a:extLst>
                  <a:ext uri="{FF2B5EF4-FFF2-40B4-BE49-F238E27FC236}">
                    <a16:creationId xmlns:a16="http://schemas.microsoft.com/office/drawing/2014/main" id="{059B9FAA-C1CF-46D5-B72D-34A6656ACFA8}"/>
                  </a:ext>
                </a:extLst>
              </p:cNvPr>
              <p:cNvSpPr/>
              <p:nvPr/>
            </p:nvSpPr>
            <p:spPr bwMode="auto">
              <a:xfrm>
                <a:off x="6132004" y="1552154"/>
                <a:ext cx="959568" cy="959568"/>
              </a:xfrm>
              <a:prstGeom prst="ellipse">
                <a:avLst/>
              </a:prstGeom>
              <a:noFill/>
              <a:ln w="12700" cap="flat" cmpd="sng" algn="ctr">
                <a:solidFill>
                  <a:schemeClr val="accent1">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70" name="椭圆 69">
                <a:extLst>
                  <a:ext uri="{FF2B5EF4-FFF2-40B4-BE49-F238E27FC236}">
                    <a16:creationId xmlns:a16="http://schemas.microsoft.com/office/drawing/2014/main" id="{A5FDACB9-97E1-45E6-9144-663E6B5032E7}"/>
                  </a:ext>
                </a:extLst>
              </p:cNvPr>
              <p:cNvSpPr/>
              <p:nvPr/>
            </p:nvSpPr>
            <p:spPr bwMode="auto">
              <a:xfrm>
                <a:off x="6200476" y="1620626"/>
                <a:ext cx="822624" cy="822624"/>
              </a:xfrm>
              <a:prstGeom prst="ellipse">
                <a:avLst/>
              </a:prstGeom>
              <a:solidFill>
                <a:schemeClr val="accent1">
                  <a:lumMod val="100000"/>
                </a:schemeClr>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01</a:t>
                </a:r>
              </a:p>
            </p:txBody>
          </p:sp>
        </p:grpSp>
        <p:grpSp>
          <p:nvGrpSpPr>
            <p:cNvPr id="66" name="组合 65">
              <a:extLst>
                <a:ext uri="{FF2B5EF4-FFF2-40B4-BE49-F238E27FC236}">
                  <a16:creationId xmlns:a16="http://schemas.microsoft.com/office/drawing/2014/main" id="{1780C660-E870-4F3F-9DB0-E95BE49D7323}"/>
                </a:ext>
              </a:extLst>
            </p:cNvPr>
            <p:cNvGrpSpPr/>
            <p:nvPr/>
          </p:nvGrpSpPr>
          <p:grpSpPr>
            <a:xfrm>
              <a:off x="6806244" y="4461539"/>
              <a:ext cx="621904" cy="621904"/>
              <a:chOff x="6132004" y="1552154"/>
              <a:chExt cx="959568" cy="959568"/>
            </a:xfrm>
          </p:grpSpPr>
          <p:sp>
            <p:nvSpPr>
              <p:cNvPr id="67" name="椭圆 66">
                <a:extLst>
                  <a:ext uri="{FF2B5EF4-FFF2-40B4-BE49-F238E27FC236}">
                    <a16:creationId xmlns:a16="http://schemas.microsoft.com/office/drawing/2014/main" id="{54318C6D-020C-48A2-86B3-47F4816736B7}"/>
                  </a:ext>
                </a:extLst>
              </p:cNvPr>
              <p:cNvSpPr/>
              <p:nvPr/>
            </p:nvSpPr>
            <p:spPr bwMode="auto">
              <a:xfrm>
                <a:off x="6132004" y="1552154"/>
                <a:ext cx="959568" cy="959568"/>
              </a:xfrm>
              <a:prstGeom prst="ellipse">
                <a:avLst/>
              </a:prstGeom>
              <a:noFill/>
              <a:ln w="12700" cap="flat" cmpd="sng" algn="ctr">
                <a:solidFill>
                  <a:schemeClr val="accent3">
                    <a:lumMod val="100000"/>
                  </a:schemeClr>
                </a:solidFill>
                <a:prstDash val="solid"/>
                <a:round/>
                <a:headEnd type="none" w="med" len="med"/>
                <a:tailEnd type="none" w="med" len="med"/>
              </a:ln>
            </p:spPr>
            <p:txBody>
              <a:bodyPr anchor="ctr"/>
              <a:lstStyle/>
              <a:p>
                <a:pPr algn="ctr"/>
                <a:endParaRPr sz="1351" dirty="0">
                  <a:latin typeface="微软雅黑" panose="020B0503020204020204" pitchFamily="34" charset="-122"/>
                  <a:ea typeface="微软雅黑" panose="020B0503020204020204" pitchFamily="34" charset="-122"/>
                  <a:cs typeface="+mn-ea"/>
                  <a:sym typeface="FZHei-B01S" panose="02010601030101010101" pitchFamily="2" charset="-122"/>
                </a:endParaRPr>
              </a:p>
            </p:txBody>
          </p:sp>
          <p:sp>
            <p:nvSpPr>
              <p:cNvPr id="68" name="椭圆 67">
                <a:extLst>
                  <a:ext uri="{FF2B5EF4-FFF2-40B4-BE49-F238E27FC236}">
                    <a16:creationId xmlns:a16="http://schemas.microsoft.com/office/drawing/2014/main" id="{61FC6273-1779-44E9-8EEE-2020E1E0BCDB}"/>
                  </a:ext>
                </a:extLst>
              </p:cNvPr>
              <p:cNvSpPr/>
              <p:nvPr/>
            </p:nvSpPr>
            <p:spPr bwMode="auto">
              <a:xfrm>
                <a:off x="6200476" y="1620626"/>
                <a:ext cx="822624" cy="822624"/>
              </a:xfrm>
              <a:prstGeom prst="ellipse">
                <a:avLst/>
              </a:prstGeom>
              <a:solidFill>
                <a:schemeClr val="accent3">
                  <a:lumMod val="100000"/>
                </a:schemeClr>
              </a:solidFill>
              <a:ln w="19050">
                <a:noFill/>
                <a:round/>
                <a:headEnd/>
                <a:tailEnd/>
              </a:ln>
            </p:spPr>
            <p:txBody>
              <a:bodyPr vert="horz" wrap="none" lIns="91440" tIns="45720" rIns="91440" bIns="45720" anchor="ctr" anchorCtr="1" compatLnSpc="1">
                <a:prstTxWarp prst="textNoShape">
                  <a:avLst/>
                </a:prstTxWarp>
                <a:normAutofit fontScale="62500" lnSpcReduction="20000"/>
              </a:bodyPr>
              <a:lstStyle/>
              <a:p>
                <a:pPr algn="ctr">
                  <a:lnSpc>
                    <a:spcPct val="120000"/>
                  </a:lnSpc>
                </a:pPr>
                <a:r>
                  <a:rPr lang="en-US" altLang="zh-CN" sz="2400" dirty="0">
                    <a:solidFill>
                      <a:schemeClr val="bg1"/>
                    </a:solidFill>
                    <a:latin typeface="微软雅黑" panose="020B0503020204020204" pitchFamily="34" charset="-122"/>
                    <a:ea typeface="微软雅黑" panose="020B0503020204020204" pitchFamily="34" charset="-122"/>
                    <a:cs typeface="+mn-ea"/>
                    <a:sym typeface="FZHei-B01S" panose="02010601030101010101" pitchFamily="2" charset="-122"/>
                  </a:rPr>
                  <a:t>03</a:t>
                </a:r>
              </a:p>
            </p:txBody>
          </p:sp>
        </p:grpSp>
      </p:grpSp>
      <p:sp>
        <p:nvSpPr>
          <p:cNvPr id="73" name="išľíďè">
            <a:extLst>
              <a:ext uri="{FF2B5EF4-FFF2-40B4-BE49-F238E27FC236}">
                <a16:creationId xmlns:a16="http://schemas.microsoft.com/office/drawing/2014/main" id="{B368F633-BF0A-4A04-9A9D-64B57653C15A}"/>
              </a:ext>
            </a:extLst>
          </p:cNvPr>
          <p:cNvSpPr/>
          <p:nvPr/>
        </p:nvSpPr>
        <p:spPr bwMode="auto">
          <a:xfrm>
            <a:off x="7104676" y="2246790"/>
            <a:ext cx="3444933"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单层体系结构</a:t>
            </a:r>
          </a:p>
        </p:txBody>
      </p:sp>
      <p:sp>
        <p:nvSpPr>
          <p:cNvPr id="74" name="iSlíďè">
            <a:extLst>
              <a:ext uri="{FF2B5EF4-FFF2-40B4-BE49-F238E27FC236}">
                <a16:creationId xmlns:a16="http://schemas.microsoft.com/office/drawing/2014/main" id="{BEF2E813-967E-4880-93EC-7393CC744B17}"/>
              </a:ext>
            </a:extLst>
          </p:cNvPr>
          <p:cNvSpPr txBox="1"/>
          <p:nvPr/>
        </p:nvSpPr>
        <p:spPr bwMode="auto">
          <a:xfrm>
            <a:off x="1164134" y="770932"/>
            <a:ext cx="4875397" cy="334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rIns="90000">
            <a:normAutofit/>
          </a:bodyPr>
          <a:lstStyle/>
          <a:p>
            <a:pPr lvl="0" defTabSz="913765">
              <a:spcBef>
                <a:spcPct val="0"/>
              </a:spcBef>
              <a:defRPr/>
            </a:pPr>
            <a:endParaRPr kumimoji="0" lang="zh-CN" altLang="en-US" sz="1800" b="1" i="0" u="none" strike="noStrike" kern="1200" cap="none" spc="0" normalizeH="0" baseline="0" noProof="0" dirty="0">
              <a:ln>
                <a:noFill/>
              </a:ln>
              <a:solidFill>
                <a:schemeClr val="bg2">
                  <a:lumMod val="10000"/>
                </a:schemeClr>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5" name="išľíďè">
            <a:extLst>
              <a:ext uri="{FF2B5EF4-FFF2-40B4-BE49-F238E27FC236}">
                <a16:creationId xmlns:a16="http://schemas.microsoft.com/office/drawing/2014/main" id="{32819461-DB3D-40D3-B896-B5C71F65A831}"/>
              </a:ext>
            </a:extLst>
          </p:cNvPr>
          <p:cNvSpPr/>
          <p:nvPr/>
        </p:nvSpPr>
        <p:spPr bwMode="auto">
          <a:xfrm>
            <a:off x="7104676" y="3329724"/>
            <a:ext cx="3444933"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多层体系结构</a:t>
            </a:r>
          </a:p>
        </p:txBody>
      </p:sp>
      <p:sp>
        <p:nvSpPr>
          <p:cNvPr id="77" name="išľíďè">
            <a:extLst>
              <a:ext uri="{FF2B5EF4-FFF2-40B4-BE49-F238E27FC236}">
                <a16:creationId xmlns:a16="http://schemas.microsoft.com/office/drawing/2014/main" id="{58DE3CFD-15BF-495B-96FD-CD3FA6D4C638}"/>
              </a:ext>
            </a:extLst>
          </p:cNvPr>
          <p:cNvSpPr/>
          <p:nvPr/>
        </p:nvSpPr>
        <p:spPr bwMode="auto">
          <a:xfrm>
            <a:off x="6986972" y="4530268"/>
            <a:ext cx="3444933" cy="55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rIns="90000" anchor="t" anchorCtr="0">
            <a:noAutofit/>
          </a:bodyPr>
          <a:lstStyle/>
          <a:p>
            <a:pPr lvl="0">
              <a:lnSpc>
                <a:spcPct val="120000"/>
              </a:lnSpc>
              <a:spcBef>
                <a:spcPct val="0"/>
              </a:spcBef>
              <a:defRPr/>
            </a:pPr>
            <a:r>
              <a:rPr lang="zh-CN" altLang="en-US" sz="2800" b="1" dirty="0">
                <a:solidFill>
                  <a:schemeClr val="bg1">
                    <a:lumMod val="50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面向服务的体系结构</a:t>
            </a:r>
          </a:p>
        </p:txBody>
      </p:sp>
      <p:sp>
        <p:nvSpPr>
          <p:cNvPr id="34" name="矩形 1">
            <a:extLst>
              <a:ext uri="{FF2B5EF4-FFF2-40B4-BE49-F238E27FC236}">
                <a16:creationId xmlns:a16="http://schemas.microsoft.com/office/drawing/2014/main" id="{0795AE70-59D1-4E4E-8F56-99FDB66769DC}"/>
              </a:ext>
            </a:extLst>
          </p:cNvPr>
          <p:cNvSpPr>
            <a:spLocks noChangeArrowheads="1"/>
          </p:cNvSpPr>
          <p:nvPr/>
        </p:nvSpPr>
        <p:spPr bwMode="auto">
          <a:xfrm>
            <a:off x="0" y="188913"/>
            <a:ext cx="144463" cy="463550"/>
          </a:xfrm>
          <a:prstGeom prst="rect">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dirty="0">
              <a:solidFill>
                <a:srgbClr val="FFFFFF"/>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 name="矩形 1">
            <a:extLst>
              <a:ext uri="{FF2B5EF4-FFF2-40B4-BE49-F238E27FC236}">
                <a16:creationId xmlns:a16="http://schemas.microsoft.com/office/drawing/2014/main" id="{9A89FC53-06A7-4305-A14D-81DAE925B47C}"/>
              </a:ext>
            </a:extLst>
          </p:cNvPr>
          <p:cNvSpPr/>
          <p:nvPr/>
        </p:nvSpPr>
        <p:spPr>
          <a:xfrm>
            <a:off x="1040412" y="831857"/>
            <a:ext cx="3700052" cy="523220"/>
          </a:xfrm>
          <a:prstGeom prst="rect">
            <a:avLst/>
          </a:prstGeom>
        </p:spPr>
        <p:txBody>
          <a:bodyPr wrap="none">
            <a:spAutoFit/>
          </a:bodyPr>
          <a:lstStyle/>
          <a:p>
            <a:r>
              <a:rPr lang="en-US" altLang="zh-CN" sz="2800" b="1" dirty="0"/>
              <a:t>web</a:t>
            </a:r>
            <a:r>
              <a:rPr lang="zh-CN" altLang="en-US" sz="2800" b="1" dirty="0"/>
              <a:t>应用程序体系结构</a:t>
            </a:r>
          </a:p>
        </p:txBody>
      </p:sp>
    </p:spTree>
    <p:extLst>
      <p:ext uri="{BB962C8B-B14F-4D97-AF65-F5344CB8AC3E}">
        <p14:creationId xmlns:p14="http://schemas.microsoft.com/office/powerpoint/2010/main" val="13189654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 calcmode="lin" valueType="num">
                                      <p:cBhvr>
                                        <p:cTn id="9" dur="1000" fill="hold"/>
                                        <p:tgtEl>
                                          <p:spTgt spid="48"/>
                                        </p:tgtEl>
                                        <p:attrNameLst>
                                          <p:attrName>style.rotation</p:attrName>
                                        </p:attrNameLst>
                                      </p:cBhvr>
                                      <p:tavLst>
                                        <p:tav tm="0">
                                          <p:val>
                                            <p:fltVal val="90"/>
                                          </p:val>
                                        </p:tav>
                                        <p:tav tm="100000">
                                          <p:val>
                                            <p:fltVal val="0"/>
                                          </p:val>
                                        </p:tav>
                                      </p:tavLst>
                                    </p:anim>
                                    <p:animEffect transition="in" filter="fade">
                                      <p:cBhvr>
                                        <p:cTn id="10" dur="1000"/>
                                        <p:tgtEl>
                                          <p:spTgt spid="48"/>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nodePh="1">
                                  <p:stCondLst>
                                    <p:cond delay="0"/>
                                  </p:stCondLst>
                                  <p:endCondLst>
                                    <p:cond evt="begin" delay="0">
                                      <p:tn val="19"/>
                                    </p:cond>
                                  </p:end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wipe(down)">
                                      <p:cBhvr>
                                        <p:cTn id="26" dur="500"/>
                                        <p:tgtEl>
                                          <p:spTgt spid="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wipe(down)">
                                      <p:cBhvr>
                                        <p:cTn id="31" dur="500"/>
                                        <p:tgtEl>
                                          <p:spTgt spid="7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E1AC052-2F06-4030-AB12-512CD5B2A302}"/>
              </a:ext>
            </a:extLst>
          </p:cNvPr>
          <p:cNvSpPr txBox="1"/>
          <p:nvPr/>
        </p:nvSpPr>
        <p:spPr>
          <a:xfrm>
            <a:off x="806335" y="217913"/>
            <a:ext cx="2576945" cy="461665"/>
          </a:xfrm>
          <a:prstGeom prst="rect">
            <a:avLst/>
          </a:prstGeom>
          <a:noFill/>
        </p:spPr>
        <p:txBody>
          <a:bodyPr wrap="square" rtlCol="0">
            <a:spAutoFit/>
          </a:bodyPr>
          <a:lstStyle/>
          <a:p>
            <a:r>
              <a:rPr lang="zh-CN" altLang="zh-CN" sz="2400" dirty="0"/>
              <a:t>自适应性</a:t>
            </a:r>
            <a:endParaRPr lang="zh-CN" altLang="en-US" sz="2400" dirty="0"/>
          </a:p>
        </p:txBody>
      </p:sp>
      <p:sp>
        <p:nvSpPr>
          <p:cNvPr id="3" name="文本框 2">
            <a:extLst>
              <a:ext uri="{FF2B5EF4-FFF2-40B4-BE49-F238E27FC236}">
                <a16:creationId xmlns:a16="http://schemas.microsoft.com/office/drawing/2014/main" id="{10C17C3D-3E87-4367-A9A4-A5836107A61B}"/>
              </a:ext>
            </a:extLst>
          </p:cNvPr>
          <p:cNvSpPr txBox="1"/>
          <p:nvPr/>
        </p:nvSpPr>
        <p:spPr>
          <a:xfrm>
            <a:off x="858586" y="805939"/>
            <a:ext cx="8237913" cy="4216539"/>
          </a:xfrm>
          <a:prstGeom prst="rect">
            <a:avLst/>
          </a:prstGeom>
          <a:noFill/>
        </p:spPr>
        <p:txBody>
          <a:bodyPr wrap="square" rtlCol="0">
            <a:spAutoFit/>
          </a:bodyPr>
          <a:lstStyle/>
          <a:p>
            <a:r>
              <a:rPr lang="zh-CN" altLang="zh-CN" dirty="0"/>
              <a:t>自适应定标器能够根据所观察到的控制操作的实时质量自动调整自己。自适应也可以通过分析模型和机器学习方法如强化学习和回归中参数的动态测量或修正来实现。</a:t>
            </a:r>
            <a:r>
              <a:rPr lang="zh-CN" altLang="en-US" dirty="0"/>
              <a:t>本文</a:t>
            </a:r>
            <a:r>
              <a:rPr lang="zh-CN" altLang="zh-CN" dirty="0"/>
              <a:t>提出了一种训练多种资源估计模型并动态选择性能最佳模型的方法。</a:t>
            </a:r>
          </a:p>
          <a:p>
            <a:endParaRPr lang="en-US" altLang="zh-CN" dirty="0"/>
          </a:p>
          <a:p>
            <a:endParaRPr lang="en-US" altLang="zh-CN" sz="2000" dirty="0"/>
          </a:p>
          <a:p>
            <a:r>
              <a:rPr lang="zh-CN" altLang="en-US" sz="2000" dirty="0"/>
              <a:t>优点：</a:t>
            </a:r>
            <a:endParaRPr lang="en-US" altLang="zh-CN" sz="2000" dirty="0"/>
          </a:p>
          <a:p>
            <a:pPr marL="285750" indent="-285750">
              <a:buFont typeface="Arial" panose="020B0604020202020204" pitchFamily="34" charset="0"/>
              <a:buChar char="•"/>
            </a:pPr>
            <a:r>
              <a:rPr lang="zh-CN" altLang="en-US" sz="2000" dirty="0"/>
              <a:t>显著减少脱机准备量；</a:t>
            </a:r>
            <a:endParaRPr lang="en-US" altLang="zh-CN" sz="2000" dirty="0"/>
          </a:p>
          <a:p>
            <a:pPr marL="285750" indent="-285750">
              <a:buFont typeface="Arial" panose="020B0604020202020204" pitchFamily="34" charset="0"/>
              <a:buChar char="•"/>
            </a:pPr>
            <a:r>
              <a:rPr lang="zh-CN" altLang="en-US" sz="2000" dirty="0"/>
              <a:t>检测到大量更改之后可以自适应的中止当前模型重新训练自己。</a:t>
            </a:r>
            <a:endParaRPr lang="en-US" altLang="zh-CN" sz="2000" dirty="0"/>
          </a:p>
          <a:p>
            <a:endParaRPr lang="en-US" altLang="zh-CN" sz="2000" dirty="0"/>
          </a:p>
          <a:p>
            <a:r>
              <a:rPr lang="zh-CN" altLang="en-US" sz="2000" dirty="0"/>
              <a:t>缺点：</a:t>
            </a:r>
            <a:endParaRPr lang="en-US" altLang="zh-CN" sz="2000" dirty="0"/>
          </a:p>
          <a:p>
            <a:pPr marL="285750" indent="-285750">
              <a:buFont typeface="Arial" panose="020B0604020202020204" pitchFamily="34" charset="0"/>
              <a:buChar char="•"/>
            </a:pPr>
            <a:r>
              <a:rPr lang="zh-CN" altLang="en-US" sz="2000" dirty="0"/>
              <a:t>训练时间较长；</a:t>
            </a:r>
            <a:endParaRPr lang="en-US" altLang="zh-CN" sz="2000" dirty="0"/>
          </a:p>
          <a:p>
            <a:pPr marL="285750" indent="-285750">
              <a:buFont typeface="Arial" panose="020B0604020202020204" pitchFamily="34" charset="0"/>
              <a:buChar char="•"/>
            </a:pPr>
            <a:r>
              <a:rPr lang="zh-CN" altLang="en-US" sz="2000" dirty="0"/>
              <a:t>训练早期会出现性能不佳的情况；</a:t>
            </a:r>
            <a:endParaRPr lang="en-US" altLang="zh-CN" sz="2000" dirty="0"/>
          </a:p>
          <a:p>
            <a:r>
              <a:rPr lang="en-US" altLang="zh-CN" dirty="0"/>
              <a:t> </a:t>
            </a:r>
            <a:endParaRPr lang="zh-CN" altLang="zh-CN" dirty="0"/>
          </a:p>
          <a:p>
            <a:endParaRPr lang="zh-CN" altLang="zh-CN" dirty="0"/>
          </a:p>
        </p:txBody>
      </p:sp>
    </p:spTree>
    <p:extLst>
      <p:ext uri="{BB962C8B-B14F-4D97-AF65-F5344CB8AC3E}">
        <p14:creationId xmlns:p14="http://schemas.microsoft.com/office/powerpoint/2010/main" val="30215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AEA0C6-5C47-42DC-A8F1-3E871F09681D}"/>
              </a:ext>
            </a:extLst>
          </p:cNvPr>
          <p:cNvSpPr/>
          <p:nvPr/>
        </p:nvSpPr>
        <p:spPr>
          <a:xfrm>
            <a:off x="1687681" y="454983"/>
            <a:ext cx="7226531" cy="3085460"/>
          </a:xfrm>
          <a:prstGeom prst="rect">
            <a:avLst/>
          </a:prstGeom>
        </p:spPr>
        <p:txBody>
          <a:bodyPr wrap="square">
            <a:spAutoFit/>
          </a:bodyPr>
          <a:lstStyle/>
          <a:p>
            <a:pPr>
              <a:spcAft>
                <a:spcPts val="920"/>
              </a:spcAft>
            </a:pPr>
            <a:r>
              <a:rPr lang="zh-CN" altLang="en-US" sz="2800" kern="100" dirty="0">
                <a:latin typeface="Helvetica" panose="020B0604020202020204" pitchFamily="34" charset="0"/>
                <a:ea typeface="宋体" panose="02010600030101010101" pitchFamily="2" charset="-122"/>
                <a:cs typeface="宋体" panose="02010600030101010101" pitchFamily="2" charset="-122"/>
              </a:rPr>
              <a:t>资源评估</a:t>
            </a:r>
            <a:endParaRPr lang="en-US" altLang="zh-CN" sz="2800" kern="100" dirty="0">
              <a:latin typeface="Helvetica" panose="020B0604020202020204" pitchFamily="34" charset="0"/>
              <a:ea typeface="宋体" panose="02010600030101010101" pitchFamily="2" charset="-122"/>
              <a:cs typeface="宋体" panose="02010600030101010101" pitchFamily="2" charset="-122"/>
            </a:endParaRPr>
          </a:p>
          <a:p>
            <a:pPr>
              <a:spcAft>
                <a:spcPts val="920"/>
              </a:spcAft>
            </a:pPr>
            <a:endParaRPr lang="en-US" altLang="zh-CN" sz="3200" kern="100" dirty="0">
              <a:latin typeface="Helvetica" panose="020B0604020202020204" pitchFamily="34" charset="0"/>
              <a:ea typeface="宋体" panose="02010600030101010101" pitchFamily="2" charset="-122"/>
              <a:cs typeface="宋体" panose="02010600030101010101" pitchFamily="2" charset="-122"/>
            </a:endParaRPr>
          </a:p>
          <a:p>
            <a:pPr>
              <a:spcAft>
                <a:spcPts val="920"/>
              </a:spcAft>
            </a:pPr>
            <a:endParaRPr lang="zh-CN" altLang="en-US" sz="3200" kern="100" dirty="0">
              <a:latin typeface="Helvetica" panose="020B0604020202020204" pitchFamily="34" charset="0"/>
              <a:ea typeface="宋体" panose="02010600030101010101" pitchFamily="2" charset="-122"/>
              <a:cs typeface="宋体" panose="02010600030101010101" pitchFamily="2" charset="-122"/>
            </a:endParaRPr>
          </a:p>
          <a:p>
            <a:pPr>
              <a:spcAft>
                <a:spcPts val="920"/>
              </a:spcAft>
            </a:pPr>
            <a:r>
              <a:rPr lang="zh-CN" altLang="en-US" sz="2000" kern="100" dirty="0">
                <a:latin typeface="Helvetica" panose="020B0604020202020204" pitchFamily="34" charset="0"/>
                <a:ea typeface="宋体" panose="02010600030101010101" pitchFamily="2" charset="-122"/>
                <a:cs typeface="宋体" panose="02010600030101010101" pitchFamily="2" charset="-122"/>
              </a:rPr>
              <a:t>资源估计是自动伸缩的核心，它决定了资源配置的效率。它的目标是确定处理工作负载所需的最小计算资源量，以确定是否以及如何执行伸缩操作。精确的资源估计允许自动定标器快速收敛到最优的资源配置。</a:t>
            </a:r>
          </a:p>
        </p:txBody>
      </p:sp>
    </p:spTree>
    <p:extLst>
      <p:ext uri="{BB962C8B-B14F-4D97-AF65-F5344CB8AC3E}">
        <p14:creationId xmlns:p14="http://schemas.microsoft.com/office/powerpoint/2010/main" val="4137686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F55E3A4-62A4-4F5C-96BA-519626FE22CF}"/>
              </a:ext>
            </a:extLst>
          </p:cNvPr>
          <p:cNvSpPr txBox="1"/>
          <p:nvPr/>
        </p:nvSpPr>
        <p:spPr>
          <a:xfrm>
            <a:off x="3401490" y="1923510"/>
            <a:ext cx="5212080"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t>基于规则的估计模型</a:t>
            </a:r>
            <a:endParaRPr lang="en-US" altLang="zh-CN" sz="2800" dirty="0"/>
          </a:p>
          <a:p>
            <a:pPr marL="285750" indent="-285750">
              <a:buFont typeface="Arial" panose="020B0604020202020204" pitchFamily="34" charset="0"/>
              <a:buChar char="•"/>
            </a:pPr>
            <a:r>
              <a:rPr lang="zh-CN" altLang="en-US" sz="2800" dirty="0"/>
              <a:t>模糊推理模型</a:t>
            </a:r>
            <a:endParaRPr lang="en-US" altLang="zh-CN" sz="2800" dirty="0"/>
          </a:p>
          <a:p>
            <a:pPr marL="285750" indent="-285750">
              <a:buFont typeface="Arial" panose="020B0604020202020204" pitchFamily="34" charset="0"/>
              <a:buChar char="•"/>
            </a:pPr>
            <a:r>
              <a:rPr lang="zh-CN" altLang="en-US" sz="2800" dirty="0"/>
              <a:t>应用程序概要模型</a:t>
            </a:r>
            <a:endParaRPr lang="en-US" altLang="zh-CN" sz="2800" dirty="0"/>
          </a:p>
          <a:p>
            <a:pPr marL="285750" indent="-285750">
              <a:buFont typeface="Arial" panose="020B0604020202020204" pitchFamily="34" charset="0"/>
              <a:buChar char="•"/>
            </a:pPr>
            <a:r>
              <a:rPr lang="zh-CN" altLang="en-US" sz="2800" dirty="0"/>
              <a:t>分析建模</a:t>
            </a:r>
            <a:endParaRPr lang="en-US" altLang="zh-CN" sz="2800" dirty="0"/>
          </a:p>
          <a:p>
            <a:pPr marL="285750" indent="-285750">
              <a:buFont typeface="Arial" panose="020B0604020202020204" pitchFamily="34" charset="0"/>
              <a:buChar char="•"/>
            </a:pPr>
            <a:r>
              <a:rPr lang="zh-CN" altLang="en-US" sz="2800" dirty="0"/>
              <a:t>机器学习</a:t>
            </a:r>
            <a:endParaRPr lang="en-US" altLang="zh-CN" sz="2800" dirty="0"/>
          </a:p>
          <a:p>
            <a:pPr marL="285750" indent="-285750">
              <a:buFont typeface="Arial" panose="020B0604020202020204" pitchFamily="34" charset="0"/>
              <a:buChar char="•"/>
            </a:pPr>
            <a:r>
              <a:rPr lang="zh-CN" altLang="en-US" sz="2800" dirty="0"/>
              <a:t>混合方法</a:t>
            </a:r>
          </a:p>
        </p:txBody>
      </p:sp>
      <p:sp>
        <p:nvSpPr>
          <p:cNvPr id="4" name="文本框 3">
            <a:extLst>
              <a:ext uri="{FF2B5EF4-FFF2-40B4-BE49-F238E27FC236}">
                <a16:creationId xmlns:a16="http://schemas.microsoft.com/office/drawing/2014/main" id="{DE13D7F2-1A47-4A0E-A9BA-78023103B654}"/>
              </a:ext>
            </a:extLst>
          </p:cNvPr>
          <p:cNvSpPr txBox="1"/>
          <p:nvPr/>
        </p:nvSpPr>
        <p:spPr>
          <a:xfrm>
            <a:off x="925286" y="605632"/>
            <a:ext cx="4299857" cy="523220"/>
          </a:xfrm>
          <a:prstGeom prst="rect">
            <a:avLst/>
          </a:prstGeom>
          <a:noFill/>
        </p:spPr>
        <p:txBody>
          <a:bodyPr wrap="square" rtlCol="0">
            <a:spAutoFit/>
          </a:bodyPr>
          <a:lstStyle/>
          <a:p>
            <a:r>
              <a:rPr lang="zh-CN" altLang="en-US" sz="2800" b="1" dirty="0"/>
              <a:t>资源估计模型</a:t>
            </a:r>
          </a:p>
        </p:txBody>
      </p:sp>
    </p:spTree>
    <p:extLst>
      <p:ext uri="{BB962C8B-B14F-4D97-AF65-F5344CB8AC3E}">
        <p14:creationId xmlns:p14="http://schemas.microsoft.com/office/powerpoint/2010/main" val="1625774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9-60"/>
</p:tagLst>
</file>

<file path=ppt/theme/theme1.xml><?xml version="1.0" encoding="utf-8"?>
<a:theme xmlns:a="http://schemas.openxmlformats.org/drawingml/2006/main" name="第一PPT，www.1ppt.com">
  <a:themeElements>
    <a:clrScheme name="自定义 1052">
      <a:dk1>
        <a:sysClr val="windowText" lastClr="000000"/>
      </a:dk1>
      <a:lt1>
        <a:sysClr val="window" lastClr="FFFFFF"/>
      </a:lt1>
      <a:dk2>
        <a:srgbClr val="44546A"/>
      </a:dk2>
      <a:lt2>
        <a:srgbClr val="E7E6E6"/>
      </a:lt2>
      <a:accent1>
        <a:srgbClr val="61BDCD"/>
      </a:accent1>
      <a:accent2>
        <a:srgbClr val="414141"/>
      </a:accent2>
      <a:accent3>
        <a:srgbClr val="F1E72A"/>
      </a:accent3>
      <a:accent4>
        <a:srgbClr val="414141"/>
      </a:accent4>
      <a:accent5>
        <a:srgbClr val="61BDCD"/>
      </a:accent5>
      <a:accent6>
        <a:srgbClr val="414141"/>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TotalTime>
  <Words>1494</Words>
  <Application>Microsoft Office PowerPoint</Application>
  <PresentationFormat>宽屏</PresentationFormat>
  <Paragraphs>154</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等线</vt:lpstr>
      <vt:lpstr>等线 Light</vt:lpstr>
      <vt:lpstr>宋体</vt:lpstr>
      <vt:lpstr>微软雅黑</vt:lpstr>
      <vt:lpstr>Arial</vt:lpstr>
      <vt:lpstr>Calibri</vt:lpstr>
      <vt:lpstr>Helvetica</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dc:description>www.1ppt.com</dc:description>
  <cp:lastModifiedBy>feng xiaoyi</cp:lastModifiedBy>
  <cp:revision>162</cp:revision>
  <dcterms:created xsi:type="dcterms:W3CDTF">2018-06-14T06:37:52Z</dcterms:created>
  <dcterms:modified xsi:type="dcterms:W3CDTF">2019-06-04T01:24:07Z</dcterms:modified>
</cp:coreProperties>
</file>