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8" r:id="rId3"/>
    <p:sldId id="259" r:id="rId4"/>
    <p:sldId id="287" r:id="rId5"/>
    <p:sldId id="288" r:id="rId6"/>
    <p:sldId id="305" r:id="rId7"/>
    <p:sldId id="298" r:id="rId8"/>
    <p:sldId id="300" r:id="rId9"/>
    <p:sldId id="315" r:id="rId10"/>
    <p:sldId id="324" r:id="rId11"/>
    <p:sldId id="316" r:id="rId12"/>
    <p:sldId id="317" r:id="rId13"/>
    <p:sldId id="325" r:id="rId14"/>
    <p:sldId id="319" r:id="rId15"/>
    <p:sldId id="320" r:id="rId16"/>
    <p:sldId id="323" r:id="rId17"/>
    <p:sldId id="326" r:id="rId18"/>
    <p:sldId id="322" r:id="rId19"/>
    <p:sldId id="327" r:id="rId20"/>
    <p:sldId id="328" r:id="rId21"/>
    <p:sldId id="329" r:id="rId22"/>
    <p:sldId id="330" r:id="rId23"/>
    <p:sldId id="333" r:id="rId24"/>
    <p:sldId id="332" r:id="rId25"/>
    <p:sldId id="331"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07" r:id="rId45"/>
    <p:sldId id="352" r:id="rId46"/>
    <p:sldId id="270" r:id="rId47"/>
    <p:sldId id="353" r:id="rId48"/>
    <p:sldId id="285"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7476" autoAdjust="0"/>
  </p:normalViewPr>
  <p:slideViewPr>
    <p:cSldViewPr snapToGrid="0">
      <p:cViewPr varScale="1">
        <p:scale>
          <a:sx n="88" d="100"/>
          <a:sy n="88" d="100"/>
        </p:scale>
        <p:origin x="1302" y="78"/>
      </p:cViewPr>
      <p:guideLst/>
    </p:cSldViewPr>
  </p:slideViewPr>
  <p:notesTextViewPr>
    <p:cViewPr>
      <p:scale>
        <a:sx n="1" d="1"/>
        <a:sy n="1" d="1"/>
      </p:scale>
      <p:origin x="0" y="0"/>
    </p:cViewPr>
  </p:notesTextViewPr>
  <p:sorterViewPr>
    <p:cViewPr>
      <p:scale>
        <a:sx n="38" d="100"/>
        <a:sy n="38"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EF116-D5FC-4F8F-998E-A9C129060160}" type="datetimeFigureOut">
              <a:rPr lang="zh-CN" altLang="en-US" smtClean="0"/>
              <a:t>2019-05-21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6A38-BF95-49C5-9361-C815CDA747B5}" type="slidenum">
              <a:rPr lang="zh-CN" altLang="en-US" smtClean="0"/>
              <a:t>‹#›</a:t>
            </a:fld>
            <a:endParaRPr lang="zh-CN" altLang="en-US"/>
          </a:p>
        </p:txBody>
      </p:sp>
    </p:spTree>
    <p:extLst>
      <p:ext uri="{BB962C8B-B14F-4D97-AF65-F5344CB8AC3E}">
        <p14:creationId xmlns:p14="http://schemas.microsoft.com/office/powerpoint/2010/main" val="86560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t>1</a:t>
            </a:fld>
            <a:endParaRPr lang="zh-CN" altLang="en-US"/>
          </a:p>
        </p:txBody>
      </p:sp>
    </p:spTree>
    <p:extLst>
      <p:ext uri="{BB962C8B-B14F-4D97-AF65-F5344CB8AC3E}">
        <p14:creationId xmlns:p14="http://schemas.microsoft.com/office/powerpoint/2010/main" val="1145512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3254796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96520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388317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1251646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241113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3892594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533049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720333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3152035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1042187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a:t>
            </a:fld>
            <a:endParaRPr lang="zh-CN" altLang="en-US"/>
          </a:p>
        </p:txBody>
      </p:sp>
    </p:spTree>
    <p:extLst>
      <p:ext uri="{BB962C8B-B14F-4D97-AF65-F5344CB8AC3E}">
        <p14:creationId xmlns:p14="http://schemas.microsoft.com/office/powerpoint/2010/main" val="1026317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3011062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859018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3215048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00962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635229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449807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953057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2794367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826734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306159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t>3</a:t>
            </a:fld>
            <a:endParaRPr lang="zh-CN" altLang="en-US"/>
          </a:p>
        </p:txBody>
      </p:sp>
    </p:spTree>
    <p:extLst>
      <p:ext uri="{BB962C8B-B14F-4D97-AF65-F5344CB8AC3E}">
        <p14:creationId xmlns:p14="http://schemas.microsoft.com/office/powerpoint/2010/main" val="2558030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2023619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1281250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408644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2056121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3526521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457642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364207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14944229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22799641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2788461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t>4</a:t>
            </a:fld>
            <a:endParaRPr lang="zh-CN" altLang="en-US"/>
          </a:p>
        </p:txBody>
      </p:sp>
    </p:spTree>
    <p:extLst>
      <p:ext uri="{BB962C8B-B14F-4D97-AF65-F5344CB8AC3E}">
        <p14:creationId xmlns:p14="http://schemas.microsoft.com/office/powerpoint/2010/main" val="35235427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36164582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4764368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11988607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19664622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t>44</a:t>
            </a:fld>
            <a:endParaRPr lang="zh-CN" altLang="en-US"/>
          </a:p>
        </p:txBody>
      </p:sp>
    </p:spTree>
    <p:extLst>
      <p:ext uri="{BB962C8B-B14F-4D97-AF65-F5344CB8AC3E}">
        <p14:creationId xmlns:p14="http://schemas.microsoft.com/office/powerpoint/2010/main" val="38921069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45</a:t>
            </a:fld>
            <a:endParaRPr lang="zh-CN" altLang="en-US">
              <a:solidFill>
                <a:prstClr val="black"/>
              </a:solidFill>
            </a:endParaRPr>
          </a:p>
        </p:txBody>
      </p:sp>
    </p:spTree>
    <p:extLst>
      <p:ext uri="{BB962C8B-B14F-4D97-AF65-F5344CB8AC3E}">
        <p14:creationId xmlns:p14="http://schemas.microsoft.com/office/powerpoint/2010/main" val="4244609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t>46</a:t>
            </a:fld>
            <a:endParaRPr lang="zh-CN" altLang="en-US"/>
          </a:p>
        </p:txBody>
      </p:sp>
    </p:spTree>
    <p:extLst>
      <p:ext uri="{BB962C8B-B14F-4D97-AF65-F5344CB8AC3E}">
        <p14:creationId xmlns:p14="http://schemas.microsoft.com/office/powerpoint/2010/main" val="19258189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47</a:t>
            </a:fld>
            <a:endParaRPr lang="zh-CN" altLang="en-US">
              <a:solidFill>
                <a:prstClr val="black"/>
              </a:solidFill>
            </a:endParaRPr>
          </a:p>
        </p:txBody>
      </p:sp>
    </p:spTree>
    <p:extLst>
      <p:ext uri="{BB962C8B-B14F-4D97-AF65-F5344CB8AC3E}">
        <p14:creationId xmlns:p14="http://schemas.microsoft.com/office/powerpoint/2010/main" val="1627853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t>5</a:t>
            </a:fld>
            <a:endParaRPr lang="zh-CN" altLang="en-US"/>
          </a:p>
        </p:txBody>
      </p:sp>
    </p:spTree>
    <p:extLst>
      <p:ext uri="{BB962C8B-B14F-4D97-AF65-F5344CB8AC3E}">
        <p14:creationId xmlns:p14="http://schemas.microsoft.com/office/powerpoint/2010/main" val="94262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t>6</a:t>
            </a:fld>
            <a:endParaRPr lang="zh-CN" altLang="en-US"/>
          </a:p>
        </p:txBody>
      </p:sp>
    </p:spTree>
    <p:extLst>
      <p:ext uri="{BB962C8B-B14F-4D97-AF65-F5344CB8AC3E}">
        <p14:creationId xmlns:p14="http://schemas.microsoft.com/office/powerpoint/2010/main" val="2138927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13453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27711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036A38-BF95-49C5-9361-C815CDA747B5}"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2690221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3E2848-00BD-4311-96C1-B3092E21531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0A82A8D-0FE1-455C-8287-42A41BB5D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B9515BAF-A0EC-4C27-A30F-2C7410AA1E02}"/>
              </a:ext>
            </a:extLst>
          </p:cNvPr>
          <p:cNvSpPr>
            <a:spLocks noGrp="1"/>
          </p:cNvSpPr>
          <p:nvPr>
            <p:ph type="dt" sz="half" idx="10"/>
          </p:nvPr>
        </p:nvSpPr>
        <p:spPr/>
        <p:txBody>
          <a:bodyPr/>
          <a:lstStyle/>
          <a:p>
            <a:fld id="{60FCB084-51A8-4949-8ADD-2ED30B1DC960}" type="datetimeFigureOut">
              <a:rPr lang="zh-CN" altLang="en-US" smtClean="0"/>
              <a:t>2019-05-21</a:t>
            </a:fld>
            <a:endParaRPr lang="zh-CN" altLang="en-US"/>
          </a:p>
        </p:txBody>
      </p:sp>
      <p:sp>
        <p:nvSpPr>
          <p:cNvPr id="5" name="页脚占位符 4">
            <a:extLst>
              <a:ext uri="{FF2B5EF4-FFF2-40B4-BE49-F238E27FC236}">
                <a16:creationId xmlns:a16="http://schemas.microsoft.com/office/drawing/2014/main" id="{152B448C-E2B6-4A51-B7B9-530CD213AB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4C6139-305A-43A2-AD3D-EF33DDB0BBAD}"/>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5422554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2019-05-21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88535" y="309617"/>
            <a:ext cx="2448229" cy="420542"/>
          </a:xfrm>
          <a:prstGeom prst="rect">
            <a:avLst/>
          </a:prstGeom>
          <a:noFill/>
        </p:spPr>
        <p:txBody>
          <a:bodyPr wrap="square" lIns="91417" tIns="45709" rIns="91417" bIns="45709" rtlCol="0">
            <a:spAutoFit/>
          </a:bodyPr>
          <a:lstStyle/>
          <a:p>
            <a:pPr lvl="0" algn="dist"/>
            <a:r>
              <a:rPr lang="zh-CN" altLang="zh-CN" sz="2133" b="0" kern="1200" dirty="0">
                <a:solidFill>
                  <a:schemeClr val="accent1"/>
                </a:solidFill>
                <a:latin typeface="微软雅黑" pitchFamily="34" charset="-122"/>
                <a:ea typeface="微软雅黑" pitchFamily="34" charset="-122"/>
                <a:cs typeface="+mn-cs"/>
              </a:rPr>
              <a:t>成功项目展示</a:t>
            </a:r>
          </a:p>
        </p:txBody>
      </p:sp>
      <p:sp>
        <p:nvSpPr>
          <p:cNvPr id="7" name="文本框 38"/>
          <p:cNvSpPr txBox="1"/>
          <p:nvPr userDrawn="1"/>
        </p:nvSpPr>
        <p:spPr>
          <a:xfrm>
            <a:off x="740487" y="741531"/>
            <a:ext cx="2719028"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F3F08ED6-B608-4D6D-916B-26700AF07799}"/>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A85E5F7D-0997-4B04-A522-D6A52C62A5AB}"/>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1784E699-A783-499E-AB60-9CF1C1BDA8DA}"/>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8370D417-BEA1-4876-A03E-34728E279A33}"/>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29681352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2019-05-21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63135" y="309617"/>
            <a:ext cx="2448229" cy="420542"/>
          </a:xfrm>
          <a:prstGeom prst="rect">
            <a:avLst/>
          </a:prstGeom>
          <a:noFill/>
        </p:spPr>
        <p:txBody>
          <a:bodyPr wrap="square" lIns="91417" tIns="45709" rIns="91417" bIns="45709" rtlCol="0">
            <a:spAutoFit/>
          </a:bodyPr>
          <a:lstStyle/>
          <a:p>
            <a:pPr algn="dist"/>
            <a:r>
              <a:rPr lang="zh-CN" altLang="zh-CN" sz="2133" b="0" kern="1200" dirty="0">
                <a:solidFill>
                  <a:schemeClr val="accent1"/>
                </a:solidFill>
                <a:latin typeface="微软雅黑" pitchFamily="34" charset="-122"/>
                <a:ea typeface="微软雅黑" pitchFamily="34" charset="-122"/>
                <a:cs typeface="+mn-cs"/>
              </a:rPr>
              <a:t>明年工作计划</a:t>
            </a:r>
          </a:p>
        </p:txBody>
      </p:sp>
      <p:sp>
        <p:nvSpPr>
          <p:cNvPr id="7" name="文本框 38"/>
          <p:cNvSpPr txBox="1"/>
          <p:nvPr userDrawn="1"/>
        </p:nvSpPr>
        <p:spPr>
          <a:xfrm>
            <a:off x="715087" y="741531"/>
            <a:ext cx="2719028"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2F72F9A6-82DA-46F7-8C3A-6661FE90CF18}"/>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4855BFD0-0BA0-4B6B-B6FC-865772C61FB7}"/>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220CD87A-E9B8-4B4A-91FC-6C2EA95F55B5}"/>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5159AB0C-3DC3-400C-99B0-FEE2C0718648}"/>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12115820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1C771-808D-4118-A312-7628C40D97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7BC555-11AE-464E-8A31-04F533D7DF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0D6258E-2D19-4C23-BC2A-5E7199F51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FB93EA9-346D-4046-BACE-6ED78E085F60}"/>
              </a:ext>
            </a:extLst>
          </p:cNvPr>
          <p:cNvSpPr>
            <a:spLocks noGrp="1"/>
          </p:cNvSpPr>
          <p:nvPr>
            <p:ph type="dt" sz="half" idx="10"/>
          </p:nvPr>
        </p:nvSpPr>
        <p:spPr/>
        <p:txBody>
          <a:bodyPr/>
          <a:lstStyle/>
          <a:p>
            <a:fld id="{60FCB084-51A8-4949-8ADD-2ED30B1DC960}" type="datetimeFigureOut">
              <a:rPr lang="zh-CN" altLang="en-US" smtClean="0"/>
              <a:t>2019-05-21</a:t>
            </a:fld>
            <a:endParaRPr lang="zh-CN" altLang="en-US"/>
          </a:p>
        </p:txBody>
      </p:sp>
      <p:sp>
        <p:nvSpPr>
          <p:cNvPr id="6" name="页脚占位符 5">
            <a:extLst>
              <a:ext uri="{FF2B5EF4-FFF2-40B4-BE49-F238E27FC236}">
                <a16:creationId xmlns:a16="http://schemas.microsoft.com/office/drawing/2014/main" id="{A3381C47-B006-4C3C-9E9F-6B60D75DEF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28CDD1-E797-448B-80FC-1FF7C5D235E3}"/>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9096071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99FDD-F519-420E-BF95-5CF71868A9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C17B8E-EA2B-413F-B19B-17FD148A5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E57ED9-1C6B-4A38-BE58-3DB588EC7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349CA0C-AEC6-4B7B-951E-48BC789157DD}"/>
              </a:ext>
            </a:extLst>
          </p:cNvPr>
          <p:cNvSpPr>
            <a:spLocks noGrp="1"/>
          </p:cNvSpPr>
          <p:nvPr>
            <p:ph type="dt" sz="half" idx="10"/>
          </p:nvPr>
        </p:nvSpPr>
        <p:spPr/>
        <p:txBody>
          <a:bodyPr/>
          <a:lstStyle/>
          <a:p>
            <a:fld id="{60FCB084-51A8-4949-8ADD-2ED30B1DC960}" type="datetimeFigureOut">
              <a:rPr lang="zh-CN" altLang="en-US" smtClean="0"/>
              <a:t>2019-05-21</a:t>
            </a:fld>
            <a:endParaRPr lang="zh-CN" altLang="en-US"/>
          </a:p>
        </p:txBody>
      </p:sp>
      <p:sp>
        <p:nvSpPr>
          <p:cNvPr id="6" name="页脚占位符 5">
            <a:extLst>
              <a:ext uri="{FF2B5EF4-FFF2-40B4-BE49-F238E27FC236}">
                <a16:creationId xmlns:a16="http://schemas.microsoft.com/office/drawing/2014/main" id="{EB89AB40-302B-411B-9CD4-3E7202FF3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2AC548-318D-4CA4-B2B9-AA28E4E80A5C}"/>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5681806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E4C96-9EDC-475F-BA5C-FECEE1C00C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6D2D17-3CFA-4C1D-BB30-872BEB0103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A66DD9-A026-4C47-93A1-645A2D3BBBB8}"/>
              </a:ext>
            </a:extLst>
          </p:cNvPr>
          <p:cNvSpPr>
            <a:spLocks noGrp="1"/>
          </p:cNvSpPr>
          <p:nvPr>
            <p:ph type="dt" sz="half" idx="10"/>
          </p:nvPr>
        </p:nvSpPr>
        <p:spPr/>
        <p:txBody>
          <a:bodyPr/>
          <a:lstStyle/>
          <a:p>
            <a:fld id="{60FCB084-51A8-4949-8ADD-2ED30B1DC960}" type="datetimeFigureOut">
              <a:rPr lang="zh-CN" altLang="en-US" smtClean="0"/>
              <a:t>2019-05-21</a:t>
            </a:fld>
            <a:endParaRPr lang="zh-CN" altLang="en-US"/>
          </a:p>
        </p:txBody>
      </p:sp>
      <p:sp>
        <p:nvSpPr>
          <p:cNvPr id="5" name="页脚占位符 4">
            <a:extLst>
              <a:ext uri="{FF2B5EF4-FFF2-40B4-BE49-F238E27FC236}">
                <a16:creationId xmlns:a16="http://schemas.microsoft.com/office/drawing/2014/main" id="{2A020438-3058-4CC3-8349-01D8DC8A91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7C9D08-61AD-4614-BB2A-7698F3E3DBE7}"/>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17388469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D15D37-5975-48D8-BB7F-D2BFD83423C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63B7C9-A140-4BB6-BFB7-19C4DEBE8C2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D8C76E3-2E49-421D-B3FB-C694757CEEC1}"/>
              </a:ext>
            </a:extLst>
          </p:cNvPr>
          <p:cNvSpPr>
            <a:spLocks noGrp="1"/>
          </p:cNvSpPr>
          <p:nvPr>
            <p:ph type="dt" sz="half" idx="10"/>
          </p:nvPr>
        </p:nvSpPr>
        <p:spPr/>
        <p:txBody>
          <a:bodyPr/>
          <a:lstStyle/>
          <a:p>
            <a:fld id="{60FCB084-51A8-4949-8ADD-2ED30B1DC960}" type="datetimeFigureOut">
              <a:rPr lang="zh-CN" altLang="en-US" smtClean="0"/>
              <a:t>2019-05-21</a:t>
            </a:fld>
            <a:endParaRPr lang="zh-CN" altLang="en-US"/>
          </a:p>
        </p:txBody>
      </p:sp>
      <p:sp>
        <p:nvSpPr>
          <p:cNvPr id="5" name="页脚占位符 4">
            <a:extLst>
              <a:ext uri="{FF2B5EF4-FFF2-40B4-BE49-F238E27FC236}">
                <a16:creationId xmlns:a16="http://schemas.microsoft.com/office/drawing/2014/main" id="{0A9DCB85-5328-4FF2-8954-D4FB3ACDD2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DE031E-4BC0-4C86-AA4B-DFFBD06357F3}"/>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18051686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6" name="组合 5"/>
          <p:cNvGrpSpPr/>
          <p:nvPr userDrawn="1"/>
        </p:nvGrpSpPr>
        <p:grpSpPr>
          <a:xfrm>
            <a:off x="800436" y="548680"/>
            <a:ext cx="10591128" cy="45719"/>
            <a:chOff x="800436" y="548680"/>
            <a:chExt cx="10591128" cy="45719"/>
          </a:xfrm>
        </p:grpSpPr>
        <p:sp>
          <p:nvSpPr>
            <p:cNvPr id="3" name="任意多边形 2"/>
            <p:cNvSpPr/>
            <p:nvPr/>
          </p:nvSpPr>
          <p:spPr>
            <a:xfrm>
              <a:off x="800436" y="548680"/>
              <a:ext cx="2631268" cy="45719"/>
            </a:xfrm>
            <a:custGeom>
              <a:avLst/>
              <a:gdLst>
                <a:gd name="connsiteX0" fmla="*/ 0 w 6158753"/>
                <a:gd name="connsiteY0" fmla="*/ 0 h 53789"/>
                <a:gd name="connsiteX1" fmla="*/ 107576 w 6158753"/>
                <a:gd name="connsiteY1" fmla="*/ 0 h 53789"/>
                <a:gd name="connsiteX2" fmla="*/ 1425388 w 6158753"/>
                <a:gd name="connsiteY2" fmla="*/ 8965 h 53789"/>
                <a:gd name="connsiteX3" fmla="*/ 1532964 w 6158753"/>
                <a:gd name="connsiteY3" fmla="*/ 17930 h 53789"/>
                <a:gd name="connsiteX4" fmla="*/ 1828800 w 6158753"/>
                <a:gd name="connsiteY4" fmla="*/ 35859 h 53789"/>
                <a:gd name="connsiteX5" fmla="*/ 2725270 w 6158753"/>
                <a:gd name="connsiteY5" fmla="*/ 26895 h 53789"/>
                <a:gd name="connsiteX6" fmla="*/ 2886635 w 6158753"/>
                <a:gd name="connsiteY6" fmla="*/ 17930 h 53789"/>
                <a:gd name="connsiteX7" fmla="*/ 5217459 w 6158753"/>
                <a:gd name="connsiteY7" fmla="*/ 26895 h 53789"/>
                <a:gd name="connsiteX8" fmla="*/ 5262282 w 6158753"/>
                <a:gd name="connsiteY8" fmla="*/ 35859 h 53789"/>
                <a:gd name="connsiteX9" fmla="*/ 5791200 w 6158753"/>
                <a:gd name="connsiteY9" fmla="*/ 53789 h 53789"/>
                <a:gd name="connsiteX10" fmla="*/ 6113929 w 6158753"/>
                <a:gd name="connsiteY10" fmla="*/ 44824 h 53789"/>
                <a:gd name="connsiteX11" fmla="*/ 6140823 w 6158753"/>
                <a:gd name="connsiteY11" fmla="*/ 35859 h 53789"/>
                <a:gd name="connsiteX12" fmla="*/ 6158753 w 6158753"/>
                <a:gd name="connsiteY12" fmla="*/ 17930 h 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58753" h="53789">
                  <a:moveTo>
                    <a:pt x="0" y="0"/>
                  </a:moveTo>
                  <a:cubicBezTo>
                    <a:pt x="105634" y="21128"/>
                    <a:pt x="-25858" y="0"/>
                    <a:pt x="107576" y="0"/>
                  </a:cubicBezTo>
                  <a:lnTo>
                    <a:pt x="1425388" y="8965"/>
                  </a:lnTo>
                  <a:lnTo>
                    <a:pt x="1532964" y="17930"/>
                  </a:lnTo>
                  <a:lnTo>
                    <a:pt x="1828800" y="35859"/>
                  </a:lnTo>
                  <a:lnTo>
                    <a:pt x="2725270" y="26895"/>
                  </a:lnTo>
                  <a:cubicBezTo>
                    <a:pt x="2779134" y="25982"/>
                    <a:pt x="2832764" y="17930"/>
                    <a:pt x="2886635" y="17930"/>
                  </a:cubicBezTo>
                  <a:lnTo>
                    <a:pt x="5217459" y="26895"/>
                  </a:lnTo>
                  <a:cubicBezTo>
                    <a:pt x="5232400" y="29883"/>
                    <a:pt x="5247062" y="35146"/>
                    <a:pt x="5262282" y="35859"/>
                  </a:cubicBezTo>
                  <a:cubicBezTo>
                    <a:pt x="5438496" y="44119"/>
                    <a:pt x="5791200" y="53789"/>
                    <a:pt x="5791200" y="53789"/>
                  </a:cubicBezTo>
                  <a:cubicBezTo>
                    <a:pt x="5898776" y="50801"/>
                    <a:pt x="6006452" y="50336"/>
                    <a:pt x="6113929" y="44824"/>
                  </a:cubicBezTo>
                  <a:cubicBezTo>
                    <a:pt x="6123366" y="44340"/>
                    <a:pt x="6132720" y="40721"/>
                    <a:pt x="6140823" y="35859"/>
                  </a:cubicBezTo>
                  <a:cubicBezTo>
                    <a:pt x="6148071" y="31511"/>
                    <a:pt x="6158753" y="17930"/>
                    <a:pt x="6158753" y="17930"/>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5" name="任意多边形 4"/>
            <p:cNvSpPr/>
            <p:nvPr userDrawn="1"/>
          </p:nvSpPr>
          <p:spPr>
            <a:xfrm>
              <a:off x="8760296" y="548680"/>
              <a:ext cx="2631268" cy="45719"/>
            </a:xfrm>
            <a:custGeom>
              <a:avLst/>
              <a:gdLst>
                <a:gd name="connsiteX0" fmla="*/ 0 w 6158753"/>
                <a:gd name="connsiteY0" fmla="*/ 0 h 53789"/>
                <a:gd name="connsiteX1" fmla="*/ 107576 w 6158753"/>
                <a:gd name="connsiteY1" fmla="*/ 0 h 53789"/>
                <a:gd name="connsiteX2" fmla="*/ 1425388 w 6158753"/>
                <a:gd name="connsiteY2" fmla="*/ 8965 h 53789"/>
                <a:gd name="connsiteX3" fmla="*/ 1532964 w 6158753"/>
                <a:gd name="connsiteY3" fmla="*/ 17930 h 53789"/>
                <a:gd name="connsiteX4" fmla="*/ 1828800 w 6158753"/>
                <a:gd name="connsiteY4" fmla="*/ 35859 h 53789"/>
                <a:gd name="connsiteX5" fmla="*/ 2725270 w 6158753"/>
                <a:gd name="connsiteY5" fmla="*/ 26895 h 53789"/>
                <a:gd name="connsiteX6" fmla="*/ 2886635 w 6158753"/>
                <a:gd name="connsiteY6" fmla="*/ 17930 h 53789"/>
                <a:gd name="connsiteX7" fmla="*/ 5217459 w 6158753"/>
                <a:gd name="connsiteY7" fmla="*/ 26895 h 53789"/>
                <a:gd name="connsiteX8" fmla="*/ 5262282 w 6158753"/>
                <a:gd name="connsiteY8" fmla="*/ 35859 h 53789"/>
                <a:gd name="connsiteX9" fmla="*/ 5791200 w 6158753"/>
                <a:gd name="connsiteY9" fmla="*/ 53789 h 53789"/>
                <a:gd name="connsiteX10" fmla="*/ 6113929 w 6158753"/>
                <a:gd name="connsiteY10" fmla="*/ 44824 h 53789"/>
                <a:gd name="connsiteX11" fmla="*/ 6140823 w 6158753"/>
                <a:gd name="connsiteY11" fmla="*/ 35859 h 53789"/>
                <a:gd name="connsiteX12" fmla="*/ 6158753 w 6158753"/>
                <a:gd name="connsiteY12" fmla="*/ 17930 h 5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58753" h="53789">
                  <a:moveTo>
                    <a:pt x="0" y="0"/>
                  </a:moveTo>
                  <a:cubicBezTo>
                    <a:pt x="105634" y="21128"/>
                    <a:pt x="-25858" y="0"/>
                    <a:pt x="107576" y="0"/>
                  </a:cubicBezTo>
                  <a:lnTo>
                    <a:pt x="1425388" y="8965"/>
                  </a:lnTo>
                  <a:lnTo>
                    <a:pt x="1532964" y="17930"/>
                  </a:lnTo>
                  <a:lnTo>
                    <a:pt x="1828800" y="35859"/>
                  </a:lnTo>
                  <a:lnTo>
                    <a:pt x="2725270" y="26895"/>
                  </a:lnTo>
                  <a:cubicBezTo>
                    <a:pt x="2779134" y="25982"/>
                    <a:pt x="2832764" y="17930"/>
                    <a:pt x="2886635" y="17930"/>
                  </a:cubicBezTo>
                  <a:lnTo>
                    <a:pt x="5217459" y="26895"/>
                  </a:lnTo>
                  <a:cubicBezTo>
                    <a:pt x="5232400" y="29883"/>
                    <a:pt x="5247062" y="35146"/>
                    <a:pt x="5262282" y="35859"/>
                  </a:cubicBezTo>
                  <a:cubicBezTo>
                    <a:pt x="5438496" y="44119"/>
                    <a:pt x="5791200" y="53789"/>
                    <a:pt x="5791200" y="53789"/>
                  </a:cubicBezTo>
                  <a:cubicBezTo>
                    <a:pt x="5898776" y="50801"/>
                    <a:pt x="6006452" y="50336"/>
                    <a:pt x="6113929" y="44824"/>
                  </a:cubicBezTo>
                  <a:cubicBezTo>
                    <a:pt x="6123366" y="44340"/>
                    <a:pt x="6132720" y="40721"/>
                    <a:pt x="6140823" y="35859"/>
                  </a:cubicBezTo>
                  <a:cubicBezTo>
                    <a:pt x="6148071" y="31511"/>
                    <a:pt x="6158753" y="17930"/>
                    <a:pt x="6158753" y="17930"/>
                  </a:cubicBezTo>
                </a:path>
              </a:pathLst>
            </a:cu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grpSp>
    </p:spTree>
    <p:extLst>
      <p:ext uri="{BB962C8B-B14F-4D97-AF65-F5344CB8AC3E}">
        <p14:creationId xmlns:p14="http://schemas.microsoft.com/office/powerpoint/2010/main" val="42819304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2863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399"/>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999"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14605092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1642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279BB-B37F-45C6-BF9F-FD95E8F1E2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4CCBD5-447E-495E-940C-03283547E0C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508D13-98DA-49C4-B084-F5CB11230200}"/>
              </a:ext>
            </a:extLst>
          </p:cNvPr>
          <p:cNvSpPr>
            <a:spLocks noGrp="1"/>
          </p:cNvSpPr>
          <p:nvPr>
            <p:ph type="dt" sz="half" idx="10"/>
          </p:nvPr>
        </p:nvSpPr>
        <p:spPr/>
        <p:txBody>
          <a:bodyPr/>
          <a:lstStyle/>
          <a:p>
            <a:fld id="{60FCB084-51A8-4949-8ADD-2ED30B1DC960}" type="datetimeFigureOut">
              <a:rPr lang="zh-CN" altLang="en-US" smtClean="0"/>
              <a:t>2019-05-21</a:t>
            </a:fld>
            <a:endParaRPr lang="zh-CN" altLang="en-US"/>
          </a:p>
        </p:txBody>
      </p:sp>
      <p:sp>
        <p:nvSpPr>
          <p:cNvPr id="5" name="页脚占位符 4">
            <a:extLst>
              <a:ext uri="{FF2B5EF4-FFF2-40B4-BE49-F238E27FC236}">
                <a16:creationId xmlns:a16="http://schemas.microsoft.com/office/drawing/2014/main" id="{87639037-6864-4D35-8241-907BABC3C8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C04A95-207A-4FD4-BFD9-52BCE1662F79}"/>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414447267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CDDA0-844F-4DA4-8CC0-BD329DE94AE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F342225-F153-4AD9-9437-99553D12B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36B8606-F3ED-492C-BAC1-F124686767D1}"/>
              </a:ext>
            </a:extLst>
          </p:cNvPr>
          <p:cNvSpPr>
            <a:spLocks noGrp="1"/>
          </p:cNvSpPr>
          <p:nvPr>
            <p:ph type="dt" sz="half" idx="10"/>
          </p:nvPr>
        </p:nvSpPr>
        <p:spPr/>
        <p:txBody>
          <a:bodyPr/>
          <a:lstStyle/>
          <a:p>
            <a:fld id="{60FCB084-51A8-4949-8ADD-2ED30B1DC960}" type="datetimeFigureOut">
              <a:rPr lang="zh-CN" altLang="en-US" smtClean="0"/>
              <a:t>2019-05-21</a:t>
            </a:fld>
            <a:endParaRPr lang="zh-CN" altLang="en-US"/>
          </a:p>
        </p:txBody>
      </p:sp>
      <p:sp>
        <p:nvSpPr>
          <p:cNvPr id="5" name="页脚占位符 4">
            <a:extLst>
              <a:ext uri="{FF2B5EF4-FFF2-40B4-BE49-F238E27FC236}">
                <a16:creationId xmlns:a16="http://schemas.microsoft.com/office/drawing/2014/main" id="{7D551B77-3B49-4AC9-8DBD-C88BF2DE74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F32084-A327-4081-9D9A-0ABE9209B96F}"/>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934650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CE21C-BAFB-4907-B1E2-1D09964B03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4E816C-1341-472E-AF5E-5846F197654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1DE23B8-3789-4D36-B708-5D089A51FB0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BD9EDDA-2C93-4C1E-8118-651370072142}"/>
              </a:ext>
            </a:extLst>
          </p:cNvPr>
          <p:cNvSpPr>
            <a:spLocks noGrp="1"/>
          </p:cNvSpPr>
          <p:nvPr>
            <p:ph type="dt" sz="half" idx="10"/>
          </p:nvPr>
        </p:nvSpPr>
        <p:spPr/>
        <p:txBody>
          <a:bodyPr/>
          <a:lstStyle/>
          <a:p>
            <a:fld id="{60FCB084-51A8-4949-8ADD-2ED30B1DC960}" type="datetimeFigureOut">
              <a:rPr lang="zh-CN" altLang="en-US" smtClean="0"/>
              <a:t>2019-05-21</a:t>
            </a:fld>
            <a:endParaRPr lang="zh-CN" altLang="en-US"/>
          </a:p>
        </p:txBody>
      </p:sp>
      <p:sp>
        <p:nvSpPr>
          <p:cNvPr id="6" name="页脚占位符 5">
            <a:extLst>
              <a:ext uri="{FF2B5EF4-FFF2-40B4-BE49-F238E27FC236}">
                <a16:creationId xmlns:a16="http://schemas.microsoft.com/office/drawing/2014/main" id="{CF7A0F41-AAD5-4D1B-BAEE-1E5C55BC44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4BCC73-ECB4-4A5D-A2D1-E21672C7986C}"/>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476652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8A739-D6E5-46A4-9216-537CEA418A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B5563BF-9034-43C2-B91B-BFF2A74ED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FFC8443-80ED-47AD-B7C4-527919C6AA7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1D4B28-8E31-48D7-9AC5-563BACE8F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348BC54-0EC2-4A37-BCD5-07F62AA5600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2FCC312-80CC-468F-AFF3-CF2255B1DE5D}"/>
              </a:ext>
            </a:extLst>
          </p:cNvPr>
          <p:cNvSpPr>
            <a:spLocks noGrp="1"/>
          </p:cNvSpPr>
          <p:nvPr>
            <p:ph type="dt" sz="half" idx="10"/>
          </p:nvPr>
        </p:nvSpPr>
        <p:spPr/>
        <p:txBody>
          <a:bodyPr/>
          <a:lstStyle/>
          <a:p>
            <a:fld id="{60FCB084-51A8-4949-8ADD-2ED30B1DC960}" type="datetimeFigureOut">
              <a:rPr lang="zh-CN" altLang="en-US" smtClean="0"/>
              <a:t>2019-05-21</a:t>
            </a:fld>
            <a:endParaRPr lang="zh-CN" altLang="en-US"/>
          </a:p>
        </p:txBody>
      </p:sp>
      <p:sp>
        <p:nvSpPr>
          <p:cNvPr id="8" name="页脚占位符 7">
            <a:extLst>
              <a:ext uri="{FF2B5EF4-FFF2-40B4-BE49-F238E27FC236}">
                <a16:creationId xmlns:a16="http://schemas.microsoft.com/office/drawing/2014/main" id="{E7727C19-A82F-4D65-A91B-C4C883DC29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D9A70E4-F5F9-4AFA-84FA-049C599979C7}"/>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330923394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FC112-6732-4C88-8AF8-B40F436D09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EF15897-164E-4E39-91AB-3DBE9FB41F04}"/>
              </a:ext>
            </a:extLst>
          </p:cNvPr>
          <p:cNvSpPr>
            <a:spLocks noGrp="1"/>
          </p:cNvSpPr>
          <p:nvPr>
            <p:ph type="dt" sz="half" idx="10"/>
          </p:nvPr>
        </p:nvSpPr>
        <p:spPr/>
        <p:txBody>
          <a:bodyPr/>
          <a:lstStyle/>
          <a:p>
            <a:fld id="{60FCB084-51A8-4949-8ADD-2ED30B1DC960}" type="datetimeFigureOut">
              <a:rPr lang="zh-CN" altLang="en-US" smtClean="0"/>
              <a:t>2019-05-21</a:t>
            </a:fld>
            <a:endParaRPr lang="zh-CN" altLang="en-US"/>
          </a:p>
        </p:txBody>
      </p:sp>
      <p:sp>
        <p:nvSpPr>
          <p:cNvPr id="4" name="页脚占位符 3">
            <a:extLst>
              <a:ext uri="{FF2B5EF4-FFF2-40B4-BE49-F238E27FC236}">
                <a16:creationId xmlns:a16="http://schemas.microsoft.com/office/drawing/2014/main" id="{6B57BB41-E19E-4111-AE02-163B854721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D2D06A2-E927-430A-9DFC-069C0BAB44E4}"/>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36510845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BE2E2-DCD1-4E34-B15E-655BBBB399B9}"/>
              </a:ext>
            </a:extLst>
          </p:cNvPr>
          <p:cNvSpPr>
            <a:spLocks noGrp="1"/>
          </p:cNvSpPr>
          <p:nvPr>
            <p:ph type="dt" sz="half" idx="10"/>
          </p:nvPr>
        </p:nvSpPr>
        <p:spPr/>
        <p:txBody>
          <a:bodyPr/>
          <a:lstStyle/>
          <a:p>
            <a:fld id="{60FCB084-51A8-4949-8ADD-2ED30B1DC960}" type="datetimeFigureOut">
              <a:rPr lang="zh-CN" altLang="en-US" smtClean="0"/>
              <a:t>2019-05-21</a:t>
            </a:fld>
            <a:endParaRPr lang="zh-CN" altLang="en-US"/>
          </a:p>
        </p:txBody>
      </p:sp>
      <p:sp>
        <p:nvSpPr>
          <p:cNvPr id="3" name="页脚占位符 2">
            <a:extLst>
              <a:ext uri="{FF2B5EF4-FFF2-40B4-BE49-F238E27FC236}">
                <a16:creationId xmlns:a16="http://schemas.microsoft.com/office/drawing/2014/main" id="{F2FA4075-485B-4874-84E9-0716B3598C8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07E8F5-0A53-4F57-90CA-EC84BBF80820}"/>
              </a:ext>
            </a:extLst>
          </p:cNvPr>
          <p:cNvSpPr>
            <a:spLocks noGrp="1"/>
          </p:cNvSpPr>
          <p:nvPr>
            <p:ph type="sldNum" sz="quarter" idx="12"/>
          </p:nvPr>
        </p:nvSpPr>
        <p:spPr/>
        <p:txBody>
          <a:bodyPr/>
          <a:lstStyle/>
          <a:p>
            <a:fld id="{F17E05E7-D406-411A-8D5A-4F315A1D1045}" type="slidenum">
              <a:rPr lang="zh-CN" altLang="en-US" smtClean="0"/>
              <a:t>‹#›</a:t>
            </a:fld>
            <a:endParaRPr lang="zh-CN" altLang="en-US"/>
          </a:p>
        </p:txBody>
      </p:sp>
      <p:sp>
        <p:nvSpPr>
          <p:cNvPr id="5" name="文本框 6">
            <a:extLst>
              <a:ext uri="{FF2B5EF4-FFF2-40B4-BE49-F238E27FC236}">
                <a16:creationId xmlns:a16="http://schemas.microsoft.com/office/drawing/2014/main" id="{610F59EB-7F51-49A2-8D25-BF3C4CC6CEDC}"/>
              </a:ext>
            </a:extLst>
          </p:cNvPr>
          <p:cNvSpPr>
            <a:spLocks noChangeArrowheads="1"/>
          </p:cNvSpPr>
          <p:nvPr userDrawn="1"/>
        </p:nvSpPr>
        <p:spPr bwMode="auto">
          <a:xfrm>
            <a:off x="804721" y="402131"/>
            <a:ext cx="4132459" cy="394854"/>
          </a:xfrm>
          <a:prstGeom prst="rect">
            <a:avLst/>
          </a:prstGeom>
          <a:noFill/>
          <a:ln>
            <a:noFill/>
          </a:ln>
          <a:extLst/>
        </p:spPr>
        <p:txBody>
          <a:bodyPr lIns="86364" tIns="43181" rIns="86364" bIns="43181">
            <a:spAutoFit/>
          </a:bodyPr>
          <a:lstStyle/>
          <a:p>
            <a:pPr defTabSz="1218904">
              <a:defRPr/>
            </a:pPr>
            <a:r>
              <a:rPr lang="zh-CN" altLang="en-US" sz="1999" dirty="0">
                <a:solidFill>
                  <a:schemeClr val="bg1">
                    <a:lumMod val="65000"/>
                  </a:schemeClr>
                </a:solidFill>
                <a:latin typeface="微软雅黑" pitchFamily="34" charset="-122"/>
                <a:ea typeface="微软雅黑" pitchFamily="34" charset="-122"/>
                <a:sym typeface="微软雅黑" pitchFamily="34" charset="-122"/>
              </a:rPr>
              <a:t>在此输入您的标题内容</a:t>
            </a:r>
          </a:p>
        </p:txBody>
      </p:sp>
      <p:grpSp>
        <p:nvGrpSpPr>
          <p:cNvPr id="6" name="组合 18">
            <a:extLst>
              <a:ext uri="{FF2B5EF4-FFF2-40B4-BE49-F238E27FC236}">
                <a16:creationId xmlns:a16="http://schemas.microsoft.com/office/drawing/2014/main" id="{AFA5A002-03A6-4DA0-A875-218986DB1E6B}"/>
              </a:ext>
            </a:extLst>
          </p:cNvPr>
          <p:cNvGrpSpPr/>
          <p:nvPr userDrawn="1"/>
        </p:nvGrpSpPr>
        <p:grpSpPr>
          <a:xfrm>
            <a:off x="825" y="368749"/>
            <a:ext cx="803897" cy="449255"/>
            <a:chOff x="0" y="252065"/>
            <a:chExt cx="641111" cy="392113"/>
          </a:xfrm>
        </p:grpSpPr>
        <p:sp>
          <p:nvSpPr>
            <p:cNvPr id="7" name="矩形 59">
              <a:extLst>
                <a:ext uri="{FF2B5EF4-FFF2-40B4-BE49-F238E27FC236}">
                  <a16:creationId xmlns:a16="http://schemas.microsoft.com/office/drawing/2014/main" id="{CE2A0240-3BCF-4B19-B3ED-1D5DB6C96E7A}"/>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8" name="矩形 60">
              <a:extLst>
                <a:ext uri="{FF2B5EF4-FFF2-40B4-BE49-F238E27FC236}">
                  <a16:creationId xmlns:a16="http://schemas.microsoft.com/office/drawing/2014/main" id="{C2A2B577-4BB8-46D1-A9A2-B53B9DFF95D8}"/>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9" name="五边形 21">
              <a:extLst>
                <a:ext uri="{FF2B5EF4-FFF2-40B4-BE49-F238E27FC236}">
                  <a16:creationId xmlns:a16="http://schemas.microsoft.com/office/drawing/2014/main" id="{E49609E1-8DBE-421D-878C-E145E26EFE61}"/>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6898750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2019-05-21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50435" y="309617"/>
            <a:ext cx="2448229" cy="420542"/>
          </a:xfrm>
          <a:prstGeom prst="rect">
            <a:avLst/>
          </a:prstGeom>
          <a:noFill/>
        </p:spPr>
        <p:txBody>
          <a:bodyPr wrap="square" lIns="91417" tIns="45709" rIns="91417" bIns="45709" rtlCol="0">
            <a:spAutoFit/>
          </a:bodyPr>
          <a:lstStyle/>
          <a:p>
            <a:pPr lvl="0" algn="dist"/>
            <a:r>
              <a:rPr lang="zh-CN" altLang="zh-CN" sz="2133" dirty="0">
                <a:solidFill>
                  <a:schemeClr val="accent1"/>
                </a:solidFill>
                <a:latin typeface="微软雅黑" pitchFamily="34" charset="-122"/>
                <a:ea typeface="微软雅黑" pitchFamily="34" charset="-122"/>
              </a:rPr>
              <a:t>年度工作概述</a:t>
            </a:r>
          </a:p>
        </p:txBody>
      </p:sp>
      <p:sp>
        <p:nvSpPr>
          <p:cNvPr id="7" name="文本框 38"/>
          <p:cNvSpPr txBox="1"/>
          <p:nvPr userDrawn="1"/>
        </p:nvSpPr>
        <p:spPr>
          <a:xfrm>
            <a:off x="702387" y="741531"/>
            <a:ext cx="2719028"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F2026541-2261-4EAD-9947-26E396D60E66}"/>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E7580A7B-E699-489D-A3F1-07F6AD33B0B6}"/>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81073865-4C1E-4D65-B16A-0F7740B1FAED}"/>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E1B6D713-C4E4-4A5C-AAE1-7C54888C7DFD}"/>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351256138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2019-05-21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
        <p:nvSpPr>
          <p:cNvPr id="6" name="文本框 37"/>
          <p:cNvSpPr txBox="1"/>
          <p:nvPr userDrawn="1"/>
        </p:nvSpPr>
        <p:spPr>
          <a:xfrm>
            <a:off x="763135" y="309617"/>
            <a:ext cx="2448229" cy="420542"/>
          </a:xfrm>
          <a:prstGeom prst="rect">
            <a:avLst/>
          </a:prstGeom>
          <a:noFill/>
        </p:spPr>
        <p:txBody>
          <a:bodyPr wrap="square" lIns="91417" tIns="45709" rIns="91417" bIns="45709" rtlCol="0">
            <a:spAutoFit/>
          </a:bodyPr>
          <a:lstStyle/>
          <a:p>
            <a:pPr lvl="0" algn="dist"/>
            <a:r>
              <a:rPr lang="zh-CN" altLang="zh-CN" sz="2133" b="0" kern="1200" dirty="0">
                <a:solidFill>
                  <a:schemeClr val="accent1"/>
                </a:solidFill>
                <a:latin typeface="微软雅黑" pitchFamily="34" charset="-122"/>
                <a:ea typeface="微软雅黑" pitchFamily="34" charset="-122"/>
                <a:cs typeface="+mn-cs"/>
              </a:rPr>
              <a:t>工作完成情况</a:t>
            </a:r>
          </a:p>
        </p:txBody>
      </p:sp>
      <p:sp>
        <p:nvSpPr>
          <p:cNvPr id="7" name="文本框 38"/>
          <p:cNvSpPr txBox="1"/>
          <p:nvPr userDrawn="1"/>
        </p:nvSpPr>
        <p:spPr>
          <a:xfrm>
            <a:off x="715087" y="741531"/>
            <a:ext cx="2719028" cy="276977"/>
          </a:xfrm>
          <a:prstGeom prst="rect">
            <a:avLst/>
          </a:prstGeom>
          <a:noFill/>
        </p:spPr>
        <p:txBody>
          <a:bodyPr wrap="square" lIns="91417" tIns="45709" rIns="91417" bIns="45709" rtlCol="0">
            <a:spAutoFit/>
          </a:bodyPr>
          <a:lstStyle/>
          <a:p>
            <a:pPr algn="dist" defTabSz="914096"/>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grpSp>
        <p:nvGrpSpPr>
          <p:cNvPr id="9" name="组合 18">
            <a:extLst>
              <a:ext uri="{FF2B5EF4-FFF2-40B4-BE49-F238E27FC236}">
                <a16:creationId xmlns:a16="http://schemas.microsoft.com/office/drawing/2014/main" id="{95D1BEB7-D570-4488-B755-FB26CB492919}"/>
              </a:ext>
            </a:extLst>
          </p:cNvPr>
          <p:cNvGrpSpPr/>
          <p:nvPr userDrawn="1"/>
        </p:nvGrpSpPr>
        <p:grpSpPr>
          <a:xfrm>
            <a:off x="825" y="368749"/>
            <a:ext cx="803897" cy="449255"/>
            <a:chOff x="0" y="252065"/>
            <a:chExt cx="641111" cy="392113"/>
          </a:xfrm>
        </p:grpSpPr>
        <p:sp>
          <p:nvSpPr>
            <p:cNvPr id="10" name="矩形 59">
              <a:extLst>
                <a:ext uri="{FF2B5EF4-FFF2-40B4-BE49-F238E27FC236}">
                  <a16:creationId xmlns:a16="http://schemas.microsoft.com/office/drawing/2014/main" id="{C8FF11F1-5565-4DBA-AA3D-C8DCC8B4AC4D}"/>
                </a:ext>
              </a:extLst>
            </p:cNvPr>
            <p:cNvSpPr>
              <a:spLocks noChangeArrowheads="1"/>
            </p:cNvSpPr>
            <p:nvPr/>
          </p:nvSpPr>
          <p:spPr bwMode="auto">
            <a:xfrm>
              <a:off x="0" y="252065"/>
              <a:ext cx="227013" cy="392112"/>
            </a:xfrm>
            <a:prstGeom prst="rect">
              <a:avLst/>
            </a:prstGeom>
            <a:solidFill>
              <a:schemeClr val="accent2">
                <a:lumMod val="75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1" name="矩形 60">
              <a:extLst>
                <a:ext uri="{FF2B5EF4-FFF2-40B4-BE49-F238E27FC236}">
                  <a16:creationId xmlns:a16="http://schemas.microsoft.com/office/drawing/2014/main" id="{32F6DD0E-170A-4ADD-9247-1FFAFBF06C30}"/>
                </a:ext>
              </a:extLst>
            </p:cNvPr>
            <p:cNvSpPr>
              <a:spLocks noChangeArrowheads="1"/>
            </p:cNvSpPr>
            <p:nvPr/>
          </p:nvSpPr>
          <p:spPr bwMode="auto">
            <a:xfrm>
              <a:off x="227013" y="252065"/>
              <a:ext cx="114300" cy="392112"/>
            </a:xfrm>
            <a:prstGeom prst="rect">
              <a:avLst/>
            </a:prstGeom>
            <a:solidFill>
              <a:schemeClr val="accent1">
                <a:lumMod val="60000"/>
                <a:lumOff val="40000"/>
              </a:schemeClr>
            </a:solidFill>
            <a:ln>
              <a:noFill/>
            </a:ln>
            <a:extLst/>
          </p:spPr>
          <p:txBody>
            <a:bodyPr anchor="ctr"/>
            <a:lstStyle>
              <a:lvl1pPr>
                <a:lnSpc>
                  <a:spcPct val="90000"/>
                </a:lnSpc>
                <a:spcBef>
                  <a:spcPts val="1000"/>
                </a:spcBef>
                <a:buChar char="•"/>
                <a:defRPr sz="2800">
                  <a:solidFill>
                    <a:schemeClr val="tx1"/>
                  </a:solidFill>
                  <a:latin typeface="Calibri" pitchFamily="34" charset="0"/>
                  <a:ea typeface="宋体" pitchFamily="2" charset="-122"/>
                </a:defRPr>
              </a:lvl1pPr>
              <a:lvl2pPr marL="742950" indent="-285750">
                <a:lnSpc>
                  <a:spcPct val="90000"/>
                </a:lnSpc>
                <a:spcBef>
                  <a:spcPts val="500"/>
                </a:spcBef>
                <a:buChar char="•"/>
                <a:defRPr sz="2400">
                  <a:solidFill>
                    <a:schemeClr val="tx1"/>
                  </a:solidFill>
                  <a:latin typeface="Calibri" pitchFamily="34" charset="0"/>
                  <a:ea typeface="宋体" pitchFamily="2" charset="-122"/>
                </a:defRPr>
              </a:lvl2pPr>
              <a:lvl3pPr marL="1143000" indent="-228600">
                <a:lnSpc>
                  <a:spcPct val="90000"/>
                </a:lnSpc>
                <a:spcBef>
                  <a:spcPts val="500"/>
                </a:spcBef>
                <a:buChar char="•"/>
                <a:defRPr sz="2000">
                  <a:solidFill>
                    <a:schemeClr val="tx1"/>
                  </a:solidFill>
                  <a:latin typeface="Calibri" pitchFamily="34" charset="0"/>
                  <a:ea typeface="宋体" pitchFamily="2" charset="-122"/>
                </a:defRPr>
              </a:lvl3pPr>
              <a:lvl4pPr marL="1600200" indent="-228600">
                <a:lnSpc>
                  <a:spcPct val="90000"/>
                </a:lnSpc>
                <a:spcBef>
                  <a:spcPts val="500"/>
                </a:spcBef>
                <a:buChar char="•"/>
                <a:defRPr>
                  <a:solidFill>
                    <a:schemeClr val="tx1"/>
                  </a:solidFill>
                  <a:latin typeface="Calibri" pitchFamily="34" charset="0"/>
                  <a:ea typeface="宋体" pitchFamily="2" charset="-122"/>
                </a:defRPr>
              </a:lvl4pPr>
              <a:lvl5pPr marL="2057400" indent="-228600">
                <a:lnSpc>
                  <a:spcPct val="90000"/>
                </a:lnSpc>
                <a:spcBef>
                  <a:spcPts val="500"/>
                </a:spcBef>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ctr" defTabSz="1218904">
                <a:lnSpc>
                  <a:spcPct val="100000"/>
                </a:lnSpc>
                <a:spcBef>
                  <a:spcPct val="0"/>
                </a:spcBef>
                <a:buNone/>
                <a:defRPr/>
              </a:pPr>
              <a:endParaRPr lang="zh-CN" altLang="en-US" sz="1733" dirty="0">
                <a:solidFill>
                  <a:srgbClr val="FFFFFF"/>
                </a:solidFill>
              </a:endParaRPr>
            </a:p>
          </p:txBody>
        </p:sp>
        <p:sp>
          <p:nvSpPr>
            <p:cNvPr id="12" name="五边形 21">
              <a:extLst>
                <a:ext uri="{FF2B5EF4-FFF2-40B4-BE49-F238E27FC236}">
                  <a16:creationId xmlns:a16="http://schemas.microsoft.com/office/drawing/2014/main" id="{BA16E97D-8D3E-42C2-AC99-27F73D405AD6}"/>
                </a:ext>
              </a:extLst>
            </p:cNvPr>
            <p:cNvSpPr/>
            <p:nvPr/>
          </p:nvSpPr>
          <p:spPr>
            <a:xfrm>
              <a:off x="338378" y="254692"/>
              <a:ext cx="302733" cy="389486"/>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p>
          </p:txBody>
        </p:sp>
      </p:grpSp>
    </p:spTree>
    <p:extLst>
      <p:ext uri="{BB962C8B-B14F-4D97-AF65-F5344CB8AC3E}">
        <p14:creationId xmlns:p14="http://schemas.microsoft.com/office/powerpoint/2010/main" val="158103560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F6DE78A-D299-4572-A337-64E5B8202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AA0C12-7879-4545-973B-5B06610201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5A1650-E7F3-4A72-AC95-CAEC262AB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CB084-51A8-4949-8ADD-2ED30B1DC960}" type="datetimeFigureOut">
              <a:rPr lang="zh-CN" altLang="en-US" smtClean="0"/>
              <a:t>2019-05-21</a:t>
            </a:fld>
            <a:endParaRPr lang="zh-CN" altLang="en-US"/>
          </a:p>
        </p:txBody>
      </p:sp>
      <p:sp>
        <p:nvSpPr>
          <p:cNvPr id="5" name="页脚占位符 4">
            <a:extLst>
              <a:ext uri="{FF2B5EF4-FFF2-40B4-BE49-F238E27FC236}">
                <a16:creationId xmlns:a16="http://schemas.microsoft.com/office/drawing/2014/main" id="{9DEA2D39-F8AC-4DB7-8EDC-6DD5DFFCA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E5FEEC-3CFD-4760-A626-6E15A06A8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E05E7-D406-411A-8D5A-4F315A1D1045}" type="slidenum">
              <a:rPr lang="zh-CN" altLang="en-US" smtClean="0"/>
              <a:t>‹#›</a:t>
            </a:fld>
            <a:endParaRPr lang="zh-CN" altLang="en-US"/>
          </a:p>
        </p:txBody>
      </p:sp>
    </p:spTree>
    <p:extLst>
      <p:ext uri="{BB962C8B-B14F-4D97-AF65-F5344CB8AC3E}">
        <p14:creationId xmlns:p14="http://schemas.microsoft.com/office/powerpoint/2010/main" val="2678244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5" r:id="rId8"/>
    <p:sldLayoutId id="2147483666" r:id="rId9"/>
    <p:sldLayoutId id="2147483667" r:id="rId10"/>
    <p:sldLayoutId id="2147483668"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3BCB1FF-0A01-4EF4-A218-453189B01433}"/>
              </a:ext>
            </a:extLst>
          </p:cNvPr>
          <p:cNvGrpSpPr/>
          <p:nvPr/>
        </p:nvGrpSpPr>
        <p:grpSpPr>
          <a:xfrm>
            <a:off x="-19811" y="3586734"/>
            <a:ext cx="7913796" cy="3345574"/>
            <a:chOff x="-16275" y="2464532"/>
            <a:chExt cx="6472597" cy="2736304"/>
          </a:xfrm>
        </p:grpSpPr>
        <p:pic>
          <p:nvPicPr>
            <p:cNvPr id="3" name="图片 2">
              <a:extLst>
                <a:ext uri="{FF2B5EF4-FFF2-40B4-BE49-F238E27FC236}">
                  <a16:creationId xmlns:a16="http://schemas.microsoft.com/office/drawing/2014/main" id="{77D2580D-A122-4781-8CF4-100B867C151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5" name="图片 4">
              <a:extLst>
                <a:ext uri="{FF2B5EF4-FFF2-40B4-BE49-F238E27FC236}">
                  <a16:creationId xmlns:a16="http://schemas.microsoft.com/office/drawing/2014/main" id="{85FF6CFF-FB4F-44B7-9612-3FB6BEEDE3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6" name="等腰三角形 5">
              <a:extLst>
                <a:ext uri="{FF2B5EF4-FFF2-40B4-BE49-F238E27FC236}">
                  <a16:creationId xmlns:a16="http://schemas.microsoft.com/office/drawing/2014/main" id="{B402C234-25B4-4135-B19E-C4F30F2E4DC8}"/>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grpSp>
        <p:nvGrpSpPr>
          <p:cNvPr id="14" name="组合 13">
            <a:extLst>
              <a:ext uri="{FF2B5EF4-FFF2-40B4-BE49-F238E27FC236}">
                <a16:creationId xmlns:a16="http://schemas.microsoft.com/office/drawing/2014/main" id="{C441CCF2-53B9-48E8-AAF5-6B8F3D56FE97}"/>
              </a:ext>
            </a:extLst>
          </p:cNvPr>
          <p:cNvGrpSpPr/>
          <p:nvPr/>
        </p:nvGrpSpPr>
        <p:grpSpPr>
          <a:xfrm>
            <a:off x="7824045" y="0"/>
            <a:ext cx="5230580" cy="1762491"/>
            <a:chOff x="5868434" y="0"/>
            <a:chExt cx="3924146" cy="1322276"/>
          </a:xfrm>
        </p:grpSpPr>
        <p:pic>
          <p:nvPicPr>
            <p:cNvPr id="4" name="图片 3">
              <a:extLst>
                <a:ext uri="{FF2B5EF4-FFF2-40B4-BE49-F238E27FC236}">
                  <a16:creationId xmlns:a16="http://schemas.microsoft.com/office/drawing/2014/main" id="{E29D0EA9-27D1-466F-A4A2-1A64C5284F0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50000"/>
            <a:stretch/>
          </p:blipFill>
          <p:spPr>
            <a:xfrm flipH="1" flipV="1">
              <a:off x="6264188" y="0"/>
              <a:ext cx="3528392" cy="1322276"/>
            </a:xfrm>
            <a:prstGeom prst="rect">
              <a:avLst/>
            </a:prstGeom>
          </p:spPr>
        </p:pic>
        <p:sp>
          <p:nvSpPr>
            <p:cNvPr id="7" name="等腰三角形 6">
              <a:extLst>
                <a:ext uri="{FF2B5EF4-FFF2-40B4-BE49-F238E27FC236}">
                  <a16:creationId xmlns:a16="http://schemas.microsoft.com/office/drawing/2014/main" id="{8884CC67-D6B0-47E0-A1FC-CCD4BF2ED8FD}"/>
                </a:ext>
              </a:extLst>
            </p:cNvPr>
            <p:cNvSpPr/>
            <p:nvPr/>
          </p:nvSpPr>
          <p:spPr>
            <a:xfrm flipV="1">
              <a:off x="8367183" y="661138"/>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sp>
          <p:nvSpPr>
            <p:cNvPr id="8" name="等腰三角形 7">
              <a:extLst>
                <a:ext uri="{FF2B5EF4-FFF2-40B4-BE49-F238E27FC236}">
                  <a16:creationId xmlns:a16="http://schemas.microsoft.com/office/drawing/2014/main" id="{5BAB9835-5A5B-4620-8F23-1433F13B647B}"/>
                </a:ext>
              </a:extLst>
            </p:cNvPr>
            <p:cNvSpPr/>
            <p:nvPr/>
          </p:nvSpPr>
          <p:spPr>
            <a:xfrm flipV="1">
              <a:off x="5868434" y="0"/>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9" name="TextBox 5">
            <a:extLst>
              <a:ext uri="{FF2B5EF4-FFF2-40B4-BE49-F238E27FC236}">
                <a16:creationId xmlns:a16="http://schemas.microsoft.com/office/drawing/2014/main" id="{24B593F5-0826-4E2E-9C94-7F2BB8E54620}"/>
              </a:ext>
            </a:extLst>
          </p:cNvPr>
          <p:cNvSpPr txBox="1"/>
          <p:nvPr/>
        </p:nvSpPr>
        <p:spPr>
          <a:xfrm>
            <a:off x="-507193" y="1887038"/>
            <a:ext cx="12649598" cy="1231032"/>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nSpc>
                <a:spcPct val="150000"/>
              </a:lnSpc>
            </a:pPr>
            <a:r>
              <a:rPr lang="en-US" altLang="zh-CN" sz="2000" dirty="0">
                <a:solidFill>
                  <a:schemeClr val="accent1"/>
                </a:solidFill>
                <a:latin typeface="微软雅黑" panose="020B0503020204020204" pitchFamily="34" charset="-122"/>
                <a:ea typeface="微软雅黑" panose="020B0503020204020204" pitchFamily="34" charset="-122"/>
                <a:cs typeface="Clear Sans Light" pitchFamily="34" charset="0"/>
              </a:rPr>
              <a:t>                                  </a:t>
            </a:r>
            <a:r>
              <a:rPr lang="en-US" altLang="zh-CN" sz="2400" dirty="0">
                <a:solidFill>
                  <a:schemeClr val="accent1"/>
                </a:solidFill>
                <a:latin typeface="微软雅黑" panose="020B0503020204020204" pitchFamily="34" charset="-122"/>
                <a:ea typeface="微软雅黑" panose="020B0503020204020204" pitchFamily="34" charset="-122"/>
                <a:cs typeface="Clear Sans Light" pitchFamily="34" charset="0"/>
              </a:rPr>
              <a:t>A Taxonomy and Future Directions for Sustainable Cloud</a:t>
            </a:r>
          </a:p>
          <a:p>
            <a:pPr algn="ctr">
              <a:lnSpc>
                <a:spcPct val="150000"/>
              </a:lnSpc>
            </a:pPr>
            <a:r>
              <a:rPr lang="en-US" altLang="zh-CN" sz="2400" dirty="0">
                <a:solidFill>
                  <a:schemeClr val="accent1"/>
                </a:solidFill>
                <a:latin typeface="微软雅黑" panose="020B0503020204020204" pitchFamily="34" charset="-122"/>
                <a:ea typeface="微软雅黑" panose="020B0503020204020204" pitchFamily="34" charset="-122"/>
                <a:cs typeface="Clear Sans Light" pitchFamily="34" charset="0"/>
              </a:rPr>
              <a:t>Computing: 360 Degree View</a:t>
            </a:r>
            <a:endParaRPr lang="id-ID" altLang="zh-CN" sz="32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
        <p:nvSpPr>
          <p:cNvPr id="15" name="文本框 14"/>
          <p:cNvSpPr txBox="1"/>
          <p:nvPr/>
        </p:nvSpPr>
        <p:spPr>
          <a:xfrm>
            <a:off x="8458806" y="4234334"/>
            <a:ext cx="3425781" cy="646331"/>
          </a:xfrm>
          <a:prstGeom prst="rect">
            <a:avLst/>
          </a:prstGeom>
          <a:noFill/>
        </p:spPr>
        <p:txBody>
          <a:bodyPr wrap="square" rtlCol="0">
            <a:spAutoFit/>
          </a:bodyPr>
          <a:lstStyle/>
          <a:p>
            <a:r>
              <a:rPr lang="zh-CN" altLang="en-US" dirty="0">
                <a:solidFill>
                  <a:schemeClr val="accent1"/>
                </a:solidFill>
                <a:latin typeface="微软雅黑" panose="020B0503020204020204" pitchFamily="34" charset="-122"/>
                <a:ea typeface="微软雅黑" panose="020B0503020204020204" pitchFamily="34" charset="-122"/>
                <a:cs typeface="Clear Sans Light" pitchFamily="34" charset="0"/>
              </a:rPr>
              <a:t>汇报人：杜亮</a:t>
            </a:r>
            <a:endParaRPr lang="en-US" altLang="zh-CN" dirty="0">
              <a:solidFill>
                <a:schemeClr val="accent1"/>
              </a:solidFill>
              <a:latin typeface="微软雅黑" panose="020B0503020204020204" pitchFamily="34" charset="-122"/>
              <a:ea typeface="微软雅黑" panose="020B0503020204020204" pitchFamily="34" charset="-122"/>
              <a:cs typeface="Clear Sans Light" pitchFamily="34" charset="0"/>
            </a:endParaRPr>
          </a:p>
          <a:p>
            <a:r>
              <a:rPr lang="zh-CN" altLang="en-US" dirty="0">
                <a:solidFill>
                  <a:schemeClr val="accent1"/>
                </a:solidFill>
                <a:latin typeface="微软雅黑" panose="020B0503020204020204" pitchFamily="34" charset="-122"/>
                <a:ea typeface="微软雅黑" panose="020B0503020204020204" pitchFamily="34" charset="-122"/>
                <a:cs typeface="Clear Sans Light" pitchFamily="34" charset="0"/>
              </a:rPr>
              <a:t>学号：</a:t>
            </a:r>
            <a:r>
              <a:rPr lang="en-US" altLang="zh-CN" dirty="0">
                <a:solidFill>
                  <a:schemeClr val="accent1"/>
                </a:solidFill>
                <a:latin typeface="微软雅黑" panose="020B0503020204020204" pitchFamily="34" charset="-122"/>
                <a:ea typeface="微软雅黑" panose="020B0503020204020204" pitchFamily="34" charset="-122"/>
                <a:cs typeface="Clear Sans Light" pitchFamily="34" charset="0"/>
              </a:rPr>
              <a:t>S1810W0737</a:t>
            </a:r>
            <a:endParaRPr lang="zh-CN" altLang="en-US"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
        <p:nvSpPr>
          <p:cNvPr id="10" name="矩形 9"/>
          <p:cNvSpPr/>
          <p:nvPr/>
        </p:nvSpPr>
        <p:spPr>
          <a:xfrm>
            <a:off x="3001212" y="3201465"/>
            <a:ext cx="6268063" cy="461665"/>
          </a:xfrm>
          <a:prstGeom prst="rect">
            <a:avLst/>
          </a:prstGeom>
        </p:spPr>
        <p:txBody>
          <a:bodyPr wrap="none">
            <a:spAutoFit/>
          </a:bodyPr>
          <a:lstStyle/>
          <a:p>
            <a:r>
              <a:rPr lang="zh-CN" altLang="en-US" sz="2400" dirty="0">
                <a:solidFill>
                  <a:schemeClr val="accent1"/>
                </a:solidFill>
                <a:latin typeface="微软雅黑" panose="020B0503020204020204" pitchFamily="34" charset="-122"/>
                <a:ea typeface="微软雅黑" panose="020B0503020204020204" pitchFamily="34" charset="-122"/>
                <a:cs typeface="Clear Sans Light" pitchFamily="34" charset="0"/>
              </a:rPr>
              <a:t>可持续云计算的分类和未来方向：</a:t>
            </a:r>
            <a:r>
              <a:rPr lang="en-US" altLang="zh-CN" sz="2400" dirty="0">
                <a:solidFill>
                  <a:schemeClr val="accent1"/>
                </a:solidFill>
                <a:latin typeface="微软雅黑" panose="020B0503020204020204" pitchFamily="34" charset="-122"/>
                <a:ea typeface="微软雅黑" panose="020B0503020204020204" pitchFamily="34" charset="-122"/>
                <a:cs typeface="Clear Sans Light" pitchFamily="34" charset="0"/>
              </a:rPr>
              <a:t>360</a:t>
            </a:r>
            <a:r>
              <a:rPr lang="zh-CN" altLang="en-US" sz="2400" dirty="0">
                <a:solidFill>
                  <a:schemeClr val="accent1"/>
                </a:solidFill>
                <a:latin typeface="微软雅黑" panose="020B0503020204020204" pitchFamily="34" charset="-122"/>
                <a:ea typeface="微软雅黑" panose="020B0503020204020204" pitchFamily="34" charset="-122"/>
                <a:cs typeface="Clear Sans Light" pitchFamily="34" charset="0"/>
              </a:rPr>
              <a:t>度视角</a:t>
            </a:r>
          </a:p>
        </p:txBody>
      </p:sp>
    </p:spTree>
    <p:extLst>
      <p:ext uri="{BB962C8B-B14F-4D97-AF65-F5344CB8AC3E}">
        <p14:creationId xmlns:p14="http://schemas.microsoft.com/office/powerpoint/2010/main" val="16619879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Scale>
                                      <p:cBhvr>
                                        <p:cTn id="17"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xEl>
                                              <p:pRg st="0" end="0"/>
                                            </p:txEl>
                                          </p:spTgt>
                                        </p:tgtEl>
                                        <p:attrNameLst>
                                          <p:attrName>ppt_x</p:attrName>
                                          <p:attrName>ppt_y</p:attrName>
                                        </p:attrNameLst>
                                      </p:cBhvr>
                                    </p:animMotion>
                                    <p:animEffect transition="in" filter="fade">
                                      <p:cBhvr>
                                        <p:cTn id="19" dur="1000"/>
                                        <p:tgtEl>
                                          <p:spTgt spid="9">
                                            <p:txEl>
                                              <p:pRg st="0" end="0"/>
                                            </p:txEl>
                                          </p:spTgt>
                                        </p:tgtEl>
                                      </p:cBhvr>
                                    </p:animEffect>
                                  </p:childTnLst>
                                </p:cTn>
                              </p:par>
                            </p:childTnLst>
                          </p:cTn>
                        </p:par>
                        <p:par>
                          <p:cTn id="20" fill="hold">
                            <p:stCondLst>
                              <p:cond delay="2000"/>
                            </p:stCondLst>
                            <p:childTnLst>
                              <p:par>
                                <p:cTn id="21" presetID="52" presetClass="entr" presetSubtype="0" fill="hold" grpId="0" nodeType="after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Scale>
                                      <p:cBhvr>
                                        <p:cTn id="23" dur="1000" decel="50000" fill="hold">
                                          <p:stCondLst>
                                            <p:cond delay="0"/>
                                          </p:stCondLst>
                                        </p:cTn>
                                        <p:tgtEl>
                                          <p:spTgt spid="9">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9">
                                            <p:txEl>
                                              <p:pRg st="1" end="1"/>
                                            </p:txEl>
                                          </p:spTgt>
                                        </p:tgtEl>
                                        <p:attrNameLst>
                                          <p:attrName>ppt_x</p:attrName>
                                          <p:attrName>ppt_y</p:attrName>
                                        </p:attrNameLst>
                                      </p:cBhvr>
                                    </p:animMotion>
                                    <p:animEffect transition="in" filter="fade">
                                      <p:cBhvr>
                                        <p:cTn id="25" dur="1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517036" y="237049"/>
            <a:ext cx="2657732"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应用程序设计</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文本框 3"/>
          <p:cNvSpPr txBox="1"/>
          <p:nvPr/>
        </p:nvSpPr>
        <p:spPr>
          <a:xfrm>
            <a:off x="1585983" y="1112679"/>
            <a:ext cx="9493111" cy="58603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QoS</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服务质量</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成本，时间，能耗，安全性和吞吐量</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应用模型：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基于线程：一个进程被划分为多个线程，这些线程并发执行并共享资源</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  </a:t>
            </a:r>
            <a:r>
              <a:rPr lang="zh-CN" altLang="en-US" dirty="0">
                <a:latin typeface="微软雅黑" panose="020B0503020204020204" pitchFamily="34" charset="-122"/>
                <a:ea typeface="微软雅黑" panose="020B0503020204020204" pitchFamily="34" charset="-122"/>
              </a:rPr>
              <a:t>基于任务：大任务被划分为小任务在不同的云资源上并行执行</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  Map-reduce</a:t>
            </a:r>
            <a:r>
              <a:rPr lang="zh-CN" altLang="en-US" dirty="0">
                <a:latin typeface="微软雅黑" panose="020B0503020204020204" pitchFamily="34" charset="-122"/>
                <a:ea typeface="微软雅黑" panose="020B0503020204020204" pitchFamily="34" charset="-122"/>
              </a:rPr>
              <a:t>任务：任务分成块并行进行映射处理，然后结果进行归约处理</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4.  </a:t>
            </a:r>
            <a:r>
              <a:rPr lang="zh-CN" altLang="en-US" dirty="0">
                <a:latin typeface="微软雅黑" panose="020B0503020204020204" pitchFamily="34" charset="-122"/>
                <a:ea typeface="微软雅黑" panose="020B0503020204020204" pitchFamily="34" charset="-122"/>
              </a:rPr>
              <a:t>参数扫描任务：执行不同参数的并行任务</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5.  </a:t>
            </a:r>
            <a:r>
              <a:rPr lang="zh-CN" altLang="en-US" dirty="0">
                <a:latin typeface="微软雅黑" panose="020B0503020204020204" pitchFamily="34" charset="-122"/>
                <a:ea typeface="微软雅黑" panose="020B0503020204020204" pitchFamily="34" charset="-122"/>
              </a:rPr>
              <a:t>流处理：一般处理视频应用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6.  </a:t>
            </a:r>
            <a:r>
              <a:rPr lang="zh-CN" altLang="en-US" dirty="0">
                <a:latin typeface="微软雅黑" panose="020B0503020204020204" pitchFamily="34" charset="-122"/>
                <a:ea typeface="微软雅黑" panose="020B0503020204020204" pitchFamily="34" charset="-122"/>
              </a:rPr>
              <a:t>消息传递：在一组进程之间提供通信功能</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7.  </a:t>
            </a:r>
            <a:r>
              <a:rPr lang="zh-CN" altLang="en-US" dirty="0">
                <a:latin typeface="微软雅黑" panose="020B0503020204020204" pitchFamily="34" charset="-122"/>
                <a:ea typeface="微软雅黑" panose="020B0503020204020204" pitchFamily="34" charset="-122"/>
              </a:rPr>
              <a:t>图处理：一般应用于处理图形</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工作负载类型：批处理工作负载和交互工作负载</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批处理工作负载：多个批处理作业通常在一起提交时没有任何期限限制</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交互工作负载：立即响应并且执行应在截止日期之前完成的工作负载</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架构：集中式和分布式</a:t>
            </a: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6977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2657732"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应用程序设计</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 name="图片 3">
            <a:extLst>
              <a:ext uri="{FF2B5EF4-FFF2-40B4-BE49-F238E27FC236}">
                <a16:creationId xmlns:a16="http://schemas.microsoft.com/office/drawing/2014/main" id="{52CC221D-95A2-4DF5-BE31-9CF44B36C148}"/>
              </a:ext>
            </a:extLst>
          </p:cNvPr>
          <p:cNvPicPr>
            <a:picLocks noChangeAspect="1"/>
          </p:cNvPicPr>
          <p:nvPr/>
        </p:nvPicPr>
        <p:blipFill>
          <a:blip r:embed="rId3"/>
          <a:stretch>
            <a:fillRect/>
          </a:stretch>
        </p:blipFill>
        <p:spPr>
          <a:xfrm>
            <a:off x="645951" y="1445612"/>
            <a:ext cx="8372999" cy="5020793"/>
          </a:xfrm>
          <a:prstGeom prst="rect">
            <a:avLst/>
          </a:prstGeom>
        </p:spPr>
      </p:pic>
      <p:sp>
        <p:nvSpPr>
          <p:cNvPr id="6" name="矩形 5">
            <a:extLst>
              <a:ext uri="{FF2B5EF4-FFF2-40B4-BE49-F238E27FC236}">
                <a16:creationId xmlns:a16="http://schemas.microsoft.com/office/drawing/2014/main" id="{15275B3D-387E-4493-B9ED-13258A41C3A9}"/>
              </a:ext>
            </a:extLst>
          </p:cNvPr>
          <p:cNvSpPr/>
          <p:nvPr/>
        </p:nvSpPr>
        <p:spPr>
          <a:xfrm>
            <a:off x="9018950" y="3729289"/>
            <a:ext cx="2644434" cy="646331"/>
          </a:xfrm>
          <a:prstGeom prst="rect">
            <a:avLst/>
          </a:prstGeom>
        </p:spPr>
        <p:txBody>
          <a:bodyPr wrap="square">
            <a:spAutoFit/>
          </a:bodyPr>
          <a:lstStyle/>
          <a:p>
            <a:pPr algn="ctr"/>
            <a:r>
              <a:rPr lang="zh-CN" altLang="en-US" dirty="0">
                <a:latin typeface="微软雅黑" panose="020B0503020204020204" pitchFamily="34" charset="-122"/>
                <a:ea typeface="微软雅黑" panose="020B0503020204020204" pitchFamily="34" charset="-122"/>
              </a:rPr>
              <a:t>基于应用程序设计分类的现有技术比较</a:t>
            </a:r>
          </a:p>
        </p:txBody>
      </p:sp>
    </p:spTree>
    <p:extLst>
      <p:ext uri="{BB962C8B-B14F-4D97-AF65-F5344CB8AC3E}">
        <p14:creationId xmlns:p14="http://schemas.microsoft.com/office/powerpoint/2010/main" val="5680711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容量规划</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4896273" y="5052631"/>
            <a:ext cx="216135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容量规划的分类</a:t>
            </a:r>
          </a:p>
        </p:txBody>
      </p:sp>
      <p:pic>
        <p:nvPicPr>
          <p:cNvPr id="4" name="图片 3">
            <a:extLst>
              <a:ext uri="{FF2B5EF4-FFF2-40B4-BE49-F238E27FC236}">
                <a16:creationId xmlns:a16="http://schemas.microsoft.com/office/drawing/2014/main" id="{C306A3A1-F47D-4090-884D-C78F7240D8B6}"/>
              </a:ext>
            </a:extLst>
          </p:cNvPr>
          <p:cNvPicPr>
            <a:picLocks noChangeAspect="1"/>
          </p:cNvPicPr>
          <p:nvPr/>
        </p:nvPicPr>
        <p:blipFill>
          <a:blip r:embed="rId3"/>
          <a:stretch>
            <a:fillRect/>
          </a:stretch>
        </p:blipFill>
        <p:spPr>
          <a:xfrm>
            <a:off x="858792" y="2490088"/>
            <a:ext cx="10010775" cy="2028825"/>
          </a:xfrm>
          <a:prstGeom prst="rect">
            <a:avLst/>
          </a:prstGeom>
        </p:spPr>
      </p:pic>
    </p:spTree>
    <p:extLst>
      <p:ext uri="{BB962C8B-B14F-4D97-AF65-F5344CB8AC3E}">
        <p14:creationId xmlns:p14="http://schemas.microsoft.com/office/powerpoint/2010/main" val="33412730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容量规划</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p:cNvSpPr/>
          <p:nvPr/>
        </p:nvSpPr>
        <p:spPr>
          <a:xfrm>
            <a:off x="1321556" y="1367138"/>
            <a:ext cx="9736428" cy="5029390"/>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组件：</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的每个组件都需要进行容量规划，例如</a:t>
            </a:r>
            <a:r>
              <a:rPr lang="en-US" altLang="zh-CN" dirty="0">
                <a:latin typeface="微软雅黑" panose="020B0503020204020204" pitchFamily="34" charset="-122"/>
                <a:ea typeface="微软雅黑" panose="020B0503020204020204" pitchFamily="34" charset="-122"/>
              </a:rPr>
              <a:t>IT</a:t>
            </a:r>
            <a:r>
              <a:rPr lang="zh-CN" altLang="en-US" dirty="0">
                <a:latin typeface="微软雅黑" panose="020B0503020204020204" pitchFamily="34" charset="-122"/>
                <a:ea typeface="微软雅黑" panose="020B0503020204020204" pitchFamily="34" charset="-122"/>
              </a:rPr>
              <a:t>设备，冷却设备和电力基础设施</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应用模型：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SLA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Service-Level Agreement </a:t>
            </a:r>
            <a:r>
              <a:rPr lang="zh-CN" altLang="en-US" dirty="0">
                <a:latin typeface="微软雅黑" panose="020B0503020204020204" pitchFamily="34" charset="-122"/>
                <a:ea typeface="微软雅黑" panose="020B0503020204020204" pitchFamily="34" charset="-122"/>
              </a:rPr>
              <a:t>（服务等级协议）是关于网络服务供应商和客户间的一份合同，其中定义了服务类型、服务质量和客户付款等术语</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基于配置：侧重于</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的配置，例如处理器，内存等，这些是有效执行工作负载所必需的</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自动调节</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主动调节：基于</a:t>
            </a:r>
            <a:r>
              <a:rPr lang="en-US" altLang="zh-CN" dirty="0">
                <a:latin typeface="微软雅黑" panose="020B0503020204020204" pitchFamily="34" charset="-122"/>
                <a:ea typeface="微软雅黑" panose="020B0503020204020204" pitchFamily="34" charset="-122"/>
              </a:rPr>
              <a:t>QoS</a:t>
            </a:r>
            <a:r>
              <a:rPr lang="zh-CN" altLang="en-US" dirty="0">
                <a:latin typeface="微软雅黑" panose="020B0503020204020204" pitchFamily="34" charset="-122"/>
                <a:ea typeface="微软雅黑" panose="020B0503020204020204" pitchFamily="34" charset="-122"/>
              </a:rPr>
              <a:t>值的预测和性能评估来管理容量</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 </a:t>
            </a:r>
            <a:r>
              <a:rPr lang="zh-CN" altLang="en-US" dirty="0">
                <a:latin typeface="微软雅黑" panose="020B0503020204020204" pitchFamily="34" charset="-122"/>
                <a:ea typeface="微软雅黑" panose="020B0503020204020204" pitchFamily="34" charset="-122"/>
              </a:rPr>
              <a:t>被动调节：基于反馈来调节容量</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效用函数</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基于延迟：</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特定配置的执行延迟</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 </a:t>
            </a:r>
            <a:r>
              <a:rPr lang="zh-CN" altLang="en-US" dirty="0">
                <a:latin typeface="微软雅黑" panose="020B0503020204020204" pitchFamily="34" charset="-122"/>
                <a:ea typeface="微软雅黑" panose="020B0503020204020204" pitchFamily="34" charset="-122"/>
              </a:rPr>
              <a:t>基于成本：配置的</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所花费的金额</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4991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E835040-FBF7-470C-A6F1-70947CB5E535}"/>
              </a:ext>
            </a:extLst>
          </p:cNvPr>
          <p:cNvSpPr/>
          <p:nvPr/>
        </p:nvSpPr>
        <p:spPr>
          <a:xfrm>
            <a:off x="4433379" y="5145041"/>
            <a:ext cx="3670293"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基于容量规划分类的现有技术比较</a:t>
            </a:r>
          </a:p>
        </p:txBody>
      </p:sp>
      <p:sp>
        <p:nvSpPr>
          <p:cNvPr id="7"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容量规划</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a:extLst>
              <a:ext uri="{FF2B5EF4-FFF2-40B4-BE49-F238E27FC236}">
                <a16:creationId xmlns:a16="http://schemas.microsoft.com/office/drawing/2014/main" id="{47F0B869-4249-4DCB-8B71-E16B3572A778}"/>
              </a:ext>
            </a:extLst>
          </p:cNvPr>
          <p:cNvPicPr>
            <a:picLocks noChangeAspect="1"/>
          </p:cNvPicPr>
          <p:nvPr/>
        </p:nvPicPr>
        <p:blipFill>
          <a:blip r:embed="rId3"/>
          <a:stretch>
            <a:fillRect/>
          </a:stretch>
        </p:blipFill>
        <p:spPr>
          <a:xfrm>
            <a:off x="1462087" y="1971675"/>
            <a:ext cx="9267825" cy="2914650"/>
          </a:xfrm>
          <a:prstGeom prst="rect">
            <a:avLst/>
          </a:prstGeom>
        </p:spPr>
      </p:pic>
    </p:spTree>
    <p:extLst>
      <p:ext uri="{BB962C8B-B14F-4D97-AF65-F5344CB8AC3E}">
        <p14:creationId xmlns:p14="http://schemas.microsoft.com/office/powerpoint/2010/main" val="41318209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能源管理</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4886536" y="5186362"/>
            <a:ext cx="262212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能源管理的分类</a:t>
            </a:r>
          </a:p>
        </p:txBody>
      </p:sp>
      <p:pic>
        <p:nvPicPr>
          <p:cNvPr id="3" name="图片 2">
            <a:extLst>
              <a:ext uri="{FF2B5EF4-FFF2-40B4-BE49-F238E27FC236}">
                <a16:creationId xmlns:a16="http://schemas.microsoft.com/office/drawing/2014/main" id="{7EB0AFFE-811F-4413-930B-51213588E7C9}"/>
              </a:ext>
            </a:extLst>
          </p:cNvPr>
          <p:cNvPicPr>
            <a:picLocks noChangeAspect="1"/>
          </p:cNvPicPr>
          <p:nvPr/>
        </p:nvPicPr>
        <p:blipFill>
          <a:blip r:embed="rId3"/>
          <a:stretch>
            <a:fillRect/>
          </a:stretch>
        </p:blipFill>
        <p:spPr>
          <a:xfrm>
            <a:off x="892175" y="1900237"/>
            <a:ext cx="10610850" cy="3057525"/>
          </a:xfrm>
          <a:prstGeom prst="rect">
            <a:avLst/>
          </a:prstGeom>
        </p:spPr>
      </p:pic>
    </p:spTree>
    <p:extLst>
      <p:ext uri="{BB962C8B-B14F-4D97-AF65-F5344CB8AC3E}">
        <p14:creationId xmlns:p14="http://schemas.microsoft.com/office/powerpoint/2010/main" val="32160051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能源管理</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3005934" y="4158181"/>
            <a:ext cx="556873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静态和动态能源管理技术的能源成本和二氧化碳排放</a:t>
            </a:r>
          </a:p>
        </p:txBody>
      </p:sp>
      <p:pic>
        <p:nvPicPr>
          <p:cNvPr id="4" name="图片 3">
            <a:extLst>
              <a:ext uri="{FF2B5EF4-FFF2-40B4-BE49-F238E27FC236}">
                <a16:creationId xmlns:a16="http://schemas.microsoft.com/office/drawing/2014/main" id="{53E0B388-DE06-4D96-B8D6-69A3CB262650}"/>
              </a:ext>
            </a:extLst>
          </p:cNvPr>
          <p:cNvPicPr>
            <a:picLocks noChangeAspect="1"/>
          </p:cNvPicPr>
          <p:nvPr/>
        </p:nvPicPr>
        <p:blipFill>
          <a:blip r:embed="rId3"/>
          <a:stretch>
            <a:fillRect/>
          </a:stretch>
        </p:blipFill>
        <p:spPr>
          <a:xfrm>
            <a:off x="1279883" y="1475010"/>
            <a:ext cx="9201150" cy="2181225"/>
          </a:xfrm>
          <a:prstGeom prst="rect">
            <a:avLst/>
          </a:prstGeom>
        </p:spPr>
      </p:pic>
      <p:sp>
        <p:nvSpPr>
          <p:cNvPr id="3" name="矩形 2"/>
          <p:cNvSpPr/>
          <p:nvPr/>
        </p:nvSpPr>
        <p:spPr>
          <a:xfrm>
            <a:off x="1052854" y="5229340"/>
            <a:ext cx="9879628"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能源管理分为静态能源管理和动态能源管理，静态能量管理采用低功耗组件来尽可能地降低能耗</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而动态能源管理用基于软件的策略来提高能源利用率</a:t>
            </a:r>
          </a:p>
        </p:txBody>
      </p:sp>
    </p:spTree>
    <p:extLst>
      <p:ext uri="{BB962C8B-B14F-4D97-AF65-F5344CB8AC3E}">
        <p14:creationId xmlns:p14="http://schemas.microsoft.com/office/powerpoint/2010/main" val="29653242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能源管理</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2027140" y="2033167"/>
            <a:ext cx="8216790" cy="419839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可配置组件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处理器：改变工作频率（</a:t>
            </a:r>
            <a:r>
              <a:rPr lang="en-US" altLang="zh-CN" dirty="0">
                <a:latin typeface="微软雅黑" panose="020B0503020204020204" pitchFamily="34" charset="-122"/>
                <a:ea typeface="微软雅黑" panose="020B0503020204020204" pitchFamily="34" charset="-122"/>
              </a:rPr>
              <a:t>DFS</a:t>
            </a:r>
            <a:r>
              <a:rPr lang="zh-CN" altLang="en-US" dirty="0">
                <a:latin typeface="微软雅黑" panose="020B0503020204020204" pitchFamily="34" charset="-122"/>
                <a:ea typeface="微软雅黑" panose="020B0503020204020204" pitchFamily="34" charset="-122"/>
              </a:rPr>
              <a:t>），电压（</a:t>
            </a:r>
            <a:r>
              <a:rPr lang="en-US" altLang="zh-CN" dirty="0">
                <a:latin typeface="微软雅黑" panose="020B0503020204020204" pitchFamily="34" charset="-122"/>
                <a:ea typeface="微软雅黑" panose="020B0503020204020204" pitchFamily="34" charset="-122"/>
              </a:rPr>
              <a:t>DVS</a:t>
            </a:r>
            <a:r>
              <a:rPr lang="zh-CN" altLang="en-US" dirty="0">
                <a:latin typeface="微软雅黑" panose="020B0503020204020204" pitchFamily="34" charset="-122"/>
                <a:ea typeface="微软雅黑" panose="020B0503020204020204" pitchFamily="34" charset="-122"/>
              </a:rPr>
              <a:t>）或同时改变两者（</a:t>
            </a:r>
            <a:r>
              <a:rPr lang="en-US" altLang="zh-CN" dirty="0">
                <a:latin typeface="微软雅黑" panose="020B0503020204020204" pitchFamily="34" charset="-122"/>
                <a:ea typeface="微软雅黑" panose="020B0503020204020204" pitchFamily="34" charset="-122"/>
              </a:rPr>
              <a:t>DVFS</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 </a:t>
            </a:r>
            <a:r>
              <a:rPr lang="zh-CN" altLang="en-US" dirty="0">
                <a:latin typeface="微软雅黑" panose="020B0503020204020204" pitchFamily="34" charset="-122"/>
                <a:ea typeface="微软雅黑" panose="020B0503020204020204" pitchFamily="34" charset="-122"/>
              </a:rPr>
              <a:t>磁盘存储：冗余和缓存</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 </a:t>
            </a:r>
            <a:r>
              <a:rPr lang="zh-CN" altLang="en-US" dirty="0">
                <a:latin typeface="微软雅黑" panose="020B0503020204020204" pitchFamily="34" charset="-122"/>
                <a:ea typeface="微软雅黑" panose="020B0503020204020204" pitchFamily="34" charset="-122"/>
              </a:rPr>
              <a:t>冷却：内部冷却（风扇）和外部冷却</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资源整合：通过资源调度程序分配资源以动态执行工作负载，以避免过度利用和资源利用不足</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资源管理</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主动管理：基于对系统未来性能的预测而不是其当前状态来管理资源</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被动管理：基于反馈来管理资源</a:t>
            </a:r>
          </a:p>
          <a:p>
            <a:pPr marL="28575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84470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E835040-FBF7-470C-A6F1-70947CB5E535}"/>
              </a:ext>
            </a:extLst>
          </p:cNvPr>
          <p:cNvSpPr/>
          <p:nvPr/>
        </p:nvSpPr>
        <p:spPr>
          <a:xfrm>
            <a:off x="4483713" y="5615987"/>
            <a:ext cx="3670293"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基于能源管理分类的现有技术比较</a:t>
            </a:r>
          </a:p>
        </p:txBody>
      </p:sp>
      <p:sp>
        <p:nvSpPr>
          <p:cNvPr id="7"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能源管理</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a:extLst>
              <a:ext uri="{FF2B5EF4-FFF2-40B4-BE49-F238E27FC236}">
                <a16:creationId xmlns:a16="http://schemas.microsoft.com/office/drawing/2014/main" id="{A1401253-C48F-45F7-BDEA-4F10BA23FA16}"/>
              </a:ext>
            </a:extLst>
          </p:cNvPr>
          <p:cNvPicPr>
            <a:picLocks noChangeAspect="1"/>
          </p:cNvPicPr>
          <p:nvPr/>
        </p:nvPicPr>
        <p:blipFill>
          <a:blip r:embed="rId3"/>
          <a:stretch>
            <a:fillRect/>
          </a:stretch>
        </p:blipFill>
        <p:spPr>
          <a:xfrm>
            <a:off x="1231040" y="1318605"/>
            <a:ext cx="9344025" cy="4105275"/>
          </a:xfrm>
          <a:prstGeom prst="rect">
            <a:avLst/>
          </a:prstGeom>
        </p:spPr>
      </p:pic>
    </p:spTree>
    <p:extLst>
      <p:ext uri="{BB962C8B-B14F-4D97-AF65-F5344CB8AC3E}">
        <p14:creationId xmlns:p14="http://schemas.microsoft.com/office/powerpoint/2010/main" val="28946337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5347930" y="5043750"/>
            <a:ext cx="262212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虚拟化的分类</a:t>
            </a:r>
          </a:p>
        </p:txBody>
      </p:sp>
      <p:pic>
        <p:nvPicPr>
          <p:cNvPr id="4" name="图片 3">
            <a:extLst>
              <a:ext uri="{FF2B5EF4-FFF2-40B4-BE49-F238E27FC236}">
                <a16:creationId xmlns:a16="http://schemas.microsoft.com/office/drawing/2014/main" id="{8A8413C1-00CD-44B0-AE77-4968CD3600E7}"/>
              </a:ext>
            </a:extLst>
          </p:cNvPr>
          <p:cNvPicPr>
            <a:picLocks noChangeAspect="1"/>
          </p:cNvPicPr>
          <p:nvPr/>
        </p:nvPicPr>
        <p:blipFill>
          <a:blip r:embed="rId3"/>
          <a:stretch>
            <a:fillRect/>
          </a:stretch>
        </p:blipFill>
        <p:spPr>
          <a:xfrm>
            <a:off x="366712" y="1923350"/>
            <a:ext cx="11458575" cy="1590675"/>
          </a:xfrm>
          <a:prstGeom prst="rect">
            <a:avLst/>
          </a:prstGeom>
        </p:spPr>
      </p:pic>
      <p:sp>
        <p:nvSpPr>
          <p:cNvPr id="6" name="矩形 5">
            <a:extLst>
              <a:ext uri="{FF2B5EF4-FFF2-40B4-BE49-F238E27FC236}">
                <a16:creationId xmlns:a16="http://schemas.microsoft.com/office/drawing/2014/main" id="{6441527E-04CA-4937-AF3D-3B120E289DC0}"/>
              </a:ext>
            </a:extLst>
          </p:cNvPr>
          <p:cNvSpPr/>
          <p:nvPr/>
        </p:nvSpPr>
        <p:spPr>
          <a:xfrm>
            <a:off x="2083265" y="4310878"/>
            <a:ext cx="852880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虚拟化：</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迁移，</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弹性，</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负载均衡，</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整合，</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容错和</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调度</a:t>
            </a:r>
          </a:p>
        </p:txBody>
      </p:sp>
    </p:spTree>
    <p:extLst>
      <p:ext uri="{BB962C8B-B14F-4D97-AF65-F5344CB8AC3E}">
        <p14:creationId xmlns:p14="http://schemas.microsoft.com/office/powerpoint/2010/main" val="36535549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MH_Others_1"/>
          <p:cNvSpPr txBox="1"/>
          <p:nvPr>
            <p:custDataLst>
              <p:tags r:id="rId1"/>
            </p:custDataLst>
          </p:nvPr>
        </p:nvSpPr>
        <p:spPr>
          <a:xfrm>
            <a:off x="2304749" y="2688479"/>
            <a:ext cx="2724518" cy="964110"/>
          </a:xfrm>
          <a:prstGeom prst="rect">
            <a:avLst/>
          </a:prstGeom>
          <a:noFill/>
        </p:spPr>
        <p:txBody>
          <a:bodyPr vert="horz" wrap="square" lIns="0" tIns="0" rIns="0" bIns="0" rtlCol="0" anchor="ctr" anchorCtr="0">
            <a:spAutoFit/>
          </a:bodyPr>
          <a:lstStyle/>
          <a:p>
            <a:pPr algn="ctr"/>
            <a:r>
              <a:rPr lang="zh-CN" altLang="en-US" sz="6265"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5" name="MH_Others_2"/>
          <p:cNvSpPr txBox="1"/>
          <p:nvPr>
            <p:custDataLst>
              <p:tags r:id="rId2"/>
            </p:custDataLst>
          </p:nvPr>
        </p:nvSpPr>
        <p:spPr>
          <a:xfrm>
            <a:off x="2318510" y="3652059"/>
            <a:ext cx="2696996" cy="410241"/>
          </a:xfrm>
          <a:prstGeom prst="rect">
            <a:avLst/>
          </a:prstGeom>
          <a:noFill/>
        </p:spPr>
        <p:txBody>
          <a:bodyPr wrap="square" lIns="0" tIns="0" rIns="0" bIns="0">
            <a:spAutoFit/>
          </a:bodyPr>
          <a:lstStyle/>
          <a:p>
            <a:pPr algn="ctr">
              <a:defRPr/>
            </a:pPr>
            <a:r>
              <a:rPr lang="en-US" altLang="zh-CN" sz="2666"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666"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3"/>
          <p:cNvGrpSpPr/>
          <p:nvPr/>
        </p:nvGrpSpPr>
        <p:grpSpPr>
          <a:xfrm>
            <a:off x="6033779" y="1797881"/>
            <a:ext cx="4286445" cy="650876"/>
            <a:chOff x="4357092" y="1347614"/>
            <a:chExt cx="3215268" cy="488156"/>
          </a:xfrm>
        </p:grpSpPr>
        <p:sp>
          <p:nvSpPr>
            <p:cNvPr id="57" name="MH_SubTitle_1"/>
            <p:cNvSpPr txBox="1"/>
            <p:nvPr>
              <p:custDataLst>
                <p:tags r:id="rId15"/>
              </p:custDataLst>
            </p:nvPr>
          </p:nvSpPr>
          <p:spPr>
            <a:xfrm>
              <a:off x="5391574" y="1461938"/>
              <a:ext cx="2180786" cy="324896"/>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a:ea typeface="微软雅黑"/>
                </a:rPr>
                <a:t>背景</a:t>
              </a:r>
            </a:p>
          </p:txBody>
        </p:sp>
        <p:grpSp>
          <p:nvGrpSpPr>
            <p:cNvPr id="58" name="组合 2"/>
            <p:cNvGrpSpPr/>
            <p:nvPr/>
          </p:nvGrpSpPr>
          <p:grpSpPr>
            <a:xfrm>
              <a:off x="4357092" y="1347614"/>
              <a:ext cx="802436" cy="488156"/>
              <a:chOff x="6127160" y="2096130"/>
              <a:chExt cx="1128426" cy="686432"/>
            </a:xfrm>
          </p:grpSpPr>
          <p:cxnSp>
            <p:nvCxnSpPr>
              <p:cNvPr id="59" name="MH_Other_1"/>
              <p:cNvCxnSpPr/>
              <p:nvPr>
                <p:custDataLst>
                  <p:tags r:id="rId16"/>
                </p:custDataLst>
              </p:nvPr>
            </p:nvCxnSpPr>
            <p:spPr>
              <a:xfrm flipH="1">
                <a:off x="6525624" y="2096130"/>
                <a:ext cx="729962" cy="6864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MH_Other_2"/>
              <p:cNvSpPr/>
              <p:nvPr>
                <p:custDataLst>
                  <p:tags r:id="rId17"/>
                </p:custDataLst>
              </p:nvPr>
            </p:nvSpPr>
            <p:spPr>
              <a:xfrm>
                <a:off x="6145577" y="2497943"/>
                <a:ext cx="532403" cy="242763"/>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MH_Other_3"/>
              <p:cNvSpPr txBox="1">
                <a:spLocks noChangeArrowheads="1"/>
              </p:cNvSpPr>
              <p:nvPr>
                <p:custDataLst>
                  <p:tags r:id="rId18"/>
                </p:custDataLst>
              </p:nvPr>
            </p:nvSpPr>
            <p:spPr bwMode="auto">
              <a:xfrm>
                <a:off x="6127160" y="2108569"/>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da-DK"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2" name="组合 24"/>
          <p:cNvGrpSpPr/>
          <p:nvPr/>
        </p:nvGrpSpPr>
        <p:grpSpPr>
          <a:xfrm>
            <a:off x="6033779" y="2789540"/>
            <a:ext cx="4732959" cy="650876"/>
            <a:chOff x="4357092" y="2091358"/>
            <a:chExt cx="3550199" cy="488156"/>
          </a:xfrm>
        </p:grpSpPr>
        <p:sp>
          <p:nvSpPr>
            <p:cNvPr id="63" name="MH_SubTitle_2"/>
            <p:cNvSpPr txBox="1"/>
            <p:nvPr>
              <p:custDataLst>
                <p:tags r:id="rId11"/>
              </p:custDataLst>
            </p:nvPr>
          </p:nvSpPr>
          <p:spPr>
            <a:xfrm>
              <a:off x="5391574" y="2187755"/>
              <a:ext cx="2515717" cy="359954"/>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a:ea typeface="微软雅黑"/>
                </a:rPr>
                <a:t>可持续云计算的分类</a:t>
              </a:r>
            </a:p>
          </p:txBody>
        </p:sp>
        <p:grpSp>
          <p:nvGrpSpPr>
            <p:cNvPr id="64" name="组合 6"/>
            <p:cNvGrpSpPr/>
            <p:nvPr/>
          </p:nvGrpSpPr>
          <p:grpSpPr>
            <a:xfrm>
              <a:off x="4357092" y="2091358"/>
              <a:ext cx="802436" cy="488156"/>
              <a:chOff x="6127160" y="3142521"/>
              <a:chExt cx="1128426" cy="686432"/>
            </a:xfrm>
          </p:grpSpPr>
          <p:cxnSp>
            <p:nvCxnSpPr>
              <p:cNvPr id="65" name="MH_Other_4"/>
              <p:cNvCxnSpPr/>
              <p:nvPr>
                <p:custDataLst>
                  <p:tags r:id="rId12"/>
                </p:custDataLst>
              </p:nvPr>
            </p:nvCxnSpPr>
            <p:spPr>
              <a:xfrm flipH="1">
                <a:off x="6525624" y="3142521"/>
                <a:ext cx="729962" cy="68643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MH_Other_5"/>
              <p:cNvSpPr/>
              <p:nvPr>
                <p:custDataLst>
                  <p:tags r:id="rId13"/>
                </p:custDataLst>
              </p:nvPr>
            </p:nvSpPr>
            <p:spPr>
              <a:xfrm>
                <a:off x="6145577" y="3544334"/>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MH_Other_6"/>
              <p:cNvSpPr txBox="1">
                <a:spLocks noChangeArrowheads="1"/>
              </p:cNvSpPr>
              <p:nvPr>
                <p:custDataLst>
                  <p:tags r:id="rId14"/>
                </p:custDataLst>
              </p:nvPr>
            </p:nvSpPr>
            <p:spPr bwMode="auto">
              <a:xfrm>
                <a:off x="6127160" y="3154960"/>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8" name="组合 25"/>
          <p:cNvGrpSpPr/>
          <p:nvPr/>
        </p:nvGrpSpPr>
        <p:grpSpPr>
          <a:xfrm>
            <a:off x="6033780" y="3781195"/>
            <a:ext cx="5943572" cy="650876"/>
            <a:chOff x="4357092" y="2835101"/>
            <a:chExt cx="4458281" cy="488156"/>
          </a:xfrm>
        </p:grpSpPr>
        <p:sp>
          <p:nvSpPr>
            <p:cNvPr id="69" name="MH_SubTitle_3"/>
            <p:cNvSpPr txBox="1"/>
            <p:nvPr>
              <p:custDataLst>
                <p:tags r:id="rId7"/>
              </p:custDataLst>
            </p:nvPr>
          </p:nvSpPr>
          <p:spPr>
            <a:xfrm>
              <a:off x="5391574" y="2972582"/>
              <a:ext cx="3423799" cy="276999"/>
            </a:xfrm>
            <a:prstGeom prst="rect">
              <a:avLst/>
            </a:prstGeom>
            <a:noFill/>
          </p:spPr>
          <p:txBody>
            <a:bodyPr wrap="square" lIns="0" tIns="0" rIns="0" bIns="0" anchor="ctr">
              <a:spAutoFit/>
            </a:bodyPr>
            <a:lstStyle/>
            <a:p>
              <a:pPr lvl="0">
                <a:buNone/>
              </a:pPr>
              <a:r>
                <a:rPr lang="zh-CN" altLang="en-US"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可持续云计算的未来方向</a:t>
              </a:r>
              <a:endParaRPr lang="en-US" altLang="zh-CN" sz="2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7"/>
            <p:cNvGrpSpPr/>
            <p:nvPr/>
          </p:nvGrpSpPr>
          <p:grpSpPr>
            <a:xfrm>
              <a:off x="4357092" y="2835101"/>
              <a:ext cx="802436" cy="488156"/>
              <a:chOff x="6127160" y="4187237"/>
              <a:chExt cx="1128426" cy="686432"/>
            </a:xfrm>
          </p:grpSpPr>
          <p:cxnSp>
            <p:nvCxnSpPr>
              <p:cNvPr id="71" name="MH_Other_7"/>
              <p:cNvCxnSpPr/>
              <p:nvPr>
                <p:custDataLst>
                  <p:tags r:id="rId8"/>
                </p:custDataLst>
              </p:nvPr>
            </p:nvCxnSpPr>
            <p:spPr>
              <a:xfrm flipH="1">
                <a:off x="6525624" y="4187237"/>
                <a:ext cx="729962" cy="68643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2" name="MH_Other_8"/>
              <p:cNvSpPr/>
              <p:nvPr>
                <p:custDataLst>
                  <p:tags r:id="rId9"/>
                </p:custDataLst>
              </p:nvPr>
            </p:nvSpPr>
            <p:spPr>
              <a:xfrm>
                <a:off x="6145577" y="458905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MH_Other_9"/>
              <p:cNvSpPr txBox="1">
                <a:spLocks noChangeArrowheads="1"/>
              </p:cNvSpPr>
              <p:nvPr>
                <p:custDataLst>
                  <p:tags r:id="rId10"/>
                </p:custDataLst>
              </p:nvPr>
            </p:nvSpPr>
            <p:spPr bwMode="auto">
              <a:xfrm>
                <a:off x="6127160" y="4199676"/>
                <a:ext cx="565888" cy="38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4" name="组合 26"/>
          <p:cNvGrpSpPr/>
          <p:nvPr/>
        </p:nvGrpSpPr>
        <p:grpSpPr>
          <a:xfrm>
            <a:off x="6033779" y="4772857"/>
            <a:ext cx="4286445" cy="649288"/>
            <a:chOff x="4357092" y="3578845"/>
            <a:chExt cx="3215268" cy="486966"/>
          </a:xfrm>
        </p:grpSpPr>
        <p:sp>
          <p:nvSpPr>
            <p:cNvPr id="75" name="MH_SubTitle_4"/>
            <p:cNvSpPr txBox="1"/>
            <p:nvPr>
              <p:custDataLst>
                <p:tags r:id="rId3"/>
              </p:custDataLst>
            </p:nvPr>
          </p:nvSpPr>
          <p:spPr>
            <a:xfrm>
              <a:off x="5391574" y="3691979"/>
              <a:ext cx="2180786" cy="324897"/>
            </a:xfrm>
            <a:prstGeom prst="rect">
              <a:avLst/>
            </a:prstGeom>
            <a:noFill/>
          </p:spPr>
          <p:txBody>
            <a:bodyPr wrap="square" lIns="0" tIns="0" rIns="0" bIns="0" anchor="ctr">
              <a:spAutoFit/>
            </a:bodyPr>
            <a:lstStyle/>
            <a:p>
              <a:pPr>
                <a:lnSpc>
                  <a:spcPct val="130000"/>
                </a:lnSpc>
              </a:pPr>
              <a:r>
                <a:rPr lang="zh-CN" altLang="en-US" sz="2399" dirty="0">
                  <a:solidFill>
                    <a:schemeClr val="tx1">
                      <a:lumMod val="75000"/>
                      <a:lumOff val="25000"/>
                    </a:schemeClr>
                  </a:solidFill>
                  <a:latin typeface="微软雅黑" panose="020B0503020204020204" pitchFamily="34" charset="-122"/>
                  <a:ea typeface="微软雅黑" panose="020B0503020204020204" pitchFamily="34" charset="-122"/>
                </a:rPr>
                <a:t>总结</a:t>
              </a:r>
            </a:p>
          </p:txBody>
        </p:sp>
        <p:grpSp>
          <p:nvGrpSpPr>
            <p:cNvPr id="76" name="组合 9"/>
            <p:cNvGrpSpPr/>
            <p:nvPr/>
          </p:nvGrpSpPr>
          <p:grpSpPr>
            <a:xfrm>
              <a:off x="4357092" y="3578845"/>
              <a:ext cx="802436" cy="486966"/>
              <a:chOff x="6127160" y="5233626"/>
              <a:chExt cx="1128426" cy="684758"/>
            </a:xfrm>
          </p:grpSpPr>
          <p:cxnSp>
            <p:nvCxnSpPr>
              <p:cNvPr id="77" name="MH_Other_10"/>
              <p:cNvCxnSpPr/>
              <p:nvPr>
                <p:custDataLst>
                  <p:tags r:id="rId4"/>
                </p:custDataLst>
              </p:nvPr>
            </p:nvCxnSpPr>
            <p:spPr>
              <a:xfrm flipH="1">
                <a:off x="6525624" y="5233626"/>
                <a:ext cx="729962" cy="684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MH_Other_11"/>
              <p:cNvSpPr/>
              <p:nvPr>
                <p:custDataLst>
                  <p:tags r:id="rId5"/>
                </p:custDataLst>
              </p:nvPr>
            </p:nvSpPr>
            <p:spPr>
              <a:xfrm>
                <a:off x="6145577" y="563544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1213" anchor="ctr">
                <a:normAutofit fontScale="77500" lnSpcReduction="20000"/>
              </a:bodyPr>
              <a:lstStyle/>
              <a:p>
                <a:pPr algn="ctr">
                  <a:defRPr/>
                </a:pPr>
                <a:endParaRPr lang="zh-CN" altLang="en-US" sz="1333"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MH_Other_12"/>
              <p:cNvSpPr txBox="1">
                <a:spLocks noChangeArrowheads="1"/>
              </p:cNvSpPr>
              <p:nvPr>
                <p:custDataLst>
                  <p:tags r:id="rId6"/>
                </p:custDataLst>
              </p:nvPr>
            </p:nvSpPr>
            <p:spPr bwMode="auto">
              <a:xfrm>
                <a:off x="6127160" y="5246066"/>
                <a:ext cx="565888" cy="3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D</a:t>
                </a:r>
                <a:endParaRPr lang="zh-CN" altLang="en-US" sz="2399"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748625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54"/>
                                        </p:tgtEl>
                                        <p:attrNameLst>
                                          <p:attrName>style.visibility</p:attrName>
                                        </p:attrNameLst>
                                      </p:cBhvr>
                                      <p:to>
                                        <p:strVal val="visible"/>
                                      </p:to>
                                    </p:set>
                                    <p:anim by="(-#ppt_w*2)" calcmode="lin" valueType="num">
                                      <p:cBhvr rctx="PPT">
                                        <p:cTn id="7" dur="500" autoRev="1" fill="hold">
                                          <p:stCondLst>
                                            <p:cond delay="0"/>
                                          </p:stCondLst>
                                        </p:cTn>
                                        <p:tgtEl>
                                          <p:spTgt spid="54"/>
                                        </p:tgtEl>
                                        <p:attrNameLst>
                                          <p:attrName>ppt_w</p:attrName>
                                        </p:attrNameLst>
                                      </p:cBhvr>
                                    </p:anim>
                                    <p:anim by="(#ppt_w*0.50)" calcmode="lin" valueType="num">
                                      <p:cBhvr>
                                        <p:cTn id="8" dur="500" decel="50000" autoRev="1" fill="hold">
                                          <p:stCondLst>
                                            <p:cond delay="0"/>
                                          </p:stCondLst>
                                        </p:cTn>
                                        <p:tgtEl>
                                          <p:spTgt spid="54"/>
                                        </p:tgtEl>
                                        <p:attrNameLst>
                                          <p:attrName>ppt_x</p:attrName>
                                        </p:attrNameLst>
                                      </p:cBhvr>
                                    </p:anim>
                                    <p:anim from="(-#ppt_h/2)" to="(#ppt_y)" calcmode="lin" valueType="num">
                                      <p:cBhvr>
                                        <p:cTn id="9" dur="1000" fill="hold">
                                          <p:stCondLst>
                                            <p:cond delay="0"/>
                                          </p:stCondLst>
                                        </p:cTn>
                                        <p:tgtEl>
                                          <p:spTgt spid="54"/>
                                        </p:tgtEl>
                                        <p:attrNameLst>
                                          <p:attrName>ppt_y</p:attrName>
                                        </p:attrNameLst>
                                      </p:cBhvr>
                                    </p:anim>
                                    <p:animRot by="21600000">
                                      <p:cBhvr>
                                        <p:cTn id="10" dur="1000" fill="hold">
                                          <p:stCondLst>
                                            <p:cond delay="0"/>
                                          </p:stCondLst>
                                        </p:cTn>
                                        <p:tgtEl>
                                          <p:spTgt spid="54"/>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55"/>
                                        </p:tgtEl>
                                        <p:attrNameLst>
                                          <p:attrName>style.visibility</p:attrName>
                                        </p:attrNameLst>
                                      </p:cBhvr>
                                      <p:to>
                                        <p:strVal val="visible"/>
                                      </p:to>
                                    </p:set>
                                    <p:anim by="(-#ppt_w*2)" calcmode="lin" valueType="num">
                                      <p:cBhvr rctx="PPT">
                                        <p:cTn id="13" dur="500" autoRev="1" fill="hold">
                                          <p:stCondLst>
                                            <p:cond delay="0"/>
                                          </p:stCondLst>
                                        </p:cTn>
                                        <p:tgtEl>
                                          <p:spTgt spid="55"/>
                                        </p:tgtEl>
                                        <p:attrNameLst>
                                          <p:attrName>ppt_w</p:attrName>
                                        </p:attrNameLst>
                                      </p:cBhvr>
                                    </p:anim>
                                    <p:anim by="(#ppt_w*0.50)" calcmode="lin" valueType="num">
                                      <p:cBhvr>
                                        <p:cTn id="14" dur="500" decel="50000" autoRev="1" fill="hold">
                                          <p:stCondLst>
                                            <p:cond delay="0"/>
                                          </p:stCondLst>
                                        </p:cTn>
                                        <p:tgtEl>
                                          <p:spTgt spid="55"/>
                                        </p:tgtEl>
                                        <p:attrNameLst>
                                          <p:attrName>ppt_x</p:attrName>
                                        </p:attrNameLst>
                                      </p:cBhvr>
                                    </p:anim>
                                    <p:anim from="(-#ppt_h/2)" to="(#ppt_y)" calcmode="lin" valueType="num">
                                      <p:cBhvr>
                                        <p:cTn id="15" dur="1000" fill="hold">
                                          <p:stCondLst>
                                            <p:cond delay="0"/>
                                          </p:stCondLst>
                                        </p:cTn>
                                        <p:tgtEl>
                                          <p:spTgt spid="55"/>
                                        </p:tgtEl>
                                        <p:attrNameLst>
                                          <p:attrName>ppt_y</p:attrName>
                                        </p:attrNameLst>
                                      </p:cBhvr>
                                    </p:anim>
                                    <p:animRot by="21600000">
                                      <p:cBhvr>
                                        <p:cTn id="16" dur="1000" fill="hold">
                                          <p:stCondLst>
                                            <p:cond delay="0"/>
                                          </p:stCondLst>
                                        </p:cTn>
                                        <p:tgtEl>
                                          <p:spTgt spid="55"/>
                                        </p:tgtEl>
                                        <p:attrNameLst>
                                          <p:attrName>r</p:attrName>
                                        </p:attrNameLst>
                                      </p:cBhvr>
                                    </p:animRot>
                                  </p:childTnLst>
                                </p:cTn>
                              </p:par>
                            </p:childTnLst>
                          </p:cTn>
                        </p:par>
                        <p:par>
                          <p:cTn id="17" fill="hold">
                            <p:stCondLst>
                              <p:cond delay="1700"/>
                            </p:stCondLst>
                            <p:childTnLst>
                              <p:par>
                                <p:cTn id="18" presetID="2" presetClass="entr" presetSubtype="4" fill="hold" nodeType="afterEffect">
                                  <p:stCondLst>
                                    <p:cond delay="0"/>
                                  </p:stCondLst>
                                  <p:childTnLst>
                                    <p:set>
                                      <p:cBhvr>
                                        <p:cTn id="19" dur="1" fill="hold">
                                          <p:stCondLst>
                                            <p:cond delay="0"/>
                                          </p:stCondLst>
                                        </p:cTn>
                                        <p:tgtEl>
                                          <p:spTgt spid="29"/>
                                        </p:tgtEl>
                                        <p:attrNameLst>
                                          <p:attrName>style.visibility</p:attrName>
                                        </p:attrNameLst>
                                      </p:cBhvr>
                                      <p:to>
                                        <p:strVal val="visible"/>
                                      </p:to>
                                    </p:set>
                                    <p:anim calcmode="lin" valueType="num">
                                      <p:cBhvr additive="base">
                                        <p:cTn id="20" dur="500" fill="hold"/>
                                        <p:tgtEl>
                                          <p:spTgt spid="29"/>
                                        </p:tgtEl>
                                        <p:attrNameLst>
                                          <p:attrName>ppt_x</p:attrName>
                                        </p:attrNameLst>
                                      </p:cBhvr>
                                      <p:tavLst>
                                        <p:tav tm="0">
                                          <p:val>
                                            <p:strVal val="#ppt_x"/>
                                          </p:val>
                                        </p:tav>
                                        <p:tav tm="100000">
                                          <p:val>
                                            <p:strVal val="#ppt_x"/>
                                          </p:val>
                                        </p:tav>
                                      </p:tavLst>
                                    </p:anim>
                                    <p:anim calcmode="lin" valueType="num">
                                      <p:cBhvr additive="base">
                                        <p:cTn id="21" dur="500" fill="hold"/>
                                        <p:tgtEl>
                                          <p:spTgt spid="29"/>
                                        </p:tgtEl>
                                        <p:attrNameLst>
                                          <p:attrName>ppt_y</p:attrName>
                                        </p:attrNameLst>
                                      </p:cBhvr>
                                      <p:tavLst>
                                        <p:tav tm="0">
                                          <p:val>
                                            <p:strVal val="1+#ppt_h/2"/>
                                          </p:val>
                                        </p:tav>
                                        <p:tav tm="100000">
                                          <p:val>
                                            <p:strVal val="#ppt_y"/>
                                          </p:val>
                                        </p:tav>
                                      </p:tavLst>
                                    </p:anim>
                                  </p:childTnLst>
                                </p:cTn>
                              </p:par>
                            </p:childTnLst>
                          </p:cTn>
                        </p:par>
                        <p:par>
                          <p:cTn id="22" fill="hold">
                            <p:stCondLst>
                              <p:cond delay="2200"/>
                            </p:stCondLst>
                            <p:childTnLst>
                              <p:par>
                                <p:cTn id="23" presetID="2" presetClass="entr" presetSubtype="4" fill="hold" nodeType="afterEffect">
                                  <p:stCondLst>
                                    <p:cond delay="0"/>
                                  </p:stCondLst>
                                  <p:childTnLst>
                                    <p:set>
                                      <p:cBhvr>
                                        <p:cTn id="24" dur="1" fill="hold">
                                          <p:stCondLst>
                                            <p:cond delay="0"/>
                                          </p:stCondLst>
                                        </p:cTn>
                                        <p:tgtEl>
                                          <p:spTgt spid="62"/>
                                        </p:tgtEl>
                                        <p:attrNameLst>
                                          <p:attrName>style.visibility</p:attrName>
                                        </p:attrNameLst>
                                      </p:cBhvr>
                                      <p:to>
                                        <p:strVal val="visible"/>
                                      </p:to>
                                    </p:set>
                                    <p:anim calcmode="lin" valueType="num">
                                      <p:cBhvr additive="base">
                                        <p:cTn id="25" dur="500" fill="hold"/>
                                        <p:tgtEl>
                                          <p:spTgt spid="62"/>
                                        </p:tgtEl>
                                        <p:attrNameLst>
                                          <p:attrName>ppt_x</p:attrName>
                                        </p:attrNameLst>
                                      </p:cBhvr>
                                      <p:tavLst>
                                        <p:tav tm="0">
                                          <p:val>
                                            <p:strVal val="#ppt_x"/>
                                          </p:val>
                                        </p:tav>
                                        <p:tav tm="100000">
                                          <p:val>
                                            <p:strVal val="#ppt_x"/>
                                          </p:val>
                                        </p:tav>
                                      </p:tavLst>
                                    </p:anim>
                                    <p:anim calcmode="lin" valueType="num">
                                      <p:cBhvr additive="base">
                                        <p:cTn id="26" dur="500" fill="hold"/>
                                        <p:tgtEl>
                                          <p:spTgt spid="62"/>
                                        </p:tgtEl>
                                        <p:attrNameLst>
                                          <p:attrName>ppt_y</p:attrName>
                                        </p:attrNameLst>
                                      </p:cBhvr>
                                      <p:tavLst>
                                        <p:tav tm="0">
                                          <p:val>
                                            <p:strVal val="1+#ppt_h/2"/>
                                          </p:val>
                                        </p:tav>
                                        <p:tav tm="100000">
                                          <p:val>
                                            <p:strVal val="#ppt_y"/>
                                          </p:val>
                                        </p:tav>
                                      </p:tavLst>
                                    </p:anim>
                                  </p:childTnLst>
                                </p:cTn>
                              </p:par>
                            </p:childTnLst>
                          </p:cTn>
                        </p:par>
                        <p:par>
                          <p:cTn id="27" fill="hold">
                            <p:stCondLst>
                              <p:cond delay="2700"/>
                            </p:stCondLst>
                            <p:childTnLst>
                              <p:par>
                                <p:cTn id="28" presetID="2" presetClass="entr" presetSubtype="4" fill="hold"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additive="base">
                                        <p:cTn id="30" dur="500" fill="hold"/>
                                        <p:tgtEl>
                                          <p:spTgt spid="68"/>
                                        </p:tgtEl>
                                        <p:attrNameLst>
                                          <p:attrName>ppt_x</p:attrName>
                                        </p:attrNameLst>
                                      </p:cBhvr>
                                      <p:tavLst>
                                        <p:tav tm="0">
                                          <p:val>
                                            <p:strVal val="#ppt_x"/>
                                          </p:val>
                                        </p:tav>
                                        <p:tav tm="100000">
                                          <p:val>
                                            <p:strVal val="#ppt_x"/>
                                          </p:val>
                                        </p:tav>
                                      </p:tavLst>
                                    </p:anim>
                                    <p:anim calcmode="lin" valueType="num">
                                      <p:cBhvr additive="base">
                                        <p:cTn id="31" dur="500" fill="hold"/>
                                        <p:tgtEl>
                                          <p:spTgt spid="68"/>
                                        </p:tgtEl>
                                        <p:attrNameLst>
                                          <p:attrName>ppt_y</p:attrName>
                                        </p:attrNameLst>
                                      </p:cBhvr>
                                      <p:tavLst>
                                        <p:tav tm="0">
                                          <p:val>
                                            <p:strVal val="1+#ppt_h/2"/>
                                          </p:val>
                                        </p:tav>
                                        <p:tav tm="100000">
                                          <p:val>
                                            <p:strVal val="#ppt_y"/>
                                          </p:val>
                                        </p:tav>
                                      </p:tavLst>
                                    </p:anim>
                                  </p:childTnLst>
                                </p:cTn>
                              </p:par>
                            </p:childTnLst>
                          </p:cTn>
                        </p:par>
                        <p:par>
                          <p:cTn id="32" fill="hold">
                            <p:stCondLst>
                              <p:cond delay="3200"/>
                            </p:stCondLst>
                            <p:childTnLst>
                              <p:par>
                                <p:cTn id="33" presetID="2" presetClass="entr" presetSubtype="4" fill="hold" nodeType="after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4784936" y="5485232"/>
            <a:ext cx="262212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虚拟化迁移的分类</a:t>
            </a:r>
          </a:p>
        </p:txBody>
      </p:sp>
      <p:pic>
        <p:nvPicPr>
          <p:cNvPr id="3" name="图片 2">
            <a:extLst>
              <a:ext uri="{FF2B5EF4-FFF2-40B4-BE49-F238E27FC236}">
                <a16:creationId xmlns:a16="http://schemas.microsoft.com/office/drawing/2014/main" id="{FCFD3EAF-F642-4E2E-91DF-AFC14D382A28}"/>
              </a:ext>
            </a:extLst>
          </p:cNvPr>
          <p:cNvPicPr>
            <a:picLocks noChangeAspect="1"/>
          </p:cNvPicPr>
          <p:nvPr/>
        </p:nvPicPr>
        <p:blipFill>
          <a:blip r:embed="rId3"/>
          <a:stretch>
            <a:fillRect/>
          </a:stretch>
        </p:blipFill>
        <p:spPr>
          <a:xfrm>
            <a:off x="305280" y="1651813"/>
            <a:ext cx="11363325" cy="2295525"/>
          </a:xfrm>
          <a:prstGeom prst="rect">
            <a:avLst/>
          </a:prstGeom>
        </p:spPr>
      </p:pic>
      <p:sp>
        <p:nvSpPr>
          <p:cNvPr id="7" name="矩形 6">
            <a:extLst>
              <a:ext uri="{FF2B5EF4-FFF2-40B4-BE49-F238E27FC236}">
                <a16:creationId xmlns:a16="http://schemas.microsoft.com/office/drawing/2014/main" id="{55E713C7-91C2-430A-BD4A-B8CE1E62C29C}"/>
              </a:ext>
            </a:extLst>
          </p:cNvPr>
          <p:cNvSpPr/>
          <p:nvPr/>
        </p:nvSpPr>
        <p:spPr>
          <a:xfrm>
            <a:off x="1311478" y="4716285"/>
            <a:ext cx="10357127"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迁移是将正在运行的</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从一台物理机重定位到另一台物理机而不影响用户应用程序执行的过程</a:t>
            </a:r>
          </a:p>
        </p:txBody>
      </p:sp>
    </p:spTree>
    <p:extLst>
      <p:ext uri="{BB962C8B-B14F-4D97-AF65-F5344CB8AC3E}">
        <p14:creationId xmlns:p14="http://schemas.microsoft.com/office/powerpoint/2010/main" val="4023512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2027140" y="2033167"/>
            <a:ext cx="8216790" cy="419839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技术</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预拷贝：先拷贝内存和</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状态到目标服务器，然后再拷贝文件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 </a:t>
            </a:r>
            <a:r>
              <a:rPr lang="zh-CN" altLang="en-US" dirty="0">
                <a:latin typeface="微软雅黑" panose="020B0503020204020204" pitchFamily="34" charset="-122"/>
                <a:ea typeface="微软雅黑" panose="020B0503020204020204" pitchFamily="34" charset="-122"/>
              </a:rPr>
              <a:t>后拷贝：先停止源服务器</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，然后全部信息拷贝到目标服务器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技术：</a:t>
            </a:r>
            <a:r>
              <a:rPr lang="en-US" altLang="zh-CN" dirty="0">
                <a:latin typeface="微软雅黑" panose="020B0503020204020204" pitchFamily="34" charset="-122"/>
                <a:ea typeface="微软雅黑" panose="020B0503020204020204" pitchFamily="34" charset="-122"/>
              </a:rPr>
              <a:t> KVM</a:t>
            </a:r>
            <a:r>
              <a:rPr lang="zh-CN" altLang="en-US" dirty="0">
                <a:latin typeface="微软雅黑" panose="020B0503020204020204" pitchFamily="34" charset="-122"/>
                <a:ea typeface="微软雅黑" panose="020B0503020204020204" pitchFamily="34" charset="-122"/>
              </a:rPr>
              <a:t>（内核）</a:t>
            </a:r>
            <a:r>
              <a:rPr lang="en-US" altLang="zh-CN" dirty="0">
                <a:latin typeface="微软雅黑" panose="020B0503020204020204" pitchFamily="34" charset="-122"/>
                <a:ea typeface="微软雅黑" panose="020B0503020204020204" pitchFamily="34" charset="-122"/>
              </a:rPr>
              <a:t>, Xen</a:t>
            </a:r>
            <a:r>
              <a:rPr lang="zh-CN" altLang="en-US" dirty="0">
                <a:latin typeface="微软雅黑" panose="020B0503020204020204" pitchFamily="34" charset="-122"/>
                <a:ea typeface="微软雅黑" panose="020B0503020204020204" pitchFamily="34" charset="-122"/>
              </a:rPr>
              <a:t>（微内核）</a:t>
            </a:r>
            <a:r>
              <a:rPr lang="en-US" altLang="zh-CN" dirty="0" err="1">
                <a:latin typeface="微软雅黑" panose="020B0503020204020204" pitchFamily="34" charset="-122"/>
                <a:ea typeface="微软雅黑" panose="020B0503020204020204" pitchFamily="34" charset="-122"/>
              </a:rPr>
              <a:t>Vmware</a:t>
            </a:r>
            <a:r>
              <a:rPr lang="zh-CN" altLang="en-US" dirty="0">
                <a:latin typeface="微软雅黑" panose="020B0503020204020204" pitchFamily="34" charset="-122"/>
                <a:ea typeface="微软雅黑" panose="020B0503020204020204" pitchFamily="34" charset="-122"/>
              </a:rPr>
              <a:t>（应用程序）</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优化</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压缩：内存压缩缓存以提高</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的性能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写限制：限制了数据的传输</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网络技术：</a:t>
            </a:r>
            <a:r>
              <a:rPr lang="en-US" altLang="zh-CN" dirty="0">
                <a:latin typeface="微软雅黑" panose="020B0503020204020204" pitchFamily="34" charset="-122"/>
                <a:ea typeface="微软雅黑" panose="020B0503020204020204" pitchFamily="34" charset="-122"/>
              </a:rPr>
              <a:t>WAN</a:t>
            </a:r>
            <a:r>
              <a:rPr lang="zh-CN" altLang="en-US" dirty="0">
                <a:latin typeface="微软雅黑" panose="020B0503020204020204" pitchFamily="34" charset="-122"/>
                <a:ea typeface="微软雅黑" panose="020B0503020204020204" pitchFamily="34" charset="-122"/>
              </a:rPr>
              <a:t>（广域网）和</a:t>
            </a:r>
            <a:r>
              <a:rPr lang="en-US" altLang="zh-CN" dirty="0">
                <a:latin typeface="微软雅黑" panose="020B0503020204020204" pitchFamily="34" charset="-122"/>
                <a:ea typeface="微软雅黑" panose="020B0503020204020204" pitchFamily="34" charset="-122"/>
              </a:rPr>
              <a:t>LAN</a:t>
            </a:r>
            <a:r>
              <a:rPr lang="zh-CN" altLang="en-US" dirty="0">
                <a:latin typeface="微软雅黑" panose="020B0503020204020204" pitchFamily="34" charset="-122"/>
                <a:ea typeface="微软雅黑" panose="020B0503020204020204" pitchFamily="34" charset="-122"/>
              </a:rPr>
              <a:t>（局域网）</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存储迁移：共享存储空间（分布式文件系统）和非共享存储空间</a:t>
            </a:r>
          </a:p>
          <a:p>
            <a:pPr marL="28575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14839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4701045" y="5407306"/>
            <a:ext cx="262212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虚拟化弹性的分类</a:t>
            </a:r>
          </a:p>
        </p:txBody>
      </p:sp>
      <p:pic>
        <p:nvPicPr>
          <p:cNvPr id="4" name="图片 3">
            <a:extLst>
              <a:ext uri="{FF2B5EF4-FFF2-40B4-BE49-F238E27FC236}">
                <a16:creationId xmlns:a16="http://schemas.microsoft.com/office/drawing/2014/main" id="{B866DBFC-AEE5-49B5-AC83-63B0811134CB}"/>
              </a:ext>
            </a:extLst>
          </p:cNvPr>
          <p:cNvPicPr>
            <a:picLocks noChangeAspect="1"/>
          </p:cNvPicPr>
          <p:nvPr/>
        </p:nvPicPr>
        <p:blipFill>
          <a:blip r:embed="rId3"/>
          <a:stretch>
            <a:fillRect/>
          </a:stretch>
        </p:blipFill>
        <p:spPr>
          <a:xfrm>
            <a:off x="473322" y="1875856"/>
            <a:ext cx="11077575" cy="2200275"/>
          </a:xfrm>
          <a:prstGeom prst="rect">
            <a:avLst/>
          </a:prstGeom>
        </p:spPr>
      </p:pic>
      <p:sp>
        <p:nvSpPr>
          <p:cNvPr id="6" name="矩形 5">
            <a:extLst>
              <a:ext uri="{FF2B5EF4-FFF2-40B4-BE49-F238E27FC236}">
                <a16:creationId xmlns:a16="http://schemas.microsoft.com/office/drawing/2014/main" id="{123FB129-D813-41EE-B455-D3FF38F1D6E0}"/>
              </a:ext>
            </a:extLst>
          </p:cNvPr>
          <p:cNvSpPr/>
          <p:nvPr/>
        </p:nvSpPr>
        <p:spPr>
          <a:xfrm>
            <a:off x="1459684" y="4617683"/>
            <a:ext cx="968928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弹性支持计算资源的自动配置和取消配置，以在运行时满足不断变化的工作负载需求</a:t>
            </a:r>
          </a:p>
        </p:txBody>
      </p:sp>
    </p:spTree>
    <p:extLst>
      <p:ext uri="{BB962C8B-B14F-4D97-AF65-F5344CB8AC3E}">
        <p14:creationId xmlns:p14="http://schemas.microsoft.com/office/powerpoint/2010/main" val="26706896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2027140" y="2033167"/>
            <a:ext cx="8216790" cy="37828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范围：应用程序级别（</a:t>
            </a:r>
            <a:r>
              <a:rPr lang="en-US" altLang="zh-CN" dirty="0">
                <a:latin typeface="微软雅黑" panose="020B0503020204020204" pitchFamily="34" charset="-122"/>
                <a:ea typeface="微软雅黑" panose="020B0503020204020204" pitchFamily="34" charset="-122"/>
              </a:rPr>
              <a:t>SaaS</a:t>
            </a:r>
            <a:r>
              <a:rPr lang="zh-CN" altLang="en-US" dirty="0">
                <a:latin typeface="微软雅黑" panose="020B0503020204020204" pitchFamily="34" charset="-122"/>
                <a:ea typeface="微软雅黑" panose="020B0503020204020204" pitchFamily="34" charset="-122"/>
              </a:rPr>
              <a:t>）平台级别（</a:t>
            </a:r>
            <a:r>
              <a:rPr lang="en-US" altLang="zh-CN" dirty="0">
                <a:latin typeface="微软雅黑" panose="020B0503020204020204" pitchFamily="34" charset="-122"/>
                <a:ea typeface="微软雅黑" panose="020B0503020204020204" pitchFamily="34" charset="-122"/>
              </a:rPr>
              <a:t>PaaS</a:t>
            </a:r>
            <a:r>
              <a:rPr lang="zh-CN" altLang="en-US" dirty="0">
                <a:latin typeface="微软雅黑" panose="020B0503020204020204" pitchFamily="34" charset="-122"/>
                <a:ea typeface="微软雅黑" panose="020B0503020204020204" pitchFamily="34" charset="-122"/>
              </a:rPr>
              <a:t>）和基础架构级别（</a:t>
            </a:r>
            <a:r>
              <a:rPr lang="en-US" altLang="zh-CN" dirty="0">
                <a:latin typeface="微软雅黑" panose="020B0503020204020204" pitchFamily="34" charset="-122"/>
                <a:ea typeface="微软雅黑" panose="020B0503020204020204" pitchFamily="34" charset="-122"/>
              </a:rPr>
              <a:t>IaaS</a:t>
            </a:r>
            <a:r>
              <a:rPr lang="zh-CN" altLang="en-US" dirty="0">
                <a:latin typeface="微软雅黑" panose="020B0503020204020204" pitchFamily="34" charset="-122"/>
                <a:ea typeface="微软雅黑" panose="020B0503020204020204" pitchFamily="34" charset="-122"/>
              </a:rPr>
              <a:t>）优化</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策略：</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自动：云系统或应用程序控制弹性操作</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 </a:t>
            </a:r>
            <a:r>
              <a:rPr lang="zh-CN" altLang="en-US" dirty="0">
                <a:latin typeface="微软雅黑" panose="020B0503020204020204" pitchFamily="34" charset="-122"/>
                <a:ea typeface="微软雅黑" panose="020B0503020204020204" pitchFamily="34" charset="-122"/>
              </a:rPr>
              <a:t>手动：用户监视虚拟环境并相应地执行弹性操作</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目的：提高性能 、增加基础设施容量和减少能耗</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机制：迁移和复制</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复制：从虚拟环境中消除和删除实例（应用程序模块、容器、</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39142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4440986" y="5273082"/>
            <a:ext cx="262212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虚拟化负载均衡的分类</a:t>
            </a:r>
          </a:p>
        </p:txBody>
      </p:sp>
      <p:sp>
        <p:nvSpPr>
          <p:cNvPr id="6" name="矩形 5">
            <a:extLst>
              <a:ext uri="{FF2B5EF4-FFF2-40B4-BE49-F238E27FC236}">
                <a16:creationId xmlns:a16="http://schemas.microsoft.com/office/drawing/2014/main" id="{123FB129-D813-41EE-B455-D3FF38F1D6E0}"/>
              </a:ext>
            </a:extLst>
          </p:cNvPr>
          <p:cNvSpPr/>
          <p:nvPr/>
        </p:nvSpPr>
        <p:spPr>
          <a:xfrm>
            <a:off x="1828273" y="4550571"/>
            <a:ext cx="968928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负载均衡是指优化</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的使用以减少由于资源不足和过载导致的资源浪费</a:t>
            </a:r>
          </a:p>
        </p:txBody>
      </p:sp>
      <p:pic>
        <p:nvPicPr>
          <p:cNvPr id="3" name="图片 2">
            <a:extLst>
              <a:ext uri="{FF2B5EF4-FFF2-40B4-BE49-F238E27FC236}">
                <a16:creationId xmlns:a16="http://schemas.microsoft.com/office/drawing/2014/main" id="{58B87A30-7C26-447E-B221-04CE4E8EF80A}"/>
              </a:ext>
            </a:extLst>
          </p:cNvPr>
          <p:cNvPicPr>
            <a:picLocks noChangeAspect="1"/>
          </p:cNvPicPr>
          <p:nvPr/>
        </p:nvPicPr>
        <p:blipFill>
          <a:blip r:embed="rId3"/>
          <a:stretch>
            <a:fillRect/>
          </a:stretch>
        </p:blipFill>
        <p:spPr>
          <a:xfrm>
            <a:off x="506658" y="1768517"/>
            <a:ext cx="11010900" cy="2428875"/>
          </a:xfrm>
          <a:prstGeom prst="rect">
            <a:avLst/>
          </a:prstGeom>
        </p:spPr>
      </p:pic>
    </p:spTree>
    <p:extLst>
      <p:ext uri="{BB962C8B-B14F-4D97-AF65-F5344CB8AC3E}">
        <p14:creationId xmlns:p14="http://schemas.microsoft.com/office/powerpoint/2010/main" val="27231295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2027140" y="2033167"/>
            <a:ext cx="8216790" cy="37828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资源感知：</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装箱：使用最少数量的箱子提供相同的容量</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 </a:t>
            </a:r>
            <a:r>
              <a:rPr lang="zh-CN" altLang="en-US" dirty="0">
                <a:latin typeface="微软雅黑" panose="020B0503020204020204" pitchFamily="34" charset="-122"/>
                <a:ea typeface="微软雅黑" panose="020B0503020204020204" pitchFamily="34" charset="-122"/>
              </a:rPr>
              <a:t>基于代理：软件代理用于监视不同组件（如网络设备，存储设备和处理器）的性能，并有效地平衡负载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 </a:t>
            </a:r>
            <a:r>
              <a:rPr lang="zh-CN" altLang="en-US" dirty="0">
                <a:latin typeface="微软雅黑" panose="020B0503020204020204" pitchFamily="34" charset="-122"/>
                <a:ea typeface="微软雅黑" panose="020B0503020204020204" pitchFamily="34" charset="-122"/>
              </a:rPr>
              <a:t>基于动态集群：资源会根据资源的需求和可用性自动分类</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性能感知：</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自适应：使用动态计算环境来维持性能</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QoS</a:t>
            </a:r>
            <a:r>
              <a:rPr lang="zh-CN" altLang="en-US" dirty="0">
                <a:latin typeface="微软雅黑" panose="020B0503020204020204" pitchFamily="34" charset="-122"/>
                <a:ea typeface="微软雅黑" panose="020B0503020204020204" pitchFamily="34" charset="-122"/>
              </a:rPr>
              <a:t>：通过满足应用的</a:t>
            </a:r>
            <a:r>
              <a:rPr lang="en-US" altLang="zh-CN" dirty="0">
                <a:latin typeface="微软雅黑" panose="020B0503020204020204" pitchFamily="34" charset="-122"/>
                <a:ea typeface="微软雅黑" panose="020B0503020204020204" pitchFamily="34" charset="-122"/>
              </a:rPr>
              <a:t>QoS</a:t>
            </a:r>
            <a:r>
              <a:rPr lang="zh-CN" altLang="en-US" dirty="0">
                <a:latin typeface="微软雅黑" panose="020B0503020204020204" pitchFamily="34" charset="-122"/>
                <a:ea typeface="微软雅黑" panose="020B0503020204020204" pitchFamily="34" charset="-122"/>
              </a:rPr>
              <a:t>要求来配置和调度资源</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62952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4440986" y="5273082"/>
            <a:ext cx="262212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虚拟化整合的分类</a:t>
            </a:r>
          </a:p>
        </p:txBody>
      </p:sp>
      <p:sp>
        <p:nvSpPr>
          <p:cNvPr id="6" name="矩形 5">
            <a:extLst>
              <a:ext uri="{FF2B5EF4-FFF2-40B4-BE49-F238E27FC236}">
                <a16:creationId xmlns:a16="http://schemas.microsoft.com/office/drawing/2014/main" id="{123FB129-D813-41EE-B455-D3FF38F1D6E0}"/>
              </a:ext>
            </a:extLst>
          </p:cNvPr>
          <p:cNvSpPr/>
          <p:nvPr/>
        </p:nvSpPr>
        <p:spPr>
          <a:xfrm>
            <a:off x="3153734" y="4523271"/>
            <a:ext cx="968928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整合是指有效利用</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来提高资源利用率和降低能耗</a:t>
            </a:r>
          </a:p>
        </p:txBody>
      </p:sp>
      <p:pic>
        <p:nvPicPr>
          <p:cNvPr id="4" name="图片 3">
            <a:extLst>
              <a:ext uri="{FF2B5EF4-FFF2-40B4-BE49-F238E27FC236}">
                <a16:creationId xmlns:a16="http://schemas.microsoft.com/office/drawing/2014/main" id="{4B9AA706-9C8F-48DB-87AA-162A1DC74325}"/>
              </a:ext>
            </a:extLst>
          </p:cNvPr>
          <p:cNvPicPr>
            <a:picLocks noChangeAspect="1"/>
          </p:cNvPicPr>
          <p:nvPr/>
        </p:nvPicPr>
        <p:blipFill>
          <a:blip r:embed="rId3"/>
          <a:stretch>
            <a:fillRect/>
          </a:stretch>
        </p:blipFill>
        <p:spPr>
          <a:xfrm>
            <a:off x="502508" y="2014188"/>
            <a:ext cx="11572875" cy="1990725"/>
          </a:xfrm>
          <a:prstGeom prst="rect">
            <a:avLst/>
          </a:prstGeom>
        </p:spPr>
      </p:pic>
    </p:spTree>
    <p:extLst>
      <p:ext uri="{BB962C8B-B14F-4D97-AF65-F5344CB8AC3E}">
        <p14:creationId xmlns:p14="http://schemas.microsoft.com/office/powerpoint/2010/main" val="24673447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2027140" y="2033167"/>
            <a:ext cx="8216790" cy="33673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资源分配策略：</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静态：最大资源被预先分配给</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以执行工作负载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 </a:t>
            </a:r>
            <a:r>
              <a:rPr lang="zh-CN" altLang="en-US" dirty="0">
                <a:latin typeface="微软雅黑" panose="020B0503020204020204" pitchFamily="34" charset="-122"/>
                <a:ea typeface="微软雅黑" panose="020B0503020204020204" pitchFamily="34" charset="-122"/>
              </a:rPr>
              <a:t>动态：根据工作负载的需求使用动态属性来配置</a:t>
            </a:r>
            <a:r>
              <a:rPr lang="en-US" altLang="zh-CN" dirty="0">
                <a:latin typeface="微软雅黑" panose="020B0503020204020204" pitchFamily="34" charset="-122"/>
                <a:ea typeface="微软雅黑" panose="020B0503020204020204" pitchFamily="34" charset="-122"/>
              </a:rPr>
              <a:t>VM</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协同定位标准：</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可以从一个</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共同定位到另一个</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，如果当前</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中可用的资源较少或者没有足够的电力来运行</a:t>
            </a:r>
            <a:r>
              <a:rPr lang="en-US" altLang="zh-CN" dirty="0">
                <a:latin typeface="微软雅黑" panose="020B0503020204020204" pitchFamily="34" charset="-122"/>
                <a:ea typeface="微软雅黑" panose="020B0503020204020204" pitchFamily="34" charset="-122"/>
              </a:rPr>
              <a:t>CDC</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迁移触发点：</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从一个</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迁移到另一个</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进行整合</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基于历史数据：</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可以基于先前性能的历史数据迁移到最有效的</a:t>
            </a:r>
            <a:r>
              <a:rPr lang="en-US" altLang="zh-CN" dirty="0">
                <a:latin typeface="微软雅黑" panose="020B0503020204020204" pitchFamily="34" charset="-122"/>
                <a:ea typeface="微软雅黑" panose="020B0503020204020204" pitchFamily="34" charset="-122"/>
              </a:rPr>
              <a:t>CDC</a:t>
            </a:r>
          </a:p>
          <a:p>
            <a:pPr>
              <a:lnSpc>
                <a:spcPct val="150000"/>
              </a:lnSpc>
            </a:pPr>
            <a:r>
              <a:rPr lang="en-US" altLang="zh-CN" dirty="0">
                <a:latin typeface="微软雅黑" panose="020B0503020204020204" pitchFamily="34" charset="-122"/>
                <a:ea typeface="微软雅黑" panose="020B0503020204020204" pitchFamily="34" charset="-122"/>
              </a:rPr>
              <a:t>    2. </a:t>
            </a:r>
            <a:r>
              <a:rPr lang="zh-CN" altLang="en-US" dirty="0">
                <a:latin typeface="微软雅黑" panose="020B0503020204020204" pitchFamily="34" charset="-122"/>
                <a:ea typeface="微软雅黑" panose="020B0503020204020204" pitchFamily="34" charset="-122"/>
              </a:rPr>
              <a:t>基于启发式：可以基于如响应时间等性能参数来识别最有效的</a:t>
            </a:r>
            <a:r>
              <a:rPr lang="en-US" altLang="zh-CN" dirty="0">
                <a:latin typeface="微软雅黑" panose="020B0503020204020204" pitchFamily="34" charset="-122"/>
                <a:ea typeface="微软雅黑" panose="020B0503020204020204" pitchFamily="34" charset="-122"/>
              </a:rPr>
              <a:t>CDC</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7550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4428107" y="5532147"/>
            <a:ext cx="2622127"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容错的分类</a:t>
            </a:r>
          </a:p>
        </p:txBody>
      </p:sp>
      <p:sp>
        <p:nvSpPr>
          <p:cNvPr id="6" name="矩形 5">
            <a:extLst>
              <a:ext uri="{FF2B5EF4-FFF2-40B4-BE49-F238E27FC236}">
                <a16:creationId xmlns:a16="http://schemas.microsoft.com/office/drawing/2014/main" id="{123FB129-D813-41EE-B455-D3FF38F1D6E0}"/>
              </a:ext>
            </a:extLst>
          </p:cNvPr>
          <p:cNvSpPr/>
          <p:nvPr/>
        </p:nvSpPr>
        <p:spPr>
          <a:xfrm>
            <a:off x="1416675" y="4797244"/>
            <a:ext cx="10238109"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容错通过维护辅助</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来支持主</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，以便在</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发生故障时提供云服务的连续可用性</a:t>
            </a:r>
          </a:p>
        </p:txBody>
      </p:sp>
      <p:pic>
        <p:nvPicPr>
          <p:cNvPr id="3" name="图片 2"/>
          <p:cNvPicPr>
            <a:picLocks noChangeAspect="1"/>
          </p:cNvPicPr>
          <p:nvPr/>
        </p:nvPicPr>
        <p:blipFill>
          <a:blip r:embed="rId3"/>
          <a:stretch>
            <a:fillRect/>
          </a:stretch>
        </p:blipFill>
        <p:spPr>
          <a:xfrm>
            <a:off x="748856" y="1126498"/>
            <a:ext cx="10506075" cy="3305175"/>
          </a:xfrm>
          <a:prstGeom prst="rect">
            <a:avLst/>
          </a:prstGeom>
        </p:spPr>
      </p:pic>
    </p:spTree>
    <p:extLst>
      <p:ext uri="{BB962C8B-B14F-4D97-AF65-F5344CB8AC3E}">
        <p14:creationId xmlns:p14="http://schemas.microsoft.com/office/powerpoint/2010/main" val="11497795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2027140" y="2033167"/>
            <a:ext cx="8216790" cy="38318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冗余：提供冗余组件（软件或硬件）来维持计算系统的性能</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故障类型：任意错误和崩溃错误</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恢复：前向错误恢复（</a:t>
            </a:r>
            <a:r>
              <a:rPr lang="en-US" altLang="zh-CN" dirty="0">
                <a:latin typeface="微软雅黑" panose="020B0503020204020204" pitchFamily="34" charset="-122"/>
                <a:ea typeface="微软雅黑" panose="020B0503020204020204" pitchFamily="34" charset="-122"/>
              </a:rPr>
              <a:t>FER</a:t>
            </a:r>
            <a:r>
              <a:rPr lang="zh-CN" altLang="en-US" dirty="0">
                <a:latin typeface="微软雅黑" panose="020B0503020204020204" pitchFamily="34" charset="-122"/>
                <a:ea typeface="微软雅黑" panose="020B0503020204020204" pitchFamily="34" charset="-122"/>
              </a:rPr>
              <a:t>）和后向错误恢复（</a:t>
            </a:r>
            <a:r>
              <a:rPr lang="en-US" altLang="zh-CN" dirty="0">
                <a:latin typeface="微软雅黑" panose="020B0503020204020204" pitchFamily="34" charset="-122"/>
                <a:ea typeface="微软雅黑" panose="020B0503020204020204" pitchFamily="34" charset="-122"/>
              </a:rPr>
              <a:t>BER</a:t>
            </a:r>
            <a:r>
              <a:rPr lang="zh-CN" altLang="en-US" dirty="0">
                <a:latin typeface="微软雅黑" panose="020B0503020204020204" pitchFamily="34" charset="-122"/>
                <a:ea typeface="微软雅黑" panose="020B0503020204020204" pitchFamily="34" charset="-122"/>
              </a:rPr>
              <a:t>或回滚）</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 FER</a:t>
            </a:r>
            <a:r>
              <a:rPr lang="zh-CN" altLang="en-US" dirty="0">
                <a:latin typeface="微软雅黑" panose="020B0503020204020204" pitchFamily="34" charset="-122"/>
                <a:ea typeface="微软雅黑" panose="020B0503020204020204" pitchFamily="34" charset="-122"/>
              </a:rPr>
              <a:t>：尝试纠正错误以将系统移动到新的正确状态</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 BER</a:t>
            </a:r>
            <a:r>
              <a:rPr lang="zh-CN" altLang="en-US" dirty="0">
                <a:latin typeface="微软雅黑" panose="020B0503020204020204" pitchFamily="34" charset="-122"/>
                <a:ea typeface="微软雅黑" panose="020B0503020204020204" pitchFamily="34" charset="-122"/>
              </a:rPr>
              <a:t>或回滚：检查点和重启恢复</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重启恢复机制执行重启过程以将系统恢复或恢复到正确状态</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检查点：保存应用程序状态的快照，以便系统在系统崩溃时可以从该点重新  启动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故障屏蔽：可确保节点故障期间云服务的可用性</a:t>
            </a:r>
          </a:p>
        </p:txBody>
      </p:sp>
    </p:spTree>
    <p:extLst>
      <p:ext uri="{BB962C8B-B14F-4D97-AF65-F5344CB8AC3E}">
        <p14:creationId xmlns:p14="http://schemas.microsoft.com/office/powerpoint/2010/main" val="2113588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01</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961471" y="2963825"/>
            <a:ext cx="3341029" cy="814554"/>
          </a:xfrm>
          <a:prstGeom prst="rect">
            <a:avLst/>
          </a:prstGeom>
          <a:noFill/>
        </p:spPr>
        <p:txBody>
          <a:bodyPr wrap="square" lIns="91412" tIns="45706" rIns="91412" bIns="45706" rtlCol="0">
            <a:spAutoFit/>
          </a:bodyPr>
          <a:lstStyle/>
          <a:p>
            <a:pPr algn="ctr">
              <a:lnSpc>
                <a:spcPct val="130000"/>
              </a:lnSpc>
            </a:pPr>
            <a:r>
              <a:rPr lang="zh-CN" altLang="en-US" sz="4000" dirty="0">
                <a:solidFill>
                  <a:schemeClr val="accent1"/>
                </a:solidFill>
                <a:latin typeface="微软雅黑"/>
                <a:ea typeface="微软雅黑"/>
              </a:rPr>
              <a:t>背景</a:t>
            </a:r>
            <a:endParaRPr lang="en-US" altLang="zh-CN" sz="4000" dirty="0">
              <a:solidFill>
                <a:schemeClr val="accent1"/>
              </a:solidFill>
              <a:latin typeface="微软雅黑"/>
              <a:ea typeface="微软雅黑"/>
            </a:endParaRP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1352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4428107" y="5532147"/>
            <a:ext cx="2622127"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调度的分类</a:t>
            </a:r>
          </a:p>
        </p:txBody>
      </p:sp>
      <p:pic>
        <p:nvPicPr>
          <p:cNvPr id="4" name="图片 3"/>
          <p:cNvPicPr>
            <a:picLocks noChangeAspect="1"/>
          </p:cNvPicPr>
          <p:nvPr/>
        </p:nvPicPr>
        <p:blipFill>
          <a:blip r:embed="rId3"/>
          <a:stretch>
            <a:fillRect/>
          </a:stretch>
        </p:blipFill>
        <p:spPr>
          <a:xfrm>
            <a:off x="999052" y="1883065"/>
            <a:ext cx="10039350" cy="2447925"/>
          </a:xfrm>
          <a:prstGeom prst="rect">
            <a:avLst/>
          </a:prstGeom>
        </p:spPr>
      </p:pic>
    </p:spTree>
    <p:extLst>
      <p:ext uri="{BB962C8B-B14F-4D97-AF65-F5344CB8AC3E}">
        <p14:creationId xmlns:p14="http://schemas.microsoft.com/office/powerpoint/2010/main" val="1869610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虚拟化</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2027140" y="2033167"/>
            <a:ext cx="8216790"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应用类型：工作负载和工作流</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运行环境：</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动态环境：调度</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以减少资源浪费和能耗</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 </a:t>
            </a:r>
            <a:r>
              <a:rPr lang="zh-CN" altLang="en-US" dirty="0">
                <a:latin typeface="微软雅黑" panose="020B0503020204020204" pitchFamily="34" charset="-122"/>
                <a:ea typeface="微软雅黑" panose="020B0503020204020204" pitchFamily="34" charset="-122"/>
              </a:rPr>
              <a:t>分布式环境：</a:t>
            </a:r>
            <a:r>
              <a:rPr lang="en-US" altLang="zh-CN" dirty="0">
                <a:latin typeface="微软雅黑" panose="020B0503020204020204" pitchFamily="34" charset="-122"/>
                <a:ea typeface="微软雅黑" panose="020B0503020204020204" pitchFamily="34" charset="-122"/>
              </a:rPr>
              <a:t>VM</a:t>
            </a:r>
            <a:r>
              <a:rPr lang="zh-CN" altLang="en-US" dirty="0">
                <a:latin typeface="微软雅黑" panose="020B0503020204020204" pitchFamily="34" charset="-122"/>
                <a:ea typeface="微软雅黑" panose="020B0503020204020204" pitchFamily="34" charset="-122"/>
              </a:rPr>
              <a:t>从不同的</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调度</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目标函数：降低能源成本和降低功耗</a:t>
            </a:r>
          </a:p>
        </p:txBody>
      </p:sp>
    </p:spTree>
    <p:extLst>
      <p:ext uri="{BB962C8B-B14F-4D97-AF65-F5344CB8AC3E}">
        <p14:creationId xmlns:p14="http://schemas.microsoft.com/office/powerpoint/2010/main" val="15355312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热感知调度</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4428107" y="5532147"/>
            <a:ext cx="262212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热感知调度的分类</a:t>
            </a:r>
          </a:p>
        </p:txBody>
      </p:sp>
      <p:pic>
        <p:nvPicPr>
          <p:cNvPr id="3" name="图片 2"/>
          <p:cNvPicPr>
            <a:picLocks noChangeAspect="1"/>
          </p:cNvPicPr>
          <p:nvPr/>
        </p:nvPicPr>
        <p:blipFill>
          <a:blip r:embed="rId3"/>
          <a:stretch>
            <a:fillRect/>
          </a:stretch>
        </p:blipFill>
        <p:spPr>
          <a:xfrm>
            <a:off x="528995" y="2181761"/>
            <a:ext cx="10420350" cy="2571750"/>
          </a:xfrm>
          <a:prstGeom prst="rect">
            <a:avLst/>
          </a:prstGeom>
        </p:spPr>
      </p:pic>
    </p:spTree>
    <p:extLst>
      <p:ext uri="{BB962C8B-B14F-4D97-AF65-F5344CB8AC3E}">
        <p14:creationId xmlns:p14="http://schemas.microsoft.com/office/powerpoint/2010/main" val="17431666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热感知调度</a:t>
            </a:r>
          </a:p>
        </p:txBody>
      </p:sp>
      <p:sp>
        <p:nvSpPr>
          <p:cNvPr id="5" name="矩形 4"/>
          <p:cNvSpPr/>
          <p:nvPr/>
        </p:nvSpPr>
        <p:spPr>
          <a:xfrm>
            <a:off x="2027140" y="1479375"/>
            <a:ext cx="8216790" cy="549381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架构：基于两种不同的体系结构设计了热感知调度技术：单核和多核</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热建模：热力学模型，</a:t>
            </a:r>
            <a:r>
              <a:rPr lang="en-US" altLang="zh-CN" dirty="0">
                <a:latin typeface="微软雅黑" panose="020B0503020204020204" pitchFamily="34" charset="-122"/>
                <a:ea typeface="微软雅黑" panose="020B0503020204020204" pitchFamily="34" charset="-122"/>
              </a:rPr>
              <a:t>RC</a:t>
            </a:r>
            <a:r>
              <a:rPr lang="zh-CN" altLang="en-US" dirty="0">
                <a:latin typeface="微软雅黑" panose="020B0503020204020204" pitchFamily="34" charset="-122"/>
                <a:ea typeface="微软雅黑" panose="020B0503020204020204" pitchFamily="34" charset="-122"/>
              </a:rPr>
              <a:t>模型，热网络，和热再循环模型</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温度计：数字温度计和模拟温度计</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热感知调度：</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1. </a:t>
            </a:r>
            <a:r>
              <a:rPr lang="zh-CN" altLang="en-US" dirty="0">
                <a:latin typeface="微软雅黑" panose="020B0503020204020204" pitchFamily="34" charset="-122"/>
                <a:ea typeface="微软雅黑" panose="020B0503020204020204" pitchFamily="34" charset="-122"/>
              </a:rPr>
              <a:t>基于</a:t>
            </a:r>
            <a:r>
              <a:rPr lang="en-US" altLang="zh-CN" dirty="0" err="1">
                <a:latin typeface="微软雅黑" panose="020B0503020204020204" pitchFamily="34" charset="-122"/>
                <a:ea typeface="微软雅黑" panose="020B0503020204020204" pitchFamily="34" charset="-122"/>
              </a:rPr>
              <a:t>QoS</a:t>
            </a:r>
            <a:r>
              <a:rPr lang="zh-CN" altLang="en-US" dirty="0">
                <a:latin typeface="微软雅黑" panose="020B0503020204020204" pitchFamily="34" charset="-122"/>
                <a:ea typeface="微软雅黑" panose="020B0503020204020204" pitchFamily="34" charset="-122"/>
              </a:rPr>
              <a:t>的热感知调度：调度节能资源以改善</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的性能</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2. </a:t>
            </a:r>
            <a:r>
              <a:rPr lang="zh-CN" altLang="en-US" dirty="0">
                <a:latin typeface="微软雅黑" panose="020B0503020204020204" pitchFamily="34" charset="-122"/>
                <a:ea typeface="微软雅黑" panose="020B0503020204020204" pitchFamily="34" charset="-122"/>
              </a:rPr>
              <a:t>优化的热感知调度：使用自主计算的概念来调度工作负载。这些技术基本上是热循环和热感知技术的组合</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3. </a:t>
            </a:r>
            <a:r>
              <a:rPr lang="zh-CN" altLang="en-US" dirty="0">
                <a:latin typeface="微软雅黑" panose="020B0503020204020204" pitchFamily="34" charset="-122"/>
                <a:ea typeface="微软雅黑" panose="020B0503020204020204" pitchFamily="34" charset="-122"/>
              </a:rPr>
              <a:t>主动和被动调度：被动调度基于反馈而主动调度基于对温度和热分析的预测</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热监控和感知：手动分析和监测、利用热像仪和热传感器等热工具以及热数据预测</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模拟器：计算流体动力学（</a:t>
            </a:r>
            <a:r>
              <a:rPr lang="en-US" altLang="zh-CN" dirty="0">
                <a:latin typeface="微软雅黑" panose="020B0503020204020204" pitchFamily="34" charset="-122"/>
                <a:ea typeface="微软雅黑" panose="020B0503020204020204" pitchFamily="34" charset="-122"/>
              </a:rPr>
              <a:t>CFD</a:t>
            </a:r>
            <a:r>
              <a:rPr lang="zh-CN" altLang="en-US" dirty="0">
                <a:latin typeface="微软雅黑" panose="020B0503020204020204" pitchFamily="34" charset="-122"/>
                <a:ea typeface="微软雅黑" panose="020B0503020204020204" pitchFamily="34" charset="-122"/>
              </a:rPr>
              <a:t>）模拟器、</a:t>
            </a:r>
            <a:r>
              <a:rPr lang="en-US" altLang="zh-CN" dirty="0" err="1">
                <a:latin typeface="微软雅黑" panose="020B0503020204020204" pitchFamily="34" charset="-122"/>
                <a:ea typeface="微软雅黑" panose="020B0503020204020204" pitchFamily="34" charset="-122"/>
              </a:rPr>
              <a:t>HotSpot</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FloVent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92301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热感知调度</a:t>
            </a:r>
          </a:p>
        </p:txBody>
      </p:sp>
      <p:pic>
        <p:nvPicPr>
          <p:cNvPr id="3" name="图片 2"/>
          <p:cNvPicPr>
            <a:picLocks noChangeAspect="1"/>
          </p:cNvPicPr>
          <p:nvPr/>
        </p:nvPicPr>
        <p:blipFill>
          <a:blip r:embed="rId3"/>
          <a:stretch>
            <a:fillRect/>
          </a:stretch>
        </p:blipFill>
        <p:spPr>
          <a:xfrm>
            <a:off x="1086050" y="1126498"/>
            <a:ext cx="10277475" cy="5248275"/>
          </a:xfrm>
          <a:prstGeom prst="rect">
            <a:avLst/>
          </a:prstGeom>
        </p:spPr>
      </p:pic>
    </p:spTree>
    <p:extLst>
      <p:ext uri="{BB962C8B-B14F-4D97-AF65-F5344CB8AC3E}">
        <p14:creationId xmlns:p14="http://schemas.microsoft.com/office/powerpoint/2010/main" val="15526249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冷却管理</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4428107" y="5532147"/>
            <a:ext cx="262212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冷却管理的分类</a:t>
            </a:r>
          </a:p>
        </p:txBody>
      </p:sp>
      <p:pic>
        <p:nvPicPr>
          <p:cNvPr id="4" name="图片 3"/>
          <p:cNvPicPr>
            <a:picLocks noChangeAspect="1"/>
          </p:cNvPicPr>
          <p:nvPr/>
        </p:nvPicPr>
        <p:blipFill>
          <a:blip r:embed="rId3"/>
          <a:stretch>
            <a:fillRect/>
          </a:stretch>
        </p:blipFill>
        <p:spPr>
          <a:xfrm>
            <a:off x="906619" y="1126498"/>
            <a:ext cx="10172700" cy="4038600"/>
          </a:xfrm>
          <a:prstGeom prst="rect">
            <a:avLst/>
          </a:prstGeom>
        </p:spPr>
      </p:pic>
    </p:spTree>
    <p:extLst>
      <p:ext uri="{BB962C8B-B14F-4D97-AF65-F5344CB8AC3E}">
        <p14:creationId xmlns:p14="http://schemas.microsoft.com/office/powerpoint/2010/main" val="3328900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冷却管理</a:t>
            </a:r>
          </a:p>
        </p:txBody>
      </p:sp>
      <p:sp>
        <p:nvSpPr>
          <p:cNvPr id="5" name="矩形 4"/>
          <p:cNvSpPr/>
          <p:nvPr/>
        </p:nvSpPr>
        <p:spPr>
          <a:xfrm>
            <a:off x="1975625" y="2342260"/>
            <a:ext cx="8216790"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介质：水和空气</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机械设备：计算机房空调（</a:t>
            </a:r>
            <a:r>
              <a:rPr lang="en-US" altLang="zh-CN" dirty="0">
                <a:latin typeface="微软雅黑" panose="020B0503020204020204" pitchFamily="34" charset="-122"/>
                <a:ea typeface="微软雅黑" panose="020B0503020204020204" pitchFamily="34" charset="-122"/>
              </a:rPr>
              <a:t>CRAC</a:t>
            </a:r>
            <a:r>
              <a:rPr lang="zh-CN" altLang="en-US" dirty="0">
                <a:latin typeface="微软雅黑" panose="020B0503020204020204" pitchFamily="34" charset="-122"/>
                <a:ea typeface="微软雅黑" panose="020B0503020204020204" pitchFamily="34" charset="-122"/>
              </a:rPr>
              <a:t>）和冷却器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排热系统：干燥冷却器和冷却塔</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冷却设备类型：风冷系统，乙二醇冷却系统，和冷冻水系统</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冷却管理技术：外部空气冷却，冷冻水冷却，和自由冷却</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51266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冷却管理</a:t>
            </a:r>
          </a:p>
        </p:txBody>
      </p:sp>
      <p:pic>
        <p:nvPicPr>
          <p:cNvPr id="4" name="图片 3"/>
          <p:cNvPicPr>
            <a:picLocks noChangeAspect="1"/>
          </p:cNvPicPr>
          <p:nvPr/>
        </p:nvPicPr>
        <p:blipFill>
          <a:blip r:embed="rId3"/>
          <a:stretch>
            <a:fillRect/>
          </a:stretch>
        </p:blipFill>
        <p:spPr>
          <a:xfrm>
            <a:off x="935395" y="2210404"/>
            <a:ext cx="10372725" cy="3209925"/>
          </a:xfrm>
          <a:prstGeom prst="rect">
            <a:avLst/>
          </a:prstGeom>
        </p:spPr>
      </p:pic>
    </p:spTree>
    <p:extLst>
      <p:ext uri="{BB962C8B-B14F-4D97-AF65-F5344CB8AC3E}">
        <p14:creationId xmlns:p14="http://schemas.microsoft.com/office/powerpoint/2010/main" val="28552443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可再生能源</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4428107" y="5532147"/>
            <a:ext cx="262212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可再生能源的分类</a:t>
            </a:r>
          </a:p>
        </p:txBody>
      </p:sp>
      <p:pic>
        <p:nvPicPr>
          <p:cNvPr id="3" name="图片 2"/>
          <p:cNvPicPr>
            <a:picLocks noChangeAspect="1"/>
          </p:cNvPicPr>
          <p:nvPr/>
        </p:nvPicPr>
        <p:blipFill>
          <a:blip r:embed="rId3"/>
          <a:stretch>
            <a:fillRect/>
          </a:stretch>
        </p:blipFill>
        <p:spPr>
          <a:xfrm>
            <a:off x="748856" y="2248973"/>
            <a:ext cx="10610850" cy="2514600"/>
          </a:xfrm>
          <a:prstGeom prst="rect">
            <a:avLst/>
          </a:prstGeom>
        </p:spPr>
      </p:pic>
    </p:spTree>
    <p:extLst>
      <p:ext uri="{BB962C8B-B14F-4D97-AF65-F5344CB8AC3E}">
        <p14:creationId xmlns:p14="http://schemas.microsoft.com/office/powerpoint/2010/main" val="34817223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可再生能源</a:t>
            </a:r>
          </a:p>
        </p:txBody>
      </p:sp>
      <p:sp>
        <p:nvSpPr>
          <p:cNvPr id="5" name="矩形 4"/>
          <p:cNvSpPr/>
          <p:nvPr/>
        </p:nvSpPr>
        <p:spPr>
          <a:xfrm>
            <a:off x="2014262" y="2058924"/>
            <a:ext cx="8216790" cy="3416320"/>
          </a:xfrm>
          <a:prstGeom prst="rect">
            <a:avLst/>
          </a:prstGeom>
        </p:spPr>
        <p:txBody>
          <a:bodyPr wrap="square">
            <a:spAutoFit/>
          </a:bodyPr>
          <a:lstStyle/>
          <a:p>
            <a:pPr>
              <a:lnSpc>
                <a:spcPct val="150000"/>
              </a:lnSpc>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工作负载调度：动态负载平衡和和功率保持</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焦点：可再生能源感知技术有三个主要目标：满足截止日期，减少能源消耗，以及提高可再生能源利用率</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能源：太阳能，风，水，和氢燃料电池</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存储设备：电池和净计量</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净计量：拥有可再生能源发电设施的消费者可以根据向电网输送的电量，从   自己的电费账单上扣除一部分，也就是只计算“净消费”</a:t>
            </a:r>
          </a:p>
        </p:txBody>
      </p:sp>
    </p:spTree>
    <p:extLst>
      <p:ext uri="{BB962C8B-B14F-4D97-AF65-F5344CB8AC3E}">
        <p14:creationId xmlns:p14="http://schemas.microsoft.com/office/powerpoint/2010/main" val="38975527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7" y="759047"/>
            <a:ext cx="1736766"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latin typeface="Arial" panose="020B0604020202020204" pitchFamily="34" charset="0"/>
                <a:ea typeface="微软雅黑" panose="020B0503020204020204" pitchFamily="34" charset="-122"/>
                <a:cs typeface="+mn-ea"/>
                <a:sym typeface="Arial" panose="020B0604020202020204" pitchFamily="34" charset="0"/>
              </a:rPr>
              <a:t>云计算</a:t>
            </a:r>
            <a:endParaRPr lang="en-US" sz="1866" dirty="0">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p:cNvPicPr>
            <a:picLocks noChangeAspect="1"/>
          </p:cNvPicPr>
          <p:nvPr/>
        </p:nvPicPr>
        <p:blipFill>
          <a:blip r:embed="rId3"/>
          <a:stretch>
            <a:fillRect/>
          </a:stretch>
        </p:blipFill>
        <p:spPr>
          <a:xfrm>
            <a:off x="6966834" y="2221179"/>
            <a:ext cx="5225166" cy="2629118"/>
          </a:xfrm>
          <a:prstGeom prst="rect">
            <a:avLst/>
          </a:prstGeom>
        </p:spPr>
      </p:pic>
      <p:sp>
        <p:nvSpPr>
          <p:cNvPr id="9" name="矩形 8"/>
          <p:cNvSpPr/>
          <p:nvPr/>
        </p:nvSpPr>
        <p:spPr>
          <a:xfrm>
            <a:off x="748857" y="2221179"/>
            <a:ext cx="6096000" cy="3000821"/>
          </a:xfrm>
          <a:prstGeom prst="rect">
            <a:avLst/>
          </a:prstGeom>
        </p:spPr>
        <p:txBody>
          <a:bodyPr>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云计算提供了一个灵活和强大的计算环境，通过互联网提供按需、基于订阅的在线服务，以按需付费方式托管应用程序</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为了减少服务延迟，云计算通过冗余来提供容错能力</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为了确保服务的可用性和可靠性，</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（云数据中心）的组件应全天候运行</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4802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可再生能源</a:t>
            </a:r>
          </a:p>
        </p:txBody>
      </p:sp>
      <p:pic>
        <p:nvPicPr>
          <p:cNvPr id="5" name="图片 4"/>
          <p:cNvPicPr>
            <a:picLocks noChangeAspect="1"/>
          </p:cNvPicPr>
          <p:nvPr/>
        </p:nvPicPr>
        <p:blipFill>
          <a:blip r:embed="rId3"/>
          <a:stretch>
            <a:fillRect/>
          </a:stretch>
        </p:blipFill>
        <p:spPr>
          <a:xfrm>
            <a:off x="914400" y="1509780"/>
            <a:ext cx="10363200" cy="4533900"/>
          </a:xfrm>
          <a:prstGeom prst="rect">
            <a:avLst/>
          </a:prstGeom>
        </p:spPr>
      </p:pic>
    </p:spTree>
    <p:extLst>
      <p:ext uri="{BB962C8B-B14F-4D97-AF65-F5344CB8AC3E}">
        <p14:creationId xmlns:p14="http://schemas.microsoft.com/office/powerpoint/2010/main" val="311246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废热利用</a:t>
            </a:r>
          </a:p>
        </p:txBody>
      </p:sp>
      <p:sp>
        <p:nvSpPr>
          <p:cNvPr id="5" name="矩形 4"/>
          <p:cNvSpPr/>
          <p:nvPr/>
        </p:nvSpPr>
        <p:spPr>
          <a:xfrm>
            <a:off x="5217816" y="5516716"/>
            <a:ext cx="262212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废热利用的分类</a:t>
            </a:r>
          </a:p>
        </p:txBody>
      </p:sp>
      <p:pic>
        <p:nvPicPr>
          <p:cNvPr id="4" name="图片 3"/>
          <p:cNvPicPr>
            <a:picLocks noChangeAspect="1"/>
          </p:cNvPicPr>
          <p:nvPr/>
        </p:nvPicPr>
        <p:blipFill>
          <a:blip r:embed="rId3"/>
          <a:stretch>
            <a:fillRect/>
          </a:stretch>
        </p:blipFill>
        <p:spPr>
          <a:xfrm>
            <a:off x="1191491" y="2190750"/>
            <a:ext cx="10058400" cy="2476500"/>
          </a:xfrm>
          <a:prstGeom prst="rect">
            <a:avLst/>
          </a:prstGeom>
        </p:spPr>
      </p:pic>
    </p:spTree>
    <p:extLst>
      <p:ext uri="{BB962C8B-B14F-4D97-AF65-F5344CB8AC3E}">
        <p14:creationId xmlns:p14="http://schemas.microsoft.com/office/powerpoint/2010/main" val="15750515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14262" y="2058924"/>
            <a:ext cx="8216790" cy="2585323"/>
          </a:xfrm>
          <a:prstGeom prst="rect">
            <a:avLst/>
          </a:prstGeom>
        </p:spPr>
        <p:txBody>
          <a:bodyPr wrap="square">
            <a:spAutoFit/>
          </a:bodyPr>
          <a:lstStyle/>
          <a:p>
            <a:pPr>
              <a:lnSpc>
                <a:spcPct val="150000"/>
              </a:lnSpc>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研究重点：基于蒸汽吸收的冷却系统和给位于同一地点的数据中心建筑物提供热量，第一种方法是利用蒸汽吸收利用热量进行现场冷却，第二种方法是使用不同的转移模式将</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产生的热量分配到加热模型</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传热方法：水到水和空气到空气</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冷却方法：使用空气，使用水，使用空气和水</a:t>
            </a:r>
          </a:p>
        </p:txBody>
      </p:sp>
      <p:sp>
        <p:nvSpPr>
          <p:cNvPr id="4"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废热利用</a:t>
            </a:r>
          </a:p>
        </p:txBody>
      </p:sp>
    </p:spTree>
    <p:extLst>
      <p:ext uri="{BB962C8B-B14F-4D97-AF65-F5344CB8AC3E}">
        <p14:creationId xmlns:p14="http://schemas.microsoft.com/office/powerpoint/2010/main" val="17360157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936481" y="1415328"/>
            <a:ext cx="10277475" cy="4276725"/>
          </a:xfrm>
          <a:prstGeom prst="rect">
            <a:avLst/>
          </a:prstGeom>
        </p:spPr>
      </p:pic>
      <p:sp>
        <p:nvSpPr>
          <p:cNvPr id="4"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废热利用</a:t>
            </a:r>
          </a:p>
        </p:txBody>
      </p:sp>
    </p:spTree>
    <p:extLst>
      <p:ext uri="{BB962C8B-B14F-4D97-AF65-F5344CB8AC3E}">
        <p14:creationId xmlns:p14="http://schemas.microsoft.com/office/powerpoint/2010/main" val="13833715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03</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999571" y="2976525"/>
            <a:ext cx="6079611" cy="707858"/>
          </a:xfrm>
          <a:prstGeom prst="rect">
            <a:avLst/>
          </a:prstGeom>
          <a:noFill/>
        </p:spPr>
        <p:txBody>
          <a:bodyPr wrap="square" lIns="91412" tIns="45706" rIns="91412" bIns="45706" rtlCol="0">
            <a:spAutoFit/>
          </a:bodyPr>
          <a:lstStyle/>
          <a:p>
            <a:pPr lvl="0" algn="ctr">
              <a:buNone/>
            </a:pPr>
            <a:r>
              <a:rPr lang="zh-CN" altLang="en-US" sz="4000" dirty="0">
                <a:solidFill>
                  <a:schemeClr val="accent1"/>
                </a:solidFill>
                <a:latin typeface="Arial" panose="020B0604020202020204" pitchFamily="34" charset="0"/>
                <a:ea typeface="微软雅黑" panose="020B0503020204020204" pitchFamily="34" charset="-122"/>
                <a:sym typeface="Arial" panose="020B0604020202020204" pitchFamily="34" charset="0"/>
              </a:rPr>
              <a:t>可持续云计算的未来方向</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17495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未来方向</a:t>
            </a:r>
          </a:p>
        </p:txBody>
      </p:sp>
      <p:sp>
        <p:nvSpPr>
          <p:cNvPr id="4" name="矩形 3"/>
          <p:cNvSpPr/>
          <p:nvPr/>
        </p:nvSpPr>
        <p:spPr>
          <a:xfrm>
            <a:off x="1236371" y="1978830"/>
            <a:ext cx="10109917" cy="295189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云计算的成功也导致了更大的</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基础设施的创建，这导致了</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管理中日益复杂的问题</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新的技术如软件定义网络，物联网为更好地管理数据中心提供了新的机会，它能以节能的方式支持新兴应用的执行。例如，基于物联网的传感器和执行器有助于更好地管理</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基础设施的冷却系统</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为了更好地管理其资源并监控应用程序执行和资源状态，开始使用深度学习方法来检测异常。它能以可靠和节能的方式更好地管理新兴应用模型的资源和工作负载，而不会影响提供给用户的服务质量。</a:t>
            </a:r>
          </a:p>
        </p:txBody>
      </p:sp>
    </p:spTree>
    <p:extLst>
      <p:ext uri="{BB962C8B-B14F-4D97-AF65-F5344CB8AC3E}">
        <p14:creationId xmlns:p14="http://schemas.microsoft.com/office/powerpoint/2010/main" val="17740943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537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04</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669371" y="2913025"/>
            <a:ext cx="3886590" cy="814554"/>
          </a:xfrm>
          <a:prstGeom prst="rect">
            <a:avLst/>
          </a:prstGeom>
          <a:noFill/>
        </p:spPr>
        <p:txBody>
          <a:bodyPr wrap="square" lIns="91412" tIns="45706" rIns="91412" bIns="45706" rtlCol="0">
            <a:spAutoFit/>
          </a:bodyPr>
          <a:lstStyle/>
          <a:p>
            <a:pPr algn="ctr">
              <a:lnSpc>
                <a:spcPct val="130000"/>
              </a:lnSpc>
            </a:pPr>
            <a:r>
              <a:rPr lang="zh-CN" altLang="en-US" sz="4000" dirty="0">
                <a:solidFill>
                  <a:schemeClr val="accent1"/>
                </a:solidFill>
                <a:latin typeface="微软雅黑" panose="020B0503020204020204" pitchFamily="34" charset="-122"/>
                <a:ea typeface="微软雅黑" panose="020B0503020204020204" pitchFamily="34" charset="-122"/>
              </a:rPr>
              <a:t>总结</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37423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583283"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总结</a:t>
            </a:r>
          </a:p>
        </p:txBody>
      </p:sp>
      <p:sp>
        <p:nvSpPr>
          <p:cNvPr id="4" name="矩形 3"/>
          <p:cNvSpPr/>
          <p:nvPr/>
        </p:nvSpPr>
        <p:spPr>
          <a:xfrm>
            <a:off x="1326522" y="2094740"/>
            <a:ext cx="10109917" cy="216982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大量</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的使用导致大量的能源消耗并产生大量的碳足迹</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为解决能源消耗问题，提出了可持续云计算</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在本文中，我们提出了可持续云计算的分类，详细分析现有的可持续性技术，包括应用程序设计，可持续性指标，容量规划，能源管理，虚拟化，热感知调度，冷却管理，可再生能源和废热利用，并提出各种未来的研究方向</a:t>
            </a:r>
          </a:p>
        </p:txBody>
      </p:sp>
    </p:spTree>
    <p:extLst>
      <p:ext uri="{BB962C8B-B14F-4D97-AF65-F5344CB8AC3E}">
        <p14:creationId xmlns:p14="http://schemas.microsoft.com/office/powerpoint/2010/main" val="2770708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3BCB1FF-0A01-4EF4-A218-453189B01433}"/>
              </a:ext>
            </a:extLst>
          </p:cNvPr>
          <p:cNvGrpSpPr/>
          <p:nvPr/>
        </p:nvGrpSpPr>
        <p:grpSpPr>
          <a:xfrm>
            <a:off x="-19811" y="3586734"/>
            <a:ext cx="7913796" cy="3345574"/>
            <a:chOff x="-16275" y="2464532"/>
            <a:chExt cx="6472597" cy="2736304"/>
          </a:xfrm>
        </p:grpSpPr>
        <p:pic>
          <p:nvPicPr>
            <p:cNvPr id="3" name="图片 2">
              <a:extLst>
                <a:ext uri="{FF2B5EF4-FFF2-40B4-BE49-F238E27FC236}">
                  <a16:creationId xmlns:a16="http://schemas.microsoft.com/office/drawing/2014/main" id="{77D2580D-A122-4781-8CF4-100B867C15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5" name="图片 4">
              <a:extLst>
                <a:ext uri="{FF2B5EF4-FFF2-40B4-BE49-F238E27FC236}">
                  <a16:creationId xmlns:a16="http://schemas.microsoft.com/office/drawing/2014/main" id="{85FF6CFF-FB4F-44B7-9612-3FB6BEEDE3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6" name="等腰三角形 5">
              <a:extLst>
                <a:ext uri="{FF2B5EF4-FFF2-40B4-BE49-F238E27FC236}">
                  <a16:creationId xmlns:a16="http://schemas.microsoft.com/office/drawing/2014/main" id="{B402C234-25B4-4135-B19E-C4F30F2E4DC8}"/>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grpSp>
        <p:nvGrpSpPr>
          <p:cNvPr id="14" name="组合 13">
            <a:extLst>
              <a:ext uri="{FF2B5EF4-FFF2-40B4-BE49-F238E27FC236}">
                <a16:creationId xmlns:a16="http://schemas.microsoft.com/office/drawing/2014/main" id="{C441CCF2-53B9-48E8-AAF5-6B8F3D56FE97}"/>
              </a:ext>
            </a:extLst>
          </p:cNvPr>
          <p:cNvGrpSpPr/>
          <p:nvPr/>
        </p:nvGrpSpPr>
        <p:grpSpPr>
          <a:xfrm>
            <a:off x="7824045" y="0"/>
            <a:ext cx="5230580" cy="1762491"/>
            <a:chOff x="5868434" y="0"/>
            <a:chExt cx="3924146" cy="1322276"/>
          </a:xfrm>
        </p:grpSpPr>
        <p:pic>
          <p:nvPicPr>
            <p:cNvPr id="4" name="图片 3">
              <a:extLst>
                <a:ext uri="{FF2B5EF4-FFF2-40B4-BE49-F238E27FC236}">
                  <a16:creationId xmlns:a16="http://schemas.microsoft.com/office/drawing/2014/main" id="{E29D0EA9-27D1-466F-A4A2-1A64C5284F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50000"/>
            <a:stretch/>
          </p:blipFill>
          <p:spPr>
            <a:xfrm flipH="1" flipV="1">
              <a:off x="6264188" y="0"/>
              <a:ext cx="3528392" cy="1322276"/>
            </a:xfrm>
            <a:prstGeom prst="rect">
              <a:avLst/>
            </a:prstGeom>
          </p:spPr>
        </p:pic>
        <p:sp>
          <p:nvSpPr>
            <p:cNvPr id="7" name="等腰三角形 6">
              <a:extLst>
                <a:ext uri="{FF2B5EF4-FFF2-40B4-BE49-F238E27FC236}">
                  <a16:creationId xmlns:a16="http://schemas.microsoft.com/office/drawing/2014/main" id="{8884CC67-D6B0-47E0-A1FC-CCD4BF2ED8FD}"/>
                </a:ext>
              </a:extLst>
            </p:cNvPr>
            <p:cNvSpPr/>
            <p:nvPr/>
          </p:nvSpPr>
          <p:spPr>
            <a:xfrm flipV="1">
              <a:off x="8367183" y="661138"/>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sp>
          <p:nvSpPr>
            <p:cNvPr id="8" name="等腰三角形 7">
              <a:extLst>
                <a:ext uri="{FF2B5EF4-FFF2-40B4-BE49-F238E27FC236}">
                  <a16:creationId xmlns:a16="http://schemas.microsoft.com/office/drawing/2014/main" id="{5BAB9835-5A5B-4620-8F23-1433F13B647B}"/>
                </a:ext>
              </a:extLst>
            </p:cNvPr>
            <p:cNvSpPr/>
            <p:nvPr/>
          </p:nvSpPr>
          <p:spPr>
            <a:xfrm flipV="1">
              <a:off x="5868434" y="0"/>
              <a:ext cx="791507" cy="46805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9" name="TextBox 5">
            <a:extLst>
              <a:ext uri="{FF2B5EF4-FFF2-40B4-BE49-F238E27FC236}">
                <a16:creationId xmlns:a16="http://schemas.microsoft.com/office/drawing/2014/main" id="{24B593F5-0826-4E2E-9C94-7F2BB8E54620}"/>
              </a:ext>
            </a:extLst>
          </p:cNvPr>
          <p:cNvSpPr txBox="1"/>
          <p:nvPr/>
        </p:nvSpPr>
        <p:spPr>
          <a:xfrm>
            <a:off x="4889500" y="2096939"/>
            <a:ext cx="6680200" cy="1231032"/>
          </a:xfrm>
          <a:prstGeom prst="rect">
            <a:avLst/>
          </a:prstGeom>
          <a:noFill/>
        </p:spPr>
        <p:txBody>
          <a:bodyPr wrap="square" lIns="121845" tIns="60923" rIns="121845" bIns="60923">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eaLnBrk="1" hangingPunct="1">
              <a:lnSpc>
                <a:spcPct val="150000"/>
              </a:lnSpc>
            </a:pPr>
            <a:r>
              <a:rPr lang="zh-CN" altLang="en-US" sz="4800">
                <a:solidFill>
                  <a:schemeClr val="accent1"/>
                </a:solidFill>
                <a:latin typeface="微软雅黑" panose="020B0503020204020204" pitchFamily="34" charset="-122"/>
                <a:ea typeface="微软雅黑" panose="020B0503020204020204" pitchFamily="34" charset="-122"/>
                <a:cs typeface="Clear Sans Light" pitchFamily="34" charset="0"/>
              </a:rPr>
              <a:t>演讲完毕 谢谢您的聆听</a:t>
            </a:r>
            <a:endParaRPr lang="id-ID" altLang="zh-CN" sz="4800" dirty="0">
              <a:solidFill>
                <a:schemeClr val="accent1"/>
              </a:solidFill>
              <a:latin typeface="微软雅黑" panose="020B0503020204020204" pitchFamily="34" charset="-122"/>
              <a:ea typeface="微软雅黑" panose="020B0503020204020204" pitchFamily="34" charset="-122"/>
              <a:cs typeface="Clear Sans Light" pitchFamily="34" charset="0"/>
            </a:endParaRPr>
          </a:p>
        </p:txBody>
      </p:sp>
    </p:spTree>
    <p:extLst>
      <p:ext uri="{BB962C8B-B14F-4D97-AF65-F5344CB8AC3E}">
        <p14:creationId xmlns:p14="http://schemas.microsoft.com/office/powerpoint/2010/main" val="35963115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52" presetClass="entr" presetSubtype="0"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Scale>
                                      <p:cBhvr>
                                        <p:cTn id="17" dur="1000" decel="50000" fill="hold">
                                          <p:stCondLst>
                                            <p:cond delay="0"/>
                                          </p:stCondLst>
                                        </p:cTn>
                                        <p:tgtEl>
                                          <p:spTgt spid="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xEl>
                                              <p:pRg st="0" end="0"/>
                                            </p:txEl>
                                          </p:spTgt>
                                        </p:tgtEl>
                                        <p:attrNameLst>
                                          <p:attrName>ppt_x</p:attrName>
                                          <p:attrName>ppt_y</p:attrName>
                                        </p:attrNameLst>
                                      </p:cBhvr>
                                    </p:animMotion>
                                    <p:animEffect transition="in" filter="fade">
                                      <p:cBhvr>
                                        <p:cTn id="19"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7" y="391595"/>
            <a:ext cx="1736766"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latin typeface="Arial" panose="020B0604020202020204" pitchFamily="34" charset="0"/>
                <a:ea typeface="微软雅黑" panose="020B0503020204020204" pitchFamily="34" charset="-122"/>
                <a:cs typeface="+mn-ea"/>
                <a:sym typeface="Arial" panose="020B0604020202020204" pitchFamily="34" charset="0"/>
              </a:rPr>
              <a:t>云计算</a:t>
            </a:r>
            <a:endParaRPr lang="en-US" sz="1866"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矩形 3"/>
          <p:cNvSpPr/>
          <p:nvPr/>
        </p:nvSpPr>
        <p:spPr>
          <a:xfrm>
            <a:off x="1371709" y="2221179"/>
            <a:ext cx="9826378"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随着基于物联网（</a:t>
            </a:r>
            <a:r>
              <a:rPr lang="en-US" altLang="zh-CN" dirty="0" err="1">
                <a:latin typeface="微软雅黑" panose="020B0503020204020204" pitchFamily="34" charset="-122"/>
                <a:ea typeface="微软雅黑" panose="020B0503020204020204" pitchFamily="34" charset="-122"/>
              </a:rPr>
              <a:t>IoT</a:t>
            </a:r>
            <a:r>
              <a:rPr lang="zh-CN" altLang="en-US" dirty="0">
                <a:latin typeface="微软雅黑" panose="020B0503020204020204" pitchFamily="34" charset="-122"/>
                <a:ea typeface="微软雅黑" panose="020B0503020204020204" pitchFamily="34" charset="-122"/>
              </a:rPr>
              <a:t>）的应用的不断增长，云服务的使用呈指数级增长，</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的用电量每年增加</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％至</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美国的</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2015</a:t>
            </a:r>
            <a:r>
              <a:rPr lang="zh-CN" altLang="en-US" dirty="0">
                <a:latin typeface="微软雅黑" panose="020B0503020204020204" pitchFamily="34" charset="-122"/>
                <a:ea typeface="微软雅黑" panose="020B0503020204020204" pitchFamily="34" charset="-122"/>
              </a:rPr>
              <a:t>年消耗了</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亿千瓦时，这足以为华盛顿特区供电一年</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现有研究称，</a:t>
            </a:r>
            <a:r>
              <a:rPr lang="en-US" altLang="zh-CN" dirty="0">
                <a:latin typeface="微软雅黑" panose="020B0503020204020204" pitchFamily="34" charset="-122"/>
                <a:ea typeface="微软雅黑" panose="020B0503020204020204" pitchFamily="34" charset="-122"/>
              </a:rPr>
              <a:t> CDC</a:t>
            </a:r>
            <a:r>
              <a:rPr lang="zh-CN" altLang="en-US" dirty="0">
                <a:latin typeface="微软雅黑" panose="020B0503020204020204" pitchFamily="34" charset="-122"/>
                <a:ea typeface="微软雅黑" panose="020B0503020204020204" pitchFamily="34" charset="-122"/>
              </a:rPr>
              <a:t>产生了</a:t>
            </a:r>
            <a:r>
              <a:rPr lang="en-US" altLang="zh-CN" dirty="0">
                <a:latin typeface="微软雅黑" panose="020B0503020204020204" pitchFamily="34" charset="-122"/>
                <a:ea typeface="微软雅黑" panose="020B0503020204020204" pitchFamily="34" charset="-122"/>
              </a:rPr>
              <a:t>7870</a:t>
            </a:r>
            <a:r>
              <a:rPr lang="zh-CN" altLang="en-US" dirty="0">
                <a:latin typeface="微软雅黑" panose="020B0503020204020204" pitchFamily="34" charset="-122"/>
                <a:ea typeface="微软雅黑" panose="020B0503020204020204" pitchFamily="34" charset="-122"/>
              </a:rPr>
              <a:t>万吨二氧化碳，相当于全球排放量的</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CDC</a:t>
            </a:r>
            <a:r>
              <a:rPr lang="zh-CN" altLang="en-US" dirty="0">
                <a:latin typeface="微软雅黑" panose="020B0503020204020204" pitchFamily="34" charset="-122"/>
                <a:ea typeface="微软雅黑" panose="020B0503020204020204" pitchFamily="34" charset="-122"/>
              </a:rPr>
              <a:t>产生的碳足迹与航空业的碳足迹相同</a:t>
            </a:r>
          </a:p>
        </p:txBody>
      </p:sp>
      <p:sp>
        <p:nvSpPr>
          <p:cNvPr id="5" name="矩形 4"/>
          <p:cNvSpPr/>
          <p:nvPr/>
        </p:nvSpPr>
        <p:spPr>
          <a:xfrm>
            <a:off x="3855477" y="5121491"/>
            <a:ext cx="4134465"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解决方案：可持续云计算</a:t>
            </a:r>
          </a:p>
        </p:txBody>
      </p:sp>
    </p:spTree>
    <p:extLst>
      <p:ext uri="{BB962C8B-B14F-4D97-AF65-F5344CB8AC3E}">
        <p14:creationId xmlns:p14="http://schemas.microsoft.com/office/powerpoint/2010/main" val="15194296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2576AE-22D0-4C92-B346-09B70DFAB68C}"/>
              </a:ext>
            </a:extLst>
          </p:cNvPr>
          <p:cNvGrpSpPr/>
          <p:nvPr/>
        </p:nvGrpSpPr>
        <p:grpSpPr>
          <a:xfrm flipH="1">
            <a:off x="4368342" y="3241050"/>
            <a:ext cx="7965748" cy="3647280"/>
            <a:chOff x="-16275" y="2464532"/>
            <a:chExt cx="6472597" cy="2736304"/>
          </a:xfrm>
        </p:grpSpPr>
        <p:pic>
          <p:nvPicPr>
            <p:cNvPr id="3" name="图片 2">
              <a:extLst>
                <a:ext uri="{FF2B5EF4-FFF2-40B4-BE49-F238E27FC236}">
                  <a16:creationId xmlns:a16="http://schemas.microsoft.com/office/drawing/2014/main" id="{1879D8C0-FCA8-4EF1-9200-5175FECFBCE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43093"/>
            <a:stretch/>
          </p:blipFill>
          <p:spPr>
            <a:xfrm flipH="1">
              <a:off x="3059832" y="3724672"/>
              <a:ext cx="3396490" cy="1476164"/>
            </a:xfrm>
            <a:prstGeom prst="rect">
              <a:avLst/>
            </a:prstGeom>
          </p:spPr>
        </p:pic>
        <p:pic>
          <p:nvPicPr>
            <p:cNvPr id="4" name="图片 3">
              <a:extLst>
                <a:ext uri="{FF2B5EF4-FFF2-40B4-BE49-F238E27FC236}">
                  <a16:creationId xmlns:a16="http://schemas.microsoft.com/office/drawing/2014/main" id="{F5AA8ED8-F849-41C5-A3DA-6EEFAF26FF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flipV="1">
              <a:off x="-16275" y="2464532"/>
              <a:ext cx="4260586" cy="2736304"/>
            </a:xfrm>
            <a:prstGeom prst="rect">
              <a:avLst/>
            </a:prstGeom>
          </p:spPr>
        </p:pic>
        <p:sp>
          <p:nvSpPr>
            <p:cNvPr id="5" name="等腰三角形 4">
              <a:extLst>
                <a:ext uri="{FF2B5EF4-FFF2-40B4-BE49-F238E27FC236}">
                  <a16:creationId xmlns:a16="http://schemas.microsoft.com/office/drawing/2014/main" id="{C0F7ED83-839E-4F68-A972-81B96D6CC1BA}"/>
                </a:ext>
              </a:extLst>
            </p:cNvPr>
            <p:cNvSpPr/>
            <p:nvPr/>
          </p:nvSpPr>
          <p:spPr>
            <a:xfrm>
              <a:off x="5544108" y="4659034"/>
              <a:ext cx="791507" cy="4860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2" tIns="60941" rIns="121882" bIns="60941" numCol="1" spcCol="0" rtlCol="0" fromWordArt="0" anchor="ctr" anchorCtr="0" forceAA="0" compatLnSpc="1">
              <a:prstTxWarp prst="textNoShape">
                <a:avLst/>
              </a:prstTxWarp>
              <a:noAutofit/>
            </a:bodyPr>
            <a:lstStyle/>
            <a:p>
              <a:pPr algn="ctr"/>
              <a:endParaRPr lang="zh-CN" altLang="en-US" sz="2399"/>
            </a:p>
          </p:txBody>
        </p:sp>
      </p:grpSp>
      <p:sp>
        <p:nvSpPr>
          <p:cNvPr id="10" name="Text Placeholder 3">
            <a:extLst>
              <a:ext uri="{FF2B5EF4-FFF2-40B4-BE49-F238E27FC236}">
                <a16:creationId xmlns:a16="http://schemas.microsoft.com/office/drawing/2014/main" id="{09F46A30-17B7-4E15-8D54-59FA5E914290}"/>
              </a:ext>
            </a:extLst>
          </p:cNvPr>
          <p:cNvSpPr txBox="1">
            <a:spLocks/>
          </p:cNvSpPr>
          <p:nvPr/>
        </p:nvSpPr>
        <p:spPr>
          <a:xfrm>
            <a:off x="2457936" y="2186222"/>
            <a:ext cx="1481175" cy="1764009"/>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1463" dirty="0">
                <a:solidFill>
                  <a:schemeClr val="accent1"/>
                </a:solidFill>
                <a:latin typeface="方正姚体" panose="02010601030101010101" pitchFamily="2" charset="-122"/>
                <a:ea typeface="方正姚体" panose="02010601030101010101" pitchFamily="2" charset="-122"/>
                <a:cs typeface="Arial" panose="020B0604020202020204" pitchFamily="34" charset="0"/>
              </a:rPr>
              <a:t>02</a:t>
            </a:r>
          </a:p>
        </p:txBody>
      </p:sp>
      <p:sp>
        <p:nvSpPr>
          <p:cNvPr id="11" name="文本框 10">
            <a:extLst>
              <a:ext uri="{FF2B5EF4-FFF2-40B4-BE49-F238E27FC236}">
                <a16:creationId xmlns:a16="http://schemas.microsoft.com/office/drawing/2014/main" id="{0CFF755E-4A00-43C1-BF67-35BD74B50749}"/>
              </a:ext>
            </a:extLst>
          </p:cNvPr>
          <p:cNvSpPr txBox="1"/>
          <p:nvPr/>
        </p:nvSpPr>
        <p:spPr>
          <a:xfrm>
            <a:off x="3986871" y="2938425"/>
            <a:ext cx="6601616" cy="814554"/>
          </a:xfrm>
          <a:prstGeom prst="rect">
            <a:avLst/>
          </a:prstGeom>
          <a:noFill/>
        </p:spPr>
        <p:txBody>
          <a:bodyPr wrap="square" lIns="91412" tIns="45706" rIns="91412" bIns="45706" rtlCol="0">
            <a:spAutoFit/>
          </a:bodyPr>
          <a:lstStyle/>
          <a:p>
            <a:pPr>
              <a:lnSpc>
                <a:spcPct val="130000"/>
              </a:lnSpc>
            </a:pPr>
            <a:r>
              <a:rPr lang="zh-CN" altLang="en-US" sz="4000" dirty="0">
                <a:solidFill>
                  <a:schemeClr val="accent1"/>
                </a:solidFill>
                <a:latin typeface="微软雅黑"/>
                <a:ea typeface="微软雅黑"/>
              </a:rPr>
              <a:t>可持续云计算的分类</a:t>
            </a:r>
          </a:p>
        </p:txBody>
      </p:sp>
      <p:cxnSp>
        <p:nvCxnSpPr>
          <p:cNvPr id="12" name="Straight Connector 13">
            <a:extLst>
              <a:ext uri="{FF2B5EF4-FFF2-40B4-BE49-F238E27FC236}">
                <a16:creationId xmlns:a16="http://schemas.microsoft.com/office/drawing/2014/main" id="{636AF9E6-3605-4777-92E2-21823906F3D5}"/>
              </a:ext>
            </a:extLst>
          </p:cNvPr>
          <p:cNvCxnSpPr/>
          <p:nvPr/>
        </p:nvCxnSpPr>
        <p:spPr>
          <a:xfrm flipH="1">
            <a:off x="1885" y="4110075"/>
            <a:ext cx="6329992" cy="0"/>
          </a:xfrm>
          <a:prstGeom prst="line">
            <a:avLst/>
          </a:prstGeom>
          <a:ln w="19050" cap="sq">
            <a:solidFill>
              <a:schemeClr val="accent3"/>
            </a:solidFill>
            <a:prstDash val="soli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4912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6" presetClass="emph" presetSubtype="0" fill="hold" grpId="1" nodeType="afterEffect">
                                  <p:stCondLst>
                                    <p:cond delay="0"/>
                                  </p:stCondLst>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1328866"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分类</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5" name="图片 4"/>
          <p:cNvPicPr>
            <a:picLocks noChangeAspect="1"/>
          </p:cNvPicPr>
          <p:nvPr/>
        </p:nvPicPr>
        <p:blipFill>
          <a:blip r:embed="rId3"/>
          <a:stretch>
            <a:fillRect/>
          </a:stretch>
        </p:blipFill>
        <p:spPr>
          <a:xfrm>
            <a:off x="2206512" y="486189"/>
            <a:ext cx="7611175" cy="4556653"/>
          </a:xfrm>
          <a:prstGeom prst="rect">
            <a:avLst/>
          </a:prstGeom>
        </p:spPr>
      </p:pic>
      <p:sp>
        <p:nvSpPr>
          <p:cNvPr id="3" name="矩形 2"/>
          <p:cNvSpPr/>
          <p:nvPr/>
        </p:nvSpPr>
        <p:spPr>
          <a:xfrm>
            <a:off x="1172813" y="5407085"/>
            <a:ext cx="9130285" cy="923330"/>
          </a:xfrm>
          <a:prstGeom prst="rect">
            <a:avLst/>
          </a:prstGeom>
        </p:spPr>
        <p:txBody>
          <a:bodyPr wrap="square">
            <a:spAutoFit/>
          </a:bodyPr>
          <a:lstStyle/>
          <a:p>
            <a:pPr>
              <a:lnSpc>
                <a:spcPct val="200000"/>
              </a:lnSpc>
            </a:pPr>
            <a:r>
              <a:rPr lang="zh-CN" altLang="en-US" dirty="0">
                <a:latin typeface="微软雅黑" panose="020B0503020204020204" pitchFamily="34" charset="-122"/>
                <a:ea typeface="微软雅黑" panose="020B0503020204020204" pitchFamily="34" charset="-122"/>
              </a:rPr>
              <a:t>可持续云计算方法分类：应用程序设计，可持续性指标，容量规划，能源管理，虚拟化，</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热感知调度，冷却管理，可再生能源和废热利用</a:t>
            </a:r>
          </a:p>
        </p:txBody>
      </p:sp>
    </p:spTree>
    <p:extLst>
      <p:ext uri="{BB962C8B-B14F-4D97-AF65-F5344CB8AC3E}">
        <p14:creationId xmlns:p14="http://schemas.microsoft.com/office/powerpoint/2010/main" val="21093142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2657732"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可持续性指标</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4" name="图片 3"/>
          <p:cNvPicPr>
            <a:picLocks noChangeAspect="1"/>
          </p:cNvPicPr>
          <p:nvPr/>
        </p:nvPicPr>
        <p:blipFill>
          <a:blip r:embed="rId3"/>
          <a:stretch>
            <a:fillRect/>
          </a:stretch>
        </p:blipFill>
        <p:spPr>
          <a:xfrm>
            <a:off x="748856" y="1413792"/>
            <a:ext cx="11058525" cy="4391025"/>
          </a:xfrm>
          <a:prstGeom prst="rect">
            <a:avLst/>
          </a:prstGeom>
        </p:spPr>
      </p:pic>
    </p:spTree>
    <p:extLst>
      <p:ext uri="{BB962C8B-B14F-4D97-AF65-F5344CB8AC3E}">
        <p14:creationId xmlns:p14="http://schemas.microsoft.com/office/powerpoint/2010/main" val="33593208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67"/>
          <p:cNvSpPr/>
          <p:nvPr/>
        </p:nvSpPr>
        <p:spPr>
          <a:xfrm>
            <a:off x="748856" y="391595"/>
            <a:ext cx="2657732" cy="734903"/>
          </a:xfrm>
          <a:prstGeom prst="roundRect">
            <a:avLst/>
          </a:prstGeom>
          <a:solidFill>
            <a:schemeClr val="accent1"/>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903" anchor="ctr" anchorCtr="0">
            <a:noAutofit/>
          </a:bodyPr>
          <a:lstStyle/>
          <a:p>
            <a:pPr algn="ctr" defTabSz="1362541">
              <a:lnSpc>
                <a:spcPct val="120000"/>
              </a:lnSpc>
              <a:spcAft>
                <a:spcPct val="35000"/>
              </a:spcAft>
            </a:pPr>
            <a:r>
              <a:rPr lang="zh-CN" alt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rPr>
              <a:t>应用程序设计</a:t>
            </a:r>
            <a:endParaRPr lang="en-US" sz="1866"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p:cNvPicPr>
            <a:picLocks noChangeAspect="1"/>
          </p:cNvPicPr>
          <p:nvPr/>
        </p:nvPicPr>
        <p:blipFill>
          <a:blip r:embed="rId3"/>
          <a:stretch>
            <a:fillRect/>
          </a:stretch>
        </p:blipFill>
        <p:spPr>
          <a:xfrm>
            <a:off x="580382" y="1918952"/>
            <a:ext cx="11233369" cy="3182960"/>
          </a:xfrm>
          <a:prstGeom prst="rect">
            <a:avLst/>
          </a:prstGeom>
        </p:spPr>
      </p:pic>
      <p:sp>
        <p:nvSpPr>
          <p:cNvPr id="5" name="矩形 4"/>
          <p:cNvSpPr/>
          <p:nvPr/>
        </p:nvSpPr>
        <p:spPr>
          <a:xfrm>
            <a:off x="4823253" y="5366332"/>
            <a:ext cx="22621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应用程序设计的分类</a:t>
            </a:r>
          </a:p>
        </p:txBody>
      </p:sp>
    </p:spTree>
    <p:extLst>
      <p:ext uri="{BB962C8B-B14F-4D97-AF65-F5344CB8AC3E}">
        <p14:creationId xmlns:p14="http://schemas.microsoft.com/office/powerpoint/2010/main" val="16554970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1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0"/>
</p:tagLst>
</file>

<file path=ppt/tags/tag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1"/>
</p:tagLst>
</file>

<file path=ppt/tags/tag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2"/>
</p:tagLst>
</file>

<file path=ppt/tags/tag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8"/>
</p:tagLst>
</file>

<file path=ppt/theme/theme1.xml><?xml version="1.0" encoding="utf-8"?>
<a:theme xmlns:a="http://schemas.openxmlformats.org/drawingml/2006/main" name="Office 主题​​">
  <a:themeElements>
    <a:clrScheme name="自定义 937">
      <a:dk1>
        <a:sysClr val="windowText" lastClr="000000"/>
      </a:dk1>
      <a:lt1>
        <a:sysClr val="window" lastClr="FFFFFF"/>
      </a:lt1>
      <a:dk2>
        <a:srgbClr val="44546A"/>
      </a:dk2>
      <a:lt2>
        <a:srgbClr val="E7E6E6"/>
      </a:lt2>
      <a:accent1>
        <a:srgbClr val="51718D"/>
      </a:accent1>
      <a:accent2>
        <a:srgbClr val="91ACC2"/>
      </a:accent2>
      <a:accent3>
        <a:srgbClr val="51718D"/>
      </a:accent3>
      <a:accent4>
        <a:srgbClr val="91ACC2"/>
      </a:accent4>
      <a:accent5>
        <a:srgbClr val="51718D"/>
      </a:accent5>
      <a:accent6>
        <a:srgbClr val="91ACC2"/>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6546</TotalTime>
  <Words>2226</Words>
  <Application>Microsoft Office PowerPoint</Application>
  <PresentationFormat>宽屏</PresentationFormat>
  <Paragraphs>252</Paragraphs>
  <Slides>48</Slides>
  <Notes>47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等线</vt:lpstr>
      <vt:lpstr>等线 Light</vt:lpstr>
      <vt:lpstr>方正姚体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杜 亮</cp:lastModifiedBy>
  <cp:revision>377</cp:revision>
  <dcterms:created xsi:type="dcterms:W3CDTF">2017-07-09T11:42:26Z</dcterms:created>
  <dcterms:modified xsi:type="dcterms:W3CDTF">2019-05-21T02:36:06Z</dcterms:modified>
</cp:coreProperties>
</file>