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81" r:id="rId2"/>
    <p:sldId id="323" r:id="rId3"/>
    <p:sldId id="256" r:id="rId4"/>
    <p:sldId id="282" r:id="rId5"/>
    <p:sldId id="327" r:id="rId6"/>
    <p:sldId id="307" r:id="rId7"/>
    <p:sldId id="328" r:id="rId8"/>
    <p:sldId id="308" r:id="rId9"/>
    <p:sldId id="329" r:id="rId10"/>
    <p:sldId id="285" r:id="rId11"/>
    <p:sldId id="330" r:id="rId12"/>
    <p:sldId id="332" r:id="rId13"/>
    <p:sldId id="331" r:id="rId14"/>
    <p:sldId id="333" r:id="rId15"/>
    <p:sldId id="334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955"/>
    <a:srgbClr val="920240"/>
    <a:srgbClr val="750334"/>
    <a:srgbClr val="CBCBCB"/>
    <a:srgbClr val="373435"/>
    <a:srgbClr val="C990A9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7C134-0F50-443D-A255-6470DAD9BFFC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1BEEB-EA0D-40E3-9DC2-9EA8998B9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3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1BEEB-EA0D-40E3-9DC2-9EA8998B9D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5ECC-7BCA-4849-BBDF-86CF7F8BE7AA}" type="datetimeFigureOut">
              <a:rPr lang="zh-CN" altLang="en-US" smtClean="0"/>
              <a:t>2019/5/23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734FC-0755-4651-9BAF-492DC698CE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" y="0"/>
            <a:ext cx="1219144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9670" y="802005"/>
            <a:ext cx="10042525" cy="1036955"/>
          </a:xfrm>
          <a:prstGeom prst="rect">
            <a:avLst/>
          </a:prstGeom>
          <a:solidFill>
            <a:srgbClr val="A319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Modern Debugging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96033" y="5264806"/>
            <a:ext cx="847344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319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李红旗   </a:t>
            </a:r>
            <a:r>
              <a:rPr lang="en-US" altLang="zh-CN" sz="2000" dirty="0">
                <a:solidFill>
                  <a:srgbClr val="A319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S1810W0779</a:t>
            </a:r>
            <a:endParaRPr lang="zh-CN" altLang="en-US" sz="2000" dirty="0">
              <a:solidFill>
                <a:srgbClr val="A319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34285" y="2562225"/>
            <a:ext cx="7123430" cy="874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COMMUNICATIONS OF THE ACM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7985" y="232410"/>
            <a:ext cx="5151755" cy="516890"/>
          </a:xfrm>
          <a:prstGeom prst="roundRect">
            <a:avLst>
              <a:gd name="adj" fmla="val 46354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8063" y="232402"/>
            <a:ext cx="1573437" cy="516845"/>
          </a:xfrm>
          <a:prstGeom prst="roundRect">
            <a:avLst>
              <a:gd name="adj" fmla="val 46354"/>
            </a:avLst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66950" y="259715"/>
            <a:ext cx="2740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使软件更容易测试</a:t>
            </a:r>
            <a:endParaRPr lang="en-US" altLang="zh-CN" sz="2400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99366" y="4305184"/>
            <a:ext cx="7425055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</a:p>
          <a:p>
            <a:pPr indent="0"/>
            <a:r>
              <a:rPr lang="en-US" altLang="zh-CN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High-level language</a:t>
            </a:r>
          </a:p>
          <a:p>
            <a:pPr indent="0"/>
            <a:r>
              <a:rPr lang="en-US" altLang="zh-CN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Insights from Data Analytics</a:t>
            </a:r>
          </a:p>
          <a:p>
            <a:pPr indent="0"/>
            <a:r>
              <a:rPr lang="en-US" altLang="zh-CN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Version control</a:t>
            </a:r>
          </a:p>
          <a:p>
            <a:pPr indent="0"/>
            <a:endParaRPr lang="en-US" altLang="zh-CN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隔离故障的一个有用方法是在软件中构建和使用调试工具。这里的目的是使软件的操作更加可预测而且透明</a:t>
            </a:r>
            <a:r>
              <a:rPr lang="en-US" altLang="zh-CN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</a:t>
            </a:r>
            <a:endParaRPr lang="zh-CN" altLang="en-US" b="0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E0DB2D4-BED4-4A1A-B476-28B19E783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8" y="1984172"/>
            <a:ext cx="3324225" cy="1238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3B4956C-9578-440E-83D0-CB3C30273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97" y="1984172"/>
            <a:ext cx="1580952" cy="12571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047E901-548D-4828-A736-54DB58AB0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67" y="1984172"/>
            <a:ext cx="1590476" cy="9619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5E83C73-DEC7-4BEA-AB85-F9C063264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658" y="1984172"/>
            <a:ext cx="609524" cy="676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5400000">
            <a:off x="3400396" y="1403499"/>
            <a:ext cx="530352" cy="457200"/>
          </a:xfrm>
          <a:prstGeom prst="triangl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57326" y="1301852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27447" y="1370963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1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57326" y="2248149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27447" y="2317260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2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57326" y="319444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27447" y="326355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3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57326" y="4162007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27447" y="4231118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4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3519377" cy="6858000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157326" y="519591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327447" y="526502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5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69066" y="1409834"/>
            <a:ext cx="338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altLang="en-US" sz="2400" b="1" dirty="0">
              <a:solidFill>
                <a:srgbClr val="A319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6032" y="4154956"/>
            <a:ext cx="599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A319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ym typeface="+mn-ea"/>
              </a:rPr>
              <a:t>针对操作系统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分布式系统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000253" y="2347777"/>
            <a:ext cx="338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Web</a:t>
            </a:r>
            <a:r>
              <a:rPr lang="zh-CN" altLang="en-US" sz="2400" b="1" dirty="0"/>
              <a:t>检索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76032" y="3282058"/>
            <a:ext cx="3381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软件开发过程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76032" y="5308720"/>
            <a:ext cx="389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使软件更容易测试</a:t>
            </a:r>
          </a:p>
        </p:txBody>
      </p:sp>
      <p:sp>
        <p:nvSpPr>
          <p:cNvPr id="26" name="椭圆 25"/>
          <p:cNvSpPr/>
          <p:nvPr/>
        </p:nvSpPr>
        <p:spPr>
          <a:xfrm>
            <a:off x="759040" y="774505"/>
            <a:ext cx="1997242" cy="1997242"/>
          </a:xfrm>
          <a:prstGeom prst="ellipse">
            <a:avLst/>
          </a:prstGeom>
          <a:solidFill>
            <a:srgbClr val="750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50334"/>
                </a:solidFill>
              </a:rPr>
              <a:t>LOGO</a:t>
            </a:r>
            <a:endParaRPr lang="zh-CN" altLang="en-US" sz="2000" dirty="0">
              <a:solidFill>
                <a:srgbClr val="750334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9040" y="661777"/>
            <a:ext cx="1997242" cy="1997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7503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2756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7985" y="232410"/>
            <a:ext cx="5513194" cy="516890"/>
          </a:xfrm>
          <a:prstGeom prst="roundRect">
            <a:avLst>
              <a:gd name="adj" fmla="val 46354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8063" y="232402"/>
            <a:ext cx="1573437" cy="516845"/>
          </a:xfrm>
          <a:prstGeom prst="roundRect">
            <a:avLst>
              <a:gd name="adj" fmla="val 46354"/>
            </a:avLst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2751" y="259715"/>
            <a:ext cx="393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针对操作系统</a:t>
            </a:r>
            <a:r>
              <a:rPr lang="en-US" altLang="zh-CN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  <a:endParaRPr lang="en-US" altLang="zh-CN" sz="2400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D014BD-D845-4A03-89A5-4CB7AB4B7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8385"/>
            <a:ext cx="6618346" cy="44151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99D1BF-4C1D-4EF1-8884-8ADA502B9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47" y="1118384"/>
            <a:ext cx="5573652" cy="44151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BCDD61-A83A-4C3A-BF5C-1B43E147E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" y="3115559"/>
            <a:ext cx="4896277" cy="37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5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7985" y="232410"/>
            <a:ext cx="5513194" cy="516890"/>
          </a:xfrm>
          <a:prstGeom prst="roundRect">
            <a:avLst>
              <a:gd name="adj" fmla="val 46354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8063" y="232402"/>
            <a:ext cx="1573437" cy="516845"/>
          </a:xfrm>
          <a:prstGeom prst="roundRect">
            <a:avLst>
              <a:gd name="adj" fmla="val 46354"/>
            </a:avLst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2751" y="259715"/>
            <a:ext cx="393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针对操作系统</a:t>
            </a:r>
            <a:r>
              <a:rPr lang="en-US" altLang="zh-CN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  <a:endParaRPr lang="en-US" altLang="zh-CN" sz="2400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BC8875-39A1-45B4-9B02-12BB66F75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2" y="923008"/>
            <a:ext cx="8986887" cy="59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3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7985" y="232410"/>
            <a:ext cx="5513194" cy="516890"/>
          </a:xfrm>
          <a:prstGeom prst="roundRect">
            <a:avLst>
              <a:gd name="adj" fmla="val 46354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8063" y="232402"/>
            <a:ext cx="1573437" cy="516845"/>
          </a:xfrm>
          <a:prstGeom prst="roundRect">
            <a:avLst>
              <a:gd name="adj" fmla="val 46354"/>
            </a:avLst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2751" y="259715"/>
            <a:ext cx="393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针对操作系统</a:t>
            </a:r>
            <a:r>
              <a:rPr lang="en-US" altLang="zh-CN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  <a:endParaRPr lang="en-US" altLang="zh-CN" sz="2400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8BDC75-F304-49A4-8D15-B77EFA62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839"/>
            <a:ext cx="7384083" cy="4112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3994FC-6F98-4BB3-90FC-A8678D7B5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416333"/>
            <a:ext cx="5505450" cy="44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0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7985" y="232410"/>
            <a:ext cx="5513194" cy="516890"/>
          </a:xfrm>
          <a:prstGeom prst="roundRect">
            <a:avLst>
              <a:gd name="adj" fmla="val 46354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8063" y="232402"/>
            <a:ext cx="1573437" cy="516845"/>
          </a:xfrm>
          <a:prstGeom prst="roundRect">
            <a:avLst>
              <a:gd name="adj" fmla="val 46354"/>
            </a:avLst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92751" y="259715"/>
            <a:ext cx="3930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针对操作系统</a:t>
            </a:r>
            <a:r>
              <a:rPr lang="en-US" altLang="zh-CN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  <a:endParaRPr lang="en-US" altLang="zh-CN" sz="2400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80CA5A-944A-4BDE-954D-39C5D2654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108"/>
            <a:ext cx="7541443" cy="52884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FEB2A8-3C14-46F4-B95E-2CD603AC7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04" y="1027108"/>
            <a:ext cx="6444794" cy="52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5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24920"/>
            <a:ext cx="12192000" cy="3559690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42445" y="2497541"/>
            <a:ext cx="89392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920240"/>
                </a:solidFill>
                <a:latin typeface="Bodoni MT Black" panose="02070A03080606020203" pitchFamily="18" charset="0"/>
              </a:rPr>
              <a:t>Thank You</a:t>
            </a:r>
            <a:endParaRPr lang="zh-CN" altLang="en-US" sz="11500" dirty="0">
              <a:solidFill>
                <a:srgbClr val="920240"/>
              </a:solidFill>
              <a:latin typeface="Bodoni MT Black" panose="02070A030806060202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2838" y="2497541"/>
            <a:ext cx="89392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rgbClr val="CBCBCB"/>
                </a:solidFill>
                <a:latin typeface="Bodoni MT Black" panose="02070A03080606020203" pitchFamily="18" charset="0"/>
              </a:rPr>
              <a:t>Thank You</a:t>
            </a:r>
            <a:endParaRPr lang="zh-CN" altLang="en-US" sz="11500" dirty="0">
              <a:solidFill>
                <a:srgbClr val="CBCBCB"/>
              </a:solidFill>
              <a:latin typeface="Bodoni MT Black" panose="02070A030806060202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5400000">
            <a:off x="3400396" y="1403499"/>
            <a:ext cx="530352" cy="457200"/>
          </a:xfrm>
          <a:prstGeom prst="triangl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57326" y="1301852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27447" y="1370963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1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57326" y="2248149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27447" y="2317260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2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57326" y="319444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27447" y="326355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3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57326" y="4162007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27447" y="4231118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4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3519377" cy="6858000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157326" y="519591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327447" y="526502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5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76032" y="1273132"/>
            <a:ext cx="338115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A319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976032" y="2357032"/>
            <a:ext cx="33811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976032" y="3304004"/>
            <a:ext cx="33811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软件开发过程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76032" y="4270701"/>
            <a:ext cx="33811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使软件更容易测试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76032" y="5308720"/>
            <a:ext cx="389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针对操作系统调用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26" name="椭圆 25"/>
          <p:cNvSpPr/>
          <p:nvPr/>
        </p:nvSpPr>
        <p:spPr>
          <a:xfrm>
            <a:off x="759040" y="774505"/>
            <a:ext cx="1997242" cy="1997242"/>
          </a:xfrm>
          <a:prstGeom prst="ellipse">
            <a:avLst/>
          </a:prstGeom>
          <a:solidFill>
            <a:srgbClr val="750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50334"/>
                </a:solidFill>
              </a:rPr>
              <a:t>LOGO</a:t>
            </a:r>
            <a:endParaRPr lang="zh-CN" altLang="en-US" sz="2000" dirty="0">
              <a:solidFill>
                <a:srgbClr val="750334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9040" y="661777"/>
            <a:ext cx="1997242" cy="1997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7503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7985" y="232410"/>
            <a:ext cx="5151755" cy="516890"/>
          </a:xfrm>
          <a:prstGeom prst="roundRect">
            <a:avLst>
              <a:gd name="adj" fmla="val 46354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8063" y="232402"/>
            <a:ext cx="1573437" cy="516845"/>
          </a:xfrm>
          <a:prstGeom prst="roundRect">
            <a:avLst>
              <a:gd name="adj" fmla="val 46354"/>
            </a:avLst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66950" y="259715"/>
            <a:ext cx="2740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7985" y="2991796"/>
            <a:ext cx="623474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尽管软件开发技术在不断发展，但</a:t>
            </a:r>
            <a:r>
              <a:rPr lang="en-US" altLang="zh-CN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bug</a:t>
            </a:r>
            <a:r>
              <a:rPr lang="zh-CN" altLang="en-US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修复能力在过去</a:t>
            </a:r>
            <a:r>
              <a:rPr lang="en-US" altLang="zh-CN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年里并没有明显改善。</a:t>
            </a:r>
            <a:endParaRPr lang="en-US" altLang="zh-CN" b="1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没有接受过调试培训的开发人员，他们的工作时间有 </a:t>
            </a:r>
            <a:r>
              <a:rPr lang="en-US" altLang="zh-CN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20%</a:t>
            </a:r>
            <a:r>
              <a:rPr lang="zh-CN" altLang="en-US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 </a:t>
            </a:r>
            <a:r>
              <a:rPr lang="en-US" altLang="zh-CN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40%</a:t>
            </a:r>
            <a:r>
              <a:rPr lang="zh-CN" altLang="en-US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是在调试中度过的。</a:t>
            </a:r>
            <a:endParaRPr lang="en-US" altLang="zh-CN" b="1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B956DB-5B15-4D10-9F0C-9E958564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730" y="0"/>
            <a:ext cx="42688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7985" y="232410"/>
            <a:ext cx="5151755" cy="516890"/>
          </a:xfrm>
          <a:prstGeom prst="roundRect">
            <a:avLst>
              <a:gd name="adj" fmla="val 46354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8063" y="232402"/>
            <a:ext cx="1573437" cy="516845"/>
          </a:xfrm>
          <a:prstGeom prst="roundRect">
            <a:avLst>
              <a:gd name="adj" fmla="val 46354"/>
            </a:avLst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66950" y="259715"/>
            <a:ext cx="2740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74781" y="4869783"/>
            <a:ext cx="9518015" cy="15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zh-CN" altLang="en-US" b="1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目的：通过收集测试方法的知识和理论，实践，工具和技术来武装开发人员。</a:t>
            </a:r>
            <a:endParaRPr lang="en-US" altLang="zh-CN" b="1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rgbClr val="9202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5CA044-1726-45B2-BDDB-30A157A4B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9" y="2890913"/>
            <a:ext cx="3771429" cy="22857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0AE859-67D2-42CA-A5BD-FC3AC59D9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98" y="1512580"/>
            <a:ext cx="2609524" cy="1819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4B4CF8-6D94-441A-9A91-80D2A083C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34" y="2290128"/>
            <a:ext cx="2571429" cy="24285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5400000">
            <a:off x="3400396" y="1403499"/>
            <a:ext cx="530352" cy="457200"/>
          </a:xfrm>
          <a:prstGeom prst="triangl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57326" y="1301852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27447" y="1370963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1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57326" y="2248149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27447" y="2317260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2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57326" y="319444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27447" y="326355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3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57326" y="4162007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27447" y="4231118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4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3519377" cy="6858000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157326" y="519591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327447" y="526502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5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69066" y="1409834"/>
            <a:ext cx="338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altLang="en-US" sz="2400" b="1" dirty="0">
              <a:solidFill>
                <a:srgbClr val="A319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12243" y="2335761"/>
            <a:ext cx="3381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>
                <a:solidFill>
                  <a:srgbClr val="A31955"/>
                </a:solidFill>
              </a:rPr>
              <a:t>Web</a:t>
            </a:r>
            <a:r>
              <a:rPr lang="zh-CN" altLang="en-US" sz="3200" dirty="0">
                <a:solidFill>
                  <a:srgbClr val="A31955"/>
                </a:solidFill>
              </a:rPr>
              <a:t>检索</a:t>
            </a:r>
            <a:endParaRPr lang="zh-CN" altLang="en-US" sz="3200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76032" y="3304004"/>
            <a:ext cx="33811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软件开发过程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76032" y="4270701"/>
            <a:ext cx="33811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使软件更容易测试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76032" y="5308720"/>
            <a:ext cx="389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针对操作系统调用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26" name="椭圆 25"/>
          <p:cNvSpPr/>
          <p:nvPr/>
        </p:nvSpPr>
        <p:spPr>
          <a:xfrm>
            <a:off x="759040" y="774505"/>
            <a:ext cx="1997242" cy="1997242"/>
          </a:xfrm>
          <a:prstGeom prst="ellipse">
            <a:avLst/>
          </a:prstGeom>
          <a:solidFill>
            <a:srgbClr val="750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50334"/>
                </a:solidFill>
              </a:rPr>
              <a:t>LOGO</a:t>
            </a:r>
            <a:endParaRPr lang="zh-CN" altLang="en-US" sz="2000" dirty="0">
              <a:solidFill>
                <a:srgbClr val="750334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9040" y="661777"/>
            <a:ext cx="1997242" cy="1997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7503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14689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7985" y="232410"/>
            <a:ext cx="3707765" cy="516890"/>
          </a:xfrm>
          <a:prstGeom prst="roundRect">
            <a:avLst>
              <a:gd name="adj" fmla="val 46354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8063" y="232402"/>
            <a:ext cx="1573437" cy="516845"/>
          </a:xfrm>
          <a:prstGeom prst="roundRect">
            <a:avLst>
              <a:gd name="adj" fmla="val 46354"/>
            </a:avLst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66950" y="259715"/>
            <a:ext cx="1611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A31955"/>
                </a:solidFill>
              </a:rPr>
              <a:t>Web</a:t>
            </a:r>
            <a:r>
              <a:rPr lang="zh-CN" altLang="en-US" sz="2400" dirty="0">
                <a:solidFill>
                  <a:srgbClr val="A31955"/>
                </a:solidFill>
              </a:rPr>
              <a:t>检索</a:t>
            </a:r>
            <a:endParaRPr lang="zh-CN" altLang="en-US" sz="24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7404" y="6165215"/>
            <a:ext cx="449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尤其是大量使用三方包的时候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EC37A3-2910-461B-A643-ACE20A74F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" y="1863696"/>
            <a:ext cx="3632311" cy="13428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6226E4-3B64-464F-9175-D31DE4EC6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" y="3514429"/>
            <a:ext cx="3632311" cy="809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EF93916-BB7B-4C5B-956B-5CDF5E00A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60" y="1863696"/>
            <a:ext cx="7786540" cy="37852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B684A1-C283-4549-853A-A778B9A1EE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" y="4921545"/>
            <a:ext cx="3632311" cy="809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5400000">
            <a:off x="3400396" y="1403499"/>
            <a:ext cx="530352" cy="457200"/>
          </a:xfrm>
          <a:prstGeom prst="triangl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57326" y="1301852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27447" y="1370963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1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57326" y="2248149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27447" y="2317260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2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57326" y="319444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27447" y="326355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3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57326" y="4162007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27447" y="4231118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4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3519377" cy="6858000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157326" y="519591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327447" y="526502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5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69066" y="1409834"/>
            <a:ext cx="338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altLang="en-US" sz="2400" b="1" dirty="0">
              <a:solidFill>
                <a:srgbClr val="A319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6032" y="3196564"/>
            <a:ext cx="4523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A319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软件开发过程</a:t>
            </a:r>
            <a:endParaRPr lang="zh-CN" altLang="en-US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00253" y="2347777"/>
            <a:ext cx="338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Web</a:t>
            </a:r>
            <a:r>
              <a:rPr lang="zh-CN" altLang="en-US" sz="2400" b="1" dirty="0"/>
              <a:t>检索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76032" y="4270701"/>
            <a:ext cx="338115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使软件更容易测试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76032" y="5308720"/>
            <a:ext cx="389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针对操作系统调用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26" name="椭圆 25"/>
          <p:cNvSpPr/>
          <p:nvPr/>
        </p:nvSpPr>
        <p:spPr>
          <a:xfrm>
            <a:off x="759040" y="774505"/>
            <a:ext cx="1997242" cy="1997242"/>
          </a:xfrm>
          <a:prstGeom prst="ellipse">
            <a:avLst/>
          </a:prstGeom>
          <a:solidFill>
            <a:srgbClr val="750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50334"/>
                </a:solidFill>
              </a:rPr>
              <a:t>LOGO</a:t>
            </a:r>
            <a:endParaRPr lang="zh-CN" altLang="en-US" sz="2000" dirty="0">
              <a:solidFill>
                <a:srgbClr val="750334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9040" y="661777"/>
            <a:ext cx="1997242" cy="1997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7503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05534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87985" y="232410"/>
            <a:ext cx="3707765" cy="516890"/>
          </a:xfrm>
          <a:prstGeom prst="roundRect">
            <a:avLst>
              <a:gd name="adj" fmla="val 46354"/>
            </a:avLst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88063" y="232402"/>
            <a:ext cx="1573437" cy="516845"/>
          </a:xfrm>
          <a:prstGeom prst="roundRect">
            <a:avLst>
              <a:gd name="adj" fmla="val 46354"/>
            </a:avLst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36191" y="259715"/>
            <a:ext cx="243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软件开发过程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9872" y="5963898"/>
            <a:ext cx="528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9202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单元测试，动静态分析，持续集成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B1EAAB-BF05-4ED4-ABF2-6E8F79E37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72" y="1669988"/>
            <a:ext cx="1847619" cy="1104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61CD19-D60A-4648-A95F-32A97D670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3" y="3961288"/>
            <a:ext cx="3009524" cy="7333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CAD47D-5700-4FDF-B4FF-8E8E37485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3" y="2986051"/>
            <a:ext cx="1771429" cy="657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A06A454-ACF1-4ECB-A731-03FD8260D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152" y="1669988"/>
            <a:ext cx="1952381" cy="6952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CC5FBCE-209F-487A-A6A0-3B98A1A9C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45" y="4132072"/>
            <a:ext cx="630542" cy="63054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54FF342-8750-4D8D-9437-FD576579E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43" y="4132072"/>
            <a:ext cx="1907195" cy="63054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C63ABBF-C7A4-4D60-B2E1-D69D34020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083" y="1675326"/>
            <a:ext cx="2647619" cy="1676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5400000">
            <a:off x="3400396" y="1403499"/>
            <a:ext cx="530352" cy="457200"/>
          </a:xfrm>
          <a:prstGeom prst="triangl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57326" y="1301852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27447" y="1370963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1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157326" y="2248149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27447" y="2317260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2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57326" y="319444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27447" y="326355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3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57326" y="4162007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27447" y="4231118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4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0"/>
            <a:ext cx="3519377" cy="6858000"/>
          </a:xfrm>
          <a:prstGeom prst="rect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157326" y="5195916"/>
            <a:ext cx="6815471" cy="616689"/>
          </a:xfrm>
          <a:prstGeom prst="roundRect">
            <a:avLst>
              <a:gd name="adj" fmla="val 50000"/>
            </a:avLst>
          </a:prstGeom>
          <a:noFill/>
          <a:ln>
            <a:solidFill>
              <a:srgbClr val="C99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327447" y="5265027"/>
            <a:ext cx="478465" cy="478465"/>
          </a:xfrm>
          <a:prstGeom prst="ellipse">
            <a:avLst/>
          </a:prstGeom>
          <a:solidFill>
            <a:srgbClr val="920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Broadway" panose="04040905080B02020502" pitchFamily="82" charset="0"/>
              </a:rPr>
              <a:t>5</a:t>
            </a:r>
            <a:endParaRPr lang="zh-CN" altLang="en-US" dirty="0">
              <a:latin typeface="Broadway" panose="04040905080B02020502" pitchFamily="8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69066" y="1409834"/>
            <a:ext cx="338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背景</a:t>
            </a:r>
            <a:endParaRPr lang="zh-CN" altLang="en-US" sz="2400" b="1" dirty="0">
              <a:solidFill>
                <a:srgbClr val="A319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6032" y="4154956"/>
            <a:ext cx="599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A319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使软件更容易测试</a:t>
            </a:r>
            <a:endParaRPr lang="zh-CN" altLang="en-US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00253" y="2347777"/>
            <a:ext cx="338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Web</a:t>
            </a:r>
            <a:r>
              <a:rPr lang="zh-CN" altLang="en-US" sz="2400" b="1" dirty="0"/>
              <a:t>检索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76032" y="3282058"/>
            <a:ext cx="3381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软件开发过程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976032" y="5308720"/>
            <a:ext cx="389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针对操作系统调用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</a:t>
            </a:r>
          </a:p>
        </p:txBody>
      </p:sp>
      <p:sp>
        <p:nvSpPr>
          <p:cNvPr id="26" name="椭圆 25"/>
          <p:cNvSpPr/>
          <p:nvPr/>
        </p:nvSpPr>
        <p:spPr>
          <a:xfrm>
            <a:off x="759040" y="774505"/>
            <a:ext cx="1997242" cy="1997242"/>
          </a:xfrm>
          <a:prstGeom prst="ellipse">
            <a:avLst/>
          </a:prstGeom>
          <a:solidFill>
            <a:srgbClr val="750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50334"/>
                </a:solidFill>
              </a:rPr>
              <a:t>LOGO</a:t>
            </a:r>
            <a:endParaRPr lang="zh-CN" altLang="en-US" sz="2000" dirty="0">
              <a:solidFill>
                <a:srgbClr val="750334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59040" y="661777"/>
            <a:ext cx="1997242" cy="19972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rgbClr val="7503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1919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295</Words>
  <Application>Microsoft Office PowerPoint</Application>
  <PresentationFormat>宽屏</PresentationFormat>
  <Paragraphs>97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微软雅黑</vt:lpstr>
      <vt:lpstr>等线</vt:lpstr>
      <vt:lpstr>Arial</vt:lpstr>
      <vt:lpstr>Bodoni MT Black</vt:lpstr>
      <vt:lpstr>Broadway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Nee</dc:creator>
  <cp:lastModifiedBy>Lee Ware</cp:lastModifiedBy>
  <cp:revision>140</cp:revision>
  <dcterms:created xsi:type="dcterms:W3CDTF">2013-10-18T15:43:00Z</dcterms:created>
  <dcterms:modified xsi:type="dcterms:W3CDTF">2019-05-23T01:14:46Z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