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1" r:id="rId4"/>
    <p:sldId id="286" r:id="rId5"/>
    <p:sldId id="336" r:id="rId6"/>
    <p:sldId id="308" r:id="rId7"/>
    <p:sldId id="337" r:id="rId8"/>
    <p:sldId id="282" r:id="rId9"/>
    <p:sldId id="307" r:id="rId10"/>
    <p:sldId id="309" r:id="rId11"/>
    <p:sldId id="310" r:id="rId12"/>
    <p:sldId id="311" r:id="rId13"/>
    <p:sldId id="312" r:id="rId14"/>
    <p:sldId id="313" r:id="rId15"/>
    <p:sldId id="314" r:id="rId16"/>
    <p:sldId id="315" r:id="rId17"/>
    <p:sldId id="316" r:id="rId18"/>
    <p:sldId id="318" r:id="rId19"/>
    <p:sldId id="283" r:id="rId20"/>
    <p:sldId id="339" r:id="rId21"/>
    <p:sldId id="340" r:id="rId22"/>
    <p:sldId id="341" r:id="rId23"/>
    <p:sldId id="370" r:id="rId24"/>
    <p:sldId id="284" r:id="rId25"/>
    <p:sldId id="352" r:id="rId26"/>
    <p:sldId id="353" r:id="rId27"/>
    <p:sldId id="354" r:id="rId28"/>
    <p:sldId id="355" r:id="rId29"/>
    <p:sldId id="357" r:id="rId30"/>
    <p:sldId id="358" r:id="rId31"/>
    <p:sldId id="360" r:id="rId32"/>
    <p:sldId id="372" r:id="rId33"/>
    <p:sldId id="371" r:id="rId34"/>
    <p:sldId id="37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73274" autoAdjust="0"/>
  </p:normalViewPr>
  <p:slideViewPr>
    <p:cSldViewPr snapToGrid="0" showGuides="1">
      <p:cViewPr varScale="1">
        <p:scale>
          <a:sx n="53" d="100"/>
          <a:sy n="53" d="100"/>
        </p:scale>
        <p:origin x="1290" y="78"/>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关于云计算的一份宣言。作者数量很多，差不多有二十几个（论文第一页全是作者姓名）。</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406218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影响可靠性最大的一个因素就是各种各样的软硬件故障（应该叫</a:t>
            </a:r>
            <a:r>
              <a:rPr lang="en-US" altLang="zh-CN" dirty="0" smtClean="0"/>
              <a:t>Failures</a:t>
            </a:r>
            <a:r>
              <a:rPr lang="zh-CN" altLang="en-US" dirty="0" smtClean="0"/>
              <a:t>，翻译成故障好像不太对）。由于云数据中心（</a:t>
            </a:r>
            <a:r>
              <a:rPr lang="en-US" altLang="zh-CN" dirty="0" smtClean="0"/>
              <a:t>CDCs</a:t>
            </a:r>
            <a:r>
              <a:rPr lang="zh-CN" altLang="en-US" dirty="0" smtClean="0"/>
              <a:t>）规模大、结构复杂（内部相互连接并且依赖关系也比较多），故障率会被放大。硬件故障、资源丢失错误、溢出、网络故障、超时、软件设计缺陷等等都会对云数据中心的可靠性产生巨大影响。并且有些错误会升级、产生级联效果，一级一级放大最终造成巨大故障。</a:t>
            </a:r>
            <a:endParaRPr lang="en-US" altLang="zh-CN" dirty="0" smtClean="0"/>
          </a:p>
          <a:p>
            <a:r>
              <a:rPr lang="zh-CN" altLang="en-US" dirty="0" smtClean="0"/>
              <a:t>目前已经有针对分布式计算可靠性的研究，但是并不能直接应用到云计算上面来。由于云计算规模大、共享服务模型、网络连接复杂、软硬件异质（架构不同），很难对云计算的可靠性进行分析和度量。</a:t>
            </a:r>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13</a:t>
            </a:fld>
            <a:endParaRPr lang="zh-CN" altLang="en-US"/>
          </a:p>
        </p:txBody>
      </p:sp>
    </p:spTree>
    <p:extLst>
      <p:ext uri="{BB962C8B-B14F-4D97-AF65-F5344CB8AC3E}">
        <p14:creationId xmlns:p14="http://schemas.microsoft.com/office/powerpoint/2010/main" val="83229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可持续性的第一个问题就是电能问题。有报告说：。根据</a:t>
            </a:r>
            <a:r>
              <a:rPr lang="en-US" altLang="zh-CN" dirty="0" smtClean="0"/>
              <a:t>IDC</a:t>
            </a:r>
            <a:r>
              <a:rPr lang="zh-CN" altLang="en-US" dirty="0" smtClean="0"/>
              <a:t>的统计报告：</a:t>
            </a:r>
            <a:r>
              <a:rPr lang="en-US" altLang="zh-CN" dirty="0" smtClean="0"/>
              <a:t>2017</a:t>
            </a:r>
            <a:r>
              <a:rPr lang="zh-CN" altLang="en-US" dirty="0" smtClean="0"/>
              <a:t>年全球运营的</a:t>
            </a:r>
            <a:r>
              <a:rPr lang="en-US" altLang="zh-CN" dirty="0" smtClean="0"/>
              <a:t>CDCs</a:t>
            </a:r>
            <a:r>
              <a:rPr lang="zh-CN" altLang="en-US" dirty="0" smtClean="0"/>
              <a:t>总数为</a:t>
            </a:r>
            <a:r>
              <a:rPr lang="en-US" altLang="zh-CN" dirty="0" smtClean="0"/>
              <a:t>850</a:t>
            </a:r>
            <a:r>
              <a:rPr lang="zh-CN" altLang="en-US" dirty="0" smtClean="0"/>
              <a:t>万。这个数量相当恐怖。根据</a:t>
            </a:r>
            <a:r>
              <a:rPr lang="en-US" altLang="zh-CN" dirty="0" smtClean="0"/>
              <a:t>Greenpeace</a:t>
            </a:r>
            <a:r>
              <a:rPr lang="zh-CN" altLang="en-US" dirty="0" smtClean="0"/>
              <a:t>的报告，全球范围的云数据中心的每年用电量超过大部分国家，仅仅低于美国、中国、俄罗斯、日本四大经济体。目前没有现在在如何减少能耗这方面还没有什么研究。</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14</a:t>
            </a:fld>
            <a:endParaRPr lang="zh-CN" altLang="en-US"/>
          </a:p>
        </p:txBody>
      </p:sp>
    </p:spTree>
    <p:extLst>
      <p:ext uri="{BB962C8B-B14F-4D97-AF65-F5344CB8AC3E}">
        <p14:creationId xmlns:p14="http://schemas.microsoft.com/office/powerpoint/2010/main" val="51497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15</a:t>
            </a:fld>
            <a:endParaRPr lang="zh-CN" altLang="en-US"/>
          </a:p>
        </p:txBody>
      </p:sp>
    </p:spTree>
    <p:extLst>
      <p:ext uri="{BB962C8B-B14F-4D97-AF65-F5344CB8AC3E}">
        <p14:creationId xmlns:p14="http://schemas.microsoft.com/office/powerpoint/2010/main" val="238516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16</a:t>
            </a:fld>
            <a:endParaRPr lang="zh-CN" altLang="en-US"/>
          </a:p>
        </p:txBody>
      </p:sp>
    </p:spTree>
    <p:extLst>
      <p:ext uri="{BB962C8B-B14F-4D97-AF65-F5344CB8AC3E}">
        <p14:creationId xmlns:p14="http://schemas.microsoft.com/office/powerpoint/2010/main" val="286899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雾计算和边缘计算的区别：边缘计算将计算放置在</a:t>
            </a:r>
            <a:r>
              <a:rPr lang="en-US" altLang="zh-CN" dirty="0" smtClean="0"/>
              <a:t>IOT</a:t>
            </a:r>
            <a:r>
              <a:rPr lang="zh-CN" altLang="en-US" dirty="0" smtClean="0"/>
              <a:t>设备上（自己），依赖于对</a:t>
            </a:r>
            <a:r>
              <a:rPr lang="en-US" altLang="zh-CN" dirty="0" smtClean="0"/>
              <a:t>IOT</a:t>
            </a:r>
            <a:r>
              <a:rPr lang="zh-CN" altLang="en-US" dirty="0" smtClean="0"/>
              <a:t>设备进行编程，目前还不太流行。而雾计算将计算放置在网络节点即网络设备上。似乎是唯一的解决方法。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多方管理：</a:t>
            </a:r>
            <a:r>
              <a:rPr lang="en-US" altLang="zh-CN" dirty="0" err="1" smtClean="0"/>
              <a:t>EdgeX</a:t>
            </a:r>
            <a:r>
              <a:rPr lang="en-US" altLang="zh-CN" dirty="0" smtClean="0"/>
              <a:t> Foundry</a:t>
            </a:r>
            <a:r>
              <a:rPr lang="zh-CN" altLang="en-US" dirty="0" smtClean="0"/>
              <a:t>专门来解决这个问题。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分布式计算中的隐私问题：因为计算会被拓展到</a:t>
            </a:r>
            <a:r>
              <a:rPr lang="en-US" altLang="zh-CN" dirty="0" smtClean="0"/>
              <a:t>CDC</a:t>
            </a:r>
            <a:r>
              <a:rPr lang="zh-CN" altLang="en-US" dirty="0" smtClean="0"/>
              <a:t>和用户之间的很多节点上，那么在这么多设备上的安全和隐私是一个需要考虑的问题。</a:t>
            </a:r>
            <a:r>
              <a:rPr lang="en-US" altLang="zh-CN" dirty="0" smtClean="0"/>
              <a:t>Open Fog consortium</a:t>
            </a:r>
            <a:r>
              <a:rPr lang="zh-CN" altLang="en-US" dirty="0" smtClean="0"/>
              <a:t>已经开始尝试解决这个问题</a:t>
            </a:r>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t>21</a:t>
            </a:fld>
            <a:endParaRPr lang="zh-CN" altLang="en-US"/>
          </a:p>
        </p:txBody>
      </p:sp>
    </p:spTree>
    <p:extLst>
      <p:ext uri="{BB962C8B-B14F-4D97-AF65-F5344CB8AC3E}">
        <p14:creationId xmlns:p14="http://schemas.microsoft.com/office/powerpoint/2010/main" val="1164062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33</a:t>
            </a:fld>
            <a:endParaRPr lang="zh-CN" altLang="en-US"/>
          </a:p>
        </p:txBody>
      </p:sp>
    </p:spTree>
    <p:extLst>
      <p:ext uri="{BB962C8B-B14F-4D97-AF65-F5344CB8AC3E}">
        <p14:creationId xmlns:p14="http://schemas.microsoft.com/office/powerpoint/2010/main" val="67730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论文本身分为五个部分，分别是</a:t>
            </a:r>
            <a:r>
              <a:rPr lang="en-US" altLang="zh-CN" dirty="0" smtClean="0"/>
              <a:t>Motivation</a:t>
            </a:r>
            <a:r>
              <a:rPr lang="zh-CN" altLang="en-US" dirty="0" smtClean="0"/>
              <a:t>、</a:t>
            </a:r>
            <a:r>
              <a:rPr lang="en-US" altLang="zh-CN" dirty="0" smtClean="0"/>
              <a:t>state-of-the-art</a:t>
            </a:r>
            <a:r>
              <a:rPr lang="en-US" altLang="zh-CN" baseline="0" dirty="0" smtClean="0"/>
              <a:t> </a:t>
            </a:r>
            <a:r>
              <a:rPr lang="en-US" altLang="zh-CN" dirty="0" smtClean="0"/>
              <a:t>Challenges</a:t>
            </a:r>
            <a:r>
              <a:rPr lang="zh-CN" altLang="en-US" dirty="0" smtClean="0"/>
              <a:t>、</a:t>
            </a:r>
            <a:r>
              <a:rPr lang="en-US" altLang="zh-CN" dirty="0" smtClean="0"/>
              <a:t>emerging</a:t>
            </a:r>
            <a:r>
              <a:rPr lang="en-US" altLang="zh-CN" baseline="0" dirty="0" smtClean="0"/>
              <a:t> trend and </a:t>
            </a:r>
            <a:r>
              <a:rPr lang="en-US" altLang="zh-CN" dirty="0" smtClean="0"/>
              <a:t>Impact</a:t>
            </a:r>
            <a:r>
              <a:rPr lang="en-US" altLang="zh-CN" baseline="0" dirty="0" smtClean="0"/>
              <a:t> areas</a:t>
            </a:r>
            <a:r>
              <a:rPr lang="zh-CN" altLang="en-US" baseline="0" dirty="0" smtClean="0"/>
              <a:t>、</a:t>
            </a:r>
            <a:r>
              <a:rPr lang="en-US" altLang="zh-CN" baseline="0" dirty="0" smtClean="0"/>
              <a:t>future research directions</a:t>
            </a:r>
            <a:r>
              <a:rPr lang="zh-CN" altLang="en-US" baseline="0" dirty="0" smtClean="0"/>
              <a:t>、</a:t>
            </a:r>
            <a:r>
              <a:rPr lang="en-US" altLang="zh-CN" baseline="0" dirty="0" smtClean="0"/>
              <a:t>conclusion</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289605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去的数十年，云计算模式对计算机科学产生了革命性的影响，使得“计算”成为第五产业。它引起了学术界、工业界和政府的广泛注意，并且成为现代经济的骨干。云计算的概念这里就不过多介绍，我主要归纳了一些云计算的优点。</a:t>
            </a:r>
            <a:r>
              <a:rPr lang="en-US" altLang="zh-CN" dirty="0" smtClean="0"/>
              <a:t>1</a:t>
            </a:r>
            <a:r>
              <a:rPr lang="zh-CN" altLang="en-US" dirty="0" smtClean="0"/>
              <a:t>、快速配置和快速启动，对于学术界来说，通常需要快速实现原型。一些小公司，也通常需要快速实现某一功能，而不需要过多考虑性能。</a:t>
            </a:r>
            <a:r>
              <a:rPr lang="en-US" altLang="zh-CN" dirty="0" smtClean="0"/>
              <a:t>2</a:t>
            </a:r>
            <a:r>
              <a:rPr lang="zh-CN" altLang="en-US" dirty="0" smtClean="0"/>
              <a:t>、价值成本和高性能，你可以按需索取，而且可以定制化。</a:t>
            </a:r>
            <a:r>
              <a:rPr lang="en-US" altLang="zh-CN" dirty="0" smtClean="0"/>
              <a:t>3</a:t>
            </a:r>
            <a:r>
              <a:rPr lang="zh-CN" altLang="en-US" dirty="0" smtClean="0"/>
              <a:t>、可扩展性，对于一些大的跨国公司，可以快速、方便地在全球各地提供自己的服务。</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63180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计算提供的主要服务模型分为三种：软件即服务、平台即服务、基础设施即服务。软件即服务：提供你所需要的一套软件，直接使用即可。平台即服务：提供一套基础框架，客户可以自己配置和部署云应用。基础设施即服务：直接将硬件提供给你。现在也出现了一些新的类型，比如：容器即服务、数据分析即服务</a:t>
            </a:r>
            <a:r>
              <a:rPr lang="en-US" altLang="zh-CN" dirty="0" smtClean="0"/>
              <a:t>… …</a:t>
            </a:r>
          </a:p>
          <a:p>
            <a:r>
              <a:rPr lang="zh-CN" altLang="en-US" dirty="0" smtClean="0"/>
              <a:t>为了支持物联网（</a:t>
            </a:r>
            <a:r>
              <a:rPr lang="en-US" altLang="zh-CN" dirty="0" smtClean="0"/>
              <a:t>Internet of things</a:t>
            </a:r>
            <a:r>
              <a:rPr lang="zh-CN" altLang="en-US" dirty="0" smtClean="0"/>
              <a:t>）网络提供商也将自己的服务扩展到了边缘设备上，比如：雾计算。将决策的过程放到网络边缘（网关、路由、基站、交换机）</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417486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2016</a:t>
            </a:r>
            <a:r>
              <a:rPr lang="zh-CN" altLang="en-US" dirty="0" smtClean="0"/>
              <a:t>年，</a:t>
            </a:r>
            <a:r>
              <a:rPr lang="en-US" altLang="zh-CN" dirty="0" smtClean="0"/>
              <a:t>IDG</a:t>
            </a:r>
            <a:r>
              <a:rPr lang="zh-CN" altLang="en-US" dirty="0" smtClean="0"/>
              <a:t>公司的云应用统计的报告指出，至少有百分之七十的组织都将自己的至少一个应用部署在云上。</a:t>
            </a:r>
            <a:endParaRPr lang="en-US" altLang="zh-CN" dirty="0" smtClean="0"/>
          </a:p>
          <a:p>
            <a:r>
              <a:rPr lang="en-US" altLang="zh-CN" dirty="0" smtClean="0"/>
              <a:t>2015</a:t>
            </a:r>
            <a:r>
              <a:rPr lang="zh-CN" altLang="en-US" dirty="0" smtClean="0"/>
              <a:t>年，</a:t>
            </a:r>
            <a:r>
              <a:rPr lang="en-US" altLang="zh-CN" dirty="0" smtClean="0"/>
              <a:t>IDC</a:t>
            </a:r>
            <a:r>
              <a:rPr lang="zh-CN" altLang="en-US" dirty="0" smtClean="0"/>
              <a:t>公司的云耗费统计指出，云服务创造了</a:t>
            </a:r>
            <a:r>
              <a:rPr lang="en-US" altLang="zh-CN" dirty="0" smtClean="0"/>
              <a:t>700</a:t>
            </a:r>
            <a:r>
              <a:rPr lang="zh-CN" altLang="en-US" dirty="0" smtClean="0"/>
              <a:t>亿美元的价值，并且这个数字在</a:t>
            </a:r>
            <a:r>
              <a:rPr lang="en-US" altLang="zh-CN" dirty="0" smtClean="0"/>
              <a:t>2020</a:t>
            </a:r>
            <a:r>
              <a:rPr lang="zh-CN" altLang="en-US" dirty="0" smtClean="0"/>
              <a:t>年预计会超过</a:t>
            </a:r>
            <a:r>
              <a:rPr lang="en-US" altLang="zh-CN" dirty="0" smtClean="0"/>
              <a:t>2000</a:t>
            </a:r>
            <a:r>
              <a:rPr lang="zh-CN" altLang="en-US" dirty="0" smtClean="0"/>
              <a:t>亿。增长速度是整个</a:t>
            </a:r>
            <a:r>
              <a:rPr lang="en-US" altLang="zh-CN" dirty="0" smtClean="0"/>
              <a:t>IT</a:t>
            </a:r>
            <a:r>
              <a:rPr lang="zh-CN" altLang="en-US" dirty="0" smtClean="0"/>
              <a:t>行业增长速度的七倍。</a:t>
            </a:r>
            <a:endParaRPr lang="en-US" altLang="zh-CN" dirty="0" smtClean="0"/>
          </a:p>
          <a:p>
            <a:r>
              <a:rPr lang="zh-CN" altLang="en-US" dirty="0" smtClean="0"/>
              <a:t>鉴于云服务的广泛应用性，我们需要对云计算重新思考、重新研究，并且为下一代云计算指明方向。</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27870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文章主要从这些方面，调研了目前最新研究（</a:t>
            </a:r>
            <a:r>
              <a:rPr lang="en-US" altLang="zh-CN" dirty="0" smtClean="0"/>
              <a:t>state-of-the-art</a:t>
            </a:r>
            <a:r>
              <a:rPr lang="zh-CN" altLang="en-US" dirty="0" smtClean="0"/>
              <a:t>）以及公开的问题，同时在第四部分也针对这些方面探讨了未来的研究方向。</a:t>
            </a:r>
            <a:endParaRPr lang="en-US" altLang="zh-CN" dirty="0" smtClean="0"/>
          </a:p>
          <a:p>
            <a:r>
              <a:rPr lang="en-US" altLang="zh-CN" dirty="0" smtClean="0"/>
              <a:t> </a:t>
            </a:r>
          </a:p>
          <a:p>
            <a:endParaRPr lang="en-US" altLang="zh-CN" dirty="0" smtClean="0"/>
          </a:p>
          <a:p>
            <a:r>
              <a:rPr lang="zh-CN" altLang="en-US" dirty="0" smtClean="0"/>
              <a:t>对这些方面，结合（</a:t>
            </a:r>
            <a:r>
              <a:rPr lang="en-US" altLang="zh-CN" dirty="0" smtClean="0"/>
              <a:t>state-of-the-art</a:t>
            </a:r>
            <a:r>
              <a:rPr lang="zh-CN" altLang="en-US" dirty="0" smtClean="0"/>
              <a:t>）最近研究和公开的问题两点开始讲。</a:t>
            </a:r>
            <a:endParaRPr lang="en-US" altLang="zh-CN" dirty="0" smtClean="0"/>
          </a:p>
          <a:p>
            <a:r>
              <a:rPr lang="zh-CN" altLang="en-US" dirty="0" smtClean="0"/>
              <a:t>由于</a:t>
            </a:r>
            <a:r>
              <a:rPr lang="en-US" altLang="zh-CN" dirty="0" smtClean="0"/>
              <a:t>state-of-the-art </a:t>
            </a:r>
            <a:r>
              <a:rPr lang="zh-CN" altLang="en-US" dirty="0" smtClean="0"/>
              <a:t>主要是引用，并没有花时间去看引用的文章，所以我们主要讲公开的问题。</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224603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云服务不同于传统计算机的两个优点：</a:t>
            </a:r>
            <a:endParaRPr lang="en-US" altLang="zh-CN" dirty="0" smtClean="0"/>
          </a:p>
          <a:p>
            <a:r>
              <a:rPr lang="zh-CN" altLang="en-US" dirty="0" smtClean="0"/>
              <a:t>当计算峰值出现突然的峰值时，服务水平可以得到保证。不需要巨大的前期投资，需求可以有机增长。</a:t>
            </a:r>
            <a:endParaRPr lang="en-US" altLang="zh-CN" dirty="0" smtClean="0"/>
          </a:p>
          <a:p>
            <a:r>
              <a:rPr lang="zh-CN" altLang="en-US" dirty="0" smtClean="0"/>
              <a:t>用户不需要在前期进行大量的基础设施投资，当需求增长的时候支付资源即可。</a:t>
            </a:r>
            <a:endParaRPr lang="en-US" altLang="zh-CN" dirty="0" smtClean="0"/>
          </a:p>
          <a:p>
            <a:r>
              <a:rPr lang="zh-CN" altLang="en-US" dirty="0" smtClean="0"/>
              <a:t>那么第一个优点主要是通过可扩展性体现出来，第二个优点通过弹性体现出来。</a:t>
            </a:r>
            <a:endParaRPr lang="en-US" altLang="zh-CN" dirty="0" smtClean="0"/>
          </a:p>
          <a:p>
            <a:r>
              <a:rPr lang="zh-CN" altLang="en-US" dirty="0" smtClean="0"/>
              <a:t>最终，可扩展性其实主要受限于单个部件：计算、存储、互连。</a:t>
            </a:r>
            <a:endParaRPr lang="en-US" altLang="zh-CN" dirty="0" smtClean="0"/>
          </a:p>
          <a:p>
            <a:r>
              <a:rPr lang="en-US" altLang="zh-CN" dirty="0" smtClean="0"/>
              <a:t>【</a:t>
            </a:r>
            <a:r>
              <a:rPr lang="zh-CN" altLang="en-US" dirty="0" smtClean="0"/>
              <a:t>登纳德缩放比例定律</a:t>
            </a:r>
            <a:r>
              <a:rPr lang="en-US" altLang="zh-CN" dirty="0" smtClean="0"/>
              <a:t>】</a:t>
            </a:r>
            <a:r>
              <a:rPr lang="zh-CN" altLang="en-US" dirty="0" smtClean="0"/>
              <a:t>：相同面积下功耗不变</a:t>
            </a:r>
            <a:endParaRPr lang="en-US" altLang="zh-CN" dirty="0" smtClean="0"/>
          </a:p>
          <a:p>
            <a:r>
              <a:rPr lang="zh-CN" altLang="en-US" dirty="0" smtClean="0"/>
              <a:t>两个定律走到终点，计算的性能不在上升，能耗也不再下降。需要探索新的技术来解决这个问题。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硬件和加速是影响可扩展性的主要因素。云计算需要使用并行计算的方式，如多核、集群、</a:t>
            </a:r>
            <a:r>
              <a:rPr lang="en-US" altLang="zh-CN" dirty="0" smtClean="0"/>
              <a:t>GPU</a:t>
            </a:r>
            <a:r>
              <a:rPr lang="zh-CN" altLang="en-US" dirty="0" smtClean="0"/>
              <a:t>等硬件加速器，未来还有可能使用神经或者量子架构，需要提供足够的抽象来兼容这些不同架构的硬件。关于加速，主要还是受到单个部件的影响，在计算方面。摩尔定律和登纳德缩放比例定律已经终结，频率和尺寸上不去以后需要寻求新的技术来进行突破。存储方面：存储器也面临同样的问题，目前正在探索新的非易失性技术存储技术来解决这个问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10</a:t>
            </a:fld>
            <a:endParaRPr lang="zh-CN" altLang="en-US"/>
          </a:p>
        </p:txBody>
      </p:sp>
    </p:spTree>
    <p:extLst>
      <p:ext uri="{BB962C8B-B14F-4D97-AF65-F5344CB8AC3E}">
        <p14:creationId xmlns:p14="http://schemas.microsoft.com/office/powerpoint/2010/main" val="944915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弹性的主要挑战是：对于性能和需求的预测、在不同模型下的资源管理和决策、应用程序向上向下扩展的能力。</a:t>
            </a:r>
            <a:endParaRPr lang="en-US" altLang="zh-CN" dirty="0" smtClean="0"/>
          </a:p>
          <a:p>
            <a:r>
              <a:rPr lang="zh-CN" altLang="en-US" dirty="0" smtClean="0"/>
              <a:t>目前主流使用的虚拟化技术、容器技术、和动态重配置的变成模型都对弹性</a:t>
            </a:r>
            <a:r>
              <a:rPr lang="en-US" altLang="zh-CN" dirty="0" smtClean="0"/>
              <a:t>elasticity</a:t>
            </a:r>
            <a:r>
              <a:rPr lang="zh-CN" altLang="en-US" dirty="0" smtClean="0"/>
              <a:t>起到了帮助。</a:t>
            </a:r>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11</a:t>
            </a:fld>
            <a:endParaRPr lang="zh-CN" altLang="en-US"/>
          </a:p>
        </p:txBody>
      </p:sp>
    </p:spTree>
    <p:extLst>
      <p:ext uri="{BB962C8B-B14F-4D97-AF65-F5344CB8AC3E}">
        <p14:creationId xmlns:p14="http://schemas.microsoft.com/office/powerpoint/2010/main" val="424261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云数据中心</a:t>
            </a:r>
            <a:r>
              <a:rPr lang="en-US" altLang="zh-CN" dirty="0" smtClean="0"/>
              <a:t>CDC</a:t>
            </a:r>
            <a:r>
              <a:rPr lang="zh-CN" altLang="en-US" dirty="0" smtClean="0"/>
              <a:t>（</a:t>
            </a:r>
            <a:r>
              <a:rPr lang="en-US" altLang="zh-CN" dirty="0" smtClean="0"/>
              <a:t>cloud data center</a:t>
            </a:r>
            <a:r>
              <a:rPr lang="zh-CN" altLang="en-US" dirty="0" smtClean="0"/>
              <a:t>）的规模不断增长。包含了数十万的计算和存储设备，托管了大量的云应用程序和相关数据。</a:t>
            </a:r>
            <a:endParaRPr lang="en-US" altLang="zh-CN" dirty="0" smtClean="0"/>
          </a:p>
          <a:p>
            <a:r>
              <a:rPr lang="zh-CN" altLang="en-US" dirty="0" smtClean="0"/>
              <a:t>目前资源管理主要分为静态配置和动态配置。</a:t>
            </a:r>
            <a:endParaRPr lang="en-US" altLang="zh-CN" dirty="0" smtClean="0"/>
          </a:p>
          <a:p>
            <a:r>
              <a:rPr lang="zh-CN" altLang="en-US" dirty="0" smtClean="0"/>
              <a:t>静态配置：通过装箱算法分配固定的资源</a:t>
            </a:r>
            <a:endParaRPr lang="en-US" altLang="zh-CN" dirty="0" smtClean="0"/>
          </a:p>
          <a:p>
            <a:r>
              <a:rPr lang="zh-CN" altLang="en-US" dirty="0" smtClean="0"/>
              <a:t>动态配置：实时通过负载平衡技术处理负载变化。</a:t>
            </a:r>
            <a:endParaRPr lang="en-US" altLang="zh-CN" dirty="0" smtClean="0"/>
          </a:p>
          <a:p>
            <a:r>
              <a:rPr lang="zh-CN" altLang="en-US" dirty="0" smtClean="0"/>
              <a:t>自动缩放技术：可根据当前和预测的工作负载动态扩展和缩小资源</a:t>
            </a:r>
            <a:endParaRPr lang="en-US" altLang="zh-CN" dirty="0" smtClean="0"/>
          </a:p>
          <a:p>
            <a:r>
              <a:rPr lang="zh-CN" altLang="en-US" dirty="0" smtClean="0"/>
              <a:t>资源限制方法：处理工作负载突发，趋势，平滑自动扩展瞬态或控制可抢占</a:t>
            </a:r>
            <a:r>
              <a:rPr lang="en-US" altLang="zh-CN" dirty="0" smtClean="0"/>
              <a:t>VM</a:t>
            </a:r>
            <a:r>
              <a:rPr lang="zh-CN" altLang="en-US" dirty="0" smtClean="0"/>
              <a:t>的使用</a:t>
            </a:r>
            <a:endParaRPr lang="en-US" altLang="zh-CN" dirty="0" smtClean="0"/>
          </a:p>
          <a:p>
            <a:r>
              <a:rPr lang="zh-CN" altLang="en-US" dirty="0" smtClean="0"/>
              <a:t>准入控制方法：处理高峰负荷并优先考虑高价值客户的工作量</a:t>
            </a:r>
            <a:endParaRPr lang="en-US" altLang="zh-CN" dirty="0" smtClean="0"/>
          </a:p>
          <a:p>
            <a:r>
              <a:rPr lang="zh-CN" altLang="en-US" dirty="0" smtClean="0"/>
              <a:t>多云负载均衡器：用于在多个</a:t>
            </a:r>
            <a:r>
              <a:rPr lang="en-US" altLang="zh-CN" dirty="0" smtClean="0"/>
              <a:t>CDC</a:t>
            </a:r>
            <a:r>
              <a:rPr lang="zh-CN" altLang="en-US" dirty="0" smtClean="0"/>
              <a:t>之间分配应用程序的负载。</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411349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60373" y="755043"/>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76308" y="2091112"/>
            <a:ext cx="10529047" cy="1077218"/>
          </a:xfrm>
          <a:prstGeom prst="rect">
            <a:avLst/>
          </a:prstGeom>
          <a:noFill/>
        </p:spPr>
        <p:txBody>
          <a:bodyPr wrap="square" rtlCol="0">
            <a:spAutoFit/>
          </a:bodyPr>
          <a:lstStyle/>
          <a:p>
            <a:pPr algn="ctr"/>
            <a:r>
              <a:rPr lang="en-US" altLang="zh-CN" sz="3200" dirty="0" smtClean="0"/>
              <a:t>A Manifesto for Future Generation Cloud Computing</a:t>
            </a:r>
            <a:r>
              <a:rPr lang="zh-CN" altLang="en-US" sz="3200" dirty="0" smtClean="0"/>
              <a:t>：</a:t>
            </a:r>
            <a:r>
              <a:rPr lang="en-US" altLang="zh-CN" sz="3200" dirty="0" smtClean="0"/>
              <a:t>Research Directions for the Next Decade</a:t>
            </a:r>
            <a:endParaRPr lang="zh-CN" altLang="en-US" sz="3200" dirty="0"/>
          </a:p>
        </p:txBody>
      </p:sp>
      <p:sp>
        <p:nvSpPr>
          <p:cNvPr id="13" name="文本框 12"/>
          <p:cNvSpPr txBox="1"/>
          <p:nvPr/>
        </p:nvSpPr>
        <p:spPr>
          <a:xfrm>
            <a:off x="6082864" y="3919726"/>
            <a:ext cx="6387353" cy="461665"/>
          </a:xfrm>
          <a:prstGeom prst="rect">
            <a:avLst/>
          </a:prstGeom>
          <a:noFill/>
        </p:spPr>
        <p:txBody>
          <a:bodyPr wrap="square" rtlCol="0">
            <a:spAutoFit/>
          </a:bodyPr>
          <a:lstStyle/>
          <a:p>
            <a:r>
              <a:rPr lang="en-US" altLang="zh-CN" sz="2400" dirty="0" smtClean="0"/>
              <a:t>--  ACM Computing Surveys  2018</a:t>
            </a:r>
            <a:endParaRPr lang="zh-CN" altLang="en-US" sz="2400" dirty="0"/>
          </a:p>
        </p:txBody>
      </p:sp>
      <p:sp>
        <p:nvSpPr>
          <p:cNvPr id="4" name="文本框 3"/>
          <p:cNvSpPr txBox="1"/>
          <p:nvPr/>
        </p:nvSpPr>
        <p:spPr>
          <a:xfrm>
            <a:off x="5524830" y="4931409"/>
            <a:ext cx="5266944" cy="461665"/>
          </a:xfrm>
          <a:prstGeom prst="rect">
            <a:avLst/>
          </a:prstGeom>
          <a:noFill/>
        </p:spPr>
        <p:txBody>
          <a:bodyPr wrap="square" rtlCol="0">
            <a:spAutoFit/>
          </a:bodyPr>
          <a:lstStyle/>
          <a:p>
            <a:r>
              <a:rPr lang="zh-CN" altLang="en-US" sz="2400" dirty="0" smtClean="0"/>
              <a:t>报告人：朱帅     </a:t>
            </a:r>
            <a:r>
              <a:rPr lang="en-US" altLang="zh-CN" sz="2400" dirty="0" smtClean="0"/>
              <a:t>S1810W0797</a:t>
            </a:r>
            <a:endParaRPr lang="zh-CN" alt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Scalability and Elasticity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02908" y="981307"/>
            <a:ext cx="10547590" cy="341632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可扩展性：</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硬件：云服务提供商必须提供并行化计算的配件（多核、集群、</a:t>
            </a:r>
            <a:r>
              <a:rPr lang="en-US" altLang="zh-CN" sz="2400" dirty="0" smtClean="0">
                <a:latin typeface="宋体" panose="02010600030101010101" pitchFamily="2" charset="-122"/>
                <a:ea typeface="宋体" panose="02010600030101010101" pitchFamily="2" charset="-122"/>
              </a:rPr>
              <a:t>GPU</a:t>
            </a:r>
            <a:r>
              <a:rPr lang="zh-CN" altLang="en-US" sz="2400" dirty="0" smtClean="0">
                <a:latin typeface="宋体" panose="02010600030101010101" pitchFamily="2" charset="-122"/>
                <a:ea typeface="宋体" panose="02010600030101010101" pitchFamily="2" charset="-122"/>
              </a:rPr>
              <a:t>加速器，神经形态和未来量子的架构）。对于多种异构的硬件，必须提供足够的抽象和隔离，并且要确保性能。</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中间</a:t>
            </a:r>
            <a:r>
              <a:rPr lang="zh-CN" altLang="en-US" sz="2400" dirty="0" smtClean="0">
                <a:latin typeface="宋体" panose="02010600030101010101" pitchFamily="2" charset="-122"/>
                <a:ea typeface="宋体" panose="02010600030101010101" pitchFamily="2" charset="-122"/>
              </a:rPr>
              <a:t>件：提供编程模型和抽象，使得</a:t>
            </a:r>
            <a:r>
              <a:rPr lang="en-US" altLang="zh-CN" sz="2400" dirty="0" err="1" smtClean="0">
                <a:latin typeface="宋体" panose="02010600030101010101" pitchFamily="2" charset="-122"/>
                <a:ea typeface="宋体" panose="02010600030101010101" pitchFamily="2" charset="-122"/>
              </a:rPr>
              <a:t>Paas</a:t>
            </a:r>
            <a:r>
              <a:rPr lang="zh-CN" altLang="en-US" sz="2400" dirty="0" smtClean="0">
                <a:latin typeface="宋体" panose="02010600030101010101" pitchFamily="2" charset="-122"/>
                <a:ea typeface="宋体" panose="02010600030101010101" pitchFamily="2" charset="-122"/>
              </a:rPr>
              <a:t>开发人员可以专注功能问题。</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应用：需要开发通用算法来克服一些对顺序依赖很强的算法对可扩展性的限制。（</a:t>
            </a:r>
            <a:r>
              <a:rPr lang="en-US" altLang="zh-CN" sz="2400" dirty="0" smtClean="0">
                <a:latin typeface="宋体" panose="02010600030101010101" pitchFamily="2" charset="-122"/>
                <a:ea typeface="宋体" panose="02010600030101010101" pitchFamily="2" charset="-122"/>
              </a:rPr>
              <a:t>asynchronous evolutionary </a:t>
            </a:r>
            <a:r>
              <a:rPr lang="en-US" altLang="zh-CN" sz="2400" dirty="0">
                <a:latin typeface="宋体" panose="02010600030101010101" pitchFamily="2" charset="-122"/>
                <a:ea typeface="宋体" panose="02010600030101010101" pitchFamily="2" charset="-122"/>
              </a:rPr>
              <a:t>algorithms, </a:t>
            </a:r>
            <a:r>
              <a:rPr lang="en-US" altLang="zh-CN" sz="2400" dirty="0" smtClean="0">
                <a:latin typeface="宋体" panose="02010600030101010101" pitchFamily="2" charset="-122"/>
                <a:ea typeface="宋体" panose="02010600030101010101" pitchFamily="2" charset="-122"/>
              </a:rPr>
              <a:t>approximation algorithms</a:t>
            </a:r>
            <a:r>
              <a:rPr lang="en-US" altLang="zh-CN" sz="2400" dirty="0">
                <a:latin typeface="宋体" panose="02010600030101010101" pitchFamily="2" charset="-122"/>
                <a:ea typeface="宋体" panose="02010600030101010101" pitchFamily="2" charset="-122"/>
              </a:rPr>
              <a:t>, and online/incremental algorithms</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8" name="文本框 7"/>
          <p:cNvSpPr txBox="1"/>
          <p:nvPr/>
        </p:nvSpPr>
        <p:spPr>
          <a:xfrm>
            <a:off x="402908" y="4623594"/>
            <a:ext cx="10926127" cy="184665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计算：摩尔定律和</a:t>
            </a:r>
            <a:r>
              <a:rPr lang="zh-CN" altLang="en-US" sz="2400" dirty="0">
                <a:latin typeface="宋体" panose="02010600030101010101" pitchFamily="2" charset="-122"/>
                <a:ea typeface="宋体" panose="02010600030101010101" pitchFamily="2" charset="-122"/>
              </a:rPr>
              <a:t>登纳德缩放比例</a:t>
            </a:r>
            <a:r>
              <a:rPr lang="zh-CN" altLang="en-US" sz="2400" dirty="0" smtClean="0">
                <a:latin typeface="宋体" panose="02010600030101010101" pitchFamily="2" charset="-122"/>
                <a:ea typeface="宋体" panose="02010600030101010101" pitchFamily="2" charset="-122"/>
              </a:rPr>
              <a:t>定律终结。需要探索半导体以外的新技术。</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存储：随机访问存储器（</a:t>
            </a:r>
            <a:r>
              <a:rPr lang="en-US" altLang="zh-CN" sz="2400" dirty="0" smtClean="0">
                <a:latin typeface="宋体" panose="02010600030101010101" pitchFamily="2" charset="-122"/>
                <a:ea typeface="宋体" panose="02010600030101010101" pitchFamily="2" charset="-122"/>
              </a:rPr>
              <a:t>RAM</a:t>
            </a:r>
            <a:r>
              <a:rPr lang="zh-CN" altLang="en-US" sz="2400" dirty="0" smtClean="0">
                <a:latin typeface="宋体" panose="02010600030101010101" pitchFamily="2" charset="-122"/>
                <a:ea typeface="宋体" panose="02010600030101010101" pitchFamily="2" charset="-122"/>
              </a:rPr>
              <a:t>）限制了扩展和成本，正在探索</a:t>
            </a:r>
            <a:r>
              <a:rPr lang="zh-CN" altLang="en-US" sz="2400" dirty="0">
                <a:latin typeface="宋体" panose="02010600030101010101" pitchFamily="2" charset="-122"/>
                <a:ea typeface="宋体" panose="02010600030101010101" pitchFamily="2" charset="-122"/>
              </a:rPr>
              <a:t>新的非易失性</a:t>
            </a:r>
            <a:r>
              <a:rPr lang="zh-CN" altLang="en-US" sz="2400" dirty="0" smtClean="0">
                <a:latin typeface="宋体" panose="02010600030101010101" pitchFamily="2" charset="-122"/>
                <a:ea typeface="宋体" panose="02010600030101010101" pitchFamily="2" charset="-122"/>
              </a:rPr>
              <a:t>技术来增加容量、降低能耗。</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互联：光子互联。</a:t>
            </a:r>
            <a:endParaRPr lang="en-US" altLang="zh-CN" sz="2400" dirty="0" smtClean="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59184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Scalability and Elasticity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02908" y="981307"/>
            <a:ext cx="10547590" cy="4154984"/>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弹性：</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预测不同资源分配下的应用程序需求和性能</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通过工作负载和性能模型来进行的资源管理和决策</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应用程序向上、向下扩展的能力。</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主流技术：</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虚拟化技术</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容器技术</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动态重配置的编程模型</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1145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6257925"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Resource Management and Scheduling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3257" y="977099"/>
            <a:ext cx="10136459" cy="2308324"/>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资源管理方法：</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自动缩放技术</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资源限制方法</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准入控制方法</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多云负载</a:t>
            </a:r>
            <a:r>
              <a:rPr lang="zh-CN" altLang="en-US" sz="2400" dirty="0" smtClean="0">
                <a:latin typeface="宋体" panose="02010600030101010101" pitchFamily="2" charset="-122"/>
                <a:ea typeface="宋体" panose="02010600030101010101" pitchFamily="2" charset="-122"/>
              </a:rPr>
              <a:t>均衡</a:t>
            </a:r>
            <a:endParaRPr lang="zh-CN" altLang="en-US" sz="2400" dirty="0">
              <a:latin typeface="宋体" panose="02010600030101010101" pitchFamily="2" charset="-122"/>
              <a:ea typeface="宋体" panose="02010600030101010101" pitchFamily="2" charset="-122"/>
            </a:endParaRPr>
          </a:p>
        </p:txBody>
      </p:sp>
      <p:sp>
        <p:nvSpPr>
          <p:cNvPr id="3" name="文本框 2"/>
          <p:cNvSpPr txBox="1"/>
          <p:nvPr/>
        </p:nvSpPr>
        <p:spPr>
          <a:xfrm>
            <a:off x="543257" y="3361820"/>
            <a:ext cx="11050645" cy="3046988"/>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问题：</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目前研究主要针对确定的资源需求，没办法针对不准确的工作负载进行管理。</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需求估算和工作负载预测也不准确，机器学习和人工智能是否能解决这个问题？</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倾向于优化特定资源和指标，没有从整体的层面上来考虑对用户的公平性。</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目前还没有专门针对混合云（</a:t>
            </a:r>
            <a:r>
              <a:rPr lang="en-US" altLang="zh-CN" sz="2400" dirty="0" smtClean="0">
                <a:latin typeface="宋体" panose="02010600030101010101" pitchFamily="2" charset="-122"/>
                <a:ea typeface="宋体" panose="02010600030101010101" pitchFamily="2" charset="-122"/>
              </a:rPr>
              <a:t>hybrid Clouds</a:t>
            </a:r>
            <a:r>
              <a:rPr lang="zh-CN" altLang="en-US" sz="2400" dirty="0" smtClean="0">
                <a:latin typeface="宋体" panose="02010600030101010101" pitchFamily="2" charset="-122"/>
                <a:ea typeface="宋体" panose="02010600030101010101" pitchFamily="2" charset="-122"/>
              </a:rPr>
              <a:t>）、联合云（</a:t>
            </a:r>
            <a:r>
              <a:rPr lang="en-US" altLang="zh-CN" sz="2400" dirty="0" smtClean="0">
                <a:latin typeface="宋体" panose="02010600030101010101" pitchFamily="2" charset="-122"/>
                <a:ea typeface="宋体" panose="02010600030101010101" pitchFamily="2" charset="-122"/>
              </a:rPr>
              <a:t>federated Clouds</a:t>
            </a:r>
            <a:r>
              <a:rPr lang="zh-CN" altLang="en-US" sz="2400" dirty="0" smtClean="0">
                <a:latin typeface="宋体" panose="02010600030101010101" pitchFamily="2" charset="-122"/>
                <a:ea typeface="宋体" panose="02010600030101010101" pitchFamily="2" charset="-122"/>
              </a:rPr>
              <a:t>）的资源管理和调度方法。</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目前的研究也没有结合考虑资源管理和安全之间的相互关系。</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6301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Reliability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078723"/>
            <a:ext cx="10748157" cy="378565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可靠性：</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软硬件故障（</a:t>
            </a:r>
            <a:r>
              <a:rPr lang="en-US" altLang="zh-CN" sz="2400" dirty="0" smtClean="0">
                <a:latin typeface="宋体" panose="02010600030101010101" pitchFamily="2" charset="-122"/>
                <a:ea typeface="宋体" panose="02010600030101010101" pitchFamily="2" charset="-122"/>
              </a:rPr>
              <a:t>Failures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缺乏全面服务可靠性模型（</a:t>
            </a:r>
            <a:r>
              <a:rPr lang="en-US" altLang="zh-CN" sz="2400" dirty="0">
                <a:latin typeface="宋体" panose="02010600030101010101" pitchFamily="2" charset="-122"/>
                <a:ea typeface="宋体" panose="02010600030101010101" pitchFamily="2" charset="-122"/>
              </a:rPr>
              <a:t>thorough service reliability models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缺乏自动可靠性感知服务管理</a:t>
            </a:r>
            <a:r>
              <a:rPr lang="zh-CN" altLang="en-US" sz="2400" dirty="0" smtClean="0">
                <a:latin typeface="宋体" panose="02010600030101010101" pitchFamily="2" charset="-122"/>
                <a:ea typeface="宋体" panose="02010600030101010101" pitchFamily="2" charset="-122"/>
              </a:rPr>
              <a:t>机制（</a:t>
            </a:r>
            <a:r>
              <a:rPr lang="en-US" altLang="zh-CN" sz="2400" dirty="0">
                <a:latin typeface="宋体" panose="02010600030101010101" pitchFamily="2" charset="-122"/>
                <a:ea typeface="宋体" panose="02010600030101010101" pitchFamily="2" charset="-122"/>
              </a:rPr>
              <a:t>automatic reliability-aware service management mechanisms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缺乏故障感知配置</a:t>
            </a:r>
            <a:r>
              <a:rPr lang="zh-CN" altLang="en-US" sz="2400" dirty="0" smtClean="0">
                <a:latin typeface="宋体" panose="02010600030101010101" pitchFamily="2" charset="-122"/>
                <a:ea typeface="宋体" panose="02010600030101010101" pitchFamily="2" charset="-122"/>
              </a:rPr>
              <a:t>策略（</a:t>
            </a:r>
            <a:r>
              <a:rPr lang="en-US" altLang="zh-CN" sz="2400" dirty="0" smtClean="0">
                <a:latin typeface="宋体" panose="02010600030101010101" pitchFamily="2" charset="-122"/>
                <a:ea typeface="宋体" panose="02010600030101010101" pitchFamily="2" charset="-122"/>
              </a:rPr>
              <a:t>failure-aware </a:t>
            </a:r>
            <a:r>
              <a:rPr lang="en-US" altLang="zh-CN" sz="2400" dirty="0">
                <a:latin typeface="宋体" panose="02010600030101010101" pitchFamily="2" charset="-122"/>
                <a:ea typeface="宋体" panose="02010600030101010101" pitchFamily="2" charset="-122"/>
              </a:rPr>
              <a:t>provisioning </a:t>
            </a:r>
            <a:r>
              <a:rPr lang="en-US" altLang="zh-CN" sz="2400" dirty="0" smtClean="0">
                <a:latin typeface="宋体" panose="02010600030101010101" pitchFamily="2" charset="-122"/>
                <a:ea typeface="宋体" panose="02010600030101010101" pitchFamily="2" charset="-122"/>
              </a:rPr>
              <a:t>policies</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790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Sustainability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69073" y="1048215"/>
            <a:ext cx="10560205" cy="129266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能耗问题：</a:t>
            </a: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
        <p:nvSpPr>
          <p:cNvPr id="3" name="文本框 2"/>
          <p:cNvSpPr txBox="1"/>
          <p:nvPr/>
        </p:nvSpPr>
        <p:spPr>
          <a:xfrm>
            <a:off x="732828" y="1574086"/>
            <a:ext cx="10909200"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James </a:t>
            </a:r>
            <a:r>
              <a:rPr lang="en-US" altLang="zh-CN" sz="2400" dirty="0">
                <a:latin typeface="宋体" panose="02010600030101010101" pitchFamily="2" charset="-122"/>
                <a:ea typeface="宋体" panose="02010600030101010101" pitchFamily="2" charset="-122"/>
              </a:rPr>
              <a:t>M. </a:t>
            </a:r>
            <a:r>
              <a:rPr lang="en-US" altLang="zh-CN" sz="2400" dirty="0" smtClean="0">
                <a:latin typeface="宋体" panose="02010600030101010101" pitchFamily="2" charset="-122"/>
                <a:ea typeface="宋体" panose="02010600030101010101" pitchFamily="2" charset="-122"/>
              </a:rPr>
              <a:t>Kaplan</a:t>
            </a:r>
            <a:r>
              <a:rPr lang="zh-CN" altLang="en-US" sz="2400" dirty="0" smtClean="0">
                <a:latin typeface="宋体" panose="02010600030101010101" pitchFamily="2" charset="-122"/>
                <a:ea typeface="宋体" panose="02010600030101010101" pitchFamily="2" charset="-122"/>
              </a:rPr>
              <a:t>等人指出，</a:t>
            </a:r>
            <a:r>
              <a:rPr lang="zh-CN" altLang="en-US" sz="2400" dirty="0">
                <a:latin typeface="宋体" panose="02010600030101010101" pitchFamily="2" charset="-122"/>
                <a:ea typeface="宋体" panose="02010600030101010101" pitchFamily="2" charset="-122"/>
              </a:rPr>
              <a:t>一</a:t>
            </a:r>
            <a:r>
              <a:rPr lang="zh-CN" altLang="en-US" sz="2400" dirty="0" smtClean="0">
                <a:latin typeface="宋体" panose="02010600030101010101" pitchFamily="2" charset="-122"/>
                <a:ea typeface="宋体" panose="02010600030101010101" pitchFamily="2" charset="-122"/>
              </a:rPr>
              <a:t>个普通的</a:t>
            </a:r>
            <a:r>
              <a:rPr lang="zh-CN" altLang="en-US" sz="2400" dirty="0">
                <a:latin typeface="宋体" panose="02010600030101010101" pitchFamily="2" charset="-122"/>
                <a:ea typeface="宋体" panose="02010600030101010101" pitchFamily="2" charset="-122"/>
              </a:rPr>
              <a:t>云数据中心（</a:t>
            </a:r>
            <a:r>
              <a:rPr lang="en-US" altLang="zh-CN" sz="2400" dirty="0">
                <a:latin typeface="宋体" panose="02010600030101010101" pitchFamily="2" charset="-122"/>
                <a:ea typeface="宋体" panose="02010600030101010101" pitchFamily="2" charset="-122"/>
              </a:rPr>
              <a:t>CDCs</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能量消耗量约</a:t>
            </a:r>
            <a:r>
              <a:rPr lang="zh-CN" altLang="en-US" sz="2400" dirty="0">
                <a:latin typeface="宋体" panose="02010600030101010101" pitchFamily="2" charset="-122"/>
                <a:ea typeface="宋体" panose="02010600030101010101" pitchFamily="2" charset="-122"/>
              </a:rPr>
              <a:t>等于</a:t>
            </a:r>
            <a:r>
              <a:rPr lang="zh-CN" altLang="en-US" sz="2400" dirty="0" smtClean="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25,000</a:t>
            </a:r>
            <a:r>
              <a:rPr lang="zh-CN" altLang="en-US" sz="2400" dirty="0">
                <a:latin typeface="宋体" panose="02010600030101010101" pitchFamily="2" charset="-122"/>
                <a:ea typeface="宋体" panose="02010600030101010101" pitchFamily="2" charset="-122"/>
              </a:rPr>
              <a:t>个</a:t>
            </a:r>
            <a:r>
              <a:rPr lang="zh-CN" altLang="en-US" sz="2400" dirty="0" smtClean="0">
                <a:latin typeface="宋体" panose="02010600030101010101" pitchFamily="2" charset="-122"/>
                <a:ea typeface="宋体" panose="02010600030101010101" pitchFamily="2" charset="-122"/>
              </a:rPr>
              <a:t>家庭的消耗量。</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IDC-2017</a:t>
            </a:r>
            <a:r>
              <a:rPr lang="zh-CN" altLang="en-US" sz="2400" dirty="0" smtClean="0">
                <a:latin typeface="宋体" panose="02010600030101010101" pitchFamily="2" charset="-122"/>
                <a:ea typeface="宋体" panose="02010600030101010101" pitchFamily="2" charset="-122"/>
              </a:rPr>
              <a:t>报告：全球运营的云数据中心总数为</a:t>
            </a:r>
            <a:r>
              <a:rPr lang="en-US" altLang="zh-CN" sz="2400" dirty="0" smtClean="0">
                <a:latin typeface="宋体" panose="02010600030101010101" pitchFamily="2" charset="-122"/>
                <a:ea typeface="宋体" panose="02010600030101010101" pitchFamily="2" charset="-122"/>
              </a:rPr>
              <a:t>850</a:t>
            </a:r>
            <a:r>
              <a:rPr lang="zh-CN" altLang="en-US" sz="2400" dirty="0" smtClean="0">
                <a:latin typeface="宋体" panose="02010600030101010101" pitchFamily="2" charset="-122"/>
                <a:ea typeface="宋体" panose="02010600030101010101" pitchFamily="2" charset="-122"/>
              </a:rPr>
              <a:t>万。</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Greenpeace</a:t>
            </a:r>
            <a:r>
              <a:rPr lang="zh-CN" altLang="en-US" sz="2400" dirty="0" smtClean="0">
                <a:latin typeface="宋体" panose="02010600030101010101" pitchFamily="2" charset="-122"/>
                <a:ea typeface="宋体" panose="02010600030101010101" pitchFamily="2" charset="-122"/>
              </a:rPr>
              <a:t>：全球范围的云计算耗费的电能超过大部分国家，仅次于美国、中国、俄罗斯、日本。</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err="1" smtClean="0">
                <a:latin typeface="宋体" panose="02010600030101010101" pitchFamily="2" charset="-122"/>
                <a:ea typeface="宋体" panose="02010600030101010101" pitchFamily="2" charset="-122"/>
              </a:rPr>
              <a:t>Rajkumar</a:t>
            </a:r>
            <a:r>
              <a:rPr lang="en-US" altLang="zh-CN" sz="2400" dirty="0" smtClean="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Buyya</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Barbara </a:t>
            </a:r>
            <a:r>
              <a:rPr lang="en-US" altLang="zh-CN" sz="2400" dirty="0" err="1" smtClean="0">
                <a:latin typeface="宋体" panose="02010600030101010101" pitchFamily="2" charset="-122"/>
                <a:ea typeface="宋体" panose="02010600030101010101" pitchFamily="2" charset="-122"/>
              </a:rPr>
              <a:t>Pernici</a:t>
            </a:r>
            <a:r>
              <a:rPr lang="zh-CN" altLang="en-US" sz="2400" dirty="0" smtClean="0">
                <a:latin typeface="宋体" panose="02010600030101010101" pitchFamily="2" charset="-122"/>
                <a:ea typeface="宋体" panose="02010600030101010101" pitchFamily="2" charset="-122"/>
              </a:rPr>
              <a:t>等人指出，目前缺乏关于减少云计算能源消耗的研究。</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err="1">
                <a:latin typeface="宋体" panose="02010600030101010101" pitchFamily="2" charset="-122"/>
                <a:ea typeface="宋体" panose="02010600030101010101" pitchFamily="2" charset="-122"/>
              </a:rPr>
              <a:t>Yonghua</a:t>
            </a: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Yin</a:t>
            </a:r>
            <a:r>
              <a:rPr lang="zh-CN" altLang="en-US" sz="2400" dirty="0" smtClean="0">
                <a:latin typeface="宋体" panose="02010600030101010101" pitchFamily="2" charset="-122"/>
                <a:ea typeface="宋体" panose="02010600030101010101" pitchFamily="2" charset="-122"/>
              </a:rPr>
              <a:t>等人提出，可以使用深度学习方法给不同服务器分配任务，减少服务器的瞬时负载，从而减少电能消耗。</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err="1">
                <a:latin typeface="宋体" panose="02010600030101010101" pitchFamily="2" charset="-122"/>
                <a:ea typeface="宋体" panose="02010600030101010101" pitchFamily="2" charset="-122"/>
              </a:rPr>
              <a:t>Erol</a:t>
            </a:r>
            <a:r>
              <a:rPr lang="en-US" altLang="zh-CN" sz="2400" dirty="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Gelenbe</a:t>
            </a:r>
            <a:r>
              <a:rPr lang="zh-CN" altLang="en-US" sz="2400" dirty="0" smtClean="0">
                <a:latin typeface="宋体" panose="02010600030101010101" pitchFamily="2" charset="-122"/>
                <a:ea typeface="宋体" panose="02010600030101010101" pitchFamily="2" charset="-122"/>
              </a:rPr>
              <a:t>提出，对能源供应进行限制，将</a:t>
            </a:r>
            <a:r>
              <a:rPr lang="en-US" altLang="zh-CN" sz="2400" dirty="0" smtClean="0">
                <a:latin typeface="宋体" panose="02010600030101010101" pitchFamily="2" charset="-122"/>
                <a:ea typeface="宋体" panose="02010600030101010101" pitchFamily="2" charset="-122"/>
              </a:rPr>
              <a:t>CDC</a:t>
            </a:r>
            <a:r>
              <a:rPr lang="zh-CN" altLang="en-US" sz="2400" dirty="0" smtClean="0">
                <a:latin typeface="宋体" panose="02010600030101010101" pitchFamily="2" charset="-122"/>
                <a:ea typeface="宋体" panose="02010600030101010101" pitchFamily="2" charset="-122"/>
              </a:rPr>
              <a:t>的时钟速率映射为给定能源量的函数。</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err="1">
                <a:latin typeface="宋体" panose="02010600030101010101" pitchFamily="2" charset="-122"/>
                <a:ea typeface="宋体" panose="02010600030101010101" pitchFamily="2" charset="-122"/>
              </a:rPr>
              <a:t>Erol</a:t>
            </a:r>
            <a:r>
              <a:rPr lang="en-US" altLang="zh-CN" sz="2400" dirty="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Gelenbe</a:t>
            </a:r>
            <a:r>
              <a:rPr lang="zh-CN" altLang="en-US" sz="2400" dirty="0" smtClean="0">
                <a:latin typeface="宋体" panose="02010600030101010101" pitchFamily="2" charset="-122"/>
                <a:ea typeface="宋体" panose="02010600030101010101" pitchFamily="2" charset="-122"/>
              </a:rPr>
              <a:t>提出，可以混合使用多种可再生和不可再生能源。</a:t>
            </a:r>
            <a:endParaRPr lang="en-US" altLang="zh-CN" sz="2400" dirty="0">
              <a:latin typeface="宋体" panose="02010600030101010101" pitchFamily="2" charset="-122"/>
              <a:ea typeface="宋体" panose="02010600030101010101" pitchFamily="2" charset="-122"/>
            </a:endParaRPr>
          </a:p>
          <a:p>
            <a:endParaRPr lang="en-US" altLang="zh-CN" dirty="0" smtClean="0"/>
          </a:p>
        </p:txBody>
      </p:sp>
    </p:spTree>
    <p:extLst>
      <p:ext uri="{BB962C8B-B14F-4D97-AF65-F5344CB8AC3E}">
        <p14:creationId xmlns:p14="http://schemas.microsoft.com/office/powerpoint/2010/main" val="1143850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Heterogeneity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14400" y="1092820"/>
            <a:ext cx="9857678" cy="4616648"/>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硬件异构和软件异构：</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异构环境中的资源和负载管理：缺少对通用异构平台、硬件的研究</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异构资源上的软件开发：编程语言不同、编程方式不同给开发带来的困难。需要提供中间件技术来支持，并且权衡性能损失。</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t>比如</a:t>
            </a:r>
            <a:r>
              <a:rPr lang="zh-CN" altLang="en-US" sz="2400" dirty="0"/>
              <a:t>：使用</a:t>
            </a:r>
            <a:r>
              <a:rPr lang="en-US" altLang="zh-CN" sz="2400" dirty="0"/>
              <a:t>GPU</a:t>
            </a:r>
            <a:r>
              <a:rPr lang="zh-CN" altLang="en-US" sz="2400" dirty="0"/>
              <a:t>加速器，需要进行</a:t>
            </a:r>
            <a:r>
              <a:rPr lang="en-US" altLang="zh-CN" sz="2400" dirty="0"/>
              <a:t>CUDA</a:t>
            </a:r>
            <a:r>
              <a:rPr lang="zh-CN" altLang="en-US" sz="2400" dirty="0"/>
              <a:t>或者</a:t>
            </a:r>
            <a:r>
              <a:rPr lang="en-US" altLang="zh-CN" sz="2400" dirty="0" err="1"/>
              <a:t>OpenCL</a:t>
            </a:r>
            <a:r>
              <a:rPr lang="zh-CN" altLang="en-US" sz="2400" dirty="0"/>
              <a:t>编程，这和高级别的软件编程存在一定的差别。</a:t>
            </a: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100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Interconnected Clouds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46771" y="892098"/>
            <a:ext cx="10326029" cy="5724644"/>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云互联：不同</a:t>
            </a:r>
            <a:r>
              <a:rPr lang="zh-CN" altLang="en-US" sz="2400" dirty="0">
                <a:latin typeface="宋体" panose="02010600030101010101" pitchFamily="2" charset="-122"/>
                <a:ea typeface="宋体" panose="02010600030101010101" pitchFamily="2" charset="-122"/>
              </a:rPr>
              <a:t>的云之间相互连接、相互</a:t>
            </a:r>
            <a:r>
              <a:rPr lang="zh-CN" altLang="en-US" sz="2400" dirty="0" smtClean="0">
                <a:latin typeface="宋体" panose="02010600030101010101" pitchFamily="2" charset="-122"/>
                <a:ea typeface="宋体" panose="02010600030101010101" pitchFamily="2" charset="-122"/>
              </a:rPr>
              <a:t>操作。</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各个供应商都使用不同的接口、格式和上下文机制，并且也不愿意相互操作。</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尽管在云互联上作出了很多努力，开发了一系列标准</a:t>
            </a:r>
            <a:r>
              <a:rPr lang="en-US" altLang="zh-CN" sz="2400" dirty="0" smtClean="0">
                <a:latin typeface="宋体" panose="02010600030101010101" pitchFamily="2" charset="-122"/>
                <a:ea typeface="宋体" panose="02010600030101010101" pitchFamily="2" charset="-122"/>
              </a:rPr>
              <a:t>:Open Cloud Computing Interface</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Cloud Data </a:t>
            </a:r>
            <a:r>
              <a:rPr lang="en-US" altLang="zh-CN" sz="2400" dirty="0">
                <a:latin typeface="宋体" panose="02010600030101010101" pitchFamily="2" charset="-122"/>
                <a:ea typeface="宋体" panose="02010600030101010101" pitchFamily="2" charset="-122"/>
              </a:rPr>
              <a:t>Management </a:t>
            </a:r>
            <a:r>
              <a:rPr lang="en-US" altLang="zh-CN" sz="2400" dirty="0" smtClean="0">
                <a:latin typeface="宋体" panose="02010600030101010101" pitchFamily="2" charset="-122"/>
                <a:ea typeface="宋体" panose="02010600030101010101" pitchFamily="2" charset="-122"/>
              </a:rPr>
              <a:t>Interface</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Cloud </a:t>
            </a:r>
            <a:r>
              <a:rPr lang="en-US" altLang="zh-CN" sz="2400" dirty="0" smtClean="0">
                <a:latin typeface="宋体" panose="02010600030101010101" pitchFamily="2" charset="-122"/>
                <a:ea typeface="宋体" panose="02010600030101010101" pitchFamily="2" charset="-122"/>
              </a:rPr>
              <a:t>Infrastructure Management Interface</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Open Virtualization </a:t>
            </a:r>
            <a:r>
              <a:rPr lang="en-US" altLang="zh-CN" sz="2400" dirty="0" smtClean="0">
                <a:latin typeface="宋体" panose="02010600030101010101" pitchFamily="2" charset="-122"/>
                <a:ea typeface="宋体" panose="02010600030101010101" pitchFamily="2" charset="-122"/>
              </a:rPr>
              <a:t>Format</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Inter Cloud</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Federated </a:t>
            </a:r>
            <a:r>
              <a:rPr lang="en-US" altLang="zh-CN" sz="2400" dirty="0" smtClean="0">
                <a:latin typeface="宋体" panose="02010600030101010101" pitchFamily="2" charset="-122"/>
                <a:ea typeface="宋体" panose="02010600030101010101" pitchFamily="2" charset="-122"/>
              </a:rPr>
              <a:t>Cloud</a:t>
            </a:r>
            <a:r>
              <a:rPr lang="zh-CN" altLang="en-US" sz="2400" dirty="0" smtClean="0">
                <a:latin typeface="宋体" panose="02010600030101010101" pitchFamily="2" charset="-122"/>
                <a:ea typeface="宋体" panose="02010600030101010101" pitchFamily="2" charset="-122"/>
              </a:rPr>
              <a:t>。但是很难统一，给云互联带来了困难。</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Aneka</a:t>
            </a:r>
            <a:r>
              <a:rPr lang="zh-CN" altLang="en-US" sz="2400" dirty="0" smtClean="0">
                <a:latin typeface="宋体" panose="02010600030101010101" pitchFamily="2" charset="-122"/>
                <a:ea typeface="宋体" panose="02010600030101010101" pitchFamily="2" charset="-122"/>
              </a:rPr>
              <a:t>开发了一套中间件和库解决方案来整合不同的资源。但是他需要找到不同供应商提供的服务的最小公共点，这会导致一个次优的应用，或者需要特定服务模型支持。</a:t>
            </a:r>
            <a:endParaRPr lang="en-US" altLang="zh-CN" sz="2400" dirty="0">
              <a:latin typeface="宋体" panose="02010600030101010101" pitchFamily="2" charset="-122"/>
              <a:ea typeface="宋体" panose="02010600030101010101" pitchFamily="2" charset="-122"/>
            </a:endParaRP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74023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7741037"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Empowering Resource-Constrained Devices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6409" y="981307"/>
            <a:ext cx="11195375" cy="535531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资源受限设备的授权：整合了大量的硬件和传感器的手机、平板电脑等移动设备性能不断攀升，</a:t>
            </a:r>
            <a:r>
              <a:rPr lang="en-US" altLang="zh-CN" sz="2400" dirty="0" smtClean="0">
                <a:latin typeface="宋体" panose="02010600030101010101" pitchFamily="2" charset="-122"/>
                <a:ea typeface="宋体" panose="02010600030101010101" pitchFamily="2" charset="-122"/>
              </a:rPr>
              <a:t>4G</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5G</a:t>
            </a:r>
            <a:r>
              <a:rPr lang="zh-CN" altLang="en-US" sz="2400" dirty="0" smtClean="0">
                <a:latin typeface="宋体" panose="02010600030101010101" pitchFamily="2" charset="-122"/>
                <a:ea typeface="宋体" panose="02010600030101010101" pitchFamily="2" charset="-122"/>
              </a:rPr>
              <a:t>和广泛的</a:t>
            </a:r>
            <a:r>
              <a:rPr lang="en-US" altLang="zh-CN" sz="2400" dirty="0" err="1" smtClean="0">
                <a:latin typeface="宋体" panose="02010600030101010101" pitchFamily="2" charset="-122"/>
                <a:ea typeface="宋体" panose="02010600030101010101" pitchFamily="2" charset="-122"/>
              </a:rPr>
              <a:t>WiFi</a:t>
            </a:r>
            <a:r>
              <a:rPr lang="zh-CN" altLang="en-US" sz="2400" dirty="0" smtClean="0">
                <a:latin typeface="宋体" panose="02010600030101010101" pitchFamily="2" charset="-122"/>
                <a:ea typeface="宋体" panose="02010600030101010101" pitchFamily="2" charset="-122"/>
              </a:rPr>
              <a:t>使得移动商务、移动社交网络发展起来。但是，由于其受到限制的电量、计算能力、存储空间，出现了移动云的概念。</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移动云的研究主要是针对两种固定模式：</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任务代理：使用中间件技术从多个云服务商调用</a:t>
            </a:r>
            <a:r>
              <a:rPr lang="en-US" altLang="zh-CN" sz="2400" dirty="0" smtClean="0">
                <a:latin typeface="宋体" panose="02010600030101010101" pitchFamily="2" charset="-122"/>
                <a:ea typeface="宋体" panose="02010600030101010101" pitchFamily="2" charset="-122"/>
              </a:rPr>
              <a:t>web</a:t>
            </a:r>
            <a:r>
              <a:rPr lang="zh-CN" altLang="en-US" sz="2400" dirty="0" smtClean="0">
                <a:latin typeface="宋体" panose="02010600030101010101" pitchFamily="2" charset="-122"/>
                <a:ea typeface="宋体" panose="02010600030101010101" pitchFamily="2" charset="-122"/>
              </a:rPr>
              <a:t>服务，面临云互操作的问题。</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移动代码卸载：对应用程序进行配置和分区，将资源密集型操作卸载给云端来执行。</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问题：如何确定资源密集型任务、如何卸载、如何针对特定环境进行决策？</a:t>
            </a:r>
            <a:endParaRPr lang="en-US" altLang="zh-CN" sz="2400" dirty="0" smtClean="0">
              <a:latin typeface="宋体" panose="02010600030101010101" pitchFamily="2" charset="-122"/>
              <a:ea typeface="宋体" panose="02010600030101010101" pitchFamily="2" charset="-122"/>
            </a:endParaRP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17343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Economics of Cloud Computing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80224" y="947854"/>
            <a:ext cx="10738625" cy="4893647"/>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最近的研究主要在三个方面：</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云</a:t>
            </a:r>
            <a:r>
              <a:rPr lang="zh-CN" altLang="en-US" sz="2400" dirty="0" smtClean="0">
                <a:latin typeface="宋体" panose="02010600030101010101" pitchFamily="2" charset="-122"/>
                <a:ea typeface="宋体" panose="02010600030101010101" pitchFamily="2" charset="-122"/>
              </a:rPr>
              <a:t>服务的定价</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经纪机制：动态搜索和预算匹配的云服务</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监视用户需求是否被满足，如果不满足，供应商需要赔偿。</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问题：</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如何定价：</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Faniyi</a:t>
            </a:r>
            <a:r>
              <a:rPr lang="en-US" altLang="zh-CN" sz="2400" dirty="0">
                <a:latin typeface="宋体" panose="02010600030101010101" pitchFamily="2" charset="-122"/>
                <a:ea typeface="宋体" panose="02010600030101010101" pitchFamily="2" charset="-122"/>
              </a:rPr>
              <a:t> and </a:t>
            </a:r>
            <a:r>
              <a:rPr lang="en-US" altLang="zh-CN" sz="2400" dirty="0" err="1" smtClean="0">
                <a:latin typeface="宋体" panose="02010600030101010101" pitchFamily="2" charset="-122"/>
                <a:ea typeface="宋体" panose="02010600030101010101" pitchFamily="2" charset="-122"/>
              </a:rPr>
              <a:t>Bahsoon</a:t>
            </a:r>
            <a:r>
              <a:rPr lang="zh-CN" altLang="en-US" sz="2400" dirty="0" smtClean="0">
                <a:latin typeface="宋体" panose="02010600030101010101" pitchFamily="2" charset="-122"/>
                <a:ea typeface="宋体" panose="02010600030101010101" pitchFamily="2" charset="-122"/>
              </a:rPr>
              <a:t>发现，性能、内存、</a:t>
            </a:r>
            <a:r>
              <a:rPr lang="en-US" altLang="zh-CN" sz="2400" dirty="0" smtClean="0">
                <a:latin typeface="宋体" panose="02010600030101010101" pitchFamily="2" charset="-122"/>
                <a:ea typeface="宋体" panose="02010600030101010101" pitchFamily="2" charset="-122"/>
              </a:rPr>
              <a:t>CPU</a:t>
            </a:r>
            <a:r>
              <a:rPr lang="zh-CN" altLang="en-US" sz="2400" dirty="0" smtClean="0">
                <a:latin typeface="宋体" panose="02010600030101010101" pitchFamily="2" charset="-122"/>
                <a:ea typeface="宋体" panose="02010600030101010101" pitchFamily="2" charset="-122"/>
              </a:rPr>
              <a:t>周期是使用的最多的三个</a:t>
            </a:r>
            <a:r>
              <a:rPr lang="en-US" altLang="zh-CN" sz="2400" dirty="0" smtClean="0">
                <a:latin typeface="宋体" panose="02010600030101010101" pitchFamily="2" charset="-122"/>
                <a:ea typeface="宋体" panose="02010600030101010101" pitchFamily="2" charset="-122"/>
              </a:rPr>
              <a:t>SLA</a:t>
            </a:r>
            <a:r>
              <a:rPr lang="zh-CN" altLang="en-US" sz="2400" dirty="0" smtClean="0">
                <a:latin typeface="宋体" panose="02010600030101010101" pitchFamily="2" charset="-122"/>
                <a:ea typeface="宋体" panose="02010600030101010101" pitchFamily="2" charset="-122"/>
              </a:rPr>
              <a:t>指标。</a:t>
            </a:r>
            <a:r>
              <a:rPr lang="en-US" altLang="zh-CN" sz="2400" dirty="0">
                <a:latin typeface="宋体" panose="02010600030101010101" pitchFamily="2" charset="-122"/>
                <a:ea typeface="宋体" panose="02010600030101010101" pitchFamily="2" charset="-122"/>
              </a:rPr>
              <a:t> Emiliano </a:t>
            </a:r>
            <a:r>
              <a:rPr lang="en-US" altLang="zh-CN" sz="2400" dirty="0" err="1" smtClean="0">
                <a:latin typeface="宋体" panose="02010600030101010101" pitchFamily="2" charset="-122"/>
                <a:ea typeface="宋体" panose="02010600030101010101" pitchFamily="2" charset="-122"/>
              </a:rPr>
              <a:t>Casalicchio</a:t>
            </a:r>
            <a:r>
              <a:rPr lang="zh-CN" altLang="en-US" sz="2400" dirty="0" smtClean="0">
                <a:latin typeface="宋体" panose="02010600030101010101" pitchFamily="2" charset="-122"/>
                <a:ea typeface="宋体" panose="02010600030101010101" pitchFamily="2" charset="-122"/>
              </a:rPr>
              <a:t>提出了一种基于政策（</a:t>
            </a:r>
            <a:r>
              <a:rPr lang="en-US" altLang="zh-CN" sz="2400" dirty="0" smtClean="0">
                <a:latin typeface="宋体" panose="02010600030101010101" pitchFamily="2" charset="-122"/>
                <a:ea typeface="宋体" panose="02010600030101010101" pitchFamily="2" charset="-122"/>
              </a:rPr>
              <a:t>policy-based</a:t>
            </a:r>
            <a:r>
              <a:rPr lang="zh-CN" altLang="en-US" sz="2400" dirty="0" smtClean="0">
                <a:latin typeface="宋体" panose="02010600030101010101" pitchFamily="2" charset="-122"/>
                <a:ea typeface="宋体" panose="02010600030101010101" pitchFamily="2" charset="-122"/>
              </a:rPr>
              <a:t>）的方法，在资源受限的情况下非常有效。</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如何选择合适的供应商：直接比较不同供应商的产品非常麻烦。有一些研究平台来调查云之间的利弊，如：</a:t>
            </a:r>
            <a:r>
              <a:rPr lang="en-US" altLang="zh-CN" sz="2400" dirty="0" err="1" smtClean="0">
                <a:latin typeface="宋体" panose="02010600030101010101" pitchFamily="2" charset="-122"/>
                <a:ea typeface="宋体" panose="02010600030101010101" pitchFamily="2" charset="-122"/>
              </a:rPr>
              <a:t>RightScale</a:t>
            </a:r>
            <a:r>
              <a:rPr lang="en-US" altLang="zh-CN" sz="2400" dirty="0" smtClean="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PlanForCloud</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r>
              <a:rPr lang="en-US" altLang="zh-CN" sz="2400" dirty="0" err="1" smtClean="0">
                <a:latin typeface="宋体" panose="02010600030101010101" pitchFamily="2" charset="-122"/>
                <a:ea typeface="宋体" panose="02010600030101010101" pitchFamily="2" charset="-122"/>
              </a:rPr>
              <a:t>CloudMarketMaker</a:t>
            </a:r>
            <a:r>
              <a:rPr lang="zh-CN" altLang="en-US" sz="2400" dirty="0" smtClean="0">
                <a:latin typeface="宋体" panose="02010600030101010101" pitchFamily="2" charset="-122"/>
                <a:ea typeface="宋体" panose="02010600030101010101" pitchFamily="2" charset="-122"/>
              </a:rPr>
              <a:t>。特定供应商也提出一些工具来进行价格评估，如：</a:t>
            </a:r>
            <a:r>
              <a:rPr lang="en-US" altLang="zh-CN" sz="2400" dirty="0" smtClean="0">
                <a:latin typeface="宋体" panose="02010600030101010101" pitchFamily="2" charset="-122"/>
                <a:ea typeface="宋体" panose="02010600030101010101" pitchFamily="2" charset="-122"/>
              </a:rPr>
              <a:t>Amazon </a:t>
            </a:r>
            <a:r>
              <a:rPr lang="en-US" altLang="zh-CN" sz="2400" dirty="0">
                <a:latin typeface="宋体" panose="02010600030101010101" pitchFamily="2" charset="-122"/>
                <a:ea typeface="宋体" panose="02010600030101010101" pitchFamily="2" charset="-122"/>
              </a:rPr>
              <a:t>Cost </a:t>
            </a:r>
            <a:r>
              <a:rPr lang="en-US" altLang="zh-CN" sz="2400" dirty="0" smtClean="0">
                <a:latin typeface="宋体" panose="02010600030101010101" pitchFamily="2" charset="-122"/>
                <a:ea typeface="宋体" panose="02010600030101010101" pitchFamily="2" charset="-122"/>
              </a:rPr>
              <a:t>Calculator</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Service Measurement </a:t>
            </a:r>
            <a:r>
              <a:rPr lang="en-US" altLang="zh-CN" sz="2400" dirty="0" smtClean="0">
                <a:latin typeface="宋体" panose="02010600030101010101" pitchFamily="2" charset="-122"/>
                <a:ea typeface="宋体" panose="02010600030101010101" pitchFamily="2" charset="-122"/>
              </a:rPr>
              <a:t>Index</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019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3</a:t>
            </a:r>
            <a:endParaRPr lang="zh-CN" altLang="en-US" sz="8800" dirty="0">
              <a:latin typeface="FuturaBookC" pitchFamily="2" charset="-52"/>
            </a:endParaRPr>
          </a:p>
        </p:txBody>
      </p:sp>
      <p:sp>
        <p:nvSpPr>
          <p:cNvPr id="32" name="文本框 31"/>
          <p:cNvSpPr txBox="1"/>
          <p:nvPr/>
        </p:nvSpPr>
        <p:spPr>
          <a:xfrm>
            <a:off x="5450164" y="2860805"/>
            <a:ext cx="4422225"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Emerging trend</a:t>
            </a:r>
            <a:endParaRPr lang="zh-CN" altLang="en-US" sz="4000" dirty="0">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7148864" y="1634206"/>
            <a:ext cx="4774531" cy="523220"/>
          </a:xfrm>
          <a:prstGeom prst="rect">
            <a:avLst/>
          </a:prstGeom>
        </p:spPr>
        <p:txBody>
          <a:bodyPr wrap="squar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Motivation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328675" y="244250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57886" y="2443140"/>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76294" y="2442505"/>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48864" y="2473282"/>
            <a:ext cx="4774531" cy="523220"/>
          </a:xfrm>
          <a:prstGeom prst="rect">
            <a:avLst/>
          </a:prstGeom>
        </p:spPr>
        <p:txBody>
          <a:bodyPr wrap="squar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Challenges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328675" y="328158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58521" y="328094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076294" y="328158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5" name="矩形 34"/>
          <p:cNvSpPr/>
          <p:nvPr/>
        </p:nvSpPr>
        <p:spPr>
          <a:xfrm>
            <a:off x="7148864" y="3312358"/>
            <a:ext cx="4774531" cy="523220"/>
          </a:xfrm>
          <a:prstGeom prst="rect">
            <a:avLst/>
          </a:prstGeom>
        </p:spPr>
        <p:txBody>
          <a:bodyPr wrap="squar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Emerging trend</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6328675" y="412065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257886" y="4143517"/>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76294" y="4120657"/>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矩形 43"/>
          <p:cNvSpPr/>
          <p:nvPr/>
        </p:nvSpPr>
        <p:spPr>
          <a:xfrm>
            <a:off x="7093533" y="4151434"/>
            <a:ext cx="4774531" cy="523220"/>
          </a:xfrm>
          <a:prstGeom prst="rect">
            <a:avLst/>
          </a:prstGeom>
        </p:spPr>
        <p:txBody>
          <a:bodyPr wrap="squar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Future Directions and</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28675" y="4959733"/>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文本框 54"/>
          <p:cNvSpPr txBox="1"/>
          <p:nvPr/>
        </p:nvSpPr>
        <p:spPr>
          <a:xfrm>
            <a:off x="6257886" y="4959733"/>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7076294" y="49597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7" name="矩形 56"/>
          <p:cNvSpPr/>
          <p:nvPr/>
        </p:nvSpPr>
        <p:spPr>
          <a:xfrm>
            <a:off x="7148864" y="4990510"/>
            <a:ext cx="4774531" cy="523220"/>
          </a:xfrm>
          <a:prstGeom prst="rect">
            <a:avLst/>
          </a:prstGeom>
        </p:spPr>
        <p:txBody>
          <a:bodyPr wrap="squar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Conclusions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Containers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24107" y="947854"/>
            <a:ext cx="10671717" cy="4801314"/>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容器：一种新型的虚拟化技术，为应用程序的部署提供一种轻量化的环境。具有启动快、资源占用小等特点。</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容器的兴起导致了一种新的云服务：</a:t>
            </a:r>
            <a:r>
              <a:rPr lang="en-US" altLang="zh-CN" sz="2400" dirty="0" err="1" smtClean="0">
                <a:latin typeface="宋体" panose="02010600030101010101" pitchFamily="2" charset="-122"/>
                <a:ea typeface="宋体" panose="02010600030101010101" pitchFamily="2" charset="-122"/>
              </a:rPr>
              <a:t>CaaS</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Container as a service</a:t>
            </a:r>
            <a:r>
              <a:rPr lang="zh-CN" altLang="en-US"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UberCloud</a:t>
            </a:r>
            <a:r>
              <a:rPr lang="zh-CN" altLang="en-US" sz="2400" dirty="0" smtClean="0">
                <a:latin typeface="宋体" panose="02010600030101010101" pitchFamily="2" charset="-122"/>
                <a:ea typeface="宋体" panose="02010600030101010101" pitchFamily="2" charset="-122"/>
              </a:rPr>
              <a:t>就是一个例子。</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目前的研究点：</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由于内核的共享，容器的隔离和安全性比虚拟机要</a:t>
            </a:r>
            <a:r>
              <a:rPr lang="zh-CN" altLang="en-US" sz="2400" dirty="0" smtClean="0">
                <a:latin typeface="宋体" panose="02010600030101010101" pitchFamily="2" charset="-122"/>
                <a:ea typeface="宋体" panose="02010600030101010101" pitchFamily="2" charset="-122"/>
              </a:rPr>
              <a:t>弱</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如何不断优化容器的性能</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901286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Fog Computing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02527" y="959005"/>
            <a:ext cx="10626508" cy="5816977"/>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雾计算：可以看做是云计算的一种扩展，主要是指在网络节点上（移动基站、网关、路由）启用通用计算，使得数据可以在传输的时候被处理。</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优点：</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降低延迟</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计算的时候考虑了位置信息</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提高流式和实时应用的服务质量</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问题：</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多方管理：不同边缘设备隶属于不同组织。</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EdgeX</a:t>
            </a:r>
            <a:r>
              <a:rPr lang="en-US" altLang="zh-CN" sz="2400" dirty="0">
                <a:latin typeface="宋体" panose="02010600030101010101" pitchFamily="2" charset="-122"/>
                <a:ea typeface="宋体" panose="02010600030101010101" pitchFamily="2" charset="-122"/>
              </a:rPr>
              <a:t> Foundry</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分布式计算中的隐私问题。</a:t>
            </a:r>
            <a:r>
              <a:rPr lang="en-US" altLang="zh-CN" sz="2400" dirty="0">
                <a:latin typeface="宋体" panose="02010600030101010101" pitchFamily="2" charset="-122"/>
                <a:ea typeface="宋体" panose="02010600030101010101" pitchFamily="2" charset="-122"/>
              </a:rPr>
              <a:t>Open Fog consortium</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84632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Bid Data</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02527" y="792718"/>
            <a:ext cx="11039258" cy="249299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大数据：</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dirty="0" err="1" smtClean="0">
                <a:latin typeface="宋体" panose="02010600030101010101" pitchFamily="2" charset="-122"/>
                <a:ea typeface="宋体" panose="02010600030101010101" pitchFamily="2" charset="-122"/>
              </a:rPr>
              <a:t>IoT</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CPS</a:t>
            </a:r>
            <a:r>
              <a:rPr lang="zh-CN" altLang="en-US" sz="2400" dirty="0" smtClean="0">
                <a:latin typeface="宋体" panose="02010600030101010101" pitchFamily="2" charset="-122"/>
                <a:ea typeface="宋体" panose="02010600030101010101" pitchFamily="2" charset="-122"/>
              </a:rPr>
              <a:t>设备、信息社交网络所产生的流数据量越来越大。</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智慧城市、自动驾驶、无人机、视频监控所产生的数据量也不断扩大。</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smtClean="0"/>
          </a:p>
        </p:txBody>
      </p:sp>
      <p:sp>
        <p:nvSpPr>
          <p:cNvPr id="8" name="文本框 7"/>
          <p:cNvSpPr txBox="1"/>
          <p:nvPr/>
        </p:nvSpPr>
        <p:spPr>
          <a:xfrm>
            <a:off x="815658" y="3149941"/>
            <a:ext cx="9677640" cy="2585323"/>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研究点：</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大存储、高带宽、短延迟、高响应。</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雾计算作为云计算的补充，管理边缘设备，降低网络延迟，也同时为云分担压力。</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30147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Machine and Deep Learning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02527" y="1319433"/>
            <a:ext cx="11039258" cy="3046988"/>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机器</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深度学习：</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帮助云计算优化资源管理。管理用户工作负载、预测计算需求、服务水平的估计、作业分配决策等。</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云计算为机器</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深度学习提供便宜、并行、按需索取的计算资源。许多公司已经在云中提供对应的</a:t>
            </a:r>
            <a:r>
              <a:rPr lang="en-US" altLang="zh-CN" sz="2400" dirty="0" smtClean="0">
                <a:latin typeface="宋体" panose="02010600030101010101" pitchFamily="2" charset="-122"/>
                <a:ea typeface="宋体" panose="02010600030101010101" pitchFamily="2" charset="-122"/>
              </a:rPr>
              <a:t>AI</a:t>
            </a:r>
            <a:r>
              <a:rPr lang="zh-CN" altLang="en-US" sz="2400" dirty="0" smtClean="0">
                <a:latin typeface="宋体" panose="02010600030101010101" pitchFamily="2" charset="-122"/>
                <a:ea typeface="宋体" panose="02010600030101010101" pitchFamily="2" charset="-122"/>
              </a:rPr>
              <a:t>服务，</a:t>
            </a:r>
            <a:r>
              <a:rPr lang="en-US" altLang="zh-CN" sz="2400" dirty="0" smtClean="0">
                <a:latin typeface="宋体" panose="02010600030101010101" pitchFamily="2" charset="-122"/>
                <a:ea typeface="宋体" panose="02010600030101010101" pitchFamily="2" charset="-122"/>
              </a:rPr>
              <a:t>IBM Watson</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Microsoft </a:t>
            </a:r>
            <a:r>
              <a:rPr lang="en-US" altLang="zh-CN" sz="2400" dirty="0" smtClean="0">
                <a:latin typeface="宋体" panose="02010600030101010101" pitchFamily="2" charset="-122"/>
                <a:ea typeface="宋体" panose="02010600030101010101" pitchFamily="2" charset="-122"/>
              </a:rPr>
              <a:t>Azure Machine Learning</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AWS Deep Learning </a:t>
            </a:r>
            <a:r>
              <a:rPr lang="en-US" altLang="zh-CN" sz="2400" dirty="0" smtClean="0">
                <a:latin typeface="宋体" panose="02010600030101010101" pitchFamily="2" charset="-122"/>
                <a:ea typeface="宋体" panose="02010600030101010101" pitchFamily="2" charset="-122"/>
              </a:rPr>
              <a:t>AMIs</a:t>
            </a: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Google Cloud Machine Learning </a:t>
            </a:r>
            <a:r>
              <a:rPr lang="en-US" altLang="zh-CN" sz="2400" dirty="0" smtClean="0">
                <a:latin typeface="宋体" panose="02010600030101010101" pitchFamily="2" charset="-122"/>
                <a:ea typeface="宋体" panose="02010600030101010101" pitchFamily="2" charset="-122"/>
              </a:rPr>
              <a:t>Engine</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5900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4</a:t>
            </a:r>
            <a:endParaRPr lang="zh-CN" altLang="en-US" sz="8800" dirty="0">
              <a:latin typeface="FuturaBookC" pitchFamily="2" charset="-52"/>
            </a:endParaRPr>
          </a:p>
        </p:txBody>
      </p:sp>
      <p:sp>
        <p:nvSpPr>
          <p:cNvPr id="32" name="文本框 31"/>
          <p:cNvSpPr txBox="1"/>
          <p:nvPr/>
        </p:nvSpPr>
        <p:spPr>
          <a:xfrm>
            <a:off x="5304472" y="2637065"/>
            <a:ext cx="4422225"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Future </a:t>
            </a:r>
            <a:r>
              <a:rPr lang="en-US" altLang="zh-CN" sz="4000" dirty="0" smtClean="0">
                <a:latin typeface="微软雅黑" panose="020B0503020204020204" pitchFamily="34" charset="-122"/>
                <a:ea typeface="微软雅黑" panose="020B0503020204020204" pitchFamily="34" charset="-122"/>
              </a:rPr>
              <a:t>Directions</a:t>
            </a:r>
            <a:endParaRPr lang="zh-CN" altLang="en-US" sz="4000" dirty="0">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23821" y="277971"/>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Scalability and Elasticity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947854"/>
            <a:ext cx="10391318" cy="5262979"/>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硬件：</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研究特定功能的专用云。如：深度学习、数据流分析、图像</a:t>
            </a:r>
            <a:r>
              <a:rPr lang="zh-CN" altLang="en-US" sz="2400" dirty="0">
                <a:latin typeface="宋体" panose="02010600030101010101" pitchFamily="2" charset="-122"/>
                <a:ea typeface="宋体" panose="02010600030101010101" pitchFamily="2" charset="-122"/>
              </a:rPr>
              <a:t>视频模式识别</a:t>
            </a:r>
            <a:r>
              <a:rPr lang="zh-CN" altLang="en-US" sz="2400" dirty="0" smtClean="0">
                <a:latin typeface="宋体" panose="02010600030101010101" pitchFamily="2" charset="-122"/>
                <a:ea typeface="宋体" panose="02010600030101010101" pitchFamily="2" charset="-122"/>
              </a:rPr>
              <a:t>。少数云供应商已经开始提供硬件加速器和针对特定目的的硬件。</a:t>
            </a:r>
            <a:r>
              <a:rPr lang="en-US" altLang="zh-CN" sz="2400" dirty="0" smtClean="0">
                <a:latin typeface="宋体" panose="02010600030101010101" pitchFamily="2" charset="-122"/>
                <a:ea typeface="宋体" panose="02010600030101010101" pitchFamily="2" charset="-122"/>
              </a:rPr>
              <a:t>Amazon</a:t>
            </a:r>
            <a:r>
              <a:rPr lang="zh-CN" altLang="en-US" sz="2400" dirty="0" smtClean="0">
                <a:latin typeface="宋体" panose="02010600030101010101" pitchFamily="2" charset="-122"/>
                <a:ea typeface="宋体" panose="02010600030101010101" pitchFamily="2" charset="-122"/>
              </a:rPr>
              <a:t>开始提供</a:t>
            </a:r>
            <a:r>
              <a:rPr lang="en-US" altLang="zh-CN" sz="2400" dirty="0" smtClean="0">
                <a:latin typeface="宋体" panose="02010600030101010101" pitchFamily="2" charset="-122"/>
                <a:ea typeface="宋体" panose="02010600030101010101" pitchFamily="2" charset="-122"/>
              </a:rPr>
              <a:t>GPU</a:t>
            </a:r>
            <a:r>
              <a:rPr lang="zh-CN" altLang="en-US" sz="2400" dirty="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Google</a:t>
            </a:r>
            <a:r>
              <a:rPr lang="zh-CN" altLang="en-US" sz="2400" dirty="0" smtClean="0">
                <a:latin typeface="宋体" panose="02010600030101010101" pitchFamily="2" charset="-122"/>
                <a:ea typeface="宋体" panose="02010600030101010101" pitchFamily="2" charset="-122"/>
              </a:rPr>
              <a:t>部署</a:t>
            </a:r>
            <a:r>
              <a:rPr lang="en-US" altLang="zh-CN" sz="2400" dirty="0" smtClean="0">
                <a:latin typeface="宋体" panose="02010600030101010101" pitchFamily="2" charset="-122"/>
                <a:ea typeface="宋体" panose="02010600030101010101" pitchFamily="2" charset="-122"/>
              </a:rPr>
              <a:t>TPU</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Microsoft</a:t>
            </a:r>
            <a:r>
              <a:rPr lang="zh-CN" altLang="en-US" sz="2400" dirty="0" smtClean="0">
                <a:latin typeface="宋体" panose="02010600030101010101" pitchFamily="2" charset="-122"/>
                <a:ea typeface="宋体" panose="02010600030101010101" pitchFamily="2" charset="-122"/>
              </a:rPr>
              <a:t>部署</a:t>
            </a:r>
            <a:r>
              <a:rPr lang="en-US" altLang="zh-CN" sz="2400" dirty="0" smtClean="0">
                <a:latin typeface="宋体" panose="02010600030101010101" pitchFamily="2" charset="-122"/>
                <a:ea typeface="宋体" panose="02010600030101010101" pitchFamily="2" charset="-122"/>
              </a:rPr>
              <a:t>FPGA</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需要拥抱一些新的架构，神经、量子计算，也需要开发</a:t>
            </a:r>
            <a:r>
              <a:rPr lang="zh-CN" altLang="en-US" sz="2400" dirty="0">
                <a:latin typeface="宋体" panose="02010600030101010101" pitchFamily="2" charset="-122"/>
                <a:ea typeface="宋体" panose="02010600030101010101" pitchFamily="2" charset="-122"/>
              </a:rPr>
              <a:t>适当的虚拟化抽象，以及编程抽象，实现对专用硬件的即时编译和</a:t>
            </a:r>
            <a:r>
              <a:rPr lang="zh-CN" altLang="en-US" sz="2400" dirty="0" smtClean="0">
                <a:latin typeface="宋体" panose="02010600030101010101" pitchFamily="2" charset="-122"/>
                <a:ea typeface="宋体" panose="02010600030101010101" pitchFamily="2" charset="-122"/>
              </a:rPr>
              <a:t>优化。</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中间件：</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需要进一步研究提高现有基础设施的重用率，提高部署速度、大规模部署硬件和网络的能力。</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研究</a:t>
            </a:r>
            <a:r>
              <a:rPr lang="en-US" altLang="zh-CN" sz="2400" dirty="0" err="1" smtClean="0">
                <a:latin typeface="宋体" panose="02010600030101010101" pitchFamily="2" charset="-122"/>
                <a:ea typeface="宋体" panose="02010600030101010101" pitchFamily="2" charset="-122"/>
              </a:rPr>
              <a:t>InterClouds</a:t>
            </a:r>
            <a:r>
              <a:rPr lang="zh-CN" altLang="en-US" sz="2400" dirty="0" smtClean="0">
                <a:latin typeface="宋体" panose="02010600030101010101" pitchFamily="2" charset="-122"/>
                <a:ea typeface="宋体" panose="02010600030101010101" pitchFamily="2" charset="-122"/>
              </a:rPr>
              <a:t>，能让计算无缝地在多个云服务提供商的设备上运行。</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650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6782032"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Resource Management and Scheduling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14400" y="903249"/>
            <a:ext cx="10036098" cy="544764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    由于边缘计算、雾计算等新的计算模式出现，对负载和应用的权衡带来新的问题，对资源最优管理和调度提出新的挑战。</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研究方向：</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雾计算带来的分散化，资源管理方面进行分散化研究</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分散和异构环境中</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调度</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针对无服务器计算，</a:t>
            </a:r>
            <a:r>
              <a:rPr lang="zh-CN" altLang="en-US" sz="2400" dirty="0">
                <a:latin typeface="宋体" panose="02010600030101010101" pitchFamily="2" charset="-122"/>
                <a:ea typeface="宋体" panose="02010600030101010101" pitchFamily="2" charset="-122"/>
              </a:rPr>
              <a:t>需要新的资源管理</a:t>
            </a:r>
            <a:r>
              <a:rPr lang="zh-CN" altLang="en-US" sz="2400" dirty="0" smtClean="0">
                <a:latin typeface="宋体" panose="02010600030101010101" pitchFamily="2" charset="-122"/>
                <a:ea typeface="宋体" panose="02010600030101010101" pitchFamily="2" charset="-122"/>
              </a:rPr>
              <a:t>策略，决定</a:t>
            </a:r>
            <a:r>
              <a:rPr lang="zh-CN" altLang="en-US" sz="2400" dirty="0">
                <a:latin typeface="宋体" panose="02010600030101010101" pitchFamily="2" charset="-122"/>
                <a:ea typeface="宋体" panose="02010600030101010101" pitchFamily="2" charset="-122"/>
              </a:rPr>
              <a:t>何时以及在何种程度上依赖于</a:t>
            </a:r>
            <a:r>
              <a:rPr lang="en-US" altLang="zh-CN" sz="2400" dirty="0" err="1">
                <a:latin typeface="宋体" panose="02010600030101010101" pitchFamily="2" charset="-122"/>
                <a:ea typeface="宋体" panose="02010600030101010101" pitchFamily="2" charset="-122"/>
              </a:rPr>
              <a:t>FaaS</a:t>
            </a:r>
            <a:r>
              <a:rPr lang="zh-CN" altLang="en-US" sz="2400" dirty="0">
                <a:latin typeface="宋体" panose="02010600030101010101" pitchFamily="2" charset="-122"/>
                <a:ea typeface="宋体" panose="02010600030101010101" pitchFamily="2" charset="-122"/>
              </a:rPr>
              <a:t>而不是本地运行的微</a:t>
            </a:r>
            <a:r>
              <a:rPr lang="zh-CN" altLang="en-US" sz="2400" dirty="0" smtClean="0">
                <a:latin typeface="宋体" panose="02010600030101010101" pitchFamily="2" charset="-122"/>
                <a:ea typeface="宋体" panose="02010600030101010101" pitchFamily="2" charset="-122"/>
              </a:rPr>
              <a:t>服务应用</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机器学习、深度学习、</a:t>
            </a:r>
            <a:r>
              <a:rPr lang="en-US" altLang="zh-CN" sz="2400" dirty="0" smtClean="0">
                <a:latin typeface="宋体" panose="02010600030101010101" pitchFamily="2" charset="-122"/>
                <a:ea typeface="宋体" panose="02010600030101010101" pitchFamily="2" charset="-122"/>
              </a:rPr>
              <a:t>AI</a:t>
            </a:r>
            <a:r>
              <a:rPr lang="zh-CN" altLang="en-US" sz="2400" dirty="0" smtClean="0">
                <a:latin typeface="宋体" panose="02010600030101010101" pitchFamily="2" charset="-122"/>
                <a:ea typeface="宋体" panose="02010600030101010101" pitchFamily="2" charset="-122"/>
              </a:rPr>
              <a:t>和管理、调度技术的结合研究</a:t>
            </a: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09687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Reliability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914400"/>
            <a:ext cx="10335562" cy="3785652"/>
          </a:xfrm>
          <a:prstGeom prst="rect">
            <a:avLst/>
          </a:prstGeom>
          <a:noFill/>
        </p:spPr>
        <p:txBody>
          <a:bodyPr wrap="square" rtlCol="0">
            <a:spAutoFit/>
          </a:bodyPr>
          <a:lstStyle/>
          <a:p>
            <a:pPr indent="720000"/>
            <a:r>
              <a:rPr lang="zh-CN" altLang="en-US" sz="2400" dirty="0">
                <a:latin typeface="宋体" panose="02010600030101010101" pitchFamily="2" charset="-122"/>
                <a:ea typeface="宋体" panose="02010600030101010101" pitchFamily="2" charset="-122"/>
              </a:rPr>
              <a:t>该领域的研究未来将专注于创新的云服务，这些服务可提供可靠性和弹性以及有保证的服务性</a:t>
            </a:r>
            <a:r>
              <a:rPr lang="zh-CN" altLang="en-US" sz="2400" dirty="0" smtClean="0">
                <a:latin typeface="宋体" panose="02010600030101010101" pitchFamily="2" charset="-122"/>
                <a:ea typeface="宋体" panose="02010600030101010101" pitchFamily="2" charset="-122"/>
              </a:rPr>
              <a:t>能。</a:t>
            </a:r>
            <a:r>
              <a:rPr lang="en-US" altLang="zh-CN" sz="2400" dirty="0" smtClean="0">
                <a:latin typeface="宋体" panose="02010600030101010101" pitchFamily="2" charset="-122"/>
                <a:ea typeface="宋体" panose="02010600030101010101" pitchFamily="2" charset="-122"/>
              </a:rPr>
              <a:t>Reliability as a Service</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indent="720000"/>
            <a:r>
              <a:rPr lang="zh-CN" altLang="en-US" sz="2400" dirty="0" smtClean="0">
                <a:latin typeface="宋体" panose="02010600030101010101" pitchFamily="2" charset="-122"/>
                <a:ea typeface="宋体" panose="02010600030101010101" pitchFamily="2" charset="-122"/>
              </a:rPr>
              <a:t>主要</a:t>
            </a:r>
            <a:r>
              <a:rPr lang="zh-CN" altLang="en-US" sz="2400" dirty="0">
                <a:latin typeface="宋体" panose="02010600030101010101" pitchFamily="2" charset="-122"/>
                <a:ea typeface="宋体" panose="02010600030101010101" pitchFamily="2" charset="-122"/>
              </a:rPr>
              <a:t>挑战是基于先进的数学和统计模型开发分层和面向服务的云服务</a:t>
            </a:r>
            <a:r>
              <a:rPr lang="zh-CN" altLang="en-US" sz="2400" dirty="0" smtClean="0">
                <a:latin typeface="宋体" panose="02010600030101010101" pitchFamily="2" charset="-122"/>
                <a:ea typeface="宋体" panose="02010600030101010101" pitchFamily="2" charset="-122"/>
              </a:rPr>
              <a:t>可靠性模型。这</a:t>
            </a:r>
            <a:r>
              <a:rPr lang="zh-CN" altLang="en-US" sz="2400" dirty="0">
                <a:latin typeface="宋体" panose="02010600030101010101" pitchFamily="2" charset="-122"/>
                <a:ea typeface="宋体" panose="02010600030101010101" pitchFamily="2" charset="-122"/>
              </a:rPr>
              <a:t>需要将新模块包含在现有云系统中，例如故障模型和工作负载模型，以适应资源配置策略，并为各种应用提供灵活的可靠性服务</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indent="720000"/>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使用深度学习和机器学习来进行故障预测</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提高大数据应用云存储系统的容错能力</a:t>
            </a:r>
          </a:p>
        </p:txBody>
      </p:sp>
    </p:spTree>
    <p:extLst>
      <p:ext uri="{BB962C8B-B14F-4D97-AF65-F5344CB8AC3E}">
        <p14:creationId xmlns:p14="http://schemas.microsoft.com/office/powerpoint/2010/main" val="102064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Sustainability</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081668"/>
            <a:ext cx="9287347" cy="2677656"/>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研究点：</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使用可再生能源，根据能源的分布来建造</a:t>
            </a:r>
            <a:r>
              <a:rPr lang="en-US" altLang="zh-CN" sz="2400" dirty="0" smtClean="0">
                <a:latin typeface="宋体" panose="02010600030101010101" pitchFamily="2" charset="-122"/>
                <a:ea typeface="宋体" panose="02010600030101010101" pitchFamily="2" charset="-122"/>
              </a:rPr>
              <a:t>CDC</a:t>
            </a: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虚拟机整合等软硬件方法降低能耗</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能耗和服务质量（</a:t>
            </a:r>
            <a:r>
              <a:rPr lang="en-US" altLang="zh-CN" sz="2400" dirty="0" err="1" smtClean="0">
                <a:latin typeface="宋体" panose="02010600030101010101" pitchFamily="2" charset="-122"/>
                <a:ea typeface="宋体" panose="02010600030101010101" pitchFamily="2" charset="-122"/>
              </a:rPr>
              <a:t>QoS</a:t>
            </a:r>
            <a:r>
              <a:rPr lang="zh-CN" altLang="en-US" sz="2400" dirty="0" smtClean="0">
                <a:latin typeface="宋体" panose="02010600030101010101" pitchFamily="2" charset="-122"/>
                <a:ea typeface="宋体" panose="02010600030101010101" pitchFamily="2" charset="-122"/>
              </a:rPr>
              <a:t>）的权衡</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64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Interconnected Clouds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253355"/>
            <a:ext cx="10257503" cy="2677656"/>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研究点：</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不</a:t>
            </a:r>
            <a:r>
              <a:rPr lang="zh-CN" altLang="en-US" sz="2400" dirty="0">
                <a:latin typeface="宋体" panose="02010600030101010101" pitchFamily="2" charset="-122"/>
                <a:ea typeface="宋体" panose="02010600030101010101" pitchFamily="2" charset="-122"/>
              </a:rPr>
              <a:t>强制采用服务之间的最小通用功能集的情况下促进云</a:t>
            </a:r>
            <a:r>
              <a:rPr lang="zh-CN" altLang="en-US" sz="2400" dirty="0" smtClean="0">
                <a:latin typeface="宋体" panose="02010600030101010101" pitchFamily="2" charset="-122"/>
                <a:ea typeface="宋体" panose="02010600030101010101" pitchFamily="2" charset="-122"/>
              </a:rPr>
              <a:t>互连</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通过组合多个供应商的简单服务，实现一个可以提供复杂服务的互操作中间件</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9027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smtClean="0">
                <a:latin typeface="FuturaBookC" pitchFamily="2" charset="-52"/>
              </a:rPr>
              <a:t>1</a:t>
            </a:r>
            <a:endParaRPr lang="zh-CN" altLang="en-US" sz="8800" dirty="0">
              <a:latin typeface="FuturaBookC" pitchFamily="2" charset="-52"/>
            </a:endParaRPr>
          </a:p>
        </p:txBody>
      </p:sp>
      <p:sp>
        <p:nvSpPr>
          <p:cNvPr id="32" name="文本框 31"/>
          <p:cNvSpPr txBox="1"/>
          <p:nvPr/>
        </p:nvSpPr>
        <p:spPr>
          <a:xfrm>
            <a:off x="5450164" y="2841888"/>
            <a:ext cx="4422225" cy="830997"/>
          </a:xfrm>
          <a:prstGeom prst="rect">
            <a:avLst/>
          </a:prstGeom>
          <a:noFill/>
        </p:spPr>
        <p:txBody>
          <a:bodyPr wrap="square" rtlCol="0">
            <a:spAutoFit/>
          </a:bodyPr>
          <a:lstStyle/>
          <a:p>
            <a:r>
              <a:rPr lang="en-US" altLang="zh-CN" sz="4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Motivation</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6559008"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Empowering Resource-Constrained Devices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147735"/>
            <a:ext cx="9398859" cy="2677656"/>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研究点：</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移动云应用中多租户模式，分摊代码卸载的成本</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针对异构移动云卸载的激励机制</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诸如实时流数据分析之类的域中的边缘分析</a:t>
            </a:r>
          </a:p>
        </p:txBody>
      </p:sp>
    </p:spTree>
    <p:extLst>
      <p:ext uri="{BB962C8B-B14F-4D97-AF65-F5344CB8AC3E}">
        <p14:creationId xmlns:p14="http://schemas.microsoft.com/office/powerpoint/2010/main" val="163190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Economics of Cloud Computing</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048215"/>
            <a:ext cx="10268654" cy="3046988"/>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研究点：</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与</a:t>
            </a:r>
            <a:r>
              <a:rPr lang="zh-CN" altLang="en-US" sz="2400" dirty="0">
                <a:latin typeface="宋体" panose="02010600030101010101" pitchFamily="2" charset="-122"/>
                <a:ea typeface="宋体" panose="02010600030101010101" pitchFamily="2" charset="-122"/>
              </a:rPr>
              <a:t>容器部署相关的较低开销可用于支持实时工作</a:t>
            </a:r>
            <a:r>
              <a:rPr lang="zh-CN" altLang="en-US" sz="2400" dirty="0" smtClean="0">
                <a:latin typeface="宋体" panose="02010600030101010101" pitchFamily="2" charset="-122"/>
                <a:ea typeface="宋体" panose="02010600030101010101" pitchFamily="2" charset="-122"/>
              </a:rPr>
              <a:t>负载</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探索包含不确定性的云架构和市场模型，并为价值和可靠性提供持续的“双赢”解决</a:t>
            </a:r>
            <a:r>
              <a:rPr lang="zh-CN" altLang="en-US" sz="2400" dirty="0" smtClean="0">
                <a:latin typeface="宋体" panose="02010600030101010101" pitchFamily="2" charset="-122"/>
                <a:ea typeface="宋体" panose="02010600030101010101" pitchFamily="2" charset="-122"/>
              </a:rPr>
              <a:t>方案</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内部</a:t>
            </a:r>
            <a:r>
              <a:rPr lang="en-US" altLang="zh-CN" sz="2400" dirty="0" smtClean="0">
                <a:latin typeface="宋体" panose="02010600030101010101" pitchFamily="2" charset="-122"/>
                <a:ea typeface="宋体" panose="02010600030101010101" pitchFamily="2" charset="-122"/>
              </a:rPr>
              <a:t>IT</a:t>
            </a:r>
            <a:r>
              <a:rPr lang="zh-CN" altLang="en-US" sz="2400" dirty="0" smtClean="0">
                <a:latin typeface="宋体" panose="02010600030101010101" pitchFamily="2" charset="-122"/>
                <a:ea typeface="宋体" panose="02010600030101010101" pitchFamily="2" charset="-122"/>
              </a:rPr>
              <a:t>系统到云端的迁移</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982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sz="8800" smtClean="0">
                <a:latin typeface="FuturaBookC" pitchFamily="2" charset="-52"/>
              </a:rPr>
              <a:t>5</a:t>
            </a:r>
            <a:endParaRPr lang="en-US" sz="8800" dirty="0">
              <a:latin typeface="FuturaBookC" pitchFamily="2" charset="-52"/>
            </a:endParaRPr>
          </a:p>
        </p:txBody>
      </p:sp>
      <p:sp>
        <p:nvSpPr>
          <p:cNvPr id="32" name="文本框 31"/>
          <p:cNvSpPr txBox="1"/>
          <p:nvPr/>
        </p:nvSpPr>
        <p:spPr>
          <a:xfrm>
            <a:off x="5293235" y="2860805"/>
            <a:ext cx="4422225" cy="706755"/>
          </a:xfrm>
          <a:prstGeom prst="rect">
            <a:avLst/>
          </a:prstGeom>
          <a:noFill/>
        </p:spPr>
        <p:txBody>
          <a:bodyPr wrap="squar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Conclusion</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3758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815658" y="1085105"/>
            <a:ext cx="10714302" cy="4893647"/>
          </a:xfrm>
          <a:prstGeom prst="rect">
            <a:avLst/>
          </a:prstGeom>
          <a:noFill/>
        </p:spPr>
        <p:txBody>
          <a:bodyPr wrap="square" rtlCol="0">
            <a:spAutoFit/>
          </a:bodyPr>
          <a:lstStyle/>
          <a:p>
            <a:pPr indent="720000"/>
            <a:r>
              <a:rPr lang="zh-CN" altLang="en-US" sz="2400" dirty="0">
                <a:latin typeface="宋体" panose="02010600030101010101" pitchFamily="2" charset="-122"/>
                <a:ea typeface="宋体" panose="02010600030101010101" pitchFamily="2" charset="-122"/>
              </a:rPr>
              <a:t>云计算范式在过去已经彻底改变了计算机科学的</a:t>
            </a:r>
            <a:r>
              <a:rPr lang="zh-CN" altLang="en-US" sz="2400" dirty="0" smtClean="0">
                <a:latin typeface="宋体" panose="02010600030101010101" pitchFamily="2" charset="-122"/>
                <a:ea typeface="宋体" panose="02010600030101010101" pitchFamily="2" charset="-122"/>
              </a:rPr>
              <a:t>视界，促进</a:t>
            </a:r>
            <a:r>
              <a:rPr lang="zh-CN" altLang="en-US" sz="2400" dirty="0">
                <a:latin typeface="宋体" panose="02010600030101010101" pitchFamily="2" charset="-122"/>
                <a:ea typeface="宋体" panose="02010600030101010101" pitchFamily="2" charset="-122"/>
              </a:rPr>
              <a:t>了全球企业</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发展</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加快了科学进步的步伐，并为普及和无处不在的应用程序创建了各种计算模型</a:t>
            </a:r>
            <a:r>
              <a:rPr lang="zh-CN" altLang="en-US" sz="2400" dirty="0" smtClean="0">
                <a:latin typeface="宋体" panose="02010600030101010101" pitchFamily="2" charset="-122"/>
                <a:ea typeface="宋体" panose="02010600030101010101" pitchFamily="2" charset="-122"/>
              </a:rPr>
              <a:t>，带来了一系列好处。</a:t>
            </a:r>
            <a:endParaRPr lang="en-US" altLang="zh-CN" sz="2400" dirty="0" smtClean="0">
              <a:latin typeface="宋体" panose="02010600030101010101" pitchFamily="2" charset="-122"/>
              <a:ea typeface="宋体" panose="02010600030101010101" pitchFamily="2" charset="-122"/>
            </a:endParaRPr>
          </a:p>
          <a:p>
            <a:pPr indent="720000"/>
            <a:endParaRPr lang="en-US" altLang="zh-CN" sz="2400" dirty="0" smtClean="0">
              <a:latin typeface="宋体" panose="02010600030101010101" pitchFamily="2" charset="-122"/>
              <a:ea typeface="宋体" panose="02010600030101010101" pitchFamily="2" charset="-122"/>
            </a:endParaRPr>
          </a:p>
          <a:p>
            <a:pPr indent="720000"/>
            <a:r>
              <a:rPr lang="zh-CN" altLang="en-US" sz="2400" dirty="0" smtClean="0">
                <a:latin typeface="宋体" panose="02010600030101010101" pitchFamily="2" charset="-122"/>
                <a:ea typeface="宋体" panose="02010600030101010101" pitchFamily="2" charset="-122"/>
              </a:rPr>
              <a:t>然而</a:t>
            </a:r>
            <a:r>
              <a:rPr lang="zh-CN" altLang="en-US" sz="2400" dirty="0">
                <a:latin typeface="宋体" panose="02010600030101010101" pitchFamily="2" charset="-122"/>
                <a:ea typeface="宋体" panose="02010600030101010101" pitchFamily="2" charset="-122"/>
              </a:rPr>
              <a:t>，下一个十年将带来重大的新要求，从大规模</a:t>
            </a:r>
            <a:r>
              <a:rPr lang="zh-CN" altLang="en-US" sz="2400" dirty="0" smtClean="0">
                <a:latin typeface="宋体" panose="02010600030101010101" pitchFamily="2" charset="-122"/>
                <a:ea typeface="宋体" panose="02010600030101010101" pitchFamily="2" charset="-122"/>
              </a:rPr>
              <a:t>的异质物</a:t>
            </a:r>
            <a:r>
              <a:rPr lang="zh-CN" altLang="en-US" sz="2400" dirty="0">
                <a:latin typeface="宋体" panose="02010600030101010101" pitchFamily="2" charset="-122"/>
                <a:ea typeface="宋体" panose="02010600030101010101" pitchFamily="2" charset="-122"/>
              </a:rPr>
              <a:t>联网和传感器网络，产生大量的数据流来存储、管理和</a:t>
            </a:r>
            <a:r>
              <a:rPr lang="zh-CN" altLang="en-US" sz="2400" dirty="0" smtClean="0">
                <a:latin typeface="宋体" panose="02010600030101010101" pitchFamily="2" charset="-122"/>
                <a:ea typeface="宋体" panose="02010600030101010101" pitchFamily="2" charset="-122"/>
              </a:rPr>
              <a:t>分析，以及应用级别服务限制以及</a:t>
            </a:r>
            <a:r>
              <a:rPr lang="zh-CN" altLang="en-US" sz="2400" dirty="0">
                <a:latin typeface="宋体" panose="02010600030101010101" pitchFamily="2" charset="-122"/>
                <a:ea typeface="宋体" panose="02010600030101010101" pitchFamily="2" charset="-122"/>
              </a:rPr>
              <a:t>经济限制。这些需求将在云中带来一些新的挑战。并将创造对新方法、研究</a:t>
            </a:r>
            <a:r>
              <a:rPr lang="zh-CN" altLang="en-US" sz="2400" dirty="0" smtClean="0">
                <a:latin typeface="宋体" panose="02010600030101010101" pitchFamily="2" charset="-122"/>
                <a:ea typeface="宋体" panose="02010600030101010101" pitchFamily="2" charset="-122"/>
              </a:rPr>
              <a:t>策略的需求，促使我们重新</a:t>
            </a:r>
            <a:r>
              <a:rPr lang="zh-CN" altLang="en-US" sz="2400" dirty="0">
                <a:latin typeface="宋体" panose="02010600030101010101" pitchFamily="2" charset="-122"/>
                <a:ea typeface="宋体" panose="02010600030101010101" pitchFamily="2" charset="-122"/>
              </a:rPr>
              <a:t>评估已经开发的模型，以解决可</a:t>
            </a:r>
            <a:r>
              <a:rPr lang="zh-CN" altLang="en-US" sz="2400" dirty="0" smtClean="0">
                <a:latin typeface="宋体" panose="02010600030101010101" pitchFamily="2" charset="-122"/>
                <a:ea typeface="宋体" panose="02010600030101010101" pitchFamily="2" charset="-122"/>
              </a:rPr>
              <a:t>扩展性、资源</a:t>
            </a:r>
            <a:r>
              <a:rPr lang="zh-CN" altLang="en-US" sz="2400" dirty="0">
                <a:latin typeface="宋体" panose="02010600030101010101" pitchFamily="2" charset="-122"/>
                <a:ea typeface="宋体" panose="02010600030101010101" pitchFamily="2" charset="-122"/>
              </a:rPr>
              <a:t>配置和</a:t>
            </a:r>
            <a:r>
              <a:rPr lang="zh-CN" altLang="en-US" sz="2400" dirty="0" smtClean="0">
                <a:latin typeface="宋体" panose="02010600030101010101" pitchFamily="2" charset="-122"/>
                <a:ea typeface="宋体" panose="02010600030101010101" pitchFamily="2" charset="-122"/>
              </a:rPr>
              <a:t>安全性</a:t>
            </a:r>
            <a:r>
              <a:rPr lang="zh-CN" altLang="en-US" sz="2400" dirty="0">
                <a:latin typeface="宋体" panose="02010600030101010101" pitchFamily="2" charset="-122"/>
                <a:ea typeface="宋体" panose="02010600030101010101" pitchFamily="2" charset="-122"/>
              </a:rPr>
              <a:t>等</a:t>
            </a:r>
            <a:r>
              <a:rPr lang="zh-CN" altLang="en-US" sz="2400" dirty="0" smtClean="0">
                <a:latin typeface="宋体" panose="02010600030101010101" pitchFamily="2" charset="-122"/>
                <a:ea typeface="宋体" panose="02010600030101010101" pitchFamily="2" charset="-122"/>
              </a:rPr>
              <a:t>问</a:t>
            </a:r>
            <a:r>
              <a:rPr lang="zh-CN" altLang="en-US" sz="2400" dirty="0">
                <a:latin typeface="宋体" panose="02010600030101010101" pitchFamily="2" charset="-122"/>
                <a:ea typeface="宋体" panose="02010600030101010101" pitchFamily="2" charset="-122"/>
              </a:rPr>
              <a:t>题</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indent="720000"/>
            <a:endParaRPr lang="en-US" altLang="zh-CN" sz="2400" dirty="0" smtClean="0">
              <a:latin typeface="宋体" panose="02010600030101010101" pitchFamily="2" charset="-122"/>
              <a:ea typeface="宋体" panose="02010600030101010101" pitchFamily="2" charset="-122"/>
            </a:endParaRPr>
          </a:p>
          <a:p>
            <a:pPr indent="720000"/>
            <a:r>
              <a:rPr lang="zh-CN" altLang="en-US" sz="2400" dirty="0">
                <a:latin typeface="宋体" panose="02010600030101010101" pitchFamily="2" charset="-122"/>
                <a:ea typeface="宋体" panose="02010600030101010101" pitchFamily="2" charset="-122"/>
              </a:rPr>
              <a:t>这</a:t>
            </a:r>
            <a:r>
              <a:rPr lang="zh-CN" altLang="en-US" sz="2400" dirty="0" smtClean="0">
                <a:latin typeface="宋体" panose="02010600030101010101" pitchFamily="2" charset="-122"/>
                <a:ea typeface="宋体" panose="02010600030101010101" pitchFamily="2" charset="-122"/>
              </a:rPr>
              <a:t>份宣言总结了云计算领域内的主要挑战以及最先的研究，同时也讨论了一些新兴的领域和影响。结合这些问题，宣言也指出了一个全面的未来研究方向，呼吁大家共同来行动和解决这些问题。</a:t>
            </a:r>
            <a:endParaRPr lang="zh-CN" altLang="en-US" sz="2400" dirty="0">
              <a:latin typeface="宋体" panose="02010600030101010101" pitchFamily="2" charset="-122"/>
              <a:ea typeface="宋体" panose="02010600030101010101" pitchFamily="2" charset="-122"/>
            </a:endParaRPr>
          </a:p>
        </p:txBody>
      </p:sp>
      <p:sp>
        <p:nvSpPr>
          <p:cNvPr id="11" name="文本框 10"/>
          <p:cNvSpPr txBox="1"/>
          <p:nvPr/>
        </p:nvSpPr>
        <p:spPr>
          <a:xfrm>
            <a:off x="3282890" y="277971"/>
            <a:ext cx="5426075" cy="584775"/>
          </a:xfrm>
          <a:prstGeom prst="rect">
            <a:avLst/>
          </a:prstGeom>
          <a:noFill/>
        </p:spPr>
        <p:txBody>
          <a:bodyPr wrap="square" rtlCol="0">
            <a:spAutoFit/>
          </a:bodyPr>
          <a:lstStyle/>
          <a:p>
            <a:pPr algn="ct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Conclusion</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54533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315844" y="1683835"/>
            <a:ext cx="9467385" cy="1862048"/>
          </a:xfrm>
          <a:prstGeom prst="rect">
            <a:avLst/>
          </a:prstGeom>
          <a:noFill/>
        </p:spPr>
        <p:txBody>
          <a:bodyPr wrap="square" rtlCol="0">
            <a:spAutoFit/>
          </a:bodyPr>
          <a:lstStyle/>
          <a:p>
            <a:pPr algn="ctr"/>
            <a:r>
              <a:rPr lang="en-US" altLang="zh-CN" sz="11500" dirty="0" smtClean="0"/>
              <a:t>Thank You</a:t>
            </a:r>
            <a:r>
              <a:rPr lang="zh-CN" altLang="en-US" sz="11500" dirty="0" smtClean="0"/>
              <a:t>！</a:t>
            </a:r>
            <a:endParaRPr lang="zh-CN" altLang="en-US" sz="11500" dirty="0"/>
          </a:p>
        </p:txBody>
      </p:sp>
    </p:spTree>
    <p:extLst>
      <p:ext uri="{BB962C8B-B14F-4D97-AF65-F5344CB8AC3E}">
        <p14:creationId xmlns:p14="http://schemas.microsoft.com/office/powerpoint/2010/main" val="1175807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Motivation</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227328"/>
            <a:ext cx="10372295" cy="3539430"/>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快速配置、快速启动</a:t>
            </a: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比较好的价值成本和高性能</a:t>
            </a: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可扩展性</a:t>
            </a:r>
            <a:endParaRPr lang="en-US" altLang="zh-CN" sz="320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Motivation</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054800"/>
            <a:ext cx="10372295"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软件即服务（</a:t>
            </a:r>
            <a:r>
              <a:rPr lang="en-US" altLang="zh-CN" sz="3200" dirty="0" smtClean="0">
                <a:latin typeface="宋体" panose="02010600030101010101" pitchFamily="2" charset="-122"/>
                <a:ea typeface="宋体" panose="02010600030101010101" pitchFamily="2" charset="-122"/>
              </a:rPr>
              <a:t>Software as a Service</a:t>
            </a:r>
            <a:r>
              <a:rPr lang="zh-CN" altLang="en-US" sz="3200" dirty="0" smtClean="0">
                <a:latin typeface="宋体" panose="02010600030101010101" pitchFamily="2" charset="-122"/>
                <a:ea typeface="宋体" panose="02010600030101010101" pitchFamily="2" charset="-122"/>
              </a:rPr>
              <a:t>）</a:t>
            </a: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平台即服务（</a:t>
            </a:r>
            <a:r>
              <a:rPr lang="en-US" altLang="zh-CN" sz="3200" dirty="0" smtClean="0">
                <a:latin typeface="宋体" panose="02010600030101010101" pitchFamily="2" charset="-122"/>
                <a:ea typeface="宋体" panose="02010600030101010101" pitchFamily="2" charset="-122"/>
              </a:rPr>
              <a:t>Platform as </a:t>
            </a:r>
            <a:r>
              <a:rPr lang="en-US" altLang="zh-CN" sz="3200" dirty="0">
                <a:latin typeface="宋体" panose="02010600030101010101" pitchFamily="2" charset="-122"/>
                <a:ea typeface="宋体" panose="02010600030101010101" pitchFamily="2" charset="-122"/>
              </a:rPr>
              <a:t>a Service</a:t>
            </a:r>
            <a:r>
              <a:rPr lang="zh-CN" altLang="en-US" sz="3200" dirty="0">
                <a:latin typeface="宋体" panose="02010600030101010101" pitchFamily="2" charset="-122"/>
                <a:ea typeface="宋体" panose="02010600030101010101" pitchFamily="2" charset="-122"/>
              </a:rPr>
              <a:t>）</a:t>
            </a:r>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基础设施即服务（</a:t>
            </a:r>
            <a:r>
              <a:rPr lang="en-US" altLang="zh-CN" sz="3200" dirty="0" smtClean="0">
                <a:latin typeface="宋体" panose="02010600030101010101" pitchFamily="2" charset="-122"/>
                <a:ea typeface="宋体" panose="02010600030101010101" pitchFamily="2" charset="-122"/>
              </a:rPr>
              <a:t>Infrastructure as </a:t>
            </a:r>
            <a:r>
              <a:rPr lang="en-US" altLang="zh-CN" sz="3200" dirty="0">
                <a:latin typeface="宋体" panose="02010600030101010101" pitchFamily="2" charset="-122"/>
                <a:ea typeface="宋体" panose="02010600030101010101" pitchFamily="2" charset="-122"/>
              </a:rPr>
              <a:t>a Service</a:t>
            </a:r>
            <a:r>
              <a:rPr lang="zh-CN" altLang="en-US" sz="3200" dirty="0">
                <a:latin typeface="宋体" panose="02010600030101010101" pitchFamily="2" charset="-122"/>
                <a:ea typeface="宋体" panose="02010600030101010101" pitchFamily="2" charset="-122"/>
              </a:rPr>
              <a:t>）</a:t>
            </a:r>
            <a:endParaRPr lang="en-US" altLang="zh-CN" sz="3200" dirty="0">
              <a:latin typeface="宋体" panose="02010600030101010101" pitchFamily="2" charset="-122"/>
              <a:ea typeface="宋体" panose="02010600030101010101" pitchFamily="2" charset="-122"/>
            </a:endParaRPr>
          </a:p>
          <a:p>
            <a:endParaRPr lang="zh-CN" altLang="en-US" sz="3200" dirty="0"/>
          </a:p>
        </p:txBody>
      </p:sp>
    </p:spTree>
    <p:extLst>
      <p:ext uri="{BB962C8B-B14F-4D97-AF65-F5344CB8AC3E}">
        <p14:creationId xmlns:p14="http://schemas.microsoft.com/office/powerpoint/2010/main" val="4367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a:stretch>
            <a:fillRect/>
          </a:stretch>
        </p:blipFill>
        <p:spPr>
          <a:xfrm>
            <a:off x="1703521" y="384539"/>
            <a:ext cx="8085714" cy="6085714"/>
          </a:xfrm>
          <a:prstGeom prst="rect">
            <a:avLst/>
          </a:prstGeom>
        </p:spPr>
      </p:pic>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Motivation</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96756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Motivation</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882936"/>
            <a:ext cx="10372295"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smtClean="0">
                <a:latin typeface="宋体" panose="02010600030101010101" pitchFamily="2" charset="-122"/>
                <a:ea typeface="宋体" panose="02010600030101010101" pitchFamily="2" charset="-122"/>
              </a:rPr>
              <a:t>70%</a:t>
            </a:r>
            <a:r>
              <a:rPr lang="zh-CN" altLang="en-US" sz="3200" dirty="0" smtClean="0">
                <a:latin typeface="宋体" panose="02010600030101010101" pitchFamily="2" charset="-122"/>
                <a:ea typeface="宋体" panose="02010600030101010101" pitchFamily="2" charset="-122"/>
              </a:rPr>
              <a:t>的组织都在使用云服务，这个数字还在增长。</a:t>
            </a: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云服务创造的价值从</a:t>
            </a:r>
            <a:r>
              <a:rPr lang="en-US" altLang="zh-CN" sz="3200" dirty="0" smtClean="0">
                <a:latin typeface="宋体" panose="02010600030101010101" pitchFamily="2" charset="-122"/>
                <a:ea typeface="宋体" panose="02010600030101010101" pitchFamily="2" charset="-122"/>
              </a:rPr>
              <a:t>700</a:t>
            </a:r>
            <a:r>
              <a:rPr lang="zh-CN" altLang="en-US" sz="3200" dirty="0" smtClean="0">
                <a:latin typeface="宋体" panose="02010600030101010101" pitchFamily="2" charset="-122"/>
                <a:ea typeface="宋体" panose="02010600030101010101" pitchFamily="2" charset="-122"/>
              </a:rPr>
              <a:t>亿美元（</a:t>
            </a:r>
            <a:r>
              <a:rPr lang="en-US" altLang="zh-CN" sz="3200" dirty="0" smtClean="0">
                <a:latin typeface="宋体" panose="02010600030101010101" pitchFamily="2" charset="-122"/>
                <a:ea typeface="宋体" panose="02010600030101010101" pitchFamily="2" charset="-122"/>
              </a:rPr>
              <a:t>2015</a:t>
            </a:r>
            <a:r>
              <a:rPr lang="zh-CN" altLang="en-US" sz="3200" dirty="0" smtClean="0">
                <a:latin typeface="宋体" panose="02010600030101010101" pitchFamily="2" charset="-122"/>
                <a:ea typeface="宋体" panose="02010600030101010101" pitchFamily="2" charset="-122"/>
              </a:rPr>
              <a:t>），预计超过</a:t>
            </a:r>
            <a:r>
              <a:rPr lang="en-US" altLang="zh-CN" sz="3200" dirty="0" smtClean="0">
                <a:latin typeface="宋体" panose="02010600030101010101" pitchFamily="2" charset="-122"/>
                <a:ea typeface="宋体" panose="02010600030101010101" pitchFamily="2" charset="-122"/>
              </a:rPr>
              <a:t>2000</a:t>
            </a:r>
            <a:r>
              <a:rPr lang="zh-CN" altLang="en-US" sz="3200" dirty="0" smtClean="0">
                <a:latin typeface="宋体" panose="02010600030101010101" pitchFamily="2" charset="-122"/>
                <a:ea typeface="宋体" panose="02010600030101010101" pitchFamily="2" charset="-122"/>
              </a:rPr>
              <a:t>亿美元（</a:t>
            </a:r>
            <a:r>
              <a:rPr lang="en-US" altLang="zh-CN" sz="3200" dirty="0" smtClean="0">
                <a:latin typeface="宋体" panose="02010600030101010101" pitchFamily="2" charset="-122"/>
                <a:ea typeface="宋体" panose="02010600030101010101" pitchFamily="2" charset="-122"/>
              </a:rPr>
              <a:t>2020</a:t>
            </a:r>
            <a:r>
              <a:rPr lang="zh-CN" altLang="en-US" sz="3200" dirty="0" smtClean="0">
                <a:latin typeface="宋体" panose="02010600030101010101" pitchFamily="2" charset="-122"/>
                <a:ea typeface="宋体" panose="02010600030101010101" pitchFamily="2" charset="-122"/>
              </a:rPr>
              <a:t>年）</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0266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2</a:t>
            </a:r>
            <a:endParaRPr lang="zh-CN" altLang="en-US" sz="8800" dirty="0">
              <a:latin typeface="FuturaBookC" pitchFamily="2" charset="-52"/>
            </a:endParaRPr>
          </a:p>
        </p:txBody>
      </p:sp>
      <p:sp>
        <p:nvSpPr>
          <p:cNvPr id="32" name="文本框 31"/>
          <p:cNvSpPr txBox="1"/>
          <p:nvPr/>
        </p:nvSpPr>
        <p:spPr>
          <a:xfrm>
            <a:off x="5450164" y="2767965"/>
            <a:ext cx="4422225" cy="1446550"/>
          </a:xfrm>
          <a:prstGeom prst="rect">
            <a:avLst/>
          </a:prstGeom>
          <a:noFill/>
        </p:spPr>
        <p:txBody>
          <a:bodyPr wrap="square" rtlCol="0">
            <a:spAutoFit/>
          </a:bodyPr>
          <a:lstStyle/>
          <a:p>
            <a:r>
              <a:rPr lang="en-US" altLang="zh-CN" sz="4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Challenges</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9134940" cy="523220"/>
          </a:xfrm>
          <a:prstGeom prst="rect">
            <a:avLst/>
          </a:prstGeom>
          <a:noFill/>
        </p:spPr>
        <p:txBody>
          <a:bodyPr wrap="square" rtlCol="0">
            <a:spAutoFit/>
          </a:bodyPr>
          <a:lstStyle/>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Challenges</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State-of-the-art and open issues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15658" y="1595021"/>
            <a:ext cx="9726836"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可</a:t>
            </a:r>
            <a:r>
              <a:rPr lang="zh-CN" altLang="en-US" sz="2400" dirty="0" smtClean="0">
                <a:latin typeface="宋体" panose="02010600030101010101" pitchFamily="2" charset="-122"/>
                <a:ea typeface="宋体" panose="02010600030101010101" pitchFamily="2" charset="-122"/>
              </a:rPr>
              <a:t>扩展性和弹性（</a:t>
            </a:r>
            <a:r>
              <a:rPr lang="en-US" altLang="zh-CN" sz="2400" dirty="0" smtClean="0">
                <a:latin typeface="宋体" panose="02010600030101010101" pitchFamily="2" charset="-122"/>
                <a:ea typeface="宋体" panose="02010600030101010101" pitchFamily="2" charset="-122"/>
              </a:rPr>
              <a:t>Scalability and Elasticity</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资源管理和调度（</a:t>
            </a:r>
            <a:r>
              <a:rPr lang="en-US" altLang="zh-CN" sz="2400" dirty="0" smtClean="0">
                <a:latin typeface="宋体" panose="02010600030101010101" pitchFamily="2" charset="-122"/>
                <a:ea typeface="宋体" panose="02010600030101010101" pitchFamily="2" charset="-122"/>
              </a:rPr>
              <a:t>Resource Management and Scheduling</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可靠性（</a:t>
            </a:r>
            <a:r>
              <a:rPr lang="en-US" altLang="zh-CN" sz="2400" dirty="0" smtClean="0">
                <a:latin typeface="宋体" panose="02010600030101010101" pitchFamily="2" charset="-122"/>
                <a:ea typeface="宋体" panose="02010600030101010101" pitchFamily="2" charset="-122"/>
              </a:rPr>
              <a:t>Reliability</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持续性（</a:t>
            </a:r>
            <a:r>
              <a:rPr lang="en-US" altLang="zh-CN" sz="2400" dirty="0" smtClean="0">
                <a:latin typeface="宋体" panose="02010600030101010101" pitchFamily="2" charset="-122"/>
                <a:ea typeface="宋体" panose="02010600030101010101" pitchFamily="2" charset="-122"/>
              </a:rPr>
              <a:t>Sustainability</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异质性（</a:t>
            </a:r>
            <a:r>
              <a:rPr lang="en-US" altLang="zh-CN" sz="2400" dirty="0" smtClean="0">
                <a:latin typeface="宋体" panose="02010600030101010101" pitchFamily="2" charset="-122"/>
                <a:ea typeface="宋体" panose="02010600030101010101" pitchFamily="2" charset="-122"/>
              </a:rPr>
              <a:t>Heterogeneity</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云互联（</a:t>
            </a:r>
            <a:r>
              <a:rPr lang="en-US" altLang="zh-CN" sz="2400" dirty="0" smtClean="0">
                <a:latin typeface="宋体" panose="02010600030101010101" pitchFamily="2" charset="-122"/>
                <a:ea typeface="宋体" panose="02010600030101010101" pitchFamily="2" charset="-122"/>
              </a:rPr>
              <a:t>Interconnected Clouds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授权资源受限设备（</a:t>
            </a:r>
            <a:r>
              <a:rPr lang="en-US" altLang="zh-CN" sz="2400" dirty="0" smtClean="0">
                <a:latin typeface="宋体" panose="02010600030101010101" pitchFamily="2" charset="-122"/>
                <a:ea typeface="宋体" panose="02010600030101010101" pitchFamily="2" charset="-122"/>
              </a:rPr>
              <a:t>Empowering Resource-Constrained Devices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安全和隐私（</a:t>
            </a:r>
            <a:r>
              <a:rPr lang="en-US" altLang="zh-CN" sz="2400" dirty="0" smtClean="0">
                <a:latin typeface="宋体" panose="02010600030101010101" pitchFamily="2" charset="-122"/>
                <a:ea typeface="宋体" panose="02010600030101010101" pitchFamily="2" charset="-122"/>
              </a:rPr>
              <a:t>Security and Privacy</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云计算经济学（</a:t>
            </a:r>
            <a:r>
              <a:rPr lang="en-US" altLang="zh-CN" sz="2400" dirty="0" smtClean="0">
                <a:latin typeface="宋体" panose="02010600030101010101" pitchFamily="2" charset="-122"/>
                <a:ea typeface="宋体" panose="02010600030101010101" pitchFamily="2" charset="-122"/>
              </a:rPr>
              <a:t>Economics of Cloud Computing</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400" dirty="0" smtClean="0"/>
          </a:p>
        </p:txBody>
      </p:sp>
    </p:spTree>
    <p:extLst>
      <p:ext uri="{BB962C8B-B14F-4D97-AF65-F5344CB8AC3E}">
        <p14:creationId xmlns:p14="http://schemas.microsoft.com/office/powerpoint/2010/main" val="53453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8704</TotalTime>
  <Words>5610</Words>
  <Application>Microsoft Office PowerPoint</Application>
  <PresentationFormat>宽屏</PresentationFormat>
  <Paragraphs>312</Paragraphs>
  <Slides>34</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FuturaBookC</vt:lpstr>
      <vt:lpstr>等线</vt:lpstr>
      <vt:lpstr>等线 Light</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LiuTaoYi</cp:lastModifiedBy>
  <cp:revision>168</cp:revision>
  <dcterms:created xsi:type="dcterms:W3CDTF">2018-03-08T13:14:00Z</dcterms:created>
  <dcterms:modified xsi:type="dcterms:W3CDTF">2019-05-23T02:45:34Z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