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67" autoAdjust="0"/>
  </p:normalViewPr>
  <p:slideViewPr>
    <p:cSldViewPr snapToGrid="0">
      <p:cViewPr varScale="1">
        <p:scale>
          <a:sx n="67" d="100"/>
          <a:sy n="67" d="100"/>
        </p:scale>
        <p:origin x="126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C84C5-FD1C-46B6-9BC7-696F0A60CDD6}" type="datetimeFigureOut">
              <a:rPr lang="zh-CN" altLang="en-US" smtClean="0"/>
              <a:t>2021/11/25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E58E8-F48C-4820-8783-EC12DF81C99F}" type="slidenum">
              <a:rPr lang="zh-CN" altLang="en-US" smtClean="0"/>
              <a:t>‹#›</a:t>
            </a:fld>
            <a:endParaRPr lang="zh-CN" altLang="en-US"/>
          </a:p>
        </p:txBody>
      </p:sp>
    </p:spTree>
    <p:extLst>
      <p:ext uri="{BB962C8B-B14F-4D97-AF65-F5344CB8AC3E}">
        <p14:creationId xmlns:p14="http://schemas.microsoft.com/office/powerpoint/2010/main" val="344018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为什么要提出晶圆级处理器呢？主要是为了解决不断增加的通信开销，作者提到在如今的一些处理器上，芯片与芯片之间通信的</a:t>
            </a:r>
            <a:r>
              <a:rPr lang="en-US" altLang="zh-CN" dirty="0"/>
              <a:t>IO</a:t>
            </a:r>
            <a:r>
              <a:rPr lang="zh-CN" altLang="en-US" dirty="0"/>
              <a:t>电路所占面积已经超过了</a:t>
            </a:r>
            <a:r>
              <a:rPr lang="en-US" altLang="zh-CN" dirty="0"/>
              <a:t>25%</a:t>
            </a:r>
            <a:r>
              <a:rPr lang="zh-CN" altLang="en-US" dirty="0"/>
              <a:t>，甚至超过</a:t>
            </a:r>
            <a:r>
              <a:rPr lang="en-US" altLang="zh-CN" dirty="0"/>
              <a:t>30%</a:t>
            </a:r>
            <a:r>
              <a:rPr lang="zh-CN" altLang="en-US" dirty="0"/>
              <a:t>，并且未来可能会更糟。晶圆级处理器是大幅减少通信开销的一个方法。这个想法早在上世纪</a:t>
            </a:r>
            <a:r>
              <a:rPr lang="en-US" altLang="zh-CN" dirty="0"/>
              <a:t>80</a:t>
            </a:r>
            <a:r>
              <a:rPr lang="zh-CN" altLang="en-US" dirty="0"/>
              <a:t>年代就有很多人研究，但是由于传统集成技术的限制，成品率太低，就没有发展起来。然后后面提出了一个硅互联结构，就是把预制造的模具直接连接到硅片上，使得这个想法有了实现的可能性。然后这篇文章作者就是用一个</a:t>
            </a:r>
            <a:r>
              <a:rPr lang="en-US" altLang="zh-CN" dirty="0"/>
              <a:t>GPU</a:t>
            </a:r>
            <a:r>
              <a:rPr lang="zh-CN" altLang="en-US" dirty="0"/>
              <a:t>作为案例来验证晶圆级处理器的可行性和性能测试。</a:t>
            </a:r>
          </a:p>
        </p:txBody>
      </p:sp>
      <p:sp>
        <p:nvSpPr>
          <p:cNvPr id="4" name="灯片编号占位符 3"/>
          <p:cNvSpPr>
            <a:spLocks noGrp="1"/>
          </p:cNvSpPr>
          <p:nvPr>
            <p:ph type="sldNum" sz="quarter" idx="5"/>
          </p:nvPr>
        </p:nvSpPr>
        <p:spPr/>
        <p:txBody>
          <a:bodyPr/>
          <a:lstStyle/>
          <a:p>
            <a:fld id="{672E58E8-F48C-4820-8783-EC12DF81C99F}" type="slidenum">
              <a:rPr lang="zh-CN" altLang="en-US" smtClean="0"/>
              <a:t>2</a:t>
            </a:fld>
            <a:endParaRPr lang="zh-CN" altLang="en-US"/>
          </a:p>
        </p:txBody>
      </p:sp>
    </p:spTree>
    <p:extLst>
      <p:ext uri="{BB962C8B-B14F-4D97-AF65-F5344CB8AC3E}">
        <p14:creationId xmlns:p14="http://schemas.microsoft.com/office/powerpoint/2010/main" val="1523802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首先使用</a:t>
            </a:r>
            <a:r>
              <a:rPr lang="en-US" altLang="zh-CN" dirty="0"/>
              <a:t>MC-DP</a:t>
            </a:r>
            <a:r>
              <a:rPr lang="zh-CN" altLang="en-US" dirty="0"/>
              <a:t>也就是作者提出的离线分区和放置方法来比较结果。图</a:t>
            </a:r>
            <a:r>
              <a:rPr lang="en-US" altLang="zh-CN" dirty="0"/>
              <a:t>19</a:t>
            </a:r>
            <a:r>
              <a:rPr lang="zh-CN" altLang="en-US" dirty="0"/>
              <a:t>显示不同配置时的性能表现，可以看到晶圆级的</a:t>
            </a:r>
            <a:r>
              <a:rPr lang="en-US" altLang="zh-CN" dirty="0" err="1"/>
              <a:t>24GPM</a:t>
            </a:r>
            <a:r>
              <a:rPr lang="zh-CN" altLang="en-US" dirty="0"/>
              <a:t>和</a:t>
            </a:r>
            <a:r>
              <a:rPr lang="en-US" altLang="zh-CN" dirty="0" err="1"/>
              <a:t>40GPM</a:t>
            </a:r>
            <a:r>
              <a:rPr lang="zh-CN" altLang="en-US" dirty="0"/>
              <a:t>的架构在各个应用上的表现都是非常抢眼的。和同类的基于</a:t>
            </a:r>
            <a:r>
              <a:rPr lang="en-US" altLang="zh-CN" dirty="0"/>
              <a:t>MCM-GPU</a:t>
            </a:r>
            <a:r>
              <a:rPr lang="zh-CN" altLang="en-US" dirty="0"/>
              <a:t>架构相比分别达到了平均</a:t>
            </a:r>
            <a:r>
              <a:rPr lang="en-US" altLang="zh-CN" dirty="0"/>
              <a:t>2.97</a:t>
            </a:r>
            <a:r>
              <a:rPr lang="zh-CN" altLang="en-US" dirty="0"/>
              <a:t>倍和</a:t>
            </a:r>
            <a:r>
              <a:rPr lang="en-US" altLang="zh-CN" dirty="0"/>
              <a:t>5.2</a:t>
            </a:r>
            <a:r>
              <a:rPr lang="zh-CN" altLang="en-US" dirty="0"/>
              <a:t>倍的加速。</a:t>
            </a:r>
          </a:p>
        </p:txBody>
      </p:sp>
      <p:sp>
        <p:nvSpPr>
          <p:cNvPr id="4" name="灯片编号占位符 3"/>
          <p:cNvSpPr>
            <a:spLocks noGrp="1"/>
          </p:cNvSpPr>
          <p:nvPr>
            <p:ph type="sldNum" sz="quarter" idx="5"/>
          </p:nvPr>
        </p:nvSpPr>
        <p:spPr/>
        <p:txBody>
          <a:bodyPr/>
          <a:lstStyle/>
          <a:p>
            <a:fld id="{672E58E8-F48C-4820-8783-EC12DF81C99F}" type="slidenum">
              <a:rPr lang="zh-CN" altLang="en-US" smtClean="0"/>
              <a:t>11</a:t>
            </a:fld>
            <a:endParaRPr lang="zh-CN" altLang="en-US"/>
          </a:p>
        </p:txBody>
      </p:sp>
    </p:spTree>
    <p:extLst>
      <p:ext uri="{BB962C8B-B14F-4D97-AF65-F5344CB8AC3E}">
        <p14:creationId xmlns:p14="http://schemas.microsoft.com/office/powerpoint/2010/main" val="1555627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a:t>
            </a:r>
            <a:r>
              <a:rPr lang="en-US" altLang="zh-CN" dirty="0" err="1"/>
              <a:t>EDP</a:t>
            </a:r>
            <a:r>
              <a:rPr lang="zh-CN" altLang="en-US" dirty="0"/>
              <a:t>效益。晶圆级架构的</a:t>
            </a:r>
            <a:r>
              <a:rPr lang="en-US" altLang="zh-CN" dirty="0" err="1"/>
              <a:t>24GPM</a:t>
            </a:r>
            <a:r>
              <a:rPr lang="zh-CN" altLang="en-US" dirty="0"/>
              <a:t>和</a:t>
            </a:r>
            <a:r>
              <a:rPr lang="en-US" altLang="zh-CN" dirty="0" err="1"/>
              <a:t>40GPM</a:t>
            </a:r>
            <a:r>
              <a:rPr lang="zh-CN" altLang="en-US" dirty="0"/>
              <a:t>分别达到</a:t>
            </a:r>
            <a:r>
              <a:rPr lang="en-US" altLang="zh-CN" dirty="0"/>
              <a:t>9.3</a:t>
            </a:r>
            <a:r>
              <a:rPr lang="zh-CN" altLang="en-US" dirty="0"/>
              <a:t>倍和</a:t>
            </a:r>
            <a:r>
              <a:rPr lang="en-US" altLang="zh-CN" dirty="0"/>
              <a:t>22.5</a:t>
            </a:r>
            <a:r>
              <a:rPr lang="zh-CN" altLang="en-US" dirty="0"/>
              <a:t>倍的</a:t>
            </a:r>
            <a:r>
              <a:rPr lang="en-US" altLang="zh-CN" dirty="0" err="1"/>
              <a:t>EDP</a:t>
            </a:r>
            <a:r>
              <a:rPr lang="zh-CN" altLang="en-US" dirty="0"/>
              <a:t>效益。  最后作者提到，如果采用水冷，和基准</a:t>
            </a:r>
            <a:r>
              <a:rPr lang="en-US" altLang="zh-CN" dirty="0"/>
              <a:t>MCM-</a:t>
            </a:r>
            <a:r>
              <a:rPr lang="en-US" altLang="zh-CN" dirty="0" err="1"/>
              <a:t>40GPM</a:t>
            </a:r>
            <a:r>
              <a:rPr lang="zh-CN" altLang="en-US" dirty="0"/>
              <a:t>架构相比预算增加了两倍，性能可以提高</a:t>
            </a:r>
            <a:r>
              <a:rPr lang="en-US" altLang="zh-CN" dirty="0"/>
              <a:t>20-30%</a:t>
            </a:r>
            <a:r>
              <a:rPr lang="zh-CN" altLang="en-US" dirty="0"/>
              <a:t>。</a:t>
            </a:r>
          </a:p>
        </p:txBody>
      </p:sp>
      <p:sp>
        <p:nvSpPr>
          <p:cNvPr id="4" name="灯片编号占位符 3"/>
          <p:cNvSpPr>
            <a:spLocks noGrp="1"/>
          </p:cNvSpPr>
          <p:nvPr>
            <p:ph type="sldNum" sz="quarter" idx="5"/>
          </p:nvPr>
        </p:nvSpPr>
        <p:spPr/>
        <p:txBody>
          <a:bodyPr/>
          <a:lstStyle/>
          <a:p>
            <a:fld id="{672E58E8-F48C-4820-8783-EC12DF81C99F}" type="slidenum">
              <a:rPr lang="zh-CN" altLang="en-US" smtClean="0"/>
              <a:t>12</a:t>
            </a:fld>
            <a:endParaRPr lang="zh-CN" altLang="en-US"/>
          </a:p>
        </p:txBody>
      </p:sp>
    </p:spTree>
    <p:extLst>
      <p:ext uri="{BB962C8B-B14F-4D97-AF65-F5344CB8AC3E}">
        <p14:creationId xmlns:p14="http://schemas.microsoft.com/office/powerpoint/2010/main" val="2746701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然后是作者提到这篇文章的几点贡献，作者说这是第一篇研究构建片级</a:t>
            </a:r>
            <a:r>
              <a:rPr lang="en-US" altLang="zh-CN" dirty="0"/>
              <a:t>GPU</a:t>
            </a:r>
            <a:r>
              <a:rPr lang="zh-CN" altLang="en-US" dirty="0"/>
              <a:t>系统是否可行和有用的论文，第二，他们在不同的物理约束下的</a:t>
            </a:r>
            <a:r>
              <a:rPr lang="en-US" altLang="zh-CN" dirty="0" err="1"/>
              <a:t>gpu</a:t>
            </a:r>
            <a:r>
              <a:rPr lang="zh-CN" altLang="en-US" dirty="0"/>
              <a:t>进行架构的探索。第三，他们证明了晶片级</a:t>
            </a:r>
            <a:r>
              <a:rPr lang="en-US" altLang="zh-CN" dirty="0"/>
              <a:t>GPU</a:t>
            </a:r>
            <a:r>
              <a:rPr lang="zh-CN" altLang="en-US" dirty="0"/>
              <a:t>架构具有相当大的优势，第四他们研究了线程块的调度和数据分区对性能的影响。最后他们也是提出了第一个硅互联结构的原型。</a:t>
            </a:r>
          </a:p>
        </p:txBody>
      </p:sp>
      <p:sp>
        <p:nvSpPr>
          <p:cNvPr id="4" name="灯片编号占位符 3"/>
          <p:cNvSpPr>
            <a:spLocks noGrp="1"/>
          </p:cNvSpPr>
          <p:nvPr>
            <p:ph type="sldNum" sz="quarter" idx="5"/>
          </p:nvPr>
        </p:nvSpPr>
        <p:spPr/>
        <p:txBody>
          <a:bodyPr/>
          <a:lstStyle/>
          <a:p>
            <a:fld id="{672E58E8-F48C-4820-8783-EC12DF81C99F}" type="slidenum">
              <a:rPr lang="zh-CN" altLang="en-US" smtClean="0"/>
              <a:t>3</a:t>
            </a:fld>
            <a:endParaRPr lang="zh-CN" altLang="en-US"/>
          </a:p>
        </p:txBody>
      </p:sp>
    </p:spTree>
    <p:extLst>
      <p:ext uri="{BB962C8B-B14F-4D97-AF65-F5344CB8AC3E}">
        <p14:creationId xmlns:p14="http://schemas.microsoft.com/office/powerpoint/2010/main" val="386732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然后作者他们提到了片级处理器的一些优势，图一是显示了在多个场景下计算芯片的总占地面积。蓝线是每个芯片放置在一个分立的封装中，然后橙色是在一个</a:t>
            </a:r>
            <a:r>
              <a:rPr lang="en-US" altLang="zh-CN" dirty="0"/>
              <a:t>MCM </a:t>
            </a:r>
            <a:r>
              <a:rPr lang="zh-CN" altLang="en-US" dirty="0"/>
              <a:t>也就是一个多芯片模块中封装</a:t>
            </a:r>
            <a:r>
              <a:rPr lang="en-US" altLang="zh-CN" dirty="0"/>
              <a:t>4</a:t>
            </a:r>
            <a:r>
              <a:rPr lang="zh-CN" altLang="en-US" dirty="0"/>
              <a:t>个</a:t>
            </a:r>
            <a:r>
              <a:rPr lang="en-US" altLang="zh-CN" dirty="0"/>
              <a:t>units</a:t>
            </a:r>
            <a:r>
              <a:rPr lang="zh-CN" altLang="en-US" dirty="0"/>
              <a:t>，四个单元。每个单元由一个处理器芯片和两个</a:t>
            </a:r>
            <a:r>
              <a:rPr lang="en-US" altLang="zh-CN" dirty="0"/>
              <a:t>3D</a:t>
            </a:r>
            <a:r>
              <a:rPr lang="zh-CN" altLang="en-US" dirty="0"/>
              <a:t>堆叠的</a:t>
            </a:r>
            <a:r>
              <a:rPr lang="en-US" altLang="zh-CN" dirty="0"/>
              <a:t>DRAM</a:t>
            </a:r>
            <a:r>
              <a:rPr lang="zh-CN" altLang="en-US" dirty="0"/>
              <a:t>芯片组成。黑色是晶圆级集成。可以看到随着横坐标单元数的增加，片级集成的占地面积是其它两种方式好很多的。</a:t>
            </a:r>
          </a:p>
        </p:txBody>
      </p:sp>
      <p:sp>
        <p:nvSpPr>
          <p:cNvPr id="4" name="灯片编号占位符 3"/>
          <p:cNvSpPr>
            <a:spLocks noGrp="1"/>
          </p:cNvSpPr>
          <p:nvPr>
            <p:ph type="sldNum" sz="quarter" idx="5"/>
          </p:nvPr>
        </p:nvSpPr>
        <p:spPr/>
        <p:txBody>
          <a:bodyPr/>
          <a:lstStyle/>
          <a:p>
            <a:fld id="{672E58E8-F48C-4820-8783-EC12DF81C99F}" type="slidenum">
              <a:rPr lang="zh-CN" altLang="en-US" smtClean="0"/>
              <a:t>4</a:t>
            </a:fld>
            <a:endParaRPr lang="zh-CN" altLang="en-US"/>
          </a:p>
        </p:txBody>
      </p:sp>
    </p:spTree>
    <p:extLst>
      <p:ext uri="{BB962C8B-B14F-4D97-AF65-F5344CB8AC3E}">
        <p14:creationId xmlns:p14="http://schemas.microsoft.com/office/powerpoint/2010/main" val="286534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然后图二是比较了晶圆规模集成与传统集成方案和片上互联的可用通信带宽、延迟和每位能量。传统的集成方案虽然</a:t>
            </a:r>
            <a:r>
              <a:rPr lang="en-US" altLang="zh-CN" dirty="0"/>
              <a:t>MCM</a:t>
            </a:r>
            <a:r>
              <a:rPr lang="zh-CN" altLang="en-US" dirty="0"/>
              <a:t>封装内部的连接可以有很细的间距，但</a:t>
            </a:r>
            <a:r>
              <a:rPr lang="en-US" altLang="zh-CN" dirty="0"/>
              <a:t>PCB</a:t>
            </a:r>
            <a:r>
              <a:rPr lang="zh-CN" altLang="en-US" dirty="0"/>
              <a:t>之间的链路是有</a:t>
            </a:r>
            <a:r>
              <a:rPr lang="en-US" altLang="zh-CN" dirty="0"/>
              <a:t>IO</a:t>
            </a:r>
            <a:r>
              <a:rPr lang="zh-CN" altLang="en-US" dirty="0"/>
              <a:t>限制的，所以限制了总带宽，相比之下，片级集成能提供更大的带宽。又由于晶圆级链路较小并且密度较高，在大量链路以相对较低的频率运行的情况下，可以使用简单的并行通信协议，从而减少了能量和通信延迟。</a:t>
            </a:r>
          </a:p>
        </p:txBody>
      </p:sp>
      <p:sp>
        <p:nvSpPr>
          <p:cNvPr id="4" name="灯片编号占位符 3"/>
          <p:cNvSpPr>
            <a:spLocks noGrp="1"/>
          </p:cNvSpPr>
          <p:nvPr>
            <p:ph type="sldNum" sz="quarter" idx="5"/>
          </p:nvPr>
        </p:nvSpPr>
        <p:spPr/>
        <p:txBody>
          <a:bodyPr/>
          <a:lstStyle/>
          <a:p>
            <a:fld id="{672E58E8-F48C-4820-8783-EC12DF81C99F}" type="slidenum">
              <a:rPr lang="zh-CN" altLang="en-US" smtClean="0"/>
              <a:t>5</a:t>
            </a:fld>
            <a:endParaRPr lang="zh-CN" altLang="en-US"/>
          </a:p>
        </p:txBody>
      </p:sp>
    </p:spTree>
    <p:extLst>
      <p:ext uri="{BB962C8B-B14F-4D97-AF65-F5344CB8AC3E}">
        <p14:creationId xmlns:p14="http://schemas.microsoft.com/office/powerpoint/2010/main" val="394863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然后作者给出了系统装配的工艺流程，他们用的硅互联技术，可以看到首先在一个</a:t>
            </a:r>
            <a:r>
              <a:rPr lang="en-US" altLang="zh-CN" dirty="0"/>
              <a:t>bare wafer</a:t>
            </a:r>
            <a:r>
              <a:rPr lang="zh-CN" altLang="en-US" dirty="0"/>
              <a:t>（空白晶圆）上植入互联的金属线 </a:t>
            </a:r>
            <a:r>
              <a:rPr lang="zh-CN" altLang="en-US" b="0" i="0" dirty="0">
                <a:solidFill>
                  <a:srgbClr val="121212"/>
                </a:solidFill>
                <a:effectLst/>
                <a:latin typeface="-apple-system"/>
              </a:rPr>
              <a:t>（</a:t>
            </a:r>
            <a:r>
              <a:rPr lang="en-US" altLang="zh-CN" b="0" i="0" dirty="0">
                <a:solidFill>
                  <a:srgbClr val="121212"/>
                </a:solidFill>
                <a:effectLst/>
                <a:latin typeface="-apple-system"/>
              </a:rPr>
              <a:t>Interconnect wire</a:t>
            </a:r>
            <a:r>
              <a:rPr lang="zh-CN" altLang="en-US" b="0" i="0" dirty="0">
                <a:solidFill>
                  <a:srgbClr val="121212"/>
                </a:solidFill>
                <a:effectLst/>
                <a:latin typeface="-apple-system"/>
              </a:rPr>
              <a:t>）以及用来连接</a:t>
            </a:r>
            <a:r>
              <a:rPr lang="en-US" altLang="zh-CN" b="0" i="0" dirty="0">
                <a:solidFill>
                  <a:srgbClr val="121212"/>
                </a:solidFill>
                <a:effectLst/>
                <a:latin typeface="-apple-system"/>
              </a:rPr>
              <a:t>die</a:t>
            </a:r>
            <a:r>
              <a:rPr lang="zh-CN" altLang="en-US" b="0" i="0" dirty="0">
                <a:solidFill>
                  <a:srgbClr val="121212"/>
                </a:solidFill>
                <a:effectLst/>
                <a:latin typeface="-apple-system"/>
              </a:rPr>
              <a:t>（芯片）的铜柱（</a:t>
            </a:r>
            <a:r>
              <a:rPr lang="en-US" altLang="zh-CN" b="0" i="0" dirty="0">
                <a:solidFill>
                  <a:srgbClr val="121212"/>
                </a:solidFill>
                <a:effectLst/>
                <a:latin typeface="-apple-system"/>
              </a:rPr>
              <a:t>Copper pillar</a:t>
            </a:r>
            <a:r>
              <a:rPr lang="zh-CN" altLang="en-US" b="0" i="0" dirty="0">
                <a:solidFill>
                  <a:srgbClr val="121212"/>
                </a:solidFill>
                <a:effectLst/>
                <a:latin typeface="-apple-system"/>
              </a:rPr>
              <a:t>），然后把做好的芯片</a:t>
            </a:r>
            <a:r>
              <a:rPr lang="en-US" altLang="zh-CN" b="0" i="0" dirty="0">
                <a:solidFill>
                  <a:srgbClr val="121212"/>
                </a:solidFill>
                <a:effectLst/>
                <a:latin typeface="-apple-system"/>
              </a:rPr>
              <a:t>die  </a:t>
            </a:r>
            <a:r>
              <a:rPr lang="zh-CN" altLang="en-US" b="0" i="0" dirty="0">
                <a:solidFill>
                  <a:srgbClr val="121212"/>
                </a:solidFill>
                <a:effectLst/>
                <a:latin typeface="-apple-system"/>
              </a:rPr>
              <a:t>挨个拍上去。下面的</a:t>
            </a:r>
            <a:r>
              <a:rPr lang="en-US" altLang="zh-CN" b="0" i="0" dirty="0">
                <a:solidFill>
                  <a:srgbClr val="121212"/>
                </a:solidFill>
                <a:effectLst/>
                <a:latin typeface="-apple-system"/>
              </a:rPr>
              <a:t>bare wafer</a:t>
            </a:r>
            <a:r>
              <a:rPr lang="zh-CN" altLang="en-US" b="0" i="0" dirty="0">
                <a:solidFill>
                  <a:srgbClr val="121212"/>
                </a:solidFill>
                <a:effectLst/>
                <a:latin typeface="-apple-system"/>
              </a:rPr>
              <a:t>其实只是代替了普通的</a:t>
            </a:r>
            <a:r>
              <a:rPr lang="en-US" altLang="zh-CN" b="0" i="0" dirty="0">
                <a:solidFill>
                  <a:srgbClr val="121212"/>
                </a:solidFill>
                <a:effectLst/>
                <a:latin typeface="-apple-system"/>
              </a:rPr>
              <a:t>PCB</a:t>
            </a:r>
            <a:r>
              <a:rPr lang="zh-CN" altLang="en-US" b="0" i="0" dirty="0">
                <a:solidFill>
                  <a:srgbClr val="121212"/>
                </a:solidFill>
                <a:effectLst/>
                <a:latin typeface="-apple-system"/>
              </a:rPr>
              <a:t>板，但是由于和上面的芯片都是同样的材质的，在热胀冷缩之后不会产生错位的情况。</a:t>
            </a:r>
            <a:r>
              <a:rPr lang="en-US" altLang="zh-CN" b="0" i="0" dirty="0">
                <a:solidFill>
                  <a:srgbClr val="121212"/>
                </a:solidFill>
                <a:effectLst/>
                <a:latin typeface="-apple-system"/>
              </a:rPr>
              <a:t> </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672E58E8-F48C-4820-8783-EC12DF81C99F}" type="slidenum">
              <a:rPr lang="zh-CN" altLang="en-US" smtClean="0"/>
              <a:t>6</a:t>
            </a:fld>
            <a:endParaRPr lang="zh-CN" altLang="en-US"/>
          </a:p>
        </p:txBody>
      </p:sp>
    </p:spTree>
    <p:extLst>
      <p:ext uri="{BB962C8B-B14F-4D97-AF65-F5344CB8AC3E}">
        <p14:creationId xmlns:p14="http://schemas.microsoft.com/office/powerpoint/2010/main" val="638417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然后从测剖面来看的话，其实也就是很多的芯片</a:t>
            </a:r>
            <a:r>
              <a:rPr lang="en-US" altLang="zh-CN" dirty="0"/>
              <a:t> </a:t>
            </a:r>
            <a:r>
              <a:rPr lang="zh-CN" altLang="en-US" dirty="0"/>
              <a:t>通过带铜线的基板连到了一起。由于这种封装方式能把很多芯片</a:t>
            </a:r>
            <a:r>
              <a:rPr lang="en-US" altLang="zh-CN" dirty="0"/>
              <a:t>die  </a:t>
            </a:r>
            <a:r>
              <a:rPr lang="zh-CN" altLang="en-US" dirty="0"/>
              <a:t>集成到一起，并且使用同一个基板内的线路进行数据通信，效率极高。而如果是使用其它的方式来组织这么多的芯片，比如</a:t>
            </a:r>
            <a:r>
              <a:rPr lang="en-US" altLang="zh-CN" dirty="0"/>
              <a:t>MCM</a:t>
            </a:r>
            <a:r>
              <a:rPr lang="zh-CN" altLang="en-US" dirty="0"/>
              <a:t>的方式，那么必须把核心切分到多个板上，而板子间的通信效率就会明显的变低。</a:t>
            </a:r>
          </a:p>
        </p:txBody>
      </p:sp>
      <p:sp>
        <p:nvSpPr>
          <p:cNvPr id="4" name="灯片编号占位符 3"/>
          <p:cNvSpPr>
            <a:spLocks noGrp="1"/>
          </p:cNvSpPr>
          <p:nvPr>
            <p:ph type="sldNum" sz="quarter" idx="5"/>
          </p:nvPr>
        </p:nvSpPr>
        <p:spPr/>
        <p:txBody>
          <a:bodyPr/>
          <a:lstStyle/>
          <a:p>
            <a:fld id="{672E58E8-F48C-4820-8783-EC12DF81C99F}" type="slidenum">
              <a:rPr lang="zh-CN" altLang="en-US" smtClean="0"/>
              <a:t>7</a:t>
            </a:fld>
            <a:endParaRPr lang="zh-CN" altLang="en-US"/>
          </a:p>
        </p:txBody>
      </p:sp>
    </p:spTree>
    <p:extLst>
      <p:ext uri="{BB962C8B-B14F-4D97-AF65-F5344CB8AC3E}">
        <p14:creationId xmlns:p14="http://schemas.microsoft.com/office/powerpoint/2010/main" val="687596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然后作者是用一个</a:t>
            </a:r>
            <a:r>
              <a:rPr lang="en-US" altLang="zh-CN" dirty="0"/>
              <a:t>GPU</a:t>
            </a:r>
            <a:r>
              <a:rPr lang="zh-CN" altLang="en-US" dirty="0"/>
              <a:t>架构作为案例来分析晶圆级处理器的可行性和性能，首先作者比较了晶圆级</a:t>
            </a:r>
            <a:r>
              <a:rPr lang="en-US" altLang="zh-CN" dirty="0"/>
              <a:t>GPU</a:t>
            </a:r>
            <a:r>
              <a:rPr lang="zh-CN" altLang="en-US" dirty="0"/>
              <a:t>对于</a:t>
            </a:r>
            <a:r>
              <a:rPr lang="en-US" altLang="zh-CN" dirty="0" err="1"/>
              <a:t>ScaleOut</a:t>
            </a:r>
            <a:r>
              <a:rPr lang="en-US" altLang="zh-CN" dirty="0"/>
              <a:t> </a:t>
            </a:r>
            <a:r>
              <a:rPr lang="en-US" altLang="zh-CN" dirty="0" err="1"/>
              <a:t>SCM</a:t>
            </a:r>
            <a:r>
              <a:rPr lang="en-US" altLang="zh-CN" dirty="0"/>
              <a:t>-GPU</a:t>
            </a:r>
            <a:r>
              <a:rPr lang="zh-CN" altLang="en-US" dirty="0"/>
              <a:t>和</a:t>
            </a:r>
            <a:r>
              <a:rPr lang="en-US" altLang="zh-CN" dirty="0" err="1"/>
              <a:t>ScaleOut</a:t>
            </a:r>
            <a:r>
              <a:rPr lang="en-US" altLang="zh-CN" dirty="0"/>
              <a:t> MCM-GPU</a:t>
            </a:r>
            <a:r>
              <a:rPr lang="zh-CN" altLang="en-US" dirty="0"/>
              <a:t>方法的优势，然后图六和图七横坐标下面的红色和黑色虚线分别是晶圆级</a:t>
            </a:r>
            <a:r>
              <a:rPr lang="en-US" altLang="zh-CN" dirty="0"/>
              <a:t>GPU</a:t>
            </a:r>
            <a:r>
              <a:rPr lang="zh-CN" altLang="en-US" dirty="0"/>
              <a:t>在</a:t>
            </a:r>
            <a:r>
              <a:rPr lang="en-US" altLang="zh-CN" dirty="0" err="1"/>
              <a:t>SRAD</a:t>
            </a:r>
            <a:r>
              <a:rPr lang="zh-CN" altLang="en-US" dirty="0"/>
              <a:t>和</a:t>
            </a:r>
            <a:r>
              <a:rPr lang="en-US" altLang="zh-CN" dirty="0"/>
              <a:t>Backprop</a:t>
            </a:r>
            <a:r>
              <a:rPr lang="zh-CN" altLang="en-US" dirty="0"/>
              <a:t>测试基准上的</a:t>
            </a:r>
            <a:r>
              <a:rPr lang="en-US" altLang="zh-CN" dirty="0" err="1"/>
              <a:t>EDP</a:t>
            </a:r>
            <a:r>
              <a:rPr lang="zh-CN" altLang="en-US" dirty="0"/>
              <a:t>和执行时间表现。可以看到晶圆级</a:t>
            </a:r>
            <a:r>
              <a:rPr lang="en-US" altLang="zh-CN" dirty="0"/>
              <a:t>GPU</a:t>
            </a:r>
            <a:r>
              <a:rPr lang="zh-CN" altLang="en-US" dirty="0"/>
              <a:t>比另外两个方法加速比高出了</a:t>
            </a:r>
            <a:r>
              <a:rPr lang="en-US" altLang="zh-CN" dirty="0"/>
              <a:t>20</a:t>
            </a:r>
            <a:r>
              <a:rPr lang="zh-CN" altLang="en-US" dirty="0"/>
              <a:t>多倍。 </a:t>
            </a:r>
            <a:r>
              <a:rPr lang="en-US" altLang="zh-CN" dirty="0" err="1"/>
              <a:t>EDP</a:t>
            </a:r>
            <a:r>
              <a:rPr lang="zh-CN" altLang="en-US" dirty="0"/>
              <a:t>则是减少了</a:t>
            </a:r>
            <a:r>
              <a:rPr lang="en-US" altLang="zh-CN" dirty="0"/>
              <a:t>30</a:t>
            </a:r>
            <a:r>
              <a:rPr lang="zh-CN" altLang="en-US" dirty="0"/>
              <a:t>多倍。这就表明</a:t>
            </a:r>
            <a:r>
              <a:rPr lang="en-US" altLang="zh-CN" dirty="0"/>
              <a:t>GPU</a:t>
            </a:r>
            <a:r>
              <a:rPr lang="zh-CN" altLang="en-US" dirty="0"/>
              <a:t>架构很适合在晶圆规模上构建。</a:t>
            </a:r>
          </a:p>
        </p:txBody>
      </p:sp>
      <p:sp>
        <p:nvSpPr>
          <p:cNvPr id="4" name="灯片编号占位符 3"/>
          <p:cNvSpPr>
            <a:spLocks noGrp="1"/>
          </p:cNvSpPr>
          <p:nvPr>
            <p:ph type="sldNum" sz="quarter" idx="5"/>
          </p:nvPr>
        </p:nvSpPr>
        <p:spPr/>
        <p:txBody>
          <a:bodyPr/>
          <a:lstStyle/>
          <a:p>
            <a:fld id="{672E58E8-F48C-4820-8783-EC12DF81C99F}" type="slidenum">
              <a:rPr lang="zh-CN" altLang="en-US" smtClean="0"/>
              <a:t>8</a:t>
            </a:fld>
            <a:endParaRPr lang="zh-CN" altLang="en-US"/>
          </a:p>
        </p:txBody>
      </p:sp>
    </p:spTree>
    <p:extLst>
      <p:ext uri="{BB962C8B-B14F-4D97-AF65-F5344CB8AC3E}">
        <p14:creationId xmlns:p14="http://schemas.microsoft.com/office/powerpoint/2010/main" val="3948543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随后作者考虑了热约束、功率交付以及模块互联等因素 提出了两种在</a:t>
            </a:r>
            <a:r>
              <a:rPr lang="en-US" altLang="zh-CN" dirty="0"/>
              <a:t>105</a:t>
            </a:r>
            <a:r>
              <a:rPr lang="zh-CN" altLang="en-US" dirty="0"/>
              <a:t>摄氏度目标结温下的两种构型，一种是</a:t>
            </a:r>
            <a:r>
              <a:rPr lang="en-US" altLang="zh-CN" dirty="0"/>
              <a:t>24</a:t>
            </a:r>
            <a:r>
              <a:rPr lang="zh-CN" altLang="en-US" dirty="0"/>
              <a:t>个</a:t>
            </a:r>
            <a:r>
              <a:rPr lang="en-US" altLang="zh-CN" dirty="0" err="1"/>
              <a:t>gpm</a:t>
            </a:r>
            <a:r>
              <a:rPr lang="zh-CN" altLang="en-US" dirty="0"/>
              <a:t>（最小</a:t>
            </a:r>
            <a:r>
              <a:rPr lang="en-US" altLang="zh-CN" dirty="0"/>
              <a:t>GPU</a:t>
            </a:r>
            <a:r>
              <a:rPr lang="zh-CN" altLang="en-US" dirty="0"/>
              <a:t>硬件单位，相等限制下，</a:t>
            </a:r>
            <a:r>
              <a:rPr lang="en-US" altLang="zh-CN" dirty="0" err="1"/>
              <a:t>GPM</a:t>
            </a:r>
            <a:r>
              <a:rPr lang="zh-CN" altLang="en-US" dirty="0"/>
              <a:t>数量越多，性能越好）运行在</a:t>
            </a:r>
            <a:r>
              <a:rPr lang="en-US" altLang="zh-CN" dirty="0" err="1"/>
              <a:t>1V</a:t>
            </a:r>
            <a:r>
              <a:rPr lang="zh-CN" altLang="en-US" dirty="0"/>
              <a:t>和</a:t>
            </a:r>
            <a:r>
              <a:rPr lang="en-US" altLang="zh-CN" dirty="0" err="1"/>
              <a:t>575MHZ</a:t>
            </a:r>
            <a:r>
              <a:rPr lang="zh-CN" altLang="en-US" dirty="0"/>
              <a:t>的标压电压下。第二种是</a:t>
            </a:r>
            <a:r>
              <a:rPr lang="en-US" altLang="zh-CN" dirty="0"/>
              <a:t>40</a:t>
            </a:r>
            <a:r>
              <a:rPr lang="zh-CN" altLang="en-US" dirty="0"/>
              <a:t>个</a:t>
            </a:r>
            <a:r>
              <a:rPr lang="en-US" altLang="zh-CN" dirty="0" err="1"/>
              <a:t>GPM</a:t>
            </a:r>
            <a:r>
              <a:rPr lang="zh-CN" altLang="en-US" dirty="0"/>
              <a:t>运行在</a:t>
            </a:r>
            <a:r>
              <a:rPr lang="en-US" altLang="zh-CN" dirty="0" err="1"/>
              <a:t>805mV</a:t>
            </a:r>
            <a:r>
              <a:rPr lang="zh-CN" altLang="en-US" dirty="0"/>
              <a:t>和</a:t>
            </a:r>
            <a:r>
              <a:rPr lang="en-US" altLang="zh-CN" dirty="0" err="1"/>
              <a:t>469MHZ</a:t>
            </a:r>
            <a:r>
              <a:rPr lang="zh-CN" altLang="en-US" dirty="0"/>
              <a:t>的低压下。对于前者是考虑用</a:t>
            </a:r>
            <a:r>
              <a:rPr lang="en-US" altLang="zh-CN" dirty="0" err="1"/>
              <a:t>12V</a:t>
            </a:r>
            <a:r>
              <a:rPr lang="zh-CN" altLang="en-US" dirty="0"/>
              <a:t>的电源，不堆叠。后者使用</a:t>
            </a:r>
            <a:r>
              <a:rPr lang="en-US" altLang="zh-CN" dirty="0" err="1"/>
              <a:t>12V</a:t>
            </a:r>
            <a:r>
              <a:rPr lang="zh-CN" altLang="en-US" dirty="0"/>
              <a:t>电源，堆叠中有</a:t>
            </a:r>
            <a:r>
              <a:rPr lang="en-US" altLang="zh-CN" dirty="0"/>
              <a:t>4</a:t>
            </a:r>
            <a:r>
              <a:rPr lang="zh-CN" altLang="en-US" dirty="0"/>
              <a:t>个</a:t>
            </a:r>
            <a:r>
              <a:rPr lang="en-US" altLang="zh-CN" dirty="0" err="1"/>
              <a:t>GPM</a:t>
            </a:r>
            <a:r>
              <a:rPr lang="zh-CN" altLang="en-US" dirty="0"/>
              <a:t>（堆叠的意思就是以栈的方式堆叠</a:t>
            </a:r>
            <a:r>
              <a:rPr lang="en-US" altLang="zh-CN" dirty="0" err="1"/>
              <a:t>GPM</a:t>
            </a:r>
            <a:r>
              <a:rPr lang="zh-CN" altLang="en-US" dirty="0"/>
              <a:t>，</a:t>
            </a:r>
            <a:r>
              <a:rPr lang="en-US" altLang="zh-CN" dirty="0"/>
              <a:t>N</a:t>
            </a:r>
            <a:r>
              <a:rPr lang="zh-CN" altLang="en-US" dirty="0"/>
              <a:t>个</a:t>
            </a:r>
            <a:r>
              <a:rPr lang="en-US" altLang="zh-CN" dirty="0" err="1"/>
              <a:t>GPM</a:t>
            </a:r>
            <a:r>
              <a:rPr lang="zh-CN" altLang="en-US" dirty="0"/>
              <a:t>，堆叠的电源电压为</a:t>
            </a:r>
            <a:r>
              <a:rPr lang="en-US" altLang="zh-CN" dirty="0"/>
              <a:t>1</a:t>
            </a:r>
            <a:r>
              <a:rPr lang="zh-CN" altLang="en-US" dirty="0"/>
              <a:t>个</a:t>
            </a:r>
            <a:r>
              <a:rPr lang="en-US" altLang="zh-CN" dirty="0" err="1"/>
              <a:t>GPM</a:t>
            </a:r>
            <a:r>
              <a:rPr lang="zh-CN" altLang="en-US" dirty="0"/>
              <a:t>所需电压的</a:t>
            </a:r>
            <a:r>
              <a:rPr lang="en-US" altLang="zh-CN" dirty="0"/>
              <a:t>N</a:t>
            </a:r>
            <a:r>
              <a:rPr lang="zh-CN" altLang="en-US" dirty="0"/>
              <a:t>倍，堆叠之后的</a:t>
            </a:r>
            <a:r>
              <a:rPr lang="en-US" altLang="zh-CN" dirty="0" err="1"/>
              <a:t>GPM</a:t>
            </a:r>
            <a:r>
              <a:rPr lang="zh-CN" altLang="en-US" dirty="0"/>
              <a:t>流过的电流相同）图</a:t>
            </a:r>
            <a:r>
              <a:rPr lang="en-US" altLang="zh-CN" dirty="0"/>
              <a:t>11</a:t>
            </a:r>
            <a:r>
              <a:rPr lang="zh-CN" altLang="en-US" dirty="0"/>
              <a:t>和图</a:t>
            </a:r>
            <a:r>
              <a:rPr lang="en-US" altLang="zh-CN" dirty="0"/>
              <a:t>12</a:t>
            </a:r>
            <a:r>
              <a:rPr lang="zh-CN" altLang="en-US" dirty="0"/>
              <a:t>中展示了这两个构型的平面图，分别是包含了</a:t>
            </a:r>
            <a:r>
              <a:rPr lang="en-US" altLang="zh-CN" dirty="0"/>
              <a:t>25</a:t>
            </a:r>
            <a:r>
              <a:rPr lang="zh-CN" altLang="en-US" dirty="0"/>
              <a:t>个和</a:t>
            </a:r>
            <a:r>
              <a:rPr lang="en-US" altLang="zh-CN" dirty="0"/>
              <a:t>42</a:t>
            </a:r>
            <a:r>
              <a:rPr lang="zh-CN" altLang="en-US" dirty="0"/>
              <a:t>个</a:t>
            </a:r>
            <a:r>
              <a:rPr lang="en-US" altLang="zh-CN" dirty="0" err="1"/>
              <a:t>GPM</a:t>
            </a:r>
            <a:r>
              <a:rPr lang="zh-CN" altLang="en-US" dirty="0"/>
              <a:t>，多出来的</a:t>
            </a:r>
            <a:r>
              <a:rPr lang="en-US" altLang="zh-CN" dirty="0"/>
              <a:t>1</a:t>
            </a:r>
            <a:r>
              <a:rPr lang="zh-CN" altLang="en-US" dirty="0"/>
              <a:t>个和两个是冗余备用的。</a:t>
            </a:r>
          </a:p>
        </p:txBody>
      </p:sp>
      <p:sp>
        <p:nvSpPr>
          <p:cNvPr id="4" name="灯片编号占位符 3"/>
          <p:cNvSpPr>
            <a:spLocks noGrp="1"/>
          </p:cNvSpPr>
          <p:nvPr>
            <p:ph type="sldNum" sz="quarter" idx="5"/>
          </p:nvPr>
        </p:nvSpPr>
        <p:spPr/>
        <p:txBody>
          <a:bodyPr/>
          <a:lstStyle/>
          <a:p>
            <a:fld id="{672E58E8-F48C-4820-8783-EC12DF81C99F}" type="slidenum">
              <a:rPr lang="zh-CN" altLang="en-US" smtClean="0"/>
              <a:t>9</a:t>
            </a:fld>
            <a:endParaRPr lang="zh-CN" altLang="en-US"/>
          </a:p>
        </p:txBody>
      </p:sp>
    </p:spTree>
    <p:extLst>
      <p:ext uri="{BB962C8B-B14F-4D97-AF65-F5344CB8AC3E}">
        <p14:creationId xmlns:p14="http://schemas.microsoft.com/office/powerpoint/2010/main" val="896801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然后是系统集成，图十就是一个系统集成图，涉及使用一个主散热片和一个可选的次级散热片来覆盖晶圆组件（这个晶圆组件是经过钝化处理以防止潮湿的），整个系统用螺栓固定在底盘上，主</a:t>
            </a:r>
            <a:r>
              <a:rPr lang="en-US" altLang="zh-CN" dirty="0"/>
              <a:t>CPU</a:t>
            </a:r>
            <a:r>
              <a:rPr lang="zh-CN" altLang="en-US" dirty="0"/>
              <a:t>可以连接到外部，也可以驻留在晶圆上。如果不使用次级散热片的话，就会用背面的刚性金属板来包裹系统。可以用普通的插头连接器固定到机箱里，或者外部金属散热器可以用来固定在机箱上。预估一个标准</a:t>
            </a:r>
            <a:r>
              <a:rPr lang="en-US" altLang="zh-CN" dirty="0"/>
              <a:t>19</a:t>
            </a:r>
            <a:r>
              <a:rPr lang="zh-CN" altLang="en-US" dirty="0"/>
              <a:t>*</a:t>
            </a:r>
            <a:r>
              <a:rPr lang="en-US" altLang="zh-CN" dirty="0"/>
              <a:t>36</a:t>
            </a:r>
            <a:r>
              <a:rPr lang="zh-CN" altLang="en-US" dirty="0"/>
              <a:t>英寸的机柜可以放两个晶圆级处理器。  作者团队还提出了一些线程块调度和数据放置的策略来提升性能。</a:t>
            </a:r>
          </a:p>
        </p:txBody>
      </p:sp>
      <p:sp>
        <p:nvSpPr>
          <p:cNvPr id="4" name="灯片编号占位符 3"/>
          <p:cNvSpPr>
            <a:spLocks noGrp="1"/>
          </p:cNvSpPr>
          <p:nvPr>
            <p:ph type="sldNum" sz="quarter" idx="5"/>
          </p:nvPr>
        </p:nvSpPr>
        <p:spPr/>
        <p:txBody>
          <a:bodyPr/>
          <a:lstStyle/>
          <a:p>
            <a:fld id="{672E58E8-F48C-4820-8783-EC12DF81C99F}" type="slidenum">
              <a:rPr lang="zh-CN" altLang="en-US" smtClean="0"/>
              <a:t>10</a:t>
            </a:fld>
            <a:endParaRPr lang="zh-CN" altLang="en-US"/>
          </a:p>
        </p:txBody>
      </p:sp>
    </p:spTree>
    <p:extLst>
      <p:ext uri="{BB962C8B-B14F-4D97-AF65-F5344CB8AC3E}">
        <p14:creationId xmlns:p14="http://schemas.microsoft.com/office/powerpoint/2010/main" val="4070375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895BB-EB84-4025-8C4D-9D917C6C942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BF5AAD8-F515-4690-B3DC-1578C61C7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57B5F7-F041-480C-8DCB-4BE9646BBB22}"/>
              </a:ext>
            </a:extLst>
          </p:cNvPr>
          <p:cNvSpPr>
            <a:spLocks noGrp="1"/>
          </p:cNvSpPr>
          <p:nvPr>
            <p:ph type="dt" sz="half" idx="10"/>
          </p:nvPr>
        </p:nvSpPr>
        <p:spPr/>
        <p:txBody>
          <a:bodyPr/>
          <a:lstStyle/>
          <a:p>
            <a:fld id="{15ECBD46-6E0B-4D44-8EBB-F345DC2CA338}"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96065E45-A9A6-4799-B5B6-0A4F22E35D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A73102-959B-4214-955A-557FB559C124}"/>
              </a:ext>
            </a:extLst>
          </p:cNvPr>
          <p:cNvSpPr>
            <a:spLocks noGrp="1"/>
          </p:cNvSpPr>
          <p:nvPr>
            <p:ph type="sldNum" sz="quarter" idx="12"/>
          </p:nvPr>
        </p:nvSpPr>
        <p:spPr/>
        <p:txBody>
          <a:body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152002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D6DCB-445E-4EB0-AABE-E8CF699C28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A8D4CD6-2301-46F1-BB15-1E410E8F5F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6C0BAA-CFE1-447D-9AE9-D2CCBEEFDAA3}"/>
              </a:ext>
            </a:extLst>
          </p:cNvPr>
          <p:cNvSpPr>
            <a:spLocks noGrp="1"/>
          </p:cNvSpPr>
          <p:nvPr>
            <p:ph type="dt" sz="half" idx="10"/>
          </p:nvPr>
        </p:nvSpPr>
        <p:spPr/>
        <p:txBody>
          <a:bodyPr/>
          <a:lstStyle/>
          <a:p>
            <a:fld id="{15ECBD46-6E0B-4D44-8EBB-F345DC2CA338}"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EE939C3F-1817-43D6-8685-5A7BCFEBBE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744598-F790-4AE8-8237-9C313994FBFC}"/>
              </a:ext>
            </a:extLst>
          </p:cNvPr>
          <p:cNvSpPr>
            <a:spLocks noGrp="1"/>
          </p:cNvSpPr>
          <p:nvPr>
            <p:ph type="sldNum" sz="quarter" idx="12"/>
          </p:nvPr>
        </p:nvSpPr>
        <p:spPr/>
        <p:txBody>
          <a:body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102650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06E4B0-A9F0-4D9E-B0D3-5EB12810E7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FC6D36-3AB9-4021-BD22-E75CF563669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765D87-676F-4ACD-BDBE-DC21ED65356A}"/>
              </a:ext>
            </a:extLst>
          </p:cNvPr>
          <p:cNvSpPr>
            <a:spLocks noGrp="1"/>
          </p:cNvSpPr>
          <p:nvPr>
            <p:ph type="dt" sz="half" idx="10"/>
          </p:nvPr>
        </p:nvSpPr>
        <p:spPr/>
        <p:txBody>
          <a:bodyPr/>
          <a:lstStyle/>
          <a:p>
            <a:fld id="{15ECBD46-6E0B-4D44-8EBB-F345DC2CA338}"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7D72A921-228C-4D6D-9902-49112C1AB1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CB5D55-172A-4C0A-8273-78FB41AA61E3}"/>
              </a:ext>
            </a:extLst>
          </p:cNvPr>
          <p:cNvSpPr>
            <a:spLocks noGrp="1"/>
          </p:cNvSpPr>
          <p:nvPr>
            <p:ph type="sldNum" sz="quarter" idx="12"/>
          </p:nvPr>
        </p:nvSpPr>
        <p:spPr/>
        <p:txBody>
          <a:body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331974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083B9-F1C2-413A-BF8A-307E46E4B7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0E3040-92A2-403D-B3D0-5D7B9CF782B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504A6C-1E3F-47A6-9FE8-0D8C8AC6D12B}"/>
              </a:ext>
            </a:extLst>
          </p:cNvPr>
          <p:cNvSpPr>
            <a:spLocks noGrp="1"/>
          </p:cNvSpPr>
          <p:nvPr>
            <p:ph type="dt" sz="half" idx="10"/>
          </p:nvPr>
        </p:nvSpPr>
        <p:spPr/>
        <p:txBody>
          <a:bodyPr/>
          <a:lstStyle/>
          <a:p>
            <a:fld id="{15ECBD46-6E0B-4D44-8EBB-F345DC2CA338}"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9E222926-9C8F-44DE-948A-667261080C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7633BC-F08A-4141-98EF-BBEE74A4617D}"/>
              </a:ext>
            </a:extLst>
          </p:cNvPr>
          <p:cNvSpPr>
            <a:spLocks noGrp="1"/>
          </p:cNvSpPr>
          <p:nvPr>
            <p:ph type="sldNum" sz="quarter" idx="12"/>
          </p:nvPr>
        </p:nvSpPr>
        <p:spPr/>
        <p:txBody>
          <a:body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173086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AD768-1554-4F86-9048-44452AC4B8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198F4B-870E-4E61-AEBF-F33F680F9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9B34C4-9A95-4B3A-9461-58844EDD6FD9}"/>
              </a:ext>
            </a:extLst>
          </p:cNvPr>
          <p:cNvSpPr>
            <a:spLocks noGrp="1"/>
          </p:cNvSpPr>
          <p:nvPr>
            <p:ph type="dt" sz="half" idx="10"/>
          </p:nvPr>
        </p:nvSpPr>
        <p:spPr/>
        <p:txBody>
          <a:bodyPr/>
          <a:lstStyle/>
          <a:p>
            <a:fld id="{15ECBD46-6E0B-4D44-8EBB-F345DC2CA338}"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42FDD266-8ABB-42E2-BB29-1547DFB390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1AFD56-959F-4EA2-95AB-078DE0F7D737}"/>
              </a:ext>
            </a:extLst>
          </p:cNvPr>
          <p:cNvSpPr>
            <a:spLocks noGrp="1"/>
          </p:cNvSpPr>
          <p:nvPr>
            <p:ph type="sldNum" sz="quarter" idx="12"/>
          </p:nvPr>
        </p:nvSpPr>
        <p:spPr/>
        <p:txBody>
          <a:body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374213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34AF5-0D04-4EF2-967C-A577908BD9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86C7D1-95D9-4570-B068-90102E1783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E53366A-EC17-463A-A137-6EBE4145922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5EA3922-41F5-407C-ABEC-50138DE7D8BB}"/>
              </a:ext>
            </a:extLst>
          </p:cNvPr>
          <p:cNvSpPr>
            <a:spLocks noGrp="1"/>
          </p:cNvSpPr>
          <p:nvPr>
            <p:ph type="dt" sz="half" idx="10"/>
          </p:nvPr>
        </p:nvSpPr>
        <p:spPr/>
        <p:txBody>
          <a:bodyPr/>
          <a:lstStyle/>
          <a:p>
            <a:fld id="{15ECBD46-6E0B-4D44-8EBB-F345DC2CA338}" type="datetimeFigureOut">
              <a:rPr lang="zh-CN" altLang="en-US" smtClean="0"/>
              <a:t>2021/11/25</a:t>
            </a:fld>
            <a:endParaRPr lang="zh-CN" altLang="en-US"/>
          </a:p>
        </p:txBody>
      </p:sp>
      <p:sp>
        <p:nvSpPr>
          <p:cNvPr id="6" name="页脚占位符 5">
            <a:extLst>
              <a:ext uri="{FF2B5EF4-FFF2-40B4-BE49-F238E27FC236}">
                <a16:creationId xmlns:a16="http://schemas.microsoft.com/office/drawing/2014/main" id="{E191A8D9-E84A-4F5C-8015-863296797B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4C6B84-6EC4-454C-AC6C-1EEBBA167C81}"/>
              </a:ext>
            </a:extLst>
          </p:cNvPr>
          <p:cNvSpPr>
            <a:spLocks noGrp="1"/>
          </p:cNvSpPr>
          <p:nvPr>
            <p:ph type="sldNum" sz="quarter" idx="12"/>
          </p:nvPr>
        </p:nvSpPr>
        <p:spPr/>
        <p:txBody>
          <a:body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226382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78E3A-FCD2-425E-A1DE-5673070B3E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D5D083-889F-49AF-ADE2-7D4EA15BCC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C047E77-3975-449C-A52C-54ED328ACE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78F09D-F80D-4C97-A9CF-1D87950E3C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CA50E0F-2FDB-4FC6-AAB2-F7E2B223EB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DA9E287-BC88-4158-B61B-4029DFB99FCD}"/>
              </a:ext>
            </a:extLst>
          </p:cNvPr>
          <p:cNvSpPr>
            <a:spLocks noGrp="1"/>
          </p:cNvSpPr>
          <p:nvPr>
            <p:ph type="dt" sz="half" idx="10"/>
          </p:nvPr>
        </p:nvSpPr>
        <p:spPr/>
        <p:txBody>
          <a:bodyPr/>
          <a:lstStyle/>
          <a:p>
            <a:fld id="{15ECBD46-6E0B-4D44-8EBB-F345DC2CA338}" type="datetimeFigureOut">
              <a:rPr lang="zh-CN" altLang="en-US" smtClean="0"/>
              <a:t>2021/11/25</a:t>
            </a:fld>
            <a:endParaRPr lang="zh-CN" altLang="en-US"/>
          </a:p>
        </p:txBody>
      </p:sp>
      <p:sp>
        <p:nvSpPr>
          <p:cNvPr id="8" name="页脚占位符 7">
            <a:extLst>
              <a:ext uri="{FF2B5EF4-FFF2-40B4-BE49-F238E27FC236}">
                <a16:creationId xmlns:a16="http://schemas.microsoft.com/office/drawing/2014/main" id="{57EB844B-9C32-4225-9A1D-8541F7F24D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EF274F1-686D-472E-8473-F0F3EAFDC31D}"/>
              </a:ext>
            </a:extLst>
          </p:cNvPr>
          <p:cNvSpPr>
            <a:spLocks noGrp="1"/>
          </p:cNvSpPr>
          <p:nvPr>
            <p:ph type="sldNum" sz="quarter" idx="12"/>
          </p:nvPr>
        </p:nvSpPr>
        <p:spPr/>
        <p:txBody>
          <a:body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319863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1347F-8D43-493A-970F-0609A5CB846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AFEBD0-AE40-4A3C-A84C-AAC42BDA97FC}"/>
              </a:ext>
            </a:extLst>
          </p:cNvPr>
          <p:cNvSpPr>
            <a:spLocks noGrp="1"/>
          </p:cNvSpPr>
          <p:nvPr>
            <p:ph type="dt" sz="half" idx="10"/>
          </p:nvPr>
        </p:nvSpPr>
        <p:spPr/>
        <p:txBody>
          <a:bodyPr/>
          <a:lstStyle/>
          <a:p>
            <a:fld id="{15ECBD46-6E0B-4D44-8EBB-F345DC2CA338}" type="datetimeFigureOut">
              <a:rPr lang="zh-CN" altLang="en-US" smtClean="0"/>
              <a:t>2021/11/25</a:t>
            </a:fld>
            <a:endParaRPr lang="zh-CN" altLang="en-US"/>
          </a:p>
        </p:txBody>
      </p:sp>
      <p:sp>
        <p:nvSpPr>
          <p:cNvPr id="4" name="页脚占位符 3">
            <a:extLst>
              <a:ext uri="{FF2B5EF4-FFF2-40B4-BE49-F238E27FC236}">
                <a16:creationId xmlns:a16="http://schemas.microsoft.com/office/drawing/2014/main" id="{FF5431E5-7092-46D3-9159-CD84B7D8F7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ACE57E-6BD2-4201-B18B-B68C9ADBA0C9}"/>
              </a:ext>
            </a:extLst>
          </p:cNvPr>
          <p:cNvSpPr>
            <a:spLocks noGrp="1"/>
          </p:cNvSpPr>
          <p:nvPr>
            <p:ph type="sldNum" sz="quarter" idx="12"/>
          </p:nvPr>
        </p:nvSpPr>
        <p:spPr/>
        <p:txBody>
          <a:body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328448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113661-11D4-4015-908D-6704E16775FE}"/>
              </a:ext>
            </a:extLst>
          </p:cNvPr>
          <p:cNvSpPr>
            <a:spLocks noGrp="1"/>
          </p:cNvSpPr>
          <p:nvPr>
            <p:ph type="dt" sz="half" idx="10"/>
          </p:nvPr>
        </p:nvSpPr>
        <p:spPr/>
        <p:txBody>
          <a:bodyPr/>
          <a:lstStyle/>
          <a:p>
            <a:fld id="{15ECBD46-6E0B-4D44-8EBB-F345DC2CA338}" type="datetimeFigureOut">
              <a:rPr lang="zh-CN" altLang="en-US" smtClean="0"/>
              <a:t>2021/11/25</a:t>
            </a:fld>
            <a:endParaRPr lang="zh-CN" altLang="en-US"/>
          </a:p>
        </p:txBody>
      </p:sp>
      <p:sp>
        <p:nvSpPr>
          <p:cNvPr id="3" name="页脚占位符 2">
            <a:extLst>
              <a:ext uri="{FF2B5EF4-FFF2-40B4-BE49-F238E27FC236}">
                <a16:creationId xmlns:a16="http://schemas.microsoft.com/office/drawing/2014/main" id="{59758FD3-4075-4BFB-8403-36806F842F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ECA7FD-AE9A-4A13-ACAF-EB1179A1051C}"/>
              </a:ext>
            </a:extLst>
          </p:cNvPr>
          <p:cNvSpPr>
            <a:spLocks noGrp="1"/>
          </p:cNvSpPr>
          <p:nvPr>
            <p:ph type="sldNum" sz="quarter" idx="12"/>
          </p:nvPr>
        </p:nvSpPr>
        <p:spPr/>
        <p:txBody>
          <a:body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359069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A56ED-D89A-4326-B527-9363572B73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2CF9B46-1A25-46F7-8F39-70F47D4AB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6BD32AA-459E-49FE-A2BD-D23CFC25D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C9DD5C-C7DA-4FF5-8467-535BE62942D2}"/>
              </a:ext>
            </a:extLst>
          </p:cNvPr>
          <p:cNvSpPr>
            <a:spLocks noGrp="1"/>
          </p:cNvSpPr>
          <p:nvPr>
            <p:ph type="dt" sz="half" idx="10"/>
          </p:nvPr>
        </p:nvSpPr>
        <p:spPr/>
        <p:txBody>
          <a:bodyPr/>
          <a:lstStyle/>
          <a:p>
            <a:fld id="{15ECBD46-6E0B-4D44-8EBB-F345DC2CA338}" type="datetimeFigureOut">
              <a:rPr lang="zh-CN" altLang="en-US" smtClean="0"/>
              <a:t>2021/11/25</a:t>
            </a:fld>
            <a:endParaRPr lang="zh-CN" altLang="en-US"/>
          </a:p>
        </p:txBody>
      </p:sp>
      <p:sp>
        <p:nvSpPr>
          <p:cNvPr id="6" name="页脚占位符 5">
            <a:extLst>
              <a:ext uri="{FF2B5EF4-FFF2-40B4-BE49-F238E27FC236}">
                <a16:creationId xmlns:a16="http://schemas.microsoft.com/office/drawing/2014/main" id="{2C770493-34CD-4ED8-A289-3E667CAAB6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979585-E87F-4E83-A1B3-B4E934CF9E1D}"/>
              </a:ext>
            </a:extLst>
          </p:cNvPr>
          <p:cNvSpPr>
            <a:spLocks noGrp="1"/>
          </p:cNvSpPr>
          <p:nvPr>
            <p:ph type="sldNum" sz="quarter" idx="12"/>
          </p:nvPr>
        </p:nvSpPr>
        <p:spPr/>
        <p:txBody>
          <a:body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61833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448BE-6C15-4613-8AC7-26DCD21506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6B66DE-60CC-42F0-9F9D-2F68F6D61F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40319-B4B7-4E72-9AF5-BF9332C1C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E8450F-69F3-4FE2-AFDF-F957D2CF1503}"/>
              </a:ext>
            </a:extLst>
          </p:cNvPr>
          <p:cNvSpPr>
            <a:spLocks noGrp="1"/>
          </p:cNvSpPr>
          <p:nvPr>
            <p:ph type="dt" sz="half" idx="10"/>
          </p:nvPr>
        </p:nvSpPr>
        <p:spPr/>
        <p:txBody>
          <a:bodyPr/>
          <a:lstStyle/>
          <a:p>
            <a:fld id="{15ECBD46-6E0B-4D44-8EBB-F345DC2CA338}" type="datetimeFigureOut">
              <a:rPr lang="zh-CN" altLang="en-US" smtClean="0"/>
              <a:t>2021/11/25</a:t>
            </a:fld>
            <a:endParaRPr lang="zh-CN" altLang="en-US"/>
          </a:p>
        </p:txBody>
      </p:sp>
      <p:sp>
        <p:nvSpPr>
          <p:cNvPr id="6" name="页脚占位符 5">
            <a:extLst>
              <a:ext uri="{FF2B5EF4-FFF2-40B4-BE49-F238E27FC236}">
                <a16:creationId xmlns:a16="http://schemas.microsoft.com/office/drawing/2014/main" id="{97F682BD-9BEB-4A84-8054-643CF5FAC7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3664EC-25B6-4D1E-A147-6735D6EE0315}"/>
              </a:ext>
            </a:extLst>
          </p:cNvPr>
          <p:cNvSpPr>
            <a:spLocks noGrp="1"/>
          </p:cNvSpPr>
          <p:nvPr>
            <p:ph type="sldNum" sz="quarter" idx="12"/>
          </p:nvPr>
        </p:nvSpPr>
        <p:spPr/>
        <p:txBody>
          <a:body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322118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318ADC-34B9-43C2-8B3C-53DD6B78D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CA4F22-E900-4CF2-A2C9-C281DD6F9F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B75F39-49BE-4C8E-9D0B-FE5F31C27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CBD46-6E0B-4D44-8EBB-F345DC2CA338}"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3005A5F9-478E-4B55-BDA4-E1F893340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2E5780F-83DC-45A6-A1D2-5A8FAEB428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52259-4208-4738-9D64-72C89A306BB8}" type="slidenum">
              <a:rPr lang="zh-CN" altLang="en-US" smtClean="0"/>
              <a:t>‹#›</a:t>
            </a:fld>
            <a:endParaRPr lang="zh-CN" altLang="en-US"/>
          </a:p>
        </p:txBody>
      </p:sp>
    </p:spTree>
    <p:extLst>
      <p:ext uri="{BB962C8B-B14F-4D97-AF65-F5344CB8AC3E}">
        <p14:creationId xmlns:p14="http://schemas.microsoft.com/office/powerpoint/2010/main" val="611614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B05CB-1E8A-46BE-B1F4-B4A3CE89D88C}"/>
              </a:ext>
            </a:extLst>
          </p:cNvPr>
          <p:cNvSpPr>
            <a:spLocks noGrp="1"/>
          </p:cNvSpPr>
          <p:nvPr>
            <p:ph type="ctrTitle"/>
          </p:nvPr>
        </p:nvSpPr>
        <p:spPr/>
        <p:txBody>
          <a:bodyPr>
            <a:normAutofit fontScale="90000"/>
          </a:bodyPr>
          <a:lstStyle/>
          <a:p>
            <a:r>
              <a:rPr lang="en-US" altLang="zh-CN" dirty="0"/>
              <a:t>Architecting </a:t>
            </a:r>
            <a:r>
              <a:rPr lang="en-US" altLang="zh-CN" dirty="0" err="1"/>
              <a:t>Waferscale</a:t>
            </a:r>
            <a:r>
              <a:rPr lang="en-US" altLang="zh-CN" dirty="0"/>
              <a:t> Processors - A GPU Case Study</a:t>
            </a:r>
            <a:endParaRPr lang="zh-CN" altLang="en-US" dirty="0"/>
          </a:p>
        </p:txBody>
      </p:sp>
      <p:sp>
        <p:nvSpPr>
          <p:cNvPr id="3" name="副标题 2">
            <a:extLst>
              <a:ext uri="{FF2B5EF4-FFF2-40B4-BE49-F238E27FC236}">
                <a16:creationId xmlns:a16="http://schemas.microsoft.com/office/drawing/2014/main" id="{37F337CD-A553-4137-A0E9-44C633C74CA0}"/>
              </a:ext>
            </a:extLst>
          </p:cNvPr>
          <p:cNvSpPr>
            <a:spLocks noGrp="1"/>
          </p:cNvSpPr>
          <p:nvPr>
            <p:ph type="subTitle" idx="1"/>
          </p:nvPr>
        </p:nvSpPr>
        <p:spPr/>
        <p:txBody>
          <a:bodyPr/>
          <a:lstStyle/>
          <a:p>
            <a:r>
              <a:rPr lang="zh-CN" altLang="en-US" dirty="0"/>
              <a:t>汇报人：姚成伟</a:t>
            </a:r>
            <a:endParaRPr lang="en-US" altLang="zh-CN" dirty="0"/>
          </a:p>
          <a:p>
            <a:r>
              <a:rPr lang="zh-CN" altLang="en-US" dirty="0"/>
              <a:t>学号：</a:t>
            </a:r>
            <a:r>
              <a:rPr lang="en-US" altLang="zh-CN" dirty="0" err="1"/>
              <a:t>S211000859</a:t>
            </a:r>
            <a:endParaRPr lang="zh-CN" altLang="en-US" dirty="0"/>
          </a:p>
        </p:txBody>
      </p:sp>
    </p:spTree>
    <p:extLst>
      <p:ext uri="{BB962C8B-B14F-4D97-AF65-F5344CB8AC3E}">
        <p14:creationId xmlns:p14="http://schemas.microsoft.com/office/powerpoint/2010/main" val="73936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D369C-3A61-4FEF-8AF0-E15EE6B4B70A}"/>
              </a:ext>
            </a:extLst>
          </p:cNvPr>
          <p:cNvSpPr>
            <a:spLocks noGrp="1"/>
          </p:cNvSpPr>
          <p:nvPr>
            <p:ph type="title"/>
          </p:nvPr>
        </p:nvSpPr>
        <p:spPr/>
        <p:txBody>
          <a:bodyPr/>
          <a:lstStyle/>
          <a:p>
            <a:r>
              <a:rPr lang="en-US" altLang="zh-CN" dirty="0"/>
              <a:t>System integration</a:t>
            </a:r>
            <a:endParaRPr lang="zh-CN" altLang="en-US" dirty="0"/>
          </a:p>
        </p:txBody>
      </p:sp>
      <p:sp>
        <p:nvSpPr>
          <p:cNvPr id="3" name="内容占位符 2">
            <a:extLst>
              <a:ext uri="{FF2B5EF4-FFF2-40B4-BE49-F238E27FC236}">
                <a16:creationId xmlns:a16="http://schemas.microsoft.com/office/drawing/2014/main" id="{C32F6382-8295-4E52-853F-B1E818B1C281}"/>
              </a:ext>
            </a:extLst>
          </p:cNvPr>
          <p:cNvSpPr>
            <a:spLocks noGrp="1"/>
          </p:cNvSpPr>
          <p:nvPr>
            <p:ph idx="1"/>
          </p:nvPr>
        </p:nvSpPr>
        <p:spPr/>
        <p:txBody>
          <a:bodyPr/>
          <a:lstStyle/>
          <a:p>
            <a:r>
              <a:rPr lang="en-US" altLang="zh-CN" dirty="0"/>
              <a:t>1</a:t>
            </a:r>
            <a:endParaRPr lang="zh-CN" altLang="en-US" dirty="0"/>
          </a:p>
        </p:txBody>
      </p:sp>
      <p:pic>
        <p:nvPicPr>
          <p:cNvPr id="5" name="图片 4">
            <a:extLst>
              <a:ext uri="{FF2B5EF4-FFF2-40B4-BE49-F238E27FC236}">
                <a16:creationId xmlns:a16="http://schemas.microsoft.com/office/drawing/2014/main" id="{3B27B06E-7DBA-47FF-A14A-24A421FD4607}"/>
              </a:ext>
            </a:extLst>
          </p:cNvPr>
          <p:cNvPicPr>
            <a:picLocks noChangeAspect="1"/>
          </p:cNvPicPr>
          <p:nvPr/>
        </p:nvPicPr>
        <p:blipFill>
          <a:blip r:embed="rId3"/>
          <a:stretch>
            <a:fillRect/>
          </a:stretch>
        </p:blipFill>
        <p:spPr>
          <a:xfrm>
            <a:off x="2571572" y="1417022"/>
            <a:ext cx="7433488" cy="5075853"/>
          </a:xfrm>
          <a:prstGeom prst="rect">
            <a:avLst/>
          </a:prstGeom>
        </p:spPr>
      </p:pic>
    </p:spTree>
    <p:extLst>
      <p:ext uri="{BB962C8B-B14F-4D97-AF65-F5344CB8AC3E}">
        <p14:creationId xmlns:p14="http://schemas.microsoft.com/office/powerpoint/2010/main" val="378509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4B8A6-DC65-47DA-9313-3E4BE8AFB913}"/>
              </a:ext>
            </a:extLst>
          </p:cNvPr>
          <p:cNvSpPr>
            <a:spLocks noGrp="1"/>
          </p:cNvSpPr>
          <p:nvPr>
            <p:ph type="title"/>
          </p:nvPr>
        </p:nvSpPr>
        <p:spPr/>
        <p:txBody>
          <a:bodyPr/>
          <a:lstStyle/>
          <a:p>
            <a:r>
              <a:rPr lang="en-US" altLang="zh-CN" dirty="0"/>
              <a:t>Performance</a:t>
            </a:r>
            <a:endParaRPr lang="zh-CN" altLang="en-US" dirty="0"/>
          </a:p>
        </p:txBody>
      </p:sp>
      <p:sp>
        <p:nvSpPr>
          <p:cNvPr id="3" name="内容占位符 2">
            <a:extLst>
              <a:ext uri="{FF2B5EF4-FFF2-40B4-BE49-F238E27FC236}">
                <a16:creationId xmlns:a16="http://schemas.microsoft.com/office/drawing/2014/main" id="{4BCCA467-B6D2-4DF8-9D78-CA714B57BD87}"/>
              </a:ext>
            </a:extLst>
          </p:cNvPr>
          <p:cNvSpPr>
            <a:spLocks noGrp="1"/>
          </p:cNvSpPr>
          <p:nvPr>
            <p:ph idx="1"/>
          </p:nvPr>
        </p:nvSpPr>
        <p:spPr>
          <a:xfrm>
            <a:off x="331470" y="1825625"/>
            <a:ext cx="11761470" cy="4351338"/>
          </a:xfrm>
        </p:spPr>
        <p:txBody>
          <a:bodyPr/>
          <a:lstStyle/>
          <a:p>
            <a:r>
              <a:rPr lang="en-US" altLang="zh-CN" dirty="0"/>
              <a:t>Performance under MC-DP</a:t>
            </a:r>
            <a:r>
              <a:rPr lang="zh-CN" altLang="en-US" dirty="0"/>
              <a:t>（</a:t>
            </a:r>
            <a:r>
              <a:rPr lang="en-US" altLang="zh-CN" dirty="0"/>
              <a:t> offline partitioning and placement approach </a:t>
            </a:r>
            <a:r>
              <a:rPr lang="zh-CN" altLang="en-US" dirty="0"/>
              <a:t>）</a:t>
            </a:r>
          </a:p>
        </p:txBody>
      </p:sp>
      <p:pic>
        <p:nvPicPr>
          <p:cNvPr id="5" name="图片 4">
            <a:extLst>
              <a:ext uri="{FF2B5EF4-FFF2-40B4-BE49-F238E27FC236}">
                <a16:creationId xmlns:a16="http://schemas.microsoft.com/office/drawing/2014/main" id="{544A9700-3A83-4CCF-93FA-1E6DAEF714E4}"/>
              </a:ext>
            </a:extLst>
          </p:cNvPr>
          <p:cNvPicPr>
            <a:picLocks noChangeAspect="1"/>
          </p:cNvPicPr>
          <p:nvPr/>
        </p:nvPicPr>
        <p:blipFill>
          <a:blip r:embed="rId3"/>
          <a:stretch>
            <a:fillRect/>
          </a:stretch>
        </p:blipFill>
        <p:spPr>
          <a:xfrm>
            <a:off x="2723970" y="2502321"/>
            <a:ext cx="7631610" cy="4047704"/>
          </a:xfrm>
          <a:prstGeom prst="rect">
            <a:avLst/>
          </a:prstGeom>
        </p:spPr>
      </p:pic>
    </p:spTree>
    <p:extLst>
      <p:ext uri="{BB962C8B-B14F-4D97-AF65-F5344CB8AC3E}">
        <p14:creationId xmlns:p14="http://schemas.microsoft.com/office/powerpoint/2010/main" val="43703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0565A-D11F-403F-B9D7-B055B3EDA674}"/>
              </a:ext>
            </a:extLst>
          </p:cNvPr>
          <p:cNvSpPr>
            <a:spLocks noGrp="1"/>
          </p:cNvSpPr>
          <p:nvPr>
            <p:ph type="title"/>
          </p:nvPr>
        </p:nvSpPr>
        <p:spPr/>
        <p:txBody>
          <a:bodyPr/>
          <a:lstStyle/>
          <a:p>
            <a:r>
              <a:rPr lang="en-US" altLang="zh-CN" dirty="0"/>
              <a:t>Performance</a:t>
            </a:r>
            <a:endParaRPr lang="zh-CN" altLang="en-US" dirty="0"/>
          </a:p>
        </p:txBody>
      </p:sp>
      <p:sp>
        <p:nvSpPr>
          <p:cNvPr id="3" name="内容占位符 2">
            <a:extLst>
              <a:ext uri="{FF2B5EF4-FFF2-40B4-BE49-F238E27FC236}">
                <a16:creationId xmlns:a16="http://schemas.microsoft.com/office/drawing/2014/main" id="{1E406B16-BD95-4987-861A-0005D9DA96C5}"/>
              </a:ext>
            </a:extLst>
          </p:cNvPr>
          <p:cNvSpPr>
            <a:spLocks noGrp="1"/>
          </p:cNvSpPr>
          <p:nvPr>
            <p:ph idx="1"/>
          </p:nvPr>
        </p:nvSpPr>
        <p:spPr>
          <a:xfrm>
            <a:off x="838200" y="1505585"/>
            <a:ext cx="10515600" cy="4351338"/>
          </a:xfrm>
        </p:spPr>
        <p:txBody>
          <a:bodyPr/>
          <a:lstStyle/>
          <a:p>
            <a:r>
              <a:rPr lang="en-US" altLang="zh-CN" dirty="0" err="1"/>
              <a:t>EDP</a:t>
            </a:r>
            <a:r>
              <a:rPr lang="en-US" altLang="zh-CN" dirty="0"/>
              <a:t> performance under MC-DP</a:t>
            </a:r>
            <a:endParaRPr lang="zh-CN" altLang="en-US" dirty="0"/>
          </a:p>
        </p:txBody>
      </p:sp>
      <p:pic>
        <p:nvPicPr>
          <p:cNvPr id="7" name="图片 6">
            <a:extLst>
              <a:ext uri="{FF2B5EF4-FFF2-40B4-BE49-F238E27FC236}">
                <a16:creationId xmlns:a16="http://schemas.microsoft.com/office/drawing/2014/main" id="{657E63DE-C4C5-4A45-8E53-2C7F337C9CC6}"/>
              </a:ext>
            </a:extLst>
          </p:cNvPr>
          <p:cNvPicPr>
            <a:picLocks noChangeAspect="1"/>
          </p:cNvPicPr>
          <p:nvPr/>
        </p:nvPicPr>
        <p:blipFill>
          <a:blip r:embed="rId3"/>
          <a:stretch>
            <a:fillRect/>
          </a:stretch>
        </p:blipFill>
        <p:spPr>
          <a:xfrm>
            <a:off x="2632621" y="2438021"/>
            <a:ext cx="6926757" cy="4246685"/>
          </a:xfrm>
          <a:prstGeom prst="rect">
            <a:avLst/>
          </a:prstGeom>
        </p:spPr>
      </p:pic>
    </p:spTree>
    <p:extLst>
      <p:ext uri="{BB962C8B-B14F-4D97-AF65-F5344CB8AC3E}">
        <p14:creationId xmlns:p14="http://schemas.microsoft.com/office/powerpoint/2010/main" val="1847794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94707-E11E-436C-960D-D889F51272D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F961FA8-5358-4A9D-8778-13753CF5D849}"/>
              </a:ext>
            </a:extLst>
          </p:cNvPr>
          <p:cNvSpPr>
            <a:spLocks noGrp="1"/>
          </p:cNvSpPr>
          <p:nvPr>
            <p:ph idx="1"/>
          </p:nvPr>
        </p:nvSpPr>
        <p:spPr/>
        <p:txBody>
          <a:bodyPr>
            <a:normAutofit/>
          </a:bodyPr>
          <a:lstStyle/>
          <a:p>
            <a:r>
              <a:rPr lang="en-US" altLang="zh-CN" sz="8800" dirty="0"/>
              <a:t>Thanks for listening</a:t>
            </a:r>
            <a:endParaRPr lang="zh-CN" altLang="en-US" sz="8800" dirty="0"/>
          </a:p>
        </p:txBody>
      </p:sp>
    </p:spTree>
    <p:extLst>
      <p:ext uri="{BB962C8B-B14F-4D97-AF65-F5344CB8AC3E}">
        <p14:creationId xmlns:p14="http://schemas.microsoft.com/office/powerpoint/2010/main" val="377380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32327-45CB-4E93-B1CB-C725652ECCC1}"/>
              </a:ext>
            </a:extLst>
          </p:cNvPr>
          <p:cNvSpPr>
            <a:spLocks noGrp="1"/>
          </p:cNvSpPr>
          <p:nvPr>
            <p:ph type="title"/>
          </p:nvPr>
        </p:nvSpPr>
        <p:spPr/>
        <p:txBody>
          <a:bodyPr/>
          <a:lstStyle/>
          <a:p>
            <a:r>
              <a:rPr lang="en-US" altLang="zh-CN" dirty="0" err="1"/>
              <a:t>Backgroud</a:t>
            </a:r>
            <a:endParaRPr lang="zh-CN" altLang="en-US" dirty="0"/>
          </a:p>
        </p:txBody>
      </p:sp>
      <p:sp>
        <p:nvSpPr>
          <p:cNvPr id="3" name="内容占位符 2">
            <a:extLst>
              <a:ext uri="{FF2B5EF4-FFF2-40B4-BE49-F238E27FC236}">
                <a16:creationId xmlns:a16="http://schemas.microsoft.com/office/drawing/2014/main" id="{527B4B08-E1E4-42E4-A9AD-915BE9280444}"/>
              </a:ext>
            </a:extLst>
          </p:cNvPr>
          <p:cNvSpPr>
            <a:spLocks noGrp="1"/>
          </p:cNvSpPr>
          <p:nvPr>
            <p:ph idx="1"/>
          </p:nvPr>
        </p:nvSpPr>
        <p:spPr/>
        <p:txBody>
          <a:bodyPr/>
          <a:lstStyle/>
          <a:p>
            <a:r>
              <a:rPr lang="en-US" altLang="zh-CN" dirty="0"/>
              <a:t>1. Increasing communication overheads are already threatening computer system scaling. </a:t>
            </a:r>
          </a:p>
          <a:p>
            <a:endParaRPr lang="en-US" altLang="zh-CN" dirty="0"/>
          </a:p>
          <a:p>
            <a:r>
              <a:rPr lang="en-US" altLang="zh-CN" dirty="0"/>
              <a:t>2. The Si-IF technology shows new promise for wafer scale processors</a:t>
            </a:r>
            <a:endParaRPr lang="zh-CN" altLang="en-US" dirty="0"/>
          </a:p>
        </p:txBody>
      </p:sp>
    </p:spTree>
    <p:extLst>
      <p:ext uri="{BB962C8B-B14F-4D97-AF65-F5344CB8AC3E}">
        <p14:creationId xmlns:p14="http://schemas.microsoft.com/office/powerpoint/2010/main" val="290272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5993F-C1B0-40F2-BA7A-E86135839E62}"/>
              </a:ext>
            </a:extLst>
          </p:cNvPr>
          <p:cNvSpPr>
            <a:spLocks noGrp="1"/>
          </p:cNvSpPr>
          <p:nvPr>
            <p:ph type="title"/>
          </p:nvPr>
        </p:nvSpPr>
        <p:spPr>
          <a:xfrm>
            <a:off x="838200" y="0"/>
            <a:ext cx="10515600" cy="1325563"/>
          </a:xfrm>
        </p:spPr>
        <p:txBody>
          <a:bodyPr/>
          <a:lstStyle/>
          <a:p>
            <a:r>
              <a:rPr lang="en-US" altLang="zh-CN" dirty="0"/>
              <a:t>Contributes</a:t>
            </a:r>
            <a:endParaRPr lang="zh-CN" altLang="en-US" dirty="0"/>
          </a:p>
        </p:txBody>
      </p:sp>
      <p:sp>
        <p:nvSpPr>
          <p:cNvPr id="3" name="内容占位符 2">
            <a:extLst>
              <a:ext uri="{FF2B5EF4-FFF2-40B4-BE49-F238E27FC236}">
                <a16:creationId xmlns:a16="http://schemas.microsoft.com/office/drawing/2014/main" id="{E9BA1C60-F4C3-4904-BD79-F2C3696A7260}"/>
              </a:ext>
            </a:extLst>
          </p:cNvPr>
          <p:cNvSpPr>
            <a:spLocks noGrp="1"/>
          </p:cNvSpPr>
          <p:nvPr>
            <p:ph idx="1"/>
          </p:nvPr>
        </p:nvSpPr>
        <p:spPr>
          <a:xfrm>
            <a:off x="931985" y="1110516"/>
            <a:ext cx="10515600" cy="5583361"/>
          </a:xfrm>
        </p:spPr>
        <p:txBody>
          <a:bodyPr>
            <a:normAutofit/>
          </a:bodyPr>
          <a:lstStyle/>
          <a:p>
            <a:r>
              <a:rPr lang="en-US" altLang="zh-CN" sz="2400" dirty="0"/>
              <a:t>The first paper that studies if it is feasible and useful to build a </a:t>
            </a:r>
            <a:r>
              <a:rPr lang="en-US" altLang="zh-CN" sz="2400" dirty="0" err="1"/>
              <a:t>waferscale</a:t>
            </a:r>
            <a:r>
              <a:rPr lang="en-US" altLang="zh-CN" sz="2400" dirty="0"/>
              <a:t> GPU system.</a:t>
            </a:r>
          </a:p>
          <a:p>
            <a:endParaRPr lang="en-US" altLang="zh-CN" sz="2400" dirty="0"/>
          </a:p>
          <a:p>
            <a:r>
              <a:rPr lang="en-US" altLang="zh-CN" sz="2400" dirty="0"/>
              <a:t>They perform an architectural exploration for </a:t>
            </a:r>
            <a:r>
              <a:rPr lang="en-US" altLang="zh-CN" sz="2400" dirty="0" err="1"/>
              <a:t>waferscale</a:t>
            </a:r>
            <a:r>
              <a:rPr lang="en-US" altLang="zh-CN" sz="2400" dirty="0"/>
              <a:t> GPUs under different physical constraints.</a:t>
            </a:r>
          </a:p>
          <a:p>
            <a:endParaRPr lang="en-US" altLang="zh-CN" sz="2400" dirty="0"/>
          </a:p>
          <a:p>
            <a:r>
              <a:rPr lang="en-US" altLang="zh-CN" sz="2400" dirty="0"/>
              <a:t>They demonstrate that the wafer level GPU architecture has considerable advantages</a:t>
            </a:r>
          </a:p>
          <a:p>
            <a:endParaRPr lang="en-US" altLang="zh-CN" sz="2400" dirty="0"/>
          </a:p>
          <a:p>
            <a:r>
              <a:rPr lang="en-US" altLang="zh-CN" sz="2400" dirty="0"/>
              <a:t>They study the impact of thread block scheduling and data placement on wafer-scale GPU architectures. </a:t>
            </a:r>
          </a:p>
          <a:p>
            <a:endParaRPr lang="en-US" altLang="zh-CN" sz="2400" dirty="0"/>
          </a:p>
          <a:p>
            <a:r>
              <a:rPr lang="en-US" altLang="zh-CN" sz="2400" dirty="0"/>
              <a:t>we present the first Si-IF prototype with interconnected dies.</a:t>
            </a:r>
            <a:endParaRPr lang="zh-CN" altLang="en-US" sz="2400" dirty="0"/>
          </a:p>
        </p:txBody>
      </p:sp>
    </p:spTree>
    <p:extLst>
      <p:ext uri="{BB962C8B-B14F-4D97-AF65-F5344CB8AC3E}">
        <p14:creationId xmlns:p14="http://schemas.microsoft.com/office/powerpoint/2010/main" val="313098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52949-18FB-416B-8828-60E844945EE2}"/>
              </a:ext>
            </a:extLst>
          </p:cNvPr>
          <p:cNvSpPr>
            <a:spLocks noGrp="1"/>
          </p:cNvSpPr>
          <p:nvPr>
            <p:ph type="title"/>
          </p:nvPr>
        </p:nvSpPr>
        <p:spPr/>
        <p:txBody>
          <a:bodyPr/>
          <a:lstStyle/>
          <a:p>
            <a:r>
              <a:rPr lang="en-US" altLang="zh-CN" dirty="0"/>
              <a:t>Advantages of </a:t>
            </a:r>
            <a:r>
              <a:rPr lang="en-US" altLang="zh-CN" dirty="0" err="1"/>
              <a:t>waferscale</a:t>
            </a:r>
            <a:r>
              <a:rPr lang="en-US" altLang="zh-CN" dirty="0"/>
              <a:t> processor</a:t>
            </a:r>
            <a:endParaRPr lang="zh-CN" altLang="en-US" dirty="0"/>
          </a:p>
        </p:txBody>
      </p:sp>
      <p:sp>
        <p:nvSpPr>
          <p:cNvPr id="3" name="内容占位符 2">
            <a:extLst>
              <a:ext uri="{FF2B5EF4-FFF2-40B4-BE49-F238E27FC236}">
                <a16:creationId xmlns:a16="http://schemas.microsoft.com/office/drawing/2014/main" id="{EACB706D-CB13-44A3-BEC6-6D6EE5997403}"/>
              </a:ext>
            </a:extLst>
          </p:cNvPr>
          <p:cNvSpPr>
            <a:spLocks noGrp="1"/>
          </p:cNvSpPr>
          <p:nvPr>
            <p:ph idx="1"/>
          </p:nvPr>
        </p:nvSpPr>
        <p:spPr>
          <a:xfrm>
            <a:off x="838200" y="2203044"/>
            <a:ext cx="4015154" cy="4486275"/>
          </a:xfrm>
        </p:spPr>
        <p:txBody>
          <a:bodyPr/>
          <a:lstStyle/>
          <a:p>
            <a:r>
              <a:rPr lang="en-US" altLang="zh-CN" dirty="0"/>
              <a:t>the total area footprint of the compute dies in multiple scenarios</a:t>
            </a:r>
            <a:endParaRPr lang="zh-CN" altLang="en-US" dirty="0"/>
          </a:p>
        </p:txBody>
      </p:sp>
      <p:pic>
        <p:nvPicPr>
          <p:cNvPr id="7" name="图片 6">
            <a:extLst>
              <a:ext uri="{FF2B5EF4-FFF2-40B4-BE49-F238E27FC236}">
                <a16:creationId xmlns:a16="http://schemas.microsoft.com/office/drawing/2014/main" id="{DC77E948-E09E-4E74-8915-264981A1ABAC}"/>
              </a:ext>
            </a:extLst>
          </p:cNvPr>
          <p:cNvPicPr>
            <a:picLocks noChangeAspect="1"/>
          </p:cNvPicPr>
          <p:nvPr/>
        </p:nvPicPr>
        <p:blipFill>
          <a:blip r:embed="rId3"/>
          <a:stretch>
            <a:fillRect/>
          </a:stretch>
        </p:blipFill>
        <p:spPr>
          <a:xfrm>
            <a:off x="5602887" y="2203044"/>
            <a:ext cx="6589113" cy="3643391"/>
          </a:xfrm>
          <a:prstGeom prst="rect">
            <a:avLst/>
          </a:prstGeom>
        </p:spPr>
      </p:pic>
    </p:spTree>
    <p:extLst>
      <p:ext uri="{BB962C8B-B14F-4D97-AF65-F5344CB8AC3E}">
        <p14:creationId xmlns:p14="http://schemas.microsoft.com/office/powerpoint/2010/main" val="402428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FEA0C-3709-40F7-BFD4-97514B058EC4}"/>
              </a:ext>
            </a:extLst>
          </p:cNvPr>
          <p:cNvSpPr>
            <a:spLocks noGrp="1"/>
          </p:cNvSpPr>
          <p:nvPr>
            <p:ph type="title"/>
          </p:nvPr>
        </p:nvSpPr>
        <p:spPr/>
        <p:txBody>
          <a:bodyPr/>
          <a:lstStyle/>
          <a:p>
            <a:r>
              <a:rPr lang="en-US" altLang="zh-CN" dirty="0"/>
              <a:t>Advantages of </a:t>
            </a:r>
            <a:r>
              <a:rPr lang="en-US" altLang="zh-CN" dirty="0" err="1"/>
              <a:t>waferscale</a:t>
            </a:r>
            <a:r>
              <a:rPr lang="en-US" altLang="zh-CN" dirty="0"/>
              <a:t> processor</a:t>
            </a:r>
            <a:endParaRPr lang="zh-CN" altLang="en-US" dirty="0"/>
          </a:p>
        </p:txBody>
      </p:sp>
      <p:sp>
        <p:nvSpPr>
          <p:cNvPr id="3" name="内容占位符 2">
            <a:extLst>
              <a:ext uri="{FF2B5EF4-FFF2-40B4-BE49-F238E27FC236}">
                <a16:creationId xmlns:a16="http://schemas.microsoft.com/office/drawing/2014/main" id="{97478FD2-A7B2-411E-A8BA-86EECEF92695}"/>
              </a:ext>
            </a:extLst>
          </p:cNvPr>
          <p:cNvSpPr>
            <a:spLocks noGrp="1"/>
          </p:cNvSpPr>
          <p:nvPr>
            <p:ph idx="1"/>
          </p:nvPr>
        </p:nvSpPr>
        <p:spPr>
          <a:xfrm>
            <a:off x="838199" y="1690688"/>
            <a:ext cx="10216483" cy="2038897"/>
          </a:xfrm>
        </p:spPr>
        <p:txBody>
          <a:bodyPr>
            <a:normAutofit/>
          </a:bodyPr>
          <a:lstStyle/>
          <a:p>
            <a:r>
              <a:rPr lang="en-US" altLang="zh-CN" dirty="0" err="1"/>
              <a:t>Figure2</a:t>
            </a:r>
            <a:r>
              <a:rPr lang="en-US" altLang="zh-CN" dirty="0"/>
              <a:t> compares the available communication bandwidth, latency, and energy per bit for wafer-scale integration versus conventional integration schemes and on-chip interconnects.</a:t>
            </a:r>
            <a:endParaRPr lang="zh-CN" altLang="en-US" dirty="0"/>
          </a:p>
        </p:txBody>
      </p:sp>
      <p:pic>
        <p:nvPicPr>
          <p:cNvPr id="5" name="图片 4">
            <a:extLst>
              <a:ext uri="{FF2B5EF4-FFF2-40B4-BE49-F238E27FC236}">
                <a16:creationId xmlns:a16="http://schemas.microsoft.com/office/drawing/2014/main" id="{F2862A45-EC6D-43A8-85C7-59A4AE0325DD}"/>
              </a:ext>
            </a:extLst>
          </p:cNvPr>
          <p:cNvPicPr>
            <a:picLocks noChangeAspect="1"/>
          </p:cNvPicPr>
          <p:nvPr/>
        </p:nvPicPr>
        <p:blipFill>
          <a:blip r:embed="rId3"/>
          <a:stretch>
            <a:fillRect/>
          </a:stretch>
        </p:blipFill>
        <p:spPr>
          <a:xfrm>
            <a:off x="1137315" y="3128414"/>
            <a:ext cx="9917367" cy="2875450"/>
          </a:xfrm>
          <a:prstGeom prst="rect">
            <a:avLst/>
          </a:prstGeom>
        </p:spPr>
      </p:pic>
    </p:spTree>
    <p:extLst>
      <p:ext uri="{BB962C8B-B14F-4D97-AF65-F5344CB8AC3E}">
        <p14:creationId xmlns:p14="http://schemas.microsoft.com/office/powerpoint/2010/main" val="324793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982B1-C4E1-4EE6-A37C-5B99BDDCDC34}"/>
              </a:ext>
            </a:extLst>
          </p:cNvPr>
          <p:cNvSpPr>
            <a:spLocks noGrp="1"/>
          </p:cNvSpPr>
          <p:nvPr>
            <p:ph type="title"/>
          </p:nvPr>
        </p:nvSpPr>
        <p:spPr/>
        <p:txBody>
          <a:bodyPr/>
          <a:lstStyle/>
          <a:p>
            <a:r>
              <a:rPr lang="en-US" altLang="zh-CN" dirty="0">
                <a:effectLst/>
              </a:rPr>
              <a:t>The system assembly process flow </a:t>
            </a:r>
            <a:endParaRPr lang="zh-CN" altLang="en-US" dirty="0"/>
          </a:p>
        </p:txBody>
      </p:sp>
      <p:sp>
        <p:nvSpPr>
          <p:cNvPr id="3" name="内容占位符 2">
            <a:extLst>
              <a:ext uri="{FF2B5EF4-FFF2-40B4-BE49-F238E27FC236}">
                <a16:creationId xmlns:a16="http://schemas.microsoft.com/office/drawing/2014/main" id="{1C6BEA1A-DB83-4E0C-8B55-157D0C17F06C}"/>
              </a:ext>
            </a:extLst>
          </p:cNvPr>
          <p:cNvSpPr>
            <a:spLocks noGrp="1"/>
          </p:cNvSpPr>
          <p:nvPr>
            <p:ph idx="1"/>
          </p:nvPr>
        </p:nvSpPr>
        <p:spPr>
          <a:xfrm>
            <a:off x="838200" y="1825625"/>
            <a:ext cx="9597390" cy="4220845"/>
          </a:xfrm>
        </p:spPr>
        <p:txBody>
          <a:bodyPr/>
          <a:lstStyle/>
          <a:p>
            <a:endParaRPr lang="zh-CN" altLang="en-US" dirty="0"/>
          </a:p>
        </p:txBody>
      </p:sp>
      <p:pic>
        <p:nvPicPr>
          <p:cNvPr id="5" name="图片 4">
            <a:extLst>
              <a:ext uri="{FF2B5EF4-FFF2-40B4-BE49-F238E27FC236}">
                <a16:creationId xmlns:a16="http://schemas.microsoft.com/office/drawing/2014/main" id="{3B5DE598-76D5-4110-8118-9449A4194912}"/>
              </a:ext>
            </a:extLst>
          </p:cNvPr>
          <p:cNvPicPr>
            <a:picLocks noChangeAspect="1"/>
          </p:cNvPicPr>
          <p:nvPr/>
        </p:nvPicPr>
        <p:blipFill>
          <a:blip r:embed="rId3"/>
          <a:stretch>
            <a:fillRect/>
          </a:stretch>
        </p:blipFill>
        <p:spPr>
          <a:xfrm>
            <a:off x="1302836" y="1825625"/>
            <a:ext cx="8321223" cy="4138041"/>
          </a:xfrm>
          <a:prstGeom prst="rect">
            <a:avLst/>
          </a:prstGeom>
        </p:spPr>
      </p:pic>
    </p:spTree>
    <p:extLst>
      <p:ext uri="{BB962C8B-B14F-4D97-AF65-F5344CB8AC3E}">
        <p14:creationId xmlns:p14="http://schemas.microsoft.com/office/powerpoint/2010/main" val="165096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150BB-09A1-4F6E-ACD0-57C9F20A11CC}"/>
              </a:ext>
            </a:extLst>
          </p:cNvPr>
          <p:cNvSpPr>
            <a:spLocks noGrp="1"/>
          </p:cNvSpPr>
          <p:nvPr>
            <p:ph type="title"/>
          </p:nvPr>
        </p:nvSpPr>
        <p:spPr/>
        <p:txBody>
          <a:bodyPr/>
          <a:lstStyle/>
          <a:p>
            <a:r>
              <a:rPr lang="en-US" altLang="zh-CN" dirty="0">
                <a:effectLst/>
              </a:rPr>
              <a:t>The system assembly process flow </a:t>
            </a:r>
            <a:endParaRPr lang="zh-CN" altLang="en-US" dirty="0"/>
          </a:p>
        </p:txBody>
      </p:sp>
      <p:pic>
        <p:nvPicPr>
          <p:cNvPr id="5" name="内容占位符 4">
            <a:extLst>
              <a:ext uri="{FF2B5EF4-FFF2-40B4-BE49-F238E27FC236}">
                <a16:creationId xmlns:a16="http://schemas.microsoft.com/office/drawing/2014/main" id="{83304076-CD1F-411F-BC98-AEE973022BA7}"/>
              </a:ext>
            </a:extLst>
          </p:cNvPr>
          <p:cNvPicPr>
            <a:picLocks noGrp="1" noChangeAspect="1"/>
          </p:cNvPicPr>
          <p:nvPr>
            <p:ph idx="1"/>
          </p:nvPr>
        </p:nvPicPr>
        <p:blipFill>
          <a:blip r:embed="rId3"/>
          <a:stretch>
            <a:fillRect/>
          </a:stretch>
        </p:blipFill>
        <p:spPr>
          <a:xfrm>
            <a:off x="1259131" y="2269230"/>
            <a:ext cx="9673737" cy="2319539"/>
          </a:xfrm>
        </p:spPr>
      </p:pic>
    </p:spTree>
    <p:extLst>
      <p:ext uri="{BB962C8B-B14F-4D97-AF65-F5344CB8AC3E}">
        <p14:creationId xmlns:p14="http://schemas.microsoft.com/office/powerpoint/2010/main" val="381224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9CED3-DF44-45C6-B502-94EF8489CF6B}"/>
              </a:ext>
            </a:extLst>
          </p:cNvPr>
          <p:cNvSpPr>
            <a:spLocks noGrp="1"/>
          </p:cNvSpPr>
          <p:nvPr>
            <p:ph type="title"/>
          </p:nvPr>
        </p:nvSpPr>
        <p:spPr/>
        <p:txBody>
          <a:bodyPr/>
          <a:lstStyle/>
          <a:p>
            <a:r>
              <a:rPr lang="en-US" altLang="zh-CN" dirty="0"/>
              <a:t>A case for </a:t>
            </a:r>
            <a:r>
              <a:rPr lang="en-US" altLang="zh-CN" dirty="0" err="1"/>
              <a:t>waferscale</a:t>
            </a:r>
            <a:r>
              <a:rPr lang="en-US" altLang="zh-CN" dirty="0"/>
              <a:t> GPU architecture</a:t>
            </a:r>
            <a:endParaRPr lang="zh-CN" altLang="en-US" dirty="0"/>
          </a:p>
        </p:txBody>
      </p:sp>
      <p:sp>
        <p:nvSpPr>
          <p:cNvPr id="3" name="内容占位符 2">
            <a:extLst>
              <a:ext uri="{FF2B5EF4-FFF2-40B4-BE49-F238E27FC236}">
                <a16:creationId xmlns:a16="http://schemas.microsoft.com/office/drawing/2014/main" id="{605C9DD5-20EF-4EC9-977A-31FD49C1F352}"/>
              </a:ext>
            </a:extLst>
          </p:cNvPr>
          <p:cNvSpPr>
            <a:spLocks noGrp="1"/>
          </p:cNvSpPr>
          <p:nvPr>
            <p:ph idx="1"/>
          </p:nvPr>
        </p:nvSpPr>
        <p:spPr>
          <a:xfrm>
            <a:off x="594360" y="1825625"/>
            <a:ext cx="10759440" cy="1203325"/>
          </a:xfrm>
        </p:spPr>
        <p:txBody>
          <a:bodyPr>
            <a:normAutofit lnSpcReduction="10000"/>
          </a:bodyPr>
          <a:lstStyle/>
          <a:p>
            <a:r>
              <a:rPr lang="en-US" altLang="zh-CN" dirty="0"/>
              <a:t>The advantages of wafer level </a:t>
            </a:r>
            <a:r>
              <a:rPr lang="en-US" altLang="zh-CN" dirty="0" err="1"/>
              <a:t>Gpus</a:t>
            </a:r>
            <a:r>
              <a:rPr lang="en-US" altLang="zh-CN" dirty="0"/>
              <a:t> over </a:t>
            </a:r>
            <a:r>
              <a:rPr lang="en-US" altLang="zh-CN" dirty="0" err="1"/>
              <a:t>ScaleOut</a:t>
            </a:r>
            <a:r>
              <a:rPr lang="en-US" altLang="zh-CN" dirty="0"/>
              <a:t> </a:t>
            </a:r>
            <a:r>
              <a:rPr lang="en-US" altLang="zh-CN" dirty="0" err="1"/>
              <a:t>SCM</a:t>
            </a:r>
            <a:r>
              <a:rPr lang="en-US" altLang="zh-CN" dirty="0"/>
              <a:t>-GPU and </a:t>
            </a:r>
            <a:r>
              <a:rPr lang="en-US" altLang="zh-CN" dirty="0" err="1"/>
              <a:t>ScaleOut</a:t>
            </a:r>
            <a:r>
              <a:rPr lang="en-US" altLang="zh-CN" dirty="0"/>
              <a:t> </a:t>
            </a:r>
            <a:r>
              <a:rPr lang="en-US" altLang="zh-CN" dirty="0" err="1"/>
              <a:t>McM-gpu</a:t>
            </a:r>
            <a:r>
              <a:rPr lang="en-US" altLang="zh-CN" dirty="0"/>
              <a:t> methods, the two test benchmarks are </a:t>
            </a:r>
            <a:r>
              <a:rPr lang="en-US" altLang="zh-CN" dirty="0" err="1"/>
              <a:t>SRAD</a:t>
            </a:r>
            <a:r>
              <a:rPr lang="en-US" altLang="zh-CN" dirty="0"/>
              <a:t> and Backprop</a:t>
            </a:r>
            <a:endParaRPr lang="zh-CN" altLang="en-US" dirty="0"/>
          </a:p>
        </p:txBody>
      </p:sp>
      <p:pic>
        <p:nvPicPr>
          <p:cNvPr id="7" name="图片 6">
            <a:extLst>
              <a:ext uri="{FF2B5EF4-FFF2-40B4-BE49-F238E27FC236}">
                <a16:creationId xmlns:a16="http://schemas.microsoft.com/office/drawing/2014/main" id="{7B80BC1C-5AFC-4AE8-B00B-7C56A7D52DB7}"/>
              </a:ext>
            </a:extLst>
          </p:cNvPr>
          <p:cNvPicPr>
            <a:picLocks noChangeAspect="1"/>
          </p:cNvPicPr>
          <p:nvPr/>
        </p:nvPicPr>
        <p:blipFill>
          <a:blip r:embed="rId3"/>
          <a:stretch>
            <a:fillRect/>
          </a:stretch>
        </p:blipFill>
        <p:spPr>
          <a:xfrm>
            <a:off x="209397" y="3160476"/>
            <a:ext cx="11773206" cy="3016487"/>
          </a:xfrm>
          <a:prstGeom prst="rect">
            <a:avLst/>
          </a:prstGeom>
        </p:spPr>
      </p:pic>
    </p:spTree>
    <p:extLst>
      <p:ext uri="{BB962C8B-B14F-4D97-AF65-F5344CB8AC3E}">
        <p14:creationId xmlns:p14="http://schemas.microsoft.com/office/powerpoint/2010/main" val="337562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915AD-4A7C-44F3-A86F-1A784C159DA0}"/>
              </a:ext>
            </a:extLst>
          </p:cNvPr>
          <p:cNvSpPr>
            <a:spLocks noGrp="1"/>
          </p:cNvSpPr>
          <p:nvPr>
            <p:ph type="title"/>
          </p:nvPr>
        </p:nvSpPr>
        <p:spPr/>
        <p:txBody>
          <a:bodyPr/>
          <a:lstStyle/>
          <a:p>
            <a:r>
              <a:rPr lang="en-US" altLang="zh-CN" dirty="0"/>
              <a:t>GPU architecture under physical constraints</a:t>
            </a:r>
            <a:endParaRPr lang="zh-CN" altLang="en-US" dirty="0"/>
          </a:p>
        </p:txBody>
      </p:sp>
      <p:sp>
        <p:nvSpPr>
          <p:cNvPr id="3" name="内容占位符 2">
            <a:extLst>
              <a:ext uri="{FF2B5EF4-FFF2-40B4-BE49-F238E27FC236}">
                <a16:creationId xmlns:a16="http://schemas.microsoft.com/office/drawing/2014/main" id="{82F945F0-9E8F-4AA7-8F87-B2387963144D}"/>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4AFD7B90-8CC0-4EA8-AB25-B985787532D8}"/>
              </a:ext>
            </a:extLst>
          </p:cNvPr>
          <p:cNvPicPr>
            <a:picLocks noChangeAspect="1"/>
          </p:cNvPicPr>
          <p:nvPr/>
        </p:nvPicPr>
        <p:blipFill>
          <a:blip r:embed="rId3"/>
          <a:stretch>
            <a:fillRect/>
          </a:stretch>
        </p:blipFill>
        <p:spPr>
          <a:xfrm>
            <a:off x="1817141" y="1899550"/>
            <a:ext cx="9191803" cy="4203488"/>
          </a:xfrm>
          <a:prstGeom prst="rect">
            <a:avLst/>
          </a:prstGeom>
        </p:spPr>
      </p:pic>
    </p:spTree>
    <p:extLst>
      <p:ext uri="{BB962C8B-B14F-4D97-AF65-F5344CB8AC3E}">
        <p14:creationId xmlns:p14="http://schemas.microsoft.com/office/powerpoint/2010/main" val="382086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1452</Words>
  <Application>Microsoft Office PowerPoint</Application>
  <PresentationFormat>宽屏</PresentationFormat>
  <Paragraphs>55</Paragraphs>
  <Slides>13</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-apple-system</vt:lpstr>
      <vt:lpstr>等线</vt:lpstr>
      <vt:lpstr>等线 Light</vt:lpstr>
      <vt:lpstr>Arial</vt:lpstr>
      <vt:lpstr>Office 主题​​</vt:lpstr>
      <vt:lpstr>Architecting Waferscale Processors - A GPU Case Study</vt:lpstr>
      <vt:lpstr>Backgroud</vt:lpstr>
      <vt:lpstr>Contributes</vt:lpstr>
      <vt:lpstr>Advantages of waferscale processor</vt:lpstr>
      <vt:lpstr>Advantages of waferscale processor</vt:lpstr>
      <vt:lpstr>The system assembly process flow </vt:lpstr>
      <vt:lpstr>The system assembly process flow </vt:lpstr>
      <vt:lpstr>A case for waferscale GPU architecture</vt:lpstr>
      <vt:lpstr>GPU architecture under physical constraints</vt:lpstr>
      <vt:lpstr>System integration</vt:lpstr>
      <vt:lpstr>Performance</vt:lpstr>
      <vt:lpstr>Performance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Architecting Waferscale Processors - A GPU Case Study</dc:title>
  <dc:creator>r Joke</dc:creator>
  <cp:lastModifiedBy>r Joke</cp:lastModifiedBy>
  <cp:revision>76</cp:revision>
  <dcterms:created xsi:type="dcterms:W3CDTF">2021-11-23T11:08:34Z</dcterms:created>
  <dcterms:modified xsi:type="dcterms:W3CDTF">2021-11-25T10:15:25Z</dcterms:modified>
</cp:coreProperties>
</file>