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83" r:id="rId6"/>
    <p:sldId id="288" r:id="rId7"/>
    <p:sldId id="315" r:id="rId8"/>
    <p:sldId id="316" r:id="rId9"/>
    <p:sldId id="317" r:id="rId10"/>
    <p:sldId id="318" r:id="rId11"/>
    <p:sldId id="284" r:id="rId12"/>
    <p:sldId id="293" r:id="rId13"/>
    <p:sldId id="285" r:id="rId14"/>
    <p:sldId id="295" r:id="rId15"/>
    <p:sldId id="298" r:id="rId16"/>
    <p:sldId id="319" r:id="rId17"/>
    <p:sldId id="286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35"/>
    <a:srgbClr val="EB7513"/>
    <a:srgbClr val="76AFAF"/>
    <a:srgbClr val="C8C2AC"/>
    <a:srgbClr val="F4EFD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:a16="http://schemas.microsoft.com/office/drawing/2014/main" id="{8CBF16D5-DB8C-4969-A3C9-79A58F4330E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6838085" y="6853768"/>
            <a:ext cx="5422962" cy="1496684"/>
          </a:xfrm>
          <a:custGeom>
            <a:avLst/>
            <a:gdLst>
              <a:gd name="T0" fmla="*/ 167 w 884"/>
              <a:gd name="T1" fmla="*/ 16 h 327"/>
              <a:gd name="T2" fmla="*/ 70 w 884"/>
              <a:gd name="T3" fmla="*/ 60 h 327"/>
              <a:gd name="T4" fmla="*/ 16 w 884"/>
              <a:gd name="T5" fmla="*/ 166 h 327"/>
              <a:gd name="T6" fmla="*/ 0 w 884"/>
              <a:gd name="T7" fmla="*/ 207 h 327"/>
              <a:gd name="T8" fmla="*/ 102 w 884"/>
              <a:gd name="T9" fmla="*/ 154 h 327"/>
              <a:gd name="T10" fmla="*/ 712 w 884"/>
              <a:gd name="T11" fmla="*/ 286 h 327"/>
              <a:gd name="T12" fmla="*/ 770 w 884"/>
              <a:gd name="T13" fmla="*/ 147 h 327"/>
              <a:gd name="T14" fmla="*/ 167 w 884"/>
              <a:gd name="T15" fmla="*/ 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327">
                <a:moveTo>
                  <a:pt x="167" y="16"/>
                </a:moveTo>
                <a:cubicBezTo>
                  <a:pt x="116" y="22"/>
                  <a:pt x="84" y="38"/>
                  <a:pt x="70" y="60"/>
                </a:cubicBezTo>
                <a:cubicBezTo>
                  <a:pt x="32" y="127"/>
                  <a:pt x="32" y="128"/>
                  <a:pt x="16" y="166"/>
                </a:cubicBezTo>
                <a:cubicBezTo>
                  <a:pt x="0" y="207"/>
                  <a:pt x="0" y="207"/>
                  <a:pt x="0" y="207"/>
                </a:cubicBezTo>
                <a:cubicBezTo>
                  <a:pt x="12" y="179"/>
                  <a:pt x="45" y="161"/>
                  <a:pt x="102" y="154"/>
                </a:cubicBezTo>
                <a:cubicBezTo>
                  <a:pt x="239" y="137"/>
                  <a:pt x="476" y="192"/>
                  <a:pt x="712" y="286"/>
                </a:cubicBezTo>
                <a:cubicBezTo>
                  <a:pt x="820" y="327"/>
                  <a:pt x="884" y="179"/>
                  <a:pt x="770" y="147"/>
                </a:cubicBezTo>
                <a:cubicBezTo>
                  <a:pt x="537" y="54"/>
                  <a:pt x="302" y="0"/>
                  <a:pt x="167" y="16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E2729301-132C-4845-AA95-F6E663CDA6C9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29437" y="921127"/>
            <a:ext cx="1359440" cy="498017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1FCB8D98-6673-4EBF-AC16-01EDDC6DEE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518392" y="231440"/>
            <a:ext cx="2266186" cy="734399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A9CFE351-C3DF-4221-B283-904A9D71FF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676877" y="-371581"/>
            <a:ext cx="4314156" cy="1431420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BBD38EB-E92E-4AFC-B755-918A735B796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77352" y="-920779"/>
            <a:ext cx="4075610" cy="1222314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7627EDD4-27CA-4515-8EE3-CB7F6D0BDAC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7551815" y="6220883"/>
            <a:ext cx="4393669" cy="1089044"/>
          </a:xfrm>
          <a:custGeom>
            <a:avLst/>
            <a:gdLst>
              <a:gd name="T0" fmla="*/ 185 w 716"/>
              <a:gd name="T1" fmla="*/ 13 h 238"/>
              <a:gd name="T2" fmla="*/ 108 w 716"/>
              <a:gd name="T3" fmla="*/ 40 h 238"/>
              <a:gd name="T4" fmla="*/ 70 w 716"/>
              <a:gd name="T5" fmla="*/ 76 h 238"/>
              <a:gd name="T6" fmla="*/ 0 w 716"/>
              <a:gd name="T7" fmla="*/ 158 h 238"/>
              <a:gd name="T8" fmla="*/ 93 w 716"/>
              <a:gd name="T9" fmla="*/ 118 h 238"/>
              <a:gd name="T10" fmla="*/ 571 w 716"/>
              <a:gd name="T11" fmla="*/ 203 h 238"/>
              <a:gd name="T12" fmla="*/ 629 w 716"/>
              <a:gd name="T13" fmla="*/ 92 h 238"/>
              <a:gd name="T14" fmla="*/ 185 w 716"/>
              <a:gd name="T15" fmla="*/ 1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6" h="238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0AC0D698-6BBA-4D9C-890E-FEFDB987C48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8580718" y="5894872"/>
            <a:ext cx="5209031" cy="1362809"/>
          </a:xfrm>
          <a:custGeom>
            <a:avLst/>
            <a:gdLst>
              <a:gd name="T0" fmla="*/ 769 w 849"/>
              <a:gd name="T1" fmla="*/ 175 h 298"/>
              <a:gd name="T2" fmla="*/ 182 w 849"/>
              <a:gd name="T3" fmla="*/ 16 h 298"/>
              <a:gd name="T4" fmla="*/ 140 w 849"/>
              <a:gd name="T5" fmla="*/ 26 h 298"/>
              <a:gd name="T6" fmla="*/ 98 w 849"/>
              <a:gd name="T7" fmla="*/ 45 h 298"/>
              <a:gd name="T8" fmla="*/ 0 w 849"/>
              <a:gd name="T9" fmla="*/ 103 h 298"/>
              <a:gd name="T10" fmla="*/ 68 w 849"/>
              <a:gd name="T11" fmla="*/ 81 h 298"/>
              <a:gd name="T12" fmla="*/ 754 w 849"/>
              <a:gd name="T13" fmla="*/ 267 h 298"/>
              <a:gd name="T14" fmla="*/ 769 w 849"/>
              <a:gd name="T15" fmla="*/ 17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" h="298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BFA34E4-CD11-40FB-9C61-A15FD60DB50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9807829" y="5765696"/>
            <a:ext cx="3190809" cy="663355"/>
          </a:xfrm>
          <a:custGeom>
            <a:avLst/>
            <a:gdLst>
              <a:gd name="T0" fmla="*/ 478 w 520"/>
              <a:gd name="T1" fmla="*/ 76 h 145"/>
              <a:gd name="T2" fmla="*/ 166 w 520"/>
              <a:gd name="T3" fmla="*/ 6 h 145"/>
              <a:gd name="T4" fmla="*/ 140 w 520"/>
              <a:gd name="T5" fmla="*/ 8 h 145"/>
              <a:gd name="T6" fmla="*/ 18 w 520"/>
              <a:gd name="T7" fmla="*/ 34 h 145"/>
              <a:gd name="T8" fmla="*/ 0 w 520"/>
              <a:gd name="T9" fmla="*/ 40 h 145"/>
              <a:gd name="T10" fmla="*/ 32 w 520"/>
              <a:gd name="T11" fmla="*/ 33 h 145"/>
              <a:gd name="T12" fmla="*/ 452 w 520"/>
              <a:gd name="T13" fmla="*/ 124 h 145"/>
              <a:gd name="T14" fmla="*/ 478 w 520"/>
              <a:gd name="T15" fmla="*/ 7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145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06F3E4-BE22-441C-A56F-8A24D70BF306}"/>
              </a:ext>
            </a:extLst>
          </p:cNvPr>
          <p:cNvSpPr/>
          <p:nvPr userDrawn="1"/>
        </p:nvSpPr>
        <p:spPr bwMode="auto">
          <a:xfrm>
            <a:off x="11168746" y="336304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E1A10F-54F4-4FB9-946E-36AD3DFFBB68}"/>
              </a:ext>
            </a:extLst>
          </p:cNvPr>
          <p:cNvSpPr txBox="1"/>
          <p:nvPr userDrawn="1"/>
        </p:nvSpPr>
        <p:spPr bwMode="auto">
          <a:xfrm>
            <a:off x="8392986" y="344129"/>
            <a:ext cx="27757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94"/>
          <p:cNvSpPr/>
          <p:nvPr/>
        </p:nvSpPr>
        <p:spPr>
          <a:xfrm>
            <a:off x="4837115" y="24860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1339513" y="1122364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flipV="1">
            <a:off x="10172644" y="2347914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787470" y="5742420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0852095" y="2658270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0112320" y="3436145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527927" y="58975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0744201" y="336552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354394" y="5622925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flipH="1">
            <a:off x="5398532" y="4775633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 flipH="1">
            <a:off x="4757182" y="3681845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434920" y="5431270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060958" y="1575734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1" name="椭圆 210"/>
          <p:cNvSpPr/>
          <p:nvPr/>
        </p:nvSpPr>
        <p:spPr>
          <a:xfrm flipH="1">
            <a:off x="10634664" y="3398044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4667252" y="13255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3" name="椭圆 212"/>
          <p:cNvSpPr/>
          <p:nvPr/>
        </p:nvSpPr>
        <p:spPr>
          <a:xfrm flipH="1">
            <a:off x="7173858" y="261939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009008" y="607220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" name="椭圆 214"/>
          <p:cNvSpPr/>
          <p:nvPr/>
        </p:nvSpPr>
        <p:spPr>
          <a:xfrm flipH="1">
            <a:off x="9482139" y="745333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9336089" y="1874046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10585452" y="5068094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 flipV="1">
            <a:off x="10807701" y="1617664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01864">
            <a:off x="6982611" y="610389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436459" y="309416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2" name="Freeform 14">
            <a:extLst>
              <a:ext uri="{FF2B5EF4-FFF2-40B4-BE49-F238E27FC236}">
                <a16:creationId xmlns:a16="http://schemas.microsoft.com/office/drawing/2014/main" id="{9CD8E8F6-3D78-494E-B3DC-BFB4DAC4E79C}"/>
              </a:ext>
            </a:extLst>
          </p:cNvPr>
          <p:cNvSpPr>
            <a:spLocks/>
          </p:cNvSpPr>
          <p:nvPr/>
        </p:nvSpPr>
        <p:spPr bwMode="auto">
          <a:xfrm>
            <a:off x="6868032" y="-114890"/>
            <a:ext cx="30029" cy="6256"/>
          </a:xfrm>
          <a:custGeom>
            <a:avLst/>
            <a:gdLst>
              <a:gd name="T0" fmla="*/ 14 w 14"/>
              <a:gd name="T1" fmla="*/ 3 h 3"/>
              <a:gd name="T2" fmla="*/ 0 w 14"/>
              <a:gd name="T3" fmla="*/ 0 h 3"/>
              <a:gd name="T4" fmla="*/ 14 w 14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3">
                <a:moveTo>
                  <a:pt x="14" y="3"/>
                </a:moveTo>
                <a:cubicBezTo>
                  <a:pt x="9" y="2"/>
                  <a:pt x="5" y="1"/>
                  <a:pt x="0" y="0"/>
                </a:cubicBezTo>
                <a:cubicBezTo>
                  <a:pt x="5" y="1"/>
                  <a:pt x="9" y="2"/>
                  <a:pt x="14" y="3"/>
                </a:cubicBezTo>
                <a:close/>
              </a:path>
            </a:pathLst>
          </a:custGeom>
          <a:solidFill>
            <a:srgbClr val="226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EFDF50FB-C6D4-4A2D-B2C6-840C84BA98BF}"/>
              </a:ext>
            </a:extLst>
          </p:cNvPr>
          <p:cNvSpPr>
            <a:spLocks/>
          </p:cNvSpPr>
          <p:nvPr/>
        </p:nvSpPr>
        <p:spPr bwMode="auto">
          <a:xfrm rot="382501">
            <a:off x="-1518091" y="619678"/>
            <a:ext cx="5422962" cy="1496684"/>
          </a:xfrm>
          <a:custGeom>
            <a:avLst/>
            <a:gdLst>
              <a:gd name="T0" fmla="*/ 167 w 884"/>
              <a:gd name="T1" fmla="*/ 16 h 327"/>
              <a:gd name="T2" fmla="*/ 70 w 884"/>
              <a:gd name="T3" fmla="*/ 60 h 327"/>
              <a:gd name="T4" fmla="*/ 16 w 884"/>
              <a:gd name="T5" fmla="*/ 166 h 327"/>
              <a:gd name="T6" fmla="*/ 0 w 884"/>
              <a:gd name="T7" fmla="*/ 207 h 327"/>
              <a:gd name="T8" fmla="*/ 102 w 884"/>
              <a:gd name="T9" fmla="*/ 154 h 327"/>
              <a:gd name="T10" fmla="*/ 712 w 884"/>
              <a:gd name="T11" fmla="*/ 286 h 327"/>
              <a:gd name="T12" fmla="*/ 770 w 884"/>
              <a:gd name="T13" fmla="*/ 147 h 327"/>
              <a:gd name="T14" fmla="*/ 167 w 884"/>
              <a:gd name="T15" fmla="*/ 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327">
                <a:moveTo>
                  <a:pt x="167" y="16"/>
                </a:moveTo>
                <a:cubicBezTo>
                  <a:pt x="116" y="22"/>
                  <a:pt x="84" y="38"/>
                  <a:pt x="70" y="60"/>
                </a:cubicBezTo>
                <a:cubicBezTo>
                  <a:pt x="32" y="127"/>
                  <a:pt x="32" y="128"/>
                  <a:pt x="16" y="166"/>
                </a:cubicBezTo>
                <a:cubicBezTo>
                  <a:pt x="0" y="207"/>
                  <a:pt x="0" y="207"/>
                  <a:pt x="0" y="207"/>
                </a:cubicBezTo>
                <a:cubicBezTo>
                  <a:pt x="12" y="179"/>
                  <a:pt x="45" y="161"/>
                  <a:pt x="102" y="154"/>
                </a:cubicBezTo>
                <a:cubicBezTo>
                  <a:pt x="239" y="137"/>
                  <a:pt x="476" y="192"/>
                  <a:pt x="712" y="286"/>
                </a:cubicBezTo>
                <a:cubicBezTo>
                  <a:pt x="820" y="327"/>
                  <a:pt x="884" y="179"/>
                  <a:pt x="770" y="147"/>
                </a:cubicBezTo>
                <a:cubicBezTo>
                  <a:pt x="537" y="54"/>
                  <a:pt x="302" y="0"/>
                  <a:pt x="167" y="16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30229BD-FA80-479B-B377-8B63A0E12AB3}"/>
              </a:ext>
            </a:extLst>
          </p:cNvPr>
          <p:cNvSpPr>
            <a:spLocks/>
          </p:cNvSpPr>
          <p:nvPr/>
        </p:nvSpPr>
        <p:spPr bwMode="auto">
          <a:xfrm rot="382501">
            <a:off x="-1363061" y="414999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B8AA4B0-D728-4C3F-AFDF-FC639D2372B7}"/>
              </a:ext>
            </a:extLst>
          </p:cNvPr>
          <p:cNvSpPr>
            <a:spLocks/>
          </p:cNvSpPr>
          <p:nvPr/>
        </p:nvSpPr>
        <p:spPr bwMode="auto">
          <a:xfrm rot="382501">
            <a:off x="-1845330" y="329325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039DE70F-A1B0-4B9E-92BB-7C9FFB8D9AA9}"/>
              </a:ext>
            </a:extLst>
          </p:cNvPr>
          <p:cNvSpPr>
            <a:spLocks/>
          </p:cNvSpPr>
          <p:nvPr/>
        </p:nvSpPr>
        <p:spPr bwMode="auto">
          <a:xfrm rot="382501">
            <a:off x="-2004729" y="241375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6C83CAC7-4DDD-449C-95DA-57CD6D964E1C}"/>
              </a:ext>
            </a:extLst>
          </p:cNvPr>
          <p:cNvSpPr>
            <a:spLocks/>
          </p:cNvSpPr>
          <p:nvPr/>
        </p:nvSpPr>
        <p:spPr bwMode="auto">
          <a:xfrm rot="382501">
            <a:off x="-1873263" y="149192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F049ADD-F69F-4074-B68C-3D34A1ED6488}"/>
              </a:ext>
            </a:extLst>
          </p:cNvPr>
          <p:cNvSpPr>
            <a:spLocks/>
          </p:cNvSpPr>
          <p:nvPr/>
        </p:nvSpPr>
        <p:spPr bwMode="auto">
          <a:xfrm rot="382501">
            <a:off x="-804361" y="-13207"/>
            <a:ext cx="4393669" cy="1089044"/>
          </a:xfrm>
          <a:custGeom>
            <a:avLst/>
            <a:gdLst>
              <a:gd name="T0" fmla="*/ 185 w 716"/>
              <a:gd name="T1" fmla="*/ 13 h 238"/>
              <a:gd name="T2" fmla="*/ 108 w 716"/>
              <a:gd name="T3" fmla="*/ 40 h 238"/>
              <a:gd name="T4" fmla="*/ 70 w 716"/>
              <a:gd name="T5" fmla="*/ 76 h 238"/>
              <a:gd name="T6" fmla="*/ 0 w 716"/>
              <a:gd name="T7" fmla="*/ 158 h 238"/>
              <a:gd name="T8" fmla="*/ 93 w 716"/>
              <a:gd name="T9" fmla="*/ 118 h 238"/>
              <a:gd name="T10" fmla="*/ 571 w 716"/>
              <a:gd name="T11" fmla="*/ 203 h 238"/>
              <a:gd name="T12" fmla="*/ 629 w 716"/>
              <a:gd name="T13" fmla="*/ 92 h 238"/>
              <a:gd name="T14" fmla="*/ 185 w 716"/>
              <a:gd name="T15" fmla="*/ 1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6" h="238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818D090C-15C1-4795-A87B-B7B135B655F5}"/>
              </a:ext>
            </a:extLst>
          </p:cNvPr>
          <p:cNvSpPr>
            <a:spLocks/>
          </p:cNvSpPr>
          <p:nvPr/>
        </p:nvSpPr>
        <p:spPr bwMode="auto">
          <a:xfrm rot="382501">
            <a:off x="224542" y="-339218"/>
            <a:ext cx="5209031" cy="1362809"/>
          </a:xfrm>
          <a:custGeom>
            <a:avLst/>
            <a:gdLst>
              <a:gd name="T0" fmla="*/ 769 w 849"/>
              <a:gd name="T1" fmla="*/ 175 h 298"/>
              <a:gd name="T2" fmla="*/ 182 w 849"/>
              <a:gd name="T3" fmla="*/ 16 h 298"/>
              <a:gd name="T4" fmla="*/ 140 w 849"/>
              <a:gd name="T5" fmla="*/ 26 h 298"/>
              <a:gd name="T6" fmla="*/ 98 w 849"/>
              <a:gd name="T7" fmla="*/ 45 h 298"/>
              <a:gd name="T8" fmla="*/ 0 w 849"/>
              <a:gd name="T9" fmla="*/ 103 h 298"/>
              <a:gd name="T10" fmla="*/ 68 w 849"/>
              <a:gd name="T11" fmla="*/ 81 h 298"/>
              <a:gd name="T12" fmla="*/ 754 w 849"/>
              <a:gd name="T13" fmla="*/ 267 h 298"/>
              <a:gd name="T14" fmla="*/ 769 w 849"/>
              <a:gd name="T15" fmla="*/ 17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" h="298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AD25A02A-7AE8-48AC-BB65-4C2C5B121074}"/>
              </a:ext>
            </a:extLst>
          </p:cNvPr>
          <p:cNvSpPr>
            <a:spLocks/>
          </p:cNvSpPr>
          <p:nvPr/>
        </p:nvSpPr>
        <p:spPr bwMode="auto">
          <a:xfrm rot="382501">
            <a:off x="1451653" y="-468394"/>
            <a:ext cx="3190809" cy="663355"/>
          </a:xfrm>
          <a:custGeom>
            <a:avLst/>
            <a:gdLst>
              <a:gd name="T0" fmla="*/ 478 w 520"/>
              <a:gd name="T1" fmla="*/ 76 h 145"/>
              <a:gd name="T2" fmla="*/ 166 w 520"/>
              <a:gd name="T3" fmla="*/ 6 h 145"/>
              <a:gd name="T4" fmla="*/ 140 w 520"/>
              <a:gd name="T5" fmla="*/ 8 h 145"/>
              <a:gd name="T6" fmla="*/ 18 w 520"/>
              <a:gd name="T7" fmla="*/ 34 h 145"/>
              <a:gd name="T8" fmla="*/ 0 w 520"/>
              <a:gd name="T9" fmla="*/ 40 h 145"/>
              <a:gd name="T10" fmla="*/ 32 w 520"/>
              <a:gd name="T11" fmla="*/ 33 h 145"/>
              <a:gd name="T12" fmla="*/ 452 w 520"/>
              <a:gd name="T13" fmla="*/ 124 h 145"/>
              <a:gd name="T14" fmla="*/ 478 w 520"/>
              <a:gd name="T15" fmla="*/ 7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145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7358769-670F-4A93-8573-AC002D9EEB55}"/>
              </a:ext>
            </a:extLst>
          </p:cNvPr>
          <p:cNvSpPr/>
          <p:nvPr/>
        </p:nvSpPr>
        <p:spPr>
          <a:xfrm>
            <a:off x="5953790" y="1098993"/>
            <a:ext cx="4375707" cy="4375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9FC28E-507A-412A-921C-1D6910725B6C}"/>
              </a:ext>
            </a:extLst>
          </p:cNvPr>
          <p:cNvSpPr txBox="1"/>
          <p:nvPr/>
        </p:nvSpPr>
        <p:spPr>
          <a:xfrm>
            <a:off x="6430680" y="1951494"/>
            <a:ext cx="34130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仿真系统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56F8D7-DFC6-4C80-AAB3-20B2D75BFF68}"/>
              </a:ext>
            </a:extLst>
          </p:cNvPr>
          <p:cNvSpPr/>
          <p:nvPr/>
        </p:nvSpPr>
        <p:spPr>
          <a:xfrm>
            <a:off x="6448088" y="3986855"/>
            <a:ext cx="3258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1602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李鹏飞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201608010609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5" grpId="0" animBg="1"/>
      <p:bldP spid="107" grpId="0" animBg="1"/>
      <p:bldP spid="108" grpId="0" animBg="1"/>
      <p:bldP spid="109" grpId="0" animBg="1"/>
      <p:bldP spid="120" grpId="0" animBg="1"/>
      <p:bldP spid="122" grpId="0" animBg="1"/>
      <p:bldP spid="129" grpId="0" animBg="1"/>
      <p:bldP spid="130" grpId="0" animBg="1"/>
      <p:bldP spid="131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9" grpId="0" animBg="1"/>
      <p:bldP spid="220" grpId="0" animBg="1"/>
      <p:bldP spid="197" grpId="0" animBg="1"/>
      <p:bldP spid="198" grpId="0" animBg="1"/>
      <p:bldP spid="201" grpId="0" animBg="1"/>
      <p:bldP spid="17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32" grpId="0" animBg="1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2"/>
            <a:ext cx="10494963" cy="4371371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87597" y="2201415"/>
            <a:ext cx="82168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gem5</a:t>
            </a:r>
            <a:r>
              <a:rPr lang="zh-CN" altLang="en-US" sz="2400" dirty="0"/>
              <a:t>可以以两种模式工作：</a:t>
            </a:r>
            <a:r>
              <a:rPr lang="en-US" altLang="zh-CN" sz="2400" dirty="0"/>
              <a:t>System-call</a:t>
            </a:r>
            <a:r>
              <a:rPr lang="zh-CN" altLang="en-US" sz="2400" dirty="0"/>
              <a:t>模拟（</a:t>
            </a:r>
            <a:r>
              <a:rPr lang="en-US" altLang="zh-CN" sz="2400" dirty="0"/>
              <a:t>SE</a:t>
            </a:r>
            <a:r>
              <a:rPr lang="zh-CN" altLang="en-US" sz="2400" dirty="0"/>
              <a:t>）和</a:t>
            </a:r>
            <a:r>
              <a:rPr lang="en-US" altLang="zh-CN" sz="2400" dirty="0"/>
              <a:t>Full-System</a:t>
            </a:r>
            <a:r>
              <a:rPr lang="zh-CN" altLang="en-US" sz="2400" dirty="0"/>
              <a:t>模拟（</a:t>
            </a:r>
            <a:r>
              <a:rPr lang="en-US" altLang="zh-CN" sz="2400" dirty="0"/>
              <a:t>FS</a:t>
            </a:r>
            <a:r>
              <a:rPr lang="zh-CN" altLang="en-US" sz="2400" dirty="0"/>
              <a:t>）。在</a:t>
            </a:r>
            <a:r>
              <a:rPr lang="en-US" altLang="zh-CN" sz="2400" dirty="0"/>
              <a:t>SE</a:t>
            </a:r>
            <a:r>
              <a:rPr lang="zh-CN" altLang="en-US" sz="2400" dirty="0"/>
              <a:t>中，</a:t>
            </a:r>
            <a:r>
              <a:rPr lang="en-US" altLang="zh-CN" sz="2400" dirty="0"/>
              <a:t>gem5</a:t>
            </a:r>
            <a:r>
              <a:rPr lang="zh-CN" altLang="en-US" sz="2400" dirty="0"/>
              <a:t>模拟了大部分通用的系统调用（ 如</a:t>
            </a:r>
            <a:r>
              <a:rPr lang="en-US" altLang="zh-CN" sz="2400" dirty="0"/>
              <a:t>read() </a:t>
            </a:r>
            <a:r>
              <a:rPr lang="zh-CN" altLang="en-US" sz="2400" dirty="0"/>
              <a:t>），不过目前这种模式还没有加入对多线程的支持。在</a:t>
            </a:r>
            <a:r>
              <a:rPr lang="en-US" altLang="zh-CN" sz="2400" dirty="0"/>
              <a:t>FS</a:t>
            </a:r>
            <a:r>
              <a:rPr lang="zh-CN" altLang="en-US" sz="2400" dirty="0"/>
              <a:t>中，我们可以运行</a:t>
            </a:r>
            <a:r>
              <a:rPr lang="en-US" altLang="zh-CN" sz="2400" dirty="0"/>
              <a:t>OS</a:t>
            </a:r>
            <a:r>
              <a:rPr lang="zh-CN" altLang="en-US" sz="2400" dirty="0"/>
              <a:t>，这样可以支持中断、异常、特权级别、</a:t>
            </a:r>
            <a:r>
              <a:rPr lang="en-US" altLang="zh-CN" sz="2400" dirty="0"/>
              <a:t>I/O</a:t>
            </a:r>
            <a:r>
              <a:rPr lang="zh-CN" altLang="en-US" sz="2400" dirty="0"/>
              <a:t>等，也正因为复杂，并不是所有的指令集架构都能支持</a:t>
            </a:r>
            <a:r>
              <a:rPr lang="en-US" altLang="zh-CN" sz="2400" dirty="0"/>
              <a:t>FS</a:t>
            </a:r>
            <a:r>
              <a:rPr lang="zh-CN" altLang="en-US" sz="2400" dirty="0"/>
              <a:t>模式。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7434072" y="344845"/>
            <a:ext cx="413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模拟功能</a:t>
            </a:r>
          </a:p>
        </p:txBody>
      </p:sp>
    </p:spTree>
    <p:extLst>
      <p:ext uri="{BB962C8B-B14F-4D97-AF65-F5344CB8AC3E}">
        <p14:creationId xmlns:p14="http://schemas.microsoft.com/office/powerpoint/2010/main" val="52236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302125" y="2775383"/>
            <a:ext cx="6610350" cy="780616"/>
            <a:chOff x="410834" y="1425730"/>
            <a:chExt cx="5294443" cy="78065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067983" y="1425730"/>
              <a:ext cx="3774211" cy="76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hangingPunct="1"/>
              <a:r>
                <a:rPr lang="en-US" altLang="zh-CN" sz="4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Gem5</a:t>
              </a:r>
              <a:r>
                <a:rPr lang="zh-CN" altLang="en-US" sz="4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优缺点分析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rgbClr val="EB75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2"/>
            <a:ext cx="10494963" cy="4518215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64816" y="2821476"/>
            <a:ext cx="9965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优点：节约金钱成本。</a:t>
            </a:r>
            <a:endParaRPr lang="en-US" altLang="zh-CN" sz="2400" dirty="0"/>
          </a:p>
          <a:p>
            <a:r>
              <a:rPr lang="zh-CN" altLang="en-US" sz="2400" dirty="0"/>
              <a:t>缺点：慢。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7882128" y="340919"/>
            <a:ext cx="340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优缺点比较</a:t>
            </a:r>
          </a:p>
        </p:txBody>
      </p:sp>
    </p:spTree>
    <p:extLst>
      <p:ext uri="{BB962C8B-B14F-4D97-AF65-F5344CB8AC3E}">
        <p14:creationId xmlns:p14="http://schemas.microsoft.com/office/powerpoint/2010/main" val="375640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768600"/>
            <a:ext cx="6777037" cy="787400"/>
            <a:chOff x="277329" y="1418946"/>
            <a:chExt cx="5427948" cy="78743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94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4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安装过程中遇到的问题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rgbClr val="76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2"/>
            <a:ext cx="10494963" cy="4518215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59775" y="2528972"/>
            <a:ext cx="79174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Gem5</a:t>
            </a:r>
            <a:r>
              <a:rPr lang="zh-CN" altLang="en-US" dirty="0"/>
              <a:t>的安装对于库的要求很高，需要很多很多的库来支持。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mercurial </a:t>
            </a:r>
            <a:r>
              <a:rPr lang="en-US" altLang="zh-CN" dirty="0" err="1"/>
              <a:t>scons</a:t>
            </a:r>
            <a:r>
              <a:rPr lang="en-US" altLang="zh-CN" dirty="0"/>
              <a:t> swig </a:t>
            </a:r>
            <a:r>
              <a:rPr lang="en-US" altLang="zh-CN" dirty="0" err="1"/>
              <a:t>gcc</a:t>
            </a:r>
            <a:r>
              <a:rPr lang="en-US" altLang="zh-CN" dirty="0"/>
              <a:t> m4 python python-dev </a:t>
            </a:r>
            <a:r>
              <a:rPr lang="en-US" altLang="zh-CN" dirty="0" err="1"/>
              <a:t>libgoogle</a:t>
            </a:r>
            <a:r>
              <a:rPr lang="en-US" altLang="zh-CN" dirty="0"/>
              <a:t>-</a:t>
            </a:r>
            <a:r>
              <a:rPr lang="en-US" altLang="zh-CN" dirty="0" err="1"/>
              <a:t>perftools</a:t>
            </a:r>
            <a:r>
              <a:rPr lang="en-US" altLang="zh-CN" dirty="0"/>
              <a:t>-dev g++ </a:t>
            </a:r>
            <a:r>
              <a:rPr lang="en-US" altLang="zh-CN" dirty="0" err="1"/>
              <a:t>libprotobuf</a:t>
            </a:r>
            <a:r>
              <a:rPr lang="en-US" altLang="zh-CN" dirty="0"/>
              <a:t>-dev</a:t>
            </a:r>
          </a:p>
          <a:p>
            <a:endParaRPr lang="en-US" altLang="zh-CN" dirty="0"/>
          </a:p>
          <a:p>
            <a:r>
              <a:rPr lang="zh-CN" altLang="en-US" dirty="0"/>
              <a:t>缺少库就会报各种各样奇怪的错误。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7882128" y="340919"/>
            <a:ext cx="340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缺少库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CD5BC4-662A-4FB3-8083-ECDBC33299A1}"/>
              </a:ext>
            </a:extLst>
          </p:cNvPr>
          <p:cNvSpPr txBox="1"/>
          <p:nvPr/>
        </p:nvSpPr>
        <p:spPr>
          <a:xfrm>
            <a:off x="1455102" y="1749819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库缺失</a:t>
            </a:r>
          </a:p>
        </p:txBody>
      </p:sp>
    </p:spTree>
    <p:extLst>
      <p:ext uri="{BB962C8B-B14F-4D97-AF65-F5344CB8AC3E}">
        <p14:creationId xmlns:p14="http://schemas.microsoft.com/office/powerpoint/2010/main" val="22880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2"/>
            <a:ext cx="10494963" cy="4518215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662111" y="2667860"/>
            <a:ext cx="7140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在全系统安装过程中，如果将在计算机中编译好的静态文件直接在全系统中运行。那么会提示内核版本过旧。</a:t>
            </a:r>
            <a:r>
              <a:rPr lang="en-US" altLang="zh-CN" dirty="0"/>
              <a:t>Gem5</a:t>
            </a:r>
            <a:r>
              <a:rPr lang="zh-CN" altLang="en-US" dirty="0"/>
              <a:t>里面的</a:t>
            </a:r>
            <a:r>
              <a:rPr lang="en-US" altLang="zh-CN" dirty="0"/>
              <a:t>g++</a:t>
            </a:r>
            <a:r>
              <a:rPr lang="zh-CN" altLang="en-US" dirty="0"/>
              <a:t>不支持，这个时候我们就要将源代码挂载到</a:t>
            </a:r>
            <a:r>
              <a:rPr lang="en-US" altLang="zh-CN" dirty="0"/>
              <a:t>Gem5</a:t>
            </a:r>
            <a:r>
              <a:rPr lang="zh-CN" altLang="en-US" dirty="0"/>
              <a:t>中，在其中编译就可以解决问题。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9223183" y="329184"/>
            <a:ext cx="2471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内核过旧</a:t>
            </a:r>
          </a:p>
        </p:txBody>
      </p:sp>
    </p:spTree>
    <p:extLst>
      <p:ext uri="{BB962C8B-B14F-4D97-AF65-F5344CB8AC3E}">
        <p14:creationId xmlns:p14="http://schemas.microsoft.com/office/powerpoint/2010/main" val="12884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2"/>
            <a:ext cx="10494963" cy="4518215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753551" y="2850740"/>
            <a:ext cx="7140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在编译</a:t>
            </a:r>
            <a:r>
              <a:rPr lang="en-US" altLang="zh-CN" dirty="0"/>
              <a:t>Gem5</a:t>
            </a:r>
            <a:r>
              <a:rPr lang="zh-CN" altLang="en-US" dirty="0"/>
              <a:t>的时候，需要改变相应的路径和文件名，这里也会出问题。尝试两遍之后才成功。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9223183" y="329184"/>
            <a:ext cx="2471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路径修改</a:t>
            </a:r>
          </a:p>
        </p:txBody>
      </p:sp>
    </p:spTree>
    <p:extLst>
      <p:ext uri="{BB962C8B-B14F-4D97-AF65-F5344CB8AC3E}">
        <p14:creationId xmlns:p14="http://schemas.microsoft.com/office/powerpoint/2010/main" val="244520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0446347-BA34-4AC3-967C-D33CA4D01DA1}"/>
              </a:ext>
            </a:extLst>
          </p:cNvPr>
          <p:cNvSpPr/>
          <p:nvPr/>
        </p:nvSpPr>
        <p:spPr>
          <a:xfrm rot="10800000">
            <a:off x="5283200" y="6484938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A8E1D0E-7371-4A53-9713-35B21FE0D81D}"/>
              </a:ext>
            </a:extLst>
          </p:cNvPr>
          <p:cNvSpPr/>
          <p:nvPr/>
        </p:nvSpPr>
        <p:spPr>
          <a:xfrm rot="10800000">
            <a:off x="4903788" y="5884863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F590F5-2933-4243-980E-5AAFD4246C5E}"/>
              </a:ext>
            </a:extLst>
          </p:cNvPr>
          <p:cNvSpPr/>
          <p:nvPr/>
        </p:nvSpPr>
        <p:spPr>
          <a:xfrm rot="10800000">
            <a:off x="2100075" y="3578582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95C1DBC-8BFE-481D-835C-4D74235B1DFA}"/>
              </a:ext>
            </a:extLst>
          </p:cNvPr>
          <p:cNvSpPr/>
          <p:nvPr/>
        </p:nvSpPr>
        <p:spPr>
          <a:xfrm rot="10800000">
            <a:off x="2523937" y="3322994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C7E2F7-8131-472B-967A-EF5E3FF70296}"/>
              </a:ext>
            </a:extLst>
          </p:cNvPr>
          <p:cNvSpPr/>
          <p:nvPr/>
        </p:nvSpPr>
        <p:spPr>
          <a:xfrm rot="10800000">
            <a:off x="7055389" y="1539545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BB212F9-1842-4BA0-AA62-E122B88D6EB9}"/>
              </a:ext>
            </a:extLst>
          </p:cNvPr>
          <p:cNvSpPr/>
          <p:nvPr/>
        </p:nvSpPr>
        <p:spPr>
          <a:xfrm rot="247877" flipH="1">
            <a:off x="5915025" y="6796088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E6305D-9059-4689-90BC-5361526AAEAD}"/>
              </a:ext>
            </a:extLst>
          </p:cNvPr>
          <p:cNvSpPr/>
          <p:nvPr/>
        </p:nvSpPr>
        <p:spPr>
          <a:xfrm rot="10800000">
            <a:off x="7226962" y="441469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2DE2F6-F0B1-4551-B30B-D6EFA2B7B09D}"/>
              </a:ext>
            </a:extLst>
          </p:cNvPr>
          <p:cNvSpPr/>
          <p:nvPr/>
        </p:nvSpPr>
        <p:spPr>
          <a:xfrm rot="10800000">
            <a:off x="5722938" y="6953250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5FCC77-9BA2-47DF-A850-BAFBDDB79A23}"/>
              </a:ext>
            </a:extLst>
          </p:cNvPr>
          <p:cNvGrpSpPr>
            <a:grpSpLocks/>
          </p:cNvGrpSpPr>
          <p:nvPr/>
        </p:nvGrpSpPr>
        <p:grpSpPr bwMode="auto">
          <a:xfrm>
            <a:off x="4166640" y="1549900"/>
            <a:ext cx="3311525" cy="3576599"/>
            <a:chOff x="5591459" y="2770428"/>
            <a:chExt cx="1368690" cy="147795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17A434F-D866-4F8B-9ACB-8CFD18FC58C7}"/>
                </a:ext>
              </a:extLst>
            </p:cNvPr>
            <p:cNvSpPr/>
            <p:nvPr/>
          </p:nvSpPr>
          <p:spPr bwMode="auto">
            <a:xfrm>
              <a:off x="5591459" y="2770428"/>
              <a:ext cx="1368690" cy="1368419"/>
            </a:xfrm>
            <a:prstGeom prst="ellipse">
              <a:avLst/>
            </a:prstGeom>
            <a:solidFill>
              <a:srgbClr val="76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68A554D-E07C-4792-8408-18DBA140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65C4CE-531F-45A8-AD1A-0CBF8BA7E3B3}"/>
              </a:ext>
            </a:extLst>
          </p:cNvPr>
          <p:cNvGrpSpPr>
            <a:grpSpLocks/>
          </p:cNvGrpSpPr>
          <p:nvPr/>
        </p:nvGrpSpPr>
        <p:grpSpPr bwMode="auto">
          <a:xfrm>
            <a:off x="3111771" y="3493899"/>
            <a:ext cx="1176338" cy="1085850"/>
            <a:chOff x="5231859" y="1684578"/>
            <a:chExt cx="1177200" cy="1085850"/>
          </a:xfrm>
        </p:grpSpPr>
        <p:grpSp>
          <p:nvGrpSpPr>
            <p:cNvPr id="16" name="组合 10">
              <a:extLst>
                <a:ext uri="{FF2B5EF4-FFF2-40B4-BE49-F238E27FC236}">
                  <a16:creationId xmlns:a16="http://schemas.microsoft.com/office/drawing/2014/main" id="{D18B4C3A-904A-42F1-BC0A-B7126966E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4002" y="1684578"/>
              <a:ext cx="1085057" cy="1085850"/>
              <a:chOff x="1277143" y="1504950"/>
              <a:chExt cx="1085057" cy="108585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95C4EA5-8A7E-42F8-B19A-18144C8E42F3}"/>
                  </a:ext>
                </a:extLst>
              </p:cNvPr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文本框 6">
                <a:extLst>
                  <a:ext uri="{FF2B5EF4-FFF2-40B4-BE49-F238E27FC236}">
                    <a16:creationId xmlns:a16="http://schemas.microsoft.com/office/drawing/2014/main" id="{4CAB7923-1734-4984-809B-9B2A4A4A0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843" y="1586210"/>
                <a:ext cx="18486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C905FEF-EB56-468E-A410-B75984666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07B984B4-77CA-42B7-8C92-4FCC2C80F069}"/>
              </a:ext>
            </a:extLst>
          </p:cNvPr>
          <p:cNvSpPr/>
          <p:nvPr/>
        </p:nvSpPr>
        <p:spPr>
          <a:xfrm rot="10800000">
            <a:off x="6264275" y="5197475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D6B4EE-C946-40CA-A0BA-EC81C5FC8961}"/>
              </a:ext>
            </a:extLst>
          </p:cNvPr>
          <p:cNvSpPr/>
          <p:nvPr/>
        </p:nvSpPr>
        <p:spPr>
          <a:xfrm rot="10800000">
            <a:off x="7711361" y="2431413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C1511AD-1023-482E-8B8A-2D6BC1A7F36D}"/>
              </a:ext>
            </a:extLst>
          </p:cNvPr>
          <p:cNvSpPr/>
          <p:nvPr/>
        </p:nvSpPr>
        <p:spPr>
          <a:xfrm rot="10800000">
            <a:off x="6896100" y="5073650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E4BDA3C-9B76-4766-9FD2-6F131373E36E}"/>
              </a:ext>
            </a:extLst>
          </p:cNvPr>
          <p:cNvSpPr>
            <a:spLocks/>
          </p:cNvSpPr>
          <p:nvPr/>
        </p:nvSpPr>
        <p:spPr bwMode="auto">
          <a:xfrm rot="382501">
            <a:off x="4564795" y="1223629"/>
            <a:ext cx="1565830" cy="573626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0A92B60-6FFF-4CDD-B76B-87D75AC77EEA}"/>
              </a:ext>
            </a:extLst>
          </p:cNvPr>
          <p:cNvSpPr>
            <a:spLocks/>
          </p:cNvSpPr>
          <p:nvPr/>
        </p:nvSpPr>
        <p:spPr bwMode="auto">
          <a:xfrm rot="382501">
            <a:off x="4155690" y="638558"/>
            <a:ext cx="2610238" cy="845895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A63E990F-209A-4FDF-849F-DDE49D3E6702}"/>
              </a:ext>
            </a:extLst>
          </p:cNvPr>
          <p:cNvSpPr>
            <a:spLocks/>
          </p:cNvSpPr>
          <p:nvPr/>
        </p:nvSpPr>
        <p:spPr bwMode="auto">
          <a:xfrm rot="382501">
            <a:off x="3963341" y="46647"/>
            <a:ext cx="4969131" cy="164873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77937C33-AC05-485F-83FE-D348FA424223}"/>
              </a:ext>
            </a:extLst>
          </p:cNvPr>
          <p:cNvSpPr>
            <a:spLocks/>
          </p:cNvSpPr>
          <p:nvPr/>
        </p:nvSpPr>
        <p:spPr bwMode="auto">
          <a:xfrm rot="382501">
            <a:off x="4243106" y="-636209"/>
            <a:ext cx="4694369" cy="1407885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A80DEA-0C2F-4398-9797-94A6AD5FFADA}"/>
              </a:ext>
            </a:extLst>
          </p:cNvPr>
          <p:cNvGrpSpPr>
            <a:grpSpLocks/>
          </p:cNvGrpSpPr>
          <p:nvPr/>
        </p:nvGrpSpPr>
        <p:grpSpPr bwMode="auto">
          <a:xfrm>
            <a:off x="5523656" y="3598563"/>
            <a:ext cx="2562328" cy="2820936"/>
            <a:chOff x="4458125" y="1765838"/>
            <a:chExt cx="1500443" cy="1650669"/>
          </a:xfrm>
        </p:grpSpPr>
        <p:grpSp>
          <p:nvGrpSpPr>
            <p:cNvPr id="28" name="组合 10">
              <a:extLst>
                <a:ext uri="{FF2B5EF4-FFF2-40B4-BE49-F238E27FC236}">
                  <a16:creationId xmlns:a16="http://schemas.microsoft.com/office/drawing/2014/main" id="{3E1FC014-82E3-4289-860D-E03EFD33A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125" y="1765838"/>
              <a:ext cx="1500443" cy="1615583"/>
              <a:chOff x="411266" y="1586210"/>
              <a:chExt cx="1500443" cy="161558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BCA339-2FD4-4EA0-A30E-28A12FF1C976}"/>
                  </a:ext>
                </a:extLst>
              </p:cNvPr>
              <p:cNvSpPr/>
              <p:nvPr/>
            </p:nvSpPr>
            <p:spPr>
              <a:xfrm>
                <a:off x="411266" y="2115943"/>
                <a:ext cx="1085057" cy="1085850"/>
              </a:xfrm>
              <a:prstGeom prst="ellipse">
                <a:avLst/>
              </a:prstGeom>
              <a:solidFill>
                <a:srgbClr val="EB75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文本框 6">
                <a:extLst>
                  <a:ext uri="{FF2B5EF4-FFF2-40B4-BE49-F238E27FC236}">
                    <a16:creationId xmlns:a16="http://schemas.microsoft.com/office/drawing/2014/main" id="{CD3981A1-D8EC-4E0F-A1A6-9687157B6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843" y="1586210"/>
                <a:ext cx="18486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1B83D25-A231-4909-9021-103933AA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4491823" y="2396630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7DCC348-7C11-4EDD-B85E-31EE47A31605}"/>
              </a:ext>
            </a:extLst>
          </p:cNvPr>
          <p:cNvSpPr txBox="1"/>
          <p:nvPr/>
        </p:nvSpPr>
        <p:spPr>
          <a:xfrm>
            <a:off x="4403382" y="2512839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9542" y="3731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027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454650" y="6227763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5075238" y="5627688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49875" y="3590925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52381" y="1491796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5894388" y="669607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591175" y="2770188"/>
            <a:ext cx="1368425" cy="1477962"/>
            <a:chOff x="5591459" y="2770428"/>
            <a:chExt cx="1368690" cy="1477955"/>
          </a:xfrm>
        </p:grpSpPr>
        <p:grpSp>
          <p:nvGrpSpPr>
            <p:cNvPr id="7229" name="组合 11"/>
            <p:cNvGrpSpPr>
              <a:grpSpLocks/>
            </p:cNvGrpSpPr>
            <p:nvPr/>
          </p:nvGrpSpPr>
          <p:grpSpPr bwMode="auto">
            <a:xfrm>
              <a:off x="5591459" y="2770428"/>
              <a:ext cx="1368690" cy="1368419"/>
              <a:chOff x="6096000" y="1504950"/>
              <a:chExt cx="1085850" cy="108563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171343" y="1586210"/>
                <a:ext cx="935166" cy="879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02</a:t>
                </a:r>
                <a:endParaRPr lang="zh-CN" altLang="en-US" sz="6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232400" y="1684338"/>
            <a:ext cx="1176338" cy="1085850"/>
            <a:chOff x="5231859" y="1684578"/>
            <a:chExt cx="1177200" cy="1085850"/>
          </a:xfrm>
        </p:grpSpPr>
        <p:grpSp>
          <p:nvGrpSpPr>
            <p:cNvPr id="7225" name="组合 10"/>
            <p:cNvGrpSpPr>
              <a:grpSpLocks/>
            </p:cNvGrpSpPr>
            <p:nvPr/>
          </p:nvGrpSpPr>
          <p:grpSpPr bwMode="auto">
            <a:xfrm>
              <a:off x="5324002" y="1684578"/>
              <a:ext cx="1085057" cy="1085850"/>
              <a:chOff x="1277143" y="1504950"/>
              <a:chExt cx="1085057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21019" y="1586210"/>
                <a:ext cx="99651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01</a:t>
                </a: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905375" y="3916363"/>
            <a:ext cx="1531938" cy="1531937"/>
            <a:chOff x="4905512" y="3916438"/>
            <a:chExt cx="1531210" cy="1531210"/>
          </a:xfrm>
        </p:grpSpPr>
        <p:grpSp>
          <p:nvGrpSpPr>
            <p:cNvPr id="7221" name="组合 13"/>
            <p:cNvGrpSpPr>
              <a:grpSpLocks/>
            </p:cNvGrpSpPr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34548" y="5175970"/>
                <a:ext cx="769449" cy="719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03</a:t>
                </a:r>
                <a:endParaRPr lang="zh-CN" altLang="en-US" sz="6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741988" y="5356225"/>
            <a:ext cx="1436687" cy="1150938"/>
            <a:chOff x="5741798" y="5356201"/>
            <a:chExt cx="1437191" cy="1150765"/>
          </a:xfrm>
        </p:grpSpPr>
        <p:grpSp>
          <p:nvGrpSpPr>
            <p:cNvPr id="7217" name="组合 12"/>
            <p:cNvGrpSpPr>
              <a:grpSpLocks/>
            </p:cNvGrpSpPr>
            <p:nvPr/>
          </p:nvGrpSpPr>
          <p:grpSpPr bwMode="auto">
            <a:xfrm>
              <a:off x="5741798" y="5365724"/>
              <a:ext cx="1086231" cy="1087275"/>
              <a:chOff x="6099500" y="4990436"/>
              <a:chExt cx="1086231" cy="108727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144358" y="5072360"/>
                <a:ext cx="996136" cy="923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04</a:t>
                </a:r>
                <a:endParaRPr lang="zh-CN" altLang="en-US"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714423">
              <a:off x="6028224" y="5356201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435725" y="494030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0013" y="1648577"/>
            <a:ext cx="11811000" cy="4355347"/>
            <a:chOff x="100260" y="1648042"/>
            <a:chExt cx="11810758" cy="4356384"/>
          </a:xfrm>
        </p:grpSpPr>
        <p:grpSp>
          <p:nvGrpSpPr>
            <p:cNvPr id="7197" name="组合 213"/>
            <p:cNvGrpSpPr>
              <a:grpSpLocks/>
            </p:cNvGrpSpPr>
            <p:nvPr/>
          </p:nvGrpSpPr>
          <p:grpSpPr bwMode="auto">
            <a:xfrm>
              <a:off x="411404" y="1648042"/>
              <a:ext cx="4767164" cy="584914"/>
              <a:chOff x="411404" y="1648042"/>
              <a:chExt cx="4767164" cy="584914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411404" y="2207811"/>
                <a:ext cx="476716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785570" y="1648042"/>
                <a:ext cx="2908240" cy="58491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hangingPunct="1">
                  <a:defRPr/>
                </a:pPr>
                <a:r>
                  <a:rPr lang="en-US" altLang="zh-CN" sz="32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Gem5</a:t>
                </a:r>
                <a:r>
                  <a:rPr lang="zh-CN" altLang="en-US" sz="32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简介</a:t>
                </a:r>
              </a:p>
            </p:txBody>
          </p:sp>
        </p:grpSp>
        <p:grpSp>
          <p:nvGrpSpPr>
            <p:cNvPr id="7198" name="组合 214"/>
            <p:cNvGrpSpPr>
              <a:grpSpLocks/>
            </p:cNvGrpSpPr>
            <p:nvPr/>
          </p:nvGrpSpPr>
          <p:grpSpPr bwMode="auto">
            <a:xfrm>
              <a:off x="149471" y="2856278"/>
              <a:ext cx="11087207" cy="1488816"/>
              <a:chOff x="410332" y="717965"/>
              <a:chExt cx="11087207" cy="1488816"/>
            </a:xfrm>
          </p:grpSpPr>
          <p:cxnSp>
            <p:nvCxnSpPr>
              <p:cNvPr id="216" name="直接连接符 215"/>
              <p:cNvCxnSpPr/>
              <p:nvPr/>
            </p:nvCxnSpPr>
            <p:spPr>
              <a:xfrm>
                <a:off x="410332" y="220678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7166597" y="717965"/>
                <a:ext cx="4330942" cy="5849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Gem5</a:t>
                </a:r>
                <a:r>
                  <a:rPr lang="zh-CN" altLang="en-US" sz="32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特点及模型</a:t>
                </a:r>
              </a:p>
            </p:txBody>
          </p:sp>
        </p:grpSp>
        <p:grpSp>
          <p:nvGrpSpPr>
            <p:cNvPr id="7199" name="组合 219"/>
            <p:cNvGrpSpPr>
              <a:grpSpLocks/>
            </p:cNvGrpSpPr>
            <p:nvPr/>
          </p:nvGrpSpPr>
          <p:grpSpPr bwMode="auto">
            <a:xfrm>
              <a:off x="100260" y="3470174"/>
              <a:ext cx="11810758" cy="896139"/>
              <a:chOff x="-6632747" y="2206659"/>
              <a:chExt cx="11810758" cy="896139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410846" y="2206659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-6632747" y="2517884"/>
                <a:ext cx="4286760" cy="5849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32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Gem5</a:t>
                </a:r>
                <a:r>
                  <a:rPr lang="zh-CN" altLang="en-US" sz="32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优缺点分析</a:t>
                </a:r>
              </a:p>
            </p:txBody>
          </p:sp>
        </p:grpSp>
        <p:grpSp>
          <p:nvGrpSpPr>
            <p:cNvPr id="7200" name="组合 224"/>
            <p:cNvGrpSpPr>
              <a:grpSpLocks/>
            </p:cNvGrpSpPr>
            <p:nvPr/>
          </p:nvGrpSpPr>
          <p:grpSpPr bwMode="auto">
            <a:xfrm>
              <a:off x="6980344" y="5390530"/>
              <a:ext cx="4767165" cy="613896"/>
              <a:chOff x="410413" y="1593175"/>
              <a:chExt cx="4767165" cy="613896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410413" y="220707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文本框 226"/>
              <p:cNvSpPr txBox="1">
                <a:spLocks noChangeArrowheads="1"/>
              </p:cNvSpPr>
              <p:nvPr/>
            </p:nvSpPr>
            <p:spPr bwMode="auto">
              <a:xfrm>
                <a:off x="661341" y="1593175"/>
                <a:ext cx="4309069" cy="584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32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安装过程中遇到的问题</a:t>
                </a: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7067550" y="4816475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F936F5BB-7198-49B4-BB72-B7D17E237E7F}"/>
              </a:ext>
            </a:extLst>
          </p:cNvPr>
          <p:cNvSpPr>
            <a:spLocks/>
          </p:cNvSpPr>
          <p:nvPr/>
        </p:nvSpPr>
        <p:spPr bwMode="auto">
          <a:xfrm rot="382501">
            <a:off x="4802863" y="1147960"/>
            <a:ext cx="1565830" cy="573626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22788025-CF7C-4649-B275-B15818644D40}"/>
              </a:ext>
            </a:extLst>
          </p:cNvPr>
          <p:cNvSpPr>
            <a:spLocks/>
          </p:cNvSpPr>
          <p:nvPr/>
        </p:nvSpPr>
        <p:spPr bwMode="auto">
          <a:xfrm rot="382501">
            <a:off x="4340030" y="466227"/>
            <a:ext cx="2610238" cy="845895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EEBD97C9-C34D-45DA-967F-7DD4F3B921E9}"/>
              </a:ext>
            </a:extLst>
          </p:cNvPr>
          <p:cNvSpPr>
            <a:spLocks/>
          </p:cNvSpPr>
          <p:nvPr/>
        </p:nvSpPr>
        <p:spPr bwMode="auto">
          <a:xfrm rot="382501">
            <a:off x="4130548" y="-138379"/>
            <a:ext cx="4969131" cy="164873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876DC134-2F72-47D6-BB46-D3BE9E224169}"/>
              </a:ext>
            </a:extLst>
          </p:cNvPr>
          <p:cNvSpPr>
            <a:spLocks/>
          </p:cNvSpPr>
          <p:nvPr/>
        </p:nvSpPr>
        <p:spPr bwMode="auto">
          <a:xfrm rot="382501">
            <a:off x="4414556" y="-893384"/>
            <a:ext cx="4694369" cy="1407885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230" grpId="0" animBg="1"/>
      <p:bldP spid="231" grpId="0" animBg="1"/>
      <p:bldP spid="232" grpId="0" animBg="1"/>
      <p:bldP spid="233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768600"/>
            <a:ext cx="6777037" cy="787400"/>
            <a:chOff x="277329" y="1418946"/>
            <a:chExt cx="5427948" cy="78743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Gem5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2"/>
            <a:ext cx="10494963" cy="4518215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464247" y="1379538"/>
            <a:ext cx="10583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Gem5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93398" y="2277737"/>
            <a:ext cx="87770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/>
              <a:t>    GEM5</a:t>
            </a:r>
            <a:r>
              <a:rPr lang="zh-CN" altLang="en-US" sz="2200" dirty="0"/>
              <a:t>是一款模块化的离散事件驱动全系统模拟器，它结合了</a:t>
            </a:r>
            <a:r>
              <a:rPr lang="en-US" altLang="zh-CN" sz="2200" dirty="0"/>
              <a:t>M5</a:t>
            </a:r>
            <a:r>
              <a:rPr lang="zh-CN" altLang="en-US" sz="2200" dirty="0"/>
              <a:t>和</a:t>
            </a:r>
            <a:r>
              <a:rPr lang="en-US" altLang="zh-CN" sz="2200" dirty="0"/>
              <a:t>GEMS</a:t>
            </a:r>
            <a:r>
              <a:rPr lang="zh-CN" altLang="en-US" sz="2200" dirty="0"/>
              <a:t>中最优秀的部分，是一款高度可配置、集成多种</a:t>
            </a:r>
            <a:r>
              <a:rPr lang="en-US" altLang="zh-CN" sz="2200" dirty="0"/>
              <a:t>ISA</a:t>
            </a:r>
            <a:r>
              <a:rPr lang="zh-CN" altLang="en-US" sz="2200" dirty="0"/>
              <a:t>和多种</a:t>
            </a:r>
            <a:r>
              <a:rPr lang="en-US" altLang="zh-CN" sz="2200" dirty="0"/>
              <a:t>CPU</a:t>
            </a:r>
            <a:r>
              <a:rPr lang="zh-CN" altLang="en-US" sz="2200" dirty="0"/>
              <a:t>模型的体系结构模拟器。</a:t>
            </a:r>
            <a:endParaRPr lang="en-US" altLang="zh-CN" sz="22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/>
              <a:t>    Gem5</a:t>
            </a:r>
            <a:r>
              <a:rPr lang="zh-CN" altLang="en-US" sz="2200" dirty="0"/>
              <a:t>模拟器提供了四个不同的</a:t>
            </a:r>
            <a:r>
              <a:rPr lang="en-US" altLang="zh-CN" sz="2200" dirty="0"/>
              <a:t>CPU</a:t>
            </a:r>
            <a:r>
              <a:rPr lang="zh-CN" altLang="en-US" sz="2200" dirty="0"/>
              <a:t>模型，两个不同的系统模型以及两个不同的内存系统模型，并且支持多种指令集（</a:t>
            </a:r>
            <a:r>
              <a:rPr lang="en-US" altLang="zh-CN" sz="2200" dirty="0"/>
              <a:t>ARM</a:t>
            </a:r>
            <a:r>
              <a:rPr lang="zh-CN" altLang="en-US" sz="2200" dirty="0"/>
              <a:t>、</a:t>
            </a:r>
            <a:r>
              <a:rPr lang="en-US" altLang="zh-CN" sz="2200" dirty="0"/>
              <a:t>ALPHA</a:t>
            </a:r>
            <a:r>
              <a:rPr lang="zh-CN" altLang="en-US" sz="2200" dirty="0"/>
              <a:t>、</a:t>
            </a:r>
            <a:r>
              <a:rPr lang="en-US" altLang="zh-CN" sz="2200" dirty="0"/>
              <a:t>MIPS</a:t>
            </a:r>
            <a:r>
              <a:rPr lang="zh-CN" altLang="en-US" sz="2200" dirty="0"/>
              <a:t>、</a:t>
            </a:r>
            <a:r>
              <a:rPr lang="en-US" altLang="zh-CN" sz="2200" dirty="0"/>
              <a:t>Power</a:t>
            </a:r>
            <a:r>
              <a:rPr lang="zh-CN" altLang="en-US" sz="2200" dirty="0"/>
              <a:t>、</a:t>
            </a:r>
            <a:r>
              <a:rPr lang="en-US" altLang="zh-CN" sz="2200" dirty="0"/>
              <a:t>SPARC</a:t>
            </a:r>
            <a:r>
              <a:rPr lang="zh-CN" altLang="en-US" sz="2200" dirty="0"/>
              <a:t>和</a:t>
            </a:r>
            <a:r>
              <a:rPr lang="en-US" altLang="zh-CN" sz="2200" dirty="0"/>
              <a:t>x86</a:t>
            </a:r>
            <a:r>
              <a:rPr lang="zh-CN" altLang="en-US" sz="2200" dirty="0"/>
              <a:t>），其中可以再</a:t>
            </a:r>
            <a:r>
              <a:rPr lang="en-US" altLang="zh-CN" sz="2200" dirty="0"/>
              <a:t>ARM</a:t>
            </a:r>
            <a:r>
              <a:rPr lang="zh-CN" altLang="en-US" sz="2200" dirty="0"/>
              <a:t>、</a:t>
            </a:r>
            <a:r>
              <a:rPr lang="en-US" altLang="zh-CN" sz="2200" dirty="0"/>
              <a:t>ALPHA</a:t>
            </a:r>
            <a:r>
              <a:rPr lang="zh-CN" altLang="en-US" sz="2200" dirty="0"/>
              <a:t>和</a:t>
            </a:r>
            <a:r>
              <a:rPr lang="en-US" altLang="zh-CN" sz="2200" dirty="0"/>
              <a:t>x86</a:t>
            </a:r>
            <a:r>
              <a:rPr lang="zh-CN" altLang="en-US" sz="2200" dirty="0"/>
              <a:t>三种架构上运行</a:t>
            </a:r>
            <a:r>
              <a:rPr lang="en-US" altLang="zh-CN" sz="2200" dirty="0"/>
              <a:t>Linux</a:t>
            </a:r>
            <a:r>
              <a:rPr lang="zh-CN" altLang="en-US" sz="2200" dirty="0"/>
              <a:t>。</a:t>
            </a:r>
            <a:endParaRPr lang="en-US" altLang="zh-CN" sz="2200" dirty="0"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7882128" y="340919"/>
            <a:ext cx="340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Gem5-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302125" y="2801708"/>
            <a:ext cx="6610350" cy="768350"/>
            <a:chOff x="410834" y="1452055"/>
            <a:chExt cx="5294443" cy="76838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28221" y="1452055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Gem5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特点及模型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rgbClr val="C8C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6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3"/>
            <a:ext cx="10494963" cy="2185188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73974" y="1708722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普遍的面向对象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73974" y="2386051"/>
            <a:ext cx="9993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gem5</a:t>
            </a:r>
            <a:r>
              <a:rPr lang="zh-CN" altLang="en-US" sz="2000" dirty="0"/>
              <a:t>的灵活性就是依赖于面向对象设计。</a:t>
            </a:r>
            <a:r>
              <a:rPr lang="en-US" altLang="zh-CN" sz="2000" dirty="0"/>
              <a:t>gem5</a:t>
            </a:r>
            <a:r>
              <a:rPr lang="zh-CN" altLang="en-US" sz="2000" dirty="0"/>
              <a:t>中所有的主要部件都是</a:t>
            </a:r>
            <a:r>
              <a:rPr lang="en-US" altLang="zh-CN" sz="2000" dirty="0" err="1"/>
              <a:t>SimObjects</a:t>
            </a:r>
            <a:r>
              <a:rPr lang="zh-CN" altLang="en-US" sz="2000" dirty="0"/>
              <a:t>。如下可以看做</a:t>
            </a:r>
            <a:r>
              <a:rPr lang="en-US" altLang="zh-CN" sz="2000" dirty="0"/>
              <a:t>gem5</a:t>
            </a:r>
            <a:r>
              <a:rPr lang="zh-CN" altLang="en-US" sz="2000" dirty="0"/>
              <a:t>的一个</a:t>
            </a:r>
            <a:r>
              <a:rPr lang="en-US" altLang="zh-CN" sz="2000" dirty="0" err="1"/>
              <a:t>helloworld</a:t>
            </a:r>
            <a:r>
              <a:rPr lang="zh-CN" altLang="en-US" sz="2000" dirty="0"/>
              <a:t>：</a:t>
            </a:r>
            <a:endParaRPr lang="en-US" altLang="zh-CN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7434072" y="344845"/>
            <a:ext cx="413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7EEE2F-F7A5-41AD-917E-EA7E369C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74" y="3502920"/>
            <a:ext cx="5860098" cy="24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2"/>
            <a:ext cx="10494963" cy="4371371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73974" y="1708722"/>
            <a:ext cx="22286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Python</a:t>
            </a:r>
            <a:r>
              <a:rPr lang="zh-CN" altLang="en-US" sz="3200" b="1" dirty="0"/>
              <a:t>集成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73974" y="2782669"/>
            <a:ext cx="99931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   虽然</a:t>
            </a:r>
            <a:r>
              <a:rPr lang="en-US" altLang="zh-CN" sz="2800" dirty="0"/>
              <a:t>gem5</a:t>
            </a:r>
            <a:r>
              <a:rPr lang="zh-CN" altLang="en-US" sz="2800" dirty="0"/>
              <a:t>中</a:t>
            </a:r>
            <a:r>
              <a:rPr lang="en-US" altLang="zh-CN" sz="2800" dirty="0"/>
              <a:t>85%</a:t>
            </a:r>
            <a:r>
              <a:rPr lang="zh-CN" altLang="en-US" sz="2800" dirty="0"/>
              <a:t>用</a:t>
            </a:r>
            <a:r>
              <a:rPr lang="en-US" altLang="zh-CN" sz="2800" dirty="0"/>
              <a:t>C++</a:t>
            </a:r>
            <a:r>
              <a:rPr lang="zh-CN" altLang="en-US" sz="2800" dirty="0"/>
              <a:t>写成的，但</a:t>
            </a:r>
            <a:r>
              <a:rPr lang="en-US" altLang="zh-CN" sz="2800" dirty="0"/>
              <a:t>Python</a:t>
            </a:r>
            <a:r>
              <a:rPr lang="zh-CN" altLang="en-US" sz="2800" dirty="0"/>
              <a:t>遍布在操作的各个角落，就连标准的</a:t>
            </a:r>
            <a:r>
              <a:rPr lang="en-US" altLang="zh-CN" sz="2800" dirty="0"/>
              <a:t>main</a:t>
            </a:r>
            <a:r>
              <a:rPr lang="zh-CN" altLang="en-US" sz="2800" dirty="0"/>
              <a:t>函数都是用</a:t>
            </a:r>
            <a:r>
              <a:rPr lang="en-US" altLang="zh-CN" sz="2800" dirty="0"/>
              <a:t>Python</a:t>
            </a:r>
            <a:r>
              <a:rPr lang="zh-CN" altLang="en-US" sz="2800" dirty="0"/>
              <a:t>写的，所有的命令行处理和启动代码也都是</a:t>
            </a:r>
            <a:r>
              <a:rPr lang="en-US" altLang="zh-CN" sz="2800" dirty="0"/>
              <a:t>Python</a:t>
            </a:r>
            <a:r>
              <a:rPr lang="zh-CN" altLang="en-US" sz="2800" dirty="0"/>
              <a:t>。：</a:t>
            </a:r>
            <a:endParaRPr lang="en-US" altLang="zh-CN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7434072" y="344845"/>
            <a:ext cx="413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特点二</a:t>
            </a:r>
          </a:p>
        </p:txBody>
      </p:sp>
    </p:spTree>
    <p:extLst>
      <p:ext uri="{BB962C8B-B14F-4D97-AF65-F5344CB8AC3E}">
        <p14:creationId xmlns:p14="http://schemas.microsoft.com/office/powerpoint/2010/main" val="14903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2"/>
            <a:ext cx="10494963" cy="4371371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73974" y="1708722"/>
            <a:ext cx="26564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/>
              <a:t>领域特定语言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73974" y="2782669"/>
            <a:ext cx="99931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   领域特定语言（</a:t>
            </a:r>
            <a:r>
              <a:rPr lang="en-US" altLang="zh-CN" sz="2800" dirty="0"/>
              <a:t>DSL</a:t>
            </a:r>
            <a:r>
              <a:rPr lang="zh-CN" altLang="en-US" sz="2800" dirty="0"/>
              <a:t>）可以带来很大的灵活性。</a:t>
            </a:r>
            <a:r>
              <a:rPr lang="en-US" altLang="zh-CN" sz="2800" dirty="0"/>
              <a:t>gem5</a:t>
            </a:r>
            <a:r>
              <a:rPr lang="zh-CN" altLang="en-US" sz="2800" dirty="0"/>
              <a:t>提供了两种领域特定语言：一个为了指定指令集（</a:t>
            </a:r>
            <a:r>
              <a:rPr lang="en-US" altLang="zh-CN" sz="2800" dirty="0"/>
              <a:t>ISA DSL</a:t>
            </a:r>
            <a:r>
              <a:rPr lang="zh-CN" altLang="en-US" sz="2800" dirty="0"/>
              <a:t>），另一个为了指定</a:t>
            </a:r>
            <a:r>
              <a:rPr lang="en-US" altLang="zh-CN" sz="2800" dirty="0"/>
              <a:t>cache</a:t>
            </a:r>
            <a:r>
              <a:rPr lang="zh-CN" altLang="en-US" sz="2800" dirty="0"/>
              <a:t>一致性协议（</a:t>
            </a:r>
            <a:r>
              <a:rPr lang="en-US" altLang="zh-CN" sz="2800" dirty="0"/>
              <a:t>SLICC</a:t>
            </a:r>
            <a:r>
              <a:rPr lang="zh-CN" altLang="en-US" sz="2800" dirty="0"/>
              <a:t>）。</a:t>
            </a:r>
            <a:endParaRPr lang="en-US" altLang="zh-CN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7434072" y="344845"/>
            <a:ext cx="413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特点三</a:t>
            </a:r>
          </a:p>
        </p:txBody>
      </p:sp>
    </p:spTree>
    <p:extLst>
      <p:ext uri="{BB962C8B-B14F-4D97-AF65-F5344CB8AC3E}">
        <p14:creationId xmlns:p14="http://schemas.microsoft.com/office/powerpoint/2010/main" val="4729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200212" y="1169892"/>
            <a:ext cx="10494963" cy="4371371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73974" y="1708722"/>
            <a:ext cx="18325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/>
              <a:t>标准接口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73974" y="2709217"/>
            <a:ext cx="9993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   它是与面向对象相呼应的，它是面向对象的基础。有两个核心的接口，</a:t>
            </a:r>
            <a:r>
              <a:rPr lang="en-US" altLang="zh-CN" sz="2000" dirty="0"/>
              <a:t>port</a:t>
            </a:r>
            <a:r>
              <a:rPr lang="zh-CN" altLang="en-US" sz="2000" dirty="0"/>
              <a:t>接口和</a:t>
            </a:r>
            <a:r>
              <a:rPr lang="en-US" altLang="zh-CN" sz="2000" dirty="0"/>
              <a:t>message buffer</a:t>
            </a:r>
            <a:r>
              <a:rPr lang="zh-CN" altLang="en-US" sz="2000" dirty="0"/>
              <a:t>接口。</a:t>
            </a:r>
            <a:r>
              <a:rPr lang="en-US" altLang="zh-CN" sz="2000" dirty="0"/>
              <a:t>Ports</a:t>
            </a:r>
            <a:r>
              <a:rPr lang="zh-CN" altLang="en-US" sz="2000" dirty="0"/>
              <a:t>用来连接两个</a:t>
            </a:r>
            <a:r>
              <a:rPr lang="en-US" altLang="zh-CN" sz="2000" dirty="0"/>
              <a:t>memory</a:t>
            </a:r>
            <a:r>
              <a:rPr lang="zh-CN" altLang="en-US" sz="2000" dirty="0"/>
              <a:t>对象，如</a:t>
            </a:r>
            <a:r>
              <a:rPr lang="en-US" altLang="zh-CN" sz="2000" dirty="0"/>
              <a:t>CPU</a:t>
            </a:r>
            <a:r>
              <a:rPr lang="zh-CN" altLang="en-US" sz="2000" dirty="0"/>
              <a:t>与</a:t>
            </a:r>
            <a:r>
              <a:rPr lang="en-US" altLang="zh-CN" sz="2000" dirty="0"/>
              <a:t>cache</a:t>
            </a:r>
            <a:r>
              <a:rPr lang="zh-CN" altLang="en-US" sz="2000" dirty="0"/>
              <a:t>，</a:t>
            </a:r>
            <a:r>
              <a:rPr lang="en-US" altLang="zh-CN" sz="2000" dirty="0"/>
              <a:t>cache</a:t>
            </a:r>
            <a:r>
              <a:rPr lang="zh-CN" altLang="en-US" sz="2000" dirty="0"/>
              <a:t>与总线，以及总线与设备和</a:t>
            </a:r>
            <a:r>
              <a:rPr lang="en-US" altLang="zh-CN" sz="2000" dirty="0"/>
              <a:t>memories</a:t>
            </a:r>
            <a:r>
              <a:rPr lang="zh-CN" altLang="en-US" sz="2000" dirty="0"/>
              <a:t>，并且</a:t>
            </a:r>
            <a:r>
              <a:rPr lang="en-US" altLang="zh-CN" sz="2000" dirty="0"/>
              <a:t>Ports</a:t>
            </a:r>
            <a:r>
              <a:rPr lang="zh-CN" altLang="en-US" sz="2000" dirty="0"/>
              <a:t>支持三种访问数据的机制：</a:t>
            </a:r>
            <a:r>
              <a:rPr lang="en-US" altLang="zh-CN" sz="2000" dirty="0"/>
              <a:t>timing</a:t>
            </a:r>
            <a:r>
              <a:rPr lang="zh-CN" altLang="en-US" sz="2000" dirty="0"/>
              <a:t>，</a:t>
            </a:r>
            <a:r>
              <a:rPr lang="en-US" altLang="zh-CN" sz="2000" dirty="0"/>
              <a:t>atomic</a:t>
            </a:r>
            <a:r>
              <a:rPr lang="zh-CN" altLang="en-US" sz="2000" dirty="0"/>
              <a:t>和</a:t>
            </a:r>
            <a:r>
              <a:rPr lang="en-US" altLang="zh-CN" sz="2000" dirty="0"/>
              <a:t>functional</a:t>
            </a:r>
            <a:r>
              <a:rPr lang="zh-CN" altLang="en-US" sz="2000" dirty="0"/>
              <a:t>。而</a:t>
            </a:r>
            <a:r>
              <a:rPr lang="en-US" altLang="zh-CN" sz="2000" dirty="0"/>
              <a:t>message buffer</a:t>
            </a:r>
            <a:r>
              <a:rPr lang="zh-CN" altLang="en-US" sz="2000" dirty="0"/>
              <a:t>与</a:t>
            </a:r>
            <a:r>
              <a:rPr lang="en-US" altLang="zh-CN" sz="2000" dirty="0"/>
              <a:t>Ports</a:t>
            </a:r>
            <a:r>
              <a:rPr lang="zh-CN" altLang="en-US" sz="2000" dirty="0"/>
              <a:t>类似，也是提供一个标准的通讯接口，不过它在信息归类（</a:t>
            </a:r>
            <a:r>
              <a:rPr lang="en-US" altLang="zh-CN" sz="2000" dirty="0"/>
              <a:t>message typing</a:t>
            </a:r>
            <a:r>
              <a:rPr lang="zh-CN" altLang="en-US" sz="2000" dirty="0"/>
              <a:t>）和存储（</a:t>
            </a:r>
            <a:r>
              <a:rPr lang="en-US" altLang="zh-CN" sz="2000" dirty="0"/>
              <a:t>message storage</a:t>
            </a:r>
            <a:r>
              <a:rPr lang="zh-CN" altLang="en-US" sz="2000" dirty="0"/>
              <a:t>）上与</a:t>
            </a:r>
            <a:r>
              <a:rPr lang="en-US" altLang="zh-CN" sz="2000" dirty="0"/>
              <a:t>Ports</a:t>
            </a:r>
            <a:r>
              <a:rPr lang="zh-CN" altLang="en-US" sz="2000" dirty="0"/>
              <a:t>有一些小差别，不过这并不妨碍在将来将二者合二为一。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AC35E-6B30-47F5-8C60-CA531E1F2BC0}"/>
              </a:ext>
            </a:extLst>
          </p:cNvPr>
          <p:cNvSpPr txBox="1"/>
          <p:nvPr/>
        </p:nvSpPr>
        <p:spPr>
          <a:xfrm>
            <a:off x="8403336" y="329184"/>
            <a:ext cx="3163824" cy="523220"/>
          </a:xfrm>
          <a:prstGeom prst="rect">
            <a:avLst/>
          </a:prstGeom>
          <a:solidFill>
            <a:srgbClr val="FFC535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86AC2A-0E50-4701-B7DE-98B0FB9C5B79}"/>
              </a:ext>
            </a:extLst>
          </p:cNvPr>
          <p:cNvSpPr txBox="1"/>
          <p:nvPr/>
        </p:nvSpPr>
        <p:spPr bwMode="auto">
          <a:xfrm>
            <a:off x="7434072" y="344845"/>
            <a:ext cx="413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特点四</a:t>
            </a:r>
          </a:p>
        </p:txBody>
      </p:sp>
    </p:spTree>
    <p:extLst>
      <p:ext uri="{BB962C8B-B14F-4D97-AF65-F5344CB8AC3E}">
        <p14:creationId xmlns:p14="http://schemas.microsoft.com/office/powerpoint/2010/main" val="13646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1728</TotalTime>
  <Words>805</Words>
  <Application>Microsoft Office PowerPoint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微软雅黑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第一PPT模板网-WWW.1PPT.COM</dc:creator>
  <cp:keywords>第一PPT模板网-WWW.1PPT.COM</cp:keywords>
  <cp:lastModifiedBy>LPF</cp:lastModifiedBy>
  <cp:revision>227</cp:revision>
  <dcterms:created xsi:type="dcterms:W3CDTF">2015-02-01T03:08:30Z</dcterms:created>
  <dcterms:modified xsi:type="dcterms:W3CDTF">2018-12-23T10:30:48Z</dcterms:modified>
</cp:coreProperties>
</file>