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12" r:id="rId5"/>
    <p:sldId id="293" r:id="rId6"/>
    <p:sldId id="374" r:id="rId7"/>
    <p:sldId id="294" r:id="rId8"/>
    <p:sldId id="405" r:id="rId9"/>
    <p:sldId id="406" r:id="rId10"/>
    <p:sldId id="407" r:id="rId11"/>
    <p:sldId id="408" r:id="rId12"/>
    <p:sldId id="409" r:id="rId13"/>
    <p:sldId id="410" r:id="rId14"/>
    <p:sldId id="413" r:id="rId15"/>
    <p:sldId id="414" r:id="rId16"/>
    <p:sldId id="415" r:id="rId17"/>
    <p:sldId id="416" r:id="rId18"/>
    <p:sldId id="417" r:id="rId19"/>
    <p:sldId id="428" r:id="rId20"/>
    <p:sldId id="435" r:id="rId21"/>
    <p:sldId id="436" r:id="rId22"/>
    <p:sldId id="437" r:id="rId23"/>
    <p:sldId id="438" r:id="rId24"/>
    <p:sldId id="463" r:id="rId25"/>
    <p:sldId id="464" r:id="rId26"/>
    <p:sldId id="431" r:id="rId27"/>
    <p:sldId id="430" r:id="rId28"/>
    <p:sldId id="432" r:id="rId29"/>
    <p:sldId id="433" r:id="rId30"/>
    <p:sldId id="434" r:id="rId31"/>
    <p:sldId id="429" r:id="rId32"/>
    <p:sldId id="446" r:id="rId33"/>
    <p:sldId id="447" r:id="rId34"/>
    <p:sldId id="448" r:id="rId35"/>
    <p:sldId id="449" r:id="rId36"/>
    <p:sldId id="451" r:id="rId37"/>
    <p:sldId id="452" r:id="rId38"/>
    <p:sldId id="453" r:id="rId39"/>
    <p:sldId id="454" r:id="rId40"/>
    <p:sldId id="455" r:id="rId41"/>
    <p:sldId id="456" r:id="rId42"/>
    <p:sldId id="457" r:id="rId43"/>
    <p:sldId id="460" r:id="rId44"/>
    <p:sldId id="458" r:id="rId45"/>
    <p:sldId id="365" r:id="rId46"/>
  </p:sldIdLst>
  <p:sldSz cx="12190095"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7CFFF"/>
    <a:srgbClr val="81DEFF"/>
    <a:srgbClr val="165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84" y="-1086"/>
      </p:cViewPr>
      <p:guideLst>
        <p:guide orient="horz" pos="2083"/>
        <p:guide pos="3839"/>
      </p:guideLst>
    </p:cSldViewPr>
  </p:slideViewPr>
  <p:notesTextViewPr>
    <p:cViewPr>
      <p:scale>
        <a:sx n="100" d="100"/>
        <a:sy n="1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2.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688DD-FEDD-40F7-B7F7-6703B1F20D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4745C-0275-4ACE-A443-4A9DCE3714D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AD4745C-0275-4ACE-A443-4A9DCE3714D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AD4745C-0275-4ACE-A443-4A9DCE3714D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节">
    <p:spTree>
      <p:nvGrpSpPr>
        <p:cNvPr id="1" name=""/>
        <p:cNvGrpSpPr/>
        <p:nvPr/>
      </p:nvGrpSpPr>
      <p:grpSpPr>
        <a:xfrm>
          <a:off x="0" y="0"/>
          <a:ext cx="0" cy="0"/>
          <a:chOff x="0" y="0"/>
          <a:chExt cx="0" cy="0"/>
        </a:xfrm>
      </p:grpSpPr>
      <p:sp>
        <p:nvSpPr>
          <p:cNvPr id="58" name="矩形 57"/>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anose="020B0503020204020204" pitchFamily="34" charset="-122"/>
            </a:endParaRPr>
          </a:p>
        </p:txBody>
      </p:sp>
      <p:grpSp>
        <p:nvGrpSpPr>
          <p:cNvPr id="78" name="组合 77"/>
          <p:cNvGrpSpPr/>
          <p:nvPr userDrawn="1"/>
        </p:nvGrpSpPr>
        <p:grpSpPr>
          <a:xfrm>
            <a:off x="6956347" y="285728"/>
            <a:ext cx="996247" cy="1000132"/>
            <a:chOff x="6170529" y="285728"/>
            <a:chExt cx="996247" cy="1000132"/>
          </a:xfrm>
        </p:grpSpPr>
        <p:grpSp>
          <p:nvGrpSpPr>
            <p:cNvPr id="30" name="组合 31"/>
            <p:cNvGrpSpPr/>
            <p:nvPr userDrawn="1"/>
          </p:nvGrpSpPr>
          <p:grpSpPr>
            <a:xfrm>
              <a:off x="6369783" y="285728"/>
              <a:ext cx="597719" cy="597720"/>
              <a:chOff x="6501056" y="1873013"/>
              <a:chExt cx="696763" cy="696763"/>
            </a:xfrm>
          </p:grpSpPr>
          <p:sp>
            <p:nvSpPr>
              <p:cNvPr id="32" name="椭圆 31"/>
              <p:cNvSpPr/>
              <p:nvPr userDrawn="1"/>
            </p:nvSpPr>
            <p:spPr>
              <a:xfrm>
                <a:off x="6501056" y="1873013"/>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3" name="组合 113"/>
              <p:cNvGrpSpPr>
                <a:grpSpLocks noChangeAspect="1"/>
              </p:cNvGrpSpPr>
              <p:nvPr/>
            </p:nvGrpSpPr>
            <p:grpSpPr>
              <a:xfrm>
                <a:off x="6616028" y="1996256"/>
                <a:ext cx="466830" cy="450242"/>
                <a:chOff x="7019925" y="5499100"/>
                <a:chExt cx="312738" cy="301626"/>
              </a:xfrm>
              <a:solidFill>
                <a:srgbClr val="BBBE2C"/>
              </a:solidFill>
            </p:grpSpPr>
            <p:sp>
              <p:nvSpPr>
                <p:cNvPr id="3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1" name="矩形 30"/>
            <p:cNvSpPr/>
            <p:nvPr/>
          </p:nvSpPr>
          <p:spPr>
            <a:xfrm>
              <a:off x="6170529"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grpSp>
      <p:grpSp>
        <p:nvGrpSpPr>
          <p:cNvPr id="79" name="组合 78"/>
          <p:cNvGrpSpPr/>
          <p:nvPr userDrawn="1"/>
        </p:nvGrpSpPr>
        <p:grpSpPr>
          <a:xfrm>
            <a:off x="7956479" y="285728"/>
            <a:ext cx="996247" cy="1000132"/>
            <a:chOff x="7367116" y="285728"/>
            <a:chExt cx="996247" cy="1000132"/>
          </a:xfrm>
        </p:grpSpPr>
        <p:grpSp>
          <p:nvGrpSpPr>
            <p:cNvPr id="37" name="组合 36"/>
            <p:cNvGrpSpPr/>
            <p:nvPr/>
          </p:nvGrpSpPr>
          <p:grpSpPr>
            <a:xfrm>
              <a:off x="7566379" y="285728"/>
              <a:ext cx="597720" cy="597720"/>
              <a:chOff x="6501056" y="2921024"/>
              <a:chExt cx="696763" cy="696763"/>
            </a:xfrm>
          </p:grpSpPr>
          <p:sp>
            <p:nvSpPr>
              <p:cNvPr id="39" name="椭圆 38"/>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0" name="组合 118"/>
              <p:cNvGrpSpPr>
                <a:grpSpLocks noChangeAspect="1"/>
              </p:cNvGrpSpPr>
              <p:nvPr/>
            </p:nvGrpSpPr>
            <p:grpSpPr>
              <a:xfrm>
                <a:off x="6636672" y="3066937"/>
                <a:ext cx="455384" cy="390650"/>
                <a:chOff x="5084763" y="971550"/>
                <a:chExt cx="323850" cy="277813"/>
              </a:xfrm>
              <a:solidFill>
                <a:srgbClr val="4ABAB5"/>
              </a:solidFill>
            </p:grpSpPr>
            <p:sp>
              <p:nvSpPr>
                <p:cNvPr id="4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sp>
              <p:nvSpPr>
                <p:cNvPr id="4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sp>
              <p:nvSpPr>
                <p:cNvPr id="4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grpSp>
        </p:grpSp>
        <p:sp>
          <p:nvSpPr>
            <p:cNvPr id="38" name="矩形 37"/>
            <p:cNvSpPr/>
            <p:nvPr/>
          </p:nvSpPr>
          <p:spPr>
            <a:xfrm>
              <a:off x="7367116"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02</a:t>
              </a:r>
              <a:r>
                <a:rPr lang="zh-CN" altLang="en-US" dirty="0" smtClean="0">
                  <a:solidFill>
                    <a:schemeClr val="tx1">
                      <a:lumMod val="75000"/>
                      <a:lumOff val="25000"/>
                    </a:schemeClr>
                  </a:solidFill>
                </a:rPr>
                <a:t> </a:t>
              </a:r>
              <a:endParaRPr lang="zh-CN" altLang="en-US" dirty="0"/>
            </a:p>
          </p:txBody>
        </p:sp>
      </p:grpSp>
      <p:grpSp>
        <p:nvGrpSpPr>
          <p:cNvPr id="80" name="组合 79"/>
          <p:cNvGrpSpPr/>
          <p:nvPr userDrawn="1"/>
        </p:nvGrpSpPr>
        <p:grpSpPr>
          <a:xfrm>
            <a:off x="8956611" y="285728"/>
            <a:ext cx="996247" cy="1000132"/>
            <a:chOff x="8563703" y="285728"/>
            <a:chExt cx="996247" cy="1000132"/>
          </a:xfrm>
        </p:grpSpPr>
        <p:grpSp>
          <p:nvGrpSpPr>
            <p:cNvPr id="45" name="组合 55"/>
            <p:cNvGrpSpPr/>
            <p:nvPr/>
          </p:nvGrpSpPr>
          <p:grpSpPr>
            <a:xfrm>
              <a:off x="8762966" y="285728"/>
              <a:ext cx="597720" cy="597720"/>
              <a:chOff x="6494501" y="4230044"/>
              <a:chExt cx="696763" cy="696763"/>
            </a:xfrm>
          </p:grpSpPr>
          <p:sp>
            <p:nvSpPr>
              <p:cNvPr id="47" name="椭圆 46"/>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8" name="任意多边形 47"/>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p:spPr>
            <p:txBody>
              <a:bodyPr vert="horz" wrap="square" lIns="91440" tIns="45720" rIns="91440" bIns="45720" numCol="1" anchor="t" anchorCtr="0" compatLnSpc="1">
                <a:noAutofit/>
              </a:bodyPr>
              <a:lstStyle/>
              <a:p>
                <a:endParaRPr lang="zh-CN" altLang="en-US"/>
              </a:p>
            </p:txBody>
          </p:sp>
        </p:grpSp>
        <p:sp>
          <p:nvSpPr>
            <p:cNvPr id="46" name="矩形 45"/>
            <p:cNvSpPr/>
            <p:nvPr/>
          </p:nvSpPr>
          <p:spPr>
            <a:xfrm>
              <a:off x="8563703"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03</a:t>
              </a:r>
              <a:r>
                <a:rPr lang="zh-CN" altLang="en-US" dirty="0" smtClean="0">
                  <a:solidFill>
                    <a:schemeClr val="tx1">
                      <a:lumMod val="75000"/>
                      <a:lumOff val="25000"/>
                    </a:schemeClr>
                  </a:solidFill>
                </a:rPr>
                <a:t> </a:t>
              </a:r>
              <a:endParaRPr lang="zh-CN" altLang="en-US" dirty="0"/>
            </a:p>
          </p:txBody>
        </p:sp>
      </p:grpSp>
      <p:grpSp>
        <p:nvGrpSpPr>
          <p:cNvPr id="81" name="组合 80"/>
          <p:cNvGrpSpPr/>
          <p:nvPr userDrawn="1"/>
        </p:nvGrpSpPr>
        <p:grpSpPr>
          <a:xfrm>
            <a:off x="9956743" y="285728"/>
            <a:ext cx="996247" cy="1000132"/>
            <a:chOff x="9760290" y="285728"/>
            <a:chExt cx="996247" cy="1000132"/>
          </a:xfrm>
        </p:grpSpPr>
        <p:grpSp>
          <p:nvGrpSpPr>
            <p:cNvPr id="50" name="组合 43"/>
            <p:cNvGrpSpPr/>
            <p:nvPr/>
          </p:nvGrpSpPr>
          <p:grpSpPr>
            <a:xfrm>
              <a:off x="9959553" y="285728"/>
              <a:ext cx="597720" cy="597720"/>
              <a:chOff x="4840168" y="3971584"/>
              <a:chExt cx="522572" cy="522572"/>
            </a:xfrm>
          </p:grpSpPr>
          <p:sp>
            <p:nvSpPr>
              <p:cNvPr id="52" name="椭圆 5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68" name="组合 137"/>
              <p:cNvGrpSpPr/>
              <p:nvPr/>
            </p:nvGrpSpPr>
            <p:grpSpPr>
              <a:xfrm>
                <a:off x="4981489" y="4078661"/>
                <a:ext cx="239931" cy="308418"/>
                <a:chOff x="731016" y="1671338"/>
                <a:chExt cx="366231" cy="470769"/>
              </a:xfrm>
              <a:solidFill>
                <a:srgbClr val="B91F38"/>
              </a:solidFill>
            </p:grpSpPr>
            <p:sp>
              <p:nvSpPr>
                <p:cNvPr id="69" name="Freeform 108"/>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70"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71"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72"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grpSp>
        </p:grpSp>
        <p:sp>
          <p:nvSpPr>
            <p:cNvPr id="51" name="矩形 50"/>
            <p:cNvSpPr/>
            <p:nvPr/>
          </p:nvSpPr>
          <p:spPr>
            <a:xfrm>
              <a:off x="9760290"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04</a:t>
              </a:r>
              <a:r>
                <a:rPr lang="zh-CN" altLang="en-US" dirty="0" smtClean="0">
                  <a:solidFill>
                    <a:schemeClr val="tx1">
                      <a:lumMod val="75000"/>
                      <a:lumOff val="25000"/>
                    </a:schemeClr>
                  </a:solidFill>
                </a:rPr>
                <a:t> </a:t>
              </a:r>
              <a:endParaRPr lang="zh-CN" altLang="en-US" dirty="0"/>
            </a:p>
          </p:txBody>
        </p:sp>
      </p:grpSp>
      <p:grpSp>
        <p:nvGrpSpPr>
          <p:cNvPr id="82" name="组合 81"/>
          <p:cNvGrpSpPr/>
          <p:nvPr userDrawn="1"/>
        </p:nvGrpSpPr>
        <p:grpSpPr>
          <a:xfrm>
            <a:off x="10956875" y="285728"/>
            <a:ext cx="996247" cy="1000132"/>
            <a:chOff x="10956875" y="285728"/>
            <a:chExt cx="996247" cy="1000132"/>
          </a:xfrm>
        </p:grpSpPr>
        <p:grpSp>
          <p:nvGrpSpPr>
            <p:cNvPr id="74" name="组合 66"/>
            <p:cNvGrpSpPr/>
            <p:nvPr/>
          </p:nvGrpSpPr>
          <p:grpSpPr>
            <a:xfrm>
              <a:off x="11156138" y="285728"/>
              <a:ext cx="597720" cy="597720"/>
              <a:chOff x="9881420" y="2714620"/>
              <a:chExt cx="784512" cy="784512"/>
            </a:xfrm>
          </p:grpSpPr>
          <p:sp>
            <p:nvSpPr>
              <p:cNvPr id="76" name="椭圆 75"/>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7"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grpSp>
        <p:sp>
          <p:nvSpPr>
            <p:cNvPr id="75" name="矩形 74"/>
            <p:cNvSpPr/>
            <p:nvPr/>
          </p:nvSpPr>
          <p:spPr>
            <a:xfrm>
              <a:off x="10956875"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05</a:t>
              </a:r>
              <a:r>
                <a:rPr lang="zh-CN" altLang="en-US" dirty="0" smtClean="0">
                  <a:solidFill>
                    <a:schemeClr val="tx1">
                      <a:lumMod val="75000"/>
                      <a:lumOff val="25000"/>
                    </a:schemeClr>
                  </a:solidFill>
                </a:rPr>
                <a:t> </a:t>
              </a:r>
              <a:endParaRPr lang="zh-CN" altLang="en-US" dirty="0"/>
            </a:p>
          </p:txBody>
        </p:sp>
      </p:grpSp>
      <p:sp>
        <p:nvSpPr>
          <p:cNvPr id="83" name="TextBox 82"/>
          <p:cNvSpPr txBox="1"/>
          <p:nvPr userDrawn="1"/>
        </p:nvSpPr>
        <p:spPr>
          <a:xfrm>
            <a:off x="398518" y="476888"/>
            <a:ext cx="2339102" cy="523220"/>
          </a:xfrm>
          <a:prstGeom prst="rect">
            <a:avLst/>
          </a:prstGeom>
          <a:noFill/>
        </p:spPr>
        <p:txBody>
          <a:bodyPr wrap="none" rtlCol="0">
            <a:spAutoFit/>
          </a:bodyPr>
          <a:lstStyle/>
          <a:p>
            <a:r>
              <a:rPr lang="zh-CN" altLang="en-US" sz="2800" dirty="0" smtClean="0">
                <a:solidFill>
                  <a:schemeClr val="tx1">
                    <a:lumMod val="65000"/>
                    <a:lumOff val="35000"/>
                  </a:schemeClr>
                </a:solidFill>
                <a:latin typeface="方正兰亭粗黑_GBK" pitchFamily="2" charset="-122"/>
                <a:ea typeface="方正兰亭粗黑_GBK" pitchFamily="2" charset="-122"/>
              </a:rPr>
              <a:t>年度工作概括</a:t>
            </a:r>
            <a:endParaRPr lang="zh-CN" altLang="en-US" sz="2800" dirty="0">
              <a:solidFill>
                <a:schemeClr val="tx1">
                  <a:lumMod val="65000"/>
                  <a:lumOff val="35000"/>
                </a:schemeClr>
              </a:solidFill>
              <a:latin typeface="方正兰亭粗黑_GBK" pitchFamily="2" charset="-122"/>
              <a:ea typeface="方正兰亭粗黑_GBK" pitchFamily="2"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节">
    <p:spTree>
      <p:nvGrpSpPr>
        <p:cNvPr id="1" name=""/>
        <p:cNvGrpSpPr/>
        <p:nvPr/>
      </p:nvGrpSpPr>
      <p:grpSpPr>
        <a:xfrm>
          <a:off x="0" y="0"/>
          <a:ext cx="0" cy="0"/>
          <a:chOff x="0" y="0"/>
          <a:chExt cx="0" cy="0"/>
        </a:xfrm>
      </p:grpSpPr>
      <p:sp>
        <p:nvSpPr>
          <p:cNvPr id="29" name="矩形 28"/>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anose="020B0503020204020204" pitchFamily="34" charset="-122"/>
            </a:endParaRPr>
          </a:p>
        </p:txBody>
      </p:sp>
      <p:grpSp>
        <p:nvGrpSpPr>
          <p:cNvPr id="30" name="组合 29"/>
          <p:cNvGrpSpPr/>
          <p:nvPr userDrawn="1"/>
        </p:nvGrpSpPr>
        <p:grpSpPr>
          <a:xfrm>
            <a:off x="6956347" y="285728"/>
            <a:ext cx="996247" cy="1000132"/>
            <a:chOff x="6170529" y="285728"/>
            <a:chExt cx="996247" cy="1000132"/>
          </a:xfrm>
        </p:grpSpPr>
        <p:grpSp>
          <p:nvGrpSpPr>
            <p:cNvPr id="32" name="组合 31"/>
            <p:cNvGrpSpPr/>
            <p:nvPr/>
          </p:nvGrpSpPr>
          <p:grpSpPr>
            <a:xfrm>
              <a:off x="6369792" y="285728"/>
              <a:ext cx="597720" cy="597720"/>
              <a:chOff x="6501056" y="1873013"/>
              <a:chExt cx="696763" cy="696763"/>
            </a:xfrm>
          </p:grpSpPr>
          <p:sp>
            <p:nvSpPr>
              <p:cNvPr id="35" name="椭圆 34"/>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6" name="组合 113"/>
              <p:cNvGrpSpPr>
                <a:grpSpLocks noChangeAspect="1"/>
              </p:cNvGrpSpPr>
              <p:nvPr/>
            </p:nvGrpSpPr>
            <p:grpSpPr>
              <a:xfrm>
                <a:off x="6616022" y="1996255"/>
                <a:ext cx="466830" cy="450242"/>
                <a:chOff x="7019925" y="5499100"/>
                <a:chExt cx="312738" cy="301626"/>
              </a:xfrm>
              <a:solidFill>
                <a:srgbClr val="BBBE2C"/>
              </a:solidFill>
            </p:grpSpPr>
            <p:sp>
              <p:nvSpPr>
                <p:cNvPr id="37"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8"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4" name="矩形 33"/>
            <p:cNvSpPr/>
            <p:nvPr/>
          </p:nvSpPr>
          <p:spPr>
            <a:xfrm>
              <a:off x="6170529"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grpSp>
      <p:grpSp>
        <p:nvGrpSpPr>
          <p:cNvPr id="39" name="组合 38"/>
          <p:cNvGrpSpPr/>
          <p:nvPr userDrawn="1"/>
        </p:nvGrpSpPr>
        <p:grpSpPr>
          <a:xfrm>
            <a:off x="7956479" y="285728"/>
            <a:ext cx="996247" cy="1000132"/>
            <a:chOff x="7367116" y="285728"/>
            <a:chExt cx="996247" cy="1000132"/>
          </a:xfrm>
        </p:grpSpPr>
        <p:grpSp>
          <p:nvGrpSpPr>
            <p:cNvPr id="40" name="组合 36"/>
            <p:cNvGrpSpPr/>
            <p:nvPr userDrawn="1"/>
          </p:nvGrpSpPr>
          <p:grpSpPr>
            <a:xfrm>
              <a:off x="7566370" y="285728"/>
              <a:ext cx="597719" cy="597720"/>
              <a:chOff x="6501056" y="2921024"/>
              <a:chExt cx="696763" cy="696763"/>
            </a:xfrm>
          </p:grpSpPr>
          <p:sp>
            <p:nvSpPr>
              <p:cNvPr id="42" name="椭圆 41"/>
              <p:cNvSpPr/>
              <p:nvPr userDrawn="1"/>
            </p:nvSpPr>
            <p:spPr>
              <a:xfrm>
                <a:off x="6501056" y="292102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3" name="组合 118"/>
              <p:cNvGrpSpPr>
                <a:grpSpLocks noChangeAspect="1"/>
              </p:cNvGrpSpPr>
              <p:nvPr/>
            </p:nvGrpSpPr>
            <p:grpSpPr>
              <a:xfrm>
                <a:off x="6636679" y="3066938"/>
                <a:ext cx="455384" cy="390650"/>
                <a:chOff x="5084763" y="971550"/>
                <a:chExt cx="323850" cy="277813"/>
              </a:xfrm>
              <a:solidFill>
                <a:srgbClr val="4ABAB5"/>
              </a:solidFill>
            </p:grpSpPr>
            <p:sp>
              <p:nvSpPr>
                <p:cNvPr id="4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sp>
              <p:nvSpPr>
                <p:cNvPr id="4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sp>
              <p:nvSpPr>
                <p:cNvPr id="4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grpSp>
        </p:grpSp>
        <p:sp>
          <p:nvSpPr>
            <p:cNvPr id="41" name="矩形 40"/>
            <p:cNvSpPr/>
            <p:nvPr/>
          </p:nvSpPr>
          <p:spPr>
            <a:xfrm>
              <a:off x="7367116"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02</a:t>
              </a:r>
              <a:r>
                <a:rPr lang="zh-CN" altLang="en-US" dirty="0" smtClean="0">
                  <a:solidFill>
                    <a:schemeClr val="tx1">
                      <a:lumMod val="75000"/>
                      <a:lumOff val="25000"/>
                    </a:schemeClr>
                  </a:solidFill>
                </a:rPr>
                <a:t> </a:t>
              </a:r>
              <a:endParaRPr lang="zh-CN" altLang="en-US" dirty="0"/>
            </a:p>
          </p:txBody>
        </p:sp>
      </p:grpSp>
      <p:grpSp>
        <p:nvGrpSpPr>
          <p:cNvPr id="47" name="组合 46"/>
          <p:cNvGrpSpPr/>
          <p:nvPr userDrawn="1"/>
        </p:nvGrpSpPr>
        <p:grpSpPr>
          <a:xfrm>
            <a:off x="8956611" y="285728"/>
            <a:ext cx="996247" cy="1000132"/>
            <a:chOff x="8563703" y="285728"/>
            <a:chExt cx="996247" cy="1000132"/>
          </a:xfrm>
        </p:grpSpPr>
        <p:grpSp>
          <p:nvGrpSpPr>
            <p:cNvPr id="48" name="组合 55"/>
            <p:cNvGrpSpPr/>
            <p:nvPr/>
          </p:nvGrpSpPr>
          <p:grpSpPr>
            <a:xfrm>
              <a:off x="8762966" y="285728"/>
              <a:ext cx="597720" cy="597720"/>
              <a:chOff x="6494501" y="4230044"/>
              <a:chExt cx="696763" cy="696763"/>
            </a:xfrm>
          </p:grpSpPr>
          <p:sp>
            <p:nvSpPr>
              <p:cNvPr id="50" name="椭圆 49"/>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1" name="任意多边形 50"/>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p:spPr>
            <p:txBody>
              <a:bodyPr vert="horz" wrap="square" lIns="91440" tIns="45720" rIns="91440" bIns="45720" numCol="1" anchor="t" anchorCtr="0" compatLnSpc="1">
                <a:noAutofit/>
              </a:bodyPr>
              <a:lstStyle/>
              <a:p>
                <a:endParaRPr lang="zh-CN" altLang="en-US"/>
              </a:p>
            </p:txBody>
          </p:sp>
        </p:grpSp>
        <p:sp>
          <p:nvSpPr>
            <p:cNvPr id="49" name="矩形 48"/>
            <p:cNvSpPr/>
            <p:nvPr/>
          </p:nvSpPr>
          <p:spPr>
            <a:xfrm>
              <a:off x="8563703"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03</a:t>
              </a:r>
              <a:r>
                <a:rPr lang="zh-CN" altLang="en-US" dirty="0" smtClean="0">
                  <a:solidFill>
                    <a:schemeClr val="tx1">
                      <a:lumMod val="75000"/>
                      <a:lumOff val="25000"/>
                    </a:schemeClr>
                  </a:solidFill>
                </a:rPr>
                <a:t> </a:t>
              </a:r>
              <a:endParaRPr lang="zh-CN" altLang="en-US" dirty="0"/>
            </a:p>
          </p:txBody>
        </p:sp>
      </p:grpSp>
      <p:grpSp>
        <p:nvGrpSpPr>
          <p:cNvPr id="52" name="组合 51"/>
          <p:cNvGrpSpPr/>
          <p:nvPr userDrawn="1"/>
        </p:nvGrpSpPr>
        <p:grpSpPr>
          <a:xfrm>
            <a:off x="9956743" y="285728"/>
            <a:ext cx="996247" cy="1000132"/>
            <a:chOff x="9760290" y="285728"/>
            <a:chExt cx="996247" cy="1000132"/>
          </a:xfrm>
        </p:grpSpPr>
        <p:grpSp>
          <p:nvGrpSpPr>
            <p:cNvPr id="53" name="组合 43"/>
            <p:cNvGrpSpPr/>
            <p:nvPr/>
          </p:nvGrpSpPr>
          <p:grpSpPr>
            <a:xfrm>
              <a:off x="9959553" y="285728"/>
              <a:ext cx="597720" cy="597720"/>
              <a:chOff x="4840168" y="3971584"/>
              <a:chExt cx="522572" cy="522572"/>
            </a:xfrm>
          </p:grpSpPr>
          <p:sp>
            <p:nvSpPr>
              <p:cNvPr id="55" name="椭圆 54"/>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6" name="组合 137"/>
              <p:cNvGrpSpPr/>
              <p:nvPr/>
            </p:nvGrpSpPr>
            <p:grpSpPr>
              <a:xfrm>
                <a:off x="4981489" y="4078661"/>
                <a:ext cx="239931" cy="308418"/>
                <a:chOff x="731016" y="1671338"/>
                <a:chExt cx="366231" cy="470769"/>
              </a:xfrm>
              <a:solidFill>
                <a:srgbClr val="B91F38"/>
              </a:solidFill>
            </p:grpSpPr>
            <p:sp>
              <p:nvSpPr>
                <p:cNvPr id="57" name="Freeform 108"/>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58"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59"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grpSp>
        </p:grpSp>
        <p:sp>
          <p:nvSpPr>
            <p:cNvPr id="54" name="矩形 53"/>
            <p:cNvSpPr/>
            <p:nvPr/>
          </p:nvSpPr>
          <p:spPr>
            <a:xfrm>
              <a:off x="9760290"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04</a:t>
              </a:r>
              <a:r>
                <a:rPr lang="zh-CN" altLang="en-US" dirty="0" smtClean="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05</a:t>
              </a:r>
              <a:r>
                <a:rPr lang="zh-CN" altLang="en-US" dirty="0" smtClean="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smtClean="0">
                <a:solidFill>
                  <a:schemeClr val="tx1">
                    <a:lumMod val="65000"/>
                    <a:lumOff val="35000"/>
                  </a:schemeClr>
                </a:solidFill>
                <a:latin typeface="方正兰亭粗黑_GBK" pitchFamily="2" charset="-122"/>
                <a:ea typeface="方正兰亭粗黑_GBK" pitchFamily="2" charset="-122"/>
              </a:rPr>
              <a:t>工作完成情况</a:t>
            </a:r>
            <a:endParaRPr lang="zh-CN" altLang="en-US" sz="2800" dirty="0">
              <a:solidFill>
                <a:schemeClr val="tx1">
                  <a:lumMod val="65000"/>
                  <a:lumOff val="35000"/>
                </a:schemeClr>
              </a:solidFill>
              <a:latin typeface="方正兰亭粗黑_GBK" pitchFamily="2" charset="-122"/>
              <a:ea typeface="方正兰亭粗黑_GBK" pitchFamily="2" charset="-122"/>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anose="020B0503020204020204"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02</a:t>
              </a:r>
              <a:r>
                <a:rPr lang="zh-CN" altLang="en-US" dirty="0" smtClean="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2"/>
            <a:ext cx="996247" cy="1000138"/>
            <a:chOff x="8563703" y="285722"/>
            <a:chExt cx="996247" cy="1000138"/>
          </a:xfrm>
        </p:grpSpPr>
        <p:grpSp>
          <p:nvGrpSpPr>
            <p:cNvPr id="50" name="组合 55"/>
            <p:cNvGrpSpPr/>
            <p:nvPr userDrawn="1"/>
          </p:nvGrpSpPr>
          <p:grpSpPr>
            <a:xfrm>
              <a:off x="8762966" y="285722"/>
              <a:ext cx="597720" cy="597719"/>
              <a:chOff x="6494501" y="4230044"/>
              <a:chExt cx="696763" cy="696763"/>
            </a:xfrm>
          </p:grpSpPr>
          <p:sp>
            <p:nvSpPr>
              <p:cNvPr id="52" name="椭圆 51"/>
              <p:cNvSpPr/>
              <p:nvPr userDrawn="1"/>
            </p:nvSpPr>
            <p:spPr>
              <a:xfrm>
                <a:off x="6494501" y="423004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p:nvPr/>
            </p:nvSpPr>
            <p:spPr bwMode="auto">
              <a:xfrm>
                <a:off x="6609466" y="4389665"/>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p:spPr>
            <p:txBody>
              <a:bodyPr vert="horz" wrap="square" lIns="91440" tIns="45720" rIns="91440" bIns="45720" numCol="1" anchor="t" anchorCtr="0" compatLnSpc="1">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03</a:t>
              </a:r>
              <a:r>
                <a:rPr lang="zh-CN" altLang="en-US" dirty="0" smtClean="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04</a:t>
              </a:r>
              <a:r>
                <a:rPr lang="zh-CN" altLang="en-US" dirty="0" smtClean="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05</a:t>
              </a:r>
              <a:r>
                <a:rPr lang="zh-CN" altLang="en-US" dirty="0" smtClean="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smtClean="0">
                <a:solidFill>
                  <a:schemeClr val="tx1">
                    <a:lumMod val="65000"/>
                    <a:lumOff val="35000"/>
                  </a:schemeClr>
                </a:solidFill>
                <a:latin typeface="方正兰亭粗黑_GBK" pitchFamily="2" charset="-122"/>
                <a:ea typeface="方正兰亭粗黑_GBK" pitchFamily="2" charset="-122"/>
              </a:rPr>
              <a:t>项目成果展示</a:t>
            </a:r>
            <a:endParaRPr lang="zh-CN" altLang="en-US" sz="2800" dirty="0">
              <a:solidFill>
                <a:schemeClr val="tx1">
                  <a:lumMod val="65000"/>
                  <a:lumOff val="35000"/>
                </a:schemeClr>
              </a:solidFill>
              <a:latin typeface="方正兰亭粗黑_GBK" pitchFamily="2" charset="-122"/>
              <a:ea typeface="方正兰亭粗黑_GBK" pitchFamily="2"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节">
    <p:spTree>
      <p:nvGrpSpPr>
        <p:cNvPr id="1" name=""/>
        <p:cNvGrpSpPr/>
        <p:nvPr/>
      </p:nvGrpSpPr>
      <p:grpSpPr>
        <a:xfrm>
          <a:off x="0" y="0"/>
          <a:ext cx="0" cy="0"/>
          <a:chOff x="0" y="0"/>
          <a:chExt cx="0" cy="0"/>
        </a:xfrm>
      </p:grpSpPr>
      <p:sp>
        <p:nvSpPr>
          <p:cNvPr id="32" name="矩形 31"/>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anose="020B0503020204020204"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02</a:t>
              </a:r>
              <a:r>
                <a:rPr lang="zh-CN" altLang="en-US" dirty="0" smtClean="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p:spPr>
            <p:txBody>
              <a:bodyPr vert="horz" wrap="square" lIns="91440" tIns="45720" rIns="91440" bIns="45720" numCol="1" anchor="t" anchorCtr="0" compatLnSpc="1">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03</a:t>
              </a:r>
              <a:r>
                <a:rPr lang="zh-CN" altLang="en-US" dirty="0" smtClean="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userDrawn="1"/>
          </p:nvGrpSpPr>
          <p:grpSpPr>
            <a:xfrm>
              <a:off x="9959552" y="285728"/>
              <a:ext cx="597720" cy="597720"/>
              <a:chOff x="4840168" y="3971584"/>
              <a:chExt cx="522572" cy="522572"/>
            </a:xfrm>
          </p:grpSpPr>
          <p:sp>
            <p:nvSpPr>
              <p:cNvPr id="57" name="椭圆 56"/>
              <p:cNvSpPr/>
              <p:nvPr userDrawn="1"/>
            </p:nvSpPr>
            <p:spPr>
              <a:xfrm>
                <a:off x="4840168" y="3971584"/>
                <a:ext cx="522572" cy="52257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91" y="4078658"/>
                <a:ext cx="239931" cy="308418"/>
                <a:chOff x="731016" y="1671338"/>
                <a:chExt cx="366231" cy="470769"/>
              </a:xfrm>
              <a:solidFill>
                <a:srgbClr val="B91F38"/>
              </a:solidFill>
            </p:grpSpPr>
            <p:sp>
              <p:nvSpPr>
                <p:cNvPr id="59" name="Freeform 108"/>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04</a:t>
              </a:r>
              <a:r>
                <a:rPr lang="zh-CN" altLang="en-US" dirty="0" smtClean="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05</a:t>
              </a:r>
              <a:r>
                <a:rPr lang="zh-CN" altLang="en-US" dirty="0" smtClean="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smtClean="0">
                <a:solidFill>
                  <a:schemeClr val="tx1">
                    <a:lumMod val="65000"/>
                    <a:lumOff val="35000"/>
                  </a:schemeClr>
                </a:solidFill>
                <a:latin typeface="方正兰亭粗黑_GBK" pitchFamily="2" charset="-122"/>
                <a:ea typeface="方正兰亭粗黑_GBK" pitchFamily="2" charset="-122"/>
              </a:rPr>
              <a:t>工作不足之处</a:t>
            </a:r>
            <a:endParaRPr lang="zh-CN" altLang="en-US" sz="2800" dirty="0">
              <a:solidFill>
                <a:schemeClr val="tx1">
                  <a:lumMod val="65000"/>
                  <a:lumOff val="35000"/>
                </a:schemeClr>
              </a:solidFill>
              <a:latin typeface="方正兰亭粗黑_GBK" pitchFamily="2" charset="-122"/>
              <a:ea typeface="方正兰亭粗黑_GBK" pitchFamily="2"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第五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anose="020B0503020204020204"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02</a:t>
              </a:r>
              <a:r>
                <a:rPr lang="zh-CN" altLang="en-US" dirty="0" smtClean="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p:spPr>
            <p:txBody>
              <a:bodyPr vert="horz" wrap="square" lIns="91440" tIns="45720" rIns="91440" bIns="45720" numCol="1" anchor="t" anchorCtr="0" compatLnSpc="1">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03</a:t>
              </a:r>
              <a:r>
                <a:rPr lang="zh-CN" altLang="en-US" dirty="0" smtClean="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defRPr/>
                  </a:pPr>
                  <a:endParaRPr lang="zh-CN" altLang="en-US" sz="2400">
                    <a:solidFill>
                      <a:sysClr val="windowText" lastClr="000000"/>
                    </a:solidFill>
                    <a:latin typeface="Calibri" panose="020F0502020204030204"/>
                    <a:ea typeface="宋体" panose="02010600030101010101" pitchFamily="2" charset="-122"/>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04</a:t>
              </a:r>
              <a:r>
                <a:rPr lang="zh-CN" altLang="en-US" dirty="0" smtClean="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userDrawn="1"/>
          </p:nvGrpSpPr>
          <p:grpSpPr>
            <a:xfrm>
              <a:off x="11156125" y="285728"/>
              <a:ext cx="597719" cy="597720"/>
              <a:chOff x="9881420" y="2714620"/>
              <a:chExt cx="784512" cy="784512"/>
            </a:xfrm>
          </p:grpSpPr>
          <p:sp>
            <p:nvSpPr>
              <p:cNvPr id="89" name="椭圆 88"/>
              <p:cNvSpPr/>
              <p:nvPr userDrawn="1"/>
            </p:nvSpPr>
            <p:spPr>
              <a:xfrm>
                <a:off x="9881420" y="2714620"/>
                <a:ext cx="784512" cy="78451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20" y="2843475"/>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05</a:t>
              </a:r>
              <a:r>
                <a:rPr lang="zh-CN" altLang="en-US" dirty="0" smtClean="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smtClean="0">
                <a:solidFill>
                  <a:schemeClr val="tx1">
                    <a:lumMod val="65000"/>
                    <a:lumOff val="35000"/>
                  </a:schemeClr>
                </a:solidFill>
                <a:latin typeface="方正兰亭粗黑_GBK" pitchFamily="2" charset="-122"/>
                <a:ea typeface="方正兰亭粗黑_GBK" pitchFamily="2" charset="-122"/>
              </a:rPr>
              <a:t>明年工作计划</a:t>
            </a:r>
            <a:endParaRPr lang="zh-CN" altLang="en-US" sz="2800" dirty="0">
              <a:solidFill>
                <a:schemeClr val="tx1">
                  <a:lumMod val="65000"/>
                  <a:lumOff val="35000"/>
                </a:schemeClr>
              </a:solidFill>
              <a:latin typeface="方正兰亭粗黑_GBK" pitchFamily="2" charset="-122"/>
              <a:ea typeface="方正兰亭粗黑_GBK" pitchFamily="2"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userDrawn="1"/>
        </p:nvSpPr>
        <p:spPr>
          <a:xfrm>
            <a:off x="550590" y="5301208"/>
            <a:ext cx="775136" cy="246221"/>
          </a:xfrm>
          <a:prstGeom prst="rect">
            <a:avLst/>
          </a:prstGeom>
        </p:spPr>
        <p:txBody>
          <a:bodyPr wrap="square">
            <a:spAutoFit/>
          </a:bodyPr>
          <a:lstStyle/>
          <a:p>
            <a:pPr lvl="0"/>
            <a:r>
              <a:rPr lang="en-US" altLang="zh-CN" sz="100" dirty="0">
                <a:solidFill>
                  <a:schemeClr val="bg2"/>
                </a:solidFill>
              </a:rPr>
              <a:t>PPT</a:t>
            </a:r>
            <a:r>
              <a:rPr lang="zh-CN" altLang="en-US" sz="100" dirty="0">
                <a:solidFill>
                  <a:schemeClr val="bg2"/>
                </a:solidFill>
              </a:rPr>
              <a:t>模板下载：</a:t>
            </a:r>
            <a:r>
              <a:rPr lang="en-US" altLang="zh-CN" sz="100" dirty="0">
                <a:solidFill>
                  <a:schemeClr val="bg2"/>
                </a:solidFill>
              </a:rPr>
              <a:t>www.1ppt.com/moban/     </a:t>
            </a:r>
            <a:r>
              <a:rPr lang="zh-CN" altLang="en-US" sz="100" dirty="0">
                <a:solidFill>
                  <a:schemeClr val="bg2"/>
                </a:solidFill>
              </a:rPr>
              <a:t>行业</a:t>
            </a:r>
            <a:r>
              <a:rPr lang="en-US" altLang="zh-CN" sz="100" dirty="0">
                <a:solidFill>
                  <a:schemeClr val="bg2"/>
                </a:solidFill>
              </a:rPr>
              <a:t>PPT</a:t>
            </a:r>
            <a:r>
              <a:rPr lang="zh-CN" altLang="en-US" sz="100" dirty="0">
                <a:solidFill>
                  <a:schemeClr val="bg2"/>
                </a:solidFill>
              </a:rPr>
              <a:t>模板：</a:t>
            </a:r>
            <a:r>
              <a:rPr lang="en-US" altLang="zh-CN" sz="100" dirty="0">
                <a:solidFill>
                  <a:schemeClr val="bg2"/>
                </a:solidFill>
              </a:rPr>
              <a:t>www.1ppt.com/hangye/ </a:t>
            </a:r>
            <a:endParaRPr lang="en-US" altLang="zh-CN" sz="100" dirty="0">
              <a:solidFill>
                <a:schemeClr val="bg2"/>
              </a:solidFill>
            </a:endParaRPr>
          </a:p>
          <a:p>
            <a:pPr lvl="0"/>
            <a:r>
              <a:rPr lang="zh-CN" altLang="en-US" sz="100" dirty="0">
                <a:solidFill>
                  <a:schemeClr val="bg2"/>
                </a:solidFill>
              </a:rPr>
              <a:t>节日</a:t>
            </a:r>
            <a:r>
              <a:rPr lang="en-US" altLang="zh-CN" sz="100" dirty="0">
                <a:solidFill>
                  <a:schemeClr val="bg2"/>
                </a:solidFill>
              </a:rPr>
              <a:t>PPT</a:t>
            </a:r>
            <a:r>
              <a:rPr lang="zh-CN" altLang="en-US" sz="100" dirty="0">
                <a:solidFill>
                  <a:schemeClr val="bg2"/>
                </a:solidFill>
              </a:rPr>
              <a:t>模板：</a:t>
            </a:r>
            <a:r>
              <a:rPr lang="en-US" altLang="zh-CN" sz="100" dirty="0">
                <a:solidFill>
                  <a:schemeClr val="bg2"/>
                </a:solidFill>
              </a:rPr>
              <a:t>www.1ppt.com/jieri/           PPT</a:t>
            </a:r>
            <a:r>
              <a:rPr lang="zh-CN" altLang="en-US" sz="100" dirty="0">
                <a:solidFill>
                  <a:schemeClr val="bg2"/>
                </a:solidFill>
              </a:rPr>
              <a:t>素材下载：</a:t>
            </a:r>
            <a:r>
              <a:rPr lang="en-US" altLang="zh-CN" sz="100" dirty="0">
                <a:solidFill>
                  <a:schemeClr val="bg2"/>
                </a:solidFill>
              </a:rPr>
              <a:t>www.1ppt.com/sucai/</a:t>
            </a:r>
            <a:endParaRPr lang="en-US" altLang="zh-CN" sz="100" dirty="0">
              <a:solidFill>
                <a:schemeClr val="bg2"/>
              </a:solidFill>
            </a:endParaRPr>
          </a:p>
          <a:p>
            <a:pPr lvl="0"/>
            <a:r>
              <a:rPr lang="en-US" altLang="zh-CN" sz="100" dirty="0">
                <a:solidFill>
                  <a:schemeClr val="bg2"/>
                </a:solidFill>
              </a:rPr>
              <a:t>PPT</a:t>
            </a:r>
            <a:r>
              <a:rPr lang="zh-CN" altLang="en-US" sz="100" dirty="0">
                <a:solidFill>
                  <a:schemeClr val="bg2"/>
                </a:solidFill>
              </a:rPr>
              <a:t>背景图片：</a:t>
            </a:r>
            <a:r>
              <a:rPr lang="en-US" altLang="zh-CN" sz="100" dirty="0">
                <a:solidFill>
                  <a:schemeClr val="bg2"/>
                </a:solidFill>
              </a:rPr>
              <a:t>www.1ppt.com/beijing/      PPT</a:t>
            </a:r>
            <a:r>
              <a:rPr lang="zh-CN" altLang="en-US" sz="100" dirty="0">
                <a:solidFill>
                  <a:schemeClr val="bg2"/>
                </a:solidFill>
              </a:rPr>
              <a:t>图表下载：</a:t>
            </a:r>
            <a:r>
              <a:rPr lang="en-US" altLang="zh-CN" sz="100" dirty="0">
                <a:solidFill>
                  <a:schemeClr val="bg2"/>
                </a:solidFill>
              </a:rPr>
              <a:t>www.1ppt.com/tubiao/      </a:t>
            </a:r>
            <a:endParaRPr lang="en-US" altLang="zh-CN" sz="100" dirty="0">
              <a:solidFill>
                <a:schemeClr val="bg2"/>
              </a:solidFill>
            </a:endParaRPr>
          </a:p>
          <a:p>
            <a:pPr lvl="0"/>
            <a:r>
              <a:rPr lang="zh-CN" altLang="en-US" sz="100" dirty="0">
                <a:solidFill>
                  <a:schemeClr val="bg2"/>
                </a:solidFill>
              </a:rPr>
              <a:t>优秀</a:t>
            </a:r>
            <a:r>
              <a:rPr lang="en-US" altLang="zh-CN" sz="100" dirty="0">
                <a:solidFill>
                  <a:schemeClr val="bg2"/>
                </a:solidFill>
              </a:rPr>
              <a:t>PPT</a:t>
            </a:r>
            <a:r>
              <a:rPr lang="zh-CN" altLang="en-US" sz="100" dirty="0">
                <a:solidFill>
                  <a:schemeClr val="bg2"/>
                </a:solidFill>
              </a:rPr>
              <a:t>下载：</a:t>
            </a:r>
            <a:r>
              <a:rPr lang="en-US" altLang="zh-CN" sz="100" dirty="0">
                <a:solidFill>
                  <a:schemeClr val="bg2"/>
                </a:solidFill>
              </a:rPr>
              <a:t>www.1ppt.com/xiazai/        PPT</a:t>
            </a:r>
            <a:r>
              <a:rPr lang="zh-CN" altLang="en-US" sz="100" dirty="0">
                <a:solidFill>
                  <a:schemeClr val="bg2"/>
                </a:solidFill>
              </a:rPr>
              <a:t>教程： </a:t>
            </a:r>
            <a:r>
              <a:rPr lang="en-US" altLang="zh-CN" sz="100" dirty="0">
                <a:solidFill>
                  <a:schemeClr val="bg2"/>
                </a:solidFill>
              </a:rPr>
              <a:t>www.1ppt.com/powerpoint/      </a:t>
            </a:r>
            <a:endParaRPr lang="en-US" altLang="zh-CN" sz="100" dirty="0">
              <a:solidFill>
                <a:schemeClr val="bg2"/>
              </a:solidFill>
            </a:endParaRPr>
          </a:p>
          <a:p>
            <a:pPr lvl="0"/>
            <a:r>
              <a:rPr lang="en-US" altLang="zh-CN" sz="100" dirty="0">
                <a:solidFill>
                  <a:schemeClr val="bg2"/>
                </a:solidFill>
              </a:rPr>
              <a:t>Word</a:t>
            </a:r>
            <a:r>
              <a:rPr lang="zh-CN" altLang="en-US" sz="100" dirty="0">
                <a:solidFill>
                  <a:schemeClr val="bg2"/>
                </a:solidFill>
              </a:rPr>
              <a:t>教程： </a:t>
            </a:r>
            <a:r>
              <a:rPr lang="en-US" altLang="zh-CN" sz="100" dirty="0">
                <a:solidFill>
                  <a:schemeClr val="bg2"/>
                </a:solidFill>
              </a:rPr>
              <a:t>www.1ppt.com/word/              Excel</a:t>
            </a:r>
            <a:r>
              <a:rPr lang="zh-CN" altLang="en-US" sz="100" dirty="0">
                <a:solidFill>
                  <a:schemeClr val="bg2"/>
                </a:solidFill>
              </a:rPr>
              <a:t>教程：</a:t>
            </a:r>
            <a:r>
              <a:rPr lang="en-US" altLang="zh-CN" sz="100" dirty="0">
                <a:solidFill>
                  <a:schemeClr val="bg2"/>
                </a:solidFill>
              </a:rPr>
              <a:t>www.1ppt.com/excel/  </a:t>
            </a:r>
            <a:endParaRPr lang="en-US" altLang="zh-CN" sz="100" dirty="0">
              <a:solidFill>
                <a:schemeClr val="bg2"/>
              </a:solidFill>
            </a:endParaRPr>
          </a:p>
          <a:p>
            <a:pPr lvl="0"/>
            <a:r>
              <a:rPr lang="zh-CN" altLang="en-US" sz="100" dirty="0">
                <a:solidFill>
                  <a:schemeClr val="bg2"/>
                </a:solidFill>
              </a:rPr>
              <a:t>资料下载：</a:t>
            </a:r>
            <a:r>
              <a:rPr lang="en-US" altLang="zh-CN" sz="100" dirty="0">
                <a:solidFill>
                  <a:schemeClr val="bg2"/>
                </a:solidFill>
              </a:rPr>
              <a:t>www.1ppt.com/ziliao/                PPT</a:t>
            </a:r>
            <a:r>
              <a:rPr lang="zh-CN" altLang="en-US" sz="100" dirty="0">
                <a:solidFill>
                  <a:schemeClr val="bg2"/>
                </a:solidFill>
              </a:rPr>
              <a:t>课件下载：</a:t>
            </a:r>
            <a:r>
              <a:rPr lang="en-US" altLang="zh-CN" sz="100" dirty="0">
                <a:solidFill>
                  <a:schemeClr val="bg2"/>
                </a:solidFill>
              </a:rPr>
              <a:t>www.1ppt.com/kejian/ </a:t>
            </a:r>
            <a:endParaRPr lang="en-US" altLang="zh-CN" sz="100" dirty="0">
              <a:solidFill>
                <a:schemeClr val="bg2"/>
              </a:solidFill>
            </a:endParaRPr>
          </a:p>
          <a:p>
            <a:pPr lvl="0"/>
            <a:r>
              <a:rPr lang="zh-CN" altLang="en-US" sz="100" dirty="0">
                <a:solidFill>
                  <a:schemeClr val="bg2"/>
                </a:solidFill>
              </a:rPr>
              <a:t>范文下载：</a:t>
            </a:r>
            <a:r>
              <a:rPr lang="en-US" altLang="zh-CN" sz="100" dirty="0">
                <a:solidFill>
                  <a:schemeClr val="bg2"/>
                </a:solidFill>
              </a:rPr>
              <a:t>www.1ppt.com/fanwen/             </a:t>
            </a:r>
            <a:r>
              <a:rPr lang="zh-CN" altLang="en-US" sz="100" dirty="0">
                <a:solidFill>
                  <a:schemeClr val="bg2"/>
                </a:solidFill>
              </a:rPr>
              <a:t>试卷下载：</a:t>
            </a:r>
            <a:r>
              <a:rPr lang="en-US" altLang="zh-CN" sz="100" dirty="0">
                <a:solidFill>
                  <a:schemeClr val="bg2"/>
                </a:solidFill>
              </a:rPr>
              <a:t>www.1ppt.com/shiti/  </a:t>
            </a:r>
            <a:endParaRPr lang="en-US" altLang="zh-CN" sz="100" dirty="0">
              <a:solidFill>
                <a:schemeClr val="bg2"/>
              </a:solidFill>
            </a:endParaRPr>
          </a:p>
          <a:p>
            <a:pPr lvl="0"/>
            <a:r>
              <a:rPr lang="zh-CN" altLang="en-US" sz="100" dirty="0">
                <a:solidFill>
                  <a:schemeClr val="bg2"/>
                </a:solidFill>
              </a:rPr>
              <a:t>教案下载：</a:t>
            </a:r>
            <a:r>
              <a:rPr lang="en-US" altLang="zh-CN" sz="100" dirty="0">
                <a:solidFill>
                  <a:schemeClr val="bg2"/>
                </a:solidFill>
              </a:rPr>
              <a:t>www.1ppt.com/jiaoan/  </a:t>
            </a:r>
            <a:r>
              <a:rPr lang="en-US" altLang="zh-CN" sz="100" dirty="0" smtClean="0">
                <a:solidFill>
                  <a:schemeClr val="bg2"/>
                </a:solidFill>
              </a:rPr>
              <a:t>      </a:t>
            </a:r>
            <a:endParaRPr lang="en-US" altLang="zh-CN" sz="100" dirty="0">
              <a:solidFill>
                <a:schemeClr val="bg2"/>
              </a:solidFill>
            </a:endParaRPr>
          </a:p>
          <a:p>
            <a:pPr lvl="0"/>
            <a:r>
              <a:rPr lang="zh-CN" altLang="en-US" sz="100" dirty="0" smtClean="0">
                <a:solidFill>
                  <a:schemeClr val="bg2"/>
                </a:solidFill>
              </a:rPr>
              <a:t>字体下载：</a:t>
            </a:r>
            <a:r>
              <a:rPr lang="en-US" altLang="zh-CN" sz="100" dirty="0" smtClean="0">
                <a:solidFill>
                  <a:schemeClr val="bg2"/>
                </a:solidFill>
              </a:rPr>
              <a:t>www.1ppt.com/ziti/</a:t>
            </a:r>
            <a:endParaRPr lang="en-US" altLang="zh-CN" sz="100" dirty="0">
              <a:solidFill>
                <a:schemeClr val="bg2"/>
              </a:solidFill>
            </a:endParaRPr>
          </a:p>
          <a:p>
            <a:pPr lvl="0"/>
            <a:r>
              <a:rPr lang="en-US" altLang="zh-CN" sz="100" dirty="0">
                <a:solidFill>
                  <a:schemeClr val="bg2"/>
                </a:solidFill>
              </a:rPr>
              <a:t> </a:t>
            </a:r>
            <a:endParaRPr lang="zh-CN" altLang="en-US" sz="100" dirty="0">
              <a:solidFill>
                <a:schemeClr val="bg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12.png"/><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2190413" y="3571876"/>
            <a:ext cx="859420" cy="0"/>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H="1" flipV="1">
            <a:off x="5534570" y="7347198"/>
            <a:ext cx="2192842" cy="121444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166644" y="-1460580"/>
            <a:ext cx="843143" cy="146058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文本框 21"/>
          <p:cNvSpPr txBox="1"/>
          <p:nvPr/>
        </p:nvSpPr>
        <p:spPr bwMode="auto">
          <a:xfrm>
            <a:off x="31115" y="1477645"/>
            <a:ext cx="7174865" cy="1322070"/>
          </a:xfrm>
          <a:prstGeom prst="rect">
            <a:avLst/>
          </a:prstGeom>
          <a:noFill/>
        </p:spPr>
        <p:txBody>
          <a:bodyPr wrap="square">
            <a:spAutoFit/>
          </a:bodyPr>
          <a:lstStyle/>
          <a:p>
            <a:pPr fontAlgn="auto">
              <a:spcBef>
                <a:spcPts val="0"/>
              </a:spcBef>
              <a:spcAft>
                <a:spcPts val="0"/>
              </a:spcAft>
              <a:defRPr/>
            </a:pPr>
            <a:r>
              <a:rPr lang="zh-CN" altLang="en-US" sz="4000" spc="100" dirty="0" smtClean="0">
                <a:solidFill>
                  <a:srgbClr val="0070C0"/>
                </a:solidFill>
                <a:latin typeface="+mn-ea"/>
              </a:rPr>
              <a:t>量子理论方法在图像处理中的应用研究进展</a:t>
            </a:r>
            <a:endParaRPr lang="zh-CN" altLang="en-US" sz="4000" spc="100" dirty="0" smtClean="0">
              <a:solidFill>
                <a:srgbClr val="0070C0"/>
              </a:solidFill>
              <a:latin typeface="+mn-ea"/>
            </a:endParaRPr>
          </a:p>
        </p:txBody>
      </p:sp>
      <p:sp>
        <p:nvSpPr>
          <p:cNvPr id="42" name="Freeform 5"/>
          <p:cNvSpPr/>
          <p:nvPr/>
        </p:nvSpPr>
        <p:spPr bwMode="auto">
          <a:xfrm rot="10800000">
            <a:off x="7023901" y="2697855"/>
            <a:ext cx="1931273" cy="17128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3" name="Freeform 5"/>
          <p:cNvSpPr/>
          <p:nvPr/>
        </p:nvSpPr>
        <p:spPr bwMode="auto">
          <a:xfrm rot="10800000">
            <a:off x="7205924" y="2859856"/>
            <a:ext cx="1567224" cy="138884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4" name="Freeform 5"/>
          <p:cNvSpPr/>
          <p:nvPr/>
        </p:nvSpPr>
        <p:spPr bwMode="auto">
          <a:xfrm rot="10800000">
            <a:off x="8660293" y="1762251"/>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0" name="Freeform 5"/>
          <p:cNvSpPr/>
          <p:nvPr/>
        </p:nvSpPr>
        <p:spPr bwMode="auto">
          <a:xfrm rot="10800000">
            <a:off x="8842317" y="1924254"/>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noFill/>
              <a:sym typeface="Arial" panose="020B0604020202020204" pitchFamily="34" charset="0"/>
            </a:endParaRPr>
          </a:p>
        </p:txBody>
      </p:sp>
      <p:sp>
        <p:nvSpPr>
          <p:cNvPr id="51" name="Freeform 5"/>
          <p:cNvSpPr/>
          <p:nvPr/>
        </p:nvSpPr>
        <p:spPr bwMode="auto">
          <a:xfrm rot="10800000">
            <a:off x="8660293" y="3635275"/>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2" name="Freeform 5"/>
          <p:cNvSpPr/>
          <p:nvPr/>
        </p:nvSpPr>
        <p:spPr bwMode="auto">
          <a:xfrm rot="10800000">
            <a:off x="8842317" y="3797276"/>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3" name="Freeform 5"/>
          <p:cNvSpPr/>
          <p:nvPr/>
        </p:nvSpPr>
        <p:spPr bwMode="auto">
          <a:xfrm rot="10800000">
            <a:off x="7615476" y="1516521"/>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4" name="Freeform 5"/>
          <p:cNvSpPr/>
          <p:nvPr/>
        </p:nvSpPr>
        <p:spPr bwMode="auto">
          <a:xfrm rot="10800000">
            <a:off x="7615476" y="4572699"/>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5" name="Freeform 5"/>
          <p:cNvSpPr/>
          <p:nvPr/>
        </p:nvSpPr>
        <p:spPr bwMode="auto">
          <a:xfrm rot="10800000">
            <a:off x="10271201" y="3047340"/>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grpSp>
        <p:nvGrpSpPr>
          <p:cNvPr id="62" name="组合 32"/>
          <p:cNvGrpSpPr/>
          <p:nvPr/>
        </p:nvGrpSpPr>
        <p:grpSpPr>
          <a:xfrm>
            <a:off x="8013815" y="1870661"/>
            <a:ext cx="368370" cy="313348"/>
            <a:chOff x="6339462" y="3747511"/>
            <a:chExt cx="907547" cy="772010"/>
          </a:xfrm>
          <a:solidFill>
            <a:schemeClr val="accent1"/>
          </a:solidFill>
        </p:grpSpPr>
        <p:sp>
          <p:nvSpPr>
            <p:cNvPr id="63" name="Rectangle 130"/>
            <p:cNvSpPr>
              <a:spLocks noChangeArrowheads="1"/>
            </p:cNvSpPr>
            <p:nvPr/>
          </p:nvSpPr>
          <p:spPr bwMode="auto">
            <a:xfrm>
              <a:off x="6339462" y="4489161"/>
              <a:ext cx="881523" cy="30360"/>
            </a:xfrm>
            <a:prstGeom prst="rect">
              <a:avLst/>
            </a:pr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4" name="Freeform 131"/>
            <p:cNvSpPr/>
            <p:nvPr/>
          </p:nvSpPr>
          <p:spPr bwMode="auto">
            <a:xfrm>
              <a:off x="6398014" y="4350373"/>
              <a:ext cx="123608" cy="114934"/>
            </a:xfrm>
            <a:custGeom>
              <a:avLst/>
              <a:gdLst>
                <a:gd name="T0" fmla="*/ 43 w 48"/>
                <a:gd name="T1" fmla="*/ 45 h 45"/>
                <a:gd name="T2" fmla="*/ 48 w 48"/>
                <a:gd name="T3" fmla="*/ 39 h 45"/>
                <a:gd name="T4" fmla="*/ 48 w 48"/>
                <a:gd name="T5" fmla="*/ 0 h 45"/>
                <a:gd name="T6" fmla="*/ 0 w 48"/>
                <a:gd name="T7" fmla="*/ 8 h 45"/>
                <a:gd name="T8" fmla="*/ 0 w 48"/>
                <a:gd name="T9" fmla="*/ 39 h 45"/>
                <a:gd name="T10" fmla="*/ 6 w 48"/>
                <a:gd name="T11" fmla="*/ 45 h 45"/>
                <a:gd name="T12" fmla="*/ 43 w 48"/>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43" y="45"/>
                  </a:moveTo>
                  <a:cubicBezTo>
                    <a:pt x="46" y="45"/>
                    <a:pt x="48" y="42"/>
                    <a:pt x="48" y="39"/>
                  </a:cubicBezTo>
                  <a:cubicBezTo>
                    <a:pt x="48" y="0"/>
                    <a:pt x="48" y="0"/>
                    <a:pt x="48" y="0"/>
                  </a:cubicBezTo>
                  <a:cubicBezTo>
                    <a:pt x="29" y="5"/>
                    <a:pt x="12" y="7"/>
                    <a:pt x="0" y="8"/>
                  </a:cubicBezTo>
                  <a:cubicBezTo>
                    <a:pt x="0" y="39"/>
                    <a:pt x="0" y="39"/>
                    <a:pt x="0" y="39"/>
                  </a:cubicBezTo>
                  <a:cubicBezTo>
                    <a:pt x="0" y="42"/>
                    <a:pt x="3" y="45"/>
                    <a:pt x="6" y="45"/>
                  </a:cubicBezTo>
                  <a:lnTo>
                    <a:pt x="43" y="45"/>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5" name="Freeform 132"/>
            <p:cNvSpPr/>
            <p:nvPr/>
          </p:nvSpPr>
          <p:spPr bwMode="auto">
            <a:xfrm>
              <a:off x="6557403" y="4299411"/>
              <a:ext cx="122524" cy="165896"/>
            </a:xfrm>
            <a:custGeom>
              <a:avLst/>
              <a:gdLst>
                <a:gd name="T0" fmla="*/ 43 w 48"/>
                <a:gd name="T1" fmla="*/ 65 h 65"/>
                <a:gd name="T2" fmla="*/ 48 w 48"/>
                <a:gd name="T3" fmla="*/ 59 h 65"/>
                <a:gd name="T4" fmla="*/ 48 w 48"/>
                <a:gd name="T5" fmla="*/ 0 h 65"/>
                <a:gd name="T6" fmla="*/ 44 w 48"/>
                <a:gd name="T7" fmla="*/ 2 h 65"/>
                <a:gd name="T8" fmla="*/ 0 w 48"/>
                <a:gd name="T9" fmla="*/ 16 h 65"/>
                <a:gd name="T10" fmla="*/ 0 w 48"/>
                <a:gd name="T11" fmla="*/ 59 h 65"/>
                <a:gd name="T12" fmla="*/ 6 w 48"/>
                <a:gd name="T13" fmla="*/ 65 h 65"/>
                <a:gd name="T14" fmla="*/ 43 w 48"/>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5">
                  <a:moveTo>
                    <a:pt x="43" y="65"/>
                  </a:moveTo>
                  <a:cubicBezTo>
                    <a:pt x="46" y="65"/>
                    <a:pt x="48" y="62"/>
                    <a:pt x="48" y="59"/>
                  </a:cubicBezTo>
                  <a:cubicBezTo>
                    <a:pt x="48" y="0"/>
                    <a:pt x="48" y="0"/>
                    <a:pt x="48" y="0"/>
                  </a:cubicBezTo>
                  <a:cubicBezTo>
                    <a:pt x="47" y="1"/>
                    <a:pt x="46" y="1"/>
                    <a:pt x="44" y="2"/>
                  </a:cubicBezTo>
                  <a:cubicBezTo>
                    <a:pt x="29" y="8"/>
                    <a:pt x="14" y="13"/>
                    <a:pt x="0" y="16"/>
                  </a:cubicBezTo>
                  <a:cubicBezTo>
                    <a:pt x="0" y="59"/>
                    <a:pt x="0" y="59"/>
                    <a:pt x="0" y="59"/>
                  </a:cubicBezTo>
                  <a:cubicBezTo>
                    <a:pt x="0" y="62"/>
                    <a:pt x="3" y="65"/>
                    <a:pt x="6" y="65"/>
                  </a:cubicBezTo>
                  <a:lnTo>
                    <a:pt x="43" y="65"/>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6" name="Freeform 133"/>
            <p:cNvSpPr/>
            <p:nvPr/>
          </p:nvSpPr>
          <p:spPr bwMode="auto">
            <a:xfrm>
              <a:off x="6715709" y="4219174"/>
              <a:ext cx="123608" cy="246133"/>
            </a:xfrm>
            <a:custGeom>
              <a:avLst/>
              <a:gdLst>
                <a:gd name="T0" fmla="*/ 43 w 48"/>
                <a:gd name="T1" fmla="*/ 96 h 96"/>
                <a:gd name="T2" fmla="*/ 48 w 48"/>
                <a:gd name="T3" fmla="*/ 90 h 96"/>
                <a:gd name="T4" fmla="*/ 48 w 48"/>
                <a:gd name="T5" fmla="*/ 0 h 96"/>
                <a:gd name="T6" fmla="*/ 0 w 48"/>
                <a:gd name="T7" fmla="*/ 25 h 96"/>
                <a:gd name="T8" fmla="*/ 0 w 48"/>
                <a:gd name="T9" fmla="*/ 90 h 96"/>
                <a:gd name="T10" fmla="*/ 6 w 48"/>
                <a:gd name="T11" fmla="*/ 96 h 96"/>
                <a:gd name="T12" fmla="*/ 43 w 4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48" h="96">
                  <a:moveTo>
                    <a:pt x="43" y="96"/>
                  </a:moveTo>
                  <a:cubicBezTo>
                    <a:pt x="46" y="96"/>
                    <a:pt x="48" y="93"/>
                    <a:pt x="48" y="90"/>
                  </a:cubicBezTo>
                  <a:cubicBezTo>
                    <a:pt x="48" y="0"/>
                    <a:pt x="48" y="0"/>
                    <a:pt x="48" y="0"/>
                  </a:cubicBezTo>
                  <a:cubicBezTo>
                    <a:pt x="33" y="10"/>
                    <a:pt x="17" y="18"/>
                    <a:pt x="0" y="25"/>
                  </a:cubicBezTo>
                  <a:cubicBezTo>
                    <a:pt x="0" y="90"/>
                    <a:pt x="0" y="90"/>
                    <a:pt x="0" y="90"/>
                  </a:cubicBezTo>
                  <a:cubicBezTo>
                    <a:pt x="0" y="93"/>
                    <a:pt x="3" y="96"/>
                    <a:pt x="6" y="96"/>
                  </a:cubicBezTo>
                  <a:lnTo>
                    <a:pt x="43" y="96"/>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7" name="Freeform 134"/>
            <p:cNvSpPr/>
            <p:nvPr/>
          </p:nvSpPr>
          <p:spPr bwMode="auto">
            <a:xfrm>
              <a:off x="6875099" y="4100987"/>
              <a:ext cx="123608" cy="364319"/>
            </a:xfrm>
            <a:custGeom>
              <a:avLst/>
              <a:gdLst>
                <a:gd name="T0" fmla="*/ 43 w 48"/>
                <a:gd name="T1" fmla="*/ 142 h 142"/>
                <a:gd name="T2" fmla="*/ 48 w 48"/>
                <a:gd name="T3" fmla="*/ 136 h 142"/>
                <a:gd name="T4" fmla="*/ 48 w 48"/>
                <a:gd name="T5" fmla="*/ 0 h 142"/>
                <a:gd name="T6" fmla="*/ 32 w 48"/>
                <a:gd name="T7" fmla="*/ 14 h 142"/>
                <a:gd name="T8" fmla="*/ 0 w 48"/>
                <a:gd name="T9" fmla="*/ 37 h 142"/>
                <a:gd name="T10" fmla="*/ 0 w 48"/>
                <a:gd name="T11" fmla="*/ 136 h 142"/>
                <a:gd name="T12" fmla="*/ 6 w 48"/>
                <a:gd name="T13" fmla="*/ 142 h 142"/>
                <a:gd name="T14" fmla="*/ 43 w 48"/>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42">
                  <a:moveTo>
                    <a:pt x="43" y="142"/>
                  </a:moveTo>
                  <a:cubicBezTo>
                    <a:pt x="46" y="142"/>
                    <a:pt x="48" y="139"/>
                    <a:pt x="48" y="136"/>
                  </a:cubicBezTo>
                  <a:cubicBezTo>
                    <a:pt x="48" y="0"/>
                    <a:pt x="48" y="0"/>
                    <a:pt x="48" y="0"/>
                  </a:cubicBezTo>
                  <a:cubicBezTo>
                    <a:pt x="43" y="5"/>
                    <a:pt x="37" y="10"/>
                    <a:pt x="32" y="14"/>
                  </a:cubicBezTo>
                  <a:cubicBezTo>
                    <a:pt x="21" y="23"/>
                    <a:pt x="11" y="30"/>
                    <a:pt x="0" y="37"/>
                  </a:cubicBezTo>
                  <a:cubicBezTo>
                    <a:pt x="0" y="136"/>
                    <a:pt x="0" y="136"/>
                    <a:pt x="0" y="136"/>
                  </a:cubicBezTo>
                  <a:cubicBezTo>
                    <a:pt x="0" y="139"/>
                    <a:pt x="3" y="142"/>
                    <a:pt x="6" y="142"/>
                  </a:cubicBezTo>
                  <a:lnTo>
                    <a:pt x="43" y="142"/>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8" name="Freeform 135"/>
            <p:cNvSpPr/>
            <p:nvPr/>
          </p:nvSpPr>
          <p:spPr bwMode="auto">
            <a:xfrm>
              <a:off x="7034488" y="3927502"/>
              <a:ext cx="122524" cy="537805"/>
            </a:xfrm>
            <a:custGeom>
              <a:avLst/>
              <a:gdLst>
                <a:gd name="T0" fmla="*/ 43 w 48"/>
                <a:gd name="T1" fmla="*/ 210 h 210"/>
                <a:gd name="T2" fmla="*/ 48 w 48"/>
                <a:gd name="T3" fmla="*/ 204 h 210"/>
                <a:gd name="T4" fmla="*/ 48 w 48"/>
                <a:gd name="T5" fmla="*/ 0 h 210"/>
                <a:gd name="T6" fmla="*/ 0 w 48"/>
                <a:gd name="T7" fmla="*/ 56 h 210"/>
                <a:gd name="T8" fmla="*/ 0 w 48"/>
                <a:gd name="T9" fmla="*/ 204 h 210"/>
                <a:gd name="T10" fmla="*/ 6 w 48"/>
                <a:gd name="T11" fmla="*/ 210 h 210"/>
                <a:gd name="T12" fmla="*/ 43 w 48"/>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48" h="210">
                  <a:moveTo>
                    <a:pt x="43" y="210"/>
                  </a:moveTo>
                  <a:cubicBezTo>
                    <a:pt x="46" y="210"/>
                    <a:pt x="48" y="207"/>
                    <a:pt x="48" y="204"/>
                  </a:cubicBezTo>
                  <a:cubicBezTo>
                    <a:pt x="48" y="0"/>
                    <a:pt x="48" y="0"/>
                    <a:pt x="48" y="0"/>
                  </a:cubicBezTo>
                  <a:cubicBezTo>
                    <a:pt x="33" y="20"/>
                    <a:pt x="17" y="39"/>
                    <a:pt x="0" y="56"/>
                  </a:cubicBezTo>
                  <a:cubicBezTo>
                    <a:pt x="0" y="204"/>
                    <a:pt x="0" y="204"/>
                    <a:pt x="0" y="204"/>
                  </a:cubicBezTo>
                  <a:cubicBezTo>
                    <a:pt x="0" y="207"/>
                    <a:pt x="3" y="210"/>
                    <a:pt x="6" y="210"/>
                  </a:cubicBezTo>
                  <a:lnTo>
                    <a:pt x="43" y="210"/>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9" name="Freeform 136"/>
            <p:cNvSpPr/>
            <p:nvPr/>
          </p:nvSpPr>
          <p:spPr bwMode="auto">
            <a:xfrm>
              <a:off x="6343800" y="3747511"/>
              <a:ext cx="903209" cy="587682"/>
            </a:xfrm>
            <a:custGeom>
              <a:avLst/>
              <a:gdLst>
                <a:gd name="T0" fmla="*/ 350 w 352"/>
                <a:gd name="T1" fmla="*/ 58 h 229"/>
                <a:gd name="T2" fmla="*/ 335 w 352"/>
                <a:gd name="T3" fmla="*/ 8 h 229"/>
                <a:gd name="T4" fmla="*/ 322 w 352"/>
                <a:gd name="T5" fmla="*/ 2 h 229"/>
                <a:gd name="T6" fmla="*/ 273 w 352"/>
                <a:gd name="T7" fmla="*/ 17 h 229"/>
                <a:gd name="T8" fmla="*/ 266 w 352"/>
                <a:gd name="T9" fmla="*/ 30 h 229"/>
                <a:gd name="T10" fmla="*/ 279 w 352"/>
                <a:gd name="T11" fmla="*/ 36 h 229"/>
                <a:gd name="T12" fmla="*/ 304 w 352"/>
                <a:gd name="T13" fmla="*/ 29 h 229"/>
                <a:gd name="T14" fmla="*/ 219 w 352"/>
                <a:gd name="T15" fmla="*/ 121 h 229"/>
                <a:gd name="T16" fmla="*/ 71 w 352"/>
                <a:gd name="T17" fmla="*/ 194 h 229"/>
                <a:gd name="T18" fmla="*/ 0 w 352"/>
                <a:gd name="T19" fmla="*/ 205 h 229"/>
                <a:gd name="T20" fmla="*/ 0 w 352"/>
                <a:gd name="T21" fmla="*/ 205 h 229"/>
                <a:gd name="T22" fmla="*/ 0 w 352"/>
                <a:gd name="T23" fmla="*/ 229 h 229"/>
                <a:gd name="T24" fmla="*/ 0 w 352"/>
                <a:gd name="T25" fmla="*/ 229 h 229"/>
                <a:gd name="T26" fmla="*/ 125 w 352"/>
                <a:gd name="T27" fmla="*/ 202 h 229"/>
                <a:gd name="T28" fmla="*/ 234 w 352"/>
                <a:gd name="T29" fmla="*/ 139 h 229"/>
                <a:gd name="T30" fmla="*/ 324 w 352"/>
                <a:gd name="T31" fmla="*/ 41 h 229"/>
                <a:gd name="T32" fmla="*/ 331 w 352"/>
                <a:gd name="T33" fmla="*/ 64 h 229"/>
                <a:gd name="T34" fmla="*/ 344 w 352"/>
                <a:gd name="T35" fmla="*/ 70 h 229"/>
                <a:gd name="T36" fmla="*/ 350 w 352"/>
                <a:gd name="T37" fmla="*/ 5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229">
                  <a:moveTo>
                    <a:pt x="350" y="58"/>
                  </a:moveTo>
                  <a:cubicBezTo>
                    <a:pt x="335" y="8"/>
                    <a:pt x="335" y="8"/>
                    <a:pt x="335" y="8"/>
                  </a:cubicBezTo>
                  <a:cubicBezTo>
                    <a:pt x="333" y="3"/>
                    <a:pt x="327" y="0"/>
                    <a:pt x="322" y="2"/>
                  </a:cubicBezTo>
                  <a:cubicBezTo>
                    <a:pt x="273" y="17"/>
                    <a:pt x="273" y="17"/>
                    <a:pt x="273" y="17"/>
                  </a:cubicBezTo>
                  <a:cubicBezTo>
                    <a:pt x="268" y="19"/>
                    <a:pt x="265" y="25"/>
                    <a:pt x="266" y="30"/>
                  </a:cubicBezTo>
                  <a:cubicBezTo>
                    <a:pt x="268" y="35"/>
                    <a:pt x="274" y="38"/>
                    <a:pt x="279" y="36"/>
                  </a:cubicBezTo>
                  <a:cubicBezTo>
                    <a:pt x="304" y="29"/>
                    <a:pt x="304" y="29"/>
                    <a:pt x="304" y="29"/>
                  </a:cubicBezTo>
                  <a:cubicBezTo>
                    <a:pt x="278" y="67"/>
                    <a:pt x="249" y="97"/>
                    <a:pt x="219" y="121"/>
                  </a:cubicBezTo>
                  <a:cubicBezTo>
                    <a:pt x="166" y="163"/>
                    <a:pt x="112" y="184"/>
                    <a:pt x="71" y="194"/>
                  </a:cubicBezTo>
                  <a:cubicBezTo>
                    <a:pt x="29" y="205"/>
                    <a:pt x="1" y="205"/>
                    <a:pt x="0" y="205"/>
                  </a:cubicBezTo>
                  <a:cubicBezTo>
                    <a:pt x="0" y="205"/>
                    <a:pt x="0" y="205"/>
                    <a:pt x="0" y="205"/>
                  </a:cubicBezTo>
                  <a:cubicBezTo>
                    <a:pt x="0" y="229"/>
                    <a:pt x="0" y="229"/>
                    <a:pt x="0" y="229"/>
                  </a:cubicBezTo>
                  <a:cubicBezTo>
                    <a:pt x="0" y="229"/>
                    <a:pt x="0" y="229"/>
                    <a:pt x="0" y="229"/>
                  </a:cubicBezTo>
                  <a:cubicBezTo>
                    <a:pt x="3" y="229"/>
                    <a:pt x="56" y="229"/>
                    <a:pt x="125" y="202"/>
                  </a:cubicBezTo>
                  <a:cubicBezTo>
                    <a:pt x="159" y="189"/>
                    <a:pt x="197" y="169"/>
                    <a:pt x="234" y="139"/>
                  </a:cubicBezTo>
                  <a:cubicBezTo>
                    <a:pt x="265" y="114"/>
                    <a:pt x="296" y="82"/>
                    <a:pt x="324" y="41"/>
                  </a:cubicBezTo>
                  <a:cubicBezTo>
                    <a:pt x="331" y="64"/>
                    <a:pt x="331" y="64"/>
                    <a:pt x="331" y="64"/>
                  </a:cubicBezTo>
                  <a:cubicBezTo>
                    <a:pt x="333" y="69"/>
                    <a:pt x="339" y="72"/>
                    <a:pt x="344" y="70"/>
                  </a:cubicBezTo>
                  <a:cubicBezTo>
                    <a:pt x="349" y="69"/>
                    <a:pt x="352" y="63"/>
                    <a:pt x="350" y="58"/>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0" name="Freeform 137"/>
            <p:cNvSpPr/>
            <p:nvPr/>
          </p:nvSpPr>
          <p:spPr bwMode="auto">
            <a:xfrm>
              <a:off x="6375243" y="3837506"/>
              <a:ext cx="217941" cy="353477"/>
            </a:xfrm>
            <a:custGeom>
              <a:avLst/>
              <a:gdLst>
                <a:gd name="T0" fmla="*/ 57 w 85"/>
                <a:gd name="T1" fmla="*/ 104 h 138"/>
                <a:gd name="T2" fmla="*/ 45 w 85"/>
                <a:gd name="T3" fmla="*/ 108 h 138"/>
                <a:gd name="T4" fmla="*/ 30 w 85"/>
                <a:gd name="T5" fmla="*/ 105 h 138"/>
                <a:gd name="T6" fmla="*/ 20 w 85"/>
                <a:gd name="T7" fmla="*/ 100 h 138"/>
                <a:gd name="T8" fmla="*/ 19 w 85"/>
                <a:gd name="T9" fmla="*/ 98 h 138"/>
                <a:gd name="T10" fmla="*/ 19 w 85"/>
                <a:gd name="T11" fmla="*/ 98 h 138"/>
                <a:gd name="T12" fmla="*/ 19 w 85"/>
                <a:gd name="T13" fmla="*/ 98 h 138"/>
                <a:gd name="T14" fmla="*/ 19 w 85"/>
                <a:gd name="T15" fmla="*/ 97 h 138"/>
                <a:gd name="T16" fmla="*/ 13 w 85"/>
                <a:gd name="T17" fmla="*/ 94 h 138"/>
                <a:gd name="T18" fmla="*/ 3 w 85"/>
                <a:gd name="T19" fmla="*/ 101 h 138"/>
                <a:gd name="T20" fmla="*/ 3 w 85"/>
                <a:gd name="T21" fmla="*/ 109 h 138"/>
                <a:gd name="T22" fmla="*/ 33 w 85"/>
                <a:gd name="T23" fmla="*/ 125 h 138"/>
                <a:gd name="T24" fmla="*/ 33 w 85"/>
                <a:gd name="T25" fmla="*/ 135 h 138"/>
                <a:gd name="T26" fmla="*/ 36 w 85"/>
                <a:gd name="T27" fmla="*/ 138 h 138"/>
                <a:gd name="T28" fmla="*/ 46 w 85"/>
                <a:gd name="T29" fmla="*/ 138 h 138"/>
                <a:gd name="T30" fmla="*/ 49 w 85"/>
                <a:gd name="T31" fmla="*/ 135 h 138"/>
                <a:gd name="T32" fmla="*/ 49 w 85"/>
                <a:gd name="T33" fmla="*/ 126 h 138"/>
                <a:gd name="T34" fmla="*/ 72 w 85"/>
                <a:gd name="T35" fmla="*/ 118 h 138"/>
                <a:gd name="T36" fmla="*/ 81 w 85"/>
                <a:gd name="T37" fmla="*/ 86 h 138"/>
                <a:gd name="T38" fmla="*/ 49 w 85"/>
                <a:gd name="T39" fmla="*/ 62 h 138"/>
                <a:gd name="T40" fmla="*/ 47 w 85"/>
                <a:gd name="T41" fmla="*/ 61 h 138"/>
                <a:gd name="T42" fmla="*/ 35 w 85"/>
                <a:gd name="T43" fmla="*/ 56 h 138"/>
                <a:gd name="T44" fmla="*/ 34 w 85"/>
                <a:gd name="T45" fmla="*/ 56 h 138"/>
                <a:gd name="T46" fmla="*/ 25 w 85"/>
                <a:gd name="T47" fmla="*/ 49 h 138"/>
                <a:gd name="T48" fmla="*/ 27 w 85"/>
                <a:gd name="T49" fmla="*/ 36 h 138"/>
                <a:gd name="T50" fmla="*/ 41 w 85"/>
                <a:gd name="T51" fmla="*/ 31 h 138"/>
                <a:gd name="T52" fmla="*/ 51 w 85"/>
                <a:gd name="T53" fmla="*/ 32 h 138"/>
                <a:gd name="T54" fmla="*/ 61 w 85"/>
                <a:gd name="T55" fmla="*/ 39 h 138"/>
                <a:gd name="T56" fmla="*/ 62 w 85"/>
                <a:gd name="T57" fmla="*/ 40 h 138"/>
                <a:gd name="T58" fmla="*/ 62 w 85"/>
                <a:gd name="T59" fmla="*/ 40 h 138"/>
                <a:gd name="T60" fmla="*/ 62 w 85"/>
                <a:gd name="T61" fmla="*/ 41 h 138"/>
                <a:gd name="T62" fmla="*/ 68 w 85"/>
                <a:gd name="T63" fmla="*/ 44 h 138"/>
                <a:gd name="T64" fmla="*/ 78 w 85"/>
                <a:gd name="T65" fmla="*/ 38 h 138"/>
                <a:gd name="T66" fmla="*/ 78 w 85"/>
                <a:gd name="T67" fmla="*/ 29 h 138"/>
                <a:gd name="T68" fmla="*/ 56 w 85"/>
                <a:gd name="T69" fmla="*/ 14 h 138"/>
                <a:gd name="T70" fmla="*/ 49 w 85"/>
                <a:gd name="T71" fmla="*/ 13 h 138"/>
                <a:gd name="T72" fmla="*/ 49 w 85"/>
                <a:gd name="T73" fmla="*/ 3 h 138"/>
                <a:gd name="T74" fmla="*/ 46 w 85"/>
                <a:gd name="T75" fmla="*/ 0 h 138"/>
                <a:gd name="T76" fmla="*/ 36 w 85"/>
                <a:gd name="T77" fmla="*/ 0 h 138"/>
                <a:gd name="T78" fmla="*/ 33 w 85"/>
                <a:gd name="T79" fmla="*/ 3 h 138"/>
                <a:gd name="T80" fmla="*/ 33 w 85"/>
                <a:gd name="T81" fmla="*/ 13 h 138"/>
                <a:gd name="T82" fmla="*/ 12 w 85"/>
                <a:gd name="T83" fmla="*/ 24 h 138"/>
                <a:gd name="T84" fmla="*/ 5 w 85"/>
                <a:gd name="T85" fmla="*/ 56 h 138"/>
                <a:gd name="T86" fmla="*/ 17 w 85"/>
                <a:gd name="T87" fmla="*/ 68 h 138"/>
                <a:gd name="T88" fmla="*/ 47 w 85"/>
                <a:gd name="T89" fmla="*/ 83 h 138"/>
                <a:gd name="T90" fmla="*/ 51 w 85"/>
                <a:gd name="T91" fmla="*/ 85 h 138"/>
                <a:gd name="T92" fmla="*/ 59 w 85"/>
                <a:gd name="T93" fmla="*/ 92 h 138"/>
                <a:gd name="T94" fmla="*/ 57 w 85"/>
                <a:gd name="T95" fmla="*/ 10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138">
                  <a:moveTo>
                    <a:pt x="57" y="104"/>
                  </a:moveTo>
                  <a:cubicBezTo>
                    <a:pt x="54" y="107"/>
                    <a:pt x="50" y="108"/>
                    <a:pt x="45" y="108"/>
                  </a:cubicBezTo>
                  <a:cubicBezTo>
                    <a:pt x="40" y="108"/>
                    <a:pt x="35" y="107"/>
                    <a:pt x="30" y="105"/>
                  </a:cubicBezTo>
                  <a:cubicBezTo>
                    <a:pt x="27" y="104"/>
                    <a:pt x="23" y="102"/>
                    <a:pt x="20" y="100"/>
                  </a:cubicBezTo>
                  <a:cubicBezTo>
                    <a:pt x="20" y="99"/>
                    <a:pt x="20" y="99"/>
                    <a:pt x="19" y="98"/>
                  </a:cubicBezTo>
                  <a:cubicBezTo>
                    <a:pt x="19" y="98"/>
                    <a:pt x="19" y="98"/>
                    <a:pt x="19" y="98"/>
                  </a:cubicBezTo>
                  <a:cubicBezTo>
                    <a:pt x="19" y="98"/>
                    <a:pt x="19" y="98"/>
                    <a:pt x="19" y="98"/>
                  </a:cubicBezTo>
                  <a:cubicBezTo>
                    <a:pt x="19" y="97"/>
                    <a:pt x="19" y="97"/>
                    <a:pt x="19" y="97"/>
                  </a:cubicBezTo>
                  <a:cubicBezTo>
                    <a:pt x="17" y="95"/>
                    <a:pt x="15" y="94"/>
                    <a:pt x="13" y="94"/>
                  </a:cubicBezTo>
                  <a:cubicBezTo>
                    <a:pt x="9" y="94"/>
                    <a:pt x="5" y="97"/>
                    <a:pt x="3" y="101"/>
                  </a:cubicBezTo>
                  <a:cubicBezTo>
                    <a:pt x="1" y="104"/>
                    <a:pt x="1" y="107"/>
                    <a:pt x="3" y="109"/>
                  </a:cubicBezTo>
                  <a:cubicBezTo>
                    <a:pt x="8" y="118"/>
                    <a:pt x="21" y="123"/>
                    <a:pt x="33" y="125"/>
                  </a:cubicBezTo>
                  <a:cubicBezTo>
                    <a:pt x="33" y="135"/>
                    <a:pt x="33" y="135"/>
                    <a:pt x="33" y="135"/>
                  </a:cubicBezTo>
                  <a:cubicBezTo>
                    <a:pt x="33" y="137"/>
                    <a:pt x="35" y="138"/>
                    <a:pt x="36" y="138"/>
                  </a:cubicBezTo>
                  <a:cubicBezTo>
                    <a:pt x="46" y="138"/>
                    <a:pt x="46" y="138"/>
                    <a:pt x="46" y="138"/>
                  </a:cubicBezTo>
                  <a:cubicBezTo>
                    <a:pt x="47" y="138"/>
                    <a:pt x="49" y="137"/>
                    <a:pt x="49" y="135"/>
                  </a:cubicBezTo>
                  <a:cubicBezTo>
                    <a:pt x="49" y="126"/>
                    <a:pt x="49" y="126"/>
                    <a:pt x="49" y="126"/>
                  </a:cubicBezTo>
                  <a:cubicBezTo>
                    <a:pt x="59" y="125"/>
                    <a:pt x="67" y="122"/>
                    <a:pt x="72" y="118"/>
                  </a:cubicBezTo>
                  <a:cubicBezTo>
                    <a:pt x="81" y="109"/>
                    <a:pt x="85" y="97"/>
                    <a:pt x="81" y="86"/>
                  </a:cubicBezTo>
                  <a:cubicBezTo>
                    <a:pt x="77" y="74"/>
                    <a:pt x="61" y="67"/>
                    <a:pt x="49" y="62"/>
                  </a:cubicBezTo>
                  <a:cubicBezTo>
                    <a:pt x="47" y="61"/>
                    <a:pt x="47" y="61"/>
                    <a:pt x="47" y="61"/>
                  </a:cubicBezTo>
                  <a:cubicBezTo>
                    <a:pt x="43" y="59"/>
                    <a:pt x="37" y="57"/>
                    <a:pt x="35" y="56"/>
                  </a:cubicBezTo>
                  <a:cubicBezTo>
                    <a:pt x="34" y="56"/>
                    <a:pt x="34" y="56"/>
                    <a:pt x="34" y="56"/>
                  </a:cubicBezTo>
                  <a:cubicBezTo>
                    <a:pt x="30" y="54"/>
                    <a:pt x="27" y="52"/>
                    <a:pt x="25" y="49"/>
                  </a:cubicBezTo>
                  <a:cubicBezTo>
                    <a:pt x="23" y="45"/>
                    <a:pt x="23" y="39"/>
                    <a:pt x="27" y="36"/>
                  </a:cubicBezTo>
                  <a:cubicBezTo>
                    <a:pt x="32" y="32"/>
                    <a:pt x="37" y="31"/>
                    <a:pt x="41" y="31"/>
                  </a:cubicBezTo>
                  <a:cubicBezTo>
                    <a:pt x="44" y="31"/>
                    <a:pt x="48" y="31"/>
                    <a:pt x="51" y="32"/>
                  </a:cubicBezTo>
                  <a:cubicBezTo>
                    <a:pt x="54" y="33"/>
                    <a:pt x="58" y="36"/>
                    <a:pt x="61" y="39"/>
                  </a:cubicBezTo>
                  <a:cubicBezTo>
                    <a:pt x="61" y="39"/>
                    <a:pt x="61" y="39"/>
                    <a:pt x="62" y="40"/>
                  </a:cubicBezTo>
                  <a:cubicBezTo>
                    <a:pt x="62" y="40"/>
                    <a:pt x="62" y="40"/>
                    <a:pt x="62" y="40"/>
                  </a:cubicBezTo>
                  <a:cubicBezTo>
                    <a:pt x="62" y="41"/>
                    <a:pt x="62" y="41"/>
                    <a:pt x="62" y="41"/>
                  </a:cubicBezTo>
                  <a:cubicBezTo>
                    <a:pt x="64" y="43"/>
                    <a:pt x="66" y="44"/>
                    <a:pt x="68" y="44"/>
                  </a:cubicBezTo>
                  <a:cubicBezTo>
                    <a:pt x="72" y="44"/>
                    <a:pt x="76" y="41"/>
                    <a:pt x="78" y="38"/>
                  </a:cubicBezTo>
                  <a:cubicBezTo>
                    <a:pt x="80" y="35"/>
                    <a:pt x="80" y="32"/>
                    <a:pt x="78" y="29"/>
                  </a:cubicBezTo>
                  <a:cubicBezTo>
                    <a:pt x="74" y="22"/>
                    <a:pt x="64" y="17"/>
                    <a:pt x="56" y="14"/>
                  </a:cubicBezTo>
                  <a:cubicBezTo>
                    <a:pt x="54" y="14"/>
                    <a:pt x="51" y="13"/>
                    <a:pt x="49" y="13"/>
                  </a:cubicBezTo>
                  <a:cubicBezTo>
                    <a:pt x="49" y="3"/>
                    <a:pt x="49" y="3"/>
                    <a:pt x="49" y="3"/>
                  </a:cubicBezTo>
                  <a:cubicBezTo>
                    <a:pt x="49" y="1"/>
                    <a:pt x="47" y="0"/>
                    <a:pt x="46" y="0"/>
                  </a:cubicBezTo>
                  <a:cubicBezTo>
                    <a:pt x="36" y="0"/>
                    <a:pt x="36" y="0"/>
                    <a:pt x="36" y="0"/>
                  </a:cubicBezTo>
                  <a:cubicBezTo>
                    <a:pt x="35" y="0"/>
                    <a:pt x="33" y="1"/>
                    <a:pt x="33" y="3"/>
                  </a:cubicBezTo>
                  <a:cubicBezTo>
                    <a:pt x="33" y="13"/>
                    <a:pt x="33" y="13"/>
                    <a:pt x="33" y="13"/>
                  </a:cubicBezTo>
                  <a:cubicBezTo>
                    <a:pt x="25" y="15"/>
                    <a:pt x="17" y="18"/>
                    <a:pt x="12" y="24"/>
                  </a:cubicBezTo>
                  <a:cubicBezTo>
                    <a:pt x="3" y="32"/>
                    <a:pt x="0" y="45"/>
                    <a:pt x="5" y="56"/>
                  </a:cubicBezTo>
                  <a:cubicBezTo>
                    <a:pt x="8" y="62"/>
                    <a:pt x="12" y="66"/>
                    <a:pt x="17" y="68"/>
                  </a:cubicBezTo>
                  <a:cubicBezTo>
                    <a:pt x="20" y="70"/>
                    <a:pt x="38" y="79"/>
                    <a:pt x="47" y="83"/>
                  </a:cubicBezTo>
                  <a:cubicBezTo>
                    <a:pt x="51" y="85"/>
                    <a:pt x="51" y="85"/>
                    <a:pt x="51" y="85"/>
                  </a:cubicBezTo>
                  <a:cubicBezTo>
                    <a:pt x="55" y="87"/>
                    <a:pt x="58" y="89"/>
                    <a:pt x="59" y="92"/>
                  </a:cubicBezTo>
                  <a:cubicBezTo>
                    <a:pt x="61" y="96"/>
                    <a:pt x="60" y="102"/>
                    <a:pt x="57" y="104"/>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1" name="组合 42"/>
          <p:cNvGrpSpPr/>
          <p:nvPr/>
        </p:nvGrpSpPr>
        <p:grpSpPr>
          <a:xfrm>
            <a:off x="8016850" y="4925696"/>
            <a:ext cx="364409" cy="314237"/>
            <a:chOff x="3548515" y="964154"/>
            <a:chExt cx="897787" cy="774179"/>
          </a:xfrm>
          <a:solidFill>
            <a:schemeClr val="accent2"/>
          </a:solidFill>
        </p:grpSpPr>
        <p:sp>
          <p:nvSpPr>
            <p:cNvPr id="72" name="Freeform 222"/>
            <p:cNvSpPr/>
            <p:nvPr/>
          </p:nvSpPr>
          <p:spPr bwMode="auto">
            <a:xfrm>
              <a:off x="3548515" y="964154"/>
              <a:ext cx="897787" cy="774179"/>
            </a:xfrm>
            <a:custGeom>
              <a:avLst/>
              <a:gdLst>
                <a:gd name="T0" fmla="*/ 28 w 828"/>
                <a:gd name="T1" fmla="*/ 686 h 714"/>
                <a:gd name="T2" fmla="*/ 28 w 828"/>
                <a:gd name="T3" fmla="*/ 605 h 714"/>
                <a:gd name="T4" fmla="*/ 66 w 828"/>
                <a:gd name="T5" fmla="*/ 605 h 714"/>
                <a:gd name="T6" fmla="*/ 66 w 828"/>
                <a:gd name="T7" fmla="*/ 577 h 714"/>
                <a:gd name="T8" fmla="*/ 28 w 828"/>
                <a:gd name="T9" fmla="*/ 577 h 714"/>
                <a:gd name="T10" fmla="*/ 28 w 828"/>
                <a:gd name="T11" fmla="*/ 435 h 714"/>
                <a:gd name="T12" fmla="*/ 66 w 828"/>
                <a:gd name="T13" fmla="*/ 435 h 714"/>
                <a:gd name="T14" fmla="*/ 66 w 828"/>
                <a:gd name="T15" fmla="*/ 407 h 714"/>
                <a:gd name="T16" fmla="*/ 28 w 828"/>
                <a:gd name="T17" fmla="*/ 407 h 714"/>
                <a:gd name="T18" fmla="*/ 28 w 828"/>
                <a:gd name="T19" fmla="*/ 265 h 714"/>
                <a:gd name="T20" fmla="*/ 66 w 828"/>
                <a:gd name="T21" fmla="*/ 265 h 714"/>
                <a:gd name="T22" fmla="*/ 66 w 828"/>
                <a:gd name="T23" fmla="*/ 236 h 714"/>
                <a:gd name="T24" fmla="*/ 28 w 828"/>
                <a:gd name="T25" fmla="*/ 236 h 714"/>
                <a:gd name="T26" fmla="*/ 28 w 828"/>
                <a:gd name="T27" fmla="*/ 94 h 714"/>
                <a:gd name="T28" fmla="*/ 66 w 828"/>
                <a:gd name="T29" fmla="*/ 94 h 714"/>
                <a:gd name="T30" fmla="*/ 66 w 828"/>
                <a:gd name="T31" fmla="*/ 66 h 714"/>
                <a:gd name="T32" fmla="*/ 28 w 828"/>
                <a:gd name="T33" fmla="*/ 66 h 714"/>
                <a:gd name="T34" fmla="*/ 28 w 828"/>
                <a:gd name="T35" fmla="*/ 0 h 714"/>
                <a:gd name="T36" fmla="*/ 0 w 828"/>
                <a:gd name="T37" fmla="*/ 0 h 714"/>
                <a:gd name="T38" fmla="*/ 0 w 828"/>
                <a:gd name="T39" fmla="*/ 714 h 714"/>
                <a:gd name="T40" fmla="*/ 828 w 828"/>
                <a:gd name="T41" fmla="*/ 714 h 714"/>
                <a:gd name="T42" fmla="*/ 828 w 828"/>
                <a:gd name="T43" fmla="*/ 686 h 714"/>
                <a:gd name="T44" fmla="*/ 28 w 828"/>
                <a:gd name="T45" fmla="*/ 68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8" h="714">
                  <a:moveTo>
                    <a:pt x="28" y="686"/>
                  </a:moveTo>
                  <a:lnTo>
                    <a:pt x="28" y="605"/>
                  </a:lnTo>
                  <a:lnTo>
                    <a:pt x="66" y="605"/>
                  </a:lnTo>
                  <a:lnTo>
                    <a:pt x="66" y="577"/>
                  </a:lnTo>
                  <a:lnTo>
                    <a:pt x="28" y="577"/>
                  </a:lnTo>
                  <a:lnTo>
                    <a:pt x="28" y="435"/>
                  </a:lnTo>
                  <a:lnTo>
                    <a:pt x="66" y="435"/>
                  </a:lnTo>
                  <a:lnTo>
                    <a:pt x="66" y="407"/>
                  </a:lnTo>
                  <a:lnTo>
                    <a:pt x="28" y="407"/>
                  </a:lnTo>
                  <a:lnTo>
                    <a:pt x="28" y="265"/>
                  </a:lnTo>
                  <a:lnTo>
                    <a:pt x="66" y="265"/>
                  </a:lnTo>
                  <a:lnTo>
                    <a:pt x="66" y="236"/>
                  </a:lnTo>
                  <a:lnTo>
                    <a:pt x="28" y="236"/>
                  </a:lnTo>
                  <a:lnTo>
                    <a:pt x="28" y="94"/>
                  </a:lnTo>
                  <a:lnTo>
                    <a:pt x="66" y="94"/>
                  </a:lnTo>
                  <a:lnTo>
                    <a:pt x="66" y="66"/>
                  </a:lnTo>
                  <a:lnTo>
                    <a:pt x="28" y="66"/>
                  </a:lnTo>
                  <a:lnTo>
                    <a:pt x="28" y="0"/>
                  </a:lnTo>
                  <a:lnTo>
                    <a:pt x="0" y="0"/>
                  </a:lnTo>
                  <a:lnTo>
                    <a:pt x="0" y="714"/>
                  </a:lnTo>
                  <a:lnTo>
                    <a:pt x="828" y="714"/>
                  </a:lnTo>
                  <a:lnTo>
                    <a:pt x="828" y="686"/>
                  </a:lnTo>
                  <a:lnTo>
                    <a:pt x="28" y="686"/>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3" name="Freeform 223"/>
            <p:cNvSpPr/>
            <p:nvPr/>
          </p:nvSpPr>
          <p:spPr bwMode="auto">
            <a:xfrm>
              <a:off x="3681882" y="1381603"/>
              <a:ext cx="125777" cy="303599"/>
            </a:xfrm>
            <a:custGeom>
              <a:avLst/>
              <a:gdLst>
                <a:gd name="T0" fmla="*/ 6 w 49"/>
                <a:gd name="T1" fmla="*/ 118 h 118"/>
                <a:gd name="T2" fmla="*/ 43 w 49"/>
                <a:gd name="T3" fmla="*/ 118 h 118"/>
                <a:gd name="T4" fmla="*/ 49 w 49"/>
                <a:gd name="T5" fmla="*/ 112 h 118"/>
                <a:gd name="T6" fmla="*/ 49 w 49"/>
                <a:gd name="T7" fmla="*/ 6 h 118"/>
                <a:gd name="T8" fmla="*/ 43 w 49"/>
                <a:gd name="T9" fmla="*/ 0 h 118"/>
                <a:gd name="T10" fmla="*/ 6 w 49"/>
                <a:gd name="T11" fmla="*/ 0 h 118"/>
                <a:gd name="T12" fmla="*/ 0 w 49"/>
                <a:gd name="T13" fmla="*/ 6 h 118"/>
                <a:gd name="T14" fmla="*/ 0 w 49"/>
                <a:gd name="T15" fmla="*/ 112 h 118"/>
                <a:gd name="T16" fmla="*/ 6 w 49"/>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18">
                  <a:moveTo>
                    <a:pt x="6" y="118"/>
                  </a:moveTo>
                  <a:cubicBezTo>
                    <a:pt x="43" y="118"/>
                    <a:pt x="43" y="118"/>
                    <a:pt x="43" y="118"/>
                  </a:cubicBezTo>
                  <a:cubicBezTo>
                    <a:pt x="46" y="118"/>
                    <a:pt x="49" y="115"/>
                    <a:pt x="49" y="112"/>
                  </a:cubicBezTo>
                  <a:cubicBezTo>
                    <a:pt x="49" y="6"/>
                    <a:pt x="49" y="6"/>
                    <a:pt x="49" y="6"/>
                  </a:cubicBezTo>
                  <a:cubicBezTo>
                    <a:pt x="49" y="3"/>
                    <a:pt x="46" y="0"/>
                    <a:pt x="43" y="0"/>
                  </a:cubicBezTo>
                  <a:cubicBezTo>
                    <a:pt x="6" y="0"/>
                    <a:pt x="6" y="0"/>
                    <a:pt x="6" y="0"/>
                  </a:cubicBezTo>
                  <a:cubicBezTo>
                    <a:pt x="3" y="0"/>
                    <a:pt x="0" y="3"/>
                    <a:pt x="0" y="6"/>
                  </a:cubicBezTo>
                  <a:cubicBezTo>
                    <a:pt x="0" y="112"/>
                    <a:pt x="0" y="112"/>
                    <a:pt x="0" y="112"/>
                  </a:cubicBezTo>
                  <a:cubicBezTo>
                    <a:pt x="0" y="115"/>
                    <a:pt x="3" y="118"/>
                    <a:pt x="6" y="118"/>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4" name="Freeform 224"/>
            <p:cNvSpPr/>
            <p:nvPr/>
          </p:nvSpPr>
          <p:spPr bwMode="auto">
            <a:xfrm>
              <a:off x="3879222" y="1274259"/>
              <a:ext cx="123608" cy="410944"/>
            </a:xfrm>
            <a:custGeom>
              <a:avLst/>
              <a:gdLst>
                <a:gd name="T0" fmla="*/ 5 w 48"/>
                <a:gd name="T1" fmla="*/ 160 h 160"/>
                <a:gd name="T2" fmla="*/ 43 w 48"/>
                <a:gd name="T3" fmla="*/ 160 h 160"/>
                <a:gd name="T4" fmla="*/ 48 w 48"/>
                <a:gd name="T5" fmla="*/ 154 h 160"/>
                <a:gd name="T6" fmla="*/ 48 w 48"/>
                <a:gd name="T7" fmla="*/ 6 h 160"/>
                <a:gd name="T8" fmla="*/ 43 w 48"/>
                <a:gd name="T9" fmla="*/ 0 h 160"/>
                <a:gd name="T10" fmla="*/ 5 w 48"/>
                <a:gd name="T11" fmla="*/ 0 h 160"/>
                <a:gd name="T12" fmla="*/ 0 w 48"/>
                <a:gd name="T13" fmla="*/ 6 h 160"/>
                <a:gd name="T14" fmla="*/ 0 w 48"/>
                <a:gd name="T15" fmla="*/ 154 h 160"/>
                <a:gd name="T16" fmla="*/ 5 w 4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0">
                  <a:moveTo>
                    <a:pt x="5" y="160"/>
                  </a:moveTo>
                  <a:cubicBezTo>
                    <a:pt x="43" y="160"/>
                    <a:pt x="43" y="160"/>
                    <a:pt x="43" y="160"/>
                  </a:cubicBezTo>
                  <a:cubicBezTo>
                    <a:pt x="46" y="160"/>
                    <a:pt x="48" y="157"/>
                    <a:pt x="48" y="154"/>
                  </a:cubicBezTo>
                  <a:cubicBezTo>
                    <a:pt x="48" y="6"/>
                    <a:pt x="48" y="6"/>
                    <a:pt x="48" y="6"/>
                  </a:cubicBezTo>
                  <a:cubicBezTo>
                    <a:pt x="48" y="2"/>
                    <a:pt x="46" y="0"/>
                    <a:pt x="43" y="0"/>
                  </a:cubicBezTo>
                  <a:cubicBezTo>
                    <a:pt x="5" y="0"/>
                    <a:pt x="5" y="0"/>
                    <a:pt x="5" y="0"/>
                  </a:cubicBezTo>
                  <a:cubicBezTo>
                    <a:pt x="2" y="0"/>
                    <a:pt x="0" y="2"/>
                    <a:pt x="0" y="6"/>
                  </a:cubicBezTo>
                  <a:cubicBezTo>
                    <a:pt x="0" y="154"/>
                    <a:pt x="0" y="154"/>
                    <a:pt x="0" y="154"/>
                  </a:cubicBezTo>
                  <a:cubicBezTo>
                    <a:pt x="0" y="157"/>
                    <a:pt x="2" y="160"/>
                    <a:pt x="5" y="160"/>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5" name="Freeform 225"/>
            <p:cNvSpPr/>
            <p:nvPr/>
          </p:nvSpPr>
          <p:spPr bwMode="auto">
            <a:xfrm>
              <a:off x="4074393" y="1166915"/>
              <a:ext cx="125777" cy="518288"/>
            </a:xfrm>
            <a:custGeom>
              <a:avLst/>
              <a:gdLst>
                <a:gd name="T0" fmla="*/ 6 w 49"/>
                <a:gd name="T1" fmla="*/ 202 h 202"/>
                <a:gd name="T2" fmla="*/ 43 w 49"/>
                <a:gd name="T3" fmla="*/ 202 h 202"/>
                <a:gd name="T4" fmla="*/ 49 w 49"/>
                <a:gd name="T5" fmla="*/ 196 h 202"/>
                <a:gd name="T6" fmla="*/ 49 w 49"/>
                <a:gd name="T7" fmla="*/ 5 h 202"/>
                <a:gd name="T8" fmla="*/ 43 w 49"/>
                <a:gd name="T9" fmla="*/ 0 h 202"/>
                <a:gd name="T10" fmla="*/ 6 w 49"/>
                <a:gd name="T11" fmla="*/ 0 h 202"/>
                <a:gd name="T12" fmla="*/ 0 w 49"/>
                <a:gd name="T13" fmla="*/ 5 h 202"/>
                <a:gd name="T14" fmla="*/ 0 w 49"/>
                <a:gd name="T15" fmla="*/ 196 h 202"/>
                <a:gd name="T16" fmla="*/ 6 w 49"/>
                <a:gd name="T17"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2">
                  <a:moveTo>
                    <a:pt x="6" y="202"/>
                  </a:moveTo>
                  <a:cubicBezTo>
                    <a:pt x="43" y="202"/>
                    <a:pt x="43" y="202"/>
                    <a:pt x="43" y="202"/>
                  </a:cubicBezTo>
                  <a:cubicBezTo>
                    <a:pt x="46" y="202"/>
                    <a:pt x="49" y="199"/>
                    <a:pt x="49" y="196"/>
                  </a:cubicBezTo>
                  <a:cubicBezTo>
                    <a:pt x="49" y="5"/>
                    <a:pt x="49" y="5"/>
                    <a:pt x="49" y="5"/>
                  </a:cubicBezTo>
                  <a:cubicBezTo>
                    <a:pt x="49" y="2"/>
                    <a:pt x="46" y="0"/>
                    <a:pt x="43" y="0"/>
                  </a:cubicBezTo>
                  <a:cubicBezTo>
                    <a:pt x="6" y="0"/>
                    <a:pt x="6" y="0"/>
                    <a:pt x="6" y="0"/>
                  </a:cubicBezTo>
                  <a:cubicBezTo>
                    <a:pt x="3" y="0"/>
                    <a:pt x="0" y="2"/>
                    <a:pt x="0" y="5"/>
                  </a:cubicBezTo>
                  <a:cubicBezTo>
                    <a:pt x="0" y="196"/>
                    <a:pt x="0" y="196"/>
                    <a:pt x="0" y="196"/>
                  </a:cubicBezTo>
                  <a:cubicBezTo>
                    <a:pt x="0" y="199"/>
                    <a:pt x="3" y="202"/>
                    <a:pt x="6" y="202"/>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6" name="Freeform 226"/>
            <p:cNvSpPr/>
            <p:nvPr/>
          </p:nvSpPr>
          <p:spPr bwMode="auto">
            <a:xfrm>
              <a:off x="4271732" y="1058486"/>
              <a:ext cx="125777" cy="626716"/>
            </a:xfrm>
            <a:custGeom>
              <a:avLst/>
              <a:gdLst>
                <a:gd name="T0" fmla="*/ 6 w 49"/>
                <a:gd name="T1" fmla="*/ 244 h 244"/>
                <a:gd name="T2" fmla="*/ 43 w 49"/>
                <a:gd name="T3" fmla="*/ 244 h 244"/>
                <a:gd name="T4" fmla="*/ 49 w 49"/>
                <a:gd name="T5" fmla="*/ 238 h 244"/>
                <a:gd name="T6" fmla="*/ 49 w 49"/>
                <a:gd name="T7" fmla="*/ 5 h 244"/>
                <a:gd name="T8" fmla="*/ 43 w 49"/>
                <a:gd name="T9" fmla="*/ 0 h 244"/>
                <a:gd name="T10" fmla="*/ 6 w 49"/>
                <a:gd name="T11" fmla="*/ 0 h 244"/>
                <a:gd name="T12" fmla="*/ 0 w 49"/>
                <a:gd name="T13" fmla="*/ 5 h 244"/>
                <a:gd name="T14" fmla="*/ 0 w 49"/>
                <a:gd name="T15" fmla="*/ 238 h 244"/>
                <a:gd name="T16" fmla="*/ 6 w 49"/>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4">
                  <a:moveTo>
                    <a:pt x="6" y="244"/>
                  </a:moveTo>
                  <a:cubicBezTo>
                    <a:pt x="43" y="244"/>
                    <a:pt x="43" y="244"/>
                    <a:pt x="43" y="244"/>
                  </a:cubicBezTo>
                  <a:cubicBezTo>
                    <a:pt x="46" y="244"/>
                    <a:pt x="49" y="241"/>
                    <a:pt x="49" y="238"/>
                  </a:cubicBezTo>
                  <a:cubicBezTo>
                    <a:pt x="49" y="5"/>
                    <a:pt x="49" y="5"/>
                    <a:pt x="49" y="5"/>
                  </a:cubicBezTo>
                  <a:cubicBezTo>
                    <a:pt x="49" y="2"/>
                    <a:pt x="46" y="0"/>
                    <a:pt x="43" y="0"/>
                  </a:cubicBezTo>
                  <a:cubicBezTo>
                    <a:pt x="6" y="0"/>
                    <a:pt x="6" y="0"/>
                    <a:pt x="6" y="0"/>
                  </a:cubicBezTo>
                  <a:cubicBezTo>
                    <a:pt x="3" y="0"/>
                    <a:pt x="0" y="2"/>
                    <a:pt x="0" y="5"/>
                  </a:cubicBezTo>
                  <a:cubicBezTo>
                    <a:pt x="0" y="238"/>
                    <a:pt x="0" y="238"/>
                    <a:pt x="0" y="238"/>
                  </a:cubicBezTo>
                  <a:cubicBezTo>
                    <a:pt x="0" y="241"/>
                    <a:pt x="3" y="244"/>
                    <a:pt x="6" y="244"/>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7" name="组合 48"/>
          <p:cNvGrpSpPr/>
          <p:nvPr/>
        </p:nvGrpSpPr>
        <p:grpSpPr>
          <a:xfrm>
            <a:off x="10660138" y="3398821"/>
            <a:ext cx="364409" cy="312464"/>
            <a:chOff x="3546346" y="2339026"/>
            <a:chExt cx="897787" cy="769842"/>
          </a:xfrm>
          <a:solidFill>
            <a:schemeClr val="accent3"/>
          </a:solidFill>
        </p:grpSpPr>
        <p:sp>
          <p:nvSpPr>
            <p:cNvPr id="78" name="Rectangle 227"/>
            <p:cNvSpPr>
              <a:spLocks noChangeArrowheads="1"/>
            </p:cNvSpPr>
            <p:nvPr/>
          </p:nvSpPr>
          <p:spPr bwMode="auto">
            <a:xfrm>
              <a:off x="3561526" y="3077423"/>
              <a:ext cx="882607" cy="31445"/>
            </a:xfrm>
            <a:prstGeom prst="rect">
              <a:avLst/>
            </a:pr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9" name="Freeform 228"/>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0" name="Freeform 229"/>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1" name="Freeform 230"/>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2" name="Freeform 231"/>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3" name="Freeform 232"/>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9" name="Freeform 233"/>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0" name="组合 57"/>
          <p:cNvGrpSpPr/>
          <p:nvPr/>
        </p:nvGrpSpPr>
        <p:grpSpPr>
          <a:xfrm>
            <a:off x="9448979" y="2412928"/>
            <a:ext cx="374534" cy="371704"/>
            <a:chOff x="7078908" y="5461438"/>
            <a:chExt cx="430461" cy="427208"/>
          </a:xfrm>
          <a:solidFill>
            <a:schemeClr val="bg1">
              <a:lumMod val="50000"/>
            </a:schemeClr>
          </a:solidFill>
        </p:grpSpPr>
        <p:sp>
          <p:nvSpPr>
            <p:cNvPr id="96" name="Freeform 236"/>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97" name="Freeform 237"/>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solidFill>
              <a:srgbClr val="0070C0"/>
            </a:solid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8" name="组合 60"/>
          <p:cNvGrpSpPr/>
          <p:nvPr/>
        </p:nvGrpSpPr>
        <p:grpSpPr>
          <a:xfrm>
            <a:off x="7819445" y="3307859"/>
            <a:ext cx="421704" cy="483972"/>
            <a:chOff x="2733098" y="4187405"/>
            <a:chExt cx="484675" cy="556238"/>
          </a:xfrm>
          <a:solidFill>
            <a:schemeClr val="bg1">
              <a:lumMod val="50000"/>
            </a:schemeClr>
          </a:solidFill>
        </p:grpSpPr>
        <p:sp>
          <p:nvSpPr>
            <p:cNvPr id="99" name="Oval 302"/>
            <p:cNvSpPr>
              <a:spLocks noChangeArrowheads="1"/>
            </p:cNvSpPr>
            <p:nvPr/>
          </p:nvSpPr>
          <p:spPr bwMode="auto">
            <a:xfrm>
              <a:off x="2849117" y="4187405"/>
              <a:ext cx="84574" cy="107344"/>
            </a:xfrm>
            <a:prstGeom prst="ellipse">
              <a:avLst/>
            </a:prstGeom>
            <a:solidFill>
              <a:srgbClr val="0070C0"/>
            </a:solid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0"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rgbClr val="0070C0"/>
            </a:solid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1" name="Freeform 304"/>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2" name="Freeform 305"/>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19" name="Freeform 306"/>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0" name="Freeform 307"/>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1" name="Freeform 308"/>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2" name="Freeform 309"/>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3" name="Freeform 310"/>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4" name="Freeform 311"/>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5" name="Freeform 312"/>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6" name="Freeform 313"/>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7" name="Freeform 314"/>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8" name="Freeform 315"/>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9" name="Freeform 316"/>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0"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1" name="Oval 318"/>
            <p:cNvSpPr>
              <a:spLocks noChangeArrowheads="1"/>
            </p:cNvSpPr>
            <p:nvPr/>
          </p:nvSpPr>
          <p:spPr bwMode="auto">
            <a:xfrm>
              <a:off x="2999832" y="4525702"/>
              <a:ext cx="112766" cy="112766"/>
            </a:xfrm>
            <a:prstGeom prst="ellipse">
              <a:avLst/>
            </a:prstGeom>
            <a:grpFill/>
            <a:ln>
              <a:noFill/>
            </a:ln>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132" name="组合 90"/>
          <p:cNvGrpSpPr/>
          <p:nvPr/>
        </p:nvGrpSpPr>
        <p:grpSpPr bwMode="auto">
          <a:xfrm>
            <a:off x="9408425" y="4290558"/>
            <a:ext cx="436860" cy="374967"/>
            <a:chOff x="3787022" y="1797643"/>
            <a:chExt cx="550817" cy="473832"/>
          </a:xfrm>
        </p:grpSpPr>
        <p:sp>
          <p:nvSpPr>
            <p:cNvPr id="133" name="Oval 217"/>
            <p:cNvSpPr>
              <a:spLocks noChangeArrowheads="1"/>
            </p:cNvSpPr>
            <p:nvPr/>
          </p:nvSpPr>
          <p:spPr bwMode="auto">
            <a:xfrm>
              <a:off x="4007132" y="1931010"/>
              <a:ext cx="108428" cy="135536"/>
            </a:xfrm>
            <a:prstGeom prst="ellipse">
              <a:avLst/>
            </a:prstGeom>
            <a:solidFill>
              <a:srgbClr val="424953"/>
            </a:solidFill>
            <a:ln w="9525">
              <a:noFill/>
              <a:round/>
            </a:ln>
          </p:spPr>
          <p:txBody>
            <a:bodyPr/>
            <a:lstStyle/>
            <a:p>
              <a:endParaRPr lang="zh-CN" altLang="en-US">
                <a:solidFill>
                  <a:srgbClr val="000000"/>
                </a:solidFill>
                <a:latin typeface="Calibri" panose="020F0502020204030204" pitchFamily="34" charset="0"/>
              </a:endParaRPr>
            </a:p>
          </p:txBody>
        </p:sp>
        <p:sp>
          <p:nvSpPr>
            <p:cNvPr id="134" name="Freeform 218"/>
            <p:cNvSpPr/>
            <p:nvPr/>
          </p:nvSpPr>
          <p:spPr bwMode="auto">
            <a:xfrm>
              <a:off x="4079779" y="2081725"/>
              <a:ext cx="96502" cy="133367"/>
            </a:xfrm>
            <a:custGeom>
              <a:avLst/>
              <a:gdLst>
                <a:gd name="T0" fmla="*/ 91423 w 38"/>
                <a:gd name="T1" fmla="*/ 30777 h 52"/>
                <a:gd name="T2" fmla="*/ 60949 w 38"/>
                <a:gd name="T3" fmla="*/ 2565 h 52"/>
                <a:gd name="T4" fmla="*/ 30474 w 38"/>
                <a:gd name="T5" fmla="*/ 2565 h 52"/>
                <a:gd name="T6" fmla="*/ 50791 w 38"/>
                <a:gd name="T7" fmla="*/ 17953 h 52"/>
                <a:gd name="T8" fmla="*/ 22856 w 38"/>
                <a:gd name="T9" fmla="*/ 33342 h 52"/>
                <a:gd name="T10" fmla="*/ 35553 w 38"/>
                <a:gd name="T11" fmla="*/ 53860 h 52"/>
                <a:gd name="T12" fmla="*/ 0 w 38"/>
                <a:gd name="T13" fmla="*/ 133367 h 52"/>
                <a:gd name="T14" fmla="*/ 0 w 38"/>
                <a:gd name="T15" fmla="*/ 133367 h 52"/>
                <a:gd name="T16" fmla="*/ 96502 w 38"/>
                <a:gd name="T17" fmla="*/ 94896 h 52"/>
                <a:gd name="T18" fmla="*/ 91423 w 38"/>
                <a:gd name="T19" fmla="*/ 3077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2"/>
                <a:gd name="T32" fmla="*/ 38 w 38"/>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solidFill>
              <a:srgbClr val="424953"/>
            </a:solidFill>
            <a:ln w="9525">
              <a:noFill/>
              <a:miter lim="800000"/>
            </a:ln>
          </p:spPr>
          <p:txBody>
            <a:bodyPr/>
            <a:lstStyle/>
            <a:p>
              <a:endParaRPr lang="zh-CN" altLang="en-US">
                <a:solidFill>
                  <a:srgbClr val="000000"/>
                </a:solidFill>
                <a:latin typeface="Calibri" panose="020F0502020204030204" pitchFamily="34" charset="0"/>
              </a:endParaRPr>
            </a:p>
          </p:txBody>
        </p:sp>
        <p:sp>
          <p:nvSpPr>
            <p:cNvPr id="135" name="Freeform 219"/>
            <p:cNvSpPr/>
            <p:nvPr/>
          </p:nvSpPr>
          <p:spPr bwMode="auto">
            <a:xfrm>
              <a:off x="3948581" y="2081725"/>
              <a:ext cx="95417" cy="133367"/>
            </a:xfrm>
            <a:custGeom>
              <a:avLst/>
              <a:gdLst>
                <a:gd name="T0" fmla="*/ 59313 w 37"/>
                <a:gd name="T1" fmla="*/ 53860 h 52"/>
                <a:gd name="T2" fmla="*/ 72207 w 37"/>
                <a:gd name="T3" fmla="*/ 33342 h 52"/>
                <a:gd name="T4" fmla="*/ 43840 w 37"/>
                <a:gd name="T5" fmla="*/ 17953 h 52"/>
                <a:gd name="T6" fmla="*/ 64471 w 37"/>
                <a:gd name="T7" fmla="*/ 0 h 52"/>
                <a:gd name="T8" fmla="*/ 38683 w 37"/>
                <a:gd name="T9" fmla="*/ 2565 h 52"/>
                <a:gd name="T10" fmla="*/ 38683 w 37"/>
                <a:gd name="T11" fmla="*/ 2565 h 52"/>
                <a:gd name="T12" fmla="*/ 5158 w 37"/>
                <a:gd name="T13" fmla="*/ 30777 h 52"/>
                <a:gd name="T14" fmla="*/ 0 w 37"/>
                <a:gd name="T15" fmla="*/ 94896 h 52"/>
                <a:gd name="T16" fmla="*/ 95417 w 37"/>
                <a:gd name="T17" fmla="*/ 133367 h 52"/>
                <a:gd name="T18" fmla="*/ 95417 w 37"/>
                <a:gd name="T19" fmla="*/ 133367 h 52"/>
                <a:gd name="T20" fmla="*/ 59313 w 37"/>
                <a:gd name="T21" fmla="*/ 5386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2"/>
                <a:gd name="T35" fmla="*/ 37 w 37"/>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solidFill>
              <a:srgbClr val="424953"/>
            </a:solidFill>
            <a:ln w="9525">
              <a:noFill/>
              <a:miter lim="800000"/>
            </a:ln>
          </p:spPr>
          <p:txBody>
            <a:bodyPr/>
            <a:lstStyle/>
            <a:p>
              <a:endParaRPr lang="zh-CN" altLang="en-US">
                <a:solidFill>
                  <a:srgbClr val="000000"/>
                </a:solidFill>
                <a:latin typeface="Calibri" panose="020F0502020204030204" pitchFamily="34" charset="0"/>
              </a:endParaRPr>
            </a:p>
          </p:txBody>
        </p:sp>
        <p:sp>
          <p:nvSpPr>
            <p:cNvPr id="136" name="Freeform 220"/>
            <p:cNvSpPr/>
            <p:nvPr/>
          </p:nvSpPr>
          <p:spPr bwMode="auto">
            <a:xfrm>
              <a:off x="4043998" y="2081725"/>
              <a:ext cx="35782" cy="28191"/>
            </a:xfrm>
            <a:custGeom>
              <a:avLst/>
              <a:gdLst>
                <a:gd name="T0" fmla="*/ 30360 w 33"/>
                <a:gd name="T1" fmla="*/ 28191 h 26"/>
                <a:gd name="T2" fmla="*/ 30360 w 33"/>
                <a:gd name="T3" fmla="*/ 28191 h 26"/>
                <a:gd name="T4" fmla="*/ 35782 w 33"/>
                <a:gd name="T5" fmla="*/ 26022 h 26"/>
                <a:gd name="T6" fmla="*/ 30360 w 33"/>
                <a:gd name="T7" fmla="*/ 0 h 26"/>
                <a:gd name="T8" fmla="*/ 7590 w 33"/>
                <a:gd name="T9" fmla="*/ 0 h 26"/>
                <a:gd name="T10" fmla="*/ 0 w 33"/>
                <a:gd name="T11" fmla="*/ 26022 h 26"/>
                <a:gd name="T12" fmla="*/ 4337 w 33"/>
                <a:gd name="T13" fmla="*/ 28191 h 26"/>
                <a:gd name="T14" fmla="*/ 4337 w 33"/>
                <a:gd name="T15" fmla="*/ 28191 h 26"/>
                <a:gd name="T16" fmla="*/ 30360 w 33"/>
                <a:gd name="T17" fmla="*/ 28191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6"/>
                <a:gd name="T29" fmla="*/ 33 w 3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6">
                  <a:moveTo>
                    <a:pt x="28" y="26"/>
                  </a:moveTo>
                  <a:lnTo>
                    <a:pt x="28" y="26"/>
                  </a:lnTo>
                  <a:lnTo>
                    <a:pt x="33" y="24"/>
                  </a:lnTo>
                  <a:lnTo>
                    <a:pt x="28" y="0"/>
                  </a:lnTo>
                  <a:lnTo>
                    <a:pt x="7" y="0"/>
                  </a:lnTo>
                  <a:lnTo>
                    <a:pt x="0" y="24"/>
                  </a:lnTo>
                  <a:lnTo>
                    <a:pt x="4" y="26"/>
                  </a:lnTo>
                  <a:lnTo>
                    <a:pt x="28" y="26"/>
                  </a:lnTo>
                  <a:close/>
                </a:path>
              </a:pathLst>
            </a:custGeom>
            <a:solidFill>
              <a:srgbClr val="424953"/>
            </a:solidFill>
            <a:ln w="9525">
              <a:noFill/>
              <a:miter lim="800000"/>
            </a:ln>
          </p:spPr>
          <p:txBody>
            <a:bodyPr/>
            <a:lstStyle/>
            <a:p>
              <a:endParaRPr lang="zh-CN" altLang="en-US">
                <a:solidFill>
                  <a:srgbClr val="000000"/>
                </a:solidFill>
                <a:latin typeface="Calibri" panose="020F0502020204030204" pitchFamily="34" charset="0"/>
              </a:endParaRPr>
            </a:p>
          </p:txBody>
        </p:sp>
        <p:sp>
          <p:nvSpPr>
            <p:cNvPr id="137" name="Freeform 221"/>
            <p:cNvSpPr/>
            <p:nvPr/>
          </p:nvSpPr>
          <p:spPr bwMode="auto">
            <a:xfrm>
              <a:off x="4043998" y="2109916"/>
              <a:ext cx="35782" cy="108428"/>
            </a:xfrm>
            <a:custGeom>
              <a:avLst/>
              <a:gdLst>
                <a:gd name="T0" fmla="*/ 30670 w 14"/>
                <a:gd name="T1" fmla="*/ 0 h 42"/>
                <a:gd name="T2" fmla="*/ 30670 w 14"/>
                <a:gd name="T3" fmla="*/ 0 h 42"/>
                <a:gd name="T4" fmla="*/ 5112 w 14"/>
                <a:gd name="T5" fmla="*/ 0 h 42"/>
                <a:gd name="T6" fmla="*/ 5112 w 14"/>
                <a:gd name="T7" fmla="*/ 0 h 42"/>
                <a:gd name="T8" fmla="*/ 0 w 14"/>
                <a:gd name="T9" fmla="*/ 105846 h 42"/>
                <a:gd name="T10" fmla="*/ 0 w 14"/>
                <a:gd name="T11" fmla="*/ 105846 h 42"/>
                <a:gd name="T12" fmla="*/ 17891 w 14"/>
                <a:gd name="T13" fmla="*/ 108428 h 42"/>
                <a:gd name="T14" fmla="*/ 35782 w 14"/>
                <a:gd name="T15" fmla="*/ 105846 h 42"/>
                <a:gd name="T16" fmla="*/ 35782 w 14"/>
                <a:gd name="T17" fmla="*/ 105846 h 42"/>
                <a:gd name="T18" fmla="*/ 30670 w 14"/>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2"/>
                <a:gd name="T32" fmla="*/ 14 w 14"/>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solidFill>
              <a:srgbClr val="424953"/>
            </a:solidFill>
            <a:ln w="9525">
              <a:noFill/>
              <a:miter lim="800000"/>
            </a:ln>
          </p:spPr>
          <p:txBody>
            <a:bodyPr/>
            <a:lstStyle/>
            <a:p>
              <a:endParaRPr lang="zh-CN" altLang="en-US">
                <a:solidFill>
                  <a:srgbClr val="000000"/>
                </a:solidFill>
                <a:latin typeface="Calibri" panose="020F0502020204030204" pitchFamily="34" charset="0"/>
              </a:endParaRPr>
            </a:p>
          </p:txBody>
        </p:sp>
        <p:sp>
          <p:nvSpPr>
            <p:cNvPr id="138" name="Freeform 222"/>
            <p:cNvSpPr/>
            <p:nvPr/>
          </p:nvSpPr>
          <p:spPr bwMode="auto">
            <a:xfrm>
              <a:off x="3826056" y="2032933"/>
              <a:ext cx="460821" cy="238542"/>
            </a:xfrm>
            <a:custGeom>
              <a:avLst/>
              <a:gdLst>
                <a:gd name="T0" fmla="*/ 235531 w 180"/>
                <a:gd name="T1" fmla="*/ 238542 h 93"/>
                <a:gd name="T2" fmla="*/ 0 w 180"/>
                <a:gd name="T3" fmla="*/ 0 h 93"/>
                <a:gd name="T4" fmla="*/ 58883 w 180"/>
                <a:gd name="T5" fmla="*/ 0 h 93"/>
                <a:gd name="T6" fmla="*/ 235531 w 180"/>
                <a:gd name="T7" fmla="*/ 179548 h 93"/>
                <a:gd name="T8" fmla="*/ 404498 w 180"/>
                <a:gd name="T9" fmla="*/ 56429 h 93"/>
                <a:gd name="T10" fmla="*/ 460821 w 180"/>
                <a:gd name="T11" fmla="*/ 76949 h 93"/>
                <a:gd name="T12" fmla="*/ 235531 w 180"/>
                <a:gd name="T13" fmla="*/ 238542 h 93"/>
                <a:gd name="T14" fmla="*/ 0 60000 65536"/>
                <a:gd name="T15" fmla="*/ 0 60000 65536"/>
                <a:gd name="T16" fmla="*/ 0 60000 65536"/>
                <a:gd name="T17" fmla="*/ 0 60000 65536"/>
                <a:gd name="T18" fmla="*/ 0 60000 65536"/>
                <a:gd name="T19" fmla="*/ 0 60000 65536"/>
                <a:gd name="T20" fmla="*/ 0 60000 65536"/>
                <a:gd name="T21" fmla="*/ 0 w 180"/>
                <a:gd name="T22" fmla="*/ 0 h 93"/>
                <a:gd name="T23" fmla="*/ 180 w 1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solidFill>
              <a:srgbClr val="424953"/>
            </a:solidFill>
            <a:ln w="9525">
              <a:noFill/>
              <a:miter lim="800000"/>
            </a:ln>
          </p:spPr>
          <p:txBody>
            <a:bodyPr/>
            <a:lstStyle/>
            <a:p>
              <a:endParaRPr lang="zh-CN" altLang="en-US">
                <a:solidFill>
                  <a:srgbClr val="000000"/>
                </a:solidFill>
                <a:latin typeface="Calibri" panose="020F0502020204030204" pitchFamily="34" charset="0"/>
              </a:endParaRPr>
            </a:p>
          </p:txBody>
        </p:sp>
        <p:sp>
          <p:nvSpPr>
            <p:cNvPr id="139" name="Freeform 223"/>
            <p:cNvSpPr/>
            <p:nvPr/>
          </p:nvSpPr>
          <p:spPr bwMode="auto">
            <a:xfrm>
              <a:off x="3787022" y="1979802"/>
              <a:ext cx="133367" cy="66142"/>
            </a:xfrm>
            <a:custGeom>
              <a:avLst/>
              <a:gdLst>
                <a:gd name="T0" fmla="*/ 133367 w 123"/>
                <a:gd name="T1" fmla="*/ 66142 h 61"/>
                <a:gd name="T2" fmla="*/ 67226 w 123"/>
                <a:gd name="T3" fmla="*/ 0 h 61"/>
                <a:gd name="T4" fmla="*/ 0 w 123"/>
                <a:gd name="T5" fmla="*/ 66142 h 61"/>
                <a:gd name="T6" fmla="*/ 133367 w 123"/>
                <a:gd name="T7" fmla="*/ 66142 h 61"/>
                <a:gd name="T8" fmla="*/ 0 60000 65536"/>
                <a:gd name="T9" fmla="*/ 0 60000 65536"/>
                <a:gd name="T10" fmla="*/ 0 60000 65536"/>
                <a:gd name="T11" fmla="*/ 0 60000 65536"/>
                <a:gd name="T12" fmla="*/ 0 w 123"/>
                <a:gd name="T13" fmla="*/ 0 h 61"/>
                <a:gd name="T14" fmla="*/ 123 w 123"/>
                <a:gd name="T15" fmla="*/ 61 h 61"/>
              </a:gdLst>
              <a:ahLst/>
              <a:cxnLst>
                <a:cxn ang="T8">
                  <a:pos x="T0" y="T1"/>
                </a:cxn>
                <a:cxn ang="T9">
                  <a:pos x="T2" y="T3"/>
                </a:cxn>
                <a:cxn ang="T10">
                  <a:pos x="T4" y="T5"/>
                </a:cxn>
                <a:cxn ang="T11">
                  <a:pos x="T6" y="T7"/>
                </a:cxn>
              </a:cxnLst>
              <a:rect l="T12" t="T13" r="T14" b="T15"/>
              <a:pathLst>
                <a:path w="123" h="61">
                  <a:moveTo>
                    <a:pt x="123" y="61"/>
                  </a:moveTo>
                  <a:lnTo>
                    <a:pt x="62" y="0"/>
                  </a:lnTo>
                  <a:lnTo>
                    <a:pt x="0" y="61"/>
                  </a:lnTo>
                  <a:lnTo>
                    <a:pt x="123" y="61"/>
                  </a:lnTo>
                  <a:close/>
                </a:path>
              </a:pathLst>
            </a:custGeom>
            <a:solidFill>
              <a:srgbClr val="424953"/>
            </a:solidFill>
            <a:ln w="9525">
              <a:noFill/>
              <a:miter lim="800000"/>
            </a:ln>
          </p:spPr>
          <p:txBody>
            <a:bodyPr/>
            <a:lstStyle/>
            <a:p>
              <a:endParaRPr lang="zh-CN" altLang="en-US">
                <a:solidFill>
                  <a:srgbClr val="000000"/>
                </a:solidFill>
                <a:latin typeface="Calibri" panose="020F0502020204030204" pitchFamily="34" charset="0"/>
              </a:endParaRPr>
            </a:p>
          </p:txBody>
        </p:sp>
        <p:sp>
          <p:nvSpPr>
            <p:cNvPr id="140" name="Freeform 224"/>
            <p:cNvSpPr/>
            <p:nvPr/>
          </p:nvSpPr>
          <p:spPr bwMode="auto">
            <a:xfrm>
              <a:off x="3837984" y="1797643"/>
              <a:ext cx="461905" cy="235290"/>
            </a:xfrm>
            <a:custGeom>
              <a:avLst/>
              <a:gdLst>
                <a:gd name="T0" fmla="*/ 461905 w 180"/>
                <a:gd name="T1" fmla="*/ 235290 h 92"/>
                <a:gd name="T2" fmla="*/ 402884 w 180"/>
                <a:gd name="T3" fmla="*/ 235290 h 92"/>
                <a:gd name="T4" fmla="*/ 225820 w 180"/>
                <a:gd name="T5" fmla="*/ 58823 h 92"/>
                <a:gd name="T6" fmla="*/ 53889 w 180"/>
                <a:gd name="T7" fmla="*/ 179025 h 92"/>
                <a:gd name="T8" fmla="*/ 0 w 180"/>
                <a:gd name="T9" fmla="*/ 161122 h 92"/>
                <a:gd name="T10" fmla="*/ 225820 w 180"/>
                <a:gd name="T11" fmla="*/ 0 h 92"/>
                <a:gd name="T12" fmla="*/ 461905 w 180"/>
                <a:gd name="T13" fmla="*/ 235290 h 92"/>
                <a:gd name="T14" fmla="*/ 0 60000 65536"/>
                <a:gd name="T15" fmla="*/ 0 60000 65536"/>
                <a:gd name="T16" fmla="*/ 0 60000 65536"/>
                <a:gd name="T17" fmla="*/ 0 60000 65536"/>
                <a:gd name="T18" fmla="*/ 0 60000 65536"/>
                <a:gd name="T19" fmla="*/ 0 60000 65536"/>
                <a:gd name="T20" fmla="*/ 0 60000 65536"/>
                <a:gd name="T21" fmla="*/ 0 w 180"/>
                <a:gd name="T22" fmla="*/ 0 h 92"/>
                <a:gd name="T23" fmla="*/ 180 w 180"/>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solidFill>
              <a:srgbClr val="424953"/>
            </a:solidFill>
            <a:ln w="9525">
              <a:noFill/>
              <a:miter lim="800000"/>
            </a:ln>
          </p:spPr>
          <p:txBody>
            <a:bodyPr/>
            <a:lstStyle/>
            <a:p>
              <a:endParaRPr lang="zh-CN" altLang="en-US">
                <a:solidFill>
                  <a:srgbClr val="000000"/>
                </a:solidFill>
                <a:latin typeface="Calibri" panose="020F0502020204030204" pitchFamily="34" charset="0"/>
              </a:endParaRPr>
            </a:p>
          </p:txBody>
        </p:sp>
        <p:sp>
          <p:nvSpPr>
            <p:cNvPr id="141" name="Freeform 225"/>
            <p:cNvSpPr/>
            <p:nvPr/>
          </p:nvSpPr>
          <p:spPr bwMode="auto">
            <a:xfrm>
              <a:off x="4202303" y="2021005"/>
              <a:ext cx="135536" cy="68310"/>
            </a:xfrm>
            <a:custGeom>
              <a:avLst/>
              <a:gdLst>
                <a:gd name="T0" fmla="*/ 0 w 125"/>
                <a:gd name="T1" fmla="*/ 0 h 63"/>
                <a:gd name="T2" fmla="*/ 69394 w 125"/>
                <a:gd name="T3" fmla="*/ 68310 h 63"/>
                <a:gd name="T4" fmla="*/ 135536 w 125"/>
                <a:gd name="T5" fmla="*/ 0 h 63"/>
                <a:gd name="T6" fmla="*/ 0 w 125"/>
                <a:gd name="T7" fmla="*/ 0 h 63"/>
                <a:gd name="T8" fmla="*/ 0 60000 65536"/>
                <a:gd name="T9" fmla="*/ 0 60000 65536"/>
                <a:gd name="T10" fmla="*/ 0 60000 65536"/>
                <a:gd name="T11" fmla="*/ 0 60000 65536"/>
                <a:gd name="T12" fmla="*/ 0 w 125"/>
                <a:gd name="T13" fmla="*/ 0 h 63"/>
                <a:gd name="T14" fmla="*/ 125 w 125"/>
                <a:gd name="T15" fmla="*/ 63 h 63"/>
              </a:gdLst>
              <a:ahLst/>
              <a:cxnLst>
                <a:cxn ang="T8">
                  <a:pos x="T0" y="T1"/>
                </a:cxn>
                <a:cxn ang="T9">
                  <a:pos x="T2" y="T3"/>
                </a:cxn>
                <a:cxn ang="T10">
                  <a:pos x="T4" y="T5"/>
                </a:cxn>
                <a:cxn ang="T11">
                  <a:pos x="T6" y="T7"/>
                </a:cxn>
              </a:cxnLst>
              <a:rect l="T12" t="T13" r="T14" b="T15"/>
              <a:pathLst>
                <a:path w="125" h="63">
                  <a:moveTo>
                    <a:pt x="0" y="0"/>
                  </a:moveTo>
                  <a:lnTo>
                    <a:pt x="64" y="63"/>
                  </a:lnTo>
                  <a:lnTo>
                    <a:pt x="125" y="0"/>
                  </a:lnTo>
                  <a:lnTo>
                    <a:pt x="0" y="0"/>
                  </a:lnTo>
                  <a:close/>
                </a:path>
              </a:pathLst>
            </a:custGeom>
            <a:solidFill>
              <a:srgbClr val="424953"/>
            </a:solidFill>
            <a:ln w="9525">
              <a:noFill/>
              <a:miter lim="800000"/>
            </a:ln>
          </p:spPr>
          <p:txBody>
            <a:bodyPr/>
            <a:lstStyle/>
            <a:p>
              <a:endParaRPr lang="zh-CN" altLang="en-US">
                <a:solidFill>
                  <a:srgbClr val="000000"/>
                </a:solidFill>
                <a:latin typeface="Calibri" panose="020F0502020204030204" pitchFamily="34" charset="0"/>
              </a:endParaRPr>
            </a:p>
          </p:txBody>
        </p:sp>
      </p:grpSp>
      <p:sp>
        <p:nvSpPr>
          <p:cNvPr id="142" name="KSO_Shape"/>
          <p:cNvSpPr/>
          <p:nvPr/>
        </p:nvSpPr>
        <p:spPr bwMode="auto">
          <a:xfrm>
            <a:off x="370129" y="4499285"/>
            <a:ext cx="217000" cy="274684"/>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43" name="组合 142"/>
          <p:cNvGrpSpPr/>
          <p:nvPr/>
        </p:nvGrpSpPr>
        <p:grpSpPr>
          <a:xfrm>
            <a:off x="587699" y="4435083"/>
            <a:ext cx="2025473" cy="398780"/>
            <a:chOff x="6046989" y="3947708"/>
            <a:chExt cx="2025473" cy="398780"/>
          </a:xfrm>
        </p:grpSpPr>
        <p:sp>
          <p:nvSpPr>
            <p:cNvPr id="144" name="TextBox 143"/>
            <p:cNvSpPr txBox="1"/>
            <p:nvPr/>
          </p:nvSpPr>
          <p:spPr>
            <a:xfrm>
              <a:off x="6046989" y="3947708"/>
              <a:ext cx="2025473" cy="398780"/>
            </a:xfrm>
            <a:prstGeom prst="rect">
              <a:avLst/>
            </a:prstGeom>
          </p:spPr>
          <p:txBody>
            <a:bodyPr wrap="square">
              <a:spAutoFit/>
            </a:bodyPr>
            <a:lstStyle>
              <a:defPPr>
                <a:defRPr lang="zh-CN"/>
              </a:defPPr>
              <a:lvl1pPr algn="ctr">
                <a:defRPr sz="2800">
                  <a:solidFill>
                    <a:schemeClr val="bg1">
                      <a:lumMod val="50000"/>
                    </a:schemeClr>
                  </a:solidFill>
                  <a:latin typeface="幼圆" panose="02010509060101010101" pitchFamily="49" charset="-122"/>
                  <a:ea typeface="幼圆" panose="02010509060101010101" pitchFamily="49" charset="-122"/>
                </a:defRPr>
              </a:lvl1pPr>
            </a:lstStyle>
            <a:p>
              <a:pPr algn="l"/>
              <a:r>
                <a:rPr lang="zh-CN" altLang="en-US" sz="2000" b="1" dirty="0" smtClean="0"/>
                <a:t>汇报人：周苏</a:t>
              </a:r>
              <a:endParaRPr lang="zh-CN" altLang="en-US" sz="2000" b="1" dirty="0" smtClean="0"/>
            </a:p>
          </p:txBody>
        </p:sp>
        <p:cxnSp>
          <p:nvCxnSpPr>
            <p:cNvPr id="145" name="直接连接符 144"/>
            <p:cNvCxnSpPr/>
            <p:nvPr/>
          </p:nvCxnSpPr>
          <p:spPr>
            <a:xfrm>
              <a:off x="6118427" y="4280892"/>
              <a:ext cx="158417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21757 -0.65347 L 0.07279 0.21944 " pathEditMode="relative" rAng="0" ptsTypes="AA">
                                      <p:cBhvr>
                                        <p:cTn id="6" dur="2000" fill="hold"/>
                                        <p:tgtEl>
                                          <p:spTgt spid="58"/>
                                        </p:tgtEl>
                                        <p:attrNameLst>
                                          <p:attrName>ppt_x</p:attrName>
                                          <p:attrName>ppt_y</p:attrName>
                                        </p:attrNameLst>
                                      </p:cBhvr>
                                      <p:rCtr x="14500" y="43700"/>
                                    </p:animMotion>
                                  </p:childTnLst>
                                </p:cTn>
                              </p:par>
                              <p:par>
                                <p:cTn id="7" presetID="0" presetClass="path" presetSubtype="0" accel="50000" decel="50000" fill="hold" nodeType="withEffect">
                                  <p:stCondLst>
                                    <p:cond delay="0"/>
                                  </p:stCondLst>
                                  <p:childTnLst>
                                    <p:animMotion origin="layout" path="M 0.44054 0.01018 L -0.06265 0.00023 " pathEditMode="relative" rAng="0" ptsTypes="AA">
                                      <p:cBhvr>
                                        <p:cTn id="8" dur="2000" fill="hold"/>
                                        <p:tgtEl>
                                          <p:spTgt spid="56"/>
                                        </p:tgtEl>
                                        <p:attrNameLst>
                                          <p:attrName>ppt_x</p:attrName>
                                          <p:attrName>ppt_y</p:attrName>
                                        </p:attrNameLst>
                                      </p:cBhvr>
                                      <p:rCtr x="-25200" y="-500"/>
                                    </p:animMotion>
                                  </p:childTnLst>
                                </p:cTn>
                              </p:par>
                              <p:par>
                                <p:cTn id="9" presetID="0" presetClass="path" presetSubtype="0" accel="50000" decel="50000" fill="hold" nodeType="withEffect">
                                  <p:stCondLst>
                                    <p:cond delay="0"/>
                                  </p:stCondLst>
                                  <p:childTnLst>
                                    <p:animMotion origin="layout" path="M -0.17168 0.57863 L 0.05654 -0.1871 " pathEditMode="relative" rAng="0" ptsTypes="AA">
                                      <p:cBhvr>
                                        <p:cTn id="10" dur="2000" fill="hold"/>
                                        <p:tgtEl>
                                          <p:spTgt spid="57"/>
                                        </p:tgtEl>
                                        <p:attrNameLst>
                                          <p:attrName>ppt_x</p:attrName>
                                          <p:attrName>ppt_y</p:attrName>
                                        </p:attrNameLst>
                                      </p:cBhvr>
                                      <p:rCtr x="11400" y="-38300"/>
                                    </p:animMotion>
                                  </p:childTnLst>
                                </p:cTn>
                              </p:par>
                            </p:childTnLst>
                          </p:cTn>
                        </p:par>
                        <p:par>
                          <p:cTn id="11" fill="hold">
                            <p:stCondLst>
                              <p:cond delay="2000"/>
                            </p:stCondLst>
                            <p:childTnLst>
                              <p:par>
                                <p:cTn id="12" presetID="21" presetClass="entr" presetSubtype="1"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heel(1)">
                                      <p:cBhvr>
                                        <p:cTn id="14" dur="2000"/>
                                        <p:tgtEl>
                                          <p:spTgt spid="53"/>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heel(1)">
                                      <p:cBhvr>
                                        <p:cTn id="17" dur="2000"/>
                                        <p:tgtEl>
                                          <p:spTgt spid="55"/>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wheel(1)">
                                      <p:cBhvr>
                                        <p:cTn id="20" dur="2000"/>
                                        <p:tgtEl>
                                          <p:spTgt spid="54"/>
                                        </p:tgtEl>
                                      </p:cBhvr>
                                    </p:animEffect>
                                  </p:childTnLst>
                                </p:cTn>
                              </p:par>
                            </p:childTnLst>
                          </p:cTn>
                        </p:par>
                        <p:par>
                          <p:cTn id="21" fill="hold">
                            <p:stCondLst>
                              <p:cond delay="4000"/>
                            </p:stCondLst>
                            <p:childTnLst>
                              <p:par>
                                <p:cTn id="22" presetID="53" presetClass="entr" presetSubtype="16" fill="hold" nodeType="after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p:cTn id="24" dur="500" fill="hold"/>
                                        <p:tgtEl>
                                          <p:spTgt spid="62"/>
                                        </p:tgtEl>
                                        <p:attrNameLst>
                                          <p:attrName>ppt_w</p:attrName>
                                        </p:attrNameLst>
                                      </p:cBhvr>
                                      <p:tavLst>
                                        <p:tav tm="0">
                                          <p:val>
                                            <p:fltVal val="0"/>
                                          </p:val>
                                        </p:tav>
                                        <p:tav tm="100000">
                                          <p:val>
                                            <p:strVal val="#ppt_w"/>
                                          </p:val>
                                        </p:tav>
                                      </p:tavLst>
                                    </p:anim>
                                    <p:anim calcmode="lin" valueType="num">
                                      <p:cBhvr>
                                        <p:cTn id="25" dur="500" fill="hold"/>
                                        <p:tgtEl>
                                          <p:spTgt spid="62"/>
                                        </p:tgtEl>
                                        <p:attrNameLst>
                                          <p:attrName>ppt_h</p:attrName>
                                        </p:attrNameLst>
                                      </p:cBhvr>
                                      <p:tavLst>
                                        <p:tav tm="0">
                                          <p:val>
                                            <p:fltVal val="0"/>
                                          </p:val>
                                        </p:tav>
                                        <p:tav tm="100000">
                                          <p:val>
                                            <p:strVal val="#ppt_h"/>
                                          </p:val>
                                        </p:tav>
                                      </p:tavLst>
                                    </p:anim>
                                    <p:animEffect transition="in" filter="fade">
                                      <p:cBhvr>
                                        <p:cTn id="26" dur="500"/>
                                        <p:tgtEl>
                                          <p:spTgt spid="62"/>
                                        </p:tgtEl>
                                      </p:cBhvr>
                                    </p:animEffect>
                                  </p:childTnLst>
                                </p:cTn>
                              </p:par>
                              <p:par>
                                <p:cTn id="27" presetID="53" presetClass="entr" presetSubtype="16"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par>
                                <p:cTn id="32" presetID="53" presetClass="entr" presetSubtype="16" fill="hold" nodeType="with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500" fill="hold"/>
                                        <p:tgtEl>
                                          <p:spTgt spid="77"/>
                                        </p:tgtEl>
                                        <p:attrNameLst>
                                          <p:attrName>ppt_w</p:attrName>
                                        </p:attrNameLst>
                                      </p:cBhvr>
                                      <p:tavLst>
                                        <p:tav tm="0">
                                          <p:val>
                                            <p:fltVal val="0"/>
                                          </p:val>
                                        </p:tav>
                                        <p:tav tm="100000">
                                          <p:val>
                                            <p:strVal val="#ppt_w"/>
                                          </p:val>
                                        </p:tav>
                                      </p:tavLst>
                                    </p:anim>
                                    <p:anim calcmode="lin" valueType="num">
                                      <p:cBhvr>
                                        <p:cTn id="35" dur="500" fill="hold"/>
                                        <p:tgtEl>
                                          <p:spTgt spid="77"/>
                                        </p:tgtEl>
                                        <p:attrNameLst>
                                          <p:attrName>ppt_h</p:attrName>
                                        </p:attrNameLst>
                                      </p:cBhvr>
                                      <p:tavLst>
                                        <p:tav tm="0">
                                          <p:val>
                                            <p:fltVal val="0"/>
                                          </p:val>
                                        </p:tav>
                                        <p:tav tm="100000">
                                          <p:val>
                                            <p:strVal val="#ppt_h"/>
                                          </p:val>
                                        </p:tav>
                                      </p:tavLst>
                                    </p:anim>
                                    <p:animEffect transition="in" filter="fade">
                                      <p:cBhvr>
                                        <p:cTn id="36" dur="500"/>
                                        <p:tgtEl>
                                          <p:spTgt spid="77"/>
                                        </p:tgtEl>
                                      </p:cBhvr>
                                    </p:animEffect>
                                  </p:childTnLst>
                                </p:cTn>
                              </p:par>
                            </p:childTnLst>
                          </p:cTn>
                        </p:par>
                        <p:par>
                          <p:cTn id="37" fill="hold">
                            <p:stCondLst>
                              <p:cond delay="4500"/>
                            </p:stCondLst>
                            <p:childTnLst>
                              <p:par>
                                <p:cTn id="38" presetID="22" presetClass="entr" presetSubtype="8" fill="hold" nodeType="afterEffect">
                                  <p:stCondLst>
                                    <p:cond delay="0"/>
                                  </p:stCondLst>
                                  <p:childTnLst>
                                    <p:set>
                                      <p:cBhvr>
                                        <p:cTn id="39" dur="1" fill="hold">
                                          <p:stCondLst>
                                            <p:cond delay="0"/>
                                          </p:stCondLst>
                                        </p:cTn>
                                        <p:tgtEl>
                                          <p:spTgt spid="59">
                                            <p:txEl>
                                              <p:pRg st="0" end="0"/>
                                            </p:txEl>
                                          </p:spTgt>
                                        </p:tgtEl>
                                        <p:attrNameLst>
                                          <p:attrName>style.visibility</p:attrName>
                                        </p:attrNameLst>
                                      </p:cBhvr>
                                      <p:to>
                                        <p:strVal val="visible"/>
                                      </p:to>
                                    </p:set>
                                    <p:animEffect transition="in" filter="wipe(left)">
                                      <p:cBhvr>
                                        <p:cTn id="40" dur="2000"/>
                                        <p:tgtEl>
                                          <p:spTgt spid="59">
                                            <p:txEl>
                                              <p:pRg st="0" end="0"/>
                                            </p:txEl>
                                          </p:spTgt>
                                        </p:tgtEl>
                                      </p:cBhvr>
                                    </p:animEffect>
                                  </p:childTnLst>
                                </p:cTn>
                              </p:par>
                            </p:childTnLst>
                          </p:cTn>
                        </p:par>
                        <p:par>
                          <p:cTn id="41" fill="hold">
                            <p:stCondLst>
                              <p:cond delay="6500"/>
                            </p:stCondLst>
                            <p:childTnLst>
                              <p:par>
                                <p:cTn id="42" presetID="21" presetClass="entr" presetSubtype="1" fill="hold" grpId="0"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heel(1)">
                                      <p:cBhvr>
                                        <p:cTn id="44" dur="2000"/>
                                        <p:tgtEl>
                                          <p:spTgt spid="44"/>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heel(1)">
                                      <p:cBhvr>
                                        <p:cTn id="47" dur="2000"/>
                                        <p:tgtEl>
                                          <p:spTgt spid="51"/>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heel(1)">
                                      <p:cBhvr>
                                        <p:cTn id="50" dur="2000"/>
                                        <p:tgtEl>
                                          <p:spTgt spid="42"/>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2000"/>
                                        <p:tgtEl>
                                          <p:spTgt spid="43"/>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heel(1)">
                                      <p:cBhvr>
                                        <p:cTn id="56" dur="2000"/>
                                        <p:tgtEl>
                                          <p:spTgt spid="50"/>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heel(1)">
                                      <p:cBhvr>
                                        <p:cTn id="59" dur="2000"/>
                                        <p:tgtEl>
                                          <p:spTgt spid="52"/>
                                        </p:tgtEl>
                                      </p:cBhvr>
                                    </p:animEffect>
                                  </p:childTnLst>
                                </p:cTn>
                              </p:par>
                            </p:childTnLst>
                          </p:cTn>
                        </p:par>
                        <p:par>
                          <p:cTn id="60" fill="hold">
                            <p:stCondLst>
                              <p:cond delay="8500"/>
                            </p:stCondLst>
                            <p:childTnLst>
                              <p:par>
                                <p:cTn id="61" presetID="10" presetClass="entr" presetSubtype="0" fill="hold"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fade">
                                      <p:cBhvr>
                                        <p:cTn id="63" dur="2000"/>
                                        <p:tgtEl>
                                          <p:spTgt spid="90"/>
                                        </p:tgtEl>
                                      </p:cBhvr>
                                    </p:animEffect>
                                  </p:childTnLst>
                                </p:cTn>
                              </p:par>
                              <p:par>
                                <p:cTn id="64" presetID="10" presetClass="entr" presetSubtype="0" fill="hold" nodeType="withEffect">
                                  <p:stCondLst>
                                    <p:cond delay="0"/>
                                  </p:stCondLst>
                                  <p:childTnLst>
                                    <p:set>
                                      <p:cBhvr>
                                        <p:cTn id="65" dur="1" fill="hold">
                                          <p:stCondLst>
                                            <p:cond delay="0"/>
                                          </p:stCondLst>
                                        </p:cTn>
                                        <p:tgtEl>
                                          <p:spTgt spid="98"/>
                                        </p:tgtEl>
                                        <p:attrNameLst>
                                          <p:attrName>style.visibility</p:attrName>
                                        </p:attrNameLst>
                                      </p:cBhvr>
                                      <p:to>
                                        <p:strVal val="visible"/>
                                      </p:to>
                                    </p:set>
                                    <p:animEffect transition="in" filter="fade">
                                      <p:cBhvr>
                                        <p:cTn id="66" dur="2000"/>
                                        <p:tgtEl>
                                          <p:spTgt spid="98"/>
                                        </p:tgtEl>
                                      </p:cBhvr>
                                    </p:animEffect>
                                  </p:childTnLst>
                                </p:cTn>
                              </p:par>
                              <p:par>
                                <p:cTn id="67" presetID="10" presetClass="entr" presetSubtype="0" fill="hold" nodeType="withEffect">
                                  <p:stCondLst>
                                    <p:cond delay="0"/>
                                  </p:stCondLst>
                                  <p:childTnLst>
                                    <p:set>
                                      <p:cBhvr>
                                        <p:cTn id="68" dur="1" fill="hold">
                                          <p:stCondLst>
                                            <p:cond delay="0"/>
                                          </p:stCondLst>
                                        </p:cTn>
                                        <p:tgtEl>
                                          <p:spTgt spid="132"/>
                                        </p:tgtEl>
                                        <p:attrNameLst>
                                          <p:attrName>style.visibility</p:attrName>
                                        </p:attrNameLst>
                                      </p:cBhvr>
                                      <p:to>
                                        <p:strVal val="visible"/>
                                      </p:to>
                                    </p:set>
                                    <p:animEffect transition="in" filter="fade">
                                      <p:cBhvr>
                                        <p:cTn id="69" dur="2000"/>
                                        <p:tgtEl>
                                          <p:spTgt spid="132"/>
                                        </p:tgtEl>
                                      </p:cBhvr>
                                    </p:animEffect>
                                  </p:childTnLst>
                                </p:cTn>
                              </p:par>
                            </p:childTnLst>
                          </p:cTn>
                        </p:par>
                        <p:par>
                          <p:cTn id="70" fill="hold">
                            <p:stCondLst>
                              <p:cond delay="10500"/>
                            </p:stCondLst>
                            <p:childTnLst>
                              <p:par>
                                <p:cTn id="71" presetID="53" presetClass="entr" presetSubtype="16" fill="hold" grpId="0" nodeType="afterEffect">
                                  <p:stCondLst>
                                    <p:cond delay="0"/>
                                  </p:stCondLst>
                                  <p:childTnLst>
                                    <p:set>
                                      <p:cBhvr>
                                        <p:cTn id="72" dur="1" fill="hold">
                                          <p:stCondLst>
                                            <p:cond delay="0"/>
                                          </p:stCondLst>
                                        </p:cTn>
                                        <p:tgtEl>
                                          <p:spTgt spid="142"/>
                                        </p:tgtEl>
                                        <p:attrNameLst>
                                          <p:attrName>style.visibility</p:attrName>
                                        </p:attrNameLst>
                                      </p:cBhvr>
                                      <p:to>
                                        <p:strVal val="visible"/>
                                      </p:to>
                                    </p:set>
                                    <p:anim calcmode="lin" valueType="num">
                                      <p:cBhvr>
                                        <p:cTn id="73" dur="500" fill="hold"/>
                                        <p:tgtEl>
                                          <p:spTgt spid="142"/>
                                        </p:tgtEl>
                                        <p:attrNameLst>
                                          <p:attrName>ppt_w</p:attrName>
                                        </p:attrNameLst>
                                      </p:cBhvr>
                                      <p:tavLst>
                                        <p:tav tm="0">
                                          <p:val>
                                            <p:fltVal val="0"/>
                                          </p:val>
                                        </p:tav>
                                        <p:tav tm="100000">
                                          <p:val>
                                            <p:strVal val="#ppt_w"/>
                                          </p:val>
                                        </p:tav>
                                      </p:tavLst>
                                    </p:anim>
                                    <p:anim calcmode="lin" valueType="num">
                                      <p:cBhvr>
                                        <p:cTn id="74" dur="500" fill="hold"/>
                                        <p:tgtEl>
                                          <p:spTgt spid="142"/>
                                        </p:tgtEl>
                                        <p:attrNameLst>
                                          <p:attrName>ppt_h</p:attrName>
                                        </p:attrNameLst>
                                      </p:cBhvr>
                                      <p:tavLst>
                                        <p:tav tm="0">
                                          <p:val>
                                            <p:fltVal val="0"/>
                                          </p:val>
                                        </p:tav>
                                        <p:tav tm="100000">
                                          <p:val>
                                            <p:strVal val="#ppt_h"/>
                                          </p:val>
                                        </p:tav>
                                      </p:tavLst>
                                    </p:anim>
                                    <p:animEffect transition="in" filter="fade">
                                      <p:cBhvr>
                                        <p:cTn id="75" dur="500"/>
                                        <p:tgtEl>
                                          <p:spTgt spid="142"/>
                                        </p:tgtEl>
                                      </p:cBhvr>
                                    </p:animEffect>
                                  </p:childTnLst>
                                </p:cTn>
                              </p:par>
                            </p:childTnLst>
                          </p:cTn>
                        </p:par>
                        <p:par>
                          <p:cTn id="76" fill="hold">
                            <p:stCondLst>
                              <p:cond delay="11000"/>
                            </p:stCondLst>
                            <p:childTnLst>
                              <p:par>
                                <p:cTn id="77" presetID="22" presetClass="entr" presetSubtype="8" fill="hold" nodeType="afterEffect">
                                  <p:stCondLst>
                                    <p:cond delay="0"/>
                                  </p:stCondLst>
                                  <p:childTnLst>
                                    <p:set>
                                      <p:cBhvr>
                                        <p:cTn id="78" dur="1" fill="hold">
                                          <p:stCondLst>
                                            <p:cond delay="0"/>
                                          </p:stCondLst>
                                        </p:cTn>
                                        <p:tgtEl>
                                          <p:spTgt spid="143"/>
                                        </p:tgtEl>
                                        <p:attrNameLst>
                                          <p:attrName>style.visibility</p:attrName>
                                        </p:attrNameLst>
                                      </p:cBhvr>
                                      <p:to>
                                        <p:strVal val="visible"/>
                                      </p:to>
                                    </p:set>
                                    <p:animEffect transition="in" filter="wipe(left)">
                                      <p:cBhvr>
                                        <p:cTn id="79"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50" grpId="0" animBg="1"/>
      <p:bldP spid="51" grpId="0" animBg="1"/>
      <p:bldP spid="52" grpId="0" animBg="1"/>
      <p:bldP spid="53" grpId="0" animBg="1"/>
      <p:bldP spid="54" grpId="0" animBg="1"/>
      <p:bldP spid="55" grpId="0" animBg="1"/>
      <p:bldP spid="14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71215" y="2626995"/>
            <a:ext cx="5447665" cy="768350"/>
          </a:xfrm>
          <a:prstGeom prst="rect">
            <a:avLst/>
          </a:prstGeom>
          <a:noFill/>
        </p:spPr>
        <p:txBody>
          <a:bodyPr wrap="square" rtlCol="0">
            <a:spAutoFit/>
          </a:bodyPr>
          <a:p>
            <a:r>
              <a:rPr lang="zh-CN" altLang="en-US" sz="4400">
                <a:latin typeface="方正粗黑宋简体" panose="02000000000000000000" charset="-122"/>
                <a:ea typeface="方正粗黑宋简体" panose="02000000000000000000" charset="-122"/>
              </a:rPr>
              <a:t>量子信息和计算基础</a:t>
            </a:r>
            <a:endParaRPr lang="zh-CN" altLang="en-US" sz="4400">
              <a:latin typeface="方正粗黑宋简体" panose="02000000000000000000" charset="-122"/>
              <a:ea typeface="方正粗黑宋简体" panose="020000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8605" y="591185"/>
            <a:ext cx="4735195" cy="460375"/>
          </a:xfrm>
          <a:prstGeom prst="rect">
            <a:avLst/>
          </a:prstGeom>
          <a:noFill/>
        </p:spPr>
        <p:txBody>
          <a:bodyPr wrap="square" rtlCol="0">
            <a:spAutoFit/>
          </a:bodyPr>
          <a:p>
            <a:r>
              <a:rPr lang="en-US" altLang="zh-CN" sz="2400" b="1">
                <a:latin typeface="+mn-ea"/>
                <a:cs typeface="+mn-ea"/>
              </a:rPr>
              <a:t>2.1 </a:t>
            </a:r>
            <a:r>
              <a:rPr lang="zh-CN" altLang="en-US" sz="2400" b="1">
                <a:latin typeface="+mn-ea"/>
                <a:cs typeface="+mn-ea"/>
              </a:rPr>
              <a:t>量子比特与量子叠加</a:t>
            </a:r>
            <a:endParaRPr lang="zh-CN" altLang="en-US" sz="2400" b="1">
              <a:latin typeface="+mn-ea"/>
              <a:cs typeface="+mn-ea"/>
            </a:endParaRPr>
          </a:p>
        </p:txBody>
      </p:sp>
      <p:sp>
        <p:nvSpPr>
          <p:cNvPr id="6" name="文本框 5"/>
          <p:cNvSpPr txBox="1"/>
          <p:nvPr/>
        </p:nvSpPr>
        <p:spPr>
          <a:xfrm>
            <a:off x="976630" y="1457960"/>
            <a:ext cx="10135235" cy="1568450"/>
          </a:xfrm>
          <a:prstGeom prst="rect">
            <a:avLst/>
          </a:prstGeom>
          <a:noFill/>
        </p:spPr>
        <p:txBody>
          <a:bodyPr wrap="square" rtlCol="0">
            <a:spAutoFit/>
          </a:bodyPr>
          <a:p>
            <a:r>
              <a:rPr lang="en-US" altLang="zh-CN" sz="2400">
                <a:latin typeface="+mn-ea"/>
                <a:cs typeface="+mn-ea"/>
              </a:rPr>
              <a:t>    </a:t>
            </a:r>
            <a:r>
              <a:rPr lang="zh-CN" altLang="en-US" sz="2400">
                <a:latin typeface="+mn-ea"/>
                <a:cs typeface="+mn-ea"/>
              </a:rPr>
              <a:t>比特是计算机和经典信息论的基本概念，是信息量的基本单位。在量子信息理论中，量子信息的基本单位是量子比特，与经典比特总是处于或</a:t>
            </a:r>
            <a:r>
              <a:rPr lang="en-US" altLang="zh-CN" sz="2400">
                <a:latin typeface="+mn-ea"/>
                <a:cs typeface="+mn-ea"/>
              </a:rPr>
              <a:t>0</a:t>
            </a:r>
            <a:r>
              <a:rPr lang="zh-CN" altLang="en-US" sz="2400">
                <a:latin typeface="+mn-ea"/>
                <a:cs typeface="+mn-ea"/>
              </a:rPr>
              <a:t>或</a:t>
            </a:r>
            <a:r>
              <a:rPr lang="en-US" altLang="zh-CN" sz="2400">
                <a:latin typeface="+mn-ea"/>
                <a:cs typeface="+mn-ea"/>
              </a:rPr>
              <a:t>1</a:t>
            </a:r>
            <a:r>
              <a:rPr lang="zh-CN" altLang="en-US" sz="2400">
                <a:latin typeface="+mn-ea"/>
                <a:cs typeface="+mn-ea"/>
              </a:rPr>
              <a:t>这样一个状态一样，量子比特也有一个状态。量子比特的两个可能状态是</a:t>
            </a:r>
            <a:r>
              <a:rPr lang="en-US" altLang="zh-CN" sz="2400">
                <a:latin typeface="+mn-ea"/>
                <a:cs typeface="+mn-ea"/>
              </a:rPr>
              <a:t>|0&gt;</a:t>
            </a:r>
            <a:r>
              <a:rPr lang="zh-CN" altLang="en-US" sz="2400">
                <a:latin typeface="+mn-ea"/>
                <a:cs typeface="+mn-ea"/>
              </a:rPr>
              <a:t>和</a:t>
            </a:r>
            <a:r>
              <a:rPr lang="en-US" altLang="zh-CN" sz="2400">
                <a:latin typeface="+mn-ea"/>
                <a:cs typeface="+mn-ea"/>
              </a:rPr>
              <a:t>|1&gt;,</a:t>
            </a:r>
            <a:r>
              <a:rPr lang="zh-CN" altLang="en-US" sz="2400">
                <a:latin typeface="+mn-ea"/>
                <a:cs typeface="+mn-ea"/>
              </a:rPr>
              <a:t>它们分别对应经典比特的</a:t>
            </a:r>
            <a:r>
              <a:rPr lang="en-US" altLang="zh-CN" sz="2400">
                <a:latin typeface="+mn-ea"/>
                <a:cs typeface="+mn-ea"/>
              </a:rPr>
              <a:t>0</a:t>
            </a:r>
            <a:r>
              <a:rPr lang="zh-CN" altLang="en-US" sz="2400">
                <a:latin typeface="+mn-ea"/>
                <a:cs typeface="+mn-ea"/>
              </a:rPr>
              <a:t>和</a:t>
            </a:r>
            <a:r>
              <a:rPr lang="en-US" altLang="zh-CN" sz="2400">
                <a:latin typeface="+mn-ea"/>
                <a:cs typeface="+mn-ea"/>
              </a:rPr>
              <a:t>1.</a:t>
            </a:r>
            <a:endParaRPr lang="en-US" altLang="zh-CN" sz="2400">
              <a:latin typeface="+mn-ea"/>
              <a:cs typeface="+mn-ea"/>
            </a:endParaRPr>
          </a:p>
        </p:txBody>
      </p:sp>
      <p:pic>
        <p:nvPicPr>
          <p:cNvPr id="7" name="图片 6"/>
          <p:cNvPicPr>
            <a:picLocks noChangeAspect="1"/>
          </p:cNvPicPr>
          <p:nvPr/>
        </p:nvPicPr>
        <p:blipFill>
          <a:blip r:embed="rId1"/>
          <a:stretch>
            <a:fillRect/>
          </a:stretch>
        </p:blipFill>
        <p:spPr>
          <a:xfrm>
            <a:off x="1762125" y="3192780"/>
            <a:ext cx="8193405" cy="1800860"/>
          </a:xfrm>
          <a:prstGeom prst="rect">
            <a:avLst/>
          </a:prstGeom>
        </p:spPr>
      </p:pic>
      <p:sp>
        <p:nvSpPr>
          <p:cNvPr id="8" name="文本框 7"/>
          <p:cNvSpPr txBox="1"/>
          <p:nvPr/>
        </p:nvSpPr>
        <p:spPr>
          <a:xfrm>
            <a:off x="1409700" y="5529580"/>
            <a:ext cx="8703945" cy="460375"/>
          </a:xfrm>
          <a:prstGeom prst="rect">
            <a:avLst/>
          </a:prstGeom>
          <a:noFill/>
        </p:spPr>
        <p:txBody>
          <a:bodyPr wrap="square" rtlCol="0">
            <a:spAutoFit/>
          </a:bodyPr>
          <a:p>
            <a:r>
              <a:rPr lang="zh-CN" altLang="en-US" sz="2400"/>
              <a:t>这个就是两个基态的向量形式</a:t>
            </a:r>
            <a:endParaRPr lang="zh-CN" alt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8605" y="591185"/>
            <a:ext cx="4735195" cy="460375"/>
          </a:xfrm>
          <a:prstGeom prst="rect">
            <a:avLst/>
          </a:prstGeom>
          <a:noFill/>
        </p:spPr>
        <p:txBody>
          <a:bodyPr wrap="square" rtlCol="0">
            <a:spAutoFit/>
          </a:bodyPr>
          <a:p>
            <a:r>
              <a:rPr lang="en-US" altLang="zh-CN" sz="2400" b="1">
                <a:latin typeface="+mn-ea"/>
                <a:cs typeface="+mn-ea"/>
              </a:rPr>
              <a:t>2.1 </a:t>
            </a:r>
            <a:r>
              <a:rPr lang="zh-CN" altLang="en-US" sz="2400" b="1">
                <a:latin typeface="+mn-ea"/>
                <a:cs typeface="+mn-ea"/>
              </a:rPr>
              <a:t>量子比特与量子叠加</a:t>
            </a:r>
            <a:endParaRPr lang="zh-CN" altLang="en-US" sz="2400" b="1">
              <a:latin typeface="+mn-ea"/>
              <a:cs typeface="+mn-ea"/>
            </a:endParaRPr>
          </a:p>
        </p:txBody>
      </p:sp>
      <p:sp>
        <p:nvSpPr>
          <p:cNvPr id="2" name="文本框 1"/>
          <p:cNvSpPr txBox="1"/>
          <p:nvPr/>
        </p:nvSpPr>
        <p:spPr>
          <a:xfrm>
            <a:off x="1049020" y="1515745"/>
            <a:ext cx="9258935" cy="829945"/>
          </a:xfrm>
          <a:prstGeom prst="rect">
            <a:avLst/>
          </a:prstGeom>
          <a:noFill/>
        </p:spPr>
        <p:txBody>
          <a:bodyPr wrap="square" rtlCol="0">
            <a:spAutoFit/>
          </a:bodyPr>
          <a:p>
            <a:r>
              <a:rPr lang="en-US" altLang="zh-CN" sz="2400"/>
              <a:t>      </a:t>
            </a:r>
            <a:r>
              <a:rPr lang="zh-CN" altLang="en-US" sz="2400"/>
              <a:t>与经典比特不同，量子比特可以是这两种基态的叠加。这个量子叠加表示一个加权的“平均数”，其中权重是复合数。</a:t>
            </a:r>
            <a:endParaRPr lang="zh-CN" altLang="en-US" sz="2400"/>
          </a:p>
        </p:txBody>
      </p:sp>
      <p:pic>
        <p:nvPicPr>
          <p:cNvPr id="4" name="图片 3"/>
          <p:cNvPicPr>
            <a:picLocks noChangeAspect="1"/>
          </p:cNvPicPr>
          <p:nvPr/>
        </p:nvPicPr>
        <p:blipFill>
          <a:blip r:embed="rId1"/>
          <a:stretch>
            <a:fillRect/>
          </a:stretch>
        </p:blipFill>
        <p:spPr>
          <a:xfrm>
            <a:off x="2332990" y="2345690"/>
            <a:ext cx="5726430" cy="1449705"/>
          </a:xfrm>
          <a:prstGeom prst="rect">
            <a:avLst/>
          </a:prstGeom>
        </p:spPr>
      </p:pic>
      <p:sp>
        <p:nvSpPr>
          <p:cNvPr id="9" name="文本框 8"/>
          <p:cNvSpPr txBox="1"/>
          <p:nvPr/>
        </p:nvSpPr>
        <p:spPr>
          <a:xfrm>
            <a:off x="1640205" y="4345305"/>
            <a:ext cx="9212580" cy="829945"/>
          </a:xfrm>
          <a:prstGeom prst="rect">
            <a:avLst/>
          </a:prstGeom>
          <a:noFill/>
        </p:spPr>
        <p:txBody>
          <a:bodyPr wrap="square" rtlCol="0">
            <a:spAutoFit/>
          </a:bodyPr>
          <a:p>
            <a:r>
              <a:rPr lang="zh-CN" altLang="en-US" sz="2400"/>
              <a:t>其中α和β是复数,|α|</a:t>
            </a:r>
            <a:r>
              <a:rPr lang="zh-CN" altLang="en-US" sz="2400" baseline="30000"/>
              <a:t>2 </a:t>
            </a:r>
            <a:r>
              <a:rPr lang="zh-CN" altLang="en-US" sz="2400"/>
              <a:t>and |β|</a:t>
            </a:r>
            <a:r>
              <a:rPr lang="zh-CN" altLang="en-US" sz="2400" baseline="30000"/>
              <a:t>2</a:t>
            </a:r>
            <a:r>
              <a:rPr lang="zh-CN" altLang="en-US" sz="2400"/>
              <a:t>是基态|0&gt;和|1&gt;中测量的概率.因此，α</a:t>
            </a:r>
            <a:r>
              <a:rPr lang="zh-CN" altLang="en-US" sz="2400" baseline="30000"/>
              <a:t>2</a:t>
            </a:r>
            <a:r>
              <a:rPr lang="zh-CN" altLang="en-US" sz="2400"/>
              <a:t>+β</a:t>
            </a:r>
            <a:r>
              <a:rPr lang="zh-CN" altLang="en-US" sz="2400" baseline="30000"/>
              <a:t>2</a:t>
            </a:r>
            <a:r>
              <a:rPr lang="zh-CN" altLang="en-US" sz="2400"/>
              <a:t>=1。</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8605" y="591185"/>
            <a:ext cx="4735195" cy="460375"/>
          </a:xfrm>
          <a:prstGeom prst="rect">
            <a:avLst/>
          </a:prstGeom>
          <a:noFill/>
        </p:spPr>
        <p:txBody>
          <a:bodyPr wrap="square" rtlCol="0">
            <a:spAutoFit/>
          </a:bodyPr>
          <a:p>
            <a:r>
              <a:rPr lang="en-US" altLang="zh-CN" sz="2400" b="1">
                <a:latin typeface="+mn-ea"/>
                <a:cs typeface="+mn-ea"/>
              </a:rPr>
              <a:t>2.2 </a:t>
            </a:r>
            <a:r>
              <a:rPr lang="zh-CN" altLang="en-US" sz="2400" b="1">
                <a:latin typeface="+mn-ea"/>
                <a:cs typeface="+mn-ea"/>
              </a:rPr>
              <a:t>量子测量</a:t>
            </a:r>
            <a:endParaRPr lang="zh-CN" altLang="en-US" sz="2400" b="1">
              <a:latin typeface="+mn-ea"/>
              <a:cs typeface="+mn-ea"/>
            </a:endParaRPr>
          </a:p>
        </p:txBody>
      </p:sp>
      <p:sp>
        <p:nvSpPr>
          <p:cNvPr id="3" name="文本框 2"/>
          <p:cNvSpPr txBox="1"/>
          <p:nvPr/>
        </p:nvSpPr>
        <p:spPr>
          <a:xfrm>
            <a:off x="1149350" y="1370965"/>
            <a:ext cx="9201785" cy="2306955"/>
          </a:xfrm>
          <a:prstGeom prst="rect">
            <a:avLst/>
          </a:prstGeom>
          <a:noFill/>
        </p:spPr>
        <p:txBody>
          <a:bodyPr wrap="square" rtlCol="0">
            <a:spAutoFit/>
          </a:bodyPr>
          <a:p>
            <a:r>
              <a:rPr lang="en-US" altLang="zh-CN" sz="2400"/>
              <a:t>        </a:t>
            </a:r>
            <a:r>
              <a:rPr lang="zh-CN" altLang="en-US" sz="2400"/>
              <a:t>与经典物理中的测量不同，量子测量不是独立于所观测的物理系统而单独存在的，相反，测量本身即是物理系统的一部分，所作的测量会对系统的状态产生干扰。那么也就是说量子测量对于量子系统来说是一种外部干扰。量子测量即探测一个量子比特状态以获得它所处的可观测状态的行为。</a:t>
            </a:r>
            <a:endParaRPr lang="zh-CN" altLang="en-US" sz="2400"/>
          </a:p>
          <a:p>
            <a:r>
              <a:rPr lang="zh-CN" altLang="en-US" sz="2400"/>
              <a:t>从数学上来讲，量子测量可以用非统一的测量算符的集合</a:t>
            </a:r>
            <a:r>
              <a:rPr lang="en-US" altLang="zh-CN" sz="2400"/>
              <a:t>M</a:t>
            </a:r>
            <a:r>
              <a:rPr lang="en-US" altLang="zh-CN" sz="2400" baseline="-25000"/>
              <a:t>m</a:t>
            </a:r>
            <a:r>
              <a:rPr lang="zh-CN" altLang="en-US" sz="2400">
                <a:sym typeface="+mn-ea"/>
              </a:rPr>
              <a:t>来描述：</a:t>
            </a:r>
            <a:endParaRPr lang="zh-CN" altLang="en-US" sz="2400" baseline="-25000"/>
          </a:p>
        </p:txBody>
      </p:sp>
      <p:pic>
        <p:nvPicPr>
          <p:cNvPr id="6" name="图片 5"/>
          <p:cNvPicPr>
            <a:picLocks noChangeAspect="1"/>
          </p:cNvPicPr>
          <p:nvPr/>
        </p:nvPicPr>
        <p:blipFill>
          <a:blip r:embed="rId1"/>
          <a:stretch>
            <a:fillRect/>
          </a:stretch>
        </p:blipFill>
        <p:spPr>
          <a:xfrm>
            <a:off x="3178175" y="3677920"/>
            <a:ext cx="4660265" cy="751205"/>
          </a:xfrm>
          <a:prstGeom prst="rect">
            <a:avLst/>
          </a:prstGeom>
        </p:spPr>
      </p:pic>
      <p:sp>
        <p:nvSpPr>
          <p:cNvPr id="7" name="文本框 6"/>
          <p:cNvSpPr txBox="1"/>
          <p:nvPr/>
        </p:nvSpPr>
        <p:spPr>
          <a:xfrm>
            <a:off x="1727200" y="4850765"/>
            <a:ext cx="8183880" cy="460375"/>
          </a:xfrm>
          <a:prstGeom prst="rect">
            <a:avLst/>
          </a:prstGeom>
          <a:noFill/>
        </p:spPr>
        <p:txBody>
          <a:bodyPr wrap="square" rtlCol="0">
            <a:spAutoFit/>
          </a:bodyPr>
          <a:p>
            <a:r>
              <a:rPr lang="zh-CN" altLang="en-US" sz="2400">
                <a:latin typeface="+mn-ea"/>
                <a:cs typeface="+mn-ea"/>
              </a:rPr>
              <a:t>其中†表示矩阵的共轭转置，</a:t>
            </a:r>
            <a:r>
              <a:rPr lang="en-US" altLang="zh-CN" sz="2400">
                <a:latin typeface="+mn-ea"/>
                <a:cs typeface="+mn-ea"/>
              </a:rPr>
              <a:t>&lt;Ψ|</a:t>
            </a:r>
            <a:r>
              <a:rPr lang="zh-CN" altLang="en-US" sz="2400">
                <a:latin typeface="+mn-ea"/>
                <a:cs typeface="+mn-ea"/>
              </a:rPr>
              <a:t>表示</a:t>
            </a:r>
            <a:r>
              <a:rPr lang="en-US" altLang="zh-CN" sz="2400">
                <a:latin typeface="+mn-ea"/>
                <a:cs typeface="+mn-ea"/>
              </a:rPr>
              <a:t>|Ψ&gt;</a:t>
            </a:r>
            <a:r>
              <a:rPr lang="zh-CN" altLang="en-US" sz="2400">
                <a:latin typeface="+mn-ea"/>
                <a:cs typeface="+mn-ea"/>
              </a:rPr>
              <a:t>的共轭转置</a:t>
            </a:r>
            <a:endParaRPr lang="zh-CN" altLang="en-US" sz="2400">
              <a:latin typeface="+mn-ea"/>
              <a:cs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8605" y="591185"/>
            <a:ext cx="4735195" cy="460375"/>
          </a:xfrm>
          <a:prstGeom prst="rect">
            <a:avLst/>
          </a:prstGeom>
          <a:noFill/>
        </p:spPr>
        <p:txBody>
          <a:bodyPr wrap="square" rtlCol="0">
            <a:spAutoFit/>
          </a:bodyPr>
          <a:p>
            <a:r>
              <a:rPr lang="en-US" altLang="zh-CN" sz="2400" b="1">
                <a:latin typeface="+mn-ea"/>
                <a:cs typeface="+mn-ea"/>
              </a:rPr>
              <a:t>2.3 </a:t>
            </a:r>
            <a:r>
              <a:rPr lang="zh-CN" altLang="en-US" sz="2400" b="1">
                <a:latin typeface="+mn-ea"/>
                <a:cs typeface="+mn-ea"/>
              </a:rPr>
              <a:t>量子纠缠</a:t>
            </a:r>
            <a:endParaRPr lang="zh-CN" altLang="en-US" sz="2400" b="1">
              <a:latin typeface="+mn-ea"/>
              <a:cs typeface="+mn-ea"/>
            </a:endParaRPr>
          </a:p>
        </p:txBody>
      </p:sp>
      <p:sp>
        <p:nvSpPr>
          <p:cNvPr id="2" name="文本框 1"/>
          <p:cNvSpPr txBox="1"/>
          <p:nvPr/>
        </p:nvSpPr>
        <p:spPr>
          <a:xfrm>
            <a:off x="1029970" y="1168400"/>
            <a:ext cx="10130155" cy="3046095"/>
          </a:xfrm>
          <a:prstGeom prst="rect">
            <a:avLst/>
          </a:prstGeom>
          <a:noFill/>
        </p:spPr>
        <p:txBody>
          <a:bodyPr wrap="square" rtlCol="0">
            <a:spAutoFit/>
          </a:bodyPr>
          <a:p>
            <a:r>
              <a:rPr lang="en-US" altLang="zh-CN" sz="2400">
                <a:latin typeface="+mn-ea"/>
                <a:cs typeface="+mn-ea"/>
              </a:rPr>
              <a:t>    </a:t>
            </a:r>
            <a:r>
              <a:rPr lang="zh-CN" altLang="en-US" sz="2400">
                <a:latin typeface="+mn-ea"/>
                <a:cs typeface="+mn-ea"/>
              </a:rPr>
              <a:t>量子纠缠是将量子比特关联起来的量子力学性质，不管它们相隔多远。纠缠也可以定义为量子系统在测量每个量子系统时产生相同物理结果的能力。</a:t>
            </a:r>
            <a:endParaRPr lang="zh-CN" altLang="en-US" sz="2400">
              <a:latin typeface="+mn-ea"/>
              <a:cs typeface="+mn-ea"/>
            </a:endParaRPr>
          </a:p>
          <a:p>
            <a:r>
              <a:rPr lang="zh-CN" altLang="en-US" sz="2400">
                <a:latin typeface="+mn-ea"/>
                <a:cs typeface="+mn-ea"/>
              </a:rPr>
              <a:t>    张量积是讨论量子纠缠的适当数学形式，与更常用的笛卡尔积一样，用符号</a:t>
            </a:r>
            <a:r>
              <a:rPr lang="zh-CN" altLang="en-US" sz="2400" b="1">
                <a:latin typeface="+mn-ea"/>
                <a:cs typeface="+mn-ea"/>
              </a:rPr>
              <a:t>⊗</a:t>
            </a:r>
            <a:r>
              <a:rPr lang="zh-CN" altLang="en-US" sz="2400">
                <a:latin typeface="+mn-ea"/>
                <a:cs typeface="+mn-ea"/>
              </a:rPr>
              <a:t>表示，张量积可以用来</a:t>
            </a:r>
            <a:r>
              <a:rPr lang="zh-CN" altLang="en-US" sz="2400">
                <a:latin typeface="+mn-ea"/>
                <a:cs typeface="+mn-ea"/>
              </a:rPr>
              <a:t>描述一个由多个子系统组成的系统，例如n×m像素的图像。在量子系统的情况下，它描述了由较小的次希尔伯特空间构成的较大希尔伯特空间系统。</a:t>
            </a:r>
            <a:endParaRPr lang="zh-CN" altLang="en-US" sz="2400">
              <a:latin typeface="+mn-ea"/>
              <a:cs typeface="+mn-ea"/>
            </a:endParaRPr>
          </a:p>
          <a:p>
            <a:r>
              <a:rPr lang="zh-CN" altLang="en-US" sz="2400">
                <a:latin typeface="+mn-ea"/>
                <a:cs typeface="+mn-ea"/>
              </a:rPr>
              <a:t>    在计算层面上，它对量子比特有如下定义：</a:t>
            </a:r>
            <a:endParaRPr lang="zh-CN" altLang="en-US" sz="2400">
              <a:latin typeface="+mn-ea"/>
              <a:cs typeface="+mn-ea"/>
            </a:endParaRPr>
          </a:p>
        </p:txBody>
      </p:sp>
      <p:pic>
        <p:nvPicPr>
          <p:cNvPr id="4" name="图片 3"/>
          <p:cNvPicPr>
            <a:picLocks noChangeAspect="1"/>
          </p:cNvPicPr>
          <p:nvPr/>
        </p:nvPicPr>
        <p:blipFill>
          <a:blip r:embed="rId1"/>
          <a:stretch>
            <a:fillRect/>
          </a:stretch>
        </p:blipFill>
        <p:spPr>
          <a:xfrm>
            <a:off x="2254885" y="4331970"/>
            <a:ext cx="7853680" cy="20777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8605" y="591185"/>
            <a:ext cx="4735195" cy="460375"/>
          </a:xfrm>
          <a:prstGeom prst="rect">
            <a:avLst/>
          </a:prstGeom>
          <a:noFill/>
        </p:spPr>
        <p:txBody>
          <a:bodyPr wrap="square" rtlCol="0">
            <a:spAutoFit/>
          </a:bodyPr>
          <a:p>
            <a:r>
              <a:rPr lang="en-US" altLang="zh-CN" sz="2400" b="1">
                <a:latin typeface="+mn-ea"/>
                <a:cs typeface="+mn-ea"/>
              </a:rPr>
              <a:t>2.3 </a:t>
            </a:r>
            <a:r>
              <a:rPr lang="zh-CN" altLang="en-US" sz="2400" b="1">
                <a:latin typeface="+mn-ea"/>
                <a:cs typeface="+mn-ea"/>
              </a:rPr>
              <a:t>量子纠缠</a:t>
            </a:r>
            <a:endParaRPr lang="zh-CN" altLang="en-US" sz="2400" b="1">
              <a:latin typeface="+mn-ea"/>
              <a:cs typeface="+mn-ea"/>
            </a:endParaRPr>
          </a:p>
        </p:txBody>
      </p:sp>
      <p:sp>
        <p:nvSpPr>
          <p:cNvPr id="2" name="文本框 1"/>
          <p:cNvSpPr txBox="1"/>
          <p:nvPr/>
        </p:nvSpPr>
        <p:spPr>
          <a:xfrm>
            <a:off x="1029970" y="2193925"/>
            <a:ext cx="10130155" cy="1938020"/>
          </a:xfrm>
          <a:prstGeom prst="rect">
            <a:avLst/>
          </a:prstGeom>
          <a:noFill/>
        </p:spPr>
        <p:txBody>
          <a:bodyPr wrap="square" rtlCol="0">
            <a:spAutoFit/>
          </a:bodyPr>
          <a:p>
            <a:r>
              <a:rPr lang="en-US" altLang="zh-CN" sz="2400">
                <a:latin typeface="+mn-ea"/>
                <a:cs typeface="+mn-ea"/>
              </a:rPr>
              <a:t>    希尔伯特空间的张量积是双线性的，与笛卡尔积的线性相反。就</a:t>
            </a:r>
            <a:r>
              <a:rPr lang="zh-CN" altLang="en-US" sz="2400">
                <a:latin typeface="+mn-ea"/>
                <a:cs typeface="+mn-ea"/>
              </a:rPr>
              <a:t>矩阵</a:t>
            </a:r>
            <a:r>
              <a:rPr lang="en-US" altLang="zh-CN" sz="2400">
                <a:latin typeface="+mn-ea"/>
                <a:cs typeface="+mn-ea"/>
              </a:rPr>
              <a:t>乘法而言，后者满足方程λ(α, β) = (λα, λβ)</a:t>
            </a:r>
            <a:r>
              <a:rPr lang="zh-CN" altLang="en-US" sz="2400">
                <a:latin typeface="+mn-ea"/>
                <a:cs typeface="+mn-ea"/>
              </a:rPr>
              <a:t>，而在希尔伯特空间中，</a:t>
            </a:r>
            <a:r>
              <a:rPr lang="zh-CN" altLang="en-US" sz="2400">
                <a:latin typeface="+mn-ea"/>
                <a:cs typeface="+mn-ea"/>
              </a:rPr>
              <a:t>张量积的行为如下λ(α ⊗ β) = (λα ⊗ β) = (α ⊗ λβ).</a:t>
            </a:r>
            <a:endParaRPr lang="zh-CN" altLang="en-US" sz="2400">
              <a:latin typeface="+mn-ea"/>
              <a:cs typeface="+mn-ea"/>
            </a:endParaRPr>
          </a:p>
          <a:p>
            <a:r>
              <a:rPr lang="zh-CN" altLang="en-US" sz="2400">
                <a:latin typeface="+mn-ea"/>
                <a:cs typeface="+mn-ea"/>
              </a:rPr>
              <a:t>    因此，张量积是比笛卡尔积更普遍的积形式，这种普遍性是量子纠缠的根源。</a:t>
            </a:r>
            <a:endParaRPr lang="zh-CN" altLang="en-US" sz="2400">
              <a:latin typeface="+mn-ea"/>
              <a:cs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804920" y="2785745"/>
            <a:ext cx="6325870" cy="583565"/>
          </a:xfrm>
          <a:prstGeom prst="rect">
            <a:avLst/>
          </a:prstGeom>
          <a:noFill/>
        </p:spPr>
        <p:txBody>
          <a:bodyPr wrap="square" rtlCol="0">
            <a:spAutoFit/>
          </a:bodyPr>
          <a:p>
            <a:r>
              <a:rPr lang="zh-CN" altLang="en-US" sz="3200">
                <a:latin typeface="方正粗黑宋简体" panose="02000000000000000000" charset="-122"/>
                <a:ea typeface="方正粗黑宋简体" panose="02000000000000000000" charset="-122"/>
              </a:rPr>
              <a:t>量子图像存储、压缩</a:t>
            </a:r>
            <a:endParaRPr lang="zh-CN" altLang="en-US" sz="3200">
              <a:latin typeface="方正粗黑宋简体" panose="02000000000000000000" charset="-122"/>
              <a:ea typeface="方正粗黑宋简体" panose="020000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201420" y="1085215"/>
            <a:ext cx="9425940" cy="829945"/>
          </a:xfrm>
          <a:prstGeom prst="rect">
            <a:avLst/>
          </a:prstGeom>
          <a:noFill/>
          <a:ln w="9525">
            <a:noFill/>
          </a:ln>
        </p:spPr>
        <p:txBody>
          <a:bodyPr wrap="square">
            <a:spAutoFit/>
          </a:bodyPr>
          <a:p>
            <a:pPr marL="171450" indent="-171450">
              <a:buFont typeface="Wingdings" panose="05000000000000000000" charset="0"/>
              <a:buChar char="Ø"/>
            </a:pPr>
            <a:r>
              <a:rPr lang="zh-CN" sz="2400" b="0">
                <a:latin typeface="Calibri" panose="020F0502020204030204" pitchFamily="34" charset="0"/>
                <a:ea typeface="宋体" panose="02010600030101010101" pitchFamily="2" charset="-122"/>
              </a:rPr>
              <a:t>可视化大数据的处理需要获取和保存尽可能多的信息，这使得对高效存储的需求更加迫切</a:t>
            </a:r>
            <a:endParaRPr lang="zh-CN" altLang="en-US" sz="2400"/>
          </a:p>
        </p:txBody>
      </p:sp>
      <p:sp>
        <p:nvSpPr>
          <p:cNvPr id="3" name="文本框 2"/>
          <p:cNvSpPr txBox="1"/>
          <p:nvPr/>
        </p:nvSpPr>
        <p:spPr>
          <a:xfrm>
            <a:off x="1550670" y="1915160"/>
            <a:ext cx="9088755" cy="64516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每台摄像机平均每秒拍摄30帧图像，7天内摄像机采集的帧总数为4000000×300×7×24×60×60=725760×109帧</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1295400" y="3198495"/>
            <a:ext cx="7767955" cy="460375"/>
          </a:xfrm>
          <a:prstGeom prst="rect">
            <a:avLst/>
          </a:prstGeom>
          <a:noFill/>
        </p:spPr>
        <p:txBody>
          <a:bodyPr wrap="square" rtlCol="0">
            <a:spAutoFit/>
          </a:bodyPr>
          <a:p>
            <a:pPr marL="285750" indent="-285750">
              <a:buFont typeface="Wingdings" panose="05000000000000000000" charset="0"/>
              <a:buChar char="Ø"/>
            </a:pPr>
            <a:r>
              <a:rPr lang="zh-CN" altLang="en-US" sz="2400">
                <a:latin typeface="宋体" panose="02010600030101010101" pitchFamily="2" charset="-122"/>
                <a:ea typeface="宋体" panose="02010600030101010101" pitchFamily="2" charset="-122"/>
              </a:rPr>
              <a:t>经典计算机无法满足这种日益增长的需求的挑战</a:t>
            </a:r>
            <a:endParaRPr lang="zh-CN" altLang="en-US" sz="240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33120" y="1140460"/>
            <a:ext cx="12174855" cy="1198880"/>
          </a:xfrm>
          <a:prstGeom prst="rect">
            <a:avLst/>
          </a:prstGeom>
          <a:noFill/>
        </p:spPr>
        <p:txBody>
          <a:bodyPr wrap="square" rtlCol="0">
            <a:spAutoFit/>
          </a:bodyPr>
          <a:p>
            <a:pPr marL="342900" indent="-342900">
              <a:buFont typeface="Wingdings" panose="05000000000000000000" charset="0"/>
              <a:buChar char="Ø"/>
            </a:pPr>
            <a:r>
              <a:rPr lang="zh-CN" altLang="en-US" sz="2400"/>
              <a:t>从量子信息处理的角度，对改进图像存储和检索算法进行了大量的研究</a:t>
            </a:r>
            <a:endParaRPr lang="zh-CN" altLang="en-US" sz="2400"/>
          </a:p>
          <a:p>
            <a:r>
              <a:rPr lang="zh-CN" altLang="en-US" sz="2400"/>
              <a:t> [Li et al. 2014; Yan et al. 2014; Li et al. 2013a; </a:t>
            </a:r>
            <a:endParaRPr lang="zh-CN" altLang="en-US" sz="2400"/>
          </a:p>
          <a:p>
            <a:r>
              <a:rPr lang="zh-CN" altLang="en-US" sz="2400"/>
              <a:t>Venegas-Andraca and Ball 2010; Zhang et al. 2013c]</a:t>
            </a:r>
            <a:endParaRPr lang="zh-CN" altLang="en-US" sz="2400"/>
          </a:p>
        </p:txBody>
      </p:sp>
      <p:sp>
        <p:nvSpPr>
          <p:cNvPr id="4" name="文本框 3"/>
          <p:cNvSpPr txBox="1"/>
          <p:nvPr/>
        </p:nvSpPr>
        <p:spPr>
          <a:xfrm>
            <a:off x="1038225" y="3060700"/>
            <a:ext cx="9727565" cy="163004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这些方法都利用了同一个事实：就是量子计算机强大的并行计算能力</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也就是说，经典计算机中，一位比特位可以存储的信息是0或者1，量子计算机一个量子位可以存储的信息是0和1。两个比特位可以存储的信息是（00、01、10、11）四个中的一个，而两个量子位可以同时存储这四种状态。</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07135" y="793750"/>
            <a:ext cx="9418955" cy="1753235"/>
          </a:xfrm>
          <a:prstGeom prst="rect">
            <a:avLst/>
          </a:prstGeom>
          <a:noFill/>
        </p:spPr>
        <p:txBody>
          <a:bodyPr wrap="square" rtlCol="0">
            <a:spAutoFit/>
          </a:bodyPr>
          <a:p>
            <a:pPr marL="342900" indent="-342900">
              <a:buFont typeface="Wingdings" panose="05000000000000000000" charset="0"/>
              <a:buChar char="Ø"/>
            </a:pPr>
            <a:r>
              <a:rPr lang="zh-CN" altLang="en-US" sz="2400">
                <a:latin typeface="宋体" panose="02010600030101010101" pitchFamily="2" charset="-122"/>
                <a:ea typeface="宋体" panose="02010600030101010101" pitchFamily="2" charset="-122"/>
                <a:cs typeface="宋体" panose="02010600030101010101" pitchFamily="2" charset="-122"/>
              </a:rPr>
              <a:t>最著名的量子图像存储和检索</a:t>
            </a:r>
            <a:r>
              <a:rPr lang="zh-CN" altLang="en-US" sz="2400">
                <a:latin typeface="宋体" panose="02010600030101010101" pitchFamily="2" charset="-122"/>
                <a:ea typeface="宋体" panose="02010600030101010101" pitchFamily="2" charset="-122"/>
                <a:cs typeface="宋体" panose="02010600030101010101" pitchFamily="2" charset="-122"/>
              </a:rPr>
              <a:t>算法</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cs typeface="宋体" panose="02010600030101010101" pitchFamily="2" charset="-122"/>
              </a:rPr>
              <a:t>灵活的</a:t>
            </a:r>
            <a:r>
              <a:rPr lang="zh-CN" altLang="en-US" sz="2000">
                <a:latin typeface="宋体" panose="02010600030101010101" pitchFamily="2" charset="-122"/>
                <a:ea typeface="宋体" panose="02010600030101010101" pitchFamily="2" charset="-122"/>
                <a:cs typeface="宋体" panose="02010600030101010101" pitchFamily="2" charset="-122"/>
              </a:rPr>
              <a:t>量子图像表示方案（</a:t>
            </a:r>
            <a:r>
              <a:rPr lang="en-US" altLang="zh-CN" sz="2000">
                <a:latin typeface="宋体" panose="02010600030101010101" pitchFamily="2" charset="-122"/>
                <a:ea typeface="宋体" panose="02010600030101010101" pitchFamily="2" charset="-122"/>
                <a:cs typeface="宋体" panose="02010600030101010101" pitchFamily="2" charset="-122"/>
              </a:rPr>
              <a:t>FRQI</a:t>
            </a:r>
            <a:r>
              <a:rPr lang="zh-CN" altLang="en-US" sz="2000">
                <a:latin typeface="宋体" panose="02010600030101010101" pitchFamily="2" charset="-122"/>
                <a:ea typeface="宋体" panose="02010600030101010101" pitchFamily="2" charset="-122"/>
                <a:cs typeface="宋体" panose="02010600030101010101" pitchFamily="2" charset="-122"/>
              </a:rPr>
              <a:t>） [Quang et al. 2009]</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cs typeface="宋体" panose="02010600030101010101" pitchFamily="2" charset="-122"/>
              </a:rPr>
              <a:t>量子比特格（</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qubit lattice</a:t>
            </a:r>
            <a:r>
              <a:rPr lang="zh-CN" altLang="en-US" sz="2000">
                <a:latin typeface="宋体" panose="02010600030101010101" pitchFamily="2" charset="-122"/>
                <a:ea typeface="宋体" panose="02010600030101010101" pitchFamily="2" charset="-122"/>
                <a:cs typeface="宋体" panose="02010600030101010101" pitchFamily="2" charset="-122"/>
              </a:rPr>
              <a:t>） [Venegas_x0002_Andraca and Bose 2003b]</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cs typeface="宋体" panose="02010600030101010101" pitchFamily="2" charset="-122"/>
              </a:rPr>
              <a:t>一种量子图像格式 </a:t>
            </a:r>
            <a:r>
              <a:rPr lang="en-US" altLang="zh-CN" sz="2000">
                <a:latin typeface="宋体" panose="02010600030101010101" pitchFamily="2" charset="-122"/>
                <a:ea typeface="宋体" panose="02010600030101010101" pitchFamily="2" charset="-122"/>
                <a:cs typeface="宋体" panose="02010600030101010101" pitchFamily="2" charset="-122"/>
              </a:rPr>
              <a:t>R</a:t>
            </a:r>
            <a:r>
              <a:rPr lang="zh-CN" altLang="en-US" sz="2000">
                <a:latin typeface="宋体" panose="02010600030101010101" pitchFamily="2" charset="-122"/>
                <a:ea typeface="宋体" panose="02010600030101010101" pitchFamily="2" charset="-122"/>
                <a:cs typeface="宋体" panose="02010600030101010101" pitchFamily="2" charset="-122"/>
              </a:rPr>
              <a:t>eal ket [Latorre 2005]</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019425" y="6034405"/>
            <a:ext cx="4766945" cy="368300"/>
          </a:xfrm>
          <a:prstGeom prst="rect">
            <a:avLst/>
          </a:prstGeom>
          <a:noFill/>
        </p:spPr>
        <p:txBody>
          <a:bodyPr wrap="square" rtlCol="0">
            <a:spAutoFit/>
          </a:bodyPr>
          <a:p>
            <a:r>
              <a:rPr lang="zh-CN" altLang="en-US"/>
              <a:t>θ表示每个位置的像素值被编码后的角度向量</a:t>
            </a:r>
            <a:endParaRPr lang="zh-CN" altLang="en-US"/>
          </a:p>
        </p:txBody>
      </p:sp>
      <p:pic>
        <p:nvPicPr>
          <p:cNvPr id="4" name="图片 3"/>
          <p:cNvPicPr>
            <a:picLocks noChangeAspect="1"/>
          </p:cNvPicPr>
          <p:nvPr/>
        </p:nvPicPr>
        <p:blipFill>
          <a:blip r:embed="rId1"/>
          <a:stretch>
            <a:fillRect/>
          </a:stretch>
        </p:blipFill>
        <p:spPr>
          <a:xfrm>
            <a:off x="2694305" y="2706370"/>
            <a:ext cx="5417185" cy="30683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97375" y="2713990"/>
            <a:ext cx="4476750" cy="768350"/>
          </a:xfrm>
          <a:prstGeom prst="rect">
            <a:avLst/>
          </a:prstGeom>
          <a:noFill/>
        </p:spPr>
        <p:txBody>
          <a:bodyPr wrap="square" rtlCol="0">
            <a:spAutoFit/>
          </a:bodyPr>
          <a:p>
            <a:r>
              <a:rPr lang="zh-CN" altLang="en-US" sz="4400">
                <a:latin typeface="方正粗黑宋简体" panose="02000000000000000000" charset="-122"/>
                <a:ea typeface="方正粗黑宋简体" panose="02000000000000000000" charset="-122"/>
              </a:rPr>
              <a:t>背景介绍</a:t>
            </a:r>
            <a:endParaRPr lang="zh-CN" altLang="en-US" sz="4400">
              <a:latin typeface="方正粗黑宋简体" panose="02000000000000000000" charset="-122"/>
              <a:ea typeface="方正粗黑宋简体" panose="020000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687705" y="591185"/>
            <a:ext cx="4370705"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存储效率</a:t>
            </a:r>
            <a:endParaRPr lang="zh-CN" altLang="en-US" sz="2800">
              <a:latin typeface="宋体" panose="02010600030101010101" pitchFamily="2" charset="-122"/>
              <a:ea typeface="宋体" panose="02010600030101010101" pitchFamily="2" charset="-122"/>
            </a:endParaRPr>
          </a:p>
        </p:txBody>
      </p:sp>
      <p:sp>
        <p:nvSpPr>
          <p:cNvPr id="9" name="文本框 8"/>
          <p:cNvSpPr txBox="1"/>
          <p:nvPr/>
        </p:nvSpPr>
        <p:spPr>
          <a:xfrm>
            <a:off x="899160" y="1313180"/>
            <a:ext cx="10666730" cy="3784600"/>
          </a:xfrm>
          <a:prstGeom prst="rect">
            <a:avLst/>
          </a:prstGeom>
          <a:noFill/>
        </p:spPr>
        <p:txBody>
          <a:bodyPr wrap="square" rtlCol="0">
            <a:spAutoFit/>
          </a:bodyPr>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对于一副2</a:t>
            </a:r>
            <a:r>
              <a:rPr lang="zh-CN" altLang="en-US" sz="2400" baseline="30000">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*2</a:t>
            </a:r>
            <a:r>
              <a:rPr lang="zh-CN" altLang="en-US" sz="2400" baseline="30000">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的灰度图像，假如一个像素点的灰度值用8个经典比特表示</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经典图像：共需2</a:t>
            </a:r>
            <a:r>
              <a:rPr lang="zh-CN" altLang="en-US" sz="2400" baseline="30000">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*2</a:t>
            </a:r>
            <a:r>
              <a:rPr lang="zh-CN" altLang="en-US" sz="2400" baseline="30000">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*8个比特</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量子比特格：一个像素的的灰度值仅需一个量子比特，共需</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aseline="30000">
                <a:latin typeface="宋体" panose="02010600030101010101" pitchFamily="2" charset="-122"/>
                <a:ea typeface="宋体" panose="02010600030101010101" pitchFamily="2" charset="-122"/>
                <a:cs typeface="宋体" panose="02010600030101010101" pitchFamily="2" charset="-122"/>
                <a:sym typeface="+mn-ea"/>
              </a:rPr>
              <a:t>n</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aseline="30000">
                <a:latin typeface="宋体" panose="02010600030101010101" pitchFamily="2" charset="-122"/>
                <a:ea typeface="宋体" panose="02010600030101010101" pitchFamily="2" charset="-122"/>
                <a:cs typeface="宋体" panose="02010600030101010101" pitchFamily="2" charset="-122"/>
                <a:sym typeface="+mn-ea"/>
              </a:rPr>
              <a:t>n</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个量子</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比特</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2400">
                <a:latin typeface="宋体" panose="02010600030101010101" pitchFamily="2" charset="-122"/>
                <a:ea typeface="宋体" panose="02010600030101010101" pitchFamily="2" charset="-122"/>
                <a:cs typeface="宋体" panose="02010600030101010101" pitchFamily="2" charset="-122"/>
              </a:rPr>
              <a:t>FRQI</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一个像素的的灰度值仍仅需一个量子比特表示，但是因为整个图像的行列坐标制备成叠加状态，共需</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2</a:t>
            </a:r>
            <a:r>
              <a:rPr lang="en-US" altLang="zh-CN" sz="2400" baseline="30000">
                <a:latin typeface="宋体" panose="02010600030101010101" pitchFamily="2" charset="-122"/>
                <a:ea typeface="宋体" panose="02010600030101010101" pitchFamily="2" charset="-122"/>
                <a:cs typeface="宋体" panose="02010600030101010101" pitchFamily="2" charset="-122"/>
                <a:sym typeface="+mn-ea"/>
              </a:rPr>
              <a:t>n+1</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个量子比特</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2400">
                <a:latin typeface="宋体" panose="02010600030101010101" pitchFamily="2" charset="-122"/>
                <a:ea typeface="宋体" panose="02010600030101010101" pitchFamily="2" charset="-122"/>
                <a:cs typeface="宋体" panose="02010600030101010101" pitchFamily="2" charset="-122"/>
                <a:sym typeface="+mn-ea"/>
              </a:rPr>
              <a:t>R</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eal ket：</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共需</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2</a:t>
            </a:r>
            <a:r>
              <a:rPr lang="en-US" altLang="zh-CN" sz="2400" baseline="30000">
                <a:latin typeface="宋体" panose="02010600030101010101" pitchFamily="2" charset="-122"/>
                <a:ea typeface="宋体" panose="02010600030101010101" pitchFamily="2" charset="-122"/>
                <a:cs typeface="宋体" panose="02010600030101010101" pitchFamily="2" charset="-122"/>
                <a:sym typeface="+mn-ea"/>
              </a:rPr>
              <a:t>n</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个量子比特</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96290" y="1295400"/>
            <a:ext cx="9181465" cy="304609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 Zhang et al. [2013c]</a:t>
            </a:r>
            <a:r>
              <a:rPr lang="zh-CN" altLang="en-US" sz="2400">
                <a:latin typeface="宋体" panose="02010600030101010101" pitchFamily="2" charset="-122"/>
                <a:ea typeface="宋体" panose="02010600030101010101" pitchFamily="2" charset="-122"/>
                <a:cs typeface="宋体" panose="02010600030101010101" pitchFamily="2" charset="-122"/>
              </a:rPr>
              <a:t>提出了一种NEQR模型，</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NEQR是</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FRQI</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的改进版本，与FRQI相比，NEQR同样通过张量积的形式将像素值和像素位置进行了关联。</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sym typeface="+mn-ea"/>
              </a:rPr>
              <a:t>     NEQR避免了复杂的量子旋转操作，降低了计算的复杂性。对于2</a:t>
            </a:r>
            <a:r>
              <a:rPr lang="zh-CN" altLang="en-US" sz="2400" baseline="30000">
                <a:latin typeface="宋体" panose="02010600030101010101" pitchFamily="2" charset="-122"/>
                <a:ea typeface="宋体" panose="02010600030101010101" pitchFamily="2" charset="-122"/>
                <a:cs typeface="宋体" panose="02010600030101010101" pitchFamily="2" charset="-122"/>
                <a:sym typeface="+mn-ea"/>
              </a:rPr>
              <a:t>n</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aseline="30000">
                <a:latin typeface="宋体" panose="02010600030101010101" pitchFamily="2" charset="-122"/>
                <a:ea typeface="宋体" panose="02010600030101010101" pitchFamily="2" charset="-122"/>
                <a:cs typeface="宋体" panose="02010600030101010101" pitchFamily="2" charset="-122"/>
                <a:sym typeface="+mn-ea"/>
              </a:rPr>
              <a:t>n</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像素表示的图像，frqi的计算复杂度为</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O</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aseline="30000">
                <a:latin typeface="宋体" panose="02010600030101010101" pitchFamily="2" charset="-122"/>
                <a:ea typeface="宋体" panose="02010600030101010101" pitchFamily="2" charset="-122"/>
                <a:cs typeface="宋体" panose="02010600030101010101" pitchFamily="2" charset="-122"/>
                <a:sym typeface="+mn-ea"/>
              </a:rPr>
              <a:t>4n</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），NEQR的计算复杂度为O（2</a:t>
            </a:r>
            <a:r>
              <a:rPr lang="zh-CN" altLang="en-US" sz="2400" baseline="30000">
                <a:latin typeface="宋体" panose="02010600030101010101" pitchFamily="2" charset="-122"/>
                <a:ea typeface="宋体" panose="02010600030101010101" pitchFamily="2" charset="-122"/>
                <a:cs typeface="宋体" panose="02010600030101010101" pitchFamily="2" charset="-122"/>
                <a:sym typeface="+mn-ea"/>
              </a:rPr>
              <a:t>N</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），实现了二次加速。在压缩方面，NEQR的压缩比比FRQI高约1.5倍。</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3240" y="514350"/>
            <a:ext cx="3051175"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图像检索</a:t>
            </a:r>
            <a:endParaRPr lang="zh-CN" altLang="en-US" sz="2800">
              <a:latin typeface="宋体" panose="02010600030101010101" pitchFamily="2" charset="-122"/>
              <a:ea typeface="宋体" panose="02010600030101010101" pitchFamily="2" charset="-122"/>
            </a:endParaRPr>
          </a:p>
        </p:txBody>
      </p:sp>
      <p:sp>
        <p:nvSpPr>
          <p:cNvPr id="3" name="文本框 2"/>
          <p:cNvSpPr txBox="1"/>
          <p:nvPr/>
        </p:nvSpPr>
        <p:spPr>
          <a:xfrm>
            <a:off x="857885" y="1473835"/>
            <a:ext cx="10601960" cy="4154170"/>
          </a:xfrm>
          <a:prstGeom prst="rect">
            <a:avLst/>
          </a:prstGeom>
          <a:noFill/>
        </p:spPr>
        <p:txBody>
          <a:bodyPr wrap="square" rtlCol="0">
            <a:spAutoFit/>
          </a:bodyPr>
          <a:p>
            <a:pPr marL="285750" indent="-285750">
              <a:buFont typeface="Wingdings" panose="05000000000000000000" charset="0"/>
              <a:buChar char="l"/>
            </a:pPr>
            <a:r>
              <a:rPr lang="zh-CN" altLang="en-US" sz="2400">
                <a:latin typeface="宋体" panose="02010600030101010101" pitchFamily="2" charset="-122"/>
                <a:ea typeface="宋体" panose="02010600030101010101" pitchFamily="2" charset="-122"/>
                <a:cs typeface="宋体" panose="02010600030101010101" pitchFamily="2" charset="-122"/>
              </a:rPr>
              <a:t>保存一个三角形，每个顶点都可以通过将1设置为其相应的量子位来表示</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采用</a:t>
            </a:r>
            <a:r>
              <a:rPr sz="2400">
                <a:latin typeface="宋体" panose="02010600030101010101" pitchFamily="2" charset="-122"/>
                <a:ea typeface="宋体" panose="02010600030101010101" pitchFamily="2" charset="-122"/>
                <a:cs typeface="宋体" panose="02010600030101010101" pitchFamily="2" charset="-122"/>
                <a:sym typeface="+mn-ea"/>
              </a:rPr>
              <a:t>Grover</a:t>
            </a:r>
            <a:r>
              <a:rPr lang="zh-CN" altLang="en-US" sz="2400">
                <a:latin typeface="宋体" panose="02010600030101010101" pitchFamily="2" charset="-122"/>
                <a:ea typeface="宋体" panose="02010600030101010101" pitchFamily="2" charset="-122"/>
                <a:cs typeface="宋体" panose="02010600030101010101" pitchFamily="2" charset="-122"/>
              </a:rPr>
              <a:t>搜索算法进行图像检索，在n大小的数组中搜索1会使经典计算机上的计算复杂度达到</a:t>
            </a:r>
            <a:r>
              <a:rPr lang="en-US" altLang="zh-CN" sz="2400">
                <a:latin typeface="宋体" panose="02010600030101010101" pitchFamily="2" charset="-122"/>
                <a:ea typeface="宋体" panose="02010600030101010101" pitchFamily="2" charset="-122"/>
                <a:cs typeface="宋体" panose="02010600030101010101" pitchFamily="2" charset="-122"/>
              </a:rPr>
              <a:t>O</a:t>
            </a:r>
            <a:r>
              <a:rPr lang="zh-CN" altLang="en-US" sz="2400">
                <a:latin typeface="宋体" panose="02010600030101010101" pitchFamily="2" charset="-122"/>
                <a:ea typeface="宋体" panose="02010600030101010101" pitchFamily="2" charset="-122"/>
                <a:cs typeface="宋体" panose="02010600030101010101" pitchFamily="2" charset="-122"/>
              </a:rPr>
              <a:t>（n）</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在使用</a:t>
            </a:r>
            <a:r>
              <a:rPr sz="2400">
                <a:latin typeface="宋体" panose="02010600030101010101" pitchFamily="2" charset="-122"/>
                <a:ea typeface="宋体" panose="02010600030101010101" pitchFamily="2" charset="-122"/>
                <a:cs typeface="宋体" panose="02010600030101010101" pitchFamily="2" charset="-122"/>
                <a:sym typeface="+mn-ea"/>
              </a:rPr>
              <a:t>Grover</a:t>
            </a:r>
            <a:r>
              <a:rPr lang="zh-CN" altLang="en-US" sz="2400">
                <a:latin typeface="宋体" panose="02010600030101010101" pitchFamily="2" charset="-122"/>
                <a:ea typeface="宋体" panose="02010600030101010101" pitchFamily="2" charset="-122"/>
                <a:cs typeface="宋体" panose="02010600030101010101" pitchFamily="2" charset="-122"/>
              </a:rPr>
              <a:t>的量子计算机上</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计算复杂度达到</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O</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latin typeface="Arial" panose="020B0604020202020204" pitchFamily="34" charset="0"/>
                <a:ea typeface="宋体" panose="02010600030101010101" pitchFamily="2" charset="-122"/>
                <a:cs typeface="Arial" panose="020B0604020202020204" pitchFamily="34" charset="0"/>
                <a:sym typeface="+mn-ea"/>
              </a:rPr>
              <a:t>√</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n）</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l"/>
            </a:pPr>
            <a:r>
              <a:rPr lang="zh-CN" altLang="en-US" sz="2400">
                <a:latin typeface="宋体" panose="02010600030101010101" pitchFamily="2" charset="-122"/>
                <a:ea typeface="宋体" panose="02010600030101010101" pitchFamily="2" charset="-122"/>
                <a:cs typeface="宋体" panose="02010600030101010101" pitchFamily="2" charset="-122"/>
              </a:rPr>
              <a:t>保存两个三角形</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  </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rPr>
              <a:t>则</a:t>
            </a:r>
            <a:r>
              <a:rPr lang="en-US" altLang="zh-CN" sz="2400">
                <a:latin typeface="宋体" panose="02010600030101010101" pitchFamily="2" charset="-122"/>
                <a:ea typeface="宋体" panose="02010600030101010101" pitchFamily="2" charset="-122"/>
                <a:cs typeface="宋体" panose="02010600030101010101" pitchFamily="2" charset="-122"/>
              </a:rPr>
              <a:t>无法知道哪些顶点属于哪个三角形</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charset="0"/>
              <a:buNone/>
            </a:pPr>
            <a:r>
              <a:rPr lang="en-US" altLang="zh-CN" sz="2400">
                <a:latin typeface="宋体" panose="02010600030101010101" pitchFamily="2" charset="-122"/>
                <a:ea typeface="宋体" panose="02010600030101010101" pitchFamily="2" charset="-122"/>
                <a:cs typeface="宋体" panose="02010600030101010101" pitchFamily="2" charset="-122"/>
              </a:rPr>
              <a:t>  --在这种情况下，可以通过在代表同一三角形顶点的量子位之间建立非局部相关来应用纠缠。这意味着只有当顶点被缠结时，它们才属于同一三角形</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45820" y="1271270"/>
            <a:ext cx="9064625"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rPr>
              <a:t>Venegas-Andraca and Ball[2010]为二元几何图形设计了图像存储和检索算法</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523240" y="514350"/>
            <a:ext cx="3051175"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图像检索</a:t>
            </a:r>
            <a:endParaRPr lang="zh-CN" altLang="en-US" sz="280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3981450" y="1670050"/>
            <a:ext cx="3781425" cy="50387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57530" y="519430"/>
            <a:ext cx="316103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图像压缩</a:t>
            </a:r>
            <a:endParaRPr lang="zh-CN" altLang="en-US" sz="280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557530" y="1846580"/>
            <a:ext cx="10297160" cy="2033905"/>
          </a:xfrm>
          <a:prstGeom prst="rect">
            <a:avLst/>
          </a:prstGeom>
        </p:spPr>
      </p:pic>
      <p:sp>
        <p:nvSpPr>
          <p:cNvPr id="5" name="文本框 4"/>
          <p:cNvSpPr txBox="1"/>
          <p:nvPr/>
        </p:nvSpPr>
        <p:spPr>
          <a:xfrm>
            <a:off x="659130" y="1447800"/>
            <a:ext cx="4686935"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压缩方法比较：</a:t>
            </a:r>
            <a:endParaRPr lang="zh-CN" altLang="en-US" sz="2000">
              <a:latin typeface="宋体" panose="02010600030101010101" pitchFamily="2" charset="-122"/>
              <a:ea typeface="宋体" panose="02010600030101010101" pitchFamily="2" charset="-122"/>
            </a:endParaRPr>
          </a:p>
        </p:txBody>
      </p:sp>
      <p:sp>
        <p:nvSpPr>
          <p:cNvPr id="6" name="文本框 5"/>
          <p:cNvSpPr txBox="1"/>
          <p:nvPr/>
        </p:nvSpPr>
        <p:spPr>
          <a:xfrm>
            <a:off x="745490" y="4244340"/>
            <a:ext cx="9309735" cy="645160"/>
          </a:xfrm>
          <a:prstGeom prst="rect">
            <a:avLst/>
          </a:prstGeom>
          <a:noFill/>
        </p:spPr>
        <p:txBody>
          <a:bodyPr wrap="square" rtlCol="0">
            <a:spAutoFit/>
          </a:bodyPr>
          <a:p>
            <a:r>
              <a:rPr lang="zh-CN" altLang="en-US"/>
              <a:t>其中n1表示原始图像的像素数，n2表示压缩图像的像素值。李等人2014的方法显示出比李等人</a:t>
            </a:r>
            <a:r>
              <a:rPr lang="en-US" altLang="zh-CN"/>
              <a:t>2013</a:t>
            </a:r>
            <a:r>
              <a:rPr lang="zh-CN" altLang="en-US"/>
              <a:t>的方法有</a:t>
            </a:r>
            <a:r>
              <a:rPr lang="zh-CN" altLang="en-US"/>
              <a:t>更好的压缩率。</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7530" y="519430"/>
            <a:ext cx="316103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图像压缩</a:t>
            </a:r>
            <a:endParaRPr lang="zh-CN" altLang="en-US" sz="2800">
              <a:latin typeface="宋体" panose="02010600030101010101" pitchFamily="2" charset="-122"/>
              <a:ea typeface="宋体" panose="02010600030101010101" pitchFamily="2" charset="-122"/>
            </a:endParaRPr>
          </a:p>
        </p:txBody>
      </p:sp>
      <p:sp>
        <p:nvSpPr>
          <p:cNvPr id="3" name="文本框 2"/>
          <p:cNvSpPr txBox="1"/>
          <p:nvPr/>
        </p:nvSpPr>
        <p:spPr>
          <a:xfrm>
            <a:off x="1237615" y="1041400"/>
            <a:ext cx="9714865"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rPr>
              <a:t> Li et al. [2014]引入量子傅里叶变换（</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QFT</a:t>
            </a:r>
            <a:r>
              <a:rPr lang="zh-CN" altLang="en-US" sz="2000">
                <a:latin typeface="宋体" panose="02010600030101010101" pitchFamily="2" charset="-122"/>
                <a:ea typeface="宋体" panose="02010600030101010101" pitchFamily="2" charset="-122"/>
                <a:cs typeface="宋体" panose="02010600030101010101" pitchFamily="2" charset="-122"/>
              </a:rPr>
              <a:t>）增强图像压缩效果</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351155" y="1440180"/>
            <a:ext cx="5118100" cy="5334000"/>
          </a:xfrm>
          <a:prstGeom prst="rect">
            <a:avLst/>
          </a:prstGeom>
        </p:spPr>
      </p:pic>
      <p:sp>
        <p:nvSpPr>
          <p:cNvPr id="5" name="文本框 4"/>
          <p:cNvSpPr txBox="1"/>
          <p:nvPr/>
        </p:nvSpPr>
        <p:spPr>
          <a:xfrm>
            <a:off x="6361430" y="2049780"/>
            <a:ext cx="4126230" cy="2306955"/>
          </a:xfrm>
          <a:prstGeom prst="rect">
            <a:avLst/>
          </a:prstGeom>
          <a:noFill/>
        </p:spPr>
        <p:txBody>
          <a:bodyPr wrap="square" rtlCol="0">
            <a:spAutoFit/>
          </a:bodyPr>
          <a:p>
            <a:r>
              <a:rPr lang="zh-CN" altLang="en-US"/>
              <a:t>（a）原始图像</a:t>
            </a:r>
            <a:endParaRPr lang="zh-CN" altLang="en-US"/>
          </a:p>
          <a:p>
            <a:endParaRPr lang="zh-CN" altLang="en-US"/>
          </a:p>
          <a:p>
            <a:r>
              <a:rPr lang="zh-CN" altLang="en-US"/>
              <a:t>（b）压缩系数低的qft</a:t>
            </a:r>
            <a:endParaRPr lang="zh-CN" altLang="en-US"/>
          </a:p>
          <a:p>
            <a:endParaRPr lang="zh-CN" altLang="en-US"/>
          </a:p>
          <a:p>
            <a:r>
              <a:rPr lang="zh-CN" altLang="en-US"/>
              <a:t>（c）中等压缩的qft因素</a:t>
            </a:r>
            <a:endParaRPr lang="zh-CN" altLang="en-US"/>
          </a:p>
          <a:p>
            <a:endParaRPr lang="zh-CN" altLang="en-US"/>
          </a:p>
          <a:p>
            <a:r>
              <a:rPr lang="zh-CN" altLang="en-US"/>
              <a:t>（d）具有高压缩系数的qft，压缩率高达</a:t>
            </a:r>
            <a:r>
              <a:rPr lang="en-US" altLang="zh-CN"/>
              <a:t>59.2%</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52925" y="2655570"/>
            <a:ext cx="5447665" cy="768350"/>
          </a:xfrm>
          <a:prstGeom prst="rect">
            <a:avLst/>
          </a:prstGeom>
          <a:noFill/>
        </p:spPr>
        <p:txBody>
          <a:bodyPr wrap="square" rtlCol="0">
            <a:spAutoFit/>
          </a:bodyPr>
          <a:p>
            <a:r>
              <a:rPr lang="zh-CN" altLang="en-US" sz="4400">
                <a:latin typeface="方正粗黑宋简体" panose="02000000000000000000" charset="-122"/>
                <a:ea typeface="方正粗黑宋简体" panose="02000000000000000000" charset="-122"/>
              </a:rPr>
              <a:t>图像去噪</a:t>
            </a:r>
            <a:endParaRPr lang="zh-CN" altLang="en-US" sz="4400">
              <a:latin typeface="方正粗黑宋简体" panose="02000000000000000000" charset="-122"/>
              <a:ea typeface="方正粗黑宋简体" panose="020000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51915" y="778510"/>
            <a:ext cx="8576945" cy="4154170"/>
          </a:xfrm>
          <a:prstGeom prst="rect">
            <a:avLst/>
          </a:prstGeom>
          <a:noFill/>
        </p:spPr>
        <p:txBody>
          <a:bodyPr wrap="square" rtlCol="0">
            <a:spAutoFit/>
          </a:bodyPr>
          <a:p>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图像去噪，对于图像分析和理解的进一步步骤，挑战就是在保持图像内容的精细结构的同时，能够去除图像中具有不同特征的噪声。</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根据噪声源的不同，噪声可分为两种主要类型：</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加性噪声：</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x[n]=i[n]+n[n]</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乘性噪声：</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x[n]＝i[n] n[n]</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其中i[n]是无噪声图像，n[n]是噪声，x[n]是噪声图像。</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8955" y="534035"/>
            <a:ext cx="354965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median filter (MF) </a:t>
            </a:r>
            <a:endParaRPr lang="zh-CN" altLang="en-US" sz="2800">
              <a:latin typeface="宋体" panose="02010600030101010101" pitchFamily="2" charset="-122"/>
              <a:ea typeface="宋体" panose="02010600030101010101" pitchFamily="2" charset="-122"/>
            </a:endParaRPr>
          </a:p>
        </p:txBody>
      </p:sp>
      <p:sp>
        <p:nvSpPr>
          <p:cNvPr id="3" name="文本框 2"/>
          <p:cNvSpPr txBox="1"/>
          <p:nvPr/>
        </p:nvSpPr>
        <p:spPr>
          <a:xfrm>
            <a:off x="991235" y="1299210"/>
            <a:ext cx="8436610" cy="101473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一般都采用线性去噪滤波或非线性去噪滤波来实现去噪。线性滤波技术，特别是用于处理加性和乘性噪声类型，以其速度而闻名，但在图像结构（即图像细节丢失）损失比较大。</a:t>
            </a:r>
            <a:endParaRPr lang="zh-CN" altLang="en-US" sz="200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159510" y="2313940"/>
            <a:ext cx="7146925" cy="4439285"/>
          </a:xfrm>
          <a:prstGeom prst="rect">
            <a:avLst/>
          </a:prstGeom>
        </p:spPr>
      </p:pic>
      <p:sp>
        <p:nvSpPr>
          <p:cNvPr id="5" name="文本框 4"/>
          <p:cNvSpPr txBox="1"/>
          <p:nvPr/>
        </p:nvSpPr>
        <p:spPr>
          <a:xfrm>
            <a:off x="8686800" y="2586355"/>
            <a:ext cx="2968625" cy="368300"/>
          </a:xfrm>
          <a:prstGeom prst="rect">
            <a:avLst/>
          </a:prstGeom>
          <a:noFill/>
        </p:spPr>
        <p:txBody>
          <a:bodyPr wrap="square" rtlCol="0">
            <a:spAutoFit/>
          </a:bodyPr>
          <a:p>
            <a:r>
              <a:rPr lang="zh-CN" altLang="en-US"/>
              <a:t>非线性滤波器MF的原理</a:t>
            </a:r>
            <a:endParaRPr lang="zh-CN" altLang="en-US"/>
          </a:p>
        </p:txBody>
      </p:sp>
      <p:sp>
        <p:nvSpPr>
          <p:cNvPr id="6" name="文本框 5"/>
          <p:cNvSpPr txBox="1"/>
          <p:nvPr/>
        </p:nvSpPr>
        <p:spPr>
          <a:xfrm>
            <a:off x="8519795" y="3103880"/>
            <a:ext cx="3336290" cy="1198880"/>
          </a:xfrm>
          <a:prstGeom prst="rect">
            <a:avLst/>
          </a:prstGeom>
          <a:noFill/>
        </p:spPr>
        <p:txBody>
          <a:bodyPr wrap="square" rtlCol="0">
            <a:spAutoFit/>
          </a:bodyPr>
          <a:p>
            <a:r>
              <a:rPr lang="zh-CN" altLang="en-US"/>
              <a:t>将</a:t>
            </a:r>
            <a:r>
              <a:rPr lang="zh-CN" altLang="en-US">
                <a:sym typeface="+mn-ea"/>
              </a:rPr>
              <a:t>图像的像素值</a:t>
            </a:r>
            <a:r>
              <a:rPr lang="zh-CN" altLang="en-US"/>
              <a:t>重新排列如下：15、16、17、19、20、21、23、24、25，中值为20。因此，16将替换为该值</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99235" y="1092835"/>
            <a:ext cx="9534525" cy="4892675"/>
          </a:xfrm>
          <a:prstGeom prst="rect">
            <a:avLst/>
          </a:prstGeom>
          <a:noFill/>
        </p:spPr>
        <p:txBody>
          <a:bodyPr wrap="square" rtlCol="0">
            <a:spAutoFit/>
          </a:bodyPr>
          <a:p>
            <a:pPr algn="l"/>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经典的MF操作在一个特定大小的窗口上（通常是3×3或5×5），选择一个大窗口的会破坏图像结构，而一个小窗口不能有效地消除噪声。</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2400">
              <a:latin typeface="宋体" panose="02010600030101010101" pitchFamily="2" charset="-122"/>
              <a:ea typeface="宋体" panose="02010600030101010101" pitchFamily="2" charset="-122"/>
              <a:cs typeface="宋体" panose="02010600030101010101" pitchFamily="2" charset="-122"/>
            </a:endParaRPr>
          </a:p>
          <a:p>
            <a:pPr algn="l"/>
            <a:r>
              <a:rPr lang="en-US" altLang="zh-CN" sz="2400">
                <a:latin typeface="宋体" panose="02010600030101010101" pitchFamily="2" charset="-122"/>
                <a:ea typeface="宋体" panose="02010600030101010101" pitchFamily="2" charset="-122"/>
                <a:cs typeface="宋体" panose="02010600030101010101" pitchFamily="2" charset="-122"/>
              </a:rPr>
              <a:t>MF</a:t>
            </a:r>
            <a:r>
              <a:rPr lang="zh-CN" altLang="en-US" sz="2400">
                <a:latin typeface="宋体" panose="02010600030101010101" pitchFamily="2" charset="-122"/>
                <a:ea typeface="宋体" panose="02010600030101010101" pitchFamily="2" charset="-122"/>
                <a:cs typeface="宋体" panose="02010600030101010101" pitchFamily="2" charset="-122"/>
              </a:rPr>
              <a:t>的扩展：</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自适应中值滤波器(AMF) [Zhou et al. 2010]</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algn="l">
              <a:buFont typeface="Arial" panose="020B0604020202020204" pitchFamily="34" charset="0"/>
              <a:buNone/>
            </a:pPr>
            <a:r>
              <a:rPr lang="zh-CN" altLang="en-US" sz="2400">
                <a:latin typeface="宋体" panose="02010600030101010101" pitchFamily="2" charset="-122"/>
                <a:ea typeface="宋体" panose="02010600030101010101" pitchFamily="2" charset="-122"/>
                <a:cs typeface="宋体" panose="02010600030101010101" pitchFamily="2" charset="-122"/>
              </a:rPr>
              <a:t>   </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量子自适应</a:t>
            </a:r>
            <a:r>
              <a:rPr lang="zh-CN" altLang="en-US" sz="2400">
                <a:latin typeface="宋体" panose="02010600030101010101" pitchFamily="2" charset="-122"/>
                <a:ea typeface="宋体" panose="02010600030101010101" pitchFamily="2" charset="-122"/>
                <a:cs typeface="宋体" panose="02010600030101010101" pitchFamily="2" charset="-122"/>
              </a:rPr>
              <a:t>中值滤波器(Q</a:t>
            </a:r>
            <a:r>
              <a:rPr lang="en-US" altLang="zh-CN" sz="2400">
                <a:latin typeface="宋体" panose="02010600030101010101" pitchFamily="2" charset="-122"/>
                <a:ea typeface="宋体" panose="02010600030101010101" pitchFamily="2" charset="-122"/>
                <a:cs typeface="宋体" panose="02010600030101010101" pitchFamily="2" charset="-122"/>
              </a:rPr>
              <a:t>A</a:t>
            </a:r>
            <a:r>
              <a:rPr lang="zh-CN" altLang="en-US" sz="2400">
                <a:latin typeface="宋体" panose="02010600030101010101" pitchFamily="2" charset="-122"/>
                <a:ea typeface="宋体" panose="02010600030101010101" pitchFamily="2" charset="-122"/>
                <a:cs typeface="宋体" panose="02010600030101010101" pitchFamily="2" charset="-122"/>
              </a:rPr>
              <a:t>MF)</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[Yuan et al. 2013]</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marL="342900" indent="-342900" algn="l">
              <a:buFont typeface="Arial" panose="020B0604020202020204" pitchFamily="34" charset="0"/>
              <a:buChar char="•"/>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algn="l">
              <a:buFont typeface="Arial" panose="020B0604020202020204" pitchFamily="34"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algn="l">
              <a:buFont typeface="Arial" panose="020B0604020202020204" pitchFamily="34"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algn="l">
              <a:buFont typeface="Arial" panose="020B0604020202020204" pitchFamily="34" charset="0"/>
              <a:buNone/>
            </a:pPr>
            <a:r>
              <a:rPr lang="zh-CN" altLang="en-US" sz="2400">
                <a:latin typeface="宋体" panose="02010600030101010101" pitchFamily="2" charset="-122"/>
                <a:ea typeface="宋体" panose="02010600030101010101" pitchFamily="2" charset="-122"/>
                <a:cs typeface="宋体" panose="02010600030101010101" pitchFamily="2" charset="-122"/>
              </a:rPr>
              <a:t>        </a:t>
            </a: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自适应滤波器根据噪声强度更新其窗口大小</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algn="l">
              <a:buFont typeface="Arial" panose="020B0604020202020204" pitchFamily="34"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647825"/>
            <a:ext cx="12192000" cy="41224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 name="文本框 1"/>
          <p:cNvSpPr txBox="1"/>
          <p:nvPr/>
        </p:nvSpPr>
        <p:spPr>
          <a:xfrm>
            <a:off x="52705" y="2370455"/>
            <a:ext cx="12086590" cy="2676525"/>
          </a:xfrm>
          <a:prstGeom prst="rect">
            <a:avLst/>
          </a:prstGeom>
          <a:noFill/>
        </p:spPr>
        <p:txBody>
          <a:bodyPr wrap="square" rtlCol="0">
            <a:spAutoFit/>
          </a:bodyPr>
          <a:p>
            <a:r>
              <a:rPr lang="en-US" altLang="zh-CN" sz="2800">
                <a:latin typeface="+mn-ea"/>
                <a:cs typeface="+mn-ea"/>
              </a:rPr>
              <a:t>    </a:t>
            </a:r>
            <a:r>
              <a:rPr lang="zh-CN" altLang="en-US" sz="2800">
                <a:latin typeface="+mn-ea"/>
                <a:cs typeface="+mn-ea"/>
              </a:rPr>
              <a:t>量子物理学的起源可以追溯到普朗克[1900]的一项科学工作，在这项工作中，紫外线灾难的悖论得到了解决。紫外线灾难是一个基于当时流行的“经典”物理学原理的想法，即处于热平衡状态的物体将在所有频率发射辐射，在更高频率发射更多能量。这就得出这样一个结论：这样一个物体所释放的总能量是无限的，不仅与能量守恒定律相矛盾，而且与实验观测相矛盾。普朗克对这个悖论的解决方案是假设能量只能以离散包或量子的形式存在。</a:t>
            </a:r>
            <a:endParaRPr lang="zh-CN" altLang="en-US" sz="2800">
              <a:latin typeface="+mn-ea"/>
              <a:cs typeface="+mn-ea"/>
            </a:endParaRPr>
          </a:p>
        </p:txBody>
      </p:sp>
      <p:sp>
        <p:nvSpPr>
          <p:cNvPr id="3" name="文本框 2"/>
          <p:cNvSpPr txBox="1"/>
          <p:nvPr/>
        </p:nvSpPr>
        <p:spPr>
          <a:xfrm>
            <a:off x="226060" y="761365"/>
            <a:ext cx="3313430" cy="521970"/>
          </a:xfrm>
          <a:prstGeom prst="rect">
            <a:avLst/>
          </a:prstGeom>
          <a:noFill/>
        </p:spPr>
        <p:txBody>
          <a:bodyPr wrap="none" rtlCol="0" anchor="t">
            <a:spAutoFit/>
          </a:bodyPr>
          <a:p>
            <a:pPr marL="285750" indent="-285750">
              <a:buClr>
                <a:srgbClr val="4F81BD"/>
              </a:buClr>
              <a:buFont typeface="Wingdings" panose="05000000000000000000" charset="0"/>
              <a:buChar char="l"/>
            </a:pPr>
            <a:r>
              <a:rPr lang="zh-CN" altLang="en-US" sz="2800">
                <a:latin typeface="+mn-ea"/>
                <a:sym typeface="+mn-ea"/>
              </a:rPr>
              <a:t>量子物理学的起源</a:t>
            </a:r>
            <a:endParaRPr lang="zh-CN" altLang="en-US" sz="2800">
              <a:latin typeface="+mn-ea"/>
              <a:sym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3601085" y="76835"/>
            <a:ext cx="4987925" cy="2882900"/>
          </a:xfrm>
          <a:prstGeom prst="rect">
            <a:avLst/>
          </a:prstGeom>
        </p:spPr>
      </p:pic>
      <p:pic>
        <p:nvPicPr>
          <p:cNvPr id="4" name="图片 3"/>
          <p:cNvPicPr>
            <a:picLocks noChangeAspect="1"/>
          </p:cNvPicPr>
          <p:nvPr/>
        </p:nvPicPr>
        <p:blipFill>
          <a:blip r:embed="rId2"/>
          <a:stretch>
            <a:fillRect/>
          </a:stretch>
        </p:blipFill>
        <p:spPr>
          <a:xfrm>
            <a:off x="1544955" y="2959735"/>
            <a:ext cx="9577705" cy="2911475"/>
          </a:xfrm>
          <a:prstGeom prst="rect">
            <a:avLst/>
          </a:prstGeom>
        </p:spPr>
      </p:pic>
      <p:sp>
        <p:nvSpPr>
          <p:cNvPr id="100" name="文本框 99"/>
          <p:cNvSpPr txBox="1"/>
          <p:nvPr/>
        </p:nvSpPr>
        <p:spPr>
          <a:xfrm>
            <a:off x="354330" y="628650"/>
            <a:ext cx="3246755" cy="1014730"/>
          </a:xfrm>
          <a:prstGeom prst="rect">
            <a:avLst/>
          </a:prstGeom>
          <a:noFill/>
          <a:ln w="9525">
            <a:noFill/>
          </a:ln>
        </p:spPr>
        <p:txBody>
          <a:bodyPr wrap="square">
            <a:spAutoFit/>
          </a:bodyPr>
          <a:p>
            <a:pPr indent="0"/>
            <a:r>
              <a:rPr lang="zh-CN" sz="2000" b="0">
                <a:latin typeface="宋体" panose="02010600030101010101" pitchFamily="2" charset="-122"/>
                <a:ea typeface="宋体" panose="02010600030101010101" pitchFamily="2" charset="-122"/>
                <a:cs typeface="宋体" panose="02010600030101010101" pitchFamily="2" charset="-122"/>
              </a:rPr>
              <a:t>（</a:t>
            </a:r>
            <a:r>
              <a:rPr lang="en-US" sz="2000" b="0">
                <a:latin typeface="宋体" panose="02010600030101010101" pitchFamily="2" charset="-122"/>
                <a:ea typeface="宋体" panose="02010600030101010101" pitchFamily="2" charset="-122"/>
                <a:cs typeface="宋体" panose="02010600030101010101" pitchFamily="2" charset="-122"/>
              </a:rPr>
              <a:t>a</a:t>
            </a:r>
            <a:r>
              <a:rPr lang="zh-CN" sz="2000" b="0">
                <a:latin typeface="宋体" panose="02010600030101010101" pitchFamily="2" charset="-122"/>
                <a:ea typeface="宋体" panose="02010600030101010101" pitchFamily="2" charset="-122"/>
                <a:cs typeface="宋体" panose="02010600030101010101" pitchFamily="2" charset="-122"/>
              </a:rPr>
              <a:t>）</a:t>
            </a:r>
            <a:r>
              <a:rPr lang="en-US" sz="2000" b="0">
                <a:latin typeface="宋体" panose="02010600030101010101" pitchFamily="2" charset="-122"/>
                <a:ea typeface="宋体" panose="02010600030101010101" pitchFamily="2" charset="-122"/>
                <a:cs typeface="宋体" panose="02010600030101010101" pitchFamily="2" charset="-122"/>
              </a:rPr>
              <a:t>256×256</a:t>
            </a:r>
            <a:r>
              <a:rPr lang="zh-CN" sz="2000" b="0">
                <a:latin typeface="宋体" panose="02010600030101010101" pitchFamily="2" charset="-122"/>
                <a:ea typeface="宋体" panose="02010600030101010101" pitchFamily="2" charset="-122"/>
                <a:cs typeface="宋体" panose="02010600030101010101" pitchFamily="2" charset="-122"/>
              </a:rPr>
              <a:t>原始图像</a:t>
            </a:r>
            <a:endParaRPr lang="zh-CN" sz="2000" b="0">
              <a:latin typeface="宋体" panose="02010600030101010101" pitchFamily="2" charset="-122"/>
              <a:ea typeface="宋体" panose="02010600030101010101" pitchFamily="2" charset="-122"/>
              <a:cs typeface="宋体" panose="02010600030101010101" pitchFamily="2" charset="-122"/>
            </a:endParaRPr>
          </a:p>
          <a:p>
            <a:pPr indent="0"/>
            <a:r>
              <a:rPr lang="zh-CN" sz="2000" b="0">
                <a:latin typeface="宋体" panose="02010600030101010101" pitchFamily="2" charset="-122"/>
                <a:ea typeface="宋体" panose="02010600030101010101" pitchFamily="2" charset="-122"/>
                <a:cs typeface="宋体" panose="02010600030101010101" pitchFamily="2" charset="-122"/>
              </a:rPr>
              <a:t>（</a:t>
            </a:r>
            <a:r>
              <a:rPr lang="en-US" sz="2000" b="0">
                <a:latin typeface="宋体" panose="02010600030101010101" pitchFamily="2" charset="-122"/>
                <a:ea typeface="宋体" panose="02010600030101010101" pitchFamily="2" charset="-122"/>
                <a:cs typeface="宋体" panose="02010600030101010101" pitchFamily="2" charset="-122"/>
              </a:rPr>
              <a:t>b</a:t>
            </a:r>
            <a:r>
              <a:rPr lang="zh-CN" sz="2000" b="0">
                <a:latin typeface="宋体" panose="02010600030101010101" pitchFamily="2" charset="-122"/>
                <a:ea typeface="宋体" panose="02010600030101010101" pitchFamily="2" charset="-122"/>
                <a:cs typeface="宋体" panose="02010600030101010101" pitchFamily="2" charset="-122"/>
              </a:rPr>
              <a:t>）被</a:t>
            </a:r>
            <a:r>
              <a:rPr lang="zh-CN" altLang="en-US" sz="2000">
                <a:sym typeface="+mn-ea"/>
              </a:rPr>
              <a:t>椒盐噪声</a:t>
            </a:r>
            <a:r>
              <a:rPr lang="zh-CN" sz="2000" b="0">
                <a:latin typeface="宋体" panose="02010600030101010101" pitchFamily="2" charset="-122"/>
                <a:ea typeface="宋体" panose="02010600030101010101" pitchFamily="2" charset="-122"/>
                <a:cs typeface="宋体" panose="02010600030101010101" pitchFamily="2" charset="-122"/>
              </a:rPr>
              <a:t>破坏了</a:t>
            </a:r>
            <a:r>
              <a:rPr lang="en-US" altLang="zh-CN" sz="2000" b="0">
                <a:latin typeface="宋体" panose="02010600030101010101" pitchFamily="2" charset="-122"/>
                <a:ea typeface="宋体" panose="02010600030101010101" pitchFamily="2" charset="-122"/>
                <a:cs typeface="宋体" panose="02010600030101010101" pitchFamily="2" charset="-122"/>
              </a:rPr>
              <a:t>90%</a:t>
            </a:r>
            <a:r>
              <a:rPr lang="zh-CN" altLang="en-US" sz="2000" b="0">
                <a:latin typeface="宋体" panose="02010600030101010101" pitchFamily="2" charset="-122"/>
                <a:ea typeface="宋体" panose="02010600030101010101" pitchFamily="2" charset="-122"/>
                <a:cs typeface="宋体" panose="02010600030101010101" pitchFamily="2" charset="-122"/>
              </a:rPr>
              <a:t>的原始图像</a:t>
            </a:r>
            <a:endParaRPr lang="zh-CN" altLang="en-US" sz="2000" b="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195070" y="6037580"/>
            <a:ext cx="9800590" cy="706755"/>
          </a:xfrm>
          <a:prstGeom prst="rect">
            <a:avLst/>
          </a:prstGeom>
          <a:noFill/>
          <a:ln w="9525">
            <a:noFill/>
          </a:ln>
        </p:spPr>
        <p:txBody>
          <a:bodyPr wrap="square">
            <a:spAutoFit/>
          </a:bodyPr>
          <a:p>
            <a:pPr indent="0"/>
            <a:r>
              <a:rPr lang="zh-CN" sz="2000" b="0">
                <a:latin typeface="宋体" panose="02010600030101010101" pitchFamily="2" charset="-122"/>
                <a:ea typeface="宋体" panose="02010600030101010101" pitchFamily="2" charset="-122"/>
                <a:cs typeface="宋体" panose="02010600030101010101" pitchFamily="2" charset="-122"/>
              </a:rPr>
              <a:t>（</a:t>
            </a:r>
            <a:r>
              <a:rPr lang="en-US" sz="2000" b="0">
                <a:latin typeface="宋体" panose="02010600030101010101" pitchFamily="2" charset="-122"/>
                <a:ea typeface="宋体" panose="02010600030101010101" pitchFamily="2" charset="-122"/>
                <a:cs typeface="宋体" panose="02010600030101010101" pitchFamily="2" charset="-122"/>
              </a:rPr>
              <a:t>c</a:t>
            </a:r>
            <a:r>
              <a:rPr lang="zh-CN" sz="2000" b="0">
                <a:latin typeface="宋体" panose="02010600030101010101" pitchFamily="2" charset="-122"/>
                <a:ea typeface="宋体" panose="02010600030101010101" pitchFamily="2" charset="-122"/>
                <a:cs typeface="宋体" panose="02010600030101010101" pitchFamily="2" charset="-122"/>
              </a:rPr>
              <a:t>）</a:t>
            </a:r>
            <a:r>
              <a:rPr lang="en-US" sz="2000" b="0">
                <a:latin typeface="宋体" panose="02010600030101010101" pitchFamily="2" charset="-122"/>
                <a:ea typeface="宋体" panose="02010600030101010101" pitchFamily="2" charset="-122"/>
                <a:cs typeface="宋体" panose="02010600030101010101" pitchFamily="2" charset="-122"/>
              </a:rPr>
              <a:t>MF 3×3</a:t>
            </a:r>
            <a:r>
              <a:rPr lang="zh-CN" sz="2000" b="0">
                <a:latin typeface="宋体" panose="02010600030101010101" pitchFamily="2" charset="-122"/>
                <a:ea typeface="宋体" panose="02010600030101010101" pitchFamily="2" charset="-122"/>
                <a:cs typeface="宋体" panose="02010600030101010101" pitchFamily="2" charset="-122"/>
              </a:rPr>
              <a:t>过滤的损坏图像（</a:t>
            </a:r>
            <a:r>
              <a:rPr lang="en-US" sz="2000" b="0">
                <a:latin typeface="宋体" panose="02010600030101010101" pitchFamily="2" charset="-122"/>
                <a:ea typeface="宋体" panose="02010600030101010101" pitchFamily="2" charset="-122"/>
                <a:cs typeface="宋体" panose="02010600030101010101" pitchFamily="2" charset="-122"/>
              </a:rPr>
              <a:t>d</a:t>
            </a:r>
            <a:r>
              <a:rPr lang="zh-CN" sz="2000" b="0">
                <a:latin typeface="宋体" panose="02010600030101010101" pitchFamily="2" charset="-122"/>
                <a:ea typeface="宋体" panose="02010600030101010101" pitchFamily="2" charset="-122"/>
                <a:cs typeface="宋体" panose="02010600030101010101" pitchFamily="2" charset="-122"/>
              </a:rPr>
              <a:t>）</a:t>
            </a:r>
            <a:r>
              <a:rPr lang="en-US" sz="2000" b="0">
                <a:latin typeface="宋体" panose="02010600030101010101" pitchFamily="2" charset="-122"/>
                <a:ea typeface="宋体" panose="02010600030101010101" pitchFamily="2" charset="-122"/>
                <a:cs typeface="宋体" panose="02010600030101010101" pitchFamily="2" charset="-122"/>
              </a:rPr>
              <a:t>MF 5×5</a:t>
            </a:r>
            <a:r>
              <a:rPr lang="zh-CN" sz="2000" b="0">
                <a:latin typeface="宋体" panose="02010600030101010101" pitchFamily="2" charset="-122"/>
                <a:ea typeface="宋体" panose="02010600030101010101" pitchFamily="2" charset="-122"/>
                <a:cs typeface="宋体" panose="02010600030101010101" pitchFamily="2" charset="-122"/>
              </a:rPr>
              <a:t>过滤的损坏图像（</a:t>
            </a:r>
            <a:r>
              <a:rPr lang="en-US" sz="2000" b="0">
                <a:latin typeface="宋体" panose="02010600030101010101" pitchFamily="2" charset="-122"/>
                <a:ea typeface="宋体" panose="02010600030101010101" pitchFamily="2" charset="-122"/>
                <a:cs typeface="宋体" panose="02010600030101010101" pitchFamily="2" charset="-122"/>
              </a:rPr>
              <a:t>e</a:t>
            </a:r>
            <a:r>
              <a:rPr lang="zh-CN" sz="2000" b="0">
                <a:latin typeface="宋体" panose="02010600030101010101" pitchFamily="2" charset="-122"/>
                <a:ea typeface="宋体" panose="02010600030101010101" pitchFamily="2" charset="-122"/>
                <a:cs typeface="宋体" panose="02010600030101010101" pitchFamily="2" charset="-122"/>
              </a:rPr>
              <a:t>）</a:t>
            </a:r>
            <a:r>
              <a:rPr lang="en-US" sz="2000" b="0">
                <a:latin typeface="宋体" panose="02010600030101010101" pitchFamily="2" charset="-122"/>
                <a:ea typeface="宋体" panose="02010600030101010101" pitchFamily="2" charset="-122"/>
                <a:cs typeface="宋体" panose="02010600030101010101" pitchFamily="2" charset="-122"/>
              </a:rPr>
              <a:t>AMF</a:t>
            </a:r>
            <a:r>
              <a:rPr lang="zh-CN" sz="2000" b="0">
                <a:latin typeface="宋体" panose="02010600030101010101" pitchFamily="2" charset="-122"/>
                <a:ea typeface="宋体" panose="02010600030101010101" pitchFamily="2" charset="-122"/>
                <a:cs typeface="宋体" panose="02010600030101010101" pitchFamily="2" charset="-122"/>
              </a:rPr>
              <a:t>过滤的损坏图像（</a:t>
            </a:r>
            <a:r>
              <a:rPr lang="en-US" sz="2000" b="0">
                <a:latin typeface="宋体" panose="02010600030101010101" pitchFamily="2" charset="-122"/>
                <a:ea typeface="宋体" panose="02010600030101010101" pitchFamily="2" charset="-122"/>
                <a:cs typeface="宋体" panose="02010600030101010101" pitchFamily="2" charset="-122"/>
              </a:rPr>
              <a:t>f</a:t>
            </a:r>
            <a:r>
              <a:rPr lang="zh-CN" sz="2000" b="0">
                <a:latin typeface="宋体" panose="02010600030101010101" pitchFamily="2" charset="-122"/>
                <a:ea typeface="宋体" panose="02010600030101010101" pitchFamily="2" charset="-122"/>
                <a:cs typeface="宋体" panose="02010600030101010101" pitchFamily="2" charset="-122"/>
              </a:rPr>
              <a:t>）</a:t>
            </a:r>
            <a:r>
              <a:rPr lang="en-US" sz="2000" b="0">
                <a:latin typeface="宋体" panose="02010600030101010101" pitchFamily="2" charset="-122"/>
                <a:ea typeface="宋体" panose="02010600030101010101" pitchFamily="2" charset="-122"/>
                <a:cs typeface="宋体" panose="02010600030101010101" pitchFamily="2" charset="-122"/>
              </a:rPr>
              <a:t>QAMF</a:t>
            </a:r>
            <a:r>
              <a:rPr lang="zh-CN" sz="2000" b="0">
                <a:latin typeface="宋体" panose="02010600030101010101" pitchFamily="2" charset="-122"/>
                <a:ea typeface="宋体" panose="02010600030101010101" pitchFamily="2" charset="-122"/>
                <a:cs typeface="宋体" panose="02010600030101010101" pitchFamily="2" charset="-122"/>
              </a:rPr>
              <a:t>过滤的损坏图像</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12465" y="2752725"/>
            <a:ext cx="5447665" cy="768350"/>
          </a:xfrm>
          <a:prstGeom prst="rect">
            <a:avLst/>
          </a:prstGeom>
          <a:noFill/>
        </p:spPr>
        <p:txBody>
          <a:bodyPr wrap="square" rtlCol="0">
            <a:spAutoFit/>
          </a:bodyPr>
          <a:p>
            <a:pPr algn="ctr"/>
            <a:r>
              <a:rPr lang="zh-CN" altLang="en-US" sz="4400">
                <a:latin typeface="方正粗黑宋简体" panose="02000000000000000000" charset="-122"/>
                <a:ea typeface="方正粗黑宋简体" panose="02000000000000000000" charset="-122"/>
              </a:rPr>
              <a:t>量子</a:t>
            </a:r>
            <a:r>
              <a:rPr lang="zh-CN" altLang="en-US" sz="4400">
                <a:latin typeface="方正粗黑宋简体" panose="02000000000000000000" charset="-122"/>
                <a:ea typeface="方正粗黑宋简体" panose="02000000000000000000" charset="-122"/>
              </a:rPr>
              <a:t>边缘检测</a:t>
            </a:r>
            <a:endParaRPr lang="zh-CN" altLang="en-US" sz="4400">
              <a:latin typeface="方正粗黑宋简体" panose="02000000000000000000" charset="-122"/>
              <a:ea typeface="方正粗黑宋简体" panose="02000000000000000000"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05230" y="1000760"/>
            <a:ext cx="8768715" cy="341503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图像处理包括机器视觉应用所需的操作，如图像分割、图像匹配、视觉跟踪和图像检索[Caraiman and Manta 2014, 2015; Benatchba et al. 2006; Youssry et al. 2015]等，这些操作的基础是边缘检测 [Dubey et al. 2014; Zhang et al. 2012]。</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边缘表示图像灰度强度的不连续性，这可能是由于表面颜色不连续性、照明不连续等原因造成。这种不连续性可以通过对图像强度变化进行数学建模来测量</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40117" y="951230"/>
            <a:ext cx="5080000" cy="460375"/>
          </a:xfrm>
          <a:prstGeom prst="rect">
            <a:avLst/>
          </a:prstGeom>
          <a:noFill/>
          <a:ln w="9525">
            <a:noFill/>
          </a:ln>
        </p:spPr>
        <p:txBody>
          <a:bodyPr>
            <a:spAutoFit/>
          </a:bodyPr>
          <a:p>
            <a:pPr indent="0"/>
            <a:r>
              <a:rPr lang="zh-CN" sz="2400" b="0">
                <a:latin typeface="Calibri" panose="020F0502020204030204" pitchFamily="34" charset="0"/>
                <a:ea typeface="宋体" panose="02010600030101010101" pitchFamily="2" charset="-122"/>
              </a:rPr>
              <a:t>最常用的边缘检测经典方法</a:t>
            </a:r>
            <a:endParaRPr lang="zh-CN" altLang="en-US" sz="2400"/>
          </a:p>
        </p:txBody>
      </p:sp>
      <p:sp>
        <p:nvSpPr>
          <p:cNvPr id="2" name="文本框 1"/>
          <p:cNvSpPr txBox="1"/>
          <p:nvPr/>
        </p:nvSpPr>
        <p:spPr>
          <a:xfrm>
            <a:off x="1399540" y="2030095"/>
            <a:ext cx="9736455" cy="193802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Sobel方法：Ghosh 2013; Anandakrishnan and Baboo 2014</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Prewitt方法：Ghosh 2013;Anandakrishnan and Baboo 2014</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Robert方法：Ghosh 2013; Anandakrishnan and Baboo 2014</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LoG方法：</a:t>
            </a:r>
            <a:r>
              <a:rPr lang="zh-CN" altLang="en-US" sz="2400">
                <a:latin typeface="宋体" panose="02010600030101010101" pitchFamily="2" charset="-122"/>
                <a:ea typeface="宋体" panose="02010600030101010101" pitchFamily="2" charset="-122"/>
                <a:cs typeface="宋体" panose="02010600030101010101" pitchFamily="2" charset="-122"/>
              </a:rPr>
              <a:t>Ghosh 2013; Anandakrishnan and Baboo 2014</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Cann</a:t>
            </a:r>
            <a:r>
              <a:rPr lang="en-US" altLang="zh-CN" sz="2400">
                <a:latin typeface="宋体" panose="02010600030101010101" pitchFamily="2" charset="-122"/>
                <a:ea typeface="宋体" panose="02010600030101010101" pitchFamily="2" charset="-122"/>
                <a:cs typeface="宋体" panose="02010600030101010101" pitchFamily="2" charset="-122"/>
              </a:rPr>
              <a:t>y</a:t>
            </a:r>
            <a:r>
              <a:rPr lang="zh-CN" altLang="en-US" sz="2400">
                <a:latin typeface="宋体" panose="02010600030101010101" pitchFamily="2" charset="-122"/>
                <a:ea typeface="宋体" panose="02010600030101010101" pitchFamily="2" charset="-122"/>
                <a:cs typeface="宋体" panose="02010600030101010101" pitchFamily="2" charset="-122"/>
              </a:rPr>
              <a:t>方法：Canny 1985</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77670" y="1737995"/>
            <a:ext cx="9044940" cy="193802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Canny边缘检测算法：</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     step1:用高斯滤波器平滑图象；</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     step2:用一阶偏导的有限差分来计算梯度的幅值和方向；</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     step3:对梯度幅值进行非极大值抑制；</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     step4:用双阈值算法检测和连接边缘。</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1410" y="819785"/>
            <a:ext cx="8744585" cy="4523105"/>
          </a:xfrm>
          <a:prstGeom prst="rect">
            <a:avLst/>
          </a:prstGeom>
          <a:noFill/>
        </p:spPr>
        <p:txBody>
          <a:bodyPr wrap="square" rtlCol="0">
            <a:spAutoFit/>
          </a:bodyPr>
          <a:p>
            <a:r>
              <a:rPr lang="en-US" altLang="zh-CN" sz="2400">
                <a:latin typeface="宋体" panose="02010600030101010101" pitchFamily="2" charset="-122"/>
                <a:ea typeface="宋体" panose="02010600030101010101" pitchFamily="2" charset="-122"/>
                <a:cs typeface="宋体" panose="02010600030101010101" pitchFamily="2" charset="-122"/>
              </a:rPr>
              <a:t>S</a:t>
            </a:r>
            <a:r>
              <a:rPr lang="zh-CN" altLang="en-US" sz="2400">
                <a:latin typeface="宋体" panose="02010600030101010101" pitchFamily="2" charset="-122"/>
                <a:ea typeface="宋体" panose="02010600030101010101" pitchFamily="2" charset="-122"/>
                <a:cs typeface="宋体" panose="02010600030101010101" pitchFamily="2" charset="-122"/>
              </a:rPr>
              <a:t>obel的算法被</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Yi等人</a:t>
            </a:r>
            <a:r>
              <a:rPr lang="zh-CN" altLang="en-US" sz="2400">
                <a:latin typeface="宋体" panose="02010600030101010101" pitchFamily="2" charset="-122"/>
                <a:ea typeface="宋体" panose="02010600030101010101" pitchFamily="2" charset="-122"/>
                <a:cs typeface="宋体" panose="02010600030101010101" pitchFamily="2" charset="-122"/>
              </a:rPr>
              <a:t>扩展到了的量子域Yi et al. [2014]，其目的是解决边缘提取算法的实时局限性。Y</a:t>
            </a:r>
            <a:r>
              <a:rPr lang="en-US" altLang="zh-CN" sz="2400">
                <a:latin typeface="宋体" panose="02010600030101010101" pitchFamily="2" charset="-122"/>
                <a:ea typeface="宋体" panose="02010600030101010101" pitchFamily="2" charset="-122"/>
                <a:cs typeface="宋体" panose="02010600030101010101" pitchFamily="2" charset="-122"/>
              </a:rPr>
              <a:t>i</a:t>
            </a:r>
            <a:r>
              <a:rPr lang="zh-CN" altLang="en-US" sz="2400">
                <a:latin typeface="宋体" panose="02010600030101010101" pitchFamily="2" charset="-122"/>
                <a:ea typeface="宋体" panose="02010600030101010101" pitchFamily="2" charset="-122"/>
                <a:cs typeface="宋体" panose="02010600030101010101" pitchFamily="2" charset="-122"/>
              </a:rPr>
              <a:t>通过找到一个与Sobel的算符等价的量子来克服这个限制，通过将它与</a:t>
            </a:r>
            <a:r>
              <a:rPr lang="en-US" altLang="zh-CN" sz="2400">
                <a:latin typeface="宋体" panose="02010600030101010101" pitchFamily="2" charset="-122"/>
                <a:ea typeface="宋体" panose="02010600030101010101" pitchFamily="2" charset="-122"/>
                <a:cs typeface="宋体" panose="02010600030101010101" pitchFamily="2" charset="-122"/>
              </a:rPr>
              <a:t>FRQI</a:t>
            </a:r>
            <a:r>
              <a:rPr lang="zh-CN" altLang="en-US" sz="2400">
                <a:latin typeface="宋体" panose="02010600030101010101" pitchFamily="2" charset="-122"/>
                <a:ea typeface="宋体" panose="02010600030101010101" pitchFamily="2" charset="-122"/>
                <a:cs typeface="宋体" panose="02010600030101010101" pitchFamily="2" charset="-122"/>
              </a:rPr>
              <a:t>结合来实现（在第3节中讨论），从而得到</a:t>
            </a:r>
            <a:r>
              <a:rPr lang="en-US" altLang="zh-CN" sz="2400">
                <a:latin typeface="宋体" panose="02010600030101010101" pitchFamily="2" charset="-122"/>
                <a:ea typeface="宋体" panose="02010600030101010101" pitchFamily="2" charset="-122"/>
                <a:cs typeface="宋体" panose="02010600030101010101" pitchFamily="2" charset="-122"/>
              </a:rPr>
              <a:t>QS</a:t>
            </a:r>
            <a:r>
              <a:rPr lang="zh-CN" altLang="en-US" sz="2400">
                <a:latin typeface="宋体" panose="02010600030101010101" pitchFamily="2" charset="-122"/>
                <a:ea typeface="宋体" panose="02010600030101010101" pitchFamily="2" charset="-122"/>
                <a:cs typeface="宋体" panose="02010600030101010101" pitchFamily="2" charset="-122"/>
              </a:rPr>
              <a:t>obel。</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sym typeface="+mn-ea"/>
              </a:rPr>
              <a:t>qsobel</a:t>
            </a:r>
            <a:r>
              <a:rPr lang="zh-CN" altLang="en-US" sz="2400">
                <a:latin typeface="宋体" panose="02010600030101010101" pitchFamily="2" charset="-122"/>
                <a:ea typeface="宋体" panose="02010600030101010101" pitchFamily="2" charset="-122"/>
                <a:cs typeface="宋体" panose="02010600030101010101" pitchFamily="2" charset="-122"/>
              </a:rPr>
              <a:t>的优点：</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由于frqi使用量子叠加来表示图像的像素，</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QS</a:t>
            </a:r>
            <a:r>
              <a:rPr lang="zh-CN" altLang="en-US" sz="2400">
                <a:latin typeface="宋体" panose="02010600030101010101" pitchFamily="2" charset="-122"/>
                <a:ea typeface="宋体" panose="02010600030101010101" pitchFamily="2" charset="-122"/>
                <a:cs typeface="宋体" panose="02010600030101010101" pitchFamily="2" charset="-122"/>
              </a:rPr>
              <a:t>obel可以提供并行计算，并且可以同时计算这些像素的梯度。用2</a:t>
            </a:r>
            <a:r>
              <a:rPr lang="zh-CN" altLang="en-US" sz="2400" baseline="30000">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×2</a:t>
            </a:r>
            <a:r>
              <a:rPr lang="zh-CN" altLang="en-US" sz="2400" baseline="30000">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像素表示的frqi图像进行</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QS</a:t>
            </a:r>
            <a:r>
              <a:rPr lang="zh-CN" altLang="en-US" sz="2400">
                <a:latin typeface="宋体" panose="02010600030101010101" pitchFamily="2" charset="-122"/>
                <a:ea typeface="宋体" panose="02010600030101010101" pitchFamily="2" charset="-122"/>
                <a:cs typeface="宋体" panose="02010600030101010101" pitchFamily="2" charset="-122"/>
              </a:rPr>
              <a:t>obel边缘提取的计算复杂度为</a:t>
            </a:r>
            <a:r>
              <a:rPr lang="en-US" altLang="zh-CN" sz="2400">
                <a:latin typeface="宋体" panose="02010600030101010101" pitchFamily="2" charset="-122"/>
                <a:ea typeface="宋体" panose="02010600030101010101" pitchFamily="2" charset="-122"/>
                <a:cs typeface="宋体" panose="02010600030101010101" pitchFamily="2" charset="-122"/>
              </a:rPr>
              <a:t>O</a:t>
            </a:r>
            <a:r>
              <a:rPr lang="zh-CN" altLang="en-US" sz="2400">
                <a:latin typeface="宋体" panose="02010600030101010101" pitchFamily="2" charset="-122"/>
                <a:ea typeface="宋体" panose="02010600030101010101" pitchFamily="2" charset="-122"/>
                <a:cs typeface="宋体" panose="02010600030101010101" pitchFamily="2" charset="-122"/>
              </a:rPr>
              <a:t>（n</a:t>
            </a:r>
            <a:r>
              <a:rPr lang="zh-CN" altLang="en-US" sz="2400" baseline="30000">
                <a:latin typeface="宋体" panose="02010600030101010101" pitchFamily="2" charset="-122"/>
                <a:ea typeface="宋体" panose="02010600030101010101" pitchFamily="2" charset="-122"/>
                <a:cs typeface="宋体" panose="02010600030101010101" pitchFamily="2" charset="-122"/>
              </a:rPr>
              <a:t>2</a:t>
            </a:r>
            <a:r>
              <a:rPr lang="zh-CN" altLang="en-US" sz="2400">
                <a:latin typeface="宋体" panose="02010600030101010101" pitchFamily="2" charset="-122"/>
                <a:ea typeface="宋体" panose="02010600030101010101" pitchFamily="2" charset="-122"/>
                <a:cs typeface="宋体" panose="02010600030101010101" pitchFamily="2" charset="-122"/>
              </a:rPr>
              <a:t>），而对于sobel和canny，计算复杂度为</a:t>
            </a:r>
            <a:r>
              <a:rPr lang="en-US" altLang="zh-CN" sz="2400">
                <a:latin typeface="宋体" panose="02010600030101010101" pitchFamily="2" charset="-122"/>
                <a:ea typeface="宋体" panose="02010600030101010101" pitchFamily="2" charset="-122"/>
                <a:cs typeface="宋体" panose="02010600030101010101" pitchFamily="2" charset="-122"/>
              </a:rPr>
              <a:t>O</a:t>
            </a:r>
            <a:r>
              <a:rPr lang="zh-CN" altLang="en-US" sz="2400">
                <a:latin typeface="宋体" panose="02010600030101010101" pitchFamily="2" charset="-122"/>
                <a:ea typeface="宋体" panose="02010600030101010101" pitchFamily="2" charset="-122"/>
                <a:cs typeface="宋体" panose="02010600030101010101" pitchFamily="2" charset="-122"/>
              </a:rPr>
              <a:t>（2</a:t>
            </a:r>
            <a:r>
              <a:rPr lang="zh-CN" altLang="en-US" sz="2400" baseline="30000">
                <a:latin typeface="宋体" panose="02010600030101010101" pitchFamily="2" charset="-122"/>
                <a:ea typeface="宋体" panose="02010600030101010101" pitchFamily="2" charset="-122"/>
                <a:cs typeface="宋体" panose="02010600030101010101" pitchFamily="2" charset="-122"/>
              </a:rPr>
              <a:t>2n</a:t>
            </a:r>
            <a:r>
              <a:rPr lang="zh-CN" altLang="en-US" sz="2400">
                <a:latin typeface="宋体" panose="02010600030101010101" pitchFamily="2" charset="-122"/>
                <a:ea typeface="宋体" panose="02010600030101010101" pitchFamily="2" charset="-122"/>
                <a:cs typeface="宋体" panose="02010600030101010101" pitchFamily="2" charset="-122"/>
              </a:rPr>
              <a:t>），实现</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指数加速和实时处理。</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0" name="图片 4"/>
          <p:cNvPicPr>
            <a:picLocks noChangeAspect="1"/>
          </p:cNvPicPr>
          <p:nvPr/>
        </p:nvPicPr>
        <p:blipFill>
          <a:blip r:embed="rId1"/>
          <a:stretch>
            <a:fillRect/>
          </a:stretch>
        </p:blipFill>
        <p:spPr>
          <a:xfrm>
            <a:off x="843280" y="1750695"/>
            <a:ext cx="10503535" cy="1637030"/>
          </a:xfrm>
          <a:prstGeom prst="rect">
            <a:avLst/>
          </a:prstGeom>
          <a:noFill/>
          <a:ln>
            <a:noFill/>
          </a:ln>
        </p:spPr>
      </p:pic>
      <p:sp>
        <p:nvSpPr>
          <p:cNvPr id="2" name="文本框 1"/>
          <p:cNvSpPr txBox="1"/>
          <p:nvPr/>
        </p:nvSpPr>
        <p:spPr>
          <a:xfrm>
            <a:off x="843280" y="1000760"/>
            <a:ext cx="5334000" cy="368300"/>
          </a:xfrm>
          <a:prstGeom prst="rect">
            <a:avLst/>
          </a:prstGeom>
          <a:noFill/>
        </p:spPr>
        <p:txBody>
          <a:bodyPr wrap="square" rtlCol="0">
            <a:spAutoFit/>
          </a:bodyPr>
          <a:p>
            <a:r>
              <a:rPr lang="zh-CN" altLang="en-US" b="1"/>
              <a:t>边缘检测方法的计算复杂度顺序：</a:t>
            </a:r>
            <a:endParaRPr lang="zh-CN" altLang="en-US" b="1"/>
          </a:p>
        </p:txBody>
      </p:sp>
      <p:sp>
        <p:nvSpPr>
          <p:cNvPr id="3" name="文本框 2"/>
          <p:cNvSpPr txBox="1"/>
          <p:nvPr/>
        </p:nvSpPr>
        <p:spPr>
          <a:xfrm>
            <a:off x="843915" y="3963670"/>
            <a:ext cx="10022205" cy="156845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Qsobel为最低的计算复杂性并提供了最佳的性能，Canny的方法优于所有经典方法，但其计算复杂度很高。因此可以认为qsobel是迄今为止产生切实良好结果的最快边缘检测算法。</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445" y="45720"/>
            <a:ext cx="9057640" cy="6765925"/>
          </a:xfrm>
          <a:prstGeom prst="rect">
            <a:avLst/>
          </a:prstGeom>
        </p:spPr>
      </p:pic>
      <p:sp>
        <p:nvSpPr>
          <p:cNvPr id="3" name="文本框 2"/>
          <p:cNvSpPr txBox="1"/>
          <p:nvPr/>
        </p:nvSpPr>
        <p:spPr>
          <a:xfrm>
            <a:off x="9203690" y="639445"/>
            <a:ext cx="2844800" cy="286131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cs typeface="宋体" panose="02010600030101010101" pitchFamily="2" charset="-122"/>
              </a:rPr>
              <a:t>(a)</a:t>
            </a:r>
            <a:r>
              <a:rPr lang="zh-CN" altLang="en-US" sz="2000">
                <a:latin typeface="宋体" panose="02010600030101010101" pitchFamily="2" charset="-122"/>
                <a:ea typeface="宋体" panose="02010600030101010101" pitchFamily="2" charset="-122"/>
                <a:cs typeface="宋体" panose="02010600030101010101" pitchFamily="2" charset="-122"/>
              </a:rPr>
              <a:t>原始图像</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(b)</a:t>
            </a:r>
            <a:r>
              <a:rPr lang="zh-CN" altLang="en-US" sz="2000">
                <a:latin typeface="宋体" panose="02010600030101010101" pitchFamily="2" charset="-122"/>
                <a:ea typeface="宋体" panose="02010600030101010101" pitchFamily="2" charset="-122"/>
                <a:cs typeface="宋体" panose="02010600030101010101" pitchFamily="2" charset="-122"/>
              </a:rPr>
              <a:t>使用</a:t>
            </a:r>
            <a:r>
              <a:rPr lang="en-US" altLang="zh-CN" sz="2000">
                <a:latin typeface="宋体" panose="02010600030101010101" pitchFamily="2" charset="-122"/>
                <a:ea typeface="宋体" panose="02010600030101010101" pitchFamily="2" charset="-122"/>
                <a:cs typeface="宋体" panose="02010600030101010101" pitchFamily="2" charset="-122"/>
              </a:rPr>
              <a:t>LoG</a:t>
            </a:r>
            <a:r>
              <a:rPr lang="zh-CN" altLang="en-US" sz="2000">
                <a:latin typeface="宋体" panose="02010600030101010101" pitchFamily="2" charset="-122"/>
                <a:ea typeface="宋体" panose="02010600030101010101" pitchFamily="2" charset="-122"/>
                <a:cs typeface="宋体" panose="02010600030101010101" pitchFamily="2" charset="-122"/>
              </a:rPr>
              <a:t>算法进行边缘检测</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(c)使用Sobel方法进行边缘检测</a:t>
            </a:r>
            <a:endParaRPr lang="en-US" altLang="zh-CN"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(d)</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使用Canny方法进行边缘检测</a:t>
            </a:r>
            <a:endParaRPr lang="en-US" altLang="zh-CN" sz="20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2000">
                <a:latin typeface="宋体" panose="02010600030101010101" pitchFamily="2" charset="-122"/>
                <a:ea typeface="宋体" panose="02010600030101010101" pitchFamily="2" charset="-122"/>
                <a:cs typeface="宋体" panose="02010600030101010101" pitchFamily="2" charset="-122"/>
              </a:rPr>
              <a:t>(e)</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使用</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Qsobel</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方法进行边缘检测</a:t>
            </a:r>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9203690" y="3977640"/>
            <a:ext cx="2845435" cy="132207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在（b）、（c）和（d）中，有假边和一些缺边</a:t>
            </a:r>
            <a:r>
              <a:rPr lang="en-US" altLang="zh-CN" sz="2000">
                <a:latin typeface="宋体" panose="02010600030101010101" pitchFamily="2" charset="-122"/>
                <a:ea typeface="宋体" panose="02010600030101010101" pitchFamily="2" charset="-122"/>
                <a:cs typeface="宋体" panose="02010600030101010101" pitchFamily="2" charset="-122"/>
              </a:rPr>
              <a:t>,(e)显示了更好的细节，尤其是眼睛周围</a:t>
            </a:r>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12465" y="2752725"/>
            <a:ext cx="5447665" cy="768350"/>
          </a:xfrm>
          <a:prstGeom prst="rect">
            <a:avLst/>
          </a:prstGeom>
          <a:noFill/>
        </p:spPr>
        <p:txBody>
          <a:bodyPr wrap="square" rtlCol="0">
            <a:spAutoFit/>
          </a:bodyPr>
          <a:p>
            <a:pPr algn="ctr"/>
            <a:r>
              <a:rPr lang="zh-CN" altLang="en-US" sz="4400">
                <a:latin typeface="方正粗黑宋简体" panose="02000000000000000000" charset="-122"/>
                <a:ea typeface="方正粗黑宋简体" panose="02000000000000000000" charset="-122"/>
              </a:rPr>
              <a:t>总结</a:t>
            </a:r>
            <a:endParaRPr lang="zh-CN" altLang="en-US" sz="4400">
              <a:latin typeface="方正粗黑宋简体" panose="02000000000000000000" charset="-122"/>
              <a:ea typeface="方正粗黑宋简体" panose="02000000000000000000"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82980" y="680720"/>
            <a:ext cx="9784715" cy="132207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本文综述了70多篇</a:t>
            </a:r>
            <a:r>
              <a:rPr lang="zh-CN" altLang="en-US" sz="2000">
                <a:latin typeface="宋体" panose="02010600030101010101" pitchFamily="2" charset="-122"/>
                <a:ea typeface="宋体" panose="02010600030101010101" pitchFamily="2" charset="-122"/>
                <a:cs typeface="宋体" panose="02010600030101010101" pitchFamily="2" charset="-122"/>
              </a:rPr>
              <a:t>经典和量子方法在图像处理中的应用。这些作品中的大部分都是通过简单搜索各个数字图书馆（如IEEE、Elsevier和Springer）内相关出版物获得的。在2010年至2015年出版的经典和quip研究的背景下，我们得出了quip算法开发的进展和趋势。</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2117090" y="1668780"/>
            <a:ext cx="7955915" cy="4500880"/>
          </a:xfrm>
          <a:prstGeom prst="rect">
            <a:avLst/>
          </a:prstGeom>
        </p:spPr>
      </p:pic>
      <p:sp>
        <p:nvSpPr>
          <p:cNvPr id="4" name="文本框 3"/>
          <p:cNvSpPr txBox="1"/>
          <p:nvPr/>
        </p:nvSpPr>
        <p:spPr>
          <a:xfrm>
            <a:off x="2372995" y="6329045"/>
            <a:ext cx="6962775"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Quip周围的关注度呈上升趋势，2014年增长尤为明显</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19050" y="1647825"/>
            <a:ext cx="12192000" cy="41224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endParaRPr lang="zh-CN" altLang="en-US"/>
          </a:p>
        </p:txBody>
      </p:sp>
      <p:sp>
        <p:nvSpPr>
          <p:cNvPr id="4" name="文本框 3"/>
          <p:cNvSpPr txBox="1"/>
          <p:nvPr/>
        </p:nvSpPr>
        <p:spPr>
          <a:xfrm>
            <a:off x="52705" y="2370455"/>
            <a:ext cx="12086590" cy="2676525"/>
          </a:xfrm>
          <a:prstGeom prst="rect">
            <a:avLst/>
          </a:prstGeom>
          <a:noFill/>
        </p:spPr>
        <p:txBody>
          <a:bodyPr wrap="square" rtlCol="0">
            <a:spAutoFit/>
          </a:bodyPr>
          <a:p>
            <a:r>
              <a:rPr lang="en-US" altLang="zh-CN" sz="2800">
                <a:latin typeface="+mn-ea"/>
                <a:cs typeface="+mn-ea"/>
              </a:rPr>
              <a:t>    </a:t>
            </a:r>
            <a:r>
              <a:rPr lang="zh-CN" altLang="en-US" sz="2800">
                <a:latin typeface="+mn-ea"/>
                <a:cs typeface="+mn-ea"/>
              </a:rPr>
              <a:t>将量子力学和计算问题相结合的思想是由费曼（Feynman）于1982年提出的，按照他的设想可以用标准量子系统实现对复杂量子系统的模拟，进而解决经典计算机无法解决的量子问题。</a:t>
            </a:r>
            <a:endParaRPr lang="zh-CN" altLang="en-US" sz="2800">
              <a:latin typeface="+mn-ea"/>
              <a:cs typeface="+mn-ea"/>
            </a:endParaRPr>
          </a:p>
          <a:p>
            <a:r>
              <a:rPr lang="zh-CN" altLang="en-US" sz="2800">
                <a:latin typeface="+mn-ea"/>
                <a:cs typeface="+mn-ea"/>
              </a:rPr>
              <a:t>1985年，Deutsch提出了量子图灵机的概念</a:t>
            </a:r>
            <a:endParaRPr lang="zh-CN" altLang="en-US" sz="2800">
              <a:latin typeface="+mn-ea"/>
              <a:cs typeface="+mn-ea"/>
            </a:endParaRPr>
          </a:p>
          <a:p>
            <a:r>
              <a:rPr lang="zh-CN" altLang="en-US" sz="2800">
                <a:latin typeface="+mn-ea"/>
                <a:cs typeface="+mn-ea"/>
              </a:rPr>
              <a:t>1992年，Deutsch和Jozsa给出了第一个量子算法（即Deutsch-Jozsa算法），在他们提出的这个问题中，量子计算相对于经典计算具有指数的加速。</a:t>
            </a:r>
            <a:endParaRPr lang="zh-CN" altLang="en-US" sz="2800">
              <a:latin typeface="+mn-ea"/>
              <a:cs typeface="+mn-ea"/>
            </a:endParaRPr>
          </a:p>
        </p:txBody>
      </p:sp>
      <p:sp>
        <p:nvSpPr>
          <p:cNvPr id="5" name="文本框 4"/>
          <p:cNvSpPr txBox="1"/>
          <p:nvPr/>
        </p:nvSpPr>
        <p:spPr>
          <a:xfrm>
            <a:off x="226060" y="761365"/>
            <a:ext cx="4024630" cy="521970"/>
          </a:xfrm>
          <a:prstGeom prst="rect">
            <a:avLst/>
          </a:prstGeom>
          <a:noFill/>
        </p:spPr>
        <p:txBody>
          <a:bodyPr wrap="none" rtlCol="0" anchor="t">
            <a:spAutoFit/>
          </a:bodyPr>
          <a:p>
            <a:pPr marL="285750" indent="-285750">
              <a:buClr>
                <a:srgbClr val="4F81BD"/>
              </a:buClr>
              <a:buFont typeface="Wingdings" panose="05000000000000000000" charset="0"/>
              <a:buChar char="l"/>
            </a:pPr>
            <a:r>
              <a:rPr lang="zh-CN" altLang="en-US" sz="2800">
                <a:latin typeface="+mn-ea"/>
                <a:sym typeface="+mn-ea"/>
              </a:rPr>
              <a:t>第一个量子算法的提出</a:t>
            </a:r>
            <a:endParaRPr lang="zh-CN" altLang="en-US" sz="2800">
              <a:latin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05230" y="444500"/>
            <a:ext cx="9288145" cy="101473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根据本文的组织，大多数被调查的QUIP出版物被分为以下大类：图像存储、检索和压缩；图像去噪；图像边缘检测；图像理解和计算机视觉；和图像安全。下图显示了在每个类别中进行的QUIP研究工作的总百分比</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1"/>
          <a:stretch>
            <a:fillRect/>
          </a:stretch>
        </p:blipFill>
        <p:spPr>
          <a:xfrm>
            <a:off x="3423285" y="1459230"/>
            <a:ext cx="5634990" cy="535559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67230" y="5417820"/>
            <a:ext cx="8256270" cy="706755"/>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rPr>
              <a:t>条形图显示了新量子方法的数量和扩展现有经典方法的量子方法的数量。从零开始构建的新量子算法的数量超过了扩展的经典算法的数量。</a:t>
            </a:r>
            <a:endParaRPr lang="zh-CN" altLang="en-US" sz="20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555750" y="440055"/>
            <a:ext cx="8662035" cy="448881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3580" y="680720"/>
            <a:ext cx="308737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该论文的主要贡献：</a:t>
            </a:r>
            <a:endParaRPr lang="zh-CN" altLang="en-US" sz="2400" b="1">
              <a:latin typeface="宋体" panose="02010600030101010101" pitchFamily="2" charset="-122"/>
              <a:ea typeface="宋体" panose="02010600030101010101" pitchFamily="2" charset="-122"/>
            </a:endParaRPr>
          </a:p>
        </p:txBody>
      </p:sp>
      <p:sp>
        <p:nvSpPr>
          <p:cNvPr id="3" name="文本框 2"/>
          <p:cNvSpPr txBox="1"/>
          <p:nvPr/>
        </p:nvSpPr>
        <p:spPr>
          <a:xfrm>
            <a:off x="1468755" y="1905635"/>
            <a:ext cx="10270490" cy="3046095"/>
          </a:xfrm>
          <a:prstGeom prst="rect">
            <a:avLst/>
          </a:prstGeom>
          <a:noFill/>
        </p:spPr>
        <p:txBody>
          <a:bodyPr wrap="square" rtlCol="0">
            <a:spAutoFit/>
          </a:bodyPr>
          <a:p>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u"/>
            </a:pPr>
            <a:r>
              <a:rPr lang="zh-CN" altLang="en-US" sz="2400">
                <a:latin typeface="宋体" panose="02010600030101010101" pitchFamily="2" charset="-122"/>
                <a:ea typeface="宋体" panose="02010600030101010101" pitchFamily="2" charset="-122"/>
                <a:cs typeface="宋体" panose="02010600030101010101" pitchFamily="2" charset="-122"/>
              </a:rPr>
              <a:t>对量子计算在图像处理中的应用的详细见解</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u"/>
            </a:pPr>
            <a:r>
              <a:rPr lang="zh-CN" altLang="en-US" sz="2400">
                <a:latin typeface="宋体" panose="02010600030101010101" pitchFamily="2" charset="-122"/>
                <a:ea typeface="宋体" panose="02010600030101010101" pitchFamily="2" charset="-122"/>
                <a:cs typeface="宋体" panose="02010600030101010101" pitchFamily="2" charset="-122"/>
              </a:rPr>
              <a:t>对现有的量子图像处理quip技术及其经典技术进行定性和定量比较</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u"/>
            </a:pPr>
            <a:r>
              <a:rPr lang="zh-CN" altLang="en-US" sz="2400">
                <a:latin typeface="宋体" panose="02010600030101010101" pitchFamily="2" charset="-122"/>
                <a:ea typeface="宋体" panose="02010600030101010101" pitchFamily="2" charset="-122"/>
                <a:cs typeface="宋体" panose="02010600030101010101" pitchFamily="2" charset="-122"/>
              </a:rPr>
              <a:t>对图像处理的进展和趋势的评论</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u"/>
            </a:pPr>
            <a:r>
              <a:rPr lang="zh-CN" altLang="en-US" sz="2400">
                <a:latin typeface="宋体" panose="02010600030101010101" pitchFamily="2" charset="-122"/>
                <a:ea typeface="宋体" panose="02010600030101010101" pitchFamily="2" charset="-122"/>
                <a:cs typeface="宋体" panose="02010600030101010101" pitchFamily="2" charset="-122"/>
              </a:rPr>
              <a:t>对所研究的技术进行统计总结</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59337" y="2513471"/>
            <a:ext cx="4945380" cy="1198880"/>
          </a:xfrm>
          <a:prstGeom prst="rect">
            <a:avLst/>
          </a:prstGeom>
          <a:noFill/>
        </p:spPr>
        <p:txBody>
          <a:bodyPr wrap="none" rtlCol="0">
            <a:spAutoFit/>
          </a:bodyPr>
          <a:lstStyle/>
          <a:p>
            <a:r>
              <a:rPr lang="zh-CN" altLang="en-US" sz="72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微软雅黑" panose="020B0503020204020204" pitchFamily="34" charset="-122"/>
                <a:ea typeface="微软雅黑" panose="020B0503020204020204" pitchFamily="34" charset="-122"/>
              </a:rPr>
              <a:t>谢谢观看！</a:t>
            </a:r>
            <a:endParaRPr lang="zh-CN" altLang="en-US" sz="7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微软雅黑" panose="020B0503020204020204" pitchFamily="34" charset="-122"/>
              <a:ea typeface="微软雅黑" panose="020B0503020204020204" pitchFamily="34" charset="-122"/>
            </a:endParaRPr>
          </a:p>
        </p:txBody>
      </p:sp>
      <p:sp>
        <p:nvSpPr>
          <p:cNvPr id="6" name="文本框 31"/>
          <p:cNvSpPr txBox="1">
            <a:spLocks noChangeArrowheads="1"/>
          </p:cNvSpPr>
          <p:nvPr/>
        </p:nvSpPr>
        <p:spPr bwMode="auto">
          <a:xfrm>
            <a:off x="4967188" y="4286256"/>
            <a:ext cx="2067844" cy="368300"/>
          </a:xfrm>
          <a:prstGeom prst="rect">
            <a:avLst/>
          </a:prstGeom>
          <a:noFill/>
          <a:ln w="9525">
            <a:solidFill>
              <a:schemeClr val="tx1">
                <a:lumMod val="95000"/>
                <a:lumOff val="5000"/>
              </a:schemeClr>
            </a:solidFill>
            <a:miter lim="800000"/>
          </a:ln>
        </p:spPr>
        <p:txBody>
          <a:bodyPr wrap="square">
            <a:spAutoFit/>
          </a:bodyPr>
          <a:lstStyle/>
          <a:p>
            <a:pPr algn="ctr"/>
            <a:r>
              <a:rPr lang="zh-CN" altLang="en-US" dirty="0">
                <a:solidFill>
                  <a:schemeClr val="tx1">
                    <a:lumMod val="75000"/>
                    <a:lumOff val="25000"/>
                  </a:schemeClr>
                </a:solidFill>
                <a:latin typeface="汉仪细中圆简"/>
                <a:ea typeface="汉仪细中圆简"/>
                <a:cs typeface="汉仪细中圆简"/>
              </a:rPr>
              <a:t>汇报</a:t>
            </a:r>
            <a:r>
              <a:rPr lang="zh-CN" altLang="en-US" dirty="0" smtClean="0">
                <a:solidFill>
                  <a:schemeClr val="tx1">
                    <a:lumMod val="75000"/>
                    <a:lumOff val="25000"/>
                  </a:schemeClr>
                </a:solidFill>
                <a:latin typeface="汉仪细中圆简"/>
                <a:ea typeface="汉仪细中圆简"/>
                <a:cs typeface="汉仪细中圆简"/>
              </a:rPr>
              <a:t>人：周苏</a:t>
            </a:r>
            <a:endParaRPr lang="zh-CN" altLang="en-US" dirty="0" smtClean="0">
              <a:solidFill>
                <a:schemeClr val="tx1">
                  <a:lumMod val="75000"/>
                  <a:lumOff val="25000"/>
                </a:schemeClr>
              </a:solidFill>
              <a:latin typeface="汉仪细中圆简"/>
              <a:ea typeface="汉仪细中圆简"/>
              <a:cs typeface="汉仪细中圆简"/>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200"/>
                                  </p:stCondLst>
                                  <p:iterate type="lt">
                                    <p:tmPct val="0"/>
                                  </p:iterate>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21" presetClass="emph" presetSubtype="0" repeatCount="3000" fill="remove" grpId="1" nodeType="withEffect">
                                  <p:stCondLst>
                                    <p:cond delay="4200"/>
                                  </p:stCondLst>
                                  <p:iterate type="lt">
                                    <p:tmPct val="10000"/>
                                  </p:iterate>
                                  <p:childTnLst>
                                    <p:animClr clrSpc="hsl" dir="cw">
                                      <p:cBhvr override="childStyle">
                                        <p:cTn id="9" dur="500" fill="hold"/>
                                        <p:tgtEl>
                                          <p:spTgt spid="7"/>
                                        </p:tgtEl>
                                        <p:attrNameLst>
                                          <p:attrName>style.color</p:attrName>
                                        </p:attrNameLst>
                                      </p:cBhvr>
                                      <p:by>
                                        <p:hsl h="7200000" s="0" l="0"/>
                                      </p:by>
                                    </p:animClr>
                                    <p:animClr clrSpc="hsl" dir="cw">
                                      <p:cBhvr>
                                        <p:cTn id="10" dur="500" fill="hold"/>
                                        <p:tgtEl>
                                          <p:spTgt spid="7"/>
                                        </p:tgtEl>
                                        <p:attrNameLst>
                                          <p:attrName>fillcolor</p:attrName>
                                        </p:attrNameLst>
                                      </p:cBhvr>
                                      <p:by>
                                        <p:hsl h="7200000" s="0" l="0"/>
                                      </p:by>
                                    </p:animClr>
                                    <p:animClr clrSpc="hsl" dir="cw">
                                      <p:cBhvr>
                                        <p:cTn id="11" dur="500" fill="hold"/>
                                        <p:tgtEl>
                                          <p:spTgt spid="7"/>
                                        </p:tgtEl>
                                        <p:attrNameLst>
                                          <p:attrName>stroke.color</p:attrName>
                                        </p:attrNameLst>
                                      </p:cBhvr>
                                      <p:by>
                                        <p:hsl h="7200000" s="0" l="0"/>
                                      </p:by>
                                    </p:animClr>
                                    <p:set>
                                      <p:cBhvr>
                                        <p:cTn id="12" dur="500" fill="hold"/>
                                        <p:tgtEl>
                                          <p:spTgt spid="7"/>
                                        </p:tgtEl>
                                        <p:attrNameLst>
                                          <p:attrName>fill.type</p:attrName>
                                        </p:attrNameLst>
                                      </p:cBhvr>
                                      <p:to>
                                        <p:strVal val="solid"/>
                                      </p:to>
                                    </p:set>
                                  </p:childTnLst>
                                </p:cTn>
                              </p:par>
                            </p:childTnLst>
                          </p:cTn>
                        </p:par>
                        <p:par>
                          <p:cTn id="13" fill="hold">
                            <p:stCondLst>
                              <p:cond delay="0"/>
                            </p:stCondLst>
                            <p:childTnLst>
                              <p:par>
                                <p:cTn id="14" presetID="12" presetClass="entr" presetSubtype="4" fill="hold" grpId="0" nodeType="afterEffect">
                                  <p:stCondLst>
                                    <p:cond delay="0"/>
                                  </p:stCondLst>
                                  <p:childTnLst>
                                    <p:set>
                                      <p:cBhvr>
                                        <p:cTn id="15" dur="1" fill="hold">
                                          <p:stCondLst>
                                            <p:cond delay="0"/>
                                          </p:stCondLst>
                                        </p:cTn>
                                        <p:tgtEl>
                                          <p:spTgt spid="6">
                                            <p:bg/>
                                          </p:spTgt>
                                        </p:tgtEl>
                                        <p:attrNameLst>
                                          <p:attrName>style.visibility</p:attrName>
                                        </p:attrNameLst>
                                      </p:cBhvr>
                                      <p:to>
                                        <p:strVal val="visible"/>
                                      </p:to>
                                    </p:set>
                                    <p:animEffect transition="in" filter="slide(fromBottom)">
                                      <p:cBhvr>
                                        <p:cTn id="16" dur="500"/>
                                        <p:tgtEl>
                                          <p:spTgt spid="6">
                                            <p:bg/>
                                          </p:spTgt>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slide(fromBottom)">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6" grpId="0" animBg="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647825"/>
            <a:ext cx="12192000" cy="41224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endParaRPr lang="zh-CN" altLang="en-US"/>
          </a:p>
        </p:txBody>
      </p:sp>
      <p:sp>
        <p:nvSpPr>
          <p:cNvPr id="4" name="文本框 3"/>
          <p:cNvSpPr txBox="1"/>
          <p:nvPr/>
        </p:nvSpPr>
        <p:spPr>
          <a:xfrm>
            <a:off x="51435" y="2371090"/>
            <a:ext cx="12086590" cy="2676525"/>
          </a:xfrm>
          <a:prstGeom prst="rect">
            <a:avLst/>
          </a:prstGeom>
          <a:noFill/>
        </p:spPr>
        <p:txBody>
          <a:bodyPr wrap="square" rtlCol="0">
            <a:spAutoFit/>
          </a:bodyPr>
          <a:p>
            <a:r>
              <a:rPr lang="en-US" sz="2800">
                <a:latin typeface="+mn-ea"/>
                <a:cs typeface="+mn-ea"/>
              </a:rPr>
              <a:t>     </a:t>
            </a:r>
            <a:r>
              <a:rPr sz="2800">
                <a:latin typeface="+mn-ea"/>
                <a:cs typeface="+mn-ea"/>
              </a:rPr>
              <a:t>是否能找到一个现实的问题，量子计算机比经典计算更优越呢？1994年，Shor提出了著名的大数因子算法，这个算法表明量子计算机可以有效地求解大数因式分解问题。此问题</a:t>
            </a:r>
            <a:r>
              <a:rPr lang="zh-CN" sz="2800">
                <a:latin typeface="+mn-ea"/>
                <a:cs typeface="+mn-ea"/>
              </a:rPr>
              <a:t>在经典计算机上</a:t>
            </a:r>
            <a:r>
              <a:rPr sz="2800">
                <a:latin typeface="+mn-ea"/>
                <a:cs typeface="+mn-ea"/>
              </a:rPr>
              <a:t>是一个NP问题</a:t>
            </a:r>
            <a:r>
              <a:rPr lang="zh-CN" sz="2800">
                <a:latin typeface="+mn-ea"/>
                <a:cs typeface="+mn-ea"/>
              </a:rPr>
              <a:t>，即多项式复杂程度的非确定性问题，</a:t>
            </a:r>
            <a:r>
              <a:rPr sz="2800">
                <a:latin typeface="+mn-ea"/>
                <a:cs typeface="+mn-ea"/>
              </a:rPr>
              <a:t>还没有找到有效的经典算法，最好的算法其复杂度也会随着问题的规模指数增长。</a:t>
            </a:r>
            <a:endParaRPr sz="2800">
              <a:latin typeface="+mn-ea"/>
              <a:cs typeface="+mn-ea"/>
            </a:endParaRPr>
          </a:p>
          <a:p>
            <a:endParaRPr sz="2800">
              <a:latin typeface="+mn-ea"/>
              <a:cs typeface="+mn-ea"/>
            </a:endParaRPr>
          </a:p>
        </p:txBody>
      </p:sp>
      <p:sp>
        <p:nvSpPr>
          <p:cNvPr id="5" name="文本框 4"/>
          <p:cNvSpPr txBox="1"/>
          <p:nvPr/>
        </p:nvSpPr>
        <p:spPr>
          <a:xfrm>
            <a:off x="226060" y="761365"/>
            <a:ext cx="3669030" cy="521970"/>
          </a:xfrm>
          <a:prstGeom prst="rect">
            <a:avLst/>
          </a:prstGeom>
          <a:noFill/>
        </p:spPr>
        <p:txBody>
          <a:bodyPr wrap="none" rtlCol="0" anchor="t">
            <a:spAutoFit/>
          </a:bodyPr>
          <a:p>
            <a:pPr marL="285750" indent="-285750">
              <a:buClr>
                <a:srgbClr val="4F81BD"/>
              </a:buClr>
              <a:buFont typeface="Wingdings" panose="05000000000000000000" charset="0"/>
              <a:buChar char="l"/>
            </a:pPr>
            <a:r>
              <a:rPr lang="zh-CN" altLang="en-US" sz="2800">
                <a:latin typeface="+mn-ea"/>
                <a:sym typeface="+mn-ea"/>
              </a:rPr>
              <a:t>量子算法优越性实例</a:t>
            </a:r>
            <a:endParaRPr lang="zh-CN" altLang="en-US" sz="2800">
              <a:latin typeface="+mn-ea"/>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1647825"/>
            <a:ext cx="12192000" cy="41224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endParaRPr lang="zh-CN" altLang="en-US"/>
          </a:p>
        </p:txBody>
      </p:sp>
      <p:sp>
        <p:nvSpPr>
          <p:cNvPr id="2" name="文本框 1"/>
          <p:cNvSpPr txBox="1"/>
          <p:nvPr/>
        </p:nvSpPr>
        <p:spPr>
          <a:xfrm>
            <a:off x="105410" y="2459990"/>
            <a:ext cx="12086590" cy="1938020"/>
          </a:xfrm>
          <a:prstGeom prst="rect">
            <a:avLst/>
          </a:prstGeom>
          <a:noFill/>
        </p:spPr>
        <p:txBody>
          <a:bodyPr wrap="square" rtlCol="0">
            <a:spAutoFit/>
          </a:bodyPr>
          <a:p>
            <a:r>
              <a:rPr sz="2400">
                <a:latin typeface="+mn-ea"/>
                <a:cs typeface="+mn-ea"/>
              </a:rPr>
              <a:t>Actually, boundary deletions result in an apparent complete fusion of adjacent TADs causing ectopic enhancer–promoter interaction, gene expression, and pathogenic phenotypes</a:t>
            </a:r>
            <a:r>
              <a:rPr lang="en-US" sz="2400">
                <a:latin typeface="+mn-ea"/>
                <a:cs typeface="+mn-ea"/>
              </a:rPr>
              <a:t>.</a:t>
            </a:r>
            <a:endParaRPr lang="en-US" sz="2400">
              <a:latin typeface="+mn-ea"/>
              <a:cs typeface="+mn-ea"/>
            </a:endParaRPr>
          </a:p>
          <a:p>
            <a:r>
              <a:rPr lang="zh-CN" altLang="en-US" sz="2400">
                <a:latin typeface="+mn-ea"/>
                <a:cs typeface="+mn-ea"/>
              </a:rPr>
              <a:t>事实上，边界的缺失会</a:t>
            </a:r>
            <a:r>
              <a:rPr lang="en-US" sz="2400">
                <a:latin typeface="+mn-ea"/>
                <a:cs typeface="+mn-ea"/>
              </a:rPr>
              <a:t>导致相邻TAD的明显完全融合，导致异位增强子 - 启动子相互作用，</a:t>
            </a:r>
            <a:r>
              <a:rPr lang="zh-CN" altLang="en-US" sz="2400">
                <a:latin typeface="+mn-ea"/>
                <a:cs typeface="+mn-ea"/>
              </a:rPr>
              <a:t>非活性</a:t>
            </a:r>
            <a:r>
              <a:rPr lang="en-US" sz="2400">
                <a:latin typeface="+mn-ea"/>
                <a:cs typeface="+mn-ea"/>
              </a:rPr>
              <a:t>基因表达和</a:t>
            </a:r>
            <a:r>
              <a:rPr lang="zh-CN" altLang="en-US" sz="2400">
                <a:latin typeface="+mn-ea"/>
                <a:cs typeface="+mn-ea"/>
              </a:rPr>
              <a:t>导致</a:t>
            </a:r>
            <a:r>
              <a:rPr lang="en-US" sz="2400">
                <a:latin typeface="+mn-ea"/>
                <a:cs typeface="+mn-ea"/>
              </a:rPr>
              <a:t>致病表型.</a:t>
            </a:r>
            <a:endParaRPr lang="zh-CN" altLang="en-US" sz="2400">
              <a:latin typeface="+mn-ea"/>
              <a:cs typeface="+mn-ea"/>
            </a:endParaRPr>
          </a:p>
        </p:txBody>
      </p:sp>
      <p:sp>
        <p:nvSpPr>
          <p:cNvPr id="3" name="矩形 2"/>
          <p:cNvSpPr/>
          <p:nvPr/>
        </p:nvSpPr>
        <p:spPr>
          <a:xfrm>
            <a:off x="-1270" y="1647825"/>
            <a:ext cx="12192000" cy="41224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endParaRPr lang="zh-CN" altLang="en-US"/>
          </a:p>
        </p:txBody>
      </p:sp>
      <p:sp>
        <p:nvSpPr>
          <p:cNvPr id="4" name="文本框 3"/>
          <p:cNvSpPr txBox="1"/>
          <p:nvPr/>
        </p:nvSpPr>
        <p:spPr>
          <a:xfrm>
            <a:off x="105410" y="2155190"/>
            <a:ext cx="12086590" cy="3107690"/>
          </a:xfrm>
          <a:prstGeom prst="rect">
            <a:avLst/>
          </a:prstGeom>
          <a:noFill/>
        </p:spPr>
        <p:txBody>
          <a:bodyPr wrap="square" rtlCol="0">
            <a:spAutoFit/>
          </a:bodyPr>
          <a:p>
            <a:endParaRPr sz="2800">
              <a:latin typeface="+mn-ea"/>
              <a:cs typeface="+mn-ea"/>
            </a:endParaRPr>
          </a:p>
          <a:p>
            <a:r>
              <a:rPr sz="2800">
                <a:latin typeface="+mn-ea"/>
                <a:cs typeface="+mn-ea"/>
              </a:rPr>
              <a:t>    </a:t>
            </a:r>
            <a:r>
              <a:rPr lang="zh-CN" sz="2800">
                <a:latin typeface="+mn-ea"/>
                <a:cs typeface="+mn-ea"/>
              </a:rPr>
              <a:t>然而</a:t>
            </a:r>
            <a:r>
              <a:rPr sz="2800">
                <a:latin typeface="+mn-ea"/>
                <a:cs typeface="+mn-ea"/>
              </a:rPr>
              <a:t>Shor算法不仅证明了量子算法的优越性，更动摇了现行的RSA密码系统的安全性基础。另一个非常重要的量子算法是Grover在1996年提出的对无序数据库的搜索算法，而经典计算机的搜索复杂度是N（N 为数据库的规模）。由于搜索算法本身的广泛性，Grover算法充分的表明了量子计算的优越性。这些量子算法，特别是Shor和Grover算法的提出体现了量子计算的强大计算能力，在国家安全和商业价值方面都具有极大的潜力。</a:t>
            </a:r>
            <a:endParaRPr sz="2800">
              <a:latin typeface="+mn-ea"/>
              <a:cs typeface="+mn-ea"/>
            </a:endParaRPr>
          </a:p>
        </p:txBody>
      </p:sp>
      <p:sp>
        <p:nvSpPr>
          <p:cNvPr id="5" name="文本框 4"/>
          <p:cNvSpPr txBox="1"/>
          <p:nvPr/>
        </p:nvSpPr>
        <p:spPr>
          <a:xfrm>
            <a:off x="226060" y="761365"/>
            <a:ext cx="3669030" cy="521970"/>
          </a:xfrm>
          <a:prstGeom prst="rect">
            <a:avLst/>
          </a:prstGeom>
          <a:noFill/>
        </p:spPr>
        <p:txBody>
          <a:bodyPr wrap="none" rtlCol="0" anchor="t">
            <a:spAutoFit/>
          </a:bodyPr>
          <a:p>
            <a:pPr marL="285750" indent="-285750">
              <a:buClr>
                <a:srgbClr val="4F81BD"/>
              </a:buClr>
              <a:buFont typeface="Wingdings" panose="05000000000000000000" charset="0"/>
              <a:buChar char="l"/>
            </a:pPr>
            <a:r>
              <a:rPr lang="zh-CN" altLang="en-US" sz="2800">
                <a:latin typeface="+mn-ea"/>
                <a:sym typeface="+mn-ea"/>
              </a:rPr>
              <a:t>量子算法优越性实例</a:t>
            </a:r>
            <a:endParaRPr lang="zh-CN" altLang="en-US" sz="2800">
              <a:latin typeface="+mn-ea"/>
              <a:sym typeface="+mn-ea"/>
            </a:endParaRPr>
          </a:p>
        </p:txBody>
      </p:sp>
    </p:spTree>
  </p:cSld>
  <p:clrMapOvr>
    <a:masterClrMapping/>
  </p:clrMapOvr>
  <p:timing>
    <p:tnLst>
      <p:par>
        <p:cTn id="1" dur="indefinite" restart="never" nodeType="tmRoot"/>
      </p:par>
    </p:tnLst>
    <p:bldLst>
      <p:bldP spid="10" grpId="0" bldLvl="0" animBg="1"/>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1647825"/>
            <a:ext cx="12192000" cy="41224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endParaRPr lang="zh-CN" altLang="en-US"/>
          </a:p>
        </p:txBody>
      </p:sp>
      <p:sp>
        <p:nvSpPr>
          <p:cNvPr id="3" name="文本框 2"/>
          <p:cNvSpPr txBox="1"/>
          <p:nvPr/>
        </p:nvSpPr>
        <p:spPr>
          <a:xfrm>
            <a:off x="105410" y="2459990"/>
            <a:ext cx="12086590" cy="1938020"/>
          </a:xfrm>
          <a:prstGeom prst="rect">
            <a:avLst/>
          </a:prstGeom>
          <a:noFill/>
        </p:spPr>
        <p:txBody>
          <a:bodyPr wrap="square" rtlCol="0">
            <a:spAutoFit/>
          </a:bodyPr>
          <a:p>
            <a:r>
              <a:rPr sz="2400">
                <a:latin typeface="+mn-ea"/>
                <a:cs typeface="+mn-ea"/>
              </a:rPr>
              <a:t>Actually, boundary deletions result in an apparent complete fusion of adjacent TADs causing ectopic enhancer–promoter interaction, gene expression, and pathogenic phenotypes</a:t>
            </a:r>
            <a:r>
              <a:rPr lang="en-US" sz="2400">
                <a:latin typeface="+mn-ea"/>
                <a:cs typeface="+mn-ea"/>
              </a:rPr>
              <a:t>.</a:t>
            </a:r>
            <a:endParaRPr lang="en-US" sz="2400">
              <a:latin typeface="+mn-ea"/>
              <a:cs typeface="+mn-ea"/>
            </a:endParaRPr>
          </a:p>
          <a:p>
            <a:r>
              <a:rPr lang="zh-CN" altLang="en-US" sz="2400">
                <a:latin typeface="+mn-ea"/>
                <a:cs typeface="+mn-ea"/>
              </a:rPr>
              <a:t>事实上，边界的缺失会</a:t>
            </a:r>
            <a:r>
              <a:rPr lang="en-US" sz="2400">
                <a:latin typeface="+mn-ea"/>
                <a:cs typeface="+mn-ea"/>
              </a:rPr>
              <a:t>导致相邻TAD的明显完全融合，导致异位增强子 - 启动子相互作用，</a:t>
            </a:r>
            <a:r>
              <a:rPr lang="zh-CN" altLang="en-US" sz="2400">
                <a:latin typeface="+mn-ea"/>
                <a:cs typeface="+mn-ea"/>
              </a:rPr>
              <a:t>非活性</a:t>
            </a:r>
            <a:r>
              <a:rPr lang="en-US" sz="2400">
                <a:latin typeface="+mn-ea"/>
                <a:cs typeface="+mn-ea"/>
              </a:rPr>
              <a:t>基因表达和</a:t>
            </a:r>
            <a:r>
              <a:rPr lang="zh-CN" altLang="en-US" sz="2400">
                <a:latin typeface="+mn-ea"/>
                <a:cs typeface="+mn-ea"/>
              </a:rPr>
              <a:t>导致</a:t>
            </a:r>
            <a:r>
              <a:rPr lang="en-US" sz="2400">
                <a:latin typeface="+mn-ea"/>
                <a:cs typeface="+mn-ea"/>
              </a:rPr>
              <a:t>致病表型.</a:t>
            </a:r>
            <a:endParaRPr lang="zh-CN" altLang="en-US" sz="2400">
              <a:latin typeface="+mn-ea"/>
              <a:cs typeface="+mn-ea"/>
            </a:endParaRPr>
          </a:p>
        </p:txBody>
      </p:sp>
      <p:sp>
        <p:nvSpPr>
          <p:cNvPr id="4" name="矩形 3"/>
          <p:cNvSpPr/>
          <p:nvPr/>
        </p:nvSpPr>
        <p:spPr>
          <a:xfrm>
            <a:off x="-1270" y="1647825"/>
            <a:ext cx="12192000" cy="41224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endParaRPr lang="zh-CN" altLang="en-US"/>
          </a:p>
        </p:txBody>
      </p:sp>
      <p:sp>
        <p:nvSpPr>
          <p:cNvPr id="5" name="文本框 4"/>
          <p:cNvSpPr txBox="1"/>
          <p:nvPr/>
        </p:nvSpPr>
        <p:spPr>
          <a:xfrm>
            <a:off x="104140" y="2141220"/>
            <a:ext cx="12086590" cy="3107690"/>
          </a:xfrm>
          <a:prstGeom prst="rect">
            <a:avLst/>
          </a:prstGeom>
          <a:noFill/>
        </p:spPr>
        <p:txBody>
          <a:bodyPr wrap="square" rtlCol="0">
            <a:spAutoFit/>
          </a:bodyPr>
          <a:p>
            <a:r>
              <a:rPr lang="en-US" sz="2800">
                <a:latin typeface="+mn-ea"/>
                <a:cs typeface="+mn-ea"/>
              </a:rPr>
              <a:t>     </a:t>
            </a:r>
            <a:r>
              <a:rPr lang="zh-CN" altLang="en-US" sz="2800">
                <a:latin typeface="+mn-ea"/>
                <a:cs typeface="+mn-ea"/>
              </a:rPr>
              <a:t>由于量子算法的优越性，于</a:t>
            </a:r>
            <a:r>
              <a:rPr lang="en-US" altLang="zh-CN" sz="2800">
                <a:latin typeface="+mn-ea"/>
                <a:cs typeface="+mn-ea"/>
              </a:rPr>
              <a:t>2007</a:t>
            </a:r>
            <a:r>
              <a:rPr lang="zh-CN" altLang="en-US" sz="2800">
                <a:latin typeface="+mn-ea"/>
                <a:cs typeface="+mn-ea"/>
              </a:rPr>
              <a:t>年</a:t>
            </a:r>
            <a:r>
              <a:rPr lang="zh-CN" altLang="en-US" sz="2800">
                <a:latin typeface="+mn-ea"/>
                <a:cs typeface="+mn-ea"/>
              </a:rPr>
              <a:t>促生了第一台商业量子计算机。</a:t>
            </a:r>
            <a:endParaRPr lang="zh-CN" altLang="en-US" sz="2800">
              <a:latin typeface="+mn-ea"/>
              <a:cs typeface="+mn-ea"/>
            </a:endParaRPr>
          </a:p>
          <a:p>
            <a:r>
              <a:rPr lang="zh-CN" altLang="en-US" sz="2800">
                <a:latin typeface="+mn-ea"/>
                <a:cs typeface="+mn-ea"/>
              </a:rPr>
              <a:t>   还有</a:t>
            </a:r>
            <a:r>
              <a:rPr lang="zh-CN" altLang="en-US" sz="2800">
                <a:latin typeface="+mn-ea"/>
                <a:cs typeface="+mn-ea"/>
              </a:rPr>
              <a:t>一些信息理论结构的量子计算模型，如图像处理和大数据分析，在计算效率方面显示出增强结果的前景。</a:t>
            </a:r>
            <a:endParaRPr lang="zh-CN" altLang="en-US" sz="2800">
              <a:latin typeface="+mn-ea"/>
              <a:cs typeface="+mn-ea"/>
            </a:endParaRPr>
          </a:p>
          <a:p>
            <a:r>
              <a:rPr lang="zh-CN" altLang="en-US" sz="2800">
                <a:latin typeface="+mn-ea"/>
                <a:cs typeface="+mn-ea"/>
              </a:rPr>
              <a:t>   之后，大数据聚类和分类算法</a:t>
            </a:r>
            <a:r>
              <a:rPr lang="zh-CN" altLang="en-US" sz="2800">
                <a:latin typeface="+mn-ea"/>
                <a:cs typeface="+mn-ea"/>
                <a:sym typeface="+mn-ea"/>
              </a:rPr>
              <a:t>以及拓扑数据分析</a:t>
            </a:r>
            <a:r>
              <a:rPr lang="zh-CN" altLang="en-US" sz="2800">
                <a:latin typeface="+mn-ea"/>
                <a:cs typeface="+mn-ea"/>
              </a:rPr>
              <a:t>已被提议在量子计算机上运行，在后一种情况下，用于识别数据拓扑形状的量子算法要比相应的经典算法快得多。例如，如果存在一个具有n个点和k尺度的空间，那么执行经典算法的时间需要与</a:t>
            </a:r>
            <a:r>
              <a:rPr lang="en-US" altLang="zh-CN" sz="2800">
                <a:latin typeface="+mn-ea"/>
                <a:cs typeface="+mn-ea"/>
              </a:rPr>
              <a:t>O</a:t>
            </a:r>
            <a:r>
              <a:rPr lang="zh-CN" altLang="en-US" sz="2800">
                <a:latin typeface="+mn-ea"/>
                <a:cs typeface="+mn-ea"/>
              </a:rPr>
              <a:t>（</a:t>
            </a:r>
            <a:r>
              <a:rPr lang="zh-CN" altLang="en-US" sz="2800">
                <a:latin typeface="+mn-ea"/>
                <a:cs typeface="+mn-ea"/>
              </a:rPr>
              <a:t>2</a:t>
            </a:r>
            <a:r>
              <a:rPr lang="zh-CN" altLang="en-US" sz="2800" baseline="30000">
                <a:latin typeface="+mn-ea"/>
                <a:cs typeface="+mn-ea"/>
              </a:rPr>
              <a:t>2n</a:t>
            </a:r>
            <a:r>
              <a:rPr lang="zh-CN" altLang="en-US" sz="2800">
                <a:latin typeface="+mn-ea"/>
                <a:cs typeface="+mn-ea"/>
              </a:rPr>
              <a:t>）。另一方面，量子算法花费的时间与O（</a:t>
            </a:r>
            <a:r>
              <a:rPr lang="en-US" altLang="zh-CN" sz="2800">
                <a:latin typeface="+mn-ea"/>
                <a:cs typeface="+mn-ea"/>
              </a:rPr>
              <a:t>n</a:t>
            </a:r>
            <a:r>
              <a:rPr lang="zh-CN" altLang="en-US" sz="2800" baseline="30000">
                <a:latin typeface="+mn-ea"/>
                <a:cs typeface="+mn-ea"/>
              </a:rPr>
              <a:t>5</a:t>
            </a:r>
            <a:r>
              <a:rPr lang="zh-CN" altLang="en-US" sz="2800">
                <a:latin typeface="+mn-ea"/>
                <a:cs typeface="+mn-ea"/>
              </a:rPr>
              <a:t>）。</a:t>
            </a:r>
            <a:endParaRPr lang="en-US" altLang="zh-CN" sz="2800">
              <a:latin typeface="+mn-ea"/>
              <a:cs typeface="+mn-ea"/>
            </a:endParaRPr>
          </a:p>
        </p:txBody>
      </p:sp>
      <p:sp>
        <p:nvSpPr>
          <p:cNvPr id="6" name="文本框 5"/>
          <p:cNvSpPr txBox="1"/>
          <p:nvPr/>
        </p:nvSpPr>
        <p:spPr>
          <a:xfrm>
            <a:off x="226060" y="761365"/>
            <a:ext cx="2246630" cy="521970"/>
          </a:xfrm>
          <a:prstGeom prst="rect">
            <a:avLst/>
          </a:prstGeom>
          <a:noFill/>
        </p:spPr>
        <p:txBody>
          <a:bodyPr wrap="none" rtlCol="0" anchor="t">
            <a:spAutoFit/>
          </a:bodyPr>
          <a:p>
            <a:pPr marL="285750" indent="-285750">
              <a:buClr>
                <a:srgbClr val="4F81BD"/>
              </a:buClr>
              <a:buFont typeface="Wingdings" panose="05000000000000000000" charset="0"/>
              <a:buChar char="l"/>
            </a:pPr>
            <a:r>
              <a:rPr lang="zh-CN" altLang="en-US" sz="2800">
                <a:latin typeface="+mn-ea"/>
                <a:sym typeface="+mn-ea"/>
              </a:rPr>
              <a:t>进一步发展</a:t>
            </a:r>
            <a:endParaRPr lang="zh-CN" altLang="en-US" sz="2800">
              <a:latin typeface="+mn-ea"/>
              <a:sym typeface="+mn-ea"/>
            </a:endParaRPr>
          </a:p>
        </p:txBody>
      </p:sp>
    </p:spTree>
  </p:cSld>
  <p:clrMapOvr>
    <a:masterClrMapping/>
  </p:clrMapOvr>
  <p:timing>
    <p:tnLst>
      <p:par>
        <p:cTn id="1" dur="indefinite" restart="never" nodeType="tmRoot"/>
      </p:par>
    </p:tnLst>
    <p:bldLst>
      <p:bldP spid="10" grpId="0" bldLvl="0" animBg="1"/>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1647825"/>
            <a:ext cx="12192000" cy="41224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endParaRPr lang="zh-CN" altLang="en-US"/>
          </a:p>
        </p:txBody>
      </p:sp>
      <p:sp>
        <p:nvSpPr>
          <p:cNvPr id="4" name="文本框 3"/>
          <p:cNvSpPr txBox="1"/>
          <p:nvPr/>
        </p:nvSpPr>
        <p:spPr>
          <a:xfrm>
            <a:off x="105410" y="2459990"/>
            <a:ext cx="12086590" cy="1938020"/>
          </a:xfrm>
          <a:prstGeom prst="rect">
            <a:avLst/>
          </a:prstGeom>
          <a:noFill/>
        </p:spPr>
        <p:txBody>
          <a:bodyPr wrap="square" rtlCol="0">
            <a:spAutoFit/>
          </a:bodyPr>
          <a:p>
            <a:r>
              <a:rPr sz="2400">
                <a:latin typeface="+mn-ea"/>
                <a:cs typeface="+mn-ea"/>
              </a:rPr>
              <a:t>Actually, boundary deletions result in an apparent complete fusion of adjacent TADs causing ectopic enhancer–promoter interaction, gene expression, and pathogenic phenotypes</a:t>
            </a:r>
            <a:r>
              <a:rPr lang="en-US" sz="2400">
                <a:latin typeface="+mn-ea"/>
                <a:cs typeface="+mn-ea"/>
              </a:rPr>
              <a:t>.</a:t>
            </a:r>
            <a:endParaRPr lang="en-US" sz="2400">
              <a:latin typeface="+mn-ea"/>
              <a:cs typeface="+mn-ea"/>
            </a:endParaRPr>
          </a:p>
          <a:p>
            <a:r>
              <a:rPr lang="zh-CN" altLang="en-US" sz="2400">
                <a:latin typeface="+mn-ea"/>
                <a:cs typeface="+mn-ea"/>
              </a:rPr>
              <a:t>事实上，边界的缺失会</a:t>
            </a:r>
            <a:r>
              <a:rPr lang="en-US" sz="2400">
                <a:latin typeface="+mn-ea"/>
                <a:cs typeface="+mn-ea"/>
              </a:rPr>
              <a:t>导致相邻TAD的明显完全融合，导致异位增强子 - 启动子相互作用，</a:t>
            </a:r>
            <a:r>
              <a:rPr lang="zh-CN" altLang="en-US" sz="2400">
                <a:latin typeface="+mn-ea"/>
                <a:cs typeface="+mn-ea"/>
              </a:rPr>
              <a:t>非活性</a:t>
            </a:r>
            <a:r>
              <a:rPr lang="en-US" sz="2400">
                <a:latin typeface="+mn-ea"/>
                <a:cs typeface="+mn-ea"/>
              </a:rPr>
              <a:t>基因表达和</a:t>
            </a:r>
            <a:r>
              <a:rPr lang="zh-CN" altLang="en-US" sz="2400">
                <a:latin typeface="+mn-ea"/>
                <a:cs typeface="+mn-ea"/>
              </a:rPr>
              <a:t>导致</a:t>
            </a:r>
            <a:r>
              <a:rPr lang="en-US" sz="2400">
                <a:latin typeface="+mn-ea"/>
                <a:cs typeface="+mn-ea"/>
              </a:rPr>
              <a:t>致病表型.</a:t>
            </a:r>
            <a:endParaRPr lang="zh-CN" altLang="en-US" sz="2400">
              <a:latin typeface="+mn-ea"/>
              <a:cs typeface="+mn-ea"/>
            </a:endParaRPr>
          </a:p>
        </p:txBody>
      </p:sp>
      <p:sp>
        <p:nvSpPr>
          <p:cNvPr id="5" name="矩形 4"/>
          <p:cNvSpPr/>
          <p:nvPr/>
        </p:nvSpPr>
        <p:spPr>
          <a:xfrm>
            <a:off x="-1270" y="1647825"/>
            <a:ext cx="12192000" cy="41224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endParaRPr lang="zh-CN" altLang="en-US"/>
          </a:p>
        </p:txBody>
      </p:sp>
      <p:sp>
        <p:nvSpPr>
          <p:cNvPr id="6" name="文本框 5"/>
          <p:cNvSpPr txBox="1"/>
          <p:nvPr/>
        </p:nvSpPr>
        <p:spPr>
          <a:xfrm>
            <a:off x="104140" y="2141220"/>
            <a:ext cx="12086590" cy="3538220"/>
          </a:xfrm>
          <a:prstGeom prst="rect">
            <a:avLst/>
          </a:prstGeom>
          <a:noFill/>
        </p:spPr>
        <p:txBody>
          <a:bodyPr wrap="square" rtlCol="0">
            <a:spAutoFit/>
          </a:bodyPr>
          <a:p>
            <a:r>
              <a:rPr lang="en-US" sz="2800">
                <a:latin typeface="+mn-ea"/>
                <a:cs typeface="+mn-ea"/>
              </a:rPr>
              <a:t>     2014 </a:t>
            </a:r>
            <a:r>
              <a:rPr sz="2800">
                <a:latin typeface="+mn-ea"/>
                <a:cs typeface="+mn-ea"/>
                <a:sym typeface="+mn-ea"/>
              </a:rPr>
              <a:t>Dubey等人</a:t>
            </a:r>
            <a:r>
              <a:rPr sz="2800">
                <a:latin typeface="+mn-ea"/>
                <a:cs typeface="+mn-ea"/>
              </a:rPr>
              <a:t>在视觉信号处理的背景下</a:t>
            </a:r>
            <a:r>
              <a:rPr lang="zh-CN" sz="2800">
                <a:latin typeface="+mn-ea"/>
                <a:cs typeface="+mn-ea"/>
              </a:rPr>
              <a:t>发现</a:t>
            </a:r>
            <a:r>
              <a:rPr sz="2800">
                <a:latin typeface="+mn-ea"/>
                <a:cs typeface="+mn-ea"/>
              </a:rPr>
              <a:t>使用量子计算可能允许同时使用叠加的量子力学原理处理数百万个视觉信号，而不会影响计算需求。特别是，通过对现有经典技术的修改，图像处理的量子模型可以在速度和性能方面显著改善几个图像处理任务的结果。</a:t>
            </a:r>
            <a:endParaRPr sz="2800">
              <a:latin typeface="+mn-ea"/>
              <a:cs typeface="+mn-ea"/>
            </a:endParaRPr>
          </a:p>
          <a:p>
            <a:r>
              <a:rPr sz="2800">
                <a:latin typeface="+mn-ea"/>
                <a:cs typeface="+mn-ea"/>
              </a:rPr>
              <a:t>      </a:t>
            </a:r>
            <a:r>
              <a:rPr lang="zh-CN" sz="2800">
                <a:latin typeface="+mn-ea"/>
                <a:cs typeface="+mn-ea"/>
              </a:rPr>
              <a:t>其实近年来，在量子图像存储、检索和压缩方面进行了一些初步研究，大多数研究人员已经利用量子叠加和量子纠缠</a:t>
            </a:r>
            <a:r>
              <a:rPr lang="zh-CN" sz="2800">
                <a:latin typeface="+mn-ea"/>
                <a:cs typeface="+mn-ea"/>
              </a:rPr>
              <a:t>的原理来研究这些领域。还有其他研究涉及去噪、和边缘检测、图像水印，此外，还对量子计算机上的图像理解和转换进行了初步研究。</a:t>
            </a:r>
            <a:endParaRPr lang="zh-CN" sz="2800">
              <a:latin typeface="+mn-ea"/>
              <a:cs typeface="+mn-ea"/>
            </a:endParaRPr>
          </a:p>
        </p:txBody>
      </p:sp>
      <p:sp>
        <p:nvSpPr>
          <p:cNvPr id="7" name="文本框 6"/>
          <p:cNvSpPr txBox="1"/>
          <p:nvPr/>
        </p:nvSpPr>
        <p:spPr>
          <a:xfrm>
            <a:off x="226060" y="761365"/>
            <a:ext cx="4735830" cy="521970"/>
          </a:xfrm>
          <a:prstGeom prst="rect">
            <a:avLst/>
          </a:prstGeom>
          <a:noFill/>
        </p:spPr>
        <p:txBody>
          <a:bodyPr wrap="none" rtlCol="0" anchor="t">
            <a:spAutoFit/>
          </a:bodyPr>
          <a:p>
            <a:pPr marL="285750" indent="-285750">
              <a:buClr>
                <a:srgbClr val="4F81BD"/>
              </a:buClr>
              <a:buFont typeface="Wingdings" panose="05000000000000000000" charset="0"/>
              <a:buChar char="l"/>
            </a:pPr>
            <a:r>
              <a:rPr lang="zh-CN" altLang="en-US" sz="2800">
                <a:latin typeface="+mn-ea"/>
                <a:sym typeface="+mn-ea"/>
              </a:rPr>
              <a:t>量子计算在图像处理的应用</a:t>
            </a:r>
            <a:endParaRPr lang="zh-CN" altLang="en-US" sz="2800">
              <a:latin typeface="+mn-ea"/>
              <a:sym typeface="+mn-ea"/>
            </a:endParaRPr>
          </a:p>
        </p:txBody>
      </p:sp>
    </p:spTree>
  </p:cSld>
  <p:clrMapOvr>
    <a:masterClrMapping/>
  </p:clrMapOvr>
  <p:timing>
    <p:tnLst>
      <p:par>
        <p:cTn id="1" dur="indefinite" restart="never" nodeType="tmRoot"/>
      </p:par>
    </p:tnLst>
    <p:bldLst>
      <p:bldP spid="3" grpId="0" bldLvl="0" animBg="1"/>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51815" y="1250950"/>
            <a:ext cx="10754360" cy="3969385"/>
          </a:xfrm>
          <a:prstGeom prst="rect">
            <a:avLst/>
          </a:prstGeom>
          <a:noFill/>
        </p:spPr>
        <p:txBody>
          <a:bodyPr wrap="square" rtlCol="0" anchor="t">
            <a:spAutoFit/>
          </a:bodyPr>
          <a:p>
            <a:r>
              <a:rPr lang="zh-CN" altLang="en-US" sz="2800"/>
              <a:t>量子是物质的最基本构成单元，或者说是能量的最基本携带者。</a:t>
            </a:r>
            <a:endParaRPr lang="zh-CN" altLang="en-US" sz="2800"/>
          </a:p>
          <a:p>
            <a:endParaRPr lang="zh-CN" altLang="en-US" sz="2800"/>
          </a:p>
          <a:p>
            <a:r>
              <a:rPr lang="zh-CN" altLang="en-US" sz="2800"/>
              <a:t>量子世界中有两个基本原理：</a:t>
            </a:r>
            <a:endParaRPr lang="zh-CN" altLang="en-US" sz="2800"/>
          </a:p>
          <a:p>
            <a:r>
              <a:rPr lang="zh-CN" altLang="en-US" sz="2800"/>
              <a:t>——量子叠加，就是指一个量子系统可以处在不同量子态的叠加态上。著名的“薛定谔的猫”理论曾经形象地表述为“一只猫可以同时既是活的又是死的”。 </a:t>
            </a:r>
            <a:endParaRPr lang="zh-CN" altLang="en-US" sz="2800"/>
          </a:p>
          <a:p>
            <a:r>
              <a:rPr lang="zh-CN" altLang="en-US" sz="2800"/>
              <a:t>——量子纠缠，类似孙悟空和他的分身，二者无论距离多远都“心有灵犀”。当两个微观粒子处于纠缠态，不论分离多远，对其中一个粒子的量子态做任何改变，另一个会立刻感受到，并做相应改变。 </a:t>
            </a:r>
            <a:endParaRPr lang="zh-CN" altLang="en-US" sz="2800"/>
          </a:p>
        </p:txBody>
      </p:sp>
    </p:spTree>
  </p:cSld>
  <p:clrMapOvr>
    <a:masterClrMapping/>
  </p:clrMapOvr>
</p:sld>
</file>

<file path=ppt/tags/tag1.xml><?xml version="1.0" encoding="utf-8"?>
<p:tagLst xmlns:p="http://schemas.openxmlformats.org/presentationml/2006/main">
  <p:tag name="KSO_WM_SLIDE_MODEL_TYPE" val="numdgm"/>
</p:tagLst>
</file>

<file path=ppt/tags/tag2.xml><?xml version="1.0" encoding="utf-8"?>
<p:tagLst xmlns:p="http://schemas.openxmlformats.org/presentationml/2006/main">
  <p:tag name="ISPRING_PRESENTATION_TITLE" val="PowerPoint 演示文稿"/>
  <p:tag name="KSO_WM_DOC_GUID" val="{f46031c1-410e-45c1-a63e-d28f9233748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6522</Words>
  <Application>WPS 演示</Application>
  <PresentationFormat>自定义</PresentationFormat>
  <Paragraphs>257</Paragraphs>
  <Slides>43</Slides>
  <Notes>30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43</vt:i4>
      </vt:variant>
    </vt:vector>
  </HeadingPairs>
  <TitlesOfParts>
    <vt:vector size="58" baseType="lpstr">
      <vt:lpstr>Arial</vt:lpstr>
      <vt:lpstr>宋体</vt:lpstr>
      <vt:lpstr>Wingdings</vt:lpstr>
      <vt:lpstr>微软雅黑</vt:lpstr>
      <vt:lpstr>Calibri</vt:lpstr>
      <vt:lpstr>方正兰亭粗黑_GBK</vt:lpstr>
      <vt:lpstr>黑体</vt:lpstr>
      <vt:lpstr>Calibri</vt:lpstr>
      <vt:lpstr>幼圆</vt:lpstr>
      <vt:lpstr>方正粗黑宋简体</vt:lpstr>
      <vt:lpstr>Wingdings</vt:lpstr>
      <vt:lpstr>Arial Unicode MS</vt:lpstr>
      <vt:lpstr>汉仪细中圆简</vt:lpstr>
      <vt:lpstr>Segoe Print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工作总结汇报</dc:title>
  <dc:creator>第一PPT</dc:creator>
  <cp:keywords>www.1ppt.com</cp:keywords>
  <dc:description>www.1ppt.com</dc:description>
  <cp:lastModifiedBy>Puala</cp:lastModifiedBy>
  <cp:revision>251</cp:revision>
  <dcterms:created xsi:type="dcterms:W3CDTF">2014-12-25T08:17:00Z</dcterms:created>
  <dcterms:modified xsi:type="dcterms:W3CDTF">2019-04-01T13:50:32Z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