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51"/>
  </p:notesMasterIdLst>
  <p:sldIdLst>
    <p:sldId id="306" r:id="rId3"/>
    <p:sldId id="258" r:id="rId4"/>
    <p:sldId id="305" r:id="rId5"/>
    <p:sldId id="295" r:id="rId6"/>
    <p:sldId id="308" r:id="rId7"/>
    <p:sldId id="309" r:id="rId8"/>
    <p:sldId id="310" r:id="rId9"/>
    <p:sldId id="272" r:id="rId10"/>
    <p:sldId id="311" r:id="rId11"/>
    <p:sldId id="312" r:id="rId12"/>
    <p:sldId id="313" r:id="rId13"/>
    <p:sldId id="314" r:id="rId14"/>
    <p:sldId id="273" r:id="rId15"/>
    <p:sldId id="277" r:id="rId16"/>
    <p:sldId id="315" r:id="rId17"/>
    <p:sldId id="316" r:id="rId18"/>
    <p:sldId id="317" r:id="rId19"/>
    <p:sldId id="318" r:id="rId20"/>
    <p:sldId id="278" r:id="rId21"/>
    <p:sldId id="279" r:id="rId22"/>
    <p:sldId id="280" r:id="rId23"/>
    <p:sldId id="281" r:id="rId24"/>
    <p:sldId id="274" r:id="rId25"/>
    <p:sldId id="282" r:id="rId26"/>
    <p:sldId id="283" r:id="rId27"/>
    <p:sldId id="284" r:id="rId28"/>
    <p:sldId id="285" r:id="rId29"/>
    <p:sldId id="319" r:id="rId30"/>
    <p:sldId id="286" r:id="rId31"/>
    <p:sldId id="320" r:id="rId32"/>
    <p:sldId id="287" r:id="rId33"/>
    <p:sldId id="288" r:id="rId34"/>
    <p:sldId id="289" r:id="rId35"/>
    <p:sldId id="321" r:id="rId36"/>
    <p:sldId id="290" r:id="rId37"/>
    <p:sldId id="291" r:id="rId38"/>
    <p:sldId id="292" r:id="rId39"/>
    <p:sldId id="322" r:id="rId40"/>
    <p:sldId id="294" r:id="rId41"/>
    <p:sldId id="299" r:id="rId42"/>
    <p:sldId id="323" r:id="rId43"/>
    <p:sldId id="296" r:id="rId44"/>
    <p:sldId id="324" r:id="rId45"/>
    <p:sldId id="298" r:id="rId46"/>
    <p:sldId id="300" r:id="rId47"/>
    <p:sldId id="325" r:id="rId48"/>
    <p:sldId id="301" r:id="rId49"/>
    <p:sldId id="261" r:id="rId50"/>
  </p:sldIdLst>
  <p:sldSz cx="12192000" cy="6858000"/>
  <p:notesSz cx="6858000" cy="9144000"/>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CC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82810" autoAdjust="0"/>
  </p:normalViewPr>
  <p:slideViewPr>
    <p:cSldViewPr snapToGrid="0">
      <p:cViewPr varScale="1">
        <p:scale>
          <a:sx n="60" d="100"/>
          <a:sy n="60" d="100"/>
        </p:scale>
        <p:origin x="1134" y="60"/>
      </p:cViewPr>
      <p:guideLst/>
    </p:cSldViewPr>
  </p:slideViewPr>
  <p:notesTextViewPr>
    <p:cViewPr>
      <p:scale>
        <a:sx n="1" d="1"/>
        <a:sy n="1" d="1"/>
      </p:scale>
      <p:origin x="0" y="0"/>
    </p:cViewPr>
  </p:notesTextViewPr>
  <p:sorterViewPr>
    <p:cViewPr>
      <p:scale>
        <a:sx n="75" d="100"/>
        <a:sy n="75" d="100"/>
      </p:scale>
      <p:origin x="0" y="-181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916C8-66BE-421B-B55A-96CD4D0C93D0}" type="datetimeFigureOut">
              <a:rPr lang="zh-CN" altLang="en-US" smtClean="0"/>
              <a:t>2019/5/14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100A7-B150-4321-83F3-7515007C95E4}" type="slidenum">
              <a:rPr lang="zh-CN" altLang="en-US" smtClean="0"/>
              <a:t>‹#›</a:t>
            </a:fld>
            <a:endParaRPr lang="zh-CN" altLang="en-US"/>
          </a:p>
        </p:txBody>
      </p:sp>
    </p:spTree>
    <p:extLst>
      <p:ext uri="{BB962C8B-B14F-4D97-AF65-F5344CB8AC3E}">
        <p14:creationId xmlns:p14="http://schemas.microsoft.com/office/powerpoint/2010/main" val="3767831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2100A7-B150-4321-83F3-7515007C95E4}" type="slidenum">
              <a:rPr lang="zh-CN" altLang="en-US" smtClean="0"/>
              <a:t>1</a:t>
            </a:fld>
            <a:endParaRPr lang="zh-CN" altLang="en-US"/>
          </a:p>
        </p:txBody>
      </p:sp>
    </p:spTree>
    <p:extLst>
      <p:ext uri="{BB962C8B-B14F-4D97-AF65-F5344CB8AC3E}">
        <p14:creationId xmlns:p14="http://schemas.microsoft.com/office/powerpoint/2010/main" val="354738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2100A7-B150-4321-83F3-7515007C95E4}" type="slidenum">
              <a:rPr lang="zh-CN" altLang="en-US" smtClean="0"/>
              <a:t>18</a:t>
            </a:fld>
            <a:endParaRPr lang="zh-CN" altLang="en-US"/>
          </a:p>
        </p:txBody>
      </p:sp>
    </p:spTree>
    <p:extLst>
      <p:ext uri="{BB962C8B-B14F-4D97-AF65-F5344CB8AC3E}">
        <p14:creationId xmlns:p14="http://schemas.microsoft.com/office/powerpoint/2010/main" val="3328775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LOS:</a:t>
            </a:r>
            <a:r>
              <a:rPr lang="zh-CN" altLang="en-US" sz="1200" b="0" i="0" u="none" strike="noStrike" kern="1200" dirty="0">
                <a:solidFill>
                  <a:schemeClr val="tx1"/>
                </a:solidFill>
                <a:effectLst/>
                <a:latin typeface="+mn-lt"/>
                <a:ea typeface="+mn-ea"/>
                <a:cs typeface="+mn-cs"/>
              </a:rPr>
              <a:t>视距条件下，无线信号无遮挡地在发信端与接收端之间‘直线’传播</a:t>
            </a:r>
            <a:endParaRPr lang="zh-CN" altLang="en-US" dirty="0"/>
          </a:p>
        </p:txBody>
      </p:sp>
      <p:sp>
        <p:nvSpPr>
          <p:cNvPr id="4" name="灯片编号占位符 3"/>
          <p:cNvSpPr>
            <a:spLocks noGrp="1"/>
          </p:cNvSpPr>
          <p:nvPr>
            <p:ph type="sldNum" sz="quarter" idx="5"/>
          </p:nvPr>
        </p:nvSpPr>
        <p:spPr/>
        <p:txBody>
          <a:bodyPr/>
          <a:lstStyle/>
          <a:p>
            <a:fld id="{162100A7-B150-4321-83F3-7515007C95E4}" type="slidenum">
              <a:rPr lang="zh-CN" altLang="en-US" smtClean="0"/>
              <a:t>19</a:t>
            </a:fld>
            <a:endParaRPr lang="zh-CN" altLang="en-US"/>
          </a:p>
        </p:txBody>
      </p:sp>
    </p:spTree>
    <p:extLst>
      <p:ext uri="{BB962C8B-B14F-4D97-AF65-F5344CB8AC3E}">
        <p14:creationId xmlns:p14="http://schemas.microsoft.com/office/powerpoint/2010/main" val="1408199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2100A7-B150-4321-83F3-7515007C95E4}" type="slidenum">
              <a:rPr lang="zh-CN" altLang="en-US" smtClean="0"/>
              <a:t>20</a:t>
            </a:fld>
            <a:endParaRPr lang="zh-CN" altLang="en-US"/>
          </a:p>
        </p:txBody>
      </p:sp>
    </p:spTree>
    <p:extLst>
      <p:ext uri="{BB962C8B-B14F-4D97-AF65-F5344CB8AC3E}">
        <p14:creationId xmlns:p14="http://schemas.microsoft.com/office/powerpoint/2010/main" val="869432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3GPP:</a:t>
            </a:r>
            <a:r>
              <a:rPr lang="zh-CN" altLang="zh-CN" sz="1200" kern="1200" dirty="0">
                <a:solidFill>
                  <a:schemeClr val="tx1"/>
                </a:solidFill>
                <a:effectLst/>
                <a:latin typeface="+mn-lt"/>
                <a:ea typeface="+mn-ea"/>
                <a:cs typeface="+mn-cs"/>
              </a:rPr>
              <a:t>目前正在讨论该模型是否应该在</a:t>
            </a:r>
            <a:r>
              <a:rPr lang="en-US" altLang="zh-CN" sz="1200" kern="1200" dirty="0">
                <a:solidFill>
                  <a:schemeClr val="tx1"/>
                </a:solidFill>
                <a:effectLst/>
                <a:latin typeface="+mn-lt"/>
                <a:ea typeface="+mn-ea"/>
                <a:cs typeface="+mn-cs"/>
              </a:rPr>
              <a:t>6 GHz</a:t>
            </a:r>
            <a:r>
              <a:rPr lang="zh-CN" altLang="zh-CN" sz="1200" kern="1200" dirty="0">
                <a:solidFill>
                  <a:schemeClr val="tx1"/>
                </a:solidFill>
                <a:effectLst/>
                <a:latin typeface="+mn-lt"/>
                <a:ea typeface="+mn-ea"/>
                <a:cs typeface="+mn-cs"/>
              </a:rPr>
              <a:t>处出现不连续性，或者所有参数是否应该具有平滑的频率依赖性</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准确性模型：</a:t>
            </a:r>
            <a:r>
              <a:rPr lang="zh-CN" altLang="zh-CN" sz="1200" kern="1200" dirty="0">
                <a:solidFill>
                  <a:schemeClr val="tx1"/>
                </a:solidFill>
                <a:effectLst/>
                <a:latin typeface="+mn-lt"/>
                <a:ea typeface="+mn-ea"/>
                <a:cs typeface="+mn-cs"/>
              </a:rPr>
              <a:t>这些主要</a:t>
            </a:r>
            <a:r>
              <a:rPr lang="en-US" altLang="zh-CN" sz="1200" kern="1200" dirty="0">
                <a:solidFill>
                  <a:schemeClr val="tx1"/>
                </a:solidFill>
                <a:effectLst/>
                <a:latin typeface="+mn-lt"/>
                <a:ea typeface="+mn-ea"/>
                <a:cs typeface="+mn-cs"/>
              </a:rPr>
              <a:t>MPC</a:t>
            </a:r>
            <a:r>
              <a:rPr lang="zh-CN" altLang="zh-CN" sz="1200" kern="1200" dirty="0">
                <a:solidFill>
                  <a:schemeClr val="tx1"/>
                </a:solidFill>
                <a:effectLst/>
                <a:latin typeface="+mn-lt"/>
                <a:ea typeface="+mn-ea"/>
                <a:cs typeface="+mn-cs"/>
              </a:rPr>
              <a:t>中的每一个与</a:t>
            </a:r>
            <a:r>
              <a:rPr lang="en-US" altLang="zh-CN" sz="1200" kern="1200" dirty="0">
                <a:solidFill>
                  <a:schemeClr val="tx1"/>
                </a:solidFill>
                <a:effectLst/>
                <a:latin typeface="+mn-lt"/>
                <a:ea typeface="+mn-ea"/>
                <a:cs typeface="+mn-cs"/>
              </a:rPr>
              <a:t>MPC</a:t>
            </a:r>
            <a:r>
              <a:rPr lang="zh-CN" altLang="zh-CN" sz="1200" kern="1200" dirty="0">
                <a:solidFill>
                  <a:schemeClr val="tx1"/>
                </a:solidFill>
                <a:effectLst/>
                <a:latin typeface="+mn-lt"/>
                <a:ea typeface="+mn-ea"/>
                <a:cs typeface="+mn-cs"/>
              </a:rPr>
              <a:t>集群相关联，其方向和延迟分布在主</a:t>
            </a:r>
            <a:r>
              <a:rPr lang="en-US" altLang="zh-CN" sz="1200" kern="1200" dirty="0">
                <a:solidFill>
                  <a:schemeClr val="tx1"/>
                </a:solidFill>
                <a:effectLst/>
                <a:latin typeface="+mn-lt"/>
                <a:ea typeface="+mn-ea"/>
                <a:cs typeface="+mn-cs"/>
              </a:rPr>
              <a:t>MPC</a:t>
            </a:r>
            <a:r>
              <a:rPr lang="zh-CN" altLang="zh-CN" sz="1200" kern="1200" dirty="0">
                <a:solidFill>
                  <a:schemeClr val="tx1"/>
                </a:solidFill>
                <a:effectLst/>
                <a:latin typeface="+mn-lt"/>
                <a:ea typeface="+mn-ea"/>
                <a:cs typeface="+mn-cs"/>
              </a:rPr>
              <a:t>周围</a:t>
            </a:r>
            <a:r>
              <a:rPr lang="zh-CN" altLang="en-US"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162100A7-B150-4321-83F3-7515007C95E4}" type="slidenum">
              <a:rPr lang="zh-CN" altLang="en-US" smtClean="0"/>
              <a:t>22</a:t>
            </a:fld>
            <a:endParaRPr lang="zh-CN" altLang="en-US"/>
          </a:p>
        </p:txBody>
      </p:sp>
    </p:spTree>
    <p:extLst>
      <p:ext uri="{BB962C8B-B14F-4D97-AF65-F5344CB8AC3E}">
        <p14:creationId xmlns:p14="http://schemas.microsoft.com/office/powerpoint/2010/main" val="2495130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除了试验中所包含的差距和相互矛盾的结果之外，还有大量的</a:t>
            </a:r>
            <a:r>
              <a:rPr lang="en-US" altLang="zh-CN" sz="1200" kern="1200" dirty="0">
                <a:solidFill>
                  <a:schemeClr val="tx1"/>
                </a:solidFill>
                <a:effectLst/>
                <a:latin typeface="+mn-lt"/>
                <a:ea typeface="+mn-ea"/>
                <a:cs typeface="+mn-cs"/>
              </a:rPr>
              <a:t>5G</a:t>
            </a:r>
            <a:r>
              <a:rPr lang="zh-CN" altLang="zh-CN" sz="1200" kern="1200" dirty="0">
                <a:solidFill>
                  <a:schemeClr val="tx1"/>
                </a:solidFill>
                <a:effectLst/>
                <a:latin typeface="+mn-lt"/>
                <a:ea typeface="+mn-ea"/>
                <a:cs typeface="+mn-cs"/>
              </a:rPr>
              <a:t>领域，其中知名度更低。 例如，有关</a:t>
            </a:r>
            <a:r>
              <a:rPr lang="en-US" altLang="zh-CN" sz="1200" kern="1200" dirty="0" err="1">
                <a:solidFill>
                  <a:schemeClr val="tx1"/>
                </a:solidFill>
                <a:effectLst/>
                <a:latin typeface="+mn-lt"/>
                <a:ea typeface="+mn-ea"/>
                <a:cs typeface="+mn-cs"/>
              </a:rPr>
              <a:t>mMTC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URLLC</a:t>
            </a:r>
            <a:r>
              <a:rPr lang="zh-CN" altLang="zh-CN" sz="1200" kern="1200" dirty="0">
                <a:solidFill>
                  <a:schemeClr val="tx1"/>
                </a:solidFill>
                <a:effectLst/>
                <a:latin typeface="+mn-lt"/>
                <a:ea typeface="+mn-ea"/>
                <a:cs typeface="+mn-cs"/>
              </a:rPr>
              <a:t>和超密集网络的任何试验的信息有限。</a:t>
            </a:r>
            <a:endParaRPr lang="zh-CN" altLang="en-US" dirty="0"/>
          </a:p>
        </p:txBody>
      </p:sp>
      <p:sp>
        <p:nvSpPr>
          <p:cNvPr id="4" name="灯片编号占位符 3"/>
          <p:cNvSpPr>
            <a:spLocks noGrp="1"/>
          </p:cNvSpPr>
          <p:nvPr>
            <p:ph type="sldNum" sz="quarter" idx="5"/>
          </p:nvPr>
        </p:nvSpPr>
        <p:spPr/>
        <p:txBody>
          <a:bodyPr/>
          <a:lstStyle/>
          <a:p>
            <a:fld id="{162100A7-B150-4321-83F3-7515007C95E4}" type="slidenum">
              <a:rPr lang="zh-CN" altLang="en-US" smtClean="0"/>
              <a:t>37</a:t>
            </a:fld>
            <a:endParaRPr lang="zh-CN" altLang="en-US"/>
          </a:p>
        </p:txBody>
      </p:sp>
    </p:spTree>
    <p:extLst>
      <p:ext uri="{BB962C8B-B14F-4D97-AF65-F5344CB8AC3E}">
        <p14:creationId xmlns:p14="http://schemas.microsoft.com/office/powerpoint/2010/main" val="302331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5G</a:t>
            </a:r>
            <a:r>
              <a:rPr lang="zh-CN" altLang="en-US" dirty="0"/>
              <a:t>核心网技术：</a:t>
            </a:r>
            <a:r>
              <a:rPr lang="en-US" altLang="zh-CN" dirty="0"/>
              <a:t>SDN</a:t>
            </a:r>
            <a:r>
              <a:rPr lang="zh-CN" altLang="en-US" dirty="0"/>
              <a:t>，使得网络部署变得灵活。</a:t>
            </a:r>
          </a:p>
        </p:txBody>
      </p:sp>
      <p:sp>
        <p:nvSpPr>
          <p:cNvPr id="4" name="灯片编号占位符 3"/>
          <p:cNvSpPr>
            <a:spLocks noGrp="1"/>
          </p:cNvSpPr>
          <p:nvPr>
            <p:ph type="sldNum" sz="quarter" idx="5"/>
          </p:nvPr>
        </p:nvSpPr>
        <p:spPr/>
        <p:txBody>
          <a:bodyPr/>
          <a:lstStyle/>
          <a:p>
            <a:fld id="{162100A7-B150-4321-83F3-7515007C95E4}" type="slidenum">
              <a:rPr lang="zh-CN" altLang="en-US" smtClean="0"/>
              <a:t>40</a:t>
            </a:fld>
            <a:endParaRPr lang="zh-CN" altLang="en-US"/>
          </a:p>
        </p:txBody>
      </p:sp>
    </p:spTree>
    <p:extLst>
      <p:ext uri="{BB962C8B-B14F-4D97-AF65-F5344CB8AC3E}">
        <p14:creationId xmlns:p14="http://schemas.microsoft.com/office/powerpoint/2010/main" val="32390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4G LTE</a:t>
            </a:r>
            <a:r>
              <a:rPr lang="zh-CN" altLang="en-US" sz="1200" b="0" i="0" u="none" strike="noStrike" kern="1200" dirty="0">
                <a:solidFill>
                  <a:schemeClr val="tx1"/>
                </a:solidFill>
                <a:effectLst/>
                <a:latin typeface="+mn-lt"/>
                <a:ea typeface="+mn-ea"/>
                <a:cs typeface="+mn-cs"/>
              </a:rPr>
              <a:t>技术标准，属于特高频和超高频。</a:t>
            </a:r>
            <a:endParaRPr lang="zh-CN" altLang="en-US" dirty="0"/>
          </a:p>
        </p:txBody>
      </p:sp>
      <p:sp>
        <p:nvSpPr>
          <p:cNvPr id="4" name="灯片编号占位符 3"/>
          <p:cNvSpPr>
            <a:spLocks noGrp="1"/>
          </p:cNvSpPr>
          <p:nvPr>
            <p:ph type="sldNum" sz="quarter" idx="5"/>
          </p:nvPr>
        </p:nvSpPr>
        <p:spPr/>
        <p:txBody>
          <a:bodyPr/>
          <a:lstStyle/>
          <a:p>
            <a:fld id="{162100A7-B150-4321-83F3-7515007C95E4}" type="slidenum">
              <a:rPr lang="zh-CN" altLang="en-US" smtClean="0"/>
              <a:t>5</a:t>
            </a:fld>
            <a:endParaRPr lang="zh-CN" altLang="en-US"/>
          </a:p>
        </p:txBody>
      </p:sp>
    </p:spTree>
    <p:extLst>
      <p:ext uri="{BB962C8B-B14F-4D97-AF65-F5344CB8AC3E}">
        <p14:creationId xmlns:p14="http://schemas.microsoft.com/office/powerpoint/2010/main" val="1130851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u="none" strike="noStrike" kern="1200" dirty="0">
                <a:solidFill>
                  <a:schemeClr val="tx1"/>
                </a:solidFill>
                <a:effectLst/>
                <a:latin typeface="+mn-lt"/>
                <a:ea typeface="+mn-ea"/>
                <a:cs typeface="+mn-cs"/>
              </a:rPr>
              <a:t>频率越高，能使用的频率资源越丰富。频率资源越丰富，能实现的传输速率就越高。</a:t>
            </a:r>
            <a:endParaRPr lang="zh-CN" altLang="en-US" dirty="0"/>
          </a:p>
        </p:txBody>
      </p:sp>
      <p:sp>
        <p:nvSpPr>
          <p:cNvPr id="4" name="灯片编号占位符 3"/>
          <p:cNvSpPr>
            <a:spLocks noGrp="1"/>
          </p:cNvSpPr>
          <p:nvPr>
            <p:ph type="sldNum" sz="quarter" idx="5"/>
          </p:nvPr>
        </p:nvSpPr>
        <p:spPr/>
        <p:txBody>
          <a:bodyPr/>
          <a:lstStyle/>
          <a:p>
            <a:fld id="{162100A7-B150-4321-83F3-7515007C95E4}" type="slidenum">
              <a:rPr lang="zh-CN" altLang="en-US" smtClean="0"/>
              <a:t>6</a:t>
            </a:fld>
            <a:endParaRPr lang="zh-CN" altLang="en-US"/>
          </a:p>
        </p:txBody>
      </p:sp>
    </p:spTree>
    <p:extLst>
      <p:ext uri="{BB962C8B-B14F-4D97-AF65-F5344CB8AC3E}">
        <p14:creationId xmlns:p14="http://schemas.microsoft.com/office/powerpoint/2010/main" val="1541170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333333"/>
                </a:solidFill>
                <a:latin typeface="arial" panose="020B0604020202020204" pitchFamily="34" charset="0"/>
              </a:rPr>
              <a:t>2018</a:t>
            </a:r>
            <a:r>
              <a:rPr lang="zh-CN" altLang="en-US" b="1" dirty="0">
                <a:solidFill>
                  <a:srgbClr val="333333"/>
                </a:solidFill>
                <a:latin typeface="arial" panose="020B0604020202020204" pitchFamily="34" charset="0"/>
              </a:rPr>
              <a:t>年</a:t>
            </a:r>
            <a:r>
              <a:rPr lang="en-US" altLang="zh-CN" b="1" dirty="0">
                <a:solidFill>
                  <a:srgbClr val="333333"/>
                </a:solidFill>
                <a:latin typeface="arial" panose="020B0604020202020204" pitchFamily="34" charset="0"/>
              </a:rPr>
              <a:t>6</a:t>
            </a:r>
            <a:r>
              <a:rPr lang="zh-CN" altLang="en-US" b="1" dirty="0">
                <a:solidFill>
                  <a:srgbClr val="333333"/>
                </a:solidFill>
                <a:latin typeface="arial" panose="020B0604020202020204" pitchFamily="34" charset="0"/>
              </a:rPr>
              <a:t>月</a:t>
            </a:r>
            <a:r>
              <a:rPr lang="en-US" altLang="zh-CN" b="1" dirty="0">
                <a:solidFill>
                  <a:srgbClr val="333333"/>
                </a:solidFill>
                <a:latin typeface="arial" panose="020B0604020202020204" pitchFamily="34" charset="0"/>
              </a:rPr>
              <a:t>14</a:t>
            </a:r>
            <a:r>
              <a:rPr lang="zh-CN" altLang="en-US" b="1" dirty="0">
                <a:solidFill>
                  <a:srgbClr val="333333"/>
                </a:solidFill>
                <a:latin typeface="arial" panose="020B0604020202020204" pitchFamily="34" charset="0"/>
              </a:rPr>
              <a:t>日，</a:t>
            </a:r>
            <a:r>
              <a:rPr lang="en-US" altLang="zh-CN" b="1" dirty="0">
                <a:solidFill>
                  <a:srgbClr val="333333"/>
                </a:solidFill>
                <a:latin typeface="arial" panose="020B0604020202020204" pitchFamily="34" charset="0"/>
              </a:rPr>
              <a:t>3GPP</a:t>
            </a:r>
            <a:r>
              <a:rPr lang="zh-CN" altLang="en-US" b="1" dirty="0">
                <a:solidFill>
                  <a:srgbClr val="333333"/>
                </a:solidFill>
                <a:latin typeface="arial" panose="020B0604020202020204" pitchFamily="34" charset="0"/>
              </a:rPr>
              <a:t>批准了第五代移动通信标准</a:t>
            </a:r>
            <a:r>
              <a:rPr lang="en-US" altLang="zh-CN" b="1" dirty="0">
                <a:solidFill>
                  <a:srgbClr val="333333"/>
                </a:solidFill>
                <a:latin typeface="arial" panose="020B0604020202020204" pitchFamily="34" charset="0"/>
              </a:rPr>
              <a:t>5G NR</a:t>
            </a:r>
            <a:r>
              <a:rPr lang="zh-CN" altLang="en-US" b="1" dirty="0">
                <a:solidFill>
                  <a:srgbClr val="333333"/>
                </a:solidFill>
                <a:latin typeface="arial" panose="020B0604020202020204" pitchFamily="34" charset="0"/>
              </a:rPr>
              <a:t>独立组网（</a:t>
            </a:r>
            <a:r>
              <a:rPr lang="en-US" altLang="zh-CN" b="1" dirty="0">
                <a:solidFill>
                  <a:srgbClr val="333333"/>
                </a:solidFill>
                <a:latin typeface="arial" panose="020B0604020202020204" pitchFamily="34" charset="0"/>
              </a:rPr>
              <a:t>SA</a:t>
            </a:r>
            <a:r>
              <a:rPr lang="zh-CN" altLang="en-US" b="1" dirty="0">
                <a:solidFill>
                  <a:srgbClr val="333333"/>
                </a:solidFill>
                <a:latin typeface="arial" panose="020B0604020202020204" pitchFamily="34" charset="0"/>
              </a:rPr>
              <a:t>）的冻结，这也意味着</a:t>
            </a:r>
            <a:r>
              <a:rPr lang="en-US" altLang="zh-CN" b="1" dirty="0">
                <a:solidFill>
                  <a:srgbClr val="333333"/>
                </a:solidFill>
                <a:latin typeface="arial" panose="020B0604020202020204" pitchFamily="34" charset="0"/>
              </a:rPr>
              <a:t>5G</a:t>
            </a:r>
            <a:r>
              <a:rPr lang="zh-CN" altLang="en-US" b="1" dirty="0">
                <a:solidFill>
                  <a:srgbClr val="333333"/>
                </a:solidFill>
                <a:latin typeface="arial" panose="020B0604020202020204" pitchFamily="34" charset="0"/>
              </a:rPr>
              <a:t>通信技术第一阶段的全功能标准化工作已经完成，首个完整意义的国际</a:t>
            </a:r>
            <a:r>
              <a:rPr lang="en-US" altLang="zh-CN" b="1" dirty="0">
                <a:solidFill>
                  <a:srgbClr val="333333"/>
                </a:solidFill>
                <a:latin typeface="arial" panose="020B0604020202020204" pitchFamily="34" charset="0"/>
              </a:rPr>
              <a:t>5G</a:t>
            </a:r>
            <a:r>
              <a:rPr lang="zh-CN" altLang="en-US" b="1" dirty="0">
                <a:solidFill>
                  <a:srgbClr val="333333"/>
                </a:solidFill>
                <a:latin typeface="arial" panose="020B0604020202020204" pitchFamily="34" charset="0"/>
              </a:rPr>
              <a:t>标准正式确立</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162100A7-B150-4321-83F3-7515007C95E4}" type="slidenum">
              <a:rPr lang="zh-CN" altLang="en-US" smtClean="0"/>
              <a:t>7</a:t>
            </a:fld>
            <a:endParaRPr lang="zh-CN" altLang="en-US"/>
          </a:p>
        </p:txBody>
      </p:sp>
    </p:spTree>
    <p:extLst>
      <p:ext uri="{BB962C8B-B14F-4D97-AF65-F5344CB8AC3E}">
        <p14:creationId xmlns:p14="http://schemas.microsoft.com/office/powerpoint/2010/main" val="1428117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网络密集化</a:t>
            </a:r>
          </a:p>
        </p:txBody>
      </p:sp>
      <p:sp>
        <p:nvSpPr>
          <p:cNvPr id="4" name="灯片编号占位符 3"/>
          <p:cNvSpPr>
            <a:spLocks noGrp="1"/>
          </p:cNvSpPr>
          <p:nvPr>
            <p:ph type="sldNum" sz="quarter" idx="5"/>
          </p:nvPr>
        </p:nvSpPr>
        <p:spPr/>
        <p:txBody>
          <a:bodyPr/>
          <a:lstStyle/>
          <a:p>
            <a:fld id="{162100A7-B150-4321-83F3-7515007C95E4}" type="slidenum">
              <a:rPr lang="zh-CN" altLang="en-US" smtClean="0"/>
              <a:t>11</a:t>
            </a:fld>
            <a:endParaRPr lang="zh-CN" altLang="en-US"/>
          </a:p>
        </p:txBody>
      </p:sp>
    </p:spTree>
    <p:extLst>
      <p:ext uri="{BB962C8B-B14F-4D97-AF65-F5344CB8AC3E}">
        <p14:creationId xmlns:p14="http://schemas.microsoft.com/office/powerpoint/2010/main" val="2882412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5G</a:t>
            </a:r>
            <a:r>
              <a:rPr lang="zh-CN" altLang="en-US" sz="1200" b="0" i="0" u="none" strike="noStrike" kern="1200" dirty="0">
                <a:solidFill>
                  <a:schemeClr val="tx1"/>
                </a:solidFill>
                <a:effectLst/>
                <a:latin typeface="+mn-lt"/>
                <a:ea typeface="+mn-ea"/>
                <a:cs typeface="+mn-cs"/>
              </a:rPr>
              <a:t>系统的性能最终受其运行的传播通道的限制。因此，研究与</a:t>
            </a:r>
            <a:r>
              <a:rPr lang="en-US" altLang="zh-CN" sz="1200" b="0" i="0" u="none" strike="noStrike" kern="1200" dirty="0">
                <a:solidFill>
                  <a:schemeClr val="tx1"/>
                </a:solidFill>
                <a:effectLst/>
                <a:latin typeface="+mn-lt"/>
                <a:ea typeface="+mn-ea"/>
                <a:cs typeface="+mn-cs"/>
              </a:rPr>
              <a:t>5G</a:t>
            </a:r>
            <a:r>
              <a:rPr lang="zh-CN" altLang="en-US" sz="1200" b="0" i="0" u="none" strike="noStrike" kern="1200" dirty="0">
                <a:solidFill>
                  <a:schemeClr val="tx1"/>
                </a:solidFill>
                <a:effectLst/>
                <a:latin typeface="+mn-lt"/>
                <a:ea typeface="+mn-ea"/>
                <a:cs typeface="+mn-cs"/>
              </a:rPr>
              <a:t>系统相关的信道特性至关重要，特别是那些尚未针对早期系统进行探索的系统。</a:t>
            </a:r>
            <a:endParaRPr lang="zh-CN" altLang="en-US" dirty="0"/>
          </a:p>
        </p:txBody>
      </p:sp>
      <p:sp>
        <p:nvSpPr>
          <p:cNvPr id="4" name="灯片编号占位符 3"/>
          <p:cNvSpPr>
            <a:spLocks noGrp="1"/>
          </p:cNvSpPr>
          <p:nvPr>
            <p:ph type="sldNum" sz="quarter" idx="5"/>
          </p:nvPr>
        </p:nvSpPr>
        <p:spPr/>
        <p:txBody>
          <a:bodyPr/>
          <a:lstStyle/>
          <a:p>
            <a:fld id="{162100A7-B150-4321-83F3-7515007C95E4}" type="slidenum">
              <a:rPr lang="zh-CN" altLang="en-US" smtClean="0"/>
              <a:t>13</a:t>
            </a:fld>
            <a:endParaRPr lang="zh-CN" altLang="en-US"/>
          </a:p>
        </p:txBody>
      </p:sp>
    </p:spTree>
    <p:extLst>
      <p:ext uri="{BB962C8B-B14F-4D97-AF65-F5344CB8AC3E}">
        <p14:creationId xmlns:p14="http://schemas.microsoft.com/office/powerpoint/2010/main" val="2850250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一个非常重要的例子是</a:t>
            </a:r>
            <a:r>
              <a:rPr lang="en-US" altLang="zh-CN" dirty="0"/>
              <a:t>MPC</a:t>
            </a:r>
            <a:r>
              <a:rPr lang="zh-CN" altLang="en-US" dirty="0"/>
              <a:t>的数量和幅度分布。</a:t>
            </a:r>
            <a:endParaRPr lang="en-US" altLang="zh-CN" dirty="0"/>
          </a:p>
          <a:p>
            <a:r>
              <a:rPr lang="zh-CN" altLang="en-US" dirty="0"/>
              <a:t>对于可以形成比集群窄得多的光束的阵列，集群内参数的正确建模成为一个重要问题。 在欧盟项目</a:t>
            </a:r>
            <a:r>
              <a:rPr lang="en-US" altLang="zh-CN" dirty="0"/>
              <a:t>MAMMOET</a:t>
            </a:r>
            <a:r>
              <a:rPr lang="zh-CN" altLang="en-US" dirty="0"/>
              <a:t>中，开发了基于</a:t>
            </a:r>
            <a:r>
              <a:rPr lang="en-US" altLang="zh-CN" dirty="0"/>
              <a:t>COST 2100</a:t>
            </a:r>
            <a:r>
              <a:rPr lang="zh-CN" altLang="en-US" dirty="0"/>
              <a:t>方法的大规模</a:t>
            </a:r>
            <a:r>
              <a:rPr lang="en-US" altLang="zh-CN" dirty="0"/>
              <a:t>MIMO</a:t>
            </a:r>
            <a:r>
              <a:rPr lang="zh-CN" altLang="en-US" dirty="0"/>
              <a:t>信道模型，朝这个方向迈出了第一步</a:t>
            </a:r>
            <a:r>
              <a:rPr lang="en-US" altLang="zh-CN" dirty="0"/>
              <a:t>[39]</a:t>
            </a:r>
            <a:endParaRPr lang="zh-CN" altLang="en-US" dirty="0"/>
          </a:p>
        </p:txBody>
      </p:sp>
      <p:sp>
        <p:nvSpPr>
          <p:cNvPr id="4" name="灯片编号占位符 3"/>
          <p:cNvSpPr>
            <a:spLocks noGrp="1"/>
          </p:cNvSpPr>
          <p:nvPr>
            <p:ph type="sldNum" sz="quarter" idx="5"/>
          </p:nvPr>
        </p:nvSpPr>
        <p:spPr/>
        <p:txBody>
          <a:bodyPr/>
          <a:lstStyle/>
          <a:p>
            <a:fld id="{162100A7-B150-4321-83F3-7515007C95E4}" type="slidenum">
              <a:rPr lang="zh-CN" altLang="en-US" smtClean="0"/>
              <a:t>14</a:t>
            </a:fld>
            <a:endParaRPr lang="zh-CN" altLang="en-US"/>
          </a:p>
        </p:txBody>
      </p:sp>
    </p:spTree>
    <p:extLst>
      <p:ext uri="{BB962C8B-B14F-4D97-AF65-F5344CB8AC3E}">
        <p14:creationId xmlns:p14="http://schemas.microsoft.com/office/powerpoint/2010/main" val="3806893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当一个链路端的天线区域保持恒定（并且当两个链路末端的天线区域恒定时实际上减小）时，路径损耗变得与频率无关，因为在较高频率处，可以获得更高的天线增益（对于恒定区域）。 同样地，可以说对于相同的几何孔径，毫米波天线阵列可以容纳更多数量的天线元件，因此提供比厘米波天线更窄的波束宽度和更高的增益。</a:t>
            </a:r>
          </a:p>
        </p:txBody>
      </p:sp>
      <p:sp>
        <p:nvSpPr>
          <p:cNvPr id="4" name="灯片编号占位符 3"/>
          <p:cNvSpPr>
            <a:spLocks noGrp="1"/>
          </p:cNvSpPr>
          <p:nvPr>
            <p:ph type="sldNum" sz="quarter" idx="5"/>
          </p:nvPr>
        </p:nvSpPr>
        <p:spPr/>
        <p:txBody>
          <a:bodyPr/>
          <a:lstStyle/>
          <a:p>
            <a:fld id="{162100A7-B150-4321-83F3-7515007C95E4}" type="slidenum">
              <a:rPr lang="zh-CN" altLang="en-US" smtClean="0"/>
              <a:t>16</a:t>
            </a:fld>
            <a:endParaRPr lang="zh-CN" altLang="en-US"/>
          </a:p>
        </p:txBody>
      </p:sp>
    </p:spTree>
    <p:extLst>
      <p:ext uri="{BB962C8B-B14F-4D97-AF65-F5344CB8AC3E}">
        <p14:creationId xmlns:p14="http://schemas.microsoft.com/office/powerpoint/2010/main" val="325000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衰减的实际值很大程度上取决于材料。 虽然“柱式和干式墙”住宅的衰减小于</a:t>
            </a:r>
            <a:r>
              <a:rPr lang="en-US" altLang="zh-CN" dirty="0"/>
              <a:t>10 dB</a:t>
            </a:r>
            <a:r>
              <a:rPr lang="zh-CN" altLang="en-US" dirty="0"/>
              <a:t>，但钢筋混凝土或砖结构建筑与节能窗相结合可能会造成</a:t>
            </a:r>
            <a:r>
              <a:rPr lang="en-US" altLang="zh-CN" dirty="0"/>
              <a:t>20-40 dB</a:t>
            </a:r>
            <a:r>
              <a:rPr lang="zh-CN" altLang="en-US" dirty="0"/>
              <a:t>的损失（见图</a:t>
            </a:r>
            <a:r>
              <a:rPr lang="en-US" altLang="zh-CN" dirty="0"/>
              <a:t>2</a:t>
            </a:r>
            <a:r>
              <a:rPr lang="zh-CN" altLang="en-US" dirty="0"/>
              <a:t>）。</a:t>
            </a:r>
            <a:endParaRPr lang="en-US" altLang="zh-CN" dirty="0"/>
          </a:p>
          <a:p>
            <a:r>
              <a:rPr lang="zh-CN" altLang="en-US" sz="1200" b="0" i="0" u="none" strike="noStrike" kern="1200" dirty="0">
                <a:solidFill>
                  <a:schemeClr val="tx1"/>
                </a:solidFill>
                <a:effectLst/>
                <a:latin typeface="+mn-lt"/>
                <a:ea typeface="+mn-ea"/>
                <a:cs typeface="+mn-cs"/>
              </a:rPr>
              <a:t>对毫米波而言，其散射是有限的，视距传输为其主要的传播方式，毫米波在传输过程中可认为是稀疏的。</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微波传输，点对点直线传输时，叫视距传输；非视距传输通常用于波长较长的电磁波利用波的折射传输是，叫非视距，也就是传输的天线没有直接相对，而是电磁波可能折射。</a:t>
            </a:r>
            <a:endParaRPr lang="zh-CN" altLang="en-US" dirty="0"/>
          </a:p>
        </p:txBody>
      </p:sp>
      <p:sp>
        <p:nvSpPr>
          <p:cNvPr id="4" name="灯片编号占位符 3"/>
          <p:cNvSpPr>
            <a:spLocks noGrp="1"/>
          </p:cNvSpPr>
          <p:nvPr>
            <p:ph type="sldNum" sz="quarter" idx="5"/>
          </p:nvPr>
        </p:nvSpPr>
        <p:spPr/>
        <p:txBody>
          <a:bodyPr/>
          <a:lstStyle/>
          <a:p>
            <a:fld id="{162100A7-B150-4321-83F3-7515007C95E4}" type="slidenum">
              <a:rPr lang="zh-CN" altLang="en-US" smtClean="0"/>
              <a:t>17</a:t>
            </a:fld>
            <a:endParaRPr lang="zh-CN" altLang="en-US"/>
          </a:p>
        </p:txBody>
      </p:sp>
    </p:spTree>
    <p:extLst>
      <p:ext uri="{BB962C8B-B14F-4D97-AF65-F5344CB8AC3E}">
        <p14:creationId xmlns:p14="http://schemas.microsoft.com/office/powerpoint/2010/main" val="3525220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9801" name="副标题 2"/>
          <p:cNvSpPr>
            <a:spLocks noGrp="1"/>
          </p:cNvSpPr>
          <p:nvPr>
            <p:ph type="subTitle" idx="1" hasCustomPrompt="1"/>
          </p:nvPr>
        </p:nvSpPr>
        <p:spPr>
          <a:xfrm>
            <a:off x="4648994" y="4329114"/>
            <a:ext cx="6638131" cy="558799"/>
          </a:xfrm>
        </p:spPr>
        <p:txBody>
          <a:bodyPr anchor="ctr">
            <a:normAutofit/>
          </a:bodyPr>
          <a:lstStyle>
            <a:lvl1pPr marL="0" marR="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lumMod val="50000"/>
                  </a:schemeClr>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p:txBody>
      </p:sp>
      <p:sp>
        <p:nvSpPr>
          <p:cNvPr id="22" name="任意多边形: 形状 21">
            <a:extLst>
              <a:ext uri="{FF2B5EF4-FFF2-40B4-BE49-F238E27FC236}">
                <a16:creationId xmlns:a16="http://schemas.microsoft.com/office/drawing/2014/main" id="{F6B81244-BF7C-43DB-ADA0-DCD260BA1169}"/>
              </a:ext>
            </a:extLst>
          </p:cNvPr>
          <p:cNvSpPr>
            <a:spLocks/>
          </p:cNvSpPr>
          <p:nvPr userDrawn="1"/>
        </p:nvSpPr>
        <p:spPr bwMode="auto">
          <a:xfrm>
            <a:off x="6831012" y="1460500"/>
            <a:ext cx="1951038" cy="1951038"/>
          </a:xfrm>
          <a:custGeom>
            <a:avLst/>
            <a:gdLst>
              <a:gd name="connsiteX0" fmla="*/ 975519 w 1951038"/>
              <a:gd name="connsiteY0" fmla="*/ 0 h 1951038"/>
              <a:gd name="connsiteX1" fmla="*/ 1951038 w 1951038"/>
              <a:gd name="connsiteY1" fmla="*/ 975519 h 1951038"/>
              <a:gd name="connsiteX2" fmla="*/ 975519 w 1951038"/>
              <a:gd name="connsiteY2" fmla="*/ 1951038 h 1951038"/>
              <a:gd name="connsiteX3" fmla="*/ 595803 w 1951038"/>
              <a:gd name="connsiteY3" fmla="*/ 1874377 h 1951038"/>
              <a:gd name="connsiteX4" fmla="*/ 528492 w 1951038"/>
              <a:gd name="connsiteY4" fmla="*/ 1841952 h 1951038"/>
              <a:gd name="connsiteX5" fmla="*/ 85725 w 1951038"/>
              <a:gd name="connsiteY5" fmla="*/ 1925636 h 1951038"/>
              <a:gd name="connsiteX6" fmla="*/ 271695 w 1951038"/>
              <a:gd name="connsiteY6" fmla="*/ 1648313 h 1951038"/>
              <a:gd name="connsiteX7" fmla="*/ 166604 w 1951038"/>
              <a:gd name="connsiteY7" fmla="*/ 1520941 h 1951038"/>
              <a:gd name="connsiteX8" fmla="*/ 0 w 1951038"/>
              <a:gd name="connsiteY8" fmla="*/ 975519 h 1951038"/>
              <a:gd name="connsiteX9" fmla="*/ 975519 w 1951038"/>
              <a:gd name="connsiteY9" fmla="*/ 0 h 1951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1038" h="1951038">
                <a:moveTo>
                  <a:pt x="975519" y="0"/>
                </a:moveTo>
                <a:cubicBezTo>
                  <a:pt x="1514283" y="0"/>
                  <a:pt x="1951038" y="436755"/>
                  <a:pt x="1951038" y="975519"/>
                </a:cubicBezTo>
                <a:cubicBezTo>
                  <a:pt x="1951038" y="1514283"/>
                  <a:pt x="1514283" y="1951038"/>
                  <a:pt x="975519" y="1951038"/>
                </a:cubicBezTo>
                <a:cubicBezTo>
                  <a:pt x="840828" y="1951038"/>
                  <a:pt x="712513" y="1923741"/>
                  <a:pt x="595803" y="1874377"/>
                </a:cubicBezTo>
                <a:lnTo>
                  <a:pt x="528492" y="1841952"/>
                </a:lnTo>
                <a:lnTo>
                  <a:pt x="85725" y="1925636"/>
                </a:lnTo>
                <a:lnTo>
                  <a:pt x="271695" y="1648313"/>
                </a:lnTo>
                <a:lnTo>
                  <a:pt x="166604" y="1520941"/>
                </a:lnTo>
                <a:cubicBezTo>
                  <a:pt x="61418" y="1365247"/>
                  <a:pt x="0" y="1177555"/>
                  <a:pt x="0" y="975519"/>
                </a:cubicBezTo>
                <a:cubicBezTo>
                  <a:pt x="0" y="436755"/>
                  <a:pt x="436755" y="0"/>
                  <a:pt x="975519" y="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zh-CN" altLang="en-US"/>
          </a:p>
        </p:txBody>
      </p:sp>
      <p:grpSp>
        <p:nvGrpSpPr>
          <p:cNvPr id="42" name="组合 41">
            <a:extLst>
              <a:ext uri="{FF2B5EF4-FFF2-40B4-BE49-F238E27FC236}">
                <a16:creationId xmlns:a16="http://schemas.microsoft.com/office/drawing/2014/main" id="{7479AF7F-F541-4ACE-A45E-66DE31D18CB4}"/>
              </a:ext>
            </a:extLst>
          </p:cNvPr>
          <p:cNvGrpSpPr/>
          <p:nvPr userDrawn="1"/>
        </p:nvGrpSpPr>
        <p:grpSpPr>
          <a:xfrm>
            <a:off x="1698229" y="2438400"/>
            <a:ext cx="2915442" cy="2455864"/>
            <a:chOff x="1450975" y="2316163"/>
            <a:chExt cx="2900363" cy="2443162"/>
          </a:xfrm>
        </p:grpSpPr>
        <p:sp>
          <p:nvSpPr>
            <p:cNvPr id="9818" name="Freeform 16">
              <a:extLst>
                <a:ext uri="{FF2B5EF4-FFF2-40B4-BE49-F238E27FC236}">
                  <a16:creationId xmlns:a16="http://schemas.microsoft.com/office/drawing/2014/main" id="{2F11FE22-467F-42D2-995F-F38C2AC22E95}"/>
                </a:ext>
              </a:extLst>
            </p:cNvPr>
            <p:cNvSpPr>
              <a:spLocks noEditPoints="1"/>
            </p:cNvSpPr>
            <p:nvPr userDrawn="1"/>
          </p:nvSpPr>
          <p:spPr bwMode="auto">
            <a:xfrm>
              <a:off x="1450975" y="4416425"/>
              <a:ext cx="2900363" cy="342900"/>
            </a:xfrm>
            <a:custGeom>
              <a:avLst/>
              <a:gdLst>
                <a:gd name="T0" fmla="*/ 1451 w 1451"/>
                <a:gd name="T1" fmla="*/ 0 h 172"/>
                <a:gd name="T2" fmla="*/ 1451 w 1451"/>
                <a:gd name="T3" fmla="*/ 88 h 172"/>
                <a:gd name="T4" fmla="*/ 1367 w 1451"/>
                <a:gd name="T5" fmla="*/ 172 h 172"/>
                <a:gd name="T6" fmla="*/ 84 w 1451"/>
                <a:gd name="T7" fmla="*/ 172 h 172"/>
                <a:gd name="T8" fmla="*/ 0 w 1451"/>
                <a:gd name="T9" fmla="*/ 88 h 172"/>
                <a:gd name="T10" fmla="*/ 0 w 1451"/>
                <a:gd name="T11" fmla="*/ 0 h 172"/>
                <a:gd name="T12" fmla="*/ 511 w 1451"/>
                <a:gd name="T13" fmla="*/ 0 h 172"/>
                <a:gd name="T14" fmla="*/ 588 w 1451"/>
                <a:gd name="T15" fmla="*/ 77 h 172"/>
                <a:gd name="T16" fmla="*/ 863 w 1451"/>
                <a:gd name="T17" fmla="*/ 77 h 172"/>
                <a:gd name="T18" fmla="*/ 940 w 1451"/>
                <a:gd name="T19" fmla="*/ 0 h 172"/>
                <a:gd name="T20" fmla="*/ 1451 w 1451"/>
                <a:gd name="T21" fmla="*/ 0 h 172"/>
                <a:gd name="T22" fmla="*/ 1451 w 1451"/>
                <a:gd name="T23" fmla="*/ 0 h 172"/>
                <a:gd name="T24" fmla="*/ 1451 w 1451"/>
                <a:gd name="T25"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1" h="172">
                  <a:moveTo>
                    <a:pt x="1451" y="0"/>
                  </a:moveTo>
                  <a:cubicBezTo>
                    <a:pt x="1451" y="88"/>
                    <a:pt x="1451" y="88"/>
                    <a:pt x="1451" y="88"/>
                  </a:cubicBezTo>
                  <a:cubicBezTo>
                    <a:pt x="1451" y="134"/>
                    <a:pt x="1413" y="172"/>
                    <a:pt x="1367" y="172"/>
                  </a:cubicBezTo>
                  <a:cubicBezTo>
                    <a:pt x="84" y="172"/>
                    <a:pt x="84" y="172"/>
                    <a:pt x="84" y="172"/>
                  </a:cubicBezTo>
                  <a:cubicBezTo>
                    <a:pt x="38" y="172"/>
                    <a:pt x="0" y="134"/>
                    <a:pt x="0" y="88"/>
                  </a:cubicBezTo>
                  <a:cubicBezTo>
                    <a:pt x="0" y="0"/>
                    <a:pt x="0" y="0"/>
                    <a:pt x="0" y="0"/>
                  </a:cubicBezTo>
                  <a:cubicBezTo>
                    <a:pt x="511" y="0"/>
                    <a:pt x="511" y="0"/>
                    <a:pt x="511" y="0"/>
                  </a:cubicBezTo>
                  <a:cubicBezTo>
                    <a:pt x="511" y="42"/>
                    <a:pt x="545" y="77"/>
                    <a:pt x="588" y="77"/>
                  </a:cubicBezTo>
                  <a:cubicBezTo>
                    <a:pt x="863" y="77"/>
                    <a:pt x="863" y="77"/>
                    <a:pt x="863" y="77"/>
                  </a:cubicBezTo>
                  <a:cubicBezTo>
                    <a:pt x="906" y="77"/>
                    <a:pt x="940" y="42"/>
                    <a:pt x="940" y="0"/>
                  </a:cubicBezTo>
                  <a:lnTo>
                    <a:pt x="1451" y="0"/>
                  </a:lnTo>
                  <a:close/>
                  <a:moveTo>
                    <a:pt x="1451" y="0"/>
                  </a:moveTo>
                  <a:cubicBezTo>
                    <a:pt x="1451" y="0"/>
                    <a:pt x="1451" y="0"/>
                    <a:pt x="1451" y="0"/>
                  </a:cubicBezTo>
                </a:path>
              </a:pathLst>
            </a:custGeom>
            <a:solidFill>
              <a:srgbClr val="E77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9" name="Freeform 17">
              <a:extLst>
                <a:ext uri="{FF2B5EF4-FFF2-40B4-BE49-F238E27FC236}">
                  <a16:creationId xmlns:a16="http://schemas.microsoft.com/office/drawing/2014/main" id="{70370656-94F2-453D-AE57-2D94EACD7255}"/>
                </a:ext>
              </a:extLst>
            </p:cNvPr>
            <p:cNvSpPr>
              <a:spLocks noEditPoints="1"/>
            </p:cNvSpPr>
            <p:nvPr userDrawn="1"/>
          </p:nvSpPr>
          <p:spPr bwMode="auto">
            <a:xfrm>
              <a:off x="1628775" y="2719388"/>
              <a:ext cx="2544763" cy="1697037"/>
            </a:xfrm>
            <a:custGeom>
              <a:avLst/>
              <a:gdLst>
                <a:gd name="T0" fmla="*/ 1273 w 1273"/>
                <a:gd name="T1" fmla="*/ 65 h 848"/>
                <a:gd name="T2" fmla="*/ 1273 w 1273"/>
                <a:gd name="T3" fmla="*/ 848 h 848"/>
                <a:gd name="T4" fmla="*/ 0 w 1273"/>
                <a:gd name="T5" fmla="*/ 848 h 848"/>
                <a:gd name="T6" fmla="*/ 0 w 1273"/>
                <a:gd name="T7" fmla="*/ 345 h 848"/>
                <a:gd name="T8" fmla="*/ 94 w 1273"/>
                <a:gd name="T9" fmla="*/ 415 h 848"/>
                <a:gd name="T10" fmla="*/ 94 w 1273"/>
                <a:gd name="T11" fmla="*/ 753 h 848"/>
                <a:gd name="T12" fmla="*/ 1179 w 1273"/>
                <a:gd name="T13" fmla="*/ 753 h 848"/>
                <a:gd name="T14" fmla="*/ 1179 w 1273"/>
                <a:gd name="T15" fmla="*/ 95 h 848"/>
                <a:gd name="T16" fmla="*/ 561 w 1273"/>
                <a:gd name="T17" fmla="*/ 95 h 848"/>
                <a:gd name="T18" fmla="*/ 538 w 1273"/>
                <a:gd name="T19" fmla="*/ 0 h 848"/>
                <a:gd name="T20" fmla="*/ 1209 w 1273"/>
                <a:gd name="T21" fmla="*/ 0 h 848"/>
                <a:gd name="T22" fmla="*/ 1273 w 1273"/>
                <a:gd name="T23" fmla="*/ 65 h 848"/>
                <a:gd name="T24" fmla="*/ 1273 w 1273"/>
                <a:gd name="T25" fmla="*/ 65 h 848"/>
                <a:gd name="T26" fmla="*/ 1273 w 1273"/>
                <a:gd name="T27" fmla="*/ 65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3" h="848">
                  <a:moveTo>
                    <a:pt x="1273" y="65"/>
                  </a:moveTo>
                  <a:cubicBezTo>
                    <a:pt x="1273" y="848"/>
                    <a:pt x="1273" y="848"/>
                    <a:pt x="1273" y="848"/>
                  </a:cubicBezTo>
                  <a:cubicBezTo>
                    <a:pt x="0" y="848"/>
                    <a:pt x="0" y="848"/>
                    <a:pt x="0" y="848"/>
                  </a:cubicBezTo>
                  <a:cubicBezTo>
                    <a:pt x="0" y="345"/>
                    <a:pt x="0" y="345"/>
                    <a:pt x="0" y="345"/>
                  </a:cubicBezTo>
                  <a:cubicBezTo>
                    <a:pt x="27" y="374"/>
                    <a:pt x="58" y="398"/>
                    <a:pt x="94" y="415"/>
                  </a:cubicBezTo>
                  <a:cubicBezTo>
                    <a:pt x="94" y="753"/>
                    <a:pt x="94" y="753"/>
                    <a:pt x="94" y="753"/>
                  </a:cubicBezTo>
                  <a:cubicBezTo>
                    <a:pt x="1179" y="753"/>
                    <a:pt x="1179" y="753"/>
                    <a:pt x="1179" y="753"/>
                  </a:cubicBezTo>
                  <a:cubicBezTo>
                    <a:pt x="1179" y="95"/>
                    <a:pt x="1179" y="95"/>
                    <a:pt x="1179" y="95"/>
                  </a:cubicBezTo>
                  <a:cubicBezTo>
                    <a:pt x="561" y="95"/>
                    <a:pt x="561" y="95"/>
                    <a:pt x="561" y="95"/>
                  </a:cubicBezTo>
                  <a:cubicBezTo>
                    <a:pt x="558" y="62"/>
                    <a:pt x="550" y="30"/>
                    <a:pt x="538" y="0"/>
                  </a:cubicBezTo>
                  <a:cubicBezTo>
                    <a:pt x="1209" y="0"/>
                    <a:pt x="1209" y="0"/>
                    <a:pt x="1209" y="0"/>
                  </a:cubicBezTo>
                  <a:cubicBezTo>
                    <a:pt x="1244" y="0"/>
                    <a:pt x="1273" y="29"/>
                    <a:pt x="1273" y="65"/>
                  </a:cubicBezTo>
                  <a:close/>
                  <a:moveTo>
                    <a:pt x="1273" y="65"/>
                  </a:moveTo>
                  <a:cubicBezTo>
                    <a:pt x="1273" y="65"/>
                    <a:pt x="1273" y="65"/>
                    <a:pt x="1273" y="65"/>
                  </a:cubicBezTo>
                </a:path>
              </a:pathLst>
            </a:custGeom>
            <a:solidFill>
              <a:srgbClr val="7C66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0" name="Freeform 18">
              <a:extLst>
                <a:ext uri="{FF2B5EF4-FFF2-40B4-BE49-F238E27FC236}">
                  <a16:creationId xmlns:a16="http://schemas.microsoft.com/office/drawing/2014/main" id="{EF1DE0F8-D7B1-4548-8D06-3463451DE72F}"/>
                </a:ext>
              </a:extLst>
            </p:cNvPr>
            <p:cNvSpPr>
              <a:spLocks noEditPoints="1"/>
            </p:cNvSpPr>
            <p:nvPr userDrawn="1"/>
          </p:nvSpPr>
          <p:spPr bwMode="auto">
            <a:xfrm>
              <a:off x="3567113" y="3503613"/>
              <a:ext cx="417513" cy="722312"/>
            </a:xfrm>
            <a:custGeom>
              <a:avLst/>
              <a:gdLst>
                <a:gd name="T0" fmla="*/ 263 w 263"/>
                <a:gd name="T1" fmla="*/ 0 h 455"/>
                <a:gd name="T2" fmla="*/ 263 w 263"/>
                <a:gd name="T3" fmla="*/ 455 h 455"/>
                <a:gd name="T4" fmla="*/ 0 w 263"/>
                <a:gd name="T5" fmla="*/ 455 h 455"/>
                <a:gd name="T6" fmla="*/ 263 w 263"/>
                <a:gd name="T7" fmla="*/ 0 h 455"/>
                <a:gd name="T8" fmla="*/ 263 w 263"/>
                <a:gd name="T9" fmla="*/ 0 h 455"/>
                <a:gd name="T10" fmla="*/ 263 w 263"/>
                <a:gd name="T11" fmla="*/ 0 h 455"/>
              </a:gdLst>
              <a:ahLst/>
              <a:cxnLst>
                <a:cxn ang="0">
                  <a:pos x="T0" y="T1"/>
                </a:cxn>
                <a:cxn ang="0">
                  <a:pos x="T2" y="T3"/>
                </a:cxn>
                <a:cxn ang="0">
                  <a:pos x="T4" y="T5"/>
                </a:cxn>
                <a:cxn ang="0">
                  <a:pos x="T6" y="T7"/>
                </a:cxn>
                <a:cxn ang="0">
                  <a:pos x="T8" y="T9"/>
                </a:cxn>
                <a:cxn ang="0">
                  <a:pos x="T10" y="T11"/>
                </a:cxn>
              </a:cxnLst>
              <a:rect l="0" t="0" r="r" b="b"/>
              <a:pathLst>
                <a:path w="263" h="455">
                  <a:moveTo>
                    <a:pt x="263" y="0"/>
                  </a:moveTo>
                  <a:lnTo>
                    <a:pt x="263" y="455"/>
                  </a:lnTo>
                  <a:lnTo>
                    <a:pt x="0" y="455"/>
                  </a:lnTo>
                  <a:lnTo>
                    <a:pt x="263" y="0"/>
                  </a:lnTo>
                  <a:close/>
                  <a:moveTo>
                    <a:pt x="263" y="0"/>
                  </a:moveTo>
                  <a:lnTo>
                    <a:pt x="263" y="0"/>
                  </a:lnTo>
                  <a:close/>
                </a:path>
              </a:pathLst>
            </a:custGeom>
            <a:solidFill>
              <a:srgbClr val="FCF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1" name="Freeform 19">
              <a:extLst>
                <a:ext uri="{FF2B5EF4-FFF2-40B4-BE49-F238E27FC236}">
                  <a16:creationId xmlns:a16="http://schemas.microsoft.com/office/drawing/2014/main" id="{363CF835-23A4-4F0E-9106-9266F0080881}"/>
                </a:ext>
              </a:extLst>
            </p:cNvPr>
            <p:cNvSpPr>
              <a:spLocks noEditPoints="1"/>
            </p:cNvSpPr>
            <p:nvPr userDrawn="1"/>
          </p:nvSpPr>
          <p:spPr bwMode="auto">
            <a:xfrm>
              <a:off x="3567113" y="3503613"/>
              <a:ext cx="417513" cy="722312"/>
            </a:xfrm>
            <a:custGeom>
              <a:avLst/>
              <a:gdLst>
                <a:gd name="T0" fmla="*/ 263 w 263"/>
                <a:gd name="T1" fmla="*/ 0 h 455"/>
                <a:gd name="T2" fmla="*/ 263 w 263"/>
                <a:gd name="T3" fmla="*/ 455 h 455"/>
                <a:gd name="T4" fmla="*/ 0 w 263"/>
                <a:gd name="T5" fmla="*/ 455 h 455"/>
                <a:gd name="T6" fmla="*/ 263 w 263"/>
                <a:gd name="T7" fmla="*/ 0 h 455"/>
                <a:gd name="T8" fmla="*/ 263 w 263"/>
                <a:gd name="T9" fmla="*/ 0 h 455"/>
                <a:gd name="T10" fmla="*/ 263 w 263"/>
                <a:gd name="T11" fmla="*/ 0 h 455"/>
              </a:gdLst>
              <a:ahLst/>
              <a:cxnLst>
                <a:cxn ang="0">
                  <a:pos x="T0" y="T1"/>
                </a:cxn>
                <a:cxn ang="0">
                  <a:pos x="T2" y="T3"/>
                </a:cxn>
                <a:cxn ang="0">
                  <a:pos x="T4" y="T5"/>
                </a:cxn>
                <a:cxn ang="0">
                  <a:pos x="T6" y="T7"/>
                </a:cxn>
                <a:cxn ang="0">
                  <a:pos x="T8" y="T9"/>
                </a:cxn>
                <a:cxn ang="0">
                  <a:pos x="T10" y="T11"/>
                </a:cxn>
              </a:cxnLst>
              <a:rect l="0" t="0" r="r" b="b"/>
              <a:pathLst>
                <a:path w="263" h="455">
                  <a:moveTo>
                    <a:pt x="263" y="0"/>
                  </a:moveTo>
                  <a:lnTo>
                    <a:pt x="263" y="455"/>
                  </a:lnTo>
                  <a:lnTo>
                    <a:pt x="0" y="455"/>
                  </a:lnTo>
                  <a:lnTo>
                    <a:pt x="263" y="0"/>
                  </a:lnTo>
                  <a:moveTo>
                    <a:pt x="263" y="0"/>
                  </a:moveTo>
                  <a:lnTo>
                    <a:pt x="2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2" name="Freeform 20">
              <a:extLst>
                <a:ext uri="{FF2B5EF4-FFF2-40B4-BE49-F238E27FC236}">
                  <a16:creationId xmlns:a16="http://schemas.microsoft.com/office/drawing/2014/main" id="{34B259EE-3484-4A74-8706-B4779344B241}"/>
                </a:ext>
              </a:extLst>
            </p:cNvPr>
            <p:cNvSpPr>
              <a:spLocks noEditPoints="1"/>
            </p:cNvSpPr>
            <p:nvPr userDrawn="1"/>
          </p:nvSpPr>
          <p:spPr bwMode="auto">
            <a:xfrm>
              <a:off x="2887663" y="2909888"/>
              <a:ext cx="1096963" cy="1316037"/>
            </a:xfrm>
            <a:custGeom>
              <a:avLst/>
              <a:gdLst>
                <a:gd name="T0" fmla="*/ 691 w 691"/>
                <a:gd name="T1" fmla="*/ 0 h 829"/>
                <a:gd name="T2" fmla="*/ 691 w 691"/>
                <a:gd name="T3" fmla="*/ 374 h 829"/>
                <a:gd name="T4" fmla="*/ 428 w 691"/>
                <a:gd name="T5" fmla="*/ 829 h 829"/>
                <a:gd name="T6" fmla="*/ 0 w 691"/>
                <a:gd name="T7" fmla="*/ 829 h 829"/>
                <a:gd name="T8" fmla="*/ 479 w 691"/>
                <a:gd name="T9" fmla="*/ 0 h 829"/>
                <a:gd name="T10" fmla="*/ 691 w 691"/>
                <a:gd name="T11" fmla="*/ 0 h 829"/>
                <a:gd name="T12" fmla="*/ 691 w 691"/>
                <a:gd name="T13" fmla="*/ 0 h 829"/>
                <a:gd name="T14" fmla="*/ 691 w 691"/>
                <a:gd name="T15" fmla="*/ 0 h 8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1" h="829">
                  <a:moveTo>
                    <a:pt x="691" y="0"/>
                  </a:moveTo>
                  <a:lnTo>
                    <a:pt x="691" y="374"/>
                  </a:lnTo>
                  <a:lnTo>
                    <a:pt x="428" y="829"/>
                  </a:lnTo>
                  <a:lnTo>
                    <a:pt x="0" y="829"/>
                  </a:lnTo>
                  <a:lnTo>
                    <a:pt x="479" y="0"/>
                  </a:lnTo>
                  <a:lnTo>
                    <a:pt x="691" y="0"/>
                  </a:lnTo>
                  <a:close/>
                  <a:moveTo>
                    <a:pt x="691" y="0"/>
                  </a:moveTo>
                  <a:lnTo>
                    <a:pt x="691" y="0"/>
                  </a:lnTo>
                  <a:close/>
                </a:path>
              </a:pathLst>
            </a:custGeom>
            <a:solidFill>
              <a:srgbClr val="88C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3" name="Freeform 21">
              <a:extLst>
                <a:ext uri="{FF2B5EF4-FFF2-40B4-BE49-F238E27FC236}">
                  <a16:creationId xmlns:a16="http://schemas.microsoft.com/office/drawing/2014/main" id="{6D3C2BF3-E809-423D-BD80-ADFC29A66C80}"/>
                </a:ext>
              </a:extLst>
            </p:cNvPr>
            <p:cNvSpPr>
              <a:spLocks noEditPoints="1"/>
            </p:cNvSpPr>
            <p:nvPr userDrawn="1"/>
          </p:nvSpPr>
          <p:spPr bwMode="auto">
            <a:xfrm>
              <a:off x="2887663" y="2909888"/>
              <a:ext cx="1096963" cy="1316037"/>
            </a:xfrm>
            <a:custGeom>
              <a:avLst/>
              <a:gdLst>
                <a:gd name="T0" fmla="*/ 691 w 691"/>
                <a:gd name="T1" fmla="*/ 0 h 829"/>
                <a:gd name="T2" fmla="*/ 691 w 691"/>
                <a:gd name="T3" fmla="*/ 374 h 829"/>
                <a:gd name="T4" fmla="*/ 428 w 691"/>
                <a:gd name="T5" fmla="*/ 829 h 829"/>
                <a:gd name="T6" fmla="*/ 0 w 691"/>
                <a:gd name="T7" fmla="*/ 829 h 829"/>
                <a:gd name="T8" fmla="*/ 479 w 691"/>
                <a:gd name="T9" fmla="*/ 0 h 829"/>
                <a:gd name="T10" fmla="*/ 691 w 691"/>
                <a:gd name="T11" fmla="*/ 0 h 829"/>
                <a:gd name="T12" fmla="*/ 691 w 691"/>
                <a:gd name="T13" fmla="*/ 0 h 829"/>
                <a:gd name="T14" fmla="*/ 691 w 691"/>
                <a:gd name="T15" fmla="*/ 0 h 8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1" h="829">
                  <a:moveTo>
                    <a:pt x="691" y="0"/>
                  </a:moveTo>
                  <a:lnTo>
                    <a:pt x="691" y="374"/>
                  </a:lnTo>
                  <a:lnTo>
                    <a:pt x="428" y="829"/>
                  </a:lnTo>
                  <a:lnTo>
                    <a:pt x="0" y="829"/>
                  </a:lnTo>
                  <a:lnTo>
                    <a:pt x="479" y="0"/>
                  </a:lnTo>
                  <a:lnTo>
                    <a:pt x="691" y="0"/>
                  </a:lnTo>
                  <a:moveTo>
                    <a:pt x="691" y="0"/>
                  </a:moveTo>
                  <a:lnTo>
                    <a:pt x="6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
              <a:extLst>
                <a:ext uri="{FF2B5EF4-FFF2-40B4-BE49-F238E27FC236}">
                  <a16:creationId xmlns:a16="http://schemas.microsoft.com/office/drawing/2014/main" id="{80D54BC3-821C-498D-834C-FA12598EA5D2}"/>
                </a:ext>
              </a:extLst>
            </p:cNvPr>
            <p:cNvSpPr>
              <a:spLocks noEditPoints="1"/>
            </p:cNvSpPr>
            <p:nvPr userDrawn="1"/>
          </p:nvSpPr>
          <p:spPr bwMode="auto">
            <a:xfrm>
              <a:off x="2641600" y="2909888"/>
              <a:ext cx="1006475" cy="1316037"/>
            </a:xfrm>
            <a:custGeom>
              <a:avLst/>
              <a:gdLst>
                <a:gd name="T0" fmla="*/ 634 w 634"/>
                <a:gd name="T1" fmla="*/ 0 h 829"/>
                <a:gd name="T2" fmla="*/ 155 w 634"/>
                <a:gd name="T3" fmla="*/ 829 h 829"/>
                <a:gd name="T4" fmla="*/ 0 w 634"/>
                <a:gd name="T5" fmla="*/ 829 h 829"/>
                <a:gd name="T6" fmla="*/ 479 w 634"/>
                <a:gd name="T7" fmla="*/ 0 h 829"/>
                <a:gd name="T8" fmla="*/ 634 w 634"/>
                <a:gd name="T9" fmla="*/ 0 h 829"/>
                <a:gd name="T10" fmla="*/ 634 w 634"/>
                <a:gd name="T11" fmla="*/ 0 h 829"/>
                <a:gd name="T12" fmla="*/ 634 w 634"/>
                <a:gd name="T13" fmla="*/ 0 h 829"/>
              </a:gdLst>
              <a:ahLst/>
              <a:cxnLst>
                <a:cxn ang="0">
                  <a:pos x="T0" y="T1"/>
                </a:cxn>
                <a:cxn ang="0">
                  <a:pos x="T2" y="T3"/>
                </a:cxn>
                <a:cxn ang="0">
                  <a:pos x="T4" y="T5"/>
                </a:cxn>
                <a:cxn ang="0">
                  <a:pos x="T6" y="T7"/>
                </a:cxn>
                <a:cxn ang="0">
                  <a:pos x="T8" y="T9"/>
                </a:cxn>
                <a:cxn ang="0">
                  <a:pos x="T10" y="T11"/>
                </a:cxn>
                <a:cxn ang="0">
                  <a:pos x="T12" y="T13"/>
                </a:cxn>
              </a:cxnLst>
              <a:rect l="0" t="0" r="r" b="b"/>
              <a:pathLst>
                <a:path w="634" h="829">
                  <a:moveTo>
                    <a:pt x="634" y="0"/>
                  </a:moveTo>
                  <a:lnTo>
                    <a:pt x="155" y="829"/>
                  </a:lnTo>
                  <a:lnTo>
                    <a:pt x="0" y="829"/>
                  </a:lnTo>
                  <a:lnTo>
                    <a:pt x="479" y="0"/>
                  </a:lnTo>
                  <a:lnTo>
                    <a:pt x="634" y="0"/>
                  </a:lnTo>
                  <a:close/>
                  <a:moveTo>
                    <a:pt x="634" y="0"/>
                  </a:moveTo>
                  <a:lnTo>
                    <a:pt x="634" y="0"/>
                  </a:lnTo>
                  <a:close/>
                </a:path>
              </a:pathLst>
            </a:custGeom>
            <a:solidFill>
              <a:srgbClr val="FCF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3">
              <a:extLst>
                <a:ext uri="{FF2B5EF4-FFF2-40B4-BE49-F238E27FC236}">
                  <a16:creationId xmlns:a16="http://schemas.microsoft.com/office/drawing/2014/main" id="{0E57A29C-2640-49AE-B884-88D8CA05FF45}"/>
                </a:ext>
              </a:extLst>
            </p:cNvPr>
            <p:cNvSpPr>
              <a:spLocks noEditPoints="1"/>
            </p:cNvSpPr>
            <p:nvPr userDrawn="1"/>
          </p:nvSpPr>
          <p:spPr bwMode="auto">
            <a:xfrm>
              <a:off x="2641600" y="2909888"/>
              <a:ext cx="1006475" cy="1316037"/>
            </a:xfrm>
            <a:custGeom>
              <a:avLst/>
              <a:gdLst>
                <a:gd name="T0" fmla="*/ 634 w 634"/>
                <a:gd name="T1" fmla="*/ 0 h 829"/>
                <a:gd name="T2" fmla="*/ 155 w 634"/>
                <a:gd name="T3" fmla="*/ 829 h 829"/>
                <a:gd name="T4" fmla="*/ 0 w 634"/>
                <a:gd name="T5" fmla="*/ 829 h 829"/>
                <a:gd name="T6" fmla="*/ 479 w 634"/>
                <a:gd name="T7" fmla="*/ 0 h 829"/>
                <a:gd name="T8" fmla="*/ 634 w 634"/>
                <a:gd name="T9" fmla="*/ 0 h 829"/>
                <a:gd name="T10" fmla="*/ 634 w 634"/>
                <a:gd name="T11" fmla="*/ 0 h 829"/>
                <a:gd name="T12" fmla="*/ 634 w 634"/>
                <a:gd name="T13" fmla="*/ 0 h 829"/>
              </a:gdLst>
              <a:ahLst/>
              <a:cxnLst>
                <a:cxn ang="0">
                  <a:pos x="T0" y="T1"/>
                </a:cxn>
                <a:cxn ang="0">
                  <a:pos x="T2" y="T3"/>
                </a:cxn>
                <a:cxn ang="0">
                  <a:pos x="T4" y="T5"/>
                </a:cxn>
                <a:cxn ang="0">
                  <a:pos x="T6" y="T7"/>
                </a:cxn>
                <a:cxn ang="0">
                  <a:pos x="T8" y="T9"/>
                </a:cxn>
                <a:cxn ang="0">
                  <a:pos x="T10" y="T11"/>
                </a:cxn>
                <a:cxn ang="0">
                  <a:pos x="T12" y="T13"/>
                </a:cxn>
              </a:cxnLst>
              <a:rect l="0" t="0" r="r" b="b"/>
              <a:pathLst>
                <a:path w="634" h="829">
                  <a:moveTo>
                    <a:pt x="634" y="0"/>
                  </a:moveTo>
                  <a:lnTo>
                    <a:pt x="155" y="829"/>
                  </a:lnTo>
                  <a:lnTo>
                    <a:pt x="0" y="829"/>
                  </a:lnTo>
                  <a:lnTo>
                    <a:pt x="479" y="0"/>
                  </a:lnTo>
                  <a:lnTo>
                    <a:pt x="634" y="0"/>
                  </a:lnTo>
                  <a:moveTo>
                    <a:pt x="634" y="0"/>
                  </a:moveTo>
                  <a:lnTo>
                    <a:pt x="6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4">
              <a:extLst>
                <a:ext uri="{FF2B5EF4-FFF2-40B4-BE49-F238E27FC236}">
                  <a16:creationId xmlns:a16="http://schemas.microsoft.com/office/drawing/2014/main" id="{40A7A722-7CDE-4F0A-ADBF-E6265828FCAF}"/>
                </a:ext>
              </a:extLst>
            </p:cNvPr>
            <p:cNvSpPr>
              <a:spLocks noEditPoints="1"/>
            </p:cNvSpPr>
            <p:nvPr userDrawn="1"/>
          </p:nvSpPr>
          <p:spPr bwMode="auto">
            <a:xfrm>
              <a:off x="1816100" y="2909888"/>
              <a:ext cx="1585913" cy="1316037"/>
            </a:xfrm>
            <a:custGeom>
              <a:avLst/>
              <a:gdLst>
                <a:gd name="T0" fmla="*/ 793 w 793"/>
                <a:gd name="T1" fmla="*/ 0 h 658"/>
                <a:gd name="T2" fmla="*/ 413 w 793"/>
                <a:gd name="T3" fmla="*/ 658 h 658"/>
                <a:gd name="T4" fmla="*/ 0 w 793"/>
                <a:gd name="T5" fmla="*/ 658 h 658"/>
                <a:gd name="T6" fmla="*/ 0 w 793"/>
                <a:gd name="T7" fmla="*/ 320 h 658"/>
                <a:gd name="T8" fmla="*/ 143 w 793"/>
                <a:gd name="T9" fmla="*/ 353 h 658"/>
                <a:gd name="T10" fmla="*/ 283 w 793"/>
                <a:gd name="T11" fmla="*/ 321 h 658"/>
                <a:gd name="T12" fmla="*/ 415 w 793"/>
                <a:gd name="T13" fmla="*/ 442 h 658"/>
                <a:gd name="T14" fmla="*/ 389 w 793"/>
                <a:gd name="T15" fmla="*/ 240 h 658"/>
                <a:gd name="T16" fmla="*/ 468 w 793"/>
                <a:gd name="T17" fmla="*/ 28 h 658"/>
                <a:gd name="T18" fmla="*/ 467 w 793"/>
                <a:gd name="T19" fmla="*/ 0 h 658"/>
                <a:gd name="T20" fmla="*/ 793 w 793"/>
                <a:gd name="T21" fmla="*/ 0 h 658"/>
                <a:gd name="T22" fmla="*/ 793 w 793"/>
                <a:gd name="T23" fmla="*/ 0 h 658"/>
                <a:gd name="T24" fmla="*/ 793 w 793"/>
                <a:gd name="T25"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3" h="658">
                  <a:moveTo>
                    <a:pt x="793" y="0"/>
                  </a:moveTo>
                  <a:cubicBezTo>
                    <a:pt x="413" y="658"/>
                    <a:pt x="413" y="658"/>
                    <a:pt x="413" y="658"/>
                  </a:cubicBezTo>
                  <a:cubicBezTo>
                    <a:pt x="0" y="658"/>
                    <a:pt x="0" y="658"/>
                    <a:pt x="0" y="658"/>
                  </a:cubicBezTo>
                  <a:cubicBezTo>
                    <a:pt x="0" y="320"/>
                    <a:pt x="0" y="320"/>
                    <a:pt x="0" y="320"/>
                  </a:cubicBezTo>
                  <a:cubicBezTo>
                    <a:pt x="43" y="341"/>
                    <a:pt x="92" y="353"/>
                    <a:pt x="143" y="353"/>
                  </a:cubicBezTo>
                  <a:cubicBezTo>
                    <a:pt x="193" y="353"/>
                    <a:pt x="240" y="342"/>
                    <a:pt x="283" y="321"/>
                  </a:cubicBezTo>
                  <a:cubicBezTo>
                    <a:pt x="415" y="442"/>
                    <a:pt x="415" y="442"/>
                    <a:pt x="415" y="442"/>
                  </a:cubicBezTo>
                  <a:cubicBezTo>
                    <a:pt x="389" y="240"/>
                    <a:pt x="389" y="240"/>
                    <a:pt x="389" y="240"/>
                  </a:cubicBezTo>
                  <a:cubicBezTo>
                    <a:pt x="438" y="183"/>
                    <a:pt x="468" y="109"/>
                    <a:pt x="468" y="28"/>
                  </a:cubicBezTo>
                  <a:cubicBezTo>
                    <a:pt x="468" y="18"/>
                    <a:pt x="468" y="9"/>
                    <a:pt x="467" y="0"/>
                  </a:cubicBezTo>
                  <a:lnTo>
                    <a:pt x="793" y="0"/>
                  </a:lnTo>
                  <a:close/>
                  <a:moveTo>
                    <a:pt x="793" y="0"/>
                  </a:moveTo>
                  <a:cubicBezTo>
                    <a:pt x="793" y="0"/>
                    <a:pt x="793" y="0"/>
                    <a:pt x="793" y="0"/>
                  </a:cubicBezTo>
                </a:path>
              </a:pathLst>
            </a:custGeom>
            <a:solidFill>
              <a:srgbClr val="88C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5">
              <a:extLst>
                <a:ext uri="{FF2B5EF4-FFF2-40B4-BE49-F238E27FC236}">
                  <a16:creationId xmlns:a16="http://schemas.microsoft.com/office/drawing/2014/main" id="{CDDDF56F-9DB6-478E-9838-C7949BF0209E}"/>
                </a:ext>
              </a:extLst>
            </p:cNvPr>
            <p:cNvSpPr>
              <a:spLocks noEditPoints="1"/>
            </p:cNvSpPr>
            <p:nvPr userDrawn="1"/>
          </p:nvSpPr>
          <p:spPr bwMode="auto">
            <a:xfrm>
              <a:off x="2471738" y="4416425"/>
              <a:ext cx="857250" cy="153987"/>
            </a:xfrm>
            <a:custGeom>
              <a:avLst/>
              <a:gdLst>
                <a:gd name="T0" fmla="*/ 0 w 429"/>
                <a:gd name="T1" fmla="*/ 0 h 77"/>
                <a:gd name="T2" fmla="*/ 429 w 429"/>
                <a:gd name="T3" fmla="*/ 0 h 77"/>
                <a:gd name="T4" fmla="*/ 352 w 429"/>
                <a:gd name="T5" fmla="*/ 77 h 77"/>
                <a:gd name="T6" fmla="*/ 77 w 429"/>
                <a:gd name="T7" fmla="*/ 77 h 77"/>
                <a:gd name="T8" fmla="*/ 0 w 429"/>
                <a:gd name="T9" fmla="*/ 0 h 77"/>
                <a:gd name="T10" fmla="*/ 0 w 429"/>
                <a:gd name="T11" fmla="*/ 0 h 77"/>
                <a:gd name="T12" fmla="*/ 0 w 429"/>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429" h="77">
                  <a:moveTo>
                    <a:pt x="0" y="0"/>
                  </a:moveTo>
                  <a:cubicBezTo>
                    <a:pt x="429" y="0"/>
                    <a:pt x="429" y="0"/>
                    <a:pt x="429" y="0"/>
                  </a:cubicBezTo>
                  <a:cubicBezTo>
                    <a:pt x="429" y="42"/>
                    <a:pt x="395" y="77"/>
                    <a:pt x="352" y="77"/>
                  </a:cubicBezTo>
                  <a:cubicBezTo>
                    <a:pt x="77" y="77"/>
                    <a:pt x="77" y="77"/>
                    <a:pt x="77" y="77"/>
                  </a:cubicBezTo>
                  <a:cubicBezTo>
                    <a:pt x="34" y="77"/>
                    <a:pt x="0" y="42"/>
                    <a:pt x="0" y="0"/>
                  </a:cubicBezTo>
                  <a:close/>
                  <a:moveTo>
                    <a:pt x="0" y="0"/>
                  </a:moveTo>
                  <a:cubicBezTo>
                    <a:pt x="0" y="0"/>
                    <a:pt x="0" y="0"/>
                    <a:pt x="0" y="0"/>
                  </a:cubicBezTo>
                </a:path>
              </a:pathLst>
            </a:custGeom>
            <a:solidFill>
              <a:srgbClr val="C65C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6">
              <a:extLst>
                <a:ext uri="{FF2B5EF4-FFF2-40B4-BE49-F238E27FC236}">
                  <a16:creationId xmlns:a16="http://schemas.microsoft.com/office/drawing/2014/main" id="{E485B60C-52A0-449E-9B76-C090E2705B77}"/>
                </a:ext>
              </a:extLst>
            </p:cNvPr>
            <p:cNvSpPr>
              <a:spLocks noEditPoints="1"/>
            </p:cNvSpPr>
            <p:nvPr userDrawn="1"/>
          </p:nvSpPr>
          <p:spPr bwMode="auto">
            <a:xfrm>
              <a:off x="1816100" y="2909888"/>
              <a:ext cx="2168525" cy="1316037"/>
            </a:xfrm>
            <a:custGeom>
              <a:avLst/>
              <a:gdLst>
                <a:gd name="T0" fmla="*/ 0 w 1366"/>
                <a:gd name="T1" fmla="*/ 0 h 829"/>
                <a:gd name="T2" fmla="*/ 0 w 1366"/>
                <a:gd name="T3" fmla="*/ 829 h 829"/>
                <a:gd name="T4" fmla="*/ 1366 w 1366"/>
                <a:gd name="T5" fmla="*/ 829 h 829"/>
                <a:gd name="T6" fmla="*/ 1366 w 1366"/>
                <a:gd name="T7" fmla="*/ 0 h 829"/>
                <a:gd name="T8" fmla="*/ 0 w 1366"/>
                <a:gd name="T9" fmla="*/ 0 h 829"/>
                <a:gd name="T10" fmla="*/ 1319 w 1366"/>
                <a:gd name="T11" fmla="*/ 781 h 829"/>
                <a:gd name="T12" fmla="*/ 48 w 1366"/>
                <a:gd name="T13" fmla="*/ 781 h 829"/>
                <a:gd name="T14" fmla="*/ 48 w 1366"/>
                <a:gd name="T15" fmla="*/ 48 h 829"/>
                <a:gd name="T16" fmla="*/ 1319 w 1366"/>
                <a:gd name="T17" fmla="*/ 48 h 829"/>
                <a:gd name="T18" fmla="*/ 1319 w 1366"/>
                <a:gd name="T19" fmla="*/ 781 h 829"/>
                <a:gd name="T20" fmla="*/ 1319 w 1366"/>
                <a:gd name="T21" fmla="*/ 781 h 829"/>
                <a:gd name="T22" fmla="*/ 1319 w 1366"/>
                <a:gd name="T23" fmla="*/ 781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6" h="829">
                  <a:moveTo>
                    <a:pt x="0" y="0"/>
                  </a:moveTo>
                  <a:lnTo>
                    <a:pt x="0" y="829"/>
                  </a:lnTo>
                  <a:lnTo>
                    <a:pt x="1366" y="829"/>
                  </a:lnTo>
                  <a:lnTo>
                    <a:pt x="1366" y="0"/>
                  </a:lnTo>
                  <a:lnTo>
                    <a:pt x="0" y="0"/>
                  </a:lnTo>
                  <a:close/>
                  <a:moveTo>
                    <a:pt x="1319" y="781"/>
                  </a:moveTo>
                  <a:lnTo>
                    <a:pt x="48" y="781"/>
                  </a:lnTo>
                  <a:lnTo>
                    <a:pt x="48" y="48"/>
                  </a:lnTo>
                  <a:lnTo>
                    <a:pt x="1319" y="48"/>
                  </a:lnTo>
                  <a:lnTo>
                    <a:pt x="1319" y="781"/>
                  </a:lnTo>
                  <a:close/>
                  <a:moveTo>
                    <a:pt x="1319" y="781"/>
                  </a:moveTo>
                  <a:lnTo>
                    <a:pt x="1319" y="781"/>
                  </a:lnTo>
                  <a:close/>
                </a:path>
              </a:pathLst>
            </a:custGeom>
            <a:solidFill>
              <a:srgbClr val="FCF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7">
              <a:extLst>
                <a:ext uri="{FF2B5EF4-FFF2-40B4-BE49-F238E27FC236}">
                  <a16:creationId xmlns:a16="http://schemas.microsoft.com/office/drawing/2014/main" id="{90665FAC-F5D5-4655-9716-1599C6A83963}"/>
                </a:ext>
              </a:extLst>
            </p:cNvPr>
            <p:cNvSpPr>
              <a:spLocks noEditPoints="1"/>
            </p:cNvSpPr>
            <p:nvPr userDrawn="1"/>
          </p:nvSpPr>
          <p:spPr bwMode="auto">
            <a:xfrm>
              <a:off x="1816100" y="2909888"/>
              <a:ext cx="2168525" cy="1316037"/>
            </a:xfrm>
            <a:custGeom>
              <a:avLst/>
              <a:gdLst>
                <a:gd name="T0" fmla="*/ 0 w 1366"/>
                <a:gd name="T1" fmla="*/ 0 h 829"/>
                <a:gd name="T2" fmla="*/ 0 w 1366"/>
                <a:gd name="T3" fmla="*/ 829 h 829"/>
                <a:gd name="T4" fmla="*/ 1366 w 1366"/>
                <a:gd name="T5" fmla="*/ 829 h 829"/>
                <a:gd name="T6" fmla="*/ 1366 w 1366"/>
                <a:gd name="T7" fmla="*/ 0 h 829"/>
                <a:gd name="T8" fmla="*/ 0 w 1366"/>
                <a:gd name="T9" fmla="*/ 0 h 829"/>
                <a:gd name="T10" fmla="*/ 1319 w 1366"/>
                <a:gd name="T11" fmla="*/ 781 h 829"/>
                <a:gd name="T12" fmla="*/ 48 w 1366"/>
                <a:gd name="T13" fmla="*/ 781 h 829"/>
                <a:gd name="T14" fmla="*/ 48 w 1366"/>
                <a:gd name="T15" fmla="*/ 48 h 829"/>
                <a:gd name="T16" fmla="*/ 1319 w 1366"/>
                <a:gd name="T17" fmla="*/ 48 h 829"/>
                <a:gd name="T18" fmla="*/ 1319 w 1366"/>
                <a:gd name="T19" fmla="*/ 781 h 829"/>
                <a:gd name="T20" fmla="*/ 1319 w 1366"/>
                <a:gd name="T21" fmla="*/ 781 h 829"/>
                <a:gd name="T22" fmla="*/ 1319 w 1366"/>
                <a:gd name="T23" fmla="*/ 781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6" h="829">
                  <a:moveTo>
                    <a:pt x="0" y="0"/>
                  </a:moveTo>
                  <a:lnTo>
                    <a:pt x="0" y="829"/>
                  </a:lnTo>
                  <a:lnTo>
                    <a:pt x="1366" y="829"/>
                  </a:lnTo>
                  <a:lnTo>
                    <a:pt x="1366" y="0"/>
                  </a:lnTo>
                  <a:lnTo>
                    <a:pt x="0" y="0"/>
                  </a:lnTo>
                  <a:moveTo>
                    <a:pt x="1319" y="781"/>
                  </a:moveTo>
                  <a:lnTo>
                    <a:pt x="48" y="781"/>
                  </a:lnTo>
                  <a:lnTo>
                    <a:pt x="48" y="48"/>
                  </a:lnTo>
                  <a:lnTo>
                    <a:pt x="1319" y="48"/>
                  </a:lnTo>
                  <a:lnTo>
                    <a:pt x="1319" y="781"/>
                  </a:lnTo>
                  <a:moveTo>
                    <a:pt x="1319" y="781"/>
                  </a:moveTo>
                  <a:lnTo>
                    <a:pt x="1319" y="7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8">
              <a:extLst>
                <a:ext uri="{FF2B5EF4-FFF2-40B4-BE49-F238E27FC236}">
                  <a16:creationId xmlns:a16="http://schemas.microsoft.com/office/drawing/2014/main" id="{4D5E98AB-BC78-48DA-8311-8A57A311DE2A}"/>
                </a:ext>
              </a:extLst>
            </p:cNvPr>
            <p:cNvSpPr>
              <a:spLocks noEditPoints="1"/>
            </p:cNvSpPr>
            <p:nvPr userDrawn="1"/>
          </p:nvSpPr>
          <p:spPr bwMode="auto">
            <a:xfrm>
              <a:off x="1452563" y="2316163"/>
              <a:ext cx="1300163" cy="1477962"/>
            </a:xfrm>
            <a:custGeom>
              <a:avLst/>
              <a:gdLst>
                <a:gd name="T0" fmla="*/ 182 w 650"/>
                <a:gd name="T1" fmla="*/ 617 h 739"/>
                <a:gd name="T2" fmla="*/ 88 w 650"/>
                <a:gd name="T3" fmla="*/ 547 h 739"/>
                <a:gd name="T4" fmla="*/ 0 w 650"/>
                <a:gd name="T5" fmla="*/ 325 h 739"/>
                <a:gd name="T6" fmla="*/ 325 w 650"/>
                <a:gd name="T7" fmla="*/ 0 h 739"/>
                <a:gd name="T8" fmla="*/ 626 w 650"/>
                <a:gd name="T9" fmla="*/ 202 h 739"/>
                <a:gd name="T10" fmla="*/ 649 w 650"/>
                <a:gd name="T11" fmla="*/ 297 h 739"/>
                <a:gd name="T12" fmla="*/ 650 w 650"/>
                <a:gd name="T13" fmla="*/ 325 h 739"/>
                <a:gd name="T14" fmla="*/ 571 w 650"/>
                <a:gd name="T15" fmla="*/ 537 h 739"/>
                <a:gd name="T16" fmla="*/ 597 w 650"/>
                <a:gd name="T17" fmla="*/ 739 h 739"/>
                <a:gd name="T18" fmla="*/ 465 w 650"/>
                <a:gd name="T19" fmla="*/ 618 h 739"/>
                <a:gd name="T20" fmla="*/ 325 w 650"/>
                <a:gd name="T21" fmla="*/ 650 h 739"/>
                <a:gd name="T22" fmla="*/ 182 w 650"/>
                <a:gd name="T23" fmla="*/ 617 h 739"/>
                <a:gd name="T24" fmla="*/ 512 w 650"/>
                <a:gd name="T25" fmla="*/ 466 h 739"/>
                <a:gd name="T26" fmla="*/ 512 w 650"/>
                <a:gd name="T27" fmla="*/ 418 h 739"/>
                <a:gd name="T28" fmla="*/ 138 w 650"/>
                <a:gd name="T29" fmla="*/ 418 h 739"/>
                <a:gd name="T30" fmla="*/ 138 w 650"/>
                <a:gd name="T31" fmla="*/ 466 h 739"/>
                <a:gd name="T32" fmla="*/ 512 w 650"/>
                <a:gd name="T33" fmla="*/ 466 h 739"/>
                <a:gd name="T34" fmla="*/ 512 w 650"/>
                <a:gd name="T35" fmla="*/ 366 h 739"/>
                <a:gd name="T36" fmla="*/ 512 w 650"/>
                <a:gd name="T37" fmla="*/ 318 h 739"/>
                <a:gd name="T38" fmla="*/ 138 w 650"/>
                <a:gd name="T39" fmla="*/ 318 h 739"/>
                <a:gd name="T40" fmla="*/ 138 w 650"/>
                <a:gd name="T41" fmla="*/ 366 h 739"/>
                <a:gd name="T42" fmla="*/ 512 w 650"/>
                <a:gd name="T43" fmla="*/ 366 h 739"/>
                <a:gd name="T44" fmla="*/ 512 w 650"/>
                <a:gd name="T45" fmla="*/ 267 h 739"/>
                <a:gd name="T46" fmla="*/ 512 w 650"/>
                <a:gd name="T47" fmla="*/ 219 h 739"/>
                <a:gd name="T48" fmla="*/ 138 w 650"/>
                <a:gd name="T49" fmla="*/ 219 h 739"/>
                <a:gd name="T50" fmla="*/ 138 w 650"/>
                <a:gd name="T51" fmla="*/ 267 h 739"/>
                <a:gd name="T52" fmla="*/ 512 w 650"/>
                <a:gd name="T53" fmla="*/ 267 h 739"/>
                <a:gd name="T54" fmla="*/ 512 w 650"/>
                <a:gd name="T55" fmla="*/ 267 h 739"/>
                <a:gd name="T56" fmla="*/ 512 w 650"/>
                <a:gd name="T57" fmla="*/ 267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0" h="739">
                  <a:moveTo>
                    <a:pt x="182" y="617"/>
                  </a:moveTo>
                  <a:cubicBezTo>
                    <a:pt x="146" y="600"/>
                    <a:pt x="115" y="576"/>
                    <a:pt x="88" y="547"/>
                  </a:cubicBezTo>
                  <a:cubicBezTo>
                    <a:pt x="33" y="489"/>
                    <a:pt x="0" y="411"/>
                    <a:pt x="0" y="325"/>
                  </a:cubicBezTo>
                  <a:cubicBezTo>
                    <a:pt x="0" y="145"/>
                    <a:pt x="145" y="0"/>
                    <a:pt x="325" y="0"/>
                  </a:cubicBezTo>
                  <a:cubicBezTo>
                    <a:pt x="461" y="0"/>
                    <a:pt x="578" y="84"/>
                    <a:pt x="626" y="202"/>
                  </a:cubicBezTo>
                  <a:cubicBezTo>
                    <a:pt x="638" y="232"/>
                    <a:pt x="646" y="264"/>
                    <a:pt x="649" y="297"/>
                  </a:cubicBezTo>
                  <a:cubicBezTo>
                    <a:pt x="650" y="306"/>
                    <a:pt x="650" y="315"/>
                    <a:pt x="650" y="325"/>
                  </a:cubicBezTo>
                  <a:cubicBezTo>
                    <a:pt x="650" y="406"/>
                    <a:pt x="620" y="480"/>
                    <a:pt x="571" y="537"/>
                  </a:cubicBezTo>
                  <a:cubicBezTo>
                    <a:pt x="597" y="739"/>
                    <a:pt x="597" y="739"/>
                    <a:pt x="597" y="739"/>
                  </a:cubicBezTo>
                  <a:cubicBezTo>
                    <a:pt x="465" y="618"/>
                    <a:pt x="465" y="618"/>
                    <a:pt x="465" y="618"/>
                  </a:cubicBezTo>
                  <a:cubicBezTo>
                    <a:pt x="422" y="639"/>
                    <a:pt x="375" y="650"/>
                    <a:pt x="325" y="650"/>
                  </a:cubicBezTo>
                  <a:cubicBezTo>
                    <a:pt x="274" y="650"/>
                    <a:pt x="225" y="638"/>
                    <a:pt x="182" y="617"/>
                  </a:cubicBezTo>
                  <a:close/>
                  <a:moveTo>
                    <a:pt x="512" y="466"/>
                  </a:moveTo>
                  <a:cubicBezTo>
                    <a:pt x="512" y="418"/>
                    <a:pt x="512" y="418"/>
                    <a:pt x="512" y="418"/>
                  </a:cubicBezTo>
                  <a:cubicBezTo>
                    <a:pt x="138" y="418"/>
                    <a:pt x="138" y="418"/>
                    <a:pt x="138" y="418"/>
                  </a:cubicBezTo>
                  <a:cubicBezTo>
                    <a:pt x="138" y="466"/>
                    <a:pt x="138" y="466"/>
                    <a:pt x="138" y="466"/>
                  </a:cubicBezTo>
                  <a:lnTo>
                    <a:pt x="512" y="466"/>
                  </a:lnTo>
                  <a:close/>
                  <a:moveTo>
                    <a:pt x="512" y="366"/>
                  </a:moveTo>
                  <a:cubicBezTo>
                    <a:pt x="512" y="318"/>
                    <a:pt x="512" y="318"/>
                    <a:pt x="512" y="318"/>
                  </a:cubicBezTo>
                  <a:cubicBezTo>
                    <a:pt x="138" y="318"/>
                    <a:pt x="138" y="318"/>
                    <a:pt x="138" y="318"/>
                  </a:cubicBezTo>
                  <a:cubicBezTo>
                    <a:pt x="138" y="366"/>
                    <a:pt x="138" y="366"/>
                    <a:pt x="138" y="366"/>
                  </a:cubicBezTo>
                  <a:lnTo>
                    <a:pt x="512" y="366"/>
                  </a:lnTo>
                  <a:close/>
                  <a:moveTo>
                    <a:pt x="512" y="267"/>
                  </a:moveTo>
                  <a:cubicBezTo>
                    <a:pt x="512" y="219"/>
                    <a:pt x="512" y="219"/>
                    <a:pt x="512" y="219"/>
                  </a:cubicBezTo>
                  <a:cubicBezTo>
                    <a:pt x="138" y="219"/>
                    <a:pt x="138" y="219"/>
                    <a:pt x="138" y="219"/>
                  </a:cubicBezTo>
                  <a:cubicBezTo>
                    <a:pt x="138" y="267"/>
                    <a:pt x="138" y="267"/>
                    <a:pt x="138" y="267"/>
                  </a:cubicBezTo>
                  <a:lnTo>
                    <a:pt x="512" y="267"/>
                  </a:lnTo>
                  <a:close/>
                  <a:moveTo>
                    <a:pt x="512" y="267"/>
                  </a:moveTo>
                  <a:cubicBezTo>
                    <a:pt x="512" y="267"/>
                    <a:pt x="512" y="267"/>
                    <a:pt x="512" y="267"/>
                  </a:cubicBezTo>
                </a:path>
              </a:pathLst>
            </a:custGeom>
            <a:solidFill>
              <a:srgbClr val="FCF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29">
              <a:extLst>
                <a:ext uri="{FF2B5EF4-FFF2-40B4-BE49-F238E27FC236}">
                  <a16:creationId xmlns:a16="http://schemas.microsoft.com/office/drawing/2014/main" id="{B4FF3CEA-D0B8-45D8-BCE9-0078DE6DF553}"/>
                </a:ext>
              </a:extLst>
            </p:cNvPr>
            <p:cNvSpPr>
              <a:spLocks noChangeArrowheads="1"/>
            </p:cNvSpPr>
            <p:nvPr userDrawn="1"/>
          </p:nvSpPr>
          <p:spPr bwMode="auto">
            <a:xfrm>
              <a:off x="1728788" y="3152775"/>
              <a:ext cx="747713" cy="95250"/>
            </a:xfrm>
            <a:prstGeom prst="rect">
              <a:avLst/>
            </a:prstGeom>
            <a:solidFill>
              <a:srgbClr val="7C6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30">
              <a:extLst>
                <a:ext uri="{FF2B5EF4-FFF2-40B4-BE49-F238E27FC236}">
                  <a16:creationId xmlns:a16="http://schemas.microsoft.com/office/drawing/2014/main" id="{910689D9-F022-4E24-9E96-1A5253BE47CB}"/>
                </a:ext>
              </a:extLst>
            </p:cNvPr>
            <p:cNvSpPr>
              <a:spLocks noChangeArrowheads="1"/>
            </p:cNvSpPr>
            <p:nvPr userDrawn="1"/>
          </p:nvSpPr>
          <p:spPr bwMode="auto">
            <a:xfrm>
              <a:off x="1728788" y="2952750"/>
              <a:ext cx="747713" cy="95250"/>
            </a:xfrm>
            <a:prstGeom prst="rect">
              <a:avLst/>
            </a:prstGeom>
            <a:solidFill>
              <a:srgbClr val="7C6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31">
              <a:extLst>
                <a:ext uri="{FF2B5EF4-FFF2-40B4-BE49-F238E27FC236}">
                  <a16:creationId xmlns:a16="http://schemas.microsoft.com/office/drawing/2014/main" id="{4932C53B-7CA7-4C8E-B20A-C99D760971AB}"/>
                </a:ext>
              </a:extLst>
            </p:cNvPr>
            <p:cNvSpPr>
              <a:spLocks noChangeArrowheads="1"/>
            </p:cNvSpPr>
            <p:nvPr userDrawn="1"/>
          </p:nvSpPr>
          <p:spPr bwMode="auto">
            <a:xfrm>
              <a:off x="1728788" y="2754313"/>
              <a:ext cx="747713" cy="95250"/>
            </a:xfrm>
            <a:prstGeom prst="rect">
              <a:avLst/>
            </a:prstGeom>
            <a:solidFill>
              <a:srgbClr val="7C6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 name="标题 1">
            <a:extLst>
              <a:ext uri="{FF2B5EF4-FFF2-40B4-BE49-F238E27FC236}">
                <a16:creationId xmlns:a16="http://schemas.microsoft.com/office/drawing/2014/main" id="{9E1F7B7E-A8ED-4EBB-9875-3B655D7BA198}"/>
              </a:ext>
            </a:extLst>
          </p:cNvPr>
          <p:cNvSpPr>
            <a:spLocks noGrp="1"/>
          </p:cNvSpPr>
          <p:nvPr>
            <p:ph type="ctrTitle"/>
          </p:nvPr>
        </p:nvSpPr>
        <p:spPr>
          <a:xfrm>
            <a:off x="4648994" y="3574750"/>
            <a:ext cx="6638131" cy="698591"/>
          </a:xfrm>
        </p:spPr>
        <p:txBody>
          <a:bodyPr anchor="ctr">
            <a:normAutofit/>
          </a:bodyPr>
          <a:lstStyle>
            <a:lvl1pPr algn="l">
              <a:defRPr sz="3200">
                <a:solidFill>
                  <a:schemeClr val="tx1"/>
                </a:solidFill>
              </a:defRPr>
            </a:lvl1pPr>
          </a:lstStyle>
          <a:p>
            <a:r>
              <a:rPr lang="en-US" dirty="0"/>
              <a:t>Click to edit Master title style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379858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24" name="Rectangle 11"/>
          <p:cNvSpPr/>
          <p:nvPr userDrawn="1"/>
        </p:nvSpPr>
        <p:spPr>
          <a:xfrm>
            <a:off x="0" y="5964072"/>
            <a:ext cx="12192000" cy="8939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0" name="标题 1"/>
          <p:cNvSpPr>
            <a:spLocks noGrp="1"/>
          </p:cNvSpPr>
          <p:nvPr>
            <p:ph type="title" hasCustomPrompt="1"/>
          </p:nvPr>
        </p:nvSpPr>
        <p:spPr>
          <a:xfrm>
            <a:off x="669924" y="1892386"/>
            <a:ext cx="7584213" cy="656792"/>
          </a:xfrm>
        </p:spPr>
        <p:txBody>
          <a:bodyPr anchor="b">
            <a:normAutofit/>
          </a:bodyPr>
          <a:lstStyle>
            <a:lvl1pPr>
              <a:defRPr sz="2400" b="1">
                <a:solidFill>
                  <a:schemeClr val="tx1">
                    <a:lumMod val="75000"/>
                    <a:lumOff val="25000"/>
                  </a:schemeClr>
                </a:solidFill>
              </a:defRPr>
            </a:lvl1pPr>
          </a:lstStyle>
          <a:p>
            <a:r>
              <a:rPr lang="en-US" altLang="zh-CN" dirty="0"/>
              <a:t>Click to edit Master title style</a:t>
            </a:r>
            <a:endParaRPr lang="zh-CN" altLang="en-US" dirty="0"/>
          </a:p>
        </p:txBody>
      </p:sp>
      <p:sp>
        <p:nvSpPr>
          <p:cNvPr id="21" name="文本占位符 2"/>
          <p:cNvSpPr>
            <a:spLocks noGrp="1"/>
          </p:cNvSpPr>
          <p:nvPr>
            <p:ph type="body" idx="1" hasCustomPrompt="1"/>
          </p:nvPr>
        </p:nvSpPr>
        <p:spPr>
          <a:xfrm>
            <a:off x="669924" y="2678542"/>
            <a:ext cx="7584213" cy="1015623"/>
          </a:xfrm>
        </p:spPr>
        <p:txBody>
          <a:bodyPr anchor="t">
            <a:normAutofit/>
          </a:bodyPr>
          <a:lstStyle>
            <a:lvl1pPr marL="0" indent="0">
              <a:buNone/>
              <a:defRPr sz="1100">
                <a:solidFill>
                  <a:schemeClr val="tx1">
                    <a:lumMod val="75000"/>
                    <a:lumOff val="2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grpSp>
        <p:nvGrpSpPr>
          <p:cNvPr id="11" name="组合 10">
            <a:extLst>
              <a:ext uri="{FF2B5EF4-FFF2-40B4-BE49-F238E27FC236}">
                <a16:creationId xmlns:a16="http://schemas.microsoft.com/office/drawing/2014/main" id="{BA6FDEAC-106E-41A0-8AD1-B3FC774E158A}"/>
              </a:ext>
            </a:extLst>
          </p:cNvPr>
          <p:cNvGrpSpPr/>
          <p:nvPr userDrawn="1"/>
        </p:nvGrpSpPr>
        <p:grpSpPr>
          <a:xfrm>
            <a:off x="8082794" y="3508208"/>
            <a:ext cx="2915442" cy="2455864"/>
            <a:chOff x="1450975" y="2316163"/>
            <a:chExt cx="2900363" cy="2443162"/>
          </a:xfrm>
        </p:grpSpPr>
        <p:sp>
          <p:nvSpPr>
            <p:cNvPr id="12" name="Freeform 16">
              <a:extLst>
                <a:ext uri="{FF2B5EF4-FFF2-40B4-BE49-F238E27FC236}">
                  <a16:creationId xmlns:a16="http://schemas.microsoft.com/office/drawing/2014/main" id="{3332DFA6-5D7E-45C6-AD58-D0365ADBF580}"/>
                </a:ext>
              </a:extLst>
            </p:cNvPr>
            <p:cNvSpPr>
              <a:spLocks noEditPoints="1"/>
            </p:cNvSpPr>
            <p:nvPr userDrawn="1"/>
          </p:nvSpPr>
          <p:spPr bwMode="auto">
            <a:xfrm>
              <a:off x="1450975" y="4416425"/>
              <a:ext cx="2900363" cy="342900"/>
            </a:xfrm>
            <a:custGeom>
              <a:avLst/>
              <a:gdLst>
                <a:gd name="T0" fmla="*/ 1451 w 1451"/>
                <a:gd name="T1" fmla="*/ 0 h 172"/>
                <a:gd name="T2" fmla="*/ 1451 w 1451"/>
                <a:gd name="T3" fmla="*/ 88 h 172"/>
                <a:gd name="T4" fmla="*/ 1367 w 1451"/>
                <a:gd name="T5" fmla="*/ 172 h 172"/>
                <a:gd name="T6" fmla="*/ 84 w 1451"/>
                <a:gd name="T7" fmla="*/ 172 h 172"/>
                <a:gd name="T8" fmla="*/ 0 w 1451"/>
                <a:gd name="T9" fmla="*/ 88 h 172"/>
                <a:gd name="T10" fmla="*/ 0 w 1451"/>
                <a:gd name="T11" fmla="*/ 0 h 172"/>
                <a:gd name="T12" fmla="*/ 511 w 1451"/>
                <a:gd name="T13" fmla="*/ 0 h 172"/>
                <a:gd name="T14" fmla="*/ 588 w 1451"/>
                <a:gd name="T15" fmla="*/ 77 h 172"/>
                <a:gd name="T16" fmla="*/ 863 w 1451"/>
                <a:gd name="T17" fmla="*/ 77 h 172"/>
                <a:gd name="T18" fmla="*/ 940 w 1451"/>
                <a:gd name="T19" fmla="*/ 0 h 172"/>
                <a:gd name="T20" fmla="*/ 1451 w 1451"/>
                <a:gd name="T21" fmla="*/ 0 h 172"/>
                <a:gd name="T22" fmla="*/ 1451 w 1451"/>
                <a:gd name="T23" fmla="*/ 0 h 172"/>
                <a:gd name="T24" fmla="*/ 1451 w 1451"/>
                <a:gd name="T25"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1" h="172">
                  <a:moveTo>
                    <a:pt x="1451" y="0"/>
                  </a:moveTo>
                  <a:cubicBezTo>
                    <a:pt x="1451" y="88"/>
                    <a:pt x="1451" y="88"/>
                    <a:pt x="1451" y="88"/>
                  </a:cubicBezTo>
                  <a:cubicBezTo>
                    <a:pt x="1451" y="134"/>
                    <a:pt x="1413" y="172"/>
                    <a:pt x="1367" y="172"/>
                  </a:cubicBezTo>
                  <a:cubicBezTo>
                    <a:pt x="84" y="172"/>
                    <a:pt x="84" y="172"/>
                    <a:pt x="84" y="172"/>
                  </a:cubicBezTo>
                  <a:cubicBezTo>
                    <a:pt x="38" y="172"/>
                    <a:pt x="0" y="134"/>
                    <a:pt x="0" y="88"/>
                  </a:cubicBezTo>
                  <a:cubicBezTo>
                    <a:pt x="0" y="0"/>
                    <a:pt x="0" y="0"/>
                    <a:pt x="0" y="0"/>
                  </a:cubicBezTo>
                  <a:cubicBezTo>
                    <a:pt x="511" y="0"/>
                    <a:pt x="511" y="0"/>
                    <a:pt x="511" y="0"/>
                  </a:cubicBezTo>
                  <a:cubicBezTo>
                    <a:pt x="511" y="42"/>
                    <a:pt x="545" y="77"/>
                    <a:pt x="588" y="77"/>
                  </a:cubicBezTo>
                  <a:cubicBezTo>
                    <a:pt x="863" y="77"/>
                    <a:pt x="863" y="77"/>
                    <a:pt x="863" y="77"/>
                  </a:cubicBezTo>
                  <a:cubicBezTo>
                    <a:pt x="906" y="77"/>
                    <a:pt x="940" y="42"/>
                    <a:pt x="940" y="0"/>
                  </a:cubicBezTo>
                  <a:lnTo>
                    <a:pt x="1451" y="0"/>
                  </a:lnTo>
                  <a:close/>
                  <a:moveTo>
                    <a:pt x="1451" y="0"/>
                  </a:moveTo>
                  <a:cubicBezTo>
                    <a:pt x="1451" y="0"/>
                    <a:pt x="1451" y="0"/>
                    <a:pt x="1451" y="0"/>
                  </a:cubicBezTo>
                </a:path>
              </a:pathLst>
            </a:custGeom>
            <a:solidFill>
              <a:srgbClr val="E77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7">
              <a:extLst>
                <a:ext uri="{FF2B5EF4-FFF2-40B4-BE49-F238E27FC236}">
                  <a16:creationId xmlns:a16="http://schemas.microsoft.com/office/drawing/2014/main" id="{9513FDFB-04AE-4A6D-BA89-303E55779864}"/>
                </a:ext>
              </a:extLst>
            </p:cNvPr>
            <p:cNvSpPr>
              <a:spLocks noEditPoints="1"/>
            </p:cNvSpPr>
            <p:nvPr userDrawn="1"/>
          </p:nvSpPr>
          <p:spPr bwMode="auto">
            <a:xfrm>
              <a:off x="1628775" y="2719388"/>
              <a:ext cx="2544763" cy="1697037"/>
            </a:xfrm>
            <a:custGeom>
              <a:avLst/>
              <a:gdLst>
                <a:gd name="T0" fmla="*/ 1273 w 1273"/>
                <a:gd name="T1" fmla="*/ 65 h 848"/>
                <a:gd name="T2" fmla="*/ 1273 w 1273"/>
                <a:gd name="T3" fmla="*/ 848 h 848"/>
                <a:gd name="T4" fmla="*/ 0 w 1273"/>
                <a:gd name="T5" fmla="*/ 848 h 848"/>
                <a:gd name="T6" fmla="*/ 0 w 1273"/>
                <a:gd name="T7" fmla="*/ 345 h 848"/>
                <a:gd name="T8" fmla="*/ 94 w 1273"/>
                <a:gd name="T9" fmla="*/ 415 h 848"/>
                <a:gd name="T10" fmla="*/ 94 w 1273"/>
                <a:gd name="T11" fmla="*/ 753 h 848"/>
                <a:gd name="T12" fmla="*/ 1179 w 1273"/>
                <a:gd name="T13" fmla="*/ 753 h 848"/>
                <a:gd name="T14" fmla="*/ 1179 w 1273"/>
                <a:gd name="T15" fmla="*/ 95 h 848"/>
                <a:gd name="T16" fmla="*/ 561 w 1273"/>
                <a:gd name="T17" fmla="*/ 95 h 848"/>
                <a:gd name="T18" fmla="*/ 538 w 1273"/>
                <a:gd name="T19" fmla="*/ 0 h 848"/>
                <a:gd name="T20" fmla="*/ 1209 w 1273"/>
                <a:gd name="T21" fmla="*/ 0 h 848"/>
                <a:gd name="T22" fmla="*/ 1273 w 1273"/>
                <a:gd name="T23" fmla="*/ 65 h 848"/>
                <a:gd name="T24" fmla="*/ 1273 w 1273"/>
                <a:gd name="T25" fmla="*/ 65 h 848"/>
                <a:gd name="T26" fmla="*/ 1273 w 1273"/>
                <a:gd name="T27" fmla="*/ 65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3" h="848">
                  <a:moveTo>
                    <a:pt x="1273" y="65"/>
                  </a:moveTo>
                  <a:cubicBezTo>
                    <a:pt x="1273" y="848"/>
                    <a:pt x="1273" y="848"/>
                    <a:pt x="1273" y="848"/>
                  </a:cubicBezTo>
                  <a:cubicBezTo>
                    <a:pt x="0" y="848"/>
                    <a:pt x="0" y="848"/>
                    <a:pt x="0" y="848"/>
                  </a:cubicBezTo>
                  <a:cubicBezTo>
                    <a:pt x="0" y="345"/>
                    <a:pt x="0" y="345"/>
                    <a:pt x="0" y="345"/>
                  </a:cubicBezTo>
                  <a:cubicBezTo>
                    <a:pt x="27" y="374"/>
                    <a:pt x="58" y="398"/>
                    <a:pt x="94" y="415"/>
                  </a:cubicBezTo>
                  <a:cubicBezTo>
                    <a:pt x="94" y="753"/>
                    <a:pt x="94" y="753"/>
                    <a:pt x="94" y="753"/>
                  </a:cubicBezTo>
                  <a:cubicBezTo>
                    <a:pt x="1179" y="753"/>
                    <a:pt x="1179" y="753"/>
                    <a:pt x="1179" y="753"/>
                  </a:cubicBezTo>
                  <a:cubicBezTo>
                    <a:pt x="1179" y="95"/>
                    <a:pt x="1179" y="95"/>
                    <a:pt x="1179" y="95"/>
                  </a:cubicBezTo>
                  <a:cubicBezTo>
                    <a:pt x="561" y="95"/>
                    <a:pt x="561" y="95"/>
                    <a:pt x="561" y="95"/>
                  </a:cubicBezTo>
                  <a:cubicBezTo>
                    <a:pt x="558" y="62"/>
                    <a:pt x="550" y="30"/>
                    <a:pt x="538" y="0"/>
                  </a:cubicBezTo>
                  <a:cubicBezTo>
                    <a:pt x="1209" y="0"/>
                    <a:pt x="1209" y="0"/>
                    <a:pt x="1209" y="0"/>
                  </a:cubicBezTo>
                  <a:cubicBezTo>
                    <a:pt x="1244" y="0"/>
                    <a:pt x="1273" y="29"/>
                    <a:pt x="1273" y="65"/>
                  </a:cubicBezTo>
                  <a:close/>
                  <a:moveTo>
                    <a:pt x="1273" y="65"/>
                  </a:moveTo>
                  <a:cubicBezTo>
                    <a:pt x="1273" y="65"/>
                    <a:pt x="1273" y="65"/>
                    <a:pt x="1273" y="65"/>
                  </a:cubicBezTo>
                </a:path>
              </a:pathLst>
            </a:custGeom>
            <a:solidFill>
              <a:srgbClr val="7C66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8">
              <a:extLst>
                <a:ext uri="{FF2B5EF4-FFF2-40B4-BE49-F238E27FC236}">
                  <a16:creationId xmlns:a16="http://schemas.microsoft.com/office/drawing/2014/main" id="{A97A3B6D-B393-4CFB-9049-5EA5FF23CD20}"/>
                </a:ext>
              </a:extLst>
            </p:cNvPr>
            <p:cNvSpPr>
              <a:spLocks noEditPoints="1"/>
            </p:cNvSpPr>
            <p:nvPr userDrawn="1"/>
          </p:nvSpPr>
          <p:spPr bwMode="auto">
            <a:xfrm>
              <a:off x="3567113" y="3503613"/>
              <a:ext cx="417513" cy="722312"/>
            </a:xfrm>
            <a:custGeom>
              <a:avLst/>
              <a:gdLst>
                <a:gd name="T0" fmla="*/ 263 w 263"/>
                <a:gd name="T1" fmla="*/ 0 h 455"/>
                <a:gd name="T2" fmla="*/ 263 w 263"/>
                <a:gd name="T3" fmla="*/ 455 h 455"/>
                <a:gd name="T4" fmla="*/ 0 w 263"/>
                <a:gd name="T5" fmla="*/ 455 h 455"/>
                <a:gd name="T6" fmla="*/ 263 w 263"/>
                <a:gd name="T7" fmla="*/ 0 h 455"/>
                <a:gd name="T8" fmla="*/ 263 w 263"/>
                <a:gd name="T9" fmla="*/ 0 h 455"/>
                <a:gd name="T10" fmla="*/ 263 w 263"/>
                <a:gd name="T11" fmla="*/ 0 h 455"/>
              </a:gdLst>
              <a:ahLst/>
              <a:cxnLst>
                <a:cxn ang="0">
                  <a:pos x="T0" y="T1"/>
                </a:cxn>
                <a:cxn ang="0">
                  <a:pos x="T2" y="T3"/>
                </a:cxn>
                <a:cxn ang="0">
                  <a:pos x="T4" y="T5"/>
                </a:cxn>
                <a:cxn ang="0">
                  <a:pos x="T6" y="T7"/>
                </a:cxn>
                <a:cxn ang="0">
                  <a:pos x="T8" y="T9"/>
                </a:cxn>
                <a:cxn ang="0">
                  <a:pos x="T10" y="T11"/>
                </a:cxn>
              </a:cxnLst>
              <a:rect l="0" t="0" r="r" b="b"/>
              <a:pathLst>
                <a:path w="263" h="455">
                  <a:moveTo>
                    <a:pt x="263" y="0"/>
                  </a:moveTo>
                  <a:lnTo>
                    <a:pt x="263" y="455"/>
                  </a:lnTo>
                  <a:lnTo>
                    <a:pt x="0" y="455"/>
                  </a:lnTo>
                  <a:lnTo>
                    <a:pt x="263" y="0"/>
                  </a:lnTo>
                  <a:close/>
                  <a:moveTo>
                    <a:pt x="263" y="0"/>
                  </a:moveTo>
                  <a:lnTo>
                    <a:pt x="263" y="0"/>
                  </a:lnTo>
                  <a:close/>
                </a:path>
              </a:pathLst>
            </a:custGeom>
            <a:solidFill>
              <a:srgbClr val="FCF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9">
              <a:extLst>
                <a:ext uri="{FF2B5EF4-FFF2-40B4-BE49-F238E27FC236}">
                  <a16:creationId xmlns:a16="http://schemas.microsoft.com/office/drawing/2014/main" id="{504B0D7B-AB37-4630-AF5D-58212229D221}"/>
                </a:ext>
              </a:extLst>
            </p:cNvPr>
            <p:cNvSpPr>
              <a:spLocks noEditPoints="1"/>
            </p:cNvSpPr>
            <p:nvPr userDrawn="1"/>
          </p:nvSpPr>
          <p:spPr bwMode="auto">
            <a:xfrm>
              <a:off x="3567113" y="3503613"/>
              <a:ext cx="417513" cy="722312"/>
            </a:xfrm>
            <a:custGeom>
              <a:avLst/>
              <a:gdLst>
                <a:gd name="T0" fmla="*/ 263 w 263"/>
                <a:gd name="T1" fmla="*/ 0 h 455"/>
                <a:gd name="T2" fmla="*/ 263 w 263"/>
                <a:gd name="T3" fmla="*/ 455 h 455"/>
                <a:gd name="T4" fmla="*/ 0 w 263"/>
                <a:gd name="T5" fmla="*/ 455 h 455"/>
                <a:gd name="T6" fmla="*/ 263 w 263"/>
                <a:gd name="T7" fmla="*/ 0 h 455"/>
                <a:gd name="T8" fmla="*/ 263 w 263"/>
                <a:gd name="T9" fmla="*/ 0 h 455"/>
                <a:gd name="T10" fmla="*/ 263 w 263"/>
                <a:gd name="T11" fmla="*/ 0 h 455"/>
              </a:gdLst>
              <a:ahLst/>
              <a:cxnLst>
                <a:cxn ang="0">
                  <a:pos x="T0" y="T1"/>
                </a:cxn>
                <a:cxn ang="0">
                  <a:pos x="T2" y="T3"/>
                </a:cxn>
                <a:cxn ang="0">
                  <a:pos x="T4" y="T5"/>
                </a:cxn>
                <a:cxn ang="0">
                  <a:pos x="T6" y="T7"/>
                </a:cxn>
                <a:cxn ang="0">
                  <a:pos x="T8" y="T9"/>
                </a:cxn>
                <a:cxn ang="0">
                  <a:pos x="T10" y="T11"/>
                </a:cxn>
              </a:cxnLst>
              <a:rect l="0" t="0" r="r" b="b"/>
              <a:pathLst>
                <a:path w="263" h="455">
                  <a:moveTo>
                    <a:pt x="263" y="0"/>
                  </a:moveTo>
                  <a:lnTo>
                    <a:pt x="263" y="455"/>
                  </a:lnTo>
                  <a:lnTo>
                    <a:pt x="0" y="455"/>
                  </a:lnTo>
                  <a:lnTo>
                    <a:pt x="263" y="0"/>
                  </a:lnTo>
                  <a:moveTo>
                    <a:pt x="263" y="0"/>
                  </a:moveTo>
                  <a:lnTo>
                    <a:pt x="2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0">
              <a:extLst>
                <a:ext uri="{FF2B5EF4-FFF2-40B4-BE49-F238E27FC236}">
                  <a16:creationId xmlns:a16="http://schemas.microsoft.com/office/drawing/2014/main" id="{BC8983A6-C69D-4BD6-8A07-5F4F2335F6D0}"/>
                </a:ext>
              </a:extLst>
            </p:cNvPr>
            <p:cNvSpPr>
              <a:spLocks noEditPoints="1"/>
            </p:cNvSpPr>
            <p:nvPr userDrawn="1"/>
          </p:nvSpPr>
          <p:spPr bwMode="auto">
            <a:xfrm>
              <a:off x="2887663" y="2909888"/>
              <a:ext cx="1096963" cy="1316037"/>
            </a:xfrm>
            <a:custGeom>
              <a:avLst/>
              <a:gdLst>
                <a:gd name="T0" fmla="*/ 691 w 691"/>
                <a:gd name="T1" fmla="*/ 0 h 829"/>
                <a:gd name="T2" fmla="*/ 691 w 691"/>
                <a:gd name="T3" fmla="*/ 374 h 829"/>
                <a:gd name="T4" fmla="*/ 428 w 691"/>
                <a:gd name="T5" fmla="*/ 829 h 829"/>
                <a:gd name="T6" fmla="*/ 0 w 691"/>
                <a:gd name="T7" fmla="*/ 829 h 829"/>
                <a:gd name="T8" fmla="*/ 479 w 691"/>
                <a:gd name="T9" fmla="*/ 0 h 829"/>
                <a:gd name="T10" fmla="*/ 691 w 691"/>
                <a:gd name="T11" fmla="*/ 0 h 829"/>
                <a:gd name="T12" fmla="*/ 691 w 691"/>
                <a:gd name="T13" fmla="*/ 0 h 829"/>
                <a:gd name="T14" fmla="*/ 691 w 691"/>
                <a:gd name="T15" fmla="*/ 0 h 8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1" h="829">
                  <a:moveTo>
                    <a:pt x="691" y="0"/>
                  </a:moveTo>
                  <a:lnTo>
                    <a:pt x="691" y="374"/>
                  </a:lnTo>
                  <a:lnTo>
                    <a:pt x="428" y="829"/>
                  </a:lnTo>
                  <a:lnTo>
                    <a:pt x="0" y="829"/>
                  </a:lnTo>
                  <a:lnTo>
                    <a:pt x="479" y="0"/>
                  </a:lnTo>
                  <a:lnTo>
                    <a:pt x="691" y="0"/>
                  </a:lnTo>
                  <a:close/>
                  <a:moveTo>
                    <a:pt x="691" y="0"/>
                  </a:moveTo>
                  <a:lnTo>
                    <a:pt x="691" y="0"/>
                  </a:lnTo>
                  <a:close/>
                </a:path>
              </a:pathLst>
            </a:custGeom>
            <a:solidFill>
              <a:srgbClr val="88C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1">
              <a:extLst>
                <a:ext uri="{FF2B5EF4-FFF2-40B4-BE49-F238E27FC236}">
                  <a16:creationId xmlns:a16="http://schemas.microsoft.com/office/drawing/2014/main" id="{100415B4-6F86-4AA9-BCE8-2BCD602933DC}"/>
                </a:ext>
              </a:extLst>
            </p:cNvPr>
            <p:cNvSpPr>
              <a:spLocks noEditPoints="1"/>
            </p:cNvSpPr>
            <p:nvPr userDrawn="1"/>
          </p:nvSpPr>
          <p:spPr bwMode="auto">
            <a:xfrm>
              <a:off x="2887663" y="2909888"/>
              <a:ext cx="1096963" cy="1316037"/>
            </a:xfrm>
            <a:custGeom>
              <a:avLst/>
              <a:gdLst>
                <a:gd name="T0" fmla="*/ 691 w 691"/>
                <a:gd name="T1" fmla="*/ 0 h 829"/>
                <a:gd name="T2" fmla="*/ 691 w 691"/>
                <a:gd name="T3" fmla="*/ 374 h 829"/>
                <a:gd name="T4" fmla="*/ 428 w 691"/>
                <a:gd name="T5" fmla="*/ 829 h 829"/>
                <a:gd name="T6" fmla="*/ 0 w 691"/>
                <a:gd name="T7" fmla="*/ 829 h 829"/>
                <a:gd name="T8" fmla="*/ 479 w 691"/>
                <a:gd name="T9" fmla="*/ 0 h 829"/>
                <a:gd name="T10" fmla="*/ 691 w 691"/>
                <a:gd name="T11" fmla="*/ 0 h 829"/>
                <a:gd name="T12" fmla="*/ 691 w 691"/>
                <a:gd name="T13" fmla="*/ 0 h 829"/>
                <a:gd name="T14" fmla="*/ 691 w 691"/>
                <a:gd name="T15" fmla="*/ 0 h 8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1" h="829">
                  <a:moveTo>
                    <a:pt x="691" y="0"/>
                  </a:moveTo>
                  <a:lnTo>
                    <a:pt x="691" y="374"/>
                  </a:lnTo>
                  <a:lnTo>
                    <a:pt x="428" y="829"/>
                  </a:lnTo>
                  <a:lnTo>
                    <a:pt x="0" y="829"/>
                  </a:lnTo>
                  <a:lnTo>
                    <a:pt x="479" y="0"/>
                  </a:lnTo>
                  <a:lnTo>
                    <a:pt x="691" y="0"/>
                  </a:lnTo>
                  <a:moveTo>
                    <a:pt x="691" y="0"/>
                  </a:moveTo>
                  <a:lnTo>
                    <a:pt x="6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2">
              <a:extLst>
                <a:ext uri="{FF2B5EF4-FFF2-40B4-BE49-F238E27FC236}">
                  <a16:creationId xmlns:a16="http://schemas.microsoft.com/office/drawing/2014/main" id="{C7C7C4BE-499E-4A30-9F87-E423354CEBF5}"/>
                </a:ext>
              </a:extLst>
            </p:cNvPr>
            <p:cNvSpPr>
              <a:spLocks noEditPoints="1"/>
            </p:cNvSpPr>
            <p:nvPr userDrawn="1"/>
          </p:nvSpPr>
          <p:spPr bwMode="auto">
            <a:xfrm>
              <a:off x="2641600" y="2909888"/>
              <a:ext cx="1006475" cy="1316037"/>
            </a:xfrm>
            <a:custGeom>
              <a:avLst/>
              <a:gdLst>
                <a:gd name="T0" fmla="*/ 634 w 634"/>
                <a:gd name="T1" fmla="*/ 0 h 829"/>
                <a:gd name="T2" fmla="*/ 155 w 634"/>
                <a:gd name="T3" fmla="*/ 829 h 829"/>
                <a:gd name="T4" fmla="*/ 0 w 634"/>
                <a:gd name="T5" fmla="*/ 829 h 829"/>
                <a:gd name="T6" fmla="*/ 479 w 634"/>
                <a:gd name="T7" fmla="*/ 0 h 829"/>
                <a:gd name="T8" fmla="*/ 634 w 634"/>
                <a:gd name="T9" fmla="*/ 0 h 829"/>
                <a:gd name="T10" fmla="*/ 634 w 634"/>
                <a:gd name="T11" fmla="*/ 0 h 829"/>
                <a:gd name="T12" fmla="*/ 634 w 634"/>
                <a:gd name="T13" fmla="*/ 0 h 829"/>
              </a:gdLst>
              <a:ahLst/>
              <a:cxnLst>
                <a:cxn ang="0">
                  <a:pos x="T0" y="T1"/>
                </a:cxn>
                <a:cxn ang="0">
                  <a:pos x="T2" y="T3"/>
                </a:cxn>
                <a:cxn ang="0">
                  <a:pos x="T4" y="T5"/>
                </a:cxn>
                <a:cxn ang="0">
                  <a:pos x="T6" y="T7"/>
                </a:cxn>
                <a:cxn ang="0">
                  <a:pos x="T8" y="T9"/>
                </a:cxn>
                <a:cxn ang="0">
                  <a:pos x="T10" y="T11"/>
                </a:cxn>
                <a:cxn ang="0">
                  <a:pos x="T12" y="T13"/>
                </a:cxn>
              </a:cxnLst>
              <a:rect l="0" t="0" r="r" b="b"/>
              <a:pathLst>
                <a:path w="634" h="829">
                  <a:moveTo>
                    <a:pt x="634" y="0"/>
                  </a:moveTo>
                  <a:lnTo>
                    <a:pt x="155" y="829"/>
                  </a:lnTo>
                  <a:lnTo>
                    <a:pt x="0" y="829"/>
                  </a:lnTo>
                  <a:lnTo>
                    <a:pt x="479" y="0"/>
                  </a:lnTo>
                  <a:lnTo>
                    <a:pt x="634" y="0"/>
                  </a:lnTo>
                  <a:close/>
                  <a:moveTo>
                    <a:pt x="634" y="0"/>
                  </a:moveTo>
                  <a:lnTo>
                    <a:pt x="634" y="0"/>
                  </a:lnTo>
                  <a:close/>
                </a:path>
              </a:pathLst>
            </a:custGeom>
            <a:solidFill>
              <a:srgbClr val="FCF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3">
              <a:extLst>
                <a:ext uri="{FF2B5EF4-FFF2-40B4-BE49-F238E27FC236}">
                  <a16:creationId xmlns:a16="http://schemas.microsoft.com/office/drawing/2014/main" id="{A27B83DF-B291-4AA6-A54C-A1DBEBED716A}"/>
                </a:ext>
              </a:extLst>
            </p:cNvPr>
            <p:cNvSpPr>
              <a:spLocks noEditPoints="1"/>
            </p:cNvSpPr>
            <p:nvPr userDrawn="1"/>
          </p:nvSpPr>
          <p:spPr bwMode="auto">
            <a:xfrm>
              <a:off x="2641600" y="2909888"/>
              <a:ext cx="1006475" cy="1316037"/>
            </a:xfrm>
            <a:custGeom>
              <a:avLst/>
              <a:gdLst>
                <a:gd name="T0" fmla="*/ 634 w 634"/>
                <a:gd name="T1" fmla="*/ 0 h 829"/>
                <a:gd name="T2" fmla="*/ 155 w 634"/>
                <a:gd name="T3" fmla="*/ 829 h 829"/>
                <a:gd name="T4" fmla="*/ 0 w 634"/>
                <a:gd name="T5" fmla="*/ 829 h 829"/>
                <a:gd name="T6" fmla="*/ 479 w 634"/>
                <a:gd name="T7" fmla="*/ 0 h 829"/>
                <a:gd name="T8" fmla="*/ 634 w 634"/>
                <a:gd name="T9" fmla="*/ 0 h 829"/>
                <a:gd name="T10" fmla="*/ 634 w 634"/>
                <a:gd name="T11" fmla="*/ 0 h 829"/>
                <a:gd name="T12" fmla="*/ 634 w 634"/>
                <a:gd name="T13" fmla="*/ 0 h 829"/>
              </a:gdLst>
              <a:ahLst/>
              <a:cxnLst>
                <a:cxn ang="0">
                  <a:pos x="T0" y="T1"/>
                </a:cxn>
                <a:cxn ang="0">
                  <a:pos x="T2" y="T3"/>
                </a:cxn>
                <a:cxn ang="0">
                  <a:pos x="T4" y="T5"/>
                </a:cxn>
                <a:cxn ang="0">
                  <a:pos x="T6" y="T7"/>
                </a:cxn>
                <a:cxn ang="0">
                  <a:pos x="T8" y="T9"/>
                </a:cxn>
                <a:cxn ang="0">
                  <a:pos x="T10" y="T11"/>
                </a:cxn>
                <a:cxn ang="0">
                  <a:pos x="T12" y="T13"/>
                </a:cxn>
              </a:cxnLst>
              <a:rect l="0" t="0" r="r" b="b"/>
              <a:pathLst>
                <a:path w="634" h="829">
                  <a:moveTo>
                    <a:pt x="634" y="0"/>
                  </a:moveTo>
                  <a:lnTo>
                    <a:pt x="155" y="829"/>
                  </a:lnTo>
                  <a:lnTo>
                    <a:pt x="0" y="829"/>
                  </a:lnTo>
                  <a:lnTo>
                    <a:pt x="479" y="0"/>
                  </a:lnTo>
                  <a:lnTo>
                    <a:pt x="634" y="0"/>
                  </a:lnTo>
                  <a:moveTo>
                    <a:pt x="634" y="0"/>
                  </a:moveTo>
                  <a:lnTo>
                    <a:pt x="6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4">
              <a:extLst>
                <a:ext uri="{FF2B5EF4-FFF2-40B4-BE49-F238E27FC236}">
                  <a16:creationId xmlns:a16="http://schemas.microsoft.com/office/drawing/2014/main" id="{5CCD21C8-0751-4961-992F-084FECCDD24E}"/>
                </a:ext>
              </a:extLst>
            </p:cNvPr>
            <p:cNvSpPr>
              <a:spLocks noEditPoints="1"/>
            </p:cNvSpPr>
            <p:nvPr userDrawn="1"/>
          </p:nvSpPr>
          <p:spPr bwMode="auto">
            <a:xfrm>
              <a:off x="1816100" y="2909888"/>
              <a:ext cx="1585913" cy="1316037"/>
            </a:xfrm>
            <a:custGeom>
              <a:avLst/>
              <a:gdLst>
                <a:gd name="T0" fmla="*/ 793 w 793"/>
                <a:gd name="T1" fmla="*/ 0 h 658"/>
                <a:gd name="T2" fmla="*/ 413 w 793"/>
                <a:gd name="T3" fmla="*/ 658 h 658"/>
                <a:gd name="T4" fmla="*/ 0 w 793"/>
                <a:gd name="T5" fmla="*/ 658 h 658"/>
                <a:gd name="T6" fmla="*/ 0 w 793"/>
                <a:gd name="T7" fmla="*/ 320 h 658"/>
                <a:gd name="T8" fmla="*/ 143 w 793"/>
                <a:gd name="T9" fmla="*/ 353 h 658"/>
                <a:gd name="T10" fmla="*/ 283 w 793"/>
                <a:gd name="T11" fmla="*/ 321 h 658"/>
                <a:gd name="T12" fmla="*/ 415 w 793"/>
                <a:gd name="T13" fmla="*/ 442 h 658"/>
                <a:gd name="T14" fmla="*/ 389 w 793"/>
                <a:gd name="T15" fmla="*/ 240 h 658"/>
                <a:gd name="T16" fmla="*/ 468 w 793"/>
                <a:gd name="T17" fmla="*/ 28 h 658"/>
                <a:gd name="T18" fmla="*/ 467 w 793"/>
                <a:gd name="T19" fmla="*/ 0 h 658"/>
                <a:gd name="T20" fmla="*/ 793 w 793"/>
                <a:gd name="T21" fmla="*/ 0 h 658"/>
                <a:gd name="T22" fmla="*/ 793 w 793"/>
                <a:gd name="T23" fmla="*/ 0 h 658"/>
                <a:gd name="T24" fmla="*/ 793 w 793"/>
                <a:gd name="T25"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3" h="658">
                  <a:moveTo>
                    <a:pt x="793" y="0"/>
                  </a:moveTo>
                  <a:cubicBezTo>
                    <a:pt x="413" y="658"/>
                    <a:pt x="413" y="658"/>
                    <a:pt x="413" y="658"/>
                  </a:cubicBezTo>
                  <a:cubicBezTo>
                    <a:pt x="0" y="658"/>
                    <a:pt x="0" y="658"/>
                    <a:pt x="0" y="658"/>
                  </a:cubicBezTo>
                  <a:cubicBezTo>
                    <a:pt x="0" y="320"/>
                    <a:pt x="0" y="320"/>
                    <a:pt x="0" y="320"/>
                  </a:cubicBezTo>
                  <a:cubicBezTo>
                    <a:pt x="43" y="341"/>
                    <a:pt x="92" y="353"/>
                    <a:pt x="143" y="353"/>
                  </a:cubicBezTo>
                  <a:cubicBezTo>
                    <a:pt x="193" y="353"/>
                    <a:pt x="240" y="342"/>
                    <a:pt x="283" y="321"/>
                  </a:cubicBezTo>
                  <a:cubicBezTo>
                    <a:pt x="415" y="442"/>
                    <a:pt x="415" y="442"/>
                    <a:pt x="415" y="442"/>
                  </a:cubicBezTo>
                  <a:cubicBezTo>
                    <a:pt x="389" y="240"/>
                    <a:pt x="389" y="240"/>
                    <a:pt x="389" y="240"/>
                  </a:cubicBezTo>
                  <a:cubicBezTo>
                    <a:pt x="438" y="183"/>
                    <a:pt x="468" y="109"/>
                    <a:pt x="468" y="28"/>
                  </a:cubicBezTo>
                  <a:cubicBezTo>
                    <a:pt x="468" y="18"/>
                    <a:pt x="468" y="9"/>
                    <a:pt x="467" y="0"/>
                  </a:cubicBezTo>
                  <a:lnTo>
                    <a:pt x="793" y="0"/>
                  </a:lnTo>
                  <a:close/>
                  <a:moveTo>
                    <a:pt x="793" y="0"/>
                  </a:moveTo>
                  <a:cubicBezTo>
                    <a:pt x="793" y="0"/>
                    <a:pt x="793" y="0"/>
                    <a:pt x="793" y="0"/>
                  </a:cubicBezTo>
                </a:path>
              </a:pathLst>
            </a:custGeom>
            <a:solidFill>
              <a:srgbClr val="88C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5">
              <a:extLst>
                <a:ext uri="{FF2B5EF4-FFF2-40B4-BE49-F238E27FC236}">
                  <a16:creationId xmlns:a16="http://schemas.microsoft.com/office/drawing/2014/main" id="{E7180031-F030-4BCF-B41B-68B73A2AA4AB}"/>
                </a:ext>
              </a:extLst>
            </p:cNvPr>
            <p:cNvSpPr>
              <a:spLocks noEditPoints="1"/>
            </p:cNvSpPr>
            <p:nvPr userDrawn="1"/>
          </p:nvSpPr>
          <p:spPr bwMode="auto">
            <a:xfrm>
              <a:off x="2471738" y="4416425"/>
              <a:ext cx="857250" cy="153987"/>
            </a:xfrm>
            <a:custGeom>
              <a:avLst/>
              <a:gdLst>
                <a:gd name="T0" fmla="*/ 0 w 429"/>
                <a:gd name="T1" fmla="*/ 0 h 77"/>
                <a:gd name="T2" fmla="*/ 429 w 429"/>
                <a:gd name="T3" fmla="*/ 0 h 77"/>
                <a:gd name="T4" fmla="*/ 352 w 429"/>
                <a:gd name="T5" fmla="*/ 77 h 77"/>
                <a:gd name="T6" fmla="*/ 77 w 429"/>
                <a:gd name="T7" fmla="*/ 77 h 77"/>
                <a:gd name="T8" fmla="*/ 0 w 429"/>
                <a:gd name="T9" fmla="*/ 0 h 77"/>
                <a:gd name="T10" fmla="*/ 0 w 429"/>
                <a:gd name="T11" fmla="*/ 0 h 77"/>
                <a:gd name="T12" fmla="*/ 0 w 429"/>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429" h="77">
                  <a:moveTo>
                    <a:pt x="0" y="0"/>
                  </a:moveTo>
                  <a:cubicBezTo>
                    <a:pt x="429" y="0"/>
                    <a:pt x="429" y="0"/>
                    <a:pt x="429" y="0"/>
                  </a:cubicBezTo>
                  <a:cubicBezTo>
                    <a:pt x="429" y="42"/>
                    <a:pt x="395" y="77"/>
                    <a:pt x="352" y="77"/>
                  </a:cubicBezTo>
                  <a:cubicBezTo>
                    <a:pt x="77" y="77"/>
                    <a:pt x="77" y="77"/>
                    <a:pt x="77" y="77"/>
                  </a:cubicBezTo>
                  <a:cubicBezTo>
                    <a:pt x="34" y="77"/>
                    <a:pt x="0" y="42"/>
                    <a:pt x="0" y="0"/>
                  </a:cubicBezTo>
                  <a:close/>
                  <a:moveTo>
                    <a:pt x="0" y="0"/>
                  </a:moveTo>
                  <a:cubicBezTo>
                    <a:pt x="0" y="0"/>
                    <a:pt x="0" y="0"/>
                    <a:pt x="0" y="0"/>
                  </a:cubicBezTo>
                </a:path>
              </a:pathLst>
            </a:custGeom>
            <a:solidFill>
              <a:srgbClr val="C65C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6">
              <a:extLst>
                <a:ext uri="{FF2B5EF4-FFF2-40B4-BE49-F238E27FC236}">
                  <a16:creationId xmlns:a16="http://schemas.microsoft.com/office/drawing/2014/main" id="{57386B51-1E84-4647-BEA7-5253CED3D124}"/>
                </a:ext>
              </a:extLst>
            </p:cNvPr>
            <p:cNvSpPr>
              <a:spLocks noEditPoints="1"/>
            </p:cNvSpPr>
            <p:nvPr userDrawn="1"/>
          </p:nvSpPr>
          <p:spPr bwMode="auto">
            <a:xfrm>
              <a:off x="1816100" y="2909888"/>
              <a:ext cx="2168525" cy="1316037"/>
            </a:xfrm>
            <a:custGeom>
              <a:avLst/>
              <a:gdLst>
                <a:gd name="T0" fmla="*/ 0 w 1366"/>
                <a:gd name="T1" fmla="*/ 0 h 829"/>
                <a:gd name="T2" fmla="*/ 0 w 1366"/>
                <a:gd name="T3" fmla="*/ 829 h 829"/>
                <a:gd name="T4" fmla="*/ 1366 w 1366"/>
                <a:gd name="T5" fmla="*/ 829 h 829"/>
                <a:gd name="T6" fmla="*/ 1366 w 1366"/>
                <a:gd name="T7" fmla="*/ 0 h 829"/>
                <a:gd name="T8" fmla="*/ 0 w 1366"/>
                <a:gd name="T9" fmla="*/ 0 h 829"/>
                <a:gd name="T10" fmla="*/ 1319 w 1366"/>
                <a:gd name="T11" fmla="*/ 781 h 829"/>
                <a:gd name="T12" fmla="*/ 48 w 1366"/>
                <a:gd name="T13" fmla="*/ 781 h 829"/>
                <a:gd name="T14" fmla="*/ 48 w 1366"/>
                <a:gd name="T15" fmla="*/ 48 h 829"/>
                <a:gd name="T16" fmla="*/ 1319 w 1366"/>
                <a:gd name="T17" fmla="*/ 48 h 829"/>
                <a:gd name="T18" fmla="*/ 1319 w 1366"/>
                <a:gd name="T19" fmla="*/ 781 h 829"/>
                <a:gd name="T20" fmla="*/ 1319 w 1366"/>
                <a:gd name="T21" fmla="*/ 781 h 829"/>
                <a:gd name="T22" fmla="*/ 1319 w 1366"/>
                <a:gd name="T23" fmla="*/ 781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6" h="829">
                  <a:moveTo>
                    <a:pt x="0" y="0"/>
                  </a:moveTo>
                  <a:lnTo>
                    <a:pt x="0" y="829"/>
                  </a:lnTo>
                  <a:lnTo>
                    <a:pt x="1366" y="829"/>
                  </a:lnTo>
                  <a:lnTo>
                    <a:pt x="1366" y="0"/>
                  </a:lnTo>
                  <a:lnTo>
                    <a:pt x="0" y="0"/>
                  </a:lnTo>
                  <a:close/>
                  <a:moveTo>
                    <a:pt x="1319" y="781"/>
                  </a:moveTo>
                  <a:lnTo>
                    <a:pt x="48" y="781"/>
                  </a:lnTo>
                  <a:lnTo>
                    <a:pt x="48" y="48"/>
                  </a:lnTo>
                  <a:lnTo>
                    <a:pt x="1319" y="48"/>
                  </a:lnTo>
                  <a:lnTo>
                    <a:pt x="1319" y="781"/>
                  </a:lnTo>
                  <a:close/>
                  <a:moveTo>
                    <a:pt x="1319" y="781"/>
                  </a:moveTo>
                  <a:lnTo>
                    <a:pt x="1319" y="781"/>
                  </a:lnTo>
                  <a:close/>
                </a:path>
              </a:pathLst>
            </a:custGeom>
            <a:solidFill>
              <a:srgbClr val="FCF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7">
              <a:extLst>
                <a:ext uri="{FF2B5EF4-FFF2-40B4-BE49-F238E27FC236}">
                  <a16:creationId xmlns:a16="http://schemas.microsoft.com/office/drawing/2014/main" id="{7F9F12DF-CC70-4D48-B9D3-962437AEE506}"/>
                </a:ext>
              </a:extLst>
            </p:cNvPr>
            <p:cNvSpPr>
              <a:spLocks noEditPoints="1"/>
            </p:cNvSpPr>
            <p:nvPr userDrawn="1"/>
          </p:nvSpPr>
          <p:spPr bwMode="auto">
            <a:xfrm>
              <a:off x="1816100" y="2909888"/>
              <a:ext cx="2168525" cy="1316037"/>
            </a:xfrm>
            <a:custGeom>
              <a:avLst/>
              <a:gdLst>
                <a:gd name="T0" fmla="*/ 0 w 1366"/>
                <a:gd name="T1" fmla="*/ 0 h 829"/>
                <a:gd name="T2" fmla="*/ 0 w 1366"/>
                <a:gd name="T3" fmla="*/ 829 h 829"/>
                <a:gd name="T4" fmla="*/ 1366 w 1366"/>
                <a:gd name="T5" fmla="*/ 829 h 829"/>
                <a:gd name="T6" fmla="*/ 1366 w 1366"/>
                <a:gd name="T7" fmla="*/ 0 h 829"/>
                <a:gd name="T8" fmla="*/ 0 w 1366"/>
                <a:gd name="T9" fmla="*/ 0 h 829"/>
                <a:gd name="T10" fmla="*/ 1319 w 1366"/>
                <a:gd name="T11" fmla="*/ 781 h 829"/>
                <a:gd name="T12" fmla="*/ 48 w 1366"/>
                <a:gd name="T13" fmla="*/ 781 h 829"/>
                <a:gd name="T14" fmla="*/ 48 w 1366"/>
                <a:gd name="T15" fmla="*/ 48 h 829"/>
                <a:gd name="T16" fmla="*/ 1319 w 1366"/>
                <a:gd name="T17" fmla="*/ 48 h 829"/>
                <a:gd name="T18" fmla="*/ 1319 w 1366"/>
                <a:gd name="T19" fmla="*/ 781 h 829"/>
                <a:gd name="T20" fmla="*/ 1319 w 1366"/>
                <a:gd name="T21" fmla="*/ 781 h 829"/>
                <a:gd name="T22" fmla="*/ 1319 w 1366"/>
                <a:gd name="T23" fmla="*/ 781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6" h="829">
                  <a:moveTo>
                    <a:pt x="0" y="0"/>
                  </a:moveTo>
                  <a:lnTo>
                    <a:pt x="0" y="829"/>
                  </a:lnTo>
                  <a:lnTo>
                    <a:pt x="1366" y="829"/>
                  </a:lnTo>
                  <a:lnTo>
                    <a:pt x="1366" y="0"/>
                  </a:lnTo>
                  <a:lnTo>
                    <a:pt x="0" y="0"/>
                  </a:lnTo>
                  <a:moveTo>
                    <a:pt x="1319" y="781"/>
                  </a:moveTo>
                  <a:lnTo>
                    <a:pt x="48" y="781"/>
                  </a:lnTo>
                  <a:lnTo>
                    <a:pt x="48" y="48"/>
                  </a:lnTo>
                  <a:lnTo>
                    <a:pt x="1319" y="48"/>
                  </a:lnTo>
                  <a:lnTo>
                    <a:pt x="1319" y="781"/>
                  </a:lnTo>
                  <a:moveTo>
                    <a:pt x="1319" y="781"/>
                  </a:moveTo>
                  <a:lnTo>
                    <a:pt x="1319" y="7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8">
              <a:extLst>
                <a:ext uri="{FF2B5EF4-FFF2-40B4-BE49-F238E27FC236}">
                  <a16:creationId xmlns:a16="http://schemas.microsoft.com/office/drawing/2014/main" id="{4D1357DF-08B5-4FFE-8E85-011FFB4A2933}"/>
                </a:ext>
              </a:extLst>
            </p:cNvPr>
            <p:cNvSpPr>
              <a:spLocks noEditPoints="1"/>
            </p:cNvSpPr>
            <p:nvPr userDrawn="1"/>
          </p:nvSpPr>
          <p:spPr bwMode="auto">
            <a:xfrm>
              <a:off x="1452563" y="2316163"/>
              <a:ext cx="1300163" cy="1477962"/>
            </a:xfrm>
            <a:custGeom>
              <a:avLst/>
              <a:gdLst>
                <a:gd name="T0" fmla="*/ 182 w 650"/>
                <a:gd name="T1" fmla="*/ 617 h 739"/>
                <a:gd name="T2" fmla="*/ 88 w 650"/>
                <a:gd name="T3" fmla="*/ 547 h 739"/>
                <a:gd name="T4" fmla="*/ 0 w 650"/>
                <a:gd name="T5" fmla="*/ 325 h 739"/>
                <a:gd name="T6" fmla="*/ 325 w 650"/>
                <a:gd name="T7" fmla="*/ 0 h 739"/>
                <a:gd name="T8" fmla="*/ 626 w 650"/>
                <a:gd name="T9" fmla="*/ 202 h 739"/>
                <a:gd name="T10" fmla="*/ 649 w 650"/>
                <a:gd name="T11" fmla="*/ 297 h 739"/>
                <a:gd name="T12" fmla="*/ 650 w 650"/>
                <a:gd name="T13" fmla="*/ 325 h 739"/>
                <a:gd name="T14" fmla="*/ 571 w 650"/>
                <a:gd name="T15" fmla="*/ 537 h 739"/>
                <a:gd name="T16" fmla="*/ 597 w 650"/>
                <a:gd name="T17" fmla="*/ 739 h 739"/>
                <a:gd name="T18" fmla="*/ 465 w 650"/>
                <a:gd name="T19" fmla="*/ 618 h 739"/>
                <a:gd name="T20" fmla="*/ 325 w 650"/>
                <a:gd name="T21" fmla="*/ 650 h 739"/>
                <a:gd name="T22" fmla="*/ 182 w 650"/>
                <a:gd name="T23" fmla="*/ 617 h 739"/>
                <a:gd name="T24" fmla="*/ 512 w 650"/>
                <a:gd name="T25" fmla="*/ 466 h 739"/>
                <a:gd name="T26" fmla="*/ 512 w 650"/>
                <a:gd name="T27" fmla="*/ 418 h 739"/>
                <a:gd name="T28" fmla="*/ 138 w 650"/>
                <a:gd name="T29" fmla="*/ 418 h 739"/>
                <a:gd name="T30" fmla="*/ 138 w 650"/>
                <a:gd name="T31" fmla="*/ 466 h 739"/>
                <a:gd name="T32" fmla="*/ 512 w 650"/>
                <a:gd name="T33" fmla="*/ 466 h 739"/>
                <a:gd name="T34" fmla="*/ 512 w 650"/>
                <a:gd name="T35" fmla="*/ 366 h 739"/>
                <a:gd name="T36" fmla="*/ 512 w 650"/>
                <a:gd name="T37" fmla="*/ 318 h 739"/>
                <a:gd name="T38" fmla="*/ 138 w 650"/>
                <a:gd name="T39" fmla="*/ 318 h 739"/>
                <a:gd name="T40" fmla="*/ 138 w 650"/>
                <a:gd name="T41" fmla="*/ 366 h 739"/>
                <a:gd name="T42" fmla="*/ 512 w 650"/>
                <a:gd name="T43" fmla="*/ 366 h 739"/>
                <a:gd name="T44" fmla="*/ 512 w 650"/>
                <a:gd name="T45" fmla="*/ 267 h 739"/>
                <a:gd name="T46" fmla="*/ 512 w 650"/>
                <a:gd name="T47" fmla="*/ 219 h 739"/>
                <a:gd name="T48" fmla="*/ 138 w 650"/>
                <a:gd name="T49" fmla="*/ 219 h 739"/>
                <a:gd name="T50" fmla="*/ 138 w 650"/>
                <a:gd name="T51" fmla="*/ 267 h 739"/>
                <a:gd name="T52" fmla="*/ 512 w 650"/>
                <a:gd name="T53" fmla="*/ 267 h 739"/>
                <a:gd name="T54" fmla="*/ 512 w 650"/>
                <a:gd name="T55" fmla="*/ 267 h 739"/>
                <a:gd name="T56" fmla="*/ 512 w 650"/>
                <a:gd name="T57" fmla="*/ 267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0" h="739">
                  <a:moveTo>
                    <a:pt x="182" y="617"/>
                  </a:moveTo>
                  <a:cubicBezTo>
                    <a:pt x="146" y="600"/>
                    <a:pt x="115" y="576"/>
                    <a:pt x="88" y="547"/>
                  </a:cubicBezTo>
                  <a:cubicBezTo>
                    <a:pt x="33" y="489"/>
                    <a:pt x="0" y="411"/>
                    <a:pt x="0" y="325"/>
                  </a:cubicBezTo>
                  <a:cubicBezTo>
                    <a:pt x="0" y="145"/>
                    <a:pt x="145" y="0"/>
                    <a:pt x="325" y="0"/>
                  </a:cubicBezTo>
                  <a:cubicBezTo>
                    <a:pt x="461" y="0"/>
                    <a:pt x="578" y="84"/>
                    <a:pt x="626" y="202"/>
                  </a:cubicBezTo>
                  <a:cubicBezTo>
                    <a:pt x="638" y="232"/>
                    <a:pt x="646" y="264"/>
                    <a:pt x="649" y="297"/>
                  </a:cubicBezTo>
                  <a:cubicBezTo>
                    <a:pt x="650" y="306"/>
                    <a:pt x="650" y="315"/>
                    <a:pt x="650" y="325"/>
                  </a:cubicBezTo>
                  <a:cubicBezTo>
                    <a:pt x="650" y="406"/>
                    <a:pt x="620" y="480"/>
                    <a:pt x="571" y="537"/>
                  </a:cubicBezTo>
                  <a:cubicBezTo>
                    <a:pt x="597" y="739"/>
                    <a:pt x="597" y="739"/>
                    <a:pt x="597" y="739"/>
                  </a:cubicBezTo>
                  <a:cubicBezTo>
                    <a:pt x="465" y="618"/>
                    <a:pt x="465" y="618"/>
                    <a:pt x="465" y="618"/>
                  </a:cubicBezTo>
                  <a:cubicBezTo>
                    <a:pt x="422" y="639"/>
                    <a:pt x="375" y="650"/>
                    <a:pt x="325" y="650"/>
                  </a:cubicBezTo>
                  <a:cubicBezTo>
                    <a:pt x="274" y="650"/>
                    <a:pt x="225" y="638"/>
                    <a:pt x="182" y="617"/>
                  </a:cubicBezTo>
                  <a:close/>
                  <a:moveTo>
                    <a:pt x="512" y="466"/>
                  </a:moveTo>
                  <a:cubicBezTo>
                    <a:pt x="512" y="418"/>
                    <a:pt x="512" y="418"/>
                    <a:pt x="512" y="418"/>
                  </a:cubicBezTo>
                  <a:cubicBezTo>
                    <a:pt x="138" y="418"/>
                    <a:pt x="138" y="418"/>
                    <a:pt x="138" y="418"/>
                  </a:cubicBezTo>
                  <a:cubicBezTo>
                    <a:pt x="138" y="466"/>
                    <a:pt x="138" y="466"/>
                    <a:pt x="138" y="466"/>
                  </a:cubicBezTo>
                  <a:lnTo>
                    <a:pt x="512" y="466"/>
                  </a:lnTo>
                  <a:close/>
                  <a:moveTo>
                    <a:pt x="512" y="366"/>
                  </a:moveTo>
                  <a:cubicBezTo>
                    <a:pt x="512" y="318"/>
                    <a:pt x="512" y="318"/>
                    <a:pt x="512" y="318"/>
                  </a:cubicBezTo>
                  <a:cubicBezTo>
                    <a:pt x="138" y="318"/>
                    <a:pt x="138" y="318"/>
                    <a:pt x="138" y="318"/>
                  </a:cubicBezTo>
                  <a:cubicBezTo>
                    <a:pt x="138" y="366"/>
                    <a:pt x="138" y="366"/>
                    <a:pt x="138" y="366"/>
                  </a:cubicBezTo>
                  <a:lnTo>
                    <a:pt x="512" y="366"/>
                  </a:lnTo>
                  <a:close/>
                  <a:moveTo>
                    <a:pt x="512" y="267"/>
                  </a:moveTo>
                  <a:cubicBezTo>
                    <a:pt x="512" y="219"/>
                    <a:pt x="512" y="219"/>
                    <a:pt x="512" y="219"/>
                  </a:cubicBezTo>
                  <a:cubicBezTo>
                    <a:pt x="138" y="219"/>
                    <a:pt x="138" y="219"/>
                    <a:pt x="138" y="219"/>
                  </a:cubicBezTo>
                  <a:cubicBezTo>
                    <a:pt x="138" y="267"/>
                    <a:pt x="138" y="267"/>
                    <a:pt x="138" y="267"/>
                  </a:cubicBezTo>
                  <a:lnTo>
                    <a:pt x="512" y="267"/>
                  </a:lnTo>
                  <a:close/>
                  <a:moveTo>
                    <a:pt x="512" y="267"/>
                  </a:moveTo>
                  <a:cubicBezTo>
                    <a:pt x="512" y="267"/>
                    <a:pt x="512" y="267"/>
                    <a:pt x="512" y="267"/>
                  </a:cubicBezTo>
                </a:path>
              </a:pathLst>
            </a:custGeom>
            <a:solidFill>
              <a:srgbClr val="FCF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9">
              <a:extLst>
                <a:ext uri="{FF2B5EF4-FFF2-40B4-BE49-F238E27FC236}">
                  <a16:creationId xmlns:a16="http://schemas.microsoft.com/office/drawing/2014/main" id="{C71EA266-677D-4524-ABA4-E081484241E7}"/>
                </a:ext>
              </a:extLst>
            </p:cNvPr>
            <p:cNvSpPr>
              <a:spLocks noChangeArrowheads="1"/>
            </p:cNvSpPr>
            <p:nvPr userDrawn="1"/>
          </p:nvSpPr>
          <p:spPr bwMode="auto">
            <a:xfrm>
              <a:off x="1728788" y="3152775"/>
              <a:ext cx="747713" cy="95250"/>
            </a:xfrm>
            <a:prstGeom prst="rect">
              <a:avLst/>
            </a:prstGeom>
            <a:solidFill>
              <a:srgbClr val="7C6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30">
              <a:extLst>
                <a:ext uri="{FF2B5EF4-FFF2-40B4-BE49-F238E27FC236}">
                  <a16:creationId xmlns:a16="http://schemas.microsoft.com/office/drawing/2014/main" id="{37AEE1DC-F3EE-4CB9-90BF-5AFE0E842FBF}"/>
                </a:ext>
              </a:extLst>
            </p:cNvPr>
            <p:cNvSpPr>
              <a:spLocks noChangeArrowheads="1"/>
            </p:cNvSpPr>
            <p:nvPr userDrawn="1"/>
          </p:nvSpPr>
          <p:spPr bwMode="auto">
            <a:xfrm>
              <a:off x="1728788" y="2952750"/>
              <a:ext cx="747713" cy="95250"/>
            </a:xfrm>
            <a:prstGeom prst="rect">
              <a:avLst/>
            </a:prstGeom>
            <a:solidFill>
              <a:srgbClr val="7C6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31">
              <a:extLst>
                <a:ext uri="{FF2B5EF4-FFF2-40B4-BE49-F238E27FC236}">
                  <a16:creationId xmlns:a16="http://schemas.microsoft.com/office/drawing/2014/main" id="{C4011790-5AC1-4E3A-88EC-98D06111E3CE}"/>
                </a:ext>
              </a:extLst>
            </p:cNvPr>
            <p:cNvSpPr>
              <a:spLocks noChangeArrowheads="1"/>
            </p:cNvSpPr>
            <p:nvPr userDrawn="1"/>
          </p:nvSpPr>
          <p:spPr bwMode="auto">
            <a:xfrm>
              <a:off x="1728788" y="2754313"/>
              <a:ext cx="747713" cy="95250"/>
            </a:xfrm>
            <a:prstGeom prst="rect">
              <a:avLst/>
            </a:prstGeom>
            <a:solidFill>
              <a:srgbClr val="7C6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日期占位符 1">
            <a:extLst>
              <a:ext uri="{FF2B5EF4-FFF2-40B4-BE49-F238E27FC236}">
                <a16:creationId xmlns:a16="http://schemas.microsoft.com/office/drawing/2014/main" id="{B64FF60A-69D1-488F-888C-214257363F4F}"/>
              </a:ext>
            </a:extLst>
          </p:cNvPr>
          <p:cNvSpPr>
            <a:spLocks noGrp="1"/>
          </p:cNvSpPr>
          <p:nvPr>
            <p:ph type="dt" sz="half" idx="10"/>
          </p:nvPr>
        </p:nvSpPr>
        <p:spPr/>
        <p:txBody>
          <a:bodyPr/>
          <a:lstStyle>
            <a:lvl1pPr>
              <a:defRPr>
                <a:solidFill>
                  <a:schemeClr val="bg1"/>
                </a:solidFill>
              </a:defRPr>
            </a:lvl1pPr>
          </a:lstStyle>
          <a:p>
            <a:fld id="{6489D9C7-5DC6-4263-87FF-7C99F6FB63C3}" type="datetime1">
              <a:rPr lang="zh-CN" altLang="en-US" smtClean="0"/>
              <a:pPr/>
              <a:t>2019/5/14</a:t>
            </a:fld>
            <a:endParaRPr lang="zh-CN" altLang="en-US"/>
          </a:p>
        </p:txBody>
      </p:sp>
      <p:sp>
        <p:nvSpPr>
          <p:cNvPr id="3" name="页脚占位符 2">
            <a:extLst>
              <a:ext uri="{FF2B5EF4-FFF2-40B4-BE49-F238E27FC236}">
                <a16:creationId xmlns:a16="http://schemas.microsoft.com/office/drawing/2014/main" id="{89198784-4417-4FF7-8E70-4DC31BA69B8F}"/>
              </a:ext>
            </a:extLst>
          </p:cNvPr>
          <p:cNvSpPr>
            <a:spLocks noGrp="1"/>
          </p:cNvSpPr>
          <p:nvPr>
            <p:ph type="ftr" sz="quarter" idx="11"/>
          </p:nvPr>
        </p:nvSpPr>
        <p:spPr/>
        <p:txBody>
          <a:bodyPr/>
          <a:lstStyle>
            <a:lvl1pPr>
              <a:defRPr>
                <a:solidFill>
                  <a:schemeClr val="bg1"/>
                </a:solidFill>
              </a:defRPr>
            </a:lvl1p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4F55FBC8-BA84-44E8-862C-84A4CB63C698}"/>
              </a:ext>
            </a:extLst>
          </p:cNvPr>
          <p:cNvSpPr>
            <a:spLocks noGrp="1"/>
          </p:cNvSpPr>
          <p:nvPr>
            <p:ph type="sldNum" sz="quarter" idx="12"/>
          </p:nvPr>
        </p:nvSpPr>
        <p:spPr/>
        <p:txBody>
          <a:bodyPr/>
          <a:lstStyle>
            <a:lvl1pPr>
              <a:defRPr>
                <a:solidFill>
                  <a:schemeClr val="bg1"/>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id="{46CE1DE3-6485-4A4D-9C59-4CFD3075A986}"/>
              </a:ext>
            </a:extLst>
          </p:cNvPr>
          <p:cNvSpPr>
            <a:spLocks noGrp="1"/>
          </p:cNvSpPr>
          <p:nvPr>
            <p:ph type="dt" sz="half" idx="10"/>
          </p:nvPr>
        </p:nvSpPr>
        <p:spPr/>
        <p:txBody>
          <a:bodyPr/>
          <a:lstStyle/>
          <a:p>
            <a:fld id="{6489D9C7-5DC6-4263-87FF-7C99F6FB63C3}" type="datetime1">
              <a:rPr lang="zh-CN" altLang="en-US" smtClean="0"/>
              <a:pPr/>
              <a:t>2019/5/14</a:t>
            </a:fld>
            <a:endParaRPr lang="zh-CN" altLang="en-US"/>
          </a:p>
        </p:txBody>
      </p:sp>
      <p:sp>
        <p:nvSpPr>
          <p:cNvPr id="5" name="页脚占位符 4">
            <a:extLst>
              <a:ext uri="{FF2B5EF4-FFF2-40B4-BE49-F238E27FC236}">
                <a16:creationId xmlns:a16="http://schemas.microsoft.com/office/drawing/2014/main" id="{DBACCE44-29FD-48DF-841F-65199C6218BA}"/>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9B03F36E-1829-4D5C-81FF-6DEFC1F4A573}"/>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a16="http://schemas.microsoft.com/office/drawing/2014/main" id="{F45F3B9A-345D-486B-B986-C3F51787F476}"/>
              </a:ext>
            </a:extLst>
          </p:cNvPr>
          <p:cNvSpPr>
            <a:spLocks noGrp="1"/>
          </p:cNvSpPr>
          <p:nvPr>
            <p:ph type="dt" sz="half" idx="10"/>
          </p:nvPr>
        </p:nvSpPr>
        <p:spPr/>
        <p:txBody>
          <a:bodyPr/>
          <a:lstStyle/>
          <a:p>
            <a:fld id="{6489D9C7-5DC6-4263-87FF-7C99F6FB63C3}" type="datetime1">
              <a:rPr lang="zh-CN" altLang="en-US" smtClean="0"/>
              <a:pPr/>
              <a:t>2019/5/14</a:t>
            </a:fld>
            <a:endParaRPr lang="zh-CN" altLang="en-US"/>
          </a:p>
        </p:txBody>
      </p:sp>
      <p:sp>
        <p:nvSpPr>
          <p:cNvPr id="4" name="页脚占位符 3">
            <a:extLst>
              <a:ext uri="{FF2B5EF4-FFF2-40B4-BE49-F238E27FC236}">
                <a16:creationId xmlns:a16="http://schemas.microsoft.com/office/drawing/2014/main" id="{3870F127-5E49-4C2E-A279-C016B1C2A8D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9A673FFB-1F71-4D3E-88FD-45C8863392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17" name="Rectangle 10"/>
          <p:cNvSpPr/>
          <p:nvPr userDrawn="1"/>
        </p:nvSpPr>
        <p:spPr>
          <a:xfrm>
            <a:off x="0" y="3305884"/>
            <a:ext cx="12192000" cy="35521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标题 1"/>
          <p:cNvSpPr>
            <a:spLocks noGrp="1"/>
          </p:cNvSpPr>
          <p:nvPr>
            <p:ph type="ctrTitle" hasCustomPrompt="1"/>
          </p:nvPr>
        </p:nvSpPr>
        <p:spPr>
          <a:xfrm>
            <a:off x="4355838" y="3796966"/>
            <a:ext cx="3624399" cy="655784"/>
          </a:xfrm>
        </p:spPr>
        <p:txBody>
          <a:bodyPr anchor="ctr">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4355838" y="4735207"/>
            <a:ext cx="3624399"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4355838" y="5050841"/>
            <a:ext cx="3624399"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grpSp>
        <p:nvGrpSpPr>
          <p:cNvPr id="16" name="组合 15">
            <a:extLst>
              <a:ext uri="{FF2B5EF4-FFF2-40B4-BE49-F238E27FC236}">
                <a16:creationId xmlns:a16="http://schemas.microsoft.com/office/drawing/2014/main" id="{03EFA4D7-CBBF-4D96-8884-6DF8E63B86B2}"/>
              </a:ext>
            </a:extLst>
          </p:cNvPr>
          <p:cNvGrpSpPr/>
          <p:nvPr userDrawn="1"/>
        </p:nvGrpSpPr>
        <p:grpSpPr>
          <a:xfrm>
            <a:off x="4638279" y="1199874"/>
            <a:ext cx="2915442" cy="2455864"/>
            <a:chOff x="1450975" y="2316163"/>
            <a:chExt cx="2900363" cy="2443162"/>
          </a:xfrm>
        </p:grpSpPr>
        <p:sp>
          <p:nvSpPr>
            <p:cNvPr id="25" name="Freeform 16">
              <a:extLst>
                <a:ext uri="{FF2B5EF4-FFF2-40B4-BE49-F238E27FC236}">
                  <a16:creationId xmlns:a16="http://schemas.microsoft.com/office/drawing/2014/main" id="{7B62E163-AA5E-43A2-BBC6-E1E03F99FE04}"/>
                </a:ext>
              </a:extLst>
            </p:cNvPr>
            <p:cNvSpPr>
              <a:spLocks noEditPoints="1"/>
            </p:cNvSpPr>
            <p:nvPr userDrawn="1"/>
          </p:nvSpPr>
          <p:spPr bwMode="auto">
            <a:xfrm>
              <a:off x="1450975" y="4416425"/>
              <a:ext cx="2900363" cy="342900"/>
            </a:xfrm>
            <a:custGeom>
              <a:avLst/>
              <a:gdLst>
                <a:gd name="T0" fmla="*/ 1451 w 1451"/>
                <a:gd name="T1" fmla="*/ 0 h 172"/>
                <a:gd name="T2" fmla="*/ 1451 w 1451"/>
                <a:gd name="T3" fmla="*/ 88 h 172"/>
                <a:gd name="T4" fmla="*/ 1367 w 1451"/>
                <a:gd name="T5" fmla="*/ 172 h 172"/>
                <a:gd name="T6" fmla="*/ 84 w 1451"/>
                <a:gd name="T7" fmla="*/ 172 h 172"/>
                <a:gd name="T8" fmla="*/ 0 w 1451"/>
                <a:gd name="T9" fmla="*/ 88 h 172"/>
                <a:gd name="T10" fmla="*/ 0 w 1451"/>
                <a:gd name="T11" fmla="*/ 0 h 172"/>
                <a:gd name="T12" fmla="*/ 511 w 1451"/>
                <a:gd name="T13" fmla="*/ 0 h 172"/>
                <a:gd name="T14" fmla="*/ 588 w 1451"/>
                <a:gd name="T15" fmla="*/ 77 h 172"/>
                <a:gd name="T16" fmla="*/ 863 w 1451"/>
                <a:gd name="T17" fmla="*/ 77 h 172"/>
                <a:gd name="T18" fmla="*/ 940 w 1451"/>
                <a:gd name="T19" fmla="*/ 0 h 172"/>
                <a:gd name="T20" fmla="*/ 1451 w 1451"/>
                <a:gd name="T21" fmla="*/ 0 h 172"/>
                <a:gd name="T22" fmla="*/ 1451 w 1451"/>
                <a:gd name="T23" fmla="*/ 0 h 172"/>
                <a:gd name="T24" fmla="*/ 1451 w 1451"/>
                <a:gd name="T25"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1" h="172">
                  <a:moveTo>
                    <a:pt x="1451" y="0"/>
                  </a:moveTo>
                  <a:cubicBezTo>
                    <a:pt x="1451" y="88"/>
                    <a:pt x="1451" y="88"/>
                    <a:pt x="1451" y="88"/>
                  </a:cubicBezTo>
                  <a:cubicBezTo>
                    <a:pt x="1451" y="134"/>
                    <a:pt x="1413" y="172"/>
                    <a:pt x="1367" y="172"/>
                  </a:cubicBezTo>
                  <a:cubicBezTo>
                    <a:pt x="84" y="172"/>
                    <a:pt x="84" y="172"/>
                    <a:pt x="84" y="172"/>
                  </a:cubicBezTo>
                  <a:cubicBezTo>
                    <a:pt x="38" y="172"/>
                    <a:pt x="0" y="134"/>
                    <a:pt x="0" y="88"/>
                  </a:cubicBezTo>
                  <a:cubicBezTo>
                    <a:pt x="0" y="0"/>
                    <a:pt x="0" y="0"/>
                    <a:pt x="0" y="0"/>
                  </a:cubicBezTo>
                  <a:cubicBezTo>
                    <a:pt x="511" y="0"/>
                    <a:pt x="511" y="0"/>
                    <a:pt x="511" y="0"/>
                  </a:cubicBezTo>
                  <a:cubicBezTo>
                    <a:pt x="511" y="42"/>
                    <a:pt x="545" y="77"/>
                    <a:pt x="588" y="77"/>
                  </a:cubicBezTo>
                  <a:cubicBezTo>
                    <a:pt x="863" y="77"/>
                    <a:pt x="863" y="77"/>
                    <a:pt x="863" y="77"/>
                  </a:cubicBezTo>
                  <a:cubicBezTo>
                    <a:pt x="906" y="77"/>
                    <a:pt x="940" y="42"/>
                    <a:pt x="940" y="0"/>
                  </a:cubicBezTo>
                  <a:lnTo>
                    <a:pt x="1451" y="0"/>
                  </a:lnTo>
                  <a:close/>
                  <a:moveTo>
                    <a:pt x="1451" y="0"/>
                  </a:moveTo>
                  <a:cubicBezTo>
                    <a:pt x="1451" y="0"/>
                    <a:pt x="1451" y="0"/>
                    <a:pt x="1451" y="0"/>
                  </a:cubicBezTo>
                </a:path>
              </a:pathLst>
            </a:custGeom>
            <a:solidFill>
              <a:srgbClr val="E77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7">
              <a:extLst>
                <a:ext uri="{FF2B5EF4-FFF2-40B4-BE49-F238E27FC236}">
                  <a16:creationId xmlns:a16="http://schemas.microsoft.com/office/drawing/2014/main" id="{9941D04F-E770-4EC3-AF21-ABD415A6FFE8}"/>
                </a:ext>
              </a:extLst>
            </p:cNvPr>
            <p:cNvSpPr>
              <a:spLocks noEditPoints="1"/>
            </p:cNvSpPr>
            <p:nvPr userDrawn="1"/>
          </p:nvSpPr>
          <p:spPr bwMode="auto">
            <a:xfrm>
              <a:off x="1628775" y="2719388"/>
              <a:ext cx="2544763" cy="1697037"/>
            </a:xfrm>
            <a:custGeom>
              <a:avLst/>
              <a:gdLst>
                <a:gd name="T0" fmla="*/ 1273 w 1273"/>
                <a:gd name="T1" fmla="*/ 65 h 848"/>
                <a:gd name="T2" fmla="*/ 1273 w 1273"/>
                <a:gd name="T3" fmla="*/ 848 h 848"/>
                <a:gd name="T4" fmla="*/ 0 w 1273"/>
                <a:gd name="T5" fmla="*/ 848 h 848"/>
                <a:gd name="T6" fmla="*/ 0 w 1273"/>
                <a:gd name="T7" fmla="*/ 345 h 848"/>
                <a:gd name="T8" fmla="*/ 94 w 1273"/>
                <a:gd name="T9" fmla="*/ 415 h 848"/>
                <a:gd name="T10" fmla="*/ 94 w 1273"/>
                <a:gd name="T11" fmla="*/ 753 h 848"/>
                <a:gd name="T12" fmla="*/ 1179 w 1273"/>
                <a:gd name="T13" fmla="*/ 753 h 848"/>
                <a:gd name="T14" fmla="*/ 1179 w 1273"/>
                <a:gd name="T15" fmla="*/ 95 h 848"/>
                <a:gd name="T16" fmla="*/ 561 w 1273"/>
                <a:gd name="T17" fmla="*/ 95 h 848"/>
                <a:gd name="T18" fmla="*/ 538 w 1273"/>
                <a:gd name="T19" fmla="*/ 0 h 848"/>
                <a:gd name="T20" fmla="*/ 1209 w 1273"/>
                <a:gd name="T21" fmla="*/ 0 h 848"/>
                <a:gd name="T22" fmla="*/ 1273 w 1273"/>
                <a:gd name="T23" fmla="*/ 65 h 848"/>
                <a:gd name="T24" fmla="*/ 1273 w 1273"/>
                <a:gd name="T25" fmla="*/ 65 h 848"/>
                <a:gd name="T26" fmla="*/ 1273 w 1273"/>
                <a:gd name="T27" fmla="*/ 65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3" h="848">
                  <a:moveTo>
                    <a:pt x="1273" y="65"/>
                  </a:moveTo>
                  <a:cubicBezTo>
                    <a:pt x="1273" y="848"/>
                    <a:pt x="1273" y="848"/>
                    <a:pt x="1273" y="848"/>
                  </a:cubicBezTo>
                  <a:cubicBezTo>
                    <a:pt x="0" y="848"/>
                    <a:pt x="0" y="848"/>
                    <a:pt x="0" y="848"/>
                  </a:cubicBezTo>
                  <a:cubicBezTo>
                    <a:pt x="0" y="345"/>
                    <a:pt x="0" y="345"/>
                    <a:pt x="0" y="345"/>
                  </a:cubicBezTo>
                  <a:cubicBezTo>
                    <a:pt x="27" y="374"/>
                    <a:pt x="58" y="398"/>
                    <a:pt x="94" y="415"/>
                  </a:cubicBezTo>
                  <a:cubicBezTo>
                    <a:pt x="94" y="753"/>
                    <a:pt x="94" y="753"/>
                    <a:pt x="94" y="753"/>
                  </a:cubicBezTo>
                  <a:cubicBezTo>
                    <a:pt x="1179" y="753"/>
                    <a:pt x="1179" y="753"/>
                    <a:pt x="1179" y="753"/>
                  </a:cubicBezTo>
                  <a:cubicBezTo>
                    <a:pt x="1179" y="95"/>
                    <a:pt x="1179" y="95"/>
                    <a:pt x="1179" y="95"/>
                  </a:cubicBezTo>
                  <a:cubicBezTo>
                    <a:pt x="561" y="95"/>
                    <a:pt x="561" y="95"/>
                    <a:pt x="561" y="95"/>
                  </a:cubicBezTo>
                  <a:cubicBezTo>
                    <a:pt x="558" y="62"/>
                    <a:pt x="550" y="30"/>
                    <a:pt x="538" y="0"/>
                  </a:cubicBezTo>
                  <a:cubicBezTo>
                    <a:pt x="1209" y="0"/>
                    <a:pt x="1209" y="0"/>
                    <a:pt x="1209" y="0"/>
                  </a:cubicBezTo>
                  <a:cubicBezTo>
                    <a:pt x="1244" y="0"/>
                    <a:pt x="1273" y="29"/>
                    <a:pt x="1273" y="65"/>
                  </a:cubicBezTo>
                  <a:close/>
                  <a:moveTo>
                    <a:pt x="1273" y="65"/>
                  </a:moveTo>
                  <a:cubicBezTo>
                    <a:pt x="1273" y="65"/>
                    <a:pt x="1273" y="65"/>
                    <a:pt x="1273" y="65"/>
                  </a:cubicBezTo>
                </a:path>
              </a:pathLst>
            </a:custGeom>
            <a:solidFill>
              <a:srgbClr val="7C66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8">
              <a:extLst>
                <a:ext uri="{FF2B5EF4-FFF2-40B4-BE49-F238E27FC236}">
                  <a16:creationId xmlns:a16="http://schemas.microsoft.com/office/drawing/2014/main" id="{B9FEB65D-E45E-4DA5-9FEE-CB3B416B2D8C}"/>
                </a:ext>
              </a:extLst>
            </p:cNvPr>
            <p:cNvSpPr>
              <a:spLocks noEditPoints="1"/>
            </p:cNvSpPr>
            <p:nvPr userDrawn="1"/>
          </p:nvSpPr>
          <p:spPr bwMode="auto">
            <a:xfrm>
              <a:off x="3567113" y="3503613"/>
              <a:ext cx="417513" cy="722312"/>
            </a:xfrm>
            <a:custGeom>
              <a:avLst/>
              <a:gdLst>
                <a:gd name="T0" fmla="*/ 263 w 263"/>
                <a:gd name="T1" fmla="*/ 0 h 455"/>
                <a:gd name="T2" fmla="*/ 263 w 263"/>
                <a:gd name="T3" fmla="*/ 455 h 455"/>
                <a:gd name="T4" fmla="*/ 0 w 263"/>
                <a:gd name="T5" fmla="*/ 455 h 455"/>
                <a:gd name="T6" fmla="*/ 263 w 263"/>
                <a:gd name="T7" fmla="*/ 0 h 455"/>
                <a:gd name="T8" fmla="*/ 263 w 263"/>
                <a:gd name="T9" fmla="*/ 0 h 455"/>
                <a:gd name="T10" fmla="*/ 263 w 263"/>
                <a:gd name="T11" fmla="*/ 0 h 455"/>
              </a:gdLst>
              <a:ahLst/>
              <a:cxnLst>
                <a:cxn ang="0">
                  <a:pos x="T0" y="T1"/>
                </a:cxn>
                <a:cxn ang="0">
                  <a:pos x="T2" y="T3"/>
                </a:cxn>
                <a:cxn ang="0">
                  <a:pos x="T4" y="T5"/>
                </a:cxn>
                <a:cxn ang="0">
                  <a:pos x="T6" y="T7"/>
                </a:cxn>
                <a:cxn ang="0">
                  <a:pos x="T8" y="T9"/>
                </a:cxn>
                <a:cxn ang="0">
                  <a:pos x="T10" y="T11"/>
                </a:cxn>
              </a:cxnLst>
              <a:rect l="0" t="0" r="r" b="b"/>
              <a:pathLst>
                <a:path w="263" h="455">
                  <a:moveTo>
                    <a:pt x="263" y="0"/>
                  </a:moveTo>
                  <a:lnTo>
                    <a:pt x="263" y="455"/>
                  </a:lnTo>
                  <a:lnTo>
                    <a:pt x="0" y="455"/>
                  </a:lnTo>
                  <a:lnTo>
                    <a:pt x="263" y="0"/>
                  </a:lnTo>
                  <a:close/>
                  <a:moveTo>
                    <a:pt x="263" y="0"/>
                  </a:moveTo>
                  <a:lnTo>
                    <a:pt x="263" y="0"/>
                  </a:lnTo>
                  <a:close/>
                </a:path>
              </a:pathLst>
            </a:custGeom>
            <a:solidFill>
              <a:srgbClr val="FCF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9">
              <a:extLst>
                <a:ext uri="{FF2B5EF4-FFF2-40B4-BE49-F238E27FC236}">
                  <a16:creationId xmlns:a16="http://schemas.microsoft.com/office/drawing/2014/main" id="{CCB97115-1E09-44F4-884F-C309FC37BE66}"/>
                </a:ext>
              </a:extLst>
            </p:cNvPr>
            <p:cNvSpPr>
              <a:spLocks noEditPoints="1"/>
            </p:cNvSpPr>
            <p:nvPr userDrawn="1"/>
          </p:nvSpPr>
          <p:spPr bwMode="auto">
            <a:xfrm>
              <a:off x="3567113" y="3503613"/>
              <a:ext cx="417513" cy="722312"/>
            </a:xfrm>
            <a:custGeom>
              <a:avLst/>
              <a:gdLst>
                <a:gd name="T0" fmla="*/ 263 w 263"/>
                <a:gd name="T1" fmla="*/ 0 h 455"/>
                <a:gd name="T2" fmla="*/ 263 w 263"/>
                <a:gd name="T3" fmla="*/ 455 h 455"/>
                <a:gd name="T4" fmla="*/ 0 w 263"/>
                <a:gd name="T5" fmla="*/ 455 h 455"/>
                <a:gd name="T6" fmla="*/ 263 w 263"/>
                <a:gd name="T7" fmla="*/ 0 h 455"/>
                <a:gd name="T8" fmla="*/ 263 w 263"/>
                <a:gd name="T9" fmla="*/ 0 h 455"/>
                <a:gd name="T10" fmla="*/ 263 w 263"/>
                <a:gd name="T11" fmla="*/ 0 h 455"/>
              </a:gdLst>
              <a:ahLst/>
              <a:cxnLst>
                <a:cxn ang="0">
                  <a:pos x="T0" y="T1"/>
                </a:cxn>
                <a:cxn ang="0">
                  <a:pos x="T2" y="T3"/>
                </a:cxn>
                <a:cxn ang="0">
                  <a:pos x="T4" y="T5"/>
                </a:cxn>
                <a:cxn ang="0">
                  <a:pos x="T6" y="T7"/>
                </a:cxn>
                <a:cxn ang="0">
                  <a:pos x="T8" y="T9"/>
                </a:cxn>
                <a:cxn ang="0">
                  <a:pos x="T10" y="T11"/>
                </a:cxn>
              </a:cxnLst>
              <a:rect l="0" t="0" r="r" b="b"/>
              <a:pathLst>
                <a:path w="263" h="455">
                  <a:moveTo>
                    <a:pt x="263" y="0"/>
                  </a:moveTo>
                  <a:lnTo>
                    <a:pt x="263" y="455"/>
                  </a:lnTo>
                  <a:lnTo>
                    <a:pt x="0" y="455"/>
                  </a:lnTo>
                  <a:lnTo>
                    <a:pt x="263" y="0"/>
                  </a:lnTo>
                  <a:moveTo>
                    <a:pt x="263" y="0"/>
                  </a:moveTo>
                  <a:lnTo>
                    <a:pt x="2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0">
              <a:extLst>
                <a:ext uri="{FF2B5EF4-FFF2-40B4-BE49-F238E27FC236}">
                  <a16:creationId xmlns:a16="http://schemas.microsoft.com/office/drawing/2014/main" id="{98B499E0-8461-415A-A153-D43692302F03}"/>
                </a:ext>
              </a:extLst>
            </p:cNvPr>
            <p:cNvSpPr>
              <a:spLocks noEditPoints="1"/>
            </p:cNvSpPr>
            <p:nvPr userDrawn="1"/>
          </p:nvSpPr>
          <p:spPr bwMode="auto">
            <a:xfrm>
              <a:off x="2887663" y="2909888"/>
              <a:ext cx="1096963" cy="1316037"/>
            </a:xfrm>
            <a:custGeom>
              <a:avLst/>
              <a:gdLst>
                <a:gd name="T0" fmla="*/ 691 w 691"/>
                <a:gd name="T1" fmla="*/ 0 h 829"/>
                <a:gd name="T2" fmla="*/ 691 w 691"/>
                <a:gd name="T3" fmla="*/ 374 h 829"/>
                <a:gd name="T4" fmla="*/ 428 w 691"/>
                <a:gd name="T5" fmla="*/ 829 h 829"/>
                <a:gd name="T6" fmla="*/ 0 w 691"/>
                <a:gd name="T7" fmla="*/ 829 h 829"/>
                <a:gd name="T8" fmla="*/ 479 w 691"/>
                <a:gd name="T9" fmla="*/ 0 h 829"/>
                <a:gd name="T10" fmla="*/ 691 w 691"/>
                <a:gd name="T11" fmla="*/ 0 h 829"/>
                <a:gd name="T12" fmla="*/ 691 w 691"/>
                <a:gd name="T13" fmla="*/ 0 h 829"/>
                <a:gd name="T14" fmla="*/ 691 w 691"/>
                <a:gd name="T15" fmla="*/ 0 h 8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1" h="829">
                  <a:moveTo>
                    <a:pt x="691" y="0"/>
                  </a:moveTo>
                  <a:lnTo>
                    <a:pt x="691" y="374"/>
                  </a:lnTo>
                  <a:lnTo>
                    <a:pt x="428" y="829"/>
                  </a:lnTo>
                  <a:lnTo>
                    <a:pt x="0" y="829"/>
                  </a:lnTo>
                  <a:lnTo>
                    <a:pt x="479" y="0"/>
                  </a:lnTo>
                  <a:lnTo>
                    <a:pt x="691" y="0"/>
                  </a:lnTo>
                  <a:close/>
                  <a:moveTo>
                    <a:pt x="691" y="0"/>
                  </a:moveTo>
                  <a:lnTo>
                    <a:pt x="691" y="0"/>
                  </a:lnTo>
                  <a:close/>
                </a:path>
              </a:pathLst>
            </a:custGeom>
            <a:solidFill>
              <a:srgbClr val="88C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1">
              <a:extLst>
                <a:ext uri="{FF2B5EF4-FFF2-40B4-BE49-F238E27FC236}">
                  <a16:creationId xmlns:a16="http://schemas.microsoft.com/office/drawing/2014/main" id="{B49C4850-7BBF-48EA-80EA-E82EC618C0AD}"/>
                </a:ext>
              </a:extLst>
            </p:cNvPr>
            <p:cNvSpPr>
              <a:spLocks noEditPoints="1"/>
            </p:cNvSpPr>
            <p:nvPr userDrawn="1"/>
          </p:nvSpPr>
          <p:spPr bwMode="auto">
            <a:xfrm>
              <a:off x="2887663" y="2909888"/>
              <a:ext cx="1096963" cy="1316037"/>
            </a:xfrm>
            <a:custGeom>
              <a:avLst/>
              <a:gdLst>
                <a:gd name="T0" fmla="*/ 691 w 691"/>
                <a:gd name="T1" fmla="*/ 0 h 829"/>
                <a:gd name="T2" fmla="*/ 691 w 691"/>
                <a:gd name="T3" fmla="*/ 374 h 829"/>
                <a:gd name="T4" fmla="*/ 428 w 691"/>
                <a:gd name="T5" fmla="*/ 829 h 829"/>
                <a:gd name="T6" fmla="*/ 0 w 691"/>
                <a:gd name="T7" fmla="*/ 829 h 829"/>
                <a:gd name="T8" fmla="*/ 479 w 691"/>
                <a:gd name="T9" fmla="*/ 0 h 829"/>
                <a:gd name="T10" fmla="*/ 691 w 691"/>
                <a:gd name="T11" fmla="*/ 0 h 829"/>
                <a:gd name="T12" fmla="*/ 691 w 691"/>
                <a:gd name="T13" fmla="*/ 0 h 829"/>
                <a:gd name="T14" fmla="*/ 691 w 691"/>
                <a:gd name="T15" fmla="*/ 0 h 8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1" h="829">
                  <a:moveTo>
                    <a:pt x="691" y="0"/>
                  </a:moveTo>
                  <a:lnTo>
                    <a:pt x="691" y="374"/>
                  </a:lnTo>
                  <a:lnTo>
                    <a:pt x="428" y="829"/>
                  </a:lnTo>
                  <a:lnTo>
                    <a:pt x="0" y="829"/>
                  </a:lnTo>
                  <a:lnTo>
                    <a:pt x="479" y="0"/>
                  </a:lnTo>
                  <a:lnTo>
                    <a:pt x="691" y="0"/>
                  </a:lnTo>
                  <a:moveTo>
                    <a:pt x="691" y="0"/>
                  </a:moveTo>
                  <a:lnTo>
                    <a:pt x="69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2">
              <a:extLst>
                <a:ext uri="{FF2B5EF4-FFF2-40B4-BE49-F238E27FC236}">
                  <a16:creationId xmlns:a16="http://schemas.microsoft.com/office/drawing/2014/main" id="{03BE227E-4D14-4851-9119-64644D2D13E5}"/>
                </a:ext>
              </a:extLst>
            </p:cNvPr>
            <p:cNvSpPr>
              <a:spLocks noEditPoints="1"/>
            </p:cNvSpPr>
            <p:nvPr userDrawn="1"/>
          </p:nvSpPr>
          <p:spPr bwMode="auto">
            <a:xfrm>
              <a:off x="2641600" y="2909888"/>
              <a:ext cx="1006475" cy="1316037"/>
            </a:xfrm>
            <a:custGeom>
              <a:avLst/>
              <a:gdLst>
                <a:gd name="T0" fmla="*/ 634 w 634"/>
                <a:gd name="T1" fmla="*/ 0 h 829"/>
                <a:gd name="T2" fmla="*/ 155 w 634"/>
                <a:gd name="T3" fmla="*/ 829 h 829"/>
                <a:gd name="T4" fmla="*/ 0 w 634"/>
                <a:gd name="T5" fmla="*/ 829 h 829"/>
                <a:gd name="T6" fmla="*/ 479 w 634"/>
                <a:gd name="T7" fmla="*/ 0 h 829"/>
                <a:gd name="T8" fmla="*/ 634 w 634"/>
                <a:gd name="T9" fmla="*/ 0 h 829"/>
                <a:gd name="T10" fmla="*/ 634 w 634"/>
                <a:gd name="T11" fmla="*/ 0 h 829"/>
                <a:gd name="T12" fmla="*/ 634 w 634"/>
                <a:gd name="T13" fmla="*/ 0 h 829"/>
              </a:gdLst>
              <a:ahLst/>
              <a:cxnLst>
                <a:cxn ang="0">
                  <a:pos x="T0" y="T1"/>
                </a:cxn>
                <a:cxn ang="0">
                  <a:pos x="T2" y="T3"/>
                </a:cxn>
                <a:cxn ang="0">
                  <a:pos x="T4" y="T5"/>
                </a:cxn>
                <a:cxn ang="0">
                  <a:pos x="T6" y="T7"/>
                </a:cxn>
                <a:cxn ang="0">
                  <a:pos x="T8" y="T9"/>
                </a:cxn>
                <a:cxn ang="0">
                  <a:pos x="T10" y="T11"/>
                </a:cxn>
                <a:cxn ang="0">
                  <a:pos x="T12" y="T13"/>
                </a:cxn>
              </a:cxnLst>
              <a:rect l="0" t="0" r="r" b="b"/>
              <a:pathLst>
                <a:path w="634" h="829">
                  <a:moveTo>
                    <a:pt x="634" y="0"/>
                  </a:moveTo>
                  <a:lnTo>
                    <a:pt x="155" y="829"/>
                  </a:lnTo>
                  <a:lnTo>
                    <a:pt x="0" y="829"/>
                  </a:lnTo>
                  <a:lnTo>
                    <a:pt x="479" y="0"/>
                  </a:lnTo>
                  <a:lnTo>
                    <a:pt x="634" y="0"/>
                  </a:lnTo>
                  <a:close/>
                  <a:moveTo>
                    <a:pt x="634" y="0"/>
                  </a:moveTo>
                  <a:lnTo>
                    <a:pt x="634" y="0"/>
                  </a:lnTo>
                  <a:close/>
                </a:path>
              </a:pathLst>
            </a:custGeom>
            <a:solidFill>
              <a:srgbClr val="FCF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3">
              <a:extLst>
                <a:ext uri="{FF2B5EF4-FFF2-40B4-BE49-F238E27FC236}">
                  <a16:creationId xmlns:a16="http://schemas.microsoft.com/office/drawing/2014/main" id="{689E7CEB-1B42-401E-8766-09CE7D954A57}"/>
                </a:ext>
              </a:extLst>
            </p:cNvPr>
            <p:cNvSpPr>
              <a:spLocks noEditPoints="1"/>
            </p:cNvSpPr>
            <p:nvPr userDrawn="1"/>
          </p:nvSpPr>
          <p:spPr bwMode="auto">
            <a:xfrm>
              <a:off x="2641600" y="2909888"/>
              <a:ext cx="1006475" cy="1316037"/>
            </a:xfrm>
            <a:custGeom>
              <a:avLst/>
              <a:gdLst>
                <a:gd name="T0" fmla="*/ 634 w 634"/>
                <a:gd name="T1" fmla="*/ 0 h 829"/>
                <a:gd name="T2" fmla="*/ 155 w 634"/>
                <a:gd name="T3" fmla="*/ 829 h 829"/>
                <a:gd name="T4" fmla="*/ 0 w 634"/>
                <a:gd name="T5" fmla="*/ 829 h 829"/>
                <a:gd name="T6" fmla="*/ 479 w 634"/>
                <a:gd name="T7" fmla="*/ 0 h 829"/>
                <a:gd name="T8" fmla="*/ 634 w 634"/>
                <a:gd name="T9" fmla="*/ 0 h 829"/>
                <a:gd name="T10" fmla="*/ 634 w 634"/>
                <a:gd name="T11" fmla="*/ 0 h 829"/>
                <a:gd name="T12" fmla="*/ 634 w 634"/>
                <a:gd name="T13" fmla="*/ 0 h 829"/>
              </a:gdLst>
              <a:ahLst/>
              <a:cxnLst>
                <a:cxn ang="0">
                  <a:pos x="T0" y="T1"/>
                </a:cxn>
                <a:cxn ang="0">
                  <a:pos x="T2" y="T3"/>
                </a:cxn>
                <a:cxn ang="0">
                  <a:pos x="T4" y="T5"/>
                </a:cxn>
                <a:cxn ang="0">
                  <a:pos x="T6" y="T7"/>
                </a:cxn>
                <a:cxn ang="0">
                  <a:pos x="T8" y="T9"/>
                </a:cxn>
                <a:cxn ang="0">
                  <a:pos x="T10" y="T11"/>
                </a:cxn>
                <a:cxn ang="0">
                  <a:pos x="T12" y="T13"/>
                </a:cxn>
              </a:cxnLst>
              <a:rect l="0" t="0" r="r" b="b"/>
              <a:pathLst>
                <a:path w="634" h="829">
                  <a:moveTo>
                    <a:pt x="634" y="0"/>
                  </a:moveTo>
                  <a:lnTo>
                    <a:pt x="155" y="829"/>
                  </a:lnTo>
                  <a:lnTo>
                    <a:pt x="0" y="829"/>
                  </a:lnTo>
                  <a:lnTo>
                    <a:pt x="479" y="0"/>
                  </a:lnTo>
                  <a:lnTo>
                    <a:pt x="634" y="0"/>
                  </a:lnTo>
                  <a:moveTo>
                    <a:pt x="634" y="0"/>
                  </a:moveTo>
                  <a:lnTo>
                    <a:pt x="6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4">
              <a:extLst>
                <a:ext uri="{FF2B5EF4-FFF2-40B4-BE49-F238E27FC236}">
                  <a16:creationId xmlns:a16="http://schemas.microsoft.com/office/drawing/2014/main" id="{C10BB70B-B4B3-474F-A96F-5CA740E90A1D}"/>
                </a:ext>
              </a:extLst>
            </p:cNvPr>
            <p:cNvSpPr>
              <a:spLocks noEditPoints="1"/>
            </p:cNvSpPr>
            <p:nvPr userDrawn="1"/>
          </p:nvSpPr>
          <p:spPr bwMode="auto">
            <a:xfrm>
              <a:off x="1816100" y="2909888"/>
              <a:ext cx="1585913" cy="1316037"/>
            </a:xfrm>
            <a:custGeom>
              <a:avLst/>
              <a:gdLst>
                <a:gd name="T0" fmla="*/ 793 w 793"/>
                <a:gd name="T1" fmla="*/ 0 h 658"/>
                <a:gd name="T2" fmla="*/ 413 w 793"/>
                <a:gd name="T3" fmla="*/ 658 h 658"/>
                <a:gd name="T4" fmla="*/ 0 w 793"/>
                <a:gd name="T5" fmla="*/ 658 h 658"/>
                <a:gd name="T6" fmla="*/ 0 w 793"/>
                <a:gd name="T7" fmla="*/ 320 h 658"/>
                <a:gd name="T8" fmla="*/ 143 w 793"/>
                <a:gd name="T9" fmla="*/ 353 h 658"/>
                <a:gd name="T10" fmla="*/ 283 w 793"/>
                <a:gd name="T11" fmla="*/ 321 h 658"/>
                <a:gd name="T12" fmla="*/ 415 w 793"/>
                <a:gd name="T13" fmla="*/ 442 h 658"/>
                <a:gd name="T14" fmla="*/ 389 w 793"/>
                <a:gd name="T15" fmla="*/ 240 h 658"/>
                <a:gd name="T16" fmla="*/ 468 w 793"/>
                <a:gd name="T17" fmla="*/ 28 h 658"/>
                <a:gd name="T18" fmla="*/ 467 w 793"/>
                <a:gd name="T19" fmla="*/ 0 h 658"/>
                <a:gd name="T20" fmla="*/ 793 w 793"/>
                <a:gd name="T21" fmla="*/ 0 h 658"/>
                <a:gd name="T22" fmla="*/ 793 w 793"/>
                <a:gd name="T23" fmla="*/ 0 h 658"/>
                <a:gd name="T24" fmla="*/ 793 w 793"/>
                <a:gd name="T25" fmla="*/ 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3" h="658">
                  <a:moveTo>
                    <a:pt x="793" y="0"/>
                  </a:moveTo>
                  <a:cubicBezTo>
                    <a:pt x="413" y="658"/>
                    <a:pt x="413" y="658"/>
                    <a:pt x="413" y="658"/>
                  </a:cubicBezTo>
                  <a:cubicBezTo>
                    <a:pt x="0" y="658"/>
                    <a:pt x="0" y="658"/>
                    <a:pt x="0" y="658"/>
                  </a:cubicBezTo>
                  <a:cubicBezTo>
                    <a:pt x="0" y="320"/>
                    <a:pt x="0" y="320"/>
                    <a:pt x="0" y="320"/>
                  </a:cubicBezTo>
                  <a:cubicBezTo>
                    <a:pt x="43" y="341"/>
                    <a:pt x="92" y="353"/>
                    <a:pt x="143" y="353"/>
                  </a:cubicBezTo>
                  <a:cubicBezTo>
                    <a:pt x="193" y="353"/>
                    <a:pt x="240" y="342"/>
                    <a:pt x="283" y="321"/>
                  </a:cubicBezTo>
                  <a:cubicBezTo>
                    <a:pt x="415" y="442"/>
                    <a:pt x="415" y="442"/>
                    <a:pt x="415" y="442"/>
                  </a:cubicBezTo>
                  <a:cubicBezTo>
                    <a:pt x="389" y="240"/>
                    <a:pt x="389" y="240"/>
                    <a:pt x="389" y="240"/>
                  </a:cubicBezTo>
                  <a:cubicBezTo>
                    <a:pt x="438" y="183"/>
                    <a:pt x="468" y="109"/>
                    <a:pt x="468" y="28"/>
                  </a:cubicBezTo>
                  <a:cubicBezTo>
                    <a:pt x="468" y="18"/>
                    <a:pt x="468" y="9"/>
                    <a:pt x="467" y="0"/>
                  </a:cubicBezTo>
                  <a:lnTo>
                    <a:pt x="793" y="0"/>
                  </a:lnTo>
                  <a:close/>
                  <a:moveTo>
                    <a:pt x="793" y="0"/>
                  </a:moveTo>
                  <a:cubicBezTo>
                    <a:pt x="793" y="0"/>
                    <a:pt x="793" y="0"/>
                    <a:pt x="793" y="0"/>
                  </a:cubicBezTo>
                </a:path>
              </a:pathLst>
            </a:custGeom>
            <a:solidFill>
              <a:srgbClr val="88C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5">
              <a:extLst>
                <a:ext uri="{FF2B5EF4-FFF2-40B4-BE49-F238E27FC236}">
                  <a16:creationId xmlns:a16="http://schemas.microsoft.com/office/drawing/2014/main" id="{692D63C9-E2D4-49E3-81A1-130493B67143}"/>
                </a:ext>
              </a:extLst>
            </p:cNvPr>
            <p:cNvSpPr>
              <a:spLocks noEditPoints="1"/>
            </p:cNvSpPr>
            <p:nvPr userDrawn="1"/>
          </p:nvSpPr>
          <p:spPr bwMode="auto">
            <a:xfrm>
              <a:off x="2471738" y="4416425"/>
              <a:ext cx="857250" cy="153987"/>
            </a:xfrm>
            <a:custGeom>
              <a:avLst/>
              <a:gdLst>
                <a:gd name="T0" fmla="*/ 0 w 429"/>
                <a:gd name="T1" fmla="*/ 0 h 77"/>
                <a:gd name="T2" fmla="*/ 429 w 429"/>
                <a:gd name="T3" fmla="*/ 0 h 77"/>
                <a:gd name="T4" fmla="*/ 352 w 429"/>
                <a:gd name="T5" fmla="*/ 77 h 77"/>
                <a:gd name="T6" fmla="*/ 77 w 429"/>
                <a:gd name="T7" fmla="*/ 77 h 77"/>
                <a:gd name="T8" fmla="*/ 0 w 429"/>
                <a:gd name="T9" fmla="*/ 0 h 77"/>
                <a:gd name="T10" fmla="*/ 0 w 429"/>
                <a:gd name="T11" fmla="*/ 0 h 77"/>
                <a:gd name="T12" fmla="*/ 0 w 429"/>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429" h="77">
                  <a:moveTo>
                    <a:pt x="0" y="0"/>
                  </a:moveTo>
                  <a:cubicBezTo>
                    <a:pt x="429" y="0"/>
                    <a:pt x="429" y="0"/>
                    <a:pt x="429" y="0"/>
                  </a:cubicBezTo>
                  <a:cubicBezTo>
                    <a:pt x="429" y="42"/>
                    <a:pt x="395" y="77"/>
                    <a:pt x="352" y="77"/>
                  </a:cubicBezTo>
                  <a:cubicBezTo>
                    <a:pt x="77" y="77"/>
                    <a:pt x="77" y="77"/>
                    <a:pt x="77" y="77"/>
                  </a:cubicBezTo>
                  <a:cubicBezTo>
                    <a:pt x="34" y="77"/>
                    <a:pt x="0" y="42"/>
                    <a:pt x="0" y="0"/>
                  </a:cubicBezTo>
                  <a:close/>
                  <a:moveTo>
                    <a:pt x="0" y="0"/>
                  </a:moveTo>
                  <a:cubicBezTo>
                    <a:pt x="0" y="0"/>
                    <a:pt x="0" y="0"/>
                    <a:pt x="0" y="0"/>
                  </a:cubicBezTo>
                </a:path>
              </a:pathLst>
            </a:custGeom>
            <a:solidFill>
              <a:srgbClr val="C65C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6">
              <a:extLst>
                <a:ext uri="{FF2B5EF4-FFF2-40B4-BE49-F238E27FC236}">
                  <a16:creationId xmlns:a16="http://schemas.microsoft.com/office/drawing/2014/main" id="{2E840F85-5A19-4DAD-AD2A-C4F29214CFA7}"/>
                </a:ext>
              </a:extLst>
            </p:cNvPr>
            <p:cNvSpPr>
              <a:spLocks noEditPoints="1"/>
            </p:cNvSpPr>
            <p:nvPr userDrawn="1"/>
          </p:nvSpPr>
          <p:spPr bwMode="auto">
            <a:xfrm>
              <a:off x="1816100" y="2909888"/>
              <a:ext cx="2168525" cy="1316037"/>
            </a:xfrm>
            <a:custGeom>
              <a:avLst/>
              <a:gdLst>
                <a:gd name="T0" fmla="*/ 0 w 1366"/>
                <a:gd name="T1" fmla="*/ 0 h 829"/>
                <a:gd name="T2" fmla="*/ 0 w 1366"/>
                <a:gd name="T3" fmla="*/ 829 h 829"/>
                <a:gd name="T4" fmla="*/ 1366 w 1366"/>
                <a:gd name="T5" fmla="*/ 829 h 829"/>
                <a:gd name="T6" fmla="*/ 1366 w 1366"/>
                <a:gd name="T7" fmla="*/ 0 h 829"/>
                <a:gd name="T8" fmla="*/ 0 w 1366"/>
                <a:gd name="T9" fmla="*/ 0 h 829"/>
                <a:gd name="T10" fmla="*/ 1319 w 1366"/>
                <a:gd name="T11" fmla="*/ 781 h 829"/>
                <a:gd name="T12" fmla="*/ 48 w 1366"/>
                <a:gd name="T13" fmla="*/ 781 h 829"/>
                <a:gd name="T14" fmla="*/ 48 w 1366"/>
                <a:gd name="T15" fmla="*/ 48 h 829"/>
                <a:gd name="T16" fmla="*/ 1319 w 1366"/>
                <a:gd name="T17" fmla="*/ 48 h 829"/>
                <a:gd name="T18" fmla="*/ 1319 w 1366"/>
                <a:gd name="T19" fmla="*/ 781 h 829"/>
                <a:gd name="T20" fmla="*/ 1319 w 1366"/>
                <a:gd name="T21" fmla="*/ 781 h 829"/>
                <a:gd name="T22" fmla="*/ 1319 w 1366"/>
                <a:gd name="T23" fmla="*/ 781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6" h="829">
                  <a:moveTo>
                    <a:pt x="0" y="0"/>
                  </a:moveTo>
                  <a:lnTo>
                    <a:pt x="0" y="829"/>
                  </a:lnTo>
                  <a:lnTo>
                    <a:pt x="1366" y="829"/>
                  </a:lnTo>
                  <a:lnTo>
                    <a:pt x="1366" y="0"/>
                  </a:lnTo>
                  <a:lnTo>
                    <a:pt x="0" y="0"/>
                  </a:lnTo>
                  <a:close/>
                  <a:moveTo>
                    <a:pt x="1319" y="781"/>
                  </a:moveTo>
                  <a:lnTo>
                    <a:pt x="48" y="781"/>
                  </a:lnTo>
                  <a:lnTo>
                    <a:pt x="48" y="48"/>
                  </a:lnTo>
                  <a:lnTo>
                    <a:pt x="1319" y="48"/>
                  </a:lnTo>
                  <a:lnTo>
                    <a:pt x="1319" y="781"/>
                  </a:lnTo>
                  <a:close/>
                  <a:moveTo>
                    <a:pt x="1319" y="781"/>
                  </a:moveTo>
                  <a:lnTo>
                    <a:pt x="1319" y="781"/>
                  </a:lnTo>
                  <a:close/>
                </a:path>
              </a:pathLst>
            </a:custGeom>
            <a:solidFill>
              <a:srgbClr val="FCF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7">
              <a:extLst>
                <a:ext uri="{FF2B5EF4-FFF2-40B4-BE49-F238E27FC236}">
                  <a16:creationId xmlns:a16="http://schemas.microsoft.com/office/drawing/2014/main" id="{F984C022-F7C6-462E-8C90-501F950F88C9}"/>
                </a:ext>
              </a:extLst>
            </p:cNvPr>
            <p:cNvSpPr>
              <a:spLocks noEditPoints="1"/>
            </p:cNvSpPr>
            <p:nvPr userDrawn="1"/>
          </p:nvSpPr>
          <p:spPr bwMode="auto">
            <a:xfrm>
              <a:off x="1816100" y="2909888"/>
              <a:ext cx="2168525" cy="1316037"/>
            </a:xfrm>
            <a:custGeom>
              <a:avLst/>
              <a:gdLst>
                <a:gd name="T0" fmla="*/ 0 w 1366"/>
                <a:gd name="T1" fmla="*/ 0 h 829"/>
                <a:gd name="T2" fmla="*/ 0 w 1366"/>
                <a:gd name="T3" fmla="*/ 829 h 829"/>
                <a:gd name="T4" fmla="*/ 1366 w 1366"/>
                <a:gd name="T5" fmla="*/ 829 h 829"/>
                <a:gd name="T6" fmla="*/ 1366 w 1366"/>
                <a:gd name="T7" fmla="*/ 0 h 829"/>
                <a:gd name="T8" fmla="*/ 0 w 1366"/>
                <a:gd name="T9" fmla="*/ 0 h 829"/>
                <a:gd name="T10" fmla="*/ 1319 w 1366"/>
                <a:gd name="T11" fmla="*/ 781 h 829"/>
                <a:gd name="T12" fmla="*/ 48 w 1366"/>
                <a:gd name="T13" fmla="*/ 781 h 829"/>
                <a:gd name="T14" fmla="*/ 48 w 1366"/>
                <a:gd name="T15" fmla="*/ 48 h 829"/>
                <a:gd name="T16" fmla="*/ 1319 w 1366"/>
                <a:gd name="T17" fmla="*/ 48 h 829"/>
                <a:gd name="T18" fmla="*/ 1319 w 1366"/>
                <a:gd name="T19" fmla="*/ 781 h 829"/>
                <a:gd name="T20" fmla="*/ 1319 w 1366"/>
                <a:gd name="T21" fmla="*/ 781 h 829"/>
                <a:gd name="T22" fmla="*/ 1319 w 1366"/>
                <a:gd name="T23" fmla="*/ 781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6" h="829">
                  <a:moveTo>
                    <a:pt x="0" y="0"/>
                  </a:moveTo>
                  <a:lnTo>
                    <a:pt x="0" y="829"/>
                  </a:lnTo>
                  <a:lnTo>
                    <a:pt x="1366" y="829"/>
                  </a:lnTo>
                  <a:lnTo>
                    <a:pt x="1366" y="0"/>
                  </a:lnTo>
                  <a:lnTo>
                    <a:pt x="0" y="0"/>
                  </a:lnTo>
                  <a:moveTo>
                    <a:pt x="1319" y="781"/>
                  </a:moveTo>
                  <a:lnTo>
                    <a:pt x="48" y="781"/>
                  </a:lnTo>
                  <a:lnTo>
                    <a:pt x="48" y="48"/>
                  </a:lnTo>
                  <a:lnTo>
                    <a:pt x="1319" y="48"/>
                  </a:lnTo>
                  <a:lnTo>
                    <a:pt x="1319" y="781"/>
                  </a:lnTo>
                  <a:moveTo>
                    <a:pt x="1319" y="781"/>
                  </a:moveTo>
                  <a:lnTo>
                    <a:pt x="1319" y="78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8">
              <a:extLst>
                <a:ext uri="{FF2B5EF4-FFF2-40B4-BE49-F238E27FC236}">
                  <a16:creationId xmlns:a16="http://schemas.microsoft.com/office/drawing/2014/main" id="{804B21E7-C0F6-40EC-A349-7CDC499B8A0A}"/>
                </a:ext>
              </a:extLst>
            </p:cNvPr>
            <p:cNvSpPr>
              <a:spLocks noEditPoints="1"/>
            </p:cNvSpPr>
            <p:nvPr userDrawn="1"/>
          </p:nvSpPr>
          <p:spPr bwMode="auto">
            <a:xfrm>
              <a:off x="1452563" y="2316163"/>
              <a:ext cx="1300163" cy="1477962"/>
            </a:xfrm>
            <a:custGeom>
              <a:avLst/>
              <a:gdLst>
                <a:gd name="T0" fmla="*/ 182 w 650"/>
                <a:gd name="T1" fmla="*/ 617 h 739"/>
                <a:gd name="T2" fmla="*/ 88 w 650"/>
                <a:gd name="T3" fmla="*/ 547 h 739"/>
                <a:gd name="T4" fmla="*/ 0 w 650"/>
                <a:gd name="T5" fmla="*/ 325 h 739"/>
                <a:gd name="T6" fmla="*/ 325 w 650"/>
                <a:gd name="T7" fmla="*/ 0 h 739"/>
                <a:gd name="T8" fmla="*/ 626 w 650"/>
                <a:gd name="T9" fmla="*/ 202 h 739"/>
                <a:gd name="T10" fmla="*/ 649 w 650"/>
                <a:gd name="T11" fmla="*/ 297 h 739"/>
                <a:gd name="T12" fmla="*/ 650 w 650"/>
                <a:gd name="T13" fmla="*/ 325 h 739"/>
                <a:gd name="T14" fmla="*/ 571 w 650"/>
                <a:gd name="T15" fmla="*/ 537 h 739"/>
                <a:gd name="T16" fmla="*/ 597 w 650"/>
                <a:gd name="T17" fmla="*/ 739 h 739"/>
                <a:gd name="T18" fmla="*/ 465 w 650"/>
                <a:gd name="T19" fmla="*/ 618 h 739"/>
                <a:gd name="T20" fmla="*/ 325 w 650"/>
                <a:gd name="T21" fmla="*/ 650 h 739"/>
                <a:gd name="T22" fmla="*/ 182 w 650"/>
                <a:gd name="T23" fmla="*/ 617 h 739"/>
                <a:gd name="T24" fmla="*/ 512 w 650"/>
                <a:gd name="T25" fmla="*/ 466 h 739"/>
                <a:gd name="T26" fmla="*/ 512 w 650"/>
                <a:gd name="T27" fmla="*/ 418 h 739"/>
                <a:gd name="T28" fmla="*/ 138 w 650"/>
                <a:gd name="T29" fmla="*/ 418 h 739"/>
                <a:gd name="T30" fmla="*/ 138 w 650"/>
                <a:gd name="T31" fmla="*/ 466 h 739"/>
                <a:gd name="T32" fmla="*/ 512 w 650"/>
                <a:gd name="T33" fmla="*/ 466 h 739"/>
                <a:gd name="T34" fmla="*/ 512 w 650"/>
                <a:gd name="T35" fmla="*/ 366 h 739"/>
                <a:gd name="T36" fmla="*/ 512 w 650"/>
                <a:gd name="T37" fmla="*/ 318 h 739"/>
                <a:gd name="T38" fmla="*/ 138 w 650"/>
                <a:gd name="T39" fmla="*/ 318 h 739"/>
                <a:gd name="T40" fmla="*/ 138 w 650"/>
                <a:gd name="T41" fmla="*/ 366 h 739"/>
                <a:gd name="T42" fmla="*/ 512 w 650"/>
                <a:gd name="T43" fmla="*/ 366 h 739"/>
                <a:gd name="T44" fmla="*/ 512 w 650"/>
                <a:gd name="T45" fmla="*/ 267 h 739"/>
                <a:gd name="T46" fmla="*/ 512 w 650"/>
                <a:gd name="T47" fmla="*/ 219 h 739"/>
                <a:gd name="T48" fmla="*/ 138 w 650"/>
                <a:gd name="T49" fmla="*/ 219 h 739"/>
                <a:gd name="T50" fmla="*/ 138 w 650"/>
                <a:gd name="T51" fmla="*/ 267 h 739"/>
                <a:gd name="T52" fmla="*/ 512 w 650"/>
                <a:gd name="T53" fmla="*/ 267 h 739"/>
                <a:gd name="T54" fmla="*/ 512 w 650"/>
                <a:gd name="T55" fmla="*/ 267 h 739"/>
                <a:gd name="T56" fmla="*/ 512 w 650"/>
                <a:gd name="T57" fmla="*/ 267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50" h="739">
                  <a:moveTo>
                    <a:pt x="182" y="617"/>
                  </a:moveTo>
                  <a:cubicBezTo>
                    <a:pt x="146" y="600"/>
                    <a:pt x="115" y="576"/>
                    <a:pt x="88" y="547"/>
                  </a:cubicBezTo>
                  <a:cubicBezTo>
                    <a:pt x="33" y="489"/>
                    <a:pt x="0" y="411"/>
                    <a:pt x="0" y="325"/>
                  </a:cubicBezTo>
                  <a:cubicBezTo>
                    <a:pt x="0" y="145"/>
                    <a:pt x="145" y="0"/>
                    <a:pt x="325" y="0"/>
                  </a:cubicBezTo>
                  <a:cubicBezTo>
                    <a:pt x="461" y="0"/>
                    <a:pt x="578" y="84"/>
                    <a:pt x="626" y="202"/>
                  </a:cubicBezTo>
                  <a:cubicBezTo>
                    <a:pt x="638" y="232"/>
                    <a:pt x="646" y="264"/>
                    <a:pt x="649" y="297"/>
                  </a:cubicBezTo>
                  <a:cubicBezTo>
                    <a:pt x="650" y="306"/>
                    <a:pt x="650" y="315"/>
                    <a:pt x="650" y="325"/>
                  </a:cubicBezTo>
                  <a:cubicBezTo>
                    <a:pt x="650" y="406"/>
                    <a:pt x="620" y="480"/>
                    <a:pt x="571" y="537"/>
                  </a:cubicBezTo>
                  <a:cubicBezTo>
                    <a:pt x="597" y="739"/>
                    <a:pt x="597" y="739"/>
                    <a:pt x="597" y="739"/>
                  </a:cubicBezTo>
                  <a:cubicBezTo>
                    <a:pt x="465" y="618"/>
                    <a:pt x="465" y="618"/>
                    <a:pt x="465" y="618"/>
                  </a:cubicBezTo>
                  <a:cubicBezTo>
                    <a:pt x="422" y="639"/>
                    <a:pt x="375" y="650"/>
                    <a:pt x="325" y="650"/>
                  </a:cubicBezTo>
                  <a:cubicBezTo>
                    <a:pt x="274" y="650"/>
                    <a:pt x="225" y="638"/>
                    <a:pt x="182" y="617"/>
                  </a:cubicBezTo>
                  <a:close/>
                  <a:moveTo>
                    <a:pt x="512" y="466"/>
                  </a:moveTo>
                  <a:cubicBezTo>
                    <a:pt x="512" y="418"/>
                    <a:pt x="512" y="418"/>
                    <a:pt x="512" y="418"/>
                  </a:cubicBezTo>
                  <a:cubicBezTo>
                    <a:pt x="138" y="418"/>
                    <a:pt x="138" y="418"/>
                    <a:pt x="138" y="418"/>
                  </a:cubicBezTo>
                  <a:cubicBezTo>
                    <a:pt x="138" y="466"/>
                    <a:pt x="138" y="466"/>
                    <a:pt x="138" y="466"/>
                  </a:cubicBezTo>
                  <a:lnTo>
                    <a:pt x="512" y="466"/>
                  </a:lnTo>
                  <a:close/>
                  <a:moveTo>
                    <a:pt x="512" y="366"/>
                  </a:moveTo>
                  <a:cubicBezTo>
                    <a:pt x="512" y="318"/>
                    <a:pt x="512" y="318"/>
                    <a:pt x="512" y="318"/>
                  </a:cubicBezTo>
                  <a:cubicBezTo>
                    <a:pt x="138" y="318"/>
                    <a:pt x="138" y="318"/>
                    <a:pt x="138" y="318"/>
                  </a:cubicBezTo>
                  <a:cubicBezTo>
                    <a:pt x="138" y="366"/>
                    <a:pt x="138" y="366"/>
                    <a:pt x="138" y="366"/>
                  </a:cubicBezTo>
                  <a:lnTo>
                    <a:pt x="512" y="366"/>
                  </a:lnTo>
                  <a:close/>
                  <a:moveTo>
                    <a:pt x="512" y="267"/>
                  </a:moveTo>
                  <a:cubicBezTo>
                    <a:pt x="512" y="219"/>
                    <a:pt x="512" y="219"/>
                    <a:pt x="512" y="219"/>
                  </a:cubicBezTo>
                  <a:cubicBezTo>
                    <a:pt x="138" y="219"/>
                    <a:pt x="138" y="219"/>
                    <a:pt x="138" y="219"/>
                  </a:cubicBezTo>
                  <a:cubicBezTo>
                    <a:pt x="138" y="267"/>
                    <a:pt x="138" y="267"/>
                    <a:pt x="138" y="267"/>
                  </a:cubicBezTo>
                  <a:lnTo>
                    <a:pt x="512" y="267"/>
                  </a:lnTo>
                  <a:close/>
                  <a:moveTo>
                    <a:pt x="512" y="267"/>
                  </a:moveTo>
                  <a:cubicBezTo>
                    <a:pt x="512" y="267"/>
                    <a:pt x="512" y="267"/>
                    <a:pt x="512" y="267"/>
                  </a:cubicBezTo>
                </a:path>
              </a:pathLst>
            </a:custGeom>
            <a:solidFill>
              <a:srgbClr val="FCF4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29">
              <a:extLst>
                <a:ext uri="{FF2B5EF4-FFF2-40B4-BE49-F238E27FC236}">
                  <a16:creationId xmlns:a16="http://schemas.microsoft.com/office/drawing/2014/main" id="{854F25E5-A7DD-484B-8E1D-52627A77CF25}"/>
                </a:ext>
              </a:extLst>
            </p:cNvPr>
            <p:cNvSpPr>
              <a:spLocks noChangeArrowheads="1"/>
            </p:cNvSpPr>
            <p:nvPr userDrawn="1"/>
          </p:nvSpPr>
          <p:spPr bwMode="auto">
            <a:xfrm>
              <a:off x="1728788" y="3152775"/>
              <a:ext cx="747713" cy="95250"/>
            </a:xfrm>
            <a:prstGeom prst="rect">
              <a:avLst/>
            </a:prstGeom>
            <a:solidFill>
              <a:srgbClr val="7C6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30">
              <a:extLst>
                <a:ext uri="{FF2B5EF4-FFF2-40B4-BE49-F238E27FC236}">
                  <a16:creationId xmlns:a16="http://schemas.microsoft.com/office/drawing/2014/main" id="{672C9660-3D6D-4886-BC3F-20A47A8BAB12}"/>
                </a:ext>
              </a:extLst>
            </p:cNvPr>
            <p:cNvSpPr>
              <a:spLocks noChangeArrowheads="1"/>
            </p:cNvSpPr>
            <p:nvPr userDrawn="1"/>
          </p:nvSpPr>
          <p:spPr bwMode="auto">
            <a:xfrm>
              <a:off x="1728788" y="2952750"/>
              <a:ext cx="747713" cy="95250"/>
            </a:xfrm>
            <a:prstGeom prst="rect">
              <a:avLst/>
            </a:prstGeom>
            <a:solidFill>
              <a:srgbClr val="7C6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31">
              <a:extLst>
                <a:ext uri="{FF2B5EF4-FFF2-40B4-BE49-F238E27FC236}">
                  <a16:creationId xmlns:a16="http://schemas.microsoft.com/office/drawing/2014/main" id="{4783DB78-A35B-488D-ACEE-1B7ED263C806}"/>
                </a:ext>
              </a:extLst>
            </p:cNvPr>
            <p:cNvSpPr>
              <a:spLocks noChangeArrowheads="1"/>
            </p:cNvSpPr>
            <p:nvPr userDrawn="1"/>
          </p:nvSpPr>
          <p:spPr bwMode="auto">
            <a:xfrm>
              <a:off x="1728788" y="2754313"/>
              <a:ext cx="747713" cy="95250"/>
            </a:xfrm>
            <a:prstGeom prst="rect">
              <a:avLst/>
            </a:prstGeom>
            <a:solidFill>
              <a:srgbClr val="7C66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44245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48277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893202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2019/5/14</a:t>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802139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baidu.com/s?wd=%E5%BC%82%E6%9E%84%E7%BD%91%E7%BB%9C&amp;tn=SE_PcZhidaonwhc_ngpagmjz&amp;rsv_dl=gh_pc_zhidao"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73E82841-24F4-410F-980E-461C8C6AE089}"/>
              </a:ext>
            </a:extLst>
          </p:cNvPr>
          <p:cNvPicPr>
            <a:picLocks noChangeAspect="1"/>
          </p:cNvPicPr>
          <p:nvPr/>
        </p:nvPicPr>
        <p:blipFill>
          <a:blip r:embed="rId3"/>
          <a:stretch>
            <a:fillRect/>
          </a:stretch>
        </p:blipFill>
        <p:spPr>
          <a:xfrm>
            <a:off x="971080" y="1370690"/>
            <a:ext cx="9799658" cy="2174267"/>
          </a:xfrm>
          <a:prstGeom prst="rect">
            <a:avLst/>
          </a:prstGeom>
        </p:spPr>
      </p:pic>
      <p:pic>
        <p:nvPicPr>
          <p:cNvPr id="10" name="图片 9">
            <a:extLst>
              <a:ext uri="{FF2B5EF4-FFF2-40B4-BE49-F238E27FC236}">
                <a16:creationId xmlns:a16="http://schemas.microsoft.com/office/drawing/2014/main" id="{7A8355B3-6718-4FFE-A851-3A951FB63AE6}"/>
              </a:ext>
            </a:extLst>
          </p:cNvPr>
          <p:cNvPicPr>
            <a:picLocks noChangeAspect="1"/>
          </p:cNvPicPr>
          <p:nvPr/>
        </p:nvPicPr>
        <p:blipFill>
          <a:blip r:embed="rId4"/>
          <a:stretch>
            <a:fillRect/>
          </a:stretch>
        </p:blipFill>
        <p:spPr>
          <a:xfrm>
            <a:off x="3028052" y="3957242"/>
            <a:ext cx="5685714" cy="295238"/>
          </a:xfrm>
          <a:prstGeom prst="rect">
            <a:avLst/>
          </a:prstGeom>
        </p:spPr>
      </p:pic>
      <p:sp>
        <p:nvSpPr>
          <p:cNvPr id="2" name="文本框 1">
            <a:extLst>
              <a:ext uri="{FF2B5EF4-FFF2-40B4-BE49-F238E27FC236}">
                <a16:creationId xmlns:a16="http://schemas.microsoft.com/office/drawing/2014/main" id="{53DEDEC6-ECBA-4E6B-852D-520E88320B3F}"/>
              </a:ext>
            </a:extLst>
          </p:cNvPr>
          <p:cNvSpPr txBox="1"/>
          <p:nvPr/>
        </p:nvSpPr>
        <p:spPr>
          <a:xfrm>
            <a:off x="1379621" y="4883043"/>
            <a:ext cx="4010526" cy="461665"/>
          </a:xfrm>
          <a:prstGeom prst="rect">
            <a:avLst/>
          </a:prstGeom>
          <a:noFill/>
        </p:spPr>
        <p:txBody>
          <a:bodyPr wrap="square" rtlCol="0">
            <a:spAutoFit/>
          </a:bodyPr>
          <a:lstStyle/>
          <a:p>
            <a:r>
              <a:rPr lang="zh-CN" altLang="en-US" sz="2400" dirty="0"/>
              <a:t>报告人：吴佳雯</a:t>
            </a:r>
          </a:p>
        </p:txBody>
      </p:sp>
    </p:spTree>
    <p:extLst>
      <p:ext uri="{BB962C8B-B14F-4D97-AF65-F5344CB8AC3E}">
        <p14:creationId xmlns:p14="http://schemas.microsoft.com/office/powerpoint/2010/main" val="2449963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C6D8D1-3ADA-4D32-A70B-95FF56B58772}"/>
              </a:ext>
            </a:extLst>
          </p:cNvPr>
          <p:cNvSpPr>
            <a:spLocks noGrp="1"/>
          </p:cNvSpPr>
          <p:nvPr>
            <p:ph type="title"/>
          </p:nvPr>
        </p:nvSpPr>
        <p:spPr/>
        <p:txBody>
          <a:bodyPr>
            <a:normAutofit/>
          </a:bodyPr>
          <a:lstStyle/>
          <a:p>
            <a:r>
              <a:rPr lang="en-US" altLang="zh-CN" sz="2400" dirty="0"/>
              <a:t>2. </a:t>
            </a:r>
            <a:r>
              <a:rPr lang="zh-CN" altLang="en-US" sz="2400" dirty="0"/>
              <a:t>基站上的多输入多输出（</a:t>
            </a:r>
            <a:r>
              <a:rPr lang="en-US" altLang="zh-CN" sz="2400" dirty="0"/>
              <a:t>MIMO</a:t>
            </a:r>
            <a:r>
              <a:rPr lang="zh-CN" altLang="en-US" sz="2400" dirty="0"/>
              <a:t>）天线阵列</a:t>
            </a:r>
          </a:p>
        </p:txBody>
      </p:sp>
      <p:sp>
        <p:nvSpPr>
          <p:cNvPr id="4" name="灯片编号占位符 3">
            <a:extLst>
              <a:ext uri="{FF2B5EF4-FFF2-40B4-BE49-F238E27FC236}">
                <a16:creationId xmlns:a16="http://schemas.microsoft.com/office/drawing/2014/main" id="{802C190D-9417-4666-BCD0-B542F972CAA7}"/>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5" name="矩形 4">
            <a:extLst>
              <a:ext uri="{FF2B5EF4-FFF2-40B4-BE49-F238E27FC236}">
                <a16:creationId xmlns:a16="http://schemas.microsoft.com/office/drawing/2014/main" id="{0F166E3A-1F3A-4E83-94D8-5E0EFEA093EF}"/>
              </a:ext>
            </a:extLst>
          </p:cNvPr>
          <p:cNvSpPr/>
          <p:nvPr/>
        </p:nvSpPr>
        <p:spPr>
          <a:xfrm>
            <a:off x="1232121" y="2067155"/>
            <a:ext cx="9726168" cy="3366947"/>
          </a:xfrm>
          <a:prstGeom prst="rect">
            <a:avLst/>
          </a:prstGeom>
        </p:spPr>
        <p:txBody>
          <a:bodyPr wrap="square">
            <a:spAutoFit/>
          </a:bodyPr>
          <a:lstStyle/>
          <a:p>
            <a:pPr>
              <a:lnSpc>
                <a:spcPct val="150000"/>
              </a:lnSpc>
            </a:pPr>
            <a:r>
              <a:rPr lang="zh-CN" altLang="en-US" dirty="0">
                <a:latin typeface="Roboto"/>
              </a:rPr>
              <a:t>       使用更高的频率使得在基站部署</a:t>
            </a:r>
            <a:r>
              <a:rPr lang="zh-CN" altLang="en-US" dirty="0">
                <a:solidFill>
                  <a:srgbClr val="FF0000"/>
                </a:solidFill>
                <a:latin typeface="Roboto"/>
              </a:rPr>
              <a:t>大规模天线阵列</a:t>
            </a:r>
            <a:r>
              <a:rPr lang="zh-CN" altLang="en-US" dirty="0">
                <a:latin typeface="Roboto"/>
              </a:rPr>
              <a:t>成为可能，其用于提供阵列增益以克服更高的路径损耗，并且实现了空间复用增益。</a:t>
            </a:r>
            <a:endParaRPr lang="en-US" altLang="zh-CN" dirty="0">
              <a:latin typeface="Roboto"/>
            </a:endParaRPr>
          </a:p>
          <a:p>
            <a:pPr>
              <a:lnSpc>
                <a:spcPct val="150000"/>
              </a:lnSpc>
            </a:pPr>
            <a:endParaRPr lang="en-US" altLang="zh-CN" dirty="0">
              <a:latin typeface="Roboto"/>
            </a:endParaRPr>
          </a:p>
          <a:p>
            <a:pPr>
              <a:lnSpc>
                <a:spcPct val="150000"/>
              </a:lnSpc>
            </a:pPr>
            <a:r>
              <a:rPr lang="zh-CN" altLang="en-US" dirty="0"/>
              <a:t>       通过智能地使用多根天线（设备端或基站端），发射或接受更多的信号空间流，能显著提高</a:t>
            </a:r>
            <a:r>
              <a:rPr lang="zh-CN" altLang="en-US" dirty="0">
                <a:solidFill>
                  <a:srgbClr val="FF0000"/>
                </a:solidFill>
              </a:rPr>
              <a:t>信道容量</a:t>
            </a:r>
            <a:r>
              <a:rPr lang="zh-CN" altLang="en-US" dirty="0"/>
              <a:t>；而通过波束成型，将射频的能量集中在一个方向上，可以提高</a:t>
            </a:r>
            <a:r>
              <a:rPr lang="zh-CN" altLang="en-US" dirty="0">
                <a:solidFill>
                  <a:srgbClr val="FF0000"/>
                </a:solidFill>
              </a:rPr>
              <a:t>信号的覆盖范围</a:t>
            </a:r>
            <a:r>
              <a:rPr lang="zh-CN" altLang="en-US" dirty="0"/>
              <a:t>。</a:t>
            </a:r>
            <a:endParaRPr lang="en-US" altLang="zh-CN" dirty="0"/>
          </a:p>
          <a:p>
            <a:pPr>
              <a:lnSpc>
                <a:spcPct val="150000"/>
              </a:lnSpc>
            </a:pPr>
            <a:endParaRPr lang="en-US" altLang="zh-CN" dirty="0"/>
          </a:p>
          <a:p>
            <a:pPr>
              <a:lnSpc>
                <a:spcPct val="150000"/>
              </a:lnSpc>
            </a:pPr>
            <a:r>
              <a:rPr lang="zh-CN" altLang="en-US" dirty="0"/>
              <a:t>      从目前的理论来看，</a:t>
            </a:r>
            <a:r>
              <a:rPr lang="en-US" altLang="zh-CN" dirty="0"/>
              <a:t>5G NR</a:t>
            </a:r>
            <a:r>
              <a:rPr lang="zh-CN" altLang="en-US" dirty="0"/>
              <a:t>可以在基站端使用最多</a:t>
            </a:r>
            <a:r>
              <a:rPr lang="en-US" altLang="zh-CN" dirty="0">
                <a:solidFill>
                  <a:srgbClr val="FF0000"/>
                </a:solidFill>
              </a:rPr>
              <a:t>256</a:t>
            </a:r>
            <a:r>
              <a:rPr lang="zh-CN" altLang="en-US" dirty="0">
                <a:solidFill>
                  <a:srgbClr val="FF0000"/>
                </a:solidFill>
              </a:rPr>
              <a:t>根天线</a:t>
            </a:r>
            <a:r>
              <a:rPr lang="zh-CN" altLang="en-US" dirty="0"/>
              <a:t>，而通过天线的二维排布，可以实现</a:t>
            </a:r>
            <a:r>
              <a:rPr lang="en-US" altLang="zh-CN" dirty="0">
                <a:solidFill>
                  <a:srgbClr val="FF0000"/>
                </a:solidFill>
              </a:rPr>
              <a:t>3D</a:t>
            </a:r>
            <a:r>
              <a:rPr lang="zh-CN" altLang="en-US" dirty="0">
                <a:solidFill>
                  <a:srgbClr val="FF0000"/>
                </a:solidFill>
              </a:rPr>
              <a:t>波束成型</a:t>
            </a:r>
            <a:r>
              <a:rPr lang="zh-CN" altLang="en-US" dirty="0"/>
              <a:t>，从而提高信道容量和覆盖。</a:t>
            </a:r>
          </a:p>
        </p:txBody>
      </p:sp>
    </p:spTree>
    <p:extLst>
      <p:ext uri="{BB962C8B-B14F-4D97-AF65-F5344CB8AC3E}">
        <p14:creationId xmlns:p14="http://schemas.microsoft.com/office/powerpoint/2010/main" val="3929474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714B6-E883-4E26-B1FF-36C8D192308F}"/>
              </a:ext>
            </a:extLst>
          </p:cNvPr>
          <p:cNvSpPr>
            <a:spLocks noGrp="1"/>
          </p:cNvSpPr>
          <p:nvPr>
            <p:ph type="title"/>
          </p:nvPr>
        </p:nvSpPr>
        <p:spPr/>
        <p:txBody>
          <a:bodyPr>
            <a:normAutofit/>
          </a:bodyPr>
          <a:lstStyle/>
          <a:p>
            <a:r>
              <a:rPr lang="en-US" altLang="zh-CN" sz="2400" dirty="0"/>
              <a:t>3.</a:t>
            </a:r>
            <a:r>
              <a:rPr lang="zh-CN" altLang="en-US" sz="2400" b="0" dirty="0"/>
              <a:t>网络密集化</a:t>
            </a:r>
            <a:endParaRPr lang="zh-CN" altLang="en-US" sz="2400" dirty="0"/>
          </a:p>
        </p:txBody>
      </p:sp>
      <p:sp>
        <p:nvSpPr>
          <p:cNvPr id="4" name="灯片编号占位符 3">
            <a:extLst>
              <a:ext uri="{FF2B5EF4-FFF2-40B4-BE49-F238E27FC236}">
                <a16:creationId xmlns:a16="http://schemas.microsoft.com/office/drawing/2014/main" id="{1B6EE46E-DC6E-43BD-B767-4996B9B4A9FA}"/>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6" name="矩形 5">
            <a:extLst>
              <a:ext uri="{FF2B5EF4-FFF2-40B4-BE49-F238E27FC236}">
                <a16:creationId xmlns:a16="http://schemas.microsoft.com/office/drawing/2014/main" id="{9E8C7288-C8B1-49A5-AB88-E5FC3491E767}"/>
              </a:ext>
            </a:extLst>
          </p:cNvPr>
          <p:cNvSpPr/>
          <p:nvPr/>
        </p:nvSpPr>
        <p:spPr>
          <a:xfrm>
            <a:off x="1056568" y="1274200"/>
            <a:ext cx="9518421" cy="1703030"/>
          </a:xfrm>
          <a:prstGeom prst="rect">
            <a:avLst/>
          </a:prstGeom>
        </p:spPr>
        <p:txBody>
          <a:bodyPr wrap="square">
            <a:spAutoFit/>
          </a:bodyPr>
          <a:lstStyle/>
          <a:p>
            <a:pPr>
              <a:lnSpc>
                <a:spcPct val="150000"/>
              </a:lnSpc>
            </a:pPr>
            <a:r>
              <a:rPr lang="zh-CN" altLang="en-US" dirty="0">
                <a:latin typeface="Roboto"/>
              </a:rPr>
              <a:t>       这将导致流量卸载到</a:t>
            </a:r>
            <a:r>
              <a:rPr lang="en-US" altLang="zh-CN" dirty="0">
                <a:solidFill>
                  <a:srgbClr val="FF0000"/>
                </a:solidFill>
                <a:latin typeface="Roboto"/>
              </a:rPr>
              <a:t>small cell</a:t>
            </a:r>
            <a:r>
              <a:rPr lang="en-US" altLang="zh-CN" dirty="0">
                <a:latin typeface="Roboto"/>
              </a:rPr>
              <a:t>[24]</a:t>
            </a:r>
            <a:r>
              <a:rPr lang="zh-CN" altLang="en-US" dirty="0">
                <a:latin typeface="Roboto"/>
              </a:rPr>
              <a:t>（覆盖数十米），特别是对于室内热点和密集的城市微小区。</a:t>
            </a:r>
            <a:r>
              <a:rPr lang="en-US" altLang="zh-CN" dirty="0">
                <a:latin typeface="Roboto"/>
              </a:rPr>
              <a:t>Small cell</a:t>
            </a:r>
            <a:r>
              <a:rPr lang="zh-CN" altLang="en-US" dirty="0">
                <a:latin typeface="Roboto"/>
              </a:rPr>
              <a:t>的高密度部署将承载用户平面流量，但仍需要</a:t>
            </a:r>
            <a:r>
              <a:rPr lang="en-US" altLang="zh-CN" dirty="0">
                <a:latin typeface="Roboto"/>
              </a:rPr>
              <a:t>macro cell </a:t>
            </a:r>
            <a:r>
              <a:rPr lang="zh-CN" altLang="en-US" dirty="0">
                <a:latin typeface="Roboto"/>
              </a:rPr>
              <a:t>覆盖（在微波频带中）来承载控制平面流量。</a:t>
            </a:r>
            <a:endParaRPr lang="en-US" altLang="zh-CN" dirty="0">
              <a:latin typeface="Roboto"/>
            </a:endParaRPr>
          </a:p>
          <a:p>
            <a:pPr>
              <a:lnSpc>
                <a:spcPct val="150000"/>
              </a:lnSpc>
            </a:pPr>
            <a:r>
              <a:rPr lang="zh-CN" altLang="en-US" dirty="0"/>
              <a:t>      </a:t>
            </a:r>
          </a:p>
        </p:txBody>
      </p:sp>
      <p:pic>
        <p:nvPicPr>
          <p:cNvPr id="7" name="图片 6">
            <a:extLst>
              <a:ext uri="{FF2B5EF4-FFF2-40B4-BE49-F238E27FC236}">
                <a16:creationId xmlns:a16="http://schemas.microsoft.com/office/drawing/2014/main" id="{4FCB0FD4-64BA-4091-B3A7-4A3F06F023FD}"/>
              </a:ext>
            </a:extLst>
          </p:cNvPr>
          <p:cNvPicPr>
            <a:picLocks noChangeAspect="1"/>
          </p:cNvPicPr>
          <p:nvPr/>
        </p:nvPicPr>
        <p:blipFill>
          <a:blip r:embed="rId3"/>
          <a:stretch>
            <a:fillRect/>
          </a:stretch>
        </p:blipFill>
        <p:spPr>
          <a:xfrm>
            <a:off x="3350604" y="3057647"/>
            <a:ext cx="5259995" cy="3097635"/>
          </a:xfrm>
          <a:prstGeom prst="rect">
            <a:avLst/>
          </a:prstGeom>
        </p:spPr>
      </p:pic>
    </p:spTree>
    <p:extLst>
      <p:ext uri="{BB962C8B-B14F-4D97-AF65-F5344CB8AC3E}">
        <p14:creationId xmlns:p14="http://schemas.microsoft.com/office/powerpoint/2010/main" val="702916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D0D14-1CD3-48E6-B817-DB9DEB747A74}"/>
              </a:ext>
            </a:extLst>
          </p:cNvPr>
          <p:cNvSpPr>
            <a:spLocks noGrp="1"/>
          </p:cNvSpPr>
          <p:nvPr>
            <p:ph type="title"/>
          </p:nvPr>
        </p:nvSpPr>
        <p:spPr/>
        <p:txBody>
          <a:bodyPr>
            <a:normAutofit/>
          </a:bodyPr>
          <a:lstStyle/>
          <a:p>
            <a:r>
              <a:rPr lang="en-US" altLang="zh-CN" sz="2400" dirty="0"/>
              <a:t>4. New waveforms </a:t>
            </a:r>
            <a:endParaRPr lang="zh-CN" altLang="en-US" sz="2400" dirty="0"/>
          </a:p>
        </p:txBody>
      </p:sp>
      <p:sp>
        <p:nvSpPr>
          <p:cNvPr id="4" name="灯片编号占位符 3">
            <a:extLst>
              <a:ext uri="{FF2B5EF4-FFF2-40B4-BE49-F238E27FC236}">
                <a16:creationId xmlns:a16="http://schemas.microsoft.com/office/drawing/2014/main" id="{11252687-B995-4070-B804-CF2705A7C19B}"/>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5" name="矩形 4">
            <a:extLst>
              <a:ext uri="{FF2B5EF4-FFF2-40B4-BE49-F238E27FC236}">
                <a16:creationId xmlns:a16="http://schemas.microsoft.com/office/drawing/2014/main" id="{C26451E0-25C3-4F8E-915C-E10AA965A4D3}"/>
              </a:ext>
            </a:extLst>
          </p:cNvPr>
          <p:cNvSpPr/>
          <p:nvPr/>
        </p:nvSpPr>
        <p:spPr>
          <a:xfrm>
            <a:off x="1441406" y="2460214"/>
            <a:ext cx="9119421" cy="2120452"/>
          </a:xfrm>
          <a:prstGeom prst="rect">
            <a:avLst/>
          </a:prstGeom>
        </p:spPr>
        <p:txBody>
          <a:bodyPr wrap="square">
            <a:spAutoFit/>
          </a:bodyPr>
          <a:lstStyle/>
          <a:p>
            <a:pPr>
              <a:lnSpc>
                <a:spcPct val="150000"/>
              </a:lnSpc>
            </a:pPr>
            <a:r>
              <a:rPr lang="en-US" altLang="zh-CN" dirty="0">
                <a:latin typeface="&amp;quot"/>
              </a:rPr>
              <a:t>       5G</a:t>
            </a:r>
            <a:r>
              <a:rPr lang="zh-CN" altLang="en-US" dirty="0">
                <a:latin typeface="&amp;quot"/>
              </a:rPr>
              <a:t>将需要</a:t>
            </a:r>
            <a:r>
              <a:rPr lang="zh-CN" altLang="en-US" dirty="0">
                <a:solidFill>
                  <a:srgbClr val="FF0000"/>
                </a:solidFill>
                <a:latin typeface="&amp;quot"/>
              </a:rPr>
              <a:t>新无线电接口</a:t>
            </a:r>
            <a:r>
              <a:rPr lang="en-US" altLang="zh-CN" dirty="0">
                <a:solidFill>
                  <a:srgbClr val="FF0000"/>
                </a:solidFill>
                <a:latin typeface="&amp;quot"/>
              </a:rPr>
              <a:t>(New Radio)</a:t>
            </a:r>
            <a:r>
              <a:rPr lang="zh-CN" altLang="en-US" dirty="0">
                <a:latin typeface="&amp;quot"/>
              </a:rPr>
              <a:t>。</a:t>
            </a:r>
            <a:r>
              <a:rPr lang="zh-CN" altLang="en-US" dirty="0">
                <a:latin typeface="Roboto"/>
              </a:rPr>
              <a:t> </a:t>
            </a:r>
            <a:r>
              <a:rPr lang="en-US" altLang="zh-CN" dirty="0">
                <a:latin typeface="Roboto"/>
              </a:rPr>
              <a:t>4G </a:t>
            </a:r>
            <a:r>
              <a:rPr lang="en-US" altLang="zh-CN" dirty="0">
                <a:latin typeface="&amp;quot"/>
              </a:rPr>
              <a:t>LTE</a:t>
            </a:r>
            <a:r>
              <a:rPr lang="zh-CN" altLang="en-US" dirty="0">
                <a:latin typeface="&amp;quot"/>
              </a:rPr>
              <a:t>中使用的是</a:t>
            </a:r>
            <a:r>
              <a:rPr lang="en-US" altLang="zh-CN" dirty="0">
                <a:latin typeface="&amp;quot"/>
              </a:rPr>
              <a:t>OFDMA</a:t>
            </a:r>
            <a:r>
              <a:rPr lang="zh-CN" altLang="en-US" dirty="0">
                <a:latin typeface="&amp;quot"/>
              </a:rPr>
              <a:t>，它适用于大数据传输。</a:t>
            </a:r>
            <a:r>
              <a:rPr lang="zh-CN" altLang="en-US" dirty="0">
                <a:latin typeface="Roboto"/>
              </a:rPr>
              <a:t> </a:t>
            </a:r>
            <a:r>
              <a:rPr lang="zh-CN" altLang="en-US" dirty="0">
                <a:latin typeface="&amp;quot"/>
              </a:rPr>
              <a:t>但是，对于</a:t>
            </a:r>
            <a:r>
              <a:rPr lang="en-US" altLang="zh-CN" dirty="0" err="1">
                <a:latin typeface="&amp;quot"/>
              </a:rPr>
              <a:t>mMTC</a:t>
            </a:r>
            <a:r>
              <a:rPr lang="zh-CN" altLang="en-US" dirty="0">
                <a:latin typeface="&amp;quot"/>
              </a:rPr>
              <a:t>（海量物联），数据包大小通常很小。</a:t>
            </a:r>
            <a:r>
              <a:rPr lang="zh-CN" altLang="en-US" dirty="0">
                <a:latin typeface="Roboto"/>
              </a:rPr>
              <a:t> </a:t>
            </a:r>
            <a:r>
              <a:rPr lang="zh-CN" altLang="en-US" dirty="0">
                <a:latin typeface="&amp;quot"/>
              </a:rPr>
              <a:t>当连接大量设备时，与正交传输相关联的开销（例如调度，资源请求</a:t>
            </a:r>
            <a:r>
              <a:rPr lang="en-US" altLang="zh-CN" dirty="0">
                <a:latin typeface="&amp;quot"/>
              </a:rPr>
              <a:t>/</a:t>
            </a:r>
            <a:r>
              <a:rPr lang="zh-CN" altLang="en-US" dirty="0">
                <a:latin typeface="&amp;quot"/>
              </a:rPr>
              <a:t>授权和时间对准信令）非常大。</a:t>
            </a:r>
            <a:r>
              <a:rPr lang="zh-CN" altLang="en-US" dirty="0">
                <a:latin typeface="Roboto"/>
              </a:rPr>
              <a:t> </a:t>
            </a:r>
            <a:endParaRPr lang="en-US" altLang="zh-CN" dirty="0">
              <a:latin typeface="Roboto"/>
            </a:endParaRPr>
          </a:p>
          <a:p>
            <a:pPr>
              <a:lnSpc>
                <a:spcPct val="150000"/>
              </a:lnSpc>
            </a:pPr>
            <a:r>
              <a:rPr lang="en-US" altLang="zh-CN" dirty="0">
                <a:latin typeface="Roboto"/>
              </a:rPr>
              <a:t>        </a:t>
            </a:r>
            <a:r>
              <a:rPr lang="zh-CN" altLang="en-US" dirty="0">
                <a:latin typeface="&amp;quot"/>
              </a:rPr>
              <a:t>另外，由于请求和授权机制，调度数据传输通常具有大的延迟。</a:t>
            </a:r>
            <a:r>
              <a:rPr lang="zh-CN" altLang="en-US" dirty="0">
                <a:latin typeface="Roboto"/>
              </a:rPr>
              <a:t> </a:t>
            </a:r>
            <a:r>
              <a:rPr lang="zh-CN" altLang="en-US" dirty="0">
                <a:latin typeface="&amp;quot"/>
              </a:rPr>
              <a:t>需要一种新的多址方案来克服上述问题。</a:t>
            </a:r>
            <a:endParaRPr lang="zh-CN" altLang="en-US" dirty="0"/>
          </a:p>
        </p:txBody>
      </p:sp>
    </p:spTree>
    <p:extLst>
      <p:ext uri="{BB962C8B-B14F-4D97-AF65-F5344CB8AC3E}">
        <p14:creationId xmlns:p14="http://schemas.microsoft.com/office/powerpoint/2010/main" val="356754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181682" y="2982617"/>
            <a:ext cx="7584213" cy="656792"/>
          </a:xfrm>
        </p:spPr>
        <p:txBody>
          <a:bodyPr>
            <a:normAutofit/>
          </a:bodyPr>
          <a:lstStyle/>
          <a:p>
            <a:r>
              <a:rPr lang="zh-CN" altLang="en-US" sz="3200" dirty="0"/>
              <a:t>信道特征</a:t>
            </a:r>
          </a:p>
        </p:txBody>
      </p:sp>
      <p:sp>
        <p:nvSpPr>
          <p:cNvPr id="4" name="文本框 3">
            <a:extLst>
              <a:ext uri="{FF2B5EF4-FFF2-40B4-BE49-F238E27FC236}">
                <a16:creationId xmlns:a16="http://schemas.microsoft.com/office/drawing/2014/main" id="{04F69230-F3A6-4586-9371-A858F4763E9F}"/>
              </a:ext>
            </a:extLst>
          </p:cNvPr>
          <p:cNvSpPr txBox="1"/>
          <p:nvPr/>
        </p:nvSpPr>
        <p:spPr>
          <a:xfrm>
            <a:off x="669924" y="112395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60077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98431"/>
            <a:ext cx="10850563" cy="1028699"/>
          </a:xfrm>
        </p:spPr>
        <p:txBody>
          <a:bodyPr>
            <a:normAutofit/>
          </a:bodyPr>
          <a:lstStyle/>
          <a:p>
            <a:r>
              <a:rPr lang="en-US" altLang="zh-CN" sz="2400" dirty="0"/>
              <a:t>A.</a:t>
            </a:r>
            <a:r>
              <a:rPr lang="zh-CN" altLang="en-US" sz="2400" b="0" dirty="0"/>
              <a:t>大规模</a:t>
            </a:r>
            <a:r>
              <a:rPr lang="en-US" altLang="zh-CN" sz="2400" b="0" dirty="0"/>
              <a:t>MIMO</a:t>
            </a:r>
            <a:r>
              <a:rPr lang="zh-CN" altLang="en-US" sz="2400" b="0" dirty="0"/>
              <a:t>信道</a:t>
            </a:r>
            <a:endParaRPr lang="zh-CN" altLang="en-US" sz="240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5" name="矩形 4">
            <a:extLst>
              <a:ext uri="{FF2B5EF4-FFF2-40B4-BE49-F238E27FC236}">
                <a16:creationId xmlns:a16="http://schemas.microsoft.com/office/drawing/2014/main" id="{0EC0742E-5F82-42A8-9C40-864E7DCDB698}"/>
              </a:ext>
            </a:extLst>
          </p:cNvPr>
          <p:cNvSpPr/>
          <p:nvPr/>
        </p:nvSpPr>
        <p:spPr>
          <a:xfrm>
            <a:off x="1160206" y="1425610"/>
            <a:ext cx="9635613" cy="873957"/>
          </a:xfrm>
          <a:prstGeom prst="rect">
            <a:avLst/>
          </a:prstGeom>
        </p:spPr>
        <p:txBody>
          <a:bodyPr wrap="square">
            <a:spAutoFit/>
          </a:bodyPr>
          <a:lstStyle/>
          <a:p>
            <a:pPr>
              <a:lnSpc>
                <a:spcPct val="150000"/>
              </a:lnSpc>
            </a:pPr>
            <a:r>
              <a:rPr lang="zh-CN" altLang="en-US" dirty="0"/>
              <a:t>原则上，双向信道模型描述了任何阵列的传播信道，无论MIMO系统是否庞大。然而，存在几个问题：</a:t>
            </a:r>
          </a:p>
        </p:txBody>
      </p:sp>
      <p:sp>
        <p:nvSpPr>
          <p:cNvPr id="6" name="矩形 5">
            <a:extLst>
              <a:ext uri="{FF2B5EF4-FFF2-40B4-BE49-F238E27FC236}">
                <a16:creationId xmlns:a16="http://schemas.microsoft.com/office/drawing/2014/main" id="{8FC566D4-DD72-4927-A5DC-17AB4D4FBD0D}"/>
              </a:ext>
            </a:extLst>
          </p:cNvPr>
          <p:cNvSpPr/>
          <p:nvPr/>
        </p:nvSpPr>
        <p:spPr>
          <a:xfrm>
            <a:off x="1651819" y="2471746"/>
            <a:ext cx="8406581" cy="3365024"/>
          </a:xfrm>
          <a:prstGeom prst="rect">
            <a:avLst/>
          </a:prstGeom>
        </p:spPr>
        <p:txBody>
          <a:bodyPr wrap="square">
            <a:spAutoFit/>
          </a:bodyPr>
          <a:lstStyle/>
          <a:p>
            <a:pPr>
              <a:lnSpc>
                <a:spcPct val="150000"/>
              </a:lnSpc>
            </a:pPr>
            <a:r>
              <a:rPr lang="zh-CN" altLang="en-US" dirty="0"/>
              <a:t>1）</a:t>
            </a:r>
            <a:r>
              <a:rPr lang="zh-CN" altLang="en-US" dirty="0">
                <a:solidFill>
                  <a:srgbClr val="FF0000"/>
                </a:solidFill>
              </a:rPr>
              <a:t>空间非平稳性</a:t>
            </a:r>
            <a:r>
              <a:rPr lang="zh-CN" altLang="en-US" dirty="0"/>
              <a:t>：当MIMO阵列变得非常大时，多径分量（MPC）的强度可能在阵列上变化[32]。</a:t>
            </a:r>
            <a:endParaRPr lang="en-US" altLang="zh-CN" dirty="0"/>
          </a:p>
          <a:p>
            <a:pPr>
              <a:lnSpc>
                <a:spcPct val="150000"/>
              </a:lnSpc>
            </a:pPr>
            <a:r>
              <a:rPr lang="en-US" altLang="zh-CN" dirty="0"/>
              <a:t>2</a:t>
            </a:r>
            <a:r>
              <a:rPr lang="zh-CN" altLang="en-US" dirty="0"/>
              <a:t>）</a:t>
            </a:r>
            <a:r>
              <a:rPr lang="zh-CN" altLang="en-US" dirty="0">
                <a:solidFill>
                  <a:srgbClr val="FF0000"/>
                </a:solidFill>
              </a:rPr>
              <a:t>高程特征</a:t>
            </a:r>
            <a:r>
              <a:rPr lang="zh-CN" altLang="en-US" dirty="0"/>
              <a:t>：由于形状因子的限制，大规模</a:t>
            </a:r>
            <a:r>
              <a:rPr lang="en-US" altLang="zh-CN" dirty="0"/>
              <a:t>MIMO</a:t>
            </a:r>
            <a:r>
              <a:rPr lang="zh-CN" altLang="en-US" dirty="0"/>
              <a:t>阵列几乎肯定是</a:t>
            </a:r>
            <a:r>
              <a:rPr lang="en-US" altLang="zh-CN" dirty="0"/>
              <a:t>3D</a:t>
            </a:r>
            <a:r>
              <a:rPr lang="zh-CN" altLang="en-US" dirty="0"/>
              <a:t>（平面或圆柱阵列），并且在方位角和仰角域中分离用户。因此，提供高程特征的信道模型对于</a:t>
            </a:r>
            <a:r>
              <a:rPr lang="en-US" altLang="zh-CN" dirty="0"/>
              <a:t>5G</a:t>
            </a:r>
            <a:r>
              <a:rPr lang="zh-CN" altLang="en-US" dirty="0"/>
              <a:t>是重要的。</a:t>
            </a:r>
            <a:endParaRPr lang="en-US" altLang="zh-CN" dirty="0"/>
          </a:p>
          <a:p>
            <a:pPr>
              <a:lnSpc>
                <a:spcPct val="150000"/>
              </a:lnSpc>
            </a:pPr>
            <a:r>
              <a:rPr lang="en-US" altLang="zh-CN" dirty="0"/>
              <a:t>3</a:t>
            </a:r>
            <a:r>
              <a:rPr lang="zh-CN" altLang="en-US" dirty="0"/>
              <a:t>）</a:t>
            </a:r>
            <a:r>
              <a:rPr lang="zh-CN" altLang="en-US" dirty="0">
                <a:solidFill>
                  <a:srgbClr val="FF0000"/>
                </a:solidFill>
              </a:rPr>
              <a:t>模型简化</a:t>
            </a:r>
            <a:r>
              <a:rPr lang="zh-CN" altLang="en-US" dirty="0"/>
              <a:t>：虽然不是新的物理效应，但是对于标准</a:t>
            </a:r>
            <a:r>
              <a:rPr lang="en-US" altLang="zh-CN" dirty="0"/>
              <a:t>MIMO</a:t>
            </a:r>
            <a:r>
              <a:rPr lang="zh-CN" altLang="en-US" dirty="0"/>
              <a:t>系统进行的几种建模简化会导致大规模</a:t>
            </a:r>
            <a:r>
              <a:rPr lang="en-US" altLang="zh-CN" dirty="0"/>
              <a:t>MIMO</a:t>
            </a:r>
            <a:r>
              <a:rPr lang="zh-CN" altLang="en-US" dirty="0"/>
              <a:t>系统中出现不可接受的错误。</a:t>
            </a:r>
            <a:endParaRPr lang="en-US" altLang="zh-CN" dirty="0"/>
          </a:p>
          <a:p>
            <a:pPr>
              <a:lnSpc>
                <a:spcPct val="150000"/>
              </a:lnSpc>
            </a:pPr>
            <a:endParaRPr lang="zh-CN" altLang="en-US" dirty="0"/>
          </a:p>
        </p:txBody>
      </p:sp>
    </p:spTree>
    <p:extLst>
      <p:ext uri="{BB962C8B-B14F-4D97-AF65-F5344CB8AC3E}">
        <p14:creationId xmlns:p14="http://schemas.microsoft.com/office/powerpoint/2010/main" val="4195488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03EBB-17AE-47AA-BCDA-38F703592542}"/>
              </a:ext>
            </a:extLst>
          </p:cNvPr>
          <p:cNvSpPr>
            <a:spLocks noGrp="1"/>
          </p:cNvSpPr>
          <p:nvPr>
            <p:ph type="title"/>
          </p:nvPr>
        </p:nvSpPr>
        <p:spPr/>
        <p:txBody>
          <a:bodyPr>
            <a:normAutofit/>
          </a:bodyPr>
          <a:lstStyle/>
          <a:p>
            <a:r>
              <a:rPr lang="en-US" altLang="zh-CN" sz="2400" dirty="0"/>
              <a:t>B.</a:t>
            </a:r>
            <a:r>
              <a:rPr lang="zh-CN" altLang="en-US" sz="2400" b="0" dirty="0"/>
              <a:t>分布式系统的信道</a:t>
            </a:r>
            <a:endParaRPr lang="zh-CN" altLang="en-US" sz="2400" dirty="0"/>
          </a:p>
        </p:txBody>
      </p:sp>
      <p:sp>
        <p:nvSpPr>
          <p:cNvPr id="4" name="灯片编号占位符 3">
            <a:extLst>
              <a:ext uri="{FF2B5EF4-FFF2-40B4-BE49-F238E27FC236}">
                <a16:creationId xmlns:a16="http://schemas.microsoft.com/office/drawing/2014/main" id="{DF1F7867-0A97-4378-B4A7-A547CC872DA3}"/>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5" name="矩形 4">
            <a:extLst>
              <a:ext uri="{FF2B5EF4-FFF2-40B4-BE49-F238E27FC236}">
                <a16:creationId xmlns:a16="http://schemas.microsoft.com/office/drawing/2014/main" id="{745ECEF0-1007-44E7-82F8-F3CCC8054F7B}"/>
              </a:ext>
            </a:extLst>
          </p:cNvPr>
          <p:cNvSpPr/>
          <p:nvPr/>
        </p:nvSpPr>
        <p:spPr>
          <a:xfrm>
            <a:off x="1061884" y="1948726"/>
            <a:ext cx="9837174" cy="3366947"/>
          </a:xfrm>
          <a:prstGeom prst="rect">
            <a:avLst/>
          </a:prstGeom>
        </p:spPr>
        <p:txBody>
          <a:bodyPr wrap="square">
            <a:spAutoFit/>
          </a:bodyPr>
          <a:lstStyle/>
          <a:p>
            <a:pPr>
              <a:lnSpc>
                <a:spcPct val="150000"/>
              </a:lnSpc>
            </a:pPr>
            <a:r>
              <a:rPr lang="zh-CN" altLang="en-US" dirty="0"/>
              <a:t>      5G系统将包括多用户MIMO以及</a:t>
            </a:r>
            <a:r>
              <a:rPr lang="zh-CN" altLang="en-US" dirty="0">
                <a:solidFill>
                  <a:srgbClr val="FF0000"/>
                </a:solidFill>
              </a:rPr>
              <a:t>分布式BS</a:t>
            </a:r>
            <a:r>
              <a:rPr lang="zh-CN" altLang="en-US" dirty="0"/>
              <a:t>。</a:t>
            </a:r>
            <a:endParaRPr lang="en-US" altLang="zh-CN" dirty="0"/>
          </a:p>
          <a:p>
            <a:pPr>
              <a:lnSpc>
                <a:spcPct val="150000"/>
              </a:lnSpc>
            </a:pPr>
            <a:r>
              <a:rPr lang="zh-CN" altLang="en-US" dirty="0"/>
              <a:t> </a:t>
            </a:r>
            <a:endParaRPr lang="en-US" altLang="zh-CN" dirty="0"/>
          </a:p>
          <a:p>
            <a:pPr>
              <a:lnSpc>
                <a:spcPct val="150000"/>
              </a:lnSpc>
            </a:pPr>
            <a:r>
              <a:rPr lang="zh-CN" altLang="en-US" dirty="0"/>
              <a:t>      对于多用户MIMO，必须提供</a:t>
            </a:r>
            <a:r>
              <a:rPr lang="zh-CN" altLang="en-US" dirty="0">
                <a:solidFill>
                  <a:srgbClr val="FF0000"/>
                </a:solidFill>
              </a:rPr>
              <a:t>多个用户的联合信道条件 </a:t>
            </a:r>
            <a:r>
              <a:rPr lang="zh-CN" altLang="en-US" dirty="0"/>
              <a:t>- 在许多条件下，这相当于当单个UE（</a:t>
            </a:r>
            <a:r>
              <a:rPr lang="en-US" altLang="zh-CN" dirty="0"/>
              <a:t>user end</a:t>
            </a:r>
            <a:r>
              <a:rPr lang="zh-CN" altLang="en-US" dirty="0"/>
              <a:t>）在轨道上移动到小区中的不同位置时对信道的演进进行建模。 这种“空间一致性”已经在过去基于几何的随机信道模型和准确定性模型中建模（3GPP模型目前正在被修改以将其合并）。</a:t>
            </a:r>
            <a:endParaRPr lang="en-US" altLang="zh-CN" dirty="0"/>
          </a:p>
          <a:p>
            <a:pPr>
              <a:lnSpc>
                <a:spcPct val="150000"/>
              </a:lnSpc>
            </a:pPr>
            <a:endParaRPr lang="en-US" altLang="zh-CN" dirty="0"/>
          </a:p>
          <a:p>
            <a:pPr>
              <a:lnSpc>
                <a:spcPct val="150000"/>
              </a:lnSpc>
            </a:pPr>
            <a:r>
              <a:rPr lang="zh-CN" altLang="en-US" dirty="0"/>
              <a:t>      更大的挑战是从单个</a:t>
            </a:r>
            <a:r>
              <a:rPr lang="en-US" altLang="zh-CN" dirty="0"/>
              <a:t>UE</a:t>
            </a:r>
            <a:r>
              <a:rPr lang="zh-CN" altLang="en-US" dirty="0"/>
              <a:t>到多个</a:t>
            </a:r>
            <a:r>
              <a:rPr lang="en-US" altLang="zh-CN" dirty="0"/>
              <a:t>BS</a:t>
            </a:r>
            <a:r>
              <a:rPr lang="zh-CN" altLang="en-US" dirty="0"/>
              <a:t>的链路建模。</a:t>
            </a:r>
          </a:p>
        </p:txBody>
      </p:sp>
    </p:spTree>
    <p:extLst>
      <p:ext uri="{BB962C8B-B14F-4D97-AF65-F5344CB8AC3E}">
        <p14:creationId xmlns:p14="http://schemas.microsoft.com/office/powerpoint/2010/main" val="2059705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827AE1-848C-4732-AE5B-9D9E045F06FF}"/>
              </a:ext>
            </a:extLst>
          </p:cNvPr>
          <p:cNvSpPr>
            <a:spLocks noGrp="1"/>
          </p:cNvSpPr>
          <p:nvPr>
            <p:ph type="title"/>
          </p:nvPr>
        </p:nvSpPr>
        <p:spPr/>
        <p:txBody>
          <a:bodyPr>
            <a:normAutofit/>
          </a:bodyPr>
          <a:lstStyle/>
          <a:p>
            <a:r>
              <a:rPr lang="en-US" altLang="zh-CN" sz="2400" dirty="0"/>
              <a:t>C.</a:t>
            </a:r>
            <a:r>
              <a:rPr lang="zh-CN" altLang="en-US" sz="2400" b="0" dirty="0"/>
              <a:t>毫米波信道</a:t>
            </a:r>
            <a:endParaRPr lang="zh-CN" altLang="en-US" sz="2400" dirty="0"/>
          </a:p>
        </p:txBody>
      </p:sp>
      <p:sp>
        <p:nvSpPr>
          <p:cNvPr id="4" name="灯片编号占位符 3">
            <a:extLst>
              <a:ext uri="{FF2B5EF4-FFF2-40B4-BE49-F238E27FC236}">
                <a16:creationId xmlns:a16="http://schemas.microsoft.com/office/drawing/2014/main" id="{42FE3986-36DD-4E6C-A902-A602CBC773B8}"/>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5" name="矩形 4">
            <a:extLst>
              <a:ext uri="{FF2B5EF4-FFF2-40B4-BE49-F238E27FC236}">
                <a16:creationId xmlns:a16="http://schemas.microsoft.com/office/drawing/2014/main" id="{732EFA6C-0376-4EAD-A369-96C272DB6710}"/>
              </a:ext>
            </a:extLst>
          </p:cNvPr>
          <p:cNvSpPr/>
          <p:nvPr/>
        </p:nvSpPr>
        <p:spPr>
          <a:xfrm>
            <a:off x="983226" y="1625326"/>
            <a:ext cx="9842090" cy="4197944"/>
          </a:xfrm>
          <a:prstGeom prst="rect">
            <a:avLst/>
          </a:prstGeom>
        </p:spPr>
        <p:txBody>
          <a:bodyPr wrap="square">
            <a:spAutoFit/>
          </a:bodyPr>
          <a:lstStyle/>
          <a:p>
            <a:pPr>
              <a:lnSpc>
                <a:spcPct val="150000"/>
              </a:lnSpc>
            </a:pPr>
            <a:r>
              <a:rPr lang="zh-CN" altLang="en-US" dirty="0"/>
              <a:t>        毫米波（毫米波）通道会经历一些完全不同的</a:t>
            </a:r>
            <a:r>
              <a:rPr lang="zh-CN" altLang="en-US" dirty="0">
                <a:solidFill>
                  <a:srgbClr val="FF0000"/>
                </a:solidFill>
              </a:rPr>
              <a:t>传播效应</a:t>
            </a:r>
            <a:r>
              <a:rPr lang="zh-CN" altLang="en-US" dirty="0"/>
              <a:t>，例如较长链路明显被大气吸收，以及具有与波长相当的粗糙度的表面上的反射以及较差的衍射。 因此，我们可以预期确定系统性能的衰减和色散特性也将显着不同。</a:t>
            </a:r>
            <a:endParaRPr lang="en-US" altLang="zh-CN" dirty="0"/>
          </a:p>
          <a:p>
            <a:pPr>
              <a:lnSpc>
                <a:spcPct val="150000"/>
              </a:lnSpc>
            </a:pPr>
            <a:endParaRPr lang="en-US" altLang="zh-CN" dirty="0"/>
          </a:p>
          <a:p>
            <a:pPr marL="342900" indent="-342900">
              <a:lnSpc>
                <a:spcPct val="150000"/>
              </a:lnSpc>
              <a:buAutoNum type="arabicParenR"/>
            </a:pPr>
            <a:r>
              <a:rPr lang="zh-CN" altLang="en-US" dirty="0"/>
              <a:t>基本传播现象</a:t>
            </a:r>
            <a:r>
              <a:rPr lang="en-US" altLang="zh-CN" i="1" dirty="0"/>
              <a:t>:</a:t>
            </a:r>
            <a:r>
              <a:rPr lang="en-US" altLang="zh-CN" dirty="0"/>
              <a:t> </a:t>
            </a:r>
            <a:br>
              <a:rPr lang="en-US" altLang="zh-CN" dirty="0"/>
            </a:br>
            <a:r>
              <a:rPr lang="en-US" altLang="zh-CN" dirty="0"/>
              <a:t>       a</a:t>
            </a:r>
            <a:r>
              <a:rPr lang="zh-CN" altLang="en-US" dirty="0"/>
              <a:t>）</a:t>
            </a:r>
            <a:r>
              <a:rPr lang="zh-CN" altLang="en-US" dirty="0">
                <a:solidFill>
                  <a:srgbClr val="FF0000"/>
                </a:solidFill>
              </a:rPr>
              <a:t>自由空间路径损耗</a:t>
            </a:r>
            <a:r>
              <a:rPr lang="zh-CN" altLang="en-US" dirty="0"/>
              <a:t>：虽然人们普遍认为毫米波通道遭受高自由空间路径损耗，但教科书长期以来一直指出，只有假设天线增益与频率无关，才是正确的。 </a:t>
            </a:r>
            <a:endParaRPr lang="en-US" altLang="zh-CN" dirty="0"/>
          </a:p>
          <a:p>
            <a:pPr>
              <a:lnSpc>
                <a:spcPct val="150000"/>
              </a:lnSpc>
            </a:pPr>
            <a:r>
              <a:rPr lang="en-US" altLang="zh-CN" dirty="0"/>
              <a:t>            b</a:t>
            </a:r>
            <a:r>
              <a:rPr lang="zh-CN" altLang="en-US" dirty="0"/>
              <a:t>）</a:t>
            </a:r>
            <a:r>
              <a:rPr lang="zh-CN" altLang="en-US" dirty="0">
                <a:solidFill>
                  <a:srgbClr val="FF0000"/>
                </a:solidFill>
              </a:rPr>
              <a:t>大气衰减</a:t>
            </a:r>
            <a:r>
              <a:rPr lang="zh-CN" altLang="en-US" dirty="0"/>
              <a:t>：在毫米波频率下，大气会变得更加具有吸收性。</a:t>
            </a:r>
            <a:endParaRPr lang="en-US" altLang="zh-CN" dirty="0"/>
          </a:p>
          <a:p>
            <a:pPr>
              <a:lnSpc>
                <a:spcPct val="150000"/>
              </a:lnSpc>
            </a:pPr>
            <a:r>
              <a:rPr lang="en-US" altLang="zh-CN" dirty="0"/>
              <a:t>            c</a:t>
            </a:r>
            <a:r>
              <a:rPr lang="zh-CN" altLang="en-US" dirty="0"/>
              <a:t>）</a:t>
            </a:r>
            <a:r>
              <a:rPr lang="zh-CN" altLang="en-US" dirty="0">
                <a:solidFill>
                  <a:srgbClr val="FF0000"/>
                </a:solidFill>
              </a:rPr>
              <a:t>植被衰减</a:t>
            </a:r>
            <a:r>
              <a:rPr lang="zh-CN" altLang="en-US" dirty="0"/>
              <a:t>：毫米波对叶子的阻塞更加敏感。 衰减通常随着“穿过树叶的路径的长度”而增加。</a:t>
            </a:r>
            <a:endParaRPr lang="en-US" altLang="zh-CN" dirty="0"/>
          </a:p>
        </p:txBody>
      </p:sp>
      <p:sp>
        <p:nvSpPr>
          <p:cNvPr id="3" name="箭头: 下 2">
            <a:extLst>
              <a:ext uri="{FF2B5EF4-FFF2-40B4-BE49-F238E27FC236}">
                <a16:creationId xmlns:a16="http://schemas.microsoft.com/office/drawing/2014/main" id="{7355F0C8-4330-40A8-B94B-1B599A1E9399}"/>
              </a:ext>
            </a:extLst>
          </p:cNvPr>
          <p:cNvSpPr/>
          <p:nvPr/>
        </p:nvSpPr>
        <p:spPr>
          <a:xfrm>
            <a:off x="5882640" y="5608320"/>
            <a:ext cx="375920" cy="10464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18825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9BFC2EC-9FFD-4008-98F5-16227C3F5570}"/>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5" name="矩形 4">
            <a:extLst>
              <a:ext uri="{FF2B5EF4-FFF2-40B4-BE49-F238E27FC236}">
                <a16:creationId xmlns:a16="http://schemas.microsoft.com/office/drawing/2014/main" id="{CFE66400-67DB-45F9-9D4E-9AD465D38E74}"/>
              </a:ext>
            </a:extLst>
          </p:cNvPr>
          <p:cNvSpPr/>
          <p:nvPr/>
        </p:nvSpPr>
        <p:spPr>
          <a:xfrm>
            <a:off x="1459036" y="2288455"/>
            <a:ext cx="9272337" cy="3782446"/>
          </a:xfrm>
          <a:prstGeom prst="rect">
            <a:avLst/>
          </a:prstGeom>
        </p:spPr>
        <p:txBody>
          <a:bodyPr wrap="square">
            <a:spAutoFit/>
          </a:bodyPr>
          <a:lstStyle/>
          <a:p>
            <a:pPr>
              <a:lnSpc>
                <a:spcPct val="150000"/>
              </a:lnSpc>
            </a:pPr>
            <a:r>
              <a:rPr lang="zh-CN" altLang="en-US" dirty="0"/>
              <a:t>d）</a:t>
            </a:r>
            <a:r>
              <a:rPr lang="zh-CN" altLang="en-US" dirty="0">
                <a:solidFill>
                  <a:srgbClr val="FF0000"/>
                </a:solidFill>
              </a:rPr>
              <a:t>室外到室内穿透</a:t>
            </a:r>
            <a:r>
              <a:rPr lang="zh-CN" altLang="en-US" dirty="0"/>
              <a:t>：大量蜂窝用户位于室内，然而室外基站的覆盖将是5G系统的主要目标。 然而，在较高频率下，通过窗户和房屋墙壁的穿透，信号将更加衰减， 衰减的实际值很大程度上取决于材料。 。</a:t>
            </a:r>
            <a:endParaRPr lang="en-US" altLang="zh-CN" dirty="0"/>
          </a:p>
          <a:p>
            <a:pPr>
              <a:lnSpc>
                <a:spcPct val="150000"/>
              </a:lnSpc>
            </a:pPr>
            <a:endParaRPr lang="en-US" altLang="zh-CN" dirty="0"/>
          </a:p>
          <a:p>
            <a:pPr>
              <a:lnSpc>
                <a:spcPct val="150000"/>
              </a:lnSpc>
            </a:pPr>
            <a:r>
              <a:rPr lang="en-US" altLang="zh-CN" dirty="0"/>
              <a:t>e</a:t>
            </a:r>
            <a:r>
              <a:rPr lang="zh-CN" altLang="en-US" dirty="0"/>
              <a:t>）</a:t>
            </a:r>
            <a:r>
              <a:rPr lang="zh-CN" altLang="en-US" dirty="0">
                <a:solidFill>
                  <a:srgbClr val="FF0000"/>
                </a:solidFill>
              </a:rPr>
              <a:t>物体遮蔽</a:t>
            </a:r>
            <a:r>
              <a:rPr lang="zh-CN" altLang="en-US" dirty="0"/>
              <a:t>：由于毫米波不能有效地穿透或衍射到人体和其他物体周围，因此这些物体的阴影是链路预算和信道时间变化的重要因素。</a:t>
            </a:r>
            <a:endParaRPr lang="en-US" altLang="zh-CN" dirty="0"/>
          </a:p>
          <a:p>
            <a:pPr>
              <a:lnSpc>
                <a:spcPct val="150000"/>
              </a:lnSpc>
            </a:pPr>
            <a:endParaRPr lang="en-US" altLang="zh-CN" dirty="0"/>
          </a:p>
          <a:p>
            <a:pPr>
              <a:lnSpc>
                <a:spcPct val="150000"/>
              </a:lnSpc>
            </a:pPr>
            <a:r>
              <a:rPr lang="en-US" altLang="zh-CN" dirty="0"/>
              <a:t>f</a:t>
            </a:r>
            <a:r>
              <a:rPr lang="zh-CN" altLang="en-US" dirty="0"/>
              <a:t>）</a:t>
            </a:r>
            <a:r>
              <a:rPr lang="zh-CN" altLang="en-US" dirty="0">
                <a:solidFill>
                  <a:srgbClr val="FF0000"/>
                </a:solidFill>
              </a:rPr>
              <a:t>通道稀疏性</a:t>
            </a:r>
            <a:r>
              <a:rPr lang="zh-CN" altLang="en-US" dirty="0"/>
              <a:t>：人们普遍认为毫米波通道是“稀疏的”。（对毫米波而言，其散射是有限的，视距传输为其主要的传播方式，毫米波在传输过程中可认为是稀疏的。）</a:t>
            </a:r>
          </a:p>
        </p:txBody>
      </p:sp>
      <p:sp>
        <p:nvSpPr>
          <p:cNvPr id="6" name="标题 1">
            <a:extLst>
              <a:ext uri="{FF2B5EF4-FFF2-40B4-BE49-F238E27FC236}">
                <a16:creationId xmlns:a16="http://schemas.microsoft.com/office/drawing/2014/main" id="{16759E42-2CCD-47D7-AF92-795E20B309DB}"/>
              </a:ext>
            </a:extLst>
          </p:cNvPr>
          <p:cNvSpPr>
            <a:spLocks noGrp="1"/>
          </p:cNvSpPr>
          <p:nvPr>
            <p:ph type="title"/>
          </p:nvPr>
        </p:nvSpPr>
        <p:spPr>
          <a:xfrm>
            <a:off x="669924" y="1"/>
            <a:ext cx="10850563" cy="1028699"/>
          </a:xfrm>
        </p:spPr>
        <p:txBody>
          <a:bodyPr>
            <a:normAutofit/>
          </a:bodyPr>
          <a:lstStyle/>
          <a:p>
            <a:r>
              <a:rPr lang="en-US" altLang="zh-CN" sz="2400" b="0" dirty="0"/>
              <a:t>C. </a:t>
            </a:r>
            <a:r>
              <a:rPr lang="zh-CN" altLang="en-US" sz="2400" b="0" dirty="0"/>
              <a:t>毫米波信道</a:t>
            </a:r>
            <a:endParaRPr lang="zh-CN" altLang="en-US" sz="2400" dirty="0"/>
          </a:p>
        </p:txBody>
      </p:sp>
    </p:spTree>
    <p:extLst>
      <p:ext uri="{BB962C8B-B14F-4D97-AF65-F5344CB8AC3E}">
        <p14:creationId xmlns:p14="http://schemas.microsoft.com/office/powerpoint/2010/main" val="959251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4BBCA-26A8-4467-80E2-BE60F71E188F}"/>
              </a:ext>
            </a:extLst>
          </p:cNvPr>
          <p:cNvSpPr>
            <a:spLocks noGrp="1"/>
          </p:cNvSpPr>
          <p:nvPr>
            <p:ph type="title"/>
          </p:nvPr>
        </p:nvSpPr>
        <p:spPr/>
        <p:txBody>
          <a:bodyPr>
            <a:normAutofit/>
          </a:bodyPr>
          <a:lstStyle/>
          <a:p>
            <a:r>
              <a:rPr lang="en-US" altLang="zh-CN" sz="2400" b="0" dirty="0"/>
              <a:t>2)</a:t>
            </a:r>
            <a:r>
              <a:rPr lang="zh-CN" altLang="en-US" sz="2400" b="0" dirty="0"/>
              <a:t>测量和评估技术：</a:t>
            </a:r>
            <a:endParaRPr lang="zh-CN" altLang="en-US" sz="2400" dirty="0"/>
          </a:p>
        </p:txBody>
      </p:sp>
      <p:sp>
        <p:nvSpPr>
          <p:cNvPr id="4" name="灯片编号占位符 3">
            <a:extLst>
              <a:ext uri="{FF2B5EF4-FFF2-40B4-BE49-F238E27FC236}">
                <a16:creationId xmlns:a16="http://schemas.microsoft.com/office/drawing/2014/main" id="{D4A93684-9A50-4A93-9A3A-047A9C429D9A}"/>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5" name="矩形 4">
            <a:extLst>
              <a:ext uri="{FF2B5EF4-FFF2-40B4-BE49-F238E27FC236}">
                <a16:creationId xmlns:a16="http://schemas.microsoft.com/office/drawing/2014/main" id="{E31EDA54-3C27-4AD1-973D-6D6379C0403C}"/>
              </a:ext>
            </a:extLst>
          </p:cNvPr>
          <p:cNvSpPr/>
          <p:nvPr/>
        </p:nvSpPr>
        <p:spPr>
          <a:xfrm>
            <a:off x="1146216" y="1824831"/>
            <a:ext cx="9897978" cy="873957"/>
          </a:xfrm>
          <a:prstGeom prst="rect">
            <a:avLst/>
          </a:prstGeom>
        </p:spPr>
        <p:txBody>
          <a:bodyPr wrap="square">
            <a:spAutoFit/>
          </a:bodyPr>
          <a:lstStyle/>
          <a:p>
            <a:pPr>
              <a:lnSpc>
                <a:spcPct val="150000"/>
              </a:lnSpc>
            </a:pPr>
            <a:r>
              <a:rPr lang="zh-CN" altLang="en-US" dirty="0"/>
              <a:t>       毫米波通道特性的测量因设备成本以及对非理想性的</a:t>
            </a:r>
            <a:r>
              <a:rPr lang="zh-CN" altLang="en-US" dirty="0">
                <a:solidFill>
                  <a:srgbClr val="FF0000"/>
                </a:solidFill>
              </a:rPr>
              <a:t>敏感</a:t>
            </a:r>
            <a:r>
              <a:rPr lang="zh-CN" altLang="en-US" dirty="0"/>
              <a:t>而变得复杂。 由于波长短，相位噪声的影响以及阵列的天线元件之间的距离，其误差比厘米波系统大一个数量级。</a:t>
            </a:r>
          </a:p>
        </p:txBody>
      </p:sp>
      <p:sp>
        <p:nvSpPr>
          <p:cNvPr id="6" name="矩形 5">
            <a:extLst>
              <a:ext uri="{FF2B5EF4-FFF2-40B4-BE49-F238E27FC236}">
                <a16:creationId xmlns:a16="http://schemas.microsoft.com/office/drawing/2014/main" id="{2D88CE36-4B18-4980-B793-9665F1939854}"/>
              </a:ext>
            </a:extLst>
          </p:cNvPr>
          <p:cNvSpPr/>
          <p:nvPr/>
        </p:nvSpPr>
        <p:spPr>
          <a:xfrm>
            <a:off x="1146217" y="3309441"/>
            <a:ext cx="9897977" cy="1704954"/>
          </a:xfrm>
          <a:prstGeom prst="rect">
            <a:avLst/>
          </a:prstGeom>
        </p:spPr>
        <p:txBody>
          <a:bodyPr wrap="square">
            <a:spAutoFit/>
          </a:bodyPr>
          <a:lstStyle/>
          <a:p>
            <a:pPr>
              <a:lnSpc>
                <a:spcPct val="150000"/>
              </a:lnSpc>
            </a:pPr>
            <a:r>
              <a:rPr lang="zh-CN" altLang="en-US" dirty="0"/>
              <a:t>       由于这些原因，室外测量要么缺乏</a:t>
            </a:r>
            <a:r>
              <a:rPr lang="zh-CN" altLang="en-US" dirty="0">
                <a:solidFill>
                  <a:srgbClr val="FF0000"/>
                </a:solidFill>
              </a:rPr>
              <a:t>方向分辨率</a:t>
            </a:r>
            <a:r>
              <a:rPr lang="zh-CN" altLang="en-US" dirty="0"/>
              <a:t>，要么就要通过机械旋转定向天线并测量每个天线方向的脉冲响应来获得方向分辨率。</a:t>
            </a:r>
            <a:endParaRPr lang="en-US" altLang="zh-CN" dirty="0"/>
          </a:p>
          <a:p>
            <a:pPr>
              <a:lnSpc>
                <a:spcPct val="150000"/>
              </a:lnSpc>
            </a:pPr>
            <a:r>
              <a:rPr lang="zh-CN" altLang="en-US" dirty="0"/>
              <a:t>      对于室内测量，已经使用</a:t>
            </a:r>
            <a:r>
              <a:rPr lang="zh-CN" altLang="en-US" dirty="0">
                <a:solidFill>
                  <a:srgbClr val="FF0000"/>
                </a:solidFill>
              </a:rPr>
              <a:t>旋转喇叭天线或虚拟阵列</a:t>
            </a:r>
            <a:r>
              <a:rPr lang="zh-CN" altLang="en-US" dirty="0"/>
              <a:t>（与矢量网络分析仪结合以提供相位稳定性）。后一种情况下，可以使用超分辨率算法（例如</a:t>
            </a:r>
            <a:r>
              <a:rPr lang="en-US" altLang="zh-CN" dirty="0"/>
              <a:t>SAGE</a:t>
            </a:r>
            <a:r>
              <a:rPr lang="zh-CN" altLang="en-US" dirty="0"/>
              <a:t>）评估测量值。</a:t>
            </a:r>
          </a:p>
        </p:txBody>
      </p:sp>
    </p:spTree>
    <p:extLst>
      <p:ext uri="{BB962C8B-B14F-4D97-AF65-F5344CB8AC3E}">
        <p14:creationId xmlns:p14="http://schemas.microsoft.com/office/powerpoint/2010/main" val="3126726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sp>
        <p:nvSpPr>
          <p:cNvPr id="115" name="标题 114">
            <a:extLst>
              <a:ext uri="{FF2B5EF4-FFF2-40B4-BE49-F238E27FC236}">
                <a16:creationId xmlns:a16="http://schemas.microsoft.com/office/drawing/2014/main" id="{C424AA81-0993-4301-AB35-07B98AA93324}"/>
              </a:ext>
            </a:extLst>
          </p:cNvPr>
          <p:cNvSpPr>
            <a:spLocks noGrp="1"/>
          </p:cNvSpPr>
          <p:nvPr>
            <p:ph type="title"/>
          </p:nvPr>
        </p:nvSpPr>
        <p:spPr/>
        <p:txBody>
          <a:bodyPr>
            <a:normAutofit/>
          </a:bodyPr>
          <a:lstStyle/>
          <a:p>
            <a:r>
              <a:rPr lang="en-US" altLang="zh-CN" sz="2400" b="0" dirty="0"/>
              <a:t>3) </a:t>
            </a:r>
            <a:r>
              <a:rPr lang="zh-CN" altLang="en-US" sz="2400" b="0" dirty="0"/>
              <a:t>关键户外结果</a:t>
            </a:r>
            <a:r>
              <a:rPr lang="en-US" altLang="zh-CN" sz="2400" b="0" dirty="0"/>
              <a:t>:</a:t>
            </a:r>
            <a:r>
              <a:rPr lang="en-US" altLang="zh-CN" sz="2400" dirty="0"/>
              <a:t> </a:t>
            </a:r>
            <a:endParaRPr lang="zh-CN" altLang="en-US" sz="2400" dirty="0"/>
          </a:p>
        </p:txBody>
      </p:sp>
      <p:sp>
        <p:nvSpPr>
          <p:cNvPr id="116" name="矩形 115">
            <a:extLst>
              <a:ext uri="{FF2B5EF4-FFF2-40B4-BE49-F238E27FC236}">
                <a16:creationId xmlns:a16="http://schemas.microsoft.com/office/drawing/2014/main" id="{6D39288A-6B11-49C4-B775-2EBD872D3969}"/>
              </a:ext>
            </a:extLst>
          </p:cNvPr>
          <p:cNvSpPr/>
          <p:nvPr/>
        </p:nvSpPr>
        <p:spPr>
          <a:xfrm>
            <a:off x="1540041" y="1647599"/>
            <a:ext cx="9272337" cy="1704954"/>
          </a:xfrm>
          <a:prstGeom prst="rect">
            <a:avLst/>
          </a:prstGeom>
        </p:spPr>
        <p:txBody>
          <a:bodyPr wrap="square">
            <a:spAutoFit/>
          </a:bodyPr>
          <a:lstStyle/>
          <a:p>
            <a:pPr>
              <a:lnSpc>
                <a:spcPct val="150000"/>
              </a:lnSpc>
            </a:pPr>
            <a:r>
              <a:rPr lang="zh-CN" altLang="en-US" dirty="0"/>
              <a:t>       室外测量的关键结果是在许多情况下，毫米波频率下的</a:t>
            </a:r>
            <a:r>
              <a:rPr lang="zh-CN" altLang="en-US" dirty="0">
                <a:solidFill>
                  <a:srgbClr val="FF0000"/>
                </a:solidFill>
              </a:rPr>
              <a:t>路径损耗系数</a:t>
            </a:r>
            <a:r>
              <a:rPr lang="zh-CN" altLang="en-US" dirty="0"/>
              <a:t>与低于6 GHz频谱的路径损耗系数相似。 </a:t>
            </a:r>
            <a:endParaRPr lang="en-US" altLang="zh-CN" dirty="0"/>
          </a:p>
          <a:p>
            <a:pPr>
              <a:lnSpc>
                <a:spcPct val="150000"/>
              </a:lnSpc>
            </a:pPr>
            <a:r>
              <a:rPr lang="en-US" altLang="zh-CN" dirty="0"/>
              <a:t>       </a:t>
            </a:r>
            <a:r>
              <a:rPr lang="zh-CN" altLang="en-US" dirty="0"/>
              <a:t>具体而言，对于LOS（</a:t>
            </a:r>
            <a:r>
              <a:rPr lang="en-US" altLang="zh-CN" dirty="0"/>
              <a:t> </a:t>
            </a:r>
            <a:r>
              <a:rPr lang="zh-CN" altLang="en-US" dirty="0"/>
              <a:t>视距传播）情况，路径损耗系数在1.6-2.1的范围内（对于纯自由空间将是2）对于NLOS情况，路径损耗系数通常在2.5和5之间（例如，[2,56,62]）。</a:t>
            </a:r>
          </a:p>
        </p:txBody>
      </p:sp>
      <p:pic>
        <p:nvPicPr>
          <p:cNvPr id="117" name="图片 116">
            <a:extLst>
              <a:ext uri="{FF2B5EF4-FFF2-40B4-BE49-F238E27FC236}">
                <a16:creationId xmlns:a16="http://schemas.microsoft.com/office/drawing/2014/main" id="{2A6C2221-6620-44DD-A645-495EE72A585A}"/>
              </a:ext>
            </a:extLst>
          </p:cNvPr>
          <p:cNvPicPr>
            <a:picLocks noChangeAspect="1"/>
          </p:cNvPicPr>
          <p:nvPr/>
        </p:nvPicPr>
        <p:blipFill>
          <a:blip r:embed="rId3"/>
          <a:stretch>
            <a:fillRect/>
          </a:stretch>
        </p:blipFill>
        <p:spPr>
          <a:xfrm>
            <a:off x="938262" y="3874523"/>
            <a:ext cx="4427622" cy="2464367"/>
          </a:xfrm>
          <a:prstGeom prst="rect">
            <a:avLst/>
          </a:prstGeom>
        </p:spPr>
      </p:pic>
      <p:pic>
        <p:nvPicPr>
          <p:cNvPr id="118" name="图片 117">
            <a:extLst>
              <a:ext uri="{FF2B5EF4-FFF2-40B4-BE49-F238E27FC236}">
                <a16:creationId xmlns:a16="http://schemas.microsoft.com/office/drawing/2014/main" id="{63C4A3DD-A555-4C48-89A0-52316060764C}"/>
              </a:ext>
            </a:extLst>
          </p:cNvPr>
          <p:cNvPicPr>
            <a:picLocks noChangeAspect="1"/>
          </p:cNvPicPr>
          <p:nvPr/>
        </p:nvPicPr>
        <p:blipFill>
          <a:blip r:embed="rId4"/>
          <a:stretch>
            <a:fillRect/>
          </a:stretch>
        </p:blipFill>
        <p:spPr>
          <a:xfrm>
            <a:off x="6548791" y="3646128"/>
            <a:ext cx="4123616" cy="2721168"/>
          </a:xfrm>
          <a:prstGeom prst="rect">
            <a:avLst/>
          </a:prstGeom>
        </p:spPr>
      </p:pic>
    </p:spTree>
    <p:extLst>
      <p:ext uri="{BB962C8B-B14F-4D97-AF65-F5344CB8AC3E}">
        <p14:creationId xmlns:p14="http://schemas.microsoft.com/office/powerpoint/2010/main" val="180208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15698" y="2679443"/>
            <a:ext cx="7584213" cy="656792"/>
          </a:xfrm>
        </p:spPr>
        <p:txBody>
          <a:bodyPr>
            <a:normAutofit/>
          </a:bodyPr>
          <a:lstStyle/>
          <a:p>
            <a:r>
              <a:rPr lang="en-US" altLang="zh-CN" sz="3200" dirty="0"/>
              <a:t>introduction</a:t>
            </a:r>
            <a:endParaRPr lang="zh-CN" altLang="en-US" sz="2800" dirty="0"/>
          </a:p>
        </p:txBody>
      </p:sp>
      <p:sp>
        <p:nvSpPr>
          <p:cNvPr id="4" name="文本框 3">
            <a:extLst>
              <a:ext uri="{FF2B5EF4-FFF2-40B4-BE49-F238E27FC236}">
                <a16:creationId xmlns:a16="http://schemas.microsoft.com/office/drawing/2014/main" id="{04F69230-F3A6-4586-9371-A858F4763E9F}"/>
              </a:ext>
            </a:extLst>
          </p:cNvPr>
          <p:cNvSpPr txBox="1"/>
          <p:nvPr/>
        </p:nvSpPr>
        <p:spPr>
          <a:xfrm>
            <a:off x="669924" y="112395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0" dirty="0"/>
              <a:t>3) </a:t>
            </a:r>
            <a:r>
              <a:rPr lang="zh-CN" altLang="en-US" sz="2400" b="0" dirty="0"/>
              <a:t>关键室内结果</a:t>
            </a:r>
            <a:r>
              <a:rPr lang="en-US" altLang="zh-CN" sz="2400" b="0" dirty="0"/>
              <a:t>:</a:t>
            </a:r>
            <a:r>
              <a:rPr lang="en-US" altLang="zh-CN" sz="2400" dirty="0"/>
              <a:t> </a:t>
            </a:r>
            <a:endParaRPr lang="zh-CN" altLang="en-US" sz="240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sp>
        <p:nvSpPr>
          <p:cNvPr id="21" name="矩形 20">
            <a:extLst>
              <a:ext uri="{FF2B5EF4-FFF2-40B4-BE49-F238E27FC236}">
                <a16:creationId xmlns:a16="http://schemas.microsoft.com/office/drawing/2014/main" id="{D849943A-AB20-4EF7-A63A-5D628DF10A1D}"/>
              </a:ext>
            </a:extLst>
          </p:cNvPr>
          <p:cNvSpPr/>
          <p:nvPr/>
        </p:nvSpPr>
        <p:spPr>
          <a:xfrm>
            <a:off x="1322595" y="1948726"/>
            <a:ext cx="8742948" cy="3366947"/>
          </a:xfrm>
          <a:prstGeom prst="rect">
            <a:avLst/>
          </a:prstGeom>
        </p:spPr>
        <p:txBody>
          <a:bodyPr wrap="square">
            <a:spAutoFit/>
          </a:bodyPr>
          <a:lstStyle/>
          <a:p>
            <a:pPr>
              <a:lnSpc>
                <a:spcPct val="150000"/>
              </a:lnSpc>
            </a:pPr>
            <a:r>
              <a:rPr lang="en-US" altLang="zh-CN" kern="0" dirty="0">
                <a:ea typeface="宋体" panose="02010600030101010101" pitchFamily="2" charset="-122"/>
                <a:cs typeface="宋体" panose="02010600030101010101" pitchFamily="2" charset="-122"/>
              </a:rPr>
              <a:t>     </a:t>
            </a:r>
            <a:r>
              <a:rPr lang="zh-CN" altLang="zh-CN" dirty="0"/>
              <a:t>室内环境主要</a:t>
            </a:r>
            <a:r>
              <a:rPr lang="zh-CN" altLang="en-US" dirty="0"/>
              <a:t>指</a:t>
            </a:r>
            <a:r>
              <a:rPr lang="zh-CN" altLang="zh-CN" dirty="0"/>
              <a:t>办公环境和大厅，商场，火车站等热点。</a:t>
            </a:r>
            <a:r>
              <a:rPr lang="zh-CN" altLang="zh-CN" dirty="0">
                <a:solidFill>
                  <a:srgbClr val="FF0000"/>
                </a:solidFill>
              </a:rPr>
              <a:t>路径损耗系数</a:t>
            </a:r>
            <a:r>
              <a:rPr lang="zh-CN" altLang="zh-CN" dirty="0"/>
              <a:t>在</a:t>
            </a:r>
            <a:r>
              <a:rPr lang="en-US" altLang="zh-CN" dirty="0"/>
              <a:t>NLOS</a:t>
            </a:r>
            <a:r>
              <a:rPr lang="zh-CN" altLang="zh-CN" dirty="0"/>
              <a:t>中为</a:t>
            </a:r>
            <a:r>
              <a:rPr lang="en-US" altLang="zh-CN" dirty="0"/>
              <a:t>2-3</a:t>
            </a:r>
            <a:r>
              <a:rPr lang="zh-CN" altLang="zh-CN" dirty="0"/>
              <a:t>，在</a:t>
            </a:r>
            <a:r>
              <a:rPr lang="en-US" altLang="zh-CN" dirty="0"/>
              <a:t>LOS</a:t>
            </a:r>
            <a:r>
              <a:rPr lang="zh-CN" altLang="zh-CN" dirty="0"/>
              <a:t>中为</a:t>
            </a:r>
            <a:r>
              <a:rPr lang="en-US" altLang="zh-CN" dirty="0"/>
              <a:t>1.2-2 ; </a:t>
            </a:r>
          </a:p>
          <a:p>
            <a:pPr>
              <a:lnSpc>
                <a:spcPct val="150000"/>
              </a:lnSpc>
            </a:pPr>
            <a:r>
              <a:rPr lang="en-US" altLang="zh-CN" dirty="0"/>
              <a:t>    </a:t>
            </a:r>
            <a:r>
              <a:rPr lang="zh-CN" altLang="zh-CN" dirty="0"/>
              <a:t>在办公室环境中的一些结果表明</a:t>
            </a:r>
            <a:r>
              <a:rPr lang="zh-CN" altLang="zh-CN" dirty="0">
                <a:solidFill>
                  <a:srgbClr val="FF0000"/>
                </a:solidFill>
              </a:rPr>
              <a:t>双斜率</a:t>
            </a:r>
            <a:r>
              <a:rPr lang="zh-CN" altLang="zh-CN" dirty="0"/>
              <a:t>模型，因为向更大距离的传播</a:t>
            </a:r>
            <a:r>
              <a:rPr lang="zh-CN" altLang="en-US" dirty="0"/>
              <a:t>过程</a:t>
            </a:r>
            <a:r>
              <a:rPr lang="zh-CN" altLang="zh-CN" dirty="0"/>
              <a:t>涉及穿透多个壁，或至少一个衍射</a:t>
            </a:r>
            <a:r>
              <a:rPr lang="zh-CN" altLang="en-US" dirty="0"/>
              <a:t>。</a:t>
            </a:r>
            <a:endParaRPr lang="en-US" altLang="zh-CN" dirty="0"/>
          </a:p>
          <a:p>
            <a:pPr>
              <a:lnSpc>
                <a:spcPct val="150000"/>
              </a:lnSpc>
            </a:pPr>
            <a:r>
              <a:rPr lang="en-US" altLang="zh-CN" dirty="0"/>
              <a:t>    </a:t>
            </a:r>
            <a:r>
              <a:rPr lang="zh-CN" altLang="zh-CN" dirty="0"/>
              <a:t>办公室的</a:t>
            </a:r>
            <a:r>
              <a:rPr lang="zh-CN" altLang="en-US" dirty="0"/>
              <a:t>传播</a:t>
            </a:r>
            <a:r>
              <a:rPr lang="zh-CN" altLang="zh-CN" dirty="0"/>
              <a:t>延迟在</a:t>
            </a:r>
            <a:r>
              <a:rPr lang="en-US" altLang="zh-CN" dirty="0"/>
              <a:t>LOS</a:t>
            </a:r>
            <a:r>
              <a:rPr lang="zh-CN" altLang="zh-CN" dirty="0"/>
              <a:t>中通常</a:t>
            </a:r>
            <a:r>
              <a:rPr lang="zh-CN" altLang="zh-CN" dirty="0">
                <a:solidFill>
                  <a:srgbClr val="FF0000"/>
                </a:solidFill>
              </a:rPr>
              <a:t>小于</a:t>
            </a:r>
            <a:r>
              <a:rPr lang="en-US" altLang="zh-CN" dirty="0"/>
              <a:t>5ns</a:t>
            </a:r>
            <a:r>
              <a:rPr lang="zh-CN" altLang="zh-CN" dirty="0"/>
              <a:t>，在</a:t>
            </a:r>
            <a:r>
              <a:rPr lang="en-US" altLang="zh-CN" dirty="0">
                <a:solidFill>
                  <a:srgbClr val="FF0000"/>
                </a:solidFill>
              </a:rPr>
              <a:t>NLOS</a:t>
            </a:r>
            <a:r>
              <a:rPr lang="zh-CN" altLang="zh-CN" dirty="0"/>
              <a:t>中延迟</a:t>
            </a:r>
            <a:r>
              <a:rPr lang="en-US" altLang="zh-CN" dirty="0"/>
              <a:t>10-50ns</a:t>
            </a:r>
            <a:r>
              <a:rPr lang="zh-CN" altLang="en-US" dirty="0"/>
              <a:t>。</a:t>
            </a:r>
            <a:endParaRPr lang="en-US" altLang="zh-CN" dirty="0"/>
          </a:p>
          <a:p>
            <a:pPr>
              <a:lnSpc>
                <a:spcPct val="150000"/>
              </a:lnSpc>
            </a:pPr>
            <a:endParaRPr lang="en-US" altLang="zh-CN" dirty="0"/>
          </a:p>
          <a:p>
            <a:pPr>
              <a:lnSpc>
                <a:spcPct val="150000"/>
              </a:lnSpc>
            </a:pPr>
            <a:r>
              <a:rPr lang="en-US" altLang="zh-CN" dirty="0"/>
              <a:t>    </a:t>
            </a:r>
            <a:r>
              <a:rPr lang="zh-CN" altLang="zh-CN" dirty="0"/>
              <a:t>另一个有趣的特征是在测量中观察到的</a:t>
            </a:r>
            <a:r>
              <a:rPr lang="en-US" altLang="zh-CN" dirty="0"/>
              <a:t>MPC</a:t>
            </a:r>
            <a:r>
              <a:rPr lang="zh-CN" altLang="zh-CN" dirty="0"/>
              <a:t>的数量</a:t>
            </a:r>
            <a:r>
              <a:rPr lang="zh-CN" altLang="en-US" dirty="0"/>
              <a:t>。</a:t>
            </a:r>
            <a:r>
              <a:rPr lang="zh-CN" altLang="zh-CN" dirty="0"/>
              <a:t>与非定向或旋转喇叭测量相比，高分辨率评估往往会发现</a:t>
            </a:r>
            <a:r>
              <a:rPr lang="zh-CN" altLang="zh-CN" dirty="0">
                <a:solidFill>
                  <a:srgbClr val="FF0000"/>
                </a:solidFill>
              </a:rPr>
              <a:t>更多</a:t>
            </a:r>
            <a:r>
              <a:rPr lang="zh-CN" altLang="zh-CN" dirty="0"/>
              <a:t>的</a:t>
            </a:r>
            <a:r>
              <a:rPr lang="en-US" altLang="zh-CN" dirty="0"/>
              <a:t>MPC</a:t>
            </a:r>
            <a:r>
              <a:rPr lang="zh-CN" altLang="zh-CN" dirty="0"/>
              <a:t>和簇</a:t>
            </a:r>
            <a:r>
              <a:rPr lang="zh-CN" altLang="en-US" dirty="0"/>
              <a:t>。</a:t>
            </a:r>
            <a:endParaRPr lang="en-US" altLang="zh-CN" dirty="0"/>
          </a:p>
        </p:txBody>
      </p:sp>
    </p:spTree>
    <p:extLst>
      <p:ext uri="{BB962C8B-B14F-4D97-AF65-F5344CB8AC3E}">
        <p14:creationId xmlns:p14="http://schemas.microsoft.com/office/powerpoint/2010/main" val="1950762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C1184-3D0C-4EE3-AA04-B9B90D32CFC5}"/>
              </a:ext>
            </a:extLst>
          </p:cNvPr>
          <p:cNvSpPr>
            <a:spLocks noGrp="1"/>
          </p:cNvSpPr>
          <p:nvPr>
            <p:ph type="title"/>
          </p:nvPr>
        </p:nvSpPr>
        <p:spPr/>
        <p:txBody>
          <a:bodyPr>
            <a:normAutofit/>
          </a:bodyPr>
          <a:lstStyle/>
          <a:p>
            <a:r>
              <a:rPr lang="en-US" altLang="zh-CN" sz="2400" dirty="0"/>
              <a:t>D. </a:t>
            </a:r>
            <a:r>
              <a:rPr lang="zh-CN" altLang="en-US" sz="2400" b="0" dirty="0"/>
              <a:t>建模方法</a:t>
            </a:r>
          </a:p>
        </p:txBody>
      </p:sp>
      <p:sp>
        <p:nvSpPr>
          <p:cNvPr id="4" name="灯片编号占位符 3">
            <a:extLst>
              <a:ext uri="{FF2B5EF4-FFF2-40B4-BE49-F238E27FC236}">
                <a16:creationId xmlns:a16="http://schemas.microsoft.com/office/drawing/2014/main" id="{DE8F2D0A-738B-41B9-B707-035FAA3C19A7}"/>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dirty="0"/>
          </a:p>
        </p:txBody>
      </p:sp>
      <p:sp>
        <p:nvSpPr>
          <p:cNvPr id="39" name="矩形 38">
            <a:extLst>
              <a:ext uri="{FF2B5EF4-FFF2-40B4-BE49-F238E27FC236}">
                <a16:creationId xmlns:a16="http://schemas.microsoft.com/office/drawing/2014/main" id="{9FDD011A-D565-4BE0-A3A4-1E79388B5AA1}"/>
              </a:ext>
            </a:extLst>
          </p:cNvPr>
          <p:cNvSpPr/>
          <p:nvPr/>
        </p:nvSpPr>
        <p:spPr>
          <a:xfrm>
            <a:off x="1315451" y="1831706"/>
            <a:ext cx="9833811" cy="3780522"/>
          </a:xfrm>
          <a:prstGeom prst="rect">
            <a:avLst/>
          </a:prstGeom>
        </p:spPr>
        <p:txBody>
          <a:bodyPr wrap="square">
            <a:spAutoFit/>
          </a:bodyPr>
          <a:lstStyle/>
          <a:p>
            <a:pPr>
              <a:lnSpc>
                <a:spcPct val="150000"/>
              </a:lnSpc>
            </a:pPr>
            <a:r>
              <a:rPr lang="zh-CN" altLang="en-US" dirty="0"/>
              <a:t>将测量结果转化为合适的</a:t>
            </a:r>
            <a:r>
              <a:rPr lang="zh-CN" altLang="en-US" dirty="0">
                <a:solidFill>
                  <a:srgbClr val="FF0000"/>
                </a:solidFill>
              </a:rPr>
              <a:t>模型</a:t>
            </a:r>
            <a:r>
              <a:rPr lang="zh-CN" altLang="en-US" dirty="0"/>
              <a:t>主要沿着三个途径进行：</a:t>
            </a:r>
            <a:endParaRPr lang="en-US" altLang="zh-CN" dirty="0"/>
          </a:p>
          <a:p>
            <a:pPr>
              <a:lnSpc>
                <a:spcPct val="150000"/>
              </a:lnSpc>
            </a:pPr>
            <a:r>
              <a:rPr lang="en-US" altLang="zh-CN" dirty="0"/>
              <a:t>     </a:t>
            </a:r>
            <a:r>
              <a:rPr lang="zh-CN" altLang="en-US" dirty="0"/>
              <a:t>（</a:t>
            </a:r>
            <a:r>
              <a:rPr lang="en-US" altLang="zh-CN" dirty="0" err="1"/>
              <a:t>i</a:t>
            </a:r>
            <a:r>
              <a:rPr lang="zh-CN" altLang="en-US" dirty="0"/>
              <a:t>）</a:t>
            </a:r>
            <a:r>
              <a:rPr lang="en-US" altLang="zh-CN" dirty="0"/>
              <a:t>3GPP</a:t>
            </a:r>
            <a:r>
              <a:rPr lang="zh-CN" altLang="en-US" dirty="0"/>
              <a:t>类型空间信道模型</a:t>
            </a:r>
            <a:endParaRPr lang="en-US" altLang="zh-CN" dirty="0"/>
          </a:p>
          <a:p>
            <a:pPr>
              <a:lnSpc>
                <a:spcPct val="150000"/>
              </a:lnSpc>
            </a:pPr>
            <a:r>
              <a:rPr lang="en-US" altLang="zh-CN" dirty="0"/>
              <a:t>     </a:t>
            </a:r>
            <a:r>
              <a:rPr lang="zh-CN" altLang="en-US" dirty="0"/>
              <a:t>（</a:t>
            </a:r>
            <a:r>
              <a:rPr lang="en-US" altLang="zh-CN" dirty="0"/>
              <a:t>ii</a:t>
            </a:r>
            <a:r>
              <a:rPr lang="zh-CN" altLang="en-US" dirty="0"/>
              <a:t>）基于几何的随机信道模型</a:t>
            </a:r>
            <a:endParaRPr lang="en-US" altLang="zh-CN" dirty="0"/>
          </a:p>
          <a:p>
            <a:pPr>
              <a:lnSpc>
                <a:spcPct val="150000"/>
              </a:lnSpc>
            </a:pPr>
            <a:r>
              <a:rPr lang="en-US" altLang="zh-CN" dirty="0"/>
              <a:t>     </a:t>
            </a:r>
            <a:r>
              <a:rPr lang="zh-CN" altLang="en-US" dirty="0"/>
              <a:t>（</a:t>
            </a:r>
            <a:r>
              <a:rPr lang="en-US" altLang="zh-CN" dirty="0"/>
              <a:t>iii</a:t>
            </a:r>
            <a:r>
              <a:rPr lang="zh-CN" altLang="en-US" dirty="0"/>
              <a:t>）准确定性模型。</a:t>
            </a:r>
            <a:endParaRPr lang="en-US" altLang="zh-CN" dirty="0"/>
          </a:p>
          <a:p>
            <a:pPr>
              <a:lnSpc>
                <a:spcPct val="150000"/>
              </a:lnSpc>
            </a:pPr>
            <a:endParaRPr lang="en-US" altLang="zh-CN" dirty="0"/>
          </a:p>
          <a:p>
            <a:pPr>
              <a:lnSpc>
                <a:spcPct val="150000"/>
              </a:lnSpc>
            </a:pPr>
            <a:r>
              <a:rPr lang="zh-CN" altLang="zh-CN" dirty="0"/>
              <a:t>这些模型旨在</a:t>
            </a:r>
            <a:r>
              <a:rPr lang="zh-CN" altLang="zh-CN" dirty="0">
                <a:solidFill>
                  <a:srgbClr val="FF0000"/>
                </a:solidFill>
              </a:rPr>
              <a:t>解决的主要问题</a:t>
            </a:r>
            <a:r>
              <a:rPr lang="zh-CN" altLang="zh-CN" dirty="0"/>
              <a:t>是</a:t>
            </a:r>
            <a:r>
              <a:rPr lang="zh-CN" altLang="en-US" dirty="0"/>
              <a:t>：</a:t>
            </a:r>
            <a:endParaRPr lang="en-US" altLang="zh-CN" dirty="0"/>
          </a:p>
          <a:p>
            <a:pPr>
              <a:lnSpc>
                <a:spcPct val="150000"/>
              </a:lnSpc>
            </a:pPr>
            <a:r>
              <a:rPr lang="en-US" altLang="zh-CN" dirty="0"/>
              <a:t>     </a:t>
            </a:r>
            <a:r>
              <a:rPr lang="zh-CN" altLang="zh-CN" dirty="0"/>
              <a:t>（</a:t>
            </a:r>
            <a:r>
              <a:rPr lang="en-US" altLang="zh-CN" dirty="0" err="1"/>
              <a:t>i</a:t>
            </a:r>
            <a:r>
              <a:rPr lang="zh-CN" altLang="zh-CN" dirty="0"/>
              <a:t>）结合人和物体的阴影，包括由它们引起的非平稳性的影响</a:t>
            </a:r>
            <a:r>
              <a:rPr lang="zh-CN" altLang="en-US" dirty="0"/>
              <a:t>。</a:t>
            </a:r>
            <a:endParaRPr lang="en-US" altLang="zh-CN" dirty="0"/>
          </a:p>
          <a:p>
            <a:pPr>
              <a:lnSpc>
                <a:spcPct val="150000"/>
              </a:lnSpc>
            </a:pPr>
            <a:r>
              <a:rPr lang="en-US" altLang="zh-CN" dirty="0"/>
              <a:t>     </a:t>
            </a:r>
            <a:r>
              <a:rPr lang="zh-CN" altLang="zh-CN" dirty="0"/>
              <a:t>（</a:t>
            </a:r>
            <a:r>
              <a:rPr lang="en-US" altLang="zh-CN" dirty="0"/>
              <a:t>ii</a:t>
            </a:r>
            <a:r>
              <a:rPr lang="zh-CN" altLang="zh-CN" dirty="0"/>
              <a:t>）关于多个</a:t>
            </a:r>
            <a:r>
              <a:rPr lang="en-US" altLang="zh-CN" dirty="0"/>
              <a:t>UE</a:t>
            </a:r>
            <a:r>
              <a:rPr lang="zh-CN" altLang="zh-CN" dirty="0"/>
              <a:t>和分布式</a:t>
            </a:r>
            <a:r>
              <a:rPr lang="en-US" altLang="zh-CN" dirty="0"/>
              <a:t>BS</a:t>
            </a:r>
            <a:r>
              <a:rPr lang="zh-CN" altLang="zh-CN" dirty="0"/>
              <a:t>的空间一致性</a:t>
            </a:r>
            <a:r>
              <a:rPr lang="zh-CN" altLang="en-US" dirty="0"/>
              <a:t>。</a:t>
            </a:r>
            <a:endParaRPr lang="zh-CN" altLang="zh-CN" dirty="0"/>
          </a:p>
          <a:p>
            <a:pPr>
              <a:lnSpc>
                <a:spcPct val="150000"/>
              </a:lnSpc>
            </a:pPr>
            <a:endParaRPr lang="zh-CN" altLang="en-US" dirty="0"/>
          </a:p>
        </p:txBody>
      </p:sp>
    </p:spTree>
    <p:extLst>
      <p:ext uri="{BB962C8B-B14F-4D97-AF65-F5344CB8AC3E}">
        <p14:creationId xmlns:p14="http://schemas.microsoft.com/office/powerpoint/2010/main" val="239425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b="0" dirty="0"/>
              <a:t>模型简单介绍</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22</a:t>
            </a:fld>
            <a:endParaRPr lang="zh-CN" altLang="en-US" dirty="0"/>
          </a:p>
        </p:txBody>
      </p:sp>
      <p:sp>
        <p:nvSpPr>
          <p:cNvPr id="46" name="矩形 45">
            <a:extLst>
              <a:ext uri="{FF2B5EF4-FFF2-40B4-BE49-F238E27FC236}">
                <a16:creationId xmlns:a16="http://schemas.microsoft.com/office/drawing/2014/main" id="{EBA7E94B-BDDE-40BC-85FC-648F855E244D}"/>
              </a:ext>
            </a:extLst>
          </p:cNvPr>
          <p:cNvSpPr/>
          <p:nvPr/>
        </p:nvSpPr>
        <p:spPr>
          <a:xfrm>
            <a:off x="1106905" y="1415483"/>
            <a:ext cx="9737557" cy="5442516"/>
          </a:xfrm>
          <a:prstGeom prst="rect">
            <a:avLst/>
          </a:prstGeom>
        </p:spPr>
        <p:txBody>
          <a:bodyPr wrap="square">
            <a:spAutoFit/>
          </a:bodyPr>
          <a:lstStyle/>
          <a:p>
            <a:pPr>
              <a:lnSpc>
                <a:spcPct val="150000"/>
              </a:lnSpc>
            </a:pPr>
            <a:r>
              <a:rPr lang="en-US" altLang="zh-CN" dirty="0"/>
              <a:t>1</a:t>
            </a:r>
            <a:r>
              <a:rPr lang="zh-CN" altLang="zh-CN" dirty="0"/>
              <a:t>）</a:t>
            </a:r>
            <a:r>
              <a:rPr lang="en-US" altLang="zh-CN" dirty="0">
                <a:solidFill>
                  <a:srgbClr val="FF0000"/>
                </a:solidFill>
              </a:rPr>
              <a:t>3GPP-SCM</a:t>
            </a:r>
            <a:r>
              <a:rPr lang="zh-CN" altLang="zh-CN" dirty="0"/>
              <a:t>：</a:t>
            </a:r>
            <a:r>
              <a:rPr lang="en-US" altLang="zh-CN" dirty="0"/>
              <a:t>3GPP</a:t>
            </a:r>
            <a:r>
              <a:rPr lang="zh-CN" altLang="zh-CN" dirty="0"/>
              <a:t>，</a:t>
            </a:r>
            <a:r>
              <a:rPr lang="en-US" altLang="zh-CN" dirty="0"/>
              <a:t>5G</a:t>
            </a:r>
            <a:r>
              <a:rPr lang="zh-CN" altLang="zh-CN" dirty="0"/>
              <a:t>蜂窝系统的标准化机构，正在建立一个用于</a:t>
            </a:r>
            <a:r>
              <a:rPr lang="en-US" altLang="zh-CN" dirty="0"/>
              <a:t>1</a:t>
            </a:r>
            <a:r>
              <a:rPr lang="zh-CN" altLang="zh-CN" dirty="0"/>
              <a:t>到</a:t>
            </a:r>
            <a:r>
              <a:rPr lang="en-US" altLang="zh-CN" dirty="0"/>
              <a:t>100 GHz</a:t>
            </a:r>
            <a:r>
              <a:rPr lang="zh-CN" altLang="zh-CN" dirty="0"/>
              <a:t>之间整个频率范围的信道模型。</a:t>
            </a:r>
            <a:endParaRPr lang="en-US" altLang="zh-CN" dirty="0"/>
          </a:p>
          <a:p>
            <a:pPr>
              <a:lnSpc>
                <a:spcPct val="150000"/>
              </a:lnSpc>
            </a:pPr>
            <a:r>
              <a:rPr lang="en-US" altLang="zh-CN" dirty="0"/>
              <a:t>    3GPP</a:t>
            </a:r>
            <a:r>
              <a:rPr lang="zh-CN" altLang="zh-CN" dirty="0"/>
              <a:t>模型旨在在可再现的信道条件下比较不同的系统。 它不适合绝对系统性能评估</a:t>
            </a:r>
            <a:r>
              <a:rPr lang="en-US" altLang="zh-CN" dirty="0"/>
              <a:t>; </a:t>
            </a:r>
            <a:r>
              <a:rPr lang="zh-CN" altLang="zh-CN" dirty="0"/>
              <a:t>具体而言，它无法准确预测最终</a:t>
            </a:r>
            <a:r>
              <a:rPr lang="en-US" altLang="zh-CN" dirty="0"/>
              <a:t>5G</a:t>
            </a:r>
            <a:r>
              <a:rPr lang="zh-CN" altLang="zh-CN" dirty="0"/>
              <a:t>部署的效果。</a:t>
            </a:r>
            <a:endParaRPr lang="en-US" altLang="zh-CN" dirty="0"/>
          </a:p>
          <a:p>
            <a:pPr>
              <a:lnSpc>
                <a:spcPct val="150000"/>
              </a:lnSpc>
            </a:pPr>
            <a:endParaRPr lang="en-US" altLang="zh-CN" dirty="0"/>
          </a:p>
          <a:p>
            <a:pPr>
              <a:lnSpc>
                <a:spcPct val="150000"/>
              </a:lnSpc>
            </a:pPr>
            <a:r>
              <a:rPr lang="en-US" altLang="zh-CN" dirty="0"/>
              <a:t>2</a:t>
            </a:r>
            <a:r>
              <a:rPr lang="zh-CN" altLang="zh-CN" dirty="0"/>
              <a:t>）</a:t>
            </a:r>
            <a:r>
              <a:rPr lang="zh-CN" altLang="zh-CN" dirty="0">
                <a:solidFill>
                  <a:srgbClr val="FF0000"/>
                </a:solidFill>
              </a:rPr>
              <a:t>基于几何的随机信道模型（</a:t>
            </a:r>
            <a:r>
              <a:rPr lang="en-US" altLang="zh-CN" dirty="0">
                <a:solidFill>
                  <a:srgbClr val="FF0000"/>
                </a:solidFill>
              </a:rPr>
              <a:t>GSCM</a:t>
            </a:r>
            <a:r>
              <a:rPr lang="zh-CN" altLang="zh-CN" dirty="0">
                <a:solidFill>
                  <a:srgbClr val="FF0000"/>
                </a:solidFill>
              </a:rPr>
              <a:t>）</a:t>
            </a:r>
            <a:r>
              <a:rPr lang="zh-CN" altLang="zh-CN" dirty="0"/>
              <a:t>：在</a:t>
            </a:r>
            <a:r>
              <a:rPr lang="en-US" altLang="zh-CN" dirty="0"/>
              <a:t>GSCM</a:t>
            </a:r>
            <a:r>
              <a:rPr lang="zh-CN" altLang="zh-CN" dirty="0"/>
              <a:t>中，散射体的几何位置由概率密度函数确定，并且实际的双向脉冲响应由简化的射线追踪确定。</a:t>
            </a:r>
            <a:endParaRPr lang="en-US" altLang="zh-CN" dirty="0"/>
          </a:p>
          <a:p>
            <a:pPr>
              <a:lnSpc>
                <a:spcPct val="150000"/>
              </a:lnSpc>
            </a:pPr>
            <a:r>
              <a:rPr lang="en-US" altLang="zh-CN" dirty="0"/>
              <a:t>     GSCM</a:t>
            </a:r>
            <a:r>
              <a:rPr lang="zh-CN" altLang="zh-CN" dirty="0"/>
              <a:t>不需要对描述</a:t>
            </a:r>
            <a:r>
              <a:rPr lang="en-US" altLang="zh-CN" dirty="0"/>
              <a:t>5G</a:t>
            </a:r>
            <a:r>
              <a:rPr lang="zh-CN" altLang="zh-CN" dirty="0"/>
              <a:t>系统进行任何重大修改</a:t>
            </a:r>
            <a:r>
              <a:rPr lang="en-US" altLang="zh-CN" dirty="0"/>
              <a:t> </a:t>
            </a:r>
            <a:r>
              <a:rPr lang="zh-CN" altLang="zh-CN" dirty="0"/>
              <a:t>，本质上提供了空间一致性和球面波前效应，并且通过引入阴影对象的几何形状也可以容易地提供人或物体的阴影。</a:t>
            </a:r>
            <a:endParaRPr lang="en-US" altLang="zh-CN" dirty="0"/>
          </a:p>
          <a:p>
            <a:pPr>
              <a:lnSpc>
                <a:spcPct val="150000"/>
              </a:lnSpc>
            </a:pPr>
            <a:endParaRPr lang="en-US" altLang="zh-CN" dirty="0"/>
          </a:p>
          <a:p>
            <a:pPr>
              <a:lnSpc>
                <a:spcPct val="150000"/>
              </a:lnSpc>
            </a:pPr>
            <a:r>
              <a:rPr lang="en-US" altLang="zh-CN" dirty="0"/>
              <a:t>3</a:t>
            </a:r>
            <a:r>
              <a:rPr lang="zh-CN" altLang="zh-CN" dirty="0"/>
              <a:t>）</a:t>
            </a:r>
            <a:r>
              <a:rPr lang="zh-CN" altLang="zh-CN" dirty="0">
                <a:solidFill>
                  <a:srgbClr val="FF0000"/>
                </a:solidFill>
              </a:rPr>
              <a:t>准确定性模型：</a:t>
            </a:r>
            <a:r>
              <a:rPr lang="zh-CN" altLang="zh-CN" dirty="0"/>
              <a:t>准确定性模型选择确定性几何，通过简单的光线跟踪或波导（限制为单次反射或结合多次反射）从中导出“主要</a:t>
            </a:r>
            <a:r>
              <a:rPr lang="en-US" altLang="zh-CN" dirty="0"/>
              <a:t>MPC</a:t>
            </a:r>
            <a:r>
              <a:rPr lang="zh-CN" altLang="zh-CN" dirty="0"/>
              <a:t>”。</a:t>
            </a:r>
          </a:p>
          <a:p>
            <a:pPr>
              <a:lnSpc>
                <a:spcPct val="150000"/>
              </a:lnSpc>
            </a:pPr>
            <a:endParaRPr lang="zh-CN" altLang="en-US" dirty="0"/>
          </a:p>
        </p:txBody>
      </p:sp>
    </p:spTree>
    <p:extLst>
      <p:ext uri="{BB962C8B-B14F-4D97-AF65-F5344CB8AC3E}">
        <p14:creationId xmlns:p14="http://schemas.microsoft.com/office/powerpoint/2010/main" val="4260470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181682" y="3100604"/>
            <a:ext cx="7584213" cy="656792"/>
          </a:xfrm>
        </p:spPr>
        <p:txBody>
          <a:bodyPr>
            <a:normAutofit/>
          </a:bodyPr>
          <a:lstStyle/>
          <a:p>
            <a:r>
              <a:rPr lang="en-US" altLang="zh-CN" sz="3200" dirty="0"/>
              <a:t>5G</a:t>
            </a:r>
            <a:r>
              <a:rPr lang="zh-CN" altLang="en-US" sz="3200" dirty="0"/>
              <a:t>的信号处理技术</a:t>
            </a:r>
          </a:p>
        </p:txBody>
      </p:sp>
      <p:sp>
        <p:nvSpPr>
          <p:cNvPr id="4" name="文本框 3">
            <a:extLst>
              <a:ext uri="{FF2B5EF4-FFF2-40B4-BE49-F238E27FC236}">
                <a16:creationId xmlns:a16="http://schemas.microsoft.com/office/drawing/2014/main" id="{04F69230-F3A6-4586-9371-A858F4763E9F}"/>
              </a:ext>
            </a:extLst>
          </p:cNvPr>
          <p:cNvSpPr txBox="1"/>
          <p:nvPr/>
        </p:nvSpPr>
        <p:spPr>
          <a:xfrm>
            <a:off x="669924" y="112395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098316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84210-2E8D-46EA-918C-2F049BE5EE50}"/>
              </a:ext>
            </a:extLst>
          </p:cNvPr>
          <p:cNvSpPr>
            <a:spLocks noGrp="1"/>
          </p:cNvSpPr>
          <p:nvPr>
            <p:ph type="title"/>
          </p:nvPr>
        </p:nvSpPr>
        <p:spPr/>
        <p:txBody>
          <a:bodyPr>
            <a:normAutofit/>
          </a:bodyPr>
          <a:lstStyle/>
          <a:p>
            <a:r>
              <a:rPr lang="en-US" altLang="zh-CN" sz="2400" dirty="0"/>
              <a:t>A. </a:t>
            </a:r>
            <a:r>
              <a:rPr lang="zh-CN" altLang="en-US" sz="2400" dirty="0"/>
              <a:t>三大关键技术</a:t>
            </a:r>
          </a:p>
        </p:txBody>
      </p:sp>
      <p:sp>
        <p:nvSpPr>
          <p:cNvPr id="4" name="灯片编号占位符 3">
            <a:extLst>
              <a:ext uri="{FF2B5EF4-FFF2-40B4-BE49-F238E27FC236}">
                <a16:creationId xmlns:a16="http://schemas.microsoft.com/office/drawing/2014/main" id="{6CE50B08-FC14-499D-AC3C-0398A48E2C89}"/>
              </a:ext>
            </a:extLst>
          </p:cNvPr>
          <p:cNvSpPr>
            <a:spLocks noGrp="1"/>
          </p:cNvSpPr>
          <p:nvPr>
            <p:ph type="sldNum" sz="quarter" idx="4294967295"/>
          </p:nvPr>
        </p:nvSpPr>
        <p:spPr>
          <a:xfrm>
            <a:off x="8610599" y="6240463"/>
            <a:ext cx="2909888" cy="206381"/>
          </a:xfrm>
        </p:spPr>
        <p:txBody>
          <a:bodyPr/>
          <a:lstStyle/>
          <a:p>
            <a:fld id="{5DD3DB80-B894-403A-B48E-6FDC1A72010E}" type="slidenum">
              <a:rPr lang="zh-CN" altLang="en-US" smtClean="0"/>
              <a:pPr/>
              <a:t>24</a:t>
            </a:fld>
            <a:endParaRPr lang="zh-CN" altLang="en-US"/>
          </a:p>
        </p:txBody>
      </p:sp>
      <p:sp>
        <p:nvSpPr>
          <p:cNvPr id="35" name="矩形 34">
            <a:extLst>
              <a:ext uri="{FF2B5EF4-FFF2-40B4-BE49-F238E27FC236}">
                <a16:creationId xmlns:a16="http://schemas.microsoft.com/office/drawing/2014/main" id="{86B30678-6099-4B8D-8562-C98AA76DBF4A}"/>
              </a:ext>
            </a:extLst>
          </p:cNvPr>
          <p:cNvSpPr/>
          <p:nvPr/>
        </p:nvSpPr>
        <p:spPr>
          <a:xfrm>
            <a:off x="1330700" y="1961121"/>
            <a:ext cx="9529009" cy="4197944"/>
          </a:xfrm>
          <a:prstGeom prst="rect">
            <a:avLst/>
          </a:prstGeom>
        </p:spPr>
        <p:txBody>
          <a:bodyPr wrap="square">
            <a:spAutoFit/>
          </a:bodyPr>
          <a:lstStyle/>
          <a:p>
            <a:pPr>
              <a:lnSpc>
                <a:spcPct val="150000"/>
              </a:lnSpc>
            </a:pPr>
            <a:r>
              <a:rPr lang="zh-CN" altLang="en-US" dirty="0"/>
              <a:t>网络</a:t>
            </a:r>
            <a:r>
              <a:rPr lang="zh-CN" altLang="en-US" dirty="0">
                <a:solidFill>
                  <a:srgbClr val="FF0000"/>
                </a:solidFill>
              </a:rPr>
              <a:t>致密化</a:t>
            </a:r>
            <a:r>
              <a:rPr lang="zh-CN" altLang="en-US" dirty="0"/>
              <a:t>，</a:t>
            </a:r>
            <a:r>
              <a:rPr lang="zh-CN" altLang="en-US" dirty="0">
                <a:solidFill>
                  <a:srgbClr val="FF0000"/>
                </a:solidFill>
              </a:rPr>
              <a:t>大规模</a:t>
            </a:r>
            <a:r>
              <a:rPr lang="en-US" altLang="zh-CN" dirty="0">
                <a:solidFill>
                  <a:srgbClr val="FF0000"/>
                </a:solidFill>
              </a:rPr>
              <a:t>MIMO </a:t>
            </a:r>
            <a:r>
              <a:rPr lang="zh-CN" altLang="en-US" dirty="0"/>
              <a:t>，和</a:t>
            </a:r>
            <a:r>
              <a:rPr lang="zh-CN" altLang="en-US" dirty="0">
                <a:solidFill>
                  <a:srgbClr val="FF0000"/>
                </a:solidFill>
              </a:rPr>
              <a:t>毫米波</a:t>
            </a:r>
            <a:r>
              <a:rPr lang="zh-CN" altLang="en-US" dirty="0"/>
              <a:t>。</a:t>
            </a:r>
            <a:endParaRPr lang="en-US" altLang="zh-CN" dirty="0"/>
          </a:p>
          <a:p>
            <a:pPr>
              <a:lnSpc>
                <a:spcPct val="150000"/>
              </a:lnSpc>
            </a:pPr>
            <a:endParaRPr lang="en-US" altLang="zh-CN" dirty="0"/>
          </a:p>
          <a:p>
            <a:pPr>
              <a:lnSpc>
                <a:spcPct val="150000"/>
              </a:lnSpc>
            </a:pPr>
            <a:r>
              <a:rPr lang="zh-CN" altLang="en-US" dirty="0">
                <a:solidFill>
                  <a:srgbClr val="FF0000"/>
                </a:solidFill>
              </a:rPr>
              <a:t>密集化为</a:t>
            </a:r>
            <a:r>
              <a:rPr lang="zh-CN" altLang="en-US" dirty="0"/>
              <a:t>小型蜂窝和</a:t>
            </a:r>
            <a:r>
              <a:rPr lang="en-US" altLang="zh-CN" dirty="0" err="1"/>
              <a:t>HetNets</a:t>
            </a:r>
            <a:r>
              <a:rPr lang="zh-CN" altLang="en-US" dirty="0"/>
              <a:t>带来了越来越多的机会。</a:t>
            </a:r>
            <a:endParaRPr lang="en-US" altLang="zh-CN" dirty="0"/>
          </a:p>
          <a:p>
            <a:pPr>
              <a:lnSpc>
                <a:spcPct val="150000"/>
              </a:lnSpc>
            </a:pPr>
            <a:r>
              <a:rPr lang="en-US" altLang="zh-CN" dirty="0" err="1"/>
              <a:t>HetNets</a:t>
            </a:r>
            <a:r>
              <a:rPr lang="zh-CN" altLang="en-US" dirty="0"/>
              <a:t>：</a:t>
            </a:r>
            <a:r>
              <a:rPr lang="zh-CN" altLang="en-US" dirty="0">
                <a:hlinkClick r:id="rId2"/>
              </a:rPr>
              <a:t>异构网络</a:t>
            </a:r>
            <a:r>
              <a:rPr lang="zh-CN" altLang="en-US" dirty="0"/>
              <a:t>，由不同大小、类型小区构成。包括：宏小区</a:t>
            </a:r>
            <a:r>
              <a:rPr lang="en-US" altLang="zh-CN" dirty="0"/>
              <a:t>macro cell</a:t>
            </a:r>
            <a:r>
              <a:rPr lang="zh-CN" altLang="en-US" dirty="0"/>
              <a:t>、微小区</a:t>
            </a:r>
            <a:r>
              <a:rPr lang="en-US" altLang="zh-CN" dirty="0"/>
              <a:t>micro cell</a:t>
            </a:r>
            <a:r>
              <a:rPr lang="zh-CN" altLang="en-US" dirty="0"/>
              <a:t>、微微小区</a:t>
            </a:r>
            <a:r>
              <a:rPr lang="en-US" altLang="zh-CN" dirty="0" err="1"/>
              <a:t>pico</a:t>
            </a:r>
            <a:r>
              <a:rPr lang="en-US" altLang="zh-CN" dirty="0"/>
              <a:t> cell</a:t>
            </a:r>
            <a:r>
              <a:rPr lang="zh-CN" altLang="en-US" dirty="0"/>
              <a:t>、毫微微小区</a:t>
            </a:r>
            <a:r>
              <a:rPr lang="en-US" altLang="zh-CN" dirty="0" err="1"/>
              <a:t>femto</a:t>
            </a:r>
            <a:r>
              <a:rPr lang="en-US" altLang="zh-CN" dirty="0"/>
              <a:t> cell </a:t>
            </a:r>
            <a:r>
              <a:rPr lang="zh-CN" altLang="en-US" dirty="0"/>
              <a:t>。</a:t>
            </a:r>
            <a:endParaRPr lang="en-US" altLang="zh-CN" dirty="0"/>
          </a:p>
          <a:p>
            <a:pPr>
              <a:lnSpc>
                <a:spcPct val="150000"/>
              </a:lnSpc>
            </a:pPr>
            <a:endParaRPr lang="en-US" altLang="zh-CN" dirty="0"/>
          </a:p>
          <a:p>
            <a:pPr>
              <a:lnSpc>
                <a:spcPct val="150000"/>
              </a:lnSpc>
            </a:pPr>
            <a:r>
              <a:rPr lang="zh-CN" altLang="zh-CN" dirty="0">
                <a:solidFill>
                  <a:srgbClr val="FF0000"/>
                </a:solidFill>
              </a:rPr>
              <a:t>大规模</a:t>
            </a:r>
            <a:r>
              <a:rPr lang="en-US" altLang="zh-CN" dirty="0">
                <a:solidFill>
                  <a:srgbClr val="FF0000"/>
                </a:solidFill>
              </a:rPr>
              <a:t>MIMO</a:t>
            </a:r>
            <a:r>
              <a:rPr lang="zh-CN" altLang="zh-CN" dirty="0">
                <a:solidFill>
                  <a:srgbClr val="FF0000"/>
                </a:solidFill>
              </a:rPr>
              <a:t>和毫米波</a:t>
            </a:r>
            <a:r>
              <a:rPr lang="zh-CN" altLang="zh-CN" dirty="0"/>
              <a:t>的结合也推动了信号处理方法的重点转向</a:t>
            </a:r>
            <a:r>
              <a:rPr lang="zh-CN" altLang="zh-CN" dirty="0">
                <a:solidFill>
                  <a:srgbClr val="FF0000"/>
                </a:solidFill>
              </a:rPr>
              <a:t>低复杂度</a:t>
            </a:r>
            <a:r>
              <a:rPr lang="zh-CN" altLang="zh-CN" dirty="0"/>
              <a:t>技术</a:t>
            </a:r>
            <a:r>
              <a:rPr lang="zh-CN" altLang="en-US" dirty="0"/>
              <a:t>。</a:t>
            </a:r>
            <a:endParaRPr lang="en-US" altLang="zh-CN" dirty="0"/>
          </a:p>
          <a:p>
            <a:pPr>
              <a:lnSpc>
                <a:spcPct val="150000"/>
              </a:lnSpc>
            </a:pPr>
            <a:endParaRPr lang="en-US" altLang="zh-CN" dirty="0"/>
          </a:p>
          <a:p>
            <a:pPr>
              <a:lnSpc>
                <a:spcPct val="150000"/>
              </a:lnSpc>
            </a:pPr>
            <a:r>
              <a:rPr lang="zh-CN" altLang="zh-CN" dirty="0"/>
              <a:t>从本质上讲，这三大方向会产生信号处理挑战，这些挑战是长期存在的</a:t>
            </a:r>
            <a:r>
              <a:rPr lang="en-US" altLang="zh-CN" dirty="0"/>
              <a:t>MU-MIMO</a:t>
            </a:r>
            <a:r>
              <a:rPr lang="zh-CN" altLang="en-US" dirty="0"/>
              <a:t>（</a:t>
            </a:r>
            <a:r>
              <a:rPr lang="en-US" altLang="zh-CN" dirty="0"/>
              <a:t> </a:t>
            </a:r>
            <a:r>
              <a:rPr lang="zh-CN" altLang="en-US" dirty="0"/>
              <a:t>多用户</a:t>
            </a:r>
            <a:r>
              <a:rPr lang="en-US" altLang="zh-CN" dirty="0"/>
              <a:t> MIMO</a:t>
            </a:r>
            <a:r>
              <a:rPr lang="zh-CN" altLang="en-US" dirty="0"/>
              <a:t>）</a:t>
            </a:r>
            <a:r>
              <a:rPr lang="zh-CN" altLang="zh-CN" dirty="0"/>
              <a:t>问题的变化</a:t>
            </a:r>
            <a:r>
              <a:rPr lang="zh-CN" altLang="en-US" dirty="0"/>
              <a:t>形式。</a:t>
            </a:r>
          </a:p>
        </p:txBody>
      </p:sp>
    </p:spTree>
    <p:extLst>
      <p:ext uri="{BB962C8B-B14F-4D97-AF65-F5344CB8AC3E}">
        <p14:creationId xmlns:p14="http://schemas.microsoft.com/office/powerpoint/2010/main" val="4097795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84210-2E8D-46EA-918C-2F049BE5EE50}"/>
              </a:ext>
            </a:extLst>
          </p:cNvPr>
          <p:cNvSpPr>
            <a:spLocks noGrp="1"/>
          </p:cNvSpPr>
          <p:nvPr>
            <p:ph type="title"/>
          </p:nvPr>
        </p:nvSpPr>
        <p:spPr/>
        <p:txBody>
          <a:bodyPr>
            <a:normAutofit/>
          </a:bodyPr>
          <a:lstStyle/>
          <a:p>
            <a:r>
              <a:rPr lang="en-US" altLang="zh-CN" sz="2400" dirty="0"/>
              <a:t>B.</a:t>
            </a:r>
            <a:r>
              <a:rPr lang="zh-CN" altLang="en-US" sz="2400" dirty="0"/>
              <a:t> </a:t>
            </a:r>
            <a:r>
              <a:rPr lang="zh-CN" altLang="zh-CN" sz="2400" dirty="0"/>
              <a:t>其他技术</a:t>
            </a:r>
            <a:endParaRPr lang="zh-CN" altLang="en-US" sz="2400" dirty="0"/>
          </a:p>
        </p:txBody>
      </p:sp>
      <p:sp>
        <p:nvSpPr>
          <p:cNvPr id="4" name="灯片编号占位符 3">
            <a:extLst>
              <a:ext uri="{FF2B5EF4-FFF2-40B4-BE49-F238E27FC236}">
                <a16:creationId xmlns:a16="http://schemas.microsoft.com/office/drawing/2014/main" id="{6CE50B08-FC14-499D-AC3C-0398A48E2C89}"/>
              </a:ext>
            </a:extLst>
          </p:cNvPr>
          <p:cNvSpPr>
            <a:spLocks noGrp="1"/>
          </p:cNvSpPr>
          <p:nvPr>
            <p:ph type="sldNum" sz="quarter" idx="4294967295"/>
          </p:nvPr>
        </p:nvSpPr>
        <p:spPr>
          <a:xfrm>
            <a:off x="8610599" y="6240463"/>
            <a:ext cx="2909888" cy="206381"/>
          </a:xfrm>
        </p:spPr>
        <p:txBody>
          <a:bodyPr/>
          <a:lstStyle/>
          <a:p>
            <a:fld id="{5DD3DB80-B894-403A-B48E-6FDC1A72010E}" type="slidenum">
              <a:rPr lang="zh-CN" altLang="en-US" smtClean="0"/>
              <a:pPr/>
              <a:t>25</a:t>
            </a:fld>
            <a:endParaRPr lang="zh-CN" altLang="en-US"/>
          </a:p>
        </p:txBody>
      </p:sp>
      <p:sp>
        <p:nvSpPr>
          <p:cNvPr id="41" name="矩形 40">
            <a:extLst>
              <a:ext uri="{FF2B5EF4-FFF2-40B4-BE49-F238E27FC236}">
                <a16:creationId xmlns:a16="http://schemas.microsoft.com/office/drawing/2014/main" id="{31AB72D1-8EF3-4B4C-BC87-C4B894BC8963}"/>
              </a:ext>
            </a:extLst>
          </p:cNvPr>
          <p:cNvSpPr/>
          <p:nvPr/>
        </p:nvSpPr>
        <p:spPr>
          <a:xfrm>
            <a:off x="1643521" y="2345125"/>
            <a:ext cx="8903368" cy="1289456"/>
          </a:xfrm>
          <a:prstGeom prst="rect">
            <a:avLst/>
          </a:prstGeom>
        </p:spPr>
        <p:txBody>
          <a:bodyPr wrap="square">
            <a:spAutoFit/>
          </a:bodyPr>
          <a:lstStyle/>
          <a:p>
            <a:pPr>
              <a:lnSpc>
                <a:spcPct val="150000"/>
              </a:lnSpc>
            </a:pPr>
            <a:r>
              <a:rPr lang="zh-CN" altLang="en-US" dirty="0">
                <a:solidFill>
                  <a:srgbClr val="FF0000"/>
                </a:solidFill>
              </a:rPr>
              <a:t>全双工通信</a:t>
            </a:r>
            <a:r>
              <a:rPr lang="zh-CN" altLang="en-US" dirty="0"/>
              <a:t>继续作为</a:t>
            </a:r>
            <a:r>
              <a:rPr lang="en-US" altLang="zh-CN" dirty="0"/>
              <a:t>5G</a:t>
            </a:r>
            <a:r>
              <a:rPr lang="zh-CN" altLang="en-US" dirty="0"/>
              <a:t>中的一个重要选项出现，</a:t>
            </a:r>
            <a:r>
              <a:rPr lang="en-US" altLang="zh-CN" dirty="0">
                <a:solidFill>
                  <a:srgbClr val="FF0000"/>
                </a:solidFill>
              </a:rPr>
              <a:t>CR</a:t>
            </a:r>
            <a:r>
              <a:rPr lang="zh-CN" altLang="en-US" dirty="0">
                <a:solidFill>
                  <a:srgbClr val="FF0000"/>
                </a:solidFill>
              </a:rPr>
              <a:t>（认知无线电）</a:t>
            </a:r>
            <a:r>
              <a:rPr lang="zh-CN" altLang="en-US" dirty="0"/>
              <a:t>的各个方面也被设想为 一个可能性，许多其他方向将在</a:t>
            </a:r>
            <a:r>
              <a:rPr lang="en-US" altLang="zh-CN" dirty="0"/>
              <a:t>5G</a:t>
            </a:r>
            <a:r>
              <a:rPr lang="zh-CN" altLang="en-US" dirty="0"/>
              <a:t>中发挥作用，特别是</a:t>
            </a:r>
            <a:r>
              <a:rPr lang="en-US" altLang="zh-CN" dirty="0"/>
              <a:t>D2D</a:t>
            </a:r>
            <a:r>
              <a:rPr lang="zh-CN" altLang="en-US" dirty="0"/>
              <a:t>（设备到设备），</a:t>
            </a:r>
            <a:r>
              <a:rPr lang="en-US" altLang="zh-CN" dirty="0"/>
              <a:t>V2V</a:t>
            </a:r>
            <a:r>
              <a:rPr lang="zh-CN" altLang="en-US" dirty="0"/>
              <a:t>（车辆到车辆），</a:t>
            </a:r>
            <a:r>
              <a:rPr lang="en-US" altLang="zh-CN" dirty="0"/>
              <a:t>M2M</a:t>
            </a:r>
            <a:r>
              <a:rPr lang="zh-CN" altLang="en-US" dirty="0"/>
              <a:t>（机器到机器）以及整个物联网通信范围。</a:t>
            </a:r>
          </a:p>
        </p:txBody>
      </p:sp>
    </p:spTree>
    <p:extLst>
      <p:ext uri="{BB962C8B-B14F-4D97-AF65-F5344CB8AC3E}">
        <p14:creationId xmlns:p14="http://schemas.microsoft.com/office/powerpoint/2010/main" val="3306671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AF2537F-F7D9-4634-8FD4-3B540CE8550D}"/>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sp>
        <p:nvSpPr>
          <p:cNvPr id="4" name="标题 3">
            <a:extLst>
              <a:ext uri="{FF2B5EF4-FFF2-40B4-BE49-F238E27FC236}">
                <a16:creationId xmlns:a16="http://schemas.microsoft.com/office/drawing/2014/main" id="{76FEEF3E-3FD6-43B6-AEEB-7F8DCD88EE5C}"/>
              </a:ext>
            </a:extLst>
          </p:cNvPr>
          <p:cNvSpPr>
            <a:spLocks noGrp="1"/>
          </p:cNvSpPr>
          <p:nvPr>
            <p:ph type="title"/>
          </p:nvPr>
        </p:nvSpPr>
        <p:spPr/>
        <p:txBody>
          <a:bodyPr>
            <a:normAutofit/>
          </a:bodyPr>
          <a:lstStyle/>
          <a:p>
            <a:r>
              <a:rPr lang="en-US" altLang="zh-CN" sz="2400" dirty="0"/>
              <a:t>C. MU-MIMO</a:t>
            </a:r>
            <a:r>
              <a:rPr lang="zh-CN" altLang="zh-CN" sz="2400" dirty="0"/>
              <a:t>下行链路（</a:t>
            </a:r>
            <a:r>
              <a:rPr lang="en-US" altLang="zh-CN" sz="2400" dirty="0"/>
              <a:t>DL</a:t>
            </a:r>
            <a:r>
              <a:rPr lang="zh-CN" altLang="zh-CN" sz="2400" dirty="0"/>
              <a:t>）处理</a:t>
            </a:r>
          </a:p>
        </p:txBody>
      </p:sp>
      <p:sp>
        <p:nvSpPr>
          <p:cNvPr id="13" name="矩形 12">
            <a:extLst>
              <a:ext uri="{FF2B5EF4-FFF2-40B4-BE49-F238E27FC236}">
                <a16:creationId xmlns:a16="http://schemas.microsoft.com/office/drawing/2014/main" id="{21B7E7B5-FC04-4782-A21E-5CC295451855}"/>
              </a:ext>
            </a:extLst>
          </p:cNvPr>
          <p:cNvSpPr/>
          <p:nvPr/>
        </p:nvSpPr>
        <p:spPr>
          <a:xfrm>
            <a:off x="1233713" y="1886635"/>
            <a:ext cx="9564915" cy="3366947"/>
          </a:xfrm>
          <a:prstGeom prst="rect">
            <a:avLst/>
          </a:prstGeom>
        </p:spPr>
        <p:txBody>
          <a:bodyPr wrap="square">
            <a:spAutoFit/>
          </a:bodyPr>
          <a:lstStyle/>
          <a:p>
            <a:pPr>
              <a:lnSpc>
                <a:spcPct val="150000"/>
              </a:lnSpc>
            </a:pPr>
            <a:r>
              <a:rPr lang="en-US" altLang="zh-CN" dirty="0"/>
              <a:t>1</a:t>
            </a:r>
            <a:r>
              <a:rPr lang="zh-CN" altLang="en-US" dirty="0"/>
              <a:t>）</a:t>
            </a:r>
            <a:r>
              <a:rPr lang="zh-CN" altLang="en-US" dirty="0">
                <a:solidFill>
                  <a:srgbClr val="C00000"/>
                </a:solidFill>
              </a:rPr>
              <a:t>线性预编码</a:t>
            </a:r>
            <a:r>
              <a:rPr lang="zh-CN" altLang="en-US" dirty="0"/>
              <a:t>：</a:t>
            </a:r>
            <a:r>
              <a:rPr lang="en-US" altLang="zh-CN" dirty="0"/>
              <a:t>5G DL</a:t>
            </a:r>
            <a:r>
              <a:rPr lang="zh-CN" altLang="en-US" dirty="0"/>
              <a:t>信号处理的主力很可能是线性预编码，因为它在复杂性和性能之间取得了良好的平衡。非线性技术和复杂的预编码方案，需要很高的计算复杂度，很难应用于实际。</a:t>
            </a:r>
            <a:endParaRPr lang="en-US" altLang="zh-CN" dirty="0"/>
          </a:p>
          <a:p>
            <a:pPr>
              <a:lnSpc>
                <a:spcPct val="150000"/>
              </a:lnSpc>
            </a:pPr>
            <a:endParaRPr lang="en-US" altLang="zh-CN" dirty="0"/>
          </a:p>
          <a:p>
            <a:pPr>
              <a:lnSpc>
                <a:spcPct val="150000"/>
              </a:lnSpc>
            </a:pPr>
            <a:r>
              <a:rPr lang="en-US" altLang="zh-CN" dirty="0"/>
              <a:t>2</a:t>
            </a:r>
            <a:r>
              <a:rPr lang="zh-CN" altLang="zh-CN" dirty="0"/>
              <a:t>）</a:t>
            </a:r>
            <a:r>
              <a:rPr lang="zh-CN" altLang="zh-CN" dirty="0">
                <a:solidFill>
                  <a:srgbClr val="C00000"/>
                </a:solidFill>
              </a:rPr>
              <a:t>混合预编码</a:t>
            </a:r>
            <a:r>
              <a:rPr lang="zh-CN" altLang="zh-CN" dirty="0"/>
              <a:t>：随着大规模</a:t>
            </a:r>
            <a:r>
              <a:rPr lang="en-US" altLang="zh-CN" dirty="0"/>
              <a:t>MIMO</a:t>
            </a:r>
            <a:r>
              <a:rPr lang="zh-CN" altLang="zh-CN" dirty="0"/>
              <a:t>的出现，特别是在毫米波频率下，对大量射频链和相应的</a:t>
            </a:r>
            <a:r>
              <a:rPr lang="en-US" altLang="zh-CN" dirty="0"/>
              <a:t>ADC / DAC</a:t>
            </a:r>
            <a:r>
              <a:rPr lang="zh-CN" altLang="en-US" dirty="0"/>
              <a:t>（模数转换器或数模转换器）</a:t>
            </a:r>
            <a:r>
              <a:rPr lang="zh-CN" altLang="zh-CN" dirty="0"/>
              <a:t>的需求意味着增加基站的功耗，成本和复杂性</a:t>
            </a:r>
            <a:r>
              <a:rPr lang="zh-CN" altLang="en-US" dirty="0"/>
              <a:t>。</a:t>
            </a:r>
            <a:r>
              <a:rPr lang="zh-CN" altLang="zh-CN" dirty="0"/>
              <a:t>因此，混合波束成形（</a:t>
            </a:r>
            <a:r>
              <a:rPr lang="en-US" altLang="zh-CN" dirty="0"/>
              <a:t>HBF</a:t>
            </a:r>
            <a:r>
              <a:rPr lang="zh-CN" altLang="zh-CN" dirty="0"/>
              <a:t>）架构正变得越来越流行，特别是对于毫米波系统</a:t>
            </a:r>
            <a:r>
              <a:rPr lang="zh-CN" altLang="en-US" dirty="0"/>
              <a:t>。</a:t>
            </a:r>
            <a:endParaRPr lang="en-US" altLang="zh-CN" dirty="0"/>
          </a:p>
          <a:p>
            <a:pPr>
              <a:lnSpc>
                <a:spcPct val="150000"/>
              </a:lnSpc>
            </a:pPr>
            <a:endParaRPr lang="en-US" altLang="zh-CN" dirty="0"/>
          </a:p>
          <a:p>
            <a:pPr>
              <a:lnSpc>
                <a:spcPct val="150000"/>
              </a:lnSpc>
            </a:pPr>
            <a:r>
              <a:rPr lang="zh-CN" altLang="zh-CN" dirty="0"/>
              <a:t>推动这些技术的是认识到随着系统尺寸的增长，简单的预编码越来越有效</a:t>
            </a:r>
            <a:r>
              <a:rPr lang="zh-CN" altLang="en-US" dirty="0"/>
              <a:t>。</a:t>
            </a:r>
          </a:p>
        </p:txBody>
      </p:sp>
    </p:spTree>
    <p:extLst>
      <p:ext uri="{BB962C8B-B14F-4D97-AF65-F5344CB8AC3E}">
        <p14:creationId xmlns:p14="http://schemas.microsoft.com/office/powerpoint/2010/main" val="2882792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t>D.</a:t>
            </a:r>
            <a:r>
              <a:rPr lang="zh-CN" altLang="zh-CN" sz="2400" dirty="0"/>
              <a:t>其他重要方法</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27</a:t>
            </a:fld>
            <a:endParaRPr lang="zh-CN" altLang="en-US" dirty="0"/>
          </a:p>
        </p:txBody>
      </p:sp>
      <p:sp>
        <p:nvSpPr>
          <p:cNvPr id="8" name="矩形 7">
            <a:extLst>
              <a:ext uri="{FF2B5EF4-FFF2-40B4-BE49-F238E27FC236}">
                <a16:creationId xmlns:a16="http://schemas.microsoft.com/office/drawing/2014/main" id="{19A87AF1-31EC-4794-AA0C-50E61DBD46EF}"/>
              </a:ext>
            </a:extLst>
          </p:cNvPr>
          <p:cNvSpPr/>
          <p:nvPr/>
        </p:nvSpPr>
        <p:spPr>
          <a:xfrm>
            <a:off x="1259203" y="1953275"/>
            <a:ext cx="10447255" cy="2951449"/>
          </a:xfrm>
          <a:prstGeom prst="rect">
            <a:avLst/>
          </a:prstGeom>
        </p:spPr>
        <p:txBody>
          <a:bodyPr wrap="square">
            <a:spAutoFit/>
          </a:bodyPr>
          <a:lstStyle/>
          <a:p>
            <a:pPr>
              <a:lnSpc>
                <a:spcPct val="150000"/>
              </a:lnSpc>
            </a:pPr>
            <a:r>
              <a:rPr lang="en-US" altLang="zh-CN" dirty="0"/>
              <a:t>1</a:t>
            </a:r>
            <a:r>
              <a:rPr lang="zh-CN" altLang="en-US" dirty="0"/>
              <a:t>）低分辨率硬件</a:t>
            </a:r>
            <a:endParaRPr lang="en-US" altLang="zh-CN" dirty="0"/>
          </a:p>
          <a:p>
            <a:pPr>
              <a:lnSpc>
                <a:spcPct val="150000"/>
              </a:lnSpc>
            </a:pPr>
            <a:endParaRPr lang="en-US" altLang="zh-CN" dirty="0"/>
          </a:p>
          <a:p>
            <a:pPr>
              <a:lnSpc>
                <a:spcPct val="150000"/>
              </a:lnSpc>
            </a:pPr>
            <a:r>
              <a:rPr lang="en-US" altLang="zh-CN" dirty="0"/>
              <a:t>2</a:t>
            </a:r>
            <a:r>
              <a:rPr lang="zh-CN" altLang="zh-CN" dirty="0"/>
              <a:t>）</a:t>
            </a:r>
            <a:r>
              <a:rPr lang="en-US" altLang="zh-CN" dirty="0"/>
              <a:t>NOMA(</a:t>
            </a:r>
            <a:r>
              <a:rPr lang="zh-CN" altLang="en-US" dirty="0"/>
              <a:t>非正交多址接入技术</a:t>
            </a:r>
            <a:r>
              <a:rPr lang="en-US" altLang="zh-CN" dirty="0"/>
              <a:t>)</a:t>
            </a:r>
            <a:r>
              <a:rPr lang="zh-CN" altLang="zh-CN" dirty="0"/>
              <a:t>：</a:t>
            </a:r>
            <a:endParaRPr lang="en-US" altLang="zh-CN" dirty="0"/>
          </a:p>
          <a:p>
            <a:pPr>
              <a:lnSpc>
                <a:spcPct val="150000"/>
              </a:lnSpc>
            </a:pPr>
            <a:endParaRPr lang="en-US" altLang="zh-CN" dirty="0"/>
          </a:p>
          <a:p>
            <a:pPr>
              <a:lnSpc>
                <a:spcPct val="150000"/>
              </a:lnSpc>
            </a:pPr>
            <a:r>
              <a:rPr lang="en-US" altLang="zh-CN" dirty="0"/>
              <a:t>3</a:t>
            </a:r>
            <a:r>
              <a:rPr lang="zh-CN" altLang="zh-CN" dirty="0"/>
              <a:t>）认知无线电（</a:t>
            </a:r>
            <a:r>
              <a:rPr lang="en-US" altLang="zh-CN" dirty="0"/>
              <a:t>CR</a:t>
            </a:r>
            <a:r>
              <a:rPr lang="zh-CN" altLang="zh-CN" dirty="0"/>
              <a:t>）</a:t>
            </a:r>
            <a:endParaRPr lang="en-US" altLang="zh-CN" dirty="0"/>
          </a:p>
          <a:p>
            <a:pPr>
              <a:lnSpc>
                <a:spcPct val="150000"/>
              </a:lnSpc>
            </a:pPr>
            <a:endParaRPr lang="en-US" altLang="zh-CN" dirty="0"/>
          </a:p>
          <a:p>
            <a:pPr>
              <a:lnSpc>
                <a:spcPct val="150000"/>
              </a:lnSpc>
            </a:pPr>
            <a:r>
              <a:rPr lang="en-US" altLang="zh-CN" dirty="0"/>
              <a:t>4</a:t>
            </a:r>
            <a:r>
              <a:rPr lang="zh-CN" altLang="zh-CN" dirty="0"/>
              <a:t>）全双工通信</a:t>
            </a:r>
            <a:endParaRPr lang="zh-CN" altLang="en-US" dirty="0"/>
          </a:p>
        </p:txBody>
      </p:sp>
    </p:spTree>
    <p:extLst>
      <p:ext uri="{BB962C8B-B14F-4D97-AF65-F5344CB8AC3E}">
        <p14:creationId xmlns:p14="http://schemas.microsoft.com/office/powerpoint/2010/main" val="1147063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181682" y="3100604"/>
            <a:ext cx="7584213" cy="656792"/>
          </a:xfrm>
        </p:spPr>
        <p:txBody>
          <a:bodyPr>
            <a:normAutofit/>
          </a:bodyPr>
          <a:lstStyle/>
          <a:p>
            <a:r>
              <a:rPr lang="zh-CN" altLang="en-US" sz="3200" dirty="0"/>
              <a:t>天线布局</a:t>
            </a:r>
          </a:p>
        </p:txBody>
      </p:sp>
      <p:sp>
        <p:nvSpPr>
          <p:cNvPr id="4" name="文本框 3">
            <a:extLst>
              <a:ext uri="{FF2B5EF4-FFF2-40B4-BE49-F238E27FC236}">
                <a16:creationId xmlns:a16="http://schemas.microsoft.com/office/drawing/2014/main" id="{04F69230-F3A6-4586-9371-A858F4763E9F}"/>
              </a:ext>
            </a:extLst>
          </p:cNvPr>
          <p:cNvSpPr txBox="1"/>
          <p:nvPr/>
        </p:nvSpPr>
        <p:spPr>
          <a:xfrm>
            <a:off x="669924" y="112395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093236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EE8AF-6BE0-4331-BA83-DEE5904254DD}"/>
              </a:ext>
            </a:extLst>
          </p:cNvPr>
          <p:cNvSpPr>
            <a:spLocks noGrp="1"/>
          </p:cNvSpPr>
          <p:nvPr>
            <p:ph type="title"/>
          </p:nvPr>
        </p:nvSpPr>
        <p:spPr/>
        <p:txBody>
          <a:bodyPr>
            <a:normAutofit/>
          </a:bodyPr>
          <a:lstStyle/>
          <a:p>
            <a:r>
              <a:rPr lang="zh-CN" altLang="en-US" sz="2400" dirty="0"/>
              <a:t>天线布局</a:t>
            </a:r>
          </a:p>
        </p:txBody>
      </p:sp>
      <p:sp>
        <p:nvSpPr>
          <p:cNvPr id="4" name="灯片编号占位符 3">
            <a:extLst>
              <a:ext uri="{FF2B5EF4-FFF2-40B4-BE49-F238E27FC236}">
                <a16:creationId xmlns:a16="http://schemas.microsoft.com/office/drawing/2014/main" id="{5E0D1BA5-1D17-4A28-B1E8-E2C22F3227B2}"/>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dirty="0"/>
          </a:p>
        </p:txBody>
      </p:sp>
      <p:sp>
        <p:nvSpPr>
          <p:cNvPr id="18" name="矩形 17">
            <a:extLst>
              <a:ext uri="{FF2B5EF4-FFF2-40B4-BE49-F238E27FC236}">
                <a16:creationId xmlns:a16="http://schemas.microsoft.com/office/drawing/2014/main" id="{B051254F-7479-4DBD-BA1D-6974429C3B80}"/>
              </a:ext>
            </a:extLst>
          </p:cNvPr>
          <p:cNvSpPr/>
          <p:nvPr/>
        </p:nvSpPr>
        <p:spPr>
          <a:xfrm>
            <a:off x="1307430" y="1624181"/>
            <a:ext cx="9224211" cy="3780522"/>
          </a:xfrm>
          <a:prstGeom prst="rect">
            <a:avLst/>
          </a:prstGeom>
        </p:spPr>
        <p:txBody>
          <a:bodyPr wrap="square">
            <a:spAutoFit/>
          </a:bodyPr>
          <a:lstStyle/>
          <a:p>
            <a:pPr>
              <a:lnSpc>
                <a:spcPct val="150000"/>
              </a:lnSpc>
            </a:pPr>
            <a:r>
              <a:rPr lang="zh-CN" altLang="en-US" dirty="0"/>
              <a:t>       基站的大型天线阵列可用于</a:t>
            </a:r>
            <a:r>
              <a:rPr lang="en-US" altLang="zh-CN" dirty="0"/>
              <a:t>5G</a:t>
            </a:r>
            <a:r>
              <a:rPr lang="zh-CN" altLang="en-US" dirty="0"/>
              <a:t>系统，对于毫米波系统，预计用户设备侧的多天线也能保证最小的接收信号电平。</a:t>
            </a:r>
            <a:endParaRPr lang="en-US" altLang="zh-CN" dirty="0"/>
          </a:p>
          <a:p>
            <a:pPr>
              <a:lnSpc>
                <a:spcPct val="150000"/>
              </a:lnSpc>
            </a:pPr>
            <a:endParaRPr lang="en-US" altLang="zh-CN" dirty="0"/>
          </a:p>
          <a:p>
            <a:pPr>
              <a:lnSpc>
                <a:spcPct val="150000"/>
              </a:lnSpc>
            </a:pPr>
            <a:r>
              <a:rPr lang="en-US" altLang="zh-CN" dirty="0"/>
              <a:t>       </a:t>
            </a:r>
            <a:r>
              <a:rPr lang="zh-CN" altLang="en-US" dirty="0"/>
              <a:t>随着天线数量的增加，对阵列使用</a:t>
            </a:r>
            <a:r>
              <a:rPr lang="en-US" altLang="zh-CN" dirty="0">
                <a:solidFill>
                  <a:srgbClr val="C00000"/>
                </a:solidFill>
              </a:rPr>
              <a:t>2D</a:t>
            </a:r>
            <a:r>
              <a:rPr lang="zh-CN" altLang="en-US" dirty="0">
                <a:solidFill>
                  <a:srgbClr val="C00000"/>
                </a:solidFill>
              </a:rPr>
              <a:t>和</a:t>
            </a:r>
            <a:r>
              <a:rPr lang="en-US" altLang="zh-CN" dirty="0">
                <a:solidFill>
                  <a:srgbClr val="C00000"/>
                </a:solidFill>
              </a:rPr>
              <a:t>3D</a:t>
            </a:r>
            <a:r>
              <a:rPr lang="zh-CN" altLang="en-US" dirty="0">
                <a:solidFill>
                  <a:srgbClr val="C00000"/>
                </a:solidFill>
              </a:rPr>
              <a:t>结构</a:t>
            </a:r>
            <a:r>
              <a:rPr lang="zh-CN" altLang="en-US" dirty="0"/>
              <a:t>是有利的。 这减少了所需的空间，并且还能够在二维或三维中实现空间分离和波束形成。</a:t>
            </a:r>
            <a:endParaRPr lang="en-US" altLang="zh-CN" dirty="0"/>
          </a:p>
          <a:p>
            <a:pPr>
              <a:lnSpc>
                <a:spcPct val="150000"/>
              </a:lnSpc>
            </a:pPr>
            <a:endParaRPr lang="en-US" altLang="zh-CN" dirty="0"/>
          </a:p>
          <a:p>
            <a:pPr>
              <a:lnSpc>
                <a:spcPct val="150000"/>
              </a:lnSpc>
            </a:pPr>
            <a:r>
              <a:rPr lang="en-US" altLang="zh-CN" dirty="0"/>
              <a:t>      </a:t>
            </a:r>
            <a:r>
              <a:rPr lang="zh-CN" altLang="zh-CN" dirty="0"/>
              <a:t>天线阵列可以以多种不同方式布置，最常见的架构是</a:t>
            </a:r>
            <a:r>
              <a:rPr lang="zh-CN" altLang="zh-CN" dirty="0">
                <a:solidFill>
                  <a:srgbClr val="C00000"/>
                </a:solidFill>
              </a:rPr>
              <a:t>均匀线性阵列</a:t>
            </a:r>
            <a:r>
              <a:rPr lang="zh-CN" altLang="zh-CN" dirty="0"/>
              <a:t>（</a:t>
            </a:r>
            <a:r>
              <a:rPr lang="en-US" altLang="zh-CN" dirty="0"/>
              <a:t>ULA</a:t>
            </a:r>
            <a:r>
              <a:rPr lang="zh-CN" altLang="zh-CN" dirty="0"/>
              <a:t>），</a:t>
            </a:r>
            <a:r>
              <a:rPr lang="zh-CN" altLang="zh-CN" dirty="0">
                <a:solidFill>
                  <a:srgbClr val="C00000"/>
                </a:solidFill>
              </a:rPr>
              <a:t>均匀矩形阵列</a:t>
            </a:r>
            <a:r>
              <a:rPr lang="zh-CN" altLang="zh-CN" dirty="0"/>
              <a:t>（</a:t>
            </a:r>
            <a:r>
              <a:rPr lang="en-US" altLang="zh-CN" dirty="0"/>
              <a:t>URA</a:t>
            </a:r>
            <a:r>
              <a:rPr lang="zh-CN" altLang="zh-CN" dirty="0"/>
              <a:t>），</a:t>
            </a:r>
            <a:r>
              <a:rPr lang="zh-CN" altLang="zh-CN" dirty="0">
                <a:solidFill>
                  <a:srgbClr val="C00000"/>
                </a:solidFill>
              </a:rPr>
              <a:t>均匀圆形阵列</a:t>
            </a:r>
            <a:r>
              <a:rPr lang="zh-CN" altLang="zh-CN" dirty="0"/>
              <a:t>（</a:t>
            </a:r>
            <a:r>
              <a:rPr lang="en-US" altLang="zh-CN" dirty="0"/>
              <a:t>UCA</a:t>
            </a:r>
            <a:r>
              <a:rPr lang="zh-CN" altLang="zh-CN" dirty="0"/>
              <a:t>）和</a:t>
            </a:r>
            <a:r>
              <a:rPr lang="zh-CN" altLang="zh-CN" dirty="0">
                <a:solidFill>
                  <a:srgbClr val="C00000"/>
                </a:solidFill>
              </a:rPr>
              <a:t>堆叠均匀圆形阵列</a:t>
            </a:r>
            <a:r>
              <a:rPr lang="zh-CN" altLang="en-US" dirty="0"/>
              <a:t>。</a:t>
            </a:r>
            <a:endParaRPr lang="en-US" altLang="zh-CN" dirty="0"/>
          </a:p>
          <a:p>
            <a:pPr>
              <a:lnSpc>
                <a:spcPct val="150000"/>
              </a:lnSpc>
            </a:pPr>
            <a:r>
              <a:rPr lang="en-US" altLang="zh-CN" dirty="0"/>
              <a:t>              </a:t>
            </a:r>
            <a:endParaRPr lang="zh-CN" altLang="en-US" dirty="0"/>
          </a:p>
        </p:txBody>
      </p:sp>
    </p:spTree>
    <p:extLst>
      <p:ext uri="{BB962C8B-B14F-4D97-AF65-F5344CB8AC3E}">
        <p14:creationId xmlns:p14="http://schemas.microsoft.com/office/powerpoint/2010/main" val="215338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6C1C924-4E0F-4C4C-9C48-FDCAC65C5ECD}"/>
              </a:ext>
            </a:extLst>
          </p:cNvPr>
          <p:cNvSpPr/>
          <p:nvPr/>
        </p:nvSpPr>
        <p:spPr>
          <a:xfrm>
            <a:off x="1200063" y="1745526"/>
            <a:ext cx="9791874" cy="3782446"/>
          </a:xfrm>
          <a:prstGeom prst="rect">
            <a:avLst/>
          </a:prstGeom>
        </p:spPr>
        <p:txBody>
          <a:bodyPr wrap="square">
            <a:spAutoFit/>
          </a:bodyPr>
          <a:lstStyle/>
          <a:p>
            <a:pPr>
              <a:lnSpc>
                <a:spcPct val="150000"/>
              </a:lnSpc>
            </a:pPr>
            <a:r>
              <a:rPr lang="zh-CN" altLang="en-US" dirty="0">
                <a:latin typeface="&amp;quot"/>
              </a:rPr>
              <a:t>         移动接入技术每十年都在经历一场</a:t>
            </a:r>
            <a:r>
              <a:rPr lang="zh-CN" altLang="en-US" dirty="0">
                <a:solidFill>
                  <a:srgbClr val="FF0000"/>
                </a:solidFill>
                <a:latin typeface="&amp;quot"/>
              </a:rPr>
              <a:t>革命性的变革</a:t>
            </a:r>
            <a:r>
              <a:rPr lang="zh-CN" altLang="en-US" dirty="0">
                <a:latin typeface="&amp;quot"/>
              </a:rPr>
              <a:t>。</a:t>
            </a:r>
            <a:r>
              <a:rPr lang="zh-CN" altLang="en-US" dirty="0">
                <a:latin typeface="Roboto"/>
              </a:rPr>
              <a:t> </a:t>
            </a:r>
            <a:r>
              <a:rPr lang="zh-CN" altLang="en-US" dirty="0">
                <a:latin typeface="&amp;quot"/>
              </a:rPr>
              <a:t>每一代移动技术也提供了显着的性能增强。</a:t>
            </a:r>
            <a:r>
              <a:rPr lang="zh-CN" altLang="en-US" dirty="0">
                <a:latin typeface="Roboto"/>
              </a:rPr>
              <a:t> </a:t>
            </a:r>
            <a:r>
              <a:rPr lang="zh-CN" altLang="en-US" dirty="0">
                <a:latin typeface="&amp;quot"/>
              </a:rPr>
              <a:t>这些快速变化是对过去十年来大量数据增长所带来的容量需求的回应，这些流量主要由视频构成。</a:t>
            </a:r>
            <a:endParaRPr lang="en-US" altLang="zh-CN" dirty="0">
              <a:latin typeface="&amp;quot"/>
            </a:endParaRPr>
          </a:p>
          <a:p>
            <a:pPr>
              <a:lnSpc>
                <a:spcPct val="150000"/>
              </a:lnSpc>
            </a:pPr>
            <a:endParaRPr lang="en-US" altLang="zh-CN" dirty="0">
              <a:latin typeface="&amp;quot"/>
            </a:endParaRPr>
          </a:p>
          <a:p>
            <a:pPr>
              <a:lnSpc>
                <a:spcPct val="150000"/>
              </a:lnSpc>
            </a:pPr>
            <a:r>
              <a:rPr lang="zh-CN" altLang="en-US" dirty="0"/>
              <a:t>       用户通过流媒体视频观看完整的电视节目和电影已成为常态。 这种趋势似乎没有达到饱和。 对</a:t>
            </a:r>
            <a:r>
              <a:rPr lang="zh-CN" altLang="en-US" dirty="0">
                <a:solidFill>
                  <a:srgbClr val="FF0000"/>
                </a:solidFill>
              </a:rPr>
              <a:t>内容的需求</a:t>
            </a:r>
            <a:r>
              <a:rPr lang="zh-CN" altLang="en-US" dirty="0"/>
              <a:t>将继续以极高的速度增长，超过预期。</a:t>
            </a:r>
            <a:endParaRPr lang="en-US" altLang="zh-CN" dirty="0"/>
          </a:p>
          <a:p>
            <a:pPr>
              <a:lnSpc>
                <a:spcPct val="150000"/>
              </a:lnSpc>
            </a:pPr>
            <a:endParaRPr lang="en-US" altLang="zh-CN" dirty="0"/>
          </a:p>
          <a:p>
            <a:pPr>
              <a:lnSpc>
                <a:spcPct val="150000"/>
              </a:lnSpc>
            </a:pPr>
            <a:r>
              <a:rPr lang="zh-CN" altLang="en-US" dirty="0"/>
              <a:t>       </a:t>
            </a:r>
            <a:r>
              <a:rPr lang="en-US" altLang="zh-CN" dirty="0"/>
              <a:t>5G</a:t>
            </a:r>
            <a:r>
              <a:rPr lang="zh-CN" altLang="en-US" dirty="0"/>
              <a:t>的</a:t>
            </a:r>
            <a:r>
              <a:rPr lang="zh-CN" altLang="en-US" dirty="0">
                <a:solidFill>
                  <a:srgbClr val="FF0000"/>
                </a:solidFill>
              </a:rPr>
              <a:t>目标</a:t>
            </a:r>
            <a:r>
              <a:rPr lang="zh-CN" altLang="en-US" dirty="0"/>
              <a:t>是在数据速率，延迟，大规模连接，网络可靠性和能源效率方面实现革命性的飞跃。这些</a:t>
            </a:r>
            <a:r>
              <a:rPr lang="zh-CN" altLang="en-US" dirty="0">
                <a:solidFill>
                  <a:srgbClr val="FF0000"/>
                </a:solidFill>
              </a:rPr>
              <a:t>功能</a:t>
            </a:r>
            <a:r>
              <a:rPr lang="zh-CN" altLang="en-US" dirty="0"/>
              <a:t>旨在实现高速连接，物联网，增强虚拟现实，触觉互联网等。</a:t>
            </a:r>
          </a:p>
        </p:txBody>
      </p:sp>
      <p:sp>
        <p:nvSpPr>
          <p:cNvPr id="3" name="标题 1">
            <a:extLst>
              <a:ext uri="{FF2B5EF4-FFF2-40B4-BE49-F238E27FC236}">
                <a16:creationId xmlns:a16="http://schemas.microsoft.com/office/drawing/2014/main" id="{DDCE9773-EA92-4B7A-9363-6940CA8D6DD7}"/>
              </a:ext>
            </a:extLst>
          </p:cNvPr>
          <p:cNvSpPr txBox="1">
            <a:spLocks/>
          </p:cNvSpPr>
          <p:nvPr/>
        </p:nvSpPr>
        <p:spPr>
          <a:xfrm>
            <a:off x="306282" y="357811"/>
            <a:ext cx="10850563" cy="556590"/>
          </a:xfrm>
          <a:prstGeom prst="rect">
            <a:avLst/>
          </a:prstGeom>
        </p:spPr>
        <p:txBody>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dirty="0"/>
              <a:t>introduction</a:t>
            </a:r>
            <a:endParaRPr lang="zh-CN" altLang="en-US" dirty="0"/>
          </a:p>
        </p:txBody>
      </p:sp>
    </p:spTree>
    <p:extLst>
      <p:ext uri="{BB962C8B-B14F-4D97-AF65-F5344CB8AC3E}">
        <p14:creationId xmlns:p14="http://schemas.microsoft.com/office/powerpoint/2010/main" val="584912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181682" y="3100604"/>
            <a:ext cx="7584213" cy="656792"/>
          </a:xfrm>
        </p:spPr>
        <p:txBody>
          <a:bodyPr>
            <a:normAutofit/>
          </a:bodyPr>
          <a:lstStyle/>
          <a:p>
            <a:r>
              <a:rPr lang="en-US" altLang="zh-CN" sz="3200" dirty="0"/>
              <a:t>5G</a:t>
            </a:r>
            <a:r>
              <a:rPr lang="zh-CN" altLang="en-US" sz="3200" dirty="0"/>
              <a:t>新波形和信道访问</a:t>
            </a:r>
          </a:p>
        </p:txBody>
      </p:sp>
      <p:sp>
        <p:nvSpPr>
          <p:cNvPr id="4" name="文本框 3">
            <a:extLst>
              <a:ext uri="{FF2B5EF4-FFF2-40B4-BE49-F238E27FC236}">
                <a16:creationId xmlns:a16="http://schemas.microsoft.com/office/drawing/2014/main" id="{04F69230-F3A6-4586-9371-A858F4763E9F}"/>
              </a:ext>
            </a:extLst>
          </p:cNvPr>
          <p:cNvSpPr txBox="1"/>
          <p:nvPr/>
        </p:nvSpPr>
        <p:spPr>
          <a:xfrm>
            <a:off x="669924" y="112395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/06</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981715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t>A.</a:t>
            </a:r>
            <a:r>
              <a:rPr lang="en-US" altLang="zh-CN" b="0" dirty="0"/>
              <a:t> </a:t>
            </a:r>
            <a:r>
              <a:rPr lang="en-US" altLang="zh-CN" sz="2400" b="0" dirty="0"/>
              <a:t>5G</a:t>
            </a:r>
            <a:r>
              <a:rPr lang="zh-CN" altLang="en-US" sz="2400" b="0" dirty="0"/>
              <a:t>空中接口的波形</a:t>
            </a:r>
            <a:endParaRPr lang="zh-CN" altLang="en-US" sz="200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31</a:t>
            </a:fld>
            <a:endParaRPr lang="zh-CN" altLang="en-US" dirty="0"/>
          </a:p>
        </p:txBody>
      </p:sp>
      <p:sp>
        <p:nvSpPr>
          <p:cNvPr id="38" name="矩形 37">
            <a:extLst>
              <a:ext uri="{FF2B5EF4-FFF2-40B4-BE49-F238E27FC236}">
                <a16:creationId xmlns:a16="http://schemas.microsoft.com/office/drawing/2014/main" id="{98D3B284-1070-46F5-8311-D038DA53087B}"/>
              </a:ext>
            </a:extLst>
          </p:cNvPr>
          <p:cNvSpPr/>
          <p:nvPr/>
        </p:nvSpPr>
        <p:spPr>
          <a:xfrm>
            <a:off x="1327650" y="1639619"/>
            <a:ext cx="9709318" cy="3780522"/>
          </a:xfrm>
          <a:prstGeom prst="rect">
            <a:avLst/>
          </a:prstGeom>
        </p:spPr>
        <p:txBody>
          <a:bodyPr wrap="square">
            <a:spAutoFit/>
          </a:bodyPr>
          <a:lstStyle/>
          <a:p>
            <a:pPr>
              <a:lnSpc>
                <a:spcPct val="150000"/>
              </a:lnSpc>
            </a:pPr>
            <a:r>
              <a:rPr lang="zh-CN" altLang="en-US" dirty="0"/>
              <a:t>最近的研究已经列出了大量的波形候选者。它们之间的</a:t>
            </a:r>
            <a:r>
              <a:rPr lang="zh-CN" altLang="en-US" dirty="0">
                <a:solidFill>
                  <a:srgbClr val="C00000"/>
                </a:solidFill>
              </a:rPr>
              <a:t>相似之处</a:t>
            </a:r>
            <a:r>
              <a:rPr lang="zh-CN" altLang="en-US" dirty="0"/>
              <a:t>是：</a:t>
            </a:r>
            <a:endParaRPr lang="en-US" altLang="zh-CN" dirty="0"/>
          </a:p>
          <a:p>
            <a:pPr>
              <a:lnSpc>
                <a:spcPct val="150000"/>
              </a:lnSpc>
            </a:pPr>
            <a:r>
              <a:rPr lang="en-US" altLang="zh-CN" dirty="0"/>
              <a:t>       1</a:t>
            </a:r>
            <a:r>
              <a:rPr lang="zh-CN" altLang="en-US" dirty="0"/>
              <a:t>）相对于使用矩形脉冲形状的普通</a:t>
            </a:r>
            <a:r>
              <a:rPr lang="en-US" altLang="zh-CN" dirty="0"/>
              <a:t>OFDM</a:t>
            </a:r>
            <a:r>
              <a:rPr lang="zh-CN" altLang="en-US" dirty="0"/>
              <a:t>提供降低的旁瓣电平。</a:t>
            </a:r>
            <a:endParaRPr lang="en-US" altLang="zh-CN" dirty="0"/>
          </a:p>
          <a:p>
            <a:pPr>
              <a:lnSpc>
                <a:spcPct val="150000"/>
              </a:lnSpc>
            </a:pPr>
            <a:r>
              <a:rPr lang="en-US" altLang="zh-CN" dirty="0"/>
              <a:t>       2</a:t>
            </a:r>
            <a:r>
              <a:rPr lang="zh-CN" altLang="en-US" dirty="0"/>
              <a:t>）为预想的服务异质性，前向兼容性和未来防护提供灵活度。</a:t>
            </a:r>
            <a:endParaRPr lang="en-US" altLang="zh-CN" dirty="0"/>
          </a:p>
          <a:p>
            <a:pPr>
              <a:lnSpc>
                <a:spcPct val="150000"/>
              </a:lnSpc>
            </a:pPr>
            <a:r>
              <a:rPr lang="en-US" altLang="zh-CN" dirty="0" err="1">
                <a:solidFill>
                  <a:srgbClr val="C00000"/>
                </a:solidFill>
              </a:rPr>
              <a:t>eMBB</a:t>
            </a:r>
            <a:r>
              <a:rPr lang="zh-CN" altLang="zh-CN" dirty="0">
                <a:solidFill>
                  <a:srgbClr val="C00000"/>
                </a:solidFill>
              </a:rPr>
              <a:t>用例的目标</a:t>
            </a:r>
            <a:r>
              <a:rPr lang="zh-CN" altLang="en-US" dirty="0"/>
              <a:t>：</a:t>
            </a:r>
            <a:r>
              <a:rPr lang="zh-CN" altLang="zh-CN" dirty="0"/>
              <a:t>是更高的</a:t>
            </a:r>
            <a:r>
              <a:rPr lang="zh-CN" altLang="zh-CN" dirty="0">
                <a:solidFill>
                  <a:srgbClr val="C00000"/>
                </a:solidFill>
              </a:rPr>
              <a:t>峰值数据速率</a:t>
            </a:r>
            <a:r>
              <a:rPr lang="zh-CN" altLang="zh-CN" dirty="0"/>
              <a:t>，更高的每区域容量以及支持给定区域内的大量用户。</a:t>
            </a:r>
            <a:endParaRPr lang="en-US" altLang="zh-CN" dirty="0"/>
          </a:p>
          <a:p>
            <a:pPr>
              <a:lnSpc>
                <a:spcPct val="150000"/>
              </a:lnSpc>
            </a:pPr>
            <a:r>
              <a:rPr lang="en-US" altLang="zh-CN" dirty="0">
                <a:solidFill>
                  <a:srgbClr val="C00000"/>
                </a:solidFill>
              </a:rPr>
              <a:t>URLLC</a:t>
            </a:r>
            <a:r>
              <a:rPr lang="zh-CN" altLang="zh-CN" dirty="0">
                <a:solidFill>
                  <a:srgbClr val="C00000"/>
                </a:solidFill>
              </a:rPr>
              <a:t>用例</a:t>
            </a:r>
            <a:r>
              <a:rPr lang="zh-CN" altLang="en-US" dirty="0"/>
              <a:t>：对</a:t>
            </a:r>
            <a:r>
              <a:rPr lang="zh-CN" altLang="zh-CN" dirty="0"/>
              <a:t>成功的数据包传送有非常严格的要求，或者需要非常低的端到端延迟</a:t>
            </a:r>
            <a:r>
              <a:rPr lang="zh-CN" altLang="en-US" dirty="0"/>
              <a:t>。</a:t>
            </a:r>
            <a:endParaRPr lang="en-US" altLang="zh-CN" dirty="0"/>
          </a:p>
          <a:p>
            <a:pPr>
              <a:lnSpc>
                <a:spcPct val="150000"/>
              </a:lnSpc>
            </a:pPr>
            <a:r>
              <a:rPr lang="zh-CN" altLang="en-US" dirty="0">
                <a:solidFill>
                  <a:srgbClr val="C00000"/>
                </a:solidFill>
              </a:rPr>
              <a:t>传统</a:t>
            </a:r>
            <a:r>
              <a:rPr lang="en-US" altLang="zh-CN" dirty="0">
                <a:solidFill>
                  <a:srgbClr val="C00000"/>
                </a:solidFill>
              </a:rPr>
              <a:t>OFDM</a:t>
            </a:r>
            <a:r>
              <a:rPr lang="zh-CN" altLang="en-US" dirty="0">
                <a:solidFill>
                  <a:srgbClr val="C00000"/>
                </a:solidFill>
              </a:rPr>
              <a:t>（</a:t>
            </a:r>
            <a:r>
              <a:rPr lang="zh-CN" altLang="zh-CN" dirty="0">
                <a:solidFill>
                  <a:srgbClr val="C00000"/>
                </a:solidFill>
              </a:rPr>
              <a:t>正交频分复用技术</a:t>
            </a:r>
            <a:r>
              <a:rPr lang="zh-CN" altLang="en-US" dirty="0">
                <a:solidFill>
                  <a:srgbClr val="C00000"/>
                </a:solidFill>
              </a:rPr>
              <a:t>）缺点</a:t>
            </a:r>
            <a:r>
              <a:rPr lang="zh-CN" altLang="en-US" dirty="0"/>
              <a:t>：</a:t>
            </a:r>
            <a:r>
              <a:rPr lang="zh-CN" altLang="zh-CN" dirty="0"/>
              <a:t>遭受显着的频谱效率损失</a:t>
            </a:r>
            <a:r>
              <a:rPr lang="zh-CN" altLang="en-US" dirty="0"/>
              <a:t>，</a:t>
            </a:r>
            <a:r>
              <a:rPr lang="zh-CN" altLang="zh-CN" dirty="0"/>
              <a:t>易受时间和频率偏移的影响</a:t>
            </a:r>
            <a:r>
              <a:rPr lang="zh-CN" altLang="en-US" dirty="0"/>
              <a:t>，不灵活的帧结构。</a:t>
            </a:r>
            <a:endParaRPr lang="en-US" altLang="zh-CN" dirty="0"/>
          </a:p>
          <a:p>
            <a:pPr>
              <a:lnSpc>
                <a:spcPct val="150000"/>
              </a:lnSpc>
            </a:pPr>
            <a:endParaRPr lang="zh-CN" altLang="en-US" dirty="0"/>
          </a:p>
        </p:txBody>
      </p:sp>
      <p:sp>
        <p:nvSpPr>
          <p:cNvPr id="39" name="文本框 38">
            <a:extLst>
              <a:ext uri="{FF2B5EF4-FFF2-40B4-BE49-F238E27FC236}">
                <a16:creationId xmlns:a16="http://schemas.microsoft.com/office/drawing/2014/main" id="{07685F0E-D851-4BBB-BA7A-7FFCB1EF29C8}"/>
              </a:ext>
            </a:extLst>
          </p:cNvPr>
          <p:cNvSpPr txBox="1"/>
          <p:nvPr/>
        </p:nvSpPr>
        <p:spPr>
          <a:xfrm>
            <a:off x="2285205" y="5420141"/>
            <a:ext cx="7620000" cy="873957"/>
          </a:xfrm>
          <a:prstGeom prst="rect">
            <a:avLst/>
          </a:prstGeom>
          <a:solidFill>
            <a:schemeClr val="accent3">
              <a:lumMod val="40000"/>
              <a:lumOff val="60000"/>
            </a:schemeClr>
          </a:solidFill>
        </p:spPr>
        <p:txBody>
          <a:bodyPr wrap="square" rtlCol="0">
            <a:spAutoFit/>
          </a:bodyPr>
          <a:lstStyle/>
          <a:p>
            <a:pPr>
              <a:lnSpc>
                <a:spcPct val="150000"/>
              </a:lnSpc>
            </a:pPr>
            <a:r>
              <a:rPr lang="zh-CN" altLang="zh-CN" dirty="0"/>
              <a:t>因此，基于配备</a:t>
            </a:r>
            <a:r>
              <a:rPr lang="zh-CN" altLang="en-US" dirty="0"/>
              <a:t>具</a:t>
            </a:r>
            <a:r>
              <a:rPr lang="zh-CN" altLang="zh-CN" dirty="0"/>
              <a:t>有</a:t>
            </a:r>
            <a:r>
              <a:rPr lang="zh-CN" altLang="zh-CN" dirty="0">
                <a:solidFill>
                  <a:srgbClr val="C00000"/>
                </a:solidFill>
              </a:rPr>
              <a:t>滤波功能的高级多载波方案的新波形</a:t>
            </a:r>
            <a:r>
              <a:rPr lang="zh-CN" altLang="zh-CN" dirty="0"/>
              <a:t>被广泛认为是设计多业务空中接口的关键。</a:t>
            </a:r>
            <a:endParaRPr lang="zh-CN" altLang="en-US" dirty="0"/>
          </a:p>
        </p:txBody>
      </p:sp>
    </p:spTree>
    <p:extLst>
      <p:ext uri="{BB962C8B-B14F-4D97-AF65-F5344CB8AC3E}">
        <p14:creationId xmlns:p14="http://schemas.microsoft.com/office/powerpoint/2010/main" val="3561720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dirty="0"/>
              <a:t>设计规则</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32</a:t>
            </a:fld>
            <a:endParaRPr lang="zh-CN" altLang="en-US" dirty="0"/>
          </a:p>
        </p:txBody>
      </p:sp>
      <p:sp>
        <p:nvSpPr>
          <p:cNvPr id="6" name="矩形 5">
            <a:extLst>
              <a:ext uri="{FF2B5EF4-FFF2-40B4-BE49-F238E27FC236}">
                <a16:creationId xmlns:a16="http://schemas.microsoft.com/office/drawing/2014/main" id="{0D90F43F-0789-4593-944C-6BC337328A69}"/>
              </a:ext>
            </a:extLst>
          </p:cNvPr>
          <p:cNvSpPr/>
          <p:nvPr/>
        </p:nvSpPr>
        <p:spPr>
          <a:xfrm>
            <a:off x="669924" y="1905624"/>
            <a:ext cx="10302876" cy="3366947"/>
          </a:xfrm>
          <a:prstGeom prst="rect">
            <a:avLst/>
          </a:prstGeom>
        </p:spPr>
        <p:txBody>
          <a:bodyPr wrap="square">
            <a:spAutoFit/>
          </a:bodyPr>
          <a:lstStyle/>
          <a:p>
            <a:pPr>
              <a:lnSpc>
                <a:spcPct val="150000"/>
              </a:lnSpc>
            </a:pPr>
            <a:r>
              <a:rPr lang="en-US" altLang="zh-CN" dirty="0"/>
              <a:t>1</a:t>
            </a:r>
            <a:r>
              <a:rPr lang="zh-CN" altLang="en-US" dirty="0"/>
              <a:t>）</a:t>
            </a:r>
            <a:r>
              <a:rPr lang="zh-CN" altLang="en-US" dirty="0">
                <a:solidFill>
                  <a:srgbClr val="C00000"/>
                </a:solidFill>
              </a:rPr>
              <a:t>子载波间隔</a:t>
            </a:r>
            <a:r>
              <a:rPr lang="zh-CN" altLang="en-US" dirty="0"/>
              <a:t>：建议将其缩放为</a:t>
            </a:r>
            <a:r>
              <a:rPr lang="en-US" altLang="zh-CN" dirty="0"/>
              <a:t>           </a:t>
            </a:r>
            <a:r>
              <a:rPr lang="zh-CN" altLang="en-US" dirty="0"/>
              <a:t>（</a:t>
            </a:r>
            <a:r>
              <a:rPr lang="zh-CN" altLang="en-US" dirty="0">
                <a:sym typeface="Symbol" panose="05050102010706020507" pitchFamily="18" charset="2"/>
              </a:rPr>
              <a:t></a:t>
            </a:r>
            <a:r>
              <a:rPr lang="en-US" altLang="zh-CN" dirty="0"/>
              <a:t>f = 15 kHz</a:t>
            </a:r>
            <a:r>
              <a:rPr lang="zh-CN" altLang="en-US" dirty="0"/>
              <a:t>是子载波间隔，</a:t>
            </a:r>
            <a:r>
              <a:rPr lang="en-US" altLang="zh-CN" dirty="0"/>
              <a:t>K</a:t>
            </a:r>
            <a:r>
              <a:rPr lang="zh-CN" altLang="en-US" dirty="0"/>
              <a:t>是某个自然数）。</a:t>
            </a:r>
            <a:r>
              <a:rPr lang="zh-CN" altLang="zh-CN" dirty="0"/>
              <a:t>这是为了在不同的数字学之间实现高复用效率</a:t>
            </a:r>
            <a:r>
              <a:rPr lang="zh-CN" altLang="en-US" dirty="0"/>
              <a:t>。</a:t>
            </a:r>
            <a:endParaRPr lang="en-US" altLang="zh-CN" dirty="0"/>
          </a:p>
          <a:p>
            <a:pPr>
              <a:lnSpc>
                <a:spcPct val="150000"/>
              </a:lnSpc>
            </a:pPr>
            <a:r>
              <a:rPr lang="en-US" altLang="zh-CN" dirty="0"/>
              <a:t>2</a:t>
            </a:r>
            <a:r>
              <a:rPr lang="zh-CN" altLang="zh-CN" dirty="0"/>
              <a:t>）</a:t>
            </a:r>
            <a:r>
              <a:rPr lang="zh-CN" altLang="zh-CN" dirty="0">
                <a:solidFill>
                  <a:srgbClr val="C00000"/>
                </a:solidFill>
              </a:rPr>
              <a:t>每个</a:t>
            </a:r>
            <a:r>
              <a:rPr lang="en-US" altLang="zh-CN" dirty="0">
                <a:solidFill>
                  <a:srgbClr val="C00000"/>
                </a:solidFill>
              </a:rPr>
              <a:t>TTI(</a:t>
            </a:r>
            <a:r>
              <a:rPr lang="zh-CN" altLang="en-US" dirty="0"/>
              <a:t>传输时间间隔</a:t>
            </a:r>
            <a:r>
              <a:rPr lang="en-US" altLang="zh-CN" dirty="0">
                <a:solidFill>
                  <a:srgbClr val="C00000"/>
                </a:solidFill>
              </a:rPr>
              <a:t>)</a:t>
            </a:r>
            <a:r>
              <a:rPr lang="zh-CN" altLang="zh-CN" dirty="0">
                <a:solidFill>
                  <a:srgbClr val="C00000"/>
                </a:solidFill>
              </a:rPr>
              <a:t>的符号数</a:t>
            </a:r>
            <a:r>
              <a:rPr lang="zh-CN" altLang="zh-CN" dirty="0"/>
              <a:t>：建议每个</a:t>
            </a:r>
            <a:r>
              <a:rPr lang="en-US" altLang="zh-CN" dirty="0"/>
              <a:t>TTI</a:t>
            </a:r>
            <a:r>
              <a:rPr lang="zh-CN" altLang="zh-CN" dirty="0"/>
              <a:t>按比例缩放为</a:t>
            </a:r>
            <a:r>
              <a:rPr lang="en-US" altLang="zh-CN" dirty="0"/>
              <a:t>2^M</a:t>
            </a:r>
            <a:r>
              <a:rPr lang="zh-CN" altLang="zh-CN" dirty="0"/>
              <a:t>（</a:t>
            </a:r>
            <a:r>
              <a:rPr lang="en-US" altLang="zh-CN" dirty="0"/>
              <a:t>M</a:t>
            </a:r>
            <a:r>
              <a:rPr lang="zh-CN" altLang="zh-CN" dirty="0"/>
              <a:t>：是一些自然数）符号。</a:t>
            </a:r>
            <a:endParaRPr lang="en-US" altLang="zh-CN" dirty="0"/>
          </a:p>
          <a:p>
            <a:pPr>
              <a:lnSpc>
                <a:spcPct val="150000"/>
              </a:lnSpc>
            </a:pPr>
            <a:r>
              <a:rPr lang="en-US" altLang="zh-CN" dirty="0"/>
              <a:t>3</a:t>
            </a:r>
            <a:r>
              <a:rPr lang="zh-CN" altLang="zh-CN" dirty="0"/>
              <a:t>）</a:t>
            </a:r>
            <a:r>
              <a:rPr lang="en-US" altLang="zh-CN" dirty="0">
                <a:solidFill>
                  <a:srgbClr val="C00000"/>
                </a:solidFill>
              </a:rPr>
              <a:t>CP(</a:t>
            </a:r>
            <a:r>
              <a:rPr lang="zh-CN" altLang="zh-CN" dirty="0">
                <a:solidFill>
                  <a:srgbClr val="C00000"/>
                </a:solidFill>
              </a:rPr>
              <a:t>循环前缀</a:t>
            </a:r>
            <a:r>
              <a:rPr lang="zh-CN" altLang="zh-CN" dirty="0"/>
              <a:t>，</a:t>
            </a:r>
            <a:r>
              <a:rPr lang="en-US" altLang="zh-CN" dirty="0"/>
              <a:t>CP</a:t>
            </a:r>
            <a:r>
              <a:rPr lang="zh-CN" altLang="zh-CN" dirty="0"/>
              <a:t>主要用来对抗实际环境中的多径干扰， 不加</a:t>
            </a:r>
            <a:r>
              <a:rPr lang="en-US" altLang="zh-CN" dirty="0"/>
              <a:t>CP</a:t>
            </a:r>
            <a:r>
              <a:rPr lang="zh-CN" altLang="zh-CN" dirty="0"/>
              <a:t>的话由于多径导致的时延扩展会影响子载波之间的正交性，造成符号间干扰。</a:t>
            </a:r>
            <a:r>
              <a:rPr lang="en-US" altLang="zh-CN" dirty="0"/>
              <a:t>)</a:t>
            </a:r>
            <a:r>
              <a:rPr lang="zh-CN" altLang="zh-CN" dirty="0"/>
              <a:t>长度：</a:t>
            </a:r>
            <a:r>
              <a:rPr lang="en-US" altLang="zh-CN" dirty="0"/>
              <a:t>CP</a:t>
            </a:r>
            <a:r>
              <a:rPr lang="zh-CN" altLang="zh-CN" dirty="0"/>
              <a:t>长度将由具有不同延迟扩展要求的</a:t>
            </a:r>
            <a:r>
              <a:rPr lang="zh-CN" altLang="zh-CN" dirty="0">
                <a:solidFill>
                  <a:srgbClr val="C00000"/>
                </a:solidFill>
              </a:rPr>
              <a:t>部署类型</a:t>
            </a:r>
            <a:r>
              <a:rPr lang="zh-CN" altLang="zh-CN" dirty="0"/>
              <a:t>（例如室外或室内）确定</a:t>
            </a:r>
            <a:r>
              <a:rPr lang="zh-CN" altLang="en-US" dirty="0"/>
              <a:t>。</a:t>
            </a:r>
            <a:endParaRPr lang="en-US" altLang="zh-CN" dirty="0"/>
          </a:p>
          <a:p>
            <a:pPr>
              <a:lnSpc>
                <a:spcPct val="150000"/>
              </a:lnSpc>
            </a:pPr>
            <a:r>
              <a:rPr lang="en-US" altLang="zh-CN" dirty="0"/>
              <a:t>4</a:t>
            </a:r>
            <a:r>
              <a:rPr lang="zh-CN" altLang="zh-CN" dirty="0"/>
              <a:t>）</a:t>
            </a:r>
            <a:r>
              <a:rPr lang="en-US" altLang="zh-CN" dirty="0">
                <a:solidFill>
                  <a:srgbClr val="C00000"/>
                </a:solidFill>
              </a:rPr>
              <a:t>TTI</a:t>
            </a:r>
            <a:r>
              <a:rPr lang="zh-CN" altLang="zh-CN" dirty="0">
                <a:solidFill>
                  <a:srgbClr val="C00000"/>
                </a:solidFill>
              </a:rPr>
              <a:t>长度</a:t>
            </a:r>
            <a:r>
              <a:rPr lang="zh-CN" altLang="zh-CN" dirty="0"/>
              <a:t>：</a:t>
            </a:r>
            <a:r>
              <a:rPr lang="en-US" altLang="zh-CN" dirty="0"/>
              <a:t>TTI</a:t>
            </a:r>
            <a:r>
              <a:rPr lang="zh-CN" altLang="zh-CN" dirty="0"/>
              <a:t>长度将由具有</a:t>
            </a:r>
            <a:r>
              <a:rPr lang="zh-CN" altLang="zh-CN" dirty="0">
                <a:solidFill>
                  <a:srgbClr val="C00000"/>
                </a:solidFill>
              </a:rPr>
              <a:t>不同延迟要求的服务类型确定</a:t>
            </a:r>
            <a:r>
              <a:rPr lang="zh-CN" altLang="zh-CN" dirty="0"/>
              <a:t>，或者由下行链路与上行链路与侧链路确定。</a:t>
            </a:r>
            <a:endParaRPr lang="zh-CN" altLang="en-US" dirty="0"/>
          </a:p>
        </p:txBody>
      </p:sp>
      <p:pic>
        <p:nvPicPr>
          <p:cNvPr id="7" name="图片 6">
            <a:extLst>
              <a:ext uri="{FF2B5EF4-FFF2-40B4-BE49-F238E27FC236}">
                <a16:creationId xmlns:a16="http://schemas.microsoft.com/office/drawing/2014/main" id="{33739293-233F-4FED-A850-182A52E9A3D8}"/>
              </a:ext>
            </a:extLst>
          </p:cNvPr>
          <p:cNvPicPr>
            <a:picLocks noChangeAspect="1"/>
          </p:cNvPicPr>
          <p:nvPr/>
        </p:nvPicPr>
        <p:blipFill>
          <a:blip r:embed="rId2"/>
          <a:stretch>
            <a:fillRect/>
          </a:stretch>
        </p:blipFill>
        <p:spPr>
          <a:xfrm>
            <a:off x="4079260" y="2038933"/>
            <a:ext cx="857143" cy="314286"/>
          </a:xfrm>
          <a:prstGeom prst="rect">
            <a:avLst/>
          </a:prstGeom>
        </p:spPr>
      </p:pic>
    </p:spTree>
    <p:extLst>
      <p:ext uri="{BB962C8B-B14F-4D97-AF65-F5344CB8AC3E}">
        <p14:creationId xmlns:p14="http://schemas.microsoft.com/office/powerpoint/2010/main" val="1198740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AF2537F-F7D9-4634-8FD4-3B540CE8550D}"/>
              </a:ext>
            </a:extLst>
          </p:cNvPr>
          <p:cNvSpPr>
            <a:spLocks noGrp="1"/>
          </p:cNvSpPr>
          <p:nvPr>
            <p:ph type="sldNum" sz="quarter" idx="12"/>
          </p:nvPr>
        </p:nvSpPr>
        <p:spPr/>
        <p:txBody>
          <a:bodyPr/>
          <a:lstStyle/>
          <a:p>
            <a:fld id="{5DD3DB80-B894-403A-B48E-6FDC1A72010E}" type="slidenum">
              <a:rPr lang="zh-CN" altLang="en-US" smtClean="0"/>
              <a:pPr/>
              <a:t>33</a:t>
            </a:fld>
            <a:endParaRPr lang="zh-CN" altLang="en-US"/>
          </a:p>
        </p:txBody>
      </p:sp>
      <p:sp>
        <p:nvSpPr>
          <p:cNvPr id="4" name="标题 3">
            <a:extLst>
              <a:ext uri="{FF2B5EF4-FFF2-40B4-BE49-F238E27FC236}">
                <a16:creationId xmlns:a16="http://schemas.microsoft.com/office/drawing/2014/main" id="{76FEEF3E-3FD6-43B6-AEEB-7F8DCD88EE5C}"/>
              </a:ext>
            </a:extLst>
          </p:cNvPr>
          <p:cNvSpPr>
            <a:spLocks noGrp="1"/>
          </p:cNvSpPr>
          <p:nvPr>
            <p:ph type="title"/>
          </p:nvPr>
        </p:nvSpPr>
        <p:spPr/>
        <p:txBody>
          <a:bodyPr>
            <a:normAutofit/>
          </a:bodyPr>
          <a:lstStyle/>
          <a:p>
            <a:pPr lvl="0"/>
            <a:r>
              <a:rPr lang="en-US" altLang="zh-CN" sz="2400" b="0" dirty="0"/>
              <a:t>B. </a:t>
            </a:r>
            <a:r>
              <a:rPr lang="zh-CN" altLang="zh-CN" sz="2400" b="0" dirty="0"/>
              <a:t>多用户访问方案</a:t>
            </a:r>
          </a:p>
        </p:txBody>
      </p:sp>
      <p:sp>
        <p:nvSpPr>
          <p:cNvPr id="38" name="矩形 37">
            <a:extLst>
              <a:ext uri="{FF2B5EF4-FFF2-40B4-BE49-F238E27FC236}">
                <a16:creationId xmlns:a16="http://schemas.microsoft.com/office/drawing/2014/main" id="{A6F81C82-8B5B-4E38-9A04-BC4C2B6E7B6C}"/>
              </a:ext>
            </a:extLst>
          </p:cNvPr>
          <p:cNvSpPr/>
          <p:nvPr/>
        </p:nvSpPr>
        <p:spPr>
          <a:xfrm>
            <a:off x="1150493" y="2944511"/>
            <a:ext cx="9625264" cy="458459"/>
          </a:xfrm>
          <a:prstGeom prst="rect">
            <a:avLst/>
          </a:prstGeom>
          <a:solidFill>
            <a:schemeClr val="accent3">
              <a:lumMod val="40000"/>
              <a:lumOff val="60000"/>
            </a:schemeClr>
          </a:solidFill>
        </p:spPr>
        <p:txBody>
          <a:bodyPr wrap="square">
            <a:spAutoFit/>
          </a:bodyPr>
          <a:lstStyle/>
          <a:p>
            <a:pPr>
              <a:lnSpc>
                <a:spcPct val="150000"/>
              </a:lnSpc>
            </a:pPr>
            <a:r>
              <a:rPr lang="zh-CN" altLang="en-US" dirty="0"/>
              <a:t>虽然</a:t>
            </a:r>
            <a:r>
              <a:rPr lang="en-US" altLang="zh-CN" dirty="0" err="1"/>
              <a:t>eMBB</a:t>
            </a:r>
            <a:r>
              <a:rPr lang="zh-CN" altLang="en-US" dirty="0"/>
              <a:t>和</a:t>
            </a:r>
            <a:r>
              <a:rPr lang="en-US" altLang="zh-CN" dirty="0"/>
              <a:t>URLLC</a:t>
            </a:r>
            <a:r>
              <a:rPr lang="zh-CN" altLang="en-US" dirty="0"/>
              <a:t>可以按计划的方式处理多用户访问（</a:t>
            </a:r>
            <a:r>
              <a:rPr lang="en-US" altLang="zh-CN" dirty="0"/>
              <a:t>MA</a:t>
            </a:r>
            <a:r>
              <a:rPr lang="zh-CN" altLang="en-US" dirty="0"/>
              <a:t>），但</a:t>
            </a:r>
            <a:r>
              <a:rPr lang="en-US" altLang="zh-CN" dirty="0" err="1"/>
              <a:t>mMTC</a:t>
            </a:r>
            <a:r>
              <a:rPr lang="zh-CN" altLang="en-US" dirty="0"/>
              <a:t>需要</a:t>
            </a:r>
            <a:r>
              <a:rPr lang="zh-CN" altLang="en-US" b="1" dirty="0">
                <a:solidFill>
                  <a:srgbClr val="C00000"/>
                </a:solidFill>
              </a:rPr>
              <a:t>新的</a:t>
            </a:r>
            <a:r>
              <a:rPr lang="en-US" altLang="zh-CN" b="1" dirty="0">
                <a:solidFill>
                  <a:srgbClr val="C00000"/>
                </a:solidFill>
              </a:rPr>
              <a:t>MA</a:t>
            </a:r>
            <a:r>
              <a:rPr lang="zh-CN" altLang="en-US" b="1" dirty="0">
                <a:solidFill>
                  <a:srgbClr val="C00000"/>
                </a:solidFill>
              </a:rPr>
              <a:t>方案</a:t>
            </a:r>
            <a:r>
              <a:rPr lang="zh-CN" altLang="en-US" dirty="0"/>
              <a:t>。</a:t>
            </a:r>
            <a:endParaRPr lang="en-US" altLang="zh-CN" dirty="0"/>
          </a:p>
        </p:txBody>
      </p:sp>
    </p:spTree>
    <p:extLst>
      <p:ext uri="{BB962C8B-B14F-4D97-AF65-F5344CB8AC3E}">
        <p14:creationId xmlns:p14="http://schemas.microsoft.com/office/powerpoint/2010/main" val="2302480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11660" y="3064042"/>
            <a:ext cx="9582571" cy="1142533"/>
          </a:xfrm>
        </p:spPr>
        <p:txBody>
          <a:bodyPr>
            <a:normAutofit/>
          </a:bodyPr>
          <a:lstStyle/>
          <a:p>
            <a:r>
              <a:rPr lang="zh-CN" altLang="en-US" sz="3200" dirty="0"/>
              <a:t>实验</a:t>
            </a:r>
            <a:r>
              <a:rPr lang="zh-CN" altLang="zh-CN" sz="3200" dirty="0"/>
              <a:t>，试验床和部署</a:t>
            </a:r>
            <a:endParaRPr lang="zh-CN" altLang="en-US" sz="3200" dirty="0"/>
          </a:p>
        </p:txBody>
      </p:sp>
      <p:sp>
        <p:nvSpPr>
          <p:cNvPr id="4" name="文本框 3">
            <a:extLst>
              <a:ext uri="{FF2B5EF4-FFF2-40B4-BE49-F238E27FC236}">
                <a16:creationId xmlns:a16="http://schemas.microsoft.com/office/drawing/2014/main" id="{04F69230-F3A6-4586-9371-A858F4763E9F}"/>
              </a:ext>
            </a:extLst>
          </p:cNvPr>
          <p:cNvSpPr txBox="1"/>
          <p:nvPr/>
        </p:nvSpPr>
        <p:spPr>
          <a:xfrm>
            <a:off x="669924" y="112395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/07</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042743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1CD25-26C3-48AB-AFFB-DF077DEE64E7}"/>
              </a:ext>
            </a:extLst>
          </p:cNvPr>
          <p:cNvSpPr>
            <a:spLocks noGrp="1"/>
          </p:cNvSpPr>
          <p:nvPr>
            <p:ph type="title"/>
          </p:nvPr>
        </p:nvSpPr>
        <p:spPr/>
        <p:txBody>
          <a:bodyPr>
            <a:normAutofit/>
          </a:bodyPr>
          <a:lstStyle/>
          <a:p>
            <a:r>
              <a:rPr lang="zh-CN" altLang="en-US" sz="2400" dirty="0"/>
              <a:t>实验</a:t>
            </a:r>
            <a:r>
              <a:rPr lang="zh-CN" altLang="zh-CN" sz="2400" dirty="0"/>
              <a:t>，试验床和部署</a:t>
            </a:r>
          </a:p>
        </p:txBody>
      </p:sp>
      <p:sp>
        <p:nvSpPr>
          <p:cNvPr id="4" name="灯片编号占位符 3">
            <a:extLst>
              <a:ext uri="{FF2B5EF4-FFF2-40B4-BE49-F238E27FC236}">
                <a16:creationId xmlns:a16="http://schemas.microsoft.com/office/drawing/2014/main" id="{4FBA01F8-2793-41BB-8E2F-6950AFF5560B}"/>
              </a:ext>
            </a:extLst>
          </p:cNvPr>
          <p:cNvSpPr>
            <a:spLocks noGrp="1"/>
          </p:cNvSpPr>
          <p:nvPr>
            <p:ph type="sldNum" sz="quarter" idx="12"/>
          </p:nvPr>
        </p:nvSpPr>
        <p:spPr/>
        <p:txBody>
          <a:bodyPr/>
          <a:lstStyle/>
          <a:p>
            <a:fld id="{5DD3DB80-B894-403A-B48E-6FDC1A72010E}" type="slidenum">
              <a:rPr lang="zh-CN" altLang="en-US" smtClean="0"/>
              <a:pPr/>
              <a:t>35</a:t>
            </a:fld>
            <a:endParaRPr lang="zh-CN" altLang="en-US"/>
          </a:p>
        </p:txBody>
      </p:sp>
      <p:sp>
        <p:nvSpPr>
          <p:cNvPr id="70" name="矩形 69">
            <a:extLst>
              <a:ext uri="{FF2B5EF4-FFF2-40B4-BE49-F238E27FC236}">
                <a16:creationId xmlns:a16="http://schemas.microsoft.com/office/drawing/2014/main" id="{998343B9-0CC7-45E5-9645-BC6579C6A5DF}"/>
              </a:ext>
            </a:extLst>
          </p:cNvPr>
          <p:cNvSpPr/>
          <p:nvPr/>
        </p:nvSpPr>
        <p:spPr>
          <a:xfrm>
            <a:off x="714039" y="1812304"/>
            <a:ext cx="10062244" cy="3366947"/>
          </a:xfrm>
          <a:prstGeom prst="rect">
            <a:avLst/>
          </a:prstGeom>
        </p:spPr>
        <p:txBody>
          <a:bodyPr wrap="square">
            <a:spAutoFit/>
          </a:bodyPr>
          <a:lstStyle/>
          <a:p>
            <a:pPr>
              <a:lnSpc>
                <a:spcPct val="150000"/>
              </a:lnSpc>
            </a:pPr>
            <a:r>
              <a:rPr lang="zh-CN" altLang="en-US" dirty="0"/>
              <a:t>     尽管</a:t>
            </a:r>
            <a:r>
              <a:rPr lang="en-US" altLang="zh-CN" dirty="0"/>
              <a:t>5G</a:t>
            </a:r>
            <a:r>
              <a:rPr lang="zh-CN" altLang="en-US" dirty="0"/>
              <a:t>标准化仍处于早期阶段，但</a:t>
            </a:r>
            <a:r>
              <a:rPr lang="en-US" altLang="zh-CN" dirty="0"/>
              <a:t>5G</a:t>
            </a:r>
            <a:r>
              <a:rPr lang="zh-CN" altLang="en-US" dirty="0"/>
              <a:t>原型，试验台和实验技术试验已经进行了多年，由大学，研究机构，供应商，运营商和</a:t>
            </a:r>
            <a:r>
              <a:rPr lang="en-US" altLang="zh-CN" dirty="0"/>
              <a:t>5G</a:t>
            </a:r>
            <a:r>
              <a:rPr lang="zh-CN" altLang="en-US" dirty="0"/>
              <a:t>相关论坛共同开发。</a:t>
            </a:r>
            <a:endParaRPr lang="en-US" altLang="zh-CN" dirty="0"/>
          </a:p>
          <a:p>
            <a:pPr>
              <a:lnSpc>
                <a:spcPct val="150000"/>
              </a:lnSpc>
            </a:pPr>
            <a:endParaRPr lang="en-US" altLang="zh-CN" dirty="0"/>
          </a:p>
          <a:p>
            <a:pPr>
              <a:lnSpc>
                <a:spcPct val="150000"/>
              </a:lnSpc>
            </a:pPr>
            <a:r>
              <a:rPr lang="en-US" altLang="zh-CN" dirty="0"/>
              <a:t>    </a:t>
            </a:r>
            <a:r>
              <a:rPr lang="zh-CN" altLang="en-US" dirty="0">
                <a:solidFill>
                  <a:srgbClr val="C00000"/>
                </a:solidFill>
              </a:rPr>
              <a:t>目前成果</a:t>
            </a:r>
            <a:r>
              <a:rPr lang="zh-CN" altLang="en-US" dirty="0"/>
              <a:t>：</a:t>
            </a:r>
            <a:r>
              <a:rPr lang="zh-CN" altLang="zh-CN" dirty="0"/>
              <a:t>已经开发出用于</a:t>
            </a:r>
            <a:r>
              <a:rPr lang="en-US" altLang="zh-CN" dirty="0"/>
              <a:t>6 GHz</a:t>
            </a:r>
            <a:r>
              <a:rPr lang="zh-CN" altLang="zh-CN" dirty="0"/>
              <a:t>以下的大规模</a:t>
            </a:r>
            <a:r>
              <a:rPr lang="en-US" altLang="zh-CN" dirty="0"/>
              <a:t>MIMO</a:t>
            </a:r>
            <a:r>
              <a:rPr lang="zh-CN" altLang="zh-CN" dirty="0"/>
              <a:t>的测试台，并且已经成功地证明了可以实现在实时现实生活场景中的理论研究中预测的增益。</a:t>
            </a:r>
            <a:endParaRPr lang="en-US" altLang="zh-CN" dirty="0"/>
          </a:p>
          <a:p>
            <a:pPr>
              <a:lnSpc>
                <a:spcPct val="150000"/>
              </a:lnSpc>
            </a:pPr>
            <a:endParaRPr lang="en-US" altLang="zh-CN" dirty="0"/>
          </a:p>
          <a:p>
            <a:pPr>
              <a:lnSpc>
                <a:spcPct val="150000"/>
              </a:lnSpc>
            </a:pPr>
            <a:r>
              <a:rPr lang="en-US" altLang="zh-CN" dirty="0"/>
              <a:t>    </a:t>
            </a:r>
            <a:r>
              <a:rPr lang="zh-CN" altLang="zh-CN" dirty="0"/>
              <a:t>几乎所有主要的基础设施提供商，如华为，爱立信，诺基亚，三星，中兴通讯，大唐电信，高通和英特尔，都报告并展示了许多天线系统的测试</a:t>
            </a:r>
            <a:r>
              <a:rPr lang="en-US" altLang="zh-CN" dirty="0"/>
              <a:t>/</a:t>
            </a:r>
            <a:r>
              <a:rPr lang="zh-CN" altLang="zh-CN" dirty="0"/>
              <a:t>试验。</a:t>
            </a:r>
            <a:endParaRPr lang="zh-CN" altLang="en-US" dirty="0"/>
          </a:p>
        </p:txBody>
      </p:sp>
    </p:spTree>
    <p:extLst>
      <p:ext uri="{BB962C8B-B14F-4D97-AF65-F5344CB8AC3E}">
        <p14:creationId xmlns:p14="http://schemas.microsoft.com/office/powerpoint/2010/main" val="2919604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zh-CN" altLang="en-US" dirty="0"/>
              <a:t>国内测试的三个阶段</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pPr/>
              <a:t>36</a:t>
            </a:fld>
            <a:endParaRPr lang="zh-CN" altLang="en-US"/>
          </a:p>
        </p:txBody>
      </p:sp>
      <p:sp>
        <p:nvSpPr>
          <p:cNvPr id="6" name="矩形 5">
            <a:extLst>
              <a:ext uri="{FF2B5EF4-FFF2-40B4-BE49-F238E27FC236}">
                <a16:creationId xmlns:a16="http://schemas.microsoft.com/office/drawing/2014/main" id="{86F8A2F6-6F31-4038-8272-DFFEEA8DE0C0}"/>
              </a:ext>
            </a:extLst>
          </p:cNvPr>
          <p:cNvSpPr/>
          <p:nvPr/>
        </p:nvSpPr>
        <p:spPr>
          <a:xfrm>
            <a:off x="1070976" y="1649889"/>
            <a:ext cx="9725360" cy="4197944"/>
          </a:xfrm>
          <a:prstGeom prst="rect">
            <a:avLst/>
          </a:prstGeom>
        </p:spPr>
        <p:txBody>
          <a:bodyPr wrap="square">
            <a:spAutoFit/>
          </a:bodyPr>
          <a:lstStyle/>
          <a:p>
            <a:pPr>
              <a:lnSpc>
                <a:spcPct val="150000"/>
              </a:lnSpc>
            </a:pPr>
            <a:r>
              <a:rPr lang="zh-CN" altLang="en-US" dirty="0"/>
              <a:t>中国的</a:t>
            </a:r>
            <a:r>
              <a:rPr lang="en-US" altLang="zh-CN" dirty="0"/>
              <a:t>IMT-2020 5G</a:t>
            </a:r>
            <a:r>
              <a:rPr lang="zh-CN" altLang="en-US" dirty="0"/>
              <a:t>推广小组宣布了</a:t>
            </a:r>
            <a:r>
              <a:rPr lang="en-US" altLang="zh-CN" dirty="0"/>
              <a:t>2016</a:t>
            </a:r>
            <a:r>
              <a:rPr lang="zh-CN" altLang="en-US" dirty="0"/>
              <a:t>年至</a:t>
            </a:r>
            <a:r>
              <a:rPr lang="en-US" altLang="zh-CN" dirty="0"/>
              <a:t>2018</a:t>
            </a:r>
            <a:r>
              <a:rPr lang="zh-CN" altLang="en-US" dirty="0"/>
              <a:t>年的</a:t>
            </a:r>
            <a:r>
              <a:rPr lang="zh-CN" altLang="en-US" dirty="0">
                <a:solidFill>
                  <a:srgbClr val="C00000"/>
                </a:solidFill>
              </a:rPr>
              <a:t>三阶段</a:t>
            </a:r>
            <a:r>
              <a:rPr lang="en-US" altLang="zh-CN" dirty="0">
                <a:solidFill>
                  <a:srgbClr val="C00000"/>
                </a:solidFill>
              </a:rPr>
              <a:t>5G</a:t>
            </a:r>
            <a:r>
              <a:rPr lang="zh-CN" altLang="en-US" dirty="0">
                <a:solidFill>
                  <a:srgbClr val="C00000"/>
                </a:solidFill>
              </a:rPr>
              <a:t>网络试验计划。</a:t>
            </a:r>
            <a:r>
              <a:rPr lang="en-US" altLang="zh-CN" dirty="0">
                <a:solidFill>
                  <a:srgbClr val="C00000"/>
                </a:solidFill>
              </a:rPr>
              <a:t> </a:t>
            </a:r>
            <a:r>
              <a:rPr lang="zh-CN" altLang="en-US" dirty="0"/>
              <a:t>并将于</a:t>
            </a:r>
            <a:r>
              <a:rPr lang="en-US" altLang="zh-CN" dirty="0"/>
              <a:t>2015</a:t>
            </a:r>
            <a:r>
              <a:rPr lang="zh-CN" altLang="en-US" dirty="0"/>
              <a:t>年</a:t>
            </a:r>
            <a:r>
              <a:rPr lang="en-US" altLang="zh-CN" dirty="0"/>
              <a:t>9</a:t>
            </a:r>
            <a:r>
              <a:rPr lang="zh-CN" altLang="en-US" dirty="0"/>
              <a:t>月至</a:t>
            </a:r>
            <a:r>
              <a:rPr lang="en-US" altLang="zh-CN" dirty="0"/>
              <a:t>2016</a:t>
            </a:r>
            <a:r>
              <a:rPr lang="zh-CN" altLang="en-US" dirty="0"/>
              <a:t>年</a:t>
            </a:r>
            <a:r>
              <a:rPr lang="en-US" altLang="zh-CN" dirty="0"/>
              <a:t>9</a:t>
            </a:r>
            <a:r>
              <a:rPr lang="zh-CN" altLang="en-US" dirty="0"/>
              <a:t>月进行第一阶段测试。</a:t>
            </a:r>
            <a:endParaRPr lang="en-US" altLang="zh-CN" dirty="0"/>
          </a:p>
          <a:p>
            <a:pPr>
              <a:lnSpc>
                <a:spcPct val="150000"/>
              </a:lnSpc>
            </a:pPr>
            <a:endParaRPr lang="en-US" altLang="zh-CN" dirty="0"/>
          </a:p>
          <a:p>
            <a:pPr>
              <a:lnSpc>
                <a:spcPct val="150000"/>
              </a:lnSpc>
            </a:pPr>
            <a:r>
              <a:rPr lang="zh-CN" altLang="en-US" dirty="0">
                <a:solidFill>
                  <a:srgbClr val="C00000"/>
                </a:solidFill>
              </a:rPr>
              <a:t>第一阶段</a:t>
            </a:r>
            <a:r>
              <a:rPr lang="zh-CN" altLang="en-US" dirty="0"/>
              <a:t>：该阶段的重点是关键无线电技术和性能。 </a:t>
            </a:r>
            <a:endParaRPr lang="en-US" altLang="zh-CN" dirty="0"/>
          </a:p>
          <a:p>
            <a:pPr>
              <a:lnSpc>
                <a:spcPct val="150000"/>
              </a:lnSpc>
            </a:pPr>
            <a:endParaRPr lang="en-US" altLang="zh-CN" dirty="0"/>
          </a:p>
          <a:p>
            <a:pPr>
              <a:lnSpc>
                <a:spcPct val="150000"/>
              </a:lnSpc>
            </a:pPr>
            <a:r>
              <a:rPr lang="zh-CN" altLang="en-US" dirty="0">
                <a:solidFill>
                  <a:srgbClr val="C00000"/>
                </a:solidFill>
              </a:rPr>
              <a:t>（补充）第二阶段</a:t>
            </a:r>
            <a:r>
              <a:rPr lang="zh-CN" altLang="en-US" dirty="0"/>
              <a:t>：注重技术方案的集成度和可实现性，重点开展面向移动互联网、低时延高可靠、低功耗大连接三大</a:t>
            </a:r>
            <a:r>
              <a:rPr lang="en-US" altLang="zh-CN" dirty="0"/>
              <a:t>5G</a:t>
            </a:r>
            <a:r>
              <a:rPr lang="zh-CN" altLang="en-US" dirty="0"/>
              <a:t>典型场景的无线空口和网络技术研发的试验。</a:t>
            </a:r>
            <a:endParaRPr lang="en-US" altLang="zh-CN" dirty="0"/>
          </a:p>
          <a:p>
            <a:pPr>
              <a:lnSpc>
                <a:spcPct val="150000"/>
              </a:lnSpc>
            </a:pPr>
            <a:endParaRPr lang="en-US" altLang="zh-CN" dirty="0"/>
          </a:p>
          <a:p>
            <a:pPr>
              <a:lnSpc>
                <a:spcPct val="150000"/>
              </a:lnSpc>
            </a:pPr>
            <a:r>
              <a:rPr lang="zh-CN" altLang="en-US" dirty="0">
                <a:solidFill>
                  <a:srgbClr val="C00000"/>
                </a:solidFill>
              </a:rPr>
              <a:t>（补充）第三阶段</a:t>
            </a:r>
            <a:r>
              <a:rPr lang="zh-CN" altLang="en-US" dirty="0"/>
              <a:t>：</a:t>
            </a:r>
            <a:r>
              <a:rPr lang="en-US" altLang="zh-CN" dirty="0"/>
              <a:t>2018</a:t>
            </a:r>
            <a:r>
              <a:rPr lang="zh-CN" altLang="en-US" dirty="0"/>
              <a:t>年九月底，第三阶段测试完毕。本阶段的测试包括室内和室外试验，核心网络和基站功能。</a:t>
            </a:r>
          </a:p>
        </p:txBody>
      </p:sp>
    </p:spTree>
    <p:extLst>
      <p:ext uri="{BB962C8B-B14F-4D97-AF65-F5344CB8AC3E}">
        <p14:creationId xmlns:p14="http://schemas.microsoft.com/office/powerpoint/2010/main" val="3288744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AF2537F-F7D9-4634-8FD4-3B540CE8550D}"/>
              </a:ext>
            </a:extLst>
          </p:cNvPr>
          <p:cNvSpPr>
            <a:spLocks noGrp="1"/>
          </p:cNvSpPr>
          <p:nvPr>
            <p:ph type="sldNum" sz="quarter" idx="12"/>
          </p:nvPr>
        </p:nvSpPr>
        <p:spPr/>
        <p:txBody>
          <a:bodyPr/>
          <a:lstStyle/>
          <a:p>
            <a:fld id="{5DD3DB80-B894-403A-B48E-6FDC1A72010E}" type="slidenum">
              <a:rPr lang="zh-CN" altLang="en-US" smtClean="0"/>
              <a:pPr/>
              <a:t>37</a:t>
            </a:fld>
            <a:endParaRPr lang="zh-CN" altLang="en-US"/>
          </a:p>
        </p:txBody>
      </p:sp>
      <p:sp>
        <p:nvSpPr>
          <p:cNvPr id="4" name="标题 3">
            <a:extLst>
              <a:ext uri="{FF2B5EF4-FFF2-40B4-BE49-F238E27FC236}">
                <a16:creationId xmlns:a16="http://schemas.microsoft.com/office/drawing/2014/main" id="{76FEEF3E-3FD6-43B6-AEEB-7F8DCD88EE5C}"/>
              </a:ext>
            </a:extLst>
          </p:cNvPr>
          <p:cNvSpPr>
            <a:spLocks noGrp="1"/>
          </p:cNvSpPr>
          <p:nvPr>
            <p:ph type="title"/>
          </p:nvPr>
        </p:nvSpPr>
        <p:spPr/>
        <p:txBody>
          <a:bodyPr>
            <a:normAutofit/>
          </a:bodyPr>
          <a:lstStyle/>
          <a:p>
            <a:r>
              <a:rPr lang="zh-CN" altLang="en-US" sz="2400" b="0" dirty="0"/>
              <a:t>实验结果（截至该论文投稿时间）</a:t>
            </a:r>
          </a:p>
        </p:txBody>
      </p:sp>
      <p:grpSp>
        <p:nvGrpSpPr>
          <p:cNvPr id="39" name="4f8fa6b9-7b86-4065-ad9d-56f8468fa66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C6E1A20-275D-4871-9F1F-DE7E00CC2940}"/>
              </a:ext>
            </a:extLst>
          </p:cNvPr>
          <p:cNvGrpSpPr>
            <a:grpSpLocks noChangeAspect="1"/>
          </p:cNvGrpSpPr>
          <p:nvPr>
            <p:custDataLst>
              <p:tags r:id="rId1"/>
            </p:custDataLst>
          </p:nvPr>
        </p:nvGrpSpPr>
        <p:grpSpPr>
          <a:xfrm>
            <a:off x="1231948" y="1447543"/>
            <a:ext cx="9728104" cy="4472140"/>
            <a:chOff x="1231948" y="1447543"/>
            <a:chExt cx="9728104" cy="4472140"/>
          </a:xfrm>
        </p:grpSpPr>
        <p:grpSp>
          <p:nvGrpSpPr>
            <p:cNvPr id="40" name="iṩḻïďe">
              <a:extLst>
                <a:ext uri="{FF2B5EF4-FFF2-40B4-BE49-F238E27FC236}">
                  <a16:creationId xmlns:a16="http://schemas.microsoft.com/office/drawing/2014/main" id="{7C44D823-458A-4974-94EC-84F36729BC79}"/>
                </a:ext>
              </a:extLst>
            </p:cNvPr>
            <p:cNvGrpSpPr/>
            <p:nvPr/>
          </p:nvGrpSpPr>
          <p:grpSpPr>
            <a:xfrm>
              <a:off x="6513156" y="1462411"/>
              <a:ext cx="4446896" cy="4442405"/>
              <a:chOff x="6996112" y="1488143"/>
              <a:chExt cx="4446896" cy="4442405"/>
            </a:xfrm>
          </p:grpSpPr>
          <p:grpSp>
            <p:nvGrpSpPr>
              <p:cNvPr id="60" name="îşlíḋê">
                <a:extLst>
                  <a:ext uri="{FF2B5EF4-FFF2-40B4-BE49-F238E27FC236}">
                    <a16:creationId xmlns:a16="http://schemas.microsoft.com/office/drawing/2014/main" id="{01E28EB7-FB8E-4158-9FD4-CD5178202540}"/>
                  </a:ext>
                </a:extLst>
              </p:cNvPr>
              <p:cNvGrpSpPr/>
              <p:nvPr/>
            </p:nvGrpSpPr>
            <p:grpSpPr>
              <a:xfrm>
                <a:off x="7248141" y="2153722"/>
                <a:ext cx="2426727" cy="2373996"/>
                <a:chOff x="953424" y="1534937"/>
                <a:chExt cx="2228412" cy="2179990"/>
              </a:xfrm>
            </p:grpSpPr>
            <p:sp>
              <p:nvSpPr>
                <p:cNvPr id="77" name="išlïḋê">
                  <a:extLst>
                    <a:ext uri="{FF2B5EF4-FFF2-40B4-BE49-F238E27FC236}">
                      <a16:creationId xmlns:a16="http://schemas.microsoft.com/office/drawing/2014/main" id="{1DDA1C6C-19CF-43B7-898B-16DBBA0C6E4B}"/>
                    </a:ext>
                  </a:extLst>
                </p:cNvPr>
                <p:cNvSpPr/>
                <p:nvPr/>
              </p:nvSpPr>
              <p:spPr>
                <a:xfrm>
                  <a:off x="953424" y="1534937"/>
                  <a:ext cx="2228412" cy="2179990"/>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78" name="îṩļidê">
                  <a:extLst>
                    <a:ext uri="{FF2B5EF4-FFF2-40B4-BE49-F238E27FC236}">
                      <a16:creationId xmlns:a16="http://schemas.microsoft.com/office/drawing/2014/main" id="{663A4158-59B2-4092-8FE6-6CF3B6F3DBED}"/>
                    </a:ext>
                  </a:extLst>
                </p:cNvPr>
                <p:cNvSpPr/>
                <p:nvPr/>
              </p:nvSpPr>
              <p:spPr>
                <a:xfrm>
                  <a:off x="1376346" y="2077421"/>
                  <a:ext cx="1382568" cy="1214584"/>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61" name="ïśľidê">
                <a:extLst>
                  <a:ext uri="{FF2B5EF4-FFF2-40B4-BE49-F238E27FC236}">
                    <a16:creationId xmlns:a16="http://schemas.microsoft.com/office/drawing/2014/main" id="{12E9EBC3-0F7A-461C-A084-3B5FAD89A780}"/>
                  </a:ext>
                </a:extLst>
              </p:cNvPr>
              <p:cNvGrpSpPr/>
              <p:nvPr/>
            </p:nvGrpSpPr>
            <p:grpSpPr>
              <a:xfrm>
                <a:off x="9244320" y="3356910"/>
                <a:ext cx="2061905" cy="2061901"/>
                <a:chOff x="953424" y="1486519"/>
                <a:chExt cx="2228412" cy="2228408"/>
              </a:xfrm>
            </p:grpSpPr>
            <p:sp>
              <p:nvSpPr>
                <p:cNvPr id="75" name="íşľîḋê">
                  <a:extLst>
                    <a:ext uri="{FF2B5EF4-FFF2-40B4-BE49-F238E27FC236}">
                      <a16:creationId xmlns:a16="http://schemas.microsoft.com/office/drawing/2014/main" id="{BF353F7F-3522-4AD4-AEB1-06DE9F89F22E}"/>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76" name="íṥļîḋé">
                  <a:extLst>
                    <a:ext uri="{FF2B5EF4-FFF2-40B4-BE49-F238E27FC236}">
                      <a16:creationId xmlns:a16="http://schemas.microsoft.com/office/drawing/2014/main" id="{D433F48C-36E4-4895-B659-D8AE6EE9E1FE}"/>
                    </a:ext>
                  </a:extLst>
                </p:cNvPr>
                <p:cNvSpPr/>
                <p:nvPr/>
              </p:nvSpPr>
              <p:spPr>
                <a:xfrm>
                  <a:off x="1335155" y="1868251"/>
                  <a:ext cx="1464952" cy="1464946"/>
                </a:xfrm>
                <a:prstGeom prst="ellipse">
                  <a:avLst/>
                </a:prstGeom>
                <a:solidFill>
                  <a:schemeClr val="accent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62" name="iṧ1îďé">
                <a:extLst>
                  <a:ext uri="{FF2B5EF4-FFF2-40B4-BE49-F238E27FC236}">
                    <a16:creationId xmlns:a16="http://schemas.microsoft.com/office/drawing/2014/main" id="{69855F39-9CE7-4913-B007-F68B20DBD3DE}"/>
                  </a:ext>
                </a:extLst>
              </p:cNvPr>
              <p:cNvGrpSpPr/>
              <p:nvPr/>
            </p:nvGrpSpPr>
            <p:grpSpPr>
              <a:xfrm>
                <a:off x="7689088" y="4356649"/>
                <a:ext cx="1573901" cy="1573899"/>
                <a:chOff x="953424" y="1486519"/>
                <a:chExt cx="2228412" cy="2228408"/>
              </a:xfrm>
              <a:solidFill>
                <a:srgbClr val="FF3F3F"/>
              </a:solidFill>
            </p:grpSpPr>
            <p:sp>
              <p:nvSpPr>
                <p:cNvPr id="73" name="íṡ1îḋè">
                  <a:extLst>
                    <a:ext uri="{FF2B5EF4-FFF2-40B4-BE49-F238E27FC236}">
                      <a16:creationId xmlns:a16="http://schemas.microsoft.com/office/drawing/2014/main" id="{8B377D38-D708-4B5F-94C8-A1585281FA0D}"/>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74" name="îş1îḍe">
                  <a:extLst>
                    <a:ext uri="{FF2B5EF4-FFF2-40B4-BE49-F238E27FC236}">
                      <a16:creationId xmlns:a16="http://schemas.microsoft.com/office/drawing/2014/main" id="{FBDB99E3-6335-4C88-9245-859C2D87576E}"/>
                    </a:ext>
                  </a:extLst>
                </p:cNvPr>
                <p:cNvSpPr/>
                <p:nvPr/>
              </p:nvSpPr>
              <p:spPr>
                <a:xfrm>
                  <a:off x="1376346" y="1909439"/>
                  <a:ext cx="1382568" cy="1382568"/>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63" name="ïS1ïḍe">
                <a:extLst>
                  <a:ext uri="{FF2B5EF4-FFF2-40B4-BE49-F238E27FC236}">
                    <a16:creationId xmlns:a16="http://schemas.microsoft.com/office/drawing/2014/main" id="{41EBC0E3-EA36-4815-A42A-F69022F48CDC}"/>
                  </a:ext>
                </a:extLst>
              </p:cNvPr>
              <p:cNvGrpSpPr/>
              <p:nvPr/>
            </p:nvGrpSpPr>
            <p:grpSpPr>
              <a:xfrm>
                <a:off x="9271412" y="1642285"/>
                <a:ext cx="1539253" cy="1539251"/>
                <a:chOff x="953424" y="1486519"/>
                <a:chExt cx="2228412" cy="2228408"/>
              </a:xfrm>
              <a:solidFill>
                <a:srgbClr val="FFC000"/>
              </a:solidFill>
            </p:grpSpPr>
            <p:sp>
              <p:nvSpPr>
                <p:cNvPr id="71" name="iṩḷîḋé">
                  <a:extLst>
                    <a:ext uri="{FF2B5EF4-FFF2-40B4-BE49-F238E27FC236}">
                      <a16:creationId xmlns:a16="http://schemas.microsoft.com/office/drawing/2014/main" id="{43DA8216-6E91-4B11-964E-67EC1FAB0F9B}"/>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p>
              </p:txBody>
            </p:sp>
            <p:sp>
              <p:nvSpPr>
                <p:cNvPr id="72" name="iŝļîḑe">
                  <a:extLst>
                    <a:ext uri="{FF2B5EF4-FFF2-40B4-BE49-F238E27FC236}">
                      <a16:creationId xmlns:a16="http://schemas.microsoft.com/office/drawing/2014/main" id="{A7965350-7A35-4E8B-8650-759AD9709C29}"/>
                    </a:ext>
                  </a:extLst>
                </p:cNvPr>
                <p:cNvSpPr/>
                <p:nvPr/>
              </p:nvSpPr>
              <p:spPr>
                <a:xfrm>
                  <a:off x="1376346" y="1909439"/>
                  <a:ext cx="1382568" cy="1382568"/>
                </a:xfrm>
                <a:prstGeom prst="ellipse">
                  <a:avLst/>
                </a:prstGeom>
                <a:solidFill>
                  <a:schemeClr val="accent4"/>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64" name="îṣḷídé">
                <a:extLst>
                  <a:ext uri="{FF2B5EF4-FFF2-40B4-BE49-F238E27FC236}">
                    <a16:creationId xmlns:a16="http://schemas.microsoft.com/office/drawing/2014/main" id="{1FF7CF9F-1ECD-4FFF-B5FB-EBF9F7693C31}"/>
                  </a:ext>
                </a:extLst>
              </p:cNvPr>
              <p:cNvSpPr/>
              <p:nvPr/>
            </p:nvSpPr>
            <p:spPr>
              <a:xfrm rot="19051047">
                <a:off x="8935351" y="1488143"/>
                <a:ext cx="2181771" cy="2181771"/>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65" name="iṩḷîḑê">
                <a:extLst>
                  <a:ext uri="{FF2B5EF4-FFF2-40B4-BE49-F238E27FC236}">
                    <a16:creationId xmlns:a16="http://schemas.microsoft.com/office/drawing/2014/main" id="{52632D5D-B481-4D68-B6DB-D6D88F8E8836}"/>
                  </a:ext>
                </a:extLst>
              </p:cNvPr>
              <p:cNvSpPr/>
              <p:nvPr/>
            </p:nvSpPr>
            <p:spPr>
              <a:xfrm rot="11931966">
                <a:off x="6996112" y="2327651"/>
                <a:ext cx="2181771" cy="2181771"/>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66" name="îsliḍe">
                <a:extLst>
                  <a:ext uri="{FF2B5EF4-FFF2-40B4-BE49-F238E27FC236}">
                    <a16:creationId xmlns:a16="http://schemas.microsoft.com/office/drawing/2014/main" id="{26B8607B-7BE9-47BD-8694-2366DFAC3E19}"/>
                  </a:ext>
                </a:extLst>
              </p:cNvPr>
              <p:cNvSpPr/>
              <p:nvPr/>
            </p:nvSpPr>
            <p:spPr>
              <a:xfrm rot="5691386">
                <a:off x="9261237" y="3412073"/>
                <a:ext cx="2181771" cy="2181771"/>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67" name="ïŝľíḑê">
                <a:extLst>
                  <a:ext uri="{FF2B5EF4-FFF2-40B4-BE49-F238E27FC236}">
                    <a16:creationId xmlns:a16="http://schemas.microsoft.com/office/drawing/2014/main" id="{8862DB7E-EA65-46CC-A58A-52DE9655978C}"/>
                  </a:ext>
                </a:extLst>
              </p:cNvPr>
              <p:cNvSpPr/>
              <p:nvPr/>
            </p:nvSpPr>
            <p:spPr bwMode="auto">
              <a:xfrm>
                <a:off x="8072807" y="3008063"/>
                <a:ext cx="793791" cy="683263"/>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anchor="ctr"/>
              <a:lstStyle/>
              <a:p>
                <a:pPr algn="ctr"/>
                <a:endParaRPr/>
              </a:p>
            </p:txBody>
          </p:sp>
          <p:sp>
            <p:nvSpPr>
              <p:cNvPr id="68" name="ïšlïḓè">
                <a:extLst>
                  <a:ext uri="{FF2B5EF4-FFF2-40B4-BE49-F238E27FC236}">
                    <a16:creationId xmlns:a16="http://schemas.microsoft.com/office/drawing/2014/main" id="{2A90588E-6B8D-49B9-AC5A-D3D0A120E97D}"/>
                  </a:ext>
                </a:extLst>
              </p:cNvPr>
              <p:cNvSpPr/>
              <p:nvPr/>
            </p:nvSpPr>
            <p:spPr bwMode="auto">
              <a:xfrm>
                <a:off x="9744919" y="2153722"/>
                <a:ext cx="585755" cy="54131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headEnd/>
                <a:tailEnd/>
              </a:ln>
            </p:spPr>
            <p:txBody>
              <a:bodyPr anchor="ctr"/>
              <a:lstStyle/>
              <a:p>
                <a:pPr algn="ctr"/>
                <a:endParaRPr/>
              </a:p>
            </p:txBody>
          </p:sp>
          <p:sp>
            <p:nvSpPr>
              <p:cNvPr id="69" name="ïṧḻiďé">
                <a:extLst>
                  <a:ext uri="{FF2B5EF4-FFF2-40B4-BE49-F238E27FC236}">
                    <a16:creationId xmlns:a16="http://schemas.microsoft.com/office/drawing/2014/main" id="{E284EA02-28F9-410B-966A-E66597A67E70}"/>
                  </a:ext>
                </a:extLst>
              </p:cNvPr>
              <p:cNvSpPr/>
              <p:nvPr/>
            </p:nvSpPr>
            <p:spPr bwMode="auto">
              <a:xfrm>
                <a:off x="8201658" y="4878218"/>
                <a:ext cx="546325" cy="423753"/>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headEnd/>
                <a:tailEnd/>
              </a:ln>
            </p:spPr>
            <p:txBody>
              <a:bodyPr anchor="ctr"/>
              <a:lstStyle/>
              <a:p>
                <a:pPr algn="ctr"/>
                <a:endParaRPr/>
              </a:p>
            </p:txBody>
          </p:sp>
          <p:sp>
            <p:nvSpPr>
              <p:cNvPr id="70" name="îṩḻíḍe">
                <a:extLst>
                  <a:ext uri="{FF2B5EF4-FFF2-40B4-BE49-F238E27FC236}">
                    <a16:creationId xmlns:a16="http://schemas.microsoft.com/office/drawing/2014/main" id="{D3323D3C-0E65-46BD-B28A-1B050B1BCE18}"/>
                  </a:ext>
                </a:extLst>
              </p:cNvPr>
              <p:cNvSpPr/>
              <p:nvPr/>
            </p:nvSpPr>
            <p:spPr bwMode="auto">
              <a:xfrm>
                <a:off x="10002235" y="4113922"/>
                <a:ext cx="547288" cy="554735"/>
              </a:xfrm>
              <a:custGeom>
                <a:avLst/>
                <a:gdLst/>
                <a:ahLst/>
                <a:cxnLst>
                  <a:cxn ang="0">
                    <a:pos x="66" y="25"/>
                  </a:cxn>
                  <a:cxn ang="0">
                    <a:pos x="51" y="40"/>
                  </a:cxn>
                  <a:cxn ang="0">
                    <a:pos x="57" y="46"/>
                  </a:cxn>
                  <a:cxn ang="0">
                    <a:pos x="51" y="52"/>
                  </a:cxn>
                  <a:cxn ang="0">
                    <a:pos x="20" y="55"/>
                  </a:cxn>
                  <a:cxn ang="0">
                    <a:pos x="7" y="69"/>
                  </a:cxn>
                  <a:cxn ang="0">
                    <a:pos x="0" y="69"/>
                  </a:cxn>
                  <a:cxn ang="0">
                    <a:pos x="0" y="62"/>
                  </a:cxn>
                  <a:cxn ang="0">
                    <a:pos x="14" y="48"/>
                  </a:cxn>
                  <a:cxn ang="0">
                    <a:pos x="17" y="18"/>
                  </a:cxn>
                  <a:cxn ang="0">
                    <a:pos x="23" y="12"/>
                  </a:cxn>
                  <a:cxn ang="0">
                    <a:pos x="29" y="17"/>
                  </a:cxn>
                  <a:cxn ang="0">
                    <a:pos x="44" y="2"/>
                  </a:cxn>
                  <a:cxn ang="0">
                    <a:pos x="51" y="2"/>
                  </a:cxn>
                  <a:cxn ang="0">
                    <a:pos x="51" y="9"/>
                  </a:cxn>
                  <a:cxn ang="0">
                    <a:pos x="35" y="24"/>
                  </a:cxn>
                  <a:cxn ang="0">
                    <a:pos x="44" y="33"/>
                  </a:cxn>
                  <a:cxn ang="0">
                    <a:pos x="60" y="18"/>
                  </a:cxn>
                  <a:cxn ang="0">
                    <a:pos x="66" y="18"/>
                  </a:cxn>
                  <a:cxn ang="0">
                    <a:pos x="66" y="25"/>
                  </a:cxn>
                </a:cxnLst>
                <a:rect l="0" t="0" r="r" b="b"/>
                <a:pathLst>
                  <a:path w="68" h="69">
                    <a:moveTo>
                      <a:pt x="66" y="25"/>
                    </a:moveTo>
                    <a:cubicBezTo>
                      <a:pt x="51" y="40"/>
                      <a:pt x="51" y="40"/>
                      <a:pt x="51" y="40"/>
                    </a:cubicBezTo>
                    <a:cubicBezTo>
                      <a:pt x="57" y="46"/>
                      <a:pt x="57" y="46"/>
                      <a:pt x="57" y="46"/>
                    </a:cubicBezTo>
                    <a:cubicBezTo>
                      <a:pt x="51" y="52"/>
                      <a:pt x="51" y="52"/>
                      <a:pt x="51" y="52"/>
                    </a:cubicBezTo>
                    <a:cubicBezTo>
                      <a:pt x="42" y="60"/>
                      <a:pt x="30" y="61"/>
                      <a:pt x="20" y="55"/>
                    </a:cubicBezTo>
                    <a:cubicBezTo>
                      <a:pt x="7" y="69"/>
                      <a:pt x="7" y="69"/>
                      <a:pt x="7" y="69"/>
                    </a:cubicBezTo>
                    <a:cubicBezTo>
                      <a:pt x="0" y="69"/>
                      <a:pt x="0" y="69"/>
                      <a:pt x="0" y="69"/>
                    </a:cubicBezTo>
                    <a:cubicBezTo>
                      <a:pt x="0" y="62"/>
                      <a:pt x="0" y="62"/>
                      <a:pt x="0" y="62"/>
                    </a:cubicBezTo>
                    <a:cubicBezTo>
                      <a:pt x="14" y="48"/>
                      <a:pt x="14" y="48"/>
                      <a:pt x="14" y="48"/>
                    </a:cubicBezTo>
                    <a:cubicBezTo>
                      <a:pt x="7" y="39"/>
                      <a:pt x="8" y="26"/>
                      <a:pt x="17" y="18"/>
                    </a:cubicBezTo>
                    <a:cubicBezTo>
                      <a:pt x="23" y="12"/>
                      <a:pt x="23" y="12"/>
                      <a:pt x="23" y="12"/>
                    </a:cubicBezTo>
                    <a:cubicBezTo>
                      <a:pt x="29" y="17"/>
                      <a:pt x="29" y="17"/>
                      <a:pt x="29" y="17"/>
                    </a:cubicBezTo>
                    <a:cubicBezTo>
                      <a:pt x="44" y="2"/>
                      <a:pt x="44" y="2"/>
                      <a:pt x="44" y="2"/>
                    </a:cubicBezTo>
                    <a:cubicBezTo>
                      <a:pt x="46" y="0"/>
                      <a:pt x="49" y="0"/>
                      <a:pt x="51" y="2"/>
                    </a:cubicBezTo>
                    <a:cubicBezTo>
                      <a:pt x="52" y="4"/>
                      <a:pt x="52" y="7"/>
                      <a:pt x="51" y="9"/>
                    </a:cubicBezTo>
                    <a:cubicBezTo>
                      <a:pt x="35" y="24"/>
                      <a:pt x="35" y="24"/>
                      <a:pt x="35" y="24"/>
                    </a:cubicBezTo>
                    <a:cubicBezTo>
                      <a:pt x="44" y="33"/>
                      <a:pt x="44" y="33"/>
                      <a:pt x="44" y="33"/>
                    </a:cubicBezTo>
                    <a:cubicBezTo>
                      <a:pt x="60" y="18"/>
                      <a:pt x="60" y="18"/>
                      <a:pt x="60" y="18"/>
                    </a:cubicBezTo>
                    <a:cubicBezTo>
                      <a:pt x="61" y="16"/>
                      <a:pt x="64" y="16"/>
                      <a:pt x="66" y="18"/>
                    </a:cubicBezTo>
                    <a:cubicBezTo>
                      <a:pt x="68" y="20"/>
                      <a:pt x="68" y="23"/>
                      <a:pt x="66" y="25"/>
                    </a:cubicBezTo>
                    <a:close/>
                  </a:path>
                </a:pathLst>
              </a:custGeom>
              <a:solidFill>
                <a:schemeClr val="bg1"/>
              </a:solidFill>
              <a:ln w="9525">
                <a:noFill/>
                <a:round/>
                <a:headEnd/>
                <a:tailEnd/>
              </a:ln>
            </p:spPr>
            <p:txBody>
              <a:bodyPr anchor="ctr"/>
              <a:lstStyle/>
              <a:p>
                <a:pPr algn="ctr"/>
                <a:endParaRPr/>
              </a:p>
            </p:txBody>
          </p:sp>
        </p:grpSp>
        <p:sp>
          <p:nvSpPr>
            <p:cNvPr id="41" name="íṥḻïďe">
              <a:extLst>
                <a:ext uri="{FF2B5EF4-FFF2-40B4-BE49-F238E27FC236}">
                  <a16:creationId xmlns:a16="http://schemas.microsoft.com/office/drawing/2014/main" id="{872C91EB-248D-41AD-A754-3B706770FF5F}"/>
                </a:ext>
              </a:extLst>
            </p:cNvPr>
            <p:cNvSpPr txBox="1"/>
            <p:nvPr/>
          </p:nvSpPr>
          <p:spPr>
            <a:xfrm>
              <a:off x="1231948" y="1447543"/>
              <a:ext cx="717634" cy="854824"/>
            </a:xfrm>
            <a:prstGeom prst="rect">
              <a:avLst/>
            </a:prstGeom>
          </p:spPr>
          <p:txBody>
            <a:bodyPr wrap="none" lIns="0" tIns="0" rIns="0" bIns="0" anchor="b">
              <a:normAutofit/>
            </a:bodyPr>
            <a:lstStyle/>
            <a:p>
              <a:pPr defTabSz="1219170">
                <a:spcBef>
                  <a:spcPct val="0"/>
                </a:spcBef>
                <a:defRPr/>
              </a:pPr>
              <a:r>
                <a:rPr lang="en-US" sz="5400" b="0" dirty="0">
                  <a:solidFill>
                    <a:schemeClr val="accent1"/>
                  </a:solidFill>
                  <a:latin typeface="Impact" panose="020B0806030902050204" pitchFamily="34" charset="0"/>
                </a:rPr>
                <a:t>01</a:t>
              </a:r>
            </a:p>
          </p:txBody>
        </p:sp>
        <p:sp>
          <p:nvSpPr>
            <p:cNvPr id="59" name="î$1ïḋe">
              <a:extLst>
                <a:ext uri="{FF2B5EF4-FFF2-40B4-BE49-F238E27FC236}">
                  <a16:creationId xmlns:a16="http://schemas.microsoft.com/office/drawing/2014/main" id="{456E8C98-6AE1-41F0-8F49-8B43D5BCCC61}"/>
                </a:ext>
              </a:extLst>
            </p:cNvPr>
            <p:cNvSpPr txBox="1"/>
            <p:nvPr/>
          </p:nvSpPr>
          <p:spPr bwMode="auto">
            <a:xfrm>
              <a:off x="2084928" y="1638993"/>
              <a:ext cx="4363997"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zh-CN" sz="2000" dirty="0"/>
                <a:t>没有达到</a:t>
              </a:r>
              <a:r>
                <a:rPr lang="en-US" altLang="zh-CN" sz="2000" dirty="0"/>
                <a:t>20 Gbps DL</a:t>
              </a:r>
              <a:r>
                <a:rPr lang="zh-CN" altLang="zh-CN" sz="2000" dirty="0"/>
                <a:t>的单用户峰值速率</a:t>
              </a:r>
              <a:endParaRPr lang="en-US" altLang="zh-CN" sz="2000" b="1" dirty="0"/>
            </a:p>
          </p:txBody>
        </p:sp>
        <p:sp>
          <p:nvSpPr>
            <p:cNvPr id="43" name="íśḷiḑé">
              <a:extLst>
                <a:ext uri="{FF2B5EF4-FFF2-40B4-BE49-F238E27FC236}">
                  <a16:creationId xmlns:a16="http://schemas.microsoft.com/office/drawing/2014/main" id="{83D29AAA-7843-4D58-9F5A-BB9656B09632}"/>
                </a:ext>
              </a:extLst>
            </p:cNvPr>
            <p:cNvSpPr txBox="1"/>
            <p:nvPr/>
          </p:nvSpPr>
          <p:spPr>
            <a:xfrm>
              <a:off x="1231948" y="2653316"/>
              <a:ext cx="812302" cy="854824"/>
            </a:xfrm>
            <a:prstGeom prst="rect">
              <a:avLst/>
            </a:prstGeom>
          </p:spPr>
          <p:txBody>
            <a:bodyPr wrap="none" lIns="0" tIns="0" rIns="0" bIns="0" anchor="b">
              <a:normAutofit/>
            </a:bodyPr>
            <a:lstStyle/>
            <a:p>
              <a:pPr defTabSz="1219170">
                <a:spcBef>
                  <a:spcPct val="0"/>
                </a:spcBef>
                <a:defRPr/>
              </a:pPr>
              <a:r>
                <a:rPr lang="en-US" sz="5400" b="0" dirty="0">
                  <a:solidFill>
                    <a:schemeClr val="accent2"/>
                  </a:solidFill>
                  <a:latin typeface="Impact" panose="020B0806030902050204" pitchFamily="34" charset="0"/>
                </a:rPr>
                <a:t>02</a:t>
              </a:r>
            </a:p>
          </p:txBody>
        </p:sp>
        <p:sp>
          <p:nvSpPr>
            <p:cNvPr id="57" name="iṡlíde">
              <a:extLst>
                <a:ext uri="{FF2B5EF4-FFF2-40B4-BE49-F238E27FC236}">
                  <a16:creationId xmlns:a16="http://schemas.microsoft.com/office/drawing/2014/main" id="{CC4FDB05-4AC2-457F-973D-85E0D654FCDF}"/>
                </a:ext>
              </a:extLst>
            </p:cNvPr>
            <p:cNvSpPr txBox="1"/>
            <p:nvPr/>
          </p:nvSpPr>
          <p:spPr bwMode="auto">
            <a:xfrm>
              <a:off x="2045707" y="2857268"/>
              <a:ext cx="4820520" cy="47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zh-CN" sz="2000" dirty="0"/>
                <a:t>大多数测试用于</a:t>
              </a:r>
              <a:r>
                <a:rPr lang="en-US" altLang="zh-CN" sz="2000" dirty="0"/>
                <a:t>DL</a:t>
              </a:r>
              <a:r>
                <a:rPr lang="zh-CN" altLang="zh-CN" sz="2000" dirty="0"/>
                <a:t>，只有少数测试用于</a:t>
              </a:r>
              <a:r>
                <a:rPr lang="en-US" altLang="zh-CN" sz="2000" dirty="0"/>
                <a:t>UL</a:t>
              </a:r>
              <a:r>
                <a:rPr lang="zh-CN" altLang="zh-CN" sz="2000" dirty="0"/>
                <a:t>。</a:t>
              </a:r>
              <a:endParaRPr lang="en-US" altLang="zh-CN" sz="2000" b="1" dirty="0"/>
            </a:p>
          </p:txBody>
        </p:sp>
        <p:sp>
          <p:nvSpPr>
            <p:cNvPr id="45" name="ïşḻïḍê">
              <a:extLst>
                <a:ext uri="{FF2B5EF4-FFF2-40B4-BE49-F238E27FC236}">
                  <a16:creationId xmlns:a16="http://schemas.microsoft.com/office/drawing/2014/main" id="{1B7FFFB4-40B9-47D7-B06D-7FFD420D843E}"/>
                </a:ext>
              </a:extLst>
            </p:cNvPr>
            <p:cNvSpPr txBox="1"/>
            <p:nvPr/>
          </p:nvSpPr>
          <p:spPr>
            <a:xfrm>
              <a:off x="1231948" y="3859089"/>
              <a:ext cx="835205" cy="854824"/>
            </a:xfrm>
            <a:prstGeom prst="rect">
              <a:avLst/>
            </a:prstGeom>
          </p:spPr>
          <p:txBody>
            <a:bodyPr wrap="none" lIns="0" tIns="0" rIns="0" bIns="0" anchor="b">
              <a:normAutofit/>
            </a:bodyPr>
            <a:lstStyle/>
            <a:p>
              <a:pPr defTabSz="1219170">
                <a:spcBef>
                  <a:spcPct val="0"/>
                </a:spcBef>
                <a:defRPr/>
              </a:pPr>
              <a:r>
                <a:rPr lang="en-US" sz="5400" b="0" dirty="0">
                  <a:solidFill>
                    <a:schemeClr val="accent3"/>
                  </a:solidFill>
                  <a:latin typeface="Impact" panose="020B0806030902050204" pitchFamily="34" charset="0"/>
                </a:rPr>
                <a:t>03</a:t>
              </a:r>
            </a:p>
          </p:txBody>
        </p:sp>
        <p:sp>
          <p:nvSpPr>
            <p:cNvPr id="47" name="íSḻiďè">
              <a:extLst>
                <a:ext uri="{FF2B5EF4-FFF2-40B4-BE49-F238E27FC236}">
                  <a16:creationId xmlns:a16="http://schemas.microsoft.com/office/drawing/2014/main" id="{EBBD26D8-599D-4EE0-AA71-986EE3AA166D}"/>
                </a:ext>
              </a:extLst>
            </p:cNvPr>
            <p:cNvSpPr txBox="1"/>
            <p:nvPr/>
          </p:nvSpPr>
          <p:spPr>
            <a:xfrm>
              <a:off x="1231948" y="5064859"/>
              <a:ext cx="810775" cy="854824"/>
            </a:xfrm>
            <a:prstGeom prst="rect">
              <a:avLst/>
            </a:prstGeom>
          </p:spPr>
          <p:txBody>
            <a:bodyPr wrap="none" lIns="0" tIns="0" rIns="0" bIns="0" anchor="b">
              <a:normAutofit/>
            </a:bodyPr>
            <a:lstStyle/>
            <a:p>
              <a:pPr defTabSz="1219170">
                <a:spcBef>
                  <a:spcPct val="0"/>
                </a:spcBef>
                <a:defRPr/>
              </a:pPr>
              <a:r>
                <a:rPr lang="en-US" sz="5400" b="0" dirty="0">
                  <a:solidFill>
                    <a:srgbClr val="C00000"/>
                  </a:solidFill>
                  <a:latin typeface="Impact" panose="020B0806030902050204" pitchFamily="34" charset="0"/>
                </a:rPr>
                <a:t>04</a:t>
              </a:r>
            </a:p>
          </p:txBody>
        </p:sp>
        <p:cxnSp>
          <p:nvCxnSpPr>
            <p:cNvPr id="49" name="直接连接符 48">
              <a:extLst>
                <a:ext uri="{FF2B5EF4-FFF2-40B4-BE49-F238E27FC236}">
                  <a16:creationId xmlns:a16="http://schemas.microsoft.com/office/drawing/2014/main" id="{1BFABD00-E538-4F00-BD4E-02367AC31C4D}"/>
                </a:ext>
              </a:extLst>
            </p:cNvPr>
            <p:cNvCxnSpPr/>
            <p:nvPr/>
          </p:nvCxnSpPr>
          <p:spPr>
            <a:xfrm>
              <a:off x="2042723" y="2394000"/>
              <a:ext cx="360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11BEFC1C-B709-446B-9609-A4ABB1FFCA3C}"/>
                </a:ext>
              </a:extLst>
            </p:cNvPr>
            <p:cNvCxnSpPr/>
            <p:nvPr/>
          </p:nvCxnSpPr>
          <p:spPr>
            <a:xfrm>
              <a:off x="2042723" y="3599773"/>
              <a:ext cx="360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F4D34FF2-C2BD-4D59-B391-A2346C858B26}"/>
                </a:ext>
              </a:extLst>
            </p:cNvPr>
            <p:cNvCxnSpPr/>
            <p:nvPr/>
          </p:nvCxnSpPr>
          <p:spPr>
            <a:xfrm>
              <a:off x="2042723" y="4805546"/>
              <a:ext cx="360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80" name="矩形 79">
            <a:extLst>
              <a:ext uri="{FF2B5EF4-FFF2-40B4-BE49-F238E27FC236}">
                <a16:creationId xmlns:a16="http://schemas.microsoft.com/office/drawing/2014/main" id="{DA75D946-D49D-4DCE-B29C-C190D2460E35}"/>
              </a:ext>
            </a:extLst>
          </p:cNvPr>
          <p:cNvSpPr/>
          <p:nvPr/>
        </p:nvSpPr>
        <p:spPr>
          <a:xfrm>
            <a:off x="2093277" y="4022442"/>
            <a:ext cx="4556460" cy="707886"/>
          </a:xfrm>
          <a:prstGeom prst="rect">
            <a:avLst/>
          </a:prstGeom>
        </p:spPr>
        <p:txBody>
          <a:bodyPr wrap="square">
            <a:spAutoFit/>
          </a:bodyPr>
          <a:lstStyle/>
          <a:p>
            <a:r>
              <a:rPr lang="zh-CN" altLang="en-US" sz="2000" dirty="0"/>
              <a:t>对于可以测量其他细胞干扰影响或确定多层效益的完整系统，没有进行测试。</a:t>
            </a:r>
          </a:p>
        </p:txBody>
      </p:sp>
      <p:sp>
        <p:nvSpPr>
          <p:cNvPr id="81" name="矩形 80">
            <a:extLst>
              <a:ext uri="{FF2B5EF4-FFF2-40B4-BE49-F238E27FC236}">
                <a16:creationId xmlns:a16="http://schemas.microsoft.com/office/drawing/2014/main" id="{513F5978-EF7E-47D4-8483-708453CE9690}"/>
              </a:ext>
            </a:extLst>
          </p:cNvPr>
          <p:cNvSpPr/>
          <p:nvPr/>
        </p:nvSpPr>
        <p:spPr>
          <a:xfrm>
            <a:off x="2251238" y="5292216"/>
            <a:ext cx="3775393" cy="400110"/>
          </a:xfrm>
          <a:prstGeom prst="rect">
            <a:avLst/>
          </a:prstGeom>
        </p:spPr>
        <p:txBody>
          <a:bodyPr wrap="none">
            <a:spAutoFit/>
          </a:bodyPr>
          <a:lstStyle/>
          <a:p>
            <a:r>
              <a:rPr lang="zh-CN" altLang="zh-CN" sz="2000" dirty="0">
                <a:latin typeface="+mj-ea"/>
                <a:ea typeface="+mj-ea"/>
                <a:cs typeface="Times New Roman" panose="02020603050405020304" pitchFamily="18" charset="0"/>
              </a:rPr>
              <a:t>容量分布数据有限且存在冲突。</a:t>
            </a:r>
            <a:endParaRPr lang="zh-CN" altLang="en-US" sz="2000" dirty="0">
              <a:latin typeface="+mj-ea"/>
              <a:ea typeface="+mj-ea"/>
            </a:endParaRPr>
          </a:p>
        </p:txBody>
      </p:sp>
    </p:spTree>
    <p:extLst>
      <p:ext uri="{BB962C8B-B14F-4D97-AF65-F5344CB8AC3E}">
        <p14:creationId xmlns:p14="http://schemas.microsoft.com/office/powerpoint/2010/main" val="1851929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11660" y="3064042"/>
            <a:ext cx="9582571" cy="1142533"/>
          </a:xfrm>
        </p:spPr>
        <p:txBody>
          <a:bodyPr>
            <a:normAutofit/>
          </a:bodyPr>
          <a:lstStyle/>
          <a:p>
            <a:r>
              <a:rPr lang="en-US" altLang="zh-CN" sz="3200" dirty="0"/>
              <a:t>5G</a:t>
            </a:r>
            <a:r>
              <a:rPr lang="zh-CN" altLang="en-US" sz="3200" dirty="0"/>
              <a:t>核心网络和云</a:t>
            </a:r>
            <a:r>
              <a:rPr lang="en-US" altLang="zh-CN" sz="3200" dirty="0"/>
              <a:t>RAN</a:t>
            </a:r>
            <a:r>
              <a:rPr lang="zh-CN" altLang="en-US" sz="3200" dirty="0"/>
              <a:t>架构</a:t>
            </a:r>
            <a:endParaRPr lang="zh-CN" altLang="en-US" sz="4400" dirty="0"/>
          </a:p>
        </p:txBody>
      </p:sp>
      <p:sp>
        <p:nvSpPr>
          <p:cNvPr id="4" name="文本框 3">
            <a:extLst>
              <a:ext uri="{FF2B5EF4-FFF2-40B4-BE49-F238E27FC236}">
                <a16:creationId xmlns:a16="http://schemas.microsoft.com/office/drawing/2014/main" id="{04F69230-F3A6-4586-9371-A858F4763E9F}"/>
              </a:ext>
            </a:extLst>
          </p:cNvPr>
          <p:cNvSpPr txBox="1"/>
          <p:nvPr/>
        </p:nvSpPr>
        <p:spPr>
          <a:xfrm>
            <a:off x="669924" y="112395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/08</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622634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CD43FED5-3202-4207-B23C-C4B0AF58247B}"/>
              </a:ext>
            </a:extLst>
          </p:cNvPr>
          <p:cNvSpPr>
            <a:spLocks noGrp="1"/>
          </p:cNvSpPr>
          <p:nvPr>
            <p:ph type="sldNum" sz="quarter" idx="12"/>
          </p:nvPr>
        </p:nvSpPr>
        <p:spPr/>
        <p:txBody>
          <a:bodyPr/>
          <a:lstStyle/>
          <a:p>
            <a:fld id="{5DD3DB80-B894-403A-B48E-6FDC1A72010E}" type="slidenum">
              <a:rPr lang="zh-CN" altLang="en-US" smtClean="0"/>
              <a:pPr/>
              <a:t>39</a:t>
            </a:fld>
            <a:endParaRPr lang="zh-CN" altLang="en-US"/>
          </a:p>
        </p:txBody>
      </p:sp>
      <p:sp>
        <p:nvSpPr>
          <p:cNvPr id="4" name="标题 3">
            <a:extLst>
              <a:ext uri="{FF2B5EF4-FFF2-40B4-BE49-F238E27FC236}">
                <a16:creationId xmlns:a16="http://schemas.microsoft.com/office/drawing/2014/main" id="{B55DD093-8965-45D5-AA9D-7758624BA503}"/>
              </a:ext>
            </a:extLst>
          </p:cNvPr>
          <p:cNvSpPr>
            <a:spLocks noGrp="1"/>
          </p:cNvSpPr>
          <p:nvPr>
            <p:ph type="title"/>
          </p:nvPr>
        </p:nvSpPr>
        <p:spPr>
          <a:xfrm>
            <a:off x="669924" y="93100"/>
            <a:ext cx="10850563" cy="1028699"/>
          </a:xfrm>
        </p:spPr>
        <p:txBody>
          <a:bodyPr/>
          <a:lstStyle/>
          <a:p>
            <a:r>
              <a:rPr lang="en-US" altLang="zh-CN" dirty="0"/>
              <a:t>Cloud-RAN</a:t>
            </a:r>
            <a:endParaRPr lang="zh-CN" altLang="en-US" dirty="0"/>
          </a:p>
        </p:txBody>
      </p:sp>
      <p:sp>
        <p:nvSpPr>
          <p:cNvPr id="43" name="矩形 42">
            <a:extLst>
              <a:ext uri="{FF2B5EF4-FFF2-40B4-BE49-F238E27FC236}">
                <a16:creationId xmlns:a16="http://schemas.microsoft.com/office/drawing/2014/main" id="{EC407E89-C1E3-4468-A07F-A8843CF009B6}"/>
              </a:ext>
            </a:extLst>
          </p:cNvPr>
          <p:cNvSpPr/>
          <p:nvPr/>
        </p:nvSpPr>
        <p:spPr>
          <a:xfrm>
            <a:off x="942639" y="1413140"/>
            <a:ext cx="8778876" cy="4197944"/>
          </a:xfrm>
          <a:prstGeom prst="rect">
            <a:avLst/>
          </a:prstGeom>
        </p:spPr>
        <p:txBody>
          <a:bodyPr wrap="square">
            <a:spAutoFit/>
          </a:bodyPr>
          <a:lstStyle/>
          <a:p>
            <a:pPr>
              <a:lnSpc>
                <a:spcPct val="150000"/>
              </a:lnSpc>
            </a:pPr>
            <a:r>
              <a:rPr lang="zh-CN" altLang="en-US" dirty="0"/>
              <a:t>将</a:t>
            </a:r>
            <a:r>
              <a:rPr lang="en-US" altLang="zh-CN" dirty="0"/>
              <a:t>RAN(</a:t>
            </a:r>
            <a:r>
              <a:rPr lang="zh-CN" altLang="en-US" dirty="0">
                <a:solidFill>
                  <a:srgbClr val="C00000"/>
                </a:solidFill>
              </a:rPr>
              <a:t>无线接入网</a:t>
            </a:r>
            <a:r>
              <a:rPr lang="en-US" altLang="zh-CN" dirty="0"/>
              <a:t>)</a:t>
            </a:r>
            <a:r>
              <a:rPr lang="zh-CN" altLang="en-US" dirty="0"/>
              <a:t>与</a:t>
            </a:r>
            <a:r>
              <a:rPr lang="en-US" altLang="zh-CN" dirty="0"/>
              <a:t>EPC</a:t>
            </a:r>
            <a:r>
              <a:rPr lang="zh-CN" altLang="en-US" dirty="0"/>
              <a:t>（</a:t>
            </a:r>
            <a:r>
              <a:rPr lang="en-US" altLang="zh-CN" dirty="0"/>
              <a:t>4G</a:t>
            </a:r>
            <a:r>
              <a:rPr lang="zh-CN" altLang="en-US" dirty="0"/>
              <a:t>核心网）或下一代核心（</a:t>
            </a:r>
            <a:r>
              <a:rPr lang="en-US" altLang="zh-CN" dirty="0"/>
              <a:t>NGC</a:t>
            </a:r>
            <a:r>
              <a:rPr lang="zh-CN" altLang="en-US" dirty="0"/>
              <a:t>）互连有两种变体</a:t>
            </a:r>
            <a:r>
              <a:rPr lang="en-US" altLang="zh-CN" dirty="0"/>
              <a:t>[204]</a:t>
            </a:r>
            <a:r>
              <a:rPr lang="zh-CN" altLang="en-US" dirty="0"/>
              <a:t>。 这些可以概括为：</a:t>
            </a:r>
            <a:endParaRPr lang="en-US" altLang="zh-CN" dirty="0"/>
          </a:p>
          <a:p>
            <a:pPr>
              <a:lnSpc>
                <a:spcPct val="150000"/>
              </a:lnSpc>
            </a:pPr>
            <a:r>
              <a:rPr lang="en-US" altLang="zh-CN" dirty="0">
                <a:solidFill>
                  <a:srgbClr val="C00000"/>
                </a:solidFill>
              </a:rPr>
              <a:t>                                      •</a:t>
            </a:r>
            <a:r>
              <a:rPr lang="zh-CN" altLang="zh-CN" dirty="0">
                <a:solidFill>
                  <a:srgbClr val="C00000"/>
                </a:solidFill>
              </a:rPr>
              <a:t>独立</a:t>
            </a:r>
            <a:r>
              <a:rPr lang="zh-CN" altLang="en-US" dirty="0">
                <a:solidFill>
                  <a:srgbClr val="C00000"/>
                </a:solidFill>
              </a:rPr>
              <a:t>（</a:t>
            </a:r>
            <a:r>
              <a:rPr lang="en-US" altLang="zh-CN" dirty="0">
                <a:solidFill>
                  <a:srgbClr val="C00000"/>
                </a:solidFill>
              </a:rPr>
              <a:t>SA</a:t>
            </a:r>
            <a:r>
              <a:rPr lang="zh-CN" altLang="en-US" dirty="0">
                <a:solidFill>
                  <a:srgbClr val="C00000"/>
                </a:solidFill>
              </a:rPr>
              <a:t>）组网</a:t>
            </a:r>
            <a:br>
              <a:rPr lang="en-US" altLang="zh-CN" dirty="0"/>
            </a:br>
            <a:r>
              <a:rPr lang="en-US" altLang="zh-CN" dirty="0"/>
              <a:t>                                      </a:t>
            </a:r>
            <a:r>
              <a:rPr lang="en-US" altLang="zh-CN" dirty="0">
                <a:solidFill>
                  <a:srgbClr val="C00000"/>
                </a:solidFill>
              </a:rPr>
              <a:t>•</a:t>
            </a:r>
            <a:r>
              <a:rPr lang="zh-CN" altLang="zh-CN" dirty="0">
                <a:solidFill>
                  <a:srgbClr val="C00000"/>
                </a:solidFill>
              </a:rPr>
              <a:t>非独立</a:t>
            </a:r>
            <a:r>
              <a:rPr lang="en-US" altLang="zh-CN" dirty="0">
                <a:solidFill>
                  <a:srgbClr val="C00000"/>
                </a:solidFill>
              </a:rPr>
              <a:t>(NSA)</a:t>
            </a:r>
            <a:r>
              <a:rPr lang="zh-CN" altLang="en-US" dirty="0">
                <a:solidFill>
                  <a:srgbClr val="C00000"/>
                </a:solidFill>
              </a:rPr>
              <a:t> 组网</a:t>
            </a:r>
            <a:endParaRPr lang="en-US" altLang="zh-CN" dirty="0">
              <a:solidFill>
                <a:srgbClr val="C00000"/>
              </a:solidFill>
            </a:endParaRPr>
          </a:p>
          <a:p>
            <a:pPr>
              <a:lnSpc>
                <a:spcPct val="150000"/>
              </a:lnSpc>
            </a:pPr>
            <a:r>
              <a:rPr lang="en-US" altLang="zh-CN" dirty="0"/>
              <a:t>3GPP</a:t>
            </a:r>
            <a:r>
              <a:rPr lang="zh-CN" altLang="en-US" dirty="0"/>
              <a:t>中的当前观点是优先考虑</a:t>
            </a:r>
            <a:r>
              <a:rPr lang="zh-CN" altLang="en-US" dirty="0">
                <a:solidFill>
                  <a:srgbClr val="C00000"/>
                </a:solidFill>
              </a:rPr>
              <a:t>非独立架构</a:t>
            </a:r>
            <a:r>
              <a:rPr lang="zh-CN" altLang="en-US" dirty="0"/>
              <a:t>，可选择重用</a:t>
            </a:r>
            <a:r>
              <a:rPr lang="en-US" altLang="zh-CN" dirty="0"/>
              <a:t>EPC</a:t>
            </a:r>
            <a:r>
              <a:rPr lang="zh-CN" altLang="en-US" dirty="0"/>
              <a:t>或为第</a:t>
            </a:r>
            <a:r>
              <a:rPr lang="en-US" altLang="zh-CN" dirty="0"/>
              <a:t>1</a:t>
            </a:r>
            <a:r>
              <a:rPr lang="zh-CN" altLang="en-US" dirty="0"/>
              <a:t>阶段部署</a:t>
            </a:r>
            <a:r>
              <a:rPr lang="en-US" altLang="zh-CN" dirty="0"/>
              <a:t>NGC</a:t>
            </a:r>
            <a:r>
              <a:rPr lang="zh-CN" altLang="en-US" dirty="0"/>
              <a:t>。</a:t>
            </a:r>
            <a:endParaRPr lang="en-US" altLang="zh-CN" dirty="0"/>
          </a:p>
          <a:p>
            <a:pPr>
              <a:lnSpc>
                <a:spcPct val="150000"/>
              </a:lnSpc>
            </a:pPr>
            <a:r>
              <a:rPr lang="zh-CN" altLang="en-US" b="1" dirty="0">
                <a:solidFill>
                  <a:srgbClr val="C00000"/>
                </a:solidFill>
              </a:rPr>
              <a:t>国内现状：</a:t>
            </a:r>
            <a:endParaRPr lang="en-US" altLang="zh-CN" b="1" dirty="0">
              <a:solidFill>
                <a:srgbClr val="C00000"/>
              </a:solidFill>
            </a:endParaRPr>
          </a:p>
          <a:p>
            <a:pPr>
              <a:lnSpc>
                <a:spcPct val="150000"/>
              </a:lnSpc>
            </a:pPr>
            <a:r>
              <a:rPr lang="en-US" altLang="zh-CN" dirty="0"/>
              <a:t>   </a:t>
            </a:r>
            <a:r>
              <a:rPr lang="zh-CN" altLang="en-US" dirty="0"/>
              <a:t>　</a:t>
            </a:r>
            <a:r>
              <a:rPr lang="zh-CN" altLang="en-US" b="1" dirty="0"/>
              <a:t>中国电信：</a:t>
            </a:r>
            <a:r>
              <a:rPr lang="en-US" altLang="zh-CN" dirty="0"/>
              <a:t>5G</a:t>
            </a:r>
            <a:r>
              <a:rPr lang="zh-CN" altLang="en-US" dirty="0"/>
              <a:t>网络将优先选择</a:t>
            </a:r>
            <a:r>
              <a:rPr lang="en-US" altLang="zh-CN" dirty="0"/>
              <a:t>SA</a:t>
            </a:r>
            <a:r>
              <a:rPr lang="zh-CN" altLang="en-US" dirty="0"/>
              <a:t>方案组网，通过核心网互操作实现</a:t>
            </a:r>
            <a:r>
              <a:rPr lang="en-US" altLang="zh-CN" dirty="0"/>
              <a:t>4G</a:t>
            </a:r>
            <a:r>
              <a:rPr lang="zh-CN" altLang="en-US" dirty="0"/>
              <a:t>和</a:t>
            </a:r>
            <a:r>
              <a:rPr lang="en-US" altLang="zh-CN" dirty="0"/>
              <a:t>5G</a:t>
            </a:r>
            <a:r>
              <a:rPr lang="zh-CN" altLang="en-US" dirty="0"/>
              <a:t>网络的协同。</a:t>
            </a:r>
            <a:endParaRPr lang="en-US" altLang="zh-CN" dirty="0"/>
          </a:p>
          <a:p>
            <a:pPr>
              <a:lnSpc>
                <a:spcPct val="150000"/>
              </a:lnSpc>
            </a:pPr>
            <a:r>
              <a:rPr lang="zh-CN" altLang="en-US" b="1" dirty="0"/>
              <a:t>      中国联通：</a:t>
            </a:r>
            <a:r>
              <a:rPr lang="zh-CN" altLang="en-US" dirty="0"/>
              <a:t> 未明确表态，但联通采用</a:t>
            </a:r>
            <a:r>
              <a:rPr lang="en-US" altLang="zh-CN" dirty="0"/>
              <a:t>NSA</a:t>
            </a:r>
            <a:r>
              <a:rPr lang="zh-CN" altLang="en-US" dirty="0"/>
              <a:t>（非独立组网）方案可能性</a:t>
            </a:r>
            <a:r>
              <a:rPr lang="en-US" altLang="zh-CN" dirty="0"/>
              <a:t>80%</a:t>
            </a:r>
            <a:r>
              <a:rPr lang="zh-CN" altLang="en-US" dirty="0"/>
              <a:t>以上</a:t>
            </a:r>
            <a:endParaRPr lang="en-US" altLang="zh-CN" dirty="0"/>
          </a:p>
          <a:p>
            <a:pPr>
              <a:lnSpc>
                <a:spcPct val="150000"/>
              </a:lnSpc>
            </a:pPr>
            <a:r>
              <a:rPr lang="zh-CN" altLang="en-US" b="1" dirty="0"/>
              <a:t>      中国移动： </a:t>
            </a:r>
            <a:r>
              <a:rPr lang="zh-CN" altLang="en-US" dirty="0"/>
              <a:t>未明确表态。 </a:t>
            </a:r>
          </a:p>
        </p:txBody>
      </p:sp>
    </p:spTree>
    <p:extLst>
      <p:ext uri="{BB962C8B-B14F-4D97-AF65-F5344CB8AC3E}">
        <p14:creationId xmlns:p14="http://schemas.microsoft.com/office/powerpoint/2010/main" val="235251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84210-2E8D-46EA-918C-2F049BE5EE50}"/>
              </a:ext>
            </a:extLst>
          </p:cNvPr>
          <p:cNvSpPr>
            <a:spLocks noGrp="1"/>
          </p:cNvSpPr>
          <p:nvPr>
            <p:ph type="title"/>
          </p:nvPr>
        </p:nvSpPr>
        <p:spPr/>
        <p:txBody>
          <a:bodyPr/>
          <a:lstStyle/>
          <a:p>
            <a:r>
              <a:rPr lang="en-US" altLang="zh-CN" dirty="0"/>
              <a:t>5G</a:t>
            </a:r>
            <a:r>
              <a:rPr lang="zh-CN" altLang="en-US" dirty="0"/>
              <a:t>三大应用场景</a:t>
            </a:r>
          </a:p>
        </p:txBody>
      </p:sp>
      <p:sp>
        <p:nvSpPr>
          <p:cNvPr id="4" name="灯片编号占位符 3">
            <a:extLst>
              <a:ext uri="{FF2B5EF4-FFF2-40B4-BE49-F238E27FC236}">
                <a16:creationId xmlns:a16="http://schemas.microsoft.com/office/drawing/2014/main" id="{6CE50B08-FC14-499D-AC3C-0398A48E2C89}"/>
              </a:ext>
            </a:extLst>
          </p:cNvPr>
          <p:cNvSpPr>
            <a:spLocks noGrp="1"/>
          </p:cNvSpPr>
          <p:nvPr>
            <p:ph type="sldNum" sz="quarter" idx="4294967295"/>
          </p:nvPr>
        </p:nvSpPr>
        <p:spPr>
          <a:xfrm>
            <a:off x="8610599" y="6240463"/>
            <a:ext cx="2909888" cy="206381"/>
          </a:xfrm>
        </p:spPr>
        <p:txBody>
          <a:bodyPr/>
          <a:lstStyle/>
          <a:p>
            <a:fld id="{5DD3DB80-B894-403A-B48E-6FDC1A72010E}" type="slidenum">
              <a:rPr lang="zh-CN" altLang="en-US" smtClean="0"/>
              <a:pPr/>
              <a:t>4</a:t>
            </a:fld>
            <a:endParaRPr lang="zh-CN" altLang="en-US" dirty="0"/>
          </a:p>
        </p:txBody>
      </p:sp>
      <p:grpSp>
        <p:nvGrpSpPr>
          <p:cNvPr id="5" name="组合 4">
            <a:extLst>
              <a:ext uri="{FF2B5EF4-FFF2-40B4-BE49-F238E27FC236}">
                <a16:creationId xmlns:a16="http://schemas.microsoft.com/office/drawing/2014/main" id="{38E0749B-8DD3-4DC8-8E15-CC5F1024517C}"/>
              </a:ext>
            </a:extLst>
          </p:cNvPr>
          <p:cNvGrpSpPr/>
          <p:nvPr/>
        </p:nvGrpSpPr>
        <p:grpSpPr>
          <a:xfrm>
            <a:off x="660400" y="1130300"/>
            <a:ext cx="10934941" cy="5014087"/>
            <a:chOff x="660400" y="1130300"/>
            <a:chExt cx="10934941" cy="5014087"/>
          </a:xfrm>
        </p:grpSpPr>
        <p:sp>
          <p:nvSpPr>
            <p:cNvPr id="6" name="Trapezoid 26">
              <a:extLst>
                <a:ext uri="{FF2B5EF4-FFF2-40B4-BE49-F238E27FC236}">
                  <a16:creationId xmlns:a16="http://schemas.microsoft.com/office/drawing/2014/main" id="{3FF9C29D-7A7F-4ADE-A367-8BA480B89E5C}"/>
                </a:ext>
              </a:extLst>
            </p:cNvPr>
            <p:cNvSpPr/>
            <p:nvPr/>
          </p:nvSpPr>
          <p:spPr>
            <a:xfrm>
              <a:off x="5448301" y="113030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apezoid 50">
              <a:extLst>
                <a:ext uri="{FF2B5EF4-FFF2-40B4-BE49-F238E27FC236}">
                  <a16:creationId xmlns:a16="http://schemas.microsoft.com/office/drawing/2014/main" id="{2710D698-DB6C-4146-AB22-C4F036F735C6}"/>
                </a:ext>
              </a:extLst>
            </p:cNvPr>
            <p:cNvSpPr/>
            <p:nvPr/>
          </p:nvSpPr>
          <p:spPr>
            <a:xfrm>
              <a:off x="9226153"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apezoid 51">
              <a:extLst>
                <a:ext uri="{FF2B5EF4-FFF2-40B4-BE49-F238E27FC236}">
                  <a16:creationId xmlns:a16="http://schemas.microsoft.com/office/drawing/2014/main" id="{DD53C65C-F4BD-471F-87B5-E36EBC069940}"/>
                </a:ext>
              </a:extLst>
            </p:cNvPr>
            <p:cNvSpPr/>
            <p:nvPr/>
          </p:nvSpPr>
          <p:spPr>
            <a:xfrm>
              <a:off x="1672829" y="1800450"/>
              <a:ext cx="1293018" cy="281530"/>
            </a:xfrm>
            <a:prstGeom prst="trapezoid">
              <a:avLst>
                <a:gd name="adj" fmla="val 469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0791CC4-A78C-4D19-9118-CAE748D1BAD6}"/>
                </a:ext>
              </a:extLst>
            </p:cNvPr>
            <p:cNvSpPr/>
            <p:nvPr/>
          </p:nvSpPr>
          <p:spPr>
            <a:xfrm>
              <a:off x="8093316" y="2008927"/>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b">
              <a:normAutofit/>
            </a:bodyPr>
            <a:lstStyle/>
            <a:p>
              <a:pPr algn="ctr"/>
              <a:r>
                <a:rPr lang="en-US" altLang="zh-CN" sz="1600" b="1" dirty="0">
                  <a:solidFill>
                    <a:schemeClr val="tx1"/>
                  </a:solidFill>
                </a:rPr>
                <a:t>03</a:t>
              </a:r>
            </a:p>
            <a:p>
              <a:pPr algn="ctr"/>
              <a:endParaRPr lang="en-US" altLang="zh-CN" sz="1100" b="1" dirty="0">
                <a:solidFill>
                  <a:schemeClr val="tx1"/>
                </a:solidFill>
              </a:endParaRPr>
            </a:p>
          </p:txBody>
        </p:sp>
        <p:sp>
          <p:nvSpPr>
            <p:cNvPr id="10" name="Rectangle 8">
              <a:extLst>
                <a:ext uri="{FF2B5EF4-FFF2-40B4-BE49-F238E27FC236}">
                  <a16:creationId xmlns:a16="http://schemas.microsoft.com/office/drawing/2014/main" id="{2DA6E22B-0EAD-487C-BA52-48D38F546931}"/>
                </a:ext>
              </a:extLst>
            </p:cNvPr>
            <p:cNvSpPr/>
            <p:nvPr/>
          </p:nvSpPr>
          <p:spPr>
            <a:xfrm>
              <a:off x="660400" y="2038574"/>
              <a:ext cx="3502025" cy="353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b">
              <a:normAutofit/>
            </a:bodyPr>
            <a:lstStyle/>
            <a:p>
              <a:pPr algn="ctr"/>
              <a:r>
                <a:rPr lang="en-US" altLang="zh-CN" sz="1600" b="1" dirty="0">
                  <a:solidFill>
                    <a:schemeClr val="tx1"/>
                  </a:solidFill>
                </a:rPr>
                <a:t>02</a:t>
              </a:r>
            </a:p>
            <a:p>
              <a:pPr algn="ctr"/>
              <a:endParaRPr lang="en-US" altLang="zh-CN" sz="1100" b="1" dirty="0">
                <a:solidFill>
                  <a:schemeClr val="tx1"/>
                </a:solidFill>
              </a:endParaRPr>
            </a:p>
          </p:txBody>
        </p:sp>
        <p:sp>
          <p:nvSpPr>
            <p:cNvPr id="11" name="Rectangle 43">
              <a:extLst>
                <a:ext uri="{FF2B5EF4-FFF2-40B4-BE49-F238E27FC236}">
                  <a16:creationId xmlns:a16="http://schemas.microsoft.com/office/drawing/2014/main" id="{778DE911-A32E-4E49-9B71-377D1D9E00C3}"/>
                </a:ext>
              </a:extLst>
            </p:cNvPr>
            <p:cNvSpPr/>
            <p:nvPr/>
          </p:nvSpPr>
          <p:spPr>
            <a:xfrm>
              <a:off x="4162425" y="1411829"/>
              <a:ext cx="3867150" cy="4732558"/>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b" anchorCtr="0">
              <a:normAutofit/>
            </a:bodyPr>
            <a:lstStyle/>
            <a:p>
              <a:pPr algn="ctr"/>
              <a:r>
                <a:rPr lang="en-US" sz="2000" b="1" dirty="0">
                  <a:solidFill>
                    <a:schemeClr val="accent1"/>
                  </a:solidFill>
                </a:rPr>
                <a:t>01</a:t>
              </a:r>
            </a:p>
            <a:p>
              <a:pPr algn="ctr"/>
              <a:endParaRPr lang="en-US" sz="1100" b="1" dirty="0">
                <a:solidFill>
                  <a:schemeClr val="accent1"/>
                </a:solidFill>
              </a:endParaRPr>
            </a:p>
          </p:txBody>
        </p:sp>
        <p:sp>
          <p:nvSpPr>
            <p:cNvPr id="12" name="Rectangle: Top Corners Rounded 24">
              <a:extLst>
                <a:ext uri="{FF2B5EF4-FFF2-40B4-BE49-F238E27FC236}">
                  <a16:creationId xmlns:a16="http://schemas.microsoft.com/office/drawing/2014/main" id="{1A2608BD-62D5-4A3C-9F3E-F86318FE15AB}"/>
                </a:ext>
              </a:extLst>
            </p:cNvPr>
            <p:cNvSpPr/>
            <p:nvPr/>
          </p:nvSpPr>
          <p:spPr>
            <a:xfrm>
              <a:off x="5581650" y="1130300"/>
              <a:ext cx="1028700" cy="1028700"/>
            </a:xfrm>
            <a:prstGeom prst="round2SameRect">
              <a:avLst>
                <a:gd name="adj1" fmla="val 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671">
              <a:extLst>
                <a:ext uri="{FF2B5EF4-FFF2-40B4-BE49-F238E27FC236}">
                  <a16:creationId xmlns:a16="http://schemas.microsoft.com/office/drawing/2014/main" id="{AA435C03-C3E0-43A1-8766-960F1B77576E}"/>
                </a:ext>
              </a:extLst>
            </p:cNvPr>
            <p:cNvSpPr>
              <a:spLocks noEditPoints="1"/>
            </p:cNvSpPr>
            <p:nvPr/>
          </p:nvSpPr>
          <p:spPr bwMode="auto">
            <a:xfrm>
              <a:off x="5883515" y="1428969"/>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a:p>
          </p:txBody>
        </p:sp>
        <p:sp>
          <p:nvSpPr>
            <p:cNvPr id="14" name="Rectangle: Top Corners Rounded 48">
              <a:extLst>
                <a:ext uri="{FF2B5EF4-FFF2-40B4-BE49-F238E27FC236}">
                  <a16:creationId xmlns:a16="http://schemas.microsoft.com/office/drawing/2014/main" id="{FF24B3D5-4B84-4781-AF56-3506EC792602}"/>
                </a:ext>
              </a:extLst>
            </p:cNvPr>
            <p:cNvSpPr/>
            <p:nvPr/>
          </p:nvSpPr>
          <p:spPr>
            <a:xfrm>
              <a:off x="9358312"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671">
              <a:extLst>
                <a:ext uri="{FF2B5EF4-FFF2-40B4-BE49-F238E27FC236}">
                  <a16:creationId xmlns:a16="http://schemas.microsoft.com/office/drawing/2014/main" id="{51D15296-412D-41F5-A7CB-45FE83E54602}"/>
                </a:ext>
              </a:extLst>
            </p:cNvPr>
            <p:cNvSpPr>
              <a:spLocks noEditPoints="1"/>
            </p:cNvSpPr>
            <p:nvPr/>
          </p:nvSpPr>
          <p:spPr bwMode="auto">
            <a:xfrm>
              <a:off x="9660176"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a:p>
          </p:txBody>
        </p:sp>
        <p:sp>
          <p:nvSpPr>
            <p:cNvPr id="16" name="Rectangle: Top Corners Rounded 47">
              <a:extLst>
                <a:ext uri="{FF2B5EF4-FFF2-40B4-BE49-F238E27FC236}">
                  <a16:creationId xmlns:a16="http://schemas.microsoft.com/office/drawing/2014/main" id="{304CEBC1-9228-4C37-8958-5B235A3F1A53}"/>
                </a:ext>
              </a:extLst>
            </p:cNvPr>
            <p:cNvSpPr/>
            <p:nvPr/>
          </p:nvSpPr>
          <p:spPr>
            <a:xfrm>
              <a:off x="1804988" y="1800450"/>
              <a:ext cx="1028700" cy="1028700"/>
            </a:xfrm>
            <a:prstGeom prst="round2SameRect">
              <a:avLst>
                <a:gd name="adj1" fmla="val 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71">
              <a:extLst>
                <a:ext uri="{FF2B5EF4-FFF2-40B4-BE49-F238E27FC236}">
                  <a16:creationId xmlns:a16="http://schemas.microsoft.com/office/drawing/2014/main" id="{57590FC2-437C-4838-B6DB-E5F7DF927408}"/>
                </a:ext>
              </a:extLst>
            </p:cNvPr>
            <p:cNvSpPr>
              <a:spLocks noEditPoints="1"/>
            </p:cNvSpPr>
            <p:nvPr/>
          </p:nvSpPr>
          <p:spPr bwMode="auto">
            <a:xfrm>
              <a:off x="2106852" y="2098616"/>
              <a:ext cx="424971" cy="431365"/>
            </a:xfrm>
            <a:custGeom>
              <a:avLst/>
              <a:gdLst>
                <a:gd name="connsiteX0" fmla="*/ 221980 w 592223"/>
                <a:gd name="connsiteY0" fmla="*/ 389269 h 601134"/>
                <a:gd name="connsiteX1" fmla="*/ 206643 w 592223"/>
                <a:gd name="connsiteY1" fmla="*/ 390881 h 601134"/>
                <a:gd name="connsiteX2" fmla="*/ 139645 w 592223"/>
                <a:gd name="connsiteY2" fmla="*/ 469057 h 601134"/>
                <a:gd name="connsiteX3" fmla="*/ 98478 w 592223"/>
                <a:gd name="connsiteY3" fmla="*/ 438431 h 601134"/>
                <a:gd name="connsiteX4" fmla="*/ 83142 w 592223"/>
                <a:gd name="connsiteY4" fmla="*/ 440043 h 601134"/>
                <a:gd name="connsiteX5" fmla="*/ 85563 w 592223"/>
                <a:gd name="connsiteY5" fmla="*/ 455356 h 601134"/>
                <a:gd name="connsiteX6" fmla="*/ 134802 w 592223"/>
                <a:gd name="connsiteY6" fmla="*/ 492429 h 601134"/>
                <a:gd name="connsiteX7" fmla="*/ 141260 w 592223"/>
                <a:gd name="connsiteY7" fmla="*/ 494041 h 601134"/>
                <a:gd name="connsiteX8" fmla="*/ 149332 w 592223"/>
                <a:gd name="connsiteY8" fmla="*/ 490817 h 601134"/>
                <a:gd name="connsiteX9" fmla="*/ 222787 w 592223"/>
                <a:gd name="connsiteY9" fmla="*/ 404581 h 601134"/>
                <a:gd name="connsiteX10" fmla="*/ 221980 w 592223"/>
                <a:gd name="connsiteY10" fmla="*/ 389269 h 601134"/>
                <a:gd name="connsiteX11" fmla="*/ 439075 w 592223"/>
                <a:gd name="connsiteY11" fmla="*/ 344088 h 601134"/>
                <a:gd name="connsiteX12" fmla="*/ 344643 w 592223"/>
                <a:gd name="connsiteY12" fmla="*/ 438365 h 601134"/>
                <a:gd name="connsiteX13" fmla="*/ 439075 w 592223"/>
                <a:gd name="connsiteY13" fmla="*/ 532642 h 601134"/>
                <a:gd name="connsiteX14" fmla="*/ 534313 w 592223"/>
                <a:gd name="connsiteY14" fmla="*/ 438365 h 601134"/>
                <a:gd name="connsiteX15" fmla="*/ 439075 w 592223"/>
                <a:gd name="connsiteY15" fmla="*/ 344088 h 601134"/>
                <a:gd name="connsiteX16" fmla="*/ 439075 w 592223"/>
                <a:gd name="connsiteY16" fmla="*/ 322332 h 601134"/>
                <a:gd name="connsiteX17" fmla="*/ 555298 w 592223"/>
                <a:gd name="connsiteY17" fmla="*/ 438365 h 601134"/>
                <a:gd name="connsiteX18" fmla="*/ 525435 w 592223"/>
                <a:gd name="connsiteY18" fmla="*/ 516527 h 601134"/>
                <a:gd name="connsiteX19" fmla="*/ 589197 w 592223"/>
                <a:gd name="connsiteY19" fmla="*/ 583407 h 601134"/>
                <a:gd name="connsiteX20" fmla="*/ 589197 w 592223"/>
                <a:gd name="connsiteY20" fmla="*/ 598717 h 601134"/>
                <a:gd name="connsiteX21" fmla="*/ 581933 w 592223"/>
                <a:gd name="connsiteY21" fmla="*/ 601134 h 601134"/>
                <a:gd name="connsiteX22" fmla="*/ 573861 w 592223"/>
                <a:gd name="connsiteY22" fmla="*/ 597911 h 601134"/>
                <a:gd name="connsiteX23" fmla="*/ 509293 w 592223"/>
                <a:gd name="connsiteY23" fmla="*/ 531031 h 601134"/>
                <a:gd name="connsiteX24" fmla="*/ 439075 w 592223"/>
                <a:gd name="connsiteY24" fmla="*/ 554399 h 601134"/>
                <a:gd name="connsiteX25" fmla="*/ 322851 w 592223"/>
                <a:gd name="connsiteY25" fmla="*/ 438365 h 601134"/>
                <a:gd name="connsiteX26" fmla="*/ 439075 w 592223"/>
                <a:gd name="connsiteY26" fmla="*/ 322332 h 601134"/>
                <a:gd name="connsiteX27" fmla="*/ 221980 w 592223"/>
                <a:gd name="connsiteY27" fmla="*/ 228081 h 601134"/>
                <a:gd name="connsiteX28" fmla="*/ 206643 w 592223"/>
                <a:gd name="connsiteY28" fmla="*/ 229693 h 601134"/>
                <a:gd name="connsiteX29" fmla="*/ 139645 w 592223"/>
                <a:gd name="connsiteY29" fmla="*/ 307869 h 601134"/>
                <a:gd name="connsiteX30" fmla="*/ 98478 w 592223"/>
                <a:gd name="connsiteY30" fmla="*/ 277243 h 601134"/>
                <a:gd name="connsiteX31" fmla="*/ 83142 w 592223"/>
                <a:gd name="connsiteY31" fmla="*/ 278855 h 601134"/>
                <a:gd name="connsiteX32" fmla="*/ 85563 w 592223"/>
                <a:gd name="connsiteY32" fmla="*/ 294168 h 601134"/>
                <a:gd name="connsiteX33" fmla="*/ 134802 w 592223"/>
                <a:gd name="connsiteY33" fmla="*/ 331241 h 601134"/>
                <a:gd name="connsiteX34" fmla="*/ 141260 w 592223"/>
                <a:gd name="connsiteY34" fmla="*/ 332853 h 601134"/>
                <a:gd name="connsiteX35" fmla="*/ 149332 w 592223"/>
                <a:gd name="connsiteY35" fmla="*/ 329629 h 601134"/>
                <a:gd name="connsiteX36" fmla="*/ 222787 w 592223"/>
                <a:gd name="connsiteY36" fmla="*/ 243394 h 601134"/>
                <a:gd name="connsiteX37" fmla="*/ 221980 w 592223"/>
                <a:gd name="connsiteY37" fmla="*/ 228081 h 601134"/>
                <a:gd name="connsiteX38" fmla="*/ 290592 w 592223"/>
                <a:gd name="connsiteY38" fmla="*/ 128950 h 601134"/>
                <a:gd name="connsiteX39" fmla="*/ 280098 w 592223"/>
                <a:gd name="connsiteY39" fmla="*/ 139428 h 601134"/>
                <a:gd name="connsiteX40" fmla="*/ 290592 w 592223"/>
                <a:gd name="connsiteY40" fmla="*/ 150711 h 601134"/>
                <a:gd name="connsiteX41" fmla="*/ 484319 w 592223"/>
                <a:gd name="connsiteY41" fmla="*/ 150711 h 601134"/>
                <a:gd name="connsiteX42" fmla="*/ 495620 w 592223"/>
                <a:gd name="connsiteY42" fmla="*/ 139428 h 601134"/>
                <a:gd name="connsiteX43" fmla="*/ 484319 w 592223"/>
                <a:gd name="connsiteY43" fmla="*/ 128950 h 601134"/>
                <a:gd name="connsiteX44" fmla="*/ 221980 w 592223"/>
                <a:gd name="connsiteY44" fmla="*/ 78176 h 601134"/>
                <a:gd name="connsiteX45" fmla="*/ 206643 w 592223"/>
                <a:gd name="connsiteY45" fmla="*/ 78982 h 601134"/>
                <a:gd name="connsiteX46" fmla="*/ 139645 w 592223"/>
                <a:gd name="connsiteY46" fmla="*/ 157158 h 601134"/>
                <a:gd name="connsiteX47" fmla="*/ 98478 w 592223"/>
                <a:gd name="connsiteY47" fmla="*/ 126533 h 601134"/>
                <a:gd name="connsiteX48" fmla="*/ 83142 w 592223"/>
                <a:gd name="connsiteY48" fmla="*/ 128950 h 601134"/>
                <a:gd name="connsiteX49" fmla="*/ 85563 w 592223"/>
                <a:gd name="connsiteY49" fmla="*/ 143457 h 601134"/>
                <a:gd name="connsiteX50" fmla="*/ 134802 w 592223"/>
                <a:gd name="connsiteY50" fmla="*/ 180530 h 601134"/>
                <a:gd name="connsiteX51" fmla="*/ 141260 w 592223"/>
                <a:gd name="connsiteY51" fmla="*/ 182948 h 601134"/>
                <a:gd name="connsiteX52" fmla="*/ 149332 w 592223"/>
                <a:gd name="connsiteY52" fmla="*/ 178919 h 601134"/>
                <a:gd name="connsiteX53" fmla="*/ 222787 w 592223"/>
                <a:gd name="connsiteY53" fmla="*/ 92683 h 601134"/>
                <a:gd name="connsiteX54" fmla="*/ 221980 w 592223"/>
                <a:gd name="connsiteY54" fmla="*/ 78176 h 601134"/>
                <a:gd name="connsiteX55" fmla="*/ 131573 w 592223"/>
                <a:gd name="connsiteY55" fmla="*/ 0 h 601134"/>
                <a:gd name="connsiteX56" fmla="*/ 450417 w 592223"/>
                <a:gd name="connsiteY56" fmla="*/ 0 h 601134"/>
                <a:gd name="connsiteX57" fmla="*/ 581183 w 592223"/>
                <a:gd name="connsiteY57" fmla="*/ 130562 h 601134"/>
                <a:gd name="connsiteX58" fmla="*/ 581183 w 592223"/>
                <a:gd name="connsiteY58" fmla="*/ 395716 h 601134"/>
                <a:gd name="connsiteX59" fmla="*/ 489970 w 592223"/>
                <a:gd name="connsiteY59" fmla="*/ 299003 h 601134"/>
                <a:gd name="connsiteX60" fmla="*/ 495620 w 592223"/>
                <a:gd name="connsiteY60" fmla="*/ 290138 h 601134"/>
                <a:gd name="connsiteX61" fmla="*/ 484319 w 592223"/>
                <a:gd name="connsiteY61" fmla="*/ 279661 h 601134"/>
                <a:gd name="connsiteX62" fmla="*/ 290592 w 592223"/>
                <a:gd name="connsiteY62" fmla="*/ 279661 h 601134"/>
                <a:gd name="connsiteX63" fmla="*/ 280098 w 592223"/>
                <a:gd name="connsiteY63" fmla="*/ 290138 h 601134"/>
                <a:gd name="connsiteX64" fmla="*/ 290592 w 592223"/>
                <a:gd name="connsiteY64" fmla="*/ 300615 h 601134"/>
                <a:gd name="connsiteX65" fmla="*/ 384227 w 592223"/>
                <a:gd name="connsiteY65" fmla="*/ 300615 h 601134"/>
                <a:gd name="connsiteX66" fmla="*/ 290592 w 592223"/>
                <a:gd name="connsiteY66" fmla="*/ 438431 h 601134"/>
                <a:gd name="connsiteX67" fmla="*/ 291399 w 592223"/>
                <a:gd name="connsiteY67" fmla="*/ 440849 h 601134"/>
                <a:gd name="connsiteX68" fmla="*/ 290592 w 592223"/>
                <a:gd name="connsiteY68" fmla="*/ 440849 h 601134"/>
                <a:gd name="connsiteX69" fmla="*/ 293013 w 592223"/>
                <a:gd name="connsiteY69" fmla="*/ 461803 h 601134"/>
                <a:gd name="connsiteX70" fmla="*/ 396335 w 592223"/>
                <a:gd name="connsiteY70" fmla="*/ 580276 h 601134"/>
                <a:gd name="connsiteX71" fmla="*/ 131573 w 592223"/>
                <a:gd name="connsiteY71" fmla="*/ 580276 h 601134"/>
                <a:gd name="connsiteX72" fmla="*/ 0 w 592223"/>
                <a:gd name="connsiteY72" fmla="*/ 449714 h 601134"/>
                <a:gd name="connsiteX73" fmla="*/ 0 w 592223"/>
                <a:gd name="connsiteY73" fmla="*/ 130562 h 601134"/>
                <a:gd name="connsiteX74" fmla="*/ 131573 w 592223"/>
                <a:gd name="connsiteY74" fmla="*/ 0 h 60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92223" h="601134">
                  <a:moveTo>
                    <a:pt x="221980" y="389269"/>
                  </a:moveTo>
                  <a:cubicBezTo>
                    <a:pt x="217136" y="385239"/>
                    <a:pt x="210679" y="386045"/>
                    <a:pt x="206643" y="390881"/>
                  </a:cubicBezTo>
                  <a:lnTo>
                    <a:pt x="139645" y="469057"/>
                  </a:lnTo>
                  <a:lnTo>
                    <a:pt x="98478" y="438431"/>
                  </a:lnTo>
                  <a:cubicBezTo>
                    <a:pt x="93635" y="434401"/>
                    <a:pt x="87178" y="435207"/>
                    <a:pt x="83142" y="440043"/>
                  </a:cubicBezTo>
                  <a:cubicBezTo>
                    <a:pt x="79913" y="444878"/>
                    <a:pt x="80720" y="452132"/>
                    <a:pt x="85563" y="455356"/>
                  </a:cubicBezTo>
                  <a:lnTo>
                    <a:pt x="134802" y="492429"/>
                  </a:lnTo>
                  <a:cubicBezTo>
                    <a:pt x="136417" y="493235"/>
                    <a:pt x="138838" y="494041"/>
                    <a:pt x="141260" y="494041"/>
                  </a:cubicBezTo>
                  <a:cubicBezTo>
                    <a:pt x="143681" y="494041"/>
                    <a:pt x="146910" y="493235"/>
                    <a:pt x="149332" y="490817"/>
                  </a:cubicBezTo>
                  <a:lnTo>
                    <a:pt x="222787" y="404581"/>
                  </a:lnTo>
                  <a:cubicBezTo>
                    <a:pt x="226823" y="399746"/>
                    <a:pt x="226016" y="393298"/>
                    <a:pt x="221980" y="389269"/>
                  </a:cubicBezTo>
                  <a:close/>
                  <a:moveTo>
                    <a:pt x="439075" y="344088"/>
                  </a:moveTo>
                  <a:cubicBezTo>
                    <a:pt x="387420" y="344088"/>
                    <a:pt x="344643" y="385989"/>
                    <a:pt x="344643" y="438365"/>
                  </a:cubicBezTo>
                  <a:cubicBezTo>
                    <a:pt x="344643" y="490741"/>
                    <a:pt x="387420" y="532642"/>
                    <a:pt x="439075" y="532642"/>
                  </a:cubicBezTo>
                  <a:cubicBezTo>
                    <a:pt x="491537" y="532642"/>
                    <a:pt x="534313" y="490741"/>
                    <a:pt x="534313" y="438365"/>
                  </a:cubicBezTo>
                  <a:cubicBezTo>
                    <a:pt x="534313" y="385989"/>
                    <a:pt x="491537" y="344088"/>
                    <a:pt x="439075" y="344088"/>
                  </a:cubicBezTo>
                  <a:close/>
                  <a:moveTo>
                    <a:pt x="439075" y="322332"/>
                  </a:moveTo>
                  <a:cubicBezTo>
                    <a:pt x="503643" y="322332"/>
                    <a:pt x="555298" y="374708"/>
                    <a:pt x="555298" y="438365"/>
                  </a:cubicBezTo>
                  <a:cubicBezTo>
                    <a:pt x="555298" y="468179"/>
                    <a:pt x="543999" y="495576"/>
                    <a:pt x="525435" y="516527"/>
                  </a:cubicBezTo>
                  <a:lnTo>
                    <a:pt x="589197" y="583407"/>
                  </a:lnTo>
                  <a:cubicBezTo>
                    <a:pt x="593232" y="587436"/>
                    <a:pt x="593232" y="594688"/>
                    <a:pt x="589197" y="598717"/>
                  </a:cubicBezTo>
                  <a:cubicBezTo>
                    <a:pt x="586775" y="600328"/>
                    <a:pt x="584354" y="601134"/>
                    <a:pt x="581933" y="601134"/>
                  </a:cubicBezTo>
                  <a:cubicBezTo>
                    <a:pt x="578704" y="601134"/>
                    <a:pt x="576283" y="600328"/>
                    <a:pt x="573861" y="597911"/>
                  </a:cubicBezTo>
                  <a:lnTo>
                    <a:pt x="509293" y="531031"/>
                  </a:lnTo>
                  <a:cubicBezTo>
                    <a:pt x="489922" y="545535"/>
                    <a:pt x="465709" y="554399"/>
                    <a:pt x="439075" y="554399"/>
                  </a:cubicBezTo>
                  <a:cubicBezTo>
                    <a:pt x="375313" y="554399"/>
                    <a:pt x="322851" y="502022"/>
                    <a:pt x="322851" y="438365"/>
                  </a:cubicBezTo>
                  <a:cubicBezTo>
                    <a:pt x="322851" y="374708"/>
                    <a:pt x="375313" y="322332"/>
                    <a:pt x="439075" y="322332"/>
                  </a:cubicBezTo>
                  <a:close/>
                  <a:moveTo>
                    <a:pt x="221980" y="228081"/>
                  </a:moveTo>
                  <a:cubicBezTo>
                    <a:pt x="217136" y="224051"/>
                    <a:pt x="210679" y="224857"/>
                    <a:pt x="206643" y="229693"/>
                  </a:cubicBezTo>
                  <a:lnTo>
                    <a:pt x="139645" y="307869"/>
                  </a:lnTo>
                  <a:lnTo>
                    <a:pt x="98478" y="277243"/>
                  </a:lnTo>
                  <a:cubicBezTo>
                    <a:pt x="93635" y="273213"/>
                    <a:pt x="87178" y="274019"/>
                    <a:pt x="83142" y="278855"/>
                  </a:cubicBezTo>
                  <a:cubicBezTo>
                    <a:pt x="79913" y="283691"/>
                    <a:pt x="80720" y="290944"/>
                    <a:pt x="85563" y="294168"/>
                  </a:cubicBezTo>
                  <a:lnTo>
                    <a:pt x="134802" y="331241"/>
                  </a:lnTo>
                  <a:cubicBezTo>
                    <a:pt x="136417" y="332047"/>
                    <a:pt x="138838" y="332853"/>
                    <a:pt x="141260" y="332853"/>
                  </a:cubicBezTo>
                  <a:cubicBezTo>
                    <a:pt x="143681" y="332853"/>
                    <a:pt x="146910" y="332047"/>
                    <a:pt x="149332" y="329629"/>
                  </a:cubicBezTo>
                  <a:lnTo>
                    <a:pt x="222787" y="243394"/>
                  </a:lnTo>
                  <a:cubicBezTo>
                    <a:pt x="226823" y="238558"/>
                    <a:pt x="226016" y="232111"/>
                    <a:pt x="221980" y="228081"/>
                  </a:cubicBezTo>
                  <a:close/>
                  <a:moveTo>
                    <a:pt x="290592" y="128950"/>
                  </a:moveTo>
                  <a:cubicBezTo>
                    <a:pt x="284941" y="128950"/>
                    <a:pt x="280098" y="133786"/>
                    <a:pt x="280098" y="139428"/>
                  </a:cubicBezTo>
                  <a:cubicBezTo>
                    <a:pt x="280098" y="145875"/>
                    <a:pt x="284941" y="150711"/>
                    <a:pt x="290592" y="150711"/>
                  </a:cubicBezTo>
                  <a:lnTo>
                    <a:pt x="484319" y="150711"/>
                  </a:lnTo>
                  <a:cubicBezTo>
                    <a:pt x="490777" y="150711"/>
                    <a:pt x="495620" y="145875"/>
                    <a:pt x="495620" y="139428"/>
                  </a:cubicBezTo>
                  <a:cubicBezTo>
                    <a:pt x="495620" y="133786"/>
                    <a:pt x="490777" y="128950"/>
                    <a:pt x="484319" y="128950"/>
                  </a:cubicBezTo>
                  <a:close/>
                  <a:moveTo>
                    <a:pt x="221980" y="78176"/>
                  </a:moveTo>
                  <a:cubicBezTo>
                    <a:pt x="217136" y="74147"/>
                    <a:pt x="210679" y="74147"/>
                    <a:pt x="206643" y="78982"/>
                  </a:cubicBezTo>
                  <a:lnTo>
                    <a:pt x="139645" y="157158"/>
                  </a:lnTo>
                  <a:lnTo>
                    <a:pt x="98478" y="126533"/>
                  </a:lnTo>
                  <a:cubicBezTo>
                    <a:pt x="93635" y="123309"/>
                    <a:pt x="87178" y="124115"/>
                    <a:pt x="83142" y="128950"/>
                  </a:cubicBezTo>
                  <a:cubicBezTo>
                    <a:pt x="79913" y="133786"/>
                    <a:pt x="80720" y="140233"/>
                    <a:pt x="85563" y="143457"/>
                  </a:cubicBezTo>
                  <a:lnTo>
                    <a:pt x="134802" y="180530"/>
                  </a:lnTo>
                  <a:cubicBezTo>
                    <a:pt x="136417" y="182142"/>
                    <a:pt x="138838" y="182948"/>
                    <a:pt x="141260" y="182948"/>
                  </a:cubicBezTo>
                  <a:cubicBezTo>
                    <a:pt x="143681" y="182948"/>
                    <a:pt x="146910" y="181336"/>
                    <a:pt x="149332" y="178919"/>
                  </a:cubicBezTo>
                  <a:lnTo>
                    <a:pt x="222787" y="92683"/>
                  </a:lnTo>
                  <a:cubicBezTo>
                    <a:pt x="226823" y="88653"/>
                    <a:pt x="226016" y="81400"/>
                    <a:pt x="221980" y="78176"/>
                  </a:cubicBezTo>
                  <a:close/>
                  <a:moveTo>
                    <a:pt x="131573" y="0"/>
                  </a:moveTo>
                  <a:lnTo>
                    <a:pt x="450417" y="0"/>
                  </a:lnTo>
                  <a:cubicBezTo>
                    <a:pt x="523065" y="0"/>
                    <a:pt x="581183" y="58834"/>
                    <a:pt x="581183" y="130562"/>
                  </a:cubicBezTo>
                  <a:lnTo>
                    <a:pt x="581183" y="395716"/>
                  </a:lnTo>
                  <a:cubicBezTo>
                    <a:pt x="568268" y="350584"/>
                    <a:pt x="533558" y="315122"/>
                    <a:pt x="489970" y="299003"/>
                  </a:cubicBezTo>
                  <a:cubicBezTo>
                    <a:pt x="493198" y="297392"/>
                    <a:pt x="495620" y="294168"/>
                    <a:pt x="495620" y="290138"/>
                  </a:cubicBezTo>
                  <a:cubicBezTo>
                    <a:pt x="495620" y="284497"/>
                    <a:pt x="490777" y="279661"/>
                    <a:pt x="484319" y="279661"/>
                  </a:cubicBezTo>
                  <a:lnTo>
                    <a:pt x="290592" y="279661"/>
                  </a:lnTo>
                  <a:cubicBezTo>
                    <a:pt x="284941" y="279661"/>
                    <a:pt x="280098" y="284497"/>
                    <a:pt x="280098" y="290138"/>
                  </a:cubicBezTo>
                  <a:cubicBezTo>
                    <a:pt x="280098" y="295780"/>
                    <a:pt x="284941" y="300615"/>
                    <a:pt x="290592" y="300615"/>
                  </a:cubicBezTo>
                  <a:lnTo>
                    <a:pt x="384227" y="300615"/>
                  </a:lnTo>
                  <a:cubicBezTo>
                    <a:pt x="329337" y="323182"/>
                    <a:pt x="290592" y="376374"/>
                    <a:pt x="290592" y="438431"/>
                  </a:cubicBezTo>
                  <a:cubicBezTo>
                    <a:pt x="290592" y="439237"/>
                    <a:pt x="291399" y="440043"/>
                    <a:pt x="291399" y="440849"/>
                  </a:cubicBezTo>
                  <a:lnTo>
                    <a:pt x="290592" y="440849"/>
                  </a:lnTo>
                  <a:cubicBezTo>
                    <a:pt x="290592" y="448908"/>
                    <a:pt x="293013" y="461803"/>
                    <a:pt x="293013" y="461803"/>
                  </a:cubicBezTo>
                  <a:cubicBezTo>
                    <a:pt x="301892" y="518219"/>
                    <a:pt x="343059" y="564157"/>
                    <a:pt x="396335" y="580276"/>
                  </a:cubicBezTo>
                  <a:lnTo>
                    <a:pt x="131573" y="580276"/>
                  </a:lnTo>
                  <a:cubicBezTo>
                    <a:pt x="58926" y="580276"/>
                    <a:pt x="0" y="521443"/>
                    <a:pt x="0" y="449714"/>
                  </a:cubicBezTo>
                  <a:lnTo>
                    <a:pt x="0" y="130562"/>
                  </a:lnTo>
                  <a:cubicBezTo>
                    <a:pt x="0" y="58834"/>
                    <a:pt x="58926" y="0"/>
                    <a:pt x="131573"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a:p>
          </p:txBody>
        </p:sp>
        <p:sp>
          <p:nvSpPr>
            <p:cNvPr id="18" name="i$ľîḓê">
              <a:extLst>
                <a:ext uri="{FF2B5EF4-FFF2-40B4-BE49-F238E27FC236}">
                  <a16:creationId xmlns:a16="http://schemas.microsoft.com/office/drawing/2014/main" id="{FE27FA7A-92DC-4AB3-AC35-6016CF265FC5}"/>
                </a:ext>
              </a:extLst>
            </p:cNvPr>
            <p:cNvSpPr/>
            <p:nvPr/>
          </p:nvSpPr>
          <p:spPr bwMode="auto">
            <a:xfrm>
              <a:off x="4162426" y="2260601"/>
              <a:ext cx="3891792" cy="331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defTabSz="914400">
                <a:lnSpc>
                  <a:spcPct val="150000"/>
                </a:lnSpc>
                <a:buClr>
                  <a:schemeClr val="accent1"/>
                </a:buClr>
                <a:buSzPct val="150000"/>
              </a:pPr>
              <a:r>
                <a:rPr lang="en-US" altLang="zh-CN" b="1" dirty="0" err="1"/>
                <a:t>eMBB</a:t>
              </a:r>
              <a:r>
                <a:rPr lang="en-US" altLang="zh-CN" dirty="0"/>
                <a:t> </a:t>
              </a:r>
            </a:p>
            <a:p>
              <a:pPr defTabSz="914400">
                <a:lnSpc>
                  <a:spcPct val="150000"/>
                </a:lnSpc>
                <a:buClr>
                  <a:schemeClr val="accent1"/>
                </a:buClr>
                <a:buSzPct val="150000"/>
              </a:pPr>
              <a:r>
                <a:rPr lang="zh-CN" altLang="en-US" dirty="0"/>
                <a:t>       </a:t>
              </a:r>
              <a:r>
                <a:rPr lang="zh-CN" altLang="en-US" dirty="0">
                  <a:solidFill>
                    <a:srgbClr val="FF0000"/>
                  </a:solidFill>
                </a:rPr>
                <a:t>增强移动宽带</a:t>
              </a:r>
              <a:r>
                <a:rPr lang="zh-CN" altLang="en-US" dirty="0"/>
                <a:t>，顾名思义是针对的是大流量移动宽带业务；此使用方案涵盖了一系列案例，包括</a:t>
              </a:r>
              <a:r>
                <a:rPr lang="zh-CN" altLang="en-US" dirty="0">
                  <a:solidFill>
                    <a:srgbClr val="FF0000"/>
                  </a:solidFill>
                </a:rPr>
                <a:t>广域覆盖和热点</a:t>
              </a:r>
              <a:r>
                <a:rPr lang="zh-CN" altLang="en-US" dirty="0"/>
                <a:t>。</a:t>
              </a:r>
              <a:endParaRPr lang="en-US" altLang="zh-CN" sz="1200" dirty="0"/>
            </a:p>
          </p:txBody>
        </p:sp>
        <p:sp>
          <p:nvSpPr>
            <p:cNvPr id="19" name="i$ľîḓê">
              <a:extLst>
                <a:ext uri="{FF2B5EF4-FFF2-40B4-BE49-F238E27FC236}">
                  <a16:creationId xmlns:a16="http://schemas.microsoft.com/office/drawing/2014/main" id="{7E7A6222-77A6-4232-B76D-D3C9D4855C2D}"/>
                </a:ext>
              </a:extLst>
            </p:cNvPr>
            <p:cNvSpPr/>
            <p:nvPr/>
          </p:nvSpPr>
          <p:spPr bwMode="auto">
            <a:xfrm>
              <a:off x="829901" y="2931937"/>
              <a:ext cx="3175722" cy="201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defTabSz="914400">
                <a:lnSpc>
                  <a:spcPct val="150000"/>
                </a:lnSpc>
                <a:buClr>
                  <a:schemeClr val="accent1"/>
                </a:buClr>
                <a:buSzPct val="150000"/>
              </a:pPr>
              <a:r>
                <a:rPr lang="en-US" altLang="zh-CN" sz="1600" b="1" dirty="0"/>
                <a:t>URLLC</a:t>
              </a:r>
            </a:p>
            <a:p>
              <a:pPr algn="ctr" defTabSz="914400">
                <a:lnSpc>
                  <a:spcPct val="150000"/>
                </a:lnSpc>
                <a:buClr>
                  <a:schemeClr val="accent1"/>
                </a:buClr>
                <a:buSzPct val="150000"/>
              </a:pPr>
              <a:r>
                <a:rPr lang="zh-CN" altLang="en-US" dirty="0">
                  <a:solidFill>
                    <a:srgbClr val="FF0000"/>
                  </a:solidFill>
                </a:rPr>
                <a:t>高可靠低时延通信</a:t>
              </a:r>
              <a:r>
                <a:rPr lang="zh-CN" altLang="en-US" dirty="0"/>
                <a:t>，例如无人驾驶等业务</a:t>
              </a:r>
              <a:endParaRPr lang="en-US" altLang="zh-CN" sz="1100" dirty="0"/>
            </a:p>
          </p:txBody>
        </p:sp>
        <p:sp>
          <p:nvSpPr>
            <p:cNvPr id="20" name="i$ľîḓê">
              <a:extLst>
                <a:ext uri="{FF2B5EF4-FFF2-40B4-BE49-F238E27FC236}">
                  <a16:creationId xmlns:a16="http://schemas.microsoft.com/office/drawing/2014/main" id="{61681A39-58B8-42E2-83BC-C753213F4CB9}"/>
                </a:ext>
              </a:extLst>
            </p:cNvPr>
            <p:cNvSpPr/>
            <p:nvPr/>
          </p:nvSpPr>
          <p:spPr bwMode="auto">
            <a:xfrm>
              <a:off x="8186376" y="2829150"/>
              <a:ext cx="3175723" cy="2122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normAutofit fontScale="925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defTabSz="914400">
                <a:lnSpc>
                  <a:spcPct val="150000"/>
                </a:lnSpc>
                <a:buClr>
                  <a:schemeClr val="accent1"/>
                </a:buClr>
                <a:buSzPct val="150000"/>
              </a:pPr>
              <a:r>
                <a:rPr lang="en-US" altLang="zh-CN" b="1" dirty="0" err="1"/>
                <a:t>mMTC</a:t>
              </a:r>
              <a:endParaRPr lang="en-US" altLang="zh-CN" b="1" dirty="0"/>
            </a:p>
            <a:p>
              <a:pPr algn="ctr" defTabSz="914400">
                <a:lnSpc>
                  <a:spcPct val="150000"/>
                </a:lnSpc>
                <a:buClr>
                  <a:schemeClr val="accent1"/>
                </a:buClr>
                <a:buSzPct val="150000"/>
              </a:pPr>
              <a:r>
                <a:rPr lang="zh-CN" altLang="en-US" dirty="0"/>
                <a:t>       </a:t>
              </a:r>
              <a:r>
                <a:rPr lang="zh-CN" altLang="en-US" dirty="0">
                  <a:solidFill>
                    <a:srgbClr val="FF0000"/>
                  </a:solidFill>
                </a:rPr>
                <a:t>海量物联</a:t>
              </a:r>
              <a:r>
                <a:rPr lang="zh-CN" altLang="en-US" dirty="0"/>
                <a:t>，针对大规模物联网业务；</a:t>
              </a:r>
              <a:r>
                <a:rPr lang="en-US" altLang="zh-CN" dirty="0"/>
                <a:t>5G</a:t>
              </a:r>
              <a:r>
                <a:rPr lang="zh-CN" altLang="en-US" dirty="0"/>
                <a:t>强大的连接能力可以快速促进各垂直行业的深度融合（例如智慧城市、智能家居、环境监测等） 。</a:t>
              </a:r>
              <a:endParaRPr lang="en-US" altLang="zh-CN" sz="1100" dirty="0"/>
            </a:p>
          </p:txBody>
        </p:sp>
      </p:grpSp>
    </p:spTree>
    <p:extLst>
      <p:ext uri="{BB962C8B-B14F-4D97-AF65-F5344CB8AC3E}">
        <p14:creationId xmlns:p14="http://schemas.microsoft.com/office/powerpoint/2010/main" val="2108822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a:xfrm>
            <a:off x="359373" y="-128520"/>
            <a:ext cx="10850563" cy="1028699"/>
          </a:xfrm>
        </p:spPr>
        <p:txBody>
          <a:bodyPr>
            <a:normAutofit/>
          </a:bodyPr>
          <a:lstStyle/>
          <a:p>
            <a:r>
              <a:rPr lang="zh-CN" altLang="en-US" sz="2400" dirty="0"/>
              <a:t>软件定义网络（</a:t>
            </a:r>
            <a:r>
              <a:rPr lang="en-US" altLang="zh-CN" sz="2400" dirty="0"/>
              <a:t>SDN</a:t>
            </a:r>
            <a:r>
              <a:rPr lang="zh-CN" altLang="en-US" sz="2400" dirty="0"/>
              <a:t>）</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pPr/>
              <a:t>40</a:t>
            </a:fld>
            <a:endParaRPr lang="zh-CN" altLang="en-US"/>
          </a:p>
        </p:txBody>
      </p:sp>
      <p:sp>
        <p:nvSpPr>
          <p:cNvPr id="6" name="矩形 5">
            <a:extLst>
              <a:ext uri="{FF2B5EF4-FFF2-40B4-BE49-F238E27FC236}">
                <a16:creationId xmlns:a16="http://schemas.microsoft.com/office/drawing/2014/main" id="{2D85BB2E-8F04-4C7A-BA12-2A187ED94CF3}"/>
              </a:ext>
            </a:extLst>
          </p:cNvPr>
          <p:cNvSpPr/>
          <p:nvPr/>
        </p:nvSpPr>
        <p:spPr>
          <a:xfrm>
            <a:off x="1239592" y="1312196"/>
            <a:ext cx="9400674" cy="2535951"/>
          </a:xfrm>
          <a:prstGeom prst="rect">
            <a:avLst/>
          </a:prstGeom>
        </p:spPr>
        <p:txBody>
          <a:bodyPr wrap="square">
            <a:spAutoFit/>
          </a:bodyPr>
          <a:lstStyle/>
          <a:p>
            <a:pPr>
              <a:lnSpc>
                <a:spcPct val="150000"/>
              </a:lnSpc>
            </a:pPr>
            <a:r>
              <a:rPr lang="en-US" altLang="zh-CN" dirty="0">
                <a:solidFill>
                  <a:srgbClr val="C00000"/>
                </a:solidFill>
              </a:rPr>
              <a:t>SDN:</a:t>
            </a:r>
            <a:r>
              <a:rPr lang="zh-CN" altLang="en-US" dirty="0">
                <a:solidFill>
                  <a:srgbClr val="C00000"/>
                </a:solidFill>
              </a:rPr>
              <a:t>      </a:t>
            </a:r>
            <a:endParaRPr lang="en-US" altLang="zh-CN" dirty="0">
              <a:solidFill>
                <a:srgbClr val="C00000"/>
              </a:solidFill>
            </a:endParaRPr>
          </a:p>
          <a:p>
            <a:pPr>
              <a:lnSpc>
                <a:spcPct val="150000"/>
              </a:lnSpc>
            </a:pPr>
            <a:r>
              <a:rPr lang="en-US" altLang="zh-CN" dirty="0"/>
              <a:t>       </a:t>
            </a:r>
            <a:r>
              <a:rPr lang="zh-CN" altLang="en-US" dirty="0"/>
              <a:t>支持</a:t>
            </a:r>
            <a:r>
              <a:rPr lang="en-US" altLang="zh-CN" dirty="0"/>
              <a:t>SDN</a:t>
            </a:r>
            <a:r>
              <a:rPr lang="zh-CN" altLang="en-US" dirty="0"/>
              <a:t>的动机是网络的可编程性。将网络设备的控制面与数据面分离开来，从而实现了网络流量的灵活控制，使网络变得更加智能，使得网络部署变得灵活。</a:t>
            </a:r>
            <a:endParaRPr lang="en-US" altLang="zh-CN" dirty="0"/>
          </a:p>
          <a:p>
            <a:pPr>
              <a:lnSpc>
                <a:spcPct val="150000"/>
              </a:lnSpc>
            </a:pPr>
            <a:r>
              <a:rPr lang="en-US" altLang="zh-CN" dirty="0"/>
              <a:t>       SDN</a:t>
            </a:r>
            <a:r>
              <a:rPr lang="zh-CN" altLang="en-US" dirty="0"/>
              <a:t>技术是针对</a:t>
            </a:r>
            <a:r>
              <a:rPr lang="en-US" altLang="zh-CN" dirty="0"/>
              <a:t>EPC</a:t>
            </a:r>
            <a:r>
              <a:rPr lang="zh-CN" altLang="en-US" dirty="0"/>
              <a:t>控制平面与用户平面耦合问题提出的解决方案，将用户平面和控制平面解耦可以使得部署用户平面功能变得更灵活，可以将用户平面功能部署在离用户无线接入网更近的地方，从而提高用户服务质量体验，比如降低时延等。</a:t>
            </a:r>
            <a:endParaRPr lang="en-US" altLang="zh-CN" dirty="0"/>
          </a:p>
        </p:txBody>
      </p:sp>
      <p:pic>
        <p:nvPicPr>
          <p:cNvPr id="5" name="图片 4">
            <a:extLst>
              <a:ext uri="{FF2B5EF4-FFF2-40B4-BE49-F238E27FC236}">
                <a16:creationId xmlns:a16="http://schemas.microsoft.com/office/drawing/2014/main" id="{9CD30086-CA18-4024-89E5-523D7BD4178C}"/>
              </a:ext>
            </a:extLst>
          </p:cNvPr>
          <p:cNvPicPr>
            <a:picLocks noChangeAspect="1"/>
          </p:cNvPicPr>
          <p:nvPr/>
        </p:nvPicPr>
        <p:blipFill>
          <a:blip r:embed="rId3"/>
          <a:stretch>
            <a:fillRect/>
          </a:stretch>
        </p:blipFill>
        <p:spPr>
          <a:xfrm>
            <a:off x="3230405" y="4099224"/>
            <a:ext cx="5419048" cy="2342857"/>
          </a:xfrm>
          <a:prstGeom prst="rect">
            <a:avLst/>
          </a:prstGeom>
        </p:spPr>
      </p:pic>
    </p:spTree>
    <p:extLst>
      <p:ext uri="{BB962C8B-B14F-4D97-AF65-F5344CB8AC3E}">
        <p14:creationId xmlns:p14="http://schemas.microsoft.com/office/powerpoint/2010/main" val="2903917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E8F03-A58F-4C36-8017-BF959FAEDEF9}"/>
              </a:ext>
            </a:extLst>
          </p:cNvPr>
          <p:cNvSpPr>
            <a:spLocks noGrp="1"/>
          </p:cNvSpPr>
          <p:nvPr>
            <p:ph type="title"/>
          </p:nvPr>
        </p:nvSpPr>
        <p:spPr/>
        <p:txBody>
          <a:bodyPr>
            <a:normAutofit/>
          </a:bodyPr>
          <a:lstStyle/>
          <a:p>
            <a:r>
              <a:rPr lang="zh-CN" altLang="en-US" sz="2400" dirty="0"/>
              <a:t>网络功能虚拟化</a:t>
            </a:r>
            <a:r>
              <a:rPr lang="en-US" altLang="zh-CN" sz="2400" dirty="0"/>
              <a:t>(NFV)</a:t>
            </a:r>
            <a:endParaRPr lang="zh-CN" altLang="en-US" sz="2400" dirty="0"/>
          </a:p>
        </p:txBody>
      </p:sp>
      <p:sp>
        <p:nvSpPr>
          <p:cNvPr id="4" name="灯片编号占位符 3">
            <a:extLst>
              <a:ext uri="{FF2B5EF4-FFF2-40B4-BE49-F238E27FC236}">
                <a16:creationId xmlns:a16="http://schemas.microsoft.com/office/drawing/2014/main" id="{B9625F88-8CA5-4B01-9798-BEB2B792D619}"/>
              </a:ext>
            </a:extLst>
          </p:cNvPr>
          <p:cNvSpPr>
            <a:spLocks noGrp="1"/>
          </p:cNvSpPr>
          <p:nvPr>
            <p:ph type="sldNum" sz="quarter" idx="12"/>
          </p:nvPr>
        </p:nvSpPr>
        <p:spPr/>
        <p:txBody>
          <a:bodyPr/>
          <a:lstStyle/>
          <a:p>
            <a:fld id="{5DD3DB80-B894-403A-B48E-6FDC1A72010E}" type="slidenum">
              <a:rPr lang="zh-CN" altLang="en-US" smtClean="0"/>
              <a:pPr/>
              <a:t>41</a:t>
            </a:fld>
            <a:endParaRPr lang="zh-CN" altLang="en-US"/>
          </a:p>
        </p:txBody>
      </p:sp>
      <p:sp>
        <p:nvSpPr>
          <p:cNvPr id="5" name="矩形 4">
            <a:extLst>
              <a:ext uri="{FF2B5EF4-FFF2-40B4-BE49-F238E27FC236}">
                <a16:creationId xmlns:a16="http://schemas.microsoft.com/office/drawing/2014/main" id="{DD04E1D3-C27C-472E-B9C3-4ECFE37EA0DA}"/>
              </a:ext>
            </a:extLst>
          </p:cNvPr>
          <p:cNvSpPr/>
          <p:nvPr/>
        </p:nvSpPr>
        <p:spPr>
          <a:xfrm>
            <a:off x="2272664" y="2422398"/>
            <a:ext cx="7927976" cy="1289456"/>
          </a:xfrm>
          <a:prstGeom prst="rect">
            <a:avLst/>
          </a:prstGeom>
        </p:spPr>
        <p:txBody>
          <a:bodyPr wrap="square">
            <a:spAutoFit/>
          </a:bodyPr>
          <a:lstStyle/>
          <a:p>
            <a:pPr>
              <a:lnSpc>
                <a:spcPct val="150000"/>
              </a:lnSpc>
            </a:pPr>
            <a:r>
              <a:rPr lang="en-US" altLang="zh-CN" dirty="0">
                <a:solidFill>
                  <a:srgbClr val="C00000"/>
                </a:solidFill>
              </a:rPr>
              <a:t>NFV:</a:t>
            </a:r>
          </a:p>
          <a:p>
            <a:pPr>
              <a:lnSpc>
                <a:spcPct val="150000"/>
              </a:lnSpc>
            </a:pPr>
            <a:r>
              <a:rPr lang="en-US" altLang="zh-CN" dirty="0"/>
              <a:t>      </a:t>
            </a:r>
            <a:r>
              <a:rPr lang="zh-CN" altLang="zh-CN" dirty="0"/>
              <a:t>当应用于</a:t>
            </a:r>
            <a:r>
              <a:rPr lang="en-US" altLang="zh-CN" dirty="0"/>
              <a:t>NGC</a:t>
            </a:r>
            <a:r>
              <a:rPr lang="zh-CN" altLang="zh-CN" dirty="0"/>
              <a:t>时，</a:t>
            </a:r>
            <a:r>
              <a:rPr lang="en-US" altLang="zh-CN" dirty="0"/>
              <a:t>NFV</a:t>
            </a:r>
            <a:r>
              <a:rPr lang="zh-CN" altLang="zh-CN" dirty="0"/>
              <a:t>架构定义了虚拟化软件功能如何通过创建虚拟机来共享计算，存储和网络的公共物理资源。</a:t>
            </a:r>
            <a:endParaRPr lang="en-US" altLang="zh-CN" dirty="0"/>
          </a:p>
        </p:txBody>
      </p:sp>
    </p:spTree>
    <p:extLst>
      <p:ext uri="{BB962C8B-B14F-4D97-AF65-F5344CB8AC3E}">
        <p14:creationId xmlns:p14="http://schemas.microsoft.com/office/powerpoint/2010/main" val="380238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AF2537F-F7D9-4634-8FD4-3B540CE8550D}"/>
              </a:ext>
            </a:extLst>
          </p:cNvPr>
          <p:cNvSpPr>
            <a:spLocks noGrp="1"/>
          </p:cNvSpPr>
          <p:nvPr>
            <p:ph type="sldNum" sz="quarter" idx="12"/>
          </p:nvPr>
        </p:nvSpPr>
        <p:spPr/>
        <p:txBody>
          <a:bodyPr/>
          <a:lstStyle/>
          <a:p>
            <a:fld id="{5DD3DB80-B894-403A-B48E-6FDC1A72010E}" type="slidenum">
              <a:rPr lang="zh-CN" altLang="en-US" smtClean="0"/>
              <a:pPr/>
              <a:t>42</a:t>
            </a:fld>
            <a:endParaRPr lang="zh-CN" altLang="en-US"/>
          </a:p>
        </p:txBody>
      </p:sp>
      <p:sp>
        <p:nvSpPr>
          <p:cNvPr id="4" name="标题 3">
            <a:extLst>
              <a:ext uri="{FF2B5EF4-FFF2-40B4-BE49-F238E27FC236}">
                <a16:creationId xmlns:a16="http://schemas.microsoft.com/office/drawing/2014/main" id="{76FEEF3E-3FD6-43B6-AEEB-7F8DCD88EE5C}"/>
              </a:ext>
            </a:extLst>
          </p:cNvPr>
          <p:cNvSpPr>
            <a:spLocks noGrp="1"/>
          </p:cNvSpPr>
          <p:nvPr>
            <p:ph type="title"/>
          </p:nvPr>
        </p:nvSpPr>
        <p:spPr/>
        <p:txBody>
          <a:bodyPr>
            <a:normAutofit/>
          </a:bodyPr>
          <a:lstStyle/>
          <a:p>
            <a:r>
              <a:rPr lang="en-US" altLang="zh-CN" sz="2400" dirty="0"/>
              <a:t>C. </a:t>
            </a:r>
            <a:r>
              <a:rPr lang="zh-CN" altLang="zh-CN" sz="2400" b="0" dirty="0"/>
              <a:t>网络切片</a:t>
            </a:r>
            <a:endParaRPr lang="zh-CN" altLang="en-US" sz="2400" b="0" dirty="0"/>
          </a:p>
        </p:txBody>
      </p:sp>
      <p:sp>
        <p:nvSpPr>
          <p:cNvPr id="32" name="矩形 31">
            <a:extLst>
              <a:ext uri="{FF2B5EF4-FFF2-40B4-BE49-F238E27FC236}">
                <a16:creationId xmlns:a16="http://schemas.microsoft.com/office/drawing/2014/main" id="{2F4CA34A-69C8-4CE8-B6CB-91D80F1B3EBB}"/>
              </a:ext>
            </a:extLst>
          </p:cNvPr>
          <p:cNvSpPr/>
          <p:nvPr/>
        </p:nvSpPr>
        <p:spPr>
          <a:xfrm>
            <a:off x="1168054" y="2233809"/>
            <a:ext cx="9854302" cy="2120452"/>
          </a:xfrm>
          <a:prstGeom prst="rect">
            <a:avLst/>
          </a:prstGeom>
        </p:spPr>
        <p:txBody>
          <a:bodyPr wrap="square">
            <a:spAutoFit/>
          </a:bodyPr>
          <a:lstStyle/>
          <a:p>
            <a:pPr>
              <a:lnSpc>
                <a:spcPct val="150000"/>
              </a:lnSpc>
            </a:pPr>
            <a:r>
              <a:rPr lang="zh-CN" altLang="en-US" dirty="0"/>
              <a:t>        新的核心网络将允许网络运营商定义调整到具有特定服务水平协议和</a:t>
            </a:r>
            <a:r>
              <a:rPr lang="en-US" altLang="zh-CN" dirty="0"/>
              <a:t>KPI</a:t>
            </a:r>
            <a:r>
              <a:rPr lang="zh-CN" altLang="en-US" dirty="0"/>
              <a:t>的</a:t>
            </a:r>
            <a:r>
              <a:rPr lang="zh-CN" altLang="en-US" dirty="0">
                <a:solidFill>
                  <a:srgbClr val="C00000"/>
                </a:solidFill>
              </a:rPr>
              <a:t>网络片</a:t>
            </a:r>
            <a:r>
              <a:rPr lang="zh-CN" altLang="en-US" dirty="0"/>
              <a:t>。</a:t>
            </a:r>
            <a:endParaRPr lang="en-US" altLang="zh-CN" dirty="0"/>
          </a:p>
          <a:p>
            <a:pPr>
              <a:lnSpc>
                <a:spcPct val="150000"/>
              </a:lnSpc>
            </a:pPr>
            <a:endParaRPr lang="en-US" altLang="zh-CN" dirty="0"/>
          </a:p>
          <a:p>
            <a:pPr>
              <a:lnSpc>
                <a:spcPct val="150000"/>
              </a:lnSpc>
            </a:pPr>
            <a:r>
              <a:rPr lang="zh-CN" altLang="en-US" dirty="0"/>
              <a:t>        把运营商的物理网络切分成</a:t>
            </a:r>
            <a:r>
              <a:rPr lang="zh-CN" altLang="en-US" dirty="0">
                <a:solidFill>
                  <a:srgbClr val="FF0000"/>
                </a:solidFill>
              </a:rPr>
              <a:t>多个虚拟网络</a:t>
            </a:r>
            <a:r>
              <a:rPr lang="zh-CN" altLang="en-US" dirty="0"/>
              <a:t>，每个网络适应不同的服务需求，以适应不同的场景。通过网络切片技术在一个独立的物理网络上切分出多个逻辑网络，从而避免了为每一个服务建设一个专用的物理网络，这样可以大大节省部署的成本。</a:t>
            </a:r>
          </a:p>
        </p:txBody>
      </p:sp>
    </p:spTree>
    <p:extLst>
      <p:ext uri="{BB962C8B-B14F-4D97-AF65-F5344CB8AC3E}">
        <p14:creationId xmlns:p14="http://schemas.microsoft.com/office/powerpoint/2010/main" val="3587052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181682" y="2978503"/>
            <a:ext cx="9582571" cy="1142533"/>
          </a:xfrm>
        </p:spPr>
        <p:txBody>
          <a:bodyPr>
            <a:normAutofit/>
          </a:bodyPr>
          <a:lstStyle/>
          <a:p>
            <a:r>
              <a:rPr lang="en-US" altLang="zh-CN" sz="3200" dirty="0"/>
              <a:t>DEPLOYMENT</a:t>
            </a:r>
            <a:r>
              <a:rPr lang="zh-CN" altLang="zh-CN" sz="3200" dirty="0"/>
              <a:t>（部署）</a:t>
            </a:r>
            <a:endParaRPr lang="zh-CN" altLang="en-US" sz="3600" dirty="0"/>
          </a:p>
        </p:txBody>
      </p:sp>
      <p:sp>
        <p:nvSpPr>
          <p:cNvPr id="4" name="文本框 3">
            <a:extLst>
              <a:ext uri="{FF2B5EF4-FFF2-40B4-BE49-F238E27FC236}">
                <a16:creationId xmlns:a16="http://schemas.microsoft.com/office/drawing/2014/main" id="{04F69230-F3A6-4586-9371-A858F4763E9F}"/>
              </a:ext>
            </a:extLst>
          </p:cNvPr>
          <p:cNvSpPr txBox="1"/>
          <p:nvPr/>
        </p:nvSpPr>
        <p:spPr>
          <a:xfrm>
            <a:off x="669924" y="112395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/08</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635186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AF2537F-F7D9-4634-8FD4-3B540CE8550D}"/>
              </a:ext>
            </a:extLst>
          </p:cNvPr>
          <p:cNvSpPr>
            <a:spLocks noGrp="1"/>
          </p:cNvSpPr>
          <p:nvPr>
            <p:ph type="sldNum" sz="quarter" idx="12"/>
          </p:nvPr>
        </p:nvSpPr>
        <p:spPr/>
        <p:txBody>
          <a:bodyPr/>
          <a:lstStyle/>
          <a:p>
            <a:fld id="{5DD3DB80-B894-403A-B48E-6FDC1A72010E}" type="slidenum">
              <a:rPr lang="zh-CN" altLang="en-US" smtClean="0"/>
              <a:pPr/>
              <a:t>44</a:t>
            </a:fld>
            <a:endParaRPr lang="zh-CN" altLang="en-US"/>
          </a:p>
        </p:txBody>
      </p:sp>
      <p:sp>
        <p:nvSpPr>
          <p:cNvPr id="4" name="标题 3">
            <a:extLst>
              <a:ext uri="{FF2B5EF4-FFF2-40B4-BE49-F238E27FC236}">
                <a16:creationId xmlns:a16="http://schemas.microsoft.com/office/drawing/2014/main" id="{76FEEF3E-3FD6-43B6-AEEB-7F8DCD88EE5C}"/>
              </a:ext>
            </a:extLst>
          </p:cNvPr>
          <p:cNvSpPr>
            <a:spLocks noGrp="1"/>
          </p:cNvSpPr>
          <p:nvPr>
            <p:ph type="title"/>
          </p:nvPr>
        </p:nvSpPr>
        <p:spPr/>
        <p:txBody>
          <a:bodyPr/>
          <a:lstStyle/>
          <a:p>
            <a:r>
              <a:rPr lang="zh-CN" altLang="zh-CN" dirty="0"/>
              <a:t>部署挑战</a:t>
            </a:r>
            <a:endParaRPr lang="zh-CN" altLang="en-US" dirty="0"/>
          </a:p>
        </p:txBody>
      </p:sp>
      <p:sp>
        <p:nvSpPr>
          <p:cNvPr id="37" name="矩形 36">
            <a:extLst>
              <a:ext uri="{FF2B5EF4-FFF2-40B4-BE49-F238E27FC236}">
                <a16:creationId xmlns:a16="http://schemas.microsoft.com/office/drawing/2014/main" id="{6878BF6C-939F-4A05-8A36-7EBFBAC16576}"/>
              </a:ext>
            </a:extLst>
          </p:cNvPr>
          <p:cNvSpPr/>
          <p:nvPr/>
        </p:nvSpPr>
        <p:spPr>
          <a:xfrm>
            <a:off x="1194727" y="1648627"/>
            <a:ext cx="9802545" cy="3366947"/>
          </a:xfrm>
          <a:prstGeom prst="rect">
            <a:avLst/>
          </a:prstGeom>
        </p:spPr>
        <p:txBody>
          <a:bodyPr wrap="square">
            <a:spAutoFit/>
          </a:bodyPr>
          <a:lstStyle/>
          <a:p>
            <a:pPr marL="342900" indent="-342900">
              <a:lnSpc>
                <a:spcPct val="150000"/>
              </a:lnSpc>
              <a:buAutoNum type="arabicPeriod"/>
            </a:pPr>
            <a:r>
              <a:rPr lang="en-US" altLang="zh-CN" dirty="0">
                <a:latin typeface="+mn-ea"/>
                <a:cs typeface="Times New Roman" panose="02020603050405020304" pitchFamily="18" charset="0"/>
              </a:rPr>
              <a:t>NR</a:t>
            </a:r>
            <a:r>
              <a:rPr lang="zh-CN" altLang="zh-CN" dirty="0">
                <a:latin typeface="+mn-ea"/>
                <a:cs typeface="Times New Roman" panose="02020603050405020304" pitchFamily="18" charset="0"/>
              </a:rPr>
              <a:t>将部署在微波频段和更高的频段（</a:t>
            </a:r>
            <a:r>
              <a:rPr lang="en-US" altLang="zh-CN" dirty="0">
                <a:latin typeface="+mn-ea"/>
                <a:cs typeface="Times New Roman" panose="02020603050405020304" pitchFamily="18" charset="0"/>
              </a:rPr>
              <a:t>24.25</a:t>
            </a:r>
            <a:r>
              <a:rPr lang="zh-CN" altLang="zh-CN" dirty="0">
                <a:latin typeface="+mn-ea"/>
                <a:cs typeface="Times New Roman" panose="02020603050405020304" pitchFamily="18" charset="0"/>
              </a:rPr>
              <a:t>至</a:t>
            </a:r>
            <a:r>
              <a:rPr lang="en-US" altLang="zh-CN" dirty="0">
                <a:latin typeface="+mn-ea"/>
                <a:cs typeface="Times New Roman" panose="02020603050405020304" pitchFamily="18" charset="0"/>
              </a:rPr>
              <a:t>27.5GHz</a:t>
            </a:r>
            <a:r>
              <a:rPr lang="zh-CN" altLang="zh-CN" dirty="0">
                <a:latin typeface="+mn-ea"/>
                <a:cs typeface="Times New Roman" panose="02020603050405020304" pitchFamily="18" charset="0"/>
              </a:rPr>
              <a:t>）</a:t>
            </a:r>
            <a:r>
              <a:rPr lang="zh-CN" altLang="en-US" dirty="0">
                <a:latin typeface="+mn-ea"/>
                <a:cs typeface="Times New Roman" panose="02020603050405020304" pitchFamily="18" charset="0"/>
              </a:rPr>
              <a:t>。</a:t>
            </a:r>
            <a:endParaRPr lang="en-US" altLang="zh-CN" dirty="0">
              <a:latin typeface="+mn-ea"/>
              <a:cs typeface="Times New Roman" panose="02020603050405020304" pitchFamily="18" charset="0"/>
            </a:endParaRPr>
          </a:p>
          <a:p>
            <a:pPr marL="342900" indent="-342900">
              <a:lnSpc>
                <a:spcPct val="150000"/>
              </a:lnSpc>
              <a:buAutoNum type="arabicPeriod"/>
            </a:pPr>
            <a:r>
              <a:rPr lang="zh-CN" altLang="zh-CN" dirty="0"/>
              <a:t>需要使用具有多个天线元件的天线阵列，但是这些天线在现有结构上的放置</a:t>
            </a:r>
            <a:r>
              <a:rPr lang="zh-CN" altLang="en-US" dirty="0"/>
              <a:t>存在问题，</a:t>
            </a:r>
            <a:r>
              <a:rPr lang="zh-CN" altLang="zh-CN" dirty="0"/>
              <a:t>特别是由风荷载引起的部署问题。</a:t>
            </a:r>
            <a:endParaRPr lang="en-US" altLang="zh-CN" dirty="0"/>
          </a:p>
          <a:p>
            <a:pPr marL="342900" indent="-342900">
              <a:lnSpc>
                <a:spcPct val="150000"/>
              </a:lnSpc>
              <a:buAutoNum type="arabicPeriod"/>
            </a:pPr>
            <a:r>
              <a:rPr lang="zh-CN" altLang="zh-CN" dirty="0"/>
              <a:t>波束形成策略</a:t>
            </a:r>
            <a:r>
              <a:rPr lang="zh-CN" altLang="en-US" dirty="0"/>
              <a:t>中</a:t>
            </a:r>
            <a:r>
              <a:rPr lang="en-US" altLang="zh-CN" dirty="0"/>
              <a:t>RF</a:t>
            </a:r>
            <a:r>
              <a:rPr lang="zh-CN" altLang="zh-CN" dirty="0"/>
              <a:t>链的数量也受到</a:t>
            </a:r>
            <a:r>
              <a:rPr lang="en-US" altLang="zh-CN" dirty="0"/>
              <a:t>EIRP(</a:t>
            </a:r>
            <a:r>
              <a:rPr lang="zh-CN" altLang="en-US" dirty="0"/>
              <a:t>有效全向辐射功率</a:t>
            </a:r>
            <a:r>
              <a:rPr lang="en-US" altLang="zh-CN" dirty="0"/>
              <a:t>)</a:t>
            </a:r>
            <a:r>
              <a:rPr lang="zh-CN" altLang="zh-CN" dirty="0"/>
              <a:t>水平的限制。</a:t>
            </a:r>
            <a:endParaRPr lang="en-US" altLang="zh-CN" dirty="0"/>
          </a:p>
          <a:p>
            <a:pPr marL="342900" indent="-342900">
              <a:lnSpc>
                <a:spcPct val="150000"/>
              </a:lnSpc>
              <a:buAutoNum type="arabicPeriod"/>
            </a:pPr>
            <a:r>
              <a:rPr lang="zh-CN" altLang="zh-CN" dirty="0"/>
              <a:t>单流或多流传输对发射机使用的预编码算法有影响。</a:t>
            </a:r>
            <a:endParaRPr lang="en-US" altLang="zh-CN" dirty="0"/>
          </a:p>
          <a:p>
            <a:pPr marL="342900" indent="-342900">
              <a:lnSpc>
                <a:spcPct val="150000"/>
              </a:lnSpc>
              <a:buAutoNum type="arabicPeriod"/>
            </a:pPr>
            <a:r>
              <a:rPr lang="zh-CN" altLang="zh-CN" dirty="0"/>
              <a:t>信道测量在性能预测，信号处理算法，共存以及无线电的许多硬件</a:t>
            </a:r>
            <a:r>
              <a:rPr lang="en-US" altLang="zh-CN" dirty="0"/>
              <a:t>/</a:t>
            </a:r>
            <a:r>
              <a:rPr lang="zh-CN" altLang="zh-CN" dirty="0"/>
              <a:t>软件要求中起着重要作用。</a:t>
            </a:r>
            <a:endParaRPr lang="en-US" altLang="zh-CN" dirty="0"/>
          </a:p>
          <a:p>
            <a:pPr marL="342900" indent="-342900">
              <a:lnSpc>
                <a:spcPct val="150000"/>
              </a:lnSpc>
              <a:buAutoNum type="arabicPeriod"/>
            </a:pPr>
            <a:r>
              <a:rPr lang="zh-CN" altLang="zh-CN" dirty="0"/>
              <a:t>当</a:t>
            </a:r>
            <a:r>
              <a:rPr lang="en-US" altLang="zh-CN" dirty="0"/>
              <a:t>5G NR</a:t>
            </a:r>
            <a:r>
              <a:rPr lang="zh-CN" altLang="zh-CN" dirty="0"/>
              <a:t>部署在重叠覆盖范围内时，将被定义以减轻小区间干扰的技术将对如何及时共享信道状态信息提出要求。</a:t>
            </a:r>
            <a:endParaRPr lang="en-US" altLang="zh-CN" dirty="0"/>
          </a:p>
        </p:txBody>
      </p:sp>
    </p:spTree>
    <p:extLst>
      <p:ext uri="{BB962C8B-B14F-4D97-AF65-F5344CB8AC3E}">
        <p14:creationId xmlns:p14="http://schemas.microsoft.com/office/powerpoint/2010/main" val="15107563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CE50B08-FC14-499D-AC3C-0398A48E2C89}"/>
              </a:ext>
            </a:extLst>
          </p:cNvPr>
          <p:cNvSpPr>
            <a:spLocks noGrp="1"/>
          </p:cNvSpPr>
          <p:nvPr>
            <p:ph type="sldNum" sz="quarter" idx="4294967295"/>
          </p:nvPr>
        </p:nvSpPr>
        <p:spPr>
          <a:xfrm>
            <a:off x="8610599" y="6240463"/>
            <a:ext cx="2909888" cy="206381"/>
          </a:xfrm>
        </p:spPr>
        <p:txBody>
          <a:bodyPr/>
          <a:lstStyle/>
          <a:p>
            <a:fld id="{5DD3DB80-B894-403A-B48E-6FDC1A72010E}" type="slidenum">
              <a:rPr lang="zh-CN" altLang="en-US" smtClean="0"/>
              <a:pPr/>
              <a:t>45</a:t>
            </a:fld>
            <a:endParaRPr lang="zh-CN" altLang="en-US"/>
          </a:p>
        </p:txBody>
      </p:sp>
      <p:sp>
        <p:nvSpPr>
          <p:cNvPr id="393" name="矩形 392">
            <a:extLst>
              <a:ext uri="{FF2B5EF4-FFF2-40B4-BE49-F238E27FC236}">
                <a16:creationId xmlns:a16="http://schemas.microsoft.com/office/drawing/2014/main" id="{E2069E31-5D46-42D1-A913-5302A9F67D6B}"/>
              </a:ext>
            </a:extLst>
          </p:cNvPr>
          <p:cNvSpPr/>
          <p:nvPr/>
        </p:nvSpPr>
        <p:spPr>
          <a:xfrm>
            <a:off x="1252911" y="2574130"/>
            <a:ext cx="9684588" cy="2120902"/>
          </a:xfrm>
          <a:prstGeom prst="rect">
            <a:avLst/>
          </a:prstGeom>
        </p:spPr>
        <p:txBody>
          <a:bodyPr wrap="square">
            <a:spAutoFit/>
          </a:bodyPr>
          <a:lstStyle/>
          <a:p>
            <a:pPr>
              <a:lnSpc>
                <a:spcPct val="150000"/>
              </a:lnSpc>
            </a:pPr>
            <a:r>
              <a:rPr lang="en-US" altLang="zh-CN" dirty="0">
                <a:latin typeface="+mn-ea"/>
                <a:cs typeface="Times New Roman" panose="02020603050405020304" pitchFamily="18" charset="0"/>
              </a:rPr>
              <a:t>7. </a:t>
            </a:r>
            <a:r>
              <a:rPr lang="zh-CN" altLang="zh-CN" dirty="0"/>
              <a:t>影响部署拓扑的关键决策是</a:t>
            </a:r>
            <a:r>
              <a:rPr lang="en-US" altLang="zh-CN" dirty="0"/>
              <a:t>5G NR</a:t>
            </a:r>
            <a:r>
              <a:rPr lang="zh-CN" altLang="zh-CN" dirty="0"/>
              <a:t>是否将部署在</a:t>
            </a:r>
            <a:r>
              <a:rPr lang="en-US" altLang="zh-CN" dirty="0"/>
              <a:t>C-RAN</a:t>
            </a:r>
            <a:r>
              <a:rPr lang="zh-CN" altLang="zh-CN" dirty="0"/>
              <a:t>架构中。</a:t>
            </a:r>
            <a:endParaRPr lang="en-US" altLang="zh-CN" dirty="0"/>
          </a:p>
          <a:p>
            <a:pPr>
              <a:lnSpc>
                <a:spcPct val="150000"/>
              </a:lnSpc>
            </a:pPr>
            <a:r>
              <a:rPr lang="en-US" altLang="zh-CN" dirty="0">
                <a:latin typeface="+mn-ea"/>
              </a:rPr>
              <a:t>8. </a:t>
            </a:r>
            <a:r>
              <a:rPr lang="zh-CN" altLang="zh-CN" dirty="0"/>
              <a:t>如果</a:t>
            </a:r>
            <a:r>
              <a:rPr lang="en-US" altLang="zh-CN" dirty="0"/>
              <a:t>5G NR</a:t>
            </a:r>
            <a:r>
              <a:rPr lang="zh-CN" altLang="zh-CN" dirty="0"/>
              <a:t>部署在没有现有传输设施的位置，则可以选择使用自回程。 这意味着在回程和访问之间共享容量。</a:t>
            </a:r>
            <a:endParaRPr lang="en-US" altLang="zh-CN" dirty="0"/>
          </a:p>
          <a:p>
            <a:pPr>
              <a:lnSpc>
                <a:spcPct val="150000"/>
              </a:lnSpc>
            </a:pPr>
            <a:endParaRPr lang="en-US" altLang="zh-CN" dirty="0"/>
          </a:p>
          <a:p>
            <a:pPr>
              <a:lnSpc>
                <a:spcPct val="150000"/>
              </a:lnSpc>
            </a:pPr>
            <a:endParaRPr lang="zh-CN" altLang="en-US" dirty="0">
              <a:latin typeface="+mn-ea"/>
            </a:endParaRPr>
          </a:p>
        </p:txBody>
      </p:sp>
      <p:sp>
        <p:nvSpPr>
          <p:cNvPr id="396" name="标题 3">
            <a:extLst>
              <a:ext uri="{FF2B5EF4-FFF2-40B4-BE49-F238E27FC236}">
                <a16:creationId xmlns:a16="http://schemas.microsoft.com/office/drawing/2014/main" id="{09ED1937-574C-436F-884E-44BE64797D13}"/>
              </a:ext>
            </a:extLst>
          </p:cNvPr>
          <p:cNvSpPr>
            <a:spLocks noGrp="1"/>
          </p:cNvSpPr>
          <p:nvPr>
            <p:ph type="title"/>
          </p:nvPr>
        </p:nvSpPr>
        <p:spPr>
          <a:xfrm>
            <a:off x="669924" y="1"/>
            <a:ext cx="10850563" cy="1028699"/>
          </a:xfrm>
        </p:spPr>
        <p:txBody>
          <a:bodyPr/>
          <a:lstStyle/>
          <a:p>
            <a:r>
              <a:rPr lang="zh-CN" altLang="zh-CN" dirty="0"/>
              <a:t>部署挑战</a:t>
            </a:r>
            <a:endParaRPr lang="zh-CN" altLang="en-US" dirty="0"/>
          </a:p>
        </p:txBody>
      </p:sp>
    </p:spTree>
    <p:extLst>
      <p:ext uri="{BB962C8B-B14F-4D97-AF65-F5344CB8AC3E}">
        <p14:creationId xmlns:p14="http://schemas.microsoft.com/office/powerpoint/2010/main" val="1777685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181682" y="2857733"/>
            <a:ext cx="9582571" cy="1142533"/>
          </a:xfrm>
        </p:spPr>
        <p:txBody>
          <a:bodyPr>
            <a:normAutofit/>
          </a:bodyPr>
          <a:lstStyle/>
          <a:p>
            <a:r>
              <a:rPr lang="en-US" altLang="zh-CN" sz="3200" dirty="0"/>
              <a:t>SUMMARY</a:t>
            </a:r>
            <a:endParaRPr lang="zh-CN" altLang="en-US" sz="3600" dirty="0"/>
          </a:p>
        </p:txBody>
      </p:sp>
      <p:sp>
        <p:nvSpPr>
          <p:cNvPr id="4" name="文本框 3">
            <a:extLst>
              <a:ext uri="{FF2B5EF4-FFF2-40B4-BE49-F238E27FC236}">
                <a16:creationId xmlns:a16="http://schemas.microsoft.com/office/drawing/2014/main" id="{04F69230-F3A6-4586-9371-A858F4763E9F}"/>
              </a:ext>
            </a:extLst>
          </p:cNvPr>
          <p:cNvSpPr txBox="1"/>
          <p:nvPr/>
        </p:nvSpPr>
        <p:spPr>
          <a:xfrm>
            <a:off x="669924" y="112395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/08</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0940300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AF2537F-F7D9-4634-8FD4-3B540CE8550D}"/>
              </a:ext>
            </a:extLst>
          </p:cNvPr>
          <p:cNvSpPr>
            <a:spLocks noGrp="1"/>
          </p:cNvSpPr>
          <p:nvPr>
            <p:ph type="sldNum" sz="quarter" idx="12"/>
          </p:nvPr>
        </p:nvSpPr>
        <p:spPr/>
        <p:txBody>
          <a:bodyPr/>
          <a:lstStyle/>
          <a:p>
            <a:fld id="{5DD3DB80-B894-403A-B48E-6FDC1A72010E}" type="slidenum">
              <a:rPr lang="zh-CN" altLang="en-US" smtClean="0"/>
              <a:pPr/>
              <a:t>47</a:t>
            </a:fld>
            <a:endParaRPr lang="zh-CN" altLang="en-US"/>
          </a:p>
        </p:txBody>
      </p:sp>
      <p:sp>
        <p:nvSpPr>
          <p:cNvPr id="4" name="标题 3">
            <a:extLst>
              <a:ext uri="{FF2B5EF4-FFF2-40B4-BE49-F238E27FC236}">
                <a16:creationId xmlns:a16="http://schemas.microsoft.com/office/drawing/2014/main" id="{76FEEF3E-3FD6-43B6-AEEB-7F8DCD88EE5C}"/>
              </a:ext>
            </a:extLst>
          </p:cNvPr>
          <p:cNvSpPr>
            <a:spLocks noGrp="1"/>
          </p:cNvSpPr>
          <p:nvPr>
            <p:ph type="title"/>
          </p:nvPr>
        </p:nvSpPr>
        <p:spPr/>
        <p:txBody>
          <a:bodyPr/>
          <a:lstStyle/>
          <a:p>
            <a:r>
              <a:rPr lang="zh-CN" altLang="en-US" dirty="0"/>
              <a:t>总结</a:t>
            </a:r>
          </a:p>
        </p:txBody>
      </p:sp>
      <p:sp>
        <p:nvSpPr>
          <p:cNvPr id="19" name="矩形 18">
            <a:extLst>
              <a:ext uri="{FF2B5EF4-FFF2-40B4-BE49-F238E27FC236}">
                <a16:creationId xmlns:a16="http://schemas.microsoft.com/office/drawing/2014/main" id="{0C094621-6122-4054-AF97-7FA4CD45CB76}"/>
              </a:ext>
            </a:extLst>
          </p:cNvPr>
          <p:cNvSpPr/>
          <p:nvPr/>
        </p:nvSpPr>
        <p:spPr>
          <a:xfrm>
            <a:off x="1403168" y="2578735"/>
            <a:ext cx="9384074" cy="2120452"/>
          </a:xfrm>
          <a:prstGeom prst="rect">
            <a:avLst/>
          </a:prstGeom>
        </p:spPr>
        <p:txBody>
          <a:bodyPr wrap="square">
            <a:spAutoFit/>
          </a:bodyPr>
          <a:lstStyle/>
          <a:p>
            <a:pPr>
              <a:lnSpc>
                <a:spcPct val="150000"/>
              </a:lnSpc>
            </a:pPr>
            <a:r>
              <a:rPr lang="en-US" altLang="zh-CN" dirty="0">
                <a:latin typeface="+mn-ea"/>
                <a:cs typeface="Times New Roman" panose="02020603050405020304" pitchFamily="18" charset="0"/>
              </a:rPr>
              <a:t>      </a:t>
            </a:r>
            <a:r>
              <a:rPr lang="zh-CN" altLang="zh-CN" dirty="0">
                <a:latin typeface="+mn-ea"/>
                <a:cs typeface="Times New Roman" panose="02020603050405020304" pitchFamily="18" charset="0"/>
              </a:rPr>
              <a:t>本文回顾了</a:t>
            </a:r>
            <a:r>
              <a:rPr lang="en-US" altLang="zh-CN" dirty="0">
                <a:latin typeface="+mn-ea"/>
                <a:cs typeface="Times New Roman" panose="02020603050405020304" pitchFamily="18" charset="0"/>
              </a:rPr>
              <a:t>5G</a:t>
            </a:r>
            <a:r>
              <a:rPr lang="zh-CN" altLang="zh-CN" dirty="0">
                <a:latin typeface="+mn-ea"/>
                <a:cs typeface="Times New Roman" panose="02020603050405020304" pitchFamily="18" charset="0"/>
              </a:rPr>
              <a:t>商业部署的前进道路，并确定了许多相应的</a:t>
            </a:r>
            <a:r>
              <a:rPr lang="zh-CN" altLang="zh-CN" dirty="0">
                <a:solidFill>
                  <a:srgbClr val="FF0000"/>
                </a:solidFill>
                <a:latin typeface="+mn-ea"/>
                <a:cs typeface="Times New Roman" panose="02020603050405020304" pitchFamily="18" charset="0"/>
              </a:rPr>
              <a:t>技术挑战</a:t>
            </a:r>
            <a:r>
              <a:rPr lang="zh-CN" altLang="zh-CN" dirty="0">
                <a:latin typeface="+mn-ea"/>
                <a:cs typeface="Times New Roman" panose="02020603050405020304" pitchFamily="18" charset="0"/>
              </a:rPr>
              <a:t>。时间表极具挑战性，部署与时间赛跑，许多活动并行发生，</a:t>
            </a:r>
            <a:r>
              <a:rPr lang="zh-CN" altLang="zh-CN">
                <a:latin typeface="+mn-ea"/>
                <a:cs typeface="Times New Roman" panose="02020603050405020304" pitchFamily="18" charset="0"/>
              </a:rPr>
              <a:t>早期</a:t>
            </a:r>
            <a:r>
              <a:rPr lang="zh-CN" altLang="en-US">
                <a:latin typeface="+mn-ea"/>
                <a:cs typeface="Times New Roman" panose="02020603050405020304" pitchFamily="18" charset="0"/>
              </a:rPr>
              <a:t>的</a:t>
            </a:r>
            <a:r>
              <a:rPr lang="zh-CN" altLang="zh-CN">
                <a:latin typeface="+mn-ea"/>
                <a:cs typeface="Times New Roman" panose="02020603050405020304" pitchFamily="18" charset="0"/>
              </a:rPr>
              <a:t>标准化</a:t>
            </a:r>
            <a:r>
              <a:rPr lang="zh-CN" altLang="zh-CN" dirty="0">
                <a:latin typeface="+mn-ea"/>
                <a:cs typeface="Times New Roman" panose="02020603050405020304" pitchFamily="18" charset="0"/>
              </a:rPr>
              <a:t>和专有硬件正在试验中。</a:t>
            </a:r>
            <a:r>
              <a:rPr lang="zh-CN" altLang="zh-CN" dirty="0">
                <a:solidFill>
                  <a:srgbClr val="FF0000"/>
                </a:solidFill>
                <a:latin typeface="+mn-ea"/>
                <a:cs typeface="Times New Roman" panose="02020603050405020304" pitchFamily="18" charset="0"/>
              </a:rPr>
              <a:t>光谱</a:t>
            </a:r>
            <a:r>
              <a:rPr lang="zh-CN" altLang="zh-CN" dirty="0">
                <a:latin typeface="+mn-ea"/>
                <a:cs typeface="Times New Roman" panose="02020603050405020304" pitchFamily="18" charset="0"/>
              </a:rPr>
              <a:t>没有正式确定，但假设其中一些将是毫米波段。</a:t>
            </a:r>
            <a:r>
              <a:rPr lang="zh-CN" altLang="en-US" dirty="0">
                <a:latin typeface="+mn-ea"/>
                <a:cs typeface="Times New Roman" panose="02020603050405020304" pitchFamily="18" charset="0"/>
              </a:rPr>
              <a:t>目前进行了</a:t>
            </a:r>
            <a:r>
              <a:rPr lang="zh-CN" altLang="zh-CN" dirty="0">
                <a:latin typeface="+mn-ea"/>
                <a:cs typeface="Times New Roman" panose="02020603050405020304" pitchFamily="18" charset="0"/>
              </a:rPr>
              <a:t>许多试验，但这些只是针对</a:t>
            </a:r>
            <a:r>
              <a:rPr lang="en-US" altLang="zh-CN" dirty="0" err="1">
                <a:solidFill>
                  <a:srgbClr val="FF0000"/>
                </a:solidFill>
                <a:latin typeface="+mn-ea"/>
                <a:cs typeface="Times New Roman" panose="02020603050405020304" pitchFamily="18" charset="0"/>
              </a:rPr>
              <a:t>eMBB</a:t>
            </a:r>
            <a:r>
              <a:rPr lang="en-US" altLang="zh-CN" dirty="0">
                <a:latin typeface="+mn-ea"/>
                <a:cs typeface="Times New Roman" panose="02020603050405020304" pitchFamily="18" charset="0"/>
              </a:rPr>
              <a:t>; </a:t>
            </a:r>
            <a:r>
              <a:rPr lang="zh-CN" altLang="en-US" dirty="0">
                <a:latin typeface="+mn-ea"/>
                <a:cs typeface="Times New Roman" panose="02020603050405020304" pitchFamily="18" charset="0"/>
              </a:rPr>
              <a:t>而且</a:t>
            </a:r>
            <a:r>
              <a:rPr lang="zh-CN" altLang="zh-CN" dirty="0">
                <a:latin typeface="+mn-ea"/>
                <a:cs typeface="Times New Roman" panose="02020603050405020304" pitchFamily="18" charset="0"/>
              </a:rPr>
              <a:t>几乎所有这些</a:t>
            </a:r>
            <a:r>
              <a:rPr lang="zh-CN" altLang="en-US" dirty="0">
                <a:latin typeface="+mn-ea"/>
                <a:cs typeface="Times New Roman" panose="02020603050405020304" pitchFamily="18" charset="0"/>
              </a:rPr>
              <a:t>实验</a:t>
            </a:r>
            <a:r>
              <a:rPr lang="zh-CN" altLang="zh-CN" dirty="0">
                <a:latin typeface="+mn-ea"/>
                <a:cs typeface="Times New Roman" panose="02020603050405020304" pitchFamily="18" charset="0"/>
              </a:rPr>
              <a:t>都是</a:t>
            </a:r>
            <a:r>
              <a:rPr lang="zh-CN" altLang="zh-CN" dirty="0">
                <a:solidFill>
                  <a:srgbClr val="FF0000"/>
                </a:solidFill>
                <a:latin typeface="+mn-ea"/>
                <a:cs typeface="Times New Roman" panose="02020603050405020304" pitchFamily="18" charset="0"/>
              </a:rPr>
              <a:t>单</a:t>
            </a:r>
            <a:r>
              <a:rPr lang="en-US" altLang="zh-CN" dirty="0">
                <a:solidFill>
                  <a:srgbClr val="FF0000"/>
                </a:solidFill>
                <a:latin typeface="+mn-ea"/>
                <a:cs typeface="Times New Roman" panose="02020603050405020304" pitchFamily="18" charset="0"/>
              </a:rPr>
              <a:t>cell</a:t>
            </a:r>
            <a:r>
              <a:rPr lang="zh-CN" altLang="en-US" dirty="0">
                <a:solidFill>
                  <a:srgbClr val="FF0000"/>
                </a:solidFill>
                <a:latin typeface="+mn-ea"/>
                <a:cs typeface="Times New Roman" panose="02020603050405020304" pitchFamily="18" charset="0"/>
              </a:rPr>
              <a:t>的</a:t>
            </a:r>
            <a:r>
              <a:rPr lang="zh-CN" altLang="zh-CN" dirty="0">
                <a:latin typeface="+mn-ea"/>
                <a:cs typeface="Times New Roman" panose="02020603050405020304" pitchFamily="18" charset="0"/>
              </a:rPr>
              <a:t>，没有其他</a:t>
            </a:r>
            <a:r>
              <a:rPr lang="en-US" altLang="zh-CN" dirty="0">
                <a:solidFill>
                  <a:srgbClr val="FF0000"/>
                </a:solidFill>
                <a:latin typeface="+mn-ea"/>
                <a:cs typeface="Times New Roman" panose="02020603050405020304" pitchFamily="18" charset="0"/>
              </a:rPr>
              <a:t>cell</a:t>
            </a:r>
            <a:r>
              <a:rPr lang="zh-CN" altLang="zh-CN" dirty="0">
                <a:solidFill>
                  <a:srgbClr val="FF0000"/>
                </a:solidFill>
                <a:latin typeface="+mn-ea"/>
                <a:cs typeface="Times New Roman" panose="02020603050405020304" pitchFamily="18" charset="0"/>
              </a:rPr>
              <a:t>干扰</a:t>
            </a:r>
            <a:r>
              <a:rPr lang="zh-CN" altLang="zh-CN" dirty="0">
                <a:latin typeface="+mn-ea"/>
                <a:cs typeface="Times New Roman" panose="02020603050405020304" pitchFamily="18" charset="0"/>
              </a:rPr>
              <a:t>的结果以及如何减轻其影响。</a:t>
            </a:r>
            <a:r>
              <a:rPr lang="zh-CN" altLang="zh-CN" dirty="0"/>
              <a:t>即使在单小区情况下，也几乎没有数据显示</a:t>
            </a:r>
            <a:r>
              <a:rPr lang="en-US" altLang="zh-CN" dirty="0"/>
              <a:t>UL</a:t>
            </a:r>
            <a:r>
              <a:rPr lang="zh-CN" altLang="zh-CN" dirty="0"/>
              <a:t>的性能</a:t>
            </a:r>
            <a:r>
              <a:rPr lang="zh-CN" altLang="en-US" dirty="0"/>
              <a:t>。</a:t>
            </a:r>
            <a:endParaRPr lang="zh-CN" altLang="en-US" dirty="0">
              <a:latin typeface="+mn-ea"/>
            </a:endParaRPr>
          </a:p>
        </p:txBody>
      </p:sp>
    </p:spTree>
    <p:extLst>
      <p:ext uri="{BB962C8B-B14F-4D97-AF65-F5344CB8AC3E}">
        <p14:creationId xmlns:p14="http://schemas.microsoft.com/office/powerpoint/2010/main" val="7202367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919514" y="4303402"/>
            <a:ext cx="6637726" cy="655784"/>
          </a:xfrm>
        </p:spPr>
        <p:txBody>
          <a:bodyPr>
            <a:normAutofit fontScale="90000"/>
          </a:bodyPr>
          <a:lstStyle/>
          <a:p>
            <a:r>
              <a:rPr lang="en-US" altLang="zh-CN" sz="4400" dirty="0"/>
              <a:t>Thanks.</a:t>
            </a:r>
            <a:br>
              <a:rPr lang="en-US" altLang="zh-CN" dirty="0"/>
            </a:br>
            <a:endParaRPr lang="zh-CN" altLang="en-US" dirty="0"/>
          </a:p>
        </p:txBody>
      </p:sp>
    </p:spTree>
    <p:extLst>
      <p:ext uri="{BB962C8B-B14F-4D97-AF65-F5344CB8AC3E}">
        <p14:creationId xmlns:p14="http://schemas.microsoft.com/office/powerpoint/2010/main" val="125904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FAB2C-68CF-4906-B916-446681404E2F}"/>
              </a:ext>
            </a:extLst>
          </p:cNvPr>
          <p:cNvSpPr>
            <a:spLocks noGrp="1"/>
          </p:cNvSpPr>
          <p:nvPr>
            <p:ph type="title"/>
          </p:nvPr>
        </p:nvSpPr>
        <p:spPr/>
        <p:txBody>
          <a:bodyPr>
            <a:normAutofit/>
          </a:bodyPr>
          <a:lstStyle/>
          <a:p>
            <a:r>
              <a:rPr lang="zh-CN" altLang="en-US" sz="2400" b="0" dirty="0"/>
              <a:t>频谱监管</a:t>
            </a:r>
            <a:endParaRPr lang="zh-CN" altLang="en-US" sz="2400" dirty="0"/>
          </a:p>
        </p:txBody>
      </p:sp>
      <p:sp>
        <p:nvSpPr>
          <p:cNvPr id="4" name="灯片编号占位符 3">
            <a:extLst>
              <a:ext uri="{FF2B5EF4-FFF2-40B4-BE49-F238E27FC236}">
                <a16:creationId xmlns:a16="http://schemas.microsoft.com/office/drawing/2014/main" id="{87897A12-A3E3-4065-9460-D42AE4222D96}"/>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5" name="矩形 4">
            <a:extLst>
              <a:ext uri="{FF2B5EF4-FFF2-40B4-BE49-F238E27FC236}">
                <a16:creationId xmlns:a16="http://schemas.microsoft.com/office/drawing/2014/main" id="{069E61FA-4D67-4C30-A515-23CC32F72417}"/>
              </a:ext>
            </a:extLst>
          </p:cNvPr>
          <p:cNvSpPr/>
          <p:nvPr/>
        </p:nvSpPr>
        <p:spPr>
          <a:xfrm>
            <a:off x="1211779" y="1719429"/>
            <a:ext cx="9766851" cy="3366947"/>
          </a:xfrm>
          <a:prstGeom prst="rect">
            <a:avLst/>
          </a:prstGeom>
        </p:spPr>
        <p:txBody>
          <a:bodyPr wrap="square">
            <a:spAutoFit/>
          </a:bodyPr>
          <a:lstStyle/>
          <a:p>
            <a:pPr>
              <a:lnSpc>
                <a:spcPct val="150000"/>
              </a:lnSpc>
            </a:pPr>
            <a:r>
              <a:rPr lang="en-US" altLang="zh-CN" dirty="0">
                <a:latin typeface="&amp;quot"/>
              </a:rPr>
              <a:t>          5G</a:t>
            </a:r>
            <a:r>
              <a:rPr lang="zh-CN" altLang="en-US" dirty="0">
                <a:latin typeface="&amp;quot"/>
              </a:rPr>
              <a:t>可能会在</a:t>
            </a:r>
            <a:r>
              <a:rPr lang="zh-CN" altLang="en-US" dirty="0">
                <a:solidFill>
                  <a:srgbClr val="FF0000"/>
                </a:solidFill>
                <a:latin typeface="&amp;quot"/>
              </a:rPr>
              <a:t>多个频段</a:t>
            </a:r>
            <a:r>
              <a:rPr lang="zh-CN" altLang="en-US" dirty="0">
                <a:latin typeface="&amp;quot"/>
              </a:rPr>
              <a:t>中引入。</a:t>
            </a:r>
            <a:r>
              <a:rPr lang="zh-CN" altLang="en-US" dirty="0">
                <a:latin typeface="Roboto"/>
              </a:rPr>
              <a:t> </a:t>
            </a:r>
            <a:r>
              <a:rPr lang="zh-CN" altLang="en-US" dirty="0">
                <a:latin typeface="&amp;quot"/>
              </a:rPr>
              <a:t>现有频带</a:t>
            </a:r>
            <a:r>
              <a:rPr lang="zh-CN" altLang="en-US" dirty="0">
                <a:solidFill>
                  <a:srgbClr val="FF0000"/>
                </a:solidFill>
                <a:latin typeface="&amp;quot"/>
              </a:rPr>
              <a:t>低于</a:t>
            </a:r>
            <a:r>
              <a:rPr lang="en-US" altLang="zh-CN" dirty="0">
                <a:solidFill>
                  <a:srgbClr val="FF0000"/>
                </a:solidFill>
                <a:latin typeface="&amp;quot"/>
              </a:rPr>
              <a:t>6GHz</a:t>
            </a:r>
            <a:r>
              <a:rPr lang="zh-CN" altLang="en-US" dirty="0">
                <a:latin typeface="&amp;quot"/>
              </a:rPr>
              <a:t>（称为微波频带）的</a:t>
            </a:r>
            <a:r>
              <a:rPr lang="zh-CN" altLang="en-US" dirty="0">
                <a:solidFill>
                  <a:srgbClr val="FF0000"/>
                </a:solidFill>
                <a:latin typeface="&amp;quot"/>
              </a:rPr>
              <a:t>带宽有限</a:t>
            </a:r>
            <a:r>
              <a:rPr lang="zh-CN" altLang="en-US" dirty="0">
                <a:latin typeface="&amp;quot"/>
              </a:rPr>
              <a:t>，但是目前使用频率很高。</a:t>
            </a:r>
            <a:r>
              <a:rPr lang="zh-CN" altLang="en-US" dirty="0">
                <a:latin typeface="Roboto"/>
              </a:rPr>
              <a:t> </a:t>
            </a:r>
            <a:r>
              <a:rPr lang="zh-CN" altLang="en-US" dirty="0">
                <a:latin typeface="&amp;quot"/>
              </a:rPr>
              <a:t>为了满足增长需求，</a:t>
            </a:r>
            <a:r>
              <a:rPr lang="en-US" altLang="zh-CN" dirty="0">
                <a:latin typeface="&amp;quot"/>
              </a:rPr>
              <a:t>WRC-15</a:t>
            </a:r>
            <a:r>
              <a:rPr lang="zh-CN" altLang="en-US" dirty="0">
                <a:latin typeface="&amp;quot"/>
              </a:rPr>
              <a:t>还批准了许多范围为</a:t>
            </a:r>
            <a:r>
              <a:rPr lang="en-US" altLang="zh-CN" dirty="0">
                <a:latin typeface="&amp;quot"/>
              </a:rPr>
              <a:t>24 - 100 GHz</a:t>
            </a:r>
            <a:r>
              <a:rPr lang="zh-CN" altLang="en-US" dirty="0">
                <a:latin typeface="&amp;quot"/>
              </a:rPr>
              <a:t>的候选频段。</a:t>
            </a:r>
            <a:endParaRPr lang="en-US" altLang="zh-CN" dirty="0">
              <a:latin typeface="&amp;quot"/>
            </a:endParaRPr>
          </a:p>
          <a:p>
            <a:pPr>
              <a:lnSpc>
                <a:spcPct val="150000"/>
              </a:lnSpc>
            </a:pPr>
            <a:r>
              <a:rPr lang="zh-CN" altLang="en-US" dirty="0"/>
              <a:t>        新频谱，特别是</a:t>
            </a:r>
            <a:r>
              <a:rPr lang="zh-CN" altLang="en-US" dirty="0">
                <a:solidFill>
                  <a:srgbClr val="FF0000"/>
                </a:solidFill>
              </a:rPr>
              <a:t>毫米波频段</a:t>
            </a:r>
            <a:r>
              <a:rPr lang="zh-CN" altLang="en-US" dirty="0"/>
              <a:t>中现有的卫星和固定业务需要与未来的业务共存。 多个运营商之间的许可方法可能会导致拥塞，因此可能需要新的频谱接入形式，波束成形和协调。 这些依赖于：</a:t>
            </a:r>
            <a:endParaRPr lang="en-US" altLang="zh-CN" dirty="0"/>
          </a:p>
          <a:p>
            <a:pPr>
              <a:lnSpc>
                <a:spcPct val="150000"/>
              </a:lnSpc>
            </a:pPr>
            <a:r>
              <a:rPr lang="en-US" altLang="zh-CN" dirty="0"/>
              <a:t>            •</a:t>
            </a:r>
            <a:r>
              <a:rPr lang="zh-CN" altLang="en-US" dirty="0"/>
              <a:t>波束成形（模拟，数字和混合）</a:t>
            </a:r>
            <a:r>
              <a:rPr lang="en-US" altLang="zh-CN" dirty="0"/>
              <a:t>;</a:t>
            </a:r>
            <a:br>
              <a:rPr lang="zh-CN" altLang="en-US" dirty="0"/>
            </a:br>
            <a:r>
              <a:rPr lang="zh-CN" altLang="en-US" dirty="0"/>
              <a:t>            </a:t>
            </a:r>
            <a:r>
              <a:rPr lang="en-US" altLang="zh-CN" dirty="0"/>
              <a:t>•</a:t>
            </a:r>
            <a:r>
              <a:rPr lang="zh-CN" altLang="en-US" dirty="0"/>
              <a:t>协调（信息共享）</a:t>
            </a:r>
            <a:r>
              <a:rPr lang="en-US" altLang="zh-CN" dirty="0"/>
              <a:t>;</a:t>
            </a:r>
            <a:br>
              <a:rPr lang="zh-CN" altLang="en-US" dirty="0"/>
            </a:br>
            <a:r>
              <a:rPr lang="zh-CN" altLang="en-US" dirty="0"/>
              <a:t>            </a:t>
            </a:r>
            <a:r>
              <a:rPr lang="en-US" altLang="zh-CN" dirty="0"/>
              <a:t>•</a:t>
            </a:r>
            <a:r>
              <a:rPr lang="zh-CN" altLang="en-US" dirty="0"/>
              <a:t>共享频谱的范围（部分或全部）。</a:t>
            </a:r>
          </a:p>
        </p:txBody>
      </p:sp>
    </p:spTree>
    <p:extLst>
      <p:ext uri="{BB962C8B-B14F-4D97-AF65-F5344CB8AC3E}">
        <p14:creationId xmlns:p14="http://schemas.microsoft.com/office/powerpoint/2010/main" val="370441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475C6-25D4-4031-BC67-26FC53D8AF54}"/>
              </a:ext>
            </a:extLst>
          </p:cNvPr>
          <p:cNvSpPr>
            <a:spLocks noGrp="1"/>
          </p:cNvSpPr>
          <p:nvPr>
            <p:ph type="title"/>
          </p:nvPr>
        </p:nvSpPr>
        <p:spPr/>
        <p:txBody>
          <a:bodyPr>
            <a:normAutofit/>
          </a:bodyPr>
          <a:lstStyle/>
          <a:p>
            <a:r>
              <a:rPr lang="zh-CN" altLang="en-US" sz="2400" b="0" dirty="0"/>
              <a:t>目前频段进展</a:t>
            </a:r>
          </a:p>
        </p:txBody>
      </p:sp>
      <p:sp>
        <p:nvSpPr>
          <p:cNvPr id="4" name="灯片编号占位符 3">
            <a:extLst>
              <a:ext uri="{FF2B5EF4-FFF2-40B4-BE49-F238E27FC236}">
                <a16:creationId xmlns:a16="http://schemas.microsoft.com/office/drawing/2014/main" id="{59C3EC4E-31A2-4E47-A895-F788D111DD47}"/>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5" name="矩形 4">
            <a:extLst>
              <a:ext uri="{FF2B5EF4-FFF2-40B4-BE49-F238E27FC236}">
                <a16:creationId xmlns:a16="http://schemas.microsoft.com/office/drawing/2014/main" id="{86B8D29C-EF72-4F4C-A16E-C89B23A9CCAA}"/>
              </a:ext>
            </a:extLst>
          </p:cNvPr>
          <p:cNvSpPr/>
          <p:nvPr/>
        </p:nvSpPr>
        <p:spPr>
          <a:xfrm>
            <a:off x="1331843" y="1726337"/>
            <a:ext cx="9528314" cy="1289456"/>
          </a:xfrm>
          <a:prstGeom prst="rect">
            <a:avLst/>
          </a:prstGeom>
        </p:spPr>
        <p:txBody>
          <a:bodyPr wrap="square">
            <a:spAutoFit/>
          </a:bodyPr>
          <a:lstStyle/>
          <a:p>
            <a:pPr>
              <a:lnSpc>
                <a:spcPct val="150000"/>
              </a:lnSpc>
            </a:pPr>
            <a:r>
              <a:rPr lang="en-US" altLang="zh-CN" dirty="0">
                <a:solidFill>
                  <a:srgbClr val="191919"/>
                </a:solidFill>
                <a:latin typeface="PingFang SC"/>
              </a:rPr>
              <a:t>           2017</a:t>
            </a:r>
            <a:r>
              <a:rPr lang="zh-CN" altLang="en-US" dirty="0">
                <a:solidFill>
                  <a:srgbClr val="191919"/>
                </a:solidFill>
                <a:latin typeface="PingFang SC"/>
              </a:rPr>
              <a:t>年</a:t>
            </a:r>
            <a:r>
              <a:rPr lang="en-US" altLang="zh-CN" dirty="0">
                <a:solidFill>
                  <a:srgbClr val="191919"/>
                </a:solidFill>
                <a:latin typeface="PingFang SC"/>
              </a:rPr>
              <a:t>12</a:t>
            </a:r>
            <a:r>
              <a:rPr lang="zh-CN" altLang="en-US" dirty="0">
                <a:solidFill>
                  <a:srgbClr val="191919"/>
                </a:solidFill>
                <a:latin typeface="PingFang SC"/>
              </a:rPr>
              <a:t>月发布的 </a:t>
            </a:r>
            <a:r>
              <a:rPr lang="en-US" altLang="zh-CN" dirty="0">
                <a:solidFill>
                  <a:srgbClr val="191919"/>
                </a:solidFill>
                <a:latin typeface="PingFang SC"/>
              </a:rPr>
              <a:t>V15.0.0</a:t>
            </a:r>
            <a:r>
              <a:rPr lang="zh-CN" altLang="en-US" dirty="0">
                <a:solidFill>
                  <a:srgbClr val="191919"/>
                </a:solidFill>
                <a:latin typeface="PingFang SC"/>
              </a:rPr>
              <a:t>版</a:t>
            </a:r>
            <a:r>
              <a:rPr lang="en-US" altLang="zh-CN" dirty="0">
                <a:solidFill>
                  <a:srgbClr val="191919"/>
                </a:solidFill>
                <a:latin typeface="PingFang SC"/>
              </a:rPr>
              <a:t>TS 38.104</a:t>
            </a:r>
            <a:r>
              <a:rPr lang="zh-CN" altLang="en-US" dirty="0">
                <a:solidFill>
                  <a:srgbClr val="191919"/>
                </a:solidFill>
                <a:latin typeface="PingFang SC"/>
              </a:rPr>
              <a:t>规范，</a:t>
            </a:r>
            <a:r>
              <a:rPr lang="en-US" altLang="zh-CN" dirty="0">
                <a:solidFill>
                  <a:srgbClr val="191919"/>
                </a:solidFill>
                <a:latin typeface="PingFang SC"/>
              </a:rPr>
              <a:t>5G NR</a:t>
            </a:r>
            <a:r>
              <a:rPr lang="zh-CN" altLang="en-US" dirty="0">
                <a:solidFill>
                  <a:srgbClr val="191919"/>
                </a:solidFill>
                <a:latin typeface="PingFang SC"/>
              </a:rPr>
              <a:t>的频率范围分别定义为不同的</a:t>
            </a:r>
            <a:r>
              <a:rPr lang="en-US" altLang="zh-CN" dirty="0">
                <a:solidFill>
                  <a:srgbClr val="191919"/>
                </a:solidFill>
                <a:latin typeface="PingFang SC"/>
              </a:rPr>
              <a:t>FR</a:t>
            </a:r>
            <a:r>
              <a:rPr lang="zh-CN" altLang="en-US" dirty="0">
                <a:solidFill>
                  <a:srgbClr val="191919"/>
                </a:solidFill>
                <a:latin typeface="PingFang SC"/>
              </a:rPr>
              <a:t>：</a:t>
            </a:r>
            <a:r>
              <a:rPr lang="en-US" altLang="zh-CN" dirty="0">
                <a:solidFill>
                  <a:srgbClr val="FF0000"/>
                </a:solidFill>
                <a:latin typeface="PingFang SC"/>
              </a:rPr>
              <a:t>FR1</a:t>
            </a:r>
            <a:r>
              <a:rPr lang="zh-CN" altLang="en-US" dirty="0">
                <a:solidFill>
                  <a:srgbClr val="191919"/>
                </a:solidFill>
                <a:latin typeface="PingFang SC"/>
              </a:rPr>
              <a:t>与</a:t>
            </a:r>
            <a:r>
              <a:rPr lang="en-US" altLang="zh-CN" dirty="0">
                <a:solidFill>
                  <a:srgbClr val="FF0000"/>
                </a:solidFill>
                <a:latin typeface="PingFang SC"/>
              </a:rPr>
              <a:t>FR2</a:t>
            </a:r>
            <a:r>
              <a:rPr lang="zh-CN" altLang="en-US" dirty="0">
                <a:solidFill>
                  <a:srgbClr val="191919"/>
                </a:solidFill>
                <a:latin typeface="PingFang SC"/>
              </a:rPr>
              <a:t>。频率范围</a:t>
            </a:r>
            <a:r>
              <a:rPr lang="en-US" altLang="zh-CN" dirty="0">
                <a:solidFill>
                  <a:srgbClr val="191919"/>
                </a:solidFill>
                <a:latin typeface="PingFang SC"/>
              </a:rPr>
              <a:t>FR1</a:t>
            </a:r>
            <a:r>
              <a:rPr lang="zh-CN" altLang="en-US" dirty="0">
                <a:solidFill>
                  <a:srgbClr val="191919"/>
                </a:solidFill>
                <a:latin typeface="PingFang SC"/>
              </a:rPr>
              <a:t>即通常所讲的</a:t>
            </a:r>
            <a:r>
              <a:rPr lang="en-US" altLang="zh-CN" dirty="0">
                <a:solidFill>
                  <a:srgbClr val="191919"/>
                </a:solidFill>
                <a:latin typeface="PingFang SC"/>
              </a:rPr>
              <a:t>5G Sub-6GHz</a:t>
            </a:r>
            <a:r>
              <a:rPr lang="zh-CN" altLang="en-US" dirty="0">
                <a:solidFill>
                  <a:srgbClr val="191919"/>
                </a:solidFill>
                <a:latin typeface="PingFang SC"/>
              </a:rPr>
              <a:t>（</a:t>
            </a:r>
            <a:r>
              <a:rPr lang="en-US" altLang="zh-CN" dirty="0">
                <a:solidFill>
                  <a:srgbClr val="191919"/>
                </a:solidFill>
                <a:latin typeface="PingFang SC"/>
              </a:rPr>
              <a:t>6GHz</a:t>
            </a:r>
            <a:r>
              <a:rPr lang="zh-CN" altLang="en-US" dirty="0">
                <a:solidFill>
                  <a:srgbClr val="191919"/>
                </a:solidFill>
                <a:latin typeface="PingFang SC"/>
              </a:rPr>
              <a:t>以下）频段，</a:t>
            </a:r>
            <a:r>
              <a:rPr lang="zh-CN" altLang="en-US" dirty="0">
                <a:solidFill>
                  <a:srgbClr val="191919"/>
                </a:solidFill>
                <a:latin typeface="&amp;quot"/>
              </a:rPr>
              <a:t>频率范围</a:t>
            </a:r>
            <a:r>
              <a:rPr lang="en-US" altLang="zh-CN" dirty="0">
                <a:solidFill>
                  <a:srgbClr val="191919"/>
                </a:solidFill>
                <a:latin typeface="&amp;quot"/>
              </a:rPr>
              <a:t>FR2</a:t>
            </a:r>
            <a:r>
              <a:rPr lang="zh-CN" altLang="en-US" dirty="0">
                <a:solidFill>
                  <a:srgbClr val="191919"/>
                </a:solidFill>
                <a:latin typeface="&amp;quot"/>
              </a:rPr>
              <a:t>则是</a:t>
            </a:r>
            <a:r>
              <a:rPr lang="en-US" altLang="zh-CN" dirty="0">
                <a:solidFill>
                  <a:srgbClr val="191919"/>
                </a:solidFill>
                <a:latin typeface="&amp;quot"/>
              </a:rPr>
              <a:t>5G</a:t>
            </a:r>
            <a:r>
              <a:rPr lang="zh-CN" altLang="en-US" dirty="0">
                <a:solidFill>
                  <a:srgbClr val="FF0000"/>
                </a:solidFill>
                <a:latin typeface="&amp;quot"/>
              </a:rPr>
              <a:t>毫米波频段</a:t>
            </a:r>
            <a:r>
              <a:rPr lang="zh-CN" altLang="en-US" dirty="0">
                <a:solidFill>
                  <a:srgbClr val="191919"/>
                </a:solidFill>
                <a:latin typeface="&amp;quot"/>
              </a:rPr>
              <a:t>。</a:t>
            </a:r>
            <a:endParaRPr lang="zh-CN" altLang="en-US" dirty="0"/>
          </a:p>
        </p:txBody>
      </p:sp>
      <p:pic>
        <p:nvPicPr>
          <p:cNvPr id="6" name="图片 5">
            <a:extLst>
              <a:ext uri="{FF2B5EF4-FFF2-40B4-BE49-F238E27FC236}">
                <a16:creationId xmlns:a16="http://schemas.microsoft.com/office/drawing/2014/main" id="{38C0EB5B-494C-4608-8AB6-6114A474EEAB}"/>
              </a:ext>
            </a:extLst>
          </p:cNvPr>
          <p:cNvPicPr>
            <a:picLocks noChangeAspect="1"/>
          </p:cNvPicPr>
          <p:nvPr/>
        </p:nvPicPr>
        <p:blipFill>
          <a:blip r:embed="rId3"/>
          <a:stretch>
            <a:fillRect/>
          </a:stretch>
        </p:blipFill>
        <p:spPr>
          <a:xfrm>
            <a:off x="3647048" y="3429000"/>
            <a:ext cx="4158483" cy="1759358"/>
          </a:xfrm>
          <a:prstGeom prst="rect">
            <a:avLst/>
          </a:prstGeom>
        </p:spPr>
      </p:pic>
      <p:sp>
        <p:nvSpPr>
          <p:cNvPr id="3" name="矩形 2">
            <a:extLst>
              <a:ext uri="{FF2B5EF4-FFF2-40B4-BE49-F238E27FC236}">
                <a16:creationId xmlns:a16="http://schemas.microsoft.com/office/drawing/2014/main" id="{D6377969-D78F-40B9-BEF3-437286089496}"/>
              </a:ext>
            </a:extLst>
          </p:cNvPr>
          <p:cNvSpPr/>
          <p:nvPr/>
        </p:nvSpPr>
        <p:spPr>
          <a:xfrm>
            <a:off x="1813558" y="5866368"/>
            <a:ext cx="8915401" cy="369332"/>
          </a:xfrm>
          <a:prstGeom prst="rect">
            <a:avLst/>
          </a:prstGeom>
        </p:spPr>
        <p:txBody>
          <a:bodyPr wrap="square">
            <a:spAutoFit/>
          </a:bodyPr>
          <a:lstStyle/>
          <a:p>
            <a:r>
              <a:rPr lang="zh-CN" altLang="en-US" dirty="0"/>
              <a:t>频率越高，能使用的频率资源越丰富。频率资源越丰富，能实现的传输速率就越高。</a:t>
            </a:r>
          </a:p>
        </p:txBody>
      </p:sp>
    </p:spTree>
    <p:extLst>
      <p:ext uri="{BB962C8B-B14F-4D97-AF65-F5344CB8AC3E}">
        <p14:creationId xmlns:p14="http://schemas.microsoft.com/office/powerpoint/2010/main" val="2022459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D106E-6CAE-4D75-8A4D-A05A87665FDA}"/>
              </a:ext>
            </a:extLst>
          </p:cNvPr>
          <p:cNvSpPr>
            <a:spLocks noGrp="1"/>
          </p:cNvSpPr>
          <p:nvPr>
            <p:ph type="title"/>
          </p:nvPr>
        </p:nvSpPr>
        <p:spPr>
          <a:xfrm>
            <a:off x="669922" y="-87561"/>
            <a:ext cx="10850563" cy="1028699"/>
          </a:xfrm>
        </p:spPr>
        <p:txBody>
          <a:bodyPr>
            <a:normAutofit/>
          </a:bodyPr>
          <a:lstStyle/>
          <a:p>
            <a:r>
              <a:rPr lang="en-US" altLang="zh-CN" sz="2400" b="0" dirty="0"/>
              <a:t>5G</a:t>
            </a:r>
            <a:r>
              <a:rPr lang="zh-CN" altLang="en-US" sz="2400" b="0" dirty="0"/>
              <a:t>标准</a:t>
            </a:r>
            <a:r>
              <a:rPr lang="en-US" altLang="zh-CN" sz="2400" dirty="0"/>
              <a:t> </a:t>
            </a:r>
            <a:endParaRPr lang="zh-CN" altLang="en-US" sz="2400" dirty="0"/>
          </a:p>
        </p:txBody>
      </p:sp>
      <p:sp>
        <p:nvSpPr>
          <p:cNvPr id="4" name="灯片编号占位符 3">
            <a:extLst>
              <a:ext uri="{FF2B5EF4-FFF2-40B4-BE49-F238E27FC236}">
                <a16:creationId xmlns:a16="http://schemas.microsoft.com/office/drawing/2014/main" id="{B37F8E48-B942-4254-8A71-FF763EE4DF77}"/>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5" name="矩形 4">
            <a:extLst>
              <a:ext uri="{FF2B5EF4-FFF2-40B4-BE49-F238E27FC236}">
                <a16:creationId xmlns:a16="http://schemas.microsoft.com/office/drawing/2014/main" id="{BC5034C9-73D8-42DA-96A1-D8957B7874F0}"/>
              </a:ext>
            </a:extLst>
          </p:cNvPr>
          <p:cNvSpPr/>
          <p:nvPr/>
        </p:nvSpPr>
        <p:spPr>
          <a:xfrm>
            <a:off x="1400619" y="1636695"/>
            <a:ext cx="9090991" cy="3366947"/>
          </a:xfrm>
          <a:prstGeom prst="rect">
            <a:avLst/>
          </a:prstGeom>
        </p:spPr>
        <p:txBody>
          <a:bodyPr wrap="square">
            <a:spAutoFit/>
          </a:bodyPr>
          <a:lstStyle/>
          <a:p>
            <a:pPr>
              <a:lnSpc>
                <a:spcPct val="150000"/>
              </a:lnSpc>
            </a:pPr>
            <a:r>
              <a:rPr lang="en-US" altLang="zh-CN" dirty="0">
                <a:latin typeface="&amp;quot"/>
              </a:rPr>
              <a:t>         5G</a:t>
            </a:r>
            <a:r>
              <a:rPr lang="zh-CN" altLang="en-US" dirty="0">
                <a:latin typeface="&amp;quot"/>
              </a:rPr>
              <a:t>的标准将由</a:t>
            </a:r>
            <a:r>
              <a:rPr lang="en-US" altLang="zh-CN" dirty="0">
                <a:latin typeface="&amp;quot"/>
              </a:rPr>
              <a:t>ITU-R</a:t>
            </a:r>
            <a:r>
              <a:rPr lang="zh-CN" altLang="en-US" dirty="0">
                <a:latin typeface="&amp;quot"/>
              </a:rPr>
              <a:t>批准。</a:t>
            </a:r>
            <a:r>
              <a:rPr lang="zh-CN" altLang="en-US" dirty="0">
                <a:latin typeface="Roboto"/>
              </a:rPr>
              <a:t> </a:t>
            </a:r>
            <a:r>
              <a:rPr lang="zh-CN" altLang="en-US" dirty="0">
                <a:latin typeface="&amp;quot"/>
              </a:rPr>
              <a:t>工作组（</a:t>
            </a:r>
            <a:r>
              <a:rPr lang="en-US" altLang="zh-CN" dirty="0">
                <a:latin typeface="&amp;quot"/>
              </a:rPr>
              <a:t>WP</a:t>
            </a:r>
            <a:r>
              <a:rPr lang="zh-CN" altLang="en-US" dirty="0">
                <a:latin typeface="&amp;quot"/>
              </a:rPr>
              <a:t>）</a:t>
            </a:r>
            <a:r>
              <a:rPr lang="en-US" altLang="zh-CN" dirty="0">
                <a:latin typeface="&amp;quot"/>
              </a:rPr>
              <a:t>5D</a:t>
            </a:r>
            <a:r>
              <a:rPr lang="zh-CN" altLang="en-US" dirty="0">
                <a:latin typeface="&amp;quot"/>
              </a:rPr>
              <a:t>目前正在准备评估标准</a:t>
            </a:r>
            <a:r>
              <a:rPr lang="en-US" altLang="zh-CN" dirty="0">
                <a:latin typeface="&amp;quot"/>
              </a:rPr>
              <a:t>[4]</a:t>
            </a:r>
            <a:r>
              <a:rPr lang="zh-CN" altLang="en-US" dirty="0">
                <a:latin typeface="&amp;quot"/>
              </a:rPr>
              <a:t>，随后提交提案和评估候选技术。</a:t>
            </a:r>
            <a:r>
              <a:rPr lang="zh-CN" altLang="en-US" dirty="0">
                <a:latin typeface="Roboto"/>
              </a:rPr>
              <a:t> </a:t>
            </a:r>
            <a:r>
              <a:rPr lang="zh-CN" altLang="en-US" dirty="0">
                <a:latin typeface="&amp;quot"/>
              </a:rPr>
              <a:t>该过程预计将于</a:t>
            </a:r>
            <a:r>
              <a:rPr lang="en-US" altLang="zh-CN" dirty="0">
                <a:latin typeface="&amp;quot"/>
              </a:rPr>
              <a:t>2019</a:t>
            </a:r>
            <a:r>
              <a:rPr lang="zh-CN" altLang="en-US" dirty="0">
                <a:latin typeface="&amp;quot"/>
              </a:rPr>
              <a:t>年底完成，从而产生第一个经认证的</a:t>
            </a:r>
            <a:r>
              <a:rPr lang="en-US" altLang="zh-CN" dirty="0">
                <a:latin typeface="&amp;quot"/>
              </a:rPr>
              <a:t>5G</a:t>
            </a:r>
            <a:r>
              <a:rPr lang="zh-CN" altLang="en-US" dirty="0">
                <a:latin typeface="&amp;quot"/>
              </a:rPr>
              <a:t>标准。</a:t>
            </a:r>
            <a:endParaRPr lang="en-US" altLang="zh-CN" dirty="0">
              <a:latin typeface="&amp;quot"/>
            </a:endParaRPr>
          </a:p>
          <a:p>
            <a:pPr>
              <a:lnSpc>
                <a:spcPct val="150000"/>
              </a:lnSpc>
            </a:pPr>
            <a:endParaRPr lang="en-US" altLang="zh-CN" dirty="0">
              <a:latin typeface="&amp;quot"/>
            </a:endParaRPr>
          </a:p>
          <a:p>
            <a:pPr>
              <a:lnSpc>
                <a:spcPct val="150000"/>
              </a:lnSpc>
            </a:pPr>
            <a:r>
              <a:rPr lang="en-US" altLang="zh-CN" dirty="0"/>
              <a:t>        5G</a:t>
            </a:r>
            <a:r>
              <a:rPr lang="zh-CN" altLang="en-US" dirty="0"/>
              <a:t>技术的标准化分为</a:t>
            </a:r>
            <a:r>
              <a:rPr lang="zh-CN" altLang="en-US" dirty="0">
                <a:solidFill>
                  <a:srgbClr val="FF0000"/>
                </a:solidFill>
              </a:rPr>
              <a:t>两个阶段</a:t>
            </a:r>
            <a:r>
              <a:rPr lang="zh-CN" altLang="en-US" dirty="0"/>
              <a:t>。 这种分阶段标准化方法的目标是完成初始规范，以允许在</a:t>
            </a:r>
            <a:r>
              <a:rPr lang="en-US" altLang="zh-CN" dirty="0"/>
              <a:t>2020</a:t>
            </a:r>
            <a:r>
              <a:rPr lang="zh-CN" altLang="en-US" dirty="0"/>
              <a:t>年的时间范围内进行部署。</a:t>
            </a:r>
            <a:endParaRPr lang="en-US" altLang="zh-CN" dirty="0"/>
          </a:p>
          <a:p>
            <a:pPr>
              <a:lnSpc>
                <a:spcPct val="150000"/>
              </a:lnSpc>
            </a:pPr>
            <a:r>
              <a:rPr lang="en-US" altLang="zh-CN" dirty="0"/>
              <a:t>       </a:t>
            </a:r>
            <a:r>
              <a:rPr lang="zh-CN" altLang="en-US" dirty="0"/>
              <a:t> </a:t>
            </a:r>
            <a:r>
              <a:rPr lang="zh-CN" altLang="en-US" dirty="0">
                <a:solidFill>
                  <a:srgbClr val="FF0000"/>
                </a:solidFill>
              </a:rPr>
              <a:t>第</a:t>
            </a:r>
            <a:r>
              <a:rPr lang="en-US" altLang="zh-CN" dirty="0">
                <a:solidFill>
                  <a:srgbClr val="FF0000"/>
                </a:solidFill>
              </a:rPr>
              <a:t>1</a:t>
            </a:r>
            <a:r>
              <a:rPr lang="zh-CN" altLang="en-US" dirty="0">
                <a:solidFill>
                  <a:srgbClr val="FF0000"/>
                </a:solidFill>
              </a:rPr>
              <a:t>阶段</a:t>
            </a:r>
            <a:r>
              <a:rPr lang="zh-CN" altLang="en-US" dirty="0"/>
              <a:t>将于</a:t>
            </a:r>
            <a:r>
              <a:rPr lang="en-US" altLang="zh-CN" dirty="0"/>
              <a:t>2018</a:t>
            </a:r>
            <a:r>
              <a:rPr lang="zh-CN" altLang="en-US" dirty="0"/>
              <a:t>年</a:t>
            </a:r>
            <a:r>
              <a:rPr lang="en-US" altLang="zh-CN" dirty="0"/>
              <a:t>9</a:t>
            </a:r>
            <a:r>
              <a:rPr lang="zh-CN" altLang="en-US" dirty="0"/>
              <a:t>月在第</a:t>
            </a:r>
            <a:r>
              <a:rPr lang="en-US" altLang="zh-CN" dirty="0"/>
              <a:t>15</a:t>
            </a:r>
            <a:r>
              <a:rPr lang="zh-CN" altLang="en-US" dirty="0"/>
              <a:t>版完成。</a:t>
            </a:r>
            <a:endParaRPr lang="en-US" altLang="zh-CN" dirty="0"/>
          </a:p>
          <a:p>
            <a:pPr>
              <a:lnSpc>
                <a:spcPct val="150000"/>
              </a:lnSpc>
            </a:pPr>
            <a:r>
              <a:rPr lang="en-US" altLang="zh-CN" dirty="0"/>
              <a:t>        </a:t>
            </a:r>
            <a:r>
              <a:rPr lang="zh-CN" altLang="en-US" dirty="0">
                <a:solidFill>
                  <a:srgbClr val="FF0000"/>
                </a:solidFill>
              </a:rPr>
              <a:t>第</a:t>
            </a:r>
            <a:r>
              <a:rPr lang="en-US" altLang="zh-CN" dirty="0">
                <a:solidFill>
                  <a:srgbClr val="FF0000"/>
                </a:solidFill>
              </a:rPr>
              <a:t>2</a:t>
            </a:r>
            <a:r>
              <a:rPr lang="zh-CN" altLang="en-US" dirty="0">
                <a:solidFill>
                  <a:srgbClr val="FF0000"/>
                </a:solidFill>
              </a:rPr>
              <a:t>阶段</a:t>
            </a:r>
            <a:r>
              <a:rPr lang="zh-CN" altLang="en-US" dirty="0"/>
              <a:t>将包含更多功能，以扩展</a:t>
            </a:r>
            <a:r>
              <a:rPr lang="en-US" altLang="zh-CN" dirty="0"/>
              <a:t>5G</a:t>
            </a:r>
            <a:r>
              <a:rPr lang="zh-CN" altLang="en-US" dirty="0"/>
              <a:t>的功能，逐步支持更多服务，场景和更高频段（例如，</a:t>
            </a:r>
            <a:r>
              <a:rPr lang="en-US" altLang="zh-CN" dirty="0"/>
              <a:t>40 GHz</a:t>
            </a:r>
            <a:r>
              <a:rPr lang="zh-CN" altLang="en-US" dirty="0"/>
              <a:t>以上）。 第</a:t>
            </a:r>
            <a:r>
              <a:rPr lang="en-US" altLang="zh-CN" dirty="0"/>
              <a:t>2</a:t>
            </a:r>
            <a:r>
              <a:rPr lang="zh-CN" altLang="en-US" dirty="0"/>
              <a:t>阶段将于</a:t>
            </a:r>
            <a:r>
              <a:rPr lang="en-US" altLang="zh-CN" dirty="0"/>
              <a:t>2019</a:t>
            </a:r>
            <a:r>
              <a:rPr lang="zh-CN" altLang="en-US" dirty="0"/>
              <a:t>年底在第</a:t>
            </a:r>
            <a:r>
              <a:rPr lang="en-US" altLang="zh-CN" dirty="0"/>
              <a:t>16</a:t>
            </a:r>
            <a:r>
              <a:rPr lang="zh-CN" altLang="en-US" dirty="0"/>
              <a:t>版中完成。</a:t>
            </a:r>
          </a:p>
        </p:txBody>
      </p:sp>
      <p:sp>
        <p:nvSpPr>
          <p:cNvPr id="3" name="矩形 2">
            <a:extLst>
              <a:ext uri="{FF2B5EF4-FFF2-40B4-BE49-F238E27FC236}">
                <a16:creationId xmlns:a16="http://schemas.microsoft.com/office/drawing/2014/main" id="{921EB4CB-B7C7-4C6F-8155-C25CB276F002}"/>
              </a:ext>
            </a:extLst>
          </p:cNvPr>
          <p:cNvSpPr/>
          <p:nvPr/>
        </p:nvSpPr>
        <p:spPr>
          <a:xfrm>
            <a:off x="1400619" y="5487336"/>
            <a:ext cx="8900160" cy="923330"/>
          </a:xfrm>
          <a:prstGeom prst="rect">
            <a:avLst/>
          </a:prstGeom>
        </p:spPr>
        <p:txBody>
          <a:bodyPr wrap="square">
            <a:spAutoFit/>
          </a:bodyPr>
          <a:lstStyle/>
          <a:p>
            <a:pPr lvl="0">
              <a:defRPr/>
            </a:pPr>
            <a:r>
              <a:rPr lang="en-US" altLang="zh-CN" dirty="0">
                <a:solidFill>
                  <a:srgbClr val="FF0000"/>
                </a:solidFill>
                <a:latin typeface="arial" panose="020B0604020202020204" pitchFamily="34" charset="0"/>
              </a:rPr>
              <a:t>2018</a:t>
            </a:r>
            <a:r>
              <a:rPr lang="zh-CN" altLang="en-US" dirty="0">
                <a:solidFill>
                  <a:srgbClr val="FF0000"/>
                </a:solidFill>
                <a:latin typeface="arial" panose="020B0604020202020204" pitchFamily="34" charset="0"/>
              </a:rPr>
              <a:t>年</a:t>
            </a:r>
            <a:r>
              <a:rPr lang="en-US" altLang="zh-CN" dirty="0">
                <a:solidFill>
                  <a:srgbClr val="FF0000"/>
                </a:solidFill>
                <a:latin typeface="arial" panose="020B0604020202020204" pitchFamily="34" charset="0"/>
              </a:rPr>
              <a:t>6</a:t>
            </a:r>
            <a:r>
              <a:rPr lang="zh-CN" altLang="en-US" dirty="0">
                <a:solidFill>
                  <a:srgbClr val="FF0000"/>
                </a:solidFill>
                <a:latin typeface="arial" panose="020B0604020202020204" pitchFamily="34" charset="0"/>
              </a:rPr>
              <a:t>月</a:t>
            </a:r>
            <a:r>
              <a:rPr lang="en-US" altLang="zh-CN" dirty="0">
                <a:solidFill>
                  <a:srgbClr val="FF0000"/>
                </a:solidFill>
                <a:latin typeface="arial" panose="020B0604020202020204" pitchFamily="34" charset="0"/>
              </a:rPr>
              <a:t>14</a:t>
            </a:r>
            <a:r>
              <a:rPr lang="zh-CN" altLang="en-US" dirty="0">
                <a:solidFill>
                  <a:srgbClr val="FF0000"/>
                </a:solidFill>
                <a:latin typeface="arial" panose="020B0604020202020204" pitchFamily="34" charset="0"/>
              </a:rPr>
              <a:t>日</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3GPP</a:t>
            </a:r>
            <a:r>
              <a:rPr lang="zh-CN" altLang="en-US" dirty="0">
                <a:solidFill>
                  <a:srgbClr val="333333"/>
                </a:solidFill>
                <a:latin typeface="arial" panose="020B0604020202020204" pitchFamily="34" charset="0"/>
              </a:rPr>
              <a:t>批准了第五代移动通信标准</a:t>
            </a:r>
            <a:r>
              <a:rPr lang="en-US" altLang="zh-CN" dirty="0">
                <a:solidFill>
                  <a:srgbClr val="333333"/>
                </a:solidFill>
                <a:latin typeface="arial" panose="020B0604020202020204" pitchFamily="34" charset="0"/>
              </a:rPr>
              <a:t>5G NR</a:t>
            </a:r>
            <a:r>
              <a:rPr lang="zh-CN" altLang="en-US" dirty="0">
                <a:solidFill>
                  <a:srgbClr val="333333"/>
                </a:solidFill>
                <a:latin typeface="arial" panose="020B0604020202020204" pitchFamily="34" charset="0"/>
              </a:rPr>
              <a:t>独立组网（</a:t>
            </a:r>
            <a:r>
              <a:rPr lang="en-US" altLang="zh-CN" dirty="0">
                <a:solidFill>
                  <a:srgbClr val="333333"/>
                </a:solidFill>
                <a:latin typeface="arial" panose="020B0604020202020204" pitchFamily="34" charset="0"/>
              </a:rPr>
              <a:t>SA</a:t>
            </a:r>
            <a:r>
              <a:rPr lang="zh-CN" altLang="en-US" dirty="0">
                <a:solidFill>
                  <a:srgbClr val="333333"/>
                </a:solidFill>
                <a:latin typeface="arial" panose="020B0604020202020204" pitchFamily="34" charset="0"/>
              </a:rPr>
              <a:t>）的冻结，这也意味着</a:t>
            </a:r>
            <a:r>
              <a:rPr lang="en-US" altLang="zh-CN" dirty="0">
                <a:solidFill>
                  <a:srgbClr val="333333"/>
                </a:solidFill>
                <a:latin typeface="arial" panose="020B0604020202020204" pitchFamily="34" charset="0"/>
              </a:rPr>
              <a:t>5G</a:t>
            </a:r>
            <a:r>
              <a:rPr lang="zh-CN" altLang="en-US" dirty="0">
                <a:solidFill>
                  <a:srgbClr val="333333"/>
                </a:solidFill>
                <a:latin typeface="arial" panose="020B0604020202020204" pitchFamily="34" charset="0"/>
              </a:rPr>
              <a:t>通信技术</a:t>
            </a:r>
            <a:r>
              <a:rPr lang="zh-CN" altLang="en-US" dirty="0">
                <a:solidFill>
                  <a:srgbClr val="FF0000"/>
                </a:solidFill>
                <a:latin typeface="arial" panose="020B0604020202020204" pitchFamily="34" charset="0"/>
              </a:rPr>
              <a:t>第一阶段</a:t>
            </a:r>
            <a:r>
              <a:rPr lang="zh-CN" altLang="en-US" dirty="0">
                <a:solidFill>
                  <a:srgbClr val="333333"/>
                </a:solidFill>
                <a:latin typeface="arial" panose="020B0604020202020204" pitchFamily="34" charset="0"/>
              </a:rPr>
              <a:t>的全功能标准化工作</a:t>
            </a:r>
            <a:r>
              <a:rPr lang="zh-CN" altLang="en-US" dirty="0">
                <a:solidFill>
                  <a:srgbClr val="FF0000"/>
                </a:solidFill>
                <a:latin typeface="arial" panose="020B0604020202020204" pitchFamily="34" charset="0"/>
              </a:rPr>
              <a:t>已经完成</a:t>
            </a:r>
            <a:r>
              <a:rPr lang="zh-CN" altLang="en-US" dirty="0">
                <a:solidFill>
                  <a:srgbClr val="333333"/>
                </a:solidFill>
                <a:latin typeface="arial" panose="020B0604020202020204" pitchFamily="34" charset="0"/>
              </a:rPr>
              <a:t>，首个完整意义的国际</a:t>
            </a:r>
            <a:r>
              <a:rPr lang="en-US" altLang="zh-CN" dirty="0">
                <a:solidFill>
                  <a:srgbClr val="333333"/>
                </a:solidFill>
                <a:latin typeface="arial" panose="020B0604020202020204" pitchFamily="34" charset="0"/>
              </a:rPr>
              <a:t>5G</a:t>
            </a:r>
            <a:r>
              <a:rPr lang="zh-CN" altLang="en-US" dirty="0">
                <a:solidFill>
                  <a:srgbClr val="333333"/>
                </a:solidFill>
                <a:latin typeface="arial" panose="020B0604020202020204" pitchFamily="34" charset="0"/>
              </a:rPr>
              <a:t>标准正式确立。</a:t>
            </a:r>
            <a:endParaRPr lang="zh-CN" altLang="en-US" dirty="0"/>
          </a:p>
        </p:txBody>
      </p:sp>
    </p:spTree>
    <p:extLst>
      <p:ext uri="{BB962C8B-B14F-4D97-AF65-F5344CB8AC3E}">
        <p14:creationId xmlns:p14="http://schemas.microsoft.com/office/powerpoint/2010/main" val="387965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181682" y="3265984"/>
            <a:ext cx="7584213" cy="656792"/>
          </a:xfrm>
        </p:spPr>
        <p:txBody>
          <a:bodyPr>
            <a:normAutofit/>
          </a:bodyPr>
          <a:lstStyle/>
          <a:p>
            <a:r>
              <a:rPr lang="en-US" altLang="zh-CN" sz="3200" dirty="0"/>
              <a:t>5G</a:t>
            </a:r>
            <a:r>
              <a:rPr lang="zh-CN" altLang="en-US" sz="3200" dirty="0"/>
              <a:t>射频接口关键技术</a:t>
            </a:r>
          </a:p>
        </p:txBody>
      </p:sp>
      <p:sp>
        <p:nvSpPr>
          <p:cNvPr id="4" name="文本框 3">
            <a:extLst>
              <a:ext uri="{FF2B5EF4-FFF2-40B4-BE49-F238E27FC236}">
                <a16:creationId xmlns:a16="http://schemas.microsoft.com/office/drawing/2014/main" id="{04F69230-F3A6-4586-9371-A858F4763E9F}"/>
              </a:ext>
            </a:extLst>
          </p:cNvPr>
          <p:cNvSpPr txBox="1"/>
          <p:nvPr/>
        </p:nvSpPr>
        <p:spPr>
          <a:xfrm>
            <a:off x="669924" y="112395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04194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CBF06CF-3350-421E-A883-967707EB71AC}"/>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8" name="矩形 7">
            <a:extLst>
              <a:ext uri="{FF2B5EF4-FFF2-40B4-BE49-F238E27FC236}">
                <a16:creationId xmlns:a16="http://schemas.microsoft.com/office/drawing/2014/main" id="{3B000384-FCFA-4708-8B58-96BA8CE04B7B}"/>
              </a:ext>
            </a:extLst>
          </p:cNvPr>
          <p:cNvSpPr/>
          <p:nvPr/>
        </p:nvSpPr>
        <p:spPr>
          <a:xfrm>
            <a:off x="451104" y="582090"/>
            <a:ext cx="6662928" cy="461665"/>
          </a:xfrm>
          <a:prstGeom prst="rect">
            <a:avLst/>
          </a:prstGeom>
        </p:spPr>
        <p:txBody>
          <a:bodyPr wrap="square">
            <a:spAutoFit/>
          </a:bodyPr>
          <a:lstStyle/>
          <a:p>
            <a:r>
              <a:rPr lang="en-US" altLang="zh-CN" sz="2400" b="1" dirty="0">
                <a:solidFill>
                  <a:srgbClr val="000000"/>
                </a:solidFill>
                <a:latin typeface="Times-Bold"/>
              </a:rPr>
              <a:t>1. </a:t>
            </a:r>
            <a:r>
              <a:rPr lang="zh-CN" altLang="en-US" sz="2400" b="1" dirty="0">
                <a:solidFill>
                  <a:srgbClr val="000000"/>
                </a:solidFill>
                <a:latin typeface="Times-Bold"/>
              </a:rPr>
              <a:t>增加的带宽</a:t>
            </a:r>
            <a:endParaRPr lang="zh-CN" altLang="en-US" sz="2400" dirty="0"/>
          </a:p>
        </p:txBody>
      </p:sp>
      <p:sp>
        <p:nvSpPr>
          <p:cNvPr id="9" name="矩形 8">
            <a:extLst>
              <a:ext uri="{FF2B5EF4-FFF2-40B4-BE49-F238E27FC236}">
                <a16:creationId xmlns:a16="http://schemas.microsoft.com/office/drawing/2014/main" id="{EDD5D28F-9323-405B-84D8-9D3900EBD79D}"/>
              </a:ext>
            </a:extLst>
          </p:cNvPr>
          <p:cNvSpPr/>
          <p:nvPr/>
        </p:nvSpPr>
        <p:spPr>
          <a:xfrm>
            <a:off x="1740408" y="2558232"/>
            <a:ext cx="9159240" cy="1427635"/>
          </a:xfrm>
          <a:prstGeom prst="rect">
            <a:avLst/>
          </a:prstGeom>
        </p:spPr>
        <p:txBody>
          <a:bodyPr wrap="square">
            <a:spAutoFit/>
          </a:bodyPr>
          <a:lstStyle/>
          <a:p>
            <a:pPr>
              <a:lnSpc>
                <a:spcPct val="150000"/>
              </a:lnSpc>
            </a:pPr>
            <a:r>
              <a:rPr lang="zh-CN" altLang="en-US" sz="2000" dirty="0">
                <a:latin typeface="&amp;quot"/>
              </a:rPr>
              <a:t>        今天的移动系统广泛部署在</a:t>
            </a:r>
            <a:r>
              <a:rPr lang="zh-CN" altLang="en-US" sz="2000" dirty="0">
                <a:solidFill>
                  <a:srgbClr val="FF0000"/>
                </a:solidFill>
                <a:latin typeface="&amp;quot"/>
              </a:rPr>
              <a:t>微波频段</a:t>
            </a:r>
            <a:r>
              <a:rPr lang="zh-CN" altLang="en-US" sz="2000" dirty="0">
                <a:latin typeface="&amp;quot"/>
              </a:rPr>
              <a:t>（小于</a:t>
            </a:r>
            <a:r>
              <a:rPr lang="en-US" altLang="zh-CN" sz="2000" dirty="0">
                <a:latin typeface="&amp;quot"/>
              </a:rPr>
              <a:t>6 GHz</a:t>
            </a:r>
            <a:r>
              <a:rPr lang="zh-CN" altLang="en-US" sz="2000" dirty="0">
                <a:latin typeface="&amp;quot"/>
              </a:rPr>
              <a:t>），大部分部署使用低于</a:t>
            </a:r>
            <a:r>
              <a:rPr lang="en-US" altLang="zh-CN" sz="2000" dirty="0">
                <a:latin typeface="&amp;quot"/>
              </a:rPr>
              <a:t>3 GHz</a:t>
            </a:r>
            <a:r>
              <a:rPr lang="zh-CN" altLang="en-US" sz="2000" dirty="0">
                <a:latin typeface="&amp;quot"/>
              </a:rPr>
              <a:t>的频率。</a:t>
            </a:r>
            <a:r>
              <a:rPr lang="zh-CN" altLang="en-US" sz="2000" dirty="0">
                <a:latin typeface="Roboto"/>
              </a:rPr>
              <a:t> </a:t>
            </a:r>
            <a:r>
              <a:rPr lang="zh-CN" altLang="en-US" sz="2000" dirty="0">
                <a:latin typeface="&amp;quot"/>
              </a:rPr>
              <a:t>这个频谱非常</a:t>
            </a:r>
            <a:r>
              <a:rPr lang="zh-CN" altLang="en-US" sz="2000" dirty="0">
                <a:solidFill>
                  <a:srgbClr val="FF0000"/>
                </a:solidFill>
                <a:latin typeface="&amp;quot"/>
              </a:rPr>
              <a:t>拥挤</a:t>
            </a:r>
            <a:r>
              <a:rPr lang="zh-CN" altLang="en-US" sz="2000" dirty="0">
                <a:latin typeface="&amp;quot"/>
              </a:rPr>
              <a:t>。</a:t>
            </a:r>
            <a:r>
              <a:rPr lang="zh-CN" altLang="en-US" sz="2000" dirty="0">
                <a:latin typeface="Roboto"/>
              </a:rPr>
              <a:t> </a:t>
            </a:r>
            <a:r>
              <a:rPr lang="zh-CN" altLang="en-US" sz="2000" dirty="0">
                <a:latin typeface="&amp;quot"/>
              </a:rPr>
              <a:t>相比之下，在</a:t>
            </a:r>
            <a:r>
              <a:rPr lang="zh-CN" altLang="en-US" sz="2000" dirty="0">
                <a:solidFill>
                  <a:srgbClr val="FF0000"/>
                </a:solidFill>
                <a:latin typeface="&amp;quot"/>
              </a:rPr>
              <a:t>厘米和毫米</a:t>
            </a:r>
            <a:r>
              <a:rPr lang="zh-CN" altLang="en-US" sz="2000" dirty="0">
                <a:latin typeface="&amp;quot"/>
              </a:rPr>
              <a:t>波段（</a:t>
            </a:r>
            <a:r>
              <a:rPr lang="en-US" altLang="zh-CN" sz="2000" dirty="0">
                <a:latin typeface="&amp;quot"/>
              </a:rPr>
              <a:t>28-300 GHz</a:t>
            </a:r>
            <a:r>
              <a:rPr lang="zh-CN" altLang="en-US" sz="2000" dirty="0">
                <a:latin typeface="&amp;quot"/>
              </a:rPr>
              <a:t>）中有大量可用的频谱，并且可以实现</a:t>
            </a:r>
            <a:r>
              <a:rPr lang="en-US" altLang="zh-CN" sz="2000" dirty="0">
                <a:latin typeface="&amp;quot"/>
              </a:rPr>
              <a:t>1 GHz</a:t>
            </a:r>
            <a:r>
              <a:rPr lang="zh-CN" altLang="en-US" sz="2000" dirty="0">
                <a:latin typeface="&amp;quot"/>
              </a:rPr>
              <a:t>量级的宽载波带宽。</a:t>
            </a:r>
            <a:endParaRPr lang="zh-CN" altLang="en-US" sz="2000" dirty="0"/>
          </a:p>
        </p:txBody>
      </p:sp>
    </p:spTree>
    <p:extLst>
      <p:ext uri="{BB962C8B-B14F-4D97-AF65-F5344CB8AC3E}">
        <p14:creationId xmlns:p14="http://schemas.microsoft.com/office/powerpoint/2010/main" val="37331537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3ef4cf50-89e2-45f0-b0c5-c148fb0e900d"/>
</p:tagLst>
</file>

<file path=ppt/tags/tag2.xml><?xml version="1.0" encoding="utf-8"?>
<p:tagLst xmlns:a="http://schemas.openxmlformats.org/drawingml/2006/main" xmlns:r="http://schemas.openxmlformats.org/officeDocument/2006/relationships" xmlns:p="http://schemas.openxmlformats.org/presentationml/2006/main">
  <p:tag name="ISLIDE.DIAGRAM" val="4f8fa6b9-7b86-4065-ad9d-56f8468fa668"/>
</p:tagLst>
</file>

<file path=ppt/theme/theme1.xml><?xml version="1.0" encoding="utf-8"?>
<a:theme xmlns:a="http://schemas.openxmlformats.org/drawingml/2006/main" name="主题5">
  <a:themeElements>
    <a:clrScheme name="111">
      <a:dk1>
        <a:sysClr val="windowText" lastClr="000000"/>
      </a:dk1>
      <a:lt1>
        <a:sysClr val="window" lastClr="FFFFFF"/>
      </a:lt1>
      <a:dk2>
        <a:srgbClr val="34485E"/>
      </a:dk2>
      <a:lt2>
        <a:srgbClr val="DCE4EC"/>
      </a:lt2>
      <a:accent1>
        <a:srgbClr val="B4CC27"/>
      </a:accent1>
      <a:accent2>
        <a:srgbClr val="7C6655"/>
      </a:accent2>
      <a:accent3>
        <a:srgbClr val="E77200"/>
      </a:accent3>
      <a:accent4>
        <a:srgbClr val="FCF4DE"/>
      </a:accent4>
      <a:accent5>
        <a:srgbClr val="A19574"/>
      </a:accent5>
      <a:accent6>
        <a:srgbClr val="88C9B3"/>
      </a:accent6>
      <a:hlink>
        <a:srgbClr val="AD1F1F"/>
      </a:hlink>
      <a:folHlink>
        <a:srgbClr val="FFC42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11776</TotalTime>
  <Words>4482</Words>
  <Application>Microsoft Office PowerPoint</Application>
  <PresentationFormat>宽屏</PresentationFormat>
  <Paragraphs>286</Paragraphs>
  <Slides>48</Slides>
  <Notes>15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48</vt:i4>
      </vt:variant>
    </vt:vector>
  </HeadingPairs>
  <TitlesOfParts>
    <vt:vector size="60" baseType="lpstr">
      <vt:lpstr>&amp;quot</vt:lpstr>
      <vt:lpstr>PingFang SC</vt:lpstr>
      <vt:lpstr>Roboto</vt:lpstr>
      <vt:lpstr>Times-Bold</vt:lpstr>
      <vt:lpstr>等线</vt:lpstr>
      <vt:lpstr>微软雅黑</vt:lpstr>
      <vt:lpstr>arial</vt:lpstr>
      <vt:lpstr>arial</vt:lpstr>
      <vt:lpstr>Impact</vt:lpstr>
      <vt:lpstr>Segoe UI Light</vt:lpstr>
      <vt:lpstr>主题5</vt:lpstr>
      <vt:lpstr>OfficePLUS</vt:lpstr>
      <vt:lpstr>PowerPoint 演示文稿</vt:lpstr>
      <vt:lpstr>introduction</vt:lpstr>
      <vt:lpstr>PowerPoint 演示文稿</vt:lpstr>
      <vt:lpstr>5G三大应用场景</vt:lpstr>
      <vt:lpstr>频谱监管</vt:lpstr>
      <vt:lpstr>目前频段进展</vt:lpstr>
      <vt:lpstr>5G标准 </vt:lpstr>
      <vt:lpstr>5G射频接口关键技术</vt:lpstr>
      <vt:lpstr>PowerPoint 演示文稿</vt:lpstr>
      <vt:lpstr>2. 基站上的多输入多输出（MIMO）天线阵列</vt:lpstr>
      <vt:lpstr>3.网络密集化</vt:lpstr>
      <vt:lpstr>4. New waveforms </vt:lpstr>
      <vt:lpstr>信道特征</vt:lpstr>
      <vt:lpstr>A.大规模MIMO信道</vt:lpstr>
      <vt:lpstr>B.分布式系统的信道</vt:lpstr>
      <vt:lpstr>C.毫米波信道</vt:lpstr>
      <vt:lpstr>C. 毫米波信道</vt:lpstr>
      <vt:lpstr>2)测量和评估技术：</vt:lpstr>
      <vt:lpstr>3) 关键户外结果: </vt:lpstr>
      <vt:lpstr>3) 关键室内结果: </vt:lpstr>
      <vt:lpstr>D. 建模方法</vt:lpstr>
      <vt:lpstr>模型简单介绍</vt:lpstr>
      <vt:lpstr>5G的信号处理技术</vt:lpstr>
      <vt:lpstr>A. 三大关键技术</vt:lpstr>
      <vt:lpstr>B. 其他技术</vt:lpstr>
      <vt:lpstr>C. MU-MIMO下行链路（DL）处理</vt:lpstr>
      <vt:lpstr>D.其他重要方法</vt:lpstr>
      <vt:lpstr>天线布局</vt:lpstr>
      <vt:lpstr>天线布局</vt:lpstr>
      <vt:lpstr>5G新波形和信道访问</vt:lpstr>
      <vt:lpstr>A. 5G空中接口的波形</vt:lpstr>
      <vt:lpstr>设计规则</vt:lpstr>
      <vt:lpstr>B. 多用户访问方案</vt:lpstr>
      <vt:lpstr>实验，试验床和部署</vt:lpstr>
      <vt:lpstr>实验，试验床和部署</vt:lpstr>
      <vt:lpstr>国内测试的三个阶段</vt:lpstr>
      <vt:lpstr>实验结果（截至该论文投稿时间）</vt:lpstr>
      <vt:lpstr>5G核心网络和云RAN架构</vt:lpstr>
      <vt:lpstr>Cloud-RAN</vt:lpstr>
      <vt:lpstr>软件定义网络（SDN）</vt:lpstr>
      <vt:lpstr>网络功能虚拟化(NFV)</vt:lpstr>
      <vt:lpstr>C. 网络切片</vt:lpstr>
      <vt:lpstr>DEPLOYMENT（部署）</vt:lpstr>
      <vt:lpstr>部署挑战</vt:lpstr>
      <vt:lpstr>部署挑战</vt:lpstr>
      <vt:lpstr>SUMMARY</vt:lpstr>
      <vt:lpstr>总结</vt:lpstr>
      <vt:lpstr>Thanks. </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lenovo</cp:lastModifiedBy>
  <cp:revision>110</cp:revision>
  <cp:lastPrinted>2017-08-28T16:00:00Z</cp:lastPrinted>
  <dcterms:created xsi:type="dcterms:W3CDTF">2017-08-28T16:00:00Z</dcterms:created>
  <dcterms:modified xsi:type="dcterms:W3CDTF">2019-05-13T23:58:05Z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3ef4cf50-89e2-45f0-b0c5-c148fb0e900d</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2018-11-06T07:54:12.8221263Z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