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532" r:id="rId2"/>
    <p:sldId id="407" r:id="rId3"/>
    <p:sldId id="351" r:id="rId4"/>
    <p:sldId id="443" r:id="rId5"/>
    <p:sldId id="533" r:id="rId6"/>
    <p:sldId id="534" r:id="rId7"/>
    <p:sldId id="535" r:id="rId8"/>
    <p:sldId id="536" r:id="rId9"/>
    <p:sldId id="537" r:id="rId10"/>
    <p:sldId id="538" r:id="rId11"/>
    <p:sldId id="539" r:id="rId12"/>
    <p:sldId id="540" r:id="rId13"/>
    <p:sldId id="541" r:id="rId14"/>
    <p:sldId id="542" r:id="rId15"/>
    <p:sldId id="543" r:id="rId16"/>
    <p:sldId id="550" r:id="rId17"/>
    <p:sldId id="552" r:id="rId18"/>
    <p:sldId id="466" r:id="rId19"/>
    <p:sldId id="511" r:id="rId20"/>
    <p:sldId id="544" r:id="rId21"/>
    <p:sldId id="545" r:id="rId22"/>
    <p:sldId id="546" r:id="rId23"/>
    <p:sldId id="547" r:id="rId24"/>
    <p:sldId id="548" r:id="rId25"/>
    <p:sldId id="54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A63B618-AF20-BE4D-9D1C-1B6534993AC1}">
          <p14:sldIdLst>
            <p14:sldId id="532"/>
            <p14:sldId id="407"/>
            <p14:sldId id="351"/>
            <p14:sldId id="443"/>
            <p14:sldId id="533"/>
            <p14:sldId id="534"/>
            <p14:sldId id="535"/>
            <p14:sldId id="536"/>
            <p14:sldId id="537"/>
            <p14:sldId id="538"/>
            <p14:sldId id="539"/>
            <p14:sldId id="540"/>
            <p14:sldId id="541"/>
            <p14:sldId id="542"/>
            <p14:sldId id="543"/>
            <p14:sldId id="550"/>
            <p14:sldId id="552"/>
            <p14:sldId id="466"/>
            <p14:sldId id="511"/>
            <p14:sldId id="544"/>
            <p14:sldId id="545"/>
            <p14:sldId id="546"/>
            <p14:sldId id="547"/>
            <p14:sldId id="548"/>
            <p14:sldId id="54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董懂" initials="董懂"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603F"/>
    <a:srgbClr val="4B28FA"/>
    <a:srgbClr val="FAE7FD"/>
    <a:srgbClr val="DACCFF"/>
    <a:srgbClr val="F9EAFF"/>
    <a:srgbClr val="DDC2F7"/>
    <a:srgbClr val="F8F3FF"/>
    <a:srgbClr val="E8E7E9"/>
    <a:srgbClr val="D1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77314" autoAdjust="0"/>
  </p:normalViewPr>
  <p:slideViewPr>
    <p:cSldViewPr snapToGrid="0" snapToObjects="1">
      <p:cViewPr varScale="1">
        <p:scale>
          <a:sx n="57" d="100"/>
          <a:sy n="57" d="100"/>
        </p:scale>
        <p:origin x="195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FC94A-785A-3048-A36E-9C9F40DCA5F5}" type="datetimeFigureOut">
              <a:rPr kumimoji="1" lang="zh-CN" altLang="en-US" smtClean="0"/>
              <a:t>2019/6/6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6014D-73FE-C74E-962A-089E6E88C3A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t>大家好，</a:t>
            </a:r>
            <a:r>
              <a:rPr kumimoji="1" lang="en-US" altLang="en-US" dirty="0" err="1"/>
              <a:t>我是</a:t>
            </a:r>
            <a:r>
              <a:rPr kumimoji="1" lang="zh-CN" altLang="en-US" dirty="0"/>
              <a:t>陈东</a:t>
            </a:r>
            <a:r>
              <a:rPr kumimoji="1" lang="en-US" altLang="en-US" dirty="0"/>
              <a:t>。</a:t>
            </a:r>
          </a:p>
          <a:p>
            <a:pPr algn="l"/>
            <a:r>
              <a:rPr kumimoji="1" lang="en-US" altLang="en-US" dirty="0"/>
              <a:t>我的</a:t>
            </a:r>
            <a:r>
              <a:rPr kumimoji="1" lang="zh-CN" altLang="en-US" dirty="0"/>
              <a:t>报告题目是图计算在</a:t>
            </a:r>
            <a:r>
              <a:rPr kumimoji="1" lang="en-US" altLang="zh-CN" dirty="0"/>
              <a:t>GPU</a:t>
            </a:r>
            <a:r>
              <a:rPr kumimoji="1" lang="zh-CN" altLang="en-US" dirty="0"/>
              <a:t>上的综述。</a:t>
            </a:r>
            <a:endParaRPr lang="en-US" altLang="zh-CN" sz="1200" dirty="0">
              <a:latin typeface="Heiti SC Medium" pitchFamily="2" charset="-128"/>
              <a:ea typeface="Heiti SC Medium" pitchFamily="2" charset="-128"/>
            </a:endParaRPr>
          </a:p>
          <a:p>
            <a:pPr algn="l"/>
            <a:endParaRPr lang="en-US" altLang="zh-CN" sz="1200" dirty="0">
              <a:latin typeface="Heiti SC Medium" pitchFamily="2" charset="-128"/>
              <a:ea typeface="Heiti SC Medium" pitchFamily="2" charset="-128"/>
            </a:endParaRPr>
          </a:p>
          <a:p>
            <a:pPr algn="l"/>
            <a:endParaRPr lang="zh-CN" altLang="en-US" sz="1200" dirty="0">
              <a:effectLst>
                <a:outerShdw blurRad="38100" dist="38100" dir="2700000" algn="tl">
                  <a:srgbClr val="C0C0C0"/>
                </a:outerShdw>
              </a:effectLst>
              <a:latin typeface="Heiti SC Medium" pitchFamily="2" charset="-128"/>
              <a:ea typeface="Heiti SC Medium" pitchFamily="2" charset="-128"/>
            </a:endParaRPr>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由于要支持大规模并行计算，一个</a:t>
            </a:r>
            <a:r>
              <a:rPr lang="en-US" altLang="zh-CN" dirty="0"/>
              <a:t>GPU</a:t>
            </a:r>
            <a:r>
              <a:rPr lang="zh-CN" altLang="en-US" dirty="0"/>
              <a:t>由一些</a:t>
            </a:r>
            <a:r>
              <a:rPr lang="en-US" altLang="zh-CN" dirty="0"/>
              <a:t>SM</a:t>
            </a:r>
            <a:r>
              <a:rPr lang="zh-CN" altLang="en-US" dirty="0"/>
              <a:t>组成，每一个</a:t>
            </a:r>
            <a:r>
              <a:rPr lang="en-US" altLang="zh-CN" dirty="0"/>
              <a:t>SM</a:t>
            </a:r>
            <a:r>
              <a:rPr lang="zh-CN" altLang="en-US" dirty="0"/>
              <a:t>包含一些计算核（包括整数和浮点数核）、特殊功能节点、寄存器等。</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10</a:t>
            </a:fld>
            <a:endParaRPr kumimoji="1" lang="zh-CN" altLang="en-US"/>
          </a:p>
        </p:txBody>
      </p:sp>
    </p:spTree>
    <p:extLst>
      <p:ext uri="{BB962C8B-B14F-4D97-AF65-F5344CB8AC3E}">
        <p14:creationId xmlns:p14="http://schemas.microsoft.com/office/powerpoint/2010/main" val="371499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CUDA</a:t>
            </a:r>
            <a:r>
              <a:rPr lang="zh-CN" altLang="en-US" dirty="0"/>
              <a:t>是由英伟达提出的现在最流行的通用</a:t>
            </a:r>
            <a:r>
              <a:rPr lang="en-US" altLang="zh-CN" dirty="0"/>
              <a:t>GPU</a:t>
            </a:r>
            <a:r>
              <a:rPr lang="zh-CN" altLang="en-US" dirty="0"/>
              <a:t>编程框架，线程架构、共享内存、</a:t>
            </a:r>
            <a:r>
              <a:rPr lang="en-US" altLang="zh-CN" dirty="0"/>
              <a:t>barrier</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我们可以将线程组织成</a:t>
            </a:r>
            <a:r>
              <a:rPr lang="en-US" altLang="zh-CN" dirty="0"/>
              <a:t>warp</a:t>
            </a:r>
            <a:r>
              <a:rPr lang="zh-CN" altLang="en-US" dirty="0"/>
              <a:t>核</a:t>
            </a:r>
            <a:r>
              <a:rPr lang="en-US" altLang="zh-CN" dirty="0"/>
              <a:t>block</a:t>
            </a:r>
            <a:r>
              <a:rPr lang="zh-CN" altLang="en-US" dirty="0"/>
              <a:t>，在一个</a:t>
            </a:r>
            <a:r>
              <a:rPr lang="en-US" altLang="zh-CN" dirty="0"/>
              <a:t>warp</a:t>
            </a:r>
            <a:r>
              <a:rPr lang="zh-CN" altLang="en-US" dirty="0"/>
              <a:t>的线程共享同样的代码，并拥有同样的执行路径。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所有的</a:t>
            </a:r>
            <a:r>
              <a:rPr lang="en-US" altLang="zh-CN" dirty="0"/>
              <a:t>blocks</a:t>
            </a:r>
            <a:r>
              <a:rPr lang="zh-CN" altLang="en-US" dirty="0"/>
              <a:t>共享一块内存。一些</a:t>
            </a:r>
            <a:r>
              <a:rPr lang="en-US" altLang="zh-CN" dirty="0"/>
              <a:t>block</a:t>
            </a:r>
            <a:r>
              <a:rPr lang="zh-CN" altLang="en-US" dirty="0"/>
              <a:t>组成</a:t>
            </a:r>
            <a:r>
              <a:rPr lang="en-US" altLang="zh-CN" dirty="0"/>
              <a:t>grid</a:t>
            </a:r>
            <a:r>
              <a:rPr lang="zh-CN" altLang="en-US" dirty="0"/>
              <a:t>，这里面的线程执行同样的</a:t>
            </a:r>
            <a:r>
              <a:rPr lang="en-US" altLang="zh-CN" dirty="0"/>
              <a:t>GPU</a:t>
            </a:r>
            <a:r>
              <a:rPr lang="zh-CN" altLang="en-US" dirty="0"/>
              <a:t>内核程序，包括读数据和写数据。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Barrier</a:t>
            </a:r>
            <a:r>
              <a:rPr lang="zh-CN" altLang="en-US" dirty="0"/>
              <a:t>是一种线程同步的手段。思想就是某一代码中设置一个栅栏，那么要等所有线程同时执行到这个点处，才能接着执行下面的代码。</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11</a:t>
            </a:fld>
            <a:endParaRPr kumimoji="1" lang="zh-CN" altLang="en-US"/>
          </a:p>
        </p:txBody>
      </p:sp>
    </p:spTree>
    <p:extLst>
      <p:ext uri="{BB962C8B-B14F-4D97-AF65-F5344CB8AC3E}">
        <p14:creationId xmlns:p14="http://schemas.microsoft.com/office/powerpoint/2010/main" val="177370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现在研究的一个方向就是使用</a:t>
            </a:r>
            <a:r>
              <a:rPr lang="en-US" altLang="zh-CN" dirty="0"/>
              <a:t>GPU</a:t>
            </a:r>
            <a:r>
              <a:rPr lang="zh-CN" altLang="en-US" dirty="0"/>
              <a:t>的并行机制和高带宽来加速特定的图算法，最初这些优化的算法主要争对的是图遍历的算法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，现在的一些研究开始研究一些比较复杂的算法，例如</a:t>
            </a:r>
            <a:r>
              <a:rPr lang="en-US" altLang="zh-CN" dirty="0"/>
              <a:t>PageRank</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宽度优先搜素是现在最重要的图遍历算法之一。</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12</a:t>
            </a:fld>
            <a:endParaRPr kumimoji="1" lang="zh-CN" altLang="en-US"/>
          </a:p>
        </p:txBody>
      </p:sp>
    </p:spTree>
    <p:extLst>
      <p:ext uri="{BB962C8B-B14F-4D97-AF65-F5344CB8AC3E}">
        <p14:creationId xmlns:p14="http://schemas.microsoft.com/office/powerpoint/2010/main" val="1670257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PageRank</a:t>
            </a:r>
            <a:r>
              <a:rPr lang="zh-CN" altLang="en-US" dirty="0"/>
              <a:t>是由谷歌所提出来对用于搜索引擎中对网页进行排名</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稀疏矩阵乘法被大量使用于稀疏线性代数学习中，由于稀疏矩阵乘法是一种高度不规则的计算算法，怎么设计一种高效规则的显存访问方式是一个</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热门的研究方向。</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13</a:t>
            </a:fld>
            <a:endParaRPr kumimoji="1" lang="zh-CN" altLang="en-US"/>
          </a:p>
        </p:txBody>
      </p:sp>
    </p:spTree>
    <p:extLst>
      <p:ext uri="{BB962C8B-B14F-4D97-AF65-F5344CB8AC3E}">
        <p14:creationId xmlns:p14="http://schemas.microsoft.com/office/powerpoint/2010/main" val="2950934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除了单独某个算法，许多研究者会研究怎么在</a:t>
            </a:r>
            <a:r>
              <a:rPr lang="en-US" altLang="zh-CN" dirty="0"/>
              <a:t>GPU</a:t>
            </a:r>
            <a:r>
              <a:rPr lang="zh-CN" altLang="en-US" dirty="0"/>
              <a:t>上建立一个通用的图形处理系统，下面我从数据格式，并行图处理模型核它们的系统实现于优化进行讲解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对于数据格式最主要的要求就是紧凑核规则性，紧凑性减小总线的带宽消耗，规则性则能利用规则的存储访问格式和最大化并行。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存储图的两种基本方式就是邻接矩阵和邻接表，对于邻接矩阵来说，大规模的图就会是一个稀疏矩阵，</a:t>
            </a:r>
            <a:r>
              <a:rPr lang="en-US" altLang="zh-CN" dirty="0"/>
              <a:t>Katz</a:t>
            </a:r>
            <a:r>
              <a:rPr lang="zh-CN" altLang="en-US" dirty="0"/>
              <a:t>使用</a:t>
            </a:r>
            <a:r>
              <a:rPr lang="en-US" altLang="zh-CN" dirty="0"/>
              <a:t>2D</a:t>
            </a:r>
            <a:r>
              <a:rPr lang="zh-CN" altLang="en-US" dirty="0"/>
              <a:t>的纹理在</a:t>
            </a:r>
            <a:r>
              <a:rPr lang="en-US" altLang="zh-CN" dirty="0"/>
              <a:t>GPU</a:t>
            </a:r>
            <a:r>
              <a:rPr lang="zh-CN" altLang="en-US" dirty="0"/>
              <a:t>中来代表矩阵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但还是个浪费空间的方法。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邻接表不利于规则的显存访问，相邻节点的数据可能在其他的局部存储器中。</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14</a:t>
            </a:fld>
            <a:endParaRPr kumimoji="1" lang="zh-CN" altLang="en-US"/>
          </a:p>
        </p:txBody>
      </p:sp>
    </p:spTree>
    <p:extLst>
      <p:ext uri="{BB962C8B-B14F-4D97-AF65-F5344CB8AC3E}">
        <p14:creationId xmlns:p14="http://schemas.microsoft.com/office/powerpoint/2010/main" val="583705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V-</a:t>
            </a:r>
            <a:r>
              <a:rPr lang="zh-CN" altLang="en-US" dirty="0"/>
              <a:t>图是另外一种有效的图表示方式，然而这并不是一种紧凑的图表示方式，因为含有很多的冗余信息，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CSR</a:t>
            </a:r>
            <a:r>
              <a:rPr lang="zh-CN" altLang="en-US" dirty="0"/>
              <a:t>格式既能实现高效存储和规则存储访问，许多算法都采用这种方式存储图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由于传统的图处理算法和</a:t>
            </a:r>
            <a:r>
              <a:rPr lang="en-US" altLang="zh-CN" dirty="0"/>
              <a:t>GPU</a:t>
            </a:r>
            <a:r>
              <a:rPr lang="zh-CN" altLang="en-US" dirty="0"/>
              <a:t>的硬件架构不匹配，如果直接将传统算法应用到</a:t>
            </a:r>
            <a:r>
              <a:rPr lang="en-US" altLang="zh-CN" dirty="0"/>
              <a:t>GPU</a:t>
            </a:r>
            <a:r>
              <a:rPr lang="zh-CN" altLang="en-US" dirty="0"/>
              <a:t>上就不能完全利用到</a:t>
            </a:r>
            <a:r>
              <a:rPr lang="en-US" altLang="zh-CN" dirty="0"/>
              <a:t>GPU</a:t>
            </a:r>
            <a:r>
              <a:rPr lang="zh-CN" altLang="en-US" dirty="0"/>
              <a:t>的能力，所以一些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图系统就使用</a:t>
            </a:r>
            <a:r>
              <a:rPr lang="en-US" altLang="zh-CN" dirty="0"/>
              <a:t>CSR</a:t>
            </a:r>
            <a:r>
              <a:rPr lang="zh-CN" altLang="en-US" dirty="0"/>
              <a:t>格式来对数据进行存储。</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15</a:t>
            </a:fld>
            <a:endParaRPr kumimoji="1" lang="zh-CN" altLang="en-US"/>
          </a:p>
        </p:txBody>
      </p:sp>
    </p:spTree>
    <p:extLst>
      <p:ext uri="{BB962C8B-B14F-4D97-AF65-F5344CB8AC3E}">
        <p14:creationId xmlns:p14="http://schemas.microsoft.com/office/powerpoint/2010/main" val="2602995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由于现实中的图往往很大，由于显卡显存的限制，不能一次性将数据读入</a:t>
            </a:r>
            <a:r>
              <a:rPr lang="en-US" altLang="zh-CN" dirty="0"/>
              <a:t>GPU</a:t>
            </a:r>
            <a:r>
              <a:rPr lang="zh-CN" altLang="en-US" dirty="0"/>
              <a:t>中，最近有许多研究人员针对此做了许多工作。</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16</a:t>
            </a:fld>
            <a:endParaRPr kumimoji="1" lang="zh-CN" altLang="en-US"/>
          </a:p>
        </p:txBody>
      </p:sp>
    </p:spTree>
    <p:extLst>
      <p:ext uri="{BB962C8B-B14F-4D97-AF65-F5344CB8AC3E}">
        <p14:creationId xmlns:p14="http://schemas.microsoft.com/office/powerpoint/2010/main" val="1041490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在之前也提过，由于节点度往往不同，如何实现负载均衡是一个问题</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17</a:t>
            </a:fld>
            <a:endParaRPr kumimoji="1" lang="zh-CN" altLang="en-US"/>
          </a:p>
        </p:txBody>
      </p:sp>
    </p:spTree>
    <p:extLst>
      <p:ext uri="{BB962C8B-B14F-4D97-AF65-F5344CB8AC3E}">
        <p14:creationId xmlns:p14="http://schemas.microsoft.com/office/powerpoint/2010/main" val="498077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通用的图处理系统通常需要提供给编程者一个编程框架，这通常由两部分组成，第一个是编程接口，第二部分是并行编程模型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顶点中心模型就是编程者需要自己定义函数来处理顶点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并行编程模型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GAS</a:t>
            </a:r>
            <a:r>
              <a:rPr lang="zh-CN" altLang="en-US" dirty="0"/>
              <a:t>模型由三个最主要的功能组成，</a:t>
            </a:r>
            <a:r>
              <a:rPr lang="en-US" altLang="zh-CN" dirty="0"/>
              <a:t>Gather</a:t>
            </a:r>
            <a:r>
              <a:rPr lang="zh-CN" altLang="en-US" dirty="0"/>
              <a:t>、</a:t>
            </a:r>
            <a:r>
              <a:rPr lang="en-US" altLang="zh-CN" dirty="0"/>
              <a:t>Apply</a:t>
            </a:r>
            <a:r>
              <a:rPr lang="zh-CN" altLang="en-US" dirty="0"/>
              <a:t>、</a:t>
            </a:r>
            <a:r>
              <a:rPr lang="en-US" altLang="zh-CN" dirty="0"/>
              <a:t>Scatter</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BSP</a:t>
            </a:r>
            <a:r>
              <a:rPr lang="zh-CN" altLang="en-US" dirty="0"/>
              <a:t>模型以一系列的</a:t>
            </a:r>
            <a:r>
              <a:rPr lang="en-US" altLang="zh-CN" dirty="0"/>
              <a:t>super-steps</a:t>
            </a:r>
            <a:r>
              <a:rPr lang="zh-CN" altLang="en-US" dirty="0"/>
              <a:t>来进行执行，每个</a:t>
            </a:r>
            <a:r>
              <a:rPr lang="en-US" altLang="zh-CN" dirty="0"/>
              <a:t>super-steps</a:t>
            </a:r>
            <a:r>
              <a:rPr lang="zh-CN" altLang="en-US" dirty="0"/>
              <a:t>分为三个部分，第一部分就是计算，然后全局通信，最后就是</a:t>
            </a:r>
            <a:r>
              <a:rPr lang="en-US" altLang="zh-CN" dirty="0"/>
              <a:t>Barrier</a:t>
            </a:r>
            <a:r>
              <a:rPr lang="zh-CN" altLang="en-US" dirty="0"/>
              <a:t>同步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保证计算和通信的完成</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18</a:t>
            </a:fld>
            <a:endParaRPr kumimoji="1" lang="zh-CN" altLang="en-US"/>
          </a:p>
        </p:txBody>
      </p:sp>
    </p:spTree>
    <p:extLst>
      <p:ext uri="{BB962C8B-B14F-4D97-AF65-F5344CB8AC3E}">
        <p14:creationId xmlns:p14="http://schemas.microsoft.com/office/powerpoint/2010/main" val="2708344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1200" u="none" kern="1200" baseline="0" dirty="0">
                <a:solidFill>
                  <a:schemeClr val="tx1"/>
                </a:solidFill>
                <a:latin typeface="+mn-lt"/>
                <a:ea typeface="+mn-ea"/>
                <a:cs typeface="+mn-cs"/>
              </a:rPr>
              <a:t>首先</a:t>
            </a:r>
            <a:r>
              <a:rPr lang="zh-CN" altLang="en-US" sz="1200" u="none" kern="1200" baseline="0" dirty="0">
                <a:solidFill>
                  <a:schemeClr val="tx1"/>
                </a:solidFill>
                <a:latin typeface="+mn-lt"/>
                <a:ea typeface="+mn-ea"/>
                <a:cs typeface="+mn-cs"/>
              </a:rPr>
              <a:t>介绍</a:t>
            </a:r>
            <a:r>
              <a:rPr lang="en-US" altLang="en-US" sz="1200" u="none" kern="1200" baseline="0" dirty="0">
                <a:solidFill>
                  <a:schemeClr val="tx1"/>
                </a:solidFill>
                <a:latin typeface="+mn-lt"/>
                <a:ea typeface="+mn-ea"/>
                <a:cs typeface="+mn-cs"/>
              </a:rPr>
              <a:t>第一部分</a:t>
            </a:r>
            <a:r>
              <a:rPr lang="zh-CN" altLang="en-US" sz="1200" u="none" kern="1200" baseline="0" dirty="0">
                <a:solidFill>
                  <a:schemeClr val="tx1"/>
                </a:solidFill>
                <a:latin typeface="+mn-lt"/>
                <a:ea typeface="+mn-ea"/>
                <a:cs typeface="+mn-cs"/>
              </a:rPr>
              <a:t>论文</a:t>
            </a:r>
            <a:r>
              <a:rPr lang="en-US" altLang="en-US" sz="1200" u="none" kern="1200" baseline="0" dirty="0">
                <a:solidFill>
                  <a:schemeClr val="tx1"/>
                </a:solidFill>
                <a:latin typeface="+mn-lt"/>
                <a:ea typeface="+mn-ea"/>
                <a:cs typeface="+mn-cs"/>
              </a:rPr>
              <a:t>背景</a:t>
            </a:r>
            <a:endParaRPr lang="en-US" altLang="zh-CN" sz="1200" u="none" kern="1200" baseline="0" dirty="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6014D-73FE-C74E-962A-089E6E88C3A1}" type="slidenum">
              <a:rPr kumimoji="1" lang="zh-CN" altLang="en-US" sz="1200" b="0" i="0" u="none" strike="noStrike" kern="1200" cap="none" spc="0" normalizeH="0" baseline="0" noProof="0" smtClean="0">
                <a:ln>
                  <a:noFill/>
                </a:ln>
                <a:solidFill>
                  <a:prstClr val="black"/>
                </a:solidFill>
                <a:effectLst/>
                <a:uLnTx/>
                <a:uFillTx/>
                <a:latin typeface="DengXian"/>
                <a:ea typeface="DengXian"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DengXian"/>
              <a:ea typeface="DengXian" panose="02010600030101010101" pitchFamily="2" charset="-122"/>
              <a:cs typeface="+mn-cs"/>
            </a:endParaRPr>
          </a:p>
        </p:txBody>
      </p:sp>
    </p:spTree>
    <p:extLst>
      <p:ext uri="{BB962C8B-B14F-4D97-AF65-F5344CB8AC3E}">
        <p14:creationId xmlns:p14="http://schemas.microsoft.com/office/powerpoint/2010/main" val="78041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a:solidFill>
                  <a:schemeClr val="tx1"/>
                </a:solidFill>
                <a:latin typeface="+mn-lt"/>
                <a:ea typeface="+mn-ea"/>
                <a:cs typeface="+mn-cs"/>
              </a:rPr>
              <a:t>接</a:t>
            </a:r>
            <a:r>
              <a:rPr lang="en-US" altLang="en-US" sz="1200" u="none" kern="1200" baseline="0" dirty="0" err="1">
                <a:solidFill>
                  <a:schemeClr val="tx1"/>
                </a:solidFill>
                <a:latin typeface="+mn-lt"/>
                <a:ea typeface="+mn-ea"/>
                <a:cs typeface="+mn-cs"/>
              </a:rPr>
              <a:t>下来</a:t>
            </a:r>
            <a:r>
              <a:rPr lang="zh-CN" altLang="en-US" sz="1200" u="none" kern="1200" baseline="0" dirty="0">
                <a:solidFill>
                  <a:schemeClr val="tx1"/>
                </a:solidFill>
                <a:latin typeface="+mn-lt"/>
                <a:ea typeface="+mn-ea"/>
                <a:cs typeface="+mn-cs"/>
              </a:rPr>
              <a:t>我</a:t>
            </a:r>
            <a:r>
              <a:rPr lang="en-US" altLang="en-US" sz="1200" u="none" kern="1200" baseline="0" dirty="0">
                <a:solidFill>
                  <a:schemeClr val="tx1"/>
                </a:solidFill>
                <a:latin typeface="+mn-lt"/>
                <a:ea typeface="+mn-ea"/>
                <a:cs typeface="+mn-cs"/>
              </a:rPr>
              <a:t>主要从以下四个方面展开今天的报告，包括</a:t>
            </a:r>
            <a:r>
              <a:rPr lang="zh-CN" altLang="en-US" sz="1200" u="none" kern="1200" baseline="0" dirty="0">
                <a:solidFill>
                  <a:schemeClr val="tx1"/>
                </a:solidFill>
                <a:latin typeface="+mn-lt"/>
                <a:ea typeface="+mn-ea"/>
                <a:cs typeface="+mn-cs"/>
              </a:rPr>
              <a:t>论文背景，论文内容，实验分析和研究总结</a:t>
            </a:r>
            <a:endParaRPr lang="en-US" altLang="zh-CN" sz="1200" u="none" kern="1200" baseline="0" dirty="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在这个实验中，我们比较几个通用的图算法在不同的图处理框架的性能比较，一方面，我们也比较了不同的图数据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在图处理框架的性能，另一方面，我们也比较了</a:t>
            </a:r>
            <a:r>
              <a:rPr lang="en-US" altLang="zh-CN" dirty="0"/>
              <a:t>CPU</a:t>
            </a:r>
            <a:r>
              <a:rPr lang="zh-CN" altLang="en-US" dirty="0"/>
              <a:t>框架和</a:t>
            </a:r>
            <a:r>
              <a:rPr lang="en-US" altLang="zh-CN" dirty="0"/>
              <a:t>GPU</a:t>
            </a:r>
            <a:r>
              <a:rPr lang="zh-CN" altLang="en-US" dirty="0"/>
              <a:t>框架，来验证</a:t>
            </a:r>
            <a:r>
              <a:rPr lang="en-US" altLang="zh-CN" dirty="0"/>
              <a:t>GPU</a:t>
            </a:r>
            <a:r>
              <a:rPr lang="zh-CN" altLang="en-US" dirty="0"/>
              <a:t>的优点。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首先我们选择六种图数据集</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20</a:t>
            </a:fld>
            <a:endParaRPr kumimoji="1" lang="zh-CN" altLang="en-US"/>
          </a:p>
        </p:txBody>
      </p:sp>
    </p:spTree>
    <p:extLst>
      <p:ext uri="{BB962C8B-B14F-4D97-AF65-F5344CB8AC3E}">
        <p14:creationId xmlns:p14="http://schemas.microsoft.com/office/powerpoint/2010/main" val="1951711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为了验证这些算法在</a:t>
            </a:r>
            <a:r>
              <a:rPr lang="en-US" altLang="zh-CN" dirty="0"/>
              <a:t>GPU</a:t>
            </a:r>
            <a:r>
              <a:rPr lang="zh-CN" altLang="en-US" dirty="0"/>
              <a:t>上能真正进行有效的加速，我们首先对不同数据集和不同的算法在不同的系统上执行的时间，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我们可以看到</a:t>
            </a:r>
            <a:r>
              <a:rPr lang="en-US" altLang="zh-CN" dirty="0" err="1"/>
              <a:t>GraphChi</a:t>
            </a:r>
            <a:r>
              <a:rPr lang="zh-CN" altLang="en-US" dirty="0"/>
              <a:t>这个</a:t>
            </a:r>
            <a:r>
              <a:rPr lang="en-US" altLang="zh-CN" dirty="0"/>
              <a:t>CPU</a:t>
            </a:r>
            <a:r>
              <a:rPr lang="zh-CN" altLang="en-US" dirty="0"/>
              <a:t>框架执行所需的时间是远远大于其他的，所以</a:t>
            </a:r>
            <a:r>
              <a:rPr lang="en-US" altLang="zh-CN" dirty="0"/>
              <a:t>GPU</a:t>
            </a:r>
            <a:r>
              <a:rPr lang="zh-CN" altLang="en-US" dirty="0"/>
              <a:t>能有效地进行加速。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21</a:t>
            </a:fld>
            <a:endParaRPr kumimoji="1" lang="zh-CN" altLang="en-US"/>
          </a:p>
        </p:txBody>
      </p:sp>
    </p:spTree>
    <p:extLst>
      <p:ext uri="{BB962C8B-B14F-4D97-AF65-F5344CB8AC3E}">
        <p14:creationId xmlns:p14="http://schemas.microsoft.com/office/powerpoint/2010/main" val="4021974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为了研究内存访问格式的影响，我们测量存储复杂的时间与整体运行时间的比值。存储包括内存和显存。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从图中我们可以看到</a:t>
            </a:r>
            <a:r>
              <a:rPr lang="en-US" altLang="zh-CN" dirty="0"/>
              <a:t>Medusa</a:t>
            </a:r>
            <a:r>
              <a:rPr lang="zh-CN" altLang="en-US" dirty="0"/>
              <a:t>有着最高的比例，</a:t>
            </a:r>
            <a:r>
              <a:rPr lang="en-US" altLang="zh-CN" dirty="0"/>
              <a:t>Frog</a:t>
            </a:r>
            <a:r>
              <a:rPr lang="zh-CN" altLang="en-US" dirty="0"/>
              <a:t>拥有者最高的</a:t>
            </a:r>
            <a:r>
              <a:rPr lang="en-US" altLang="zh-CN" dirty="0" err="1"/>
              <a:t>DtoH</a:t>
            </a:r>
            <a:r>
              <a:rPr lang="zh-CN" altLang="en-US" dirty="0"/>
              <a:t>，这是因为在最后的阶段，</a:t>
            </a:r>
            <a:r>
              <a:rPr lang="en-US" altLang="zh-CN" dirty="0"/>
              <a:t>Frog</a:t>
            </a:r>
            <a:r>
              <a:rPr lang="zh-CN" altLang="en-US" dirty="0"/>
              <a:t>要把数据传回到内存进行整合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而</a:t>
            </a:r>
            <a:r>
              <a:rPr lang="en-US" altLang="zh-CN" dirty="0" err="1"/>
              <a:t>Cusha</a:t>
            </a:r>
            <a:r>
              <a:rPr lang="zh-CN" altLang="en-US" dirty="0"/>
              <a:t>在这部分是最低的，这是因为这个框架传回内存和进行下一步运算可以是重叠的。</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22</a:t>
            </a:fld>
            <a:endParaRPr kumimoji="1" lang="zh-CN" altLang="en-US"/>
          </a:p>
        </p:txBody>
      </p:sp>
    </p:spTree>
    <p:extLst>
      <p:ext uri="{BB962C8B-B14F-4D97-AF65-F5344CB8AC3E}">
        <p14:creationId xmlns:p14="http://schemas.microsoft.com/office/powerpoint/2010/main" val="3405325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表六表明了</a:t>
            </a:r>
            <a:r>
              <a:rPr lang="en-US" altLang="zh-CN" dirty="0"/>
              <a:t>Frog</a:t>
            </a:r>
            <a:r>
              <a:rPr lang="zh-CN" altLang="en-US" dirty="0"/>
              <a:t>和</a:t>
            </a:r>
            <a:r>
              <a:rPr lang="en-US" altLang="zh-CN" dirty="0"/>
              <a:t>Medusa</a:t>
            </a:r>
            <a:r>
              <a:rPr lang="zh-CN" altLang="en-US" dirty="0"/>
              <a:t>有着最高的吞吐量，这意味着</a:t>
            </a:r>
            <a:r>
              <a:rPr lang="en-US" altLang="zh-CN" dirty="0"/>
              <a:t>Frog</a:t>
            </a:r>
            <a:r>
              <a:rPr lang="zh-CN" altLang="en-US" dirty="0"/>
              <a:t>和</a:t>
            </a:r>
            <a:r>
              <a:rPr lang="en-US" altLang="zh-CN" dirty="0"/>
              <a:t>Medusa</a:t>
            </a:r>
            <a:r>
              <a:rPr lang="zh-CN" altLang="en-US" dirty="0"/>
              <a:t>对于</a:t>
            </a:r>
            <a:r>
              <a:rPr lang="en-US" altLang="zh-CN" dirty="0"/>
              <a:t>BFS</a:t>
            </a:r>
            <a:r>
              <a:rPr lang="zh-CN" altLang="en-US" dirty="0"/>
              <a:t>和</a:t>
            </a:r>
            <a:r>
              <a:rPr lang="en-US" altLang="zh-CN" dirty="0"/>
              <a:t>SSSP</a:t>
            </a:r>
            <a:r>
              <a:rPr lang="zh-CN" altLang="en-US" dirty="0"/>
              <a:t>比其他系统的并行度更高。</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23</a:t>
            </a:fld>
            <a:endParaRPr kumimoji="1" lang="zh-CN" altLang="en-US"/>
          </a:p>
        </p:txBody>
      </p:sp>
    </p:spTree>
    <p:extLst>
      <p:ext uri="{BB962C8B-B14F-4D97-AF65-F5344CB8AC3E}">
        <p14:creationId xmlns:p14="http://schemas.microsoft.com/office/powerpoint/2010/main" val="3558594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1200" u="none" kern="1200" baseline="0" dirty="0">
                <a:solidFill>
                  <a:schemeClr val="tx1"/>
                </a:solidFill>
                <a:latin typeface="+mn-lt"/>
                <a:ea typeface="+mn-ea"/>
                <a:cs typeface="+mn-cs"/>
              </a:rPr>
              <a:t>接下来是第三部分研究总结</a:t>
            </a:r>
            <a:endParaRPr lang="en-US" altLang="zh-CN" sz="1200" u="none" kern="1200" baseline="0" dirty="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6014D-73FE-C74E-962A-089E6E88C3A1}" type="slidenum">
              <a:rPr kumimoji="1" lang="zh-CN" altLang="en-US" sz="1200" b="0" i="0" u="none" strike="noStrike" kern="1200" cap="none" spc="0" normalizeH="0" baseline="0" noProof="0" smtClean="0">
                <a:ln>
                  <a:noFill/>
                </a:ln>
                <a:solidFill>
                  <a:prstClr val="black"/>
                </a:solidFill>
                <a:effectLst/>
                <a:uLnTx/>
                <a:uFillTx/>
                <a:latin typeface="DengXian"/>
                <a:ea typeface="DengXian"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DengXian"/>
              <a:ea typeface="DengXian" panose="02010600030101010101" pitchFamily="2" charset="-122"/>
              <a:cs typeface="+mn-cs"/>
            </a:endParaRPr>
          </a:p>
        </p:txBody>
      </p:sp>
    </p:spTree>
    <p:extLst>
      <p:ext uri="{BB962C8B-B14F-4D97-AF65-F5344CB8AC3E}">
        <p14:creationId xmlns:p14="http://schemas.microsoft.com/office/powerpoint/2010/main" val="2064326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这篇文章调研了一部分基于</a:t>
            </a:r>
            <a:r>
              <a:rPr lang="en-US" altLang="zh-CN" dirty="0"/>
              <a:t>GPU</a:t>
            </a:r>
            <a:r>
              <a:rPr lang="zh-CN" altLang="en-US" dirty="0"/>
              <a:t>的图处理系统，然后探讨了存在的挑战和它们潜在的应用，然后运用新的分类方法对目前的研究进行总结分类。</a:t>
            </a:r>
            <a:endParaRPr lang="en-US" altLang="zh-CN"/>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目前</a:t>
            </a:r>
            <a:r>
              <a:rPr lang="zh-CN" altLang="en-US" dirty="0"/>
              <a:t>的一些系统并没有采取很大的变化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只是增加了一些最新的技术，它们之间也很类似。</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25</a:t>
            </a:fld>
            <a:endParaRPr kumimoji="1" lang="zh-CN" altLang="en-US"/>
          </a:p>
        </p:txBody>
      </p:sp>
    </p:spTree>
    <p:extLst>
      <p:ext uri="{BB962C8B-B14F-4D97-AF65-F5344CB8AC3E}">
        <p14:creationId xmlns:p14="http://schemas.microsoft.com/office/powerpoint/2010/main" val="323235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1200" u="none" kern="1200" baseline="0" dirty="0">
                <a:solidFill>
                  <a:schemeClr val="tx1"/>
                </a:solidFill>
                <a:latin typeface="+mn-lt"/>
                <a:ea typeface="+mn-ea"/>
                <a:cs typeface="+mn-cs"/>
              </a:rPr>
              <a:t>首先</a:t>
            </a:r>
            <a:r>
              <a:rPr lang="zh-CN" altLang="en-US" sz="1200" u="none" kern="1200" baseline="0" dirty="0">
                <a:solidFill>
                  <a:schemeClr val="tx1"/>
                </a:solidFill>
                <a:latin typeface="+mn-lt"/>
                <a:ea typeface="+mn-ea"/>
                <a:cs typeface="+mn-cs"/>
              </a:rPr>
              <a:t>介绍</a:t>
            </a:r>
            <a:r>
              <a:rPr lang="en-US" altLang="en-US" sz="1200" u="none" kern="1200" baseline="0" dirty="0">
                <a:solidFill>
                  <a:schemeClr val="tx1"/>
                </a:solidFill>
                <a:latin typeface="+mn-lt"/>
                <a:ea typeface="+mn-ea"/>
                <a:cs typeface="+mn-cs"/>
              </a:rPr>
              <a:t>第一部分</a:t>
            </a:r>
            <a:r>
              <a:rPr lang="zh-CN" altLang="en-US" sz="1200" u="none" kern="1200" baseline="0" dirty="0">
                <a:solidFill>
                  <a:schemeClr val="tx1"/>
                </a:solidFill>
                <a:latin typeface="+mn-lt"/>
                <a:ea typeface="+mn-ea"/>
                <a:cs typeface="+mn-cs"/>
              </a:rPr>
              <a:t>论文</a:t>
            </a:r>
            <a:r>
              <a:rPr lang="en-US" altLang="en-US" sz="1200" u="none" kern="1200" baseline="0" dirty="0">
                <a:solidFill>
                  <a:schemeClr val="tx1"/>
                </a:solidFill>
                <a:latin typeface="+mn-lt"/>
                <a:ea typeface="+mn-ea"/>
                <a:cs typeface="+mn-cs"/>
              </a:rPr>
              <a:t>背景</a:t>
            </a:r>
            <a:endParaRPr lang="en-US" altLang="zh-CN" sz="1200" u="none" kern="1200" baseline="0" dirty="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许多数据可以表示成图结构，许多领域也可以以图处理的方式进行建模，例如左边的化学式，每个分子建可以看成图的一条边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右边的图代表着社交网络，每个人的关系就代表着一条边。</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现在很多研究人员花大量的精力去优化处理图数据的算法，例如最常见的</a:t>
            </a:r>
            <a:r>
              <a:rPr lang="en-US" altLang="zh-CN" dirty="0"/>
              <a:t>BFS</a:t>
            </a:r>
            <a:r>
              <a:rPr lang="zh-CN" altLang="en-US" dirty="0"/>
              <a:t>，</a:t>
            </a:r>
            <a:r>
              <a:rPr lang="en-US" altLang="zh-CN" dirty="0"/>
              <a:t>DFS</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还有谷歌的</a:t>
            </a:r>
            <a:r>
              <a:rPr lang="en-US" altLang="zh-CN" dirty="0"/>
              <a:t>PageRank</a:t>
            </a:r>
            <a:r>
              <a:rPr lang="zh-CN" altLang="en-US" dirty="0"/>
              <a:t>算法，顾名思义，它的作用就是对网页进行排序。被应用在谷歌的搜索引擎中它们在大数据集上需要大量的资源，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一个页面越被其他页面链接，说明他越重要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越是被高质量页面链接，说明该页面越重要</a:t>
            </a:r>
            <a:endParaRPr lang="en-US" altLang="zh-CN" sz="1200" b="0" i="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5</a:t>
            </a:fld>
            <a:endParaRPr kumimoji="1" lang="zh-CN" altLang="en-US"/>
          </a:p>
        </p:txBody>
      </p:sp>
    </p:spTree>
    <p:extLst>
      <p:ext uri="{BB962C8B-B14F-4D97-AF65-F5344CB8AC3E}">
        <p14:creationId xmlns:p14="http://schemas.microsoft.com/office/powerpoint/2010/main" val="205829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面对数十亿数百亿的图数据（顶点，边），像推特有</a:t>
            </a:r>
            <a:r>
              <a:rPr lang="en-US" altLang="zh-CN" dirty="0"/>
              <a:t>3</a:t>
            </a:r>
            <a:r>
              <a:rPr lang="zh-CN" altLang="en-US" dirty="0"/>
              <a:t>亿的活跃用户，如果用图来表示将是一个非常庞大的规模。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由于</a:t>
            </a:r>
            <a:r>
              <a:rPr lang="en-US" altLang="zh-CN" dirty="0"/>
              <a:t>GPU</a:t>
            </a:r>
            <a:r>
              <a:rPr lang="zh-CN" altLang="en-US" dirty="0"/>
              <a:t>的高并行度和高的显存带宽，</a:t>
            </a:r>
            <a:r>
              <a:rPr lang="en-US" altLang="zh-CN" dirty="0"/>
              <a:t>GPU</a:t>
            </a:r>
            <a:r>
              <a:rPr lang="zh-CN" altLang="en-US" dirty="0"/>
              <a:t>拥有大量运算单元，用</a:t>
            </a:r>
            <a:r>
              <a:rPr lang="en-US" altLang="zh-CN" dirty="0"/>
              <a:t>GPU</a:t>
            </a:r>
            <a:r>
              <a:rPr lang="zh-CN" altLang="en-US" dirty="0"/>
              <a:t>是一个很好的解决方式。</a:t>
            </a:r>
            <a:r>
              <a:rPr lang="en-US" altLang="zh-CN" dirty="0"/>
              <a:t>GPU</a:t>
            </a:r>
            <a:r>
              <a:rPr lang="zh-CN" altLang="en-US" dirty="0"/>
              <a:t>采用单指令流，多数据流结构，能获得很高的并行性能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但是由于较小的显存，从内存移动数据到显存消耗太大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如果存在数据依赖，会损害并行度，则会降低性能</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6</a:t>
            </a:fld>
            <a:endParaRPr kumimoji="1" lang="zh-CN" altLang="en-US"/>
          </a:p>
        </p:txBody>
      </p:sp>
    </p:spTree>
    <p:extLst>
      <p:ext uri="{BB962C8B-B14F-4D97-AF65-F5344CB8AC3E}">
        <p14:creationId xmlns:p14="http://schemas.microsoft.com/office/powerpoint/2010/main" val="4256684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图计算的挑战：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1</a:t>
            </a:r>
            <a:r>
              <a:rPr lang="zh-CN" altLang="en-US" dirty="0"/>
              <a:t>。数据格式，由于所有的计算核共用一个全局显存对于图搜索操作，若数据格式为邻接表，每个核取到的数据可能是不连续的，那么不连续访存的话，性能会下降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同时减少内存与显存之间的数据移动也是一个难题。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 </a:t>
            </a:r>
            <a:r>
              <a:rPr lang="zh-CN" altLang="en-US" dirty="0"/>
              <a:t>显存访问格式，</a:t>
            </a:r>
            <a:r>
              <a:rPr lang="en-US" altLang="zh-CN" dirty="0"/>
              <a:t>CPU</a:t>
            </a:r>
            <a:r>
              <a:rPr lang="zh-CN" altLang="en-US" dirty="0"/>
              <a:t>有</a:t>
            </a:r>
            <a:r>
              <a:rPr lang="en-US" altLang="zh-CN" dirty="0"/>
              <a:t>cache</a:t>
            </a:r>
            <a:r>
              <a:rPr lang="zh-CN" altLang="en-US" dirty="0"/>
              <a:t>，大内存，显卡只有一块，如果不同的线程要不同的数据，由于显存限制，会受影响。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那么在计算时，显存读取需要计算的数据，怎么读的策略也会影响性能。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3. </a:t>
            </a:r>
            <a:r>
              <a:rPr lang="zh-CN" altLang="en-US" dirty="0"/>
              <a:t>负载均衡，</a:t>
            </a:r>
            <a:r>
              <a:rPr lang="en-US" altLang="zh-CN" dirty="0"/>
              <a:t>CPU</a:t>
            </a:r>
            <a:r>
              <a:rPr lang="zh-CN" altLang="en-US" dirty="0"/>
              <a:t>有强大的控制单元，但</a:t>
            </a:r>
            <a:r>
              <a:rPr lang="en-US" altLang="zh-CN" dirty="0"/>
              <a:t>GPU</a:t>
            </a:r>
            <a:r>
              <a:rPr lang="zh-CN" altLang="en-US" dirty="0"/>
              <a:t>不行，它是每个线程同时执行一个指令，如何分配 任务也是一个挑战。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4. </a:t>
            </a:r>
            <a:r>
              <a:rPr lang="zh-CN" altLang="en-US" dirty="0"/>
              <a:t>：</a:t>
            </a:r>
            <a:r>
              <a:rPr lang="en-US" altLang="zh-CN" dirty="0"/>
              <a:t>CPU</a:t>
            </a:r>
            <a:r>
              <a:rPr lang="zh-CN" altLang="en-US" dirty="0"/>
              <a:t>有强大的控制单元能进行分支预测等功能，但</a:t>
            </a:r>
            <a:r>
              <a:rPr lang="en-US" altLang="zh-CN" dirty="0"/>
              <a:t>GPU</a:t>
            </a:r>
            <a:r>
              <a:rPr lang="zh-CN" altLang="en-US" dirty="0"/>
              <a:t>不行，那么某些线程在执行时就需要其他线程完成后才能进行。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怎样进行并行编程时一个大问题。</a:t>
            </a: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7</a:t>
            </a:fld>
            <a:endParaRPr kumimoji="1" lang="zh-CN" altLang="en-US"/>
          </a:p>
        </p:txBody>
      </p:sp>
    </p:spTree>
    <p:extLst>
      <p:ext uri="{BB962C8B-B14F-4D97-AF65-F5344CB8AC3E}">
        <p14:creationId xmlns:p14="http://schemas.microsoft.com/office/powerpoint/2010/main" val="2964717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a:solidFill>
                  <a:schemeClr val="tx1"/>
                </a:solidFill>
                <a:latin typeface="+mn-lt"/>
                <a:ea typeface="+mn-ea"/>
                <a:cs typeface="+mn-cs"/>
              </a:rPr>
              <a:t>下面我来介绍一下论文内容</a:t>
            </a:r>
            <a:endParaRPr lang="en-US" altLang="zh-CN" sz="1200" u="none" kern="1200" baseline="0" dirty="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8</a:t>
            </a:fld>
            <a:endParaRPr kumimoji="1" lang="zh-CN" altLang="en-US"/>
          </a:p>
        </p:txBody>
      </p:sp>
    </p:spTree>
    <p:extLst>
      <p:ext uri="{BB962C8B-B14F-4D97-AF65-F5344CB8AC3E}">
        <p14:creationId xmlns:p14="http://schemas.microsoft.com/office/powerpoint/2010/main" val="88116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幻灯片编号占位符 3"/>
          <p:cNvSpPr>
            <a:spLocks noGrp="1"/>
          </p:cNvSpPr>
          <p:nvPr>
            <p:ph type="sldNum" sz="quarter" idx="10"/>
          </p:nvPr>
        </p:nvSpPr>
        <p:spPr/>
        <p:txBody>
          <a:bodyPr/>
          <a:lstStyle/>
          <a:p>
            <a:fld id="{6996014D-73FE-C74E-962A-089E6E88C3A1}" type="slidenum">
              <a:rPr kumimoji="1" lang="zh-CN" altLang="en-US" smtClean="0"/>
              <a:t>9</a:t>
            </a:fld>
            <a:endParaRPr kumimoji="1" lang="zh-CN" altLang="en-US"/>
          </a:p>
        </p:txBody>
      </p:sp>
    </p:spTree>
    <p:extLst>
      <p:ext uri="{BB962C8B-B14F-4D97-AF65-F5344CB8AC3E}">
        <p14:creationId xmlns:p14="http://schemas.microsoft.com/office/powerpoint/2010/main" val="238522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幻灯片编号占位符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幻灯片编号占位符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幻灯片编号占位符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幻灯片编号占位符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幻灯片编号占位符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61BEF0D-F0BB-DE4B-95CE-6DB70DBA9567}" type="datetimeFigureOut">
              <a:rPr lang="en-US" smtClean="0"/>
              <a:t>6/6/2019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幻灯片编号占位符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t>6/6/2019</a:t>
            </a:fld>
            <a:endParaRPr 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幻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glgoo.top/citations?user=B5dWy88AAAAJ&amp;hl=zh-CN&amp;oi=sra"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e.glgoo.top/citations?user=g3lthZYAAAAJ&amp;hl=zh-CN&amp;oi=sra" TargetMode="External"/><Relationship Id="rId5" Type="http://schemas.openxmlformats.org/officeDocument/2006/relationships/hyperlink" Target="https://e.glgoo.top/citations?user=o02W0aEAAAAJ&amp;hl=zh-CN&amp;oi=sra" TargetMode="External"/><Relationship Id="rId4" Type="http://schemas.openxmlformats.org/officeDocument/2006/relationships/hyperlink" Target="https://e.glgoo.top/citations?user=Tqh1RIkAAAAJ&amp;hl=zh-CN&amp;oi=sr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矩形 19"/>
          <p:cNvSpPr>
            <a:spLocks noChangeArrowheads="1"/>
          </p:cNvSpPr>
          <p:nvPr/>
        </p:nvSpPr>
        <p:spPr bwMode="auto">
          <a:xfrm>
            <a:off x="581025" y="1261469"/>
            <a:ext cx="8020050" cy="1605540"/>
          </a:xfrm>
          <a:prstGeom prst="rect">
            <a:avLst/>
          </a:prstGeom>
          <a:noFill/>
          <a:ln w="12700" cmpd="sng">
            <a:solidFill>
              <a:schemeClr val="accent2">
                <a:lumMod val="75000"/>
                <a:alpha val="50000"/>
              </a:schemeClr>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sz="1350">
              <a:solidFill>
                <a:srgbClr val="C00000"/>
              </a:solidFill>
            </a:endParaRPr>
          </a:p>
        </p:txBody>
      </p:sp>
      <p:sp>
        <p:nvSpPr>
          <p:cNvPr id="3085" name="矩形 21"/>
          <p:cNvSpPr>
            <a:spLocks noChangeArrowheads="1"/>
          </p:cNvSpPr>
          <p:nvPr/>
        </p:nvSpPr>
        <p:spPr bwMode="auto">
          <a:xfrm>
            <a:off x="476250" y="1741073"/>
            <a:ext cx="82628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3600" b="1" dirty="0">
                <a:latin typeface="宋体" panose="02010600030101010101" pitchFamily="2" charset="-122"/>
                <a:ea typeface="宋体" panose="02010600030101010101" pitchFamily="2" charset="-122"/>
              </a:rPr>
              <a:t>Graph Processing on GPUs: A Survey</a:t>
            </a:r>
          </a:p>
        </p:txBody>
      </p:sp>
      <p:cxnSp>
        <p:nvCxnSpPr>
          <p:cNvPr id="3086" name="直接连接符 23"/>
          <p:cNvCxnSpPr>
            <a:cxnSpLocks noChangeShapeType="1"/>
          </p:cNvCxnSpPr>
          <p:nvPr/>
        </p:nvCxnSpPr>
        <p:spPr bwMode="auto">
          <a:xfrm>
            <a:off x="2927219" y="3159023"/>
            <a:ext cx="3275410" cy="0"/>
          </a:xfrm>
          <a:prstGeom prst="line">
            <a:avLst/>
          </a:prstGeom>
          <a:noFill/>
          <a:ln w="12700" cmpd="sng">
            <a:solidFill>
              <a:schemeClr val="accent2">
                <a:lumMod val="75000"/>
                <a:alpha val="50000"/>
              </a:schemeClr>
            </a:solidFill>
            <a:round/>
            <a:headEnd type="oval" w="sm" len="sm"/>
            <a:tailEnd type="oval" w="sm" len="sm"/>
          </a:ln>
          <a:extLst>
            <a:ext uri="{909E8E84-426E-40DD-AFC4-6F175D3DCCD1}">
              <a14:hiddenFill xmlns:a14="http://schemas.microsoft.com/office/drawing/2010/main">
                <a:noFill/>
              </a14:hiddenFill>
            </a:ext>
          </a:extLst>
        </p:spPr>
      </p:cxnSp>
      <p:sp>
        <p:nvSpPr>
          <p:cNvPr id="3087" name="矩形 24"/>
          <p:cNvSpPr>
            <a:spLocks noChangeArrowheads="1"/>
          </p:cNvSpPr>
          <p:nvPr/>
        </p:nvSpPr>
        <p:spPr bwMode="auto">
          <a:xfrm>
            <a:off x="3363564" y="5134865"/>
            <a:ext cx="2416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宋体" panose="02010600030101010101" pitchFamily="2" charset="-122"/>
                <a:ea typeface="宋体" panose="02010600030101010101" pitchFamily="2" charset="-122"/>
              </a:rPr>
              <a:t>报告人：</a:t>
            </a:r>
            <a:r>
              <a:rPr lang="zh-CN" altLang="en-US" sz="2400" b="1" dirty="0">
                <a:latin typeface="宋体" panose="02010600030101010101" pitchFamily="2" charset="-122"/>
                <a:ea typeface="宋体" panose="02010600030101010101" pitchFamily="2" charset="-122"/>
                <a:cs typeface="Arial" panose="020B0604020202020204" pitchFamily="34" charset="0"/>
              </a:rPr>
              <a:t>陈</a:t>
            </a:r>
            <a:r>
              <a:rPr lang="en-US" altLang="en-US" sz="2400" b="1" dirty="0">
                <a:latin typeface="宋体" panose="02010600030101010101" pitchFamily="2" charset="-122"/>
                <a:ea typeface="宋体" panose="02010600030101010101" pitchFamily="2" charset="-122"/>
                <a:cs typeface="Arial" panose="020B0604020202020204" pitchFamily="34" charset="0"/>
              </a:rPr>
              <a:t>  </a:t>
            </a:r>
            <a:r>
              <a:rPr lang="zh-CN" altLang="en-US" sz="2400" b="1" dirty="0">
                <a:latin typeface="宋体" panose="02010600030101010101" pitchFamily="2" charset="-122"/>
                <a:ea typeface="宋体" panose="02010600030101010101" pitchFamily="2" charset="-122"/>
                <a:cs typeface="Arial" panose="020B0604020202020204" pitchFamily="34" charset="0"/>
              </a:rPr>
              <a:t>东</a:t>
            </a:r>
            <a:r>
              <a:rPr lang="en-US" altLang="en-US" sz="2400" b="1" dirty="0">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
        <p:nvSpPr>
          <p:cNvPr id="2" name="矩形 1"/>
          <p:cNvSpPr/>
          <p:nvPr/>
        </p:nvSpPr>
        <p:spPr>
          <a:xfrm>
            <a:off x="2459030" y="3359273"/>
            <a:ext cx="4225940" cy="369332"/>
          </a:xfrm>
          <a:prstGeom prst="rect">
            <a:avLst/>
          </a:prstGeom>
        </p:spPr>
        <p:txBody>
          <a:bodyPr wrap="square">
            <a:spAutoFit/>
          </a:bodyPr>
          <a:lstStyle/>
          <a:p>
            <a:r>
              <a:rPr lang="en-US" altLang="zh-CN" dirty="0">
                <a:hlinkClick r:id="rId3">
                  <a:extLst>
                    <a:ext uri="{A12FA001-AC4F-418D-AE19-62706E023703}">
                      <ahyp:hlinkClr xmlns:ahyp="http://schemas.microsoft.com/office/drawing/2018/hyperlinkcolor" val="tx"/>
                    </a:ext>
                  </a:extLst>
                </a:hlinkClick>
              </a:rPr>
              <a:t>X Shi</a:t>
            </a:r>
            <a:r>
              <a:rPr lang="en-US" altLang="zh-CN" dirty="0"/>
              <a:t>, Z Zheng, </a:t>
            </a:r>
            <a:r>
              <a:rPr lang="en-US" altLang="zh-CN" dirty="0">
                <a:hlinkClick r:id="rId4">
                  <a:extLst>
                    <a:ext uri="{A12FA001-AC4F-418D-AE19-62706E023703}">
                      <ahyp:hlinkClr xmlns:ahyp="http://schemas.microsoft.com/office/drawing/2018/hyperlinkcolor" val="tx"/>
                    </a:ext>
                  </a:extLst>
                </a:hlinkClick>
              </a:rPr>
              <a:t>Y Zhou</a:t>
            </a:r>
            <a:r>
              <a:rPr lang="en-US" altLang="zh-CN" dirty="0"/>
              <a:t>, </a:t>
            </a:r>
            <a:r>
              <a:rPr lang="en-US" altLang="zh-CN" dirty="0">
                <a:hlinkClick r:id="rId5">
                  <a:extLst>
                    <a:ext uri="{A12FA001-AC4F-418D-AE19-62706E023703}">
                      <ahyp:hlinkClr xmlns:ahyp="http://schemas.microsoft.com/office/drawing/2018/hyperlinkcolor" val="tx"/>
                    </a:ext>
                  </a:extLst>
                </a:hlinkClick>
              </a:rPr>
              <a:t>H </a:t>
            </a:r>
            <a:r>
              <a:rPr lang="en-US" altLang="zh-CN" dirty="0" err="1">
                <a:hlinkClick r:id="rId5">
                  <a:extLst>
                    <a:ext uri="{A12FA001-AC4F-418D-AE19-62706E023703}">
                      <ahyp:hlinkClr xmlns:ahyp="http://schemas.microsoft.com/office/drawing/2018/hyperlinkcolor" val="tx"/>
                    </a:ext>
                  </a:extLst>
                </a:hlinkClick>
              </a:rPr>
              <a:t>Jin</a:t>
            </a:r>
            <a:r>
              <a:rPr lang="en-US" altLang="zh-CN" dirty="0"/>
              <a:t>, </a:t>
            </a:r>
            <a:r>
              <a:rPr lang="en-US" altLang="zh-CN" dirty="0">
                <a:hlinkClick r:id="rId6">
                  <a:extLst>
                    <a:ext uri="{A12FA001-AC4F-418D-AE19-62706E023703}">
                      <ahyp:hlinkClr xmlns:ahyp="http://schemas.microsoft.com/office/drawing/2018/hyperlinkcolor" val="tx"/>
                    </a:ext>
                  </a:extLst>
                </a:hlinkClick>
              </a:rPr>
              <a:t>L He</a:t>
            </a:r>
            <a:r>
              <a:rPr lang="en-US" altLang="zh-CN" dirty="0"/>
              <a:t>, B Liu</a:t>
            </a:r>
            <a:endParaRPr lang="zh-CN" altLang="en-US"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lt">
                                    <p:tmPct val="10000"/>
                                  </p:iterate>
                                  <p:childTnLst>
                                    <p:set>
                                      <p:cBhvr>
                                        <p:cTn id="6" dur="1" fill="hold">
                                          <p:stCondLst>
                                            <p:cond delay="0"/>
                                          </p:stCondLst>
                                        </p:cTn>
                                        <p:tgtEl>
                                          <p:spTgt spid="3085"/>
                                        </p:tgtEl>
                                        <p:attrNameLst>
                                          <p:attrName>style.visibility</p:attrName>
                                        </p:attrNameLst>
                                      </p:cBhvr>
                                      <p:to>
                                        <p:strVal val="visible"/>
                                      </p:to>
                                    </p:set>
                                    <p:animEffect transition="in" filter="wipe(up)">
                                      <p:cBhvr>
                                        <p:cTn id="7" dur="500"/>
                                        <p:tgtEl>
                                          <p:spTgt spid="3085"/>
                                        </p:tgtEl>
                                      </p:cBhvr>
                                    </p:animEffect>
                                  </p:childTnLst>
                                </p:cTn>
                              </p:par>
                            </p:childTnLst>
                          </p:cTn>
                        </p:par>
                        <p:par>
                          <p:cTn id="8" fill="hold">
                            <p:stCondLst>
                              <p:cond delay="1900"/>
                            </p:stCondLst>
                            <p:childTnLst>
                              <p:par>
                                <p:cTn id="9" presetID="16" presetClass="entr" presetSubtype="37" fill="hold"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barn(outVertical)">
                                      <p:cBhvr>
                                        <p:cTn id="11" dur="500"/>
                                        <p:tgtEl>
                                          <p:spTgt spid="3086"/>
                                        </p:tgtEl>
                                      </p:cBhvr>
                                    </p:animEffect>
                                  </p:childTnLst>
                                </p:cTn>
                              </p:par>
                            </p:childTnLst>
                          </p:cTn>
                        </p:par>
                        <p:par>
                          <p:cTn id="12" fill="hold">
                            <p:stCondLst>
                              <p:cond delay="2400"/>
                            </p:stCondLst>
                            <p:childTnLst>
                              <p:par>
                                <p:cTn id="13" presetID="12" presetClass="entr" presetSubtype="4" fill="hold" grpId="0" nodeType="afterEffect">
                                  <p:stCondLst>
                                    <p:cond delay="0"/>
                                  </p:stCondLst>
                                  <p:childTnLst>
                                    <p:set>
                                      <p:cBhvr>
                                        <p:cTn id="14" dur="1" fill="hold">
                                          <p:stCondLst>
                                            <p:cond delay="0"/>
                                          </p:stCondLst>
                                        </p:cTn>
                                        <p:tgtEl>
                                          <p:spTgt spid="3087"/>
                                        </p:tgtEl>
                                        <p:attrNameLst>
                                          <p:attrName>style.visibility</p:attrName>
                                        </p:attrNameLst>
                                      </p:cBhvr>
                                      <p:to>
                                        <p:strVal val="visible"/>
                                      </p:to>
                                    </p:set>
                                    <p:anim calcmode="lin" valueType="num">
                                      <p:cBhvr additive="base">
                                        <p:cTn id="15" dur="500"/>
                                        <p:tgtEl>
                                          <p:spTgt spid="3087"/>
                                        </p:tgtEl>
                                        <p:attrNameLst>
                                          <p:attrName>ppt_y</p:attrName>
                                        </p:attrNameLst>
                                      </p:cBhvr>
                                      <p:tavLst>
                                        <p:tav tm="0">
                                          <p:val>
                                            <p:strVal val="#ppt_y+#ppt_h*1.125000"/>
                                          </p:val>
                                        </p:tav>
                                        <p:tav tm="100000">
                                          <p:val>
                                            <p:strVal val="#ppt_y"/>
                                          </p:val>
                                        </p:tav>
                                      </p:tavLst>
                                    </p:anim>
                                    <p:animEffect transition="in" filter="wipe(up)">
                                      <p:cBhvr>
                                        <p:cTn id="16" dur="5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5" grpId="0" autoUpdateAnimBg="0"/>
      <p:bldP spid="308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Modern GPU</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13" name="文本框 12">
            <a:extLst>
              <a:ext uri="{FF2B5EF4-FFF2-40B4-BE49-F238E27FC236}">
                <a16:creationId xmlns:a16="http://schemas.microsoft.com/office/drawing/2014/main" id="{39844FD3-7FE4-4C2F-9636-B2FD8E244515}"/>
              </a:ext>
            </a:extLst>
          </p:cNvPr>
          <p:cNvSpPr txBox="1"/>
          <p:nvPr/>
        </p:nvSpPr>
        <p:spPr>
          <a:xfrm>
            <a:off x="504735" y="1080199"/>
            <a:ext cx="4708251" cy="584775"/>
          </a:xfrm>
          <a:prstGeom prst="rect">
            <a:avLst/>
          </a:prstGeom>
          <a:noFill/>
        </p:spPr>
        <p:txBody>
          <a:bodyPr wrap="square" rtlCol="0">
            <a:spAutoFit/>
          </a:bodyPr>
          <a:lstStyle/>
          <a:p>
            <a:r>
              <a:rPr lang="zh-CN" altLang="en-US" sz="3200" dirty="0"/>
              <a:t>现在</a:t>
            </a:r>
            <a:r>
              <a:rPr lang="en-US" altLang="zh-CN" sz="3200" dirty="0"/>
              <a:t>GPU</a:t>
            </a:r>
            <a:r>
              <a:rPr lang="zh-CN" altLang="en-US" sz="3200" dirty="0"/>
              <a:t>的架构</a:t>
            </a:r>
          </a:p>
        </p:txBody>
      </p:sp>
      <p:pic>
        <p:nvPicPr>
          <p:cNvPr id="3" name="图片 2">
            <a:extLst>
              <a:ext uri="{FF2B5EF4-FFF2-40B4-BE49-F238E27FC236}">
                <a16:creationId xmlns:a16="http://schemas.microsoft.com/office/drawing/2014/main" id="{50C48D0E-6FFF-48A8-AE2B-C13BC619AD52}"/>
              </a:ext>
            </a:extLst>
          </p:cNvPr>
          <p:cNvPicPr>
            <a:picLocks noChangeAspect="1"/>
          </p:cNvPicPr>
          <p:nvPr/>
        </p:nvPicPr>
        <p:blipFill>
          <a:blip r:embed="rId4"/>
          <a:stretch>
            <a:fillRect/>
          </a:stretch>
        </p:blipFill>
        <p:spPr>
          <a:xfrm>
            <a:off x="914401" y="1923229"/>
            <a:ext cx="7585656" cy="4554966"/>
          </a:xfrm>
          <a:prstGeom prst="rect">
            <a:avLst/>
          </a:prstGeom>
        </p:spPr>
      </p:pic>
    </p:spTree>
    <p:extLst>
      <p:ext uri="{BB962C8B-B14F-4D97-AF65-F5344CB8AC3E}">
        <p14:creationId xmlns:p14="http://schemas.microsoft.com/office/powerpoint/2010/main" val="171123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CUDA</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13" name="文本框 12">
            <a:extLst>
              <a:ext uri="{FF2B5EF4-FFF2-40B4-BE49-F238E27FC236}">
                <a16:creationId xmlns:a16="http://schemas.microsoft.com/office/drawing/2014/main" id="{39844FD3-7FE4-4C2F-9636-B2FD8E244515}"/>
              </a:ext>
            </a:extLst>
          </p:cNvPr>
          <p:cNvSpPr txBox="1"/>
          <p:nvPr/>
        </p:nvSpPr>
        <p:spPr>
          <a:xfrm>
            <a:off x="504735" y="890218"/>
            <a:ext cx="4708251" cy="584775"/>
          </a:xfrm>
          <a:prstGeom prst="rect">
            <a:avLst/>
          </a:prstGeom>
          <a:noFill/>
        </p:spPr>
        <p:txBody>
          <a:bodyPr wrap="square" rtlCol="0">
            <a:spAutoFit/>
          </a:bodyPr>
          <a:lstStyle/>
          <a:p>
            <a:r>
              <a:rPr lang="en-US" altLang="zh-CN" sz="3200" dirty="0"/>
              <a:t>CUDA</a:t>
            </a:r>
            <a:endParaRPr lang="zh-CN" altLang="en-US" sz="3200" dirty="0"/>
          </a:p>
        </p:txBody>
      </p:sp>
      <p:pic>
        <p:nvPicPr>
          <p:cNvPr id="2" name="图片 1">
            <a:extLst>
              <a:ext uri="{FF2B5EF4-FFF2-40B4-BE49-F238E27FC236}">
                <a16:creationId xmlns:a16="http://schemas.microsoft.com/office/drawing/2014/main" id="{402A1860-96D6-4059-97DD-FE7621F8F272}"/>
              </a:ext>
            </a:extLst>
          </p:cNvPr>
          <p:cNvPicPr>
            <a:picLocks noChangeAspect="1"/>
          </p:cNvPicPr>
          <p:nvPr/>
        </p:nvPicPr>
        <p:blipFill>
          <a:blip r:embed="rId4"/>
          <a:stretch>
            <a:fillRect/>
          </a:stretch>
        </p:blipFill>
        <p:spPr>
          <a:xfrm>
            <a:off x="1828801" y="1019223"/>
            <a:ext cx="6573398" cy="4733141"/>
          </a:xfrm>
          <a:prstGeom prst="rect">
            <a:avLst/>
          </a:prstGeom>
        </p:spPr>
      </p:pic>
      <p:pic>
        <p:nvPicPr>
          <p:cNvPr id="4" name="图片 3">
            <a:extLst>
              <a:ext uri="{FF2B5EF4-FFF2-40B4-BE49-F238E27FC236}">
                <a16:creationId xmlns:a16="http://schemas.microsoft.com/office/drawing/2014/main" id="{B55CF2FA-1EFE-4854-9B50-471B279E7A0C}"/>
              </a:ext>
            </a:extLst>
          </p:cNvPr>
          <p:cNvPicPr>
            <a:picLocks noChangeAspect="1"/>
          </p:cNvPicPr>
          <p:nvPr/>
        </p:nvPicPr>
        <p:blipFill>
          <a:blip r:embed="rId5"/>
          <a:stretch>
            <a:fillRect/>
          </a:stretch>
        </p:blipFill>
        <p:spPr>
          <a:xfrm>
            <a:off x="3296606" y="5997491"/>
            <a:ext cx="4067175" cy="447675"/>
          </a:xfrm>
          <a:prstGeom prst="rect">
            <a:avLst/>
          </a:prstGeom>
        </p:spPr>
      </p:pic>
      <p:sp>
        <p:nvSpPr>
          <p:cNvPr id="5" name="文本框 4">
            <a:extLst>
              <a:ext uri="{FF2B5EF4-FFF2-40B4-BE49-F238E27FC236}">
                <a16:creationId xmlns:a16="http://schemas.microsoft.com/office/drawing/2014/main" id="{2852E70A-D597-47E7-9BFC-468F629E9168}"/>
              </a:ext>
            </a:extLst>
          </p:cNvPr>
          <p:cNvSpPr txBox="1"/>
          <p:nvPr/>
        </p:nvSpPr>
        <p:spPr>
          <a:xfrm>
            <a:off x="250736" y="1961505"/>
            <a:ext cx="1578065" cy="2031325"/>
          </a:xfrm>
          <a:prstGeom prst="rect">
            <a:avLst/>
          </a:prstGeom>
          <a:noFill/>
        </p:spPr>
        <p:txBody>
          <a:bodyPr wrap="square" rtlCol="0">
            <a:spAutoFit/>
          </a:bodyPr>
          <a:lstStyle/>
          <a:p>
            <a:r>
              <a:rPr lang="en-US" altLang="zh-CN" dirty="0"/>
              <a:t>Key</a:t>
            </a:r>
            <a:r>
              <a:rPr lang="zh-CN" altLang="en-US" dirty="0"/>
              <a:t>：</a:t>
            </a:r>
            <a:endParaRPr lang="en-US" altLang="zh-CN" dirty="0"/>
          </a:p>
          <a:p>
            <a:endParaRPr lang="en-US" altLang="zh-CN" dirty="0"/>
          </a:p>
          <a:p>
            <a:pPr marL="342900" indent="-342900">
              <a:buAutoNum type="arabicPeriod"/>
            </a:pPr>
            <a:r>
              <a:rPr lang="zh-CN" altLang="en-US" dirty="0"/>
              <a:t>线程架构</a:t>
            </a:r>
            <a:endParaRPr lang="en-US" altLang="zh-CN" dirty="0"/>
          </a:p>
          <a:p>
            <a:pPr marL="342900" indent="-342900">
              <a:buAutoNum type="arabicPeriod"/>
            </a:pPr>
            <a:endParaRPr lang="en-US" altLang="zh-CN" dirty="0"/>
          </a:p>
          <a:p>
            <a:pPr marL="342900" indent="-342900">
              <a:buAutoNum type="arabicPeriod"/>
            </a:pPr>
            <a:r>
              <a:rPr lang="zh-CN" altLang="en-US" dirty="0"/>
              <a:t>共享内存</a:t>
            </a:r>
            <a:endParaRPr lang="en-US" altLang="zh-CN" dirty="0"/>
          </a:p>
          <a:p>
            <a:pPr marL="342900" indent="-342900">
              <a:buAutoNum type="arabicPeriod"/>
            </a:pPr>
            <a:endParaRPr lang="en-US" altLang="zh-CN" dirty="0"/>
          </a:p>
          <a:p>
            <a:pPr marL="342900" indent="-342900">
              <a:buAutoNum type="arabicPeriod"/>
            </a:pPr>
            <a:r>
              <a:rPr lang="en-US" altLang="zh-CN" dirty="0"/>
              <a:t>barrier</a:t>
            </a:r>
            <a:endParaRPr lang="zh-CN" altLang="en-US" dirty="0"/>
          </a:p>
        </p:txBody>
      </p:sp>
    </p:spTree>
    <p:extLst>
      <p:ext uri="{BB962C8B-B14F-4D97-AF65-F5344CB8AC3E}">
        <p14:creationId xmlns:p14="http://schemas.microsoft.com/office/powerpoint/2010/main" val="160933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Algorithm</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13" name="文本框 12">
            <a:extLst>
              <a:ext uri="{FF2B5EF4-FFF2-40B4-BE49-F238E27FC236}">
                <a16:creationId xmlns:a16="http://schemas.microsoft.com/office/drawing/2014/main" id="{39844FD3-7FE4-4C2F-9636-B2FD8E244515}"/>
              </a:ext>
            </a:extLst>
          </p:cNvPr>
          <p:cNvSpPr txBox="1"/>
          <p:nvPr/>
        </p:nvSpPr>
        <p:spPr>
          <a:xfrm>
            <a:off x="504735" y="890218"/>
            <a:ext cx="4708251" cy="584775"/>
          </a:xfrm>
          <a:prstGeom prst="rect">
            <a:avLst/>
          </a:prstGeom>
          <a:noFill/>
        </p:spPr>
        <p:txBody>
          <a:bodyPr wrap="square" rtlCol="0">
            <a:spAutoFit/>
          </a:bodyPr>
          <a:lstStyle/>
          <a:p>
            <a:r>
              <a:rPr lang="zh-CN" altLang="en-US" sz="3200" dirty="0"/>
              <a:t>宽度优先遍历</a:t>
            </a:r>
          </a:p>
        </p:txBody>
      </p:sp>
      <p:sp>
        <p:nvSpPr>
          <p:cNvPr id="5" name="文本框 4">
            <a:extLst>
              <a:ext uri="{FF2B5EF4-FFF2-40B4-BE49-F238E27FC236}">
                <a16:creationId xmlns:a16="http://schemas.microsoft.com/office/drawing/2014/main" id="{2852E70A-D597-47E7-9BFC-468F629E9168}"/>
              </a:ext>
            </a:extLst>
          </p:cNvPr>
          <p:cNvSpPr txBox="1"/>
          <p:nvPr/>
        </p:nvSpPr>
        <p:spPr>
          <a:xfrm>
            <a:off x="748333" y="1846657"/>
            <a:ext cx="6871667" cy="830997"/>
          </a:xfrm>
          <a:prstGeom prst="rect">
            <a:avLst/>
          </a:prstGeom>
          <a:noFill/>
        </p:spPr>
        <p:txBody>
          <a:bodyPr wrap="square" rtlCol="0">
            <a:spAutoFit/>
          </a:bodyPr>
          <a:lstStyle/>
          <a:p>
            <a:r>
              <a:rPr lang="en-US" altLang="zh-CN" sz="2400" dirty="0"/>
              <a:t>Merrill</a:t>
            </a:r>
            <a:r>
              <a:rPr lang="zh-CN" altLang="en-US" sz="2400" dirty="0"/>
              <a:t> </a:t>
            </a:r>
            <a:r>
              <a:rPr lang="en-US" altLang="zh-CN" sz="2400" dirty="0"/>
              <a:t>et al. </a:t>
            </a:r>
            <a:r>
              <a:rPr lang="zh-CN" altLang="en-US" sz="2400" dirty="0"/>
              <a:t>采取压缩稀疏行来表示图，并将空间复杂读降低到了</a:t>
            </a:r>
            <a:r>
              <a:rPr lang="en-US" altLang="zh-CN" sz="2400" dirty="0"/>
              <a:t>O(|V|</a:t>
            </a:r>
            <a:r>
              <a:rPr lang="zh-CN" altLang="en-US" sz="2400" dirty="0"/>
              <a:t> </a:t>
            </a:r>
            <a:r>
              <a:rPr lang="en-US" altLang="zh-CN" sz="2400" dirty="0"/>
              <a:t>+</a:t>
            </a:r>
            <a:r>
              <a:rPr lang="zh-CN" altLang="en-US" sz="2400" dirty="0"/>
              <a:t> </a:t>
            </a:r>
            <a:r>
              <a:rPr lang="en-US" altLang="zh-CN" sz="2400" dirty="0"/>
              <a:t>|E|)</a:t>
            </a:r>
            <a:r>
              <a:rPr lang="zh-CN" altLang="en-US" sz="2400" dirty="0"/>
              <a:t>。</a:t>
            </a:r>
          </a:p>
        </p:txBody>
      </p:sp>
      <p:sp>
        <p:nvSpPr>
          <p:cNvPr id="15" name="文本框 14">
            <a:extLst>
              <a:ext uri="{FF2B5EF4-FFF2-40B4-BE49-F238E27FC236}">
                <a16:creationId xmlns:a16="http://schemas.microsoft.com/office/drawing/2014/main" id="{B56DE7F1-17AB-4591-91FF-FFFBCD91F054}"/>
              </a:ext>
            </a:extLst>
          </p:cNvPr>
          <p:cNvSpPr txBox="1"/>
          <p:nvPr/>
        </p:nvSpPr>
        <p:spPr>
          <a:xfrm>
            <a:off x="747225" y="3097991"/>
            <a:ext cx="6871667" cy="830997"/>
          </a:xfrm>
          <a:prstGeom prst="rect">
            <a:avLst/>
          </a:prstGeom>
          <a:noFill/>
        </p:spPr>
        <p:txBody>
          <a:bodyPr wrap="square" rtlCol="0">
            <a:spAutoFit/>
          </a:bodyPr>
          <a:lstStyle/>
          <a:p>
            <a:r>
              <a:rPr lang="en-US" altLang="zh-CN" sz="2400" dirty="0"/>
              <a:t>Liu </a:t>
            </a:r>
            <a:r>
              <a:rPr lang="zh-CN" altLang="en-US" sz="2400" dirty="0"/>
              <a:t>和 </a:t>
            </a:r>
            <a:r>
              <a:rPr lang="en-US" altLang="zh-CN" sz="2400" dirty="0"/>
              <a:t>Huang</a:t>
            </a:r>
            <a:r>
              <a:rPr lang="zh-CN" altLang="en-US" sz="2400" dirty="0"/>
              <a:t>提出了基于</a:t>
            </a:r>
            <a:r>
              <a:rPr lang="en-US" altLang="zh-CN" sz="2400" dirty="0"/>
              <a:t>GPU</a:t>
            </a:r>
            <a:r>
              <a:rPr lang="zh-CN" altLang="en-US" sz="2400" dirty="0"/>
              <a:t>的宽度优先搜索框架，名字为</a:t>
            </a:r>
            <a:r>
              <a:rPr lang="en-US" altLang="zh-CN" sz="2400" dirty="0"/>
              <a:t>Enterprise</a:t>
            </a:r>
            <a:r>
              <a:rPr lang="zh-CN" altLang="en-US" sz="2400" dirty="0"/>
              <a:t>。</a:t>
            </a:r>
          </a:p>
        </p:txBody>
      </p:sp>
      <p:sp>
        <p:nvSpPr>
          <p:cNvPr id="16" name="文本框 15">
            <a:extLst>
              <a:ext uri="{FF2B5EF4-FFF2-40B4-BE49-F238E27FC236}">
                <a16:creationId xmlns:a16="http://schemas.microsoft.com/office/drawing/2014/main" id="{0FB9FF9D-E6CF-4527-AFC4-3069DD0F92C6}"/>
              </a:ext>
            </a:extLst>
          </p:cNvPr>
          <p:cNvSpPr txBox="1"/>
          <p:nvPr/>
        </p:nvSpPr>
        <p:spPr>
          <a:xfrm>
            <a:off x="747224" y="4208319"/>
            <a:ext cx="6871667" cy="461665"/>
          </a:xfrm>
          <a:prstGeom prst="rect">
            <a:avLst/>
          </a:prstGeom>
          <a:noFill/>
        </p:spPr>
        <p:txBody>
          <a:bodyPr wrap="square" rtlCol="0">
            <a:spAutoFit/>
          </a:bodyPr>
          <a:lstStyle/>
          <a:p>
            <a:r>
              <a:rPr lang="en-US" altLang="zh-CN" sz="2400" dirty="0"/>
              <a:t>Fu et al.</a:t>
            </a:r>
            <a:r>
              <a:rPr lang="zh-CN" altLang="en-US" sz="2400" dirty="0"/>
              <a:t>将</a:t>
            </a:r>
            <a:r>
              <a:rPr lang="en-US" altLang="zh-CN" sz="2400" dirty="0"/>
              <a:t>Merrill</a:t>
            </a:r>
            <a:r>
              <a:rPr lang="zh-CN" altLang="en-US" sz="2400" dirty="0"/>
              <a:t>提出的算法拓展到了</a:t>
            </a:r>
            <a:r>
              <a:rPr lang="en-US" altLang="zh-CN" sz="2400" dirty="0"/>
              <a:t>GPU</a:t>
            </a:r>
            <a:r>
              <a:rPr lang="zh-CN" altLang="en-US" sz="2400" dirty="0"/>
              <a:t>集群上。</a:t>
            </a:r>
          </a:p>
        </p:txBody>
      </p:sp>
      <p:sp>
        <p:nvSpPr>
          <p:cNvPr id="17" name="文本框 16">
            <a:extLst>
              <a:ext uri="{FF2B5EF4-FFF2-40B4-BE49-F238E27FC236}">
                <a16:creationId xmlns:a16="http://schemas.microsoft.com/office/drawing/2014/main" id="{5260D457-CA28-4192-9E54-503BE2E8B953}"/>
              </a:ext>
            </a:extLst>
          </p:cNvPr>
          <p:cNvSpPr txBox="1"/>
          <p:nvPr/>
        </p:nvSpPr>
        <p:spPr>
          <a:xfrm>
            <a:off x="748333" y="4949315"/>
            <a:ext cx="6871667" cy="1200329"/>
          </a:xfrm>
          <a:prstGeom prst="rect">
            <a:avLst/>
          </a:prstGeom>
          <a:noFill/>
        </p:spPr>
        <p:txBody>
          <a:bodyPr wrap="square" rtlCol="0">
            <a:spAutoFit/>
          </a:bodyPr>
          <a:lstStyle/>
          <a:p>
            <a:r>
              <a:rPr lang="en-US" altLang="zh-CN" sz="2400" dirty="0"/>
              <a:t>Hong et al.</a:t>
            </a:r>
            <a:r>
              <a:rPr lang="zh-CN" altLang="en-US" sz="2400" dirty="0"/>
              <a:t>提出使用整个</a:t>
            </a:r>
            <a:r>
              <a:rPr lang="en-US" altLang="zh-CN" sz="2400" dirty="0"/>
              <a:t>warp</a:t>
            </a:r>
            <a:r>
              <a:rPr lang="zh-CN" altLang="en-US" sz="2400" dirty="0"/>
              <a:t>而不是单个线程来进行搜索，解决了顶点数据在各个核上分布不均的问题</a:t>
            </a:r>
          </a:p>
        </p:txBody>
      </p:sp>
    </p:spTree>
    <p:extLst>
      <p:ext uri="{BB962C8B-B14F-4D97-AF65-F5344CB8AC3E}">
        <p14:creationId xmlns:p14="http://schemas.microsoft.com/office/powerpoint/2010/main" val="136137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Algorithm</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13" name="文本框 12">
            <a:extLst>
              <a:ext uri="{FF2B5EF4-FFF2-40B4-BE49-F238E27FC236}">
                <a16:creationId xmlns:a16="http://schemas.microsoft.com/office/drawing/2014/main" id="{39844FD3-7FE4-4C2F-9636-B2FD8E244515}"/>
              </a:ext>
            </a:extLst>
          </p:cNvPr>
          <p:cNvSpPr txBox="1"/>
          <p:nvPr/>
        </p:nvSpPr>
        <p:spPr>
          <a:xfrm>
            <a:off x="504735" y="890218"/>
            <a:ext cx="4708251" cy="584775"/>
          </a:xfrm>
          <a:prstGeom prst="rect">
            <a:avLst/>
          </a:prstGeom>
          <a:noFill/>
        </p:spPr>
        <p:txBody>
          <a:bodyPr wrap="square" rtlCol="0">
            <a:spAutoFit/>
          </a:bodyPr>
          <a:lstStyle/>
          <a:p>
            <a:r>
              <a:rPr lang="en-US" altLang="zh-CN" sz="3200" dirty="0"/>
              <a:t>PageRank</a:t>
            </a:r>
            <a:endParaRPr lang="zh-CN" altLang="en-US" sz="3200" dirty="0"/>
          </a:p>
        </p:txBody>
      </p:sp>
      <p:sp>
        <p:nvSpPr>
          <p:cNvPr id="5" name="文本框 4">
            <a:extLst>
              <a:ext uri="{FF2B5EF4-FFF2-40B4-BE49-F238E27FC236}">
                <a16:creationId xmlns:a16="http://schemas.microsoft.com/office/drawing/2014/main" id="{2852E70A-D597-47E7-9BFC-468F629E9168}"/>
              </a:ext>
            </a:extLst>
          </p:cNvPr>
          <p:cNvSpPr txBox="1"/>
          <p:nvPr/>
        </p:nvSpPr>
        <p:spPr>
          <a:xfrm>
            <a:off x="671251" y="1813405"/>
            <a:ext cx="6871667" cy="830997"/>
          </a:xfrm>
          <a:prstGeom prst="rect">
            <a:avLst/>
          </a:prstGeom>
          <a:noFill/>
        </p:spPr>
        <p:txBody>
          <a:bodyPr wrap="square" rtlCol="0">
            <a:spAutoFit/>
          </a:bodyPr>
          <a:lstStyle/>
          <a:p>
            <a:r>
              <a:rPr lang="en-US" altLang="zh-CN" sz="2400" dirty="0" err="1"/>
              <a:t>Rungsawang</a:t>
            </a:r>
            <a:r>
              <a:rPr lang="zh-CN" altLang="en-US" sz="2400" dirty="0"/>
              <a:t>等同样使用了压缩稀疏行来对</a:t>
            </a:r>
            <a:r>
              <a:rPr lang="en-US" altLang="zh-CN" sz="2400" dirty="0" err="1"/>
              <a:t>PageRnak</a:t>
            </a:r>
            <a:r>
              <a:rPr lang="zh-CN" altLang="en-US" sz="2400" dirty="0"/>
              <a:t>在</a:t>
            </a:r>
            <a:r>
              <a:rPr lang="en-US" altLang="zh-CN" sz="2400" dirty="0"/>
              <a:t>GPU</a:t>
            </a:r>
            <a:r>
              <a:rPr lang="zh-CN" altLang="en-US" sz="2400" dirty="0"/>
              <a:t>上进行并行化</a:t>
            </a:r>
          </a:p>
        </p:txBody>
      </p:sp>
      <p:sp>
        <p:nvSpPr>
          <p:cNvPr id="18" name="文本框 17">
            <a:extLst>
              <a:ext uri="{FF2B5EF4-FFF2-40B4-BE49-F238E27FC236}">
                <a16:creationId xmlns:a16="http://schemas.microsoft.com/office/drawing/2014/main" id="{B73B5307-7095-4042-9FBD-491AA61229C3}"/>
              </a:ext>
            </a:extLst>
          </p:cNvPr>
          <p:cNvSpPr txBox="1"/>
          <p:nvPr/>
        </p:nvSpPr>
        <p:spPr>
          <a:xfrm>
            <a:off x="725858" y="2892772"/>
            <a:ext cx="6871667" cy="830997"/>
          </a:xfrm>
          <a:prstGeom prst="rect">
            <a:avLst/>
          </a:prstGeom>
          <a:noFill/>
        </p:spPr>
        <p:txBody>
          <a:bodyPr wrap="square" rtlCol="0">
            <a:spAutoFit/>
          </a:bodyPr>
          <a:lstStyle/>
          <a:p>
            <a:r>
              <a:rPr lang="en-US" altLang="zh-CN" sz="2400" dirty="0"/>
              <a:t>Wu et al.</a:t>
            </a:r>
            <a:r>
              <a:rPr lang="zh-CN" altLang="en-US" sz="2400" dirty="0"/>
              <a:t>解决了由于不平衡的稀疏链接矩阵所引起的任务映射问题。</a:t>
            </a:r>
          </a:p>
        </p:txBody>
      </p:sp>
      <p:sp>
        <p:nvSpPr>
          <p:cNvPr id="19" name="文本框 18">
            <a:extLst>
              <a:ext uri="{FF2B5EF4-FFF2-40B4-BE49-F238E27FC236}">
                <a16:creationId xmlns:a16="http://schemas.microsoft.com/office/drawing/2014/main" id="{F7EC1C21-503B-4C19-94C8-0CED4BD2C4C2}"/>
              </a:ext>
            </a:extLst>
          </p:cNvPr>
          <p:cNvSpPr txBox="1"/>
          <p:nvPr/>
        </p:nvSpPr>
        <p:spPr>
          <a:xfrm>
            <a:off x="504734" y="4078078"/>
            <a:ext cx="4708251" cy="584775"/>
          </a:xfrm>
          <a:prstGeom prst="rect">
            <a:avLst/>
          </a:prstGeom>
          <a:noFill/>
        </p:spPr>
        <p:txBody>
          <a:bodyPr wrap="square" rtlCol="0">
            <a:spAutoFit/>
          </a:bodyPr>
          <a:lstStyle/>
          <a:p>
            <a:r>
              <a:rPr lang="zh-CN" altLang="en-US" sz="3200" dirty="0"/>
              <a:t>稀疏矩阵乘法</a:t>
            </a:r>
          </a:p>
        </p:txBody>
      </p:sp>
      <p:sp>
        <p:nvSpPr>
          <p:cNvPr id="20" name="文本框 19">
            <a:extLst>
              <a:ext uri="{FF2B5EF4-FFF2-40B4-BE49-F238E27FC236}">
                <a16:creationId xmlns:a16="http://schemas.microsoft.com/office/drawing/2014/main" id="{EC8A1264-F3E2-45E0-B3E3-410781AC9571}"/>
              </a:ext>
            </a:extLst>
          </p:cNvPr>
          <p:cNvSpPr txBox="1"/>
          <p:nvPr/>
        </p:nvSpPr>
        <p:spPr>
          <a:xfrm>
            <a:off x="671252" y="4930536"/>
            <a:ext cx="6871667" cy="830997"/>
          </a:xfrm>
          <a:prstGeom prst="rect">
            <a:avLst/>
          </a:prstGeom>
          <a:noFill/>
        </p:spPr>
        <p:txBody>
          <a:bodyPr wrap="square" rtlCol="0">
            <a:spAutoFit/>
          </a:bodyPr>
          <a:lstStyle/>
          <a:p>
            <a:r>
              <a:rPr lang="en-US" altLang="zh-CN" sz="2400" dirty="0" err="1"/>
              <a:t>Filippone</a:t>
            </a:r>
            <a:r>
              <a:rPr lang="en-US" altLang="zh-CN" sz="2400" dirty="0"/>
              <a:t> et al.</a:t>
            </a:r>
            <a:r>
              <a:rPr lang="zh-CN" altLang="en-US" sz="2400" dirty="0"/>
              <a:t>写了一篇关于</a:t>
            </a:r>
            <a:r>
              <a:rPr lang="en-US" altLang="zh-CN" sz="2400" dirty="0"/>
              <a:t>GPU</a:t>
            </a:r>
            <a:r>
              <a:rPr lang="zh-CN" altLang="en-US" sz="2400" dirty="0"/>
              <a:t>上稀疏矩阵乘法的综述。</a:t>
            </a:r>
          </a:p>
        </p:txBody>
      </p:sp>
      <p:sp>
        <p:nvSpPr>
          <p:cNvPr id="21" name="文本框 20">
            <a:extLst>
              <a:ext uri="{FF2B5EF4-FFF2-40B4-BE49-F238E27FC236}">
                <a16:creationId xmlns:a16="http://schemas.microsoft.com/office/drawing/2014/main" id="{41C06B25-AC79-4AF4-8359-03464E187FF8}"/>
              </a:ext>
            </a:extLst>
          </p:cNvPr>
          <p:cNvSpPr txBox="1"/>
          <p:nvPr/>
        </p:nvSpPr>
        <p:spPr>
          <a:xfrm>
            <a:off x="671252" y="5948827"/>
            <a:ext cx="6871667" cy="830997"/>
          </a:xfrm>
          <a:prstGeom prst="rect">
            <a:avLst/>
          </a:prstGeom>
          <a:noFill/>
        </p:spPr>
        <p:txBody>
          <a:bodyPr wrap="square" rtlCol="0">
            <a:spAutoFit/>
          </a:bodyPr>
          <a:lstStyle/>
          <a:p>
            <a:r>
              <a:rPr lang="en-US" altLang="zh-CN" sz="2400" dirty="0" err="1"/>
              <a:t>Su</a:t>
            </a:r>
            <a:r>
              <a:rPr lang="en-US" altLang="zh-CN" sz="2400" dirty="0"/>
              <a:t> et al.</a:t>
            </a:r>
            <a:r>
              <a:rPr lang="zh-CN" altLang="en-US" sz="2400" dirty="0"/>
              <a:t>发明了一种稀疏乘法的框架，它会实时根据数据选择矩阵的存储方式。</a:t>
            </a:r>
          </a:p>
        </p:txBody>
      </p:sp>
    </p:spTree>
    <p:extLst>
      <p:ext uri="{BB962C8B-B14F-4D97-AF65-F5344CB8AC3E}">
        <p14:creationId xmlns:p14="http://schemas.microsoft.com/office/powerpoint/2010/main" val="163298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数据格式</a:t>
            </a:r>
          </a:p>
        </p:txBody>
      </p:sp>
      <p:pic>
        <p:nvPicPr>
          <p:cNvPr id="3" name="图片 2">
            <a:extLst>
              <a:ext uri="{FF2B5EF4-FFF2-40B4-BE49-F238E27FC236}">
                <a16:creationId xmlns:a16="http://schemas.microsoft.com/office/drawing/2014/main" id="{0D490F7A-ECA0-4814-A53C-52D97EB4EB4B}"/>
              </a:ext>
            </a:extLst>
          </p:cNvPr>
          <p:cNvPicPr>
            <a:picLocks noChangeAspect="1"/>
          </p:cNvPicPr>
          <p:nvPr/>
        </p:nvPicPr>
        <p:blipFill>
          <a:blip r:embed="rId3"/>
          <a:stretch>
            <a:fillRect/>
          </a:stretch>
        </p:blipFill>
        <p:spPr>
          <a:xfrm>
            <a:off x="2217875" y="769008"/>
            <a:ext cx="4708251" cy="2529187"/>
          </a:xfrm>
          <a:prstGeom prst="rect">
            <a:avLst/>
          </a:prstGeom>
        </p:spPr>
      </p:pic>
      <p:pic>
        <p:nvPicPr>
          <p:cNvPr id="4" name="图片 3">
            <a:extLst>
              <a:ext uri="{FF2B5EF4-FFF2-40B4-BE49-F238E27FC236}">
                <a16:creationId xmlns:a16="http://schemas.microsoft.com/office/drawing/2014/main" id="{CEACC2D1-6CA7-4D1F-96D6-EA88D20BB842}"/>
              </a:ext>
            </a:extLst>
          </p:cNvPr>
          <p:cNvPicPr>
            <a:picLocks noChangeAspect="1"/>
          </p:cNvPicPr>
          <p:nvPr/>
        </p:nvPicPr>
        <p:blipFill>
          <a:blip r:embed="rId4"/>
          <a:stretch>
            <a:fillRect/>
          </a:stretch>
        </p:blipFill>
        <p:spPr>
          <a:xfrm>
            <a:off x="1" y="3758847"/>
            <a:ext cx="9144000" cy="2878786"/>
          </a:xfrm>
          <a:prstGeom prst="rect">
            <a:avLst/>
          </a:prstGeom>
        </p:spPr>
      </p:pic>
      <p:sp>
        <p:nvSpPr>
          <p:cNvPr id="15" name="文本框 14">
            <a:extLst>
              <a:ext uri="{FF2B5EF4-FFF2-40B4-BE49-F238E27FC236}">
                <a16:creationId xmlns:a16="http://schemas.microsoft.com/office/drawing/2014/main" id="{F4FAF431-FBF7-425C-AA31-0A6FF4F602E5}"/>
              </a:ext>
            </a:extLst>
          </p:cNvPr>
          <p:cNvSpPr txBox="1"/>
          <p:nvPr/>
        </p:nvSpPr>
        <p:spPr>
          <a:xfrm>
            <a:off x="3792675" y="3497237"/>
            <a:ext cx="2743200" cy="523220"/>
          </a:xfrm>
          <a:prstGeom prst="rect">
            <a:avLst/>
          </a:prstGeom>
          <a:noFill/>
        </p:spPr>
        <p:txBody>
          <a:bodyPr wrap="square" rtlCol="0">
            <a:spAutoFit/>
          </a:bodyPr>
          <a:lstStyle/>
          <a:p>
            <a:r>
              <a:rPr lang="zh-CN" altLang="en-US" sz="2800" dirty="0">
                <a:solidFill>
                  <a:srgbClr val="FF0000"/>
                </a:solidFill>
              </a:rPr>
              <a:t>邻接表</a:t>
            </a:r>
          </a:p>
        </p:txBody>
      </p:sp>
    </p:spTree>
    <p:extLst>
      <p:ext uri="{BB962C8B-B14F-4D97-AF65-F5344CB8AC3E}">
        <p14:creationId xmlns:p14="http://schemas.microsoft.com/office/powerpoint/2010/main" val="424697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数据格式</a:t>
            </a:r>
          </a:p>
        </p:txBody>
      </p:sp>
      <p:sp>
        <p:nvSpPr>
          <p:cNvPr id="13" name="文本框 12">
            <a:extLst>
              <a:ext uri="{FF2B5EF4-FFF2-40B4-BE49-F238E27FC236}">
                <a16:creationId xmlns:a16="http://schemas.microsoft.com/office/drawing/2014/main" id="{39844FD3-7FE4-4C2F-9636-B2FD8E244515}"/>
              </a:ext>
            </a:extLst>
          </p:cNvPr>
          <p:cNvSpPr txBox="1"/>
          <p:nvPr/>
        </p:nvSpPr>
        <p:spPr>
          <a:xfrm>
            <a:off x="420069" y="903239"/>
            <a:ext cx="4708251" cy="584775"/>
          </a:xfrm>
          <a:prstGeom prst="rect">
            <a:avLst/>
          </a:prstGeom>
          <a:noFill/>
        </p:spPr>
        <p:txBody>
          <a:bodyPr wrap="square" rtlCol="0">
            <a:spAutoFit/>
          </a:bodyPr>
          <a:lstStyle/>
          <a:p>
            <a:r>
              <a:rPr lang="zh-CN" altLang="en-US" sz="3200" dirty="0"/>
              <a:t>数据格式</a:t>
            </a:r>
          </a:p>
        </p:txBody>
      </p:sp>
      <p:pic>
        <p:nvPicPr>
          <p:cNvPr id="2" name="图片 1">
            <a:extLst>
              <a:ext uri="{FF2B5EF4-FFF2-40B4-BE49-F238E27FC236}">
                <a16:creationId xmlns:a16="http://schemas.microsoft.com/office/drawing/2014/main" id="{0575048B-8A47-4DBB-A469-6847408E3EB1}"/>
              </a:ext>
            </a:extLst>
          </p:cNvPr>
          <p:cNvPicPr>
            <a:picLocks noChangeAspect="1"/>
          </p:cNvPicPr>
          <p:nvPr/>
        </p:nvPicPr>
        <p:blipFill>
          <a:blip r:embed="rId3"/>
          <a:stretch>
            <a:fillRect/>
          </a:stretch>
        </p:blipFill>
        <p:spPr>
          <a:xfrm>
            <a:off x="575733" y="4186378"/>
            <a:ext cx="7992533" cy="2276238"/>
          </a:xfrm>
          <a:prstGeom prst="rect">
            <a:avLst/>
          </a:prstGeom>
        </p:spPr>
      </p:pic>
      <p:pic>
        <p:nvPicPr>
          <p:cNvPr id="5" name="图片 4">
            <a:extLst>
              <a:ext uri="{FF2B5EF4-FFF2-40B4-BE49-F238E27FC236}">
                <a16:creationId xmlns:a16="http://schemas.microsoft.com/office/drawing/2014/main" id="{9C1E1232-CF7D-41BF-AD1B-43E4E69A41BB}"/>
              </a:ext>
            </a:extLst>
          </p:cNvPr>
          <p:cNvPicPr>
            <a:picLocks noChangeAspect="1"/>
          </p:cNvPicPr>
          <p:nvPr/>
        </p:nvPicPr>
        <p:blipFill>
          <a:blip r:embed="rId4"/>
          <a:stretch>
            <a:fillRect/>
          </a:stretch>
        </p:blipFill>
        <p:spPr>
          <a:xfrm>
            <a:off x="2774194" y="1531133"/>
            <a:ext cx="3332858" cy="2280978"/>
          </a:xfrm>
          <a:prstGeom prst="rect">
            <a:avLst/>
          </a:prstGeom>
        </p:spPr>
      </p:pic>
      <p:pic>
        <p:nvPicPr>
          <p:cNvPr id="3" name="图片 2">
            <a:extLst>
              <a:ext uri="{FF2B5EF4-FFF2-40B4-BE49-F238E27FC236}">
                <a16:creationId xmlns:a16="http://schemas.microsoft.com/office/drawing/2014/main" id="{BBE9730E-8247-41A3-966E-5DBD587D3AF0}"/>
              </a:ext>
            </a:extLst>
          </p:cNvPr>
          <p:cNvPicPr>
            <a:picLocks noChangeAspect="1"/>
          </p:cNvPicPr>
          <p:nvPr/>
        </p:nvPicPr>
        <p:blipFill>
          <a:blip r:embed="rId5"/>
          <a:stretch>
            <a:fillRect/>
          </a:stretch>
        </p:blipFill>
        <p:spPr>
          <a:xfrm>
            <a:off x="-1" y="4186378"/>
            <a:ext cx="9144000" cy="2341844"/>
          </a:xfrm>
          <a:prstGeom prst="rect">
            <a:avLst/>
          </a:prstGeom>
        </p:spPr>
      </p:pic>
    </p:spTree>
    <p:extLst>
      <p:ext uri="{BB962C8B-B14F-4D97-AF65-F5344CB8AC3E}">
        <p14:creationId xmlns:p14="http://schemas.microsoft.com/office/powerpoint/2010/main" val="135392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58344" y="-9675"/>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Memory </a:t>
            </a:r>
            <a:r>
              <a:rPr kumimoji="1" lang="en-US" altLang="zh-CN" sz="2400" b="1" dirty="0" err="1">
                <a:solidFill>
                  <a:srgbClr val="C00000"/>
                </a:solidFill>
                <a:latin typeface="宋体" panose="02010600030101010101" pitchFamily="2" charset="-122"/>
                <a:ea typeface="宋体" panose="02010600030101010101" pitchFamily="2" charset="-122"/>
                <a:cs typeface="Times New Roman" panose="02020603050405020304" pitchFamily="18" charset="0"/>
              </a:rPr>
              <a:t>Acess</a:t>
            </a: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 Pattern</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4" name="文本框 3">
            <a:extLst>
              <a:ext uri="{FF2B5EF4-FFF2-40B4-BE49-F238E27FC236}">
                <a16:creationId xmlns:a16="http://schemas.microsoft.com/office/drawing/2014/main" id="{BC3802CD-A8C7-45F3-8A0B-757FEFEE1267}"/>
              </a:ext>
            </a:extLst>
          </p:cNvPr>
          <p:cNvSpPr txBox="1"/>
          <p:nvPr/>
        </p:nvSpPr>
        <p:spPr>
          <a:xfrm>
            <a:off x="544509" y="1240207"/>
            <a:ext cx="7277100" cy="4154984"/>
          </a:xfrm>
          <a:prstGeom prst="rect">
            <a:avLst/>
          </a:prstGeom>
          <a:noFill/>
        </p:spPr>
        <p:txBody>
          <a:bodyPr wrap="square" rtlCol="0">
            <a:spAutoFit/>
          </a:bodyPr>
          <a:lstStyle/>
          <a:p>
            <a:r>
              <a:rPr lang="zh-CN" altLang="en-US" sz="2400" dirty="0"/>
              <a:t>存储访问模式：</a:t>
            </a:r>
            <a:endParaRPr lang="en-US" altLang="zh-CN" sz="2400" dirty="0"/>
          </a:p>
          <a:p>
            <a:endParaRPr lang="en-US" altLang="zh-CN" sz="2400" dirty="0"/>
          </a:p>
          <a:p>
            <a:r>
              <a:rPr lang="en-US" altLang="zh-CN" sz="2400" dirty="0"/>
              <a:t>	1. Sengupta</a:t>
            </a:r>
            <a:r>
              <a:rPr lang="zh-CN" altLang="en-US" sz="2400" dirty="0"/>
              <a:t>等提出的</a:t>
            </a:r>
            <a:r>
              <a:rPr lang="en-US" altLang="zh-CN" sz="2400" dirty="0" err="1"/>
              <a:t>GraphReduce</a:t>
            </a:r>
            <a:r>
              <a:rPr lang="zh-CN" altLang="en-US" sz="2400" dirty="0"/>
              <a:t>能将图分割成一些子图来匹配</a:t>
            </a:r>
            <a:r>
              <a:rPr lang="en-US" altLang="zh-CN" sz="2400" dirty="0"/>
              <a:t>GPU</a:t>
            </a:r>
            <a:r>
              <a:rPr lang="zh-CN" altLang="en-US" sz="2400" dirty="0"/>
              <a:t>的访存格式，以此来解决这个问题</a:t>
            </a:r>
            <a:endParaRPr lang="en-US" altLang="zh-CN" sz="2400" dirty="0"/>
          </a:p>
          <a:p>
            <a:endParaRPr lang="en-US" altLang="zh-CN" sz="2400" dirty="0"/>
          </a:p>
          <a:p>
            <a:r>
              <a:rPr lang="en-US" altLang="zh-CN" sz="2400" dirty="0"/>
              <a:t>	2. Kim</a:t>
            </a:r>
            <a:r>
              <a:rPr lang="zh-CN" altLang="en-US" sz="2400" dirty="0"/>
              <a:t>等提出来的</a:t>
            </a:r>
            <a:r>
              <a:rPr lang="en-US" altLang="zh-CN" sz="2400" dirty="0"/>
              <a:t>GTS</a:t>
            </a:r>
            <a:r>
              <a:rPr lang="zh-CN" altLang="en-US" sz="2400" dirty="0"/>
              <a:t>系统使用</a:t>
            </a:r>
            <a:r>
              <a:rPr lang="en-US" altLang="zh-CN" sz="2400" dirty="0"/>
              <a:t>CUDA </a:t>
            </a:r>
            <a:r>
              <a:rPr lang="zh-CN" altLang="en-US" sz="2400" dirty="0"/>
              <a:t>的流方法会自动将未访问的数据传输到</a:t>
            </a:r>
            <a:r>
              <a:rPr lang="en-US" altLang="zh-CN" sz="2400" dirty="0"/>
              <a:t>GPU</a:t>
            </a:r>
            <a:r>
              <a:rPr lang="zh-CN" altLang="en-US" sz="2400" dirty="0"/>
              <a:t>的显存里，然后把访问过后的数据传输到硬盘中，这种方法不需要对图进行分块</a:t>
            </a:r>
            <a:endParaRPr lang="en-US" altLang="zh-CN" sz="2400" dirty="0"/>
          </a:p>
          <a:p>
            <a:r>
              <a:rPr lang="en-US" altLang="zh-CN" sz="2400" dirty="0"/>
              <a:t>	</a:t>
            </a:r>
          </a:p>
        </p:txBody>
      </p:sp>
    </p:spTree>
    <p:extLst>
      <p:ext uri="{BB962C8B-B14F-4D97-AF65-F5344CB8AC3E}">
        <p14:creationId xmlns:p14="http://schemas.microsoft.com/office/powerpoint/2010/main" val="39426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58344" y="-9675"/>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Work Load Mapping</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4" name="文本框 3">
            <a:extLst>
              <a:ext uri="{FF2B5EF4-FFF2-40B4-BE49-F238E27FC236}">
                <a16:creationId xmlns:a16="http://schemas.microsoft.com/office/drawing/2014/main" id="{BC3802CD-A8C7-45F3-8A0B-757FEFEE1267}"/>
              </a:ext>
            </a:extLst>
          </p:cNvPr>
          <p:cNvSpPr txBox="1"/>
          <p:nvPr/>
        </p:nvSpPr>
        <p:spPr>
          <a:xfrm>
            <a:off x="778617" y="1085603"/>
            <a:ext cx="7277100" cy="4524315"/>
          </a:xfrm>
          <a:prstGeom prst="rect">
            <a:avLst/>
          </a:prstGeom>
          <a:noFill/>
        </p:spPr>
        <p:txBody>
          <a:bodyPr wrap="square" rtlCol="0">
            <a:spAutoFit/>
          </a:bodyPr>
          <a:lstStyle/>
          <a:p>
            <a:r>
              <a:rPr lang="zh-CN" altLang="en-US" sz="2400" dirty="0"/>
              <a:t>工作负载映射：</a:t>
            </a:r>
            <a:endParaRPr lang="en-US" altLang="zh-CN" sz="2400" dirty="0"/>
          </a:p>
          <a:p>
            <a:endParaRPr lang="en-US" altLang="zh-CN" sz="2400" dirty="0"/>
          </a:p>
          <a:p>
            <a:r>
              <a:rPr lang="en-US" altLang="zh-CN" sz="2400" dirty="0"/>
              <a:t>	1. </a:t>
            </a:r>
            <a:r>
              <a:rPr lang="en-US" altLang="zh-CN" sz="2400" dirty="0" err="1"/>
              <a:t>MapGraph</a:t>
            </a:r>
            <a:r>
              <a:rPr lang="zh-CN" altLang="en-US" sz="2400" dirty="0"/>
              <a:t>使用动态安排和利用两步分解策略来取得更好的性能。</a:t>
            </a:r>
            <a:endParaRPr lang="en-US" altLang="zh-CN" sz="2400" dirty="0"/>
          </a:p>
          <a:p>
            <a:endParaRPr lang="en-US" altLang="zh-CN" sz="2400" dirty="0"/>
          </a:p>
          <a:p>
            <a:r>
              <a:rPr lang="en-US" altLang="zh-CN" sz="2400" dirty="0"/>
              <a:t>	2. </a:t>
            </a:r>
            <a:r>
              <a:rPr lang="en-US" altLang="zh-CN" sz="2400" dirty="0" err="1"/>
              <a:t>GunRock</a:t>
            </a:r>
            <a:r>
              <a:rPr lang="zh-CN" altLang="en-US" sz="2400" dirty="0"/>
              <a:t>整合了</a:t>
            </a:r>
            <a:r>
              <a:rPr lang="en-US" altLang="zh-CN" sz="2400" dirty="0"/>
              <a:t>Merrill</a:t>
            </a:r>
            <a:r>
              <a:rPr lang="zh-CN" altLang="en-US" sz="2400" dirty="0"/>
              <a:t>和</a:t>
            </a:r>
            <a:r>
              <a:rPr lang="en-US" altLang="zh-CN" sz="2400" dirty="0"/>
              <a:t>Davidson</a:t>
            </a:r>
            <a:r>
              <a:rPr lang="zh-CN" altLang="en-US" sz="2400" dirty="0"/>
              <a:t>提出的技术。然后提出了两种负载映射方法，分别是</a:t>
            </a:r>
            <a:r>
              <a:rPr lang="en-US" altLang="zh-CN" sz="2400" dirty="0"/>
              <a:t>per-thread fine-grained</a:t>
            </a:r>
            <a:r>
              <a:rPr lang="zh-CN" altLang="en-US" sz="2400" dirty="0"/>
              <a:t>和</a:t>
            </a:r>
            <a:r>
              <a:rPr lang="en-US" altLang="zh-CN" sz="2400" dirty="0" err="1"/>
              <a:t>per-warp&amp;per-CTA</a:t>
            </a:r>
            <a:r>
              <a:rPr lang="en-US" altLang="zh-CN" sz="2400" dirty="0"/>
              <a:t> coarse-grained</a:t>
            </a:r>
          </a:p>
          <a:p>
            <a:endParaRPr lang="en-US" altLang="zh-CN" sz="2400" dirty="0"/>
          </a:p>
          <a:p>
            <a:r>
              <a:rPr lang="en-US" altLang="zh-CN" sz="2400" dirty="0"/>
              <a:t>	3. </a:t>
            </a:r>
            <a:r>
              <a:rPr lang="en-US" altLang="zh-CN" sz="2400" dirty="0" err="1"/>
              <a:t>GraphReduce</a:t>
            </a:r>
            <a:r>
              <a:rPr lang="zh-CN" altLang="en-US" sz="2400" dirty="0"/>
              <a:t>同时采取顶点中心和边中心两种编程模型来缓解任务计算量不平衡的问题。</a:t>
            </a:r>
            <a:endParaRPr lang="en-US" altLang="zh-CN" sz="2400" dirty="0"/>
          </a:p>
          <a:p>
            <a:r>
              <a:rPr lang="en-US" altLang="zh-CN" sz="2400" dirty="0"/>
              <a:t>	</a:t>
            </a:r>
          </a:p>
        </p:txBody>
      </p:sp>
    </p:spTree>
    <p:extLst>
      <p:ext uri="{BB962C8B-B14F-4D97-AF65-F5344CB8AC3E}">
        <p14:creationId xmlns:p14="http://schemas.microsoft.com/office/powerpoint/2010/main" val="227441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58344" y="-9675"/>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Programing model</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4" name="文本框 3">
            <a:extLst>
              <a:ext uri="{FF2B5EF4-FFF2-40B4-BE49-F238E27FC236}">
                <a16:creationId xmlns:a16="http://schemas.microsoft.com/office/drawing/2014/main" id="{BC3802CD-A8C7-45F3-8A0B-757FEFEE1267}"/>
              </a:ext>
            </a:extLst>
          </p:cNvPr>
          <p:cNvSpPr txBox="1"/>
          <p:nvPr/>
        </p:nvSpPr>
        <p:spPr>
          <a:xfrm>
            <a:off x="544509" y="914400"/>
            <a:ext cx="7277100" cy="1938992"/>
          </a:xfrm>
          <a:prstGeom prst="rect">
            <a:avLst/>
          </a:prstGeom>
          <a:noFill/>
        </p:spPr>
        <p:txBody>
          <a:bodyPr wrap="square" rtlCol="0">
            <a:spAutoFit/>
          </a:bodyPr>
          <a:lstStyle/>
          <a:p>
            <a:r>
              <a:rPr lang="zh-CN" altLang="en-US" sz="2400" dirty="0"/>
              <a:t>图编程模型：</a:t>
            </a:r>
            <a:endParaRPr lang="en-US" altLang="zh-CN" sz="2400" dirty="0"/>
          </a:p>
          <a:p>
            <a:endParaRPr lang="en-US" altLang="zh-CN" sz="2400" dirty="0"/>
          </a:p>
          <a:p>
            <a:r>
              <a:rPr lang="en-US" altLang="zh-CN" sz="2400" dirty="0"/>
              <a:t>	1. API</a:t>
            </a:r>
            <a:r>
              <a:rPr lang="zh-CN" altLang="en-US" sz="2400" dirty="0"/>
              <a:t>：顶点中心模型</a:t>
            </a:r>
            <a:endParaRPr lang="en-US" altLang="zh-CN" sz="2400" dirty="0"/>
          </a:p>
          <a:p>
            <a:r>
              <a:rPr lang="en-US" altLang="zh-CN" sz="2400" dirty="0"/>
              <a:t>	2. </a:t>
            </a:r>
            <a:r>
              <a:rPr lang="zh-CN" altLang="en-US" sz="2400" dirty="0"/>
              <a:t>并行编程模型：</a:t>
            </a:r>
            <a:r>
              <a:rPr lang="en-US" altLang="zh-CN" sz="2400" dirty="0"/>
              <a:t>GAS</a:t>
            </a:r>
            <a:r>
              <a:rPr lang="zh-CN" altLang="en-US" sz="2400" dirty="0"/>
              <a:t>、</a:t>
            </a:r>
            <a:r>
              <a:rPr lang="en-US" altLang="zh-CN" sz="2400" dirty="0"/>
              <a:t>BSP</a:t>
            </a:r>
            <a:r>
              <a:rPr lang="zh-CN" altLang="en-US" sz="2400" dirty="0"/>
              <a:t>等</a:t>
            </a:r>
            <a:endParaRPr lang="en-US" altLang="zh-CN" sz="2400" dirty="0"/>
          </a:p>
          <a:p>
            <a:r>
              <a:rPr lang="en-US" altLang="zh-CN" sz="2400" dirty="0"/>
              <a:t>	</a:t>
            </a:r>
          </a:p>
        </p:txBody>
      </p:sp>
      <p:pic>
        <p:nvPicPr>
          <p:cNvPr id="2" name="图片 1">
            <a:extLst>
              <a:ext uri="{FF2B5EF4-FFF2-40B4-BE49-F238E27FC236}">
                <a16:creationId xmlns:a16="http://schemas.microsoft.com/office/drawing/2014/main" id="{60015B18-02C1-4EB0-97B3-CEEAB3D8AB97}"/>
              </a:ext>
            </a:extLst>
          </p:cNvPr>
          <p:cNvPicPr>
            <a:picLocks noChangeAspect="1"/>
          </p:cNvPicPr>
          <p:nvPr/>
        </p:nvPicPr>
        <p:blipFill>
          <a:blip r:embed="rId4"/>
          <a:stretch>
            <a:fillRect/>
          </a:stretch>
        </p:blipFill>
        <p:spPr>
          <a:xfrm>
            <a:off x="4013934" y="2709333"/>
            <a:ext cx="4603837" cy="3845927"/>
          </a:xfrm>
          <a:prstGeom prst="rect">
            <a:avLst/>
          </a:prstGeom>
        </p:spPr>
      </p:pic>
      <p:sp>
        <p:nvSpPr>
          <p:cNvPr id="3" name="文本框 2">
            <a:extLst>
              <a:ext uri="{FF2B5EF4-FFF2-40B4-BE49-F238E27FC236}">
                <a16:creationId xmlns:a16="http://schemas.microsoft.com/office/drawing/2014/main" id="{1D5D0D7B-305F-4F11-825F-0188FF51EE62}"/>
              </a:ext>
            </a:extLst>
          </p:cNvPr>
          <p:cNvSpPr txBox="1"/>
          <p:nvPr/>
        </p:nvSpPr>
        <p:spPr>
          <a:xfrm>
            <a:off x="544509" y="3019191"/>
            <a:ext cx="3096158" cy="2246769"/>
          </a:xfrm>
          <a:prstGeom prst="rect">
            <a:avLst/>
          </a:prstGeom>
          <a:noFill/>
        </p:spPr>
        <p:txBody>
          <a:bodyPr wrap="square" rtlCol="0">
            <a:spAutoFit/>
          </a:bodyPr>
          <a:lstStyle/>
          <a:p>
            <a:r>
              <a:rPr lang="en-US" altLang="zh-CN" sz="2800" dirty="0"/>
              <a:t>GAS</a:t>
            </a:r>
            <a:r>
              <a:rPr lang="zh-CN" altLang="en-US" sz="2800" dirty="0"/>
              <a:t>：</a:t>
            </a:r>
            <a:endParaRPr lang="en-US" altLang="zh-CN" sz="2800" dirty="0"/>
          </a:p>
          <a:p>
            <a:endParaRPr lang="en-US" altLang="zh-CN" sz="2800" dirty="0"/>
          </a:p>
          <a:p>
            <a:r>
              <a:rPr lang="en-US" altLang="zh-CN" sz="2800" dirty="0"/>
              <a:t>	1. Gather</a:t>
            </a:r>
          </a:p>
          <a:p>
            <a:r>
              <a:rPr lang="en-US" altLang="zh-CN" sz="2800" dirty="0"/>
              <a:t>	2. Apply</a:t>
            </a:r>
          </a:p>
          <a:p>
            <a:r>
              <a:rPr lang="en-US" altLang="zh-CN" sz="2800" dirty="0"/>
              <a:t>	3. Scatter</a:t>
            </a:r>
            <a:endParaRPr lang="zh-CN" altLang="en-US" sz="2800" dirty="0"/>
          </a:p>
        </p:txBody>
      </p:sp>
    </p:spTree>
    <p:extLst>
      <p:ext uri="{BB962C8B-B14F-4D97-AF65-F5344CB8AC3E}">
        <p14:creationId xmlns:p14="http://schemas.microsoft.com/office/powerpoint/2010/main" val="1441930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5"/>
          <p:cNvGrpSpPr/>
          <p:nvPr/>
        </p:nvGrpSpPr>
        <p:grpSpPr bwMode="auto">
          <a:xfrm>
            <a:off x="0" y="2668191"/>
            <a:ext cx="9144000" cy="1109663"/>
            <a:chOff x="0" y="0"/>
            <a:chExt cx="12192000" cy="1480457"/>
          </a:xfrm>
        </p:grpSpPr>
        <p:sp>
          <p:nvSpPr>
            <p:cNvPr id="42" name="弧形 44"/>
            <p:cNvSpPr/>
            <p:nvPr/>
          </p:nvSpPr>
          <p:spPr bwMode="auto">
            <a:xfrm>
              <a:off x="5356225" y="0"/>
              <a:ext cx="1479550" cy="1480457"/>
            </a:xfrm>
            <a:custGeom>
              <a:avLst/>
              <a:gdLst>
                <a:gd name="T0" fmla="*/ 0 w 1479550"/>
                <a:gd name="T1" fmla="*/ 740228 h 1480457"/>
                <a:gd name="T2" fmla="*/ 739775 w 1479550"/>
                <a:gd name="T3" fmla="*/ 0 h 1480457"/>
                <a:gd name="T4" fmla="*/ 1479550 w 1479550"/>
                <a:gd name="T5" fmla="*/ 740229 h 1480457"/>
                <a:gd name="T6" fmla="*/ 739775 w 1479550"/>
                <a:gd name="T7" fmla="*/ 740229 h 1480457"/>
                <a:gd name="T8" fmla="*/ 0 w 1479550"/>
                <a:gd name="T9" fmla="*/ 740228 h 1480457"/>
                <a:gd name="T10" fmla="*/ 0 w 1479550"/>
                <a:gd name="T11" fmla="*/ 740228 h 1480457"/>
                <a:gd name="T12" fmla="*/ 739775 w 1479550"/>
                <a:gd name="T13" fmla="*/ 0 h 1480457"/>
                <a:gd name="T14" fmla="*/ 1479550 w 1479550"/>
                <a:gd name="T15" fmla="*/ 740229 h 1480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550" h="1480457" stroke="0">
                  <a:moveTo>
                    <a:pt x="0" y="740228"/>
                  </a:moveTo>
                  <a:cubicBezTo>
                    <a:pt x="0" y="331411"/>
                    <a:pt x="331209" y="0"/>
                    <a:pt x="739775" y="0"/>
                  </a:cubicBezTo>
                  <a:cubicBezTo>
                    <a:pt x="1148341" y="0"/>
                    <a:pt x="1479550" y="331412"/>
                    <a:pt x="1479550" y="740229"/>
                  </a:cubicBezTo>
                  <a:lnTo>
                    <a:pt x="739775" y="740229"/>
                  </a:lnTo>
                  <a:lnTo>
                    <a:pt x="0" y="740228"/>
                  </a:lnTo>
                  <a:close/>
                </a:path>
                <a:path w="1479550" h="1480457" fill="none">
                  <a:moveTo>
                    <a:pt x="0" y="740228"/>
                  </a:moveTo>
                  <a:cubicBezTo>
                    <a:pt x="0" y="331411"/>
                    <a:pt x="331209" y="0"/>
                    <a:pt x="739775" y="0"/>
                  </a:cubicBezTo>
                  <a:cubicBezTo>
                    <a:pt x="1148341" y="0"/>
                    <a:pt x="1479550" y="331412"/>
                    <a:pt x="1479550" y="740229"/>
                  </a:cubicBezTo>
                </a:path>
              </a:pathLst>
            </a:custGeom>
            <a:noFill/>
            <a:ln w="12700" cap="flat" cmpd="sng">
              <a:solidFill>
                <a:schemeClr val="tx1"/>
              </a:solidFill>
              <a:rou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DengXian"/>
                <a:ea typeface="DengXian" panose="02010600030101010101" pitchFamily="2" charset="-122"/>
                <a:cs typeface="+mn-cs"/>
              </a:endParaRPr>
            </a:p>
          </p:txBody>
        </p:sp>
        <p:cxnSp>
          <p:nvCxnSpPr>
            <p:cNvPr id="43" name="直接连接符 48"/>
            <p:cNvCxnSpPr>
              <a:cxnSpLocks noChangeShapeType="1"/>
            </p:cNvCxnSpPr>
            <p:nvPr/>
          </p:nvCxnSpPr>
          <p:spPr bwMode="auto">
            <a:xfrm>
              <a:off x="0" y="733875"/>
              <a:ext cx="5353050" cy="0"/>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cxnSp>
          <p:nvCxnSpPr>
            <p:cNvPr id="44" name="直接连接符 49"/>
            <p:cNvCxnSpPr>
              <a:cxnSpLocks noChangeShapeType="1"/>
            </p:cNvCxnSpPr>
            <p:nvPr/>
          </p:nvCxnSpPr>
          <p:spPr bwMode="auto">
            <a:xfrm>
              <a:off x="6838950" y="733875"/>
              <a:ext cx="5353050" cy="0"/>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grpSp>
      <p:grpSp>
        <p:nvGrpSpPr>
          <p:cNvPr id="45" name="组合 73"/>
          <p:cNvGrpSpPr/>
          <p:nvPr/>
        </p:nvGrpSpPr>
        <p:grpSpPr bwMode="auto">
          <a:xfrm>
            <a:off x="4103489" y="2754511"/>
            <a:ext cx="937022" cy="937022"/>
            <a:chOff x="0" y="0"/>
            <a:chExt cx="1248318" cy="1248318"/>
          </a:xfrm>
          <a:solidFill>
            <a:schemeClr val="accent4">
              <a:lumMod val="20000"/>
              <a:lumOff val="80000"/>
            </a:schemeClr>
          </a:solidFill>
        </p:grpSpPr>
        <p:sp>
          <p:nvSpPr>
            <p:cNvPr id="46" name="椭圆 55"/>
            <p:cNvSpPr>
              <a:spLocks noChangeArrowheads="1"/>
            </p:cNvSpPr>
            <p:nvPr/>
          </p:nvSpPr>
          <p:spPr bwMode="auto">
            <a:xfrm>
              <a:off x="0" y="0"/>
              <a:ext cx="1248318" cy="1248318"/>
            </a:xfrm>
            <a:prstGeom prst="ellipse">
              <a:avLst/>
            </a:prstGeom>
            <a:grpFill/>
            <a:ln w="9525">
              <a:solidFill>
                <a:schemeClr val="bg1"/>
              </a:solidFill>
              <a:roun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DengXian"/>
                <a:ea typeface="DengXian" panose="02010600030101010101" pitchFamily="2" charset="-122"/>
                <a:cs typeface="+mn-cs"/>
              </a:endParaRPr>
            </a:p>
          </p:txBody>
        </p:sp>
        <p:sp>
          <p:nvSpPr>
            <p:cNvPr id="47" name="文本框 60"/>
            <p:cNvSpPr txBox="1">
              <a:spLocks noChangeArrowheads="1"/>
            </p:cNvSpPr>
            <p:nvPr/>
          </p:nvSpPr>
          <p:spPr bwMode="auto">
            <a:xfrm>
              <a:off x="173569" y="207807"/>
              <a:ext cx="924400" cy="859494"/>
            </a:xfrm>
            <a:prstGeom prst="rect">
              <a:avLst/>
            </a:prstGeom>
            <a:grpFill/>
            <a:ln w="9525">
              <a:solidFill>
                <a:schemeClr val="accent4">
                  <a:lumMod val="20000"/>
                  <a:lumOff val="80000"/>
                </a:schemeClr>
              </a:solidFill>
              <a:miter lim="800000"/>
            </a:ln>
          </p:spPr>
          <p:txBody>
            <a:bodyPr>
              <a:spAutoFit/>
            </a:bodyPr>
            <a:lstStyle>
              <a:lvl1pPr/>
              <a:lvl2pPr marL="742950" indent="-285750"/>
              <a:lvl3pPr/>
              <a:lvl4pPr/>
              <a:lvl5pPr/>
              <a:lvl6pPr/>
              <a:lvl7pPr/>
              <a:lvl8p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1E6991"/>
                  </a:solidFill>
                  <a:effectLst/>
                  <a:uLnTx/>
                  <a:uFillTx/>
                  <a:latin typeface="Times New Roman" panose="02020603050405020304" pitchFamily="18" charset="0"/>
                  <a:ea typeface="华文细黑" panose="02010600040101010101" pitchFamily="2" charset="-122"/>
                  <a:cs typeface="Times New Roman" panose="02020603050405020304" pitchFamily="18" charset="0"/>
                </a:rPr>
                <a:t>3</a:t>
              </a:r>
            </a:p>
          </p:txBody>
        </p:sp>
      </p:grpSp>
      <p:sp>
        <p:nvSpPr>
          <p:cNvPr id="48" name="文本框 47"/>
          <p:cNvSpPr txBox="1"/>
          <p:nvPr/>
        </p:nvSpPr>
        <p:spPr>
          <a:xfrm>
            <a:off x="3857554" y="3795182"/>
            <a:ext cx="1815113" cy="52197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实验分析</a:t>
            </a:r>
          </a:p>
        </p:txBody>
      </p:sp>
      <p:sp>
        <p:nvSpPr>
          <p:cNvPr id="49" name="Rectangle 2"/>
          <p:cNvSpPr txBox="1">
            <a:spLocks noChangeArrowheads="1"/>
          </p:cNvSpPr>
          <p:nvPr/>
        </p:nvSpPr>
        <p:spPr bwMode="auto">
          <a:xfrm>
            <a:off x="233275" y="1020352"/>
            <a:ext cx="8001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Calibri" panose="020F0502020204030204" charset="0"/>
                <a:ea typeface="ヒラギノ角ゴ Pro W3" charset="-128"/>
              </a:defRPr>
            </a:lvl1pPr>
            <a:lvl2pPr marL="742950" indent="-285750" eaLnBrk="0" hangingPunct="0">
              <a:defRPr kumimoji="1">
                <a:solidFill>
                  <a:schemeClr val="tx1"/>
                </a:solidFill>
                <a:latin typeface="Calibri" panose="020F0502020204030204" charset="0"/>
                <a:ea typeface="ヒラギノ角ゴ Pro W3" charset="-128"/>
              </a:defRPr>
            </a:lvl2pPr>
            <a:lvl3pPr marL="1143000" indent="-228600" eaLnBrk="0" hangingPunct="0">
              <a:defRPr kumimoji="1">
                <a:solidFill>
                  <a:schemeClr val="tx1"/>
                </a:solidFill>
                <a:latin typeface="Calibri" panose="020F0502020204030204" charset="0"/>
                <a:ea typeface="ヒラギノ角ゴ Pro W3" charset="-128"/>
              </a:defRPr>
            </a:lvl3pPr>
            <a:lvl4pPr marL="1600200" indent="-228600" eaLnBrk="0" hangingPunct="0">
              <a:defRPr kumimoji="1">
                <a:solidFill>
                  <a:schemeClr val="tx1"/>
                </a:solidFill>
                <a:latin typeface="Calibri" panose="020F0502020204030204" charset="0"/>
                <a:ea typeface="ヒラギノ角ゴ Pro W3" charset="-128"/>
              </a:defRPr>
            </a:lvl4pPr>
            <a:lvl5pPr marL="2057400" indent="-228600" eaLnBrk="0" hangingPunct="0">
              <a:defRPr kumimoji="1">
                <a:solidFill>
                  <a:schemeClr val="tx1"/>
                </a:solidFill>
                <a:latin typeface="Calibri" panose="020F0502020204030204" charset="0"/>
                <a:ea typeface="ヒラギノ角ゴ Pro W3" charset="-128"/>
              </a:defRPr>
            </a:lvl5pPr>
            <a:lvl6pPr marL="25146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6pPr>
            <a:lvl7pPr marL="29718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7pPr>
            <a:lvl8pPr marL="34290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8pPr>
            <a:lvl9pPr marL="38862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4200" b="0" i="0" u="none" strike="noStrike" kern="1200" cap="none" spc="0" normalizeH="0" baseline="0" noProof="0" dirty="0">
                <a:ln>
                  <a:noFill/>
                </a:ln>
                <a:solidFill>
                  <a:prstClr val="black"/>
                </a:solidFill>
                <a:effectLst/>
                <a:uLnTx/>
                <a:uFillTx/>
                <a:latin typeface="Calibri" panose="020F0502020204030204" charset="0"/>
                <a:ea typeface="宋体" panose="02010600030101010101" pitchFamily="2" charset="-122"/>
                <a:cs typeface="+mn-cs"/>
              </a:rPr>
              <a:t>目录</a:t>
            </a:r>
          </a:p>
        </p:txBody>
      </p:sp>
      <p:sp>
        <p:nvSpPr>
          <p:cNvPr id="50" name="文本框 49"/>
          <p:cNvSpPr txBox="1"/>
          <p:nvPr/>
        </p:nvSpPr>
        <p:spPr>
          <a:xfrm>
            <a:off x="264770" y="1695482"/>
            <a:ext cx="348524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Times" charset="0"/>
                <a:ea typeface="Times" charset="0"/>
                <a:cs typeface="Times" charset="0"/>
              </a:rPr>
              <a:t>CONTENTS</a:t>
            </a:r>
            <a:endParaRPr kumimoji="1" lang="zh-CN" altLang="en-US" sz="2800" b="0" i="0" u="none" strike="noStrike" kern="1200" cap="none" spc="0" normalizeH="0" baseline="0" noProof="0" dirty="0">
              <a:ln>
                <a:noFill/>
              </a:ln>
              <a:solidFill>
                <a:prstClr val="black"/>
              </a:solidFill>
              <a:effectLst/>
              <a:uLnTx/>
              <a:uFillTx/>
              <a:latin typeface="Times" charset="0"/>
              <a:ea typeface="Times" charset="0"/>
              <a:cs typeface="Times" charset="0"/>
            </a:endParaRPr>
          </a:p>
        </p:txBody>
      </p:sp>
      <p:cxnSp>
        <p:nvCxnSpPr>
          <p:cNvPr id="51" name="直接连接符 25"/>
          <p:cNvCxnSpPr>
            <a:cxnSpLocks noChangeShapeType="1"/>
          </p:cNvCxnSpPr>
          <p:nvPr/>
        </p:nvCxnSpPr>
        <p:spPr bwMode="auto">
          <a:xfrm>
            <a:off x="343498" y="1677081"/>
            <a:ext cx="1473200"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236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outVertical)">
                                      <p:cBhvr>
                                        <p:cTn id="7" dur="500"/>
                                        <p:tgtEl>
                                          <p:spTgt spid="41"/>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40"/>
          <p:cNvGrpSpPr/>
          <p:nvPr/>
        </p:nvGrpSpPr>
        <p:grpSpPr bwMode="auto">
          <a:xfrm>
            <a:off x="-102393" y="1213247"/>
            <a:ext cx="9308306" cy="4338638"/>
            <a:chOff x="0" y="0"/>
            <a:chExt cx="12410868" cy="5784745"/>
          </a:xfrm>
        </p:grpSpPr>
        <p:sp>
          <p:nvSpPr>
            <p:cNvPr id="137" name="等腰三角形 33"/>
            <p:cNvSpPr>
              <a:spLocks noChangeArrowheads="1"/>
            </p:cNvSpPr>
            <p:nvPr/>
          </p:nvSpPr>
          <p:spPr bwMode="auto">
            <a:xfrm rot="1831200">
              <a:off x="11606019" y="731824"/>
              <a:ext cx="804849" cy="274633"/>
            </a:xfrm>
            <a:prstGeom prst="triangle">
              <a:avLst>
                <a:gd name="adj" fmla="val 65787"/>
              </a:avLst>
            </a:prstGeom>
            <a:solidFill>
              <a:schemeClr val="bg1">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sp>
          <p:nvSpPr>
            <p:cNvPr id="138" name="等腰三角形 34"/>
            <p:cNvSpPr>
              <a:spLocks noChangeArrowheads="1"/>
            </p:cNvSpPr>
            <p:nvPr/>
          </p:nvSpPr>
          <p:spPr bwMode="auto">
            <a:xfrm rot="18237801">
              <a:off x="10656709" y="3382899"/>
              <a:ext cx="306381" cy="163510"/>
            </a:xfrm>
            <a:prstGeom prst="triangle">
              <a:avLst>
                <a:gd name="adj" fmla="val 89630"/>
              </a:avLst>
            </a:prstGeom>
            <a:solidFill>
              <a:schemeClr val="bg1">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sp>
          <p:nvSpPr>
            <p:cNvPr id="139" name="等腰三角形 35"/>
            <p:cNvSpPr>
              <a:spLocks noChangeArrowheads="1"/>
            </p:cNvSpPr>
            <p:nvPr/>
          </p:nvSpPr>
          <p:spPr bwMode="auto">
            <a:xfrm rot="19833911">
              <a:off x="10036008" y="1762093"/>
              <a:ext cx="246059" cy="196846"/>
            </a:xfrm>
            <a:prstGeom prst="triangle">
              <a:avLst>
                <a:gd name="adj" fmla="val 89630"/>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pic>
          <p:nvPicPr>
            <p:cNvPr id="140" name="图片 36"/>
            <p:cNvPicPr>
              <a:picLocks noChangeAspect="1" noChangeArrowheads="1"/>
            </p:cNvPicPr>
            <p:nvPr/>
          </p:nvPicPr>
          <p:blipFill>
            <a:blip r:embed="rId3" cstate="email"/>
            <a:srcRect/>
            <a:stretch>
              <a:fillRect/>
            </a:stretch>
          </p:blipFill>
          <p:spPr bwMode="auto">
            <a:xfrm>
              <a:off x="3812380" y="51278"/>
              <a:ext cx="835224" cy="518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等腰三角形 37"/>
            <p:cNvSpPr>
              <a:spLocks noChangeArrowheads="1"/>
            </p:cNvSpPr>
            <p:nvPr/>
          </p:nvSpPr>
          <p:spPr bwMode="auto">
            <a:xfrm rot="18848016">
              <a:off x="268282" y="5257703"/>
              <a:ext cx="785799" cy="268284"/>
            </a:xfrm>
            <a:prstGeom prst="triangle">
              <a:avLst>
                <a:gd name="adj" fmla="val 65787"/>
              </a:avLst>
            </a:prstGeom>
            <a:solidFill>
              <a:schemeClr val="bg1">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sp>
          <p:nvSpPr>
            <p:cNvPr id="142" name="等腰三角形 38"/>
            <p:cNvSpPr>
              <a:spLocks noChangeArrowheads="1"/>
            </p:cNvSpPr>
            <p:nvPr/>
          </p:nvSpPr>
          <p:spPr bwMode="auto">
            <a:xfrm rot="10359249">
              <a:off x="2101815" y="2806649"/>
              <a:ext cx="339719" cy="446079"/>
            </a:xfrm>
            <a:prstGeom prst="triangle">
              <a:avLst>
                <a:gd name="adj" fmla="val 83981"/>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sp>
          <p:nvSpPr>
            <p:cNvPr id="143" name="等腰三角形 39"/>
            <p:cNvSpPr>
              <a:spLocks noChangeArrowheads="1"/>
            </p:cNvSpPr>
            <p:nvPr/>
          </p:nvSpPr>
          <p:spPr bwMode="auto">
            <a:xfrm rot="1831200">
              <a:off x="0" y="0"/>
              <a:ext cx="584190" cy="200021"/>
            </a:xfrm>
            <a:prstGeom prst="triangle">
              <a:avLst>
                <a:gd name="adj" fmla="val 65787"/>
              </a:avLst>
            </a:prstGeom>
            <a:solidFill>
              <a:schemeClr val="bg1">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grpSp>
      <p:pic>
        <p:nvPicPr>
          <p:cNvPr id="144" name="文本框 22"/>
          <p:cNvPicPr>
            <a:picLocks noChangeArrowheads="1"/>
          </p:cNvPicPr>
          <p:nvPr/>
        </p:nvPicPr>
        <p:blipFill>
          <a:blip r:embed="rId4" cstate="email"/>
          <a:srcRect/>
          <a:stretch>
            <a:fillRect/>
          </a:stretch>
        </p:blipFill>
        <p:spPr bwMode="auto">
          <a:xfrm>
            <a:off x="22624" y="1323975"/>
            <a:ext cx="133469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文本框 23"/>
          <p:cNvPicPr>
            <a:picLocks noChangeArrowheads="1"/>
          </p:cNvPicPr>
          <p:nvPr/>
        </p:nvPicPr>
        <p:blipFill>
          <a:blip r:embed="rId5" cstate="email"/>
          <a:srcRect/>
          <a:stretch>
            <a:fillRect/>
          </a:stretch>
        </p:blipFill>
        <p:spPr bwMode="auto">
          <a:xfrm>
            <a:off x="191693" y="1968105"/>
            <a:ext cx="1344215"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6" name="直接连接符 25"/>
          <p:cNvCxnSpPr>
            <a:cxnSpLocks noChangeShapeType="1"/>
          </p:cNvCxnSpPr>
          <p:nvPr/>
        </p:nvCxnSpPr>
        <p:spPr bwMode="auto">
          <a:xfrm>
            <a:off x="305991" y="1971675"/>
            <a:ext cx="1104900" cy="0"/>
          </a:xfrm>
          <a:prstGeom prst="line">
            <a:avLst/>
          </a:prstGeom>
          <a:noFill/>
          <a:ln w="6350" cmpd="sng">
            <a:solidFill>
              <a:schemeClr val="bg1">
                <a:alpha val="50000"/>
              </a:schemeClr>
            </a:solidFill>
            <a:round/>
          </a:ln>
          <a:extLst>
            <a:ext uri="{909E8E84-426E-40DD-AFC4-6F175D3DCCD1}">
              <a14:hiddenFill xmlns:a14="http://schemas.microsoft.com/office/drawing/2010/main">
                <a:noFill/>
              </a14:hiddenFill>
            </a:ext>
          </a:extLst>
        </p:spPr>
      </p:cxnSp>
      <p:cxnSp>
        <p:nvCxnSpPr>
          <p:cNvPr id="147" name="直接连接符 42"/>
          <p:cNvCxnSpPr>
            <a:cxnSpLocks noChangeShapeType="1"/>
          </p:cNvCxnSpPr>
          <p:nvPr/>
        </p:nvCxnSpPr>
        <p:spPr bwMode="auto">
          <a:xfrm>
            <a:off x="-63103" y="3218260"/>
            <a:ext cx="1188245"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sp>
        <p:nvSpPr>
          <p:cNvPr id="148" name="弧形 43"/>
          <p:cNvSpPr/>
          <p:nvPr/>
        </p:nvSpPr>
        <p:spPr bwMode="auto">
          <a:xfrm>
            <a:off x="1123951" y="2668191"/>
            <a:ext cx="1110854" cy="1109663"/>
          </a:xfrm>
          <a:custGeom>
            <a:avLst/>
            <a:gdLst>
              <a:gd name="T0" fmla="*/ 0 w 1481138"/>
              <a:gd name="T1" fmla="*/ 739774 h 1479550"/>
              <a:gd name="T2" fmla="*/ 740569 w 1481138"/>
              <a:gd name="T3" fmla="*/ 0 h 1479550"/>
              <a:gd name="T4" fmla="*/ 1481138 w 1481138"/>
              <a:gd name="T5" fmla="*/ 739775 h 1479550"/>
              <a:gd name="T6" fmla="*/ 740569 w 1481138"/>
              <a:gd name="T7" fmla="*/ 739775 h 1479550"/>
              <a:gd name="T8" fmla="*/ 0 w 1481138"/>
              <a:gd name="T9" fmla="*/ 739774 h 1479550"/>
              <a:gd name="T10" fmla="*/ 0 w 1481138"/>
              <a:gd name="T11" fmla="*/ 739774 h 1479550"/>
              <a:gd name="T12" fmla="*/ 740569 w 1481138"/>
              <a:gd name="T13" fmla="*/ 0 h 1479550"/>
              <a:gd name="T14" fmla="*/ 1481138 w 1481138"/>
              <a:gd name="T15" fmla="*/ 739775 h 1479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138" h="1479550" stroke="0">
                <a:moveTo>
                  <a:pt x="0" y="739774"/>
                </a:moveTo>
                <a:cubicBezTo>
                  <a:pt x="0" y="331208"/>
                  <a:pt x="331565" y="0"/>
                  <a:pt x="740569" y="0"/>
                </a:cubicBezTo>
                <a:cubicBezTo>
                  <a:pt x="1149574" y="0"/>
                  <a:pt x="1481138" y="331209"/>
                  <a:pt x="1481138" y="739775"/>
                </a:cubicBezTo>
                <a:lnTo>
                  <a:pt x="740569" y="739775"/>
                </a:lnTo>
                <a:lnTo>
                  <a:pt x="0" y="739774"/>
                </a:lnTo>
                <a:close/>
              </a:path>
              <a:path w="1481138" h="1479550" fill="none">
                <a:moveTo>
                  <a:pt x="0" y="739774"/>
                </a:moveTo>
                <a:cubicBezTo>
                  <a:pt x="0" y="331208"/>
                  <a:pt x="331565" y="0"/>
                  <a:pt x="740569" y="0"/>
                </a:cubicBezTo>
                <a:cubicBezTo>
                  <a:pt x="1149574" y="0"/>
                  <a:pt x="1481138" y="331209"/>
                  <a:pt x="1481138" y="739775"/>
                </a:cubicBezTo>
              </a:path>
            </a:pathLst>
          </a:custGeom>
          <a:noFill/>
          <a:ln w="12700" cap="flat" cmpd="sng">
            <a:solidFill>
              <a:schemeClr val="tx1">
                <a:alpha val="70000"/>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350"/>
          </a:p>
        </p:txBody>
      </p:sp>
      <p:sp>
        <p:nvSpPr>
          <p:cNvPr id="149" name="弧形 44"/>
          <p:cNvSpPr/>
          <p:nvPr/>
        </p:nvSpPr>
        <p:spPr bwMode="auto">
          <a:xfrm>
            <a:off x="3049192" y="2668191"/>
            <a:ext cx="1110853" cy="1109663"/>
          </a:xfrm>
          <a:custGeom>
            <a:avLst/>
            <a:gdLst>
              <a:gd name="T0" fmla="*/ 0 w 1481137"/>
              <a:gd name="T1" fmla="*/ 739774 h 1479550"/>
              <a:gd name="T2" fmla="*/ 740569 w 1481137"/>
              <a:gd name="T3" fmla="*/ 0 h 1479550"/>
              <a:gd name="T4" fmla="*/ 1481138 w 1481137"/>
              <a:gd name="T5" fmla="*/ 739775 h 1479550"/>
              <a:gd name="T6" fmla="*/ 740569 w 1481137"/>
              <a:gd name="T7" fmla="*/ 739775 h 1479550"/>
              <a:gd name="T8" fmla="*/ 0 w 1481137"/>
              <a:gd name="T9" fmla="*/ 739774 h 1479550"/>
              <a:gd name="T10" fmla="*/ 0 w 1481137"/>
              <a:gd name="T11" fmla="*/ 739774 h 1479550"/>
              <a:gd name="T12" fmla="*/ 740569 w 1481137"/>
              <a:gd name="T13" fmla="*/ 0 h 1479550"/>
              <a:gd name="T14" fmla="*/ 1481138 w 1481137"/>
              <a:gd name="T15" fmla="*/ 739775 h 1479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137" h="1479550" stroke="0">
                <a:moveTo>
                  <a:pt x="0" y="739774"/>
                </a:moveTo>
                <a:cubicBezTo>
                  <a:pt x="0" y="331208"/>
                  <a:pt x="331565" y="0"/>
                  <a:pt x="740569" y="0"/>
                </a:cubicBezTo>
                <a:cubicBezTo>
                  <a:pt x="1149574" y="0"/>
                  <a:pt x="1481138" y="331209"/>
                  <a:pt x="1481138" y="739775"/>
                </a:cubicBezTo>
                <a:lnTo>
                  <a:pt x="740569" y="739775"/>
                </a:lnTo>
                <a:lnTo>
                  <a:pt x="0" y="739774"/>
                </a:lnTo>
                <a:close/>
              </a:path>
              <a:path w="1481137" h="1479550" fill="none">
                <a:moveTo>
                  <a:pt x="0" y="739774"/>
                </a:moveTo>
                <a:cubicBezTo>
                  <a:pt x="0" y="331208"/>
                  <a:pt x="331565" y="0"/>
                  <a:pt x="740569" y="0"/>
                </a:cubicBezTo>
                <a:cubicBezTo>
                  <a:pt x="1149574" y="0"/>
                  <a:pt x="1481138" y="331209"/>
                  <a:pt x="1481138" y="739775"/>
                </a:cubicBezTo>
              </a:path>
            </a:pathLst>
          </a:custGeom>
          <a:noFill/>
          <a:ln w="12700" cap="flat" cmpd="sng">
            <a:solidFill>
              <a:schemeClr val="tx1">
                <a:alpha val="70000"/>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350"/>
          </a:p>
        </p:txBody>
      </p:sp>
      <p:sp>
        <p:nvSpPr>
          <p:cNvPr id="150" name="弧形 45"/>
          <p:cNvSpPr/>
          <p:nvPr/>
        </p:nvSpPr>
        <p:spPr bwMode="auto">
          <a:xfrm>
            <a:off x="4975624" y="2668191"/>
            <a:ext cx="1110853" cy="1109663"/>
          </a:xfrm>
          <a:custGeom>
            <a:avLst/>
            <a:gdLst>
              <a:gd name="T0" fmla="*/ 0 w 1481137"/>
              <a:gd name="T1" fmla="*/ 739774 h 1479550"/>
              <a:gd name="T2" fmla="*/ 740569 w 1481137"/>
              <a:gd name="T3" fmla="*/ 0 h 1479550"/>
              <a:gd name="T4" fmla="*/ 1481138 w 1481137"/>
              <a:gd name="T5" fmla="*/ 739775 h 1479550"/>
              <a:gd name="T6" fmla="*/ 740569 w 1481137"/>
              <a:gd name="T7" fmla="*/ 739775 h 1479550"/>
              <a:gd name="T8" fmla="*/ 0 w 1481137"/>
              <a:gd name="T9" fmla="*/ 739774 h 1479550"/>
              <a:gd name="T10" fmla="*/ 0 w 1481137"/>
              <a:gd name="T11" fmla="*/ 739774 h 1479550"/>
              <a:gd name="T12" fmla="*/ 740569 w 1481137"/>
              <a:gd name="T13" fmla="*/ 0 h 1479550"/>
              <a:gd name="T14" fmla="*/ 1481138 w 1481137"/>
              <a:gd name="T15" fmla="*/ 739775 h 1479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137" h="1479550" stroke="0">
                <a:moveTo>
                  <a:pt x="0" y="739774"/>
                </a:moveTo>
                <a:cubicBezTo>
                  <a:pt x="0" y="331208"/>
                  <a:pt x="331565" y="0"/>
                  <a:pt x="740569" y="0"/>
                </a:cubicBezTo>
                <a:cubicBezTo>
                  <a:pt x="1149574" y="0"/>
                  <a:pt x="1481138" y="331209"/>
                  <a:pt x="1481138" y="739775"/>
                </a:cubicBezTo>
                <a:lnTo>
                  <a:pt x="740569" y="739775"/>
                </a:lnTo>
                <a:lnTo>
                  <a:pt x="0" y="739774"/>
                </a:lnTo>
                <a:close/>
              </a:path>
              <a:path w="1481137" h="1479550" fill="none">
                <a:moveTo>
                  <a:pt x="0" y="739774"/>
                </a:moveTo>
                <a:cubicBezTo>
                  <a:pt x="0" y="331208"/>
                  <a:pt x="331565" y="0"/>
                  <a:pt x="740569" y="0"/>
                </a:cubicBezTo>
                <a:cubicBezTo>
                  <a:pt x="1149574" y="0"/>
                  <a:pt x="1481138" y="331209"/>
                  <a:pt x="1481138" y="739775"/>
                </a:cubicBezTo>
              </a:path>
            </a:pathLst>
          </a:custGeom>
          <a:noFill/>
          <a:ln w="12700" cap="flat" cmpd="sng">
            <a:solidFill>
              <a:schemeClr val="tx1">
                <a:alpha val="70000"/>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350"/>
          </a:p>
        </p:txBody>
      </p:sp>
      <p:sp>
        <p:nvSpPr>
          <p:cNvPr id="151" name="弧形 46"/>
          <p:cNvSpPr/>
          <p:nvPr/>
        </p:nvSpPr>
        <p:spPr bwMode="auto">
          <a:xfrm>
            <a:off x="6902054" y="2668191"/>
            <a:ext cx="1109663" cy="1109663"/>
          </a:xfrm>
          <a:custGeom>
            <a:avLst/>
            <a:gdLst>
              <a:gd name="T0" fmla="*/ 0 w 1479550"/>
              <a:gd name="T1" fmla="*/ 739774 h 1479550"/>
              <a:gd name="T2" fmla="*/ 739775 w 1479550"/>
              <a:gd name="T3" fmla="*/ 0 h 1479550"/>
              <a:gd name="T4" fmla="*/ 1479550 w 1479550"/>
              <a:gd name="T5" fmla="*/ 739775 h 1479550"/>
              <a:gd name="T6" fmla="*/ 739775 w 1479550"/>
              <a:gd name="T7" fmla="*/ 739775 h 1479550"/>
              <a:gd name="T8" fmla="*/ 0 w 1479550"/>
              <a:gd name="T9" fmla="*/ 739774 h 1479550"/>
              <a:gd name="T10" fmla="*/ 0 w 1479550"/>
              <a:gd name="T11" fmla="*/ 739774 h 1479550"/>
              <a:gd name="T12" fmla="*/ 739775 w 1479550"/>
              <a:gd name="T13" fmla="*/ 0 h 1479550"/>
              <a:gd name="T14" fmla="*/ 1479550 w 1479550"/>
              <a:gd name="T15" fmla="*/ 739775 h 1479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550" h="1479550" stroke="0">
                <a:moveTo>
                  <a:pt x="0" y="739774"/>
                </a:moveTo>
                <a:cubicBezTo>
                  <a:pt x="0" y="331208"/>
                  <a:pt x="331209" y="0"/>
                  <a:pt x="739775" y="0"/>
                </a:cubicBezTo>
                <a:cubicBezTo>
                  <a:pt x="1148341" y="0"/>
                  <a:pt x="1479550" y="331209"/>
                  <a:pt x="1479550" y="739775"/>
                </a:cubicBezTo>
                <a:lnTo>
                  <a:pt x="739775" y="739775"/>
                </a:lnTo>
                <a:lnTo>
                  <a:pt x="0" y="739774"/>
                </a:lnTo>
                <a:close/>
              </a:path>
              <a:path w="1479550" h="1479550" fill="none">
                <a:moveTo>
                  <a:pt x="0" y="739774"/>
                </a:moveTo>
                <a:cubicBezTo>
                  <a:pt x="0" y="331208"/>
                  <a:pt x="331209" y="0"/>
                  <a:pt x="739775" y="0"/>
                </a:cubicBezTo>
                <a:cubicBezTo>
                  <a:pt x="1148341" y="0"/>
                  <a:pt x="1479550" y="331209"/>
                  <a:pt x="1479550" y="739775"/>
                </a:cubicBezTo>
              </a:path>
            </a:pathLst>
          </a:custGeom>
          <a:noFill/>
          <a:ln w="12700" cap="flat" cmpd="sng">
            <a:solidFill>
              <a:schemeClr val="tx1">
                <a:alpha val="70000"/>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350"/>
          </a:p>
        </p:txBody>
      </p:sp>
      <p:cxnSp>
        <p:nvCxnSpPr>
          <p:cNvPr id="152" name="直接连接符 47"/>
          <p:cNvCxnSpPr>
            <a:cxnSpLocks noChangeShapeType="1"/>
          </p:cNvCxnSpPr>
          <p:nvPr/>
        </p:nvCxnSpPr>
        <p:spPr bwMode="auto">
          <a:xfrm>
            <a:off x="8011717" y="3218260"/>
            <a:ext cx="1146572"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cxnSp>
        <p:nvCxnSpPr>
          <p:cNvPr id="153" name="直接连接符 48"/>
          <p:cNvCxnSpPr>
            <a:cxnSpLocks noChangeShapeType="1"/>
          </p:cNvCxnSpPr>
          <p:nvPr/>
        </p:nvCxnSpPr>
        <p:spPr bwMode="auto">
          <a:xfrm>
            <a:off x="2238376" y="3218260"/>
            <a:ext cx="809625"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cxnSp>
        <p:nvCxnSpPr>
          <p:cNvPr id="154" name="直接连接符 49"/>
          <p:cNvCxnSpPr>
            <a:cxnSpLocks noChangeShapeType="1"/>
          </p:cNvCxnSpPr>
          <p:nvPr/>
        </p:nvCxnSpPr>
        <p:spPr bwMode="auto">
          <a:xfrm>
            <a:off x="4162426" y="3218260"/>
            <a:ext cx="809625"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cxnSp>
        <p:nvCxnSpPr>
          <p:cNvPr id="155" name="直接连接符 50"/>
          <p:cNvCxnSpPr>
            <a:cxnSpLocks noChangeShapeType="1"/>
          </p:cNvCxnSpPr>
          <p:nvPr/>
        </p:nvCxnSpPr>
        <p:spPr bwMode="auto">
          <a:xfrm>
            <a:off x="6087668" y="3218260"/>
            <a:ext cx="810815"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grpSp>
        <p:nvGrpSpPr>
          <p:cNvPr id="156" name="组合 73"/>
          <p:cNvGrpSpPr/>
          <p:nvPr/>
        </p:nvGrpSpPr>
        <p:grpSpPr bwMode="auto">
          <a:xfrm>
            <a:off x="1214439" y="2750346"/>
            <a:ext cx="937022" cy="937022"/>
            <a:chOff x="0" y="0"/>
            <a:chExt cx="1248318" cy="1248318"/>
          </a:xfrm>
          <a:solidFill>
            <a:schemeClr val="accent4">
              <a:lumMod val="20000"/>
              <a:lumOff val="80000"/>
            </a:schemeClr>
          </a:solidFill>
        </p:grpSpPr>
        <p:sp>
          <p:nvSpPr>
            <p:cNvPr id="157" name="椭圆 55"/>
            <p:cNvSpPr>
              <a:spLocks noChangeArrowheads="1"/>
            </p:cNvSpPr>
            <p:nvPr/>
          </p:nvSpPr>
          <p:spPr bwMode="auto">
            <a:xfrm>
              <a:off x="0" y="0"/>
              <a:ext cx="1248318" cy="1248318"/>
            </a:xfrm>
            <a:prstGeom prst="ellipse">
              <a:avLst/>
            </a:prstGeom>
            <a:grpFill/>
            <a:ln w="9525">
              <a:solidFill>
                <a:schemeClr val="bg1"/>
              </a:solidFill>
              <a:round/>
            </a:ln>
          </p:spPr>
          <p:txBody>
            <a:bodyPr anchor="ctr"/>
            <a:lstStyle/>
            <a:p>
              <a:pPr algn="ctr" eaLnBrk="1" hangingPunct="1"/>
              <a:endParaRPr lang="zh-CN" altLang="en-US" sz="1350">
                <a:solidFill>
                  <a:srgbClr val="FFFFFF"/>
                </a:solidFill>
              </a:endParaRPr>
            </a:p>
          </p:txBody>
        </p:sp>
        <p:sp>
          <p:nvSpPr>
            <p:cNvPr id="158" name="文本框 60"/>
            <p:cNvSpPr txBox="1">
              <a:spLocks noChangeArrowheads="1"/>
            </p:cNvSpPr>
            <p:nvPr/>
          </p:nvSpPr>
          <p:spPr bwMode="auto">
            <a:xfrm>
              <a:off x="173569" y="207807"/>
              <a:ext cx="924400" cy="861054"/>
            </a:xfrm>
            <a:prstGeom prst="rect">
              <a:avLst/>
            </a:prstGeom>
            <a:grpFill/>
            <a:ln w="9525">
              <a:solidFill>
                <a:schemeClr val="accent4">
                  <a:lumMod val="20000"/>
                  <a:lumOff val="80000"/>
                </a:schemeClr>
              </a:solidFill>
              <a:miter lim="800000"/>
            </a:ln>
          </p:spPr>
          <p:txBody>
            <a:bodyPr>
              <a:spAutoFit/>
            </a:bodyPr>
            <a:lstStyle>
              <a:lvl1pPr/>
              <a:lvl2pPr marL="742950" indent="-285750"/>
              <a:lvl3pPr/>
              <a:lvl4pPr/>
              <a:lvl5pPr/>
              <a:lvl6pPr/>
              <a:lvl7pPr/>
              <a:lvl8pPr/>
              <a:lvl9pPr/>
            </a:lstStyle>
            <a:p>
              <a:pPr algn="ctr" eaLnBrk="1" hangingPunct="1"/>
              <a:r>
                <a:rPr 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rPr>
                <a:t>1</a:t>
              </a:r>
              <a:endParaRPr lang="zh-CN" alt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59" name="组合 74"/>
          <p:cNvGrpSpPr/>
          <p:nvPr/>
        </p:nvGrpSpPr>
        <p:grpSpPr bwMode="auto">
          <a:xfrm>
            <a:off x="3139680" y="2750346"/>
            <a:ext cx="935831" cy="937022"/>
            <a:chOff x="0" y="0"/>
            <a:chExt cx="1248318" cy="1248318"/>
          </a:xfrm>
          <a:solidFill>
            <a:schemeClr val="accent1">
              <a:lumMod val="40000"/>
              <a:lumOff val="60000"/>
            </a:schemeClr>
          </a:solidFill>
        </p:grpSpPr>
        <p:sp>
          <p:nvSpPr>
            <p:cNvPr id="160" name="椭圆 57"/>
            <p:cNvSpPr>
              <a:spLocks noChangeArrowheads="1"/>
            </p:cNvSpPr>
            <p:nvPr/>
          </p:nvSpPr>
          <p:spPr bwMode="auto">
            <a:xfrm>
              <a:off x="0" y="0"/>
              <a:ext cx="1248318" cy="12483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1350">
                <a:solidFill>
                  <a:srgbClr val="FFFFFF"/>
                </a:solidFill>
              </a:endParaRPr>
            </a:p>
          </p:txBody>
        </p:sp>
        <p:sp>
          <p:nvSpPr>
            <p:cNvPr id="161" name="文本框 61"/>
            <p:cNvSpPr txBox="1">
              <a:spLocks noChangeArrowheads="1"/>
            </p:cNvSpPr>
            <p:nvPr/>
          </p:nvSpPr>
          <p:spPr bwMode="auto">
            <a:xfrm>
              <a:off x="169699" y="207807"/>
              <a:ext cx="924400" cy="8610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algn="ctr" eaLnBrk="1" hangingPunct="1"/>
              <a:r>
                <a:rPr 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rPr>
                <a:t>2</a:t>
              </a:r>
              <a:endParaRPr lang="zh-CN" alt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62" name="组合 75"/>
          <p:cNvGrpSpPr/>
          <p:nvPr/>
        </p:nvGrpSpPr>
        <p:grpSpPr bwMode="auto">
          <a:xfrm>
            <a:off x="5063728" y="2750346"/>
            <a:ext cx="937022" cy="937022"/>
            <a:chOff x="0" y="0"/>
            <a:chExt cx="1248318" cy="1248318"/>
          </a:xfrm>
          <a:solidFill>
            <a:schemeClr val="bg2">
              <a:lumMod val="90000"/>
            </a:schemeClr>
          </a:solidFill>
        </p:grpSpPr>
        <p:sp>
          <p:nvSpPr>
            <p:cNvPr id="163" name="椭圆 58"/>
            <p:cNvSpPr>
              <a:spLocks noChangeArrowheads="1"/>
            </p:cNvSpPr>
            <p:nvPr/>
          </p:nvSpPr>
          <p:spPr bwMode="auto">
            <a:xfrm>
              <a:off x="0" y="0"/>
              <a:ext cx="1248318" cy="12483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1350">
                <a:solidFill>
                  <a:srgbClr val="FFFFFF"/>
                </a:solidFill>
              </a:endParaRPr>
            </a:p>
          </p:txBody>
        </p:sp>
        <p:sp>
          <p:nvSpPr>
            <p:cNvPr id="164" name="文本框 62"/>
            <p:cNvSpPr txBox="1">
              <a:spLocks noChangeArrowheads="1"/>
            </p:cNvSpPr>
            <p:nvPr/>
          </p:nvSpPr>
          <p:spPr bwMode="auto">
            <a:xfrm>
              <a:off x="165828" y="207807"/>
              <a:ext cx="924400" cy="8610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algn="ctr" eaLnBrk="1" hangingPunct="1"/>
              <a:r>
                <a:rPr 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rPr>
                <a:t>3</a:t>
              </a:r>
              <a:endParaRPr lang="zh-CN" alt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65" name="组合 76"/>
          <p:cNvGrpSpPr/>
          <p:nvPr/>
        </p:nvGrpSpPr>
        <p:grpSpPr bwMode="auto">
          <a:xfrm>
            <a:off x="6988970" y="2750346"/>
            <a:ext cx="935831" cy="937022"/>
            <a:chOff x="0" y="0"/>
            <a:chExt cx="1248318" cy="1248318"/>
          </a:xfrm>
          <a:solidFill>
            <a:schemeClr val="accent6">
              <a:lumMod val="20000"/>
              <a:lumOff val="80000"/>
            </a:schemeClr>
          </a:solidFill>
        </p:grpSpPr>
        <p:sp>
          <p:nvSpPr>
            <p:cNvPr id="166" name="椭圆 59"/>
            <p:cNvSpPr>
              <a:spLocks noChangeArrowheads="1"/>
            </p:cNvSpPr>
            <p:nvPr/>
          </p:nvSpPr>
          <p:spPr bwMode="auto">
            <a:xfrm>
              <a:off x="0" y="0"/>
              <a:ext cx="1248318" cy="12483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1350">
                <a:solidFill>
                  <a:srgbClr val="FFFFFF"/>
                </a:solidFill>
              </a:endParaRPr>
            </a:p>
          </p:txBody>
        </p:sp>
        <p:sp>
          <p:nvSpPr>
            <p:cNvPr id="167" name="文本框 64"/>
            <p:cNvSpPr txBox="1">
              <a:spLocks noChangeArrowheads="1"/>
            </p:cNvSpPr>
            <p:nvPr/>
          </p:nvSpPr>
          <p:spPr bwMode="auto">
            <a:xfrm>
              <a:off x="161958" y="207807"/>
              <a:ext cx="924400" cy="8610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algn="ctr" eaLnBrk="1" hangingPunct="1"/>
              <a:r>
                <a:rPr 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rPr>
                <a:t>4</a:t>
              </a:r>
              <a:endParaRPr lang="zh-CN" alt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168" name="Rectangle 2"/>
          <p:cNvSpPr txBox="1">
            <a:spLocks noChangeArrowheads="1"/>
          </p:cNvSpPr>
          <p:nvPr/>
        </p:nvSpPr>
        <p:spPr bwMode="auto">
          <a:xfrm>
            <a:off x="10717" y="824415"/>
            <a:ext cx="8001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Calibri" panose="020F0502020204030204" charset="0"/>
                <a:ea typeface="ヒラギノ角ゴ Pro W3" charset="-128"/>
              </a:defRPr>
            </a:lvl1pPr>
            <a:lvl2pPr marL="742950" indent="-285750" eaLnBrk="0" hangingPunct="0">
              <a:defRPr kumimoji="1">
                <a:solidFill>
                  <a:schemeClr val="tx1"/>
                </a:solidFill>
                <a:latin typeface="Calibri" panose="020F0502020204030204" charset="0"/>
                <a:ea typeface="ヒラギノ角ゴ Pro W3" charset="-128"/>
              </a:defRPr>
            </a:lvl2pPr>
            <a:lvl3pPr marL="1143000" indent="-228600" eaLnBrk="0" hangingPunct="0">
              <a:defRPr kumimoji="1">
                <a:solidFill>
                  <a:schemeClr val="tx1"/>
                </a:solidFill>
                <a:latin typeface="Calibri" panose="020F0502020204030204" charset="0"/>
                <a:ea typeface="ヒラギノ角ゴ Pro W3" charset="-128"/>
              </a:defRPr>
            </a:lvl3pPr>
            <a:lvl4pPr marL="1600200" indent="-228600" eaLnBrk="0" hangingPunct="0">
              <a:defRPr kumimoji="1">
                <a:solidFill>
                  <a:schemeClr val="tx1"/>
                </a:solidFill>
                <a:latin typeface="Calibri" panose="020F0502020204030204" charset="0"/>
                <a:ea typeface="ヒラギノ角ゴ Pro W3" charset="-128"/>
              </a:defRPr>
            </a:lvl4pPr>
            <a:lvl5pPr marL="2057400" indent="-228600" eaLnBrk="0" hangingPunct="0">
              <a:defRPr kumimoji="1">
                <a:solidFill>
                  <a:schemeClr val="tx1"/>
                </a:solidFill>
                <a:latin typeface="Calibri" panose="020F0502020204030204" charset="0"/>
                <a:ea typeface="ヒラギノ角ゴ Pro W3" charset="-128"/>
              </a:defRPr>
            </a:lvl5pPr>
            <a:lvl6pPr marL="25146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6pPr>
            <a:lvl7pPr marL="29718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7pPr>
            <a:lvl8pPr marL="34290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8pPr>
            <a:lvl9pPr marL="38862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9pPr>
          </a:lstStyle>
          <a:p>
            <a:pPr eaLnBrk="1" hangingPunct="1"/>
            <a:r>
              <a:rPr kumimoji="0" lang="zh-CN" altLang="en-US" sz="4200" dirty="0">
                <a:ea typeface="宋体" panose="02010600030101010101" pitchFamily="2" charset="-122"/>
              </a:rPr>
              <a:t>目录</a:t>
            </a:r>
          </a:p>
        </p:txBody>
      </p:sp>
      <p:cxnSp>
        <p:nvCxnSpPr>
          <p:cNvPr id="169" name="直接连接符 25"/>
          <p:cNvCxnSpPr>
            <a:cxnSpLocks noChangeShapeType="1"/>
          </p:cNvCxnSpPr>
          <p:nvPr/>
        </p:nvCxnSpPr>
        <p:spPr bwMode="auto">
          <a:xfrm>
            <a:off x="116097" y="1435645"/>
            <a:ext cx="1473200"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
        <p:nvSpPr>
          <p:cNvPr id="170" name="文本框 169"/>
          <p:cNvSpPr txBox="1"/>
          <p:nvPr/>
        </p:nvSpPr>
        <p:spPr>
          <a:xfrm>
            <a:off x="22624" y="1507151"/>
            <a:ext cx="3485247" cy="523220"/>
          </a:xfrm>
          <a:prstGeom prst="rect">
            <a:avLst/>
          </a:prstGeom>
          <a:noFill/>
        </p:spPr>
        <p:txBody>
          <a:bodyPr wrap="square" rtlCol="0">
            <a:spAutoFit/>
          </a:bodyPr>
          <a:lstStyle/>
          <a:p>
            <a:r>
              <a:rPr kumimoji="1" lang="en-US" altLang="zh-CN" sz="2800" dirty="0">
                <a:latin typeface="Times" charset="0"/>
                <a:ea typeface="Times" charset="0"/>
                <a:cs typeface="Times" charset="0"/>
              </a:rPr>
              <a:t>CONTENTS</a:t>
            </a:r>
            <a:endParaRPr kumimoji="1" lang="zh-CN" altLang="en-US" sz="2800" dirty="0">
              <a:latin typeface="Times" charset="0"/>
              <a:ea typeface="Times" charset="0"/>
              <a:cs typeface="Times" charset="0"/>
            </a:endParaRPr>
          </a:p>
        </p:txBody>
      </p:sp>
      <p:sp>
        <p:nvSpPr>
          <p:cNvPr id="171" name="文本框 170"/>
          <p:cNvSpPr txBox="1"/>
          <p:nvPr/>
        </p:nvSpPr>
        <p:spPr>
          <a:xfrm>
            <a:off x="2889796" y="3882930"/>
            <a:ext cx="2140202" cy="523220"/>
          </a:xfrm>
          <a:prstGeom prst="rect">
            <a:avLst/>
          </a:prstGeom>
          <a:noFill/>
        </p:spPr>
        <p:txBody>
          <a:bodyPr wrap="square" rtlCol="0">
            <a:spAutoFit/>
          </a:bodyPr>
          <a:lstStyle/>
          <a:p>
            <a:r>
              <a:rPr kumimoji="1" lang="zh-CN" altLang="en-US" sz="2800" b="1" dirty="0">
                <a:latin typeface="宋体" panose="02010600030101010101" pitchFamily="2" charset="-122"/>
                <a:ea typeface="宋体" panose="02010600030101010101" pitchFamily="2" charset="-122"/>
              </a:rPr>
              <a:t>论文内容</a:t>
            </a:r>
          </a:p>
        </p:txBody>
      </p:sp>
      <p:sp>
        <p:nvSpPr>
          <p:cNvPr id="172" name="文本框 171"/>
          <p:cNvSpPr txBox="1"/>
          <p:nvPr/>
        </p:nvSpPr>
        <p:spPr>
          <a:xfrm>
            <a:off x="907799" y="3884244"/>
            <a:ext cx="2140202" cy="523220"/>
          </a:xfrm>
          <a:prstGeom prst="rect">
            <a:avLst/>
          </a:prstGeom>
          <a:noFill/>
        </p:spPr>
        <p:txBody>
          <a:bodyPr wrap="square" rtlCol="0">
            <a:spAutoFit/>
          </a:bodyPr>
          <a:lstStyle/>
          <a:p>
            <a:r>
              <a:rPr kumimoji="1" lang="zh-CN" altLang="en-US" sz="2800" b="1" dirty="0">
                <a:latin typeface="宋体" panose="02010600030101010101" pitchFamily="2" charset="-122"/>
                <a:ea typeface="宋体" panose="02010600030101010101" pitchFamily="2" charset="-122"/>
              </a:rPr>
              <a:t>论文</a:t>
            </a:r>
            <a:r>
              <a:rPr kumimoji="1" lang="en-US" altLang="en-US" sz="2800" b="1" dirty="0">
                <a:latin typeface="宋体" panose="02010600030101010101" pitchFamily="2" charset="-122"/>
                <a:ea typeface="宋体" panose="02010600030101010101" pitchFamily="2" charset="-122"/>
              </a:rPr>
              <a:t>背景</a:t>
            </a:r>
            <a:endParaRPr kumimoji="1" lang="zh-CN" altLang="en-US" sz="2800" b="1" dirty="0">
              <a:latin typeface="宋体" panose="02010600030101010101" pitchFamily="2" charset="-122"/>
              <a:ea typeface="宋体" panose="02010600030101010101" pitchFamily="2" charset="-122"/>
            </a:endParaRPr>
          </a:p>
        </p:txBody>
      </p:sp>
      <p:sp>
        <p:nvSpPr>
          <p:cNvPr id="173" name="文本框 172"/>
          <p:cNvSpPr txBox="1"/>
          <p:nvPr/>
        </p:nvSpPr>
        <p:spPr>
          <a:xfrm>
            <a:off x="4838025" y="3882930"/>
            <a:ext cx="2140202" cy="523220"/>
          </a:xfrm>
          <a:prstGeom prst="rect">
            <a:avLst/>
          </a:prstGeom>
          <a:noFill/>
        </p:spPr>
        <p:txBody>
          <a:bodyPr wrap="square" rtlCol="0">
            <a:spAutoFit/>
          </a:bodyPr>
          <a:lstStyle/>
          <a:p>
            <a:r>
              <a:rPr kumimoji="1" lang="zh-CN" altLang="en-US" sz="2800" b="1" dirty="0">
                <a:latin typeface="宋体" panose="02010600030101010101" pitchFamily="2" charset="-122"/>
                <a:ea typeface="宋体" panose="02010600030101010101" pitchFamily="2" charset="-122"/>
              </a:rPr>
              <a:t>实验分析</a:t>
            </a:r>
          </a:p>
        </p:txBody>
      </p:sp>
      <p:sp>
        <p:nvSpPr>
          <p:cNvPr id="174" name="文本框 173"/>
          <p:cNvSpPr txBox="1"/>
          <p:nvPr/>
        </p:nvSpPr>
        <p:spPr>
          <a:xfrm>
            <a:off x="6809957" y="3882090"/>
            <a:ext cx="2140202" cy="523220"/>
          </a:xfrm>
          <a:prstGeom prst="rect">
            <a:avLst/>
          </a:prstGeom>
          <a:noFill/>
        </p:spPr>
        <p:txBody>
          <a:bodyPr wrap="square" rtlCol="0">
            <a:spAutoFit/>
          </a:bodyPr>
          <a:lstStyle/>
          <a:p>
            <a:r>
              <a:rPr kumimoji="1" lang="zh-CN" altLang="en-US" sz="2800" b="1" dirty="0">
                <a:latin typeface="宋体" panose="02010600030101010101" pitchFamily="2" charset="-122"/>
                <a:ea typeface="宋体" panose="02010600030101010101" pitchFamily="2" charset="-122"/>
              </a:rPr>
              <a:t>研究总结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58344" y="-9675"/>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实验</a:t>
            </a:r>
            <a:endPar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4" name="文本框 3">
            <a:extLst>
              <a:ext uri="{FF2B5EF4-FFF2-40B4-BE49-F238E27FC236}">
                <a16:creationId xmlns:a16="http://schemas.microsoft.com/office/drawing/2014/main" id="{BC3802CD-A8C7-45F3-8A0B-757FEFEE1267}"/>
              </a:ext>
            </a:extLst>
          </p:cNvPr>
          <p:cNvSpPr txBox="1"/>
          <p:nvPr/>
        </p:nvSpPr>
        <p:spPr>
          <a:xfrm>
            <a:off x="544509" y="914400"/>
            <a:ext cx="7277100" cy="5262979"/>
          </a:xfrm>
          <a:prstGeom prst="rect">
            <a:avLst/>
          </a:prstGeom>
          <a:noFill/>
        </p:spPr>
        <p:txBody>
          <a:bodyPr wrap="square" rtlCol="0">
            <a:spAutoFit/>
          </a:bodyPr>
          <a:lstStyle/>
          <a:p>
            <a:r>
              <a:rPr lang="zh-CN" altLang="en-US" sz="2400" dirty="0"/>
              <a:t>实验设置：</a:t>
            </a:r>
            <a:endParaRPr lang="en-US" altLang="zh-CN" sz="2400" dirty="0"/>
          </a:p>
          <a:p>
            <a:endParaRPr lang="en-US" altLang="zh-CN" sz="2400" dirty="0"/>
          </a:p>
          <a:p>
            <a:r>
              <a:rPr lang="en-US" altLang="zh-CN" sz="2400" dirty="0"/>
              <a:t>	</a:t>
            </a:r>
            <a:r>
              <a:rPr lang="zh-CN" altLang="en-US" sz="2400" dirty="0"/>
              <a:t>实验数据：</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	</a:t>
            </a:r>
            <a:r>
              <a:rPr lang="zh-CN" altLang="en-US" sz="2400" dirty="0"/>
              <a:t>实验算法：</a:t>
            </a:r>
            <a:r>
              <a:rPr lang="en-US" altLang="zh-CN" sz="2400" dirty="0"/>
              <a:t>					</a:t>
            </a:r>
            <a:r>
              <a:rPr lang="zh-CN" altLang="en-US" sz="2400" dirty="0"/>
              <a:t>实验图形处理框架：</a:t>
            </a:r>
            <a:endParaRPr lang="en-US" altLang="zh-CN" sz="2400" dirty="0"/>
          </a:p>
          <a:p>
            <a:r>
              <a:rPr lang="en-US" altLang="zh-CN" sz="2400" dirty="0"/>
              <a:t>	</a:t>
            </a:r>
          </a:p>
          <a:p>
            <a:r>
              <a:rPr lang="en-US" altLang="zh-CN" sz="2400" dirty="0"/>
              <a:t>		- PR							- TOTEM</a:t>
            </a:r>
          </a:p>
          <a:p>
            <a:r>
              <a:rPr lang="en-US" altLang="zh-CN" sz="2400" dirty="0"/>
              <a:t>		- BFS							- Medusa</a:t>
            </a:r>
          </a:p>
          <a:p>
            <a:r>
              <a:rPr lang="en-US" altLang="zh-CN" sz="2400" dirty="0"/>
              <a:t>		- SSSP							- </a:t>
            </a:r>
            <a:r>
              <a:rPr lang="en-US" altLang="zh-CN" sz="2400" dirty="0" err="1"/>
              <a:t>GunRock</a:t>
            </a:r>
            <a:endParaRPr lang="en-US" altLang="zh-CN" sz="2400" dirty="0"/>
          </a:p>
          <a:p>
            <a:r>
              <a:rPr lang="en-US" altLang="zh-CN" sz="2400" dirty="0"/>
              <a:t>		- CC							- Frog</a:t>
            </a:r>
          </a:p>
          <a:p>
            <a:r>
              <a:rPr lang="en-US" altLang="zh-CN" sz="2400" dirty="0"/>
              <a:t>										- </a:t>
            </a:r>
            <a:r>
              <a:rPr lang="en-US" altLang="zh-CN" sz="2400" dirty="0" err="1"/>
              <a:t>GraphChi</a:t>
            </a:r>
            <a:endParaRPr lang="en-US" altLang="zh-CN" sz="2400" dirty="0"/>
          </a:p>
        </p:txBody>
      </p:sp>
      <p:pic>
        <p:nvPicPr>
          <p:cNvPr id="3" name="图片 2">
            <a:extLst>
              <a:ext uri="{FF2B5EF4-FFF2-40B4-BE49-F238E27FC236}">
                <a16:creationId xmlns:a16="http://schemas.microsoft.com/office/drawing/2014/main" id="{960308A9-0483-4C39-8EEA-FE10A08377E6}"/>
              </a:ext>
            </a:extLst>
          </p:cNvPr>
          <p:cNvPicPr>
            <a:picLocks noChangeAspect="1"/>
          </p:cNvPicPr>
          <p:nvPr/>
        </p:nvPicPr>
        <p:blipFill>
          <a:blip r:embed="rId4"/>
          <a:stretch>
            <a:fillRect/>
          </a:stretch>
        </p:blipFill>
        <p:spPr>
          <a:xfrm>
            <a:off x="200254" y="2266870"/>
            <a:ext cx="8570020" cy="1162130"/>
          </a:xfrm>
          <a:prstGeom prst="rect">
            <a:avLst/>
          </a:prstGeom>
        </p:spPr>
      </p:pic>
    </p:spTree>
    <p:extLst>
      <p:ext uri="{BB962C8B-B14F-4D97-AF65-F5344CB8AC3E}">
        <p14:creationId xmlns:p14="http://schemas.microsoft.com/office/powerpoint/2010/main" val="3587390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58344" y="-9675"/>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实验结果</a:t>
            </a:r>
            <a:endPar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pic>
        <p:nvPicPr>
          <p:cNvPr id="2" name="图片 1">
            <a:extLst>
              <a:ext uri="{FF2B5EF4-FFF2-40B4-BE49-F238E27FC236}">
                <a16:creationId xmlns:a16="http://schemas.microsoft.com/office/drawing/2014/main" id="{EA026B0B-3C7B-4C86-B0DE-6EA4518A086C}"/>
              </a:ext>
            </a:extLst>
          </p:cNvPr>
          <p:cNvPicPr>
            <a:picLocks noChangeAspect="1"/>
          </p:cNvPicPr>
          <p:nvPr/>
        </p:nvPicPr>
        <p:blipFill>
          <a:blip r:embed="rId4"/>
          <a:stretch>
            <a:fillRect/>
          </a:stretch>
        </p:blipFill>
        <p:spPr>
          <a:xfrm>
            <a:off x="559358" y="695325"/>
            <a:ext cx="8039100" cy="6162675"/>
          </a:xfrm>
          <a:prstGeom prst="rect">
            <a:avLst/>
          </a:prstGeom>
        </p:spPr>
      </p:pic>
    </p:spTree>
    <p:extLst>
      <p:ext uri="{BB962C8B-B14F-4D97-AF65-F5344CB8AC3E}">
        <p14:creationId xmlns:p14="http://schemas.microsoft.com/office/powerpoint/2010/main" val="1424187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58344" y="-9675"/>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实验结果</a:t>
            </a:r>
            <a:endPar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pic>
        <p:nvPicPr>
          <p:cNvPr id="3" name="图片 2">
            <a:extLst>
              <a:ext uri="{FF2B5EF4-FFF2-40B4-BE49-F238E27FC236}">
                <a16:creationId xmlns:a16="http://schemas.microsoft.com/office/drawing/2014/main" id="{62B2D9D5-0B25-4D00-A57E-D57335632630}"/>
              </a:ext>
            </a:extLst>
          </p:cNvPr>
          <p:cNvPicPr>
            <a:picLocks noChangeAspect="1"/>
          </p:cNvPicPr>
          <p:nvPr/>
        </p:nvPicPr>
        <p:blipFill>
          <a:blip r:embed="rId4"/>
          <a:stretch>
            <a:fillRect/>
          </a:stretch>
        </p:blipFill>
        <p:spPr>
          <a:xfrm>
            <a:off x="694267" y="705997"/>
            <a:ext cx="7805790" cy="6152003"/>
          </a:xfrm>
          <a:prstGeom prst="rect">
            <a:avLst/>
          </a:prstGeom>
        </p:spPr>
      </p:pic>
    </p:spTree>
    <p:extLst>
      <p:ext uri="{BB962C8B-B14F-4D97-AF65-F5344CB8AC3E}">
        <p14:creationId xmlns:p14="http://schemas.microsoft.com/office/powerpoint/2010/main" val="1670879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58344" y="-9675"/>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实验结果</a:t>
            </a:r>
            <a:endPar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pic>
        <p:nvPicPr>
          <p:cNvPr id="2" name="图片 1">
            <a:extLst>
              <a:ext uri="{FF2B5EF4-FFF2-40B4-BE49-F238E27FC236}">
                <a16:creationId xmlns:a16="http://schemas.microsoft.com/office/drawing/2014/main" id="{5B0D701B-C542-4DE2-84F7-3400F2095173}"/>
              </a:ext>
            </a:extLst>
          </p:cNvPr>
          <p:cNvPicPr>
            <a:picLocks noChangeAspect="1"/>
          </p:cNvPicPr>
          <p:nvPr/>
        </p:nvPicPr>
        <p:blipFill>
          <a:blip r:embed="rId4"/>
          <a:stretch>
            <a:fillRect/>
          </a:stretch>
        </p:blipFill>
        <p:spPr>
          <a:xfrm>
            <a:off x="1" y="838631"/>
            <a:ext cx="9144000" cy="5870314"/>
          </a:xfrm>
          <a:prstGeom prst="rect">
            <a:avLst/>
          </a:prstGeom>
        </p:spPr>
      </p:pic>
    </p:spTree>
    <p:extLst>
      <p:ext uri="{BB962C8B-B14F-4D97-AF65-F5344CB8AC3E}">
        <p14:creationId xmlns:p14="http://schemas.microsoft.com/office/powerpoint/2010/main" val="197585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5"/>
          <p:cNvGrpSpPr/>
          <p:nvPr/>
        </p:nvGrpSpPr>
        <p:grpSpPr bwMode="auto">
          <a:xfrm>
            <a:off x="0" y="2668191"/>
            <a:ext cx="9144000" cy="1109663"/>
            <a:chOff x="0" y="0"/>
            <a:chExt cx="12192000" cy="1480457"/>
          </a:xfrm>
        </p:grpSpPr>
        <p:sp>
          <p:nvSpPr>
            <p:cNvPr id="44" name="弧形 44"/>
            <p:cNvSpPr/>
            <p:nvPr/>
          </p:nvSpPr>
          <p:spPr bwMode="auto">
            <a:xfrm>
              <a:off x="5356225" y="0"/>
              <a:ext cx="1479550" cy="1480457"/>
            </a:xfrm>
            <a:custGeom>
              <a:avLst/>
              <a:gdLst>
                <a:gd name="T0" fmla="*/ 0 w 1479550"/>
                <a:gd name="T1" fmla="*/ 740228 h 1480457"/>
                <a:gd name="T2" fmla="*/ 739775 w 1479550"/>
                <a:gd name="T3" fmla="*/ 0 h 1480457"/>
                <a:gd name="T4" fmla="*/ 1479550 w 1479550"/>
                <a:gd name="T5" fmla="*/ 740229 h 1480457"/>
                <a:gd name="T6" fmla="*/ 739775 w 1479550"/>
                <a:gd name="T7" fmla="*/ 740229 h 1480457"/>
                <a:gd name="T8" fmla="*/ 0 w 1479550"/>
                <a:gd name="T9" fmla="*/ 740228 h 1480457"/>
                <a:gd name="T10" fmla="*/ 0 w 1479550"/>
                <a:gd name="T11" fmla="*/ 740228 h 1480457"/>
                <a:gd name="T12" fmla="*/ 739775 w 1479550"/>
                <a:gd name="T13" fmla="*/ 0 h 1480457"/>
                <a:gd name="T14" fmla="*/ 1479550 w 1479550"/>
                <a:gd name="T15" fmla="*/ 740229 h 1480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550" h="1480457" stroke="0">
                  <a:moveTo>
                    <a:pt x="0" y="740228"/>
                  </a:moveTo>
                  <a:cubicBezTo>
                    <a:pt x="0" y="331411"/>
                    <a:pt x="331209" y="0"/>
                    <a:pt x="739775" y="0"/>
                  </a:cubicBezTo>
                  <a:cubicBezTo>
                    <a:pt x="1148341" y="0"/>
                    <a:pt x="1479550" y="331412"/>
                    <a:pt x="1479550" y="740229"/>
                  </a:cubicBezTo>
                  <a:lnTo>
                    <a:pt x="739775" y="740229"/>
                  </a:lnTo>
                  <a:lnTo>
                    <a:pt x="0" y="740228"/>
                  </a:lnTo>
                  <a:close/>
                </a:path>
                <a:path w="1479550" h="1480457" fill="none">
                  <a:moveTo>
                    <a:pt x="0" y="740228"/>
                  </a:moveTo>
                  <a:cubicBezTo>
                    <a:pt x="0" y="331411"/>
                    <a:pt x="331209" y="0"/>
                    <a:pt x="739775" y="0"/>
                  </a:cubicBezTo>
                  <a:cubicBezTo>
                    <a:pt x="1148341" y="0"/>
                    <a:pt x="1479550" y="331412"/>
                    <a:pt x="1479550" y="740229"/>
                  </a:cubicBezTo>
                </a:path>
              </a:pathLst>
            </a:custGeom>
            <a:noFill/>
            <a:ln w="12700" cap="flat" cmpd="sng">
              <a:solidFill>
                <a:schemeClr val="tx1"/>
              </a:solidFill>
              <a:rou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DengXian"/>
                <a:ea typeface="DengXian" panose="02010600030101010101" pitchFamily="2" charset="-122"/>
                <a:cs typeface="+mn-cs"/>
              </a:endParaRPr>
            </a:p>
          </p:txBody>
        </p:sp>
        <p:cxnSp>
          <p:nvCxnSpPr>
            <p:cNvPr id="45" name="直接连接符 48"/>
            <p:cNvCxnSpPr>
              <a:cxnSpLocks noChangeShapeType="1"/>
            </p:cNvCxnSpPr>
            <p:nvPr/>
          </p:nvCxnSpPr>
          <p:spPr bwMode="auto">
            <a:xfrm>
              <a:off x="0" y="733875"/>
              <a:ext cx="5353050" cy="0"/>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cxnSp>
          <p:nvCxnSpPr>
            <p:cNvPr id="46" name="直接连接符 49"/>
            <p:cNvCxnSpPr>
              <a:cxnSpLocks noChangeShapeType="1"/>
            </p:cNvCxnSpPr>
            <p:nvPr/>
          </p:nvCxnSpPr>
          <p:spPr bwMode="auto">
            <a:xfrm>
              <a:off x="6838950" y="733875"/>
              <a:ext cx="5353050" cy="0"/>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grpSp>
      <p:sp>
        <p:nvSpPr>
          <p:cNvPr id="47" name="文本框 46"/>
          <p:cNvSpPr txBox="1"/>
          <p:nvPr/>
        </p:nvSpPr>
        <p:spPr>
          <a:xfrm>
            <a:off x="3857554" y="3795182"/>
            <a:ext cx="214020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研究总结</a:t>
            </a:r>
            <a:endParaRPr kumimoji="1"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48" name="Rectangle 2"/>
          <p:cNvSpPr txBox="1">
            <a:spLocks noChangeArrowheads="1"/>
          </p:cNvSpPr>
          <p:nvPr/>
        </p:nvSpPr>
        <p:spPr bwMode="auto">
          <a:xfrm>
            <a:off x="233275" y="1020352"/>
            <a:ext cx="8001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Calibri" panose="020F0502020204030204" charset="0"/>
                <a:ea typeface="ヒラギノ角ゴ Pro W3" charset="-128"/>
              </a:defRPr>
            </a:lvl1pPr>
            <a:lvl2pPr marL="742950" indent="-285750" eaLnBrk="0" hangingPunct="0">
              <a:defRPr kumimoji="1">
                <a:solidFill>
                  <a:schemeClr val="tx1"/>
                </a:solidFill>
                <a:latin typeface="Calibri" panose="020F0502020204030204" charset="0"/>
                <a:ea typeface="ヒラギノ角ゴ Pro W3" charset="-128"/>
              </a:defRPr>
            </a:lvl2pPr>
            <a:lvl3pPr marL="1143000" indent="-228600" eaLnBrk="0" hangingPunct="0">
              <a:defRPr kumimoji="1">
                <a:solidFill>
                  <a:schemeClr val="tx1"/>
                </a:solidFill>
                <a:latin typeface="Calibri" panose="020F0502020204030204" charset="0"/>
                <a:ea typeface="ヒラギノ角ゴ Pro W3" charset="-128"/>
              </a:defRPr>
            </a:lvl3pPr>
            <a:lvl4pPr marL="1600200" indent="-228600" eaLnBrk="0" hangingPunct="0">
              <a:defRPr kumimoji="1">
                <a:solidFill>
                  <a:schemeClr val="tx1"/>
                </a:solidFill>
                <a:latin typeface="Calibri" panose="020F0502020204030204" charset="0"/>
                <a:ea typeface="ヒラギノ角ゴ Pro W3" charset="-128"/>
              </a:defRPr>
            </a:lvl4pPr>
            <a:lvl5pPr marL="2057400" indent="-228600" eaLnBrk="0" hangingPunct="0">
              <a:defRPr kumimoji="1">
                <a:solidFill>
                  <a:schemeClr val="tx1"/>
                </a:solidFill>
                <a:latin typeface="Calibri" panose="020F0502020204030204" charset="0"/>
                <a:ea typeface="ヒラギノ角ゴ Pro W3" charset="-128"/>
              </a:defRPr>
            </a:lvl5pPr>
            <a:lvl6pPr marL="25146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6pPr>
            <a:lvl7pPr marL="29718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7pPr>
            <a:lvl8pPr marL="34290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8pPr>
            <a:lvl9pPr marL="38862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4200" b="0" i="0" u="none" strike="noStrike" kern="1200" cap="none" spc="0" normalizeH="0" baseline="0" noProof="0" dirty="0">
                <a:ln>
                  <a:noFill/>
                </a:ln>
                <a:solidFill>
                  <a:prstClr val="black"/>
                </a:solidFill>
                <a:effectLst/>
                <a:uLnTx/>
                <a:uFillTx/>
                <a:latin typeface="Calibri" panose="020F0502020204030204" charset="0"/>
                <a:ea typeface="宋体" panose="02010600030101010101" pitchFamily="2" charset="-122"/>
                <a:cs typeface="+mn-cs"/>
              </a:rPr>
              <a:t>目录</a:t>
            </a:r>
          </a:p>
        </p:txBody>
      </p:sp>
      <p:sp>
        <p:nvSpPr>
          <p:cNvPr id="49" name="文本框 48"/>
          <p:cNvSpPr txBox="1"/>
          <p:nvPr/>
        </p:nvSpPr>
        <p:spPr>
          <a:xfrm>
            <a:off x="264770" y="1695482"/>
            <a:ext cx="348524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Times" charset="0"/>
                <a:ea typeface="Times" charset="0"/>
                <a:cs typeface="Times" charset="0"/>
              </a:rPr>
              <a:t>CONTENTS</a:t>
            </a:r>
            <a:endParaRPr kumimoji="1" lang="zh-CN" altLang="en-US" sz="2800" b="0" i="0" u="none" strike="noStrike" kern="1200" cap="none" spc="0" normalizeH="0" baseline="0" noProof="0" dirty="0">
              <a:ln>
                <a:noFill/>
              </a:ln>
              <a:solidFill>
                <a:prstClr val="black"/>
              </a:solidFill>
              <a:effectLst/>
              <a:uLnTx/>
              <a:uFillTx/>
              <a:latin typeface="Times" charset="0"/>
              <a:ea typeface="Times" charset="0"/>
              <a:cs typeface="Times" charset="0"/>
            </a:endParaRPr>
          </a:p>
        </p:txBody>
      </p:sp>
      <p:cxnSp>
        <p:nvCxnSpPr>
          <p:cNvPr id="50" name="直接连接符 25"/>
          <p:cNvCxnSpPr>
            <a:cxnSpLocks noChangeShapeType="1"/>
          </p:cNvCxnSpPr>
          <p:nvPr/>
        </p:nvCxnSpPr>
        <p:spPr bwMode="auto">
          <a:xfrm>
            <a:off x="343498" y="1677081"/>
            <a:ext cx="1473200"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grpSp>
        <p:nvGrpSpPr>
          <p:cNvPr id="51" name="组合 75"/>
          <p:cNvGrpSpPr/>
          <p:nvPr/>
        </p:nvGrpSpPr>
        <p:grpSpPr bwMode="auto">
          <a:xfrm>
            <a:off x="4103489" y="2749749"/>
            <a:ext cx="937022" cy="937022"/>
            <a:chOff x="0" y="0"/>
            <a:chExt cx="1248318" cy="1248318"/>
          </a:xfrm>
          <a:solidFill>
            <a:schemeClr val="bg2">
              <a:lumMod val="90000"/>
            </a:schemeClr>
          </a:solidFill>
        </p:grpSpPr>
        <p:sp>
          <p:nvSpPr>
            <p:cNvPr id="52" name="椭圆 58"/>
            <p:cNvSpPr>
              <a:spLocks noChangeArrowheads="1"/>
            </p:cNvSpPr>
            <p:nvPr/>
          </p:nvSpPr>
          <p:spPr bwMode="auto">
            <a:xfrm>
              <a:off x="0" y="0"/>
              <a:ext cx="1248318" cy="12483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DengXian"/>
                <a:ea typeface="DengXian" panose="02010600030101010101" pitchFamily="2" charset="-122"/>
                <a:cs typeface="+mn-cs"/>
              </a:endParaRPr>
            </a:p>
          </p:txBody>
        </p:sp>
        <p:sp>
          <p:nvSpPr>
            <p:cNvPr id="53" name="文本框 62"/>
            <p:cNvSpPr txBox="1">
              <a:spLocks noChangeArrowheads="1"/>
            </p:cNvSpPr>
            <p:nvPr/>
          </p:nvSpPr>
          <p:spPr bwMode="auto">
            <a:xfrm>
              <a:off x="165828" y="207807"/>
              <a:ext cx="924400" cy="8594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1E6991"/>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p>
          </p:txBody>
        </p:sp>
      </p:grpSp>
    </p:spTree>
    <p:extLst>
      <p:ext uri="{BB962C8B-B14F-4D97-AF65-F5344CB8AC3E}">
        <p14:creationId xmlns:p14="http://schemas.microsoft.com/office/powerpoint/2010/main" val="261517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500" fill="hold"/>
                                        <p:tgtEl>
                                          <p:spTgt spid="51"/>
                                        </p:tgtEl>
                                        <p:attrNameLst>
                                          <p:attrName>ppt_w</p:attrName>
                                        </p:attrNameLst>
                                      </p:cBhvr>
                                      <p:tavLst>
                                        <p:tav tm="0">
                                          <p:val>
                                            <p:fltVal val="0"/>
                                          </p:val>
                                        </p:tav>
                                        <p:tav tm="100000">
                                          <p:val>
                                            <p:strVal val="#ppt_w"/>
                                          </p:val>
                                        </p:tav>
                                      </p:tavLst>
                                    </p:anim>
                                    <p:anim calcmode="lin" valueType="num">
                                      <p:cBhvr>
                                        <p:cTn id="12" dur="500" fill="hold"/>
                                        <p:tgtEl>
                                          <p:spTgt spid="51"/>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58344" y="-9675"/>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研究总结</a:t>
            </a:r>
            <a:endPar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13" name="文本框 12">
            <a:extLst>
              <a:ext uri="{FF2B5EF4-FFF2-40B4-BE49-F238E27FC236}">
                <a16:creationId xmlns:a16="http://schemas.microsoft.com/office/drawing/2014/main" id="{F149224D-4B35-40D0-BED2-DC3CC117A62C}"/>
              </a:ext>
            </a:extLst>
          </p:cNvPr>
          <p:cNvSpPr txBox="1"/>
          <p:nvPr/>
        </p:nvSpPr>
        <p:spPr>
          <a:xfrm>
            <a:off x="383924" y="838631"/>
            <a:ext cx="7845675" cy="5909310"/>
          </a:xfrm>
          <a:prstGeom prst="rect">
            <a:avLst/>
          </a:prstGeom>
          <a:noFill/>
        </p:spPr>
        <p:txBody>
          <a:bodyPr wrap="square" rtlCol="0">
            <a:spAutoFit/>
          </a:bodyPr>
          <a:lstStyle/>
          <a:p>
            <a:r>
              <a:rPr lang="zh-CN" altLang="en-US" dirty="0"/>
              <a:t>研究展望</a:t>
            </a:r>
            <a:r>
              <a:rPr lang="en-US" altLang="zh-CN" dirty="0"/>
              <a:t>:</a:t>
            </a:r>
          </a:p>
          <a:p>
            <a:endParaRPr lang="en-US" altLang="zh-CN" dirty="0"/>
          </a:p>
          <a:p>
            <a:r>
              <a:rPr lang="en-US" altLang="zh-CN" dirty="0"/>
              <a:t>	</a:t>
            </a:r>
            <a:r>
              <a:rPr lang="en-US" altLang="zh-CN" b="1" dirty="0"/>
              <a:t>1, </a:t>
            </a:r>
            <a:r>
              <a:rPr lang="zh-CN" altLang="en-US" b="1" dirty="0"/>
              <a:t>在异构系统上的图处理</a:t>
            </a:r>
            <a:endParaRPr lang="en-US" altLang="zh-CN" b="1" dirty="0"/>
          </a:p>
          <a:p>
            <a:endParaRPr lang="en-US" altLang="zh-CN" dirty="0"/>
          </a:p>
          <a:p>
            <a:r>
              <a:rPr lang="en-US" altLang="zh-CN" dirty="0"/>
              <a:t>	</a:t>
            </a:r>
            <a:r>
              <a:rPr lang="zh-CN" altLang="en-US" dirty="0"/>
              <a:t>由于</a:t>
            </a:r>
            <a:r>
              <a:rPr lang="en-US" altLang="zh-CN" dirty="0"/>
              <a:t>GPU</a:t>
            </a:r>
            <a:r>
              <a:rPr lang="zh-CN" altLang="en-US" dirty="0"/>
              <a:t>显存的限制，</a:t>
            </a:r>
            <a:r>
              <a:rPr lang="en-US" altLang="zh-CN" dirty="0"/>
              <a:t>CPU/GPU</a:t>
            </a:r>
            <a:r>
              <a:rPr lang="zh-CN" altLang="en-US" dirty="0"/>
              <a:t>异构系统在现实生活中使用得更加广泛，在这种异构集群上设计图处理算法是一个研究的热点</a:t>
            </a:r>
            <a:endParaRPr lang="en-US" altLang="zh-CN" dirty="0"/>
          </a:p>
          <a:p>
            <a:endParaRPr lang="en-US" altLang="zh-CN" dirty="0"/>
          </a:p>
          <a:p>
            <a:r>
              <a:rPr lang="en-US" altLang="zh-CN" dirty="0"/>
              <a:t>	</a:t>
            </a:r>
            <a:r>
              <a:rPr lang="en-US" altLang="zh-CN" b="1" dirty="0"/>
              <a:t>2. </a:t>
            </a:r>
            <a:r>
              <a:rPr lang="zh-CN" altLang="en-US" b="1" dirty="0"/>
              <a:t>新</a:t>
            </a:r>
            <a:r>
              <a:rPr lang="en-US" altLang="zh-CN" b="1" dirty="0"/>
              <a:t>GPU</a:t>
            </a:r>
            <a:r>
              <a:rPr lang="zh-CN" altLang="en-US" b="1" dirty="0"/>
              <a:t>架构上的图处理</a:t>
            </a:r>
            <a:endParaRPr lang="en-US" altLang="zh-CN" b="1" dirty="0"/>
          </a:p>
          <a:p>
            <a:endParaRPr lang="en-US" altLang="zh-CN" dirty="0"/>
          </a:p>
          <a:p>
            <a:r>
              <a:rPr lang="en-US" altLang="zh-CN" dirty="0"/>
              <a:t>	</a:t>
            </a:r>
            <a:r>
              <a:rPr lang="zh-CN" altLang="en-US" dirty="0"/>
              <a:t>随着</a:t>
            </a:r>
            <a:r>
              <a:rPr lang="en-US" altLang="zh-CN" dirty="0"/>
              <a:t>GPU</a:t>
            </a:r>
            <a:r>
              <a:rPr lang="zh-CN" altLang="en-US" dirty="0"/>
              <a:t>的飞速发展，越来越多新技术应用在</a:t>
            </a:r>
            <a:r>
              <a:rPr lang="en-US" altLang="zh-CN" dirty="0"/>
              <a:t>GPU</a:t>
            </a:r>
            <a:r>
              <a:rPr lang="zh-CN" altLang="en-US" dirty="0"/>
              <a:t>上，例如</a:t>
            </a:r>
            <a:r>
              <a:rPr lang="en-US" altLang="zh-CN" dirty="0" err="1"/>
              <a:t>NVLink</a:t>
            </a:r>
            <a:r>
              <a:rPr lang="zh-CN" altLang="en-US" dirty="0"/>
              <a:t>，如何设计出可扩展性强的图处理系统也是一个难题。</a:t>
            </a:r>
            <a:endParaRPr lang="en-US" altLang="zh-CN" dirty="0"/>
          </a:p>
          <a:p>
            <a:endParaRPr lang="en-US" altLang="zh-CN" dirty="0"/>
          </a:p>
          <a:p>
            <a:r>
              <a:rPr lang="en-US" altLang="zh-CN" dirty="0"/>
              <a:t>	</a:t>
            </a:r>
            <a:r>
              <a:rPr lang="en-US" altLang="zh-CN" b="1" dirty="0"/>
              <a:t>3.</a:t>
            </a:r>
            <a:r>
              <a:rPr lang="zh-CN" altLang="en-US" b="1" dirty="0"/>
              <a:t> </a:t>
            </a:r>
            <a:r>
              <a:rPr lang="en-US" altLang="zh-CN" b="1" dirty="0"/>
              <a:t>GPU</a:t>
            </a:r>
            <a:r>
              <a:rPr lang="zh-CN" altLang="en-US" b="1" dirty="0"/>
              <a:t>上的动态图处理</a:t>
            </a:r>
            <a:endParaRPr lang="en-US" altLang="zh-CN" b="1" dirty="0"/>
          </a:p>
          <a:p>
            <a:endParaRPr lang="en-US" altLang="zh-CN" dirty="0"/>
          </a:p>
          <a:p>
            <a:r>
              <a:rPr lang="en-US" altLang="zh-CN" dirty="0"/>
              <a:t>	</a:t>
            </a:r>
            <a:r>
              <a:rPr lang="zh-CN" altLang="en-US" dirty="0"/>
              <a:t>动态图在现实生活中有着非常重要的应用，但是依靠</a:t>
            </a:r>
            <a:r>
              <a:rPr lang="en-US" altLang="zh-CN" dirty="0"/>
              <a:t>GPU</a:t>
            </a:r>
            <a:r>
              <a:rPr lang="zh-CN" altLang="en-US" dirty="0"/>
              <a:t>针对动态图进行优化的工作还是很少，由于图的结构不定时变化，如何设计高效的存储模型和存储访问方式也是个难题。</a:t>
            </a:r>
            <a:endParaRPr lang="en-US" altLang="zh-CN" dirty="0"/>
          </a:p>
          <a:p>
            <a:endParaRPr lang="en-US" altLang="zh-CN" dirty="0"/>
          </a:p>
          <a:p>
            <a:r>
              <a:rPr lang="en-US" altLang="zh-CN" dirty="0"/>
              <a:t>	</a:t>
            </a:r>
            <a:r>
              <a:rPr lang="en-US" altLang="zh-CN" b="1" dirty="0"/>
              <a:t>4. </a:t>
            </a:r>
            <a:r>
              <a:rPr lang="zh-CN" altLang="en-US" b="1" dirty="0"/>
              <a:t>机器学习的应用</a:t>
            </a:r>
            <a:endParaRPr lang="en-US" altLang="zh-CN" b="1" dirty="0"/>
          </a:p>
          <a:p>
            <a:r>
              <a:rPr lang="en-US" altLang="zh-CN" dirty="0"/>
              <a:t>	</a:t>
            </a:r>
            <a:r>
              <a:rPr lang="zh-CN" altLang="en-US" dirty="0"/>
              <a:t>图处理系统在机器学习的训练上被广泛使用，怎么优化系统使得模型的性能提高也是以后研究的一个方向</a:t>
            </a:r>
          </a:p>
        </p:txBody>
      </p:sp>
    </p:spTree>
    <p:extLst>
      <p:ext uri="{BB962C8B-B14F-4D97-AF65-F5344CB8AC3E}">
        <p14:creationId xmlns:p14="http://schemas.microsoft.com/office/powerpoint/2010/main" val="249628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5"/>
          <p:cNvGrpSpPr/>
          <p:nvPr/>
        </p:nvGrpSpPr>
        <p:grpSpPr bwMode="auto">
          <a:xfrm>
            <a:off x="0" y="2668191"/>
            <a:ext cx="9144000" cy="1109663"/>
            <a:chOff x="0" y="0"/>
            <a:chExt cx="12192000" cy="1480457"/>
          </a:xfrm>
        </p:grpSpPr>
        <p:sp>
          <p:nvSpPr>
            <p:cNvPr id="42" name="弧形 44"/>
            <p:cNvSpPr/>
            <p:nvPr/>
          </p:nvSpPr>
          <p:spPr bwMode="auto">
            <a:xfrm>
              <a:off x="5356225" y="0"/>
              <a:ext cx="1479550" cy="1480457"/>
            </a:xfrm>
            <a:custGeom>
              <a:avLst/>
              <a:gdLst>
                <a:gd name="T0" fmla="*/ 0 w 1479550"/>
                <a:gd name="T1" fmla="*/ 740228 h 1480457"/>
                <a:gd name="T2" fmla="*/ 739775 w 1479550"/>
                <a:gd name="T3" fmla="*/ 0 h 1480457"/>
                <a:gd name="T4" fmla="*/ 1479550 w 1479550"/>
                <a:gd name="T5" fmla="*/ 740229 h 1480457"/>
                <a:gd name="T6" fmla="*/ 739775 w 1479550"/>
                <a:gd name="T7" fmla="*/ 740229 h 1480457"/>
                <a:gd name="T8" fmla="*/ 0 w 1479550"/>
                <a:gd name="T9" fmla="*/ 740228 h 1480457"/>
                <a:gd name="T10" fmla="*/ 0 w 1479550"/>
                <a:gd name="T11" fmla="*/ 740228 h 1480457"/>
                <a:gd name="T12" fmla="*/ 739775 w 1479550"/>
                <a:gd name="T13" fmla="*/ 0 h 1480457"/>
                <a:gd name="T14" fmla="*/ 1479550 w 1479550"/>
                <a:gd name="T15" fmla="*/ 740229 h 1480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550" h="1480457" stroke="0">
                  <a:moveTo>
                    <a:pt x="0" y="740228"/>
                  </a:moveTo>
                  <a:cubicBezTo>
                    <a:pt x="0" y="331411"/>
                    <a:pt x="331209" y="0"/>
                    <a:pt x="739775" y="0"/>
                  </a:cubicBezTo>
                  <a:cubicBezTo>
                    <a:pt x="1148341" y="0"/>
                    <a:pt x="1479550" y="331412"/>
                    <a:pt x="1479550" y="740229"/>
                  </a:cubicBezTo>
                  <a:lnTo>
                    <a:pt x="739775" y="740229"/>
                  </a:lnTo>
                  <a:lnTo>
                    <a:pt x="0" y="740228"/>
                  </a:lnTo>
                  <a:close/>
                </a:path>
                <a:path w="1479550" h="1480457" fill="none">
                  <a:moveTo>
                    <a:pt x="0" y="740228"/>
                  </a:moveTo>
                  <a:cubicBezTo>
                    <a:pt x="0" y="331411"/>
                    <a:pt x="331209" y="0"/>
                    <a:pt x="739775" y="0"/>
                  </a:cubicBezTo>
                  <a:cubicBezTo>
                    <a:pt x="1148341" y="0"/>
                    <a:pt x="1479550" y="331412"/>
                    <a:pt x="1479550" y="740229"/>
                  </a:cubicBezTo>
                </a:path>
              </a:pathLst>
            </a:custGeom>
            <a:noFill/>
            <a:ln w="12700" cap="flat" cmpd="sng">
              <a:solidFill>
                <a:schemeClr val="tx1"/>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350"/>
            </a:p>
          </p:txBody>
        </p:sp>
        <p:cxnSp>
          <p:nvCxnSpPr>
            <p:cNvPr id="43" name="直接连接符 48"/>
            <p:cNvCxnSpPr>
              <a:cxnSpLocks noChangeShapeType="1"/>
            </p:cNvCxnSpPr>
            <p:nvPr/>
          </p:nvCxnSpPr>
          <p:spPr bwMode="auto">
            <a:xfrm>
              <a:off x="0" y="733875"/>
              <a:ext cx="5353050" cy="0"/>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cxnSp>
          <p:nvCxnSpPr>
            <p:cNvPr id="44" name="直接连接符 49"/>
            <p:cNvCxnSpPr>
              <a:cxnSpLocks noChangeShapeType="1"/>
            </p:cNvCxnSpPr>
            <p:nvPr/>
          </p:nvCxnSpPr>
          <p:spPr bwMode="auto">
            <a:xfrm>
              <a:off x="6838950" y="733875"/>
              <a:ext cx="5353050" cy="0"/>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grpSp>
      <p:grpSp>
        <p:nvGrpSpPr>
          <p:cNvPr id="45" name="组合 73"/>
          <p:cNvGrpSpPr/>
          <p:nvPr/>
        </p:nvGrpSpPr>
        <p:grpSpPr bwMode="auto">
          <a:xfrm>
            <a:off x="4103489" y="2754511"/>
            <a:ext cx="937022" cy="937022"/>
            <a:chOff x="0" y="0"/>
            <a:chExt cx="1248318" cy="1248318"/>
          </a:xfrm>
          <a:solidFill>
            <a:schemeClr val="accent4">
              <a:lumMod val="20000"/>
              <a:lumOff val="80000"/>
            </a:schemeClr>
          </a:solidFill>
        </p:grpSpPr>
        <p:sp>
          <p:nvSpPr>
            <p:cNvPr id="46" name="椭圆 55"/>
            <p:cNvSpPr>
              <a:spLocks noChangeArrowheads="1"/>
            </p:cNvSpPr>
            <p:nvPr/>
          </p:nvSpPr>
          <p:spPr bwMode="auto">
            <a:xfrm>
              <a:off x="0" y="0"/>
              <a:ext cx="1248318" cy="1248318"/>
            </a:xfrm>
            <a:prstGeom prst="ellipse">
              <a:avLst/>
            </a:prstGeom>
            <a:grpFill/>
            <a:ln w="9525">
              <a:solidFill>
                <a:schemeClr val="bg1"/>
              </a:solidFill>
              <a:round/>
            </a:ln>
          </p:spPr>
          <p:txBody>
            <a:bodyPr anchor="ctr"/>
            <a:lstStyle/>
            <a:p>
              <a:pPr algn="ctr" eaLnBrk="1" hangingPunct="1"/>
              <a:endParaRPr lang="zh-CN" altLang="en-US" sz="1350">
                <a:solidFill>
                  <a:srgbClr val="FFFFFF"/>
                </a:solidFill>
              </a:endParaRPr>
            </a:p>
          </p:txBody>
        </p:sp>
        <p:sp>
          <p:nvSpPr>
            <p:cNvPr id="47" name="文本框 60"/>
            <p:cNvSpPr txBox="1">
              <a:spLocks noChangeArrowheads="1"/>
            </p:cNvSpPr>
            <p:nvPr/>
          </p:nvSpPr>
          <p:spPr bwMode="auto">
            <a:xfrm>
              <a:off x="173569" y="207807"/>
              <a:ext cx="924400" cy="861054"/>
            </a:xfrm>
            <a:prstGeom prst="rect">
              <a:avLst/>
            </a:prstGeom>
            <a:grpFill/>
            <a:ln w="9525">
              <a:solidFill>
                <a:schemeClr val="accent4">
                  <a:lumMod val="20000"/>
                  <a:lumOff val="80000"/>
                </a:schemeClr>
              </a:solidFill>
              <a:miter lim="800000"/>
            </a:ln>
          </p:spPr>
          <p:txBody>
            <a:bodyPr>
              <a:spAutoFit/>
            </a:bodyPr>
            <a:lstStyle>
              <a:lvl1pPr/>
              <a:lvl2pPr marL="742950" indent="-285750"/>
              <a:lvl3pPr/>
              <a:lvl4pPr/>
              <a:lvl5pPr/>
              <a:lvl6pPr/>
              <a:lvl7pPr/>
              <a:lvl8pPr/>
              <a:lvl9pPr/>
            </a:lstStyle>
            <a:p>
              <a:pPr algn="ctr" eaLnBrk="1" hangingPunct="1"/>
              <a:r>
                <a:rPr 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rPr>
                <a:t>1</a:t>
              </a:r>
              <a:endParaRPr lang="zh-CN" alt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48" name="文本框 47"/>
          <p:cNvSpPr txBox="1"/>
          <p:nvPr/>
        </p:nvSpPr>
        <p:spPr>
          <a:xfrm>
            <a:off x="3857554" y="3795182"/>
            <a:ext cx="1815113" cy="523220"/>
          </a:xfrm>
          <a:prstGeom prst="rect">
            <a:avLst/>
          </a:prstGeom>
          <a:noFill/>
        </p:spPr>
        <p:txBody>
          <a:bodyPr wrap="square" rtlCol="0">
            <a:spAutoFit/>
          </a:bodyPr>
          <a:lstStyle/>
          <a:p>
            <a:r>
              <a:rPr kumimoji="1" lang="zh-CN" altLang="en-US" sz="2800" b="1" dirty="0">
                <a:latin typeface="宋体" panose="02010600030101010101" pitchFamily="2" charset="-122"/>
                <a:ea typeface="宋体" panose="02010600030101010101" pitchFamily="2" charset="-122"/>
              </a:rPr>
              <a:t>论文</a:t>
            </a:r>
            <a:r>
              <a:rPr kumimoji="1" lang="en-US" altLang="en-US" sz="2800" b="1" dirty="0">
                <a:latin typeface="宋体" panose="02010600030101010101" pitchFamily="2" charset="-122"/>
                <a:ea typeface="宋体" panose="02010600030101010101" pitchFamily="2" charset="-122"/>
              </a:rPr>
              <a:t>背景</a:t>
            </a:r>
            <a:endParaRPr kumimoji="1" lang="zh-CN" altLang="en-US" sz="2800" b="1" dirty="0">
              <a:latin typeface="宋体" panose="02010600030101010101" pitchFamily="2" charset="-122"/>
              <a:ea typeface="宋体" panose="02010600030101010101" pitchFamily="2" charset="-122"/>
            </a:endParaRPr>
          </a:p>
        </p:txBody>
      </p:sp>
      <p:sp>
        <p:nvSpPr>
          <p:cNvPr id="49" name="Rectangle 2"/>
          <p:cNvSpPr txBox="1">
            <a:spLocks noChangeArrowheads="1"/>
          </p:cNvSpPr>
          <p:nvPr/>
        </p:nvSpPr>
        <p:spPr bwMode="auto">
          <a:xfrm>
            <a:off x="233275" y="1020352"/>
            <a:ext cx="8001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Calibri" panose="020F0502020204030204" charset="0"/>
                <a:ea typeface="ヒラギノ角ゴ Pro W3" charset="-128"/>
              </a:defRPr>
            </a:lvl1pPr>
            <a:lvl2pPr marL="742950" indent="-285750" eaLnBrk="0" hangingPunct="0">
              <a:defRPr kumimoji="1">
                <a:solidFill>
                  <a:schemeClr val="tx1"/>
                </a:solidFill>
                <a:latin typeface="Calibri" panose="020F0502020204030204" charset="0"/>
                <a:ea typeface="ヒラギノ角ゴ Pro W3" charset="-128"/>
              </a:defRPr>
            </a:lvl2pPr>
            <a:lvl3pPr marL="1143000" indent="-228600" eaLnBrk="0" hangingPunct="0">
              <a:defRPr kumimoji="1">
                <a:solidFill>
                  <a:schemeClr val="tx1"/>
                </a:solidFill>
                <a:latin typeface="Calibri" panose="020F0502020204030204" charset="0"/>
                <a:ea typeface="ヒラギノ角ゴ Pro W3" charset="-128"/>
              </a:defRPr>
            </a:lvl3pPr>
            <a:lvl4pPr marL="1600200" indent="-228600" eaLnBrk="0" hangingPunct="0">
              <a:defRPr kumimoji="1">
                <a:solidFill>
                  <a:schemeClr val="tx1"/>
                </a:solidFill>
                <a:latin typeface="Calibri" panose="020F0502020204030204" charset="0"/>
                <a:ea typeface="ヒラギノ角ゴ Pro W3" charset="-128"/>
              </a:defRPr>
            </a:lvl4pPr>
            <a:lvl5pPr marL="2057400" indent="-228600" eaLnBrk="0" hangingPunct="0">
              <a:defRPr kumimoji="1">
                <a:solidFill>
                  <a:schemeClr val="tx1"/>
                </a:solidFill>
                <a:latin typeface="Calibri" panose="020F0502020204030204" charset="0"/>
                <a:ea typeface="ヒラギノ角ゴ Pro W3" charset="-128"/>
              </a:defRPr>
            </a:lvl5pPr>
            <a:lvl6pPr marL="25146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6pPr>
            <a:lvl7pPr marL="29718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7pPr>
            <a:lvl8pPr marL="34290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8pPr>
            <a:lvl9pPr marL="38862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9pPr>
          </a:lstStyle>
          <a:p>
            <a:pPr eaLnBrk="1" hangingPunct="1"/>
            <a:r>
              <a:rPr kumimoji="0" lang="zh-CN" altLang="en-US" sz="4200" dirty="0">
                <a:ea typeface="宋体" panose="02010600030101010101" pitchFamily="2" charset="-122"/>
              </a:rPr>
              <a:t>目录</a:t>
            </a:r>
          </a:p>
        </p:txBody>
      </p:sp>
      <p:sp>
        <p:nvSpPr>
          <p:cNvPr id="50" name="文本框 49"/>
          <p:cNvSpPr txBox="1"/>
          <p:nvPr/>
        </p:nvSpPr>
        <p:spPr>
          <a:xfrm>
            <a:off x="264770" y="1695482"/>
            <a:ext cx="3485247" cy="523220"/>
          </a:xfrm>
          <a:prstGeom prst="rect">
            <a:avLst/>
          </a:prstGeom>
          <a:noFill/>
        </p:spPr>
        <p:txBody>
          <a:bodyPr wrap="square" rtlCol="0">
            <a:spAutoFit/>
          </a:bodyPr>
          <a:lstStyle/>
          <a:p>
            <a:r>
              <a:rPr kumimoji="1" lang="en-US" altLang="zh-CN" sz="2800" dirty="0">
                <a:latin typeface="Times" charset="0"/>
                <a:ea typeface="Times" charset="0"/>
                <a:cs typeface="Times" charset="0"/>
              </a:rPr>
              <a:t>CONTENTS</a:t>
            </a:r>
            <a:endParaRPr kumimoji="1" lang="zh-CN" altLang="en-US" sz="2800" dirty="0">
              <a:latin typeface="Times" charset="0"/>
              <a:ea typeface="Times" charset="0"/>
              <a:cs typeface="Times" charset="0"/>
            </a:endParaRPr>
          </a:p>
        </p:txBody>
      </p:sp>
      <p:cxnSp>
        <p:nvCxnSpPr>
          <p:cNvPr id="51" name="直接连接符 25"/>
          <p:cNvCxnSpPr>
            <a:cxnSpLocks noChangeShapeType="1"/>
          </p:cNvCxnSpPr>
          <p:nvPr/>
        </p:nvCxnSpPr>
        <p:spPr bwMode="auto">
          <a:xfrm>
            <a:off x="343498" y="1677081"/>
            <a:ext cx="1473200"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outVertical)">
                                      <p:cBhvr>
                                        <p:cTn id="7" dur="500"/>
                                        <p:tgtEl>
                                          <p:spTgt spid="41"/>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Graph</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pic>
        <p:nvPicPr>
          <p:cNvPr id="4" name="图片 3">
            <a:extLst>
              <a:ext uri="{FF2B5EF4-FFF2-40B4-BE49-F238E27FC236}">
                <a16:creationId xmlns:a16="http://schemas.microsoft.com/office/drawing/2014/main" id="{56372742-5C9B-486C-9838-A9B3A4FCF162}"/>
              </a:ext>
            </a:extLst>
          </p:cNvPr>
          <p:cNvPicPr>
            <a:picLocks noChangeAspect="1"/>
          </p:cNvPicPr>
          <p:nvPr/>
        </p:nvPicPr>
        <p:blipFill>
          <a:blip r:embed="rId4"/>
          <a:stretch>
            <a:fillRect/>
          </a:stretch>
        </p:blipFill>
        <p:spPr>
          <a:xfrm>
            <a:off x="713036" y="3086076"/>
            <a:ext cx="3131774" cy="1886250"/>
          </a:xfrm>
          <a:prstGeom prst="rect">
            <a:avLst/>
          </a:prstGeom>
        </p:spPr>
      </p:pic>
      <p:sp>
        <p:nvSpPr>
          <p:cNvPr id="13" name="文本框 12">
            <a:extLst>
              <a:ext uri="{FF2B5EF4-FFF2-40B4-BE49-F238E27FC236}">
                <a16:creationId xmlns:a16="http://schemas.microsoft.com/office/drawing/2014/main" id="{39844FD3-7FE4-4C2F-9636-B2FD8E244515}"/>
              </a:ext>
            </a:extLst>
          </p:cNvPr>
          <p:cNvSpPr txBox="1"/>
          <p:nvPr/>
        </p:nvSpPr>
        <p:spPr>
          <a:xfrm>
            <a:off x="529734" y="1300900"/>
            <a:ext cx="4708251" cy="584775"/>
          </a:xfrm>
          <a:prstGeom prst="rect">
            <a:avLst/>
          </a:prstGeom>
          <a:noFill/>
        </p:spPr>
        <p:txBody>
          <a:bodyPr wrap="square" rtlCol="0">
            <a:spAutoFit/>
          </a:bodyPr>
          <a:lstStyle/>
          <a:p>
            <a:r>
              <a:rPr lang="zh-CN" altLang="en-US" sz="3200" dirty="0"/>
              <a:t>图在现实生活中的应用：</a:t>
            </a:r>
          </a:p>
        </p:txBody>
      </p:sp>
      <p:pic>
        <p:nvPicPr>
          <p:cNvPr id="17" name="图片 16">
            <a:extLst>
              <a:ext uri="{FF2B5EF4-FFF2-40B4-BE49-F238E27FC236}">
                <a16:creationId xmlns:a16="http://schemas.microsoft.com/office/drawing/2014/main" id="{5DFC299C-0DB2-40DA-9D84-46E33FC9CAF8}"/>
              </a:ext>
            </a:extLst>
          </p:cNvPr>
          <p:cNvPicPr>
            <a:picLocks noChangeAspect="1"/>
          </p:cNvPicPr>
          <p:nvPr/>
        </p:nvPicPr>
        <p:blipFill>
          <a:blip r:embed="rId5"/>
          <a:stretch>
            <a:fillRect/>
          </a:stretch>
        </p:blipFill>
        <p:spPr>
          <a:xfrm>
            <a:off x="4572001" y="2427470"/>
            <a:ext cx="3950046" cy="33503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Algorithm</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13" name="文本框 12">
            <a:extLst>
              <a:ext uri="{FF2B5EF4-FFF2-40B4-BE49-F238E27FC236}">
                <a16:creationId xmlns:a16="http://schemas.microsoft.com/office/drawing/2014/main" id="{39844FD3-7FE4-4C2F-9636-B2FD8E244515}"/>
              </a:ext>
            </a:extLst>
          </p:cNvPr>
          <p:cNvSpPr txBox="1"/>
          <p:nvPr/>
        </p:nvSpPr>
        <p:spPr>
          <a:xfrm>
            <a:off x="529734" y="1080751"/>
            <a:ext cx="4708251" cy="584775"/>
          </a:xfrm>
          <a:prstGeom prst="rect">
            <a:avLst/>
          </a:prstGeom>
          <a:noFill/>
        </p:spPr>
        <p:txBody>
          <a:bodyPr wrap="square" rtlCol="0">
            <a:spAutoFit/>
          </a:bodyPr>
          <a:lstStyle/>
          <a:p>
            <a:r>
              <a:rPr lang="zh-CN" altLang="en-US" sz="3200" dirty="0"/>
              <a:t>处理图数据的算法：</a:t>
            </a:r>
          </a:p>
        </p:txBody>
      </p:sp>
      <p:pic>
        <p:nvPicPr>
          <p:cNvPr id="2" name="图片 1">
            <a:extLst>
              <a:ext uri="{FF2B5EF4-FFF2-40B4-BE49-F238E27FC236}">
                <a16:creationId xmlns:a16="http://schemas.microsoft.com/office/drawing/2014/main" id="{213A9409-9F41-43AC-A022-C14EB38AE9E0}"/>
              </a:ext>
            </a:extLst>
          </p:cNvPr>
          <p:cNvPicPr>
            <a:picLocks noChangeAspect="1"/>
          </p:cNvPicPr>
          <p:nvPr/>
        </p:nvPicPr>
        <p:blipFill>
          <a:blip r:embed="rId4"/>
          <a:stretch>
            <a:fillRect/>
          </a:stretch>
        </p:blipFill>
        <p:spPr>
          <a:xfrm>
            <a:off x="909500" y="2700674"/>
            <a:ext cx="3181350" cy="3076575"/>
          </a:xfrm>
          <a:prstGeom prst="rect">
            <a:avLst/>
          </a:prstGeom>
        </p:spPr>
      </p:pic>
      <p:sp>
        <p:nvSpPr>
          <p:cNvPr id="15" name="文本框 14">
            <a:extLst>
              <a:ext uri="{FF2B5EF4-FFF2-40B4-BE49-F238E27FC236}">
                <a16:creationId xmlns:a16="http://schemas.microsoft.com/office/drawing/2014/main" id="{7105E8F9-2763-4E98-BAB3-AC5AC5F24BC8}"/>
              </a:ext>
            </a:extLst>
          </p:cNvPr>
          <p:cNvSpPr txBox="1"/>
          <p:nvPr/>
        </p:nvSpPr>
        <p:spPr>
          <a:xfrm>
            <a:off x="373084" y="1952691"/>
            <a:ext cx="4708251" cy="1077218"/>
          </a:xfrm>
          <a:prstGeom prst="rect">
            <a:avLst/>
          </a:prstGeom>
          <a:noFill/>
        </p:spPr>
        <p:txBody>
          <a:bodyPr wrap="square" rtlCol="0">
            <a:spAutoFit/>
          </a:bodyPr>
          <a:lstStyle/>
          <a:p>
            <a:r>
              <a:rPr lang="en-US" altLang="zh-CN" sz="3200" dirty="0"/>
              <a:t>BFS</a:t>
            </a:r>
          </a:p>
          <a:p>
            <a:r>
              <a:rPr lang="en-US" altLang="zh-CN" sz="3200" dirty="0"/>
              <a:t>DFS</a:t>
            </a:r>
            <a:endParaRPr lang="zh-CN" altLang="en-US" sz="3200" dirty="0"/>
          </a:p>
        </p:txBody>
      </p:sp>
      <p:pic>
        <p:nvPicPr>
          <p:cNvPr id="3" name="图片 2">
            <a:extLst>
              <a:ext uri="{FF2B5EF4-FFF2-40B4-BE49-F238E27FC236}">
                <a16:creationId xmlns:a16="http://schemas.microsoft.com/office/drawing/2014/main" id="{DD3557C0-ACBD-43D6-97A2-984E522D18F4}"/>
              </a:ext>
            </a:extLst>
          </p:cNvPr>
          <p:cNvPicPr>
            <a:picLocks noChangeAspect="1"/>
          </p:cNvPicPr>
          <p:nvPr/>
        </p:nvPicPr>
        <p:blipFill>
          <a:blip r:embed="rId5"/>
          <a:stretch>
            <a:fillRect/>
          </a:stretch>
        </p:blipFill>
        <p:spPr>
          <a:xfrm>
            <a:off x="4598075" y="2542804"/>
            <a:ext cx="4382899" cy="3234997"/>
          </a:xfrm>
          <a:prstGeom prst="rect">
            <a:avLst/>
          </a:prstGeom>
        </p:spPr>
      </p:pic>
      <p:sp>
        <p:nvSpPr>
          <p:cNvPr id="16" name="文本框 15">
            <a:extLst>
              <a:ext uri="{FF2B5EF4-FFF2-40B4-BE49-F238E27FC236}">
                <a16:creationId xmlns:a16="http://schemas.microsoft.com/office/drawing/2014/main" id="{F01E2E5A-CF5C-4241-9E93-5D508DD72777}"/>
              </a:ext>
            </a:extLst>
          </p:cNvPr>
          <p:cNvSpPr txBox="1"/>
          <p:nvPr/>
        </p:nvSpPr>
        <p:spPr>
          <a:xfrm>
            <a:off x="4062665" y="1835711"/>
            <a:ext cx="4708251" cy="584775"/>
          </a:xfrm>
          <a:prstGeom prst="rect">
            <a:avLst/>
          </a:prstGeom>
          <a:noFill/>
        </p:spPr>
        <p:txBody>
          <a:bodyPr wrap="square" rtlCol="0">
            <a:spAutoFit/>
          </a:bodyPr>
          <a:lstStyle/>
          <a:p>
            <a:r>
              <a:rPr lang="en-US" altLang="zh-CN" sz="3200" dirty="0"/>
              <a:t>PageRank</a:t>
            </a:r>
            <a:endParaRPr lang="zh-CN" altLang="en-US" sz="3200" dirty="0"/>
          </a:p>
        </p:txBody>
      </p:sp>
    </p:spTree>
    <p:extLst>
      <p:ext uri="{BB962C8B-B14F-4D97-AF65-F5344CB8AC3E}">
        <p14:creationId xmlns:p14="http://schemas.microsoft.com/office/powerpoint/2010/main" val="86157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GPU</a:t>
            </a:r>
          </a:p>
        </p:txBody>
      </p:sp>
      <p:pic>
        <p:nvPicPr>
          <p:cNvPr id="2" name="图片 1">
            <a:extLst>
              <a:ext uri="{FF2B5EF4-FFF2-40B4-BE49-F238E27FC236}">
                <a16:creationId xmlns:a16="http://schemas.microsoft.com/office/drawing/2014/main" id="{696E0F0C-4CB8-42C8-AA4B-3FE20303CF42}"/>
              </a:ext>
            </a:extLst>
          </p:cNvPr>
          <p:cNvPicPr>
            <a:picLocks noChangeAspect="1"/>
          </p:cNvPicPr>
          <p:nvPr/>
        </p:nvPicPr>
        <p:blipFill>
          <a:blip r:embed="rId3"/>
          <a:stretch>
            <a:fillRect/>
          </a:stretch>
        </p:blipFill>
        <p:spPr>
          <a:xfrm>
            <a:off x="611003" y="2588682"/>
            <a:ext cx="7921993" cy="3405717"/>
          </a:xfrm>
          <a:prstGeom prst="rect">
            <a:avLst/>
          </a:prstGeom>
        </p:spPr>
      </p:pic>
      <p:sp>
        <p:nvSpPr>
          <p:cNvPr id="15" name="文本框 14">
            <a:extLst>
              <a:ext uri="{FF2B5EF4-FFF2-40B4-BE49-F238E27FC236}">
                <a16:creationId xmlns:a16="http://schemas.microsoft.com/office/drawing/2014/main" id="{4A19A7DB-0F15-4517-9170-16F96D1BC23D}"/>
              </a:ext>
            </a:extLst>
          </p:cNvPr>
          <p:cNvSpPr txBox="1"/>
          <p:nvPr/>
        </p:nvSpPr>
        <p:spPr>
          <a:xfrm>
            <a:off x="863602" y="1349985"/>
            <a:ext cx="4708251" cy="584775"/>
          </a:xfrm>
          <a:prstGeom prst="rect">
            <a:avLst/>
          </a:prstGeom>
          <a:noFill/>
        </p:spPr>
        <p:txBody>
          <a:bodyPr wrap="square" rtlCol="0">
            <a:spAutoFit/>
          </a:bodyPr>
          <a:lstStyle/>
          <a:p>
            <a:r>
              <a:rPr lang="en-US" altLang="zh-CN" sz="3200" dirty="0"/>
              <a:t>CPU</a:t>
            </a:r>
            <a:r>
              <a:rPr lang="zh-CN" altLang="en-US" sz="3200" dirty="0"/>
              <a:t>和</a:t>
            </a:r>
            <a:r>
              <a:rPr lang="en-US" altLang="zh-CN" sz="3200" dirty="0"/>
              <a:t>GPU</a:t>
            </a:r>
            <a:r>
              <a:rPr lang="zh-CN" altLang="en-US" sz="3200" dirty="0"/>
              <a:t>对比</a:t>
            </a:r>
          </a:p>
        </p:txBody>
      </p:sp>
    </p:spTree>
    <p:extLst>
      <p:ext uri="{BB962C8B-B14F-4D97-AF65-F5344CB8AC3E}">
        <p14:creationId xmlns:p14="http://schemas.microsoft.com/office/powerpoint/2010/main" val="129615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Challenges</a:t>
            </a:r>
          </a:p>
        </p:txBody>
      </p:sp>
      <p:sp>
        <p:nvSpPr>
          <p:cNvPr id="15" name="文本框 14">
            <a:extLst>
              <a:ext uri="{FF2B5EF4-FFF2-40B4-BE49-F238E27FC236}">
                <a16:creationId xmlns:a16="http://schemas.microsoft.com/office/drawing/2014/main" id="{4A19A7DB-0F15-4517-9170-16F96D1BC23D}"/>
              </a:ext>
            </a:extLst>
          </p:cNvPr>
          <p:cNvSpPr txBox="1"/>
          <p:nvPr/>
        </p:nvSpPr>
        <p:spPr>
          <a:xfrm>
            <a:off x="474134" y="1197585"/>
            <a:ext cx="5503332" cy="584775"/>
          </a:xfrm>
          <a:prstGeom prst="rect">
            <a:avLst/>
          </a:prstGeom>
          <a:noFill/>
        </p:spPr>
        <p:txBody>
          <a:bodyPr wrap="square" rtlCol="0">
            <a:spAutoFit/>
          </a:bodyPr>
          <a:lstStyle/>
          <a:p>
            <a:r>
              <a:rPr lang="zh-CN" altLang="en-US" sz="3200" dirty="0"/>
              <a:t>在</a:t>
            </a:r>
            <a:r>
              <a:rPr lang="en-US" altLang="zh-CN" sz="3200" dirty="0"/>
              <a:t>GPU</a:t>
            </a:r>
            <a:r>
              <a:rPr lang="zh-CN" altLang="en-US" sz="3200" dirty="0"/>
              <a:t>上实现图计算的挑战：</a:t>
            </a:r>
          </a:p>
        </p:txBody>
      </p:sp>
      <p:sp>
        <p:nvSpPr>
          <p:cNvPr id="3" name="文本框 2">
            <a:extLst>
              <a:ext uri="{FF2B5EF4-FFF2-40B4-BE49-F238E27FC236}">
                <a16:creationId xmlns:a16="http://schemas.microsoft.com/office/drawing/2014/main" id="{F5ECC8A3-F4B4-4A97-9D70-911594002C7E}"/>
              </a:ext>
            </a:extLst>
          </p:cNvPr>
          <p:cNvSpPr txBox="1"/>
          <p:nvPr/>
        </p:nvSpPr>
        <p:spPr>
          <a:xfrm>
            <a:off x="82883" y="2016666"/>
            <a:ext cx="6285834" cy="3785652"/>
          </a:xfrm>
          <a:prstGeom prst="rect">
            <a:avLst/>
          </a:prstGeom>
          <a:noFill/>
        </p:spPr>
        <p:txBody>
          <a:bodyPr wrap="square" rtlCol="0">
            <a:spAutoFit/>
          </a:bodyPr>
          <a:lstStyle/>
          <a:p>
            <a:pPr marL="342900" indent="-342900">
              <a:buAutoNum type="arabicPeriod"/>
            </a:pPr>
            <a:r>
              <a:rPr lang="en-US" altLang="zh-CN" sz="2400" dirty="0"/>
              <a:t>Data Layout</a:t>
            </a:r>
          </a:p>
          <a:p>
            <a:r>
              <a:rPr lang="en-US" altLang="zh-CN" sz="2400" dirty="0"/>
              <a:t>	- regularity</a:t>
            </a:r>
          </a:p>
          <a:p>
            <a:r>
              <a:rPr lang="en-US" altLang="zh-CN" sz="2400" dirty="0"/>
              <a:t>	- </a:t>
            </a:r>
            <a:r>
              <a:rPr lang="en-US" altLang="zh-CN" sz="2400" dirty="0" err="1"/>
              <a:t>menmory</a:t>
            </a:r>
            <a:r>
              <a:rPr lang="en-US" altLang="zh-CN" sz="2400" dirty="0"/>
              <a:t> bandwidth</a:t>
            </a:r>
          </a:p>
          <a:p>
            <a:r>
              <a:rPr lang="en-US" altLang="zh-CN" sz="2400" dirty="0"/>
              <a:t>	- data-dependent parallelism</a:t>
            </a:r>
          </a:p>
          <a:p>
            <a:endParaRPr lang="en-US" altLang="zh-CN" sz="2400" dirty="0"/>
          </a:p>
          <a:p>
            <a:r>
              <a:rPr lang="en-US" altLang="zh-CN" sz="2400" dirty="0"/>
              <a:t>2. Memory Access Pattern</a:t>
            </a:r>
          </a:p>
          <a:p>
            <a:r>
              <a:rPr lang="en-US" altLang="zh-CN" sz="2400" dirty="0"/>
              <a:t>	- irregular memory access</a:t>
            </a:r>
          </a:p>
          <a:p>
            <a:r>
              <a:rPr lang="en-US" altLang="zh-CN" sz="2400" dirty="0"/>
              <a:t>	- non-coalesced memory access</a:t>
            </a:r>
          </a:p>
          <a:p>
            <a:r>
              <a:rPr lang="en-US" altLang="zh-CN" sz="2400" dirty="0"/>
              <a:t>	- bank conflict</a:t>
            </a:r>
          </a:p>
          <a:p>
            <a:r>
              <a:rPr lang="en-US" altLang="zh-CN" sz="2400" dirty="0"/>
              <a:t>	- out-of-core processing </a:t>
            </a:r>
          </a:p>
        </p:txBody>
      </p:sp>
      <p:sp>
        <p:nvSpPr>
          <p:cNvPr id="8" name="文本框 7">
            <a:extLst>
              <a:ext uri="{FF2B5EF4-FFF2-40B4-BE49-F238E27FC236}">
                <a16:creationId xmlns:a16="http://schemas.microsoft.com/office/drawing/2014/main" id="{E2D994A3-ED9C-4CB2-9282-5D75B85292C7}"/>
              </a:ext>
            </a:extLst>
          </p:cNvPr>
          <p:cNvSpPr txBox="1"/>
          <p:nvPr/>
        </p:nvSpPr>
        <p:spPr>
          <a:xfrm>
            <a:off x="4853354" y="2016666"/>
            <a:ext cx="6285834" cy="3416320"/>
          </a:xfrm>
          <a:prstGeom prst="rect">
            <a:avLst/>
          </a:prstGeom>
          <a:noFill/>
        </p:spPr>
        <p:txBody>
          <a:bodyPr wrap="square" rtlCol="0">
            <a:spAutoFit/>
          </a:bodyPr>
          <a:lstStyle/>
          <a:p>
            <a:r>
              <a:rPr lang="en-US" altLang="zh-CN" sz="2400" dirty="0"/>
              <a:t>3. Workload Mapping</a:t>
            </a:r>
          </a:p>
          <a:p>
            <a:r>
              <a:rPr lang="en-US" altLang="zh-CN" sz="2400" dirty="0"/>
              <a:t>	- warp divergence</a:t>
            </a:r>
          </a:p>
          <a:p>
            <a:r>
              <a:rPr lang="en-US" altLang="zh-CN" sz="2400" dirty="0"/>
              <a:t>	- task scheduling</a:t>
            </a:r>
          </a:p>
          <a:p>
            <a:endParaRPr lang="en-US" altLang="zh-CN" sz="2400" dirty="0"/>
          </a:p>
          <a:p>
            <a:endParaRPr lang="en-US" altLang="zh-CN" sz="2400" dirty="0"/>
          </a:p>
          <a:p>
            <a:r>
              <a:rPr lang="en-US" altLang="zh-CN" sz="2400" dirty="0"/>
              <a:t>4. Miscellaneous</a:t>
            </a:r>
          </a:p>
          <a:p>
            <a:r>
              <a:rPr lang="en-US" altLang="zh-CN" sz="2400" dirty="0"/>
              <a:t>	- branch divergence</a:t>
            </a:r>
          </a:p>
          <a:p>
            <a:r>
              <a:rPr lang="en-US" altLang="zh-CN" sz="2400" dirty="0"/>
              <a:t>	- GPU specific programming</a:t>
            </a:r>
          </a:p>
          <a:p>
            <a:r>
              <a:rPr lang="en-US" altLang="zh-CN" sz="2400" dirty="0"/>
              <a:t>	-other aspects</a:t>
            </a:r>
          </a:p>
        </p:txBody>
      </p:sp>
    </p:spTree>
    <p:extLst>
      <p:ext uri="{BB962C8B-B14F-4D97-AF65-F5344CB8AC3E}">
        <p14:creationId xmlns:p14="http://schemas.microsoft.com/office/powerpoint/2010/main" val="331067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40"/>
          <p:cNvGrpSpPr/>
          <p:nvPr/>
        </p:nvGrpSpPr>
        <p:grpSpPr bwMode="auto">
          <a:xfrm>
            <a:off x="-102393" y="1213247"/>
            <a:ext cx="9308306" cy="4338638"/>
            <a:chOff x="0" y="0"/>
            <a:chExt cx="12410868" cy="5784745"/>
          </a:xfrm>
        </p:grpSpPr>
        <p:sp>
          <p:nvSpPr>
            <p:cNvPr id="137" name="等腰三角形 33"/>
            <p:cNvSpPr>
              <a:spLocks noChangeArrowheads="1"/>
            </p:cNvSpPr>
            <p:nvPr/>
          </p:nvSpPr>
          <p:spPr bwMode="auto">
            <a:xfrm rot="1831200">
              <a:off x="11606019" y="731824"/>
              <a:ext cx="804849" cy="274633"/>
            </a:xfrm>
            <a:prstGeom prst="triangle">
              <a:avLst>
                <a:gd name="adj" fmla="val 65787"/>
              </a:avLst>
            </a:prstGeom>
            <a:solidFill>
              <a:schemeClr val="bg1">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sp>
          <p:nvSpPr>
            <p:cNvPr id="138" name="等腰三角形 34"/>
            <p:cNvSpPr>
              <a:spLocks noChangeArrowheads="1"/>
            </p:cNvSpPr>
            <p:nvPr/>
          </p:nvSpPr>
          <p:spPr bwMode="auto">
            <a:xfrm rot="18237801">
              <a:off x="10656709" y="3382899"/>
              <a:ext cx="306381" cy="163510"/>
            </a:xfrm>
            <a:prstGeom prst="triangle">
              <a:avLst>
                <a:gd name="adj" fmla="val 89630"/>
              </a:avLst>
            </a:prstGeom>
            <a:solidFill>
              <a:schemeClr val="bg1">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sp>
          <p:nvSpPr>
            <p:cNvPr id="139" name="等腰三角形 35"/>
            <p:cNvSpPr>
              <a:spLocks noChangeArrowheads="1"/>
            </p:cNvSpPr>
            <p:nvPr/>
          </p:nvSpPr>
          <p:spPr bwMode="auto">
            <a:xfrm rot="19833911">
              <a:off x="10036008" y="1762093"/>
              <a:ext cx="246059" cy="196846"/>
            </a:xfrm>
            <a:prstGeom prst="triangle">
              <a:avLst>
                <a:gd name="adj" fmla="val 89630"/>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pic>
          <p:nvPicPr>
            <p:cNvPr id="140" name="图片 36"/>
            <p:cNvPicPr>
              <a:picLocks noChangeAspect="1" noChangeArrowheads="1"/>
            </p:cNvPicPr>
            <p:nvPr/>
          </p:nvPicPr>
          <p:blipFill>
            <a:blip r:embed="rId3" cstate="email"/>
            <a:srcRect/>
            <a:stretch>
              <a:fillRect/>
            </a:stretch>
          </p:blipFill>
          <p:spPr bwMode="auto">
            <a:xfrm>
              <a:off x="3812380" y="51278"/>
              <a:ext cx="835224" cy="518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等腰三角形 37"/>
            <p:cNvSpPr>
              <a:spLocks noChangeArrowheads="1"/>
            </p:cNvSpPr>
            <p:nvPr/>
          </p:nvSpPr>
          <p:spPr bwMode="auto">
            <a:xfrm rot="18848016">
              <a:off x="268282" y="5257703"/>
              <a:ext cx="785799" cy="268284"/>
            </a:xfrm>
            <a:prstGeom prst="triangle">
              <a:avLst>
                <a:gd name="adj" fmla="val 65787"/>
              </a:avLst>
            </a:prstGeom>
            <a:solidFill>
              <a:schemeClr val="bg1">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sp>
          <p:nvSpPr>
            <p:cNvPr id="142" name="等腰三角形 38"/>
            <p:cNvSpPr>
              <a:spLocks noChangeArrowheads="1"/>
            </p:cNvSpPr>
            <p:nvPr/>
          </p:nvSpPr>
          <p:spPr bwMode="auto">
            <a:xfrm rot="10359249">
              <a:off x="2101815" y="2806649"/>
              <a:ext cx="339719" cy="446079"/>
            </a:xfrm>
            <a:prstGeom prst="triangle">
              <a:avLst>
                <a:gd name="adj" fmla="val 83981"/>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sp>
          <p:nvSpPr>
            <p:cNvPr id="143" name="等腰三角形 39"/>
            <p:cNvSpPr>
              <a:spLocks noChangeArrowheads="1"/>
            </p:cNvSpPr>
            <p:nvPr/>
          </p:nvSpPr>
          <p:spPr bwMode="auto">
            <a:xfrm rot="1831200">
              <a:off x="0" y="0"/>
              <a:ext cx="584190" cy="200021"/>
            </a:xfrm>
            <a:prstGeom prst="triangle">
              <a:avLst>
                <a:gd name="adj" fmla="val 65787"/>
              </a:avLst>
            </a:prstGeom>
            <a:solidFill>
              <a:schemeClr val="bg1">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1350">
                <a:solidFill>
                  <a:srgbClr val="FFFFFF"/>
                </a:solidFill>
              </a:endParaRPr>
            </a:p>
          </p:txBody>
        </p:sp>
      </p:grpSp>
      <p:pic>
        <p:nvPicPr>
          <p:cNvPr id="144" name="文本框 22"/>
          <p:cNvPicPr>
            <a:picLocks noChangeArrowheads="1"/>
          </p:cNvPicPr>
          <p:nvPr/>
        </p:nvPicPr>
        <p:blipFill>
          <a:blip r:embed="rId4" cstate="email"/>
          <a:srcRect/>
          <a:stretch>
            <a:fillRect/>
          </a:stretch>
        </p:blipFill>
        <p:spPr bwMode="auto">
          <a:xfrm>
            <a:off x="22624" y="1323975"/>
            <a:ext cx="133469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文本框 23"/>
          <p:cNvPicPr>
            <a:picLocks noChangeArrowheads="1"/>
          </p:cNvPicPr>
          <p:nvPr/>
        </p:nvPicPr>
        <p:blipFill>
          <a:blip r:embed="rId5" cstate="email"/>
          <a:srcRect/>
          <a:stretch>
            <a:fillRect/>
          </a:stretch>
        </p:blipFill>
        <p:spPr bwMode="auto">
          <a:xfrm>
            <a:off x="191693" y="1968105"/>
            <a:ext cx="1344215"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6" name="直接连接符 25"/>
          <p:cNvCxnSpPr>
            <a:cxnSpLocks noChangeShapeType="1"/>
          </p:cNvCxnSpPr>
          <p:nvPr/>
        </p:nvCxnSpPr>
        <p:spPr bwMode="auto">
          <a:xfrm>
            <a:off x="305991" y="1971675"/>
            <a:ext cx="1104900" cy="0"/>
          </a:xfrm>
          <a:prstGeom prst="line">
            <a:avLst/>
          </a:prstGeom>
          <a:noFill/>
          <a:ln w="6350" cmpd="sng">
            <a:solidFill>
              <a:schemeClr val="bg1">
                <a:alpha val="50000"/>
              </a:schemeClr>
            </a:solidFill>
            <a:round/>
          </a:ln>
          <a:extLst>
            <a:ext uri="{909E8E84-426E-40DD-AFC4-6F175D3DCCD1}">
              <a14:hiddenFill xmlns:a14="http://schemas.microsoft.com/office/drawing/2010/main">
                <a:noFill/>
              </a14:hiddenFill>
            </a:ext>
          </a:extLst>
        </p:spPr>
      </p:cxnSp>
      <p:cxnSp>
        <p:nvCxnSpPr>
          <p:cNvPr id="147" name="直接连接符 42"/>
          <p:cNvCxnSpPr>
            <a:cxnSpLocks noChangeShapeType="1"/>
          </p:cNvCxnSpPr>
          <p:nvPr/>
        </p:nvCxnSpPr>
        <p:spPr bwMode="auto">
          <a:xfrm>
            <a:off x="-63103" y="3218260"/>
            <a:ext cx="1188245"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sp>
        <p:nvSpPr>
          <p:cNvPr id="148" name="弧形 43"/>
          <p:cNvSpPr/>
          <p:nvPr/>
        </p:nvSpPr>
        <p:spPr bwMode="auto">
          <a:xfrm>
            <a:off x="1123951" y="2668191"/>
            <a:ext cx="1110854" cy="1109663"/>
          </a:xfrm>
          <a:custGeom>
            <a:avLst/>
            <a:gdLst>
              <a:gd name="T0" fmla="*/ 0 w 1481138"/>
              <a:gd name="T1" fmla="*/ 739774 h 1479550"/>
              <a:gd name="T2" fmla="*/ 740569 w 1481138"/>
              <a:gd name="T3" fmla="*/ 0 h 1479550"/>
              <a:gd name="T4" fmla="*/ 1481138 w 1481138"/>
              <a:gd name="T5" fmla="*/ 739775 h 1479550"/>
              <a:gd name="T6" fmla="*/ 740569 w 1481138"/>
              <a:gd name="T7" fmla="*/ 739775 h 1479550"/>
              <a:gd name="T8" fmla="*/ 0 w 1481138"/>
              <a:gd name="T9" fmla="*/ 739774 h 1479550"/>
              <a:gd name="T10" fmla="*/ 0 w 1481138"/>
              <a:gd name="T11" fmla="*/ 739774 h 1479550"/>
              <a:gd name="T12" fmla="*/ 740569 w 1481138"/>
              <a:gd name="T13" fmla="*/ 0 h 1479550"/>
              <a:gd name="T14" fmla="*/ 1481138 w 1481138"/>
              <a:gd name="T15" fmla="*/ 739775 h 1479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138" h="1479550" stroke="0">
                <a:moveTo>
                  <a:pt x="0" y="739774"/>
                </a:moveTo>
                <a:cubicBezTo>
                  <a:pt x="0" y="331208"/>
                  <a:pt x="331565" y="0"/>
                  <a:pt x="740569" y="0"/>
                </a:cubicBezTo>
                <a:cubicBezTo>
                  <a:pt x="1149574" y="0"/>
                  <a:pt x="1481138" y="331209"/>
                  <a:pt x="1481138" y="739775"/>
                </a:cubicBezTo>
                <a:lnTo>
                  <a:pt x="740569" y="739775"/>
                </a:lnTo>
                <a:lnTo>
                  <a:pt x="0" y="739774"/>
                </a:lnTo>
                <a:close/>
              </a:path>
              <a:path w="1481138" h="1479550" fill="none">
                <a:moveTo>
                  <a:pt x="0" y="739774"/>
                </a:moveTo>
                <a:cubicBezTo>
                  <a:pt x="0" y="331208"/>
                  <a:pt x="331565" y="0"/>
                  <a:pt x="740569" y="0"/>
                </a:cubicBezTo>
                <a:cubicBezTo>
                  <a:pt x="1149574" y="0"/>
                  <a:pt x="1481138" y="331209"/>
                  <a:pt x="1481138" y="739775"/>
                </a:cubicBezTo>
              </a:path>
            </a:pathLst>
          </a:custGeom>
          <a:noFill/>
          <a:ln w="12700" cap="flat" cmpd="sng">
            <a:solidFill>
              <a:schemeClr val="tx1">
                <a:alpha val="70000"/>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350"/>
          </a:p>
        </p:txBody>
      </p:sp>
      <p:sp>
        <p:nvSpPr>
          <p:cNvPr id="149" name="弧形 44"/>
          <p:cNvSpPr/>
          <p:nvPr/>
        </p:nvSpPr>
        <p:spPr bwMode="auto">
          <a:xfrm>
            <a:off x="3049192" y="2668191"/>
            <a:ext cx="1110853" cy="1109663"/>
          </a:xfrm>
          <a:custGeom>
            <a:avLst/>
            <a:gdLst>
              <a:gd name="T0" fmla="*/ 0 w 1481137"/>
              <a:gd name="T1" fmla="*/ 739774 h 1479550"/>
              <a:gd name="T2" fmla="*/ 740569 w 1481137"/>
              <a:gd name="T3" fmla="*/ 0 h 1479550"/>
              <a:gd name="T4" fmla="*/ 1481138 w 1481137"/>
              <a:gd name="T5" fmla="*/ 739775 h 1479550"/>
              <a:gd name="T6" fmla="*/ 740569 w 1481137"/>
              <a:gd name="T7" fmla="*/ 739775 h 1479550"/>
              <a:gd name="T8" fmla="*/ 0 w 1481137"/>
              <a:gd name="T9" fmla="*/ 739774 h 1479550"/>
              <a:gd name="T10" fmla="*/ 0 w 1481137"/>
              <a:gd name="T11" fmla="*/ 739774 h 1479550"/>
              <a:gd name="T12" fmla="*/ 740569 w 1481137"/>
              <a:gd name="T13" fmla="*/ 0 h 1479550"/>
              <a:gd name="T14" fmla="*/ 1481138 w 1481137"/>
              <a:gd name="T15" fmla="*/ 739775 h 1479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137" h="1479550" stroke="0">
                <a:moveTo>
                  <a:pt x="0" y="739774"/>
                </a:moveTo>
                <a:cubicBezTo>
                  <a:pt x="0" y="331208"/>
                  <a:pt x="331565" y="0"/>
                  <a:pt x="740569" y="0"/>
                </a:cubicBezTo>
                <a:cubicBezTo>
                  <a:pt x="1149574" y="0"/>
                  <a:pt x="1481138" y="331209"/>
                  <a:pt x="1481138" y="739775"/>
                </a:cubicBezTo>
                <a:lnTo>
                  <a:pt x="740569" y="739775"/>
                </a:lnTo>
                <a:lnTo>
                  <a:pt x="0" y="739774"/>
                </a:lnTo>
                <a:close/>
              </a:path>
              <a:path w="1481137" h="1479550" fill="none">
                <a:moveTo>
                  <a:pt x="0" y="739774"/>
                </a:moveTo>
                <a:cubicBezTo>
                  <a:pt x="0" y="331208"/>
                  <a:pt x="331565" y="0"/>
                  <a:pt x="740569" y="0"/>
                </a:cubicBezTo>
                <a:cubicBezTo>
                  <a:pt x="1149574" y="0"/>
                  <a:pt x="1481138" y="331209"/>
                  <a:pt x="1481138" y="739775"/>
                </a:cubicBezTo>
              </a:path>
            </a:pathLst>
          </a:custGeom>
          <a:noFill/>
          <a:ln w="12700" cap="flat" cmpd="sng">
            <a:solidFill>
              <a:schemeClr val="tx1">
                <a:alpha val="70000"/>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350"/>
          </a:p>
        </p:txBody>
      </p:sp>
      <p:sp>
        <p:nvSpPr>
          <p:cNvPr id="150" name="弧形 45"/>
          <p:cNvSpPr/>
          <p:nvPr/>
        </p:nvSpPr>
        <p:spPr bwMode="auto">
          <a:xfrm>
            <a:off x="4975624" y="2668191"/>
            <a:ext cx="1110853" cy="1109663"/>
          </a:xfrm>
          <a:custGeom>
            <a:avLst/>
            <a:gdLst>
              <a:gd name="T0" fmla="*/ 0 w 1481137"/>
              <a:gd name="T1" fmla="*/ 739774 h 1479550"/>
              <a:gd name="T2" fmla="*/ 740569 w 1481137"/>
              <a:gd name="T3" fmla="*/ 0 h 1479550"/>
              <a:gd name="T4" fmla="*/ 1481138 w 1481137"/>
              <a:gd name="T5" fmla="*/ 739775 h 1479550"/>
              <a:gd name="T6" fmla="*/ 740569 w 1481137"/>
              <a:gd name="T7" fmla="*/ 739775 h 1479550"/>
              <a:gd name="T8" fmla="*/ 0 w 1481137"/>
              <a:gd name="T9" fmla="*/ 739774 h 1479550"/>
              <a:gd name="T10" fmla="*/ 0 w 1481137"/>
              <a:gd name="T11" fmla="*/ 739774 h 1479550"/>
              <a:gd name="T12" fmla="*/ 740569 w 1481137"/>
              <a:gd name="T13" fmla="*/ 0 h 1479550"/>
              <a:gd name="T14" fmla="*/ 1481138 w 1481137"/>
              <a:gd name="T15" fmla="*/ 739775 h 1479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137" h="1479550" stroke="0">
                <a:moveTo>
                  <a:pt x="0" y="739774"/>
                </a:moveTo>
                <a:cubicBezTo>
                  <a:pt x="0" y="331208"/>
                  <a:pt x="331565" y="0"/>
                  <a:pt x="740569" y="0"/>
                </a:cubicBezTo>
                <a:cubicBezTo>
                  <a:pt x="1149574" y="0"/>
                  <a:pt x="1481138" y="331209"/>
                  <a:pt x="1481138" y="739775"/>
                </a:cubicBezTo>
                <a:lnTo>
                  <a:pt x="740569" y="739775"/>
                </a:lnTo>
                <a:lnTo>
                  <a:pt x="0" y="739774"/>
                </a:lnTo>
                <a:close/>
              </a:path>
              <a:path w="1481137" h="1479550" fill="none">
                <a:moveTo>
                  <a:pt x="0" y="739774"/>
                </a:moveTo>
                <a:cubicBezTo>
                  <a:pt x="0" y="331208"/>
                  <a:pt x="331565" y="0"/>
                  <a:pt x="740569" y="0"/>
                </a:cubicBezTo>
                <a:cubicBezTo>
                  <a:pt x="1149574" y="0"/>
                  <a:pt x="1481138" y="331209"/>
                  <a:pt x="1481138" y="739775"/>
                </a:cubicBezTo>
              </a:path>
            </a:pathLst>
          </a:custGeom>
          <a:noFill/>
          <a:ln w="12700" cap="flat" cmpd="sng">
            <a:solidFill>
              <a:schemeClr val="tx1">
                <a:alpha val="70000"/>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350"/>
          </a:p>
        </p:txBody>
      </p:sp>
      <p:sp>
        <p:nvSpPr>
          <p:cNvPr id="151" name="弧形 46"/>
          <p:cNvSpPr/>
          <p:nvPr/>
        </p:nvSpPr>
        <p:spPr bwMode="auto">
          <a:xfrm>
            <a:off x="6902054" y="2668191"/>
            <a:ext cx="1109663" cy="1109663"/>
          </a:xfrm>
          <a:custGeom>
            <a:avLst/>
            <a:gdLst>
              <a:gd name="T0" fmla="*/ 0 w 1479550"/>
              <a:gd name="T1" fmla="*/ 739774 h 1479550"/>
              <a:gd name="T2" fmla="*/ 739775 w 1479550"/>
              <a:gd name="T3" fmla="*/ 0 h 1479550"/>
              <a:gd name="T4" fmla="*/ 1479550 w 1479550"/>
              <a:gd name="T5" fmla="*/ 739775 h 1479550"/>
              <a:gd name="T6" fmla="*/ 739775 w 1479550"/>
              <a:gd name="T7" fmla="*/ 739775 h 1479550"/>
              <a:gd name="T8" fmla="*/ 0 w 1479550"/>
              <a:gd name="T9" fmla="*/ 739774 h 1479550"/>
              <a:gd name="T10" fmla="*/ 0 w 1479550"/>
              <a:gd name="T11" fmla="*/ 739774 h 1479550"/>
              <a:gd name="T12" fmla="*/ 739775 w 1479550"/>
              <a:gd name="T13" fmla="*/ 0 h 1479550"/>
              <a:gd name="T14" fmla="*/ 1479550 w 1479550"/>
              <a:gd name="T15" fmla="*/ 739775 h 1479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550" h="1479550" stroke="0">
                <a:moveTo>
                  <a:pt x="0" y="739774"/>
                </a:moveTo>
                <a:cubicBezTo>
                  <a:pt x="0" y="331208"/>
                  <a:pt x="331209" y="0"/>
                  <a:pt x="739775" y="0"/>
                </a:cubicBezTo>
                <a:cubicBezTo>
                  <a:pt x="1148341" y="0"/>
                  <a:pt x="1479550" y="331209"/>
                  <a:pt x="1479550" y="739775"/>
                </a:cubicBezTo>
                <a:lnTo>
                  <a:pt x="739775" y="739775"/>
                </a:lnTo>
                <a:lnTo>
                  <a:pt x="0" y="739774"/>
                </a:lnTo>
                <a:close/>
              </a:path>
              <a:path w="1479550" h="1479550" fill="none">
                <a:moveTo>
                  <a:pt x="0" y="739774"/>
                </a:moveTo>
                <a:cubicBezTo>
                  <a:pt x="0" y="331208"/>
                  <a:pt x="331209" y="0"/>
                  <a:pt x="739775" y="0"/>
                </a:cubicBezTo>
                <a:cubicBezTo>
                  <a:pt x="1148341" y="0"/>
                  <a:pt x="1479550" y="331209"/>
                  <a:pt x="1479550" y="739775"/>
                </a:cubicBezTo>
              </a:path>
            </a:pathLst>
          </a:custGeom>
          <a:noFill/>
          <a:ln w="12700" cap="flat" cmpd="sng">
            <a:solidFill>
              <a:schemeClr val="tx1">
                <a:alpha val="70000"/>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350"/>
          </a:p>
        </p:txBody>
      </p:sp>
      <p:cxnSp>
        <p:nvCxnSpPr>
          <p:cNvPr id="152" name="直接连接符 47"/>
          <p:cNvCxnSpPr>
            <a:cxnSpLocks noChangeShapeType="1"/>
          </p:cNvCxnSpPr>
          <p:nvPr/>
        </p:nvCxnSpPr>
        <p:spPr bwMode="auto">
          <a:xfrm>
            <a:off x="8011717" y="3218260"/>
            <a:ext cx="1146572"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cxnSp>
        <p:nvCxnSpPr>
          <p:cNvPr id="153" name="直接连接符 48"/>
          <p:cNvCxnSpPr>
            <a:cxnSpLocks noChangeShapeType="1"/>
          </p:cNvCxnSpPr>
          <p:nvPr/>
        </p:nvCxnSpPr>
        <p:spPr bwMode="auto">
          <a:xfrm>
            <a:off x="2238376" y="3218260"/>
            <a:ext cx="809625"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cxnSp>
        <p:nvCxnSpPr>
          <p:cNvPr id="154" name="直接连接符 49"/>
          <p:cNvCxnSpPr>
            <a:cxnSpLocks noChangeShapeType="1"/>
          </p:cNvCxnSpPr>
          <p:nvPr/>
        </p:nvCxnSpPr>
        <p:spPr bwMode="auto">
          <a:xfrm>
            <a:off x="4162426" y="3218260"/>
            <a:ext cx="809625"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cxnSp>
        <p:nvCxnSpPr>
          <p:cNvPr id="155" name="直接连接符 50"/>
          <p:cNvCxnSpPr>
            <a:cxnSpLocks noChangeShapeType="1"/>
          </p:cNvCxnSpPr>
          <p:nvPr/>
        </p:nvCxnSpPr>
        <p:spPr bwMode="auto">
          <a:xfrm>
            <a:off x="6087668" y="3218260"/>
            <a:ext cx="810815" cy="0"/>
          </a:xfrm>
          <a:prstGeom prst="line">
            <a:avLst/>
          </a:prstGeom>
          <a:noFill/>
          <a:ln w="12700" cmpd="sng">
            <a:solidFill>
              <a:schemeClr val="tx1">
                <a:alpha val="70000"/>
              </a:schemeClr>
            </a:solidFill>
            <a:round/>
          </a:ln>
          <a:extLst>
            <a:ext uri="{909E8E84-426E-40DD-AFC4-6F175D3DCCD1}">
              <a14:hiddenFill xmlns:a14="http://schemas.microsoft.com/office/drawing/2010/main">
                <a:noFill/>
              </a14:hiddenFill>
            </a:ext>
          </a:extLst>
        </p:spPr>
      </p:cxnSp>
      <p:grpSp>
        <p:nvGrpSpPr>
          <p:cNvPr id="156" name="组合 73"/>
          <p:cNvGrpSpPr/>
          <p:nvPr/>
        </p:nvGrpSpPr>
        <p:grpSpPr bwMode="auto">
          <a:xfrm>
            <a:off x="1214439" y="2750346"/>
            <a:ext cx="937022" cy="937022"/>
            <a:chOff x="0" y="0"/>
            <a:chExt cx="1248318" cy="1248318"/>
          </a:xfrm>
          <a:solidFill>
            <a:schemeClr val="accent4">
              <a:lumMod val="20000"/>
              <a:lumOff val="80000"/>
            </a:schemeClr>
          </a:solidFill>
        </p:grpSpPr>
        <p:sp>
          <p:nvSpPr>
            <p:cNvPr id="157" name="椭圆 55"/>
            <p:cNvSpPr>
              <a:spLocks noChangeArrowheads="1"/>
            </p:cNvSpPr>
            <p:nvPr/>
          </p:nvSpPr>
          <p:spPr bwMode="auto">
            <a:xfrm>
              <a:off x="0" y="0"/>
              <a:ext cx="1248318" cy="1248318"/>
            </a:xfrm>
            <a:prstGeom prst="ellipse">
              <a:avLst/>
            </a:prstGeom>
            <a:grpFill/>
            <a:ln w="9525">
              <a:solidFill>
                <a:schemeClr val="bg1"/>
              </a:solidFill>
              <a:round/>
            </a:ln>
          </p:spPr>
          <p:txBody>
            <a:bodyPr anchor="ctr"/>
            <a:lstStyle/>
            <a:p>
              <a:pPr algn="ctr" eaLnBrk="1" hangingPunct="1"/>
              <a:endParaRPr lang="zh-CN" altLang="en-US" sz="1350">
                <a:solidFill>
                  <a:srgbClr val="FFFFFF"/>
                </a:solidFill>
              </a:endParaRPr>
            </a:p>
          </p:txBody>
        </p:sp>
        <p:sp>
          <p:nvSpPr>
            <p:cNvPr id="158" name="文本框 60"/>
            <p:cNvSpPr txBox="1">
              <a:spLocks noChangeArrowheads="1"/>
            </p:cNvSpPr>
            <p:nvPr/>
          </p:nvSpPr>
          <p:spPr bwMode="auto">
            <a:xfrm>
              <a:off x="173569" y="207807"/>
              <a:ext cx="924400" cy="861054"/>
            </a:xfrm>
            <a:prstGeom prst="rect">
              <a:avLst/>
            </a:prstGeom>
            <a:grpFill/>
            <a:ln w="9525">
              <a:solidFill>
                <a:schemeClr val="accent4">
                  <a:lumMod val="20000"/>
                  <a:lumOff val="80000"/>
                </a:schemeClr>
              </a:solidFill>
              <a:miter lim="800000"/>
            </a:ln>
          </p:spPr>
          <p:txBody>
            <a:bodyPr>
              <a:spAutoFit/>
            </a:bodyPr>
            <a:lstStyle>
              <a:lvl1pPr/>
              <a:lvl2pPr marL="742950" indent="-285750"/>
              <a:lvl3pPr/>
              <a:lvl4pPr/>
              <a:lvl5pPr/>
              <a:lvl6pPr/>
              <a:lvl7pPr/>
              <a:lvl8pPr/>
              <a:lvl9pPr/>
            </a:lstStyle>
            <a:p>
              <a:pPr algn="ctr" eaLnBrk="1" hangingPunct="1"/>
              <a:r>
                <a:rPr 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rPr>
                <a:t>1</a:t>
              </a:r>
              <a:endParaRPr lang="zh-CN" alt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59" name="组合 74"/>
          <p:cNvGrpSpPr/>
          <p:nvPr/>
        </p:nvGrpSpPr>
        <p:grpSpPr bwMode="auto">
          <a:xfrm>
            <a:off x="3139680" y="2750346"/>
            <a:ext cx="935831" cy="937022"/>
            <a:chOff x="0" y="0"/>
            <a:chExt cx="1248318" cy="1248318"/>
          </a:xfrm>
          <a:solidFill>
            <a:schemeClr val="accent1">
              <a:lumMod val="40000"/>
              <a:lumOff val="60000"/>
            </a:schemeClr>
          </a:solidFill>
        </p:grpSpPr>
        <p:sp>
          <p:nvSpPr>
            <p:cNvPr id="160" name="椭圆 57"/>
            <p:cNvSpPr>
              <a:spLocks noChangeArrowheads="1"/>
            </p:cNvSpPr>
            <p:nvPr/>
          </p:nvSpPr>
          <p:spPr bwMode="auto">
            <a:xfrm>
              <a:off x="0" y="0"/>
              <a:ext cx="1248318" cy="12483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1350">
                <a:solidFill>
                  <a:srgbClr val="FFFFFF"/>
                </a:solidFill>
              </a:endParaRPr>
            </a:p>
          </p:txBody>
        </p:sp>
        <p:sp>
          <p:nvSpPr>
            <p:cNvPr id="161" name="文本框 61"/>
            <p:cNvSpPr txBox="1">
              <a:spLocks noChangeArrowheads="1"/>
            </p:cNvSpPr>
            <p:nvPr/>
          </p:nvSpPr>
          <p:spPr bwMode="auto">
            <a:xfrm>
              <a:off x="169699" y="207807"/>
              <a:ext cx="924400" cy="8610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algn="ctr" eaLnBrk="1" hangingPunct="1"/>
              <a:r>
                <a:rPr 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rPr>
                <a:t>2</a:t>
              </a:r>
              <a:endParaRPr lang="zh-CN" alt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62" name="组合 75"/>
          <p:cNvGrpSpPr/>
          <p:nvPr/>
        </p:nvGrpSpPr>
        <p:grpSpPr bwMode="auto">
          <a:xfrm>
            <a:off x="5063728" y="2750346"/>
            <a:ext cx="937022" cy="937022"/>
            <a:chOff x="0" y="0"/>
            <a:chExt cx="1248318" cy="1248318"/>
          </a:xfrm>
          <a:solidFill>
            <a:schemeClr val="bg2">
              <a:lumMod val="90000"/>
            </a:schemeClr>
          </a:solidFill>
        </p:grpSpPr>
        <p:sp>
          <p:nvSpPr>
            <p:cNvPr id="163" name="椭圆 58"/>
            <p:cNvSpPr>
              <a:spLocks noChangeArrowheads="1"/>
            </p:cNvSpPr>
            <p:nvPr/>
          </p:nvSpPr>
          <p:spPr bwMode="auto">
            <a:xfrm>
              <a:off x="0" y="0"/>
              <a:ext cx="1248318" cy="12483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1350">
                <a:solidFill>
                  <a:srgbClr val="FFFFFF"/>
                </a:solidFill>
              </a:endParaRPr>
            </a:p>
          </p:txBody>
        </p:sp>
        <p:sp>
          <p:nvSpPr>
            <p:cNvPr id="164" name="文本框 62"/>
            <p:cNvSpPr txBox="1">
              <a:spLocks noChangeArrowheads="1"/>
            </p:cNvSpPr>
            <p:nvPr/>
          </p:nvSpPr>
          <p:spPr bwMode="auto">
            <a:xfrm>
              <a:off x="165828" y="207807"/>
              <a:ext cx="924400" cy="8610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algn="ctr" eaLnBrk="1" hangingPunct="1"/>
              <a:r>
                <a:rPr 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rPr>
                <a:t>3</a:t>
              </a:r>
              <a:endParaRPr lang="zh-CN" alt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65" name="组合 76"/>
          <p:cNvGrpSpPr/>
          <p:nvPr/>
        </p:nvGrpSpPr>
        <p:grpSpPr bwMode="auto">
          <a:xfrm>
            <a:off x="6988970" y="2750346"/>
            <a:ext cx="935831" cy="937022"/>
            <a:chOff x="0" y="0"/>
            <a:chExt cx="1248318" cy="1248318"/>
          </a:xfrm>
          <a:solidFill>
            <a:schemeClr val="accent6">
              <a:lumMod val="20000"/>
              <a:lumOff val="80000"/>
            </a:schemeClr>
          </a:solidFill>
        </p:grpSpPr>
        <p:sp>
          <p:nvSpPr>
            <p:cNvPr id="166" name="椭圆 59"/>
            <p:cNvSpPr>
              <a:spLocks noChangeArrowheads="1"/>
            </p:cNvSpPr>
            <p:nvPr/>
          </p:nvSpPr>
          <p:spPr bwMode="auto">
            <a:xfrm>
              <a:off x="0" y="0"/>
              <a:ext cx="1248318" cy="12483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1350">
                <a:solidFill>
                  <a:srgbClr val="FFFFFF"/>
                </a:solidFill>
              </a:endParaRPr>
            </a:p>
          </p:txBody>
        </p:sp>
        <p:sp>
          <p:nvSpPr>
            <p:cNvPr id="167" name="文本框 64"/>
            <p:cNvSpPr txBox="1">
              <a:spLocks noChangeArrowheads="1"/>
            </p:cNvSpPr>
            <p:nvPr/>
          </p:nvSpPr>
          <p:spPr bwMode="auto">
            <a:xfrm>
              <a:off x="161958" y="207807"/>
              <a:ext cx="924400" cy="8610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algn="ctr" eaLnBrk="1" hangingPunct="1"/>
              <a:r>
                <a:rPr 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rPr>
                <a:t>4</a:t>
              </a:r>
              <a:endParaRPr lang="zh-CN" altLang="en-US" sz="3600" dirty="0">
                <a:solidFill>
                  <a:srgbClr val="1E6991"/>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168" name="Rectangle 2"/>
          <p:cNvSpPr txBox="1">
            <a:spLocks noChangeArrowheads="1"/>
          </p:cNvSpPr>
          <p:nvPr/>
        </p:nvSpPr>
        <p:spPr bwMode="auto">
          <a:xfrm>
            <a:off x="10717" y="824415"/>
            <a:ext cx="8001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Calibri" panose="020F0502020204030204" charset="0"/>
                <a:ea typeface="ヒラギノ角ゴ Pro W3" charset="-128"/>
              </a:defRPr>
            </a:lvl1pPr>
            <a:lvl2pPr marL="742950" indent="-285750" eaLnBrk="0" hangingPunct="0">
              <a:defRPr kumimoji="1">
                <a:solidFill>
                  <a:schemeClr val="tx1"/>
                </a:solidFill>
                <a:latin typeface="Calibri" panose="020F0502020204030204" charset="0"/>
                <a:ea typeface="ヒラギノ角ゴ Pro W3" charset="-128"/>
              </a:defRPr>
            </a:lvl2pPr>
            <a:lvl3pPr marL="1143000" indent="-228600" eaLnBrk="0" hangingPunct="0">
              <a:defRPr kumimoji="1">
                <a:solidFill>
                  <a:schemeClr val="tx1"/>
                </a:solidFill>
                <a:latin typeface="Calibri" panose="020F0502020204030204" charset="0"/>
                <a:ea typeface="ヒラギノ角ゴ Pro W3" charset="-128"/>
              </a:defRPr>
            </a:lvl3pPr>
            <a:lvl4pPr marL="1600200" indent="-228600" eaLnBrk="0" hangingPunct="0">
              <a:defRPr kumimoji="1">
                <a:solidFill>
                  <a:schemeClr val="tx1"/>
                </a:solidFill>
                <a:latin typeface="Calibri" panose="020F0502020204030204" charset="0"/>
                <a:ea typeface="ヒラギノ角ゴ Pro W3" charset="-128"/>
              </a:defRPr>
            </a:lvl4pPr>
            <a:lvl5pPr marL="2057400" indent="-228600" eaLnBrk="0" hangingPunct="0">
              <a:defRPr kumimoji="1">
                <a:solidFill>
                  <a:schemeClr val="tx1"/>
                </a:solidFill>
                <a:latin typeface="Calibri" panose="020F0502020204030204" charset="0"/>
                <a:ea typeface="ヒラギノ角ゴ Pro W3" charset="-128"/>
              </a:defRPr>
            </a:lvl5pPr>
            <a:lvl6pPr marL="25146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6pPr>
            <a:lvl7pPr marL="29718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7pPr>
            <a:lvl8pPr marL="34290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8pPr>
            <a:lvl9pPr marL="3886200" indent="-228600" eaLnBrk="0" fontAlgn="base" hangingPunct="0">
              <a:spcBef>
                <a:spcPct val="0"/>
              </a:spcBef>
              <a:spcAft>
                <a:spcPct val="0"/>
              </a:spcAft>
              <a:defRPr kumimoji="1">
                <a:solidFill>
                  <a:schemeClr val="tx1"/>
                </a:solidFill>
                <a:latin typeface="Calibri" panose="020F0502020204030204" charset="0"/>
                <a:ea typeface="ヒラギノ角ゴ Pro W3" charset="-128"/>
              </a:defRPr>
            </a:lvl9pPr>
          </a:lstStyle>
          <a:p>
            <a:pPr eaLnBrk="1" hangingPunct="1"/>
            <a:r>
              <a:rPr kumimoji="0" lang="zh-CN" altLang="en-US" sz="4200" dirty="0">
                <a:ea typeface="宋体" panose="02010600030101010101" pitchFamily="2" charset="-122"/>
              </a:rPr>
              <a:t>目录</a:t>
            </a:r>
          </a:p>
        </p:txBody>
      </p:sp>
      <p:cxnSp>
        <p:nvCxnSpPr>
          <p:cNvPr id="169" name="直接连接符 25"/>
          <p:cNvCxnSpPr>
            <a:cxnSpLocks noChangeShapeType="1"/>
          </p:cNvCxnSpPr>
          <p:nvPr/>
        </p:nvCxnSpPr>
        <p:spPr bwMode="auto">
          <a:xfrm>
            <a:off x="116097" y="1435645"/>
            <a:ext cx="1473200"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
        <p:nvSpPr>
          <p:cNvPr id="170" name="文本框 169"/>
          <p:cNvSpPr txBox="1"/>
          <p:nvPr/>
        </p:nvSpPr>
        <p:spPr>
          <a:xfrm>
            <a:off x="22624" y="1507151"/>
            <a:ext cx="3485247" cy="523220"/>
          </a:xfrm>
          <a:prstGeom prst="rect">
            <a:avLst/>
          </a:prstGeom>
          <a:noFill/>
        </p:spPr>
        <p:txBody>
          <a:bodyPr wrap="square" rtlCol="0">
            <a:spAutoFit/>
          </a:bodyPr>
          <a:lstStyle/>
          <a:p>
            <a:r>
              <a:rPr kumimoji="1" lang="en-US" altLang="zh-CN" sz="2800" dirty="0">
                <a:latin typeface="Times" charset="0"/>
                <a:ea typeface="Times" charset="0"/>
                <a:cs typeface="Times" charset="0"/>
              </a:rPr>
              <a:t>CONTENTS</a:t>
            </a:r>
            <a:endParaRPr kumimoji="1" lang="zh-CN" altLang="en-US" sz="2800" dirty="0">
              <a:latin typeface="Times" charset="0"/>
              <a:ea typeface="Times" charset="0"/>
              <a:cs typeface="Times" charset="0"/>
            </a:endParaRPr>
          </a:p>
        </p:txBody>
      </p:sp>
      <p:sp>
        <p:nvSpPr>
          <p:cNvPr id="171" name="文本框 170"/>
          <p:cNvSpPr txBox="1"/>
          <p:nvPr/>
        </p:nvSpPr>
        <p:spPr>
          <a:xfrm>
            <a:off x="2889796" y="3882930"/>
            <a:ext cx="2140202" cy="523220"/>
          </a:xfrm>
          <a:prstGeom prst="rect">
            <a:avLst/>
          </a:prstGeom>
          <a:noFill/>
        </p:spPr>
        <p:txBody>
          <a:bodyPr wrap="square" rtlCol="0">
            <a:spAutoFit/>
          </a:bodyPr>
          <a:lstStyle/>
          <a:p>
            <a:r>
              <a:rPr kumimoji="1" lang="zh-CN" altLang="en-US" sz="2800" b="1" dirty="0">
                <a:latin typeface="宋体" panose="02010600030101010101" pitchFamily="2" charset="-122"/>
                <a:ea typeface="宋体" panose="02010600030101010101" pitchFamily="2" charset="-122"/>
              </a:rPr>
              <a:t>论文内容</a:t>
            </a:r>
          </a:p>
        </p:txBody>
      </p:sp>
      <p:sp>
        <p:nvSpPr>
          <p:cNvPr id="172" name="文本框 171"/>
          <p:cNvSpPr txBox="1"/>
          <p:nvPr/>
        </p:nvSpPr>
        <p:spPr>
          <a:xfrm>
            <a:off x="907799" y="3884244"/>
            <a:ext cx="2140202" cy="523220"/>
          </a:xfrm>
          <a:prstGeom prst="rect">
            <a:avLst/>
          </a:prstGeom>
          <a:noFill/>
        </p:spPr>
        <p:txBody>
          <a:bodyPr wrap="square" rtlCol="0">
            <a:spAutoFit/>
          </a:bodyPr>
          <a:lstStyle/>
          <a:p>
            <a:r>
              <a:rPr kumimoji="1" lang="zh-CN" altLang="en-US" sz="2800" b="1" dirty="0">
                <a:latin typeface="宋体" panose="02010600030101010101" pitchFamily="2" charset="-122"/>
                <a:ea typeface="宋体" panose="02010600030101010101" pitchFamily="2" charset="-122"/>
              </a:rPr>
              <a:t>论文</a:t>
            </a:r>
            <a:r>
              <a:rPr kumimoji="1" lang="en-US" altLang="en-US" sz="2800" b="1" dirty="0">
                <a:latin typeface="宋体" panose="02010600030101010101" pitchFamily="2" charset="-122"/>
                <a:ea typeface="宋体" panose="02010600030101010101" pitchFamily="2" charset="-122"/>
              </a:rPr>
              <a:t>背景</a:t>
            </a:r>
            <a:endParaRPr kumimoji="1" lang="zh-CN" altLang="en-US" sz="2800" b="1" dirty="0">
              <a:latin typeface="宋体" panose="02010600030101010101" pitchFamily="2" charset="-122"/>
              <a:ea typeface="宋体" panose="02010600030101010101" pitchFamily="2" charset="-122"/>
            </a:endParaRPr>
          </a:p>
        </p:txBody>
      </p:sp>
      <p:sp>
        <p:nvSpPr>
          <p:cNvPr id="173" name="文本框 172"/>
          <p:cNvSpPr txBox="1"/>
          <p:nvPr/>
        </p:nvSpPr>
        <p:spPr>
          <a:xfrm>
            <a:off x="4838025" y="3882930"/>
            <a:ext cx="2140202" cy="523220"/>
          </a:xfrm>
          <a:prstGeom prst="rect">
            <a:avLst/>
          </a:prstGeom>
          <a:noFill/>
        </p:spPr>
        <p:txBody>
          <a:bodyPr wrap="square" rtlCol="0">
            <a:spAutoFit/>
          </a:bodyPr>
          <a:lstStyle/>
          <a:p>
            <a:r>
              <a:rPr kumimoji="1" lang="zh-CN" altLang="en-US" sz="2800" b="1" dirty="0">
                <a:latin typeface="宋体" panose="02010600030101010101" pitchFamily="2" charset="-122"/>
                <a:ea typeface="宋体" panose="02010600030101010101" pitchFamily="2" charset="-122"/>
              </a:rPr>
              <a:t>实验分析</a:t>
            </a:r>
          </a:p>
        </p:txBody>
      </p:sp>
      <p:sp>
        <p:nvSpPr>
          <p:cNvPr id="174" name="文本框 173"/>
          <p:cNvSpPr txBox="1"/>
          <p:nvPr/>
        </p:nvSpPr>
        <p:spPr>
          <a:xfrm>
            <a:off x="6809957" y="3882090"/>
            <a:ext cx="2140202" cy="523220"/>
          </a:xfrm>
          <a:prstGeom prst="rect">
            <a:avLst/>
          </a:prstGeom>
          <a:noFill/>
        </p:spPr>
        <p:txBody>
          <a:bodyPr wrap="square" rtlCol="0">
            <a:spAutoFit/>
          </a:bodyPr>
          <a:lstStyle/>
          <a:p>
            <a:r>
              <a:rPr kumimoji="1" lang="zh-CN" altLang="en-US" sz="2800" b="1" dirty="0">
                <a:latin typeface="宋体" panose="02010600030101010101" pitchFamily="2" charset="-122"/>
                <a:ea typeface="宋体" panose="02010600030101010101" pitchFamily="2" charset="-122"/>
              </a:rPr>
              <a:t>研究总结</a:t>
            </a:r>
          </a:p>
        </p:txBody>
      </p:sp>
    </p:spTree>
    <p:extLst>
      <p:ext uri="{BB962C8B-B14F-4D97-AF65-F5344CB8AC3E}">
        <p14:creationId xmlns:p14="http://schemas.microsoft.com/office/powerpoint/2010/main" val="359732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 y="-13234"/>
            <a:ext cx="1828800" cy="583200"/>
          </a:xfrm>
          <a:prstGeom prst="homePlate">
            <a:avLst/>
          </a:prstGeom>
          <a:solidFill>
            <a:srgbClr val="D1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kumimoji="1" lang="en-US" altLang="en-US" sz="2400" b="1" dirty="0">
                <a:latin typeface="宋体" panose="02010600030101010101" pitchFamily="2" charset="-122"/>
                <a:ea typeface="宋体" panose="02010600030101010101" pitchFamily="2" charset="-122"/>
                <a:cs typeface="Times New Roman" panose="02020603050405020304" pitchFamily="18" charset="0"/>
              </a:rPr>
              <a:t>课题背景</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燕尾形 13"/>
          <p:cNvSpPr/>
          <p:nvPr/>
        </p:nvSpPr>
        <p:spPr>
          <a:xfrm>
            <a:off x="1537366" y="-22909"/>
            <a:ext cx="7585656" cy="592875"/>
          </a:xfrm>
          <a:prstGeom prst="chevron">
            <a:avLst/>
          </a:prstGeom>
          <a:solidFill>
            <a:srgbClr val="E8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Evolution</a:t>
            </a:r>
          </a:p>
        </p:txBody>
      </p:sp>
      <p:grpSp>
        <p:nvGrpSpPr>
          <p:cNvPr id="6" name="组合 5"/>
          <p:cNvGrpSpPr/>
          <p:nvPr/>
        </p:nvGrpSpPr>
        <p:grpSpPr>
          <a:xfrm>
            <a:off x="559358" y="1080199"/>
            <a:ext cx="5615767" cy="4939170"/>
            <a:chOff x="742238" y="1381259"/>
            <a:chExt cx="5615767" cy="4939170"/>
          </a:xfrm>
        </p:grpSpPr>
        <p:pic>
          <p:nvPicPr>
            <p:cNvPr id="8" name="图片 7"/>
            <p:cNvPicPr>
              <a:picLocks noChangeAspect="1"/>
            </p:cNvPicPr>
            <p:nvPr/>
          </p:nvPicPr>
          <p:blipFill>
            <a:blip r:embed="rId3"/>
            <a:stretch>
              <a:fillRect/>
            </a:stretch>
          </p:blipFill>
          <p:spPr>
            <a:xfrm>
              <a:off x="2634624" y="1381259"/>
              <a:ext cx="2033520" cy="460420"/>
            </a:xfrm>
            <a:prstGeom prst="rect">
              <a:avLst/>
            </a:prstGeom>
          </p:spPr>
        </p:pic>
        <p:pic>
          <p:nvPicPr>
            <p:cNvPr id="9" name="图片 8"/>
            <p:cNvPicPr>
              <a:picLocks noChangeAspect="1"/>
            </p:cNvPicPr>
            <p:nvPr/>
          </p:nvPicPr>
          <p:blipFill>
            <a:blip r:embed="rId3"/>
            <a:stretch>
              <a:fillRect/>
            </a:stretch>
          </p:blipFill>
          <p:spPr>
            <a:xfrm>
              <a:off x="4668144" y="1381259"/>
              <a:ext cx="1689861" cy="382610"/>
            </a:xfrm>
            <a:prstGeom prst="rect">
              <a:avLst/>
            </a:prstGeom>
          </p:spPr>
        </p:pic>
        <p:pic>
          <p:nvPicPr>
            <p:cNvPr id="10" name="图片 9"/>
            <p:cNvPicPr>
              <a:picLocks noChangeAspect="1"/>
            </p:cNvPicPr>
            <p:nvPr/>
          </p:nvPicPr>
          <p:blipFill>
            <a:blip r:embed="rId3"/>
            <a:stretch>
              <a:fillRect/>
            </a:stretch>
          </p:blipFill>
          <p:spPr>
            <a:xfrm>
              <a:off x="4722766" y="1713695"/>
              <a:ext cx="673100" cy="152400"/>
            </a:xfrm>
            <a:prstGeom prst="rect">
              <a:avLst/>
            </a:prstGeom>
          </p:spPr>
        </p:pic>
        <p:pic>
          <p:nvPicPr>
            <p:cNvPr id="11" name="图片 10"/>
            <p:cNvPicPr>
              <a:picLocks noChangeAspect="1"/>
            </p:cNvPicPr>
            <p:nvPr/>
          </p:nvPicPr>
          <p:blipFill>
            <a:blip r:embed="rId3"/>
            <a:stretch>
              <a:fillRect/>
            </a:stretch>
          </p:blipFill>
          <p:spPr>
            <a:xfrm>
              <a:off x="4027690" y="1763869"/>
              <a:ext cx="338249" cy="201213"/>
            </a:xfrm>
            <a:prstGeom prst="rect">
              <a:avLst/>
            </a:prstGeom>
          </p:spPr>
        </p:pic>
        <p:pic>
          <p:nvPicPr>
            <p:cNvPr id="12" name="图片 11"/>
            <p:cNvPicPr>
              <a:picLocks noChangeAspect="1"/>
            </p:cNvPicPr>
            <p:nvPr/>
          </p:nvPicPr>
          <p:blipFill>
            <a:blip r:embed="rId3"/>
            <a:stretch>
              <a:fillRect/>
            </a:stretch>
          </p:blipFill>
          <p:spPr>
            <a:xfrm>
              <a:off x="742238" y="5576553"/>
              <a:ext cx="3285452" cy="743876"/>
            </a:xfrm>
            <a:prstGeom prst="rect">
              <a:avLst/>
            </a:prstGeom>
          </p:spPr>
        </p:pic>
      </p:grpSp>
      <p:sp>
        <p:nvSpPr>
          <p:cNvPr id="13" name="文本框 12">
            <a:extLst>
              <a:ext uri="{FF2B5EF4-FFF2-40B4-BE49-F238E27FC236}">
                <a16:creationId xmlns:a16="http://schemas.microsoft.com/office/drawing/2014/main" id="{39844FD3-7FE4-4C2F-9636-B2FD8E244515}"/>
              </a:ext>
            </a:extLst>
          </p:cNvPr>
          <p:cNvSpPr txBox="1"/>
          <p:nvPr/>
        </p:nvSpPr>
        <p:spPr>
          <a:xfrm>
            <a:off x="529734" y="1300900"/>
            <a:ext cx="4708251" cy="584775"/>
          </a:xfrm>
          <a:prstGeom prst="rect">
            <a:avLst/>
          </a:prstGeom>
          <a:noFill/>
        </p:spPr>
        <p:txBody>
          <a:bodyPr wrap="square" rtlCol="0">
            <a:spAutoFit/>
          </a:bodyPr>
          <a:lstStyle/>
          <a:p>
            <a:r>
              <a:rPr lang="en-US" altLang="zh-CN" sz="3200" dirty="0"/>
              <a:t>GPU</a:t>
            </a:r>
            <a:r>
              <a:rPr lang="zh-CN" altLang="en-US" sz="3200" dirty="0"/>
              <a:t>的演化过程：</a:t>
            </a:r>
          </a:p>
        </p:txBody>
      </p:sp>
      <p:sp>
        <p:nvSpPr>
          <p:cNvPr id="2" name="文本框 1">
            <a:extLst>
              <a:ext uri="{FF2B5EF4-FFF2-40B4-BE49-F238E27FC236}">
                <a16:creationId xmlns:a16="http://schemas.microsoft.com/office/drawing/2014/main" id="{6547BE5A-49CA-4EDF-84DA-9BE80FE992AF}"/>
              </a:ext>
            </a:extLst>
          </p:cNvPr>
          <p:cNvSpPr txBox="1"/>
          <p:nvPr/>
        </p:nvSpPr>
        <p:spPr>
          <a:xfrm>
            <a:off x="846667" y="2370667"/>
            <a:ext cx="7298266" cy="3416320"/>
          </a:xfrm>
          <a:prstGeom prst="rect">
            <a:avLst/>
          </a:prstGeom>
          <a:noFill/>
        </p:spPr>
        <p:txBody>
          <a:bodyPr wrap="square" rtlCol="0">
            <a:spAutoFit/>
          </a:bodyPr>
          <a:lstStyle/>
          <a:p>
            <a:pPr marL="342900" indent="-342900">
              <a:buAutoNum type="arabicPeriod"/>
            </a:pPr>
            <a:r>
              <a:rPr lang="zh-CN" altLang="en-US" dirty="0"/>
              <a:t>特定功能的流水线</a:t>
            </a:r>
            <a:endParaRPr lang="en-US" altLang="zh-CN" dirty="0"/>
          </a:p>
          <a:p>
            <a:pPr marL="342900" indent="-342900">
              <a:buAutoNum type="arabicPeriod"/>
            </a:pPr>
            <a:endParaRPr lang="en-US" altLang="zh-CN" dirty="0"/>
          </a:p>
          <a:p>
            <a:pPr lvl="1"/>
            <a:r>
              <a:rPr lang="zh-CN" altLang="en-US" dirty="0"/>
              <a:t>只是为了加速图形的渲染</a:t>
            </a:r>
            <a:endParaRPr lang="en-US" altLang="zh-CN" dirty="0"/>
          </a:p>
          <a:p>
            <a:pPr marL="342900" indent="-342900">
              <a:buAutoNum type="arabicPeriod"/>
            </a:pPr>
            <a:endParaRPr lang="en-US" altLang="zh-CN" dirty="0"/>
          </a:p>
          <a:p>
            <a:pPr marL="342900" indent="-342900">
              <a:buAutoNum type="arabicPeriod" startAt="2"/>
            </a:pPr>
            <a:r>
              <a:rPr lang="zh-CN" altLang="en-US" dirty="0"/>
              <a:t>分离的渲染器架构</a:t>
            </a:r>
            <a:endParaRPr lang="en-US" altLang="zh-CN" dirty="0"/>
          </a:p>
          <a:p>
            <a:pPr marL="342900" indent="-342900">
              <a:buAutoNum type="arabicPeriod" startAt="2"/>
            </a:pPr>
            <a:endParaRPr lang="en-US" altLang="zh-CN" dirty="0"/>
          </a:p>
          <a:p>
            <a:pPr lvl="1"/>
            <a:r>
              <a:rPr lang="zh-CN" altLang="en-US" dirty="0"/>
              <a:t>一部分功能被分出来，加强了</a:t>
            </a:r>
            <a:r>
              <a:rPr lang="en-US" altLang="zh-CN" dirty="0"/>
              <a:t>GPU</a:t>
            </a:r>
            <a:r>
              <a:rPr lang="zh-CN" altLang="en-US" dirty="0"/>
              <a:t>的灵活性</a:t>
            </a:r>
            <a:endParaRPr lang="en-US" altLang="zh-CN" dirty="0"/>
          </a:p>
          <a:p>
            <a:pPr marL="342900" indent="-342900">
              <a:buAutoNum type="arabicPeriod" startAt="2"/>
            </a:pPr>
            <a:endParaRPr lang="en-US" altLang="zh-CN" dirty="0"/>
          </a:p>
          <a:p>
            <a:pPr marL="342900" indent="-342900">
              <a:buAutoNum type="arabicPeriod" startAt="2"/>
            </a:pPr>
            <a:r>
              <a:rPr lang="zh-CN" altLang="en-US" dirty="0"/>
              <a:t>统一化渲染器架构</a:t>
            </a:r>
            <a:endParaRPr lang="en-US" altLang="zh-CN" dirty="0"/>
          </a:p>
          <a:p>
            <a:pPr marL="342900" indent="-342900">
              <a:buAutoNum type="arabicPeriod" startAt="2"/>
            </a:pPr>
            <a:endParaRPr lang="en-US" altLang="zh-CN" dirty="0"/>
          </a:p>
          <a:p>
            <a:pPr lvl="1"/>
            <a:r>
              <a:rPr lang="en-US" altLang="zh-CN" dirty="0"/>
              <a:t>GPU</a:t>
            </a:r>
            <a:r>
              <a:rPr lang="zh-CN" altLang="en-US" dirty="0"/>
              <a:t>开始采取并行架构，各部分功能模块化，</a:t>
            </a:r>
            <a:r>
              <a:rPr lang="en-US" altLang="zh-CN" dirty="0"/>
              <a:t>GPU</a:t>
            </a:r>
            <a:r>
              <a:rPr lang="zh-CN" altLang="en-US" dirty="0"/>
              <a:t>厂商开始针对高性能计算领域开发。</a:t>
            </a:r>
          </a:p>
        </p:txBody>
      </p:sp>
    </p:spTree>
    <p:extLst>
      <p:ext uri="{BB962C8B-B14F-4D97-AF65-F5344CB8AC3E}">
        <p14:creationId xmlns:p14="http://schemas.microsoft.com/office/powerpoint/2010/main" val="2028919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3585</TotalTime>
  <Words>1898</Words>
  <Application>Microsoft Office PowerPoint</Application>
  <PresentationFormat>全屏显示(4:3)</PresentationFormat>
  <Paragraphs>284</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Heiti SC Medium</vt:lpstr>
      <vt:lpstr>DengXian</vt:lpstr>
      <vt:lpstr>DengXian Light</vt:lpstr>
      <vt:lpstr>宋体</vt:lpstr>
      <vt:lpstr>Arial</vt:lpstr>
      <vt:lpstr>Calibri</vt:lpstr>
      <vt:lpstr>Times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个人学习及研修计划情况报告</dc:title>
  <dc:creator>Microsoft Office 用户</dc:creator>
  <cp:lastModifiedBy>陈 东</cp:lastModifiedBy>
  <cp:revision>1350</cp:revision>
  <cp:lastPrinted>2017-05-22T12:56:00Z</cp:lastPrinted>
  <dcterms:created xsi:type="dcterms:W3CDTF">2017-05-18T08:55:00Z</dcterms:created>
  <dcterms:modified xsi:type="dcterms:W3CDTF">2019-06-06T01:37:21Z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