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9"/>
  </p:notesMasterIdLst>
  <p:handoutMasterIdLst>
    <p:handoutMasterId r:id="rId120"/>
  </p:handoutMasterIdLst>
  <p:sldIdLst>
    <p:sldId id="292" r:id="rId2"/>
    <p:sldId id="466" r:id="rId3"/>
    <p:sldId id="467" r:id="rId4"/>
    <p:sldId id="468" r:id="rId5"/>
    <p:sldId id="514" r:id="rId6"/>
    <p:sldId id="495" r:id="rId7"/>
    <p:sldId id="515" r:id="rId8"/>
    <p:sldId id="516" r:id="rId9"/>
    <p:sldId id="469" r:id="rId10"/>
    <p:sldId id="494" r:id="rId11"/>
    <p:sldId id="470" r:id="rId12"/>
    <p:sldId id="643" r:id="rId13"/>
    <p:sldId id="517" r:id="rId14"/>
    <p:sldId id="519" r:id="rId15"/>
    <p:sldId id="520" r:id="rId16"/>
    <p:sldId id="518" r:id="rId17"/>
    <p:sldId id="471" r:id="rId18"/>
    <p:sldId id="472" r:id="rId19"/>
    <p:sldId id="496" r:id="rId20"/>
    <p:sldId id="478" r:id="rId21"/>
    <p:sldId id="635" r:id="rId22"/>
    <p:sldId id="636" r:id="rId23"/>
    <p:sldId id="642" r:id="rId24"/>
    <p:sldId id="479" r:id="rId25"/>
    <p:sldId id="524" r:id="rId26"/>
    <p:sldId id="488" r:id="rId27"/>
    <p:sldId id="521" r:id="rId28"/>
    <p:sldId id="522" r:id="rId29"/>
    <p:sldId id="523" r:id="rId30"/>
    <p:sldId id="528" r:id="rId31"/>
    <p:sldId id="646" r:id="rId32"/>
    <p:sldId id="647" r:id="rId33"/>
    <p:sldId id="648" r:id="rId34"/>
    <p:sldId id="649" r:id="rId35"/>
    <p:sldId id="650" r:id="rId36"/>
    <p:sldId id="651" r:id="rId37"/>
    <p:sldId id="533" r:id="rId38"/>
    <p:sldId id="534" r:id="rId39"/>
    <p:sldId id="535" r:id="rId40"/>
    <p:sldId id="527" r:id="rId41"/>
    <p:sldId id="536" r:id="rId42"/>
    <p:sldId id="537" r:id="rId43"/>
    <p:sldId id="638" r:id="rId44"/>
    <p:sldId id="480" r:id="rId45"/>
    <p:sldId id="560" r:id="rId46"/>
    <p:sldId id="561" r:id="rId47"/>
    <p:sldId id="562" r:id="rId48"/>
    <p:sldId id="563" r:id="rId49"/>
    <p:sldId id="564" r:id="rId50"/>
    <p:sldId id="565" r:id="rId51"/>
    <p:sldId id="602" r:id="rId52"/>
    <p:sldId id="603" r:id="rId53"/>
    <p:sldId id="570" r:id="rId54"/>
    <p:sldId id="573" r:id="rId55"/>
    <p:sldId id="574" r:id="rId56"/>
    <p:sldId id="576" r:id="rId57"/>
    <p:sldId id="577" r:id="rId58"/>
    <p:sldId id="578" r:id="rId59"/>
    <p:sldId id="579" r:id="rId60"/>
    <p:sldId id="604" r:id="rId61"/>
    <p:sldId id="582" r:id="rId62"/>
    <p:sldId id="583" r:id="rId63"/>
    <p:sldId id="585" r:id="rId64"/>
    <p:sldId id="586" r:id="rId65"/>
    <p:sldId id="587" r:id="rId66"/>
    <p:sldId id="487" r:id="rId67"/>
    <p:sldId id="610" r:id="rId68"/>
    <p:sldId id="637" r:id="rId69"/>
    <p:sldId id="481" r:id="rId70"/>
    <p:sldId id="592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600" r:id="rId79"/>
    <p:sldId id="486" r:id="rId80"/>
    <p:sldId id="482" r:id="rId81"/>
    <p:sldId id="557" r:id="rId82"/>
    <p:sldId id="558" r:id="rId83"/>
    <p:sldId id="485" r:id="rId84"/>
    <p:sldId id="630" r:id="rId85"/>
    <p:sldId id="631" r:id="rId86"/>
    <p:sldId id="640" r:id="rId87"/>
    <p:sldId id="634" r:id="rId88"/>
    <p:sldId id="641" r:id="rId89"/>
    <p:sldId id="539" r:id="rId90"/>
    <p:sldId id="540" r:id="rId91"/>
    <p:sldId id="541" r:id="rId92"/>
    <p:sldId id="542" r:id="rId93"/>
    <p:sldId id="543" r:id="rId94"/>
    <p:sldId id="556" r:id="rId95"/>
    <p:sldId id="544" r:id="rId96"/>
    <p:sldId id="545" r:id="rId97"/>
    <p:sldId id="632" r:id="rId98"/>
    <p:sldId id="633" r:id="rId99"/>
    <p:sldId id="611" r:id="rId100"/>
    <p:sldId id="612" r:id="rId101"/>
    <p:sldId id="613" r:id="rId102"/>
    <p:sldId id="614" r:id="rId103"/>
    <p:sldId id="615" r:id="rId104"/>
    <p:sldId id="616" r:id="rId105"/>
    <p:sldId id="617" r:id="rId106"/>
    <p:sldId id="618" r:id="rId107"/>
    <p:sldId id="619" r:id="rId108"/>
    <p:sldId id="620" r:id="rId109"/>
    <p:sldId id="621" r:id="rId110"/>
    <p:sldId id="622" r:id="rId111"/>
    <p:sldId id="623" r:id="rId112"/>
    <p:sldId id="624" r:id="rId113"/>
    <p:sldId id="625" r:id="rId114"/>
    <p:sldId id="626" r:id="rId115"/>
    <p:sldId id="627" r:id="rId116"/>
    <p:sldId id="628" r:id="rId117"/>
    <p:sldId id="629" r:id="rId118"/>
  </p:sldIdLst>
  <p:sldSz cx="9144000" cy="6858000" type="screen4x3"/>
  <p:notesSz cx="7315200" cy="96012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8000"/>
    <a:srgbClr val="FF33CC"/>
    <a:srgbClr val="FFCCFF"/>
    <a:srgbClr val="FF99FF"/>
    <a:srgbClr val="CC00CC"/>
    <a:srgbClr val="FF00FF"/>
    <a:srgbClr val="FFF9EF"/>
    <a:srgbClr val="E9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/>
    <p:restoredTop sz="94660"/>
  </p:normalViewPr>
  <p:slideViewPr>
    <p:cSldViewPr showGuides="1">
      <p:cViewPr varScale="1">
        <p:scale>
          <a:sx n="59" d="100"/>
          <a:sy n="59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image" Target="../media/image25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png"/><Relationship Id="rId1" Type="http://schemas.openxmlformats.org/officeDocument/2006/relationships/image" Target="../media/image28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48755C-D254-404A-BB91-32763A454E4B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3/25/2022</a:t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F69430-AB9B-43D6-A126-6397E107F22B}" type="datetimeFigureOut"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3/25/2022</a:t>
            </a:fld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60888"/>
            <a:ext cx="58547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30</a:t>
            </a:fld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40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62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53</a:t>
            </a:fld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3948DB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</a:t>
            </a:r>
            <a:endParaRPr lang="en-US" altLang="zh-CN" dirty="0"/>
          </a:p>
        </p:txBody>
      </p:sp>
      <p:sp>
        <p:nvSpPr>
          <p:cNvPr id="1198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108</a:t>
            </a:fld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D3D7F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kumimoji="0" sz="1400" b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defRPr kumimoji="0" sz="1400" b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6.png"/><Relationship Id="rId4" Type="http://schemas.openxmlformats.org/officeDocument/2006/relationships/image" Target="../media/image29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29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7" Type="http://schemas.openxmlformats.org/officeDocument/2006/relationships/image" Target="../media/image30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6.png"/><Relationship Id="rId4" Type="http://schemas.openxmlformats.org/officeDocument/2006/relationships/image" Target="../media/image25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9.png"/><Relationship Id="rId4" Type="http://schemas.openxmlformats.org/officeDocument/2006/relationships/image" Target="../media/image26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3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5.png"/><Relationship Id="rId3" Type="http://schemas.openxmlformats.org/officeDocument/2006/relationships/image" Target="../media/image79.png"/><Relationship Id="rId7" Type="http://schemas.openxmlformats.org/officeDocument/2006/relationships/image" Target="../media/image790.png"/><Relationship Id="rId12" Type="http://schemas.openxmlformats.org/officeDocument/2006/relationships/image" Target="../media/image84.png"/><Relationship Id="rId2" Type="http://schemas.openxmlformats.org/officeDocument/2006/relationships/image" Target="../media/image67.png"/><Relationship Id="rId16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83.png"/><Relationship Id="rId5" Type="http://schemas.openxmlformats.org/officeDocument/2006/relationships/image" Target="../media/image69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68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690.png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790.png"/><Relationship Id="rId5" Type="http://schemas.openxmlformats.org/officeDocument/2006/relationships/image" Target="../media/image69.png"/><Relationship Id="rId15" Type="http://schemas.openxmlformats.org/officeDocument/2006/relationships/image" Target="../media/image91.png"/><Relationship Id="rId10" Type="http://schemas.openxmlformats.org/officeDocument/2006/relationships/image" Target="../media/image89.png"/><Relationship Id="rId4" Type="http://schemas.openxmlformats.org/officeDocument/2006/relationships/image" Target="../media/image68.png"/><Relationship Id="rId9" Type="http://schemas.openxmlformats.org/officeDocument/2006/relationships/image" Target="../media/image88.png"/><Relationship Id="rId1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690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17" Type="http://schemas.openxmlformats.org/officeDocument/2006/relationships/image" Target="../media/image93.png"/><Relationship Id="rId2" Type="http://schemas.openxmlformats.org/officeDocument/2006/relationships/image" Target="../media/image67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69.png"/><Relationship Id="rId15" Type="http://schemas.openxmlformats.org/officeDocument/2006/relationships/image" Target="../media/image91.png"/><Relationship Id="rId19" Type="http://schemas.openxmlformats.org/officeDocument/2006/relationships/image" Target="../media/image95.png"/><Relationship Id="rId4" Type="http://schemas.openxmlformats.org/officeDocument/2006/relationships/image" Target="../media/image68.png"/><Relationship Id="rId1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690.png"/><Relationship Id="rId18" Type="http://schemas.openxmlformats.org/officeDocument/2006/relationships/image" Target="../media/image100.png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17" Type="http://schemas.openxmlformats.org/officeDocument/2006/relationships/image" Target="../media/image99.png"/><Relationship Id="rId2" Type="http://schemas.openxmlformats.org/officeDocument/2006/relationships/image" Target="../media/image67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4" Type="http://schemas.openxmlformats.org/officeDocument/2006/relationships/image" Target="../media/image68.png"/><Relationship Id="rId1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690.png"/><Relationship Id="rId18" Type="http://schemas.openxmlformats.org/officeDocument/2006/relationships/image" Target="../media/image100.png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17" Type="http://schemas.openxmlformats.org/officeDocument/2006/relationships/image" Target="../media/image99.png"/><Relationship Id="rId2" Type="http://schemas.openxmlformats.org/officeDocument/2006/relationships/image" Target="../media/image67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4" Type="http://schemas.openxmlformats.org/officeDocument/2006/relationships/image" Target="../media/image68.png"/><Relationship Id="rId1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1.png"/><Relationship Id="rId7" Type="http://schemas.openxmlformats.org/officeDocument/2006/relationships/image" Target="../media/image11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13.png"/><Relationship Id="rId10" Type="http://schemas.openxmlformats.org/officeDocument/2006/relationships/image" Target="../media/image132.png"/><Relationship Id="rId4" Type="http://schemas.openxmlformats.org/officeDocument/2006/relationships/image" Target="../media/image112.png"/><Relationship Id="rId9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64.png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4.png"/><Relationship Id="rId5" Type="http://schemas.openxmlformats.org/officeDocument/2006/relationships/image" Target="../media/image11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6.png"/><Relationship Id="rId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9.png"/><Relationship Id="rId4" Type="http://schemas.openxmlformats.org/officeDocument/2006/relationships/image" Target="../media/image1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3.png"/><Relationship Id="rId10" Type="http://schemas.openxmlformats.org/officeDocument/2006/relationships/image" Target="../media/image140.png"/><Relationship Id="rId4" Type="http://schemas.openxmlformats.org/officeDocument/2006/relationships/image" Target="../media/image156.png"/><Relationship Id="rId9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48.png"/><Relationship Id="rId10" Type="http://schemas.openxmlformats.org/officeDocument/2006/relationships/image" Target="../media/image15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7.png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52.png"/><Relationship Id="rId9" Type="http://schemas.openxmlformats.org/officeDocument/2006/relationships/image" Target="../media/image1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13.png"/><Relationship Id="rId7" Type="http://schemas.openxmlformats.org/officeDocument/2006/relationships/image" Target="../media/image138.png"/><Relationship Id="rId12" Type="http://schemas.openxmlformats.org/officeDocument/2006/relationships/image" Target="../media/image1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0.png"/><Relationship Id="rId11" Type="http://schemas.openxmlformats.org/officeDocument/2006/relationships/image" Target="../media/image154.png"/><Relationship Id="rId5" Type="http://schemas.openxmlformats.org/officeDocument/2006/relationships/image" Target="../media/image178.png"/><Relationship Id="rId15" Type="http://schemas.openxmlformats.org/officeDocument/2006/relationships/image" Target="../media/image184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3.png"/><Relationship Id="rId9" Type="http://schemas.openxmlformats.org/officeDocument/2006/relationships/image" Target="../media/image160.png"/><Relationship Id="rId14" Type="http://schemas.openxmlformats.org/officeDocument/2006/relationships/image" Target="../media/image18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6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3.png"/><Relationship Id="rId7" Type="http://schemas.openxmlformats.org/officeDocument/2006/relationships/image" Target="../media/image18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7.png"/><Relationship Id="rId7" Type="http://schemas.openxmlformats.org/officeDocument/2006/relationships/image" Target="../media/image1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18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187.png"/><Relationship Id="rId4" Type="http://schemas.openxmlformats.org/officeDocument/2006/relationships/image" Target="../media/image2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8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206.png"/><Relationship Id="rId4" Type="http://schemas.openxmlformats.org/officeDocument/2006/relationships/image" Target="../media/image2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4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7" Type="http://schemas.openxmlformats.org/officeDocument/2006/relationships/image" Target="../media/image2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0.png"/><Relationship Id="rId4" Type="http://schemas.openxmlformats.org/officeDocument/2006/relationships/oleObject" Target="../embeddings/oleObject12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1285875"/>
            <a:ext cx="7772400" cy="228758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FF0066"/>
                </a:solidFill>
              </a:rPr>
              <a:t>半导体物理基础</a:t>
            </a:r>
            <a:endParaRPr lang="zh-CN" altLang="en-US" sz="40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23850" y="4175125"/>
            <a:ext cx="8424863" cy="69373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zh-CN" altLang="en-US" sz="4000" b="1" dirty="0">
                <a:latin typeface="+mn-lt"/>
                <a:ea typeface="+mn-ea"/>
                <a:cs typeface="+mn-cs"/>
              </a:rPr>
              <a:t>东南大学  电子科学与工程学院</a:t>
            </a:r>
          </a:p>
        </p:txBody>
      </p:sp>
    </p:spTree>
  </p:cSld>
  <p:clrMapOvr>
    <a:masterClrMapping/>
  </p:clrMapOvr>
  <p:transition advTm="1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半导体与外界作用：半导体与光</a:t>
            </a:r>
          </a:p>
        </p:txBody>
      </p:sp>
      <p:pic>
        <p:nvPicPr>
          <p:cNvPr id="3" name="Picture 2" descr="I:\本科2011\电子工程物理课件\插图\E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000125"/>
            <a:ext cx="2592388" cy="224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996950"/>
            <a:ext cx="2535238" cy="224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Box 4"/>
          <p:cNvSpPr txBox="1"/>
          <p:nvPr/>
        </p:nvSpPr>
        <p:spPr>
          <a:xfrm>
            <a:off x="0" y="466725"/>
            <a:ext cx="2428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光生伏特效应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70C7FC-6732-44BE-8F19-4784608433F0}"/>
              </a:ext>
            </a:extLst>
          </p:cNvPr>
          <p:cNvGrpSpPr/>
          <p:nvPr/>
        </p:nvGrpSpPr>
        <p:grpSpPr>
          <a:xfrm>
            <a:off x="858838" y="4068764"/>
            <a:ext cx="2560638" cy="1100136"/>
            <a:chOff x="858838" y="4068764"/>
            <a:chExt cx="2560638" cy="1100136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123554" y="4068764"/>
              <a:ext cx="174" cy="42545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858838" y="4460875"/>
              <a:ext cx="2560638" cy="708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一类是发生在均匀半导体内部</a:t>
              </a:r>
              <a:r>
                <a:rPr kumimoji="0" lang="en-US" altLang="zh-CN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―</a:t>
              </a: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丹倍效应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912307-F263-4838-BEB3-9CB65EC758D7}"/>
              </a:ext>
            </a:extLst>
          </p:cNvPr>
          <p:cNvGrpSpPr/>
          <p:nvPr/>
        </p:nvGrpSpPr>
        <p:grpSpPr>
          <a:xfrm>
            <a:off x="4500563" y="4068763"/>
            <a:ext cx="3964459" cy="1068248"/>
            <a:chOff x="4500563" y="4068763"/>
            <a:chExt cx="3744682" cy="106824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6240584" y="4068763"/>
              <a:ext cx="174" cy="42545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00563" y="4429125"/>
              <a:ext cx="3744682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一类是发生在半导体的界面：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pn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结光生伏特效应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如太阳能电池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2"/>
          <p:cNvSpPr/>
          <p:nvPr/>
        </p:nvSpPr>
        <p:spPr>
          <a:xfrm>
            <a:off x="395288" y="5286375"/>
            <a:ext cx="3671888" cy="7080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非平衡载流子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扩散速度的差异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而引起的内建电场和电位差。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4276725" y="5286375"/>
            <a:ext cx="4648200" cy="13223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光在界面层被吸收，产生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对，通过空间电荷区内电场的作用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被分离，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电子和空穴沿相反的方向运动。产生一个向外可测量的电压。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750" y="3300413"/>
            <a:ext cx="8135938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光生伏特效应：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光照产生的电子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空穴因为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扩散速度差异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空间电荷区电场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分离，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并在不同区域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积累，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产生电压。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grpSp>
        <p:nvGrpSpPr>
          <p:cNvPr id="110595" name="Group 14"/>
          <p:cNvGrpSpPr/>
          <p:nvPr/>
        </p:nvGrpSpPr>
        <p:grpSpPr>
          <a:xfrm>
            <a:off x="0" y="315913"/>
            <a:ext cx="2500313" cy="684212"/>
            <a:chOff x="0" y="315913"/>
            <a:chExt cx="2500299" cy="684212"/>
          </a:xfrm>
        </p:grpSpPr>
        <p:sp>
          <p:nvSpPr>
            <p:cNvPr id="110605" name="Oval 14"/>
            <p:cNvSpPr/>
            <p:nvPr/>
          </p:nvSpPr>
          <p:spPr>
            <a:xfrm>
              <a:off x="0" y="315913"/>
              <a:ext cx="2428860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678" name="Rectangle 15"/>
            <p:cNvSpPr>
              <a:spLocks noChangeArrowheads="1"/>
            </p:cNvSpPr>
            <p:nvPr/>
          </p:nvSpPr>
          <p:spPr bwMode="auto">
            <a:xfrm>
              <a:off x="206374" y="349250"/>
              <a:ext cx="2293925" cy="5857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楷体_GB2312"/>
                </a:rPr>
                <a:t>能带图</a:t>
              </a:r>
            </a:p>
          </p:txBody>
        </p:sp>
      </p:grpSp>
      <p:sp>
        <p:nvSpPr>
          <p:cNvPr id="7" name="Rectangle 12"/>
          <p:cNvSpPr/>
          <p:nvPr/>
        </p:nvSpPr>
        <p:spPr>
          <a:xfrm>
            <a:off x="1571625" y="836613"/>
            <a:ext cx="24288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真空能级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5851525" y="1479550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功函数：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5857875" y="2178050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亲和能：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5857875" y="2878138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电离能：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pic>
        <p:nvPicPr>
          <p:cNvPr id="110600" name="Picture 4" descr="半-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25" y="1065213"/>
            <a:ext cx="5876925" cy="257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23850" y="3573463"/>
            <a:ext cx="8602663" cy="235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ts val="35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5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接触后能带图：</a:t>
            </a:r>
            <a:endParaRPr kumimoji="1" lang="en-US" altLang="zh-CN" sz="25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热平衡时具有统一的</a:t>
            </a:r>
            <a:r>
              <a:rPr kumimoji="1" lang="en-US" altLang="zh-CN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kern="1200" cap="none" spc="0" normalizeH="0" baseline="-25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500" kern="1200" cap="none" spc="0" normalizeH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，通常以</a:t>
            </a:r>
            <a:r>
              <a:rPr kumimoji="1" lang="en-US" altLang="zh-CN" sz="2500" kern="1200" cap="none" spc="0" normalizeH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kern="1200" cap="none" spc="0" normalizeH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500" kern="1200" cap="none" spc="0" normalizeH="0" baseline="-25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为参考，移动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(E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1" lang="en-US" altLang="zh-CN" sz="25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kumimoji="1"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半导体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中性区的</a:t>
            </a:r>
            <a:r>
              <a:rPr kumimoji="1" lang="en-US" altLang="zh-CN" sz="25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kern="1200" cap="none" spc="0" normalizeH="0" baseline="-2500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5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kern="1200" cap="none" spc="0" normalizeH="0" baseline="-2500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(E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一起往上或往下移动；</a:t>
            </a:r>
            <a:endParaRPr kumimoji="1" lang="en-US" altLang="zh-CN" sz="25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875" indent="-269875" eaLnBrk="1" hangingPunct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界面处的</a:t>
            </a:r>
            <a:r>
              <a:rPr kumimoji="1" lang="en-US" altLang="zh-CN" sz="25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kern="1200" cap="none" spc="0" normalizeH="0" baseline="-2500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5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kern="1200" cap="none" spc="0" normalizeH="0" baseline="-2500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不变，即：不随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(E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一起上下移动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[(E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500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钉扎于高表面态的情况除外</a:t>
            </a:r>
            <a:r>
              <a:rPr kumimoji="1"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5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sz="25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42875" y="4781550"/>
            <a:ext cx="8786813" cy="1871663"/>
            <a:chOff x="142875" y="4781843"/>
            <a:chExt cx="8786813" cy="1872000"/>
          </a:xfrm>
        </p:grpSpPr>
        <p:sp>
          <p:nvSpPr>
            <p:cNvPr id="110603" name="TextBox 13"/>
            <p:cNvSpPr txBox="1"/>
            <p:nvPr/>
          </p:nvSpPr>
          <p:spPr>
            <a:xfrm>
              <a:off x="142875" y="6033826"/>
              <a:ext cx="8786813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(+)</a:t>
              </a:r>
              <a:r>
                <a:rPr lang="zh-CN" altLang="en-US" sz="2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正偏      </a:t>
              </a:r>
              <a:r>
                <a:rPr lang="zh-CN" altLang="en-US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型半导体</a:t>
              </a:r>
              <a:r>
                <a:rPr lang="en-US" altLang="zh-CN" sz="2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zh-CN" altLang="en-US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金属</a:t>
              </a:r>
              <a:r>
                <a:rPr lang="en-US" altLang="zh-CN" sz="2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en-US" altLang="zh-CN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型半导体        </a:t>
              </a:r>
              <a:r>
                <a:rPr lang="en-US" altLang="zh-CN" sz="2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(+)</a:t>
              </a:r>
              <a:r>
                <a:rPr lang="zh-CN" altLang="en-US" sz="2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反偏</a:t>
              </a:r>
              <a:endPara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Arc 24"/>
            <p:cNvSpPr/>
            <p:nvPr/>
          </p:nvSpPr>
          <p:spPr bwMode="auto">
            <a:xfrm rot="8100000">
              <a:off x="3586163" y="4781843"/>
              <a:ext cx="1871662" cy="1872000"/>
            </a:xfrm>
            <a:prstGeom prst="arc">
              <a:avLst>
                <a:gd name="adj1" fmla="val 16200000"/>
                <a:gd name="adj2" fmla="val 72942"/>
              </a:avLst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sp>
        <p:nvSpPr>
          <p:cNvPr id="111619" name="Rectangle 12"/>
          <p:cNvSpPr/>
          <p:nvPr/>
        </p:nvSpPr>
        <p:spPr>
          <a:xfrm>
            <a:off x="1571625" y="857250"/>
            <a:ext cx="24288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真空能级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11620" name="Rectangle 12"/>
          <p:cNvSpPr/>
          <p:nvPr/>
        </p:nvSpPr>
        <p:spPr>
          <a:xfrm>
            <a:off x="5851525" y="1500188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功函数：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11621" name="Rectangle 12"/>
          <p:cNvSpPr/>
          <p:nvPr/>
        </p:nvSpPr>
        <p:spPr>
          <a:xfrm>
            <a:off x="5857875" y="2198688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亲和能：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11622" name="Rectangle 12"/>
          <p:cNvSpPr/>
          <p:nvPr/>
        </p:nvSpPr>
        <p:spPr>
          <a:xfrm>
            <a:off x="5857875" y="2898775"/>
            <a:ext cx="31337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电离能：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6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6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23" name="Object 3"/>
              <p:cNvSpPr txBox="1"/>
              <p:nvPr/>
            </p:nvSpPr>
            <p:spPr>
              <a:xfrm>
                <a:off x="428625" y="4071938"/>
                <a:ext cx="8319839" cy="22860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半导体与金属的结合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金属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型半导体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28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&gt;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金属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ea typeface="+mn-ea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型半导体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&gt;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2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4071938"/>
                <a:ext cx="8319839" cy="228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624" name="Picture 4" descr="半-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25" y="1085850"/>
            <a:ext cx="5876925" cy="25781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1F404A-F6E5-4B21-B250-D7946221FD2B}"/>
              </a:ext>
            </a:extLst>
          </p:cNvPr>
          <p:cNvCxnSpPr>
            <a:stCxn id="111624" idx="1"/>
          </p:cNvCxnSpPr>
          <p:nvPr/>
        </p:nvCxnSpPr>
        <p:spPr bwMode="auto">
          <a:xfrm flipV="1">
            <a:off x="339725" y="2348880"/>
            <a:ext cx="5024363" cy="26020"/>
          </a:xfrm>
          <a:prstGeom prst="lin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pic>
        <p:nvPicPr>
          <p:cNvPr id="112643" name="Picture 4" descr="半-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25" y="1085850"/>
            <a:ext cx="5876925" cy="257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5" descr="半-32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8" y="4011613"/>
            <a:ext cx="34798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69913" y="6286500"/>
            <a:ext cx="25431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型阻挡层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0DFD25-276F-422C-857D-22573811D156}"/>
              </a:ext>
            </a:extLst>
          </p:cNvPr>
          <p:cNvGrpSpPr/>
          <p:nvPr/>
        </p:nvGrpSpPr>
        <p:grpSpPr>
          <a:xfrm>
            <a:off x="1468438" y="3857625"/>
            <a:ext cx="2238451" cy="549275"/>
            <a:chOff x="1468438" y="3857625"/>
            <a:chExt cx="2238451" cy="549275"/>
          </a:xfrm>
        </p:grpSpPr>
        <p:cxnSp>
          <p:nvCxnSpPr>
            <p:cNvPr id="18" name="直接连接符 8"/>
            <p:cNvCxnSpPr/>
            <p:nvPr/>
          </p:nvCxnSpPr>
          <p:spPr>
            <a:xfrm flipV="1">
              <a:off x="1468438" y="4119563"/>
              <a:ext cx="647700" cy="287337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014538" y="3857625"/>
              <a:ext cx="1692351" cy="492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kern="0" cap="none" spc="0" normalizeH="0" baseline="0" noProof="0" dirty="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电子耗尽</a:t>
              </a:r>
            </a:p>
          </p:txBody>
        </p:sp>
      </p:grpSp>
      <p:cxnSp>
        <p:nvCxnSpPr>
          <p:cNvPr id="20" name="直接连接符 11"/>
          <p:cNvCxnSpPr/>
          <p:nvPr/>
        </p:nvCxnSpPr>
        <p:spPr>
          <a:xfrm>
            <a:off x="1824038" y="4140200"/>
            <a:ext cx="36512" cy="2087563"/>
          </a:xfrm>
          <a:prstGeom prst="line">
            <a:avLst/>
          </a:prstGeom>
          <a:ln w="9525" cap="flat" cmpd="sng">
            <a:solidFill>
              <a:srgbClr val="065093"/>
            </a:solidFill>
            <a:prstDash val="lgDash"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150" name="Object 6"/>
              <p:cNvSpPr txBox="1"/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𝛷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𝑛𝑠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152" name="Object 8"/>
              <p:cNvSpPr txBox="1"/>
              <p:nvPr/>
            </p:nvSpPr>
            <p:spPr>
              <a:xfrm>
                <a:off x="4431152" y="4173538"/>
                <a:ext cx="2911053" cy="6413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15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52" y="4173538"/>
                <a:ext cx="2911053" cy="641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31" name="Text Box 3"/>
          <p:cNvSpPr txBox="1">
            <a:spLocks noChangeArrowheads="1"/>
          </p:cNvSpPr>
          <p:nvPr/>
        </p:nvSpPr>
        <p:spPr bwMode="auto">
          <a:xfrm>
            <a:off x="217488" y="557213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M-S(n</a:t>
            </a:r>
            <a:r>
              <a:rPr kumimoji="1" lang="zh-CN" altLang="en-US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4150" grpId="0"/>
      <p:bldP spid="13415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69913" y="6286500"/>
            <a:ext cx="25431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型反阻挡层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17488" y="557213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M-S(n</a:t>
            </a:r>
            <a:r>
              <a:rPr kumimoji="1" lang="zh-CN" altLang="en-US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13671" name="Picture 3" descr="半-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" y="1085850"/>
            <a:ext cx="5868988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854450"/>
            <a:ext cx="3786188" cy="24320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E5B040EE-9F81-489A-B47E-C62AEA382656}"/>
                  </a:ext>
                </a:extLst>
              </p:cNvPr>
              <p:cNvSpPr txBox="1"/>
              <p:nvPr/>
            </p:nvSpPr>
            <p:spPr>
              <a:xfrm>
                <a:off x="4429565" y="4869160"/>
                <a:ext cx="4428685" cy="1279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𝛷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𝑛𝑠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E5B040EE-9F81-489A-B47E-C62AEA38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5" y="4869160"/>
                <a:ext cx="4428685" cy="127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2BBE88F3-4197-4A16-B6A9-CA847D35683A}"/>
                  </a:ext>
                </a:extLst>
              </p:cNvPr>
              <p:cNvSpPr txBox="1"/>
              <p:nvPr/>
            </p:nvSpPr>
            <p:spPr>
              <a:xfrm>
                <a:off x="4431152" y="4173538"/>
                <a:ext cx="3597232" cy="6413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b="0" i="1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2BBE88F3-4197-4A16-B6A9-CA847D35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52" y="4173538"/>
                <a:ext cx="3597232" cy="641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8291DF-562C-4E93-AA89-35EE42141203}"/>
              </a:ext>
            </a:extLst>
          </p:cNvPr>
          <p:cNvCxnSpPr/>
          <p:nvPr/>
        </p:nvCxnSpPr>
        <p:spPr bwMode="auto">
          <a:xfrm flipV="1">
            <a:off x="569913" y="1700808"/>
            <a:ext cx="4650159" cy="72008"/>
          </a:xfrm>
          <a:prstGeom prst="lin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929063"/>
            <a:ext cx="3352800" cy="235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69913" y="6286500"/>
            <a:ext cx="25431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型阻挡层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6B7AA5-B257-4690-A520-EE7B9DE749C0}"/>
              </a:ext>
            </a:extLst>
          </p:cNvPr>
          <p:cNvGrpSpPr/>
          <p:nvPr/>
        </p:nvGrpSpPr>
        <p:grpSpPr>
          <a:xfrm>
            <a:off x="1539875" y="4670425"/>
            <a:ext cx="2460625" cy="593725"/>
            <a:chOff x="1539875" y="4670425"/>
            <a:chExt cx="2460625" cy="593725"/>
          </a:xfrm>
        </p:grpSpPr>
        <p:cxnSp>
          <p:nvCxnSpPr>
            <p:cNvPr id="18" name="直接连接符 8"/>
            <p:cNvCxnSpPr/>
            <p:nvPr/>
          </p:nvCxnSpPr>
          <p:spPr>
            <a:xfrm flipV="1">
              <a:off x="1539875" y="4976813"/>
              <a:ext cx="647700" cy="287337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085975" y="4670425"/>
              <a:ext cx="1914525" cy="492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kern="0" cap="none" spc="0" normalizeH="0" baseline="0" noProof="0" dirty="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空穴耗尽</a:t>
              </a:r>
            </a:p>
          </p:txBody>
        </p:sp>
      </p:grpSp>
      <p:sp>
        <p:nvSpPr>
          <p:cNvPr id="58377" name="Text Box 3"/>
          <p:cNvSpPr txBox="1">
            <a:spLocks noChangeArrowheads="1"/>
          </p:cNvSpPr>
          <p:nvPr/>
        </p:nvSpPr>
        <p:spPr bwMode="auto">
          <a:xfrm>
            <a:off x="217488" y="557213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M-S(p</a:t>
            </a:r>
            <a:r>
              <a:rPr kumimoji="1" lang="zh-CN" altLang="en-US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14696" name="Picture 5" descr="半-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138" y="1085850"/>
            <a:ext cx="5876925" cy="257651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3B4E1D1C-FBBC-4961-8919-DCC3716707E0}"/>
                  </a:ext>
                </a:extLst>
              </p:cNvPr>
              <p:cNvSpPr txBox="1"/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𝛷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𝒑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3B4E1D1C-FBBC-4961-8919-DCC37167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482F2478-2404-496A-A454-4FA08DC26765}"/>
                  </a:ext>
                </a:extLst>
              </p:cNvPr>
              <p:cNvSpPr txBox="1"/>
              <p:nvPr/>
            </p:nvSpPr>
            <p:spPr>
              <a:xfrm>
                <a:off x="4431152" y="4173538"/>
                <a:ext cx="3237192" cy="6413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482F2478-2404-496A-A454-4FA08DC2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52" y="4173538"/>
                <a:ext cx="3237192" cy="641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0BAF25-A680-494B-9D79-C2C0714DDF3C}"/>
              </a:ext>
            </a:extLst>
          </p:cNvPr>
          <p:cNvCxnSpPr/>
          <p:nvPr/>
        </p:nvCxnSpPr>
        <p:spPr bwMode="auto">
          <a:xfrm>
            <a:off x="1043608" y="2060848"/>
            <a:ext cx="3888432" cy="0"/>
          </a:xfrm>
          <a:prstGeom prst="lin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69913" y="6215063"/>
            <a:ext cx="2543175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600" kern="0" cap="none" spc="0" normalizeH="0" baseline="0" noProof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型反阻挡层</a:t>
            </a:r>
          </a:p>
        </p:txBody>
      </p:sp>
      <p:sp>
        <p:nvSpPr>
          <p:cNvPr id="59398" name="Text Box 3"/>
          <p:cNvSpPr txBox="1">
            <a:spLocks noChangeArrowheads="1"/>
          </p:cNvSpPr>
          <p:nvPr/>
        </p:nvSpPr>
        <p:spPr bwMode="auto">
          <a:xfrm>
            <a:off x="217488" y="557213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 M-S(p</a:t>
            </a:r>
            <a:r>
              <a:rPr kumimoji="1" lang="zh-CN" altLang="en-US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&gt;W</a:t>
            </a:r>
            <a:r>
              <a:rPr kumimoji="1" lang="en-US" altLang="zh-CN" sz="2800" kern="1200" cap="none" spc="0" normalizeH="0" baseline="-2500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15717" name="Picture 3" descr="半-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763" y="1085850"/>
            <a:ext cx="6072187" cy="257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5" descr="半-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50" y="3738563"/>
            <a:ext cx="3214688" cy="26193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B0159FD-C80D-4403-970C-08CA01EED8CC}"/>
                  </a:ext>
                </a:extLst>
              </p:cNvPr>
              <p:cNvSpPr txBox="1"/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𝛷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𝑛𝑠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B0159FD-C80D-4403-970C-08CA01EE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5" y="4869160"/>
                <a:ext cx="4030867" cy="1279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B1A1681A-C788-4F03-A66C-F32BE9423033}"/>
                  </a:ext>
                </a:extLst>
              </p:cNvPr>
              <p:cNvSpPr txBox="1"/>
              <p:nvPr/>
            </p:nvSpPr>
            <p:spPr>
              <a:xfrm>
                <a:off x="4431152" y="4173538"/>
                <a:ext cx="2911053" cy="6413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B1A1681A-C788-4F03-A66C-F32BE942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52" y="4173538"/>
                <a:ext cx="2911053" cy="641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C6DA7F-C12D-4C8B-98C7-0181FF80B546}"/>
              </a:ext>
            </a:extLst>
          </p:cNvPr>
          <p:cNvCxnSpPr/>
          <p:nvPr/>
        </p:nvCxnSpPr>
        <p:spPr>
          <a:xfrm>
            <a:off x="2034872" y="4005064"/>
            <a:ext cx="36512" cy="2087563"/>
          </a:xfrm>
          <a:prstGeom prst="line">
            <a:avLst/>
          </a:prstGeom>
          <a:ln w="9525" cap="flat" cmpd="sng">
            <a:solidFill>
              <a:srgbClr val="065093"/>
            </a:solidFill>
            <a:prstDash val="lgDash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半导体结构：能带图</a:t>
            </a:r>
          </a:p>
        </p:txBody>
      </p:sp>
      <p:pic>
        <p:nvPicPr>
          <p:cNvPr id="116739" name="Picture 5" descr="半-3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8888" y="620713"/>
            <a:ext cx="2676525" cy="226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824038" y="2852738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型阻挡层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978025" y="616585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型阻挡层</a:t>
            </a:r>
          </a:p>
        </p:txBody>
      </p:sp>
      <p:pic>
        <p:nvPicPr>
          <p:cNvPr id="11674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3500438"/>
            <a:ext cx="2493962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084888" y="2876550"/>
            <a:ext cx="2286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型反阻挡层</a:t>
            </a:r>
          </a:p>
        </p:txBody>
      </p:sp>
      <p:pic>
        <p:nvPicPr>
          <p:cNvPr id="116744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357188"/>
            <a:ext cx="3055938" cy="24526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29350" y="6115050"/>
            <a:ext cx="20526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kern="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型反阻挡层</a:t>
            </a:r>
          </a:p>
        </p:txBody>
      </p:sp>
      <p:pic>
        <p:nvPicPr>
          <p:cNvPr id="116746" name="Picture 5" descr="半-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5963" y="3594100"/>
            <a:ext cx="2736850" cy="235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AutoShape 13"/>
          <p:cNvSpPr/>
          <p:nvPr/>
        </p:nvSpPr>
        <p:spPr bwMode="auto">
          <a:xfrm>
            <a:off x="1212850" y="1758950"/>
            <a:ext cx="73025" cy="3870325"/>
          </a:xfrm>
          <a:prstGeom prst="leftBrace">
            <a:avLst>
              <a:gd name="adj1" fmla="val 199358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571500" y="1785938"/>
            <a:ext cx="57626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肖特基势垒</a:t>
            </a:r>
          </a:p>
        </p:txBody>
      </p:sp>
      <p:cxnSp>
        <p:nvCxnSpPr>
          <p:cNvPr id="116749" name="直接连接符 12"/>
          <p:cNvCxnSpPr/>
          <p:nvPr/>
        </p:nvCxnSpPr>
        <p:spPr>
          <a:xfrm>
            <a:off x="7164388" y="3667125"/>
            <a:ext cx="0" cy="1944688"/>
          </a:xfrm>
          <a:prstGeom prst="line">
            <a:avLst/>
          </a:prstGeom>
          <a:ln w="9525" cap="flat" cmpd="sng">
            <a:solidFill>
              <a:srgbClr val="065093"/>
            </a:solidFill>
            <a:prstDash val="lgDash"/>
            <a:headEnd type="none" w="med" len="med"/>
            <a:tailEnd type="none" w="med" len="med"/>
          </a:ln>
        </p:spPr>
      </p:cxnSp>
      <p:cxnSp>
        <p:nvCxnSpPr>
          <p:cNvPr id="116750" name="直接连接符 15"/>
          <p:cNvCxnSpPr/>
          <p:nvPr/>
        </p:nvCxnSpPr>
        <p:spPr>
          <a:xfrm flipH="1">
            <a:off x="6443663" y="5322888"/>
            <a:ext cx="431800" cy="504825"/>
          </a:xfrm>
          <a:prstGeom prst="line">
            <a:avLst/>
          </a:prstGeom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80063" y="5683250"/>
            <a:ext cx="10080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高导层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210E4D-5D74-4D67-BBF1-B8506DC3B536}"/>
              </a:ext>
            </a:extLst>
          </p:cNvPr>
          <p:cNvGrpSpPr/>
          <p:nvPr/>
        </p:nvGrpSpPr>
        <p:grpSpPr>
          <a:xfrm>
            <a:off x="601663" y="3397250"/>
            <a:ext cx="503238" cy="1952625"/>
            <a:chOff x="601663" y="3397250"/>
            <a:chExt cx="503238" cy="1952625"/>
          </a:xfrm>
        </p:grpSpPr>
        <p:cxnSp>
          <p:nvCxnSpPr>
            <p:cNvPr id="40" name="直接连接符 18"/>
            <p:cNvCxnSpPr/>
            <p:nvPr/>
          </p:nvCxnSpPr>
          <p:spPr>
            <a:xfrm>
              <a:off x="844550" y="3397250"/>
              <a:ext cx="0" cy="57626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601663" y="4025900"/>
              <a:ext cx="503238" cy="13239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整流接触</a:t>
              </a:r>
            </a:p>
          </p:txBody>
        </p:sp>
      </p:grpSp>
      <p:sp>
        <p:nvSpPr>
          <p:cNvPr id="42" name="左大括号 20"/>
          <p:cNvSpPr/>
          <p:nvPr/>
        </p:nvSpPr>
        <p:spPr>
          <a:xfrm>
            <a:off x="5219700" y="1714500"/>
            <a:ext cx="215900" cy="3889375"/>
          </a:xfrm>
          <a:prstGeom prst="leftBrace">
            <a:avLst/>
          </a:prstGeom>
          <a:noFill/>
          <a:ln w="9525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43438" y="1785938"/>
            <a:ext cx="504825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非整流接触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5FF01A-6AE8-4615-8468-A911E0631E65}"/>
              </a:ext>
            </a:extLst>
          </p:cNvPr>
          <p:cNvGrpSpPr/>
          <p:nvPr/>
        </p:nvGrpSpPr>
        <p:grpSpPr>
          <a:xfrm>
            <a:off x="4673600" y="3400425"/>
            <a:ext cx="431800" cy="2249488"/>
            <a:chOff x="4673600" y="3400425"/>
            <a:chExt cx="431800" cy="2249488"/>
          </a:xfrm>
        </p:grpSpPr>
        <p:cxnSp>
          <p:nvCxnSpPr>
            <p:cNvPr id="44" name="直接连接符 25"/>
            <p:cNvCxnSpPr/>
            <p:nvPr/>
          </p:nvCxnSpPr>
          <p:spPr>
            <a:xfrm>
              <a:off x="4873625" y="3400425"/>
              <a:ext cx="0" cy="57626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4673600" y="4017963"/>
              <a:ext cx="431800" cy="16319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欧姆接触</a:t>
              </a:r>
              <a:endParaRPr kumimoji="0" lang="en-US" altLang="zh-CN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6758" name="直接连接符 28"/>
          <p:cNvCxnSpPr/>
          <p:nvPr/>
        </p:nvCxnSpPr>
        <p:spPr>
          <a:xfrm flipH="1">
            <a:off x="2555875" y="620713"/>
            <a:ext cx="41275" cy="2087562"/>
          </a:xfrm>
          <a:prstGeom prst="line">
            <a:avLst/>
          </a:prstGeom>
          <a:ln w="9525" cap="flat" cmpd="sng">
            <a:solidFill>
              <a:srgbClr val="065093"/>
            </a:solidFill>
            <a:prstDash val="lgDash"/>
            <a:headEnd type="none" w="med" len="med"/>
            <a:tailEnd type="none" w="med" len="med"/>
          </a:ln>
        </p:spPr>
      </p:cxnSp>
      <p:cxnSp>
        <p:nvCxnSpPr>
          <p:cNvPr id="116759" name="直接连接符 31"/>
          <p:cNvCxnSpPr/>
          <p:nvPr/>
        </p:nvCxnSpPr>
        <p:spPr>
          <a:xfrm rot="3360000" flipV="1">
            <a:off x="2300288" y="1860550"/>
            <a:ext cx="468312" cy="28892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2684463" y="1858963"/>
            <a:ext cx="1571625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电子耗尽</a:t>
            </a:r>
          </a:p>
        </p:txBody>
      </p:sp>
      <p:cxnSp>
        <p:nvCxnSpPr>
          <p:cNvPr id="116761" name="直接连接符 8"/>
          <p:cNvCxnSpPr/>
          <p:nvPr/>
        </p:nvCxnSpPr>
        <p:spPr>
          <a:xfrm flipV="1">
            <a:off x="2344738" y="4633913"/>
            <a:ext cx="466725" cy="287337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695575" y="4371975"/>
            <a:ext cx="1557338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空穴耗尽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2" grpId="0" animBg="1"/>
      <p:bldP spid="4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半导体结构：整流特性</a:t>
            </a:r>
          </a:p>
        </p:txBody>
      </p:sp>
      <p:grpSp>
        <p:nvGrpSpPr>
          <p:cNvPr id="117763" name="Group 14"/>
          <p:cNvGrpSpPr/>
          <p:nvPr/>
        </p:nvGrpSpPr>
        <p:grpSpPr>
          <a:xfrm>
            <a:off x="0" y="315913"/>
            <a:ext cx="5214938" cy="755650"/>
            <a:chOff x="0" y="315912"/>
            <a:chExt cx="2717631" cy="755633"/>
          </a:xfrm>
        </p:grpSpPr>
        <p:sp>
          <p:nvSpPr>
            <p:cNvPr id="117774" name="Oval 14"/>
            <p:cNvSpPr/>
            <p:nvPr/>
          </p:nvSpPr>
          <p:spPr>
            <a:xfrm>
              <a:off x="0" y="315912"/>
              <a:ext cx="2717631" cy="755633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143948" y="379411"/>
              <a:ext cx="2548037" cy="584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整流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Rectification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特性</a:t>
              </a:r>
            </a:p>
          </p:txBody>
        </p:sp>
      </p:grpSp>
      <p:pic>
        <p:nvPicPr>
          <p:cNvPr id="6" name="Picture 4" descr="半-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746125"/>
            <a:ext cx="4356100" cy="216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43513" y="357188"/>
            <a:ext cx="28289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对阻挡层而言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142875" y="2151063"/>
            <a:ext cx="44291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加正电压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金属接“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88" y="3617913"/>
            <a:ext cx="25717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接触平衡时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3" y="5221288"/>
            <a:ext cx="2914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接触非平衡时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3" y="2786063"/>
            <a:ext cx="1598612" cy="178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4614863"/>
            <a:ext cx="2163763" cy="2025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16"/>
          <p:cNvSpPr/>
          <p:nvPr/>
        </p:nvSpPr>
        <p:spPr>
          <a:xfrm>
            <a:off x="4943475" y="3468688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m-s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s-m    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s-m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m-s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</a:t>
            </a:r>
            <a:endParaRPr lang="zh-CN" altLang="en-US" sz="24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矩形 17"/>
          <p:cNvSpPr/>
          <p:nvPr/>
        </p:nvSpPr>
        <p:spPr>
          <a:xfrm>
            <a:off x="4943475" y="4786313"/>
            <a:ext cx="4143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s-m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s-m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</a:t>
            </a:r>
            <a:endParaRPr lang="zh-CN" altLang="en-US" sz="24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29188" y="5514975"/>
            <a:ext cx="4214813" cy="83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正电压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, S-M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势垒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, S-M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净电流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s-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,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且按指数增加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9" grpId="0"/>
      <p:bldP spid="20" grpId="0"/>
      <p:bldP spid="2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半导体结构：整流特性</a:t>
            </a:r>
          </a:p>
        </p:txBody>
      </p:sp>
      <p:pic>
        <p:nvPicPr>
          <p:cNvPr id="118787" name="Picture 4" descr="半-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746125"/>
            <a:ext cx="4356100" cy="216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788" name="Rectangle 6"/>
          <p:cNvSpPr>
            <a:spLocks noChangeArrowheads="1"/>
          </p:cNvSpPr>
          <p:nvPr/>
        </p:nvSpPr>
        <p:spPr bwMode="auto">
          <a:xfrm>
            <a:off x="5243513" y="357188"/>
            <a:ext cx="28289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对阻挡层而言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789" name="Text Box 6"/>
          <p:cNvSpPr txBox="1"/>
          <p:nvPr/>
        </p:nvSpPr>
        <p:spPr>
          <a:xfrm>
            <a:off x="142875" y="2151063"/>
            <a:ext cx="442912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加负电压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金属接“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8790" name="TextBox 8"/>
          <p:cNvSpPr txBox="1"/>
          <p:nvPr/>
        </p:nvSpPr>
        <p:spPr>
          <a:xfrm>
            <a:off x="153988" y="3617913"/>
            <a:ext cx="25717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接触平衡时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8791" name="TextBox 9"/>
          <p:cNvSpPr txBox="1"/>
          <p:nvPr/>
        </p:nvSpPr>
        <p:spPr>
          <a:xfrm>
            <a:off x="157163" y="5221288"/>
            <a:ext cx="2914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接触非平衡时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879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13" y="2786063"/>
            <a:ext cx="1598612" cy="1785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4929188" y="4572000"/>
            <a:ext cx="4143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s-m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s-m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zh-CN" altLang="en-US" sz="24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350" y="4610100"/>
            <a:ext cx="2255838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929188" y="5300663"/>
            <a:ext cx="4143375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just" eaLnBrk="1" hangingPunct="1">
              <a:spcBef>
                <a:spcPct val="50000"/>
              </a:spcBef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反向电压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, S-M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势垒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反向电流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反向电压继续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致使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s-m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反向电流趋于饱和。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2FC1F070-928E-42C3-AFC8-03A5DA1A7CC8}"/>
              </a:ext>
            </a:extLst>
          </p:cNvPr>
          <p:cNvSpPr/>
          <p:nvPr/>
        </p:nvSpPr>
        <p:spPr>
          <a:xfrm>
            <a:off x="4943475" y="3468688"/>
            <a:ext cx="3786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m-s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s-m          </a:t>
            </a:r>
            <a:r>
              <a:rPr lang="en-US" altLang="zh-CN" sz="2400" b="1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-s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s-m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</a:t>
            </a:r>
            <a:endParaRPr lang="zh-CN" altLang="en-US" sz="24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半导体结构：整流特性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617538" y="1785938"/>
            <a:ext cx="3168650" cy="2801937"/>
            <a:chOff x="3334" y="1842"/>
            <a:chExt cx="1996" cy="1765"/>
          </a:xfrm>
        </p:grpSpPr>
        <p:pic>
          <p:nvPicPr>
            <p:cNvPr id="120840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" y="1842"/>
              <a:ext cx="1996" cy="17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0841" name="Line 8"/>
            <p:cNvSpPr/>
            <p:nvPr/>
          </p:nvSpPr>
          <p:spPr>
            <a:xfrm flipH="1">
              <a:off x="4422" y="2387"/>
              <a:ext cx="91" cy="58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0842" name="Text Box 9"/>
            <p:cNvSpPr txBox="1"/>
            <p:nvPr/>
          </p:nvSpPr>
          <p:spPr>
            <a:xfrm>
              <a:off x="4332" y="2931"/>
              <a:ext cx="40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</a:p>
          </p:txBody>
        </p:sp>
      </p:grpSp>
      <p:sp>
        <p:nvSpPr>
          <p:cNvPr id="120836" name="Rectangle 10"/>
          <p:cNvSpPr>
            <a:spLocks noChangeArrowheads="1"/>
          </p:cNvSpPr>
          <p:nvPr/>
        </p:nvSpPr>
        <p:spPr bwMode="auto">
          <a:xfrm>
            <a:off x="468313" y="1171575"/>
            <a:ext cx="388937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肖特基结具有的整流特性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785938"/>
            <a:ext cx="3281363" cy="3113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10163" y="1184275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2400" kern="120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型阻挡层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063" y="4929188"/>
            <a:ext cx="3429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可做与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型阻挡层类似分析！</a:t>
            </a:r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grpSp>
        <p:nvGrpSpPr>
          <p:cNvPr id="14339" name="Group 5"/>
          <p:cNvGrpSpPr/>
          <p:nvPr/>
        </p:nvGrpSpPr>
        <p:grpSpPr>
          <a:xfrm>
            <a:off x="0" y="387350"/>
            <a:ext cx="3440113" cy="684213"/>
            <a:chOff x="0" y="315913"/>
            <a:chExt cx="3439576" cy="684195"/>
          </a:xfrm>
        </p:grpSpPr>
        <p:sp>
          <p:nvSpPr>
            <p:cNvPr id="14364" name="Oval 14"/>
            <p:cNvSpPr>
              <a:spLocks noChangeArrowheads="1"/>
            </p:cNvSpPr>
            <p:nvPr/>
          </p:nvSpPr>
          <p:spPr bwMode="auto">
            <a:xfrm>
              <a:off x="0" y="315913"/>
              <a:ext cx="3357039" cy="684195"/>
            </a:xfrm>
            <a:prstGeom prst="ellipse">
              <a:avLst/>
            </a:prstGeom>
            <a:solidFill>
              <a:srgbClr val="D1FFD1"/>
            </a:solidFill>
            <a:ln w="9525">
              <a:solidFill>
                <a:srgbClr val="00FF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65" name="Rectangle 15"/>
            <p:cNvSpPr>
              <a:spLocks noChangeArrowheads="1"/>
            </p:cNvSpPr>
            <p:nvPr/>
          </p:nvSpPr>
          <p:spPr bwMode="auto">
            <a:xfrm>
              <a:off x="206343" y="349250"/>
              <a:ext cx="3233233" cy="58577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半导体与磁</a:t>
              </a:r>
            </a:p>
          </p:txBody>
        </p:sp>
      </p:grpSp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571500" y="1214438"/>
            <a:ext cx="692943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磁场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洛仑兹力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改变载流子运动的方向</a:t>
            </a:r>
          </a:p>
        </p:txBody>
      </p:sp>
      <p:sp>
        <p:nvSpPr>
          <p:cNvPr id="7" name="左大括号 32"/>
          <p:cNvSpPr/>
          <p:nvPr/>
        </p:nvSpPr>
        <p:spPr>
          <a:xfrm>
            <a:off x="7185025" y="1098550"/>
            <a:ext cx="173038" cy="78581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342" name="矩形 33"/>
          <p:cNvSpPr>
            <a:spLocks noChangeArrowheads="1"/>
          </p:cNvSpPr>
          <p:nvPr/>
        </p:nvSpPr>
        <p:spPr bwMode="auto">
          <a:xfrm>
            <a:off x="7313613" y="812800"/>
            <a:ext cx="1830388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霍耳效应</a:t>
            </a:r>
          </a:p>
        </p:txBody>
      </p:sp>
      <p:sp>
        <p:nvSpPr>
          <p:cNvPr id="14343" name="矩形 34"/>
          <p:cNvSpPr>
            <a:spLocks noChangeArrowheads="1"/>
          </p:cNvSpPr>
          <p:nvPr/>
        </p:nvSpPr>
        <p:spPr bwMode="auto">
          <a:xfrm>
            <a:off x="7297738" y="1598613"/>
            <a:ext cx="1846263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回旋共振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00038" y="1928813"/>
            <a:ext cx="22145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霍耳效应 </a:t>
            </a:r>
            <a:endParaRPr kumimoji="1" lang="en-US" altLang="zh-CN" sz="28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11188" y="2571750"/>
            <a:ext cx="8143875" cy="968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的半导体在垂直于电流方向的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磁场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作用下，在与电流和磁场垂直的方向上形成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电荷积累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并出现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电势差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的现象。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948D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642938" y="3570288"/>
            <a:ext cx="5168900" cy="2944812"/>
            <a:chOff x="156" y="2249"/>
            <a:chExt cx="3256" cy="1855"/>
          </a:xfrm>
        </p:grpSpPr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25" y="3852"/>
              <a:ext cx="315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磁场作用下的通电</a:t>
              </a:r>
              <a:r>
                <a:rPr kumimoji="0" lang="en-US" altLang="zh-CN" sz="2000" kern="0" cap="none" spc="0" normalizeH="0" baseline="0" noProof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2000" kern="0" cap="none" spc="0" normalizeH="0" baseline="0" noProof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型半导体的霍尔效应</a:t>
              </a:r>
            </a:p>
          </p:txBody>
        </p:sp>
        <p:grpSp>
          <p:nvGrpSpPr>
            <p:cNvPr id="14353" name="组合 29"/>
            <p:cNvGrpSpPr/>
            <p:nvPr/>
          </p:nvGrpSpPr>
          <p:grpSpPr>
            <a:xfrm>
              <a:off x="156" y="2249"/>
              <a:ext cx="823" cy="552"/>
              <a:chOff x="6073784" y="4286259"/>
              <a:chExt cx="1306651" cy="875797"/>
            </a:xfrm>
          </p:grpSpPr>
          <p:cxnSp>
            <p:nvCxnSpPr>
              <p:cNvPr id="14358" name="直接箭头连接符 18"/>
              <p:cNvCxnSpPr/>
              <p:nvPr/>
            </p:nvCxnSpPr>
            <p:spPr>
              <a:xfrm>
                <a:off x="6357950" y="5143098"/>
                <a:ext cx="857256" cy="1586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4359" name="直接箭头连接符 20"/>
              <p:cNvCxnSpPr/>
              <p:nvPr/>
            </p:nvCxnSpPr>
            <p:spPr>
              <a:xfrm rot="5400000" flipH="1" flipV="1">
                <a:off x="6001726" y="4785286"/>
                <a:ext cx="714035" cy="1588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cxnSp>
          <p:cxnSp>
            <p:nvCxnSpPr>
              <p:cNvPr id="14360" name="直接箭头连接符 22"/>
              <p:cNvCxnSpPr/>
              <p:nvPr/>
            </p:nvCxnSpPr>
            <p:spPr>
              <a:xfrm flipV="1">
                <a:off x="6357950" y="4786080"/>
                <a:ext cx="428628" cy="357018"/>
              </a:xfrm>
              <a:prstGeom prst="straightConnector1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48" name="TextBox 23"/>
              <p:cNvSpPr txBox="1">
                <a:spLocks noChangeArrowheads="1"/>
              </p:cNvSpPr>
              <p:nvPr/>
            </p:nvSpPr>
            <p:spPr bwMode="auto">
              <a:xfrm>
                <a:off x="6951764" y="4762236"/>
                <a:ext cx="428670" cy="3998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i="1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endParaRPr kumimoji="0" lang="zh-CN" altLang="en-US" sz="2000" i="1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24"/>
              <p:cNvSpPr txBox="1">
                <a:spLocks noChangeArrowheads="1"/>
              </p:cNvSpPr>
              <p:nvPr/>
            </p:nvSpPr>
            <p:spPr bwMode="auto">
              <a:xfrm>
                <a:off x="6537383" y="4427465"/>
                <a:ext cx="428670" cy="3998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i="1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endParaRPr kumimoji="0" lang="zh-CN" altLang="en-US" sz="2000" i="1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25"/>
              <p:cNvSpPr txBox="1">
                <a:spLocks noChangeArrowheads="1"/>
              </p:cNvSpPr>
              <p:nvPr/>
            </p:nvSpPr>
            <p:spPr bwMode="auto">
              <a:xfrm>
                <a:off x="6073784" y="4286259"/>
                <a:ext cx="428670" cy="3998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i="1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z</a:t>
                </a:r>
                <a:endParaRPr kumimoji="0" lang="zh-CN" altLang="en-US" sz="2000" i="1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4" name="Group 34"/>
            <p:cNvGrpSpPr/>
            <p:nvPr/>
          </p:nvGrpSpPr>
          <p:grpSpPr>
            <a:xfrm>
              <a:off x="224" y="2610"/>
              <a:ext cx="3188" cy="1179"/>
              <a:chOff x="224" y="2610"/>
              <a:chExt cx="3188" cy="1179"/>
            </a:xfrm>
          </p:grpSpPr>
          <p:graphicFrame>
            <p:nvGraphicFramePr>
              <p:cNvPr id="14355" name="Object 10"/>
              <p:cNvGraphicFramePr>
                <a:graphicFrameLocks noChangeAspect="1"/>
              </p:cNvGraphicFramePr>
              <p:nvPr/>
            </p:nvGraphicFramePr>
            <p:xfrm>
              <a:off x="224" y="2610"/>
              <a:ext cx="3188" cy="1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r:id="rId3" imgW="4429760" imgH="1686560" progId="">
                      <p:embed/>
                    </p:oleObj>
                  </mc:Choice>
                  <mc:Fallback>
                    <p:oleObj r:id="rId3" imgW="4429760" imgH="1686560" progId="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4" y="2610"/>
                            <a:ext cx="3188" cy="1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4356" name="直接箭头连接符 16"/>
              <p:cNvCxnSpPr/>
              <p:nvPr/>
            </p:nvCxnSpPr>
            <p:spPr>
              <a:xfrm rot="5400000" flipH="1" flipV="1">
                <a:off x="1656" y="3281"/>
                <a:ext cx="329" cy="1"/>
              </a:xfrm>
              <a:prstGeom prst="straightConnector1">
                <a:avLst/>
              </a:prstGeom>
              <a:ln w="9525" cap="flat" cmpd="sng">
                <a:solidFill>
                  <a:srgbClr val="C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44" name="TextBox 30"/>
              <p:cNvSpPr txBox="1">
                <a:spLocks noChangeArrowheads="1"/>
              </p:cNvSpPr>
              <p:nvPr/>
            </p:nvSpPr>
            <p:spPr bwMode="auto">
              <a:xfrm>
                <a:off x="1565" y="3203"/>
                <a:ext cx="29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E</a:t>
                </a:r>
                <a:r>
                  <a:rPr kumimoji="0" lang="en-US" altLang="zh-CN" sz="1800" b="0" kern="0" cap="none" spc="0" normalizeH="0" baseline="-2500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H</a:t>
                </a:r>
                <a:endParaRPr kumimoji="0" lang="zh-CN" altLang="en-US" sz="18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368580" y="4345860"/>
            <a:ext cx="1483340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-  -  -</a:t>
            </a: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0" lang="en-US" altLang="zh-CN" sz="26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kumimoji="0" lang="en-US" altLang="zh-CN" sz="26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 + + +</a:t>
            </a:r>
            <a:endParaRPr kumimoji="0" lang="zh-CN" altLang="en-US" sz="24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876" name="Object 3"/>
              <p:cNvSpPr txBox="1"/>
              <p:nvPr/>
            </p:nvSpPr>
            <p:spPr>
              <a:xfrm>
                <a:off x="6049963" y="3786188"/>
                <a:ext cx="2169805" cy="561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487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63" y="3786188"/>
                <a:ext cx="2169805" cy="561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1" name="Object 37"/>
              <p:cNvSpPr txBox="1"/>
              <p:nvPr/>
            </p:nvSpPr>
            <p:spPr>
              <a:xfrm>
                <a:off x="6059488" y="4594225"/>
                <a:ext cx="2655887" cy="5095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霍耳电场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∝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𝐽𝐵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8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8" y="4594225"/>
                <a:ext cx="2655887" cy="509588"/>
              </a:xfrm>
              <a:prstGeom prst="rect">
                <a:avLst/>
              </a:prstGeom>
              <a:blipFill>
                <a:blip r:embed="rId6"/>
                <a:stretch>
                  <a:fillRect l="-1835" b="-4819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2" name="Object 38"/>
              <p:cNvSpPr txBox="1"/>
              <p:nvPr/>
            </p:nvSpPr>
            <p:spPr>
              <a:xfrm>
                <a:off x="6057900" y="5295900"/>
                <a:ext cx="1668463" cy="4810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𝐽𝐵</m:t>
                      </m:r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82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5295900"/>
                <a:ext cx="1668463" cy="481013"/>
              </a:xfrm>
              <a:prstGeom prst="rect">
                <a:avLst/>
              </a:prstGeom>
              <a:blipFill>
                <a:blip r:embed="rId7"/>
                <a:stretch>
                  <a:fillRect l="-366" b="-126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0" name="Rectangle 55"/>
          <p:cNvSpPr/>
          <p:nvPr/>
        </p:nvSpPr>
        <p:spPr>
          <a:xfrm>
            <a:off x="6030913" y="6048375"/>
            <a:ext cx="2413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霍尔系数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2" grpId="0"/>
      <p:bldP spid="334876" grpId="0"/>
      <p:bldP spid="6181" grpId="0"/>
      <p:bldP spid="6182" grpId="0"/>
      <p:bldP spid="616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半导体结构：肖特基势垒二极管</a:t>
            </a:r>
          </a:p>
        </p:txBody>
      </p:sp>
      <p:grpSp>
        <p:nvGrpSpPr>
          <p:cNvPr id="121859" name="Group 5"/>
          <p:cNvGrpSpPr/>
          <p:nvPr/>
        </p:nvGrpSpPr>
        <p:grpSpPr>
          <a:xfrm>
            <a:off x="0" y="315913"/>
            <a:ext cx="6572250" cy="755650"/>
            <a:chOff x="0" y="315912"/>
            <a:chExt cx="6572264" cy="755633"/>
          </a:xfrm>
        </p:grpSpPr>
        <p:sp>
          <p:nvSpPr>
            <p:cNvPr id="121869" name="Oval 14"/>
            <p:cNvSpPr/>
            <p:nvPr/>
          </p:nvSpPr>
          <p:spPr>
            <a:xfrm>
              <a:off x="0" y="315912"/>
              <a:ext cx="6572264" cy="755633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870" name="Rectangle 15"/>
            <p:cNvSpPr>
              <a:spLocks noChangeArrowheads="1"/>
            </p:cNvSpPr>
            <p:nvPr/>
          </p:nvSpPr>
          <p:spPr bwMode="auto">
            <a:xfrm>
              <a:off x="300039" y="365123"/>
              <a:ext cx="6129350" cy="58418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肖特基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(Schottky)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势垒二极管</a:t>
              </a:r>
            </a:p>
          </p:txBody>
        </p:sp>
      </p:grpSp>
      <p:sp>
        <p:nvSpPr>
          <p:cNvPr id="6" name="Text Box 3"/>
          <p:cNvSpPr txBox="1"/>
          <p:nvPr/>
        </p:nvSpPr>
        <p:spPr>
          <a:xfrm>
            <a:off x="395536" y="1214438"/>
            <a:ext cx="1928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4" descr="MOS-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225" y="1909763"/>
            <a:ext cx="3144838" cy="271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 descr="MOS-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6850" y="377825"/>
            <a:ext cx="3581400" cy="2935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6" descr="MOS-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6850" y="3190875"/>
            <a:ext cx="3581400" cy="2938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下箭头 20"/>
          <p:cNvSpPr/>
          <p:nvPr/>
        </p:nvSpPr>
        <p:spPr>
          <a:xfrm rot="16200000">
            <a:off x="4123531" y="2215356"/>
            <a:ext cx="285750" cy="1979613"/>
          </a:xfrm>
          <a:prstGeom prst="downArrow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4313" y="5286375"/>
            <a:ext cx="300037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光刻产生的陡削的边沿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4313" y="5857875"/>
            <a:ext cx="3429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Si-SiO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界面存在正固定电荷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9E3F90-480D-465F-98EF-2B5C4DE7C1FA}"/>
              </a:ext>
            </a:extLst>
          </p:cNvPr>
          <p:cNvGrpSpPr/>
          <p:nvPr/>
        </p:nvGrpSpPr>
        <p:grpSpPr>
          <a:xfrm>
            <a:off x="3500438" y="5357813"/>
            <a:ext cx="1500188" cy="857250"/>
            <a:chOff x="3500438" y="5357813"/>
            <a:chExt cx="1500188" cy="857250"/>
          </a:xfrm>
        </p:grpSpPr>
        <p:sp>
          <p:nvSpPr>
            <p:cNvPr id="13" name="右大括号 9"/>
            <p:cNvSpPr/>
            <p:nvPr/>
          </p:nvSpPr>
          <p:spPr>
            <a:xfrm>
              <a:off x="3500438" y="5357813"/>
              <a:ext cx="142875" cy="857250"/>
            </a:xfrm>
            <a:prstGeom prst="righ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643313" y="5429250"/>
              <a:ext cx="1357313" cy="7080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拐角处有过量电流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半导体结构：肖特基势垒二极管</a:t>
            </a:r>
          </a:p>
        </p:txBody>
      </p:sp>
      <p:sp>
        <p:nvSpPr>
          <p:cNvPr id="3" name="Rectangle 2"/>
          <p:cNvSpPr txBox="1"/>
          <p:nvPr/>
        </p:nvSpPr>
        <p:spPr>
          <a:xfrm>
            <a:off x="394432" y="751774"/>
            <a:ext cx="7672909" cy="500063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肖特基势垒二极管与</a:t>
            </a:r>
            <a:r>
              <a:rPr kumimoji="0" lang="en-US" altLang="zh-CN" sz="2800" kern="0" cap="none" spc="0" normalizeH="0" baseline="0" noProof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结二极管的比较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4244" y="1456601"/>
            <a:ext cx="7377113" cy="93634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是多子器件。而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结二极管是少子器件，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结二极管的电流取决于少子的扩散运动。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2211" y="2564395"/>
            <a:ext cx="7556214" cy="18227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结二极管存在电荷存储效应，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即：随着外加电压的变化，电荷的积累和消失具有弛豫过程，这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严重影响了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结二极管的高频性能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器件不存在电荷存储现象，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从而适用于高频、高速器件。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FCE849A5-921C-478D-9A55-1CB051A6D581}"/>
              </a:ext>
            </a:extLst>
          </p:cNvPr>
          <p:cNvSpPr txBox="1"/>
          <p:nvPr/>
        </p:nvSpPr>
        <p:spPr>
          <a:xfrm>
            <a:off x="838602" y="4569735"/>
            <a:ext cx="7556214" cy="1379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的正向开启电压比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结的低；而反向饱和电流比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结的大。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这是因为多数载流子电流远高于少数载流子电流，导致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中存在额外的漏电流和软击穿。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半导体结构：肖特基势垒二极管</a:t>
            </a:r>
          </a:p>
        </p:txBody>
      </p:sp>
      <p:grpSp>
        <p:nvGrpSpPr>
          <p:cNvPr id="123908" name="Group 14"/>
          <p:cNvGrpSpPr/>
          <p:nvPr/>
        </p:nvGrpSpPr>
        <p:grpSpPr>
          <a:xfrm>
            <a:off x="1042988" y="1196752"/>
            <a:ext cx="3167062" cy="2946400"/>
            <a:chOff x="1042988" y="2249462"/>
            <a:chExt cx="3167062" cy="2945698"/>
          </a:xfrm>
        </p:grpSpPr>
        <p:grpSp>
          <p:nvGrpSpPr>
            <p:cNvPr id="123914" name="Group 16"/>
            <p:cNvGrpSpPr/>
            <p:nvPr/>
          </p:nvGrpSpPr>
          <p:grpSpPr>
            <a:xfrm>
              <a:off x="1042988" y="2249462"/>
              <a:ext cx="3167062" cy="2945698"/>
              <a:chOff x="1042988" y="3068638"/>
              <a:chExt cx="3167062" cy="2946269"/>
            </a:xfrm>
          </p:grpSpPr>
          <p:pic>
            <p:nvPicPr>
              <p:cNvPr id="123917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2988" y="3068638"/>
                <a:ext cx="3167062" cy="2286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3918" name="Rectangle 15"/>
              <p:cNvSpPr/>
              <p:nvPr/>
            </p:nvSpPr>
            <p:spPr>
              <a:xfrm>
                <a:off x="2000232" y="5430132"/>
                <a:ext cx="1017578" cy="5847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p-n</a:t>
                </a:r>
                <a:endPara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3915" name="Line 7"/>
            <p:cNvSpPr>
              <a:spLocks noChangeAspect="1"/>
            </p:cNvSpPr>
            <p:nvPr/>
          </p:nvSpPr>
          <p:spPr>
            <a:xfrm flipH="1">
              <a:off x="2915816" y="2747990"/>
              <a:ext cx="279000" cy="11160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6" name="Text Box 12"/>
            <p:cNvSpPr txBox="1"/>
            <p:nvPr/>
          </p:nvSpPr>
          <p:spPr>
            <a:xfrm>
              <a:off x="2555776" y="3789040"/>
              <a:ext cx="79211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</a:p>
          </p:txBody>
        </p:sp>
      </p:grpSp>
      <p:sp>
        <p:nvSpPr>
          <p:cNvPr id="123909" name="TextBox 20"/>
          <p:cNvSpPr txBox="1">
            <a:spLocks noChangeArrowheads="1"/>
          </p:cNvSpPr>
          <p:nvPr/>
        </p:nvSpPr>
        <p:spPr bwMode="auto">
          <a:xfrm>
            <a:off x="539750" y="5013176"/>
            <a:ext cx="820896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197198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思考：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123910" name="Group 13"/>
          <p:cNvGrpSpPr/>
          <p:nvPr/>
        </p:nvGrpSpPr>
        <p:grpSpPr>
          <a:xfrm>
            <a:off x="5072063" y="1199927"/>
            <a:ext cx="3116262" cy="2976562"/>
            <a:chOff x="5072063" y="2252637"/>
            <a:chExt cx="3116262" cy="2976563"/>
          </a:xfrm>
        </p:grpSpPr>
        <p:sp>
          <p:nvSpPr>
            <p:cNvPr id="123911" name="Rectangle 16"/>
            <p:cNvSpPr/>
            <p:nvPr/>
          </p:nvSpPr>
          <p:spPr>
            <a:xfrm>
              <a:off x="5947988" y="4644466"/>
              <a:ext cx="1214426" cy="584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SDB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23912" name="Picture 3" descr="C:\Users\lsy\Desktop\Picture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063" y="2252637"/>
              <a:ext cx="3116262" cy="22667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913" name="Line 7"/>
            <p:cNvSpPr>
              <a:spLocks noChangeAspect="1"/>
            </p:cNvSpPr>
            <p:nvPr/>
          </p:nvSpPr>
          <p:spPr>
            <a:xfrm rot="-240000" flipH="1">
              <a:off x="6732240" y="2795918"/>
              <a:ext cx="279000" cy="11160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半导体结构：欧姆接触</a:t>
            </a:r>
          </a:p>
        </p:txBody>
      </p:sp>
      <p:grpSp>
        <p:nvGrpSpPr>
          <p:cNvPr id="124931" name="Group 5"/>
          <p:cNvGrpSpPr/>
          <p:nvPr/>
        </p:nvGrpSpPr>
        <p:grpSpPr>
          <a:xfrm>
            <a:off x="0" y="315913"/>
            <a:ext cx="5857875" cy="827087"/>
            <a:chOff x="0" y="315913"/>
            <a:chExt cx="4572000" cy="684212"/>
          </a:xfrm>
        </p:grpSpPr>
        <p:sp>
          <p:nvSpPr>
            <p:cNvPr id="124939" name="Oval 14"/>
            <p:cNvSpPr/>
            <p:nvPr/>
          </p:nvSpPr>
          <p:spPr>
            <a:xfrm>
              <a:off x="0" y="315913"/>
              <a:ext cx="4572000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4940" name="Rectangle 15"/>
            <p:cNvSpPr/>
            <p:nvPr/>
          </p:nvSpPr>
          <p:spPr>
            <a:xfrm>
              <a:off x="273320" y="399183"/>
              <a:ext cx="4271230" cy="4837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欧姆接触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(Ohmic Contact )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Text Box 3"/>
          <p:cNvSpPr txBox="1"/>
          <p:nvPr/>
        </p:nvSpPr>
        <p:spPr>
          <a:xfrm>
            <a:off x="214313" y="4572000"/>
            <a:ext cx="85725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30555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由于表面态的影响，难以通过选择金属的功函数来实现欧姆接触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理论上说，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可形成反阻挡层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214313" y="5572125"/>
            <a:ext cx="85725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在生产实际中，主要是利用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隧穿效应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的原理在半导体上制造欧姆接触。采用重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掺杂半导体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与金属接触。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258763" y="1285875"/>
            <a:ext cx="85534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从电学上讲，理想欧姆接触的接触电阻应当很小，同时还应具有线性的和对称的电流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电压关系。</a:t>
            </a:r>
          </a:p>
        </p:txBody>
      </p:sp>
      <p:sp>
        <p:nvSpPr>
          <p:cNvPr id="124935" name="Text Box 5"/>
          <p:cNvSpPr txBox="1">
            <a:spLocks noChangeArrowheads="1"/>
          </p:cNvSpPr>
          <p:nvPr/>
        </p:nvSpPr>
        <p:spPr bwMode="auto">
          <a:xfrm>
            <a:off x="1643063" y="4071938"/>
            <a:ext cx="207168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型反阻挡层</a:t>
            </a:r>
          </a:p>
        </p:txBody>
      </p:sp>
      <p:pic>
        <p:nvPicPr>
          <p:cNvPr id="12493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2143125"/>
            <a:ext cx="2428875" cy="18923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24937" name="Picture 5" descr="半-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4875" y="2071688"/>
            <a:ext cx="2357438" cy="2027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938" name="Text Box 4"/>
          <p:cNvSpPr txBox="1">
            <a:spLocks noChangeArrowheads="1"/>
          </p:cNvSpPr>
          <p:nvPr/>
        </p:nvSpPr>
        <p:spPr bwMode="auto">
          <a:xfrm>
            <a:off x="5214938" y="4000500"/>
            <a:ext cx="2052638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型反阻挡层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半导体结构：欧姆接触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3859213" y="1819275"/>
            <a:ext cx="2141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表面悬挂键、</a:t>
            </a:r>
            <a:endParaRPr kumimoji="0" lang="en-US" altLang="zh-CN" sz="2000" kern="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表面重构、缺陷。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6500813" y="1984375"/>
            <a:ext cx="21431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吸附原子、分子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09EF00-59F0-4624-B101-F2EBF4A9D723}"/>
              </a:ext>
            </a:extLst>
          </p:cNvPr>
          <p:cNvGrpSpPr/>
          <p:nvPr/>
        </p:nvGrpSpPr>
        <p:grpSpPr>
          <a:xfrm>
            <a:off x="4929188" y="2500313"/>
            <a:ext cx="2286000" cy="1335087"/>
            <a:chOff x="4929188" y="2500313"/>
            <a:chExt cx="2286000" cy="1335087"/>
          </a:xfrm>
        </p:grpSpPr>
        <p:cxnSp>
          <p:nvCxnSpPr>
            <p:cNvPr id="79877" name="直接箭头连接符 10"/>
            <p:cNvCxnSpPr/>
            <p:nvPr/>
          </p:nvCxnSpPr>
          <p:spPr>
            <a:xfrm>
              <a:off x="4929188" y="2500313"/>
              <a:ext cx="1000125" cy="9286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79878" name="直接箭头连接符 12"/>
            <p:cNvCxnSpPr/>
            <p:nvPr/>
          </p:nvCxnSpPr>
          <p:spPr>
            <a:xfrm rot="-10800000" flipV="1">
              <a:off x="6245225" y="2500313"/>
              <a:ext cx="969963" cy="9286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4" name="矩形 13"/>
            <p:cNvSpPr>
              <a:spLocks noChangeArrowheads="1"/>
            </p:cNvSpPr>
            <p:nvPr/>
          </p:nvSpPr>
          <p:spPr bwMode="auto">
            <a:xfrm>
              <a:off x="5286375" y="3435350"/>
              <a:ext cx="1643063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引起表面态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17C564-BD60-408B-8840-0557BF4B6B6F}"/>
              </a:ext>
            </a:extLst>
          </p:cNvPr>
          <p:cNvGrpSpPr/>
          <p:nvPr/>
        </p:nvGrpSpPr>
        <p:grpSpPr>
          <a:xfrm>
            <a:off x="4429125" y="3808413"/>
            <a:ext cx="1474788" cy="1119188"/>
            <a:chOff x="4429125" y="3808413"/>
            <a:chExt cx="1474788" cy="1119188"/>
          </a:xfrm>
        </p:grpSpPr>
        <p:cxnSp>
          <p:nvCxnSpPr>
            <p:cNvPr id="80904" name="直接箭头连接符 18"/>
            <p:cNvCxnSpPr/>
            <p:nvPr/>
          </p:nvCxnSpPr>
          <p:spPr>
            <a:xfrm rot="-10800000" flipV="1">
              <a:off x="5072063" y="3808413"/>
              <a:ext cx="831850" cy="763587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7" name="TextBox 22"/>
            <p:cNvSpPr txBox="1">
              <a:spLocks noChangeArrowheads="1"/>
            </p:cNvSpPr>
            <p:nvPr/>
          </p:nvSpPr>
          <p:spPr bwMode="auto">
            <a:xfrm>
              <a:off x="4429125" y="4525963"/>
              <a:ext cx="1000125" cy="401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施主型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A6425A-D57F-4A29-9B8A-F9C4AE1797E8}"/>
              </a:ext>
            </a:extLst>
          </p:cNvPr>
          <p:cNvGrpSpPr/>
          <p:nvPr/>
        </p:nvGrpSpPr>
        <p:grpSpPr>
          <a:xfrm>
            <a:off x="6261100" y="3808413"/>
            <a:ext cx="1454150" cy="1119188"/>
            <a:chOff x="6261100" y="3808413"/>
            <a:chExt cx="1454150" cy="1119188"/>
          </a:xfrm>
        </p:grpSpPr>
        <p:cxnSp>
          <p:nvCxnSpPr>
            <p:cNvPr id="80905" name="直接箭头连接符 21"/>
            <p:cNvCxnSpPr/>
            <p:nvPr/>
          </p:nvCxnSpPr>
          <p:spPr>
            <a:xfrm>
              <a:off x="6261100" y="3808413"/>
              <a:ext cx="811213" cy="763587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6715125" y="4525963"/>
              <a:ext cx="1000125" cy="401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受主型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86088" y="4986338"/>
            <a:ext cx="2305050" cy="10144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0CF9B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表面能态被电子占据时呈电中性，施放电子后呈正电性。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5300" y="4986338"/>
            <a:ext cx="2012950" cy="10144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0CF9B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表面能态空着时呈电中性，接受电子后呈负电性。</a:t>
            </a:r>
          </a:p>
        </p:txBody>
      </p:sp>
      <p:sp>
        <p:nvSpPr>
          <p:cNvPr id="18" name="Rectangle 2"/>
          <p:cNvSpPr txBox="1"/>
          <p:nvPr/>
        </p:nvSpPr>
        <p:spPr>
          <a:xfrm>
            <a:off x="428625" y="500063"/>
            <a:ext cx="5572125" cy="500063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表面态对接触势垒的影响</a:t>
            </a:r>
          </a:p>
        </p:txBody>
      </p:sp>
      <p:pic>
        <p:nvPicPr>
          <p:cNvPr id="125967" name="Picture 3" descr="半-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" y="1000125"/>
            <a:ext cx="3000375" cy="2319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 animBg="1"/>
      <p:bldP spid="3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半导体结构：欧姆接触</a:t>
            </a:r>
          </a:p>
        </p:txBody>
      </p:sp>
      <p:pic>
        <p:nvPicPr>
          <p:cNvPr id="126979" name="Picture 2" descr="surface-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041" y="692696"/>
            <a:ext cx="7572375" cy="33670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DBEE5BE-3C2B-4E33-B35F-F997C5AB3AA4}"/>
              </a:ext>
            </a:extLst>
          </p:cNvPr>
          <p:cNvGrpSpPr/>
          <p:nvPr/>
        </p:nvGrpSpPr>
        <p:grpSpPr>
          <a:xfrm>
            <a:off x="1257777" y="2804124"/>
            <a:ext cx="469900" cy="444500"/>
            <a:chOff x="1053486" y="3308403"/>
            <a:chExt cx="469900" cy="444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984" name="对象 7"/>
                <p:cNvSpPr txBox="1"/>
                <p:nvPr/>
              </p:nvSpPr>
              <p:spPr>
                <a:xfrm>
                  <a:off x="1053486" y="3308403"/>
                  <a:ext cx="469900" cy="4445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126984" name="对象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486" y="3308403"/>
                  <a:ext cx="469900" cy="444500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985" name="直接连接符 9"/>
            <p:cNvCxnSpPr/>
            <p:nvPr/>
          </p:nvCxnSpPr>
          <p:spPr>
            <a:xfrm>
              <a:off x="1072484" y="3356589"/>
              <a:ext cx="433387" cy="0"/>
            </a:xfrm>
            <a:prstGeom prst="line">
              <a:avLst/>
            </a:prstGeom>
            <a:ln w="19050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6" name="左大括号 1"/>
          <p:cNvSpPr/>
          <p:nvPr/>
        </p:nvSpPr>
        <p:spPr>
          <a:xfrm>
            <a:off x="942479" y="2143671"/>
            <a:ext cx="144463" cy="709613"/>
          </a:xfrm>
          <a:prstGeom prst="leftBrace">
            <a:avLst/>
          </a:prstGeom>
          <a:noFill/>
          <a:ln w="19050" cap="flat" cmpd="sng" algn="ctr">
            <a:solidFill>
              <a:srgbClr val="0F6FC6">
                <a:shade val="50000"/>
                <a:satMod val="103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8"/>
              <p:cNvSpPr txBox="1">
                <a:spLocks noChangeArrowheads="1"/>
              </p:cNvSpPr>
              <p:nvPr/>
            </p:nvSpPr>
            <p:spPr bwMode="auto">
              <a:xfrm>
                <a:off x="1691680" y="4511197"/>
                <a:ext cx="4245536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kern="0" cap="none" spc="0" normalizeH="0" baseline="0" noProof="0" dirty="0">
                    <a:solidFill>
                      <a:sysClr val="windowText" lastClr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以下空着时，表面带正电</a:t>
                </a:r>
              </a:p>
            </p:txBody>
          </p:sp>
        </mc:Choice>
        <mc:Fallback xmlns="">
          <p:sp>
            <p:nvSpPr>
              <p:cNvPr id="5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511197"/>
                <a:ext cx="4245536" cy="461665"/>
              </a:xfrm>
              <a:prstGeom prst="rect">
                <a:avLst/>
              </a:prstGeom>
              <a:blipFill>
                <a:blip r:embed="rId4"/>
                <a:stretch>
                  <a:fillRect l="-431" t="-14474" b="-2500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12"/>
          <p:cNvSpPr txBox="1">
            <a:spLocks noChangeArrowheads="1"/>
          </p:cNvSpPr>
          <p:nvPr/>
        </p:nvSpPr>
        <p:spPr bwMode="auto">
          <a:xfrm>
            <a:off x="5638576" y="4509120"/>
            <a:ext cx="17417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施主型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18"/>
              <p:cNvSpPr txBox="1">
                <a:spLocks noChangeArrowheads="1"/>
              </p:cNvSpPr>
              <p:nvPr/>
            </p:nvSpPr>
            <p:spPr bwMode="auto">
              <a:xfrm>
                <a:off x="1691877" y="5259131"/>
                <a:ext cx="4221525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400" kern="0" cap="none" spc="0" normalizeH="0" baseline="0" noProof="0" dirty="0">
                    <a:solidFill>
                      <a:sysClr val="windowText" lastClr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以上填充时，表面带负电</a:t>
                </a:r>
              </a:p>
            </p:txBody>
          </p:sp>
        </mc:Choice>
        <mc:Fallback xmlns="">
          <p:sp>
            <p:nvSpPr>
              <p:cNvPr id="62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877" y="5259131"/>
                <a:ext cx="4221525" cy="461665"/>
              </a:xfrm>
              <a:prstGeom prst="rect">
                <a:avLst/>
              </a:prstGeom>
              <a:blipFill>
                <a:blip r:embed="rId5"/>
                <a:stretch>
                  <a:fillRect l="-434" t="-14667" b="-2666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5638576" y="5260652"/>
            <a:ext cx="17417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受主型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6CA2BC-D62A-45D8-A844-D2373EE898E0}"/>
              </a:ext>
            </a:extLst>
          </p:cNvPr>
          <p:cNvGrpSpPr/>
          <p:nvPr/>
        </p:nvGrpSpPr>
        <p:grpSpPr>
          <a:xfrm>
            <a:off x="5180319" y="2800369"/>
            <a:ext cx="469900" cy="444500"/>
            <a:chOff x="1053486" y="3308403"/>
            <a:chExt cx="469900" cy="444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对象 7">
                  <a:extLst>
                    <a:ext uri="{FF2B5EF4-FFF2-40B4-BE49-F238E27FC236}">
                      <a16:creationId xmlns:a16="http://schemas.microsoft.com/office/drawing/2014/main" id="{7CEF22B5-9E7B-481F-8DA8-1F3CB0C777AC}"/>
                    </a:ext>
                  </a:extLst>
                </p:cNvPr>
                <p:cNvSpPr txBox="1"/>
                <p:nvPr/>
              </p:nvSpPr>
              <p:spPr>
                <a:xfrm>
                  <a:off x="1053486" y="3308403"/>
                  <a:ext cx="469900" cy="4445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对象 7">
                  <a:extLst>
                    <a:ext uri="{FF2B5EF4-FFF2-40B4-BE49-F238E27FC236}">
                      <a16:creationId xmlns:a16="http://schemas.microsoft.com/office/drawing/2014/main" id="{7CEF22B5-9E7B-481F-8DA8-1F3CB0C7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486" y="3308403"/>
                  <a:ext cx="469900" cy="444500"/>
                </a:xfrm>
                <a:prstGeom prst="rect">
                  <a:avLst/>
                </a:prstGeom>
                <a:blipFill>
                  <a:blip r:embed="rId6"/>
                  <a:stretch>
                    <a:fillRect r="-12987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9">
              <a:extLst>
                <a:ext uri="{FF2B5EF4-FFF2-40B4-BE49-F238E27FC236}">
                  <a16:creationId xmlns:a16="http://schemas.microsoft.com/office/drawing/2014/main" id="{08E02C58-3A8A-4D56-9AAC-7F2DE06D7791}"/>
                </a:ext>
              </a:extLst>
            </p:cNvPr>
            <p:cNvCxnSpPr/>
            <p:nvPr/>
          </p:nvCxnSpPr>
          <p:spPr>
            <a:xfrm>
              <a:off x="1072484" y="3356589"/>
              <a:ext cx="433387" cy="0"/>
            </a:xfrm>
            <a:prstGeom prst="line">
              <a:avLst/>
            </a:prstGeom>
            <a:ln w="19050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2" grpId="0"/>
      <p:bldP spid="6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半导体结构：欧姆接触</a:t>
            </a:r>
          </a:p>
        </p:txBody>
      </p:sp>
      <p:pic>
        <p:nvPicPr>
          <p:cNvPr id="81923" name="Picture 2" descr="surface-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8" y="798513"/>
            <a:ext cx="4716462" cy="260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625" y="428625"/>
            <a:ext cx="17145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W</a:t>
            </a:r>
            <a:r>
              <a:rPr kumimoji="1" lang="en-US" altLang="zh-CN" sz="2800" kern="0" cap="none" spc="0" normalizeH="0" baseline="-2500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kumimoji="1" lang="en-US" altLang="zh-CN" sz="2800" kern="0" cap="none" spc="0" normalizeH="0" baseline="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&gt;W</a:t>
            </a:r>
            <a:r>
              <a:rPr kumimoji="1" lang="en-US" altLang="zh-CN" sz="2800" kern="0" cap="none" spc="0" normalizeH="0" baseline="-2500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1963" y="3357563"/>
            <a:ext cx="1681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W</a:t>
            </a:r>
            <a:r>
              <a:rPr kumimoji="1" lang="en-US" altLang="zh-CN" sz="2800" kern="0" cap="none" spc="0" normalizeH="0" baseline="-2500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kumimoji="1" lang="en-US" altLang="zh-CN" sz="2800" kern="0" cap="none" spc="0" normalizeH="0" baseline="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&lt;W</a:t>
            </a:r>
            <a:r>
              <a:rPr kumimoji="1" lang="en-US" altLang="zh-CN" sz="2800" kern="0" cap="none" spc="0" normalizeH="0" baseline="-25000" noProof="0" dirty="0">
                <a:solidFill>
                  <a:srgbClr val="04617B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s</a:t>
            </a:r>
          </a:p>
        </p:txBody>
      </p:sp>
      <p:pic>
        <p:nvPicPr>
          <p:cNvPr id="81926" name="Picture 2" descr="surface-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" y="4135438"/>
            <a:ext cx="4500563" cy="2579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 descr="surface-4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9500" y="1136650"/>
            <a:ext cx="2447925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4" descr="surface-4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88" y="4214813"/>
            <a:ext cx="2339975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半导体结构：欧姆接触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786438" y="2071688"/>
          <a:ext cx="22225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r:id="rId3" imgW="1495425" imgH="1514475" progId="PBrush">
                  <p:embed/>
                </p:oleObj>
              </mc:Choice>
              <mc:Fallback>
                <p:oleObj r:id="rId3" imgW="1495425" imgH="1514475" progId="PBrush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86438" y="2071688"/>
                        <a:ext cx="22225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28688" y="2333625"/>
          <a:ext cx="43576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r:id="rId5" imgW="3838575" imgH="1657350" progId="PBrush">
                  <p:embed/>
                </p:oleObj>
              </mc:Choice>
              <mc:Fallback>
                <p:oleObj r:id="rId5" imgW="3838575" imgH="1657350" progId="PBrush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8688" y="2333625"/>
                        <a:ext cx="4357687" cy="188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71538" y="1143000"/>
            <a:ext cx="77724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重掺杂使金半接触的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势垒很薄，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电子通过隧穿效应产生大的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隧穿电流，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使得接触电阻很小，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从而实现欧姆接触</a:t>
            </a:r>
          </a:p>
        </p:txBody>
      </p:sp>
      <p:sp>
        <p:nvSpPr>
          <p:cNvPr id="9" name="Rectangle 2"/>
          <p:cNvSpPr txBox="1"/>
          <p:nvPr/>
        </p:nvSpPr>
        <p:spPr>
          <a:xfrm>
            <a:off x="428625" y="500063"/>
            <a:ext cx="4071938" cy="500063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欧姆接触的实现</a:t>
            </a:r>
          </a:p>
        </p:txBody>
      </p:sp>
      <p:pic>
        <p:nvPicPr>
          <p:cNvPr id="18441" name="Picture 4" descr="MOS-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4650" y="4500563"/>
            <a:ext cx="2646363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21"/>
          <p:cNvSpPr/>
          <p:nvPr/>
        </p:nvSpPr>
        <p:spPr>
          <a:xfrm>
            <a:off x="3873500" y="5899150"/>
            <a:ext cx="398463" cy="3571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8" y="4365625"/>
            <a:ext cx="3929062" cy="1706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250825" y="365125"/>
            <a:ext cx="8461375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529080" marR="0" indent="-152908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霍尔效应：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可以判断材料的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导电类型，</a:t>
            </a:r>
            <a:r>
              <a:rPr kumimoji="0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测量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载流子浓度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及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迁移率，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还可以用来制作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霍尔器件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346075" y="4460875"/>
            <a:ext cx="7143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B07F84-453F-4DD3-A43E-9A7AC8D7B88D}"/>
              </a:ext>
            </a:extLst>
          </p:cNvPr>
          <p:cNvGrpSpPr/>
          <p:nvPr/>
        </p:nvGrpSpPr>
        <p:grpSpPr>
          <a:xfrm>
            <a:off x="5500688" y="2060575"/>
            <a:ext cx="2462212" cy="471488"/>
            <a:chOff x="5500688" y="2060575"/>
            <a:chExt cx="2462212" cy="471488"/>
          </a:xfrm>
        </p:grpSpPr>
        <p:sp>
          <p:nvSpPr>
            <p:cNvPr id="44" name="矩形 19"/>
            <p:cNvSpPr>
              <a:spLocks noChangeArrowheads="1"/>
            </p:cNvSpPr>
            <p:nvPr/>
          </p:nvSpPr>
          <p:spPr bwMode="auto">
            <a:xfrm>
              <a:off x="5500688" y="2101850"/>
              <a:ext cx="928688" cy="430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</a:t>
              </a:r>
              <a:r>
                <a:rPr kumimoji="0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bject 35"/>
                <p:cNvSpPr txBox="1"/>
                <p:nvPr/>
              </p:nvSpPr>
              <p:spPr>
                <a:xfrm>
                  <a:off x="6351588" y="2060575"/>
                  <a:ext cx="1611312" cy="468313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𝑞𝑣𝐵</m:t>
                        </m:r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588" y="2060575"/>
                  <a:ext cx="1611312" cy="468313"/>
                </a:xfrm>
                <a:prstGeom prst="rect">
                  <a:avLst/>
                </a:prstGeom>
                <a:blipFill>
                  <a:blip r:embed="rId4"/>
                  <a:stretch>
                    <a:fillRect r="-379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38"/>
              <p:cNvSpPr txBox="1"/>
              <p:nvPr/>
            </p:nvSpPr>
            <p:spPr>
              <a:xfrm>
                <a:off x="7361238" y="4024313"/>
                <a:ext cx="1314450" cy="4095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𝐽𝐵</m:t>
                      </m:r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38" y="4024313"/>
                <a:ext cx="1314450" cy="409575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F66F4F-601E-42CD-9114-725BBA01933F}"/>
              </a:ext>
            </a:extLst>
          </p:cNvPr>
          <p:cNvGrpSpPr/>
          <p:nvPr/>
        </p:nvGrpSpPr>
        <p:grpSpPr>
          <a:xfrm>
            <a:off x="17463" y="2144713"/>
            <a:ext cx="4699000" cy="1738312"/>
            <a:chOff x="17463" y="2144713"/>
            <a:chExt cx="4699000" cy="1738312"/>
          </a:xfrm>
        </p:grpSpPr>
        <p:grpSp>
          <p:nvGrpSpPr>
            <p:cNvPr id="15367" name="Group 31"/>
            <p:cNvGrpSpPr/>
            <p:nvPr/>
          </p:nvGrpSpPr>
          <p:grpSpPr>
            <a:xfrm>
              <a:off x="17463" y="2144713"/>
              <a:ext cx="4699000" cy="1738312"/>
              <a:chOff x="431" y="2581"/>
              <a:chExt cx="2960" cy="1095"/>
            </a:xfrm>
          </p:grpSpPr>
          <p:graphicFrame>
            <p:nvGraphicFramePr>
              <p:cNvPr id="15377" name="Object 10"/>
              <p:cNvGraphicFramePr>
                <a:graphicFrameLocks noChangeAspect="1"/>
              </p:cNvGraphicFramePr>
              <p:nvPr/>
            </p:nvGraphicFramePr>
            <p:xfrm>
              <a:off x="431" y="2581"/>
              <a:ext cx="2960" cy="1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r:id="rId6" imgW="4429760" imgH="1686560" progId="">
                      <p:embed/>
                    </p:oleObj>
                  </mc:Choice>
                  <mc:Fallback>
                    <p:oleObj r:id="rId6" imgW="4429760" imgH="1686560" progId="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31" y="2581"/>
                            <a:ext cx="2960" cy="10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5378" name="直接箭头连接符 16"/>
              <p:cNvCxnSpPr/>
              <p:nvPr/>
            </p:nvCxnSpPr>
            <p:spPr>
              <a:xfrm rot="5400000" flipH="1" flipV="1">
                <a:off x="1752" y="3195"/>
                <a:ext cx="329" cy="1"/>
              </a:xfrm>
              <a:prstGeom prst="straightConnector1">
                <a:avLst/>
              </a:prstGeom>
              <a:ln w="9525" cap="flat" cmpd="sng">
                <a:solidFill>
                  <a:srgbClr val="C00000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52" name="TextBox 30"/>
              <p:cNvSpPr txBox="1">
                <a:spLocks noChangeArrowheads="1"/>
              </p:cNvSpPr>
              <p:nvPr/>
            </p:nvSpPr>
            <p:spPr bwMode="auto">
              <a:xfrm>
                <a:off x="1691" y="3121"/>
                <a:ext cx="29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E</a:t>
                </a:r>
                <a:r>
                  <a:rPr kumimoji="0" lang="en-US" altLang="zh-CN" sz="1800" b="0" kern="0" cap="none" spc="0" normalizeH="0" baseline="-2500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H</a:t>
                </a:r>
                <a:endParaRPr kumimoji="0" lang="zh-CN" altLang="en-US" sz="18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63" name="矩形 19"/>
            <p:cNvSpPr>
              <a:spLocks noChangeArrowheads="1"/>
            </p:cNvSpPr>
            <p:nvPr/>
          </p:nvSpPr>
          <p:spPr bwMode="auto">
            <a:xfrm>
              <a:off x="323850" y="2200275"/>
              <a:ext cx="649288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B49698-BA96-488C-800A-D1AA8A0A2487}"/>
              </a:ext>
            </a:extLst>
          </p:cNvPr>
          <p:cNvGrpSpPr/>
          <p:nvPr/>
        </p:nvGrpSpPr>
        <p:grpSpPr>
          <a:xfrm>
            <a:off x="5572125" y="5805488"/>
            <a:ext cx="2888306" cy="782637"/>
            <a:chOff x="5572125" y="5805488"/>
            <a:chExt cx="2888306" cy="782637"/>
          </a:xfrm>
        </p:grpSpPr>
        <p:sp>
          <p:nvSpPr>
            <p:cNvPr id="64" name="TextBox 18"/>
            <p:cNvSpPr txBox="1"/>
            <p:nvPr/>
          </p:nvSpPr>
          <p:spPr>
            <a:xfrm>
              <a:off x="5572125" y="5954713"/>
              <a:ext cx="1285875" cy="430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同理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型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3" name="Object 5"/>
                <p:cNvSpPr txBox="1"/>
                <p:nvPr/>
              </p:nvSpPr>
              <p:spPr>
                <a:xfrm>
                  <a:off x="6805612" y="5805488"/>
                  <a:ext cx="1654819" cy="78263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𝑝𝑞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&gt;0</m:t>
                        </m:r>
                      </m:oMath>
                    </m:oMathPara>
                  </a14:m>
                  <a:endParaRPr lang="zh-CN" altLang="en-US" sz="20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0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612" y="5805488"/>
                  <a:ext cx="1654819" cy="7826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A0497-2B70-4116-9AFD-A3728E331957}"/>
              </a:ext>
            </a:extLst>
          </p:cNvPr>
          <p:cNvGrpSpPr/>
          <p:nvPr/>
        </p:nvGrpSpPr>
        <p:grpSpPr>
          <a:xfrm>
            <a:off x="5652120" y="3713163"/>
            <a:ext cx="2651125" cy="1865312"/>
            <a:chOff x="5652120" y="3713163"/>
            <a:chExt cx="2651125" cy="186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bject 6"/>
                <p:cNvSpPr txBox="1"/>
                <p:nvPr/>
              </p:nvSpPr>
              <p:spPr>
                <a:xfrm>
                  <a:off x="5652120" y="4797425"/>
                  <a:ext cx="2651125" cy="78105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m:t>则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：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𝑛𝑞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&lt;0</m:t>
                        </m:r>
                      </m:oMath>
                    </m:oMathPara>
                  </a14:m>
                  <a:endParaRPr lang="zh-CN" altLang="en-US" sz="20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4797425"/>
                  <a:ext cx="2651125" cy="7810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下箭头 5"/>
            <p:cNvSpPr/>
            <p:nvPr/>
          </p:nvSpPr>
          <p:spPr>
            <a:xfrm>
              <a:off x="7164388" y="3713163"/>
              <a:ext cx="179388" cy="1008063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8"/>
              <p:cNvSpPr txBox="1"/>
              <p:nvPr/>
            </p:nvSpPr>
            <p:spPr>
              <a:xfrm>
                <a:off x="4953000" y="2773363"/>
                <a:ext cx="4011613" cy="8588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𝑛𝑞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773363"/>
                <a:ext cx="4011613" cy="8588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00063" y="1382713"/>
            <a:ext cx="2714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1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4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判断导电类型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62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4408E4-538E-4AD6-B6C8-F5CDDBFCB660}"/>
              </a:ext>
            </a:extLst>
          </p:cNvPr>
          <p:cNvGrpSpPr/>
          <p:nvPr/>
        </p:nvGrpSpPr>
        <p:grpSpPr>
          <a:xfrm>
            <a:off x="5711825" y="968375"/>
            <a:ext cx="2611438" cy="911225"/>
            <a:chOff x="5711825" y="968375"/>
            <a:chExt cx="2611438" cy="911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9" name="Object 28"/>
                <p:cNvSpPr txBox="1"/>
                <p:nvPr/>
              </p:nvSpPr>
              <p:spPr>
                <a:xfrm>
                  <a:off x="6875463" y="968375"/>
                  <a:ext cx="1447800" cy="91122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𝐼𝐵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99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463" y="968375"/>
                  <a:ext cx="1447800" cy="9112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ight Arrow 26"/>
            <p:cNvSpPr/>
            <p:nvPr/>
          </p:nvSpPr>
          <p:spPr bwMode="auto">
            <a:xfrm>
              <a:off x="5711825" y="1285875"/>
              <a:ext cx="1187450" cy="21431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sp>
        <p:nvSpPr>
          <p:cNvPr id="16388" name="TextBox 2"/>
          <p:cNvSpPr txBox="1"/>
          <p:nvPr/>
        </p:nvSpPr>
        <p:spPr>
          <a:xfrm>
            <a:off x="500063" y="500063"/>
            <a:ext cx="43576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测定载流子浓度及迁移率</a:t>
            </a:r>
            <a:endParaRPr lang="zh-CN" altLang="en-US" sz="24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95940" name="组合 295939">
            <a:extLst>
              <a:ext uri="{FF2B5EF4-FFF2-40B4-BE49-F238E27FC236}">
                <a16:creationId xmlns:a16="http://schemas.microsoft.com/office/drawing/2014/main" id="{A90DE866-9E76-46D2-B5B6-06DDFA9D8456}"/>
              </a:ext>
            </a:extLst>
          </p:cNvPr>
          <p:cNvGrpSpPr/>
          <p:nvPr/>
        </p:nvGrpSpPr>
        <p:grpSpPr>
          <a:xfrm>
            <a:off x="3641725" y="3000375"/>
            <a:ext cx="2758768" cy="808038"/>
            <a:chOff x="3641725" y="3000375"/>
            <a:chExt cx="2758768" cy="808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4" name="Object 5"/>
                <p:cNvSpPr txBox="1"/>
                <p:nvPr/>
              </p:nvSpPr>
              <p:spPr>
                <a:xfrm>
                  <a:off x="3641725" y="3000375"/>
                  <a:ext cx="1458912" cy="80803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𝑛𝑞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94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725" y="3000375"/>
                  <a:ext cx="1458912" cy="8080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A5CD4A2-23A4-49A7-8616-169910B43C36}"/>
                </a:ext>
              </a:extLst>
            </p:cNvPr>
            <p:cNvGrpSpPr/>
            <p:nvPr/>
          </p:nvGrpSpPr>
          <p:grpSpPr>
            <a:xfrm>
              <a:off x="4926574" y="3000375"/>
              <a:ext cx="1473919" cy="808038"/>
              <a:chOff x="4926574" y="3000375"/>
              <a:chExt cx="1473919" cy="8080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95" name="Object 6"/>
                  <p:cNvSpPr txBox="1"/>
                  <p:nvPr/>
                </p:nvSpPr>
                <p:spPr>
                  <a:xfrm>
                    <a:off x="5282893" y="3000375"/>
                    <a:ext cx="1117600" cy="808038"/>
                  </a:xfrm>
                  <a:prstGeom prst="rect">
                    <a:avLst/>
                  </a:prstGeom>
                  <a:noFill/>
                  <a:ln w="38100">
                    <a:noFill/>
                    <a:miter/>
                  </a:ln>
                </p:spPr>
                <p:txBody>
                  <a:bodyPr>
                    <a:normAutofit fontScale="62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𝐻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𝑝𝑞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95" name="Object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893" y="3000375"/>
                    <a:ext cx="1117600" cy="8080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noFill/>
                    <a:miter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02" name="TextBox 11"/>
              <p:cNvSpPr txBox="1">
                <a:spLocks noChangeArrowheads="1"/>
              </p:cNvSpPr>
              <p:nvPr/>
            </p:nvSpPr>
            <p:spPr bwMode="auto">
              <a:xfrm>
                <a:off x="4926574" y="3129577"/>
                <a:ext cx="642938" cy="4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或</a:t>
                </a:r>
              </a:p>
            </p:txBody>
          </p:sp>
        </p:grpSp>
      </p:grpSp>
      <p:sp>
        <p:nvSpPr>
          <p:cNvPr id="16" name="TextBox 33"/>
          <p:cNvSpPr txBox="1">
            <a:spLocks noChangeArrowheads="1"/>
          </p:cNvSpPr>
          <p:nvPr/>
        </p:nvSpPr>
        <p:spPr bwMode="auto">
          <a:xfrm>
            <a:off x="1838325" y="4500563"/>
            <a:ext cx="2876550" cy="461963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可求出霍尔迁移率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/>
              <p:cNvSpPr txBox="1"/>
              <p:nvPr/>
            </p:nvSpPr>
            <p:spPr>
              <a:xfrm>
                <a:off x="1714500" y="5916613"/>
                <a:ext cx="1428750" cy="5080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∝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5916613"/>
                <a:ext cx="1428750" cy="508000"/>
              </a:xfrm>
              <a:prstGeom prst="rect">
                <a:avLst/>
              </a:prstGeom>
              <a:blipFill>
                <a:blip r:embed="rId5"/>
                <a:stretch>
                  <a:fillRect l="-42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36"/>
          <p:cNvSpPr txBox="1">
            <a:spLocks noChangeArrowheads="1"/>
          </p:cNvSpPr>
          <p:nvPr/>
        </p:nvSpPr>
        <p:spPr bwMode="auto">
          <a:xfrm>
            <a:off x="3609975" y="5759450"/>
            <a:ext cx="4633913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保持其中一个量不变，另两个量作变量，可用于不同场合。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9" name="Object 26"/>
              <p:cNvSpPr txBox="1"/>
              <p:nvPr/>
            </p:nvSpPr>
            <p:spPr>
              <a:xfrm>
                <a:off x="857250" y="1111250"/>
                <a:ext cx="1692275" cy="4810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𝐽𝐵</m:t>
                      </m:r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99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111250"/>
                <a:ext cx="1692275" cy="481013"/>
              </a:xfrm>
              <a:prstGeom prst="rect">
                <a:avLst/>
              </a:prstGeom>
              <a:blipFill>
                <a:blip r:embed="rId6"/>
                <a:stretch>
                  <a:fillRect l="-361" b="-126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01" name="TextBox 22"/>
          <p:cNvSpPr txBox="1"/>
          <p:nvPr/>
        </p:nvSpPr>
        <p:spPr>
          <a:xfrm>
            <a:off x="3132138" y="2190750"/>
            <a:ext cx="25828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402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988" y="1857375"/>
            <a:ext cx="2573337" cy="12969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5E49A3-BD30-43C8-8883-8D8D70696428}"/>
              </a:ext>
            </a:extLst>
          </p:cNvPr>
          <p:cNvGrpSpPr/>
          <p:nvPr/>
        </p:nvGrpSpPr>
        <p:grpSpPr>
          <a:xfrm>
            <a:off x="2574925" y="968375"/>
            <a:ext cx="3221210" cy="806450"/>
            <a:chOff x="2574925" y="968375"/>
            <a:chExt cx="3221210" cy="806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bject 27"/>
                <p:cNvSpPr txBox="1"/>
                <p:nvPr/>
              </p:nvSpPr>
              <p:spPr>
                <a:xfrm>
                  <a:off x="3789362" y="968375"/>
                  <a:ext cx="2006773" cy="80645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𝐻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𝑏𝑑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362" y="968375"/>
                  <a:ext cx="2006773" cy="8064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 bwMode="auto">
            <a:xfrm>
              <a:off x="2574925" y="1258888"/>
              <a:ext cx="1189038" cy="21431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95936" name="组合 295935">
            <a:extLst>
              <a:ext uri="{FF2B5EF4-FFF2-40B4-BE49-F238E27FC236}">
                <a16:creationId xmlns:a16="http://schemas.microsoft.com/office/drawing/2014/main" id="{69235A84-2116-4A9E-8A4A-60D075B22526}"/>
              </a:ext>
            </a:extLst>
          </p:cNvPr>
          <p:cNvGrpSpPr/>
          <p:nvPr/>
        </p:nvGrpSpPr>
        <p:grpSpPr>
          <a:xfrm>
            <a:off x="6659563" y="925513"/>
            <a:ext cx="2484438" cy="3289300"/>
            <a:chOff x="6659563" y="925513"/>
            <a:chExt cx="2484438" cy="32893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8A2C21B-2CC4-40D9-8A29-C6898F96C346}"/>
                </a:ext>
              </a:extLst>
            </p:cNvPr>
            <p:cNvGrpSpPr/>
            <p:nvPr/>
          </p:nvGrpSpPr>
          <p:grpSpPr>
            <a:xfrm>
              <a:off x="7488238" y="925513"/>
              <a:ext cx="835025" cy="2444750"/>
              <a:chOff x="7488238" y="925513"/>
              <a:chExt cx="835025" cy="2444750"/>
            </a:xfrm>
          </p:grpSpPr>
          <p:sp>
            <p:nvSpPr>
              <p:cNvPr id="9" name="任意多边形 13"/>
              <p:cNvSpPr/>
              <p:nvPr/>
            </p:nvSpPr>
            <p:spPr>
              <a:xfrm>
                <a:off x="7488238" y="925513"/>
                <a:ext cx="835025" cy="903288"/>
              </a:xfrm>
              <a:custGeom>
                <a:avLst/>
                <a:gdLst>
                  <a:gd name="connsiteX0" fmla="*/ 333829 w 835246"/>
                  <a:gd name="connsiteY0" fmla="*/ 464457 h 902595"/>
                  <a:gd name="connsiteX1" fmla="*/ 130629 w 835246"/>
                  <a:gd name="connsiteY1" fmla="*/ 493485 h 902595"/>
                  <a:gd name="connsiteX2" fmla="*/ 87086 w 835246"/>
                  <a:gd name="connsiteY2" fmla="*/ 522514 h 902595"/>
                  <a:gd name="connsiteX3" fmla="*/ 58058 w 835246"/>
                  <a:gd name="connsiteY3" fmla="*/ 566057 h 902595"/>
                  <a:gd name="connsiteX4" fmla="*/ 14515 w 835246"/>
                  <a:gd name="connsiteY4" fmla="*/ 595085 h 902595"/>
                  <a:gd name="connsiteX5" fmla="*/ 0 w 835246"/>
                  <a:gd name="connsiteY5" fmla="*/ 638628 h 902595"/>
                  <a:gd name="connsiteX6" fmla="*/ 29029 w 835246"/>
                  <a:gd name="connsiteY6" fmla="*/ 740228 h 902595"/>
                  <a:gd name="connsiteX7" fmla="*/ 203200 w 835246"/>
                  <a:gd name="connsiteY7" fmla="*/ 827314 h 902595"/>
                  <a:gd name="connsiteX8" fmla="*/ 246743 w 835246"/>
                  <a:gd name="connsiteY8" fmla="*/ 841828 h 902595"/>
                  <a:gd name="connsiteX9" fmla="*/ 290286 w 835246"/>
                  <a:gd name="connsiteY9" fmla="*/ 856342 h 902595"/>
                  <a:gd name="connsiteX10" fmla="*/ 449943 w 835246"/>
                  <a:gd name="connsiteY10" fmla="*/ 899885 h 902595"/>
                  <a:gd name="connsiteX11" fmla="*/ 725715 w 835246"/>
                  <a:gd name="connsiteY11" fmla="*/ 885371 h 902595"/>
                  <a:gd name="connsiteX12" fmla="*/ 754743 w 835246"/>
                  <a:gd name="connsiteY12" fmla="*/ 841828 h 902595"/>
                  <a:gd name="connsiteX13" fmla="*/ 798286 w 835246"/>
                  <a:gd name="connsiteY13" fmla="*/ 827314 h 902595"/>
                  <a:gd name="connsiteX14" fmla="*/ 812800 w 835246"/>
                  <a:gd name="connsiteY14" fmla="*/ 783771 h 902595"/>
                  <a:gd name="connsiteX15" fmla="*/ 812800 w 835246"/>
                  <a:gd name="connsiteY15" fmla="*/ 159657 h 902595"/>
                  <a:gd name="connsiteX16" fmla="*/ 740229 w 835246"/>
                  <a:gd name="connsiteY16" fmla="*/ 87085 h 902595"/>
                  <a:gd name="connsiteX17" fmla="*/ 667658 w 835246"/>
                  <a:gd name="connsiteY17" fmla="*/ 0 h 902595"/>
                  <a:gd name="connsiteX18" fmla="*/ 566058 w 835246"/>
                  <a:gd name="connsiteY18" fmla="*/ 29028 h 902595"/>
                  <a:gd name="connsiteX19" fmla="*/ 522515 w 835246"/>
                  <a:gd name="connsiteY19" fmla="*/ 58057 h 902595"/>
                  <a:gd name="connsiteX20" fmla="*/ 464458 w 835246"/>
                  <a:gd name="connsiteY20" fmla="*/ 72571 h 902595"/>
                  <a:gd name="connsiteX21" fmla="*/ 420915 w 835246"/>
                  <a:gd name="connsiteY21" fmla="*/ 87085 h 902595"/>
                  <a:gd name="connsiteX22" fmla="*/ 435429 w 835246"/>
                  <a:gd name="connsiteY22" fmla="*/ 145142 h 902595"/>
                  <a:gd name="connsiteX23" fmla="*/ 478972 w 835246"/>
                  <a:gd name="connsiteY23" fmla="*/ 159657 h 902595"/>
                  <a:gd name="connsiteX24" fmla="*/ 493486 w 835246"/>
                  <a:gd name="connsiteY24" fmla="*/ 391885 h 902595"/>
                  <a:gd name="connsiteX25" fmla="*/ 406400 w 835246"/>
                  <a:gd name="connsiteY25" fmla="*/ 449942 h 902595"/>
                  <a:gd name="connsiteX26" fmla="*/ 333829 w 835246"/>
                  <a:gd name="connsiteY26" fmla="*/ 464457 h 90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35246" h="902595">
                    <a:moveTo>
                      <a:pt x="333829" y="464457"/>
                    </a:moveTo>
                    <a:cubicBezTo>
                      <a:pt x="287867" y="471714"/>
                      <a:pt x="186473" y="465563"/>
                      <a:pt x="130629" y="493485"/>
                    </a:cubicBezTo>
                    <a:cubicBezTo>
                      <a:pt x="115027" y="501286"/>
                      <a:pt x="101600" y="512838"/>
                      <a:pt x="87086" y="522514"/>
                    </a:cubicBezTo>
                    <a:cubicBezTo>
                      <a:pt x="77410" y="537028"/>
                      <a:pt x="70393" y="553722"/>
                      <a:pt x="58058" y="566057"/>
                    </a:cubicBezTo>
                    <a:cubicBezTo>
                      <a:pt x="45723" y="578392"/>
                      <a:pt x="25412" y="581464"/>
                      <a:pt x="14515" y="595085"/>
                    </a:cubicBezTo>
                    <a:cubicBezTo>
                      <a:pt x="4957" y="607032"/>
                      <a:pt x="4838" y="624114"/>
                      <a:pt x="0" y="638628"/>
                    </a:cubicBezTo>
                    <a:cubicBezTo>
                      <a:pt x="125" y="639128"/>
                      <a:pt x="22090" y="733289"/>
                      <a:pt x="29029" y="740228"/>
                    </a:cubicBezTo>
                    <a:cubicBezTo>
                      <a:pt x="85300" y="796499"/>
                      <a:pt x="132373" y="803705"/>
                      <a:pt x="203200" y="827314"/>
                    </a:cubicBezTo>
                    <a:lnTo>
                      <a:pt x="246743" y="841828"/>
                    </a:lnTo>
                    <a:cubicBezTo>
                      <a:pt x="261257" y="846666"/>
                      <a:pt x="275443" y="852631"/>
                      <a:pt x="290286" y="856342"/>
                    </a:cubicBezTo>
                    <a:cubicBezTo>
                      <a:pt x="421243" y="889082"/>
                      <a:pt x="368551" y="872755"/>
                      <a:pt x="449943" y="899885"/>
                    </a:cubicBezTo>
                    <a:cubicBezTo>
                      <a:pt x="541867" y="895047"/>
                      <a:pt x="635290" y="902595"/>
                      <a:pt x="725715" y="885371"/>
                    </a:cubicBezTo>
                    <a:cubicBezTo>
                      <a:pt x="742851" y="882107"/>
                      <a:pt x="741122" y="852725"/>
                      <a:pt x="754743" y="841828"/>
                    </a:cubicBezTo>
                    <a:cubicBezTo>
                      <a:pt x="766690" y="832271"/>
                      <a:pt x="783772" y="832152"/>
                      <a:pt x="798286" y="827314"/>
                    </a:cubicBezTo>
                    <a:cubicBezTo>
                      <a:pt x="803124" y="812800"/>
                      <a:pt x="811110" y="798977"/>
                      <a:pt x="812800" y="783771"/>
                    </a:cubicBezTo>
                    <a:cubicBezTo>
                      <a:pt x="835246" y="581763"/>
                      <a:pt x="831936" y="357398"/>
                      <a:pt x="812800" y="159657"/>
                    </a:cubicBezTo>
                    <a:cubicBezTo>
                      <a:pt x="809065" y="121065"/>
                      <a:pt x="763316" y="106325"/>
                      <a:pt x="740229" y="87085"/>
                    </a:cubicBezTo>
                    <a:cubicBezTo>
                      <a:pt x="698321" y="52161"/>
                      <a:pt x="696201" y="42814"/>
                      <a:pt x="667658" y="0"/>
                    </a:cubicBezTo>
                    <a:cubicBezTo>
                      <a:pt x="649056" y="4650"/>
                      <a:pt x="586881" y="18616"/>
                      <a:pt x="566058" y="29028"/>
                    </a:cubicBezTo>
                    <a:cubicBezTo>
                      <a:pt x="550456" y="36829"/>
                      <a:pt x="538549" y="51185"/>
                      <a:pt x="522515" y="58057"/>
                    </a:cubicBezTo>
                    <a:cubicBezTo>
                      <a:pt x="504180" y="65915"/>
                      <a:pt x="483638" y="67091"/>
                      <a:pt x="464458" y="72571"/>
                    </a:cubicBezTo>
                    <a:cubicBezTo>
                      <a:pt x="449747" y="76774"/>
                      <a:pt x="435429" y="82247"/>
                      <a:pt x="420915" y="87085"/>
                    </a:cubicBezTo>
                    <a:cubicBezTo>
                      <a:pt x="425753" y="106437"/>
                      <a:pt x="422968" y="129565"/>
                      <a:pt x="435429" y="145142"/>
                    </a:cubicBezTo>
                    <a:cubicBezTo>
                      <a:pt x="444986" y="157089"/>
                      <a:pt x="475468" y="144764"/>
                      <a:pt x="478972" y="159657"/>
                    </a:cubicBezTo>
                    <a:cubicBezTo>
                      <a:pt x="496736" y="235156"/>
                      <a:pt x="488648" y="314476"/>
                      <a:pt x="493486" y="391885"/>
                    </a:cubicBezTo>
                    <a:cubicBezTo>
                      <a:pt x="464457" y="411237"/>
                      <a:pt x="440813" y="444206"/>
                      <a:pt x="406400" y="449942"/>
                    </a:cubicBezTo>
                    <a:cubicBezTo>
                      <a:pt x="308644" y="466236"/>
                      <a:pt x="379791" y="457200"/>
                      <a:pt x="333829" y="464457"/>
                    </a:cubicBez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1" name="直接连接符 16"/>
              <p:cNvCxnSpPr/>
              <p:nvPr/>
            </p:nvCxnSpPr>
            <p:spPr>
              <a:xfrm rot="20640000" flipH="1">
                <a:off x="7843838" y="1857375"/>
                <a:ext cx="427038" cy="15128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6659563" y="3384550"/>
              <a:ext cx="2484438" cy="83026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三参量已知，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测出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/>
                </a:rPr>
                <a:t>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求出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937" name="组合 295936">
            <a:extLst>
              <a:ext uri="{FF2B5EF4-FFF2-40B4-BE49-F238E27FC236}">
                <a16:creationId xmlns:a16="http://schemas.microsoft.com/office/drawing/2014/main" id="{61628470-A80C-45E9-BA42-053CDBEB1229}"/>
              </a:ext>
            </a:extLst>
          </p:cNvPr>
          <p:cNvGrpSpPr/>
          <p:nvPr/>
        </p:nvGrpSpPr>
        <p:grpSpPr>
          <a:xfrm>
            <a:off x="1865313" y="3603625"/>
            <a:ext cx="4737100" cy="461963"/>
            <a:chOff x="1865313" y="3603625"/>
            <a:chExt cx="4737100" cy="461963"/>
          </a:xfrm>
        </p:grpSpPr>
        <p:sp>
          <p:nvSpPr>
            <p:cNvPr id="13" name="TextBox 27"/>
            <p:cNvSpPr txBox="1">
              <a:spLocks noChangeArrowheads="1"/>
            </p:cNvSpPr>
            <p:nvPr/>
          </p:nvSpPr>
          <p:spPr bwMode="auto">
            <a:xfrm>
              <a:off x="1865313" y="3603625"/>
              <a:ext cx="1563688" cy="461963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求出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或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Right Arrow 27"/>
            <p:cNvSpPr/>
            <p:nvPr/>
          </p:nvSpPr>
          <p:spPr bwMode="auto">
            <a:xfrm rot="10800000">
              <a:off x="3506788" y="3714750"/>
              <a:ext cx="3095625" cy="21431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5929313" y="4532313"/>
            <a:ext cx="1811039" cy="461963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测出电导率</a:t>
            </a:r>
          </a:p>
        </p:txBody>
      </p:sp>
      <p:sp>
        <p:nvSpPr>
          <p:cNvPr id="29" name="Right Arrow 28"/>
          <p:cNvSpPr/>
          <p:nvPr/>
        </p:nvSpPr>
        <p:spPr bwMode="auto">
          <a:xfrm rot="10800000">
            <a:off x="4714875" y="4643438"/>
            <a:ext cx="1187450" cy="214313"/>
          </a:xfrm>
          <a:prstGeom prst="right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0" name="下箭头 5"/>
          <p:cNvSpPr/>
          <p:nvPr/>
        </p:nvSpPr>
        <p:spPr>
          <a:xfrm>
            <a:off x="2571750" y="4103688"/>
            <a:ext cx="214313" cy="360363"/>
          </a:xfrm>
          <a:prstGeom prst="downArrow">
            <a:avLst/>
          </a:prstGeom>
          <a:solidFill>
            <a:srgbClr val="FFFF00"/>
          </a:solidFill>
          <a:ln w="31750">
            <a:solidFill>
              <a:srgbClr val="FF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17" name="TextBox 30"/>
          <p:cNvSpPr txBox="1">
            <a:spLocks noChangeArrowheads="1"/>
          </p:cNvSpPr>
          <p:nvPr/>
        </p:nvSpPr>
        <p:spPr bwMode="auto">
          <a:xfrm>
            <a:off x="500063" y="5253038"/>
            <a:ext cx="192881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霍尔器件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14" grpId="0" animBg="1"/>
      <p:bldP spid="29" grpId="0" animBg="1"/>
      <p:bldP spid="30" grpId="0" animBg="1"/>
      <p:bldP spid="82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00038" y="428625"/>
            <a:ext cx="59150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回旋共振</a:t>
            </a: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(Cyclotron resonance )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1" lang="en-US" altLang="zh-CN" sz="28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539750" y="1014413"/>
            <a:ext cx="80645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latin typeface="+mn-ea"/>
                <a:ea typeface="+mn-ea"/>
                <a:cs typeface="仿宋_GB2312"/>
              </a:rPr>
              <a:t>半导体中的载流子在</a:t>
            </a:r>
            <a:r>
              <a:rPr kumimoji="1" lang="zh-CN" altLang="en-US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仿宋_GB2312"/>
              </a:rPr>
              <a:t>恒定磁场</a:t>
            </a:r>
            <a:r>
              <a:rPr kumimoji="1" lang="zh-CN" altLang="en-US" sz="2400" kern="1200" cap="none" spc="0" normalizeH="0" baseline="0" noProof="0" dirty="0">
                <a:latin typeface="+mn-ea"/>
                <a:ea typeface="+mn-ea"/>
                <a:cs typeface="仿宋_GB2312"/>
              </a:rPr>
              <a:t>和</a:t>
            </a:r>
            <a:r>
              <a:rPr kumimoji="1" lang="zh-CN" altLang="en-US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仿宋_GB2312"/>
              </a:rPr>
              <a:t>高频电磁场</a:t>
            </a:r>
            <a:r>
              <a:rPr kumimoji="1" lang="zh-CN" altLang="en-US" sz="2400" kern="1200" cap="none" spc="0" normalizeH="0" baseline="0" noProof="0" dirty="0">
                <a:latin typeface="+mn-ea"/>
                <a:ea typeface="+mn-ea"/>
                <a:cs typeface="仿宋_GB2312"/>
              </a:rPr>
              <a:t>的共同作用下，会发生共振吸收，也称</a:t>
            </a:r>
            <a:r>
              <a:rPr kumimoji="1" lang="zh-CN" altLang="en-US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仿宋_GB2312"/>
              </a:rPr>
              <a:t>回旋共振</a:t>
            </a:r>
            <a:r>
              <a:rPr kumimoji="1" lang="zh-CN" altLang="en-US" sz="2400" kern="1200" cap="none" spc="0" normalizeH="0" baseline="0" noProof="0" dirty="0">
                <a:latin typeface="+mn-ea"/>
                <a:ea typeface="+mn-ea"/>
                <a:cs typeface="仿宋_GB2312"/>
              </a:rPr>
              <a:t>。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4640263"/>
            <a:ext cx="3500438" cy="22177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8"/>
              <p:cNvSpPr txBox="1"/>
              <p:nvPr/>
            </p:nvSpPr>
            <p:spPr>
              <a:xfrm>
                <a:off x="5072063" y="4211638"/>
                <a:ext cx="3357562" cy="5032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时发生共振吸收</m:t>
                      </m:r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4211638"/>
                <a:ext cx="3357562" cy="50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6"/>
          <p:cNvGrpSpPr/>
          <p:nvPr/>
        </p:nvGrpSpPr>
        <p:grpSpPr>
          <a:xfrm>
            <a:off x="571500" y="1928813"/>
            <a:ext cx="3429000" cy="2471737"/>
            <a:chOff x="66812" y="1142984"/>
            <a:chExt cx="3647932" cy="2581725"/>
          </a:xfrm>
        </p:grpSpPr>
        <p:sp>
          <p:nvSpPr>
            <p:cNvPr id="17421" name="Line 6"/>
            <p:cNvSpPr/>
            <p:nvPr/>
          </p:nvSpPr>
          <p:spPr>
            <a:xfrm flipH="1">
              <a:off x="459898" y="1142984"/>
              <a:ext cx="879904" cy="795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7"/>
            <p:cNvSpPr/>
            <p:nvPr/>
          </p:nvSpPr>
          <p:spPr>
            <a:xfrm>
              <a:off x="459898" y="1938415"/>
              <a:ext cx="0" cy="1775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8"/>
            <p:cNvSpPr/>
            <p:nvPr/>
          </p:nvSpPr>
          <p:spPr>
            <a:xfrm>
              <a:off x="1339802" y="1142984"/>
              <a:ext cx="0" cy="1775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9"/>
            <p:cNvSpPr/>
            <p:nvPr/>
          </p:nvSpPr>
          <p:spPr>
            <a:xfrm flipH="1">
              <a:off x="459898" y="2919309"/>
              <a:ext cx="879904" cy="795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Oval 10"/>
            <p:cNvSpPr/>
            <p:nvPr/>
          </p:nvSpPr>
          <p:spPr>
            <a:xfrm>
              <a:off x="667605" y="1891019"/>
              <a:ext cx="465630" cy="107465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6" name="Line 11"/>
            <p:cNvSpPr/>
            <p:nvPr/>
          </p:nvSpPr>
          <p:spPr>
            <a:xfrm>
              <a:off x="926669" y="1891019"/>
              <a:ext cx="253585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7" name="Oval 12"/>
            <p:cNvSpPr/>
            <p:nvPr/>
          </p:nvSpPr>
          <p:spPr>
            <a:xfrm>
              <a:off x="822815" y="1844653"/>
              <a:ext cx="102713" cy="9273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8" name="Line 13"/>
            <p:cNvSpPr/>
            <p:nvPr/>
          </p:nvSpPr>
          <p:spPr>
            <a:xfrm>
              <a:off x="874172" y="1891019"/>
              <a:ext cx="1449388" cy="420383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9" name="Text Box 14"/>
            <p:cNvSpPr txBox="1"/>
            <p:nvPr/>
          </p:nvSpPr>
          <p:spPr>
            <a:xfrm>
              <a:off x="2323560" y="2171274"/>
              <a:ext cx="465630" cy="336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430" name="Arc 15"/>
            <p:cNvSpPr/>
            <p:nvPr/>
          </p:nvSpPr>
          <p:spPr>
            <a:xfrm>
              <a:off x="1547509" y="1891019"/>
              <a:ext cx="51356" cy="18752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Text Box 16"/>
            <p:cNvSpPr txBox="1"/>
            <p:nvPr/>
          </p:nvSpPr>
          <p:spPr>
            <a:xfrm>
              <a:off x="1651363" y="1764721"/>
              <a:ext cx="361776" cy="336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l-GR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θ</a:t>
              </a:r>
            </a:p>
          </p:txBody>
        </p:sp>
        <p:sp>
          <p:nvSpPr>
            <p:cNvPr id="17432" name="Line 17"/>
            <p:cNvSpPr/>
            <p:nvPr/>
          </p:nvSpPr>
          <p:spPr>
            <a:xfrm>
              <a:off x="874172" y="1891019"/>
              <a:ext cx="0" cy="4203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33" name="Line 18"/>
            <p:cNvSpPr/>
            <p:nvPr/>
          </p:nvSpPr>
          <p:spPr>
            <a:xfrm flipH="1">
              <a:off x="714348" y="2444653"/>
              <a:ext cx="164436" cy="3414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34" name="Text Box 19"/>
            <p:cNvSpPr txBox="1"/>
            <p:nvPr/>
          </p:nvSpPr>
          <p:spPr>
            <a:xfrm>
              <a:off x="875313" y="2125939"/>
              <a:ext cx="3629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</a:rPr>
                <a:t>f</a:t>
              </a:r>
            </a:p>
          </p:txBody>
        </p:sp>
        <p:sp>
          <p:nvSpPr>
            <p:cNvPr id="17435" name="Line 20"/>
            <p:cNvSpPr/>
            <p:nvPr/>
          </p:nvSpPr>
          <p:spPr>
            <a:xfrm flipH="1">
              <a:off x="512395" y="1892049"/>
              <a:ext cx="310420" cy="420383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36" name="Line 21"/>
            <p:cNvSpPr/>
            <p:nvPr/>
          </p:nvSpPr>
          <p:spPr>
            <a:xfrm>
              <a:off x="926669" y="1892049"/>
              <a:ext cx="1759808" cy="0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37" name="Text Box 22"/>
            <p:cNvSpPr txBox="1"/>
            <p:nvPr/>
          </p:nvSpPr>
          <p:spPr>
            <a:xfrm>
              <a:off x="1928794" y="1357286"/>
              <a:ext cx="82251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v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//</a:t>
              </a:r>
            </a:p>
          </p:txBody>
        </p:sp>
        <p:sp>
          <p:nvSpPr>
            <p:cNvPr id="17438" name="Text Box 23"/>
            <p:cNvSpPr txBox="1"/>
            <p:nvPr/>
          </p:nvSpPr>
          <p:spPr>
            <a:xfrm>
              <a:off x="66812" y="1665284"/>
              <a:ext cx="73132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v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┴</a:t>
              </a:r>
            </a:p>
          </p:txBody>
        </p:sp>
        <p:sp>
          <p:nvSpPr>
            <p:cNvPr id="17439" name="Text Box 24"/>
            <p:cNvSpPr txBox="1"/>
            <p:nvPr/>
          </p:nvSpPr>
          <p:spPr>
            <a:xfrm>
              <a:off x="771459" y="2498926"/>
              <a:ext cx="3104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0" name="Object 7"/>
                <p:cNvSpPr txBox="1"/>
                <p:nvPr/>
              </p:nvSpPr>
              <p:spPr>
                <a:xfrm>
                  <a:off x="3411171" y="1749861"/>
                  <a:ext cx="303573" cy="34207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4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440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171" y="1749861"/>
                  <a:ext cx="303573" cy="3420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1" name="Object 8"/>
                <p:cNvSpPr txBox="1"/>
                <p:nvPr/>
              </p:nvSpPr>
              <p:spPr>
                <a:xfrm>
                  <a:off x="2324701" y="2171274"/>
                  <a:ext cx="340093" cy="39771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441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701" y="2171274"/>
                  <a:ext cx="340093" cy="397715"/>
                </a:xfrm>
                <a:prstGeom prst="rect">
                  <a:avLst/>
                </a:prstGeom>
                <a:blipFill>
                  <a:blip r:embed="rId5"/>
                  <a:stretch>
                    <a:fillRect t="-4839" r="-7692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42" name="TextBox 35"/>
            <p:cNvSpPr txBox="1">
              <a:spLocks noChangeArrowheads="1"/>
            </p:cNvSpPr>
            <p:nvPr/>
          </p:nvSpPr>
          <p:spPr bwMode="auto">
            <a:xfrm>
              <a:off x="1142615" y="3306857"/>
              <a:ext cx="2072228" cy="4178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电子螺旋前进</a:t>
              </a:r>
            </a:p>
          </p:txBody>
        </p:sp>
      </p:grpSp>
      <p:pic>
        <p:nvPicPr>
          <p:cNvPr id="3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813" y="4572000"/>
            <a:ext cx="3330575" cy="219233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4"/>
              <p:cNvSpPr txBox="1"/>
              <p:nvPr/>
            </p:nvSpPr>
            <p:spPr>
              <a:xfrm>
                <a:off x="5081588" y="1928813"/>
                <a:ext cx="2946796" cy="5286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⊥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88" y="1928813"/>
                <a:ext cx="2946796" cy="528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"/>
              <p:cNvSpPr txBox="1"/>
              <p:nvPr/>
            </p:nvSpPr>
            <p:spPr>
              <a:xfrm>
                <a:off x="5075238" y="2428875"/>
                <a:ext cx="1457325" cy="9239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238" y="2428875"/>
                <a:ext cx="1457325" cy="9239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5"/>
              <p:cNvSpPr txBox="1"/>
              <p:nvPr/>
            </p:nvSpPr>
            <p:spPr>
              <a:xfrm>
                <a:off x="6500812" y="2655888"/>
                <a:ext cx="1527571" cy="5286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12" y="2655888"/>
                <a:ext cx="1527571" cy="528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6"/>
              <p:cNvSpPr txBox="1"/>
              <p:nvPr/>
            </p:nvSpPr>
            <p:spPr>
              <a:xfrm>
                <a:off x="5057775" y="3275013"/>
                <a:ext cx="2803525" cy="8683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回旋频率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c</m:t>
                          </m:r>
                        </m:sub>
                      </m:sSub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𝑞𝐵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5" y="3275013"/>
                <a:ext cx="2803525" cy="868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grpSp>
        <p:nvGrpSpPr>
          <p:cNvPr id="18435" name="Group 4"/>
          <p:cNvGrpSpPr/>
          <p:nvPr/>
        </p:nvGrpSpPr>
        <p:grpSpPr>
          <a:xfrm>
            <a:off x="923925" y="620713"/>
            <a:ext cx="2568575" cy="2106612"/>
            <a:chOff x="1791" y="1817"/>
            <a:chExt cx="1996" cy="2021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2426" y="2341"/>
              <a:ext cx="680" cy="1497"/>
            </a:xfrm>
            <a:prstGeom prst="ellipse">
              <a:avLst/>
            </a:prstGeom>
            <a:noFill/>
            <a:ln w="3175">
              <a:solidFill>
                <a:sysClr val="windowText" lastClr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789" y="3067"/>
              <a:ext cx="81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arrow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2789" y="1933"/>
              <a:ext cx="0" cy="113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arrow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2109" y="3067"/>
              <a:ext cx="680" cy="67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arrow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 flipV="1">
              <a:off x="2062" y="2250"/>
              <a:ext cx="727" cy="818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Arc 10"/>
            <p:cNvSpPr/>
            <p:nvPr/>
          </p:nvSpPr>
          <p:spPr bwMode="auto">
            <a:xfrm flipH="1">
              <a:off x="2608" y="2751"/>
              <a:ext cx="184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516" y="2478"/>
              <a:ext cx="444" cy="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l-GR" altLang="zh-CN" sz="1800" i="1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18446" name="Text Box 12"/>
            <p:cNvSpPr txBox="1"/>
            <p:nvPr/>
          </p:nvSpPr>
          <p:spPr>
            <a:xfrm>
              <a:off x="1791" y="1991"/>
              <a:ext cx="3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1801" y="3325"/>
              <a:ext cx="454" cy="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1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k</a:t>
              </a:r>
              <a:r>
                <a:rPr kumimoji="1" lang="en-US" altLang="zh-CN" sz="2800" b="0" kern="0" cap="none" spc="0" normalizeH="0" baseline="-2500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1" lang="en-US" altLang="zh-CN" sz="2800" b="0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333" y="2964"/>
              <a:ext cx="454" cy="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1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k</a:t>
              </a:r>
              <a:r>
                <a:rPr kumimoji="1" lang="en-US" altLang="zh-CN" sz="2800" b="0" kern="0" cap="none" spc="0" normalizeH="0" baseline="-2500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1" lang="en-US" altLang="zh-CN" sz="2800" b="0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789" y="1817"/>
              <a:ext cx="454" cy="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1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k</a:t>
              </a:r>
              <a:r>
                <a:rPr kumimoji="1" lang="en-US" altLang="zh-CN" sz="2800" b="0" kern="0" cap="none" spc="0" normalizeH="0" baseline="-2500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3</a:t>
              </a:r>
              <a:r>
                <a:rPr kumimoji="1" lang="en-US" altLang="zh-CN" sz="2800" b="0" kern="0" cap="none" spc="0" normalizeH="0" baseline="0" noProof="0" dirty="0">
                  <a:solidFill>
                    <a:srgbClr val="04617B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685" y="2726"/>
              <a:ext cx="143" cy="667"/>
            </a:xfrm>
            <a:prstGeom prst="ellipse">
              <a:avLst/>
            </a:prstGeom>
            <a:noFill/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2426" y="2840"/>
              <a:ext cx="680" cy="454"/>
            </a:xfrm>
            <a:prstGeom prst="ellipse">
              <a:avLst/>
            </a:prstGeom>
            <a:noFill/>
            <a:ln w="3175">
              <a:solidFill>
                <a:sysClr val="windowText" lastClr="00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530" name="Object 2"/>
              <p:cNvSpPr txBox="1"/>
              <p:nvPr/>
            </p:nvSpPr>
            <p:spPr>
              <a:xfrm>
                <a:off x="5401345" y="1412875"/>
                <a:ext cx="1258887" cy="9921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𝑞𝐵</m:t>
                          </m:r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53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45" y="1412875"/>
                <a:ext cx="1258887" cy="992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532" name="Object 3"/>
              <p:cNvSpPr txBox="1"/>
              <p:nvPr/>
            </p:nvSpPr>
            <p:spPr>
              <a:xfrm>
                <a:off x="1619250" y="5067300"/>
                <a:ext cx="5689054" cy="11699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</m:e>
                      </m:fun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𝜃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)(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53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5067300"/>
                <a:ext cx="5689054" cy="1169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533" name="Object 4"/>
              <p:cNvSpPr txBox="1"/>
              <p:nvPr/>
            </p:nvSpPr>
            <p:spPr>
              <a:xfrm>
                <a:off x="2783805" y="3212976"/>
                <a:ext cx="4308475" cy="11080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53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05" y="3212976"/>
                <a:ext cx="4308475" cy="1108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0" grpId="0"/>
      <p:bldP spid="320532" grpId="0"/>
      <p:bldP spid="3205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4" y="2643188"/>
            <a:ext cx="2930525" cy="300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半导体与外界作用：半导体与磁</a:t>
            </a:r>
          </a:p>
        </p:txBody>
      </p:sp>
      <p:sp>
        <p:nvSpPr>
          <p:cNvPr id="19460" name="Text Box 5"/>
          <p:cNvSpPr txBox="1"/>
          <p:nvPr/>
        </p:nvSpPr>
        <p:spPr>
          <a:xfrm>
            <a:off x="142875" y="928688"/>
            <a:ext cx="5400675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硅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回旋共振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实验现象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3138165" y="2700338"/>
            <a:ext cx="6005835" cy="492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B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[111]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方向，观察到一个吸收峰。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3138165" y="3486150"/>
            <a:ext cx="6005835" cy="492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B</a:t>
            </a:r>
            <a:r>
              <a:rPr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[110]</a:t>
            </a:r>
            <a:r>
              <a:rPr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方向，观察到两个吸收峰。</a:t>
            </a:r>
            <a:endParaRPr lang="zh-CN" altLang="en-US" sz="2600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3138165" y="4279900"/>
            <a:ext cx="6005835" cy="492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B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方向，观察到两个吸收峰。</a:t>
            </a:r>
            <a:endParaRPr lang="zh-CN" altLang="en-US" sz="2600" b="1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3138165" y="5080000"/>
            <a:ext cx="6116637" cy="492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B</a:t>
            </a:r>
            <a:r>
              <a:rPr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沿任意轴方向，观察到三个吸收峰。</a:t>
            </a:r>
            <a:endParaRPr lang="zh-CN" altLang="en-US" sz="2600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11"/>
          <p:cNvSpPr txBox="1"/>
          <p:nvPr/>
        </p:nvSpPr>
        <p:spPr>
          <a:xfrm>
            <a:off x="179388" y="1808163"/>
            <a:ext cx="76073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硅导带底附近等能面是沿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{100}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方向的旋转椭球面。</a:t>
            </a:r>
            <a:endParaRPr lang="zh-CN" altLang="en-US" sz="2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半导体与外界作用：半导体与力</a:t>
            </a:r>
          </a:p>
        </p:txBody>
      </p:sp>
      <p:grpSp>
        <p:nvGrpSpPr>
          <p:cNvPr id="20483" name="Group 5"/>
          <p:cNvGrpSpPr/>
          <p:nvPr/>
        </p:nvGrpSpPr>
        <p:grpSpPr>
          <a:xfrm>
            <a:off x="0" y="315913"/>
            <a:ext cx="3440113" cy="684212"/>
            <a:chOff x="0" y="315913"/>
            <a:chExt cx="3439576" cy="684195"/>
          </a:xfrm>
        </p:grpSpPr>
        <p:sp>
          <p:nvSpPr>
            <p:cNvPr id="20506" name="Oval 14"/>
            <p:cNvSpPr/>
            <p:nvPr/>
          </p:nvSpPr>
          <p:spPr>
            <a:xfrm>
              <a:off x="0" y="315913"/>
              <a:ext cx="3357554" cy="684195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91" name="Rectangle 15"/>
            <p:cNvSpPr>
              <a:spLocks noChangeArrowheads="1"/>
            </p:cNvSpPr>
            <p:nvPr/>
          </p:nvSpPr>
          <p:spPr bwMode="auto">
            <a:xfrm>
              <a:off x="206343" y="349249"/>
              <a:ext cx="3233233" cy="585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楷体_GB2312"/>
                </a:rPr>
                <a:t>半导体与力</a:t>
              </a:r>
            </a:p>
          </p:txBody>
        </p:sp>
      </p:grpSp>
      <p:sp>
        <p:nvSpPr>
          <p:cNvPr id="22" name="矩形 18"/>
          <p:cNvSpPr/>
          <p:nvPr/>
        </p:nvSpPr>
        <p:spPr>
          <a:xfrm>
            <a:off x="263525" y="1357313"/>
            <a:ext cx="6022975" cy="1714500"/>
          </a:xfrm>
          <a:prstGeom prst="rect">
            <a:avLst/>
          </a:prstGeom>
          <a:solidFill>
            <a:srgbClr val="10CF9B">
              <a:lumMod val="20000"/>
              <a:lumOff val="80000"/>
            </a:srgbClr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85750" y="1584325"/>
            <a:ext cx="10556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</a:t>
            </a:r>
          </a:p>
        </p:txBody>
      </p:sp>
      <p:sp>
        <p:nvSpPr>
          <p:cNvPr id="24" name="右箭头 5"/>
          <p:cNvSpPr/>
          <p:nvPr/>
        </p:nvSpPr>
        <p:spPr>
          <a:xfrm>
            <a:off x="1293813" y="1744663"/>
            <a:ext cx="936625" cy="71438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1293813" y="1384300"/>
            <a:ext cx="10175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施加力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2230438" y="1573213"/>
            <a:ext cx="18002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晶格间距变化</a:t>
            </a:r>
          </a:p>
        </p:txBody>
      </p:sp>
      <p:sp>
        <p:nvSpPr>
          <p:cNvPr id="27" name="右箭头 8"/>
          <p:cNvSpPr/>
          <p:nvPr/>
        </p:nvSpPr>
        <p:spPr>
          <a:xfrm>
            <a:off x="3957638" y="1725613"/>
            <a:ext cx="468313" cy="79375"/>
          </a:xfrm>
          <a:prstGeom prst="righ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386263" y="1555750"/>
            <a:ext cx="18049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周期势场变化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4386263" y="2303463"/>
            <a:ext cx="18764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能带结构变化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能谷间转移</a:t>
            </a:r>
          </a:p>
        </p:txBody>
      </p:sp>
      <p:sp>
        <p:nvSpPr>
          <p:cNvPr id="30" name="下箭头 12"/>
          <p:cNvSpPr/>
          <p:nvPr/>
        </p:nvSpPr>
        <p:spPr>
          <a:xfrm>
            <a:off x="5235575" y="1943100"/>
            <a:ext cx="71438" cy="420688"/>
          </a:xfrm>
          <a:prstGeom prst="down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左箭头 13"/>
          <p:cNvSpPr/>
          <p:nvPr/>
        </p:nvSpPr>
        <p:spPr>
          <a:xfrm>
            <a:off x="3836988" y="2600325"/>
            <a:ext cx="576263" cy="71438"/>
          </a:xfrm>
          <a:prstGeom prst="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2357438" y="2457450"/>
            <a:ext cx="15716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迁移率变化</a:t>
            </a:r>
          </a:p>
        </p:txBody>
      </p:sp>
      <p:sp>
        <p:nvSpPr>
          <p:cNvPr id="33" name="左箭头 16"/>
          <p:cNvSpPr/>
          <p:nvPr/>
        </p:nvSpPr>
        <p:spPr>
          <a:xfrm>
            <a:off x="1804988" y="2614613"/>
            <a:ext cx="576263" cy="71438"/>
          </a:xfrm>
          <a:prstGeom prst="left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17"/>
          <p:cNvSpPr txBox="1">
            <a:spLocks noChangeArrowheads="1"/>
          </p:cNvSpPr>
          <p:nvPr/>
        </p:nvSpPr>
        <p:spPr bwMode="auto">
          <a:xfrm>
            <a:off x="285750" y="2449513"/>
            <a:ext cx="1631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电阻率变化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ED386F-0138-4CE8-84A6-CD81ADC1B361}"/>
              </a:ext>
            </a:extLst>
          </p:cNvPr>
          <p:cNvGrpSpPr/>
          <p:nvPr/>
        </p:nvGrpSpPr>
        <p:grpSpPr>
          <a:xfrm>
            <a:off x="1011238" y="1955800"/>
            <a:ext cx="1301750" cy="503238"/>
            <a:chOff x="1011238" y="1955800"/>
            <a:chExt cx="1301750" cy="503238"/>
          </a:xfrm>
        </p:grpSpPr>
        <p:sp>
          <p:nvSpPr>
            <p:cNvPr id="35" name="下箭头 2"/>
            <p:cNvSpPr/>
            <p:nvPr/>
          </p:nvSpPr>
          <p:spPr>
            <a:xfrm>
              <a:off x="1011238" y="1955800"/>
              <a:ext cx="73025" cy="503238"/>
            </a:xfrm>
            <a:prstGeom prst="downArrow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1017588" y="2014538"/>
              <a:ext cx="1295400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压阻效应</a:t>
              </a:r>
            </a:p>
          </p:txBody>
        </p:sp>
      </p:grp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286500" y="1249363"/>
            <a:ext cx="2857500" cy="1938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应用：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半导体应变计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压敏二极管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压敏晶体管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压阻式压力传感器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压阻式加速度计传感器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142875" y="3500438"/>
            <a:ext cx="8786813" cy="136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压阻效应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是指半导体受到应力作用时，由于载流子迁移率的变化，使其电阻率发生变化的现象。它是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史密斯在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年对硅和锗的电阻率与应力变化特性测试中发现的。</a:t>
            </a:r>
            <a:endParaRPr lang="zh-CN" altLang="en-US" sz="2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"/>
              <p:cNvSpPr txBox="1"/>
              <p:nvPr/>
            </p:nvSpPr>
            <p:spPr>
              <a:xfrm>
                <a:off x="1173777" y="5129213"/>
                <a:ext cx="3561903" cy="7905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𝑎𝑏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   (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=1,2,3,4)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77" y="5129213"/>
                <a:ext cx="3561903" cy="790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7C40E43-F862-4CEE-9DC6-A7AC703606FB}"/>
              </a:ext>
            </a:extLst>
          </p:cNvPr>
          <p:cNvGrpSpPr/>
          <p:nvPr/>
        </p:nvGrpSpPr>
        <p:grpSpPr>
          <a:xfrm>
            <a:off x="1887538" y="5286375"/>
            <a:ext cx="6907212" cy="1174751"/>
            <a:chOff x="1887538" y="5286375"/>
            <a:chExt cx="6907212" cy="117475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D4C3E49-9A61-464B-A093-E5BF491973CB}"/>
                </a:ext>
              </a:extLst>
            </p:cNvPr>
            <p:cNvGrpSpPr/>
            <p:nvPr/>
          </p:nvGrpSpPr>
          <p:grpSpPr>
            <a:xfrm>
              <a:off x="1887538" y="5286375"/>
              <a:ext cx="755650" cy="808038"/>
              <a:chOff x="1887538" y="5286375"/>
              <a:chExt cx="755650" cy="808038"/>
            </a:xfrm>
          </p:grpSpPr>
          <p:sp>
            <p:nvSpPr>
              <p:cNvPr id="40" name="椭圆 21"/>
              <p:cNvSpPr/>
              <p:nvPr/>
            </p:nvSpPr>
            <p:spPr>
              <a:xfrm>
                <a:off x="1887538" y="5286375"/>
                <a:ext cx="357188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0000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1" name="直接连接符 23"/>
              <p:cNvCxnSpPr/>
              <p:nvPr/>
            </p:nvCxnSpPr>
            <p:spPr>
              <a:xfrm rot="300000">
                <a:off x="2122488" y="5808663"/>
                <a:ext cx="520700" cy="28575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2508250" y="5999163"/>
              <a:ext cx="6286500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压阻系数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，四阶张量，反映压阻效应的强弱。</a:t>
              </a:r>
            </a:p>
          </p:txBody>
        </p:sp>
      </p:grpSp>
      <p:sp>
        <p:nvSpPr>
          <p:cNvPr id="43" name="Text Box 24"/>
          <p:cNvSpPr txBox="1"/>
          <p:nvPr/>
        </p:nvSpPr>
        <p:spPr>
          <a:xfrm>
            <a:off x="5002213" y="5248582"/>
            <a:ext cx="39274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：应力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单位截面所受力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466850" y="42672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466850" y="35433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E0C0AC-8966-4729-BCEF-891E41E1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467435-339C-4333-9D95-A5E701872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7EBA1EB-7E72-475A-B3A3-4A7D947D6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9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Object 7"/>
              <p:cNvSpPr txBox="1"/>
              <p:nvPr/>
            </p:nvSpPr>
            <p:spPr>
              <a:xfrm>
                <a:off x="395038" y="3529935"/>
                <a:ext cx="8353426" cy="216081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半导体与半导体的结合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同质结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                              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、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4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高低结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异质结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、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、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ea typeface="+mn-ea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结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C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5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8" y="3529935"/>
                <a:ext cx="8353426" cy="216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Object 3"/>
              <p:cNvSpPr txBox="1"/>
              <p:nvPr/>
            </p:nvSpPr>
            <p:spPr>
              <a:xfrm>
                <a:off x="395536" y="5863232"/>
                <a:ext cx="7091833" cy="4460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超晶格→超高速、超高频电子器件，如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HMT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器件</m:t>
                      </m:r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63232"/>
                <a:ext cx="7091833" cy="446088"/>
              </a:xfrm>
              <a:prstGeom prst="rect">
                <a:avLst/>
              </a:prstGeom>
              <a:blipFill>
                <a:blip r:embed="rId3"/>
                <a:stretch>
                  <a:fillRect l="-774" b="-1506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864625D-8948-4E90-9AB3-D27D7E66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1EC30E-EA9F-4128-974E-FDE92CFA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9C1B1B9-37F5-4C53-9100-B66D096F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第五章  半导体结构理论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1466850" y="42672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1466850" y="282892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1466850" y="35433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0" grpId="1"/>
      <p:bldP spid="295941" grpId="0"/>
      <p:bldP spid="295942" grpId="0"/>
      <p:bldP spid="2959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140200" y="3559175"/>
            <a:ext cx="360363" cy="12954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3379788"/>
            <a:ext cx="34718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四种制备方法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24363" y="3833813"/>
            <a:ext cx="46450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结的形成：结区杂质浓度、空间电荷、电场、电势分布、结区宽度及电势差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27538" y="4597400"/>
            <a:ext cx="47164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结能带、势垒高度、载流子浓度分布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50B9B90-88AB-468D-AC1A-D940A84C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1BF86C0-CF25-43BD-A1DE-3C4D2919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E55FBFF-3E69-4B26-865A-F6EADE95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junction)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BACCBD1-3989-4145-BA88-ACED0D2C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71684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71685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71686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(pn junction)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140200" y="4221163"/>
            <a:ext cx="360363" cy="12954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4043363"/>
            <a:ext cx="29527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正偏、反偏</a:t>
            </a: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I-V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特性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24363" y="4657725"/>
            <a:ext cx="49720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I-V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整流特性、阈值电压、反向饱和电流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27538" y="5260975"/>
            <a:ext cx="26654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势垒、扩散电容</a:t>
            </a:r>
            <a:endParaRPr kumimoji="1" lang="en-US" sz="2000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72708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72709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72710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(pn junction)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140200" y="4941888"/>
            <a:ext cx="360363" cy="12954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4762500"/>
            <a:ext cx="47164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正向小、大电压、反偏的非理想因素</a:t>
            </a:r>
            <a:endParaRPr kumimoji="1" lang="en-US" sz="2000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24363" y="5378450"/>
            <a:ext cx="2740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雪崩、齐纳击穿</a:t>
            </a:r>
            <a:endParaRPr kumimoji="1" lang="en-US" sz="2000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27538" y="5981700"/>
            <a:ext cx="26654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结的遂穿效应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73732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73733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73734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(pn junction)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26634" name="Left Brace 10"/>
          <p:cNvSpPr/>
          <p:nvPr/>
        </p:nvSpPr>
        <p:spPr>
          <a:xfrm>
            <a:off x="4140200" y="3559175"/>
            <a:ext cx="360363" cy="12954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39" name="TextBox 12"/>
          <p:cNvSpPr txBox="1">
            <a:spLocks noChangeArrowheads="1"/>
          </p:cNvSpPr>
          <p:nvPr/>
        </p:nvSpPr>
        <p:spPr bwMode="auto">
          <a:xfrm>
            <a:off x="4427538" y="3379788"/>
            <a:ext cx="34718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四种制备方法</a:t>
            </a:r>
            <a:endParaRPr kumimoji="1" lang="en-US" sz="2000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740" name="TextBox 13"/>
          <p:cNvSpPr txBox="1">
            <a:spLocks noChangeArrowheads="1"/>
          </p:cNvSpPr>
          <p:nvPr/>
        </p:nvSpPr>
        <p:spPr bwMode="auto">
          <a:xfrm>
            <a:off x="4424363" y="3833813"/>
            <a:ext cx="46450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结的形成：结区杂质浓度、空间电荷、电场、电势分布、结区宽度及电势差</a:t>
            </a:r>
            <a:endParaRPr kumimoji="1" lang="en-US" sz="2000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3741" name="TextBox 14"/>
          <p:cNvSpPr txBox="1">
            <a:spLocks noChangeArrowheads="1"/>
          </p:cNvSpPr>
          <p:nvPr/>
        </p:nvSpPr>
        <p:spPr bwMode="auto">
          <a:xfrm>
            <a:off x="4427538" y="4597400"/>
            <a:ext cx="47164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结能带、势垒高度、载流子浓度分布</a:t>
            </a:r>
            <a:endParaRPr kumimoji="1" 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结：基本结构：制备方法</a:t>
            </a:r>
          </a:p>
        </p:txBody>
      </p:sp>
      <p:grpSp>
        <p:nvGrpSpPr>
          <p:cNvPr id="27651" name="Group 14"/>
          <p:cNvGrpSpPr/>
          <p:nvPr/>
        </p:nvGrpSpPr>
        <p:grpSpPr>
          <a:xfrm>
            <a:off x="0" y="315913"/>
            <a:ext cx="2555875" cy="684212"/>
            <a:chOff x="0" y="315913"/>
            <a:chExt cx="2715604" cy="684212"/>
          </a:xfrm>
        </p:grpSpPr>
        <p:sp>
          <p:nvSpPr>
            <p:cNvPr id="27659" name="Oval 14"/>
            <p:cNvSpPr/>
            <p:nvPr/>
          </p:nvSpPr>
          <p:spPr>
            <a:xfrm>
              <a:off x="0" y="315913"/>
              <a:ext cx="2643174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64" name="Rectangle 15"/>
            <p:cNvSpPr>
              <a:spLocks noChangeArrowheads="1"/>
            </p:cNvSpPr>
            <p:nvPr/>
          </p:nvSpPr>
          <p:spPr bwMode="auto">
            <a:xfrm>
              <a:off x="128190" y="349250"/>
              <a:ext cx="2587414" cy="5857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楷体_GB2312"/>
                </a:rPr>
                <a:t>基本结构</a:t>
              </a:r>
            </a:p>
          </p:txBody>
        </p:sp>
      </p:grpSp>
      <p:pic>
        <p:nvPicPr>
          <p:cNvPr id="276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785938"/>
            <a:ext cx="3643313" cy="2805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Text Box 5"/>
          <p:cNvSpPr txBox="1"/>
          <p:nvPr/>
        </p:nvSpPr>
        <p:spPr>
          <a:xfrm>
            <a:off x="5929313" y="4572000"/>
            <a:ext cx="24288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结基本结构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57213" y="2357438"/>
            <a:ext cx="47863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合金结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(Alloyed Junctions)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47688" y="3071813"/>
            <a:ext cx="47958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扩散结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(Diffused Junctions)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7213" y="3786188"/>
            <a:ext cx="4857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离子注入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(Ion Implantation)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7213" y="4500563"/>
            <a:ext cx="4857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外延生长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(Epitaxial Growth)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73075" y="1500188"/>
            <a:ext cx="2514600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kern="1200" cap="none" spc="0" normalizeH="0" baseline="0" noProof="0" dirty="0">
                <a:latin typeface="+mn-ea"/>
                <a:ea typeface="+mn-ea"/>
                <a:cs typeface="+mn-cs"/>
              </a:rPr>
              <a:t>制备方法：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结：基本结构：制备方法</a:t>
            </a:r>
          </a:p>
        </p:txBody>
      </p:sp>
      <p:sp>
        <p:nvSpPr>
          <p:cNvPr id="75779" name="Text Box 11"/>
          <p:cNvSpPr txBox="1">
            <a:spLocks noChangeArrowheads="1"/>
          </p:cNvSpPr>
          <p:nvPr/>
        </p:nvSpPr>
        <p:spPr bwMode="auto">
          <a:xfrm>
            <a:off x="428625" y="395288"/>
            <a:ext cx="47863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合金结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(Alloyed Junctions)</a:t>
            </a:r>
          </a:p>
        </p:txBody>
      </p:sp>
      <p:pic>
        <p:nvPicPr>
          <p:cNvPr id="21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888"/>
            <a:ext cx="9144000" cy="3221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B63905B-9D19-4FA8-A95D-E7ABB3C22181}"/>
              </a:ext>
            </a:extLst>
          </p:cNvPr>
          <p:cNvGrpSpPr/>
          <p:nvPr/>
        </p:nvGrpSpPr>
        <p:grpSpPr>
          <a:xfrm>
            <a:off x="2674938" y="1500188"/>
            <a:ext cx="1911350" cy="1316037"/>
            <a:chOff x="2674938" y="1500188"/>
            <a:chExt cx="1911350" cy="1316037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3643313" y="1958975"/>
              <a:ext cx="576263" cy="8572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Text Box 9"/>
            <p:cNvSpPr txBox="1"/>
            <p:nvPr/>
          </p:nvSpPr>
          <p:spPr>
            <a:xfrm>
              <a:off x="2674938" y="1500188"/>
              <a:ext cx="1911350" cy="461962"/>
            </a:xfrm>
            <a:prstGeom prst="rect">
              <a:avLst/>
            </a:prstGeom>
            <a:noFill/>
            <a:ln w="9525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Si-Al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熔融体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180013" y="3071813"/>
            <a:ext cx="1735138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降温结晶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214563" y="3068638"/>
            <a:ext cx="1000125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升温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结：基本结构：制备方法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428625" y="398463"/>
            <a:ext cx="47958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扩散结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(Diffused Junctions)</a:t>
            </a:r>
          </a:p>
        </p:txBody>
      </p:sp>
      <p:pic>
        <p:nvPicPr>
          <p:cNvPr id="44043" name="Picture 11" descr="C:\Users\lsy\Desktop\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3571875"/>
            <a:ext cx="7500937" cy="3214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4" name="Picture 12" descr="C:\Users\lsy\Desktop\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852488"/>
            <a:ext cx="7493000" cy="264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结：基本结构：制备方法</a:t>
            </a:r>
          </a:p>
        </p:txBody>
      </p:sp>
      <p:sp>
        <p:nvSpPr>
          <p:cNvPr id="77827" name="Text Box 12"/>
          <p:cNvSpPr txBox="1">
            <a:spLocks noChangeArrowheads="1"/>
          </p:cNvSpPr>
          <p:nvPr/>
        </p:nvSpPr>
        <p:spPr bwMode="auto">
          <a:xfrm>
            <a:off x="428625" y="398463"/>
            <a:ext cx="47958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离子注入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(Ion implantation)</a:t>
            </a:r>
          </a:p>
        </p:txBody>
      </p:sp>
      <p:pic>
        <p:nvPicPr>
          <p:cNvPr id="46088" name="Picture 8" descr="C:\Users\lsy\Desktop\Pic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929063"/>
            <a:ext cx="6858000" cy="2928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9" name="Picture 9" descr="C:\Users\lsy\Desktop\Pic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857250"/>
            <a:ext cx="6858000" cy="2989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71463" y="500063"/>
            <a:ext cx="6604000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结区</a:t>
            </a: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(Space charge region)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的形成：</a:t>
            </a:r>
          </a:p>
        </p:txBody>
      </p:sp>
      <p:pic>
        <p:nvPicPr>
          <p:cNvPr id="34" name="Picture 7" descr="半-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1357313"/>
            <a:ext cx="6319837" cy="3429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64"/>
          <p:cNvGrpSpPr/>
          <p:nvPr/>
        </p:nvGrpSpPr>
        <p:grpSpPr>
          <a:xfrm>
            <a:off x="500063" y="2103438"/>
            <a:ext cx="1357312" cy="981075"/>
            <a:chOff x="500063" y="2062336"/>
            <a:chExt cx="1357293" cy="980892"/>
          </a:xfrm>
        </p:grpSpPr>
        <p:grpSp>
          <p:nvGrpSpPr>
            <p:cNvPr id="31771" name="Group 62"/>
            <p:cNvGrpSpPr/>
            <p:nvPr/>
          </p:nvGrpSpPr>
          <p:grpSpPr>
            <a:xfrm>
              <a:off x="868702" y="2062336"/>
              <a:ext cx="537615" cy="419745"/>
              <a:chOff x="868702" y="2062336"/>
              <a:chExt cx="537615" cy="419745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293802" y="2062336"/>
                <a:ext cx="107948" cy="107930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 flipH="1">
                <a:off x="868358" y="2127411"/>
                <a:ext cx="431794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874708" y="2373428"/>
                <a:ext cx="109535" cy="107930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974718" y="2422631"/>
                <a:ext cx="431794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00063" y="2643253"/>
              <a:ext cx="1357293" cy="3999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D6009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漂移运动</a:t>
              </a:r>
              <a:endPara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63"/>
          <p:cNvGrpSpPr/>
          <p:nvPr/>
        </p:nvGrpSpPr>
        <p:grpSpPr>
          <a:xfrm>
            <a:off x="498475" y="3424238"/>
            <a:ext cx="1358900" cy="974725"/>
            <a:chOff x="468313" y="3500438"/>
            <a:chExt cx="1359063" cy="974715"/>
          </a:xfrm>
        </p:grpSpPr>
        <p:grpSp>
          <p:nvGrpSpPr>
            <p:cNvPr id="31765" name="Group 61"/>
            <p:cNvGrpSpPr/>
            <p:nvPr/>
          </p:nvGrpSpPr>
          <p:grpSpPr>
            <a:xfrm>
              <a:off x="815766" y="3500438"/>
              <a:ext cx="536220" cy="439605"/>
              <a:chOff x="943652" y="3576810"/>
              <a:chExt cx="536220" cy="439605"/>
            </a:xfrm>
          </p:grpSpPr>
          <p:sp>
            <p:nvSpPr>
              <p:cNvPr id="40" name="Oval 220"/>
              <p:cNvSpPr>
                <a:spLocks noChangeArrowheads="1"/>
              </p:cNvSpPr>
              <p:nvPr/>
            </p:nvSpPr>
            <p:spPr bwMode="auto">
              <a:xfrm>
                <a:off x="948667" y="3908593"/>
                <a:ext cx="107963" cy="107949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1" name="Oval 221"/>
              <p:cNvSpPr>
                <a:spLocks noChangeArrowheads="1"/>
              </p:cNvSpPr>
              <p:nvPr/>
            </p:nvSpPr>
            <p:spPr bwMode="auto">
              <a:xfrm>
                <a:off x="1358290" y="3576810"/>
                <a:ext cx="109551" cy="107949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" name="Line 222"/>
              <p:cNvSpPr>
                <a:spLocks noChangeShapeType="1"/>
              </p:cNvSpPr>
              <p:nvPr/>
            </p:nvSpPr>
            <p:spPr bwMode="auto">
              <a:xfrm>
                <a:off x="1048692" y="3968918"/>
                <a:ext cx="431852" cy="0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3" name="Line 223"/>
              <p:cNvSpPr>
                <a:spLocks noChangeShapeType="1"/>
              </p:cNvSpPr>
              <p:nvPr/>
            </p:nvSpPr>
            <p:spPr bwMode="auto">
              <a:xfrm flipH="1">
                <a:off x="943904" y="3637134"/>
                <a:ext cx="43185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39" name="Text Box 224"/>
            <p:cNvSpPr txBox="1">
              <a:spLocks noChangeArrowheads="1"/>
            </p:cNvSpPr>
            <p:nvPr/>
          </p:nvSpPr>
          <p:spPr bwMode="auto">
            <a:xfrm>
              <a:off x="468313" y="4078282"/>
              <a:ext cx="1359063" cy="3968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D6009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扩散运动</a:t>
              </a:r>
            </a:p>
          </p:txBody>
        </p:sp>
      </p:grpSp>
      <p:sp>
        <p:nvSpPr>
          <p:cNvPr id="48" name="Text Box 439"/>
          <p:cNvSpPr txBox="1"/>
          <p:nvPr/>
        </p:nvSpPr>
        <p:spPr>
          <a:xfrm>
            <a:off x="5895950" y="1629921"/>
            <a:ext cx="47625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+</a:t>
            </a:r>
          </a:p>
        </p:txBody>
      </p:sp>
      <p:sp>
        <p:nvSpPr>
          <p:cNvPr id="49" name="Text Box 440"/>
          <p:cNvSpPr txBox="1"/>
          <p:nvPr/>
        </p:nvSpPr>
        <p:spPr>
          <a:xfrm>
            <a:off x="4860032" y="1628800"/>
            <a:ext cx="33078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-</a:t>
            </a:r>
          </a:p>
        </p:txBody>
      </p:sp>
      <p:sp>
        <p:nvSpPr>
          <p:cNvPr id="50" name="Text Box 258"/>
          <p:cNvSpPr txBox="1">
            <a:spLocks noChangeArrowheads="1"/>
          </p:cNvSpPr>
          <p:nvPr/>
        </p:nvSpPr>
        <p:spPr bwMode="auto">
          <a:xfrm>
            <a:off x="4860032" y="1471768"/>
            <a:ext cx="156051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内建电场</a:t>
            </a:r>
            <a:r>
              <a:rPr kumimoji="0" lang="en-US" altLang="zh-CN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20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241"/>
          <p:cNvSpPr txBox="1">
            <a:spLocks noChangeArrowheads="1"/>
          </p:cNvSpPr>
          <p:nvPr/>
        </p:nvSpPr>
        <p:spPr bwMode="auto">
          <a:xfrm>
            <a:off x="142875" y="5429250"/>
            <a:ext cx="2376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刚接触，扩散</a:t>
            </a:r>
          </a:p>
        </p:txBody>
      </p:sp>
      <p:sp>
        <p:nvSpPr>
          <p:cNvPr id="54" name="Line 244"/>
          <p:cNvSpPr>
            <a:spLocks noChangeShapeType="1"/>
          </p:cNvSpPr>
          <p:nvPr/>
        </p:nvSpPr>
        <p:spPr bwMode="auto">
          <a:xfrm flipV="1">
            <a:off x="6330950" y="54737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" name="Text Box 246"/>
          <p:cNvSpPr txBox="1">
            <a:spLocks noChangeArrowheads="1"/>
          </p:cNvSpPr>
          <p:nvPr/>
        </p:nvSpPr>
        <p:spPr bwMode="auto">
          <a:xfrm>
            <a:off x="6548438" y="5857875"/>
            <a:ext cx="2524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达到动态平衡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zh-CN" altLang="en-US" sz="24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9177BA-8581-461D-9CF9-4A9A43B9FF8C}"/>
              </a:ext>
            </a:extLst>
          </p:cNvPr>
          <p:cNvGrpSpPr/>
          <p:nvPr/>
        </p:nvGrpSpPr>
        <p:grpSpPr>
          <a:xfrm>
            <a:off x="6416675" y="5429250"/>
            <a:ext cx="2298700" cy="461963"/>
            <a:chOff x="6416675" y="5429250"/>
            <a:chExt cx="2298700" cy="461963"/>
          </a:xfrm>
        </p:grpSpPr>
        <p:sp>
          <p:nvSpPr>
            <p:cNvPr id="53" name="Line 243"/>
            <p:cNvSpPr>
              <a:spLocks noChangeShapeType="1"/>
            </p:cNvSpPr>
            <p:nvPr/>
          </p:nvSpPr>
          <p:spPr bwMode="auto">
            <a:xfrm>
              <a:off x="6416675" y="5700713"/>
              <a:ext cx="685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" name="Text Box 247"/>
            <p:cNvSpPr txBox="1">
              <a:spLocks noChangeArrowheads="1"/>
            </p:cNvSpPr>
            <p:nvPr/>
          </p:nvSpPr>
          <p:spPr bwMode="auto">
            <a:xfrm>
              <a:off x="7000875" y="5429250"/>
              <a:ext cx="171450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扩散</a:t>
              </a:r>
              <a:r>
                <a:rPr kumimoji="0" lang="en-US" altLang="zh-CN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漂移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644AC2B-9934-4008-B3EC-FD80C350415A}"/>
              </a:ext>
            </a:extLst>
          </p:cNvPr>
          <p:cNvGrpSpPr/>
          <p:nvPr/>
        </p:nvGrpSpPr>
        <p:grpSpPr>
          <a:xfrm>
            <a:off x="2357438" y="5429250"/>
            <a:ext cx="2728913" cy="461963"/>
            <a:chOff x="2357438" y="5429250"/>
            <a:chExt cx="2728913" cy="461963"/>
          </a:xfrm>
        </p:grpSpPr>
        <p:sp>
          <p:nvSpPr>
            <p:cNvPr id="52" name="Line 242"/>
            <p:cNvSpPr>
              <a:spLocks noChangeShapeType="1"/>
            </p:cNvSpPr>
            <p:nvPr/>
          </p:nvSpPr>
          <p:spPr bwMode="auto">
            <a:xfrm>
              <a:off x="2357438" y="5703888"/>
              <a:ext cx="5048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8" name="Text Box 248"/>
            <p:cNvSpPr txBox="1">
              <a:spLocks noChangeArrowheads="1"/>
            </p:cNvSpPr>
            <p:nvPr/>
          </p:nvSpPr>
          <p:spPr bwMode="auto">
            <a:xfrm>
              <a:off x="2871788" y="5429250"/>
              <a:ext cx="2214563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建立内建电场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885089-C9E9-4CF1-B67C-B04E9B60FF2D}"/>
              </a:ext>
            </a:extLst>
          </p:cNvPr>
          <p:cNvGrpSpPr/>
          <p:nvPr/>
        </p:nvGrpSpPr>
        <p:grpSpPr>
          <a:xfrm>
            <a:off x="5000625" y="5467350"/>
            <a:ext cx="1579563" cy="461963"/>
            <a:chOff x="5000625" y="5467350"/>
            <a:chExt cx="1579563" cy="461963"/>
          </a:xfrm>
        </p:grpSpPr>
        <p:sp>
          <p:nvSpPr>
            <p:cNvPr id="55" name="Line 245"/>
            <p:cNvSpPr>
              <a:spLocks noChangeShapeType="1"/>
            </p:cNvSpPr>
            <p:nvPr/>
          </p:nvSpPr>
          <p:spPr bwMode="auto">
            <a:xfrm>
              <a:off x="5000625" y="5700713"/>
              <a:ext cx="609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9" name="Text Box 249"/>
            <p:cNvSpPr txBox="1">
              <a:spLocks noChangeArrowheads="1"/>
            </p:cNvSpPr>
            <p:nvPr/>
          </p:nvSpPr>
          <p:spPr bwMode="auto">
            <a:xfrm>
              <a:off x="5572125" y="5467350"/>
              <a:ext cx="1008063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漂移</a:t>
              </a:r>
            </a:p>
          </p:txBody>
        </p:sp>
      </p:grp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2500313" y="2100263"/>
            <a:ext cx="15001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型半导体</a:t>
            </a:r>
            <a:endParaRPr kumimoji="0" lang="zh-CN" altLang="en-US" sz="20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7358063" y="2071688"/>
            <a:ext cx="15001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型半导体</a:t>
            </a:r>
            <a:endParaRPr kumimoji="0" lang="zh-CN" altLang="en-US" sz="20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/>
      <p:bldP spid="49" grpId="0"/>
      <p:bldP spid="50" grpId="0"/>
      <p:bldP spid="51" grpId="0"/>
      <p:bldP spid="54" grpId="0" animBg="1"/>
      <p:bldP spid="56" grpId="0"/>
      <p:bldP spid="60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15" name="Picture 2" descr="半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76475"/>
            <a:ext cx="4662488" cy="3344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715000" y="4786313"/>
            <a:ext cx="13684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阻挡层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715000" y="3714750"/>
            <a:ext cx="27146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耗尽区</a:t>
            </a: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(Depletion region)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715000" y="2643188"/>
            <a:ext cx="28575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空间电荷区</a:t>
            </a:r>
            <a:endParaRPr kumimoji="0" lang="en-US" altLang="zh-CN" sz="2000" kern="0" cap="none" spc="0" normalizeH="0" baseline="0" noProof="0" dirty="0">
              <a:solidFill>
                <a:sysClr val="windowText" lastClr="000000"/>
              </a:solidFill>
              <a:latin typeface="+mn-ea"/>
              <a:ea typeface="+mn-ea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(Space charge region)</a:t>
            </a:r>
            <a:endParaRPr kumimoji="0" lang="zh-CN" altLang="en-US" sz="2000" kern="0" cap="none" spc="0" normalizeH="0" baseline="0" noProof="0" dirty="0">
              <a:solidFill>
                <a:sysClr val="windowText" lastClr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19100" y="523875"/>
            <a:ext cx="81534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型半导体和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型半导体接触在一起时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扩散和漂移这一对相反的运动最终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达到平衡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，相当于两个区之间没有电荷运动，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空间电荷区的厚度固定不变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。在两者的交界面处存在着一个过渡区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通常称为</a:t>
            </a:r>
            <a:r>
              <a:rPr kumimoji="0" lang="en-US" altLang="zh-CN" sz="2000" kern="0" cap="none" spc="0" normalizeH="0" baseline="0" noProof="0" dirty="0" err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pn</a:t>
            </a:r>
            <a:r>
              <a:rPr kumimoji="0" lang="zh-CN" altLang="en-US" sz="2000" kern="0" cap="none" spc="0" normalizeH="0" baseline="0" noProof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214438" y="4048125"/>
            <a:ext cx="2952750" cy="2238375"/>
            <a:chOff x="929" y="2614"/>
            <a:chExt cx="1860" cy="1410"/>
          </a:xfrm>
        </p:grpSpPr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H="1" flipV="1">
              <a:off x="929" y="2614"/>
              <a:ext cx="781" cy="116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2115" y="2614"/>
              <a:ext cx="674" cy="116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429" y="3736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中性区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第五章  半导体结构理论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1550" y="2857500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半导体与热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41550" y="4221163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半导体与磁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41550" y="3536950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半导体与光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41550" y="4905375"/>
            <a:ext cx="2786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半导体与力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4314825" y="3143250"/>
          <a:ext cx="4900613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4" imgW="3686175" imgH="2686050" progId="PBrush">
                  <p:embed/>
                </p:oleObj>
              </mc:Choice>
              <mc:Fallback>
                <p:oleObj r:id="rId4" imgW="3686175" imgH="2686050" progId="PBrush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4825" y="3143250"/>
                        <a:ext cx="4900613" cy="357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85750" y="785813"/>
            <a:ext cx="31686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缓变结</a:t>
            </a:r>
            <a:r>
              <a:rPr kumimoji="0" lang="zh-CN" altLang="en-US" sz="2400" kern="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与</a:t>
            </a:r>
            <a:r>
              <a:rPr kumimoji="0" lang="zh-CN" altLang="en-US" sz="2400" kern="0" cap="none" spc="0" normalizeH="0" baseline="0" noProof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突变结</a:t>
            </a:r>
          </a:p>
        </p:txBody>
      </p:sp>
      <p:pic>
        <p:nvPicPr>
          <p:cNvPr id="33797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38" y="619125"/>
            <a:ext cx="3352800" cy="258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6365875" y="3625850"/>
            <a:ext cx="2000250" cy="6461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合金结、高表面浓度的浅扩散结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3875" y="4587875"/>
            <a:ext cx="857250" cy="6461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深扩散结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339725" y="1577975"/>
            <a:ext cx="478631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合金结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(Alloyed Junctions)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344488" y="2211388"/>
            <a:ext cx="47958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扩散结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(Diffused Junctions)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339725" y="2825750"/>
            <a:ext cx="48577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离子注入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(Ion Implantation)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339725" y="3454400"/>
            <a:ext cx="48577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外延生长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(Epitaxial Growth)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EE1690-F18B-4534-85FF-472F6BDC9D1A}"/>
              </a:ext>
            </a:extLst>
          </p:cNvPr>
          <p:cNvGrpSpPr/>
          <p:nvPr/>
        </p:nvGrpSpPr>
        <p:grpSpPr>
          <a:xfrm>
            <a:off x="142875" y="3935413"/>
            <a:ext cx="4357688" cy="2193925"/>
            <a:chOff x="142875" y="3935413"/>
            <a:chExt cx="4357688" cy="2193925"/>
          </a:xfrm>
        </p:grpSpPr>
        <p:sp>
          <p:nvSpPr>
            <p:cNvPr id="23" name="TextBox 1"/>
            <p:cNvSpPr txBox="1">
              <a:spLocks noChangeArrowheads="1"/>
            </p:cNvSpPr>
            <p:nvPr/>
          </p:nvSpPr>
          <p:spPr bwMode="auto">
            <a:xfrm>
              <a:off x="142875" y="4805363"/>
              <a:ext cx="4357688" cy="13239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6FC6"/>
              </a:solidFill>
              <a:prstDash val="solid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外延生长过程中，衬底中的杂质会因为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高温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条件而扩散进入外延层中，外延层中总的杂质分布为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外掺杂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和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外扩散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共同形成的，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难以得到突变结。</a:t>
              </a:r>
            </a:p>
          </p:txBody>
        </p:sp>
        <p:sp>
          <p:nvSpPr>
            <p:cNvPr id="30" name="下箭头 5"/>
            <p:cNvSpPr/>
            <p:nvPr/>
          </p:nvSpPr>
          <p:spPr>
            <a:xfrm>
              <a:off x="2233613" y="3935413"/>
              <a:ext cx="180975" cy="792163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2A83BD7-E7DC-4C53-8002-FA7F25B317B3}"/>
                  </a:ext>
                </a:extLst>
              </p:cNvPr>
              <p:cNvSpPr txBox="1"/>
              <p:nvPr/>
            </p:nvSpPr>
            <p:spPr>
              <a:xfrm>
                <a:off x="4599090" y="1513027"/>
                <a:ext cx="2922587" cy="47667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A2A83BD7-E7DC-4C53-8002-FA7F25B3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090" y="1513027"/>
                <a:ext cx="2922587" cy="476671"/>
              </a:xfrm>
              <a:prstGeom prst="rect">
                <a:avLst/>
              </a:prstGeom>
              <a:blipFill>
                <a:blip r:embed="rId2"/>
                <a:stretch>
                  <a:fillRect l="-208" b="-384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48DACF5-DA1F-4CA7-BD23-9B3FB167AE61}"/>
              </a:ext>
            </a:extLst>
          </p:cNvPr>
          <p:cNvGrpSpPr/>
          <p:nvPr/>
        </p:nvGrpSpPr>
        <p:grpSpPr>
          <a:xfrm>
            <a:off x="1600006" y="1527448"/>
            <a:ext cx="5832404" cy="2609577"/>
            <a:chOff x="1816030" y="1527448"/>
            <a:chExt cx="5832404" cy="2609577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37" name="Object 13"/>
                <p:cNvSpPr txBox="1"/>
                <p:nvPr/>
              </p:nvSpPr>
              <p:spPr>
                <a:xfrm>
                  <a:off x="4725847" y="1527448"/>
                  <a:ext cx="2922587" cy="533400"/>
                </a:xfrm>
                <a:prstGeom prst="rect">
                  <a:avLst/>
                </a:prstGeom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 useBgFill="1">
              <p:nvSpPr>
                <p:cNvPr id="37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7" y="1527448"/>
                  <a:ext cx="2922587" cy="533400"/>
                </a:xfrm>
                <a:prstGeom prst="rect">
                  <a:avLst/>
                </a:prstGeom>
                <a:blipFill>
                  <a:blip r:embed="rId6"/>
                  <a:stretch>
                    <a:fillRect l="-209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114D0DE-7F19-4530-B0B7-652AC3531B9D}"/>
                  </a:ext>
                </a:extLst>
              </p:cNvPr>
              <p:cNvSpPr txBox="1"/>
              <p:nvPr/>
            </p:nvSpPr>
            <p:spPr>
              <a:xfrm>
                <a:off x="3916238" y="2457671"/>
                <a:ext cx="3248049" cy="837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200" kern="0" dirty="0">
                          <a:solidFill>
                            <a:sysClr val="windowText" lastClr="000000"/>
                          </a:solidFill>
                          <a:ea typeface="+mn-ea"/>
                          <a:cs typeface="Times New Roman" panose="02020603050405020304" pitchFamily="18" charset="0"/>
                        </a:rPr>
                        <m:t>泊松方程</m:t>
                      </m:r>
                      <m:r>
                        <m:rPr>
                          <m:nor/>
                        </m:rPr>
                        <a:rPr lang="en-US" altLang="zh-CN" sz="2200" b="1" i="0" kern="0" dirty="0" smtClean="0">
                          <a:solidFill>
                            <a:sysClr val="windowText" lastClr="000000"/>
                          </a:solidFill>
                          <a:ea typeface="+mn-ea"/>
                          <a:cs typeface="Times New Roman" panose="02020603050405020304" pitchFamily="18" charset="0"/>
                        </a:rPr>
                        <m:t>: </m:t>
                      </m:r>
                      <m:f>
                        <m:f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114D0DE-7F19-4530-B0B7-652AC353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38" y="2457671"/>
                <a:ext cx="3248049" cy="837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">
                <a:extLst>
                  <a:ext uri="{FF2B5EF4-FFF2-40B4-BE49-F238E27FC236}">
                    <a16:creationId xmlns:a16="http://schemas.microsoft.com/office/drawing/2014/main" id="{707BF27D-ED96-4334-9767-F0C6088DD6E2}"/>
                  </a:ext>
                </a:extLst>
              </p:cNvPr>
              <p:cNvSpPr txBox="1"/>
              <p:nvPr/>
            </p:nvSpPr>
            <p:spPr>
              <a:xfrm>
                <a:off x="5760659" y="3345944"/>
                <a:ext cx="1505227" cy="715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lang="en-US" altLang="zh-CN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200" b="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Object 2">
                <a:extLst>
                  <a:ext uri="{FF2B5EF4-FFF2-40B4-BE49-F238E27FC236}">
                    <a16:creationId xmlns:a16="http://schemas.microsoft.com/office/drawing/2014/main" id="{707BF27D-ED96-4334-9767-F0C6088D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59" y="3345944"/>
                <a:ext cx="1505227" cy="7152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28F8CD9-CA54-4987-9814-214A8BA00D3C}"/>
                  </a:ext>
                </a:extLst>
              </p:cNvPr>
              <p:cNvSpPr txBox="1"/>
              <p:nvPr/>
            </p:nvSpPr>
            <p:spPr>
              <a:xfrm>
                <a:off x="6742400" y="2810949"/>
                <a:ext cx="1944216" cy="10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altLang="zh-CN" sz="2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28F8CD9-CA54-4987-9814-214A8BA0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00" y="2810949"/>
                <a:ext cx="1944216" cy="1014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9BDE2F-10E0-4234-AE73-73F2E68AD2BE}"/>
                  </a:ext>
                </a:extLst>
              </p:cNvPr>
              <p:cNvSpPr txBox="1"/>
              <p:nvPr/>
            </p:nvSpPr>
            <p:spPr>
              <a:xfrm>
                <a:off x="3995936" y="4293096"/>
                <a:ext cx="2478089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𝜌</m:t>
                            </m:r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2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9BDE2F-10E0-4234-AE73-73F2E68AD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293096"/>
                <a:ext cx="2478089" cy="629531"/>
              </a:xfrm>
              <a:prstGeom prst="rect">
                <a:avLst/>
              </a:prstGeom>
              <a:blipFill>
                <a:blip r:embed="rId10"/>
                <a:stretch>
                  <a:fillRect l="-3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55C5DBA-910A-4FEB-B805-690A9853D172}"/>
                  </a:ext>
                </a:extLst>
              </p:cNvPr>
              <p:cNvSpPr txBox="1"/>
              <p:nvPr/>
            </p:nvSpPr>
            <p:spPr>
              <a:xfrm>
                <a:off x="6300192" y="4149080"/>
                <a:ext cx="1837211" cy="98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55C5DBA-910A-4FEB-B805-690A9853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149080"/>
                <a:ext cx="1837211" cy="980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B3EAC27-6943-4A75-816B-7D78CA1537F5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DC30D00-078F-45E3-852B-8907F60F772E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9" name="直接连接符 21">
                <a:extLst>
                  <a:ext uri="{FF2B5EF4-FFF2-40B4-BE49-F238E27FC236}">
                    <a16:creationId xmlns:a16="http://schemas.microsoft.com/office/drawing/2014/main" id="{D4D5E1C1-CF17-413A-9912-5779B95EE896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0" name="直接连接符 22">
                <a:extLst>
                  <a:ext uri="{FF2B5EF4-FFF2-40B4-BE49-F238E27FC236}">
                    <a16:creationId xmlns:a16="http://schemas.microsoft.com/office/drawing/2014/main" id="{D4815C38-6FC4-496E-A6F3-496ED3AF871E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7586DE7-C7F1-4237-8A3D-72AC12491C22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7586DE7-C7F1-4237-8A3D-72AC12491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12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151CE3-E13A-400F-93AA-1F1BBA75AAC5}"/>
                  </a:ext>
                </a:extLst>
              </p:cNvPr>
              <p:cNvSpPr txBox="1"/>
              <p:nvPr/>
            </p:nvSpPr>
            <p:spPr>
              <a:xfrm>
                <a:off x="4006096" y="5111739"/>
                <a:ext cx="3454833" cy="62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151CE3-E13A-400F-93AA-1F1BBA75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96" y="5111739"/>
                <a:ext cx="3454833" cy="621517"/>
              </a:xfrm>
              <a:prstGeom prst="rect">
                <a:avLst/>
              </a:prstGeom>
              <a:blipFill>
                <a:blip r:embed="rId13"/>
                <a:stretch>
                  <a:fillRect l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754408-B142-4B99-9EBA-A96FB3C43D7B}"/>
                  </a:ext>
                </a:extLst>
              </p:cNvPr>
              <p:cNvSpPr txBox="1"/>
              <p:nvPr/>
            </p:nvSpPr>
            <p:spPr>
              <a:xfrm>
                <a:off x="3997487" y="5838103"/>
                <a:ext cx="3454833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b="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754408-B142-4B99-9EBA-A96FB3C4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487" y="5838103"/>
                <a:ext cx="3454833" cy="615233"/>
              </a:xfrm>
              <a:prstGeom prst="rect">
                <a:avLst/>
              </a:prstGeom>
              <a:blipFill>
                <a:blip r:embed="rId14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30">
            <a:extLst>
              <a:ext uri="{FF2B5EF4-FFF2-40B4-BE49-F238E27FC236}">
                <a16:creationId xmlns:a16="http://schemas.microsoft.com/office/drawing/2014/main" id="{531EEF1F-766B-40F7-BDF4-83BAE5A30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71" y="4221088"/>
            <a:ext cx="3910643" cy="1107996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掺杂浓度高的一侧，空间电荷区域窄。所以空间电荷区主要在掺杂浓度低的一侧扩展。</a:t>
            </a:r>
          </a:p>
        </p:txBody>
      </p:sp>
      <p:pic>
        <p:nvPicPr>
          <p:cNvPr id="30" name="Picture 21" descr="C:\Users\lsy\Desktop\Picture2.png">
            <a:extLst>
              <a:ext uri="{FF2B5EF4-FFF2-40B4-BE49-F238E27FC236}">
                <a16:creationId xmlns:a16="http://schemas.microsoft.com/office/drawing/2014/main" id="{BD8F2830-F972-4410-BEC7-6B9F522F34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755" y="5373688"/>
            <a:ext cx="3529013" cy="144912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085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1" grpId="0"/>
      <p:bldP spid="41" grpId="1"/>
      <p:bldP spid="44" grpId="0"/>
      <p:bldP spid="45" grpId="0"/>
      <p:bldP spid="45" grpId="1"/>
      <p:bldP spid="5" grpId="0"/>
      <p:bldP spid="5" grpId="1"/>
      <p:bldP spid="47" grpId="0"/>
      <p:bldP spid="47" grpId="1"/>
      <p:bldP spid="51" grpId="0"/>
      <p:bldP spid="52" grpId="0"/>
      <p:bldP spid="25" grpId="0" animBg="1"/>
      <p:bldP spid="2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19575"/>
            <a:ext cx="3879602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">
                <a:extLst>
                  <a:ext uri="{FF2B5EF4-FFF2-40B4-BE49-F238E27FC236}">
                    <a16:creationId xmlns:a16="http://schemas.microsoft.com/office/drawing/2014/main" id="{707BF27D-ED96-4334-9767-F0C6088DD6E2}"/>
                  </a:ext>
                </a:extLst>
              </p:cNvPr>
              <p:cNvSpPr txBox="1"/>
              <p:nvPr/>
            </p:nvSpPr>
            <p:spPr>
              <a:xfrm>
                <a:off x="5760659" y="3345944"/>
                <a:ext cx="1505227" cy="715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lang="en-US" altLang="zh-CN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200" b="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Object 2">
                <a:extLst>
                  <a:ext uri="{FF2B5EF4-FFF2-40B4-BE49-F238E27FC236}">
                    <a16:creationId xmlns:a16="http://schemas.microsoft.com/office/drawing/2014/main" id="{707BF27D-ED96-4334-9767-F0C6088D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59" y="3345944"/>
                <a:ext cx="1505227" cy="715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151CE3-E13A-400F-93AA-1F1BBA75AAC5}"/>
                  </a:ext>
                </a:extLst>
              </p:cNvPr>
              <p:cNvSpPr txBox="1"/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F151CE3-E13A-400F-93AA-1F1BBA75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blipFill>
                <a:blip r:embed="rId7"/>
                <a:stretch>
                  <a:fillRect l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754408-B142-4B99-9EBA-A96FB3C43D7B}"/>
                  </a:ext>
                </a:extLst>
              </p:cNvPr>
              <p:cNvSpPr txBox="1"/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b="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4754408-B142-4B99-9EBA-A96FB3C4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blipFill>
                <a:blip r:embed="rId8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22">
            <a:extLst>
              <a:ext uri="{FF2B5EF4-FFF2-40B4-BE49-F238E27FC236}">
                <a16:creationId xmlns:a16="http://schemas.microsoft.com/office/drawing/2014/main" id="{0C933B41-8805-473C-A0E0-EE5050C1D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2408061"/>
            <a:ext cx="3047510" cy="25509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D9C2181-EF8C-4CD5-B217-E2C3C3857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3137550"/>
            <a:ext cx="2356047" cy="18730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BFF8C2-DC40-4A5F-ACA3-35B50FBBE79B}"/>
                  </a:ext>
                </a:extLst>
              </p:cNvPr>
              <p:cNvSpPr txBox="1"/>
              <p:nvPr/>
            </p:nvSpPr>
            <p:spPr>
              <a:xfrm>
                <a:off x="3995936" y="4169799"/>
                <a:ext cx="2825923" cy="48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𝐸𝑑𝑥</m:t>
                        </m:r>
                      </m:e>
                    </m:nary>
                  </m:oMath>
                </a14:m>
                <a:endParaRPr lang="zh-CN" altLang="en-US" sz="2200" b="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BFF8C2-DC40-4A5F-ACA3-35B50FBB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169799"/>
                <a:ext cx="2825923" cy="483337"/>
              </a:xfrm>
              <a:prstGeom prst="rect">
                <a:avLst/>
              </a:prstGeom>
              <a:blipFill>
                <a:blip r:embed="rId9"/>
                <a:stretch>
                  <a:fillRect l="-2808" t="-136709" b="-198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D0B5F9-6409-42F0-97FA-C42150BC5FB2}"/>
                  </a:ext>
                </a:extLst>
              </p:cNvPr>
              <p:cNvSpPr txBox="1"/>
              <p:nvPr/>
            </p:nvSpPr>
            <p:spPr>
              <a:xfrm>
                <a:off x="6156177" y="4005064"/>
                <a:ext cx="3020409" cy="783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zh-CN" sz="2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D0B5F9-6409-42F0-97FA-C42150BC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7" y="4005064"/>
                <a:ext cx="3020409" cy="7836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F288E25-1480-4163-91B8-834EFA8B3570}"/>
                  </a:ext>
                </a:extLst>
              </p:cNvPr>
              <p:cNvSpPr txBox="1"/>
              <p:nvPr/>
            </p:nvSpPr>
            <p:spPr>
              <a:xfrm>
                <a:off x="3995935" y="4653136"/>
                <a:ext cx="4176293" cy="61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200" b="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F288E25-1480-4163-91B8-834EFA8B3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5" y="4653136"/>
                <a:ext cx="4176293" cy="615233"/>
              </a:xfrm>
              <a:prstGeom prst="rect">
                <a:avLst/>
              </a:prstGeom>
              <a:blipFill>
                <a:blip r:embed="rId11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/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898B4D-2F1F-4FAC-A994-B2ED56BDBF71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F9161-E2B7-4BC2-ACCD-FCBE08FC2F4F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0" name="直接连接符 21">
                <a:extLst>
                  <a:ext uri="{FF2B5EF4-FFF2-40B4-BE49-F238E27FC236}">
                    <a16:creationId xmlns:a16="http://schemas.microsoft.com/office/drawing/2014/main" id="{EAA7607C-59B3-497D-953D-C8FFB0175BDF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22">
                <a:extLst>
                  <a:ext uri="{FF2B5EF4-FFF2-40B4-BE49-F238E27FC236}">
                    <a16:creationId xmlns:a16="http://schemas.microsoft.com/office/drawing/2014/main" id="{CA2D4865-FFD2-40A0-8687-409F8FA5DAEA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13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40C6D89-A56D-4E93-AF65-C45649E0BD79}"/>
                  </a:ext>
                </a:extLst>
              </p:cNvPr>
              <p:cNvSpPr txBox="1"/>
              <p:nvPr/>
            </p:nvSpPr>
            <p:spPr>
              <a:xfrm>
                <a:off x="3995936" y="6021288"/>
                <a:ext cx="4176293" cy="61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zh-CN" altLang="en-US" sz="2200" b="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40C6D89-A56D-4E93-AF65-C45649E0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6021288"/>
                <a:ext cx="4176293" cy="615233"/>
              </a:xfrm>
              <a:prstGeom prst="rect">
                <a:avLst/>
              </a:prstGeom>
              <a:blipFill>
                <a:blip r:embed="rId14"/>
                <a:stretch>
                  <a:fillRect l="-1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E4711A-D5AC-4352-9915-4F13F4910365}"/>
                  </a:ext>
                </a:extLst>
              </p:cNvPr>
              <p:cNvSpPr txBox="1"/>
              <p:nvPr/>
            </p:nvSpPr>
            <p:spPr>
              <a:xfrm>
                <a:off x="3995937" y="5323511"/>
                <a:ext cx="3528392" cy="64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b="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E4711A-D5AC-4352-9915-4F13F491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7" y="5323511"/>
                <a:ext cx="3528392" cy="645433"/>
              </a:xfrm>
              <a:prstGeom prst="rect">
                <a:avLst/>
              </a:prstGeom>
              <a:blipFill>
                <a:blip r:embed="rId15"/>
                <a:stretch>
                  <a:fillRect l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8EA86EF5-A833-49AC-9ABD-D4F5C79AFE15}"/>
              </a:ext>
            </a:extLst>
          </p:cNvPr>
          <p:cNvGrpSpPr/>
          <p:nvPr/>
        </p:nvGrpSpPr>
        <p:grpSpPr>
          <a:xfrm>
            <a:off x="1600006" y="1527448"/>
            <a:ext cx="4784656" cy="2609577"/>
            <a:chOff x="1816030" y="1527448"/>
            <a:chExt cx="4784656" cy="2609577"/>
          </a:xfrm>
        </p:grpSpPr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F32A3DAD-24E2-47F4-B2DD-D603F0909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B4F0CB7C-F6AB-4A6A-AD79-0050E4BBB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13">
                  <a:extLst>
                    <a:ext uri="{FF2B5EF4-FFF2-40B4-BE49-F238E27FC236}">
                      <a16:creationId xmlns:a16="http://schemas.microsoft.com/office/drawing/2014/main" id="{398AC5A9-C9E8-4CF0-9EEE-D678D6E133C4}"/>
                    </a:ext>
                  </a:extLst>
                </p:cNvPr>
                <p:cNvSpPr txBox="1"/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Object 13">
                  <a:extLst>
                    <a:ext uri="{FF2B5EF4-FFF2-40B4-BE49-F238E27FC236}">
                      <a16:creationId xmlns:a16="http://schemas.microsoft.com/office/drawing/2014/main" id="{398AC5A9-C9E8-4CF0-9EEE-D678D6E13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blipFill>
                  <a:blip r:embed="rId16"/>
                  <a:stretch>
                    <a:fillRect l="-32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0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4" grpId="0" animBg="1"/>
      <p:bldP spid="25" grpId="0" animBg="1"/>
      <p:bldP spid="27" grpId="0"/>
      <p:bldP spid="27" grpId="1"/>
      <p:bldP spid="30" grpId="0"/>
      <p:bldP spid="30" grpId="1"/>
      <p:bldP spid="31" grpId="0"/>
      <p:bldP spid="31" grpId="1"/>
      <p:bldP spid="3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19575"/>
            <a:ext cx="3879602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/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898B4D-2F1F-4FAC-A994-B2ED56BDBF71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F9161-E2B7-4BC2-ACCD-FCBE08FC2F4F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0" name="直接连接符 21">
                <a:extLst>
                  <a:ext uri="{FF2B5EF4-FFF2-40B4-BE49-F238E27FC236}">
                    <a16:creationId xmlns:a16="http://schemas.microsoft.com/office/drawing/2014/main" id="{EAA7607C-59B3-497D-953D-C8FFB0175BDF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22">
                <a:extLst>
                  <a:ext uri="{FF2B5EF4-FFF2-40B4-BE49-F238E27FC236}">
                    <a16:creationId xmlns:a16="http://schemas.microsoft.com/office/drawing/2014/main" id="{CA2D4865-FFD2-40A0-8687-409F8FA5DAEA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7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40C6D89-A56D-4E93-AF65-C45649E0BD79}"/>
                  </a:ext>
                </a:extLst>
              </p:cNvPr>
              <p:cNvSpPr txBox="1"/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zh-CN" altLang="en-US" sz="2200" b="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40C6D89-A56D-4E93-AF65-C45649E0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blipFill>
                <a:blip r:embed="rId8"/>
                <a:stretch>
                  <a:fillRect l="-1898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E4711A-D5AC-4352-9915-4F13F4910365}"/>
                  </a:ext>
                </a:extLst>
              </p:cNvPr>
              <p:cNvSpPr txBox="1"/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b="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E4711A-D5AC-4352-9915-4F13F491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blipFill>
                <a:blip r:embed="rId9"/>
                <a:stretch>
                  <a:fillRect l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8">
            <a:extLst>
              <a:ext uri="{FF2B5EF4-FFF2-40B4-BE49-F238E27FC236}">
                <a16:creationId xmlns:a16="http://schemas.microsoft.com/office/drawing/2014/main" id="{AFE33635-40C9-4C1D-B5EA-B6CEAB9895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113" y="5507038"/>
            <a:ext cx="3879602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Line 22">
            <a:extLst>
              <a:ext uri="{FF2B5EF4-FFF2-40B4-BE49-F238E27FC236}">
                <a16:creationId xmlns:a16="http://schemas.microsoft.com/office/drawing/2014/main" id="{532CB87B-F5A1-4EB0-BD59-3D2F3C1D4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3828133"/>
            <a:ext cx="3043144" cy="25897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F446A85B-CD43-4284-8078-5F5B9FD8E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4481016"/>
            <a:ext cx="2354384" cy="129771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63C197F-F68C-4A78-95D4-B454BB22D8BC}"/>
                  </a:ext>
                </a:extLst>
              </p:cNvPr>
              <p:cNvSpPr txBox="1"/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63C197F-F68C-4A78-95D4-B454BB22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blipFill>
                <a:blip r:embed="rId11"/>
                <a:stretch>
                  <a:fillRect l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5B889BD-2A6F-4DF2-BD4A-2991BD653E92}"/>
                  </a:ext>
                </a:extLst>
              </p:cNvPr>
              <p:cNvSpPr txBox="1"/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b="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5B889BD-2A6F-4DF2-BD4A-2991BD65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blipFill>
                <a:blip r:embed="rId12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2">
            <a:extLst>
              <a:ext uri="{FF2B5EF4-FFF2-40B4-BE49-F238E27FC236}">
                <a16:creationId xmlns:a16="http://schemas.microsoft.com/office/drawing/2014/main" id="{36A519F4-48D6-4EA8-8545-A4DF54C52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2408061"/>
            <a:ext cx="3047510" cy="25509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F6500FCB-414B-4667-B7F7-66C76C4C01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3137550"/>
            <a:ext cx="2356047" cy="18730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A2AE7D-A3F5-4194-8062-8C2C20C059C6}"/>
              </a:ext>
            </a:extLst>
          </p:cNvPr>
          <p:cNvGrpSpPr/>
          <p:nvPr/>
        </p:nvGrpSpPr>
        <p:grpSpPr>
          <a:xfrm>
            <a:off x="1600006" y="1527448"/>
            <a:ext cx="4784656" cy="2609577"/>
            <a:chOff x="1816030" y="1527448"/>
            <a:chExt cx="4784656" cy="2609577"/>
          </a:xfrm>
        </p:grpSpPr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C9743944-AD24-4D54-8E4C-47A941E8F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A28C9483-F2B6-4903-948B-27F1A8AFC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/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32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A7C5A3E4-2590-4D11-9C13-9D0EF02C5DF3}"/>
              </a:ext>
            </a:extLst>
          </p:cNvPr>
          <p:cNvSpPr/>
          <p:nvPr/>
        </p:nvSpPr>
        <p:spPr bwMode="auto">
          <a:xfrm>
            <a:off x="1963468" y="6021288"/>
            <a:ext cx="144000" cy="144016"/>
          </a:xfrm>
          <a:prstGeom prst="ellips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4F2FE8CA-EF40-4D4B-BE9B-2E5B899BF3A0}"/>
                  </a:ext>
                </a:extLst>
              </p:cNvPr>
              <p:cNvSpPr txBox="1"/>
              <p:nvPr/>
            </p:nvSpPr>
            <p:spPr>
              <a:xfrm>
                <a:off x="4860032" y="4965594"/>
                <a:ext cx="3878429" cy="7676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4F2FE8CA-EF40-4D4B-BE9B-2E5B899B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965594"/>
                <a:ext cx="3878429" cy="7676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36" name="Object 6">
                <a:extLst>
                  <a:ext uri="{FF2B5EF4-FFF2-40B4-BE49-F238E27FC236}">
                    <a16:creationId xmlns:a16="http://schemas.microsoft.com/office/drawing/2014/main" id="{C22C22F1-3156-4F50-A688-9CE1DC2F7737}"/>
                  </a:ext>
                </a:extLst>
              </p:cNvPr>
              <p:cNvSpPr txBox="1"/>
              <p:nvPr/>
            </p:nvSpPr>
            <p:spPr>
              <a:xfrm>
                <a:off x="4716016" y="4934520"/>
                <a:ext cx="3983700" cy="767662"/>
              </a:xfrm>
              <a:prstGeom prst="rect">
                <a:avLst/>
              </a:prstGeom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 useBgFill="1">
            <p:nvSpPr>
              <p:cNvPr id="36" name="Object 6">
                <a:extLst>
                  <a:ext uri="{FF2B5EF4-FFF2-40B4-BE49-F238E27FC236}">
                    <a16:creationId xmlns:a16="http://schemas.microsoft.com/office/drawing/2014/main" id="{C22C22F1-3156-4F50-A688-9CE1DC2F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934520"/>
                <a:ext cx="3983700" cy="767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43" grpId="0" animBg="1"/>
      <p:bldP spid="43" grpId="1" animBg="1"/>
      <p:bldP spid="45" grpId="0" animBg="1"/>
      <p:bldP spid="45" grpId="1" animBg="1"/>
      <p:bldP spid="50" grpId="0"/>
      <p:bldP spid="55" grpId="0"/>
      <p:bldP spid="56" grpId="0" animBg="1"/>
      <p:bldP spid="57" grpId="0" animBg="1"/>
      <p:bldP spid="30" grpId="0" animBg="1"/>
      <p:bldP spid="35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19575"/>
            <a:ext cx="3879602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/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898B4D-2F1F-4FAC-A994-B2ED56BDBF71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F9161-E2B7-4BC2-ACCD-FCBE08FC2F4F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0" name="直接连接符 21">
                <a:extLst>
                  <a:ext uri="{FF2B5EF4-FFF2-40B4-BE49-F238E27FC236}">
                    <a16:creationId xmlns:a16="http://schemas.microsoft.com/office/drawing/2014/main" id="{EAA7607C-59B3-497D-953D-C8FFB0175BDF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22">
                <a:extLst>
                  <a:ext uri="{FF2B5EF4-FFF2-40B4-BE49-F238E27FC236}">
                    <a16:creationId xmlns:a16="http://schemas.microsoft.com/office/drawing/2014/main" id="{CA2D4865-FFD2-40A0-8687-409F8FA5DAEA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7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8">
            <a:extLst>
              <a:ext uri="{FF2B5EF4-FFF2-40B4-BE49-F238E27FC236}">
                <a16:creationId xmlns:a16="http://schemas.microsoft.com/office/drawing/2014/main" id="{AFE33635-40C9-4C1D-B5EA-B6CEAB989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13" y="5507038"/>
            <a:ext cx="3879602" cy="1279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A2AE7D-A3F5-4194-8062-8C2C20C059C6}"/>
              </a:ext>
            </a:extLst>
          </p:cNvPr>
          <p:cNvGrpSpPr/>
          <p:nvPr/>
        </p:nvGrpSpPr>
        <p:grpSpPr>
          <a:xfrm>
            <a:off x="1600006" y="1527448"/>
            <a:ext cx="4784656" cy="2609577"/>
            <a:chOff x="1816030" y="1527448"/>
            <a:chExt cx="4784656" cy="2609577"/>
          </a:xfrm>
        </p:grpSpPr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C9743944-AD24-4D54-8E4C-47A941E8F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A28C9483-F2B6-4903-948B-27F1A8AFC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/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32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A7C5A3E4-2590-4D11-9C13-9D0EF02C5DF3}"/>
              </a:ext>
            </a:extLst>
          </p:cNvPr>
          <p:cNvSpPr/>
          <p:nvPr/>
        </p:nvSpPr>
        <p:spPr bwMode="auto">
          <a:xfrm>
            <a:off x="1963468" y="6021288"/>
            <a:ext cx="144000" cy="144016"/>
          </a:xfrm>
          <a:prstGeom prst="ellips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4F2FE8CA-EF40-4D4B-BE9B-2E5B899BF3A0}"/>
                  </a:ext>
                </a:extLst>
              </p:cNvPr>
              <p:cNvSpPr txBox="1"/>
              <p:nvPr/>
            </p:nvSpPr>
            <p:spPr>
              <a:xfrm>
                <a:off x="4860032" y="4965594"/>
                <a:ext cx="3878429" cy="7676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Object 6">
                <a:extLst>
                  <a:ext uri="{FF2B5EF4-FFF2-40B4-BE49-F238E27FC236}">
                    <a16:creationId xmlns:a16="http://schemas.microsoft.com/office/drawing/2014/main" id="{4F2FE8CA-EF40-4D4B-BE9B-2E5B899BF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965594"/>
                <a:ext cx="3878429" cy="7676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36" name="Object 6">
                <a:extLst>
                  <a:ext uri="{FF2B5EF4-FFF2-40B4-BE49-F238E27FC236}">
                    <a16:creationId xmlns:a16="http://schemas.microsoft.com/office/drawing/2014/main" id="{C22C22F1-3156-4F50-A688-9CE1DC2F7737}"/>
                  </a:ext>
                </a:extLst>
              </p:cNvPr>
              <p:cNvSpPr txBox="1"/>
              <p:nvPr/>
            </p:nvSpPr>
            <p:spPr>
              <a:xfrm>
                <a:off x="4716016" y="4934520"/>
                <a:ext cx="3983700" cy="767662"/>
              </a:xfrm>
              <a:prstGeom prst="rect">
                <a:avLst/>
              </a:prstGeom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 useBgFill="1">
            <p:nvSpPr>
              <p:cNvPr id="36" name="Object 6">
                <a:extLst>
                  <a:ext uri="{FF2B5EF4-FFF2-40B4-BE49-F238E27FC236}">
                    <a16:creationId xmlns:a16="http://schemas.microsoft.com/office/drawing/2014/main" id="{C22C22F1-3156-4F50-A688-9CE1DC2F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934520"/>
                <a:ext cx="3983700" cy="767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32383AA1-90AD-4DCD-9838-2ED7F1D2BDBB}"/>
                  </a:ext>
                </a:extLst>
              </p:cNvPr>
              <p:cNvSpPr txBox="1"/>
              <p:nvPr/>
            </p:nvSpPr>
            <p:spPr>
              <a:xfrm>
                <a:off x="6594549" y="1528216"/>
                <a:ext cx="1793875" cy="5318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" name="Object 4">
                <a:extLst>
                  <a:ext uri="{FF2B5EF4-FFF2-40B4-BE49-F238E27FC236}">
                    <a16:creationId xmlns:a16="http://schemas.microsoft.com/office/drawing/2014/main" id="{32383AA1-90AD-4DCD-9838-2ED7F1D2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49" y="1528216"/>
                <a:ext cx="1793875" cy="531813"/>
              </a:xfrm>
              <a:prstGeom prst="rect">
                <a:avLst/>
              </a:prstGeom>
              <a:blipFill>
                <a:blip r:embed="rId16"/>
                <a:stretch>
                  <a:fillRect l="-34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5">
                <a:extLst>
                  <a:ext uri="{FF2B5EF4-FFF2-40B4-BE49-F238E27FC236}">
                    <a16:creationId xmlns:a16="http://schemas.microsoft.com/office/drawing/2014/main" id="{753566F0-8634-4A0A-A071-662DB8FD6557}"/>
                  </a:ext>
                </a:extLst>
              </p:cNvPr>
              <p:cNvSpPr txBox="1"/>
              <p:nvPr/>
            </p:nvSpPr>
            <p:spPr>
              <a:xfrm>
                <a:off x="6541963" y="3212975"/>
                <a:ext cx="2422525" cy="9461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Object 5">
                <a:extLst>
                  <a:ext uri="{FF2B5EF4-FFF2-40B4-BE49-F238E27FC236}">
                    <a16:creationId xmlns:a16="http://schemas.microsoft.com/office/drawing/2014/main" id="{753566F0-8634-4A0A-A071-662DB8FD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63" y="3212975"/>
                <a:ext cx="2422525" cy="9461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id="{2C52278A-4EF7-462B-8C67-E00CFBAAF8A5}"/>
                  </a:ext>
                </a:extLst>
              </p:cNvPr>
              <p:cNvSpPr txBox="1"/>
              <p:nvPr/>
            </p:nvSpPr>
            <p:spPr>
              <a:xfrm>
                <a:off x="4054003" y="3212976"/>
                <a:ext cx="2462213" cy="9509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id="{2C52278A-4EF7-462B-8C67-E00CFBAA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03" y="3212976"/>
                <a:ext cx="2462213" cy="95091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下箭头 5">
            <a:extLst>
              <a:ext uri="{FF2B5EF4-FFF2-40B4-BE49-F238E27FC236}">
                <a16:creationId xmlns:a16="http://schemas.microsoft.com/office/drawing/2014/main" id="{99155257-1941-4D27-A32A-D0AEB89383E7}"/>
              </a:ext>
            </a:extLst>
          </p:cNvPr>
          <p:cNvSpPr/>
          <p:nvPr/>
        </p:nvSpPr>
        <p:spPr>
          <a:xfrm>
            <a:off x="6350097" y="2060848"/>
            <a:ext cx="180975" cy="1188000"/>
          </a:xfrm>
          <a:prstGeom prst="downArrow">
            <a:avLst/>
          </a:prstGeom>
          <a:solidFill>
            <a:srgbClr val="FFFF00"/>
          </a:solidFill>
          <a:ln w="31750">
            <a:solidFill>
              <a:srgbClr val="FF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4" name="Straight Arrow Connector 22">
            <a:extLst>
              <a:ext uri="{FF2B5EF4-FFF2-40B4-BE49-F238E27FC236}">
                <a16:creationId xmlns:a16="http://schemas.microsoft.com/office/drawing/2014/main" id="{0FBFEEC8-AF32-40C6-959C-BA66238C0145}"/>
              </a:ext>
            </a:extLst>
          </p:cNvPr>
          <p:cNvCxnSpPr>
            <a:cxnSpLocks/>
          </p:cNvCxnSpPr>
          <p:nvPr/>
        </p:nvCxnSpPr>
        <p:spPr bwMode="auto">
          <a:xfrm>
            <a:off x="4427985" y="3861048"/>
            <a:ext cx="2166564" cy="1296144"/>
          </a:xfrm>
          <a:prstGeom prst="straightConnector1">
            <a:avLst/>
          </a:prstGeom>
          <a:solidFill>
            <a:srgbClr val="2FF7C3"/>
          </a:solidFill>
          <a:ln w="1016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Straight Arrow Connector 26">
            <a:extLst>
              <a:ext uri="{FF2B5EF4-FFF2-40B4-BE49-F238E27FC236}">
                <a16:creationId xmlns:a16="http://schemas.microsoft.com/office/drawing/2014/main" id="{592A20FD-73B0-412D-9829-5C2EBFC75C75}"/>
              </a:ext>
            </a:extLst>
          </p:cNvPr>
          <p:cNvCxnSpPr>
            <a:cxnSpLocks/>
          </p:cNvCxnSpPr>
          <p:nvPr/>
        </p:nvCxnSpPr>
        <p:spPr bwMode="auto">
          <a:xfrm>
            <a:off x="6897015" y="3861048"/>
            <a:ext cx="676475" cy="1296144"/>
          </a:xfrm>
          <a:prstGeom prst="straightConnector1">
            <a:avLst/>
          </a:prstGeom>
          <a:solidFill>
            <a:srgbClr val="2FF7C3"/>
          </a:solidFill>
          <a:ln w="1016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/>
              <p:nvPr/>
            </p:nvSpPr>
            <p:spPr>
              <a:xfrm>
                <a:off x="4680605" y="5701015"/>
                <a:ext cx="4202043" cy="96834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05" y="5701015"/>
                <a:ext cx="4202043" cy="9683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5B1FEE6-019E-40A4-B169-878060C2E663}"/>
              </a:ext>
            </a:extLst>
          </p:cNvPr>
          <p:cNvGrpSpPr/>
          <p:nvPr/>
        </p:nvGrpSpPr>
        <p:grpSpPr>
          <a:xfrm>
            <a:off x="1234591" y="6070448"/>
            <a:ext cx="1465201" cy="547584"/>
            <a:chOff x="1234591" y="6070448"/>
            <a:chExt cx="1465201" cy="54758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A68EAB-3E34-44BD-BD79-985DF64ED425}"/>
                </a:ext>
              </a:extLst>
            </p:cNvPr>
            <p:cNvGrpSpPr/>
            <p:nvPr/>
          </p:nvGrpSpPr>
          <p:grpSpPr>
            <a:xfrm>
              <a:off x="1234591" y="6327760"/>
              <a:ext cx="1404871" cy="290272"/>
              <a:chOff x="1234591" y="6342048"/>
              <a:chExt cx="1404871" cy="290272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3DBB784-7F8F-4C46-AADF-DAB827A8AC8D}"/>
                  </a:ext>
                </a:extLst>
              </p:cNvPr>
              <p:cNvGrpSpPr/>
              <p:nvPr/>
            </p:nvGrpSpPr>
            <p:grpSpPr>
              <a:xfrm>
                <a:off x="1239966" y="6342048"/>
                <a:ext cx="1399496" cy="290272"/>
                <a:chOff x="1516062" y="6350680"/>
                <a:chExt cx="1335981" cy="202731"/>
              </a:xfrm>
            </p:grpSpPr>
            <p:cxnSp>
              <p:nvCxnSpPr>
                <p:cNvPr id="48" name="直接连接符 21">
                  <a:extLst>
                    <a:ext uri="{FF2B5EF4-FFF2-40B4-BE49-F238E27FC236}">
                      <a16:creationId xmlns:a16="http://schemas.microsoft.com/office/drawing/2014/main" id="{D2C9833C-F5F2-4B90-8E0B-20E48EBB3CD3}"/>
                    </a:ext>
                  </a:extLst>
                </p:cNvPr>
                <p:cNvCxnSpPr/>
                <p:nvPr/>
              </p:nvCxnSpPr>
              <p:spPr>
                <a:xfrm rot="5400000">
                  <a:off x="1416284" y="6452045"/>
                  <a:ext cx="201144" cy="1587"/>
                </a:xfrm>
                <a:prstGeom prst="line">
                  <a:avLst/>
                </a:prstGeom>
                <a:ln w="38100" cap="flat" cmpd="sng">
                  <a:solidFill>
                    <a:srgbClr val="C00000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直接连接符 22">
                  <a:extLst>
                    <a:ext uri="{FF2B5EF4-FFF2-40B4-BE49-F238E27FC236}">
                      <a16:creationId xmlns:a16="http://schemas.microsoft.com/office/drawing/2014/main" id="{305776B9-6EAA-4837-995F-0B3C38470FDE}"/>
                    </a:ext>
                  </a:extLst>
                </p:cNvPr>
                <p:cNvCxnSpPr/>
                <p:nvPr/>
              </p:nvCxnSpPr>
              <p:spPr>
                <a:xfrm rot="5400000">
                  <a:off x="2750677" y="6450458"/>
                  <a:ext cx="201144" cy="1588"/>
                </a:xfrm>
                <a:prstGeom prst="line">
                  <a:avLst/>
                </a:prstGeom>
                <a:ln w="38100" cap="flat" cmpd="sng">
                  <a:solidFill>
                    <a:srgbClr val="C00000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" name="箭头: 左右 1">
                <a:extLst>
                  <a:ext uri="{FF2B5EF4-FFF2-40B4-BE49-F238E27FC236}">
                    <a16:creationId xmlns:a16="http://schemas.microsoft.com/office/drawing/2014/main" id="{852E22D6-EC09-491E-8F52-FE8D45E50876}"/>
                  </a:ext>
                </a:extLst>
              </p:cNvPr>
              <p:cNvSpPr/>
              <p:nvPr/>
            </p:nvSpPr>
            <p:spPr bwMode="auto">
              <a:xfrm>
                <a:off x="1234591" y="6446418"/>
                <a:ext cx="1404000" cy="144000"/>
              </a:xfrm>
              <a:prstGeom prst="leftRight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3200" b="1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7240D3-3061-4274-8BE6-D21A9F532994}"/>
                </a:ext>
              </a:extLst>
            </p:cNvPr>
            <p:cNvSpPr txBox="1"/>
            <p:nvPr/>
          </p:nvSpPr>
          <p:spPr>
            <a:xfrm>
              <a:off x="1763688" y="6070448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C00000"/>
                  </a:solidFill>
                </a:rPr>
                <a:t>X</a:t>
              </a:r>
              <a:r>
                <a:rPr lang="en-US" altLang="zh-CN" sz="2400" i="1" baseline="-15000" dirty="0">
                  <a:solidFill>
                    <a:srgbClr val="C00000"/>
                  </a:solidFill>
                </a:rPr>
                <a:t>D</a:t>
              </a:r>
              <a:endParaRPr lang="zh-CN" altLang="en-US" sz="2400" i="1" baseline="-15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1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"/>
                            </p:stCondLst>
                            <p:childTnLst>
                              <p:par>
                                <p:cTn id="4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"/>
                            </p:stCondLst>
                            <p:childTnLst>
                              <p:par>
                                <p:cTn id="5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"/>
                            </p:stCondLst>
                            <p:childTnLst>
                              <p:par>
                                <p:cTn id="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"/>
                            </p:stCondLst>
                            <p:childTnLst>
                              <p:par>
                                <p:cTn id="6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7" grpId="1"/>
      <p:bldP spid="44" grpId="0"/>
      <p:bldP spid="44" grpId="1"/>
      <p:bldP spid="51" grpId="0"/>
      <p:bldP spid="51" grpId="1"/>
      <p:bldP spid="52" grpId="0" animBg="1"/>
      <p:bldP spid="52" grpId="1" animBg="1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19575"/>
            <a:ext cx="3879602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/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898B4D-2F1F-4FAC-A994-B2ED56BDBF71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F9161-E2B7-4BC2-ACCD-FCBE08FC2F4F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0" name="直接连接符 21">
                <a:extLst>
                  <a:ext uri="{FF2B5EF4-FFF2-40B4-BE49-F238E27FC236}">
                    <a16:creationId xmlns:a16="http://schemas.microsoft.com/office/drawing/2014/main" id="{EAA7607C-59B3-497D-953D-C8FFB0175BDF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22">
                <a:extLst>
                  <a:ext uri="{FF2B5EF4-FFF2-40B4-BE49-F238E27FC236}">
                    <a16:creationId xmlns:a16="http://schemas.microsoft.com/office/drawing/2014/main" id="{CA2D4865-FFD2-40A0-8687-409F8FA5DAEA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7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8">
            <a:extLst>
              <a:ext uri="{FF2B5EF4-FFF2-40B4-BE49-F238E27FC236}">
                <a16:creationId xmlns:a16="http://schemas.microsoft.com/office/drawing/2014/main" id="{AFE33635-40C9-4C1D-B5EA-B6CEAB989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13" y="5507038"/>
            <a:ext cx="3879602" cy="1279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A2AE7D-A3F5-4194-8062-8C2C20C059C6}"/>
              </a:ext>
            </a:extLst>
          </p:cNvPr>
          <p:cNvGrpSpPr/>
          <p:nvPr/>
        </p:nvGrpSpPr>
        <p:grpSpPr>
          <a:xfrm>
            <a:off x="1600006" y="1527448"/>
            <a:ext cx="4784656" cy="2609577"/>
            <a:chOff x="1816030" y="1527448"/>
            <a:chExt cx="4784656" cy="2609577"/>
          </a:xfrm>
        </p:grpSpPr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C9743944-AD24-4D54-8E4C-47A941E8F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A28C9483-F2B6-4903-948B-27F1A8AFC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/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32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/>
              <p:nvPr/>
            </p:nvSpPr>
            <p:spPr>
              <a:xfrm>
                <a:off x="4680605" y="5701015"/>
                <a:ext cx="4202043" cy="96834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05" y="5701015"/>
                <a:ext cx="4202043" cy="9683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505C2D-D94A-4C30-9E54-25B5C506C3BD}"/>
                  </a:ext>
                </a:extLst>
              </p:cNvPr>
              <p:cNvSpPr txBox="1"/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zh-CN" altLang="en-US" sz="2200" b="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505C2D-D94A-4C30-9E54-25B5C506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blipFill>
                <a:blip r:embed="rId15"/>
                <a:stretch>
                  <a:fillRect l="-1898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F7EF616-6FE8-4474-89A6-B742D36CFA8D}"/>
                  </a:ext>
                </a:extLst>
              </p:cNvPr>
              <p:cNvSpPr txBox="1"/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b="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F7EF616-6FE8-4474-89A6-B742D36C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blipFill>
                <a:blip r:embed="rId16"/>
                <a:stretch>
                  <a:fillRect l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22">
            <a:extLst>
              <a:ext uri="{FF2B5EF4-FFF2-40B4-BE49-F238E27FC236}">
                <a16:creationId xmlns:a16="http://schemas.microsoft.com/office/drawing/2014/main" id="{9B6E04C2-E67E-4D31-93F6-BFEB10741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3828133"/>
            <a:ext cx="3043144" cy="25897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3BDFA021-907C-46F5-94D6-D53443A75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4481016"/>
            <a:ext cx="2354384" cy="129771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84B0F3F-25DC-4BC2-B382-AF047D48596B}"/>
                  </a:ext>
                </a:extLst>
              </p:cNvPr>
              <p:cNvSpPr txBox="1"/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84B0F3F-25DC-4BC2-B382-AF047D485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blipFill>
                <a:blip r:embed="rId17"/>
                <a:stretch>
                  <a:fillRect l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211BE6-50D0-4EC4-B11F-C58E08945B52}"/>
                  </a:ext>
                </a:extLst>
              </p:cNvPr>
              <p:cNvSpPr txBox="1"/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b="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211BE6-50D0-4EC4-B11F-C58E0894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blipFill>
                <a:blip r:embed="rId18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2">
            <a:extLst>
              <a:ext uri="{FF2B5EF4-FFF2-40B4-BE49-F238E27FC236}">
                <a16:creationId xmlns:a16="http://schemas.microsoft.com/office/drawing/2014/main" id="{C230BA01-F63E-4517-928C-0DA0C753D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2408061"/>
            <a:ext cx="3047510" cy="25509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8A867AF8-9AA5-45B1-A66D-55E5DD4ED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3137550"/>
            <a:ext cx="2356047" cy="18730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C5A3E4-2590-4D11-9C13-9D0EF02C5DF3}"/>
              </a:ext>
            </a:extLst>
          </p:cNvPr>
          <p:cNvSpPr/>
          <p:nvPr/>
        </p:nvSpPr>
        <p:spPr bwMode="auto">
          <a:xfrm>
            <a:off x="1963468" y="6021288"/>
            <a:ext cx="144000" cy="144016"/>
          </a:xfrm>
          <a:prstGeom prst="ellips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3E40EC0-2017-4528-9669-94A4E83BA62D}"/>
              </a:ext>
            </a:extLst>
          </p:cNvPr>
          <p:cNvGrpSpPr/>
          <p:nvPr/>
        </p:nvGrpSpPr>
        <p:grpSpPr>
          <a:xfrm>
            <a:off x="1234591" y="6327760"/>
            <a:ext cx="1404871" cy="290272"/>
            <a:chOff x="1234591" y="6342048"/>
            <a:chExt cx="1404871" cy="29027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F6257DC-2542-489E-9A94-D64F9C63FCB9}"/>
                </a:ext>
              </a:extLst>
            </p:cNvPr>
            <p:cNvGrpSpPr/>
            <p:nvPr/>
          </p:nvGrpSpPr>
          <p:grpSpPr>
            <a:xfrm>
              <a:off x="1239966" y="6342048"/>
              <a:ext cx="1399496" cy="290272"/>
              <a:chOff x="1516062" y="6350680"/>
              <a:chExt cx="1335981" cy="202731"/>
            </a:xfrm>
          </p:grpSpPr>
          <p:cxnSp>
            <p:nvCxnSpPr>
              <p:cNvPr id="48" name="直接连接符 21">
                <a:extLst>
                  <a:ext uri="{FF2B5EF4-FFF2-40B4-BE49-F238E27FC236}">
                    <a16:creationId xmlns:a16="http://schemas.microsoft.com/office/drawing/2014/main" id="{4265C692-DEDB-4D73-87CB-63E7FE5894B2}"/>
                  </a:ext>
                </a:extLst>
              </p:cNvPr>
              <p:cNvCxnSpPr/>
              <p:nvPr/>
            </p:nvCxnSpPr>
            <p:spPr>
              <a:xfrm rot="5400000">
                <a:off x="1416284" y="6452045"/>
                <a:ext cx="201144" cy="1587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9" name="直接连接符 22">
                <a:extLst>
                  <a:ext uri="{FF2B5EF4-FFF2-40B4-BE49-F238E27FC236}">
                    <a16:creationId xmlns:a16="http://schemas.microsoft.com/office/drawing/2014/main" id="{CC557074-B61A-4AE5-A7FA-6C15164BD391}"/>
                  </a:ext>
                </a:extLst>
              </p:cNvPr>
              <p:cNvCxnSpPr/>
              <p:nvPr/>
            </p:nvCxnSpPr>
            <p:spPr>
              <a:xfrm rot="5400000">
                <a:off x="2750677" y="6450458"/>
                <a:ext cx="201144" cy="1588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7" name="箭头: 左右 46">
              <a:extLst>
                <a:ext uri="{FF2B5EF4-FFF2-40B4-BE49-F238E27FC236}">
                  <a16:creationId xmlns:a16="http://schemas.microsoft.com/office/drawing/2014/main" id="{89A95B6E-687B-4DB8-8007-6F7E52F2ED27}"/>
                </a:ext>
              </a:extLst>
            </p:cNvPr>
            <p:cNvSpPr/>
            <p:nvPr/>
          </p:nvSpPr>
          <p:spPr bwMode="auto">
            <a:xfrm>
              <a:off x="1234591" y="6446418"/>
              <a:ext cx="1404000" cy="144000"/>
            </a:xfrm>
            <a:prstGeom prst="left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5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0" grpId="0" animBg="1"/>
      <p:bldP spid="53" grpId="0" animBg="1"/>
      <p:bldP spid="54" grpId="0"/>
      <p:bldP spid="55" grpId="0"/>
      <p:bldP spid="56" grpId="0" animBg="1"/>
      <p:bldP spid="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结的形成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838325"/>
            <a:ext cx="3464694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19575"/>
            <a:ext cx="3879602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6" y="2890838"/>
            <a:ext cx="3529013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57188"/>
            <a:ext cx="402361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4459164" y="500063"/>
            <a:ext cx="371475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突变结空间电荷区的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、电势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、宽度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i="1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/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3A5DB6-1280-442D-AEA5-50EA90D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8" y="868650"/>
                <a:ext cx="18498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898B4D-2F1F-4FAC-A994-B2ED56BDBF71}"/>
              </a:ext>
            </a:extLst>
          </p:cNvPr>
          <p:cNvGrpSpPr/>
          <p:nvPr/>
        </p:nvGrpSpPr>
        <p:grpSpPr>
          <a:xfrm>
            <a:off x="1014306" y="3333344"/>
            <a:ext cx="1858998" cy="818557"/>
            <a:chOff x="932138" y="4155584"/>
            <a:chExt cx="1973518" cy="81855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3F9161-E2B7-4BC2-ACCD-FCBE08FC2F4F}"/>
                </a:ext>
              </a:extLst>
            </p:cNvPr>
            <p:cNvGrpSpPr/>
            <p:nvPr/>
          </p:nvGrpSpPr>
          <p:grpSpPr>
            <a:xfrm>
              <a:off x="1259632" y="4513387"/>
              <a:ext cx="1368152" cy="283765"/>
              <a:chOff x="1516063" y="6370638"/>
              <a:chExt cx="1289050" cy="139700"/>
            </a:xfrm>
          </p:grpSpPr>
          <p:cxnSp>
            <p:nvCxnSpPr>
              <p:cNvPr id="40" name="直接连接符 21">
                <a:extLst>
                  <a:ext uri="{FF2B5EF4-FFF2-40B4-BE49-F238E27FC236}">
                    <a16:creationId xmlns:a16="http://schemas.microsoft.com/office/drawing/2014/main" id="{EAA7607C-59B3-497D-953D-C8FFB0175BDF}"/>
                  </a:ext>
                </a:extLst>
              </p:cNvPr>
              <p:cNvCxnSpPr/>
              <p:nvPr/>
            </p:nvCxnSpPr>
            <p:spPr>
              <a:xfrm rot="5400000">
                <a:off x="1447800" y="6440488"/>
                <a:ext cx="138113" cy="1587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2" name="直接连接符 22">
                <a:extLst>
                  <a:ext uri="{FF2B5EF4-FFF2-40B4-BE49-F238E27FC236}">
                    <a16:creationId xmlns:a16="http://schemas.microsoft.com/office/drawing/2014/main" id="{CA2D4865-FFD2-40A0-8687-409F8FA5DAEA}"/>
                  </a:ext>
                </a:extLst>
              </p:cNvPr>
              <p:cNvCxnSpPr/>
              <p:nvPr/>
            </p:nvCxnSpPr>
            <p:spPr>
              <a:xfrm rot="5400000">
                <a:off x="2735263" y="6438900"/>
                <a:ext cx="138112" cy="1588"/>
              </a:xfrm>
              <a:prstGeom prst="line">
                <a:avLst/>
              </a:prstGeom>
              <a:ln w="1905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/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    </m:t>
                        </m:r>
                      </m:oMath>
                    </m:oMathPara>
                  </a14:m>
                  <a:endParaRPr lang="en-US" altLang="zh-CN" sz="1800" b="1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800" b="1" dirty="0">
                      <a:solidFill>
                        <a:srgbClr val="C00000"/>
                      </a:solidFill>
                      <a:ea typeface="+mn-ea"/>
                    </a:rPr>
                    <a:t>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</m:oMath>
                  </a14:m>
                  <a:endParaRPr lang="zh-CN" altLang="en-US" sz="1800" dirty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383D777-EC34-4149-B815-61A94FE1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38" y="4155584"/>
                  <a:ext cx="1973518" cy="818557"/>
                </a:xfrm>
                <a:prstGeom prst="rect">
                  <a:avLst/>
                </a:prstGeom>
                <a:blipFill>
                  <a:blip r:embed="rId7"/>
                  <a:stretch>
                    <a:fillRect b="-37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8">
            <a:extLst>
              <a:ext uri="{FF2B5EF4-FFF2-40B4-BE49-F238E27FC236}">
                <a16:creationId xmlns:a16="http://schemas.microsoft.com/office/drawing/2014/main" id="{AFE33635-40C9-4C1D-B5EA-B6CEAB989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13" y="5507038"/>
            <a:ext cx="3879602" cy="1279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A2AE7D-A3F5-4194-8062-8C2C20C059C6}"/>
              </a:ext>
            </a:extLst>
          </p:cNvPr>
          <p:cNvGrpSpPr/>
          <p:nvPr/>
        </p:nvGrpSpPr>
        <p:grpSpPr>
          <a:xfrm>
            <a:off x="1600006" y="1527448"/>
            <a:ext cx="4784656" cy="2609577"/>
            <a:chOff x="1816030" y="1527448"/>
            <a:chExt cx="4784656" cy="2609577"/>
          </a:xfrm>
        </p:grpSpPr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C9743944-AD24-4D54-8E4C-47A941E8F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030" y="1744443"/>
              <a:ext cx="2971994" cy="23925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A28C9483-F2B6-4903-948B-27F1A8AFC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101" y="1744443"/>
              <a:ext cx="2323923" cy="15273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/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3F44C637-6F00-48F7-B6D7-22BB46D25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48" y="1527448"/>
                  <a:ext cx="1874838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326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/>
              <p:nvPr/>
            </p:nvSpPr>
            <p:spPr>
              <a:xfrm>
                <a:off x="4572000" y="4908927"/>
                <a:ext cx="4202043" cy="96834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Object 7">
                <a:extLst>
                  <a:ext uri="{FF2B5EF4-FFF2-40B4-BE49-F238E27FC236}">
                    <a16:creationId xmlns:a16="http://schemas.microsoft.com/office/drawing/2014/main" id="{4F7FC9B2-9239-4761-8EAC-F38378B3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08927"/>
                <a:ext cx="4202043" cy="9683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505C2D-D94A-4C30-9E54-25B5C506C3BD}"/>
                  </a:ext>
                </a:extLst>
              </p:cNvPr>
              <p:cNvSpPr txBox="1"/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zh-CN" altLang="en-US" sz="2200" b="0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505C2D-D94A-4C30-9E54-25B5C506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4181919"/>
                <a:ext cx="4176293" cy="615233"/>
              </a:xfrm>
              <a:prstGeom prst="rect">
                <a:avLst/>
              </a:prstGeom>
              <a:blipFill>
                <a:blip r:embed="rId15"/>
                <a:stretch>
                  <a:fillRect l="-1898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F7EF616-6FE8-4474-89A6-B742D36CFA8D}"/>
                  </a:ext>
                </a:extLst>
              </p:cNvPr>
              <p:cNvSpPr txBox="1"/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b="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F7EF616-6FE8-4474-89A6-B742D36C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9" y="3484142"/>
                <a:ext cx="3528392" cy="645433"/>
              </a:xfrm>
              <a:prstGeom prst="rect">
                <a:avLst/>
              </a:prstGeom>
              <a:blipFill>
                <a:blip r:embed="rId16"/>
                <a:stretch>
                  <a:fillRect l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22">
            <a:extLst>
              <a:ext uri="{FF2B5EF4-FFF2-40B4-BE49-F238E27FC236}">
                <a16:creationId xmlns:a16="http://schemas.microsoft.com/office/drawing/2014/main" id="{9B6E04C2-E67E-4D31-93F6-BFEB10741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3828133"/>
            <a:ext cx="3043144" cy="25897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3BDFA021-907C-46F5-94D6-D53443A75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4481016"/>
            <a:ext cx="2354384" cy="129771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84B0F3F-25DC-4BC2-B382-AF047D48596B}"/>
                  </a:ext>
                </a:extLst>
              </p:cNvPr>
              <p:cNvSpPr txBox="1"/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84B0F3F-25DC-4BC2-B382-AF047D485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68" y="2116899"/>
                <a:ext cx="3454833" cy="621517"/>
              </a:xfrm>
              <a:prstGeom prst="rect">
                <a:avLst/>
              </a:prstGeom>
              <a:blipFill>
                <a:blip r:embed="rId17"/>
                <a:stretch>
                  <a:fillRect l="-2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211BE6-50D0-4EC4-B11F-C58E08945B52}"/>
                  </a:ext>
                </a:extLst>
              </p:cNvPr>
              <p:cNvSpPr txBox="1"/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zh-CN" alt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b="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211BE6-50D0-4EC4-B11F-C58E0894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91" y="2813767"/>
                <a:ext cx="3454833" cy="615233"/>
              </a:xfrm>
              <a:prstGeom prst="rect">
                <a:avLst/>
              </a:prstGeom>
              <a:blipFill>
                <a:blip r:embed="rId18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22">
            <a:extLst>
              <a:ext uri="{FF2B5EF4-FFF2-40B4-BE49-F238E27FC236}">
                <a16:creationId xmlns:a16="http://schemas.microsoft.com/office/drawing/2014/main" id="{C230BA01-F63E-4517-928C-0DA0C753D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977" y="2408061"/>
            <a:ext cx="3047510" cy="255090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7" name="Line 23">
            <a:extLst>
              <a:ext uri="{FF2B5EF4-FFF2-40B4-BE49-F238E27FC236}">
                <a16:creationId xmlns:a16="http://schemas.microsoft.com/office/drawing/2014/main" id="{8A867AF8-9AA5-45B1-A66D-55E5DD4ED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7737" y="3137550"/>
            <a:ext cx="2356047" cy="18730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C5A3E4-2590-4D11-9C13-9D0EF02C5DF3}"/>
              </a:ext>
            </a:extLst>
          </p:cNvPr>
          <p:cNvSpPr/>
          <p:nvPr/>
        </p:nvSpPr>
        <p:spPr bwMode="auto">
          <a:xfrm>
            <a:off x="1963468" y="6021288"/>
            <a:ext cx="144000" cy="144016"/>
          </a:xfrm>
          <a:prstGeom prst="ellips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FB13498-4907-4060-A03F-5D6F1F53D907}"/>
              </a:ext>
            </a:extLst>
          </p:cNvPr>
          <p:cNvGrpSpPr/>
          <p:nvPr/>
        </p:nvGrpSpPr>
        <p:grpSpPr>
          <a:xfrm>
            <a:off x="1234591" y="6327760"/>
            <a:ext cx="1404871" cy="290272"/>
            <a:chOff x="1234591" y="6342048"/>
            <a:chExt cx="1404871" cy="29027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4647C1D-5128-40FD-B1D7-4E85CF3BD5E4}"/>
                </a:ext>
              </a:extLst>
            </p:cNvPr>
            <p:cNvGrpSpPr/>
            <p:nvPr/>
          </p:nvGrpSpPr>
          <p:grpSpPr>
            <a:xfrm>
              <a:off x="1239966" y="6342048"/>
              <a:ext cx="1399496" cy="290272"/>
              <a:chOff x="1516062" y="6350680"/>
              <a:chExt cx="1335981" cy="202731"/>
            </a:xfrm>
          </p:grpSpPr>
          <p:cxnSp>
            <p:nvCxnSpPr>
              <p:cNvPr id="44" name="直接连接符 21">
                <a:extLst>
                  <a:ext uri="{FF2B5EF4-FFF2-40B4-BE49-F238E27FC236}">
                    <a16:creationId xmlns:a16="http://schemas.microsoft.com/office/drawing/2014/main" id="{F89B22DD-9B2B-48A1-90FC-196611BB004D}"/>
                  </a:ext>
                </a:extLst>
              </p:cNvPr>
              <p:cNvCxnSpPr/>
              <p:nvPr/>
            </p:nvCxnSpPr>
            <p:spPr>
              <a:xfrm rot="5400000">
                <a:off x="1416284" y="6452045"/>
                <a:ext cx="201144" cy="1587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" name="直接连接符 22">
                <a:extLst>
                  <a:ext uri="{FF2B5EF4-FFF2-40B4-BE49-F238E27FC236}">
                    <a16:creationId xmlns:a16="http://schemas.microsoft.com/office/drawing/2014/main" id="{744D130F-3709-4554-B790-27F045E750B6}"/>
                  </a:ext>
                </a:extLst>
              </p:cNvPr>
              <p:cNvCxnSpPr/>
              <p:nvPr/>
            </p:nvCxnSpPr>
            <p:spPr>
              <a:xfrm rot="5400000">
                <a:off x="2750677" y="6450458"/>
                <a:ext cx="201144" cy="1588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7" name="箭头: 左右 36">
              <a:extLst>
                <a:ext uri="{FF2B5EF4-FFF2-40B4-BE49-F238E27FC236}">
                  <a16:creationId xmlns:a16="http://schemas.microsoft.com/office/drawing/2014/main" id="{D4B22E41-D950-45C3-BC86-5EA981E45B5D}"/>
                </a:ext>
              </a:extLst>
            </p:cNvPr>
            <p:cNvSpPr/>
            <p:nvPr/>
          </p:nvSpPr>
          <p:spPr bwMode="auto">
            <a:xfrm>
              <a:off x="1234591" y="6446418"/>
              <a:ext cx="1404000" cy="144000"/>
            </a:xfrm>
            <a:prstGeom prst="left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2" name="Line 22">
            <a:extLst>
              <a:ext uri="{FF2B5EF4-FFF2-40B4-BE49-F238E27FC236}">
                <a16:creationId xmlns:a16="http://schemas.microsoft.com/office/drawing/2014/main" id="{95B78FD5-8055-4CD2-9849-D713C6038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3467" y="5425655"/>
            <a:ext cx="2658653" cy="1085184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6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9EEF49-5D5A-4F7B-8217-24437FC42E7D}"/>
              </a:ext>
            </a:extLst>
          </p:cNvPr>
          <p:cNvGrpSpPr/>
          <p:nvPr/>
        </p:nvGrpSpPr>
        <p:grpSpPr>
          <a:xfrm>
            <a:off x="4659189" y="4348566"/>
            <a:ext cx="3746500" cy="2392802"/>
            <a:chOff x="4659189" y="4348566"/>
            <a:chExt cx="3746500" cy="2392802"/>
          </a:xfrm>
        </p:grpSpPr>
        <p:pic>
          <p:nvPicPr>
            <p:cNvPr id="21" name="Picture 9" descr="半-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9189" y="4348566"/>
              <a:ext cx="3746500" cy="21859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5162426" y="6341318"/>
              <a:ext cx="271462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热平衡时的能带图</a:t>
              </a:r>
            </a:p>
          </p:txBody>
        </p:sp>
      </p:grp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p:pic>
        <p:nvPicPr>
          <p:cNvPr id="19" name="Picture 3" descr="半-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5976" y="908720"/>
            <a:ext cx="4306888" cy="1766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Picture 11" descr="半-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16" y="918552"/>
            <a:ext cx="3914775" cy="20018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F8303FA-ABB0-4FC4-8A9D-76C7852AC1FD}"/>
              </a:ext>
            </a:extLst>
          </p:cNvPr>
          <p:cNvGrpSpPr/>
          <p:nvPr/>
        </p:nvGrpSpPr>
        <p:grpSpPr>
          <a:xfrm>
            <a:off x="6019676" y="4414811"/>
            <a:ext cx="936625" cy="1989525"/>
            <a:chOff x="6019676" y="4414811"/>
            <a:chExt cx="936625" cy="1989525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6956301" y="4414811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6019676" y="4424336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049172" y="6001097"/>
            <a:ext cx="1169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势垒区</a:t>
            </a:r>
          </a:p>
        </p:txBody>
      </p:sp>
      <p:grpSp>
        <p:nvGrpSpPr>
          <p:cNvPr id="39945" name="Group 34"/>
          <p:cNvGrpSpPr/>
          <p:nvPr/>
        </p:nvGrpSpPr>
        <p:grpSpPr>
          <a:xfrm>
            <a:off x="412016" y="3582848"/>
            <a:ext cx="3913187" cy="2163762"/>
            <a:chOff x="4872038" y="3531527"/>
            <a:chExt cx="3913187" cy="2275548"/>
          </a:xfrm>
        </p:grpSpPr>
        <p:pic>
          <p:nvPicPr>
            <p:cNvPr id="39952" name="Picture 12" descr="半-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2038" y="3643313"/>
              <a:ext cx="3913187" cy="21637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6500813" y="3836000"/>
              <a:ext cx="0" cy="1728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7200900" y="3836000"/>
              <a:ext cx="0" cy="1728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6442075" y="3800547"/>
              <a:ext cx="98742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FF0000"/>
                  </a:solidFill>
                  <a:latin typeface="Arial Black" panose="020B0A04020102020204" pitchFamily="34" charset="0"/>
                  <a:ea typeface="楷体_GB2312" pitchFamily="49" charset="-122"/>
                  <a:cs typeface="+mn-cs"/>
                </a:rPr>
                <a:t>-     +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372225" y="3531527"/>
              <a:ext cx="1258888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         V</a:t>
              </a:r>
              <a:r>
                <a:rPr kumimoji="0" lang="en-US" altLang="zh-CN" sz="18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</p:grp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7084889" y="4250165"/>
            <a:ext cx="7921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370389" y="5877272"/>
            <a:ext cx="720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80909" name="TextBox 8"/>
          <p:cNvSpPr txBox="1">
            <a:spLocks noChangeArrowheads="1"/>
          </p:cNvSpPr>
          <p:nvPr/>
        </p:nvSpPr>
        <p:spPr bwMode="auto">
          <a:xfrm>
            <a:off x="271463" y="332656"/>
            <a:ext cx="4805363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(Energy band)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376739" y="4250165"/>
            <a:ext cx="9350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084889" y="5886797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7641754-4772-4B2D-85EA-2207BB62D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626" y="2924944"/>
            <a:ext cx="3879602" cy="12174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2349500" y="5454973"/>
            <a:ext cx="4643438" cy="400050"/>
          </a:xfrm>
          <a:prstGeom prst="rect">
            <a:avLst/>
          </a:prstGeom>
          <a:noFill/>
          <a:ln w="9525">
            <a:solidFill>
              <a:srgbClr val="04617B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势垒区的载流子浓度分布</a:t>
            </a:r>
            <a:r>
              <a:rPr kumimoji="0" lang="en-US" altLang="zh-CN" sz="2000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                             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1214438" y="4344758"/>
            <a:ext cx="6929437" cy="400050"/>
            <a:chOff x="1214415" y="4394200"/>
            <a:chExt cx="6929486" cy="400110"/>
          </a:xfrm>
        </p:grpSpPr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214415" y="4394200"/>
              <a:ext cx="6929486" cy="400110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势垒区高度</a:t>
              </a:r>
              <a:r>
                <a:rPr kumimoji="0" lang="en-US" altLang="zh-CN" sz="2000" kern="0" cap="none" spc="0" normalizeH="0" baseline="0" noProof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qV</a:t>
              </a:r>
              <a:r>
                <a:rPr kumimoji="0" lang="en-US" altLang="zh-CN" sz="2000" kern="0" cap="none" spc="0" normalizeH="0" baseline="-25000" noProof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       </a:t>
              </a: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空间电荷区的接触电势差 </a:t>
              </a:r>
              <a:r>
                <a:rPr kumimoji="0" lang="en-US" altLang="zh-CN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000" kern="0" cap="none" spc="0" normalizeH="0" baseline="-2500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  <a:endParaRPr kumimoji="0" lang="zh-CN" altLang="en-US" sz="20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0987" name="直接箭头连接符 18"/>
            <p:cNvCxnSpPr/>
            <p:nvPr/>
          </p:nvCxnSpPr>
          <p:spPr>
            <a:xfrm>
              <a:off x="3316288" y="4611688"/>
              <a:ext cx="1296987" cy="0"/>
            </a:xfrm>
            <a:prstGeom prst="straightConnector1">
              <a:avLst/>
            </a:prstGeom>
            <a:ln w="28575" cap="flat" cmpd="sng">
              <a:solidFill>
                <a:srgbClr val="065093"/>
              </a:solidFill>
              <a:prstDash val="solid"/>
              <a:headEnd type="arrow" w="med" len="med"/>
              <a:tailEnd type="arrow" w="med" len="med"/>
            </a:ln>
          </p:spPr>
        </p:cxnSp>
      </p:grpSp>
      <p:grpSp>
        <p:nvGrpSpPr>
          <p:cNvPr id="3" name="Group 25"/>
          <p:cNvGrpSpPr/>
          <p:nvPr/>
        </p:nvGrpSpPr>
        <p:grpSpPr>
          <a:xfrm>
            <a:off x="1643063" y="4901158"/>
            <a:ext cx="6072187" cy="400050"/>
            <a:chOff x="1643041" y="5114925"/>
            <a:chExt cx="6072231" cy="400110"/>
          </a:xfrm>
        </p:grpSpPr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643041" y="5114925"/>
              <a:ext cx="6072231" cy="400110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势垒区宽度 </a:t>
              </a:r>
              <a:r>
                <a:rPr kumimoji="0" lang="en-US" altLang="zh-CN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kern="0" cap="none" spc="0" normalizeH="0" baseline="-2500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        </a:t>
              </a: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空间电荷区 宽度</a:t>
              </a:r>
              <a:r>
                <a:rPr kumimoji="0" lang="en-US" altLang="zh-CN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kern="0" cap="none" spc="0" normalizeH="0" baseline="-2500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40985" name="直接箭头连接符 20"/>
            <p:cNvCxnSpPr/>
            <p:nvPr/>
          </p:nvCxnSpPr>
          <p:spPr>
            <a:xfrm>
              <a:off x="3673475" y="5332413"/>
              <a:ext cx="1439863" cy="0"/>
            </a:xfrm>
            <a:prstGeom prst="straightConnector1">
              <a:avLst/>
            </a:prstGeom>
            <a:ln w="28575" cap="flat" cmpd="sng">
              <a:solidFill>
                <a:srgbClr val="065093"/>
              </a:solidFill>
              <a:prstDash val="solid"/>
              <a:headEnd type="arrow" w="med" len="med"/>
              <a:tailEnd type="arrow" w="med" len="med"/>
            </a:ln>
          </p:spPr>
        </p:cxnSp>
      </p:grpSp>
      <p:sp>
        <p:nvSpPr>
          <p:cNvPr id="40967" name="TextBox 8"/>
          <p:cNvSpPr txBox="1"/>
          <p:nvPr/>
        </p:nvSpPr>
        <p:spPr>
          <a:xfrm>
            <a:off x="631825" y="456853"/>
            <a:ext cx="2355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物理参量：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5D77F07-CB86-4626-9583-72C80F4929BD}"/>
              </a:ext>
            </a:extLst>
          </p:cNvPr>
          <p:cNvGrpSpPr/>
          <p:nvPr/>
        </p:nvGrpSpPr>
        <p:grpSpPr>
          <a:xfrm>
            <a:off x="4659189" y="1468246"/>
            <a:ext cx="3746500" cy="2392802"/>
            <a:chOff x="4659189" y="4348566"/>
            <a:chExt cx="3746500" cy="2392802"/>
          </a:xfrm>
        </p:grpSpPr>
        <p:pic>
          <p:nvPicPr>
            <p:cNvPr id="29" name="Picture 9" descr="半-24">
              <a:extLst>
                <a:ext uri="{FF2B5EF4-FFF2-40B4-BE49-F238E27FC236}">
                  <a16:creationId xmlns:a16="http://schemas.microsoft.com/office/drawing/2014/main" id="{48BA9987-D15F-46E1-95ED-95CA0B3B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9189" y="4348566"/>
              <a:ext cx="3746500" cy="21859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3A4B271D-3CFB-4B86-82D6-7D3B84DC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426" y="6341318"/>
              <a:ext cx="271462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热平衡时的能带图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52BE2B-A227-42C2-8F1E-644F9D54C020}"/>
              </a:ext>
            </a:extLst>
          </p:cNvPr>
          <p:cNvGrpSpPr/>
          <p:nvPr/>
        </p:nvGrpSpPr>
        <p:grpSpPr>
          <a:xfrm>
            <a:off x="6019676" y="1534491"/>
            <a:ext cx="936625" cy="1989525"/>
            <a:chOff x="6019676" y="4414811"/>
            <a:chExt cx="936625" cy="1989525"/>
          </a:xfrm>
        </p:grpSpPr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583ED87B-C248-421A-9EEC-AC9AA11AE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6301" y="4414811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CE43050-C00F-47F1-B1D1-709F51B5D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676" y="4424336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8" name="Text Box 17">
            <a:extLst>
              <a:ext uri="{FF2B5EF4-FFF2-40B4-BE49-F238E27FC236}">
                <a16:creationId xmlns:a16="http://schemas.microsoft.com/office/drawing/2014/main" id="{EA68E4AF-211C-46A9-8FC4-B81152E7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172" y="3117593"/>
            <a:ext cx="1169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势垒区</a:t>
            </a:r>
          </a:p>
        </p:txBody>
      </p:sp>
      <p:grpSp>
        <p:nvGrpSpPr>
          <p:cNvPr id="39" name="Group 34">
            <a:extLst>
              <a:ext uri="{FF2B5EF4-FFF2-40B4-BE49-F238E27FC236}">
                <a16:creationId xmlns:a16="http://schemas.microsoft.com/office/drawing/2014/main" id="{EACE6CA5-B125-4139-9F12-B2B5410A864B}"/>
              </a:ext>
            </a:extLst>
          </p:cNvPr>
          <p:cNvGrpSpPr/>
          <p:nvPr/>
        </p:nvGrpSpPr>
        <p:grpSpPr>
          <a:xfrm>
            <a:off x="412016" y="1347078"/>
            <a:ext cx="3913187" cy="2163762"/>
            <a:chOff x="4872038" y="3531527"/>
            <a:chExt cx="3913187" cy="2275548"/>
          </a:xfrm>
        </p:grpSpPr>
        <p:pic>
          <p:nvPicPr>
            <p:cNvPr id="40" name="Picture 12" descr="半-20">
              <a:extLst>
                <a:ext uri="{FF2B5EF4-FFF2-40B4-BE49-F238E27FC236}">
                  <a16:creationId xmlns:a16="http://schemas.microsoft.com/office/drawing/2014/main" id="{9B5A31C6-7CF2-49F1-BC75-4094A396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2038" y="3643313"/>
              <a:ext cx="3913187" cy="21637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B18CB4F4-354D-4269-990D-5D53EAB5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0813" y="3836000"/>
              <a:ext cx="0" cy="1728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6AC025D6-A52F-4FF2-9D8B-793DCEE1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3836000"/>
              <a:ext cx="0" cy="1728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5852DEE0-7C57-4645-8F44-F0A3A7855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075" y="3800547"/>
              <a:ext cx="98742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rgbClr val="FF0000"/>
                  </a:solidFill>
                  <a:latin typeface="Arial Black" panose="020B0A04020102020204" pitchFamily="34" charset="0"/>
                  <a:ea typeface="楷体_GB2312" pitchFamily="49" charset="-122"/>
                  <a:cs typeface="+mn-cs"/>
                </a:rPr>
                <a:t>-     +</a:t>
              </a: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563374B6-D375-43D7-A146-5DC0ECF4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3531527"/>
              <a:ext cx="1258888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         V</a:t>
              </a:r>
              <a:r>
                <a:rPr kumimoji="0" lang="en-US" altLang="zh-CN" sz="18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</p:grpSp>
      <p:sp>
        <p:nvSpPr>
          <p:cNvPr id="56" name="Text Box 24">
            <a:extLst>
              <a:ext uri="{FF2B5EF4-FFF2-40B4-BE49-F238E27FC236}">
                <a16:creationId xmlns:a16="http://schemas.microsoft.com/office/drawing/2014/main" id="{417DE936-B912-437C-A6D2-16FC7A75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889" y="1369845"/>
            <a:ext cx="7921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938193BA-A41E-4A85-8F4E-5D7A6CEB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389" y="2993768"/>
            <a:ext cx="720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527A5F66-7D96-4AE9-B631-27CDF47E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39" y="1369845"/>
            <a:ext cx="9350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C2343BBD-F623-4713-9BE2-85FCCFD0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889" y="3003293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8"/>
          <p:cNvGrpSpPr/>
          <p:nvPr/>
        </p:nvGrpSpPr>
        <p:grpSpPr>
          <a:xfrm>
            <a:off x="214313" y="0"/>
            <a:ext cx="3886200" cy="1785938"/>
            <a:chOff x="971551" y="0"/>
            <a:chExt cx="3886202" cy="1785927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>
              <a:off x="971551" y="0"/>
              <a:ext cx="3886202" cy="1785927"/>
            </a:xfrm>
            <a:prstGeom prst="irregularSeal1">
              <a:avLst/>
            </a:prstGeom>
            <a:solidFill>
              <a:srgbClr val="FFFF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8977" y="479422"/>
              <a:ext cx="2327276" cy="7683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势垒区高度</a:t>
              </a:r>
              <a:r>
                <a:rPr kumimoji="0" lang="en-US" altLang="zh-CN" sz="2200" b="1" i="1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qV</a:t>
              </a:r>
              <a:r>
                <a:rPr kumimoji="0" lang="en-US" altLang="zh-CN" sz="2200" b="1" i="1" u="none" strike="noStrike" kern="0" cap="none" spc="0" normalizeH="0" baseline="-2500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2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接触电势差</a:t>
              </a:r>
              <a:r>
                <a:rPr kumimoji="0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2200" b="1" i="1" u="none" strike="noStrike" kern="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/>
              <p:cNvSpPr txBox="1"/>
              <p:nvPr/>
            </p:nvSpPr>
            <p:spPr>
              <a:xfrm>
                <a:off x="6675438" y="4303586"/>
                <a:ext cx="2397125" cy="9794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𝐹𝑛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𝐹𝑝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438" y="4303586"/>
                <a:ext cx="2397125" cy="979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/>
              <p:cNvSpPr txBox="1"/>
              <p:nvPr/>
            </p:nvSpPr>
            <p:spPr>
              <a:xfrm>
                <a:off x="1155700" y="5650544"/>
                <a:ext cx="3476625" cy="9794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∴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平衡时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</m:mr>
                      </m:m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0" y="5650544"/>
                <a:ext cx="3476625" cy="979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1E99A1B-1A59-4CCC-8145-4D3CF5856707}"/>
              </a:ext>
            </a:extLst>
          </p:cNvPr>
          <p:cNvGrpSpPr/>
          <p:nvPr/>
        </p:nvGrpSpPr>
        <p:grpSpPr>
          <a:xfrm>
            <a:off x="214313" y="3987316"/>
            <a:ext cx="6461125" cy="704850"/>
            <a:chOff x="214313" y="3844568"/>
            <a:chExt cx="6461125" cy="704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4"/>
                <p:cNvSpPr txBox="1"/>
                <p:nvPr/>
              </p:nvSpPr>
              <p:spPr>
                <a:xfrm>
                  <a:off x="4008438" y="3844568"/>
                  <a:ext cx="2667000" cy="70485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𝐹𝑛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2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38" y="3844568"/>
                  <a:ext cx="2667000" cy="704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14313" y="4052888"/>
              <a:ext cx="38862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kern="0" cap="none" spc="0" normalizeH="0" baseline="0" noProof="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n</a:t>
              </a:r>
              <a:r>
                <a:rPr kumimoji="0" lang="zh-CN" altLang="en-US" sz="2400" kern="0" cap="none" spc="0" normalizeH="0" baseline="0" noProof="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型半导体中的电子浓度为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70667C-D39C-412A-82CF-429FBFD2AE2A}"/>
              </a:ext>
            </a:extLst>
          </p:cNvPr>
          <p:cNvGrpSpPr/>
          <p:nvPr/>
        </p:nvGrpSpPr>
        <p:grpSpPr>
          <a:xfrm>
            <a:off x="214313" y="4746724"/>
            <a:ext cx="6215063" cy="698500"/>
            <a:chOff x="214313" y="4603976"/>
            <a:chExt cx="6215063" cy="698500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14313" y="4835525"/>
              <a:ext cx="38862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kern="0" cap="none" spc="0" normalizeH="0" baseline="0" noProof="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p</a:t>
              </a:r>
              <a:r>
                <a:rPr kumimoji="0" lang="zh-CN" altLang="en-US" sz="2400" kern="0" cap="none" spc="0" normalizeH="0" baseline="0" noProof="0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型半导体中的电子浓度为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5"/>
                <p:cNvSpPr txBox="1"/>
                <p:nvPr/>
              </p:nvSpPr>
              <p:spPr>
                <a:xfrm>
                  <a:off x="4000500" y="4603976"/>
                  <a:ext cx="2428876" cy="6985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𝐹𝑝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2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603976"/>
                  <a:ext cx="2428876" cy="698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994" name="Picture 12" descr="半-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5" y="1632520"/>
            <a:ext cx="4137025" cy="186848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/>
              <p:cNvSpPr txBox="1"/>
              <p:nvPr/>
            </p:nvSpPr>
            <p:spPr>
              <a:xfrm>
                <a:off x="5436096" y="620688"/>
                <a:ext cx="2201862" cy="528637"/>
              </a:xfrm>
              <a:prstGeom prst="rect">
                <a:avLst/>
              </a:prstGeom>
              <a:solidFill>
                <a:srgbClr val="FFCCFF"/>
              </a:solidFill>
              <a:ln w="38100">
                <a:noFill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𝐹𝑝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620688"/>
                <a:ext cx="2201862" cy="528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3"/>
              <p:cNvSpPr txBox="1"/>
              <p:nvPr/>
            </p:nvSpPr>
            <p:spPr>
              <a:xfrm>
                <a:off x="3995936" y="5689872"/>
                <a:ext cx="2428876" cy="9794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groupChrPr>
                        <m:e>
                          <m:r>
                            <a:rPr lang="zh-CN" altLang="en-US" sz="2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 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 </m:t>
                          </m:r>
                        </m:e>
                      </m:groupCh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689872"/>
                <a:ext cx="2428876" cy="9794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9B92C4-A6BF-43F4-A843-80B3C5B21903}"/>
              </a:ext>
            </a:extLst>
          </p:cNvPr>
          <p:cNvGrpSpPr/>
          <p:nvPr/>
        </p:nvGrpSpPr>
        <p:grpSpPr>
          <a:xfrm>
            <a:off x="4659189" y="1468246"/>
            <a:ext cx="3746500" cy="2392802"/>
            <a:chOff x="4659189" y="4348566"/>
            <a:chExt cx="3746500" cy="2392802"/>
          </a:xfrm>
        </p:grpSpPr>
        <p:pic>
          <p:nvPicPr>
            <p:cNvPr id="41" name="Picture 9" descr="半-24">
              <a:extLst>
                <a:ext uri="{FF2B5EF4-FFF2-40B4-BE49-F238E27FC236}">
                  <a16:creationId xmlns:a16="http://schemas.microsoft.com/office/drawing/2014/main" id="{D434401D-02D8-4BC7-9C8E-B721318D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9189" y="4348566"/>
              <a:ext cx="3746500" cy="21859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84E6101A-612F-4F9B-8CAC-4B7443F0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426" y="6341318"/>
              <a:ext cx="271462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热平衡时的能带图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9B7A8DE-5349-47CD-9BA4-974A2957CFF7}"/>
              </a:ext>
            </a:extLst>
          </p:cNvPr>
          <p:cNvGrpSpPr/>
          <p:nvPr/>
        </p:nvGrpSpPr>
        <p:grpSpPr>
          <a:xfrm>
            <a:off x="6019676" y="1534491"/>
            <a:ext cx="936625" cy="1989525"/>
            <a:chOff x="6019676" y="4414811"/>
            <a:chExt cx="936625" cy="1989525"/>
          </a:xfrm>
        </p:grpSpPr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CC569335-39FE-4FE7-BA2B-380410AE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6301" y="4414811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45D98EEE-4849-4A4F-B15D-FBCF4745D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676" y="4424336"/>
              <a:ext cx="0" cy="19800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46" name="Text Box 17">
            <a:extLst>
              <a:ext uri="{FF2B5EF4-FFF2-40B4-BE49-F238E27FC236}">
                <a16:creationId xmlns:a16="http://schemas.microsoft.com/office/drawing/2014/main" id="{0447F985-665D-4A51-8B0E-01F73058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172" y="3117593"/>
            <a:ext cx="1169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势垒区</a:t>
            </a:r>
          </a:p>
        </p:txBody>
      </p:sp>
      <p:sp>
        <p:nvSpPr>
          <p:cNvPr id="47" name="Text Box 24">
            <a:extLst>
              <a:ext uri="{FF2B5EF4-FFF2-40B4-BE49-F238E27FC236}">
                <a16:creationId xmlns:a16="http://schemas.microsoft.com/office/drawing/2014/main" id="{06BC50F1-8A9E-4CA0-AECC-1902DBCE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889" y="1369845"/>
            <a:ext cx="7921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99374B8-E291-4A7C-9F32-2F0E8490A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389" y="2993768"/>
            <a:ext cx="720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2533EEA7-250A-4732-B917-E622E9A8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39" y="1369845"/>
            <a:ext cx="9350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B1F5D1C1-942F-4551-A759-0E2CA56F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889" y="3003293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半导体中结构理论：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半导体与外界作用：半导体与热</a:t>
            </a:r>
          </a:p>
        </p:txBody>
      </p:sp>
      <p:grpSp>
        <p:nvGrpSpPr>
          <p:cNvPr id="7171" name="Group 5"/>
          <p:cNvGrpSpPr/>
          <p:nvPr/>
        </p:nvGrpSpPr>
        <p:grpSpPr>
          <a:xfrm>
            <a:off x="0" y="315913"/>
            <a:ext cx="3440113" cy="684212"/>
            <a:chOff x="0" y="315913"/>
            <a:chExt cx="3439576" cy="684195"/>
          </a:xfrm>
        </p:grpSpPr>
        <p:sp>
          <p:nvSpPr>
            <p:cNvPr id="7186" name="Oval 14"/>
            <p:cNvSpPr/>
            <p:nvPr/>
          </p:nvSpPr>
          <p:spPr>
            <a:xfrm>
              <a:off x="0" y="315913"/>
              <a:ext cx="3357554" cy="684195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579" name="Rectangle 15"/>
            <p:cNvSpPr>
              <a:spLocks noChangeArrowheads="1"/>
            </p:cNvSpPr>
            <p:nvPr/>
          </p:nvSpPr>
          <p:spPr bwMode="auto">
            <a:xfrm>
              <a:off x="206343" y="349249"/>
              <a:ext cx="3233233" cy="585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楷体_GB2312"/>
                </a:rPr>
                <a:t>半导体与热</a:t>
              </a:r>
            </a:p>
          </p:txBody>
        </p:sp>
      </p:grp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14375" y="3578225"/>
            <a:ext cx="20891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温度对载流子的影响</a:t>
            </a:r>
          </a:p>
        </p:txBody>
      </p:sp>
      <p:sp>
        <p:nvSpPr>
          <p:cNvPr id="21" name="左大括号 5"/>
          <p:cNvSpPr/>
          <p:nvPr/>
        </p:nvSpPr>
        <p:spPr>
          <a:xfrm>
            <a:off x="2803525" y="2225675"/>
            <a:ext cx="277813" cy="352425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017838" y="1785938"/>
            <a:ext cx="18478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载流子浓度的大小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3017838" y="3565525"/>
            <a:ext cx="1871663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载流子浓度的分布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D39E83-B3B2-4F1E-A432-B6718A36D90D}"/>
              </a:ext>
            </a:extLst>
          </p:cNvPr>
          <p:cNvGrpSpPr/>
          <p:nvPr/>
        </p:nvGrpSpPr>
        <p:grpSpPr>
          <a:xfrm>
            <a:off x="5464175" y="4514850"/>
            <a:ext cx="1819275" cy="698501"/>
            <a:chOff x="5464175" y="4514850"/>
            <a:chExt cx="1819275" cy="698501"/>
          </a:xfrm>
        </p:grpSpPr>
        <p:cxnSp>
          <p:nvCxnSpPr>
            <p:cNvPr id="25" name="直接箭头连接符 13"/>
            <p:cNvCxnSpPr/>
            <p:nvPr/>
          </p:nvCxnSpPr>
          <p:spPr>
            <a:xfrm rot="-5400000" flipH="1">
              <a:off x="5988050" y="4694238"/>
              <a:ext cx="358775" cy="0"/>
            </a:xfrm>
            <a:prstGeom prst="straightConnector1">
              <a:avLst/>
            </a:prstGeom>
            <a:ln w="19050" cap="flat" cmpd="sng">
              <a:solidFill>
                <a:srgbClr val="065093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>
              <a:off x="5464175" y="4751388"/>
              <a:ext cx="1819275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扩散运动</a:t>
              </a:r>
            </a:p>
          </p:txBody>
        </p:sp>
      </p:grpSp>
      <p:sp>
        <p:nvSpPr>
          <p:cNvPr id="27" name="左大括号 15"/>
          <p:cNvSpPr/>
          <p:nvPr/>
        </p:nvSpPr>
        <p:spPr>
          <a:xfrm>
            <a:off x="4794250" y="1541463"/>
            <a:ext cx="285750" cy="142875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5008563" y="1343025"/>
            <a:ext cx="2044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低温弱电离</a:t>
            </a:r>
          </a:p>
        </p:txBody>
      </p:sp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5008563" y="1985963"/>
            <a:ext cx="2044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中温全电离</a:t>
            </a: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5008563" y="2628900"/>
            <a:ext cx="26352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高温本征激发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92725" y="3357563"/>
            <a:ext cx="19716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温度不均匀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BD0D83-21AD-42BB-A4AB-C99D8BECD881}"/>
              </a:ext>
            </a:extLst>
          </p:cNvPr>
          <p:cNvGrpSpPr/>
          <p:nvPr/>
        </p:nvGrpSpPr>
        <p:grpSpPr>
          <a:xfrm>
            <a:off x="4832350" y="3768470"/>
            <a:ext cx="3195638" cy="767018"/>
            <a:chOff x="4832350" y="3768470"/>
            <a:chExt cx="3195638" cy="767018"/>
          </a:xfrm>
        </p:grpSpPr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4832350" y="4075113"/>
              <a:ext cx="3195638" cy="4603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载流子浓度不均匀</a:t>
              </a:r>
            </a:p>
          </p:txBody>
        </p:sp>
        <p:cxnSp>
          <p:nvCxnSpPr>
            <p:cNvPr id="32" name="直接箭头连接符 25"/>
            <p:cNvCxnSpPr/>
            <p:nvPr/>
          </p:nvCxnSpPr>
          <p:spPr>
            <a:xfrm rot="5400000">
              <a:off x="5989073" y="3947857"/>
              <a:ext cx="360362" cy="1588"/>
            </a:xfrm>
            <a:prstGeom prst="straightConnector1">
              <a:avLst/>
            </a:prstGeom>
            <a:ln w="19050" cap="flat" cmpd="sng">
              <a:solidFill>
                <a:srgbClr val="065093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2946400" y="5505450"/>
            <a:ext cx="2879725" cy="461963"/>
          </a:xfrm>
          <a:prstGeom prst="rect">
            <a:avLst/>
          </a:prstGeom>
          <a:noFill/>
          <a:ln w="25400" cap="flat" cmpd="sng" algn="ctr">
            <a:noFill/>
            <a:prstDash val="dash"/>
          </a:ln>
          <a:effectLst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载流子的运动速度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7" grpId="0" animBg="1"/>
      <p:bldP spid="28" grpId="0"/>
      <p:bldP spid="29" grpId="0"/>
      <p:bldP spid="30" grpId="0"/>
      <p:bldP spid="31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/>
              <p:cNvSpPr txBox="1"/>
              <p:nvPr/>
            </p:nvSpPr>
            <p:spPr>
              <a:xfrm>
                <a:off x="884238" y="2428875"/>
                <a:ext cx="5631978" cy="533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非简并,全电离</m:t>
                      </m:r>
                      <m:r>
                        <m:rPr>
                          <m:nor/>
                        </m:rPr>
                        <a:rPr lang="en-US" altLang="zh-CN" sz="26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</m:mr>
                      </m:m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</m:mr>
                      </m:m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8" y="2428875"/>
                <a:ext cx="5631978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/>
              <p:cNvSpPr txBox="1"/>
              <p:nvPr/>
            </p:nvSpPr>
            <p:spPr>
              <a:xfrm>
                <a:off x="1643063" y="3286125"/>
                <a:ext cx="2754312" cy="9191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D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63" y="3286125"/>
                <a:ext cx="2754312" cy="919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830263" y="4437063"/>
            <a:ext cx="5027613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势垒高度 </a:t>
            </a:r>
            <a:r>
              <a:rPr kumimoji="0" lang="en-US" altLang="zh-CN" sz="2600" i="1" kern="0" cap="none" spc="0" normalizeH="0" baseline="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qV</a:t>
            </a:r>
            <a:r>
              <a:rPr kumimoji="0" lang="en-US" altLang="zh-CN" sz="2600" i="1" kern="0" cap="none" spc="0" normalizeH="0" baseline="-2500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~ </a:t>
            </a:r>
            <a:r>
              <a:rPr kumimoji="0" lang="en-US" altLang="zh-CN" sz="2600" i="1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600" i="1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600" i="1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600" i="1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600" i="1" kern="0" cap="none" spc="0" normalizeH="0" baseline="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altLang="zh-CN" sz="2600" i="1" kern="0" cap="none" spc="0" normalizeH="0" baseline="-2500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、</a:t>
            </a:r>
            <a:r>
              <a:rPr kumimoji="0" lang="en-US" altLang="zh-CN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600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endParaRPr kumimoji="0" lang="en-US" altLang="zh-CN" sz="2600" kern="0" cap="none" spc="0" normalizeH="0" baseline="0" noProof="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Object 4"/>
              <p:cNvSpPr txBox="1"/>
              <p:nvPr/>
            </p:nvSpPr>
            <p:spPr>
              <a:xfrm>
                <a:off x="1657350" y="1276350"/>
                <a:ext cx="2155825" cy="866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0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276350"/>
                <a:ext cx="2155825" cy="866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42963" y="528638"/>
            <a:ext cx="6443663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接触电势差 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(The Contact Potential):</a:t>
            </a:r>
          </a:p>
        </p:txBody>
      </p:sp>
      <p:cxnSp>
        <p:nvCxnSpPr>
          <p:cNvPr id="21" name="直接连接符 10"/>
          <p:cNvCxnSpPr/>
          <p:nvPr/>
        </p:nvCxnSpPr>
        <p:spPr>
          <a:xfrm>
            <a:off x="0" y="5214938"/>
            <a:ext cx="9144000" cy="1587"/>
          </a:xfrm>
          <a:prstGeom prst="line">
            <a:avLst/>
          </a:prstGeom>
          <a:ln w="9525" cap="flat" cmpd="sng"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793" name="Object 5"/>
              <p:cNvSpPr txBox="1"/>
              <p:nvPr/>
            </p:nvSpPr>
            <p:spPr>
              <a:xfrm>
                <a:off x="971600" y="5499372"/>
                <a:ext cx="4933951" cy="11699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47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99372"/>
                <a:ext cx="4933951" cy="1169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8" name="Object 6"/>
              <p:cNvSpPr txBox="1"/>
              <p:nvPr/>
            </p:nvSpPr>
            <p:spPr>
              <a:xfrm>
                <a:off x="3622508" y="1268053"/>
                <a:ext cx="2297980" cy="92904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6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08" y="1268053"/>
                <a:ext cx="2297980" cy="9290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105151" y="5739786"/>
            <a:ext cx="3643313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i="1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600" i="1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~ </a:t>
            </a:r>
            <a:r>
              <a:rPr kumimoji="0" lang="en-US" altLang="zh-CN" sz="2600" i="1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600" i="1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600" i="1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600" i="1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600" i="1" kern="0" cap="none" spc="0" normalizeH="0" baseline="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altLang="zh-CN" sz="2600" i="1" kern="0" cap="none" spc="0" normalizeH="0" baseline="-25000" noProof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、</a:t>
            </a:r>
            <a:r>
              <a:rPr kumimoji="0" lang="en-US" altLang="zh-CN" sz="2600" kern="0" cap="none" spc="0" normalizeH="0" baseline="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600" kern="0" cap="none" spc="0" normalizeH="0" baseline="-25000" noProof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endParaRPr kumimoji="0" lang="en-US" altLang="zh-CN" sz="2600" kern="0" cap="none" spc="0" normalizeH="0" baseline="0" noProof="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374793" grpId="0"/>
      <p:bldP spid="26638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9" descr="半-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25" y="1604963"/>
            <a:ext cx="3746500" cy="2297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p:grpSp>
        <p:nvGrpSpPr>
          <p:cNvPr id="44036" name="Group 71"/>
          <p:cNvGrpSpPr/>
          <p:nvPr/>
        </p:nvGrpSpPr>
        <p:grpSpPr>
          <a:xfrm>
            <a:off x="71438" y="285750"/>
            <a:ext cx="4286250" cy="1571625"/>
            <a:chOff x="285720" y="285728"/>
            <a:chExt cx="4286280" cy="1571636"/>
          </a:xfrm>
        </p:grpSpPr>
        <p:sp>
          <p:nvSpPr>
            <p:cNvPr id="58" name="AutoShape 54"/>
            <p:cNvSpPr>
              <a:spLocks noChangeArrowheads="1"/>
            </p:cNvSpPr>
            <p:nvPr/>
          </p:nvSpPr>
          <p:spPr bwMode="auto">
            <a:xfrm>
              <a:off x="285720" y="285728"/>
              <a:ext cx="4286280" cy="1571636"/>
            </a:xfrm>
            <a:prstGeom prst="irregularSeal1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60" name="Rectangle 64"/>
            <p:cNvSpPr/>
            <p:nvPr/>
          </p:nvSpPr>
          <p:spPr>
            <a:xfrm>
              <a:off x="882751" y="692787"/>
              <a:ext cx="3275611" cy="6450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载流子分布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(Carrier distributions)</a:t>
              </a:r>
              <a:endPara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2"/>
              <p:cNvSpPr txBox="1"/>
              <p:nvPr/>
            </p:nvSpPr>
            <p:spPr>
              <a:xfrm>
                <a:off x="2714625" y="4305300"/>
                <a:ext cx="2303463" cy="8747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4305300"/>
                <a:ext cx="2303463" cy="874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3"/>
              <p:cNvSpPr txBox="1"/>
              <p:nvPr/>
            </p:nvSpPr>
            <p:spPr>
              <a:xfrm>
                <a:off x="2714625" y="5500688"/>
                <a:ext cx="2514600" cy="8747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5" y="5500688"/>
                <a:ext cx="2514600" cy="874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40" name="Picture 25" descr="半-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8" y="1714500"/>
            <a:ext cx="3500437" cy="2271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A45EA1B-B757-451C-9D33-135F4B8094B8}"/>
              </a:ext>
            </a:extLst>
          </p:cNvPr>
          <p:cNvGrpSpPr/>
          <p:nvPr/>
        </p:nvGrpSpPr>
        <p:grpSpPr>
          <a:xfrm>
            <a:off x="6718300" y="500063"/>
            <a:ext cx="2174180" cy="2000250"/>
            <a:chOff x="6718300" y="500063"/>
            <a:chExt cx="2174180" cy="2000250"/>
          </a:xfrm>
        </p:grpSpPr>
        <p:sp>
          <p:nvSpPr>
            <p:cNvPr id="62" name="Line 15"/>
            <p:cNvSpPr>
              <a:spLocks noChangeShapeType="1"/>
            </p:cNvSpPr>
            <p:nvPr/>
          </p:nvSpPr>
          <p:spPr bwMode="auto">
            <a:xfrm rot="1320000" flipH="1">
              <a:off x="6718300" y="844550"/>
              <a:ext cx="279400" cy="16557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9"/>
                <p:cNvSpPr txBox="1"/>
                <p:nvPr/>
              </p:nvSpPr>
              <p:spPr>
                <a:xfrm>
                  <a:off x="7083425" y="500063"/>
                  <a:ext cx="1809055" cy="47783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𝑞𝑉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3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25" y="500063"/>
                  <a:ext cx="1809055" cy="477837"/>
                </a:xfrm>
                <a:prstGeom prst="rect">
                  <a:avLst/>
                </a:prstGeom>
                <a:blipFill>
                  <a:blip r:embed="rId6"/>
                  <a:stretch>
                    <a:fillRect l="-673" b="-7692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Line 57"/>
          <p:cNvSpPr>
            <a:spLocks noChangeShapeType="1"/>
          </p:cNvSpPr>
          <p:nvPr/>
        </p:nvSpPr>
        <p:spPr bwMode="auto">
          <a:xfrm flipH="1">
            <a:off x="6051550" y="2443163"/>
            <a:ext cx="863600" cy="0"/>
          </a:xfrm>
          <a:prstGeom prst="line">
            <a:avLst/>
          </a:prstGeom>
          <a:noFill/>
          <a:ln w="28575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6429375" y="2271713"/>
            <a:ext cx="0" cy="1793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8" name="Line 63"/>
          <p:cNvSpPr>
            <a:spLocks noChangeShapeType="1"/>
          </p:cNvSpPr>
          <p:nvPr/>
        </p:nvSpPr>
        <p:spPr bwMode="auto">
          <a:xfrm>
            <a:off x="6429375" y="1981200"/>
            <a:ext cx="0" cy="25241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bject 55"/>
              <p:cNvSpPr txBox="1"/>
              <p:nvPr/>
            </p:nvSpPr>
            <p:spPr>
              <a:xfrm>
                <a:off x="5827713" y="4287838"/>
                <a:ext cx="2887662" cy="8747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Object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13" y="4287838"/>
                <a:ext cx="2887662" cy="874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bject 56"/>
              <p:cNvSpPr txBox="1"/>
              <p:nvPr/>
            </p:nvSpPr>
            <p:spPr>
              <a:xfrm>
                <a:off x="5799138" y="5500688"/>
                <a:ext cx="2859087" cy="8763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38" y="5500688"/>
                <a:ext cx="2859087" cy="876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bject 12"/>
              <p:cNvSpPr txBox="1"/>
              <p:nvPr/>
            </p:nvSpPr>
            <p:spPr>
              <a:xfrm>
                <a:off x="577850" y="4278313"/>
                <a:ext cx="1761902" cy="901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278313"/>
                <a:ext cx="1761902" cy="901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6167438" y="1428750"/>
            <a:ext cx="7905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n(x)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7180263" y="32849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5329238" y="1395413"/>
            <a:ext cx="9350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96" name="Line 13"/>
          <p:cNvSpPr>
            <a:spLocks noChangeShapeType="1"/>
          </p:cNvSpPr>
          <p:nvPr/>
        </p:nvSpPr>
        <p:spPr bwMode="auto">
          <a:xfrm>
            <a:off x="6980238" y="1589088"/>
            <a:ext cx="0" cy="23399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6043613" y="1584325"/>
            <a:ext cx="0" cy="23399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6043613" y="3402459"/>
            <a:ext cx="1169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势垒区</a:t>
            </a:r>
          </a:p>
        </p:txBody>
      </p:sp>
      <p:sp>
        <p:nvSpPr>
          <p:cNvPr id="114" name="Text Box 24"/>
          <p:cNvSpPr txBox="1">
            <a:spLocks noChangeArrowheads="1"/>
          </p:cNvSpPr>
          <p:nvPr/>
        </p:nvSpPr>
        <p:spPr bwMode="auto">
          <a:xfrm>
            <a:off x="7186613" y="1408113"/>
            <a:ext cx="7921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5364088" y="3293624"/>
            <a:ext cx="720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</a:p>
        </p:txBody>
      </p:sp>
      <p:sp>
        <p:nvSpPr>
          <p:cNvPr id="44056" name="Rectangle 115"/>
          <p:cNvSpPr/>
          <p:nvPr/>
        </p:nvSpPr>
        <p:spPr>
          <a:xfrm>
            <a:off x="5816600" y="1906588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7C006B-D019-4728-B42A-97ECBC10A60F}"/>
              </a:ext>
            </a:extLst>
          </p:cNvPr>
          <p:cNvGrpSpPr/>
          <p:nvPr/>
        </p:nvGrpSpPr>
        <p:grpSpPr>
          <a:xfrm>
            <a:off x="5397500" y="525463"/>
            <a:ext cx="1020842" cy="1668462"/>
            <a:chOff x="5397500" y="525463"/>
            <a:chExt cx="1020842" cy="1668462"/>
          </a:xfrm>
        </p:grpSpPr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rot="-2400000" flipH="1">
              <a:off x="5992813" y="933450"/>
              <a:ext cx="279400" cy="12604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bject 8"/>
                <p:cNvSpPr txBox="1"/>
                <p:nvPr/>
              </p:nvSpPr>
              <p:spPr>
                <a:xfrm>
                  <a:off x="5397500" y="525463"/>
                  <a:ext cx="1020842" cy="42545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𝑞𝑉</m:t>
                        </m:r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00" y="525463"/>
                  <a:ext cx="1020842" cy="425450"/>
                </a:xfrm>
                <a:prstGeom prst="rect">
                  <a:avLst/>
                </a:prstGeom>
                <a:blipFill>
                  <a:blip r:embed="rId10"/>
                  <a:stretch>
                    <a:fillRect l="-2381" b="-11429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110" grpId="0"/>
      <p:bldP spid="111" grpId="0"/>
      <p:bldP spid="112" grpId="0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结：基本结构：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结能带</a:t>
            </a:r>
          </a:p>
        </p:txBody>
      </p:sp>
      <p:pic>
        <p:nvPicPr>
          <p:cNvPr id="45059" name="Picture 2" descr="半-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650" y="642938"/>
            <a:ext cx="3395663" cy="24368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03675" y="3392488"/>
          <a:ext cx="4841875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4" imgW="2790825" imgH="1905000" progId="PBrush">
                  <p:embed/>
                </p:oleObj>
              </mc:Choice>
              <mc:Fallback>
                <p:oleObj r:id="rId4" imgW="2790825" imgH="1905000" progId="PBrush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3675" y="3392488"/>
                        <a:ext cx="4841875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Object 3"/>
              <p:cNvSpPr txBox="1"/>
              <p:nvPr/>
            </p:nvSpPr>
            <p:spPr>
              <a:xfrm>
                <a:off x="571500" y="4079875"/>
                <a:ext cx="2882900" cy="8493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079875"/>
                <a:ext cx="2882900" cy="8493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Object 4"/>
              <p:cNvSpPr txBox="1"/>
              <p:nvPr/>
            </p:nvSpPr>
            <p:spPr>
              <a:xfrm>
                <a:off x="552450" y="5222875"/>
                <a:ext cx="2846388" cy="8493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5222875"/>
                <a:ext cx="2846388" cy="8493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00063" y="3398838"/>
            <a:ext cx="1085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Object 5"/>
              <p:cNvSpPr txBox="1"/>
              <p:nvPr/>
            </p:nvSpPr>
            <p:spPr>
              <a:xfrm>
                <a:off x="549275" y="785813"/>
                <a:ext cx="2371725" cy="8747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75" y="785813"/>
                <a:ext cx="2371725" cy="8747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5" name="Object 6"/>
              <p:cNvSpPr txBox="1"/>
              <p:nvPr/>
            </p:nvSpPr>
            <p:spPr>
              <a:xfrm>
                <a:off x="541338" y="1944688"/>
                <a:ext cx="2579687" cy="8747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8" y="1944688"/>
                <a:ext cx="2579687" cy="8747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46085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46086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(pn junction)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89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46090" name="Left Brace 10"/>
          <p:cNvSpPr/>
          <p:nvPr/>
        </p:nvSpPr>
        <p:spPr bwMode="auto">
          <a:xfrm>
            <a:off x="4110038" y="4240213"/>
            <a:ext cx="360363" cy="1260475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91" name="TextBox 12"/>
          <p:cNvSpPr txBox="1">
            <a:spLocks noChangeArrowheads="1"/>
          </p:cNvSpPr>
          <p:nvPr/>
        </p:nvSpPr>
        <p:spPr bwMode="auto">
          <a:xfrm>
            <a:off x="4427538" y="4043363"/>
            <a:ext cx="295275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正偏、反偏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I-V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特性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92" name="TextBox 13"/>
          <p:cNvSpPr txBox="1">
            <a:spLocks noChangeArrowheads="1"/>
          </p:cNvSpPr>
          <p:nvPr/>
        </p:nvSpPr>
        <p:spPr bwMode="auto">
          <a:xfrm>
            <a:off x="4424363" y="4657725"/>
            <a:ext cx="497205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I-V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整流特性、阈值电压、反向饱和电流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093" name="TextBox 14"/>
          <p:cNvSpPr txBox="1">
            <a:spLocks noChangeArrowheads="1"/>
          </p:cNvSpPr>
          <p:nvPr/>
        </p:nvSpPr>
        <p:spPr bwMode="auto">
          <a:xfrm>
            <a:off x="4427538" y="5260975"/>
            <a:ext cx="266541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势垒、扩散电容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grpSp>
        <p:nvGrpSpPr>
          <p:cNvPr id="47107" name="Group 14"/>
          <p:cNvGrpSpPr/>
          <p:nvPr/>
        </p:nvGrpSpPr>
        <p:grpSpPr>
          <a:xfrm>
            <a:off x="0" y="315913"/>
            <a:ext cx="2700338" cy="684212"/>
            <a:chOff x="0" y="315913"/>
            <a:chExt cx="2643174" cy="684212"/>
          </a:xfrm>
        </p:grpSpPr>
        <p:sp>
          <p:nvSpPr>
            <p:cNvPr id="47114" name="Oval 14"/>
            <p:cNvSpPr/>
            <p:nvPr/>
          </p:nvSpPr>
          <p:spPr>
            <a:xfrm>
              <a:off x="0" y="315913"/>
              <a:ext cx="2643174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127419" y="349250"/>
              <a:ext cx="2436506" cy="5857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常规特性</a:t>
              </a: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35697" y="4132879"/>
            <a:ext cx="48937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9875" indent="-250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9875" marR="0" lvl="0" indent="-2508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势垒区的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自由载流子全部耗尽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31850" y="4110038"/>
            <a:ext cx="15827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假设：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35697" y="5418200"/>
            <a:ext cx="691276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9875" indent="-250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小注入：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注入</a:t>
            </a:r>
            <a:r>
              <a:rPr kumimoji="1" lang="zh-CN" altLang="en-US" sz="2400" dirty="0">
                <a:latin typeface="+mn-ea"/>
                <a:ea typeface="+mn-ea"/>
              </a:rPr>
              <a:t>非子的浓度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远小于多子的浓度。</a:t>
            </a:r>
          </a:p>
        </p:txBody>
      </p:sp>
      <p:sp>
        <p:nvSpPr>
          <p:cNvPr id="83975" name="TextBox 10"/>
          <p:cNvSpPr txBox="1">
            <a:spLocks noChangeArrowheads="1"/>
          </p:cNvSpPr>
          <p:nvPr/>
        </p:nvSpPr>
        <p:spPr bwMode="auto">
          <a:xfrm>
            <a:off x="522288" y="1271588"/>
            <a:ext cx="3113088" cy="4603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特性：</a:t>
            </a:r>
          </a:p>
        </p:txBody>
      </p:sp>
      <p:pic>
        <p:nvPicPr>
          <p:cNvPr id="9217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16100"/>
            <a:ext cx="3375025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" descr="半-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1088" y="1706563"/>
            <a:ext cx="3395662" cy="2436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5F12EFF1-4F06-4129-AC3B-E7E5DE5CA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7" y="4777739"/>
            <a:ext cx="518457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9875" indent="-250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9875" marR="0" lvl="0" indent="-2508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忽略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势垒区载流子的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产生和复合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E15BDFE4-437B-4DA9-9C1A-125403B6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6043590"/>
            <a:ext cx="54726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9875" indent="-2508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9875" marR="0" lvl="0" indent="-2508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在注入时，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忽略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扩散区的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漂移电流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pic>
        <p:nvPicPr>
          <p:cNvPr id="48131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25" y="2428875"/>
            <a:ext cx="3962400" cy="2928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Box 5"/>
          <p:cNvSpPr txBox="1"/>
          <p:nvPr/>
        </p:nvSpPr>
        <p:spPr>
          <a:xfrm>
            <a:off x="842963" y="1255713"/>
            <a:ext cx="7658100" cy="901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3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外加电场与内建电场方向相反，削弱了内建电场，并使势垒两端的电势差由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减小为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zh-CN" sz="24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24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势垒区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变薄。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Picture 12" descr="半-2"/>
          <p:cNvPicPr/>
          <p:nvPr/>
        </p:nvPicPr>
        <p:blipFill>
          <a:blip r:embed="rId3"/>
          <a:stretch>
            <a:fillRect/>
          </a:stretch>
        </p:blipFill>
        <p:spPr>
          <a:xfrm>
            <a:off x="331788" y="2428875"/>
            <a:ext cx="3962400" cy="29289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8"/>
          <p:cNvGrpSpPr/>
          <p:nvPr/>
        </p:nvGrpSpPr>
        <p:grpSpPr>
          <a:xfrm>
            <a:off x="7105650" y="5567363"/>
            <a:ext cx="1944688" cy="719137"/>
            <a:chOff x="7199312" y="5214950"/>
            <a:chExt cx="1944688" cy="719138"/>
          </a:xfrm>
        </p:grpSpPr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7199312" y="5214950"/>
              <a:ext cx="1944688" cy="719138"/>
            </a:xfrm>
            <a:prstGeom prst="irregularSeal2">
              <a:avLst/>
            </a:prstGeom>
            <a:solidFill>
              <a:srgbClr val="0F6FC6">
                <a:alpha val="5098"/>
              </a:srgb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485062" y="5387987"/>
              <a:ext cx="1477963" cy="400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非平衡态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/>
              <p:cNvSpPr txBox="1"/>
              <p:nvPr/>
            </p:nvSpPr>
            <p:spPr>
              <a:xfrm>
                <a:off x="5280025" y="2325688"/>
                <a:ext cx="3484563" cy="903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025" y="2325688"/>
                <a:ext cx="3484563" cy="903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530725" y="5688013"/>
            <a:ext cx="25193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存在净扩散电流</a:t>
            </a:r>
          </a:p>
        </p:txBody>
      </p:sp>
      <p:grpSp>
        <p:nvGrpSpPr>
          <p:cNvPr id="3" name="组合 22"/>
          <p:cNvGrpSpPr/>
          <p:nvPr/>
        </p:nvGrpSpPr>
        <p:grpSpPr>
          <a:xfrm>
            <a:off x="4576763" y="4357688"/>
            <a:ext cx="4259262" cy="1200150"/>
            <a:chOff x="3923928" y="4221088"/>
            <a:chExt cx="4259593" cy="1200329"/>
          </a:xfrm>
        </p:grpSpPr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6372043" y="4581504"/>
              <a:ext cx="1811478" cy="4620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漂移 </a:t>
              </a:r>
              <a:r>
                <a:rPr kumimoji="0" lang="en-US" altLang="zh-CN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</a:t>
              </a: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扩散</a:t>
              </a:r>
              <a:endParaRPr kumimoji="0" lang="zh-CN" altLang="en-US" sz="2400" kern="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14"/>
            <p:cNvSpPr txBox="1">
              <a:spLocks noChangeArrowheads="1"/>
            </p:cNvSpPr>
            <p:nvPr/>
          </p:nvSpPr>
          <p:spPr bwMode="auto">
            <a:xfrm>
              <a:off x="3923928" y="4581504"/>
              <a:ext cx="1655891" cy="4620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漂移</a:t>
              </a:r>
              <a:r>
                <a:rPr kumimoji="0" lang="en-US" altLang="zh-CN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扩散</a:t>
              </a:r>
            </a:p>
          </p:txBody>
        </p:sp>
        <p:sp>
          <p:nvSpPr>
            <p:cNvPr id="37" name="右箭头 20"/>
            <p:cNvSpPr/>
            <p:nvPr/>
          </p:nvSpPr>
          <p:spPr>
            <a:xfrm>
              <a:off x="5579819" y="4724400"/>
              <a:ext cx="792225" cy="217520"/>
            </a:xfrm>
            <a:prstGeom prst="rightArrow">
              <a:avLst/>
            </a:prstGeom>
            <a:solidFill>
              <a:srgbClr val="0F6FC6">
                <a:alpha val="12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Box 21"/>
            <p:cNvSpPr txBox="1">
              <a:spLocks noChangeArrowheads="1"/>
            </p:cNvSpPr>
            <p:nvPr/>
          </p:nvSpPr>
          <p:spPr bwMode="auto">
            <a:xfrm>
              <a:off x="5652849" y="4221088"/>
              <a:ext cx="574720" cy="1200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正向偏置</a:t>
              </a: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71500" y="609600"/>
            <a:ext cx="4214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正向偏置</a:t>
            </a:r>
            <a:r>
              <a:rPr kumimoji="0" lang="en-US" altLang="zh-CN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(Forward bias)</a:t>
            </a:r>
            <a:endParaRPr kumimoji="0" lang="zh-CN" altLang="en-US" sz="2400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75C355-99E3-49A4-9163-B93C7A89B4AC}"/>
              </a:ext>
            </a:extLst>
          </p:cNvPr>
          <p:cNvGrpSpPr/>
          <p:nvPr/>
        </p:nvGrpSpPr>
        <p:grpSpPr>
          <a:xfrm>
            <a:off x="4621213" y="3173413"/>
            <a:ext cx="4170362" cy="1144587"/>
            <a:chOff x="4621213" y="3173413"/>
            <a:chExt cx="4170362" cy="1144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3"/>
                <p:cNvSpPr txBox="1"/>
                <p:nvPr/>
              </p:nvSpPr>
              <p:spPr>
                <a:xfrm>
                  <a:off x="4621213" y="3414713"/>
                  <a:ext cx="4170362" cy="90328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13" y="3414713"/>
                  <a:ext cx="4170362" cy="9032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下箭头 5"/>
            <p:cNvSpPr/>
            <p:nvPr/>
          </p:nvSpPr>
          <p:spPr>
            <a:xfrm>
              <a:off x="6678613" y="3173413"/>
              <a:ext cx="179388" cy="360363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68BE58-5FD6-4D81-9709-69E6F88B6FC4}"/>
              </a:ext>
            </a:extLst>
          </p:cNvPr>
          <p:cNvGrpSpPr/>
          <p:nvPr/>
        </p:nvGrpSpPr>
        <p:grpSpPr>
          <a:xfrm>
            <a:off x="323528" y="404664"/>
            <a:ext cx="3660775" cy="2324100"/>
            <a:chOff x="323528" y="404664"/>
            <a:chExt cx="3660775" cy="2324100"/>
          </a:xfrm>
        </p:grpSpPr>
        <p:pic>
          <p:nvPicPr>
            <p:cNvPr id="49169" name="Picture 4" descr="半-2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3528" y="404664"/>
              <a:ext cx="3660775" cy="2324100"/>
            </a:xfrm>
            <a:prstGeom prst="rect">
              <a:avLst/>
            </a:prstGeom>
            <a:noFill/>
            <a:ln w="9525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68" name="Object 2"/>
                <p:cNvSpPr txBox="1"/>
                <p:nvPr/>
              </p:nvSpPr>
              <p:spPr>
                <a:xfrm>
                  <a:off x="2992300" y="929832"/>
                  <a:ext cx="711337" cy="62120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49168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300" y="929832"/>
                  <a:ext cx="711337" cy="6212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70" name="Object 3"/>
                <p:cNvSpPr txBox="1"/>
                <p:nvPr/>
              </p:nvSpPr>
              <p:spPr>
                <a:xfrm>
                  <a:off x="701062" y="935591"/>
                  <a:ext cx="774594" cy="621201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49170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2" y="935591"/>
                  <a:ext cx="774594" cy="6212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71500" y="4936894"/>
            <a:ext cx="29289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Space charge region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71500" y="3622444"/>
            <a:ext cx="2438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Neutral  region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71500" y="4265382"/>
            <a:ext cx="2743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Diffusion  region</a:t>
            </a:r>
          </a:p>
        </p:txBody>
      </p:sp>
      <p:grpSp>
        <p:nvGrpSpPr>
          <p:cNvPr id="3" name="Group 26"/>
          <p:cNvGrpSpPr/>
          <p:nvPr/>
        </p:nvGrpSpPr>
        <p:grpSpPr>
          <a:xfrm>
            <a:off x="3843338" y="388938"/>
            <a:ext cx="5014912" cy="2657475"/>
            <a:chOff x="2215" y="0"/>
            <a:chExt cx="3159" cy="1674"/>
          </a:xfrm>
        </p:grpSpPr>
        <p:pic>
          <p:nvPicPr>
            <p:cNvPr id="49166" name="Picture 19" descr="半-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1" y="0"/>
              <a:ext cx="2313" cy="16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2215" y="643"/>
              <a:ext cx="862" cy="136"/>
            </a:xfrm>
            <a:prstGeom prst="rightArrow">
              <a:avLst>
                <a:gd name="adj1" fmla="val 50000"/>
                <a:gd name="adj2" fmla="val 44999"/>
              </a:avLst>
            </a:prstGeom>
            <a:solidFill>
              <a:srgbClr val="FFFF00"/>
            </a:solidFill>
            <a:ln w="9525">
              <a:noFill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875088" y="2181225"/>
            <a:ext cx="18002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漂移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9DD5FF-4C36-4F5A-9C0C-70B7604B6780}"/>
              </a:ext>
            </a:extLst>
          </p:cNvPr>
          <p:cNvGrpSpPr/>
          <p:nvPr/>
        </p:nvGrpSpPr>
        <p:grpSpPr>
          <a:xfrm>
            <a:off x="3703638" y="2208934"/>
            <a:ext cx="4605337" cy="3771179"/>
            <a:chOff x="3703638" y="2208934"/>
            <a:chExt cx="4605337" cy="3771179"/>
          </a:xfrm>
        </p:grpSpPr>
        <p:cxnSp>
          <p:nvCxnSpPr>
            <p:cNvPr id="39" name="直接箭头连接符 21"/>
            <p:cNvCxnSpPr>
              <a:cxnSpLocks/>
            </p:cNvCxnSpPr>
            <p:nvPr/>
          </p:nvCxnSpPr>
          <p:spPr>
            <a:xfrm>
              <a:off x="3779912" y="2208934"/>
              <a:ext cx="360000" cy="720000"/>
            </a:xfrm>
            <a:prstGeom prst="straightConnector1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300000"/>
              </a:camera>
              <a:lightRig rig="threePt" dir="t"/>
            </a:scene3d>
          </p:spPr>
        </p:cxnSp>
        <p:grpSp>
          <p:nvGrpSpPr>
            <p:cNvPr id="4" name="Group 17"/>
            <p:cNvGrpSpPr/>
            <p:nvPr/>
          </p:nvGrpSpPr>
          <p:grpSpPr>
            <a:xfrm>
              <a:off x="3703638" y="2976563"/>
              <a:ext cx="4605337" cy="3003550"/>
              <a:chOff x="3673286" y="2975881"/>
              <a:chExt cx="4606117" cy="3004092"/>
            </a:xfrm>
          </p:grpSpPr>
          <p:pic>
            <p:nvPicPr>
              <p:cNvPr id="49164" name="Picture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3286" y="2975881"/>
                <a:ext cx="4606117" cy="293845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5019714" y="5610018"/>
                <a:ext cx="1665569" cy="3699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kern="0" cap="none" spc="0" normalizeH="0" baseline="0" noProof="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外加正向偏压</a:t>
                </a:r>
              </a:p>
            </p:txBody>
          </p:sp>
        </p:grp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65150" y="6143625"/>
            <a:ext cx="8391525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由于电场作用而使非平衡载流子进入半导体的过程称为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电注入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56D717-2512-4081-A0B8-D719EEBBD462}"/>
              </a:ext>
            </a:extLst>
          </p:cNvPr>
          <p:cNvSpPr/>
          <p:nvPr/>
        </p:nvSpPr>
        <p:spPr bwMode="auto">
          <a:xfrm>
            <a:off x="4300221" y="5478677"/>
            <a:ext cx="648000" cy="396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C7589BB-33D9-4E32-A345-54947FDB5725}"/>
              </a:ext>
            </a:extLst>
          </p:cNvPr>
          <p:cNvSpPr/>
          <p:nvPr/>
        </p:nvSpPr>
        <p:spPr bwMode="auto">
          <a:xfrm>
            <a:off x="7495520" y="5344865"/>
            <a:ext cx="648000" cy="396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19" grpId="0"/>
      <p:bldP spid="7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pic>
        <p:nvPicPr>
          <p:cNvPr id="50179" name="Picture 4" descr="半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071563"/>
            <a:ext cx="3844925" cy="235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95288" y="1689100"/>
            <a:ext cx="500063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平衡时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10D950-84D8-4CAB-9735-3D083B953343}"/>
              </a:ext>
            </a:extLst>
          </p:cNvPr>
          <p:cNvGrpSpPr/>
          <p:nvPr/>
        </p:nvGrpSpPr>
        <p:grpSpPr>
          <a:xfrm>
            <a:off x="857250" y="3651250"/>
            <a:ext cx="3844925" cy="2944813"/>
            <a:chOff x="857250" y="3651250"/>
            <a:chExt cx="3844925" cy="2944813"/>
          </a:xfrm>
        </p:grpSpPr>
        <p:pic>
          <p:nvPicPr>
            <p:cNvPr id="12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57250" y="3651250"/>
              <a:ext cx="3844925" cy="24653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71663" y="6196013"/>
              <a:ext cx="1500188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正向偏置</a:t>
              </a:r>
            </a:p>
          </p:txBody>
        </p:sp>
      </p:grpSp>
      <p:pic>
        <p:nvPicPr>
          <p:cNvPr id="15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3643313"/>
            <a:ext cx="3862388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98616" y="500042"/>
            <a:ext cx="3143272" cy="461665"/>
          </a:xfrm>
          <a:prstGeom prst="rect">
            <a:avLst/>
          </a:prstGeom>
          <a:gradFill>
            <a:gsLst>
              <a:gs pos="0">
                <a:srgbClr val="0BD0D9">
                  <a:tint val="70000"/>
                  <a:satMod val="130000"/>
                </a:srgbClr>
              </a:gs>
              <a:gs pos="43000">
                <a:srgbClr val="0BD0D9">
                  <a:tint val="44000"/>
                  <a:satMod val="165000"/>
                </a:srgbClr>
              </a:gs>
              <a:gs pos="93000">
                <a:srgbClr val="0BD0D9">
                  <a:tint val="15000"/>
                  <a:satMod val="165000"/>
                </a:srgbClr>
              </a:gs>
              <a:gs pos="100000">
                <a:srgbClr val="0BD0D9">
                  <a:tint val="5000"/>
                  <a:satMod val="250000"/>
                </a:srgbClr>
              </a:gs>
            </a:gsLst>
            <a:path path="circle">
              <a:fillToRect l="50000" t="130000" r="50000" b="-30000"/>
            </a:path>
          </a:gradFill>
          <a:ln w="9525" cap="flat" cmpd="sng" algn="ctr">
            <a:noFill/>
            <a:prstDash val="solid"/>
          </a:ln>
          <a:effectLst>
            <a:outerShdw blurRad="57150" dist="38100" dir="5400000" algn="ctr" rotWithShape="0">
              <a:srgbClr val="0BD0D9">
                <a:shade val="9000"/>
                <a:satMod val="105000"/>
                <a:alpha val="48000"/>
              </a:srgbClr>
            </a:outerShdw>
          </a:effectLst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kern="0" cap="none" spc="0" normalizeH="0" baseline="0" noProof="0" dirty="0">
                <a:solidFill>
                  <a:sysClr val="windowText" lastClr="000000"/>
                </a:solidFill>
                <a:latin typeface="+mj-ea"/>
                <a:ea typeface="隶书" panose="02010509060101010101" pitchFamily="49" charset="-122"/>
                <a:cs typeface="+mn-cs"/>
              </a:rPr>
              <a:t>正向偏置下的能带图</a:t>
            </a:r>
          </a:p>
        </p:txBody>
      </p:sp>
      <p:pic>
        <p:nvPicPr>
          <p:cNvPr id="50187" name="Picture 12" descr="C:\Users\lsy\Desktop\Pictur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1071563"/>
            <a:ext cx="3857625" cy="2351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pic>
        <p:nvPicPr>
          <p:cNvPr id="19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714500"/>
            <a:ext cx="1836738" cy="42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878513" y="2174875"/>
            <a:ext cx="1836737" cy="48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 Box 3"/>
          <p:cNvSpPr txBox="1"/>
          <p:nvPr/>
        </p:nvSpPr>
        <p:spPr>
          <a:xfrm>
            <a:off x="981075" y="6213321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这两股电流之和就是正向偏置下流过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结的电流。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 Box 7"/>
          <p:cNvSpPr txBox="1"/>
          <p:nvPr/>
        </p:nvSpPr>
        <p:spPr>
          <a:xfrm>
            <a:off x="1000125" y="3429000"/>
            <a:ext cx="542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区空穴向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区扩散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空穴扩散电流：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1001713" y="4829175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区电子向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区扩散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电子扩散电流：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08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1031875"/>
            <a:ext cx="3857625" cy="23812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20"/>
              <p:cNvSpPr txBox="1"/>
              <p:nvPr/>
            </p:nvSpPr>
            <p:spPr>
              <a:xfrm>
                <a:off x="1614488" y="3933825"/>
                <a:ext cx="2655887" cy="7556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8" y="3933825"/>
                <a:ext cx="2655887" cy="755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1"/>
              <p:cNvSpPr txBox="1"/>
              <p:nvPr/>
            </p:nvSpPr>
            <p:spPr>
              <a:xfrm>
                <a:off x="1620838" y="5367338"/>
                <a:ext cx="2462212" cy="7556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38" y="5367338"/>
                <a:ext cx="2462212" cy="755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98616" y="500042"/>
            <a:ext cx="2744624" cy="461665"/>
          </a:xfrm>
          <a:prstGeom prst="rect">
            <a:avLst/>
          </a:prstGeom>
          <a:gradFill rotWithShape="1">
            <a:gsLst>
              <a:gs pos="0">
                <a:srgbClr val="0BD0D9">
                  <a:tint val="70000"/>
                  <a:satMod val="130000"/>
                </a:srgbClr>
              </a:gs>
              <a:gs pos="43000">
                <a:srgbClr val="0BD0D9">
                  <a:tint val="44000"/>
                  <a:satMod val="165000"/>
                </a:srgbClr>
              </a:gs>
              <a:gs pos="93000">
                <a:srgbClr val="0BD0D9">
                  <a:tint val="15000"/>
                  <a:satMod val="165000"/>
                </a:srgbClr>
              </a:gs>
              <a:gs pos="100000">
                <a:srgbClr val="0BD0D9">
                  <a:tint val="5000"/>
                  <a:satMod val="250000"/>
                </a:srgbClr>
              </a:gs>
            </a:gsLst>
            <a:path path="circle">
              <a:fillToRect l="50000" t="130000" r="50000" b="-30000"/>
            </a:path>
          </a:gradFill>
          <a:ln w="9525" cap="flat" cmpd="sng" algn="ctr">
            <a:noFill/>
            <a:prstDash val="solid"/>
          </a:ln>
          <a:effectLst>
            <a:outerShdw blurRad="57150" dist="38100" dir="5400000" algn="ctr" rotWithShape="0">
              <a:srgbClr val="0BD0D9">
                <a:shade val="9000"/>
                <a:satMod val="105000"/>
                <a:alpha val="48000"/>
              </a:srgbClr>
            </a:outerShdw>
          </a:effectLst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kern="0" cap="none" spc="0" normalizeH="0" baseline="0" noProof="0" dirty="0">
                <a:solidFill>
                  <a:sysClr val="windowText" lastClr="000000"/>
                </a:solidFill>
                <a:latin typeface="+mj-ea"/>
                <a:ea typeface="隶书" panose="02010509060101010101" pitchFamily="49" charset="-122"/>
                <a:cs typeface="+mn-cs"/>
              </a:rPr>
              <a:t>正向偏置下的电流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/>
              <p:cNvSpPr txBox="1"/>
              <p:nvPr/>
            </p:nvSpPr>
            <p:spPr>
              <a:xfrm>
                <a:off x="4057483" y="5335204"/>
                <a:ext cx="4219605" cy="8270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groupChrPr>
                        <m:e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样品足够厚 </m:t>
                          </m:r>
                        </m:e>
                      </m:groupCh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83" y="5335204"/>
                <a:ext cx="4219605" cy="827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5"/>
              <p:cNvSpPr txBox="1"/>
              <p:nvPr/>
            </p:nvSpPr>
            <p:spPr>
              <a:xfrm>
                <a:off x="4048280" y="3903265"/>
                <a:ext cx="4095253" cy="903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groupChrPr>
                        <m:e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 </m:t>
                          </m:r>
                          <m:r>
                            <m:rPr>
                              <m:nor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样品足够厚 </m:t>
                          </m:r>
                        </m:e>
                      </m:groupCh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80" y="3903265"/>
                <a:ext cx="4095253" cy="9032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3" grpId="0"/>
      <p:bldP spid="34" grpId="0"/>
      <p:bldP spid="2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Object 23"/>
              <p:cNvSpPr txBox="1"/>
              <p:nvPr/>
            </p:nvSpPr>
            <p:spPr>
              <a:xfrm>
                <a:off x="863600" y="4736295"/>
                <a:ext cx="4664076" cy="9064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n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26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4736295"/>
                <a:ext cx="4664076" cy="906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Object 22"/>
              <p:cNvSpPr txBox="1"/>
              <p:nvPr/>
            </p:nvSpPr>
            <p:spPr>
              <a:xfrm>
                <a:off x="857250" y="3792538"/>
                <a:ext cx="5265738" cy="990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p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)=−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27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3792538"/>
                <a:ext cx="5265738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3"/>
          <p:cNvSpPr txBox="1"/>
          <p:nvPr/>
        </p:nvSpPr>
        <p:spPr>
          <a:xfrm>
            <a:off x="5076825" y="548680"/>
            <a:ext cx="3500438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latin typeface="+mn-ea"/>
              </a:rPr>
              <a:t>    </a:t>
            </a:r>
            <a:r>
              <a:rPr lang="zh-CN" altLang="en-US" sz="2000" b="1" dirty="0">
                <a:latin typeface="+mn-ea"/>
              </a:rPr>
              <a:t>根据电流连续性原理，通过</a:t>
            </a:r>
            <a:r>
              <a:rPr lang="en-US" altLang="zh-CN" sz="2000" b="1" dirty="0">
                <a:latin typeface="+mn-ea"/>
              </a:rPr>
              <a:t>p-n</a:t>
            </a:r>
            <a:r>
              <a:rPr lang="zh-CN" altLang="en-US" sz="2000" b="1" dirty="0">
                <a:latin typeface="+mn-ea"/>
              </a:rPr>
              <a:t>结中任一截面的总电流是相等的，只是对于不同的截面，电子电流和空穴电流的比例有所不同而已。</a:t>
            </a:r>
          </a:p>
        </p:txBody>
      </p:sp>
      <p:sp>
        <p:nvSpPr>
          <p:cNvPr id="34" name="椭圆 33"/>
          <p:cNvSpPr/>
          <p:nvPr/>
        </p:nvSpPr>
        <p:spPr>
          <a:xfrm>
            <a:off x="4763537" y="3956012"/>
            <a:ext cx="827088" cy="576263"/>
          </a:xfrm>
          <a:prstGeom prst="ellipse">
            <a:avLst/>
          </a:prstGeom>
          <a:solidFill>
            <a:srgbClr val="0F6FC6">
              <a:alpha val="0"/>
            </a:srgbClr>
          </a:solidFill>
          <a:ln w="3810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54332" y="4901304"/>
            <a:ext cx="828675" cy="576263"/>
          </a:xfrm>
          <a:prstGeom prst="ellipse">
            <a:avLst/>
          </a:prstGeom>
          <a:solidFill>
            <a:srgbClr val="0F6FC6">
              <a:alpha val="0"/>
            </a:srgbClr>
          </a:solidFill>
          <a:ln w="38100" cap="flat" cmpd="sng" algn="ctr">
            <a:solidFill>
              <a:srgbClr val="C000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542078" y="4530879"/>
            <a:ext cx="75565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kern="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endParaRPr kumimoji="0" lang="zh-CN" altLang="en-US" sz="3600" b="0" kern="0" cap="none" spc="0" normalizeH="0" baseline="0" noProof="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" name="矩形 31"/>
          <p:cNvSpPr>
            <a:spLocks noChangeArrowheads="1"/>
          </p:cNvSpPr>
          <p:nvPr/>
        </p:nvSpPr>
        <p:spPr bwMode="auto">
          <a:xfrm>
            <a:off x="444500" y="3387725"/>
            <a:ext cx="73421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两股电流之和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忽略了势垒区载流子的产生和复合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3"/>
              <p:cNvSpPr txBox="1"/>
              <p:nvPr/>
            </p:nvSpPr>
            <p:spPr>
              <a:xfrm>
                <a:off x="1674813" y="5759450"/>
                <a:ext cx="3340100" cy="5254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13" y="5759450"/>
                <a:ext cx="3340100" cy="525463"/>
              </a:xfrm>
              <a:prstGeom prst="rect">
                <a:avLst/>
              </a:prstGeom>
              <a:blipFill>
                <a:blip r:embed="rId7"/>
                <a:stretch>
                  <a:fillRect l="-1277" b="-4651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1BB0EDD6-69E3-43FD-BE30-DDADC482E663}"/>
              </a:ext>
            </a:extLst>
          </p:cNvPr>
          <p:cNvGrpSpPr/>
          <p:nvPr/>
        </p:nvGrpSpPr>
        <p:grpSpPr>
          <a:xfrm>
            <a:off x="4820418" y="5749925"/>
            <a:ext cx="3856038" cy="554038"/>
            <a:chOff x="5006975" y="5749925"/>
            <a:chExt cx="3856038" cy="554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2"/>
                <p:cNvSpPr txBox="1"/>
                <p:nvPr/>
              </p:nvSpPr>
              <p:spPr>
                <a:xfrm>
                  <a:off x="5821363" y="5749925"/>
                  <a:ext cx="3041650" cy="55403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𝐽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63" y="5749925"/>
                  <a:ext cx="3041650" cy="554038"/>
                </a:xfrm>
                <a:prstGeom prst="rect">
                  <a:avLst/>
                </a:prstGeom>
                <a:blipFill>
                  <a:blip r:embed="rId8"/>
                  <a:stretch>
                    <a:fillRect l="-1403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左右箭头 26"/>
            <p:cNvSpPr/>
            <p:nvPr/>
          </p:nvSpPr>
          <p:spPr>
            <a:xfrm>
              <a:off x="5006975" y="5893467"/>
              <a:ext cx="792163" cy="215900"/>
            </a:xfrm>
            <a:prstGeom prst="leftRightArrow">
              <a:avLst/>
            </a:prstGeom>
            <a:solidFill>
              <a:srgbClr val="0F6FC6">
                <a:alpha val="0"/>
              </a:srgbClr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ysDash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矩形 31"/>
          <p:cNvSpPr>
            <a:spLocks noChangeArrowheads="1"/>
          </p:cNvSpPr>
          <p:nvPr/>
        </p:nvSpPr>
        <p:spPr bwMode="auto">
          <a:xfrm>
            <a:off x="5939035" y="6267450"/>
            <a:ext cx="26654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求这两股电流之和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40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428625"/>
            <a:ext cx="3857625" cy="2382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41" name="Picture 15"/>
          <p:cNvPicPr/>
          <p:nvPr/>
        </p:nvPicPr>
        <p:blipFill>
          <a:blip r:embed="rId10"/>
          <a:stretch>
            <a:fillRect/>
          </a:stretch>
        </p:blipFill>
        <p:spPr>
          <a:xfrm>
            <a:off x="623888" y="2825750"/>
            <a:ext cx="1836737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42" name="Picture 16"/>
          <p:cNvPicPr/>
          <p:nvPr/>
        </p:nvPicPr>
        <p:blipFill>
          <a:blip r:embed="rId11"/>
          <a:stretch>
            <a:fillRect/>
          </a:stretch>
        </p:blipFill>
        <p:spPr>
          <a:xfrm>
            <a:off x="2520950" y="2825750"/>
            <a:ext cx="1836738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2913" y="5743575"/>
            <a:ext cx="16287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截面：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 animBg="1"/>
      <p:bldP spid="35" grpId="0" animBg="1"/>
      <p:bldP spid="36" grpId="0"/>
      <p:bldP spid="39" grpId="0"/>
      <p:bldP spid="4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560969"/>
                  </p:ext>
                </p:extLst>
              </p:nvPr>
            </p:nvGraphicFramePr>
            <p:xfrm>
              <a:off x="30163" y="1196752"/>
              <a:ext cx="9072562" cy="5554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0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3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4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9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温区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费米能级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载流子浓度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67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低温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</m:e>
                                </m:func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𝐶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box>
                                      <m:boxPr>
                                        <m:ctrlPr>
                                          <a:rPr lang="zh-CN" altLang="en-US" sz="24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Δ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372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中温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</m:e>
                                </m:func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0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高温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560969"/>
                  </p:ext>
                </p:extLst>
              </p:nvPr>
            </p:nvGraphicFramePr>
            <p:xfrm>
              <a:off x="30163" y="1196752"/>
              <a:ext cx="9072562" cy="55546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0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3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4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49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温区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费米能级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载流子浓度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674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低温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2923" t="-68465" r="-67391" b="-21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68165" t="-68465" r="-360" b="-21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372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中温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2923" t="-161111" r="-67391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68165" t="-161111" r="-360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0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高温</a:t>
                          </a:r>
                          <a:endParaRPr 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1439" marR="91439" marT="45725" marB="45725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2923" t="-249242" r="-67391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9" marR="91439" marT="45725" marB="45725" anchor="ctr">
                        <a:blipFill>
                          <a:blip r:embed="rId2"/>
                          <a:stretch>
                            <a:fillRect l="-168165" t="-249242" r="-360" b="-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§4.2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载流子的调节：掺杂半导体的计算</a:t>
            </a:r>
          </a:p>
        </p:txBody>
      </p:sp>
      <p:sp>
        <p:nvSpPr>
          <p:cNvPr id="8219" name="Object 7"/>
          <p:cNvSpPr txBox="1"/>
          <p:nvPr/>
        </p:nvSpPr>
        <p:spPr>
          <a:xfrm>
            <a:off x="1475656" y="1727994"/>
            <a:ext cx="3286125" cy="1025525"/>
          </a:xfrm>
          <a:prstGeom prst="rect">
            <a:avLst/>
          </a:prstGeom>
          <a:noFill/>
          <a:ln w="38100">
            <a:noFill/>
            <a:miter/>
          </a:ln>
        </p:spPr>
        <p:txBody>
          <a:bodyPr>
            <a:normAutofit/>
          </a:bodyPr>
          <a:lstStyle/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223" name="TextBox 19"/>
          <p:cNvSpPr txBox="1">
            <a:spLocks noChangeArrowheads="1"/>
          </p:cNvSpPr>
          <p:nvPr/>
        </p:nvSpPr>
        <p:spPr bwMode="auto">
          <a:xfrm>
            <a:off x="0" y="476250"/>
            <a:ext cx="385603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温度对浓度的影响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graphicFrame>
        <p:nvGraphicFramePr>
          <p:cNvPr id="53251" name="Object 8"/>
          <p:cNvGraphicFramePr>
            <a:graphicFrameLocks noChangeAspect="1"/>
          </p:cNvGraphicFramePr>
          <p:nvPr/>
        </p:nvGraphicFramePr>
        <p:xfrm>
          <a:off x="90488" y="1143000"/>
          <a:ext cx="4313237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4" imgW="3362325" imgH="2181225" progId="PBrush">
                  <p:embed/>
                </p:oleObj>
              </mc:Choice>
              <mc:Fallback>
                <p:oleObj r:id="rId4" imgW="3362325" imgH="2181225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88" y="1143000"/>
                        <a:ext cx="4313237" cy="2620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484438" y="2370138"/>
            <a:ext cx="144463" cy="1444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186113" y="2157413"/>
            <a:ext cx="142875" cy="1428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/>
              <p:cNvSpPr txBox="1"/>
              <p:nvPr/>
            </p:nvSpPr>
            <p:spPr>
              <a:xfrm>
                <a:off x="5580112" y="1746250"/>
                <a:ext cx="3211513" cy="5826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46250"/>
                <a:ext cx="3211513" cy="582613"/>
              </a:xfrm>
              <a:prstGeom prst="rect">
                <a:avLst/>
              </a:prstGeom>
              <a:blipFill>
                <a:blip r:embed="rId6"/>
                <a:stretch>
                  <a:fillRect l="-1139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56" name="Object 15"/>
              <p:cNvSpPr txBox="1"/>
              <p:nvPr/>
            </p:nvSpPr>
            <p:spPr>
              <a:xfrm>
                <a:off x="3724275" y="426939"/>
                <a:ext cx="5362575" cy="9858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25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75" y="426939"/>
                <a:ext cx="5362575" cy="9858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203BE24-D88A-4DE2-B2AB-344999982712}"/>
              </a:ext>
            </a:extLst>
          </p:cNvPr>
          <p:cNvGrpSpPr/>
          <p:nvPr/>
        </p:nvGrpSpPr>
        <p:grpSpPr>
          <a:xfrm>
            <a:off x="5218113" y="1249363"/>
            <a:ext cx="3698875" cy="3995737"/>
            <a:chOff x="5218113" y="1249363"/>
            <a:chExt cx="3698875" cy="3995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7"/>
                <p:cNvSpPr txBox="1"/>
                <p:nvPr/>
              </p:nvSpPr>
              <p:spPr>
                <a:xfrm>
                  <a:off x="5218113" y="4071938"/>
                  <a:ext cx="3698875" cy="1173162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𝑞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113" y="4071938"/>
                  <a:ext cx="3698875" cy="11731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下箭头 5"/>
            <p:cNvSpPr/>
            <p:nvPr/>
          </p:nvSpPr>
          <p:spPr>
            <a:xfrm>
              <a:off x="5429250" y="1249363"/>
              <a:ext cx="215900" cy="2952750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6"/>
              <p:cNvSpPr txBox="1"/>
              <p:nvPr/>
            </p:nvSpPr>
            <p:spPr>
              <a:xfrm>
                <a:off x="6498093" y="2547938"/>
                <a:ext cx="2282824" cy="8810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93" y="2547938"/>
                <a:ext cx="2282824" cy="881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259" name="Picture 23" descr="C:\Users\lsy\Desktop\Picture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50" y="3871913"/>
            <a:ext cx="4314825" cy="27717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>
              <a:xfrm>
                <a:off x="4449763" y="5470525"/>
                <a:ext cx="4470400" cy="11731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m:t>同理: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63" y="5470525"/>
                <a:ext cx="4470400" cy="1173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/>
      <p:bldP spid="2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Object 7"/>
              <p:cNvSpPr txBox="1"/>
              <p:nvPr/>
            </p:nvSpPr>
            <p:spPr>
              <a:xfrm>
                <a:off x="4646613" y="455638"/>
                <a:ext cx="3698875" cy="11731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13" y="455638"/>
                <a:ext cx="3698875" cy="1173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276" name="Picture 23" descr="C:\Users\lsy\Desktop\Pic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3871913"/>
            <a:ext cx="4314825" cy="27717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277" name="Object 3"/>
              <p:cNvSpPr txBox="1"/>
              <p:nvPr/>
            </p:nvSpPr>
            <p:spPr>
              <a:xfrm>
                <a:off x="4643438" y="1643063"/>
                <a:ext cx="3698875" cy="11731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38" y="1643063"/>
                <a:ext cx="3698875" cy="1173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248" name="Object 2"/>
              <p:cNvSpPr txBox="1"/>
              <p:nvPr/>
            </p:nvSpPr>
            <p:spPr>
              <a:xfrm>
                <a:off x="4643438" y="2852936"/>
                <a:ext cx="4343400" cy="29003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(−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2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38" y="2852936"/>
                <a:ext cx="4343400" cy="2900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249" name="Object 5"/>
              <p:cNvSpPr txBox="1"/>
              <p:nvPr/>
            </p:nvSpPr>
            <p:spPr>
              <a:xfrm>
                <a:off x="4870450" y="5733256"/>
                <a:ext cx="3916363" cy="825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一般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≫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</m:e>
                        <m:sub/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24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50" y="5733256"/>
                <a:ext cx="3916363" cy="8255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732240" y="4880173"/>
            <a:ext cx="216024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肖克莱方程</a:t>
            </a:r>
          </a:p>
        </p:txBody>
      </p:sp>
      <p:grpSp>
        <p:nvGrpSpPr>
          <p:cNvPr id="54281" name="Group 25"/>
          <p:cNvGrpSpPr/>
          <p:nvPr/>
        </p:nvGrpSpPr>
        <p:grpSpPr>
          <a:xfrm>
            <a:off x="90488" y="1143000"/>
            <a:ext cx="4313237" cy="2620963"/>
            <a:chOff x="89907" y="1143635"/>
            <a:chExt cx="4314547" cy="2619823"/>
          </a:xfrm>
        </p:grpSpPr>
        <p:graphicFrame>
          <p:nvGraphicFramePr>
            <p:cNvPr id="54282" name="Object 8"/>
            <p:cNvGraphicFramePr>
              <a:graphicFrameLocks noChangeAspect="1"/>
            </p:cNvGraphicFramePr>
            <p:nvPr/>
          </p:nvGraphicFramePr>
          <p:xfrm>
            <a:off x="89907" y="1143635"/>
            <a:ext cx="4314547" cy="2619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r:id="rId8" imgW="3362325" imgH="2181225" progId="PBrush">
                    <p:embed/>
                  </p:oleObj>
                </mc:Choice>
                <mc:Fallback>
                  <p:oleObj r:id="rId8" imgW="3362325" imgH="2181225" progId="PBrush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907" y="1143635"/>
                          <a:ext cx="4314547" cy="2619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484584" y="2370239"/>
              <a:ext cx="144506" cy="1443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184884" y="2157607"/>
              <a:ext cx="144507" cy="1443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/>
      <p:bldP spid="138249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sp>
        <p:nvSpPr>
          <p:cNvPr id="22" name="Text Box 5"/>
          <p:cNvSpPr txBox="1"/>
          <p:nvPr/>
        </p:nvSpPr>
        <p:spPr>
          <a:xfrm>
            <a:off x="842963" y="1200150"/>
            <a:ext cx="7658100" cy="878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2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外加电场与内建电场方向一致，增强了内建电场，并使势垒两端的电势差由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增加为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zh-CN" sz="24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24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势垒区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变宽。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/>
              <p:cNvSpPr txBox="1"/>
              <p:nvPr/>
            </p:nvSpPr>
            <p:spPr>
              <a:xfrm>
                <a:off x="5329238" y="2128838"/>
                <a:ext cx="3484562" cy="903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8" y="2128838"/>
                <a:ext cx="3484562" cy="903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22"/>
          <p:cNvGrpSpPr/>
          <p:nvPr/>
        </p:nvGrpSpPr>
        <p:grpSpPr>
          <a:xfrm>
            <a:off x="4625975" y="4241800"/>
            <a:ext cx="4259263" cy="1200150"/>
            <a:chOff x="3923928" y="4221089"/>
            <a:chExt cx="4259593" cy="1200508"/>
          </a:xfrm>
        </p:grpSpPr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6372043" y="4581559"/>
              <a:ext cx="1811478" cy="462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漂移 </a:t>
              </a:r>
              <a:r>
                <a:rPr kumimoji="0" lang="en-US" altLang="zh-CN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</a:t>
              </a: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扩散</a:t>
              </a:r>
              <a:endParaRPr kumimoji="0" lang="zh-CN" altLang="en-US" sz="2400" kern="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14"/>
            <p:cNvSpPr txBox="1">
              <a:spLocks noChangeArrowheads="1"/>
            </p:cNvSpPr>
            <p:nvPr/>
          </p:nvSpPr>
          <p:spPr bwMode="auto">
            <a:xfrm>
              <a:off x="3923928" y="4581559"/>
              <a:ext cx="1655891" cy="462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漂移</a:t>
              </a:r>
              <a:r>
                <a:rPr kumimoji="0" lang="en-US" altLang="zh-CN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2400" kern="0" cap="none" spc="0" normalizeH="0" baseline="0" noProof="0" dirty="0">
                  <a:solidFill>
                    <a:srgbClr val="3948D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扩散</a:t>
              </a:r>
            </a:p>
          </p:txBody>
        </p:sp>
        <p:sp>
          <p:nvSpPr>
            <p:cNvPr id="37" name="右箭头 20"/>
            <p:cNvSpPr/>
            <p:nvPr/>
          </p:nvSpPr>
          <p:spPr>
            <a:xfrm>
              <a:off x="5579819" y="4724477"/>
              <a:ext cx="792223" cy="217552"/>
            </a:xfrm>
            <a:prstGeom prst="rightArrow">
              <a:avLst/>
            </a:prstGeom>
            <a:solidFill>
              <a:srgbClr val="0F6FC6">
                <a:alpha val="12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Box 21"/>
            <p:cNvSpPr txBox="1">
              <a:spLocks noChangeArrowheads="1"/>
            </p:cNvSpPr>
            <p:nvPr/>
          </p:nvSpPr>
          <p:spPr bwMode="auto">
            <a:xfrm>
              <a:off x="5652850" y="4221089"/>
              <a:ext cx="574720" cy="12005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反向偏置</a:t>
              </a: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71500" y="609600"/>
            <a:ext cx="4214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反向偏置</a:t>
            </a:r>
            <a:r>
              <a:rPr kumimoji="0" lang="en-US" altLang="zh-CN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(Reverse bias)</a:t>
            </a:r>
            <a:endParaRPr kumimoji="0" lang="zh-CN" altLang="en-US" sz="2400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D634E2-7501-42F6-8683-A34A182BD718}"/>
              </a:ext>
            </a:extLst>
          </p:cNvPr>
          <p:cNvGrpSpPr/>
          <p:nvPr/>
        </p:nvGrpSpPr>
        <p:grpSpPr>
          <a:xfrm>
            <a:off x="4730750" y="2986088"/>
            <a:ext cx="4121150" cy="1189037"/>
            <a:chOff x="4730750" y="2986088"/>
            <a:chExt cx="4121150" cy="118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3"/>
                <p:cNvSpPr txBox="1"/>
                <p:nvPr/>
              </p:nvSpPr>
              <p:spPr>
                <a:xfrm>
                  <a:off x="4730750" y="3271838"/>
                  <a:ext cx="4121150" cy="90328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750" y="3271838"/>
                  <a:ext cx="4121150" cy="9032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下箭头 5"/>
            <p:cNvSpPr/>
            <p:nvPr/>
          </p:nvSpPr>
          <p:spPr>
            <a:xfrm>
              <a:off x="6727825" y="2986088"/>
              <a:ext cx="179388" cy="431800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5305" name="Picture 2" descr="半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2271713"/>
            <a:ext cx="3960812" cy="2840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857250" y="5527675"/>
            <a:ext cx="80010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势垒区两侧边界上的少数载流子被强电场扫过势垒区。使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边界处的少子浓度低于体内。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产生少子的扩散运动，形成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反向扩散电流。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7488" y="3813175"/>
          <a:ext cx="427513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4" imgW="2800350" imgH="1714500" progId="PBrush">
                  <p:embed/>
                </p:oleObj>
              </mc:Choice>
              <mc:Fallback>
                <p:oleObj r:id="rId4" imgW="2800350" imgH="1714500" progId="PBrus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488" y="3813175"/>
                        <a:ext cx="4275137" cy="261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8" descr="C:\Users\lsy\Desktop\Picture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50" y="571500"/>
            <a:ext cx="4278313" cy="3008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786313" y="1014561"/>
            <a:ext cx="378618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类似于正向偏置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的方法，</a:t>
            </a:r>
            <a:endParaRPr kumimoji="0" lang="en-US" altLang="zh-CN" sz="2400" kern="0" cap="none" spc="0" normalizeH="0" baseline="0" noProof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可求得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反向电流密度：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/>
              <p:cNvSpPr txBox="1"/>
              <p:nvPr/>
            </p:nvSpPr>
            <p:spPr>
              <a:xfrm>
                <a:off x="4933504" y="2462460"/>
                <a:ext cx="3670944" cy="67850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∴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04" y="2462460"/>
                <a:ext cx="3670944" cy="67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4"/>
              <p:cNvSpPr txBox="1"/>
              <p:nvPr/>
            </p:nvSpPr>
            <p:spPr>
              <a:xfrm>
                <a:off x="4887912" y="3668067"/>
                <a:ext cx="3932560" cy="4810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一般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≫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</m:e>
                        <m:sub/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9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912" y="3668067"/>
                <a:ext cx="3932560" cy="481013"/>
              </a:xfrm>
              <a:prstGeom prst="rect">
                <a:avLst/>
              </a:prstGeom>
              <a:blipFill>
                <a:blip r:embed="rId8"/>
                <a:stretch>
                  <a:fillRect l="-1395" b="-1012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4725144"/>
            <a:ext cx="3857625" cy="1570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不随反向电压变化，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反向饱和电流密度；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负号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表示反向电流方向与正向电流方向相反。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9946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</a:p>
        </p:txBody>
      </p:sp>
      <p:grpSp>
        <p:nvGrpSpPr>
          <p:cNvPr id="58371" name="组合 9"/>
          <p:cNvGrpSpPr/>
          <p:nvPr/>
        </p:nvGrpSpPr>
        <p:grpSpPr>
          <a:xfrm>
            <a:off x="499046" y="404813"/>
            <a:ext cx="2879725" cy="1898650"/>
            <a:chOff x="4500562" y="1785926"/>
            <a:chExt cx="2881312" cy="2261860"/>
          </a:xfrm>
        </p:grpSpPr>
        <p:pic>
          <p:nvPicPr>
            <p:cNvPr id="58397" name="Picture 25" descr="半-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00562" y="1785926"/>
              <a:ext cx="2881312" cy="187007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8398" name="Group 59"/>
            <p:cNvGrpSpPr/>
            <p:nvPr/>
          </p:nvGrpSpPr>
          <p:grpSpPr>
            <a:xfrm>
              <a:off x="4787899" y="2867749"/>
              <a:ext cx="2158999" cy="1180037"/>
              <a:chOff x="884" y="2615"/>
              <a:chExt cx="1950" cy="1603"/>
            </a:xfrm>
          </p:grpSpPr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 flipH="1" flipV="1">
                <a:off x="884" y="2615"/>
                <a:ext cx="681" cy="117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8" name="Line 61"/>
              <p:cNvSpPr>
                <a:spLocks noChangeShapeType="1"/>
              </p:cNvSpPr>
              <p:nvPr/>
            </p:nvSpPr>
            <p:spPr bwMode="auto">
              <a:xfrm flipV="1">
                <a:off x="2246" y="2615"/>
                <a:ext cx="588" cy="1179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tailEnd type="triangl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9" name="Text Box 62"/>
              <p:cNvSpPr txBox="1">
                <a:spLocks noChangeArrowheads="1"/>
              </p:cNvSpPr>
              <p:nvPr/>
            </p:nvSpPr>
            <p:spPr bwMode="auto">
              <a:xfrm>
                <a:off x="1464" y="3671"/>
                <a:ext cx="1043" cy="5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kern="0" cap="none" spc="0" normalizeH="0" baseline="0" noProof="0" dirty="0">
                    <a:solidFill>
                      <a:srgbClr val="FF0000"/>
                    </a:solidFill>
                    <a:latin typeface="+mn-ea"/>
                    <a:ea typeface="+mn-ea"/>
                    <a:cs typeface="+mn-cs"/>
                  </a:rPr>
                  <a:t>中性区</a:t>
                </a:r>
              </a:p>
            </p:txBody>
          </p:sp>
        </p:grpSp>
      </p:grpSp>
      <p:pic>
        <p:nvPicPr>
          <p:cNvPr id="58372" name="Picture 13" descr="半-24"/>
          <p:cNvPicPr/>
          <p:nvPr/>
        </p:nvPicPr>
        <p:blipFill>
          <a:blip r:embed="rId4"/>
          <a:stretch>
            <a:fillRect/>
          </a:stretch>
        </p:blipFill>
        <p:spPr>
          <a:xfrm>
            <a:off x="3570858" y="476250"/>
            <a:ext cx="3154363" cy="18002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8373" name="直接连接符 14"/>
          <p:cNvCxnSpPr/>
          <p:nvPr/>
        </p:nvCxnSpPr>
        <p:spPr>
          <a:xfrm>
            <a:off x="0" y="2357438"/>
            <a:ext cx="9144000" cy="1587"/>
          </a:xfrm>
          <a:prstGeom prst="line">
            <a:avLst/>
          </a:prstGeom>
          <a:ln w="9525" cap="flat" cmpd="sng">
            <a:solidFill>
              <a:srgbClr val="065093"/>
            </a:solidFill>
            <a:prstDash val="lgDash"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374" name="Object 3"/>
              <p:cNvSpPr txBox="1"/>
              <p:nvPr/>
            </p:nvSpPr>
            <p:spPr>
              <a:xfrm>
                <a:off x="7233568" y="1143000"/>
                <a:ext cx="1658912" cy="9842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37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68" y="1143000"/>
                <a:ext cx="1658912" cy="984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375" name="直接连接符 31"/>
          <p:cNvCxnSpPr/>
          <p:nvPr/>
        </p:nvCxnSpPr>
        <p:spPr>
          <a:xfrm rot="5400000">
            <a:off x="4083621" y="1331913"/>
            <a:ext cx="1571625" cy="1587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Dot"/>
            <a:headEnd type="none" w="med" len="med"/>
            <a:tailEnd type="none" w="med" len="med"/>
          </a:ln>
        </p:spPr>
      </p:cxnSp>
      <p:cxnSp>
        <p:nvCxnSpPr>
          <p:cNvPr id="58376" name="直接连接符 33"/>
          <p:cNvCxnSpPr/>
          <p:nvPr/>
        </p:nvCxnSpPr>
        <p:spPr>
          <a:xfrm rot="5400000">
            <a:off x="4726558" y="1331913"/>
            <a:ext cx="1571625" cy="1587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Dot"/>
            <a:headEnd type="none" w="med" len="med"/>
            <a:tailEnd type="none" w="med" len="med"/>
          </a:ln>
        </p:spPr>
      </p:cxnSp>
      <p:cxnSp>
        <p:nvCxnSpPr>
          <p:cNvPr id="58377" name="直接箭头连接符 28"/>
          <p:cNvCxnSpPr>
            <a:cxnSpLocks/>
          </p:cNvCxnSpPr>
          <p:nvPr/>
        </p:nvCxnSpPr>
        <p:spPr>
          <a:xfrm flipH="1">
            <a:off x="6009258" y="619125"/>
            <a:ext cx="217488" cy="523877"/>
          </a:xfrm>
          <a:prstGeom prst="straightConnector1">
            <a:avLst/>
          </a:prstGeom>
          <a:ln w="9525" cap="flat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6" name="TextBox 29"/>
          <p:cNvSpPr txBox="1">
            <a:spLocks noChangeArrowheads="1"/>
          </p:cNvSpPr>
          <p:nvPr/>
        </p:nvSpPr>
        <p:spPr bwMode="auto">
          <a:xfrm>
            <a:off x="6083871" y="333375"/>
            <a:ext cx="5715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kern="0" cap="none" spc="0" normalizeH="0" baseline="0" noProof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1800" b="0" kern="0" cap="none" spc="0" normalizeH="0" baseline="-25000" noProof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n0</a:t>
            </a:r>
            <a:endParaRPr kumimoji="0" lang="zh-CN" altLang="en-US" sz="1800" b="0" kern="0" cap="none" spc="0" normalizeH="0" baseline="-25000" noProof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cxnSp>
        <p:nvCxnSpPr>
          <p:cNvPr id="58379" name="直接箭头连接符 32"/>
          <p:cNvCxnSpPr>
            <a:cxnSpLocks/>
          </p:cNvCxnSpPr>
          <p:nvPr/>
        </p:nvCxnSpPr>
        <p:spPr>
          <a:xfrm flipH="1">
            <a:off x="4423545" y="546894"/>
            <a:ext cx="230782" cy="218281"/>
          </a:xfrm>
          <a:prstGeom prst="straightConnector1">
            <a:avLst/>
          </a:prstGeom>
          <a:ln w="9525" cap="flat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4432672" y="261938"/>
            <a:ext cx="5715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kern="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1800" b="0" kern="0" cap="none" spc="0" normalizeH="0" baseline="-2500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p0</a:t>
            </a:r>
            <a:endParaRPr kumimoji="0" lang="zh-CN" altLang="en-US" sz="1800" b="0" kern="0" cap="none" spc="0" normalizeH="0" baseline="-25000" noProof="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58381" name="Picture 22"/>
          <p:cNvPicPr/>
          <p:nvPr/>
        </p:nvPicPr>
        <p:blipFill>
          <a:blip r:embed="rId6"/>
          <a:stretch>
            <a:fillRect/>
          </a:stretch>
        </p:blipFill>
        <p:spPr>
          <a:xfrm>
            <a:off x="540321" y="2428875"/>
            <a:ext cx="2951162" cy="1928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82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3569271" y="2428875"/>
            <a:ext cx="3154362" cy="19288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8383" name="直接连接符 15"/>
          <p:cNvCxnSpPr/>
          <p:nvPr/>
        </p:nvCxnSpPr>
        <p:spPr>
          <a:xfrm>
            <a:off x="0" y="4435475"/>
            <a:ext cx="9144000" cy="1588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1F3824-9814-4643-9B3F-D9CDE2FBE333}"/>
              </a:ext>
            </a:extLst>
          </p:cNvPr>
          <p:cNvGrpSpPr/>
          <p:nvPr/>
        </p:nvGrpSpPr>
        <p:grpSpPr>
          <a:xfrm>
            <a:off x="5356797" y="3357564"/>
            <a:ext cx="3737717" cy="1004095"/>
            <a:chOff x="5356797" y="3357564"/>
            <a:chExt cx="3737717" cy="1004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15" name="Object 6"/>
                <p:cNvSpPr txBox="1"/>
                <p:nvPr/>
              </p:nvSpPr>
              <p:spPr>
                <a:xfrm>
                  <a:off x="5940152" y="3789040"/>
                  <a:ext cx="3154362" cy="572619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13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r>
                          <a:rPr lang="zh-CN" altLang="en-US" sz="13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3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3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3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3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300" i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sz="13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3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𝑞</m:t>
                                    </m:r>
                                    <m:sSub>
                                      <m:sSubPr>
                                        <m:ctrlP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13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sz="13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zh-CN" altLang="en-US" sz="13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zh-CN" altLang="en-US" sz="1300" dirty="0">
                    <a:solidFill>
                      <a:srgbClr val="008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915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3789040"/>
                  <a:ext cx="3154362" cy="5726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932" name="直接箭头连接符 45"/>
            <p:cNvCxnSpPr>
              <a:cxnSpLocks/>
            </p:cNvCxnSpPr>
            <p:nvPr/>
          </p:nvCxnSpPr>
          <p:spPr>
            <a:xfrm flipH="1" flipV="1">
              <a:off x="5356797" y="3357564"/>
              <a:ext cx="652461" cy="719508"/>
            </a:xfrm>
            <a:prstGeom prst="straightConnector1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1" name="TextBox 36"/>
          <p:cNvSpPr txBox="1">
            <a:spLocks noChangeArrowheads="1"/>
          </p:cNvSpPr>
          <p:nvPr/>
        </p:nvSpPr>
        <p:spPr bwMode="auto">
          <a:xfrm>
            <a:off x="35496" y="2500313"/>
            <a:ext cx="504825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正向偏压下</a:t>
            </a:r>
          </a:p>
        </p:txBody>
      </p:sp>
      <p:sp>
        <p:nvSpPr>
          <p:cNvPr id="59" name="TextBox 30"/>
          <p:cNvSpPr txBox="1">
            <a:spLocks noChangeArrowheads="1"/>
          </p:cNvSpPr>
          <p:nvPr/>
        </p:nvSpPr>
        <p:spPr bwMode="auto">
          <a:xfrm>
            <a:off x="35496" y="765175"/>
            <a:ext cx="504825" cy="1014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热平衡</a:t>
            </a:r>
          </a:p>
        </p:txBody>
      </p:sp>
      <p:pic>
        <p:nvPicPr>
          <p:cNvPr id="58389" name="Picture 5" descr="半-6"/>
          <p:cNvPicPr/>
          <p:nvPr/>
        </p:nvPicPr>
        <p:blipFill>
          <a:blip r:embed="rId9"/>
          <a:stretch>
            <a:fillRect/>
          </a:stretch>
        </p:blipFill>
        <p:spPr>
          <a:xfrm>
            <a:off x="540321" y="4508500"/>
            <a:ext cx="2952750" cy="2036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90" name="TextBox 36"/>
          <p:cNvSpPr txBox="1">
            <a:spLocks noChangeArrowheads="1"/>
          </p:cNvSpPr>
          <p:nvPr/>
        </p:nvSpPr>
        <p:spPr bwMode="auto">
          <a:xfrm>
            <a:off x="35496" y="4652963"/>
            <a:ext cx="504825" cy="1631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反向偏压下</a:t>
            </a:r>
          </a:p>
        </p:txBody>
      </p:sp>
      <p:graphicFrame>
        <p:nvGraphicFramePr>
          <p:cNvPr id="58391" name="Object 2"/>
          <p:cNvGraphicFramePr/>
          <p:nvPr>
            <p:extLst>
              <p:ext uri="{D42A27DB-BD31-4B8C-83A1-F6EECF244321}">
                <p14:modId xmlns:p14="http://schemas.microsoft.com/office/powerpoint/2010/main" val="1838749474"/>
              </p:ext>
            </p:extLst>
          </p:nvPr>
        </p:nvGraphicFramePr>
        <p:xfrm>
          <a:off x="3570858" y="4519613"/>
          <a:ext cx="315277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10" imgW="2800350" imgH="1714500" progId="PBrush">
                  <p:embed/>
                </p:oleObj>
              </mc:Choice>
              <mc:Fallback>
                <p:oleObj r:id="rId10" imgW="2800350" imgH="1714500" progId="PBrush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0858" y="4519613"/>
                        <a:ext cx="3152775" cy="203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0"/>
          <p:cNvSpPr txBox="1">
            <a:spLocks noChangeArrowheads="1"/>
          </p:cNvSpPr>
          <p:nvPr/>
        </p:nvSpPr>
        <p:spPr bwMode="auto">
          <a:xfrm>
            <a:off x="7092280" y="642938"/>
            <a:ext cx="15128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漂移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7"/>
              <p:cNvSpPr txBox="1"/>
              <p:nvPr/>
            </p:nvSpPr>
            <p:spPr>
              <a:xfrm>
                <a:off x="6012159" y="3165475"/>
                <a:ext cx="2498997" cy="5873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3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13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13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1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Δn</m:t>
                      </m:r>
                      <m:d>
                        <m:d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zh-CN" altLang="en-US" sz="13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zh-CN" altLang="en-US" sz="1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1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1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</m:t>
                      </m:r>
                      <m:d>
                        <m:d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3165475"/>
                <a:ext cx="2498997" cy="587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A52EF6-D57E-43F9-918A-22FCFAA2A509}"/>
              </a:ext>
            </a:extLst>
          </p:cNvPr>
          <p:cNvGrpSpPr/>
          <p:nvPr/>
        </p:nvGrpSpPr>
        <p:grpSpPr>
          <a:xfrm>
            <a:off x="4804196" y="2577920"/>
            <a:ext cx="4481218" cy="605528"/>
            <a:chOff x="4804196" y="2577920"/>
            <a:chExt cx="4481218" cy="605528"/>
          </a:xfrm>
        </p:grpSpPr>
        <p:cxnSp>
          <p:nvCxnSpPr>
            <p:cNvPr id="38933" name="直接箭头连接符 46"/>
            <p:cNvCxnSpPr>
              <a:cxnSpLocks/>
            </p:cNvCxnSpPr>
            <p:nvPr/>
          </p:nvCxnSpPr>
          <p:spPr>
            <a:xfrm flipH="1">
              <a:off x="4804196" y="2895448"/>
              <a:ext cx="1108800" cy="288000"/>
            </a:xfrm>
            <a:prstGeom prst="straightConnector1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18" name="Object 25"/>
                <p:cNvSpPr txBox="1"/>
                <p:nvPr/>
              </p:nvSpPr>
              <p:spPr>
                <a:xfrm>
                  <a:off x="5838648" y="2577920"/>
                  <a:ext cx="3446766" cy="54463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13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r>
                          <a:rPr lang="zh-CN" altLang="en-US" sz="13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zh-CN" altLang="en-US" sz="13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13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13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</m:sub>
                        </m:sSub>
                        <m:r>
                          <a:rPr lang="zh-CN" altLang="en-US" sz="13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3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𝑝</m:t>
                            </m:r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1300" b="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300" b="0" i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sz="13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3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𝑞</m:t>
                                    </m:r>
                                    <m:sSub>
                                      <m:sSubPr>
                                        <m:ctrlP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1300" b="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CN" altLang="en-US" sz="1300" b="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zh-CN" altLang="en-US" sz="1300" b="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zh-CN" altLang="en-US" sz="1300" b="0" dirty="0">
                    <a:solidFill>
                      <a:srgbClr val="008000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918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648" y="2577920"/>
                  <a:ext cx="3446766" cy="5446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7"/>
              <p:cNvSpPr txBox="1"/>
              <p:nvPr/>
            </p:nvSpPr>
            <p:spPr>
              <a:xfrm>
                <a:off x="8300752" y="3142584"/>
                <a:ext cx="807752" cy="4746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3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zh-CN" alt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13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13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752" y="3142584"/>
                <a:ext cx="807752" cy="4746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8"/>
              <p:cNvSpPr txBox="1"/>
              <p:nvPr/>
            </p:nvSpPr>
            <p:spPr>
              <a:xfrm>
                <a:off x="6617720" y="5184775"/>
                <a:ext cx="2667694" cy="960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≈−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20" y="5184775"/>
                <a:ext cx="2667694" cy="96043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曲线的整流特性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"/>
              <p:cNvSpPr txBox="1"/>
              <p:nvPr/>
            </p:nvSpPr>
            <p:spPr>
              <a:xfrm>
                <a:off x="4670375" y="1273969"/>
                <a:ext cx="3502025" cy="100290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75" y="1273969"/>
                <a:ext cx="3502025" cy="1002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71500" y="500063"/>
            <a:ext cx="6232525" cy="46196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Rectification characteristic of I-V curve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>
              <a:xfrm>
                <a:off x="928688" y="1433174"/>
                <a:ext cx="3211264" cy="62687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zh-CN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8" y="1433174"/>
                <a:ext cx="3211264" cy="626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3571875"/>
            <a:ext cx="3563938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Line 26"/>
          <p:cNvSpPr>
            <a:spLocks noChangeAspect="1" noChangeShapeType="1"/>
          </p:cNvSpPr>
          <p:nvPr/>
        </p:nvSpPr>
        <p:spPr bwMode="auto">
          <a:xfrm flipH="1">
            <a:off x="3048000" y="3898900"/>
            <a:ext cx="365125" cy="1616075"/>
          </a:xfrm>
          <a:prstGeom prst="line">
            <a:avLst/>
          </a:prstGeom>
          <a:noFill/>
          <a:ln w="60325">
            <a:solidFill>
              <a:srgbClr val="FF0000"/>
            </a:solidFill>
            <a:prstDash val="solid"/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671763" y="6137275"/>
            <a:ext cx="2143125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</a:t>
            </a: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Si</a:t>
            </a: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</a:t>
            </a:r>
            <a:r>
              <a:rPr kumimoji="0" lang="en-US" altLang="zh-CN" sz="2000" b="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GaAs</a:t>
            </a: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0.3</a:t>
            </a: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0.7</a:t>
            </a:r>
            <a:r>
              <a:rPr kumimoji="0" lang="zh-CN" altLang="en-US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1V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4D5563-6F8C-470D-848F-29D1B799F172}"/>
              </a:ext>
            </a:extLst>
          </p:cNvPr>
          <p:cNvGrpSpPr/>
          <p:nvPr/>
        </p:nvGrpSpPr>
        <p:grpSpPr>
          <a:xfrm>
            <a:off x="184150" y="5473700"/>
            <a:ext cx="2286000" cy="809625"/>
            <a:chOff x="184150" y="5473700"/>
            <a:chExt cx="2286000" cy="80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bject 5"/>
                <p:cNvSpPr txBox="1"/>
                <p:nvPr/>
              </p:nvSpPr>
              <p:spPr>
                <a:xfrm>
                  <a:off x="1187450" y="5473700"/>
                  <a:ext cx="514350" cy="45720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33CC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450" y="5473700"/>
                  <a:ext cx="514350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184150" y="5883275"/>
              <a:ext cx="2286000" cy="400050"/>
            </a:xfrm>
            <a:prstGeom prst="rect">
              <a:avLst/>
            </a:prstGeom>
            <a:noFill/>
            <a:ln w="9525">
              <a:solidFill>
                <a:srgbClr val="FF33CC"/>
              </a:solidFill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33CC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反向饱和电流密度</a:t>
              </a:r>
              <a:endParaRPr kumimoji="0" lang="en-US" altLang="zh-CN" sz="2000" kern="0" cap="none" spc="0" normalizeH="0" baseline="0" noProof="0" dirty="0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C0C0E7-8714-4882-A39F-6AD22B825200}"/>
              </a:ext>
            </a:extLst>
          </p:cNvPr>
          <p:cNvGrpSpPr/>
          <p:nvPr/>
        </p:nvGrpSpPr>
        <p:grpSpPr>
          <a:xfrm>
            <a:off x="2670175" y="5324475"/>
            <a:ext cx="1357313" cy="763588"/>
            <a:chOff x="2670175" y="5324475"/>
            <a:chExt cx="1357313" cy="763588"/>
          </a:xfrm>
        </p:grpSpPr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2868613" y="5324475"/>
              <a:ext cx="785813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V</a:t>
              </a:r>
              <a:r>
                <a:rPr kumimoji="0" lang="en-US" altLang="zh-CN" sz="20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T</a:t>
              </a:r>
              <a:endParaRPr kumimoji="0" lang="zh-CN" altLang="en-US" sz="2000" b="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670175" y="5688013"/>
              <a:ext cx="1357313" cy="4000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阈值电压</a:t>
              </a:r>
              <a:endParaRPr kumimoji="0" lang="en-US" altLang="zh-CN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28688" y="4221163"/>
            <a:ext cx="1785937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有整流特性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电阻可变性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4051" name="Picture 19" descr="C:\Users\lsy\Desktop\Pictur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63" y="3570288"/>
            <a:ext cx="2679700" cy="15017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对象 2"/>
              <p:cNvSpPr txBox="1"/>
              <p:nvPr/>
            </p:nvSpPr>
            <p:spPr>
              <a:xfrm>
                <a:off x="5737225" y="5245100"/>
                <a:ext cx="2492375" cy="863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5" y="5245100"/>
                <a:ext cx="2492375" cy="863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5272088" y="6218238"/>
            <a:ext cx="3571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kern="0" cap="none" spc="0" normalizeH="0" baseline="-2500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 </a:t>
            </a:r>
            <a:r>
              <a:rPr kumimoji="0" lang="en-US" altLang="zh-CN" sz="2400" i="1" kern="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n</a:t>
            </a:r>
            <a:r>
              <a:rPr kumimoji="0" lang="en-US" altLang="zh-CN" sz="2400" i="1" kern="0" cap="none" spc="0" normalizeH="0" baseline="-2500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i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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400" kern="0" cap="none" spc="0" normalizeH="0" baseline="-2500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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400" kern="0" cap="none" spc="0" normalizeH="0" baseline="-2500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/>
              </a:rPr>
              <a:t></a:t>
            </a:r>
            <a:endParaRPr kumimoji="0" lang="zh-CN" altLang="en-US" sz="2400" kern="0" cap="none" spc="0" normalizeH="0" baseline="-2500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文本框 3"/>
          <p:cNvSpPr txBox="1">
            <a:spLocks noRot="1" noChangeAspect="1" noEditPoints="1" noTextEdit="1"/>
          </p:cNvSpPr>
          <p:nvPr/>
        </p:nvSpPr>
        <p:spPr>
          <a:xfrm>
            <a:off x="747252" y="2317750"/>
            <a:ext cx="7576011" cy="103981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32" grpId="0" animBg="1"/>
      <p:bldP spid="37" grpId="0"/>
      <p:bldP spid="47" grpId="0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曲线的整流特性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911225" y="538163"/>
            <a:ext cx="3071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p-n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结的温度效应：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5868145" y="425450"/>
            <a:ext cx="1672555" cy="1384824"/>
            <a:chOff x="6042694" y="857232"/>
            <a:chExt cx="1673169" cy="1384829"/>
          </a:xfrm>
        </p:grpSpPr>
        <p:cxnSp>
          <p:nvCxnSpPr>
            <p:cNvPr id="60430" name="直接连接符 8"/>
            <p:cNvCxnSpPr>
              <a:cxnSpLocks/>
            </p:cNvCxnSpPr>
            <p:nvPr/>
          </p:nvCxnSpPr>
          <p:spPr>
            <a:xfrm flipV="1">
              <a:off x="6042694" y="1285860"/>
              <a:ext cx="529569" cy="57909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31" name="直接连接符 10"/>
            <p:cNvCxnSpPr>
              <a:cxnSpLocks/>
            </p:cNvCxnSpPr>
            <p:nvPr/>
          </p:nvCxnSpPr>
          <p:spPr>
            <a:xfrm flipV="1">
              <a:off x="6494570" y="1287451"/>
              <a:ext cx="82830" cy="50400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32" name="直接连接符 12"/>
            <p:cNvCxnSpPr/>
            <p:nvPr/>
          </p:nvCxnSpPr>
          <p:spPr>
            <a:xfrm rot="5400000" flipH="1" flipV="1">
              <a:off x="5935220" y="1602824"/>
              <a:ext cx="954003" cy="320081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286589" y="857232"/>
              <a:ext cx="1429274" cy="400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均与</a:t>
              </a:r>
              <a:r>
                <a:rPr kumimoji="0" lang="en-US" altLang="zh-CN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有关</a:t>
              </a:r>
            </a:p>
          </p:txBody>
        </p:sp>
        <p:cxnSp>
          <p:nvCxnSpPr>
            <p:cNvPr id="60434" name="直接连接符 19"/>
            <p:cNvCxnSpPr>
              <a:cxnSpLocks/>
            </p:cNvCxnSpPr>
            <p:nvPr/>
          </p:nvCxnSpPr>
          <p:spPr>
            <a:xfrm flipH="1" flipV="1">
              <a:off x="7232789" y="1288059"/>
              <a:ext cx="316916" cy="50400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35" name="直接连接符 21"/>
            <p:cNvCxnSpPr>
              <a:cxnSpLocks/>
            </p:cNvCxnSpPr>
            <p:nvPr/>
          </p:nvCxnSpPr>
          <p:spPr>
            <a:xfrm flipH="1" flipV="1">
              <a:off x="7232792" y="1288058"/>
              <a:ext cx="136850" cy="954003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36" name="直接连接符 23"/>
            <p:cNvCxnSpPr>
              <a:cxnSpLocks/>
            </p:cNvCxnSpPr>
            <p:nvPr/>
          </p:nvCxnSpPr>
          <p:spPr>
            <a:xfrm flipV="1">
              <a:off x="7162549" y="1289645"/>
              <a:ext cx="72026" cy="575314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4" name="TextBox 30"/>
          <p:cNvSpPr txBox="1">
            <a:spLocks noChangeArrowheads="1"/>
          </p:cNvSpPr>
          <p:nvPr/>
        </p:nvSpPr>
        <p:spPr bwMode="auto">
          <a:xfrm>
            <a:off x="2915816" y="6073477"/>
            <a:ext cx="2808288" cy="5238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28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  </a:t>
            </a:r>
            <a:r>
              <a:rPr kumimoji="0" lang="en-US" altLang="zh-CN" sz="2800" i="1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kumimoji="0" lang="en-US" altLang="zh-CN" sz="2800" i="1" kern="0" cap="none" spc="0" normalizeH="0" baseline="-250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f</a:t>
            </a:r>
            <a:r>
              <a:rPr kumimoji="0" lang="en-US" altLang="zh-CN" sz="2800" i="1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0" lang="en-US" altLang="zh-CN" sz="28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</a:t>
            </a:r>
            <a:endParaRPr kumimoji="0" lang="zh-CN" altLang="en-US" sz="28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7"/>
              <p:cNvSpPr txBox="1"/>
              <p:nvPr/>
            </p:nvSpPr>
            <p:spPr>
              <a:xfrm>
                <a:off x="899592" y="2348880"/>
                <a:ext cx="2952328" cy="100369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∝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48880"/>
                <a:ext cx="2952328" cy="1003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8"/>
              <p:cNvSpPr txBox="1"/>
              <p:nvPr/>
            </p:nvSpPr>
            <p:spPr>
              <a:xfrm>
                <a:off x="4067944" y="2624119"/>
                <a:ext cx="2436590" cy="63698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(0)+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𝛽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624119"/>
                <a:ext cx="2436590" cy="636984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004072" y="3645024"/>
            <a:ext cx="2808288" cy="8318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Constantia" panose="02030602050306030303"/>
                <a:ea typeface="宋体" panose="02010600030101010101" pitchFamily="2" charset="-122"/>
                <a:cs typeface="+mn-cs"/>
              </a:rPr>
              <a:t>反向饱和电流随温度上升按指数增加。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2"/>
              <p:cNvSpPr txBox="1"/>
              <p:nvPr/>
            </p:nvSpPr>
            <p:spPr>
              <a:xfrm>
                <a:off x="1043608" y="4891573"/>
                <a:ext cx="7200800" cy="83185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∝</m:t>
                      </m:r>
                      <m:d>
                        <m:d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(0)+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𝛽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~</m:t>
                      </m:r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(0)−</m:t>
                              </m:r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91573"/>
                <a:ext cx="7200800" cy="831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对象 3"/>
              <p:cNvSpPr txBox="1"/>
              <p:nvPr/>
            </p:nvSpPr>
            <p:spPr>
              <a:xfrm>
                <a:off x="6804248" y="2434965"/>
                <a:ext cx="1214562" cy="9176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~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34965"/>
                <a:ext cx="1214562" cy="917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2733F836-1F53-4BA0-A629-9ECA6A4E4C26}"/>
                  </a:ext>
                </a:extLst>
              </p:cNvPr>
              <p:cNvSpPr txBox="1"/>
              <p:nvPr/>
            </p:nvSpPr>
            <p:spPr>
              <a:xfrm>
                <a:off x="4670375" y="1273969"/>
                <a:ext cx="3502025" cy="100290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2733F836-1F53-4BA0-A629-9ECA6A4E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75" y="1273969"/>
                <a:ext cx="3502025" cy="100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945CBB4D-680B-44E4-B220-38D18FB55235}"/>
                  </a:ext>
                </a:extLst>
              </p:cNvPr>
              <p:cNvSpPr txBox="1"/>
              <p:nvPr/>
            </p:nvSpPr>
            <p:spPr>
              <a:xfrm>
                <a:off x="928688" y="1433174"/>
                <a:ext cx="3211264" cy="62687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zh-CN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945CBB4D-680B-44E4-B220-38D18FB5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8" y="1433174"/>
                <a:ext cx="3211264" cy="626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9"/>
              <p:cNvSpPr txBox="1"/>
              <p:nvPr/>
            </p:nvSpPr>
            <p:spPr>
              <a:xfrm>
                <a:off x="971600" y="3802187"/>
                <a:ext cx="3379788" cy="5826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</m:t>
                      </m:r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02187"/>
                <a:ext cx="3379788" cy="582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5" grpId="0"/>
      <p:bldP spid="36" grpId="0"/>
      <p:bldP spid="38" grpId="0" animBg="1"/>
      <p:bldP spid="39" grpId="0"/>
      <p:bldP spid="40" grpId="0"/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04913" y="1865313"/>
            <a:ext cx="4510088" cy="1506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结的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直流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伏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安特性表明：</a:t>
            </a:r>
          </a:p>
          <a:p>
            <a:pPr marR="0" defTabSz="914400" eaLnBrk="1" fontAlgn="auto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具有单向导电性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0" lang="zh-CN" altLang="en-US" sz="2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2400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具有可变电阻性。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85875" y="3927475"/>
            <a:ext cx="6572250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交流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特性表明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R="0" indent="323850" defTabSz="9144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结还具有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可变电容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的性质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R="0" indent="323850" defTabSz="91440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特别是在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高频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运用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时，电容效应更显著。</a:t>
            </a:r>
            <a:endParaRPr kumimoji="0" lang="en-US" altLang="zh-CN" sz="2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3" name="TextBox 10"/>
          <p:cNvSpPr txBox="1">
            <a:spLocks noChangeArrowheads="1"/>
          </p:cNvSpPr>
          <p:nvPr/>
        </p:nvSpPr>
        <p:spPr bwMode="auto">
          <a:xfrm>
            <a:off x="522288" y="895350"/>
            <a:ext cx="6065838" cy="46196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(Capacitance of </a:t>
            </a:r>
            <a:r>
              <a:rPr kumimoji="1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Junctions)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61446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558925"/>
            <a:ext cx="3143250" cy="2268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42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62467" name="Text Box 5"/>
          <p:cNvSpPr txBox="1"/>
          <p:nvPr/>
        </p:nvSpPr>
        <p:spPr>
          <a:xfrm>
            <a:off x="428625" y="571500"/>
            <a:ext cx="6000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结电容包括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势垒电容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扩散电容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两部分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28625" y="1285875"/>
            <a:ext cx="264318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势垒电容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>
              <a:xfrm>
                <a:off x="827088" y="2047875"/>
                <a:ext cx="5185072" cy="482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↓→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表示存入了电子和空穴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2047875"/>
                <a:ext cx="5185072" cy="482600"/>
              </a:xfrm>
              <a:prstGeom prst="rect">
                <a:avLst/>
              </a:prstGeom>
              <a:blipFill>
                <a:blip r:embed="rId3"/>
                <a:stretch>
                  <a:fillRect l="-353" b="-759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14375" y="4398963"/>
            <a:ext cx="8215313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势垒电容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由于势垒区电荷量的变化表现出来的电容效应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701675" y="5110163"/>
            <a:ext cx="50847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也称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(Junction capacitance)</a:t>
            </a:r>
            <a:endParaRPr kumimoji="0" lang="zh-CN" altLang="en-US" sz="24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/>
              <p:cNvSpPr txBox="1"/>
              <p:nvPr/>
            </p:nvSpPr>
            <p:spPr>
              <a:xfrm>
                <a:off x="2651125" y="5729288"/>
                <a:ext cx="2352923" cy="9493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25" y="5729288"/>
                <a:ext cx="2352923" cy="949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8"/>
              <p:cNvSpPr txBox="1"/>
              <p:nvPr/>
            </p:nvSpPr>
            <p:spPr>
              <a:xfrm>
                <a:off x="827088" y="2833688"/>
                <a:ext cx="5185072" cy="482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↓→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表示取出了电子和空穴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2833688"/>
                <a:ext cx="5185072" cy="482600"/>
              </a:xfrm>
              <a:prstGeom prst="rect">
                <a:avLst/>
              </a:prstGeom>
              <a:blipFill>
                <a:blip r:embed="rId5"/>
                <a:stretch>
                  <a:fillRect l="-353" b="-759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1828800" y="3733800"/>
            <a:ext cx="762000" cy="0"/>
          </a:xfrm>
          <a:prstGeom prst="line">
            <a:avLst/>
          </a:prstGeom>
          <a:noFill/>
          <a:ln w="9525">
            <a:noFill/>
            <a:round/>
            <a:tailEnd type="triangle" w="med" len="med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04B6AF-0958-42E4-9DC4-A4F8170EC0B9}"/>
              </a:ext>
            </a:extLst>
          </p:cNvPr>
          <p:cNvGrpSpPr/>
          <p:nvPr/>
        </p:nvGrpSpPr>
        <p:grpSpPr>
          <a:xfrm>
            <a:off x="6357938" y="1273175"/>
            <a:ext cx="2786062" cy="3017838"/>
            <a:chOff x="6357938" y="1273175"/>
            <a:chExt cx="2786062" cy="3017838"/>
          </a:xfrm>
        </p:grpSpPr>
        <p:graphicFrame>
          <p:nvGraphicFramePr>
            <p:cNvPr id="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289777"/>
                </p:ext>
              </p:extLst>
            </p:nvPr>
          </p:nvGraphicFramePr>
          <p:xfrm>
            <a:off x="6399213" y="1643063"/>
            <a:ext cx="2744787" cy="264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r:id="rId6" imgW="1990725" imgH="1971675" progId="PBrush">
                    <p:embed/>
                  </p:oleObj>
                </mc:Choice>
                <mc:Fallback>
                  <p:oleObj r:id="rId6" imgW="1990725" imgH="1971675" progId="PBrush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99213" y="1643063"/>
                          <a:ext cx="2744787" cy="2647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6357938" y="1273175"/>
              <a:ext cx="2643188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kern="0" cap="none" spc="0" normalizeH="0" baseline="0" noProof="0" dirty="0">
                  <a:solidFill>
                    <a:sysClr val="windowText" lastClr="000000"/>
                  </a:solidFill>
                  <a:latin typeface="+mn-ea"/>
                  <a:ea typeface="+mn-ea"/>
                  <a:cs typeface="+mn-cs"/>
                </a:rPr>
                <a:t>以外加正向电压为例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122" name="Object 17"/>
              <p:cNvSpPr txBox="1"/>
              <p:nvPr/>
            </p:nvSpPr>
            <p:spPr>
              <a:xfrm>
                <a:off x="1638300" y="3660775"/>
                <a:ext cx="3219450" cy="48259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↑→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↑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122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660775"/>
                <a:ext cx="3219450" cy="482599"/>
              </a:xfrm>
              <a:prstGeom prst="rect">
                <a:avLst/>
              </a:prstGeom>
              <a:blipFill>
                <a:blip r:embed="rId8"/>
                <a:stretch>
                  <a:fillRect l="-568" b="-1012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  <p:bldP spid="471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Object 2"/>
              <p:cNvSpPr txBox="1"/>
              <p:nvPr/>
            </p:nvSpPr>
            <p:spPr>
              <a:xfrm>
                <a:off x="2487613" y="428625"/>
                <a:ext cx="2155825" cy="9509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349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613" y="428625"/>
                <a:ext cx="2155825" cy="950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68363" y="617538"/>
            <a:ext cx="19891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势垒电容：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57250" y="1571625"/>
            <a:ext cx="22860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对于突变结：</a:t>
            </a:r>
          </a:p>
        </p:txBody>
      </p:sp>
      <p:sp>
        <p:nvSpPr>
          <p:cNvPr id="22" name="椭圆 1"/>
          <p:cNvSpPr>
            <a:spLocks noChangeAspect="1"/>
          </p:cNvSpPr>
          <p:nvPr/>
        </p:nvSpPr>
        <p:spPr>
          <a:xfrm>
            <a:off x="3975726" y="897067"/>
            <a:ext cx="550324" cy="396000"/>
          </a:xfrm>
          <a:prstGeom prst="ellipse">
            <a:avLst/>
          </a:prstGeom>
          <a:solidFill>
            <a:srgbClr val="0F6FC6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44" name="Object 3"/>
              <p:cNvSpPr txBox="1"/>
              <p:nvPr/>
            </p:nvSpPr>
            <p:spPr>
              <a:xfrm>
                <a:off x="1585913" y="3271838"/>
                <a:ext cx="4257675" cy="10144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𝜀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04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3" y="3271838"/>
                <a:ext cx="4257675" cy="1014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1584325" y="2098675"/>
                <a:ext cx="4416425" cy="10144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25" y="2098675"/>
                <a:ext cx="4416425" cy="1014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1031"/>
          <p:cNvSpPr>
            <a:spLocks noChangeArrowheads="1"/>
          </p:cNvSpPr>
          <p:nvPr/>
        </p:nvSpPr>
        <p:spPr bwMode="auto">
          <a:xfrm>
            <a:off x="3859981" y="3919908"/>
            <a:ext cx="290513" cy="288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" name="Oval 1031"/>
          <p:cNvSpPr>
            <a:spLocks noChangeArrowheads="1"/>
          </p:cNvSpPr>
          <p:nvPr/>
        </p:nvSpPr>
        <p:spPr bwMode="auto">
          <a:xfrm>
            <a:off x="2280648" y="3717032"/>
            <a:ext cx="290513" cy="360363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6" name="Oval 16"/>
          <p:cNvSpPr/>
          <p:nvPr/>
        </p:nvSpPr>
        <p:spPr>
          <a:xfrm>
            <a:off x="4352374" y="3482295"/>
            <a:ext cx="1116000" cy="936625"/>
          </a:xfrm>
          <a:prstGeom prst="ellipse">
            <a:avLst/>
          </a:prstGeom>
          <a:noFill/>
          <a:ln w="254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8" name="Object 3"/>
              <p:cNvSpPr txBox="1"/>
              <p:nvPr/>
            </p:nvSpPr>
            <p:spPr>
              <a:xfrm>
                <a:off x="1546225" y="5214938"/>
                <a:ext cx="3925888" cy="14700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(0)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4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𝜀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240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25" y="5214938"/>
                <a:ext cx="3925888" cy="1470025"/>
              </a:xfrm>
              <a:prstGeom prst="rect">
                <a:avLst/>
              </a:prstGeom>
              <a:blipFill>
                <a:blip r:embed="rId5"/>
                <a:stretch>
                  <a:fillRect l="-15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846138" y="4538663"/>
            <a:ext cx="32829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正偏下的经验公式：</a:t>
            </a:r>
          </a:p>
        </p:txBody>
      </p:sp>
      <p:pic>
        <p:nvPicPr>
          <p:cNvPr id="28" name="Picture 6" descr="半-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038" y="4572000"/>
            <a:ext cx="31369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6545263" y="3797300"/>
            <a:ext cx="2071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反偏时适用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6000750" y="3177282"/>
            <a:ext cx="3143250" cy="539750"/>
            <a:chOff x="6000760" y="3129977"/>
            <a:chExt cx="3143240" cy="540000"/>
          </a:xfrm>
        </p:grpSpPr>
        <p:sp>
          <p:nvSpPr>
            <p:cNvPr id="63506" name="Line Callout 2 30"/>
            <p:cNvSpPr/>
            <p:nvPr/>
          </p:nvSpPr>
          <p:spPr>
            <a:xfrm>
              <a:off x="6030740" y="3129977"/>
              <a:ext cx="3096000" cy="540000"/>
            </a:xfrm>
            <a:prstGeom prst="borderCallout2">
              <a:avLst>
                <a:gd name="adj1" fmla="val 16185"/>
                <a:gd name="adj2" fmla="val -1153"/>
                <a:gd name="adj3" fmla="val 18750"/>
                <a:gd name="adj4" fmla="val -16667"/>
                <a:gd name="adj5" fmla="val 58671"/>
                <a:gd name="adj6" fmla="val -29551"/>
              </a:avLst>
            </a:prstGeom>
            <a:solidFill>
              <a:srgbClr val="FFFF00"/>
            </a:solidFill>
            <a:ln w="635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507" name="TextBox 31"/>
            <p:cNvSpPr txBox="1">
              <a:spLocks noChangeArrowheads="1"/>
            </p:cNvSpPr>
            <p:nvPr/>
          </p:nvSpPr>
          <p:spPr bwMode="auto">
            <a:xfrm>
              <a:off x="6000760" y="3155389"/>
              <a:ext cx="3143240" cy="46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耗尽层条件近似成立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43029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863" y="598488"/>
            <a:ext cx="3132137" cy="2259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44044" grpId="0"/>
      <p:bldP spid="18" grpId="0"/>
      <p:bldP spid="24" grpId="0" animBg="1"/>
      <p:bldP spid="25" grpId="0" animBg="1"/>
      <p:bldP spid="26" grpId="0" animBg="1"/>
      <p:bldP spid="102408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半导体与外界作用：半导体与热</a:t>
            </a:r>
          </a:p>
        </p:txBody>
      </p:sp>
      <p:sp>
        <p:nvSpPr>
          <p:cNvPr id="9219" name="Text Box 5"/>
          <p:cNvSpPr txBox="1"/>
          <p:nvPr/>
        </p:nvSpPr>
        <p:spPr>
          <a:xfrm>
            <a:off x="179388" y="333375"/>
            <a:ext cx="2178050" cy="554038"/>
          </a:xfrm>
          <a:prstGeom prst="rect">
            <a:avLst/>
          </a:prstGeom>
          <a:solidFill>
            <a:srgbClr val="FFD1D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分析讨论：</a:t>
            </a:r>
          </a:p>
        </p:txBody>
      </p:sp>
      <p:pic>
        <p:nvPicPr>
          <p:cNvPr id="4" name="Picture 13" descr="C:\Users\lsy\Desktop\Pic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062163"/>
            <a:ext cx="4929187" cy="44386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/>
              <p:cNvSpPr txBox="1"/>
              <p:nvPr/>
            </p:nvSpPr>
            <p:spPr>
              <a:xfrm>
                <a:off x="1570037" y="1928813"/>
                <a:ext cx="2568327" cy="114014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037" y="1928813"/>
                <a:ext cx="2568327" cy="1140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8"/>
              <p:cNvSpPr txBox="1"/>
              <p:nvPr/>
            </p:nvSpPr>
            <p:spPr>
              <a:xfrm>
                <a:off x="3871584" y="2932112"/>
                <a:ext cx="1216398" cy="4968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𝟎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𝑵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84" y="2932112"/>
                <a:ext cx="1216398" cy="496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/>
              <p:cNvSpPr txBox="1"/>
              <p:nvPr/>
            </p:nvSpPr>
            <p:spPr>
              <a:xfrm>
                <a:off x="5643563" y="2643188"/>
                <a:ext cx="2143125" cy="1001836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≈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563" y="2643188"/>
                <a:ext cx="2143125" cy="1001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EFE470-1BF4-4817-B13E-6D7FB7A634C7}"/>
              </a:ext>
            </a:extLst>
          </p:cNvPr>
          <p:cNvGrpSpPr/>
          <p:nvPr/>
        </p:nvGrpSpPr>
        <p:grpSpPr>
          <a:xfrm>
            <a:off x="2570163" y="5438775"/>
            <a:ext cx="3846513" cy="1204913"/>
            <a:chOff x="2570163" y="5438775"/>
            <a:chExt cx="3846513" cy="1204913"/>
          </a:xfrm>
        </p:grpSpPr>
        <p:cxnSp>
          <p:nvCxnSpPr>
            <p:cNvPr id="8" name="Straight Arrow Connector 7"/>
            <p:cNvCxnSpPr/>
            <p:nvPr/>
          </p:nvCxnSpPr>
          <p:spPr>
            <a:xfrm rot="16200000">
              <a:off x="4105275" y="5830888"/>
              <a:ext cx="785813" cy="1587"/>
            </a:xfrm>
            <a:prstGeom prst="straightConnector1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2570163" y="6151563"/>
              <a:ext cx="3846513" cy="4921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希望器件工作在此温区</a:t>
              </a:r>
            </a:p>
          </p:txBody>
        </p:sp>
      </p:grpSp>
      <p:sp>
        <p:nvSpPr>
          <p:cNvPr id="9226" name="Rectangle 9"/>
          <p:cNvSpPr/>
          <p:nvPr/>
        </p:nvSpPr>
        <p:spPr>
          <a:xfrm>
            <a:off x="161925" y="1000125"/>
            <a:ext cx="1409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n ~T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57250" y="1681163"/>
            <a:ext cx="3214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对于线性缓变结：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/>
              <p:cNvSpPr txBox="1"/>
              <p:nvPr/>
            </p:nvSpPr>
            <p:spPr>
              <a:xfrm>
                <a:off x="1571625" y="2409825"/>
                <a:ext cx="3504431" cy="114935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5" y="2409825"/>
                <a:ext cx="3504431" cy="1149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/>
              <p:cNvSpPr txBox="1"/>
              <p:nvPr/>
            </p:nvSpPr>
            <p:spPr>
              <a:xfrm>
                <a:off x="1571625" y="3717032"/>
                <a:ext cx="3288407" cy="140969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5" y="3717032"/>
                <a:ext cx="3288407" cy="1409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/>
              <p:cNvSpPr txBox="1"/>
              <p:nvPr/>
            </p:nvSpPr>
            <p:spPr>
              <a:xfrm>
                <a:off x="1619672" y="5351239"/>
                <a:ext cx="2841625" cy="4540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杂质浓度梯度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51239"/>
                <a:ext cx="2841625" cy="454025"/>
              </a:xfrm>
              <a:prstGeom prst="rect">
                <a:avLst/>
              </a:prstGeom>
              <a:blipFill>
                <a:blip r:embed="rId4"/>
                <a:stretch>
                  <a:fillRect b="-22973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1031"/>
          <p:cNvSpPr>
            <a:spLocks noChangeArrowheads="1"/>
          </p:cNvSpPr>
          <p:nvPr/>
        </p:nvSpPr>
        <p:spPr bwMode="auto">
          <a:xfrm>
            <a:off x="3262223" y="3975571"/>
            <a:ext cx="324000" cy="432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44045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88" y="357188"/>
            <a:ext cx="3135312" cy="2286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19442999-C8F6-43A4-BCCD-D7BD3544FEDE}"/>
                  </a:ext>
                </a:extLst>
              </p:cNvPr>
              <p:cNvSpPr txBox="1"/>
              <p:nvPr/>
            </p:nvSpPr>
            <p:spPr>
              <a:xfrm>
                <a:off x="2487613" y="428625"/>
                <a:ext cx="2155825" cy="9509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19442999-C8F6-43A4-BCCD-D7BD3544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613" y="428625"/>
                <a:ext cx="2155825" cy="950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4">
            <a:extLst>
              <a:ext uri="{FF2B5EF4-FFF2-40B4-BE49-F238E27FC236}">
                <a16:creationId xmlns:a16="http://schemas.microsoft.com/office/drawing/2014/main" id="{00679145-DB63-4771-9C6F-73A1C384D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617538"/>
            <a:ext cx="19891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势垒电容：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AEFDF082-1383-4079-9B2F-B236B8679947}"/>
              </a:ext>
            </a:extLst>
          </p:cNvPr>
          <p:cNvSpPr>
            <a:spLocks noChangeAspect="1"/>
          </p:cNvSpPr>
          <p:nvPr/>
        </p:nvSpPr>
        <p:spPr>
          <a:xfrm>
            <a:off x="3975726" y="897067"/>
            <a:ext cx="550324" cy="396000"/>
          </a:xfrm>
          <a:prstGeom prst="ellipse">
            <a:avLst/>
          </a:prstGeom>
          <a:solidFill>
            <a:srgbClr val="0F6FC6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1031">
            <a:extLst>
              <a:ext uri="{FF2B5EF4-FFF2-40B4-BE49-F238E27FC236}">
                <a16:creationId xmlns:a16="http://schemas.microsoft.com/office/drawing/2014/main" id="{06BA1ECD-57C4-4439-BB9F-02E98965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071" y="4448295"/>
            <a:ext cx="290513" cy="288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4" name="Oval 1031">
            <a:extLst>
              <a:ext uri="{FF2B5EF4-FFF2-40B4-BE49-F238E27FC236}">
                <a16:creationId xmlns:a16="http://schemas.microsoft.com/office/drawing/2014/main" id="{6821D19D-681F-4DD5-99D5-359E6778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220765"/>
            <a:ext cx="290513" cy="360363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  <p:bldP spid="2" grpId="0"/>
      <p:bldP spid="21" grpId="0" animBg="1"/>
      <p:bldP spid="22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2438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kern="0" cap="none" spc="0" normalizeH="0" baseline="0" noProof="0">
              <a:solidFill>
                <a:srgbClr val="009DD9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700088" y="2252663"/>
            <a:ext cx="47863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扩散电容：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变化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变化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 Box 8"/>
          <p:cNvSpPr txBox="1"/>
          <p:nvPr/>
        </p:nvSpPr>
        <p:spPr>
          <a:xfrm>
            <a:off x="700088" y="4678363"/>
            <a:ext cx="6816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电荷存储电容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(charge storage capacitance)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8"/>
              <p:cNvSpPr txBox="1"/>
              <p:nvPr/>
            </p:nvSpPr>
            <p:spPr>
              <a:xfrm>
                <a:off x="2428875" y="5429250"/>
                <a:ext cx="3439269" cy="95207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5429250"/>
                <a:ext cx="3439269" cy="952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3" name="Text Box 6"/>
          <p:cNvSpPr txBox="1"/>
          <p:nvPr/>
        </p:nvSpPr>
        <p:spPr>
          <a:xfrm>
            <a:off x="428625" y="714375"/>
            <a:ext cx="26431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扩散电容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2271713" y="3183062"/>
            <a:ext cx="42291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：扩散区储存的电荷量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5545" name="Picture 16" descr="C:\Users\lsy\Desktop\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25" y="2643188"/>
            <a:ext cx="2952750" cy="2081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6" name="Picture 17" descr="C:\Users\lsy\Desktop\Picture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054725" y="360363"/>
            <a:ext cx="2952750" cy="216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/>
              <p:cNvSpPr txBox="1"/>
              <p:nvPr/>
            </p:nvSpPr>
            <p:spPr>
              <a:xfrm>
                <a:off x="950913" y="5372100"/>
                <a:ext cx="5709319" cy="914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𝐷𝑝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𝐷𝑛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den>
                      </m:f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T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3" y="5372100"/>
                <a:ext cx="570931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Object 3"/>
              <p:cNvSpPr txBox="1"/>
              <p:nvPr/>
            </p:nvSpPr>
            <p:spPr>
              <a:xfrm>
                <a:off x="930275" y="1301056"/>
                <a:ext cx="4721845" cy="227196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nary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−1)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−1)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3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5" y="1301056"/>
                <a:ext cx="4721845" cy="2271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Object 8"/>
              <p:cNvSpPr txBox="1"/>
              <p:nvPr/>
            </p:nvSpPr>
            <p:spPr>
              <a:xfrm>
                <a:off x="928688" y="428625"/>
                <a:ext cx="3051175" cy="8810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56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8" y="428625"/>
                <a:ext cx="3051175" cy="881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40" name="Object 5"/>
              <p:cNvSpPr txBox="1"/>
              <p:nvPr/>
            </p:nvSpPr>
            <p:spPr>
              <a:xfrm>
                <a:off x="928688" y="3759544"/>
                <a:ext cx="3932932" cy="151216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20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m:t>同理</m:t>
                      </m:r>
                      <m:r>
                        <a:rPr lang="zh-CN" alt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Δ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nary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−1)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4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8" y="3759544"/>
                <a:ext cx="3932932" cy="151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031"/>
          <p:cNvSpPr>
            <a:spLocks noChangeArrowheads="1"/>
          </p:cNvSpPr>
          <p:nvPr/>
        </p:nvSpPr>
        <p:spPr bwMode="auto">
          <a:xfrm>
            <a:off x="3279391" y="5460693"/>
            <a:ext cx="215900" cy="287338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" name="Oval 1031"/>
          <p:cNvSpPr>
            <a:spLocks noChangeArrowheads="1"/>
          </p:cNvSpPr>
          <p:nvPr/>
        </p:nvSpPr>
        <p:spPr bwMode="auto">
          <a:xfrm>
            <a:off x="6071098" y="5415728"/>
            <a:ext cx="179388" cy="2159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66569" name="Picture 16" descr="C:\Users\lsy\Desktop\Pictur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725" y="2643188"/>
            <a:ext cx="2952750" cy="2081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Picture 17" descr="C:\Users\lsy\Desktop\Picture1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6054725" y="360363"/>
            <a:ext cx="2952750" cy="216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131" grpId="0"/>
      <p:bldP spid="48140" grpId="0"/>
      <p:bldP spid="16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429375" y="1143000"/>
            <a:ext cx="2233613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2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结的总电容为</a:t>
            </a: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</a:t>
            </a:r>
            <a:r>
              <a:rPr kumimoji="0" lang="zh-CN" altLang="en-US" sz="22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电容和</a:t>
            </a: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</a:t>
            </a:r>
            <a:r>
              <a:rPr kumimoji="0" lang="zh-CN" altLang="en-US" sz="22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电容</a:t>
            </a: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之和</a:t>
            </a:r>
          </a:p>
        </p:txBody>
      </p:sp>
      <p:pic>
        <p:nvPicPr>
          <p:cNvPr id="12" name="Picture 5" descr="半-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88" y="2271713"/>
            <a:ext cx="2857500" cy="1900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84213" y="4486275"/>
            <a:ext cx="274478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小正向偏置</a:t>
            </a:r>
            <a:r>
              <a:rPr kumimoji="0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反向偏置</a:t>
            </a:r>
            <a:r>
              <a:rPr kumimoji="0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结时，</a:t>
            </a:r>
            <a:endParaRPr kumimoji="0" lang="en-US" altLang="zh-CN" sz="2400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/>
              <p:cNvSpPr txBox="1"/>
              <p:nvPr/>
            </p:nvSpPr>
            <p:spPr>
              <a:xfrm>
                <a:off x="1581150" y="2162352"/>
                <a:ext cx="4037013" cy="10144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𝜀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162352"/>
                <a:ext cx="4037013" cy="1014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/>
              <p:cNvSpPr txBox="1"/>
              <p:nvPr/>
            </p:nvSpPr>
            <p:spPr>
              <a:xfrm>
                <a:off x="1571625" y="3356992"/>
                <a:ext cx="3937000" cy="914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𝑞𝑉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5" y="3356992"/>
                <a:ext cx="3937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9"/>
              <p:cNvSpPr txBox="1"/>
              <p:nvPr/>
            </p:nvSpPr>
            <p:spPr>
              <a:xfrm>
                <a:off x="857250" y="1356832"/>
                <a:ext cx="4760913" cy="8382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𝑑𝑄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356832"/>
                <a:ext cx="4760913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3" name="Text Box 6"/>
          <p:cNvSpPr txBox="1"/>
          <p:nvPr/>
        </p:nvSpPr>
        <p:spPr>
          <a:xfrm>
            <a:off x="428625" y="642938"/>
            <a:ext cx="20716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总电容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7388" y="5372100"/>
            <a:ext cx="59563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大正向偏置</a:t>
            </a:r>
            <a:r>
              <a:rPr kumimoji="0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结时，以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为主，</a:t>
            </a:r>
            <a:r>
              <a:rPr kumimoji="0" lang="en-US" altLang="zh-CN" sz="24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≈C</a:t>
            </a:r>
            <a:r>
              <a:rPr kumimoji="0" lang="en-US" altLang="zh-CN" sz="2400" kern="0" cap="none" spc="0" normalizeH="0" baseline="-250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400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143250" y="4657725"/>
            <a:ext cx="28575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为主，</a:t>
            </a:r>
            <a:r>
              <a:rPr kumimoji="0" lang="en-US" altLang="zh-CN" sz="24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≈C</a:t>
            </a:r>
            <a:r>
              <a:rPr kumimoji="0" lang="en-US" altLang="zh-CN" sz="2400" kern="0" cap="none" spc="0" normalizeH="0" baseline="-250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2400" kern="0" cap="none" spc="0" normalizeH="0" baseline="-2500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7114" name="Picture 10" descr="C:\Users\lsy\Desktop\Pictur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463" y="4214813"/>
            <a:ext cx="2714625" cy="177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87388" y="6143625"/>
            <a:ext cx="81708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kern="0" cap="none" spc="0" normalizeH="0" baseline="-250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都与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面积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成正比，且随外加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电压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0" grpId="0"/>
      <p:bldP spid="17" grpId="0"/>
      <p:bldP spid="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985838" y="687388"/>
            <a:ext cx="3657600" cy="2484437"/>
            <a:chOff x="288" y="2323"/>
            <a:chExt cx="2304" cy="1565"/>
          </a:xfrm>
        </p:grpSpPr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768" y="3600"/>
              <a:ext cx="123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kern="0" cap="none" spc="0" normalizeH="0" baseline="0" noProof="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点接触型</a:t>
              </a:r>
            </a:p>
          </p:txBody>
        </p:sp>
        <p:grpSp>
          <p:nvGrpSpPr>
            <p:cNvPr id="68648" name="Group 4"/>
            <p:cNvGrpSpPr/>
            <p:nvPr/>
          </p:nvGrpSpPr>
          <p:grpSpPr>
            <a:xfrm>
              <a:off x="288" y="2732"/>
              <a:ext cx="1968" cy="431"/>
              <a:chOff x="864" y="2213"/>
              <a:chExt cx="2400" cy="577"/>
            </a:xfrm>
          </p:grpSpPr>
          <p:grpSp>
            <p:nvGrpSpPr>
              <p:cNvPr id="68659" name="Group 5"/>
              <p:cNvGrpSpPr/>
              <p:nvPr/>
            </p:nvGrpSpPr>
            <p:grpSpPr>
              <a:xfrm rot="-5400000" flipH="1">
                <a:off x="1794" y="1774"/>
                <a:ext cx="577" cy="1454"/>
                <a:chOff x="2060" y="1118"/>
                <a:chExt cx="579" cy="1725"/>
              </a:xfrm>
            </p:grpSpPr>
            <p:grpSp>
              <p:nvGrpSpPr>
                <p:cNvPr id="68672" name="Group 6"/>
                <p:cNvGrpSpPr/>
                <p:nvPr/>
              </p:nvGrpSpPr>
              <p:grpSpPr>
                <a:xfrm>
                  <a:off x="2159" y="1158"/>
                  <a:ext cx="378" cy="337"/>
                  <a:chOff x="2246" y="884"/>
                  <a:chExt cx="889" cy="831"/>
                </a:xfrm>
              </p:grpSpPr>
              <p:sp>
                <p:nvSpPr>
                  <p:cNvPr id="120" name="Arc 7"/>
                  <p:cNvSpPr/>
                  <p:nvPr/>
                </p:nvSpPr>
                <p:spPr bwMode="auto">
                  <a:xfrm>
                    <a:off x="2792" y="885"/>
                    <a:ext cx="351" cy="83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Arc 8"/>
                  <p:cNvSpPr/>
                  <p:nvPr/>
                </p:nvSpPr>
                <p:spPr bwMode="auto">
                  <a:xfrm flipH="1">
                    <a:off x="2258" y="885"/>
                    <a:ext cx="363" cy="83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673" name="Group 9"/>
                <p:cNvGrpSpPr/>
                <p:nvPr/>
              </p:nvGrpSpPr>
              <p:grpSpPr>
                <a:xfrm flipV="1">
                  <a:off x="2159" y="2439"/>
                  <a:ext cx="382" cy="346"/>
                  <a:chOff x="2241" y="873"/>
                  <a:chExt cx="897" cy="852"/>
                </a:xfrm>
              </p:grpSpPr>
              <p:sp>
                <p:nvSpPr>
                  <p:cNvPr id="118" name="Arc 10"/>
                  <p:cNvSpPr/>
                  <p:nvPr/>
                </p:nvSpPr>
                <p:spPr bwMode="auto">
                  <a:xfrm>
                    <a:off x="2783" y="788"/>
                    <a:ext cx="363" cy="8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Arc 11"/>
                  <p:cNvSpPr/>
                  <p:nvPr/>
                </p:nvSpPr>
                <p:spPr bwMode="auto">
                  <a:xfrm flipH="1">
                    <a:off x="2335" y="767"/>
                    <a:ext cx="366" cy="83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8" name="Line 12"/>
                <p:cNvSpPr>
                  <a:spLocks noChangeShapeType="1"/>
                </p:cNvSpPr>
                <p:nvPr/>
              </p:nvSpPr>
              <p:spPr bwMode="auto">
                <a:xfrm>
                  <a:off x="2587" y="1441"/>
                  <a:ext cx="0" cy="11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Line 13"/>
                <p:cNvSpPr>
                  <a:spLocks noChangeShapeType="1"/>
                </p:cNvSpPr>
                <p:nvPr/>
              </p:nvSpPr>
              <p:spPr bwMode="auto">
                <a:xfrm>
                  <a:off x="2117" y="1441"/>
                  <a:ext cx="0" cy="11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676" name="Group 14"/>
                <p:cNvGrpSpPr/>
                <p:nvPr/>
              </p:nvGrpSpPr>
              <p:grpSpPr>
                <a:xfrm>
                  <a:off x="2131" y="1118"/>
                  <a:ext cx="430" cy="337"/>
                  <a:chOff x="2275" y="910"/>
                  <a:chExt cx="824" cy="773"/>
                </a:xfrm>
              </p:grpSpPr>
              <p:sp>
                <p:nvSpPr>
                  <p:cNvPr id="116" name="Arc 15"/>
                  <p:cNvSpPr/>
                  <p:nvPr/>
                </p:nvSpPr>
                <p:spPr bwMode="auto">
                  <a:xfrm>
                    <a:off x="2877" y="910"/>
                    <a:ext cx="299" cy="7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Arc 16"/>
                  <p:cNvSpPr/>
                  <p:nvPr/>
                </p:nvSpPr>
                <p:spPr bwMode="auto">
                  <a:xfrm flipH="1">
                    <a:off x="2352" y="910"/>
                    <a:ext cx="299" cy="7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677" name="Group 17"/>
                <p:cNvGrpSpPr/>
                <p:nvPr/>
              </p:nvGrpSpPr>
              <p:grpSpPr>
                <a:xfrm flipV="1">
                  <a:off x="2132" y="2498"/>
                  <a:ext cx="429" cy="345"/>
                  <a:chOff x="2277" y="895"/>
                  <a:chExt cx="822" cy="792"/>
                </a:xfrm>
              </p:grpSpPr>
              <p:sp>
                <p:nvSpPr>
                  <p:cNvPr id="114" name="Arc 18"/>
                  <p:cNvSpPr/>
                  <p:nvPr/>
                </p:nvSpPr>
                <p:spPr bwMode="auto">
                  <a:xfrm>
                    <a:off x="2877" y="816"/>
                    <a:ext cx="299" cy="87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Arc 19"/>
                  <p:cNvSpPr/>
                  <p:nvPr/>
                </p:nvSpPr>
                <p:spPr bwMode="auto">
                  <a:xfrm flipH="1">
                    <a:off x="2354" y="796"/>
                    <a:ext cx="299" cy="87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2" name="Line 20"/>
                <p:cNvSpPr>
                  <a:spLocks noChangeShapeType="1"/>
                </p:cNvSpPr>
                <p:nvPr/>
              </p:nvSpPr>
              <p:spPr bwMode="auto">
                <a:xfrm>
                  <a:off x="2641" y="1409"/>
                  <a:ext cx="0" cy="1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Line 21"/>
                <p:cNvSpPr>
                  <a:spLocks noChangeShapeType="1"/>
                </p:cNvSpPr>
                <p:nvPr/>
              </p:nvSpPr>
              <p:spPr bwMode="auto">
                <a:xfrm>
                  <a:off x="2062" y="1409"/>
                  <a:ext cx="0" cy="1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Rectangle 22"/>
              <p:cNvSpPr>
                <a:spLocks noChangeArrowheads="1"/>
              </p:cNvSpPr>
              <p:nvPr/>
            </p:nvSpPr>
            <p:spPr bwMode="auto">
              <a:xfrm rot="16200000" flipH="1">
                <a:off x="2326" y="2357"/>
                <a:ext cx="157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 rot="16200000" flipH="1">
                <a:off x="2265" y="2357"/>
                <a:ext cx="157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 rot="-5400000">
                <a:off x="2300" y="2409"/>
                <a:ext cx="48" cy="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rot="-5400000">
                <a:off x="2296" y="2411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 rot="-5400000">
                <a:off x="2304" y="2443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 rot="-5400000">
                <a:off x="2304" y="2490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 rot="-5400000">
                <a:off x="2341" y="2536"/>
                <a:ext cx="47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67" name="Group 29"/>
              <p:cNvGrpSpPr/>
              <p:nvPr/>
            </p:nvGrpSpPr>
            <p:grpSpPr>
              <a:xfrm>
                <a:off x="1725" y="2400"/>
                <a:ext cx="599" cy="150"/>
                <a:chOff x="1776" y="3172"/>
                <a:chExt cx="504" cy="150"/>
              </a:xfrm>
            </p:grpSpPr>
            <p:sp>
              <p:nvSpPr>
                <p:cNvPr id="104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3265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Freeform 31"/>
                <p:cNvSpPr/>
                <p:nvPr/>
              </p:nvSpPr>
              <p:spPr bwMode="auto">
                <a:xfrm>
                  <a:off x="1908" y="3171"/>
                  <a:ext cx="352" cy="150"/>
                </a:xfrm>
                <a:custGeom>
                  <a:avLst/>
                  <a:gdLst>
                    <a:gd name="T0" fmla="*/ 0 w 372"/>
                    <a:gd name="T1" fmla="*/ 92 h 150"/>
                    <a:gd name="T2" fmla="*/ 89 w 372"/>
                    <a:gd name="T3" fmla="*/ 6 h 150"/>
                    <a:gd name="T4" fmla="*/ 166 w 372"/>
                    <a:gd name="T5" fmla="*/ 129 h 150"/>
                    <a:gd name="T6" fmla="*/ 246 w 372"/>
                    <a:gd name="T7" fmla="*/ 134 h 150"/>
                    <a:gd name="T8" fmla="*/ 290 w 372"/>
                    <a:gd name="T9" fmla="*/ 72 h 150"/>
                    <a:gd name="T10" fmla="*/ 372 w 372"/>
                    <a:gd name="T11" fmla="*/ 74 h 1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2"/>
                    <a:gd name="T19" fmla="*/ 0 h 150"/>
                    <a:gd name="T20" fmla="*/ 372 w 372"/>
                    <a:gd name="T21" fmla="*/ 150 h 1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2" h="150">
                      <a:moveTo>
                        <a:pt x="0" y="92"/>
                      </a:moveTo>
                      <a:cubicBezTo>
                        <a:pt x="14" y="79"/>
                        <a:pt x="61" y="0"/>
                        <a:pt x="89" y="6"/>
                      </a:cubicBezTo>
                      <a:cubicBezTo>
                        <a:pt x="117" y="12"/>
                        <a:pt x="140" y="108"/>
                        <a:pt x="166" y="129"/>
                      </a:cubicBezTo>
                      <a:cubicBezTo>
                        <a:pt x="192" y="150"/>
                        <a:pt x="225" y="144"/>
                        <a:pt x="246" y="134"/>
                      </a:cubicBezTo>
                      <a:cubicBezTo>
                        <a:pt x="267" y="124"/>
                        <a:pt x="269" y="82"/>
                        <a:pt x="290" y="72"/>
                      </a:cubicBezTo>
                      <a:cubicBezTo>
                        <a:pt x="311" y="62"/>
                        <a:pt x="355" y="74"/>
                        <a:pt x="372" y="74"/>
                      </a:cubicBez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" name="AutoShape 32"/>
              <p:cNvSpPr>
                <a:spLocks noChangeArrowheads="1"/>
              </p:cNvSpPr>
              <p:nvPr/>
            </p:nvSpPr>
            <p:spPr bwMode="auto">
              <a:xfrm>
                <a:off x="864" y="2461"/>
                <a:ext cx="863" cy="47"/>
              </a:xfrm>
              <a:prstGeom prst="roundRect">
                <a:avLst>
                  <a:gd name="adj" fmla="val 16667"/>
                </a:avLst>
              </a:prstGeom>
              <a:solidFill>
                <a:srgbClr val="BDE2F7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AutoShape 33"/>
              <p:cNvSpPr>
                <a:spLocks noChangeArrowheads="1"/>
              </p:cNvSpPr>
              <p:nvPr/>
            </p:nvSpPr>
            <p:spPr bwMode="auto">
              <a:xfrm>
                <a:off x="2401" y="2461"/>
                <a:ext cx="863" cy="47"/>
              </a:xfrm>
              <a:prstGeom prst="roundRect">
                <a:avLst>
                  <a:gd name="adj" fmla="val 16667"/>
                </a:avLst>
              </a:prstGeom>
              <a:solidFill>
                <a:srgbClr val="BDE2F7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88" y="2342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正极</a:t>
              </a: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 flipH="1" flipV="1">
              <a:off x="480" y="2736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1392" y="3283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触丝</a:t>
              </a:r>
              <a:endParaRPr kumimoji="1" lang="zh-CN" altLang="en-US" sz="2000" b="0" kern="0" cap="none" spc="0" normalizeH="0" baseline="0" noProof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>
              <a:off x="1344" y="2976"/>
              <a:ext cx="240" cy="336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912" y="2323"/>
              <a:ext cx="959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kern="0" cap="none" spc="0" normalizeH="0" baseline="0" noProof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000" kern="0" cap="none" spc="0" normalizeH="0" baseline="0" noProof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型锗片</a:t>
              </a:r>
              <a:endParaRPr kumimoji="1" lang="zh-CN" altLang="en-US" sz="2000" b="0" kern="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1392" y="2544"/>
              <a:ext cx="192" cy="384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611" y="32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外壳</a:t>
              </a: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 flipH="1">
              <a:off x="816" y="3168"/>
              <a:ext cx="144" cy="144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920" y="2342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</a:t>
              </a: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 flipV="1">
              <a:off x="2112" y="278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BCAD3D-09A1-487F-B416-3C541D606B9B}"/>
              </a:ext>
            </a:extLst>
          </p:cNvPr>
          <p:cNvGrpSpPr/>
          <p:nvPr/>
        </p:nvGrpSpPr>
        <p:grpSpPr>
          <a:xfrm>
            <a:off x="2541588" y="5143500"/>
            <a:ext cx="2959100" cy="500063"/>
            <a:chOff x="2541588" y="5143500"/>
            <a:chExt cx="2959100" cy="500063"/>
          </a:xfrm>
        </p:grpSpPr>
        <p:cxnSp>
          <p:nvCxnSpPr>
            <p:cNvPr id="155" name="直接连接符 77"/>
            <p:cNvCxnSpPr/>
            <p:nvPr/>
          </p:nvCxnSpPr>
          <p:spPr>
            <a:xfrm>
              <a:off x="4643438" y="5429250"/>
              <a:ext cx="857250" cy="214313"/>
            </a:xfrm>
            <a:prstGeom prst="line">
              <a:avLst/>
            </a:prstGeom>
            <a:ln w="9525" cap="flat" cmpd="sng">
              <a:solidFill>
                <a:srgbClr val="06509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541588" y="5143500"/>
              <a:ext cx="228600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目前主要使用</a:t>
              </a:r>
            </a:p>
          </p:txBody>
        </p:sp>
      </p:grpSp>
      <p:grpSp>
        <p:nvGrpSpPr>
          <p:cNvPr id="10" name="Group 3"/>
          <p:cNvGrpSpPr/>
          <p:nvPr/>
        </p:nvGrpSpPr>
        <p:grpSpPr>
          <a:xfrm>
            <a:off x="5295900" y="500063"/>
            <a:ext cx="3633788" cy="2657475"/>
            <a:chOff x="2080" y="2084"/>
            <a:chExt cx="2743" cy="2047"/>
          </a:xfrm>
        </p:grpSpPr>
        <p:sp>
          <p:nvSpPr>
            <p:cNvPr id="82" name="Text Box 4"/>
            <p:cNvSpPr txBox="1">
              <a:spLocks noChangeArrowheads="1"/>
            </p:cNvSpPr>
            <p:nvPr/>
          </p:nvSpPr>
          <p:spPr bwMode="auto">
            <a:xfrm>
              <a:off x="2080" y="3280"/>
              <a:ext cx="977" cy="356"/>
            </a:xfrm>
            <a:prstGeom prst="rect">
              <a:avLst/>
            </a:prstGeom>
            <a:noFill/>
            <a:ln w="25400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负极引线</a:t>
              </a:r>
              <a:r>
                <a:rPr kumimoji="1" lang="zh-CN" altLang="en-US" sz="24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68624" name="Group 5"/>
            <p:cNvGrpSpPr/>
            <p:nvPr/>
          </p:nvGrpSpPr>
          <p:grpSpPr>
            <a:xfrm>
              <a:off x="2304" y="2084"/>
              <a:ext cx="2519" cy="2047"/>
              <a:chOff x="2304" y="2084"/>
              <a:chExt cx="2519" cy="2047"/>
            </a:xfrm>
          </p:grpSpPr>
          <p:sp>
            <p:nvSpPr>
              <p:cNvPr id="101" name="Text Box 6"/>
              <p:cNvSpPr txBox="1">
                <a:spLocks noChangeArrowheads="1"/>
              </p:cNvSpPr>
              <p:nvPr/>
            </p:nvSpPr>
            <p:spPr bwMode="auto">
              <a:xfrm>
                <a:off x="2583" y="3775"/>
                <a:ext cx="1215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kern="0" cap="none" spc="0" normalizeH="0" baseline="0" noProof="0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面接触型</a:t>
                </a:r>
              </a:p>
            </p:txBody>
          </p:sp>
          <p:grpSp>
            <p:nvGrpSpPr>
              <p:cNvPr id="68626" name="Group 7"/>
              <p:cNvGrpSpPr/>
              <p:nvPr/>
            </p:nvGrpSpPr>
            <p:grpSpPr>
              <a:xfrm>
                <a:off x="2640" y="2304"/>
                <a:ext cx="1063" cy="1293"/>
                <a:chOff x="2640" y="2304"/>
                <a:chExt cx="1063" cy="1293"/>
              </a:xfrm>
            </p:grpSpPr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3002" y="2578"/>
                  <a:ext cx="261" cy="246"/>
                </a:xfrm>
                <a:prstGeom prst="ellipse">
                  <a:avLst/>
                </a:prstGeom>
                <a:solidFill>
                  <a:srgbClr val="D1EAFB"/>
                </a:solidFill>
                <a:ln w="25400">
                  <a:solidFill>
                    <a:srgbClr val="DBF5F9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Rectangle 9"/>
                <p:cNvSpPr>
                  <a:spLocks noChangeArrowheads="1"/>
                </p:cNvSpPr>
                <p:nvPr/>
              </p:nvSpPr>
              <p:spPr bwMode="auto">
                <a:xfrm>
                  <a:off x="2757" y="2708"/>
                  <a:ext cx="742" cy="38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0"/>
                <p:cNvSpPr>
                  <a:spLocks noChangeArrowheads="1"/>
                </p:cNvSpPr>
                <p:nvPr/>
              </p:nvSpPr>
              <p:spPr bwMode="auto">
                <a:xfrm>
                  <a:off x="3002" y="2698"/>
                  <a:ext cx="261" cy="84"/>
                </a:xfrm>
                <a:prstGeom prst="rect">
                  <a:avLst/>
                </a:prstGeom>
                <a:solidFill>
                  <a:srgbClr val="FF3300"/>
                </a:solidFill>
                <a:ln w="254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2679" y="3072"/>
                  <a:ext cx="911" cy="54"/>
                </a:xfrm>
                <a:prstGeom prst="rect">
                  <a:avLst/>
                </a:prstGeom>
                <a:solidFill>
                  <a:srgbClr val="0F6FC6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Rectangle 12"/>
                <p:cNvSpPr>
                  <a:spLocks noChangeArrowheads="1"/>
                </p:cNvSpPr>
                <p:nvPr/>
              </p:nvSpPr>
              <p:spPr bwMode="auto">
                <a:xfrm>
                  <a:off x="2640" y="3110"/>
                  <a:ext cx="1063" cy="164"/>
                </a:xfrm>
                <a:prstGeom prst="rect">
                  <a:avLst/>
                </a:prstGeom>
                <a:solidFill>
                  <a:srgbClr val="85DFD0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Rectangle 13"/>
                <p:cNvSpPr>
                  <a:spLocks noChangeArrowheads="1"/>
                </p:cNvSpPr>
                <p:nvPr/>
              </p:nvSpPr>
              <p:spPr bwMode="auto">
                <a:xfrm>
                  <a:off x="3117" y="2304"/>
                  <a:ext cx="48" cy="287"/>
                </a:xfrm>
                <a:prstGeom prst="rect">
                  <a:avLst/>
                </a:prstGeom>
                <a:solidFill>
                  <a:srgbClr val="BDE2F7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3" y="3312"/>
                  <a:ext cx="49" cy="285"/>
                </a:xfrm>
                <a:prstGeom prst="rect">
                  <a:avLst/>
                </a:prstGeom>
                <a:solidFill>
                  <a:srgbClr val="BDE2F7"/>
                </a:solidFill>
                <a:ln w="127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Rectangle 15"/>
                <p:cNvSpPr>
                  <a:spLocks noChangeArrowheads="1"/>
                </p:cNvSpPr>
                <p:nvPr/>
              </p:nvSpPr>
              <p:spPr bwMode="auto">
                <a:xfrm>
                  <a:off x="3065" y="3265"/>
                  <a:ext cx="162" cy="44"/>
                </a:xfrm>
                <a:prstGeom prst="rect">
                  <a:avLst/>
                </a:prstGeom>
                <a:solidFill>
                  <a:srgbClr val="D1EAFB"/>
                </a:solidFill>
                <a:ln w="127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00" y="2788"/>
                  <a:ext cx="736" cy="30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kern="0" cap="none" spc="0" normalizeH="0" baseline="0" noProof="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kern="0" cap="none" spc="0" normalizeH="0" baseline="0" noProof="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型锗</a:t>
                  </a:r>
                </a:p>
              </p:txBody>
            </p:sp>
          </p:grpSp>
          <p:sp>
            <p:nvSpPr>
              <p:cNvPr id="107" name="Text Box 17"/>
              <p:cNvSpPr txBox="1">
                <a:spLocks noChangeArrowheads="1"/>
              </p:cNvSpPr>
              <p:nvPr/>
            </p:nvSpPr>
            <p:spPr bwMode="auto">
              <a:xfrm>
                <a:off x="3373" y="2440"/>
                <a:ext cx="593" cy="30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lg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PN</a:t>
                </a:r>
                <a:r>
                  <a:rPr kumimoji="1" lang="zh-CN" altLang="en-US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</a:t>
                </a:r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 flipV="1">
                <a:off x="3240" y="2642"/>
                <a:ext cx="215" cy="94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19"/>
              <p:cNvSpPr txBox="1">
                <a:spLocks noChangeArrowheads="1"/>
              </p:cNvSpPr>
              <p:nvPr/>
            </p:nvSpPr>
            <p:spPr bwMode="auto">
              <a:xfrm>
                <a:off x="3137" y="2084"/>
                <a:ext cx="962" cy="30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正极引线</a:t>
                </a:r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 flipV="1">
                <a:off x="3168" y="2352"/>
                <a:ext cx="144" cy="97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21"/>
              <p:cNvSpPr>
                <a:spLocks noChangeShapeType="1"/>
              </p:cNvSpPr>
              <p:nvPr/>
            </p:nvSpPr>
            <p:spPr bwMode="auto">
              <a:xfrm flipV="1">
                <a:off x="2833" y="3407"/>
                <a:ext cx="290" cy="97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22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288" cy="193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 Box 23"/>
              <p:cNvSpPr txBox="1">
                <a:spLocks noChangeArrowheads="1"/>
              </p:cNvSpPr>
              <p:nvPr/>
            </p:nvSpPr>
            <p:spPr bwMode="auto">
              <a:xfrm>
                <a:off x="2304" y="2112"/>
                <a:ext cx="768" cy="5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铝合金</a:t>
                </a:r>
              </a:p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小球</a:t>
                </a:r>
              </a:p>
            </p:txBody>
          </p:sp>
          <p:sp>
            <p:nvSpPr>
              <p:cNvPr id="151" name="Text Box 24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775" cy="30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底座</a:t>
                </a:r>
              </a:p>
            </p:txBody>
          </p:sp>
          <p:sp>
            <p:nvSpPr>
              <p:cNvPr id="157" name="Line 25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87" cy="198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Line 26"/>
              <p:cNvSpPr>
                <a:spLocks noChangeShapeType="1"/>
              </p:cNvSpPr>
              <p:nvPr/>
            </p:nvSpPr>
            <p:spPr bwMode="auto">
              <a:xfrm flipV="1">
                <a:off x="3504" y="2975"/>
                <a:ext cx="217" cy="115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 Box 27"/>
              <p:cNvSpPr txBox="1">
                <a:spLocks noChangeArrowheads="1"/>
              </p:cNvSpPr>
              <p:nvPr/>
            </p:nvSpPr>
            <p:spPr bwMode="auto">
              <a:xfrm>
                <a:off x="3697" y="2783"/>
                <a:ext cx="1126" cy="543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金锑</a:t>
                </a:r>
              </a:p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合金</a:t>
                </a:r>
              </a:p>
            </p:txBody>
          </p:sp>
        </p:grpSp>
      </p:grpSp>
      <p:grpSp>
        <p:nvGrpSpPr>
          <p:cNvPr id="13" name="Group 28"/>
          <p:cNvGrpSpPr/>
          <p:nvPr/>
        </p:nvGrpSpPr>
        <p:grpSpPr>
          <a:xfrm>
            <a:off x="5392738" y="3714750"/>
            <a:ext cx="2894012" cy="2865438"/>
            <a:chOff x="4034" y="2496"/>
            <a:chExt cx="1823" cy="1805"/>
          </a:xfrm>
        </p:grpSpPr>
        <p:sp>
          <p:nvSpPr>
            <p:cNvPr id="170" name="Rectangle 29"/>
            <p:cNvSpPr>
              <a:spLocks noChangeArrowheads="1"/>
            </p:cNvSpPr>
            <p:nvPr/>
          </p:nvSpPr>
          <p:spPr bwMode="auto">
            <a:xfrm>
              <a:off x="4608" y="2496"/>
              <a:ext cx="4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正极</a:t>
              </a:r>
              <a:b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171" name="Rectangle 30"/>
            <p:cNvSpPr>
              <a:spLocks noChangeArrowheads="1"/>
            </p:cNvSpPr>
            <p:nvPr/>
          </p:nvSpPr>
          <p:spPr bwMode="auto">
            <a:xfrm>
              <a:off x="5040" y="2496"/>
              <a:ext cx="4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</a:t>
              </a:r>
              <a:b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172" name="Rectangle 31"/>
            <p:cNvSpPr>
              <a:spLocks noChangeArrowheads="1"/>
            </p:cNvSpPr>
            <p:nvPr/>
          </p:nvSpPr>
          <p:spPr bwMode="auto">
            <a:xfrm>
              <a:off x="4034" y="4013"/>
              <a:ext cx="18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集成电路中平面型</a:t>
              </a:r>
            </a:p>
          </p:txBody>
        </p:sp>
        <p:graphicFrame>
          <p:nvGraphicFramePr>
            <p:cNvPr id="68619" name="Object 32"/>
            <p:cNvGraphicFramePr>
              <a:graphicFrameLocks noChangeAspect="1"/>
            </p:cNvGraphicFramePr>
            <p:nvPr/>
          </p:nvGraphicFramePr>
          <p:xfrm>
            <a:off x="4080" y="2880"/>
            <a:ext cx="147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r:id="rId3" imgW="3301365" imgH="2113280" progId="">
                    <p:embed/>
                  </p:oleObj>
                </mc:Choice>
                <mc:Fallback>
                  <p:oleObj r:id="rId3" imgW="3301365" imgH="2113280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0" y="2880"/>
                          <a:ext cx="1471" cy="1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0" name="Text Box 33"/>
            <p:cNvSpPr txBox="1"/>
            <p:nvPr/>
          </p:nvSpPr>
          <p:spPr>
            <a:xfrm>
              <a:off x="4714" y="3254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>
                  <a:solidFill>
                    <a:srgbClr val="E2D7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sz="2400" b="1" dirty="0">
                <a:solidFill>
                  <a:srgbClr val="E2D7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621" name="Rectangle 34"/>
            <p:cNvSpPr/>
            <p:nvPr/>
          </p:nvSpPr>
          <p:spPr>
            <a:xfrm>
              <a:off x="4704" y="3456"/>
              <a:ext cx="25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35"/>
            <p:cNvSpPr>
              <a:spLocks noChangeArrowheads="1"/>
            </p:cNvSpPr>
            <p:nvPr/>
          </p:nvSpPr>
          <p:spPr bwMode="auto">
            <a:xfrm>
              <a:off x="4272" y="3727"/>
              <a:ext cx="109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 </a:t>
              </a: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型支持衬底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938213" y="3549650"/>
            <a:ext cx="7705725" cy="1277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9875" marR="0" indent="-269875" algn="just" defTabSz="9144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点接触型二极管是在锗或硅材料的单晶片上压触一根金属针后，再通过电流而形成的。因此，其</a:t>
            </a:r>
            <a:r>
              <a:rPr kumimoji="1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结的静电容量小，</a:t>
            </a: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适用于高频电路。</a:t>
            </a:r>
          </a:p>
        </p:txBody>
      </p:sp>
      <p:grpSp>
        <p:nvGrpSpPr>
          <p:cNvPr id="69636" name="Group 2"/>
          <p:cNvGrpSpPr/>
          <p:nvPr/>
        </p:nvGrpSpPr>
        <p:grpSpPr>
          <a:xfrm>
            <a:off x="985838" y="687388"/>
            <a:ext cx="3657600" cy="2484437"/>
            <a:chOff x="288" y="2323"/>
            <a:chExt cx="2304" cy="1565"/>
          </a:xfrm>
        </p:grpSpPr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768" y="3600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kern="0" cap="none" spc="0" normalizeH="0" baseline="0" noProof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点接触型</a:t>
              </a:r>
            </a:p>
          </p:txBody>
        </p:sp>
        <p:grpSp>
          <p:nvGrpSpPr>
            <p:cNvPr id="69639" name="Group 4"/>
            <p:cNvGrpSpPr/>
            <p:nvPr/>
          </p:nvGrpSpPr>
          <p:grpSpPr>
            <a:xfrm>
              <a:off x="288" y="2738"/>
              <a:ext cx="1968" cy="431"/>
              <a:chOff x="864" y="2219"/>
              <a:chExt cx="2400" cy="577"/>
            </a:xfrm>
          </p:grpSpPr>
          <p:grpSp>
            <p:nvGrpSpPr>
              <p:cNvPr id="69650" name="Group 5"/>
              <p:cNvGrpSpPr/>
              <p:nvPr/>
            </p:nvGrpSpPr>
            <p:grpSpPr>
              <a:xfrm rot="-5400000" flipH="1">
                <a:off x="1796" y="1779"/>
                <a:ext cx="577" cy="1456"/>
                <a:chOff x="2060" y="1118"/>
                <a:chExt cx="579" cy="1724"/>
              </a:xfrm>
            </p:grpSpPr>
            <p:grpSp>
              <p:nvGrpSpPr>
                <p:cNvPr id="69663" name="Group 6"/>
                <p:cNvGrpSpPr/>
                <p:nvPr/>
              </p:nvGrpSpPr>
              <p:grpSpPr>
                <a:xfrm>
                  <a:off x="2160" y="1159"/>
                  <a:ext cx="382" cy="336"/>
                  <a:chOff x="2239" y="885"/>
                  <a:chExt cx="895" cy="828"/>
                </a:xfrm>
              </p:grpSpPr>
              <p:sp>
                <p:nvSpPr>
                  <p:cNvPr id="121" name="Arc 7"/>
                  <p:cNvSpPr/>
                  <p:nvPr/>
                </p:nvSpPr>
                <p:spPr bwMode="auto">
                  <a:xfrm>
                    <a:off x="2762" y="884"/>
                    <a:ext cx="375" cy="82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Arc 8"/>
                  <p:cNvSpPr/>
                  <p:nvPr/>
                </p:nvSpPr>
                <p:spPr bwMode="auto">
                  <a:xfrm flipH="1">
                    <a:off x="2145" y="884"/>
                    <a:ext cx="368" cy="82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9664" name="Group 9"/>
                <p:cNvGrpSpPr/>
                <p:nvPr/>
              </p:nvGrpSpPr>
              <p:grpSpPr>
                <a:xfrm flipV="1">
                  <a:off x="2160" y="2438"/>
                  <a:ext cx="381" cy="344"/>
                  <a:chOff x="2239" y="878"/>
                  <a:chExt cx="893" cy="844"/>
                </a:xfrm>
              </p:grpSpPr>
              <p:sp>
                <p:nvSpPr>
                  <p:cNvPr id="119" name="Arc 10"/>
                  <p:cNvSpPr/>
                  <p:nvPr/>
                </p:nvSpPr>
                <p:spPr bwMode="auto">
                  <a:xfrm>
                    <a:off x="2772" y="900"/>
                    <a:ext cx="368" cy="82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Arc 11"/>
                  <p:cNvSpPr/>
                  <p:nvPr/>
                </p:nvSpPr>
                <p:spPr bwMode="auto">
                  <a:xfrm flipH="1">
                    <a:off x="2240" y="879"/>
                    <a:ext cx="365" cy="82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Line 12"/>
                <p:cNvSpPr>
                  <a:spLocks noChangeShapeType="1"/>
                </p:cNvSpPr>
                <p:nvPr/>
              </p:nvSpPr>
              <p:spPr bwMode="auto">
                <a:xfrm>
                  <a:off x="2587" y="1442"/>
                  <a:ext cx="0" cy="105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Line 13"/>
                <p:cNvSpPr>
                  <a:spLocks noChangeShapeType="1"/>
                </p:cNvSpPr>
                <p:nvPr/>
              </p:nvSpPr>
              <p:spPr bwMode="auto">
                <a:xfrm>
                  <a:off x="2117" y="1442"/>
                  <a:ext cx="0" cy="105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9667" name="Group 14"/>
                <p:cNvGrpSpPr/>
                <p:nvPr/>
              </p:nvGrpSpPr>
              <p:grpSpPr>
                <a:xfrm>
                  <a:off x="2132" y="1118"/>
                  <a:ext cx="431" cy="336"/>
                  <a:chOff x="2271" y="911"/>
                  <a:chExt cx="824" cy="771"/>
                </a:xfrm>
              </p:grpSpPr>
              <p:sp>
                <p:nvSpPr>
                  <p:cNvPr id="117" name="Arc 15"/>
                  <p:cNvSpPr/>
                  <p:nvPr/>
                </p:nvSpPr>
                <p:spPr bwMode="auto">
                  <a:xfrm>
                    <a:off x="2800" y="911"/>
                    <a:ext cx="293" cy="7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Arc 16"/>
                  <p:cNvSpPr/>
                  <p:nvPr/>
                </p:nvSpPr>
                <p:spPr bwMode="auto">
                  <a:xfrm flipH="1">
                    <a:off x="2348" y="911"/>
                    <a:ext cx="298" cy="7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9668" name="Group 17"/>
                <p:cNvGrpSpPr/>
                <p:nvPr/>
              </p:nvGrpSpPr>
              <p:grpSpPr>
                <a:xfrm flipV="1">
                  <a:off x="2133" y="2498"/>
                  <a:ext cx="432" cy="344"/>
                  <a:chOff x="2270" y="895"/>
                  <a:chExt cx="825" cy="788"/>
                </a:xfrm>
              </p:grpSpPr>
              <p:sp>
                <p:nvSpPr>
                  <p:cNvPr id="115" name="Arc 18"/>
                  <p:cNvSpPr/>
                  <p:nvPr/>
                </p:nvSpPr>
                <p:spPr bwMode="auto">
                  <a:xfrm>
                    <a:off x="2794" y="914"/>
                    <a:ext cx="300" cy="76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Arc 19"/>
                  <p:cNvSpPr/>
                  <p:nvPr/>
                </p:nvSpPr>
                <p:spPr bwMode="auto">
                  <a:xfrm flipH="1">
                    <a:off x="2199" y="894"/>
                    <a:ext cx="310" cy="76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tailEnd type="none" w="sm" len="lg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" name="Line 20"/>
                <p:cNvSpPr>
                  <a:spLocks noChangeShapeType="1"/>
                </p:cNvSpPr>
                <p:nvPr/>
              </p:nvSpPr>
              <p:spPr bwMode="auto">
                <a:xfrm>
                  <a:off x="2641" y="1410"/>
                  <a:ext cx="0" cy="11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Line 21"/>
                <p:cNvSpPr>
                  <a:spLocks noChangeShapeType="1"/>
                </p:cNvSpPr>
                <p:nvPr/>
              </p:nvSpPr>
              <p:spPr bwMode="auto">
                <a:xfrm>
                  <a:off x="2062" y="1410"/>
                  <a:ext cx="0" cy="11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none" w="sm" len="lg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 rot="16200000" flipH="1">
                <a:off x="2325" y="2355"/>
                <a:ext cx="158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 rot="16200000" flipH="1">
                <a:off x="2264" y="2355"/>
                <a:ext cx="158" cy="28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24"/>
              <p:cNvSpPr>
                <a:spLocks noChangeShapeType="1"/>
              </p:cNvSpPr>
              <p:nvPr/>
            </p:nvSpPr>
            <p:spPr bwMode="auto">
              <a:xfrm rot="-5400000">
                <a:off x="2300" y="2408"/>
                <a:ext cx="48" cy="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 rot="-5400000">
                <a:off x="2296" y="2410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26"/>
              <p:cNvSpPr>
                <a:spLocks noChangeShapeType="1"/>
              </p:cNvSpPr>
              <p:nvPr/>
            </p:nvSpPr>
            <p:spPr bwMode="auto">
              <a:xfrm rot="-5400000">
                <a:off x="2304" y="2442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27"/>
              <p:cNvSpPr>
                <a:spLocks noChangeShapeType="1"/>
              </p:cNvSpPr>
              <p:nvPr/>
            </p:nvSpPr>
            <p:spPr bwMode="auto">
              <a:xfrm rot="-5400000">
                <a:off x="2304" y="2489"/>
                <a:ext cx="95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28"/>
              <p:cNvSpPr>
                <a:spLocks noChangeShapeType="1"/>
              </p:cNvSpPr>
              <p:nvPr/>
            </p:nvSpPr>
            <p:spPr bwMode="auto">
              <a:xfrm rot="-5400000">
                <a:off x="2341" y="2538"/>
                <a:ext cx="47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9658" name="Group 29"/>
              <p:cNvGrpSpPr/>
              <p:nvPr/>
            </p:nvGrpSpPr>
            <p:grpSpPr>
              <a:xfrm>
                <a:off x="1722" y="2398"/>
                <a:ext cx="591" cy="150"/>
                <a:chOff x="1776" y="3170"/>
                <a:chExt cx="498" cy="150"/>
              </a:xfrm>
            </p:grpSpPr>
            <p:sp>
              <p:nvSpPr>
                <p:cNvPr id="10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326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Freeform 31"/>
                <p:cNvSpPr/>
                <p:nvPr/>
              </p:nvSpPr>
              <p:spPr bwMode="auto">
                <a:xfrm>
                  <a:off x="1908" y="3170"/>
                  <a:ext cx="366" cy="150"/>
                </a:xfrm>
                <a:custGeom>
                  <a:avLst/>
                  <a:gdLst>
                    <a:gd name="T0" fmla="*/ 0 w 372"/>
                    <a:gd name="T1" fmla="*/ 92 h 150"/>
                    <a:gd name="T2" fmla="*/ 89 w 372"/>
                    <a:gd name="T3" fmla="*/ 6 h 150"/>
                    <a:gd name="T4" fmla="*/ 166 w 372"/>
                    <a:gd name="T5" fmla="*/ 129 h 150"/>
                    <a:gd name="T6" fmla="*/ 246 w 372"/>
                    <a:gd name="T7" fmla="*/ 134 h 150"/>
                    <a:gd name="T8" fmla="*/ 290 w 372"/>
                    <a:gd name="T9" fmla="*/ 72 h 150"/>
                    <a:gd name="T10" fmla="*/ 372 w 372"/>
                    <a:gd name="T11" fmla="*/ 74 h 1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72"/>
                    <a:gd name="T19" fmla="*/ 0 h 150"/>
                    <a:gd name="T20" fmla="*/ 372 w 372"/>
                    <a:gd name="T21" fmla="*/ 150 h 1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72" h="150">
                      <a:moveTo>
                        <a:pt x="0" y="92"/>
                      </a:moveTo>
                      <a:cubicBezTo>
                        <a:pt x="14" y="79"/>
                        <a:pt x="61" y="0"/>
                        <a:pt x="89" y="6"/>
                      </a:cubicBezTo>
                      <a:cubicBezTo>
                        <a:pt x="117" y="12"/>
                        <a:pt x="140" y="108"/>
                        <a:pt x="166" y="129"/>
                      </a:cubicBezTo>
                      <a:cubicBezTo>
                        <a:pt x="192" y="150"/>
                        <a:pt x="225" y="144"/>
                        <a:pt x="246" y="134"/>
                      </a:cubicBezTo>
                      <a:cubicBezTo>
                        <a:pt x="267" y="124"/>
                        <a:pt x="269" y="82"/>
                        <a:pt x="290" y="72"/>
                      </a:cubicBezTo>
                      <a:cubicBezTo>
                        <a:pt x="311" y="62"/>
                        <a:pt x="355" y="74"/>
                        <a:pt x="372" y="74"/>
                      </a:cubicBez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" name="AutoShape 32"/>
              <p:cNvSpPr>
                <a:spLocks noChangeArrowheads="1"/>
              </p:cNvSpPr>
              <p:nvPr/>
            </p:nvSpPr>
            <p:spPr bwMode="auto">
              <a:xfrm>
                <a:off x="864" y="2460"/>
                <a:ext cx="863" cy="47"/>
              </a:xfrm>
              <a:prstGeom prst="roundRect">
                <a:avLst>
                  <a:gd name="adj" fmla="val 16667"/>
                </a:avLst>
              </a:prstGeom>
              <a:solidFill>
                <a:srgbClr val="BDE2F7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AutoShape 33"/>
              <p:cNvSpPr>
                <a:spLocks noChangeArrowheads="1"/>
              </p:cNvSpPr>
              <p:nvPr/>
            </p:nvSpPr>
            <p:spPr bwMode="auto">
              <a:xfrm>
                <a:off x="2401" y="2460"/>
                <a:ext cx="863" cy="47"/>
              </a:xfrm>
              <a:prstGeom prst="roundRect">
                <a:avLst>
                  <a:gd name="adj" fmla="val 16667"/>
                </a:avLst>
              </a:prstGeom>
              <a:solidFill>
                <a:srgbClr val="BDE2F7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288" y="2342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正极</a:t>
              </a: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 flipH="1" flipV="1">
              <a:off x="480" y="2736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1392" y="3283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触丝</a:t>
              </a:r>
              <a:endParaRPr kumimoji="1" lang="zh-CN" altLang="en-US" sz="2000" b="0" kern="0" cap="none" spc="0" normalizeH="0" baseline="0" noProof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1344" y="2976"/>
              <a:ext cx="240" cy="336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912" y="2323"/>
              <a:ext cx="959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kern="0" cap="none" spc="0" normalizeH="0" baseline="0" noProof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000" kern="0" cap="none" spc="0" normalizeH="0" baseline="0" noProof="0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型锗片</a:t>
              </a:r>
              <a:endParaRPr kumimoji="1" lang="zh-CN" altLang="en-US" sz="2000" b="0" kern="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>
              <a:off x="1392" y="2544"/>
              <a:ext cx="192" cy="384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611" y="32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外壳</a:t>
              </a: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 flipH="1">
              <a:off x="816" y="3168"/>
              <a:ext cx="144" cy="144"/>
            </a:xfrm>
            <a:prstGeom prst="line">
              <a:avLst/>
            </a:prstGeom>
            <a:noFill/>
            <a:ln w="9525">
              <a:solidFill>
                <a:srgbClr val="DBF5F9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920" y="2342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</a:t>
              </a:r>
            </a:p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 flipV="1">
              <a:off x="2112" y="278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942975" y="5137150"/>
            <a:ext cx="7705725" cy="1277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9875" marR="0" indent="-269875" algn="just" defTabSz="9144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因为构造简单，所以价格便宜。对于</a:t>
            </a: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小信号</a:t>
            </a: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的检波、整流、调制、混频和限幅等一般用途而言，它是分立器件中应用范围较广的类型。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结电容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785813" y="2638425"/>
            <a:ext cx="3714750" cy="1366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面结型</a:t>
            </a: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与点接触型二极管相比较，用于</a:t>
            </a: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大电流</a:t>
            </a: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整流；正向特性和反向</a:t>
            </a: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特性好。</a:t>
            </a:r>
          </a:p>
        </p:txBody>
      </p:sp>
      <p:grpSp>
        <p:nvGrpSpPr>
          <p:cNvPr id="70660" name="Group 3"/>
          <p:cNvGrpSpPr/>
          <p:nvPr/>
        </p:nvGrpSpPr>
        <p:grpSpPr>
          <a:xfrm>
            <a:off x="5295900" y="500063"/>
            <a:ext cx="3633788" cy="2657475"/>
            <a:chOff x="2080" y="2084"/>
            <a:chExt cx="2743" cy="2047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2080" y="3280"/>
              <a:ext cx="977" cy="356"/>
            </a:xfrm>
            <a:prstGeom prst="rect">
              <a:avLst/>
            </a:prstGeom>
            <a:noFill/>
            <a:ln w="25400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负极引线</a:t>
              </a:r>
              <a:r>
                <a:rPr kumimoji="1" lang="zh-CN" altLang="en-US" sz="2400" kern="0" cap="none" spc="0" normalizeH="0" baseline="0" noProof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70670" name="Group 5"/>
            <p:cNvGrpSpPr/>
            <p:nvPr/>
          </p:nvGrpSpPr>
          <p:grpSpPr>
            <a:xfrm>
              <a:off x="2304" y="2084"/>
              <a:ext cx="2519" cy="2047"/>
              <a:chOff x="2304" y="2084"/>
              <a:chExt cx="2519" cy="2047"/>
            </a:xfrm>
          </p:grpSpPr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583" y="3775"/>
                <a:ext cx="1215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kern="0" cap="none" spc="0" normalizeH="0" baseline="0" noProof="0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面接触型</a:t>
                </a:r>
              </a:p>
            </p:txBody>
          </p:sp>
          <p:grpSp>
            <p:nvGrpSpPr>
              <p:cNvPr id="70672" name="Group 7"/>
              <p:cNvGrpSpPr/>
              <p:nvPr/>
            </p:nvGrpSpPr>
            <p:grpSpPr>
              <a:xfrm>
                <a:off x="2640" y="2304"/>
                <a:ext cx="1063" cy="1293"/>
                <a:chOff x="2640" y="2304"/>
                <a:chExt cx="1063" cy="1293"/>
              </a:xfrm>
            </p:grpSpPr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3002" y="2578"/>
                  <a:ext cx="261" cy="246"/>
                </a:xfrm>
                <a:prstGeom prst="ellipse">
                  <a:avLst/>
                </a:prstGeom>
                <a:solidFill>
                  <a:srgbClr val="D1EAFB"/>
                </a:solidFill>
                <a:ln w="25400">
                  <a:solidFill>
                    <a:srgbClr val="DBF5F9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Rectangle 9"/>
                <p:cNvSpPr>
                  <a:spLocks noChangeArrowheads="1"/>
                </p:cNvSpPr>
                <p:nvPr/>
              </p:nvSpPr>
              <p:spPr bwMode="auto">
                <a:xfrm>
                  <a:off x="2757" y="2708"/>
                  <a:ext cx="742" cy="38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10"/>
                <p:cNvSpPr>
                  <a:spLocks noChangeArrowheads="1"/>
                </p:cNvSpPr>
                <p:nvPr/>
              </p:nvSpPr>
              <p:spPr bwMode="auto">
                <a:xfrm>
                  <a:off x="3002" y="2698"/>
                  <a:ext cx="261" cy="84"/>
                </a:xfrm>
                <a:prstGeom prst="rect">
                  <a:avLst/>
                </a:prstGeom>
                <a:solidFill>
                  <a:srgbClr val="FF3300"/>
                </a:solidFill>
                <a:ln w="254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11"/>
                <p:cNvSpPr>
                  <a:spLocks noChangeArrowheads="1"/>
                </p:cNvSpPr>
                <p:nvPr/>
              </p:nvSpPr>
              <p:spPr bwMode="auto">
                <a:xfrm>
                  <a:off x="2679" y="3072"/>
                  <a:ext cx="911" cy="54"/>
                </a:xfrm>
                <a:prstGeom prst="rect">
                  <a:avLst/>
                </a:prstGeom>
                <a:solidFill>
                  <a:srgbClr val="0F6FC6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12"/>
                <p:cNvSpPr>
                  <a:spLocks noChangeArrowheads="1"/>
                </p:cNvSpPr>
                <p:nvPr/>
              </p:nvSpPr>
              <p:spPr bwMode="auto">
                <a:xfrm>
                  <a:off x="2640" y="3110"/>
                  <a:ext cx="1063" cy="164"/>
                </a:xfrm>
                <a:prstGeom prst="rect">
                  <a:avLst/>
                </a:prstGeom>
                <a:solidFill>
                  <a:srgbClr val="85DFD0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13"/>
                <p:cNvSpPr>
                  <a:spLocks noChangeArrowheads="1"/>
                </p:cNvSpPr>
                <p:nvPr/>
              </p:nvSpPr>
              <p:spPr bwMode="auto">
                <a:xfrm>
                  <a:off x="3117" y="2304"/>
                  <a:ext cx="48" cy="287"/>
                </a:xfrm>
                <a:prstGeom prst="rect">
                  <a:avLst/>
                </a:prstGeom>
                <a:solidFill>
                  <a:srgbClr val="BDE2F7"/>
                </a:solidFill>
                <a:ln w="9525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3" y="3312"/>
                  <a:ext cx="49" cy="285"/>
                </a:xfrm>
                <a:prstGeom prst="rect">
                  <a:avLst/>
                </a:prstGeom>
                <a:solidFill>
                  <a:srgbClr val="BDE2F7"/>
                </a:solidFill>
                <a:ln w="127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65" y="3265"/>
                  <a:ext cx="162" cy="44"/>
                </a:xfrm>
                <a:prstGeom prst="rect">
                  <a:avLst/>
                </a:prstGeom>
                <a:solidFill>
                  <a:srgbClr val="D1EAFB"/>
                </a:solidFill>
                <a:ln w="12700">
                  <a:solidFill>
                    <a:srgbClr val="DBF5F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00" y="2788"/>
                  <a:ext cx="736" cy="30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R="0" defTabSz="9144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kern="0" cap="none" spc="0" normalizeH="0" baseline="0" noProof="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kern="0" cap="none" spc="0" normalizeH="0" baseline="0" noProof="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型锗</a:t>
                  </a:r>
                </a:p>
              </p:txBody>
            </p:sp>
          </p:grpSp>
          <p:sp>
            <p:nvSpPr>
              <p:cNvPr id="71" name="Text Box 17"/>
              <p:cNvSpPr txBox="1">
                <a:spLocks noChangeArrowheads="1"/>
              </p:cNvSpPr>
              <p:nvPr/>
            </p:nvSpPr>
            <p:spPr bwMode="auto">
              <a:xfrm>
                <a:off x="3373" y="2440"/>
                <a:ext cx="593" cy="30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lg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PN</a:t>
                </a:r>
                <a:r>
                  <a:rPr kumimoji="1" lang="zh-CN" altLang="en-US" sz="2000" kern="0" cap="none" spc="0" normalizeH="0" baseline="0" noProof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</a:t>
                </a: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3240" y="2642"/>
                <a:ext cx="215" cy="94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19"/>
              <p:cNvSpPr txBox="1">
                <a:spLocks noChangeArrowheads="1"/>
              </p:cNvSpPr>
              <p:nvPr/>
            </p:nvSpPr>
            <p:spPr bwMode="auto">
              <a:xfrm>
                <a:off x="3137" y="2084"/>
                <a:ext cx="962" cy="30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正极引线</a:t>
                </a:r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 flipV="1">
                <a:off x="3168" y="2352"/>
                <a:ext cx="144" cy="97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 flipV="1">
                <a:off x="2833" y="3407"/>
                <a:ext cx="290" cy="97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288" cy="193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23"/>
              <p:cNvSpPr txBox="1">
                <a:spLocks noChangeArrowheads="1"/>
              </p:cNvSpPr>
              <p:nvPr/>
            </p:nvSpPr>
            <p:spPr bwMode="auto">
              <a:xfrm>
                <a:off x="2304" y="2112"/>
                <a:ext cx="768" cy="5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铝合金</a:t>
                </a:r>
              </a:p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小球</a:t>
                </a:r>
              </a:p>
            </p:txBody>
          </p:sp>
          <p:sp>
            <p:nvSpPr>
              <p:cNvPr id="78" name="Text Box 24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775" cy="306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底座</a:t>
                </a:r>
              </a:p>
            </p:txBody>
          </p:sp>
          <p:sp>
            <p:nvSpPr>
              <p:cNvPr id="79" name="Line 25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87" cy="198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26"/>
              <p:cNvSpPr>
                <a:spLocks noChangeShapeType="1"/>
              </p:cNvSpPr>
              <p:nvPr/>
            </p:nvSpPr>
            <p:spPr bwMode="auto">
              <a:xfrm flipV="1">
                <a:off x="3504" y="2975"/>
                <a:ext cx="217" cy="115"/>
              </a:xfrm>
              <a:prstGeom prst="line">
                <a:avLst/>
              </a:prstGeom>
              <a:noFill/>
              <a:ln w="25400">
                <a:solidFill>
                  <a:srgbClr val="DBF5F9"/>
                </a:solidFill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27"/>
              <p:cNvSpPr txBox="1">
                <a:spLocks noChangeArrowheads="1"/>
              </p:cNvSpPr>
              <p:nvPr/>
            </p:nvSpPr>
            <p:spPr bwMode="auto">
              <a:xfrm>
                <a:off x="3697" y="2783"/>
                <a:ext cx="1126" cy="543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金锑</a:t>
                </a:r>
              </a:p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kern="0" cap="none" spc="0" normalizeH="0" baseline="0" noProof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合金</a:t>
                </a:r>
              </a:p>
            </p:txBody>
          </p:sp>
        </p:grpSp>
      </p:grpSp>
      <p:grpSp>
        <p:nvGrpSpPr>
          <p:cNvPr id="70661" name="Group 28"/>
          <p:cNvGrpSpPr/>
          <p:nvPr/>
        </p:nvGrpSpPr>
        <p:grpSpPr>
          <a:xfrm>
            <a:off x="5392738" y="3714750"/>
            <a:ext cx="2894012" cy="2865438"/>
            <a:chOff x="4034" y="2496"/>
            <a:chExt cx="1823" cy="1805"/>
          </a:xfrm>
        </p:grpSpPr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4608" y="2496"/>
              <a:ext cx="4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正极</a:t>
              </a:r>
              <a:b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5040" y="2496"/>
              <a:ext cx="4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负极</a:t>
              </a:r>
              <a:b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引线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4034" y="4013"/>
              <a:ext cx="18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集成电路中平面型</a:t>
              </a:r>
            </a:p>
          </p:txBody>
        </p:sp>
        <p:graphicFrame>
          <p:nvGraphicFramePr>
            <p:cNvPr id="70665" name="Object 32"/>
            <p:cNvGraphicFramePr>
              <a:graphicFrameLocks noChangeAspect="1"/>
            </p:cNvGraphicFramePr>
            <p:nvPr/>
          </p:nvGraphicFramePr>
          <p:xfrm>
            <a:off x="4080" y="2880"/>
            <a:ext cx="147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r:id="rId3" imgW="3301365" imgH="2113280" progId="">
                    <p:embed/>
                  </p:oleObj>
                </mc:Choice>
                <mc:Fallback>
                  <p:oleObj r:id="rId3" imgW="3301365" imgH="2113280" progId="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0" y="2880"/>
                          <a:ext cx="1471" cy="1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Text Box 33"/>
            <p:cNvSpPr txBox="1"/>
            <p:nvPr/>
          </p:nvSpPr>
          <p:spPr>
            <a:xfrm>
              <a:off x="4714" y="3254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>
                  <a:solidFill>
                    <a:srgbClr val="E2D7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sz="2400" b="1" dirty="0">
                <a:solidFill>
                  <a:srgbClr val="E2D7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667" name="Rectangle 34"/>
            <p:cNvSpPr/>
            <p:nvPr/>
          </p:nvSpPr>
          <p:spPr>
            <a:xfrm>
              <a:off x="4704" y="3456"/>
              <a:ext cx="25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35"/>
            <p:cNvSpPr>
              <a:spLocks noChangeArrowheads="1"/>
            </p:cNvSpPr>
            <p:nvPr/>
          </p:nvSpPr>
          <p:spPr bwMode="auto">
            <a:xfrm>
              <a:off x="4272" y="3727"/>
              <a:ext cx="109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 </a:t>
              </a: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型支持衬底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结：常规特性</a:t>
            </a:r>
          </a:p>
        </p:txBody>
      </p:sp>
      <p:sp>
        <p:nvSpPr>
          <p:cNvPr id="71683" name="TextBox 20"/>
          <p:cNvSpPr txBox="1">
            <a:spLocks noChangeArrowheads="1"/>
          </p:cNvSpPr>
          <p:nvPr/>
        </p:nvSpPr>
        <p:spPr bwMode="auto">
          <a:xfrm>
            <a:off x="857250" y="3071813"/>
            <a:ext cx="59467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197198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72708" name="Rectangle 12"/>
          <p:cNvSpPr>
            <a:spLocks noChangeArrowheads="1"/>
          </p:cNvSpPr>
          <p:nvPr/>
        </p:nvSpPr>
        <p:spPr bwMode="auto">
          <a:xfrm>
            <a:off x="2241550" y="3919538"/>
            <a:ext cx="2786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基本结构</a:t>
            </a:r>
          </a:p>
        </p:txBody>
      </p:sp>
      <p:sp>
        <p:nvSpPr>
          <p:cNvPr id="72709" name="Rectangle 15"/>
          <p:cNvSpPr>
            <a:spLocks noChangeArrowheads="1"/>
          </p:cNvSpPr>
          <p:nvPr/>
        </p:nvSpPr>
        <p:spPr bwMode="auto">
          <a:xfrm>
            <a:off x="2241550" y="5281613"/>
            <a:ext cx="340201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异常特性</a:t>
            </a:r>
          </a:p>
        </p:txBody>
      </p:sp>
      <p:sp>
        <p:nvSpPr>
          <p:cNvPr id="72710" name="Rectangle 15"/>
          <p:cNvSpPr>
            <a:spLocks noChangeArrowheads="1"/>
          </p:cNvSpPr>
          <p:nvPr/>
        </p:nvSpPr>
        <p:spPr bwMode="auto">
          <a:xfrm>
            <a:off x="2241550" y="4598988"/>
            <a:ext cx="340201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常规特性</a:t>
            </a: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1466850" y="282892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3338513" y="2822575"/>
            <a:ext cx="28178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(pn junction)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713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72714" name="Left Brace 10"/>
          <p:cNvSpPr/>
          <p:nvPr/>
        </p:nvSpPr>
        <p:spPr bwMode="auto">
          <a:xfrm>
            <a:off x="4140200" y="4941888"/>
            <a:ext cx="360363" cy="1260475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4427538" y="4762500"/>
            <a:ext cx="471646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正向小、大电压、反偏的非理想因素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4424363" y="5378450"/>
            <a:ext cx="2740025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雪崩、齐纳击穿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4427538" y="5981700"/>
            <a:ext cx="266541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结的遂穿效应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特性的非理想因素</a:t>
            </a:r>
          </a:p>
        </p:txBody>
      </p:sp>
      <p:grpSp>
        <p:nvGrpSpPr>
          <p:cNvPr id="73731" name="Group 14"/>
          <p:cNvGrpSpPr/>
          <p:nvPr/>
        </p:nvGrpSpPr>
        <p:grpSpPr>
          <a:xfrm>
            <a:off x="0" y="315913"/>
            <a:ext cx="2759075" cy="684212"/>
            <a:chOff x="1" y="315913"/>
            <a:chExt cx="2563941" cy="684212"/>
          </a:xfrm>
        </p:grpSpPr>
        <p:sp>
          <p:nvSpPr>
            <p:cNvPr id="73737" name="Oval 14"/>
            <p:cNvSpPr>
              <a:spLocks noChangeArrowheads="1"/>
            </p:cNvSpPr>
            <p:nvPr/>
          </p:nvSpPr>
          <p:spPr bwMode="auto">
            <a:xfrm>
              <a:off x="1" y="315913"/>
              <a:ext cx="2442973" cy="684212"/>
            </a:xfrm>
            <a:prstGeom prst="ellipse">
              <a:avLst/>
            </a:prstGeom>
            <a:solidFill>
              <a:srgbClr val="D1FFD1"/>
            </a:solidFill>
            <a:ln w="9525">
              <a:solidFill>
                <a:srgbClr val="00FF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3738" name="Rectangle 15"/>
            <p:cNvSpPr>
              <a:spLocks noChangeArrowheads="1"/>
            </p:cNvSpPr>
            <p:nvPr/>
          </p:nvSpPr>
          <p:spPr bwMode="auto">
            <a:xfrm>
              <a:off x="126870" y="349250"/>
              <a:ext cx="2437072" cy="5857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异常特性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71500" y="3903141"/>
            <a:ext cx="3317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产生偏差的原因：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1500" y="5119017"/>
            <a:ext cx="61607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0680" marR="0" indent="-36068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正向小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电压时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忽略了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势垒区的复合电流；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4455" name="Picture 5" descr="半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7" y="1720967"/>
            <a:ext cx="2848372" cy="2160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76263" y="4509120"/>
            <a:ext cx="586794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偏置时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忽略了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势垒区的产生电流。</a:t>
            </a:r>
            <a:endParaRPr kumimoji="0" lang="zh-CN" altLang="en-US" sz="2400" b="0" kern="0" cap="none" spc="0" normalizeH="0" baseline="0" noProof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179388" y="1139825"/>
            <a:ext cx="5229225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特性的非理想因素：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02D3656-8AFF-4254-9129-B224C2F6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03" y="5733256"/>
            <a:ext cx="85725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0680" marR="0" indent="-36068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正向大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电压时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忽略了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扩散区的漂移电流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体电阻上的压降。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8DBF4D-6AC7-4409-A7D6-D33B8A3E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764704"/>
            <a:ext cx="3097089" cy="1311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E0BF1EA1-9EA9-4D8C-8D77-112FE5EE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101801"/>
            <a:ext cx="3097089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半导体与外界作用：半导体与热</a:t>
            </a:r>
          </a:p>
        </p:txBody>
      </p:sp>
      <p:sp>
        <p:nvSpPr>
          <p:cNvPr id="10243" name="Rectangle 9"/>
          <p:cNvSpPr/>
          <p:nvPr/>
        </p:nvSpPr>
        <p:spPr>
          <a:xfrm>
            <a:off x="161925" y="1000125"/>
            <a:ext cx="198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E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~T</a:t>
            </a:r>
          </a:p>
        </p:txBody>
      </p:sp>
      <p:pic>
        <p:nvPicPr>
          <p:cNvPr id="3078" name="Picture 4" descr="半-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6100" y="2781300"/>
            <a:ext cx="4500563" cy="38258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>
              <a:xfrm>
                <a:off x="277812" y="1857375"/>
                <a:ext cx="5086276" cy="774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低温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2" y="1857375"/>
                <a:ext cx="5086276" cy="77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>
              <a:xfrm>
                <a:off x="300038" y="2865438"/>
                <a:ext cx="4076700" cy="7778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中温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8" y="2865438"/>
                <a:ext cx="4076700" cy="777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矩形 11"/>
          <p:cNvSpPr/>
          <p:nvPr/>
        </p:nvSpPr>
        <p:spPr>
          <a:xfrm>
            <a:off x="271463" y="4073525"/>
            <a:ext cx="3357562" cy="55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越高，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Symbol" panose="05050102010706020507" pitchFamily="18" charset="2"/>
                <a:cs typeface="Times New Roman" panose="02020603050405020304" pitchFamily="18" charset="0"/>
              </a:rPr>
              <a:t> -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越小</a:t>
            </a:r>
            <a:endParaRPr lang="zh-CN" altLang="en-US" sz="2000" b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11"/>
          <p:cNvSpPr/>
          <p:nvPr/>
        </p:nvSpPr>
        <p:spPr>
          <a:xfrm>
            <a:off x="279400" y="5322888"/>
            <a:ext cx="3357563" cy="554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越高，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越靠近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279400" y="4730750"/>
            <a:ext cx="4076700" cy="55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越高，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杂质离化程度越高</a:t>
            </a:r>
            <a:endParaRPr lang="zh-CN" altLang="en-US" sz="2000" b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9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I-V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特性的非理想因素</a:t>
            </a:r>
          </a:p>
        </p:txBody>
      </p:sp>
      <p:pic>
        <p:nvPicPr>
          <p:cNvPr id="79875" name="Picture 5" descr="半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28750"/>
            <a:ext cx="4803775" cy="3643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BB64703-DD5B-453B-AE9E-86AD34855578}"/>
              </a:ext>
            </a:extLst>
          </p:cNvPr>
          <p:cNvGrpSpPr/>
          <p:nvPr/>
        </p:nvGrpSpPr>
        <p:grpSpPr>
          <a:xfrm>
            <a:off x="4143375" y="3357563"/>
            <a:ext cx="3500438" cy="400050"/>
            <a:chOff x="4143375" y="3357563"/>
            <a:chExt cx="3500438" cy="400050"/>
          </a:xfrm>
        </p:grpSpPr>
        <p:cxnSp>
          <p:nvCxnSpPr>
            <p:cNvPr id="105476" name="直接连接符 2"/>
            <p:cNvCxnSpPr/>
            <p:nvPr/>
          </p:nvCxnSpPr>
          <p:spPr>
            <a:xfrm>
              <a:off x="4143375" y="3571875"/>
              <a:ext cx="736600" cy="12700"/>
            </a:xfrm>
            <a:prstGeom prst="line">
              <a:avLst/>
            </a:prstGeom>
            <a:ln w="9525" cap="flat" cmpd="sng">
              <a:solidFill>
                <a:srgbClr val="06509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" name="矩形 3"/>
            <p:cNvSpPr/>
            <p:nvPr/>
          </p:nvSpPr>
          <p:spPr>
            <a:xfrm>
              <a:off x="4929188" y="3357563"/>
              <a:ext cx="2714625" cy="4000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6FC6"/>
              </a:solidFill>
              <a:prstDash val="dashDot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势垒区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复合电流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影响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38D267-CA3B-4FD1-8EF4-4CB6D8CD7636}"/>
              </a:ext>
            </a:extLst>
          </p:cNvPr>
          <p:cNvGrpSpPr/>
          <p:nvPr/>
        </p:nvGrpSpPr>
        <p:grpSpPr>
          <a:xfrm>
            <a:off x="3336847" y="1034700"/>
            <a:ext cx="3312368" cy="964756"/>
            <a:chOff x="3451910" y="1034700"/>
            <a:chExt cx="3212791" cy="964756"/>
          </a:xfrm>
        </p:grpSpPr>
        <p:cxnSp>
          <p:nvCxnSpPr>
            <p:cNvPr id="105478" name="直接连接符 4"/>
            <p:cNvCxnSpPr/>
            <p:nvPr/>
          </p:nvCxnSpPr>
          <p:spPr>
            <a:xfrm rot="-5400000" flipH="1">
              <a:off x="4964113" y="1606550"/>
              <a:ext cx="500062" cy="285750"/>
            </a:xfrm>
            <a:prstGeom prst="line">
              <a:avLst/>
            </a:prstGeom>
            <a:ln w="9525" cap="flat" cmpd="sng">
              <a:solidFill>
                <a:srgbClr val="06509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3451910" y="1034700"/>
              <a:ext cx="3212791" cy="40011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6FC6"/>
              </a:solidFill>
              <a:prstDash val="dash"/>
            </a:ln>
            <a:effectLst/>
          </p:spPr>
          <p:txBody>
            <a:bodyPr wrap="squar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Constantia" panose="02030602050306030303"/>
                  <a:ea typeface="宋体" panose="02010600030101010101" pitchFamily="2" charset="-122"/>
                  <a:cs typeface="+mn-cs"/>
                </a:rPr>
                <a:t>大注入时</a:t>
              </a: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Constantia" panose="02030602050306030303"/>
                  <a:ea typeface="宋体" panose="02010600030101010101" pitchFamily="2" charset="-122"/>
                  <a:cs typeface="+mn-cs"/>
                </a:rPr>
                <a:t>体电阻分压</a:t>
              </a: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Constantia" panose="02030602050306030303"/>
                  <a:ea typeface="宋体" panose="02010600030101010101" pitchFamily="2" charset="-122"/>
                  <a:cs typeface="+mn-cs"/>
                </a:rPr>
                <a:t>影响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C298472-7C52-4593-9B66-6C49DE84166D}"/>
              </a:ext>
            </a:extLst>
          </p:cNvPr>
          <p:cNvGrpSpPr/>
          <p:nvPr/>
        </p:nvGrpSpPr>
        <p:grpSpPr>
          <a:xfrm>
            <a:off x="2786063" y="4500562"/>
            <a:ext cx="2500313" cy="869951"/>
            <a:chOff x="2786063" y="4500562"/>
            <a:chExt cx="2500313" cy="869951"/>
          </a:xfrm>
        </p:grpSpPr>
        <p:cxnSp>
          <p:nvCxnSpPr>
            <p:cNvPr id="105480" name="直接连接符 6"/>
            <p:cNvCxnSpPr/>
            <p:nvPr/>
          </p:nvCxnSpPr>
          <p:spPr>
            <a:xfrm rot="-5400000" flipH="1">
              <a:off x="3000375" y="4643438"/>
              <a:ext cx="500063" cy="214312"/>
            </a:xfrm>
            <a:prstGeom prst="line">
              <a:avLst/>
            </a:prstGeom>
            <a:ln w="9525" cap="flat" cmpd="sng">
              <a:solidFill>
                <a:srgbClr val="06509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6" name="矩形 7"/>
            <p:cNvSpPr/>
            <p:nvPr/>
          </p:nvSpPr>
          <p:spPr>
            <a:xfrm>
              <a:off x="2786063" y="5000625"/>
              <a:ext cx="2500313" cy="3698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F6FC6"/>
              </a:solidFill>
              <a:prstDash val="dashDot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势垒区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产生电流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anose="02030602050306030303"/>
                  <a:ea typeface="宋体" panose="02010600030101010101" pitchFamily="2" charset="-122"/>
                  <a:cs typeface="+mn-cs"/>
                </a:rPr>
                <a:t>影响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 panose="02030602050306030303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724128" y="3209925"/>
            <a:ext cx="3071813" cy="83026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DD9"/>
            </a:solidFill>
            <a:prstDash val="lgDash"/>
          </a:ln>
          <a:effectLst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禁带宽度较窄的半导体易发生这种击穿。</a:t>
            </a:r>
            <a:endParaRPr kumimoji="0" lang="en-US" altLang="zh-CN" sz="2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/>
              <p:cNvSpPr txBox="1"/>
              <p:nvPr/>
            </p:nvSpPr>
            <p:spPr>
              <a:xfrm>
                <a:off x="3707749" y="3357757"/>
                <a:ext cx="3548211" cy="19859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击穿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+mn-ea"/>
                                          <a:ea typeface="+mn-ea"/>
                                        </a:rPr>
                                        <m:t>热击穿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1" i="0" smtClean="0">
                                          <a:solidFill>
                                            <a:srgbClr val="000000"/>
                                          </a:solidFill>
                                          <a:latin typeface="+mn-ea"/>
                                          <a:ea typeface="+mn-ea"/>
                                        </a:rPr>
                                        <m:t>         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电击穿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雪崩击穿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齐纳击穿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749" y="3357757"/>
                <a:ext cx="3548211" cy="198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1500" y="1470025"/>
            <a:ext cx="757237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反向偏置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下，当反向电压很大时， 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结的反向电流突然增加，从而破坏了</a:t>
            </a:r>
            <a:r>
              <a:rPr kumimoji="0" lang="en-US" altLang="zh-CN" sz="240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结的整流特性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kumimoji="0" lang="en-US" altLang="zh-CN" sz="24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结的击穿。</a:t>
            </a:r>
          </a:p>
        </p:txBody>
      </p:sp>
      <p:pic>
        <p:nvPicPr>
          <p:cNvPr id="11" name="Picture 5" descr="半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857500"/>
            <a:ext cx="3071813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280988" y="571500"/>
            <a:ext cx="4943475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  <a:r>
              <a:rPr kumimoji="1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(Breakdown)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28625" y="1285875"/>
            <a:ext cx="52578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kern="0" cap="none" spc="0" normalizeH="0" baseline="0" noProof="0">
              <a:solidFill>
                <a:sysClr val="windowText" lastClr="000000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" name="Text Box 3"/>
          <p:cNvSpPr txBox="1"/>
          <p:nvPr/>
        </p:nvSpPr>
        <p:spPr>
          <a:xfrm>
            <a:off x="771525" y="3573463"/>
            <a:ext cx="7800975" cy="178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结中的电场随着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反向电压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的增加而增加，少数载流子通过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反向扩散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进入势垒区时获得的动能也就越来越大，当载流子的动能大到一定数值后，与中性原子碰撞时，可以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把中性原子的价电子激发到导带，形成电子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空穴对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碰撞电离。</a:t>
            </a:r>
            <a:r>
              <a:rPr lang="zh-CN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25" name="Picture 4" descr="半-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450" y="1143000"/>
            <a:ext cx="3979863" cy="241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2"/>
          <p:cNvSpPr txBox="1"/>
          <p:nvPr/>
        </p:nvSpPr>
        <p:spPr>
          <a:xfrm>
            <a:off x="785813" y="5516563"/>
            <a:ext cx="7786687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连锁反应，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使载流子的数量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倍增式的急剧增多，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结的反向电流也急剧增大，形成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雪崩击穿。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2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0688" y="1285875"/>
            <a:ext cx="2700337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71500" y="609600"/>
            <a:ext cx="50720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雪崩击穿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(Avalanche breakdown)</a:t>
            </a:r>
            <a:endParaRPr kumimoji="0" lang="zh-CN" altLang="en-US" sz="2400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52488" y="476250"/>
            <a:ext cx="51339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影响雪崩击穿电压的主要因素：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0588" y="1185863"/>
            <a:ext cx="58245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掺杂浓度：掺杂浓度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高，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击穿电压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小。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93763" y="3971925"/>
            <a:ext cx="6934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越宽，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击穿电压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越大。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7413" y="5257800"/>
            <a:ext cx="7113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温度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:  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温度升高，击穿电压增大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正温度系数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)</a:t>
            </a:r>
            <a:endParaRPr kumimoji="0" lang="zh-CN" altLang="en-US" sz="2400" kern="0" cap="none" spc="0" normalizeH="0" baseline="0" noProof="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12838" y="2857500"/>
            <a:ext cx="753268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但是，杂质浓度很高</a:t>
            </a:r>
            <a:r>
              <a:rPr kumimoji="0" lang="en-US" altLang="zh-CN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势垒区宽度很窄</a:t>
            </a:r>
            <a:r>
              <a:rPr kumimoji="0" lang="en-US" altLang="zh-CN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载流子的加速过程不易完成</a:t>
            </a:r>
            <a:r>
              <a:rPr kumimoji="0" lang="en-US" altLang="zh-CN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不利于雪崩倍增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9663" y="5872163"/>
            <a:ext cx="76771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晶格振动散射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电子、空穴获得的能量易损失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不利于雪崩倍增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20775" y="1884363"/>
            <a:ext cx="745172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杂质浓度高</a:t>
            </a:r>
            <a:r>
              <a:rPr kumimoji="0" lang="en-US" altLang="zh-CN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空间电荷区电场大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载流子能够获得的动能大</a:t>
            </a:r>
            <a:r>
              <a:rPr kumimoji="0" lang="en-US" altLang="zh-CN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利于雪崩倍增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3"/>
              <p:cNvSpPr txBox="1"/>
              <p:nvPr/>
            </p:nvSpPr>
            <p:spPr>
              <a:xfrm>
                <a:off x="6445250" y="997669"/>
                <a:ext cx="2484438" cy="9191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50" y="997669"/>
                <a:ext cx="2484438" cy="919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23950" y="4610100"/>
            <a:ext cx="24479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碰撞电离困难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5" descr="C:\Users\lsy\Desktop\Pic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2085975"/>
            <a:ext cx="4430712" cy="257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19150" y="1252538"/>
            <a:ext cx="6753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是掺杂浓度较高的非简并</a:t>
            </a:r>
            <a:r>
              <a:rPr kumimoji="0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结中的击穿机制。</a:t>
            </a:r>
            <a:endParaRPr kumimoji="0" lang="en-US" altLang="zh-CN" sz="2400" kern="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/>
          <p:nvPr/>
        </p:nvSpPr>
        <p:spPr>
          <a:xfrm>
            <a:off x="785813" y="5000625"/>
            <a:ext cx="7858125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根据量子力学，当势垒宽度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足够窄时，将有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区电子穿透禁带。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当外加反向电压很大时，能带严重倾斜，势垒宽度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变得更窄，造成很大的反向电流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―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齐纳击穿。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AF59E9-435A-4662-886E-1479897862B5}"/>
              </a:ext>
            </a:extLst>
          </p:cNvPr>
          <p:cNvGrpSpPr/>
          <p:nvPr/>
        </p:nvGrpSpPr>
        <p:grpSpPr>
          <a:xfrm>
            <a:off x="2636838" y="1871663"/>
            <a:ext cx="792163" cy="1300162"/>
            <a:chOff x="2636838" y="1871663"/>
            <a:chExt cx="792163" cy="1300162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2813050" y="2235200"/>
              <a:ext cx="0" cy="9366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636838" y="1871663"/>
              <a:ext cx="792163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kern="0" cap="none" spc="0" normalizeH="0" baseline="0" noProof="0" dirty="0">
                  <a:solidFill>
                    <a:srgbClr val="FF66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kern="0" cap="none" spc="0" normalizeH="0" baseline="-25000" noProof="0" dirty="0">
                  <a:solidFill>
                    <a:srgbClr val="FF66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AB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71500" y="609600"/>
            <a:ext cx="60721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齐纳击穿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kern="1200" cap="none" spc="0" normalizeH="0" baseline="0" noProof="0" dirty="0" err="1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Zener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cap="none" spc="0" normalizeH="0" baseline="0" noProof="0" dirty="0" err="1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berakdown</a:t>
            </a:r>
            <a:r>
              <a:rPr kumimoji="0" lang="en-US" altLang="zh-CN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1200" cap="none" spc="0" normalizeH="0" baseline="0" noProof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或隧道击穿</a:t>
            </a:r>
            <a:endParaRPr kumimoji="0" lang="zh-CN" altLang="en-US" sz="2400" kern="0" cap="none" spc="0" normalizeH="0" baseline="0" noProof="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3977" name="Picture 16" descr="C:\Users\lsy\Desktop\Picture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411788" y="2089150"/>
            <a:ext cx="3708400" cy="256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Oval 21"/>
          <p:cNvSpPr/>
          <p:nvPr/>
        </p:nvSpPr>
        <p:spPr>
          <a:xfrm>
            <a:off x="2530475" y="3125788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65463" y="3125788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 animBg="1"/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60425" y="2314575"/>
            <a:ext cx="6324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掺杂浓度：掺杂浓度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高，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击穿电压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小。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66775" y="3767138"/>
            <a:ext cx="6934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禁带宽度：禁带宽度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越宽，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击穿电压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越大。</a:t>
            </a:r>
            <a:endParaRPr kumimoji="0" lang="en-US" altLang="zh-CN" sz="24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857250" y="5195888"/>
            <a:ext cx="72151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温度：温度升高，击穿电压下降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负温度系数</a:t>
            </a: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85850" y="3052763"/>
            <a:ext cx="8072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杂质浓度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势垒区宽度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隧道长度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易发生隧道击穿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85850" y="4481513"/>
            <a:ext cx="62150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隧道长度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不易隧道击穿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71563" y="5918200"/>
            <a:ext cx="7000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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禁带宽度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势垒区宽度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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隧道长度</a:t>
            </a: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</a:t>
            </a:r>
            <a:endParaRPr kumimoji="0" lang="zh-CN" altLang="en-US" sz="2400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5001" name="组合 1"/>
          <p:cNvGrpSpPr/>
          <p:nvPr/>
        </p:nvGrpSpPr>
        <p:grpSpPr>
          <a:xfrm>
            <a:off x="5580063" y="285750"/>
            <a:ext cx="3308350" cy="2084388"/>
            <a:chOff x="4536281" y="86417"/>
            <a:chExt cx="4352925" cy="3028258"/>
          </a:xfrm>
        </p:grpSpPr>
        <p:pic>
          <p:nvPicPr>
            <p:cNvPr id="85004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6281" y="471488"/>
              <a:ext cx="4352925" cy="26431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6035993" y="561528"/>
              <a:ext cx="71017" cy="2458585"/>
            </a:xfrm>
            <a:prstGeom prst="line">
              <a:avLst/>
            </a:prstGeom>
            <a:noFill/>
            <a:ln w="6350">
              <a:solidFill>
                <a:sysClr val="windowText" lastClr="000000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6894463" y="1329548"/>
              <a:ext cx="0" cy="1653663"/>
            </a:xfrm>
            <a:prstGeom prst="line">
              <a:avLst/>
            </a:prstGeom>
            <a:noFill/>
            <a:ln w="9525">
              <a:solidFill>
                <a:srgbClr val="04617B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6140430" y="2408927"/>
              <a:ext cx="896067" cy="6711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b="0" kern="0" cap="none" spc="0" normalizeH="0" baseline="-250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6451651" y="630719"/>
              <a:ext cx="0" cy="94099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6198915" y="86417"/>
              <a:ext cx="1042278" cy="671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kern="0" cap="none" spc="0" normalizeH="0" baseline="0" noProof="0" dirty="0">
                  <a:solidFill>
                    <a:srgbClr val="FF66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0" lang="en-US" altLang="zh-CN" sz="2400" kern="0" cap="none" spc="0" normalizeH="0" baseline="-25000" noProof="0" dirty="0">
                  <a:solidFill>
                    <a:srgbClr val="FF6600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AB</a:t>
              </a:r>
            </a:p>
          </p:txBody>
        </p:sp>
      </p:grpSp>
      <p:cxnSp>
        <p:nvCxnSpPr>
          <p:cNvPr id="85002" name="直接连接符 3"/>
          <p:cNvCxnSpPr/>
          <p:nvPr/>
        </p:nvCxnSpPr>
        <p:spPr>
          <a:xfrm>
            <a:off x="6584950" y="1612900"/>
            <a:ext cx="819150" cy="0"/>
          </a:xfrm>
          <a:prstGeom prst="line">
            <a:avLst/>
          </a:prstGeom>
          <a:ln w="19050" cap="flat" cmpd="sng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85003" name="Text Box 3"/>
          <p:cNvSpPr txBox="1">
            <a:spLocks noChangeArrowheads="1"/>
          </p:cNvSpPr>
          <p:nvPr/>
        </p:nvSpPr>
        <p:spPr bwMode="auto">
          <a:xfrm>
            <a:off x="852488" y="1609725"/>
            <a:ext cx="49339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影响齐纳击穿电压的主要因素：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7250" y="1527175"/>
            <a:ext cx="7786688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齐纳击穿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电压具有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的温度系数，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雪崩击穿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电压具有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的温度系数，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因此，这种温度效应是区分两种击穿机构的重要方法。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57250" y="3000375"/>
            <a:ext cx="8001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掺杂浓度高，反向偏压</a:t>
            </a: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不高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的情况下，易发生</a:t>
            </a: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齐纳击穿；</a:t>
            </a:r>
            <a:endParaRPr kumimoji="1" lang="en-US" altLang="zh-CN" sz="24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indent="1871980" algn="just" defTabSz="91440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反向偏压</a:t>
            </a: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较高</a:t>
            </a:r>
            <a:r>
              <a:rPr kumimoji="1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的情况下，易发生</a:t>
            </a: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雪崩击穿。</a:t>
            </a:r>
            <a:endParaRPr kumimoji="1" lang="en-US" altLang="zh-CN" sz="24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57250" y="4143375"/>
            <a:ext cx="2055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kern="0" cap="none" spc="0" normalizeH="0" baseline="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98C458-E2D3-47FF-BD45-FE67C2327E39}"/>
              </a:ext>
            </a:extLst>
          </p:cNvPr>
          <p:cNvGrpSpPr/>
          <p:nvPr/>
        </p:nvGrpSpPr>
        <p:grpSpPr>
          <a:xfrm>
            <a:off x="3298824" y="4128474"/>
            <a:ext cx="5487989" cy="491152"/>
            <a:chOff x="3298824" y="4128474"/>
            <a:chExt cx="5487989" cy="491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90" name="Object 2"/>
                <p:cNvSpPr txBox="1"/>
                <p:nvPr/>
              </p:nvSpPr>
              <p:spPr>
                <a:xfrm>
                  <a:off x="3298824" y="4128474"/>
                  <a:ext cx="1921247" cy="48418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𝐵𝑅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&lt;4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490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824" y="4128474"/>
                  <a:ext cx="1921247" cy="484187"/>
                </a:xfrm>
                <a:prstGeom prst="rect">
                  <a:avLst/>
                </a:prstGeom>
                <a:blipFill>
                  <a:blip r:embed="rId2"/>
                  <a:stretch>
                    <a:fillRect l="-952" b="-8750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5635625" y="4157663"/>
              <a:ext cx="3151188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齐纳击穿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隧道击穿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AD7A7A-0E89-4A56-8AE2-F9494CE04B81}"/>
              </a:ext>
            </a:extLst>
          </p:cNvPr>
          <p:cNvGrpSpPr/>
          <p:nvPr/>
        </p:nvGrpSpPr>
        <p:grpSpPr>
          <a:xfrm>
            <a:off x="3298824" y="4949518"/>
            <a:ext cx="4416426" cy="484187"/>
            <a:chOff x="3298824" y="4949518"/>
            <a:chExt cx="4416426" cy="484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91" name="Object 3"/>
                <p:cNvSpPr txBox="1"/>
                <p:nvPr/>
              </p:nvSpPr>
              <p:spPr>
                <a:xfrm>
                  <a:off x="3298824" y="4949518"/>
                  <a:ext cx="1849239" cy="48418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𝐵𝑅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&gt;6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491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824" y="4949518"/>
                  <a:ext cx="1849239" cy="484187"/>
                </a:xfrm>
                <a:prstGeom prst="rect">
                  <a:avLst/>
                </a:prstGeom>
                <a:blipFill>
                  <a:blip r:embed="rId3"/>
                  <a:stretch>
                    <a:fillRect l="-990" b="-10127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5635625" y="4970463"/>
              <a:ext cx="2079625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雪崩击穿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34E893-D55D-4B47-9847-2880A0A3678E}"/>
              </a:ext>
            </a:extLst>
          </p:cNvPr>
          <p:cNvGrpSpPr/>
          <p:nvPr/>
        </p:nvGrpSpPr>
        <p:grpSpPr>
          <a:xfrm>
            <a:off x="2411761" y="5786438"/>
            <a:ext cx="5446364" cy="484187"/>
            <a:chOff x="2411761" y="5786438"/>
            <a:chExt cx="5446364" cy="484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92" name="Object 4"/>
                <p:cNvSpPr txBox="1"/>
                <p:nvPr/>
              </p:nvSpPr>
              <p:spPr>
                <a:xfrm>
                  <a:off x="2411761" y="5786438"/>
                  <a:ext cx="2663478" cy="48418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𝑔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𝐵𝑅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&lt;6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492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1" y="5786438"/>
                  <a:ext cx="2663478" cy="484187"/>
                </a:xfrm>
                <a:prstGeom prst="rect">
                  <a:avLst/>
                </a:prstGeom>
                <a:blipFill>
                  <a:blip r:embed="rId4"/>
                  <a:stretch>
                    <a:fillRect l="-686" b="-8750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5629275" y="5800725"/>
              <a:ext cx="222885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两者均存在</a:t>
              </a:r>
            </a:p>
          </p:txBody>
        </p:sp>
      </p:grpSp>
      <p:sp>
        <p:nvSpPr>
          <p:cNvPr id="86028" name="Text Box 5"/>
          <p:cNvSpPr txBox="1"/>
          <p:nvPr/>
        </p:nvSpPr>
        <p:spPr>
          <a:xfrm>
            <a:off x="450850" y="714375"/>
            <a:ext cx="1463675" cy="549275"/>
          </a:xfrm>
          <a:prstGeom prst="rect">
            <a:avLst/>
          </a:prstGeom>
          <a:solidFill>
            <a:srgbClr val="FFD1D1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结论：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9" descr="C:\Users\lsy\Desktop\QQ图片20160603211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841625"/>
            <a:ext cx="4589462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pic>
        <p:nvPicPr>
          <p:cNvPr id="8704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8" y="2840038"/>
            <a:ext cx="4049712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428625" y="619125"/>
            <a:ext cx="3857625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击穿特性的应用举例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87413" y="1357313"/>
            <a:ext cx="15843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稳压管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879475" y="598488"/>
            <a:ext cx="6480175" cy="8302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269875" marR="0" indent="-269875" defTabSz="91440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碰撞电离雪崩渡越时间二极管</a:t>
            </a:r>
            <a:endParaRPr kumimoji="1" lang="en-US" altLang="zh-CN" sz="24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indent="179705" defTabSz="914400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(Impact Avalanche Transit Time/IMPATT) </a:t>
            </a:r>
            <a:endParaRPr kumimoji="1" lang="zh-CN" altLang="en-US" sz="24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8068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13" y="2111375"/>
            <a:ext cx="2713037" cy="2919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7" name="Text Box 24"/>
          <p:cNvSpPr txBox="1">
            <a:spLocks noChangeArrowheads="1"/>
          </p:cNvSpPr>
          <p:nvPr/>
        </p:nvSpPr>
        <p:spPr bwMode="auto">
          <a:xfrm>
            <a:off x="1111250" y="5572125"/>
            <a:ext cx="7389813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加反向直流电压使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IMPATT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正好处于雪崩击穿临界点，再叠加一个小的微波信号。</a:t>
            </a:r>
          </a:p>
        </p:txBody>
      </p:sp>
      <p:pic>
        <p:nvPicPr>
          <p:cNvPr id="88070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2120900"/>
            <a:ext cx="4643437" cy="291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429375" y="1782763"/>
            <a:ext cx="21431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微波功率器件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00788" y="2308225"/>
            <a:ext cx="20447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雪崩电离停止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96050" y="3368675"/>
            <a:ext cx="20589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雪崩电离</a:t>
            </a:r>
          </a:p>
        </p:txBody>
      </p:sp>
      <p:sp>
        <p:nvSpPr>
          <p:cNvPr id="19" name="上弧形箭头 13"/>
          <p:cNvSpPr/>
          <p:nvPr/>
        </p:nvSpPr>
        <p:spPr>
          <a:xfrm>
            <a:off x="2728913" y="2139950"/>
            <a:ext cx="1908175" cy="185738"/>
          </a:xfrm>
          <a:prstGeom prst="curvedDownArrow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4463" y="1782763"/>
            <a:ext cx="19018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电子漂移区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7" grpId="0"/>
      <p:bldP spid="18" grpId="0"/>
      <p:bldP spid="19" grpId="0" animBg="1"/>
      <p:bldP spid="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285750"/>
            <a:ext cx="5472112" cy="3357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244725" y="5000625"/>
            <a:ext cx="6899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整流二极管、稳压二极管、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发光二极管、光敏</a:t>
            </a:r>
            <a:r>
              <a:rPr kumimoji="0" lang="en-US" altLang="zh-CN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</a:t>
            </a:r>
            <a:r>
              <a:rPr kumimoji="0" lang="en-US" altLang="zh-CN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二极管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228850" y="6172200"/>
            <a:ext cx="16906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隧道二极管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700213" y="4414838"/>
            <a:ext cx="17145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一般用途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14500" y="5600700"/>
            <a:ext cx="19288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重掺杂</a:t>
            </a:r>
            <a:r>
              <a:rPr kumimoji="0" lang="en-US" altLang="zh-CN" sz="2000" kern="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1703388" y="3794125"/>
            <a:ext cx="13573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半导体与外界作用：半导体与热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0" y="476250"/>
            <a:ext cx="60848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温度不均匀对载流子分布的影响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786063" y="1101725"/>
            <a:ext cx="1857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温度不均匀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B71FFB-EFB3-42C2-BD86-160B0B706AF8}"/>
              </a:ext>
            </a:extLst>
          </p:cNvPr>
          <p:cNvGrpSpPr/>
          <p:nvPr/>
        </p:nvGrpSpPr>
        <p:grpSpPr>
          <a:xfrm>
            <a:off x="4502150" y="1101725"/>
            <a:ext cx="3341688" cy="461963"/>
            <a:chOff x="4502150" y="1101725"/>
            <a:chExt cx="3341688" cy="461963"/>
          </a:xfrm>
        </p:grpSpPr>
        <p:cxnSp>
          <p:nvCxnSpPr>
            <p:cNvPr id="4103" name="直接箭头连接符 3"/>
            <p:cNvCxnSpPr/>
            <p:nvPr/>
          </p:nvCxnSpPr>
          <p:spPr>
            <a:xfrm>
              <a:off x="4502150" y="1346200"/>
              <a:ext cx="784225" cy="1588"/>
            </a:xfrm>
            <a:prstGeom prst="straightConnector1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104" name="TextBox 4"/>
            <p:cNvSpPr txBox="1"/>
            <p:nvPr/>
          </p:nvSpPr>
          <p:spPr>
            <a:xfrm>
              <a:off x="5200650" y="1101725"/>
              <a:ext cx="2643188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载流子浓度不均匀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3E2E61-EB43-435E-AAFD-714D9D6BFCCD}"/>
              </a:ext>
            </a:extLst>
          </p:cNvPr>
          <p:cNvGrpSpPr/>
          <p:nvPr/>
        </p:nvGrpSpPr>
        <p:grpSpPr>
          <a:xfrm>
            <a:off x="357188" y="2946400"/>
            <a:ext cx="3000375" cy="2643188"/>
            <a:chOff x="357188" y="2946400"/>
            <a:chExt cx="3000375" cy="2643188"/>
          </a:xfrm>
        </p:grpSpPr>
        <p:grpSp>
          <p:nvGrpSpPr>
            <p:cNvPr id="2" name="Group 51"/>
            <p:cNvGrpSpPr/>
            <p:nvPr/>
          </p:nvGrpSpPr>
          <p:grpSpPr>
            <a:xfrm>
              <a:off x="371475" y="2946400"/>
              <a:ext cx="2986088" cy="2357438"/>
              <a:chOff x="5301370" y="3916368"/>
              <a:chExt cx="2771092" cy="2300282"/>
            </a:xfrm>
          </p:grpSpPr>
          <p:pic>
            <p:nvPicPr>
              <p:cNvPr id="11286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813" y="4000504"/>
                <a:ext cx="2714625" cy="221614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5301370" y="3945800"/>
                <a:ext cx="428702" cy="370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endParaRPr kumimoji="0" lang="zh-CN" altLang="en-US" sz="18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7857375" y="3916368"/>
                <a:ext cx="215087" cy="3702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kern="0" cap="none" spc="0" normalizeH="0" baseline="0" noProof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endParaRPr kumimoji="0" lang="zh-CN" altLang="en-US" sz="1800" b="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357188" y="5219700"/>
              <a:ext cx="300037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均匀温度梯度下的能带图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1278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71563"/>
            <a:ext cx="2357438" cy="14763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3"/>
              <p:cNvSpPr txBox="1"/>
              <p:nvPr/>
            </p:nvSpPr>
            <p:spPr>
              <a:xfrm>
                <a:off x="5245100" y="4138613"/>
                <a:ext cx="2598738" cy="7080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𝑞𝑉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𝑑𝑇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𝑇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4138613"/>
                <a:ext cx="2598738" cy="708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9388" y="6124575"/>
            <a:ext cx="8820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温差电动势的方向与半导体导电类型相关。可以用来判断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半导体的导电类型</a:t>
            </a:r>
            <a:r>
              <a:rPr kumimoji="0" lang="zh-CN" altLang="en-US" sz="2000" kern="0" cap="none" spc="0" normalizeH="0" baseline="0" noProof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6FDDA0-9C2E-4A25-A531-F32BB4FB3476}"/>
              </a:ext>
            </a:extLst>
          </p:cNvPr>
          <p:cNvGrpSpPr/>
          <p:nvPr/>
        </p:nvGrpSpPr>
        <p:grpSpPr>
          <a:xfrm>
            <a:off x="5286375" y="1958975"/>
            <a:ext cx="2143125" cy="461963"/>
            <a:chOff x="5286375" y="1958975"/>
            <a:chExt cx="2143125" cy="461963"/>
          </a:xfrm>
        </p:grpSpPr>
        <p:sp>
          <p:nvSpPr>
            <p:cNvPr id="4107" name="TextBox 31"/>
            <p:cNvSpPr txBox="1"/>
            <p:nvPr/>
          </p:nvSpPr>
          <p:spPr>
            <a:xfrm>
              <a:off x="5286375" y="1958975"/>
              <a:ext cx="1571625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内建电场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直接箭头连接符 28"/>
            <p:cNvCxnSpPr/>
            <p:nvPr/>
          </p:nvCxnSpPr>
          <p:spPr>
            <a:xfrm rot="10800000">
              <a:off x="6643688" y="2214563"/>
              <a:ext cx="785812" cy="1587"/>
            </a:xfrm>
            <a:prstGeom prst="straightConnector1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D34F50-5784-4F12-A74C-A54D64CE0FFA}"/>
              </a:ext>
            </a:extLst>
          </p:cNvPr>
          <p:cNvGrpSpPr/>
          <p:nvPr/>
        </p:nvGrpSpPr>
        <p:grpSpPr>
          <a:xfrm>
            <a:off x="7358063" y="1347788"/>
            <a:ext cx="1785937" cy="1081087"/>
            <a:chOff x="7358063" y="1347788"/>
            <a:chExt cx="1785937" cy="1081087"/>
          </a:xfrm>
        </p:grpSpPr>
        <p:sp>
          <p:nvSpPr>
            <p:cNvPr id="4106" name="TextBox 27"/>
            <p:cNvSpPr txBox="1"/>
            <p:nvPr/>
          </p:nvSpPr>
          <p:spPr>
            <a:xfrm>
              <a:off x="7358063" y="1966913"/>
              <a:ext cx="1785937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载流子扩散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282" name="Shape 29"/>
            <p:cNvCxnSpPr/>
            <p:nvPr/>
          </p:nvCxnSpPr>
          <p:spPr>
            <a:xfrm>
              <a:off x="7781925" y="1347788"/>
              <a:ext cx="468313" cy="633412"/>
            </a:xfrm>
            <a:prstGeom prst="bentConnector2">
              <a:avLst/>
            </a:prstGeom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31" name="TextBox 26"/>
          <p:cNvSpPr txBox="1">
            <a:spLocks noChangeArrowheads="1"/>
          </p:cNvSpPr>
          <p:nvPr/>
        </p:nvSpPr>
        <p:spPr bwMode="auto">
          <a:xfrm>
            <a:off x="3587750" y="4305300"/>
            <a:ext cx="20081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两端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kumimoji="0" lang="en-US" altLang="zh-CN" sz="2000" kern="0" cap="none" spc="0" normalizeH="0" baseline="-2500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F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之差：</a:t>
            </a:r>
            <a:endParaRPr kumimoji="0" lang="zh-CN" altLang="en-US" sz="2000" kern="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CCA950-CCD1-4D4E-B4A0-1ABE7750C4D9}"/>
              </a:ext>
            </a:extLst>
          </p:cNvPr>
          <p:cNvGrpSpPr/>
          <p:nvPr/>
        </p:nvGrpSpPr>
        <p:grpSpPr>
          <a:xfrm>
            <a:off x="3579813" y="5029455"/>
            <a:ext cx="5095875" cy="922336"/>
            <a:chOff x="3579813" y="5029455"/>
            <a:chExt cx="5095875" cy="922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1"/>
                <p:cNvSpPr txBox="1"/>
                <p:nvPr/>
              </p:nvSpPr>
              <p:spPr>
                <a:xfrm>
                  <a:off x="5229225" y="5029455"/>
                  <a:ext cx="3446463" cy="922336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Θ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Object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225" y="5029455"/>
                  <a:ext cx="3446463" cy="922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26"/>
            <p:cNvSpPr txBox="1">
              <a:spLocks noChangeArrowheads="1"/>
            </p:cNvSpPr>
            <p:nvPr/>
          </p:nvSpPr>
          <p:spPr bwMode="auto">
            <a:xfrm>
              <a:off x="3579813" y="5221288"/>
              <a:ext cx="1936750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/>
                </a:rPr>
                <a:t>温差电动势：</a:t>
              </a:r>
              <a:endPara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563938" y="2852738"/>
            <a:ext cx="5111750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温差电动势：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温度差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载流子浓度差，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引起载流子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并在端点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积累，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使得半导体两端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kumimoji="0" lang="zh-CN" altLang="en-US" sz="22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向外可测量的</a:t>
            </a:r>
            <a:r>
              <a:rPr kumimoji="0" lang="zh-CN" altLang="en-US" sz="22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电压。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44B123-5FF4-4613-BD26-1B6CB8AB6489}"/>
              </a:ext>
            </a:extLst>
          </p:cNvPr>
          <p:cNvGrpSpPr/>
          <p:nvPr/>
        </p:nvGrpSpPr>
        <p:grpSpPr>
          <a:xfrm>
            <a:off x="2786063" y="1985963"/>
            <a:ext cx="2571750" cy="461963"/>
            <a:chOff x="2786063" y="1985963"/>
            <a:chExt cx="2571750" cy="461963"/>
          </a:xfrm>
        </p:grpSpPr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2786063" y="1985963"/>
              <a:ext cx="1785938" cy="4619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温差电动势</a:t>
              </a:r>
            </a:p>
          </p:txBody>
        </p:sp>
        <p:cxnSp>
          <p:nvCxnSpPr>
            <p:cNvPr id="4111" name="直接箭头连接符 28"/>
            <p:cNvCxnSpPr/>
            <p:nvPr/>
          </p:nvCxnSpPr>
          <p:spPr>
            <a:xfrm rot="10800000">
              <a:off x="4572000" y="2214563"/>
              <a:ext cx="785813" cy="1587"/>
            </a:xfrm>
            <a:prstGeom prst="straightConnector1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45" grpId="0"/>
      <p:bldP spid="31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结的隧道效应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500063" y="1143000"/>
            <a:ext cx="5000625" cy="134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ts val="3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pn</a:t>
            </a:r>
            <a:r>
              <a:rPr kumimoji="1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结的两边都是重掺杂时：</a:t>
            </a:r>
            <a:endParaRPr kumimoji="1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60680" marR="0" indent="-360680" defTabSz="914400" eaLnBrk="1" hangingPunct="1">
              <a:lnSpc>
                <a:spcPts val="3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1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费米能级分别进入导带和价带</a:t>
            </a:r>
            <a:r>
              <a:rPr kumimoji="1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  <a:p>
            <a:pPr marL="360680" marR="0" indent="-360680" defTabSz="914400" eaLnBrk="1" hangingPunct="1">
              <a:lnSpc>
                <a:spcPts val="3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1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势垒十分薄</a:t>
            </a:r>
            <a:endParaRPr kumimoji="1" lang="en-US" altLang="zh-CN" sz="2400" kern="1200" cap="none" spc="0" normalizeH="0" baseline="0" noProof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849313" y="5551488"/>
            <a:ext cx="7553325" cy="833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000"/>
              </a:lnSpc>
              <a:spcBef>
                <a:spcPts val="3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在外加正向或反向电压下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有些载流子将可能穿透势垒产生额外的电流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隧道电流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5" descr="半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63" y="2609850"/>
            <a:ext cx="3384550" cy="283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47725" y="3752850"/>
            <a:ext cx="15240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平衡时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71463" y="514350"/>
            <a:ext cx="3795713" cy="523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结的隧道效应：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结的隧道效应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1038" y="2143125"/>
            <a:ext cx="2962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加正向电压的情况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000625" y="2147888"/>
            <a:ext cx="29940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加反向电压的情况</a:t>
            </a:r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616200"/>
            <a:ext cx="4027487" cy="407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4418013"/>
            <a:ext cx="2813050" cy="2439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38" y="2609850"/>
            <a:ext cx="3960812" cy="1747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4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5" y="620713"/>
            <a:ext cx="3095625" cy="1554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84213" y="1052513"/>
            <a:ext cx="33162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热平衡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无外加电压</a:t>
            </a:r>
            <a:r>
              <a:rPr kumimoji="0" lang="en-US" altLang="zh-CN" sz="24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kern="0" cap="none" spc="0" normalizeH="0" baseline="0" noProof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715125" y="4883150"/>
            <a:ext cx="576263" cy="719138"/>
          </a:xfrm>
          <a:prstGeom prst="ellipse">
            <a:avLst/>
          </a:prstGeom>
          <a:solidFill>
            <a:srgbClr val="0F6FC6">
              <a:alpha val="1176"/>
            </a:srgbClr>
          </a:solidFill>
          <a:ln w="38100" cmpd="dbl" algn="ctr">
            <a:solidFill>
              <a:srgbClr val="0000FF"/>
            </a:solidFill>
            <a:prstDash val="sysDot"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" name="Text Box 17"/>
          <p:cNvSpPr txBox="1"/>
          <p:nvPr/>
        </p:nvSpPr>
        <p:spPr>
          <a:xfrm>
            <a:off x="7215188" y="4824413"/>
            <a:ext cx="10048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扩散电流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589463" y="465138"/>
            <a:ext cx="12239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FF0000"/>
                </a:solidFill>
                <a:latin typeface="Arial Black" panose="020B0A04020102020204" pitchFamily="34" charset="0"/>
                <a:ea typeface="楷体_GB2312" pitchFamily="49" charset="-122"/>
                <a:cs typeface="+mn-cs"/>
              </a:rPr>
              <a:t>-     +</a:t>
            </a:r>
            <a:endParaRPr kumimoji="0" lang="zh-CN" altLang="en-US" sz="2400" kern="0" cap="none" spc="0" normalizeH="0" baseline="0" noProof="0" dirty="0">
              <a:solidFill>
                <a:srgbClr val="FF0000"/>
              </a:solidFill>
              <a:latin typeface="Arial Black" panose="020B0A040201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 animBg="1"/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2" descr="C:\Users\lsy\Desktop\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41363"/>
            <a:ext cx="6596063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结的隧道效应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1071563" y="2957513"/>
            <a:ext cx="34925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(a).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隧道二极管的伏安特性</a:t>
            </a: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429125" y="2943225"/>
            <a:ext cx="3571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(b).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常用的隧道二极管脉冲电路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57163" y="3470275"/>
            <a:ext cx="72739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若选取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的不同数值，可作三种具有代表性的直流负载线：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813" y="5456238"/>
            <a:ext cx="8734425" cy="7080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1332230" marR="0" indent="-1405255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负载线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Ⅲ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与伏安特性交于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000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三点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为稳定点，</a:t>
            </a:r>
            <a:r>
              <a:rPr kumimoji="0" lang="en-US" altLang="zh-CN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为不稳定点，用于构成</a:t>
            </a:r>
            <a:r>
              <a:rPr kumimoji="0" lang="zh-CN" altLang="en-US" sz="2000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双稳电路。</a:t>
            </a:r>
          </a:p>
        </p:txBody>
      </p:sp>
      <p:sp>
        <p:nvSpPr>
          <p:cNvPr id="21" name="矩形 5"/>
          <p:cNvSpPr/>
          <p:nvPr/>
        </p:nvSpPr>
        <p:spPr>
          <a:xfrm>
            <a:off x="155575" y="4027488"/>
            <a:ext cx="8988425" cy="4000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负载线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与伏安特性交于低压正阻区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，它是稳定点，用于构成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单稳电路。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6"/>
          <p:cNvSpPr/>
          <p:nvPr/>
        </p:nvSpPr>
        <p:spPr>
          <a:xfrm>
            <a:off x="155575" y="4586288"/>
            <a:ext cx="8639175" cy="7080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>
            <a:spAutoFit/>
          </a:bodyPr>
          <a:lstStyle/>
          <a:p>
            <a:pPr marL="1349375" marR="0" lvl="0" indent="-13493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负载线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与伏安特性相交于负阻区的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，它是不稳定点，用于构成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多谐 振荡电路。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153988" y="6288088"/>
            <a:ext cx="85423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因此，选取不同的静态工作点负载线，就可获得不同类型的脉冲电路。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428625" y="327025"/>
            <a:ext cx="3214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隧道二极管应用电路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-5280000" flipV="1">
            <a:off x="1793875" y="1895475"/>
            <a:ext cx="571500" cy="4286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/>
          <p:nvPr/>
        </p:nvCxnSpPr>
        <p:spPr>
          <a:xfrm rot="5400000" flipH="1" flipV="1">
            <a:off x="2535238" y="1677988"/>
            <a:ext cx="1500187" cy="1587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Straight Connector 24"/>
          <p:cNvCxnSpPr/>
          <p:nvPr/>
        </p:nvCxnSpPr>
        <p:spPr>
          <a:xfrm rot="-10740000">
            <a:off x="1857375" y="1384300"/>
            <a:ext cx="2571750" cy="642938"/>
          </a:xfrm>
          <a:prstGeom prst="line">
            <a:avLst/>
          </a:prstGeom>
          <a:ln w="44450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§5.2  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结：异常特性：</a:t>
            </a:r>
            <a:r>
              <a:rPr kumimoji="1" lang="en-US" altLang="zh-CN" sz="16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结的隧道效应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69900" y="571500"/>
            <a:ext cx="381635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隧道二极管的优点：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038598" y="3453531"/>
            <a:ext cx="4033466" cy="4619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温度影响小、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高频特性良好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2997" y="4058369"/>
            <a:ext cx="1500188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单位时间通过</a:t>
            </a:r>
            <a:r>
              <a:rPr kumimoji="0" lang="en-US" altLang="zh-CN" sz="18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p-n</a:t>
            </a:r>
            <a:r>
              <a:rPr kumimoji="0" lang="zh-CN" altLang="en-US" sz="1800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隧道结的多子数目起伏小。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1B1F11-5FA5-449B-A9D1-4BC9CB2C1B87}"/>
              </a:ext>
            </a:extLst>
          </p:cNvPr>
          <p:cNvGrpSpPr/>
          <p:nvPr/>
        </p:nvGrpSpPr>
        <p:grpSpPr>
          <a:xfrm>
            <a:off x="5072063" y="800100"/>
            <a:ext cx="3529012" cy="2574600"/>
            <a:chOff x="5072063" y="800100"/>
            <a:chExt cx="3529012" cy="2574600"/>
          </a:xfrm>
        </p:grpSpPr>
        <p:pic>
          <p:nvPicPr>
            <p:cNvPr id="20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2063" y="800100"/>
              <a:ext cx="3529012" cy="22510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931542" y="2974650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p-n</a:t>
              </a: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结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799260" y="4172410"/>
            <a:ext cx="114300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0" cap="none" spc="0" normalizeH="0" baseline="0" noProof="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电子穿过势垒极其迅速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9E1178-2CE7-4202-B6FF-7DC149CCCB05}"/>
              </a:ext>
            </a:extLst>
          </p:cNvPr>
          <p:cNvGrpSpPr/>
          <p:nvPr/>
        </p:nvGrpSpPr>
        <p:grpSpPr>
          <a:xfrm>
            <a:off x="642938" y="1222375"/>
            <a:ext cx="3529012" cy="1928425"/>
            <a:chOff x="642938" y="4494213"/>
            <a:chExt cx="3529012" cy="1928425"/>
          </a:xfrm>
        </p:grpSpPr>
        <p:pic>
          <p:nvPicPr>
            <p:cNvPr id="21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8" y="4494213"/>
              <a:ext cx="3529012" cy="1428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1624013" y="6022588"/>
              <a:ext cx="1500188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隧道结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6D9B5C-E422-47AC-A888-6091F51552D8}"/>
              </a:ext>
            </a:extLst>
          </p:cNvPr>
          <p:cNvGrpSpPr/>
          <p:nvPr/>
        </p:nvGrpSpPr>
        <p:grpSpPr>
          <a:xfrm>
            <a:off x="611560" y="3915494"/>
            <a:ext cx="4786312" cy="2609850"/>
            <a:chOff x="71438" y="1747838"/>
            <a:chExt cx="4786312" cy="2609850"/>
          </a:xfrm>
        </p:grpSpPr>
        <p:sp>
          <p:nvSpPr>
            <p:cNvPr id="72709" name="Text Box 4"/>
            <p:cNvSpPr txBox="1"/>
            <p:nvPr/>
          </p:nvSpPr>
          <p:spPr>
            <a:xfrm>
              <a:off x="71438" y="3157538"/>
              <a:ext cx="4786312" cy="12001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应用于</a:t>
              </a:r>
              <a:r>
                <a:rPr lang="zh-CN" altLang="en-US" sz="2400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低噪声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高频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放大器及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高频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振荡器中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其工作频率可达毫米波段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，也可以被应用于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高速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开关电路中。 </a:t>
              </a:r>
              <a:endPara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下箭头 5"/>
            <p:cNvSpPr/>
            <p:nvPr/>
          </p:nvSpPr>
          <p:spPr>
            <a:xfrm>
              <a:off x="1606550" y="1747838"/>
              <a:ext cx="179388" cy="1404938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下箭头 5"/>
            <p:cNvSpPr/>
            <p:nvPr/>
          </p:nvSpPr>
          <p:spPr>
            <a:xfrm>
              <a:off x="3143250" y="1747838"/>
              <a:ext cx="179388" cy="1404938"/>
            </a:xfrm>
            <a:prstGeom prst="downArrow">
              <a:avLst/>
            </a:prstGeom>
            <a:solidFill>
              <a:srgbClr val="FFFF00"/>
            </a:solidFill>
            <a:ln w="31750">
              <a:solidFill>
                <a:srgbClr val="FFFF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24" grpId="0"/>
      <p:bldP spid="2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466850" y="42672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1466850" y="282892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466850" y="35433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94215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1466850" y="282892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95237" name="Rectangle 7"/>
          <p:cNvSpPr>
            <a:spLocks noChangeArrowheads="1"/>
          </p:cNvSpPr>
          <p:nvPr/>
        </p:nvSpPr>
        <p:spPr bwMode="auto">
          <a:xfrm>
            <a:off x="1466850" y="35433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8" name="Object 4"/>
              <p:cNvSpPr txBox="1"/>
              <p:nvPr/>
            </p:nvSpPr>
            <p:spPr>
              <a:xfrm>
                <a:off x="2555875" y="4105275"/>
                <a:ext cx="5472113" cy="26082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m:t>异质结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异型异质结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型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型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+mn-ea"/>
                                    <a:ea typeface="+mn-ea"/>
                                  </a:rPr>
                                  <m:t>同型异质结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型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zh-CN" altLang="en-US" sz="2800" i="0">
                                              <a:solidFill>
                                                <a:srgbClr val="000000"/>
                                              </a:solidFill>
                                              <a:latin typeface="+mn-ea"/>
                                              <a:ea typeface="+mn-ea"/>
                                            </a:rPr>
                                            <m:t>型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23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4105275"/>
                <a:ext cx="5472113" cy="2608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239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466850" y="282892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96261" name="Rectangle 7"/>
          <p:cNvSpPr>
            <a:spLocks noChangeArrowheads="1"/>
          </p:cNvSpPr>
          <p:nvPr/>
        </p:nvSpPr>
        <p:spPr bwMode="auto">
          <a:xfrm>
            <a:off x="1466850" y="35433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41550" y="5119688"/>
            <a:ext cx="18986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用途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41550" y="4437063"/>
            <a:ext cx="40592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各种异质结的能带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6" descr="C:\Users\lsy\Desktop\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978150"/>
            <a:ext cx="4143375" cy="304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异质结：各种异质结的能带</a:t>
            </a:r>
          </a:p>
        </p:txBody>
      </p:sp>
      <p:pic>
        <p:nvPicPr>
          <p:cNvPr id="9728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978150"/>
            <a:ext cx="4187825" cy="3041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207994A-DA02-46B7-9C94-11BEB11AD06B}"/>
              </a:ext>
            </a:extLst>
          </p:cNvPr>
          <p:cNvGrpSpPr/>
          <p:nvPr/>
        </p:nvGrpSpPr>
        <p:grpSpPr>
          <a:xfrm>
            <a:off x="1143000" y="2500313"/>
            <a:ext cx="2825750" cy="1292225"/>
            <a:chOff x="1143000" y="2500313"/>
            <a:chExt cx="2825750" cy="1292225"/>
          </a:xfrm>
        </p:grpSpPr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 flipV="1">
              <a:off x="2928938" y="2863850"/>
              <a:ext cx="214313" cy="7143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212975" y="2500313"/>
              <a:ext cx="175577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电子亲和能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1143000" y="2863850"/>
              <a:ext cx="1785938" cy="9286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0BF00C-58F6-44A8-9D62-042301B244E0}"/>
              </a:ext>
            </a:extLst>
          </p:cNvPr>
          <p:cNvGrpSpPr/>
          <p:nvPr/>
        </p:nvGrpSpPr>
        <p:grpSpPr>
          <a:xfrm>
            <a:off x="620713" y="2505075"/>
            <a:ext cx="2093913" cy="1644651"/>
            <a:chOff x="620713" y="2505075"/>
            <a:chExt cx="2093913" cy="1644651"/>
          </a:xfrm>
        </p:grpSpPr>
        <p:sp>
          <p:nvSpPr>
            <p:cNvPr id="98312" name="Text Box 11"/>
            <p:cNvSpPr txBox="1">
              <a:spLocks noChangeArrowheads="1"/>
            </p:cNvSpPr>
            <p:nvPr/>
          </p:nvSpPr>
          <p:spPr bwMode="auto">
            <a:xfrm>
              <a:off x="620713" y="2505075"/>
              <a:ext cx="1206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功函数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 flipV="1">
              <a:off x="1214438" y="2859088"/>
              <a:ext cx="214313" cy="129063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 flipV="1">
              <a:off x="1214438" y="2859088"/>
              <a:ext cx="1500188" cy="86201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75B4D8-4358-4E23-8EE7-CDF39C20DD04}"/>
              </a:ext>
            </a:extLst>
          </p:cNvPr>
          <p:cNvGrpSpPr/>
          <p:nvPr/>
        </p:nvGrpSpPr>
        <p:grpSpPr>
          <a:xfrm>
            <a:off x="4857750" y="2506663"/>
            <a:ext cx="1642269" cy="1142206"/>
            <a:chOff x="4857750" y="2506663"/>
            <a:chExt cx="1642269" cy="1142206"/>
          </a:xfrm>
        </p:grpSpPr>
        <p:cxnSp>
          <p:nvCxnSpPr>
            <p:cNvPr id="25" name="直接连接符 13"/>
            <p:cNvCxnSpPr/>
            <p:nvPr/>
          </p:nvCxnSpPr>
          <p:spPr>
            <a:xfrm rot="-5400000" flipV="1">
              <a:off x="5892800" y="3041650"/>
              <a:ext cx="785813" cy="42862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857750" y="2506663"/>
              <a:ext cx="1428750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空穴耗尽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437238-10FD-46A5-9481-145577C1B009}"/>
              </a:ext>
            </a:extLst>
          </p:cNvPr>
          <p:cNvGrpSpPr/>
          <p:nvPr/>
        </p:nvGrpSpPr>
        <p:grpSpPr>
          <a:xfrm>
            <a:off x="6857207" y="2506663"/>
            <a:ext cx="1429543" cy="1142206"/>
            <a:chOff x="6857207" y="2506663"/>
            <a:chExt cx="1429543" cy="1142206"/>
          </a:xfrm>
        </p:grpSpPr>
        <p:cxnSp>
          <p:nvCxnSpPr>
            <p:cNvPr id="27" name="直接连接符 17"/>
            <p:cNvCxnSpPr/>
            <p:nvPr/>
          </p:nvCxnSpPr>
          <p:spPr>
            <a:xfrm rot="5400000" flipH="1" flipV="1">
              <a:off x="6607175" y="3113088"/>
              <a:ext cx="785813" cy="28575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000875" y="2506663"/>
              <a:ext cx="1285875" cy="400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0" cap="none" spc="0" normalizeH="0" baseline="0" noProof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电子耗尽</a:t>
              </a:r>
            </a:p>
          </p:txBody>
        </p:sp>
      </p:grpSp>
      <p:sp>
        <p:nvSpPr>
          <p:cNvPr id="24" name="Rectangle 12"/>
          <p:cNvSpPr/>
          <p:nvPr/>
        </p:nvSpPr>
        <p:spPr>
          <a:xfrm>
            <a:off x="698500" y="1731963"/>
            <a:ext cx="3133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功函数：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9" name="Rectangle 12"/>
          <p:cNvSpPr/>
          <p:nvPr/>
        </p:nvSpPr>
        <p:spPr>
          <a:xfrm>
            <a:off x="3492500" y="1743075"/>
            <a:ext cx="31337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亲和能：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baseline="-25000" dirty="0">
              <a:solidFill>
                <a:srgbClr val="0000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0" name="Rectangle 12"/>
          <p:cNvSpPr/>
          <p:nvPr/>
        </p:nvSpPr>
        <p:spPr>
          <a:xfrm>
            <a:off x="6300788" y="1731963"/>
            <a:ext cx="28432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电离能：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X=E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7125" y="2997200"/>
            <a:ext cx="4016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7299" name="Group 14"/>
          <p:cNvGrpSpPr/>
          <p:nvPr/>
        </p:nvGrpSpPr>
        <p:grpSpPr>
          <a:xfrm>
            <a:off x="0" y="260350"/>
            <a:ext cx="4859338" cy="684213"/>
            <a:chOff x="1" y="315913"/>
            <a:chExt cx="2563941" cy="684212"/>
          </a:xfrm>
        </p:grpSpPr>
        <p:sp>
          <p:nvSpPr>
            <p:cNvPr id="97301" name="Oval 14"/>
            <p:cNvSpPr/>
            <p:nvPr/>
          </p:nvSpPr>
          <p:spPr>
            <a:xfrm>
              <a:off x="1" y="315913"/>
              <a:ext cx="2442392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302" name="Rectangle 15"/>
            <p:cNvSpPr>
              <a:spLocks noChangeArrowheads="1"/>
            </p:cNvSpPr>
            <p:nvPr/>
          </p:nvSpPr>
          <p:spPr bwMode="auto">
            <a:xfrm>
              <a:off x="127319" y="349251"/>
              <a:ext cx="2436623" cy="58578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各种异质结的能带</a:t>
              </a: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68313" y="990600"/>
            <a:ext cx="1785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p-n</a:t>
            </a:r>
            <a:r>
              <a:rPr kumimoji="1" lang="zh-CN" altLang="en-US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0" grpId="0"/>
      <p:bldP spid="3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C:\Users\lsy\Desktop\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33375"/>
            <a:ext cx="4143375" cy="304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异质结：各种异质结的能带</a:t>
            </a:r>
          </a:p>
        </p:txBody>
      </p:sp>
      <p:pic>
        <p:nvPicPr>
          <p:cNvPr id="9830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33375"/>
            <a:ext cx="4187825" cy="304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69950" y="3443288"/>
            <a:ext cx="79502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结处能带位置不变，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能带偏移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接触前后保持不变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869950" y="3940175"/>
            <a:ext cx="827405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平衡后有统一的费米能级，原来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高的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，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原来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低的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69950" y="4435475"/>
            <a:ext cx="68707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远离结的体内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中性区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能带随费米能级平移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869951" y="5229225"/>
            <a:ext cx="4710162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400" dirty="0">
                <a:latin typeface="+mn-ea"/>
                <a:ea typeface="+mn-ea"/>
              </a:rPr>
              <a:t>结处能带通常有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凹口</a:t>
            </a:r>
            <a:r>
              <a:rPr kumimoji="1" lang="zh-CN" altLang="en-US" sz="2400" dirty="0">
                <a:latin typeface="+mn-ea"/>
                <a:ea typeface="+mn-ea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尖峰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869950" y="5756275"/>
            <a:ext cx="77025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5113" marR="0" lvl="0" indent="-26511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导带底高度差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，价带顶高度差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大，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意味着电子电流在总电流中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比重增大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2" grpId="0"/>
      <p:bldP spid="33" grpId="0"/>
      <p:bldP spid="3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异质结：各种异质结的能带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71500" y="476250"/>
            <a:ext cx="1785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n-p</a:t>
            </a:r>
            <a:r>
              <a:rPr kumimoji="1" lang="zh-CN" altLang="en-US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</p:txBody>
      </p:sp>
      <p:pic>
        <p:nvPicPr>
          <p:cNvPr id="6" name="Picture 4" descr="异质结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8" y="1857375"/>
            <a:ext cx="4243387" cy="3592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3" name="Picture 2" descr="异质结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2251075"/>
            <a:ext cx="4573587" cy="2862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78700" y="4887913"/>
            <a:ext cx="14795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空穴耗尽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14875" y="4889500"/>
            <a:ext cx="1428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电子耗尽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§5.1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半导体与外界作用：半导体与光</a:t>
            </a:r>
          </a:p>
        </p:txBody>
      </p:sp>
      <p:grpSp>
        <p:nvGrpSpPr>
          <p:cNvPr id="12292" name="Group 5"/>
          <p:cNvGrpSpPr/>
          <p:nvPr/>
        </p:nvGrpSpPr>
        <p:grpSpPr>
          <a:xfrm>
            <a:off x="0" y="315913"/>
            <a:ext cx="3440113" cy="684212"/>
            <a:chOff x="0" y="315913"/>
            <a:chExt cx="3439576" cy="684195"/>
          </a:xfrm>
        </p:grpSpPr>
        <p:sp>
          <p:nvSpPr>
            <p:cNvPr id="12306" name="Oval 14"/>
            <p:cNvSpPr/>
            <p:nvPr/>
          </p:nvSpPr>
          <p:spPr>
            <a:xfrm>
              <a:off x="0" y="315913"/>
              <a:ext cx="3357554" cy="684195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" name="Rectangle 15"/>
            <p:cNvSpPr>
              <a:spLocks noChangeArrowheads="1"/>
            </p:cNvSpPr>
            <p:nvPr/>
          </p:nvSpPr>
          <p:spPr bwMode="auto">
            <a:xfrm>
              <a:off x="206343" y="349249"/>
              <a:ext cx="3233233" cy="5857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楷体_GB2312"/>
                </a:rPr>
                <a:t>半导体与光</a:t>
              </a:r>
            </a:p>
          </p:txBody>
        </p:sp>
      </p:grpSp>
      <p:pic>
        <p:nvPicPr>
          <p:cNvPr id="12293" name="Picture 2" descr="半-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285875"/>
            <a:ext cx="3148012" cy="28575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2"/>
              <p:cNvSpPr txBox="1"/>
              <p:nvPr/>
            </p:nvSpPr>
            <p:spPr>
              <a:xfrm>
                <a:off x="2668588" y="2459039"/>
                <a:ext cx="1216012" cy="465906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𝜈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88" y="2459039"/>
                <a:ext cx="1216012" cy="465906"/>
              </a:xfrm>
              <a:prstGeom prst="rect">
                <a:avLst/>
              </a:prstGeom>
              <a:blipFill>
                <a:blip r:embed="rId3"/>
                <a:stretch>
                  <a:fillRect l="-1005" b="-389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10"/>
          <p:cNvGrpSpPr/>
          <p:nvPr/>
        </p:nvGrpSpPr>
        <p:grpSpPr>
          <a:xfrm>
            <a:off x="5429250" y="571500"/>
            <a:ext cx="2928938" cy="3000375"/>
            <a:chOff x="5643563" y="928688"/>
            <a:chExt cx="2413000" cy="2709862"/>
          </a:xfrm>
        </p:grpSpPr>
        <p:pic>
          <p:nvPicPr>
            <p:cNvPr id="12304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563" y="928688"/>
              <a:ext cx="2413000" cy="270986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" name="直接箭头连接符 5"/>
            <p:cNvCxnSpPr/>
            <p:nvPr/>
          </p:nvCxnSpPr>
          <p:spPr>
            <a:xfrm flipV="1">
              <a:off x="6301416" y="1700067"/>
              <a:ext cx="0" cy="115276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1"/>
          <p:cNvGrpSpPr/>
          <p:nvPr/>
        </p:nvGrpSpPr>
        <p:grpSpPr>
          <a:xfrm>
            <a:off x="5429250" y="3643313"/>
            <a:ext cx="2928938" cy="2928937"/>
            <a:chOff x="5643563" y="3857625"/>
            <a:chExt cx="2544762" cy="2714625"/>
          </a:xfrm>
        </p:grpSpPr>
        <p:pic>
          <p:nvPicPr>
            <p:cNvPr id="12302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3563" y="3857625"/>
              <a:ext cx="2544762" cy="271462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3" name="直接箭头连接符 9"/>
            <p:cNvCxnSpPr/>
            <p:nvPr/>
          </p:nvCxnSpPr>
          <p:spPr>
            <a:xfrm flipV="1">
              <a:off x="6660089" y="4724245"/>
              <a:ext cx="864805" cy="115353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4876" name="Object 3"/>
              <p:cNvSpPr txBox="1"/>
              <p:nvPr/>
            </p:nvSpPr>
            <p:spPr>
              <a:xfrm>
                <a:off x="221022" y="4414838"/>
                <a:ext cx="4311650" cy="561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电子跃迁后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1900" b="0" i="1">
                              <a:solidFill>
                                <a:srgbClr val="000000"/>
                              </a:solidFill>
                              <a:ea typeface="+mn-ea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电子跃迁前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900" b="0" i="1">
                          <a:solidFill>
                            <a:srgbClr val="000000"/>
                          </a:solidFill>
                          <a:ea typeface="+mn-ea"/>
                          <a:cs typeface="Times New Roman" panose="02020603050405020304" pitchFamily="18" charset="0"/>
                        </a:rPr>
                        <m:t>h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光子</m:t>
                          </m:r>
                        </m:sub>
                      </m:sSub>
                    </m:oMath>
                  </m:oMathPara>
                </a14:m>
                <a:endParaRPr lang="zh-CN" altLang="en-US" sz="1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487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2" y="4414838"/>
                <a:ext cx="4311650" cy="561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/>
              <p:cNvSpPr txBox="1"/>
              <p:nvPr/>
            </p:nvSpPr>
            <p:spPr>
              <a:xfrm>
                <a:off x="4052536" y="4414838"/>
                <a:ext cx="1200216" cy="561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ℏ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声子</m:t>
                          </m:r>
                        </m:sub>
                      </m:sSub>
                    </m:oMath>
                  </m:oMathPara>
                </a14:m>
                <a:endParaRPr lang="zh-CN" altLang="en-US" sz="1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36" y="4414838"/>
                <a:ext cx="1200216" cy="561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505968" y="5229200"/>
                <a:ext cx="1200216" cy="4873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ℏ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光子</m:t>
                          </m:r>
                        </m:sub>
                      </m:sSub>
                    </m:oMath>
                  </m:oMathPara>
                </a14:m>
                <a:endParaRPr lang="zh-CN" altLang="en-US" sz="1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8" y="5229200"/>
                <a:ext cx="1200216" cy="487362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875" y="6057900"/>
            <a:ext cx="54292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直接带隙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更有利于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光电子器件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的应用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20942945-8901-4313-9F75-AFD7F6C91102}"/>
                  </a:ext>
                </a:extLst>
              </p:cNvPr>
              <p:cNvSpPr txBox="1"/>
              <p:nvPr/>
            </p:nvSpPr>
            <p:spPr>
              <a:xfrm>
                <a:off x="4444881" y="5226016"/>
                <a:ext cx="1259583" cy="4873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ℏ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声</m:t>
                          </m:r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+mn-ea"/>
                              <a:ea typeface="+mn-ea"/>
                            </a:rPr>
                            <m:t>子</m:t>
                          </m:r>
                        </m:sub>
                      </m:sSub>
                    </m:oMath>
                  </m:oMathPara>
                </a14:m>
                <a:endParaRPr lang="zh-CN" altLang="en-US" sz="1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20942945-8901-4313-9F75-AFD7F6C9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81" y="5226016"/>
                <a:ext cx="1259583" cy="487362"/>
              </a:xfrm>
              <a:prstGeom prst="rect">
                <a:avLst/>
              </a:prstGeom>
              <a:blipFill>
                <a:blip r:embed="rId9"/>
                <a:stretch>
                  <a:fillRect b="-875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6">
                <a:extLst>
                  <a:ext uri="{FF2B5EF4-FFF2-40B4-BE49-F238E27FC236}">
                    <a16:creationId xmlns:a16="http://schemas.microsoft.com/office/drawing/2014/main" id="{19D3250A-689C-4C02-9CE7-537AB64272EA}"/>
                  </a:ext>
                </a:extLst>
              </p:cNvPr>
              <p:cNvSpPr txBox="1"/>
              <p:nvPr/>
            </p:nvSpPr>
            <p:spPr>
              <a:xfrm>
                <a:off x="212191" y="5229200"/>
                <a:ext cx="3672409" cy="4873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ℏ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电子跃迁后</m:t>
                          </m:r>
                        </m:sub>
                      </m:sSub>
                      <m:r>
                        <a:rPr lang="en-US" altLang="zh-CN" sz="1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ℏ</m:t>
                      </m:r>
                      <m:sSub>
                        <m:sSub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电子跃迁前</m:t>
                          </m:r>
                        </m:sub>
                      </m:sSub>
                    </m:oMath>
                  </m:oMathPara>
                </a14:m>
                <a:endParaRPr lang="zh-CN" altLang="en-US" sz="19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Object 6">
                <a:extLst>
                  <a:ext uri="{FF2B5EF4-FFF2-40B4-BE49-F238E27FC236}">
                    <a16:creationId xmlns:a16="http://schemas.microsoft.com/office/drawing/2014/main" id="{19D3250A-689C-4C02-9CE7-537AB6427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1" y="5229200"/>
                <a:ext cx="3672409" cy="487362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34876" grpId="0"/>
      <p:bldP spid="2" grpId="0"/>
      <p:bldP spid="2" grpId="1"/>
      <p:bldP spid="6" grpId="0"/>
      <p:bldP spid="6" grpId="1"/>
      <p:bldP spid="18" grpId="0"/>
      <p:bldP spid="28" grpId="0"/>
      <p:bldP spid="28" grpId="1"/>
      <p:bldP spid="28" grpId="2"/>
      <p:bldP spid="2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异质结：各种异质结的能带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71500" y="476250"/>
            <a:ext cx="1785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p-p</a:t>
            </a:r>
            <a:r>
              <a:rPr kumimoji="1" lang="zh-CN" altLang="en-US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</p:txBody>
      </p:sp>
      <p:pic>
        <p:nvPicPr>
          <p:cNvPr id="7" name="Picture 4" descr="异质结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8" y="2000250"/>
            <a:ext cx="3767137" cy="326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/>
          <p:nvPr/>
        </p:nvSpPr>
        <p:spPr>
          <a:xfrm>
            <a:off x="5286375" y="47466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空穴积累</a:t>
            </a:r>
          </a:p>
        </p:txBody>
      </p:sp>
      <p:sp>
        <p:nvSpPr>
          <p:cNvPr id="9" name="Text Box 6"/>
          <p:cNvSpPr txBox="1"/>
          <p:nvPr/>
        </p:nvSpPr>
        <p:spPr>
          <a:xfrm>
            <a:off x="7388225" y="4689475"/>
            <a:ext cx="14335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空穴耗尽</a:t>
            </a:r>
          </a:p>
        </p:txBody>
      </p:sp>
      <p:pic>
        <p:nvPicPr>
          <p:cNvPr id="100359" name="Picture 3" descr="异质结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071688"/>
            <a:ext cx="4724400" cy="295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异质结：各种异质结的能带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71500" y="476250"/>
            <a:ext cx="1785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1" lang="en-US" altLang="zh-CN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n-n</a:t>
            </a:r>
            <a:r>
              <a:rPr kumimoji="1" lang="zh-CN" altLang="en-US" sz="2800" kern="0" cap="none" spc="0" normalizeH="0" baseline="0" noProof="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</p:txBody>
      </p:sp>
      <p:pic>
        <p:nvPicPr>
          <p:cNvPr id="101380" name="Picture 3" descr="异质结-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0" y="2286000"/>
            <a:ext cx="4994275" cy="3049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4" descr="异质结-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625" y="1857375"/>
            <a:ext cx="400050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932363" y="5176838"/>
            <a:ext cx="15097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r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电子积累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418388" y="5073650"/>
            <a:ext cx="14795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电子耗尽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4AB3DBF-D809-4499-989E-E73E9839B063}"/>
              </a:ext>
            </a:extLst>
          </p:cNvPr>
          <p:cNvCxnSpPr/>
          <p:nvPr/>
        </p:nvCxnSpPr>
        <p:spPr bwMode="auto">
          <a:xfrm>
            <a:off x="571500" y="3212976"/>
            <a:ext cx="3856484" cy="0"/>
          </a:xfrm>
          <a:prstGeom prst="line">
            <a:avLst/>
          </a:prstGeom>
          <a:solidFill>
            <a:srgbClr val="2FF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异质结：用途</a:t>
            </a:r>
          </a:p>
        </p:txBody>
      </p:sp>
      <p:sp>
        <p:nvSpPr>
          <p:cNvPr id="102403" name="Text Box 3"/>
          <p:cNvSpPr txBox="1"/>
          <p:nvPr/>
        </p:nvSpPr>
        <p:spPr>
          <a:xfrm>
            <a:off x="1690688" y="2112963"/>
            <a:ext cx="3167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可提高注入比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04" name="Rectangle 5"/>
          <p:cNvSpPr/>
          <p:nvPr/>
        </p:nvSpPr>
        <p:spPr>
          <a:xfrm>
            <a:off x="1690688" y="2798763"/>
            <a:ext cx="2519362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窗口效应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05" name="Rectangle 6"/>
          <p:cNvSpPr/>
          <p:nvPr/>
        </p:nvSpPr>
        <p:spPr>
          <a:xfrm>
            <a:off x="1690688" y="3417888"/>
            <a:ext cx="4595812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限制光子的光波导壁界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06" name="Text Box 7"/>
          <p:cNvSpPr txBox="1"/>
          <p:nvPr/>
        </p:nvSpPr>
        <p:spPr>
          <a:xfrm>
            <a:off x="1690688" y="4191000"/>
            <a:ext cx="4095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限制载流子的势垒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2407" name="Group 14"/>
          <p:cNvGrpSpPr/>
          <p:nvPr/>
        </p:nvGrpSpPr>
        <p:grpSpPr>
          <a:xfrm>
            <a:off x="0" y="404813"/>
            <a:ext cx="3924300" cy="863600"/>
            <a:chOff x="1" y="315913"/>
            <a:chExt cx="2563941" cy="684212"/>
          </a:xfrm>
        </p:grpSpPr>
        <p:sp>
          <p:nvSpPr>
            <p:cNvPr id="102408" name="Oval 14"/>
            <p:cNvSpPr/>
            <p:nvPr/>
          </p:nvSpPr>
          <p:spPr>
            <a:xfrm>
              <a:off x="1" y="315913"/>
              <a:ext cx="2442392" cy="684212"/>
            </a:xfrm>
            <a:prstGeom prst="ellipse">
              <a:avLst/>
            </a:prstGeom>
            <a:solidFill>
              <a:srgbClr val="D1FFD1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09" name="Rectangle 15"/>
            <p:cNvSpPr>
              <a:spLocks noChangeArrowheads="1"/>
            </p:cNvSpPr>
            <p:nvPr/>
          </p:nvSpPr>
          <p:spPr bwMode="auto">
            <a:xfrm>
              <a:off x="127576" y="410243"/>
              <a:ext cx="2436366" cy="462849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异质结的用途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异质结：用途</a:t>
            </a:r>
          </a:p>
        </p:txBody>
      </p:sp>
      <p:sp>
        <p:nvSpPr>
          <p:cNvPr id="103427" name="Text Box 3"/>
          <p:cNvSpPr txBox="1"/>
          <p:nvPr/>
        </p:nvSpPr>
        <p:spPr>
          <a:xfrm>
            <a:off x="571500" y="485775"/>
            <a:ext cx="31670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可提高注入比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00063" y="1214438"/>
            <a:ext cx="8429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在总电流中电子电流与空穴电流之比，称为电子的</a:t>
            </a:r>
            <a:r>
              <a:rPr kumimoji="1" lang="zh-CN" altLang="en-US" sz="2400" kern="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注入比</a:t>
            </a: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6413" y="1857375"/>
            <a:ext cx="84375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结为例，借用同质</a:t>
            </a:r>
            <a:r>
              <a:rPr kumimoji="1" lang="en-US" altLang="zh-CN" sz="2400" kern="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结的电流表达式，做些定性讨论。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4"/>
              <p:cNvSpPr txBox="1"/>
              <p:nvPr/>
            </p:nvSpPr>
            <p:spPr>
              <a:xfrm>
                <a:off x="539750" y="4357688"/>
                <a:ext cx="3659188" cy="990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4357688"/>
                <a:ext cx="3659188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0063" y="3730625"/>
            <a:ext cx="18573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外加正偏：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"/>
              <p:cNvSpPr txBox="1"/>
              <p:nvPr/>
            </p:nvSpPr>
            <p:spPr>
              <a:xfrm>
                <a:off x="527050" y="5483225"/>
                <a:ext cx="3732213" cy="10779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5483225"/>
                <a:ext cx="3732213" cy="1077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5294313" y="475932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4532313" y="5292725"/>
            <a:ext cx="990600" cy="76200"/>
          </a:xfrm>
          <a:prstGeom prst="line">
            <a:avLst/>
          </a:prstGeom>
          <a:noFill/>
          <a:ln w="9525">
            <a:noFill/>
            <a:rou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9F9522-A7E9-4545-8CF7-CA25F8DD9FCE}"/>
              </a:ext>
            </a:extLst>
          </p:cNvPr>
          <p:cNvGrpSpPr/>
          <p:nvPr/>
        </p:nvGrpSpPr>
        <p:grpSpPr>
          <a:xfrm>
            <a:off x="4306887" y="4900560"/>
            <a:ext cx="4271963" cy="1082675"/>
            <a:chOff x="4306887" y="4900560"/>
            <a:chExt cx="4271963" cy="1082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10"/>
                <p:cNvSpPr txBox="1"/>
                <p:nvPr/>
              </p:nvSpPr>
              <p:spPr>
                <a:xfrm>
                  <a:off x="6215063" y="4900560"/>
                  <a:ext cx="2363787" cy="1082675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⋅</m:t>
                        </m:r>
                        <m:f>
                          <m:f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600" dirty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63" y="4900560"/>
                  <a:ext cx="2363787" cy="10826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下箭头 20"/>
            <p:cNvSpPr/>
            <p:nvPr/>
          </p:nvSpPr>
          <p:spPr>
            <a:xfrm rot="16200000">
              <a:off x="5064125" y="4478338"/>
              <a:ext cx="285750" cy="180022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248" name="Object 2"/>
              <p:cNvSpPr txBox="1"/>
              <p:nvPr/>
            </p:nvSpPr>
            <p:spPr>
              <a:xfrm>
                <a:off x="1887538" y="2459038"/>
                <a:ext cx="5204742" cy="1206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𝑞</m:t>
                      </m:r>
                      <m:d>
                        <m:d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e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2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8" y="2459038"/>
                <a:ext cx="5204742" cy="1206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13824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I:\本科2011\电子工程物理课件\插图\E2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285750"/>
            <a:ext cx="6735762" cy="314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异质结：用途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/>
              <p:cNvSpPr txBox="1"/>
              <p:nvPr/>
            </p:nvSpPr>
            <p:spPr>
              <a:xfrm>
                <a:off x="1116012" y="3724275"/>
                <a:ext cx="7056388" cy="102662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Δ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2" y="3724275"/>
                <a:ext cx="7056388" cy="102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EAE45DA-9829-4E3B-BC59-0A1634378858}"/>
              </a:ext>
            </a:extLst>
          </p:cNvPr>
          <p:cNvGrpSpPr/>
          <p:nvPr/>
        </p:nvGrpSpPr>
        <p:grpSpPr>
          <a:xfrm>
            <a:off x="5532446" y="3585814"/>
            <a:ext cx="1964478" cy="1888906"/>
            <a:chOff x="5363492" y="3552623"/>
            <a:chExt cx="1964478" cy="1888906"/>
          </a:xfrm>
        </p:grpSpPr>
        <p:grpSp>
          <p:nvGrpSpPr>
            <p:cNvPr id="104453" name="Group 9"/>
            <p:cNvGrpSpPr/>
            <p:nvPr/>
          </p:nvGrpSpPr>
          <p:grpSpPr>
            <a:xfrm>
              <a:off x="6165741" y="3552623"/>
              <a:ext cx="1162229" cy="1447438"/>
              <a:chOff x="6623863" y="3719828"/>
              <a:chExt cx="1584649" cy="1591112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6623863" y="3719828"/>
                <a:ext cx="1584649" cy="1439688"/>
              </a:xfrm>
              <a:prstGeom prst="ellipse">
                <a:avLst/>
              </a:prstGeom>
              <a:solidFill>
                <a:srgbClr val="0F6FC6">
                  <a:alpha val="0"/>
                </a:srgbClr>
              </a:solidFill>
              <a:ln w="9525" algn="ctr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H="1">
                <a:off x="6633295" y="5094550"/>
                <a:ext cx="431549" cy="21639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363492" y="4947816"/>
              <a:ext cx="1728788" cy="4937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R="0" algn="ctr" defTabSz="9144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同质</a:t>
              </a:r>
              <a:r>
                <a:rPr kumimoji="0" lang="en-US" altLang="zh-CN" sz="2600" kern="0" cap="none" spc="0" normalizeH="0" baseline="0" noProof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pn</a:t>
              </a:r>
              <a:r>
                <a:rPr kumimoji="0" lang="zh-CN" altLang="en-US" sz="2600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0"/>
              <p:cNvSpPr txBox="1"/>
              <p:nvPr/>
            </p:nvSpPr>
            <p:spPr>
              <a:xfrm>
                <a:off x="1979712" y="5661248"/>
                <a:ext cx="4680520" cy="517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𝐸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Δ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661248"/>
                <a:ext cx="4680520" cy="517525"/>
              </a:xfrm>
              <a:prstGeom prst="rect">
                <a:avLst/>
              </a:prstGeom>
              <a:blipFill>
                <a:blip r:embed="rId4"/>
                <a:stretch>
                  <a:fillRect l="-391" b="-5882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异质结：用途</a:t>
            </a:r>
          </a:p>
        </p:txBody>
      </p:sp>
      <p:sp>
        <p:nvSpPr>
          <p:cNvPr id="105475" name="Text Box 3"/>
          <p:cNvSpPr txBox="1"/>
          <p:nvPr/>
        </p:nvSpPr>
        <p:spPr>
          <a:xfrm>
            <a:off x="571500" y="485775"/>
            <a:ext cx="31670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窗口效应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894388" y="2754313"/>
            <a:ext cx="16430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kumimoji="1" lang="en-US" altLang="zh-CN" sz="28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970588" y="4314825"/>
            <a:ext cx="26384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太阳能电池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965825" y="3529013"/>
            <a:ext cx="26336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发光二极管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0"/>
              <p:cNvSpPr txBox="1"/>
              <p:nvPr/>
            </p:nvSpPr>
            <p:spPr>
              <a:xfrm>
                <a:off x="2640335" y="453771"/>
                <a:ext cx="3371825" cy="6429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h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&lt;(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35" y="453771"/>
                <a:ext cx="3371825" cy="642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480" name="Picture 3" descr="异质结-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950" y="1628775"/>
            <a:ext cx="4724400" cy="4329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§5.3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异质结：用途</a:t>
            </a:r>
          </a:p>
        </p:txBody>
      </p:sp>
      <p:sp>
        <p:nvSpPr>
          <p:cNvPr id="106499" name="Text Box 3"/>
          <p:cNvSpPr txBox="1"/>
          <p:nvPr/>
        </p:nvSpPr>
        <p:spPr>
          <a:xfrm>
            <a:off x="571500" y="485775"/>
            <a:ext cx="46434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限制光子的光波导壁界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6500" name="Picture 2" descr="异质结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8813"/>
            <a:ext cx="4191000" cy="3429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356100" y="1928813"/>
          <a:ext cx="4495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4" imgW="2638425" imgH="2114550" progId="PBrush">
                  <p:embed/>
                </p:oleObj>
              </mc:Choice>
              <mc:Fallback>
                <p:oleObj r:id="rId4" imgW="2638425" imgH="2114550" progId="PBrush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6100" y="1928813"/>
                        <a:ext cx="4495800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827588" y="5437188"/>
          <a:ext cx="3581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6" imgW="1733550" imgH="619125" progId="PBrush">
                  <p:embed/>
                </p:oleObj>
              </mc:Choice>
              <mc:Fallback>
                <p:oleObj r:id="rId6" imgW="1733550" imgH="619125" progId="PBrush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7588" y="5437188"/>
                        <a:ext cx="3581400" cy="127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/>
          <p:nvPr/>
        </p:nvSpPr>
        <p:spPr>
          <a:xfrm>
            <a:off x="4860925" y="17002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(1)   </a:t>
            </a:r>
          </a:p>
        </p:txBody>
      </p:sp>
      <p:sp>
        <p:nvSpPr>
          <p:cNvPr id="9" name="Text Box 7"/>
          <p:cNvSpPr txBox="1"/>
          <p:nvPr/>
        </p:nvSpPr>
        <p:spPr>
          <a:xfrm>
            <a:off x="6156325" y="17002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(2)  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7604125" y="17002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(3)</a:t>
            </a:r>
          </a:p>
        </p:txBody>
      </p:sp>
      <p:sp>
        <p:nvSpPr>
          <p:cNvPr id="60426" name="Text Box 3"/>
          <p:cNvSpPr txBox="1"/>
          <p:nvPr/>
        </p:nvSpPr>
        <p:spPr>
          <a:xfrm>
            <a:off x="571500" y="1135063"/>
            <a:ext cx="40005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限制载流子的势垒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042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466850" y="42672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107525" name="Rectangle 6"/>
          <p:cNvSpPr>
            <a:spLocks noChangeArrowheads="1"/>
          </p:cNvSpPr>
          <p:nvPr/>
        </p:nvSpPr>
        <p:spPr bwMode="auto">
          <a:xfrm>
            <a:off x="1466850" y="282892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§5.2 pn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</a:p>
        </p:txBody>
      </p:sp>
      <p:sp>
        <p:nvSpPr>
          <p:cNvPr id="107526" name="Rectangle 7"/>
          <p:cNvSpPr>
            <a:spLocks noChangeArrowheads="1"/>
          </p:cNvSpPr>
          <p:nvPr/>
        </p:nvSpPr>
        <p:spPr bwMode="auto">
          <a:xfrm>
            <a:off x="1466850" y="3557588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1466850" y="2122488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§5.1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半导体与外界作用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466850" y="4267200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466850" y="3557588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971 " pathEditMode="relative" ptsTypes="AA">
                                      <p:cBhvr>
                                        <p:cTn id="6" dur="2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971 " pathEditMode="relative" ptsTypes="AA">
                                      <p:cBhvr>
                                        <p:cTn id="8" dur="2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38138"/>
          </a:xfrm>
          <a:prstGeom prst="rect">
            <a:avLst/>
          </a:prstGeom>
          <a:gradFill rotWithShape="1">
            <a:gsLst>
              <a:gs pos="0">
                <a:srgbClr val="F896EA"/>
              </a:gs>
              <a:gs pos="50000">
                <a:schemeClr val="accent1"/>
              </a:gs>
              <a:gs pos="100000">
                <a:srgbClr val="F896EA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16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第五章  半导体结构理论：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§5.4  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6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半导体结构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95288" y="858838"/>
            <a:ext cx="835342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第五章  半导体结构理论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41550" y="3613150"/>
            <a:ext cx="2786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能带图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41550" y="4976813"/>
            <a:ext cx="3759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肖特基势垒二极管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241550" y="4292600"/>
            <a:ext cx="2786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整流特性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41550" y="5673725"/>
            <a:ext cx="2786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欧姆接触</a:t>
            </a:r>
          </a:p>
        </p:txBody>
      </p:sp>
      <p:sp>
        <p:nvSpPr>
          <p:cNvPr id="109576" name="Rectangle 4"/>
          <p:cNvSpPr>
            <a:spLocks noChangeArrowheads="1"/>
          </p:cNvSpPr>
          <p:nvPr/>
        </p:nvSpPr>
        <p:spPr bwMode="auto">
          <a:xfrm>
            <a:off x="1466850" y="2112963"/>
            <a:ext cx="44624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§5.3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</a:t>
            </a:r>
          </a:p>
        </p:txBody>
      </p:sp>
      <p:sp>
        <p:nvSpPr>
          <p:cNvPr id="109577" name="Rectangle 6"/>
          <p:cNvSpPr>
            <a:spLocks noChangeArrowheads="1"/>
          </p:cNvSpPr>
          <p:nvPr/>
        </p:nvSpPr>
        <p:spPr bwMode="auto">
          <a:xfrm>
            <a:off x="1466850" y="2822575"/>
            <a:ext cx="44624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§5.4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FF7C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FF7C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7973</Words>
  <Application>Microsoft Office PowerPoint</Application>
  <PresentationFormat>全屏显示(4:3)</PresentationFormat>
  <Paragraphs>1023</Paragraphs>
  <Slides>117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9" baseType="lpstr">
      <vt:lpstr>华文楷体</vt:lpstr>
      <vt:lpstr>宋体</vt:lpstr>
      <vt:lpstr>Arial</vt:lpstr>
      <vt:lpstr>Arial Black</vt:lpstr>
      <vt:lpstr>Calibri</vt:lpstr>
      <vt:lpstr>Cambria Math</vt:lpstr>
      <vt:lpstr>Constantia</vt:lpstr>
      <vt:lpstr>Symbol</vt:lpstr>
      <vt:lpstr>Times New Roman</vt:lpstr>
      <vt:lpstr>Wingdings</vt:lpstr>
      <vt:lpstr>默认设计模板</vt:lpstr>
      <vt:lpstr>PBrush</vt:lpstr>
      <vt:lpstr>半导体物理基础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leisy</dc:creator>
  <cp:lastModifiedBy>lei shuangying</cp:lastModifiedBy>
  <cp:revision>1987</cp:revision>
  <dcterms:created xsi:type="dcterms:W3CDTF">2006-09-06T00:49:03Z</dcterms:created>
  <dcterms:modified xsi:type="dcterms:W3CDTF">2022-03-25T09:29:10Z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434DCAB3CA37452B80374F5C0F6D8067</vt:lpwstr>
  </property>
  <property fmtid="{D5CDD505-2E9C-101B-9397-08002B2CF9AE}" pid="3" name="KSOProductBuildVer">
    <vt:lpwstr>2052-11.1.0.10667</vt:lpwstr>
  </property>
</Properties>
</file>