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bookmarkIdSeed="2">
  <p:sldMasterIdLst>
    <p:sldMasterId id="2147483648" r:id="rId1"/>
    <p:sldMasterId id="2147483655" r:id="rId2"/>
  </p:sldMasterIdLst>
  <p:notesMasterIdLst>
    <p:notesMasterId r:id="rId44"/>
  </p:notesMasterIdLst>
  <p:handoutMasterIdLst>
    <p:handoutMasterId r:id="rId45"/>
  </p:handoutMasterIdLst>
  <p:sldIdLst>
    <p:sldId id="5248" r:id="rId3"/>
    <p:sldId id="5250" r:id="rId4"/>
    <p:sldId id="5247" r:id="rId5"/>
    <p:sldId id="5251" r:id="rId6"/>
    <p:sldId id="5252" r:id="rId7"/>
    <p:sldId id="5253" r:id="rId8"/>
    <p:sldId id="5249" r:id="rId9"/>
    <p:sldId id="4776" r:id="rId10"/>
    <p:sldId id="4800" r:id="rId11"/>
    <p:sldId id="5011" r:id="rId12"/>
    <p:sldId id="4804" r:id="rId13"/>
    <p:sldId id="4805" r:id="rId14"/>
    <p:sldId id="4752" r:id="rId15"/>
    <p:sldId id="5012" r:id="rId16"/>
    <p:sldId id="5220" r:id="rId17"/>
    <p:sldId id="5221" r:id="rId18"/>
    <p:sldId id="5222" r:id="rId19"/>
    <p:sldId id="5223" r:id="rId20"/>
    <p:sldId id="5229" r:id="rId21"/>
    <p:sldId id="5158" r:id="rId22"/>
    <p:sldId id="5200" r:id="rId23"/>
    <p:sldId id="5231" r:id="rId24"/>
    <p:sldId id="5232" r:id="rId25"/>
    <p:sldId id="5233" r:id="rId26"/>
    <p:sldId id="5234" r:id="rId27"/>
    <p:sldId id="5235" r:id="rId28"/>
    <p:sldId id="5236" r:id="rId29"/>
    <p:sldId id="4802" r:id="rId30"/>
    <p:sldId id="5239" r:id="rId31"/>
    <p:sldId id="5240" r:id="rId32"/>
    <p:sldId id="5241" r:id="rId33"/>
    <p:sldId id="5242" r:id="rId34"/>
    <p:sldId id="5243" r:id="rId35"/>
    <p:sldId id="5244" r:id="rId36"/>
    <p:sldId id="5245" r:id="rId37"/>
    <p:sldId id="5246" r:id="rId38"/>
    <p:sldId id="5171" r:id="rId39"/>
    <p:sldId id="5186" r:id="rId40"/>
    <p:sldId id="5187" r:id="rId41"/>
    <p:sldId id="5188" r:id="rId42"/>
    <p:sldId id="4777" r:id="rId43"/>
  </p:sldIdLst>
  <p:sldSz cx="9145588" cy="5145088"/>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5295" indent="-1295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495" indent="-26162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695" indent="-3943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895" indent="-52641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60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72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584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595"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183" userDrawn="1">
          <p15:clr>
            <a:srgbClr val="A4A3A4"/>
          </p15:clr>
        </p15:guide>
        <p15:guide id="2" orient="horz" pos="2964" userDrawn="1">
          <p15:clr>
            <a:srgbClr val="A4A3A4"/>
          </p15:clr>
        </p15:guide>
        <p15:guide id="3" pos="4086" userDrawn="1">
          <p15:clr>
            <a:srgbClr val="A4A3A4"/>
          </p15:clr>
        </p15:guide>
        <p15:guide id="4" pos="531" userDrawn="1">
          <p15:clr>
            <a:srgbClr val="A4A3A4"/>
          </p15:clr>
        </p15:guide>
        <p15:guide id="5" pos="7497" userDrawn="1">
          <p15:clr>
            <a:srgbClr val="A4A3A4"/>
          </p15:clr>
        </p15:guide>
        <p15:guide id="6" pos="6908" userDrawn="1">
          <p15:clr>
            <a:srgbClr val="A4A3A4"/>
          </p15:clr>
        </p15:guide>
        <p15:guide id="7" pos="2897" userDrawn="1">
          <p15:clr>
            <a:srgbClr val="A4A3A4"/>
          </p15:clr>
        </p15:guide>
        <p15:guide id="8" pos="299" userDrawn="1">
          <p15:clr>
            <a:srgbClr val="A4A3A4"/>
          </p15:clr>
        </p15:guide>
        <p15:guide id="9" pos="5330" userDrawn="1">
          <p15:clr>
            <a:srgbClr val="A4A3A4"/>
          </p15:clr>
        </p15:guide>
        <p15:guide id="10" pos="494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ABE2"/>
    <a:srgbClr val="27B6B9"/>
    <a:srgbClr val="205381"/>
    <a:srgbClr val="FFC56C"/>
    <a:srgbClr val="A5A5A5"/>
    <a:srgbClr val="FFFFFF"/>
    <a:srgbClr val="262626"/>
    <a:srgbClr val="F66E4F"/>
    <a:srgbClr val="73DB29"/>
    <a:srgbClr val="FED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8" autoAdjust="0"/>
    <p:restoredTop sz="94322" autoAdjust="0"/>
  </p:normalViewPr>
  <p:slideViewPr>
    <p:cSldViewPr>
      <p:cViewPr varScale="1">
        <p:scale>
          <a:sx n="139" d="100"/>
          <a:sy n="139" d="100"/>
        </p:scale>
        <p:origin x="108" y="-534"/>
      </p:cViewPr>
      <p:guideLst>
        <p:guide orient="horz" pos="4183"/>
        <p:guide orient="horz" pos="2964"/>
        <p:guide pos="4086"/>
        <p:guide pos="531"/>
        <p:guide pos="7497"/>
        <p:guide pos="6908"/>
        <p:guide pos="2897"/>
        <p:guide pos="299"/>
        <p:guide pos="5330"/>
        <p:guide pos="4942"/>
      </p:guideLst>
    </p:cSldViewPr>
  </p:slideViewPr>
  <p:outlineViewPr>
    <p:cViewPr>
      <p:scale>
        <a:sx n="100" d="100"/>
        <a:sy n="100" d="100"/>
      </p:scale>
      <p:origin x="0" y="-10374"/>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E45BA4-DDEC-4A4B-A01F-4AEF7F08A40F}" type="doc">
      <dgm:prSet loTypeId="urn:microsoft.com/office/officeart/2009/3/layout/HorizontalOrganizationChart" loCatId="hierarchy" qsTypeId="urn:microsoft.com/office/officeart/2005/8/quickstyle/simple1" qsCatId="simple" csTypeId="urn:microsoft.com/office/officeart/2005/8/colors/accent0_1" csCatId="mainScheme" phldr="1"/>
      <dgm:spPr/>
      <dgm:t>
        <a:bodyPr/>
        <a:lstStyle/>
        <a:p>
          <a:endParaRPr lang="zh-CN" altLang="en-US"/>
        </a:p>
      </dgm:t>
    </dgm:pt>
    <dgm:pt modelId="{CDE7BF72-20EF-4D97-A604-8A0946403FDC}">
      <dgm:prSet phldrT="[文本]" custT="1"/>
      <dgm:spPr/>
      <dgm:t>
        <a:bodyPr/>
        <a:lstStyle/>
        <a:p>
          <a:r>
            <a:rPr lang="zh-CN" altLang="en-US" sz="1100">
              <a:latin typeface="宋体" panose="02010600030101010101" pitchFamily="2" charset="-122"/>
              <a:ea typeface="宋体" panose="02010600030101010101" pitchFamily="2" charset="-122"/>
            </a:rPr>
            <a:t>入门知识</a:t>
          </a:r>
        </a:p>
      </dgm:t>
    </dgm:pt>
    <dgm:pt modelId="{23B96AEC-7B68-44A0-8F5B-565A1EEA5847}" type="parTrans" cxnId="{DA08237E-7841-4FD3-9599-1851C7A0446F}">
      <dgm:prSet/>
      <dgm:spPr/>
      <dgm:t>
        <a:bodyPr/>
        <a:lstStyle/>
        <a:p>
          <a:endParaRPr lang="zh-CN" altLang="en-US" sz="1100">
            <a:latin typeface="宋体" panose="02010600030101010101" pitchFamily="2" charset="-122"/>
            <a:ea typeface="宋体" panose="02010600030101010101" pitchFamily="2" charset="-122"/>
          </a:endParaRPr>
        </a:p>
      </dgm:t>
    </dgm:pt>
    <dgm:pt modelId="{1BA6B087-1C24-4E36-BE35-7BD3E5AC43F8}" type="sibTrans" cxnId="{DA08237E-7841-4FD3-9599-1851C7A0446F}">
      <dgm:prSet/>
      <dgm:spPr/>
      <dgm:t>
        <a:bodyPr/>
        <a:lstStyle/>
        <a:p>
          <a:endParaRPr lang="zh-CN" altLang="en-US" sz="1100">
            <a:latin typeface="宋体" panose="02010600030101010101" pitchFamily="2" charset="-122"/>
            <a:ea typeface="宋体" panose="02010600030101010101" pitchFamily="2" charset="-122"/>
          </a:endParaRPr>
        </a:p>
      </dgm:t>
    </dgm:pt>
    <dgm:pt modelId="{74D124CF-B597-45AE-8243-9F6944DC0F1C}">
      <dgm:prSet phldrT="[文本]" custT="1"/>
      <dgm:spPr/>
      <dgm:t>
        <a:bodyPr/>
        <a:lstStyle/>
        <a:p>
          <a:r>
            <a:rPr lang="zh-CN" altLang="en-US" sz="1100" dirty="0">
              <a:latin typeface="宋体" panose="02010600030101010101" pitchFamily="2" charset="-122"/>
              <a:ea typeface="宋体" panose="02010600030101010101" pitchFamily="2" charset="-122"/>
            </a:rPr>
            <a:t>数据挖掘的概念</a:t>
          </a:r>
        </a:p>
      </dgm:t>
    </dgm:pt>
    <dgm:pt modelId="{B5784D38-B76D-48A6-8419-F97E6034ABE6}" type="parTrans" cxnId="{723F0640-EA8D-498A-9CA2-A1388011D342}">
      <dgm:prSet/>
      <dgm:spPr/>
      <dgm:t>
        <a:bodyPr/>
        <a:lstStyle/>
        <a:p>
          <a:endParaRPr lang="zh-CN" altLang="en-US" sz="1100">
            <a:latin typeface="宋体" panose="02010600030101010101" pitchFamily="2" charset="-122"/>
            <a:ea typeface="宋体" panose="02010600030101010101" pitchFamily="2" charset="-122"/>
          </a:endParaRPr>
        </a:p>
      </dgm:t>
    </dgm:pt>
    <dgm:pt modelId="{DD4FE09D-14F1-433B-8BE3-759C579EE4AD}" type="sibTrans" cxnId="{723F0640-EA8D-498A-9CA2-A1388011D342}">
      <dgm:prSet/>
      <dgm:spPr/>
      <dgm:t>
        <a:bodyPr/>
        <a:lstStyle/>
        <a:p>
          <a:endParaRPr lang="zh-CN" altLang="en-US" sz="1100">
            <a:latin typeface="宋体" panose="02010600030101010101" pitchFamily="2" charset="-122"/>
            <a:ea typeface="宋体" panose="02010600030101010101" pitchFamily="2" charset="-122"/>
          </a:endParaRPr>
        </a:p>
      </dgm:t>
    </dgm:pt>
    <dgm:pt modelId="{732BE450-B49A-49E4-AC69-516C40FEA4CF}">
      <dgm:prSet phldrT="[文本]" custT="1"/>
      <dgm:spPr/>
      <dgm:t>
        <a:bodyPr/>
        <a:lstStyle/>
        <a:p>
          <a:r>
            <a:rPr lang="zh-CN" altLang="en-US" sz="1100">
              <a:latin typeface="宋体" panose="02010600030101010101" pitchFamily="2" charset="-122"/>
              <a:ea typeface="宋体" panose="02010600030101010101" pitchFamily="2" charset="-122"/>
            </a:rPr>
            <a:t>常见数据挖掘算法</a:t>
          </a:r>
        </a:p>
      </dgm:t>
    </dgm:pt>
    <dgm:pt modelId="{B3C6321D-8A3C-4CE2-91CA-99C6573F0098}" type="parTrans" cxnId="{028CB792-88D7-4CDA-AC15-CFA3CC001DAF}">
      <dgm:prSet/>
      <dgm:spPr/>
      <dgm:t>
        <a:bodyPr/>
        <a:lstStyle/>
        <a:p>
          <a:endParaRPr lang="zh-CN" altLang="en-US" sz="1100">
            <a:latin typeface="宋体" panose="02010600030101010101" pitchFamily="2" charset="-122"/>
            <a:ea typeface="宋体" panose="02010600030101010101" pitchFamily="2" charset="-122"/>
          </a:endParaRPr>
        </a:p>
      </dgm:t>
    </dgm:pt>
    <dgm:pt modelId="{54E98A30-FBD0-4E81-A04E-85AE838CC3ED}" type="sibTrans" cxnId="{028CB792-88D7-4CDA-AC15-CFA3CC001DAF}">
      <dgm:prSet/>
      <dgm:spPr/>
      <dgm:t>
        <a:bodyPr/>
        <a:lstStyle/>
        <a:p>
          <a:endParaRPr lang="zh-CN" altLang="en-US" sz="1100">
            <a:latin typeface="宋体" panose="02010600030101010101" pitchFamily="2" charset="-122"/>
            <a:ea typeface="宋体" panose="02010600030101010101" pitchFamily="2" charset="-122"/>
          </a:endParaRPr>
        </a:p>
      </dgm:t>
    </dgm:pt>
    <dgm:pt modelId="{681A777B-CAC6-40A4-AF55-9EDB48B348CB}">
      <dgm:prSet phldrT="[文本]" custT="1"/>
      <dgm:spPr/>
      <dgm:t>
        <a:bodyPr/>
        <a:lstStyle/>
        <a:p>
          <a:r>
            <a:rPr lang="zh-CN" altLang="en-US" sz="1100">
              <a:latin typeface="宋体" panose="02010600030101010101" pitchFamily="2" charset="-122"/>
              <a:ea typeface="宋体" panose="02010600030101010101" pitchFamily="2" charset="-122"/>
              <a:cs typeface="Times New Roman" panose="02020603050405020304" pitchFamily="18" charset="0"/>
            </a:rPr>
            <a:t>意义</a:t>
          </a:r>
        </a:p>
      </dgm:t>
    </dgm:pt>
    <dgm:pt modelId="{5796BEF9-E52C-4F43-A92A-2E573D2D5C5A}" type="parTrans" cxnId="{EAE82C07-9186-4B12-B136-C5D1C3E66B8A}">
      <dgm:prSet/>
      <dgm:spPr/>
      <dgm:t>
        <a:bodyPr/>
        <a:lstStyle/>
        <a:p>
          <a:endParaRPr lang="zh-CN" altLang="en-US" sz="1100">
            <a:latin typeface="宋体" panose="02010600030101010101" pitchFamily="2" charset="-122"/>
            <a:ea typeface="宋体" panose="02010600030101010101" pitchFamily="2" charset="-122"/>
          </a:endParaRPr>
        </a:p>
      </dgm:t>
    </dgm:pt>
    <dgm:pt modelId="{B4DBFBA7-44BA-44B1-948F-6BFF3E5B205F}" type="sibTrans" cxnId="{EAE82C07-9186-4B12-B136-C5D1C3E66B8A}">
      <dgm:prSet/>
      <dgm:spPr/>
      <dgm:t>
        <a:bodyPr/>
        <a:lstStyle/>
        <a:p>
          <a:endParaRPr lang="zh-CN" altLang="en-US" sz="1100">
            <a:latin typeface="宋体" panose="02010600030101010101" pitchFamily="2" charset="-122"/>
            <a:ea typeface="宋体" panose="02010600030101010101" pitchFamily="2" charset="-122"/>
          </a:endParaRPr>
        </a:p>
      </dgm:t>
    </dgm:pt>
    <dgm:pt modelId="{F7FC2C0B-B0EE-4518-B589-545E0C2660A9}">
      <dgm:prSet custT="1"/>
      <dgm:spPr/>
      <dgm:t>
        <a:bodyPr/>
        <a:lstStyle/>
        <a:p>
          <a:r>
            <a:rPr lang="zh-CN" altLang="en-US" sz="1100">
              <a:latin typeface="宋体" panose="02010600030101010101" pitchFamily="2" charset="-122"/>
              <a:ea typeface="宋体" panose="02010600030101010101" pitchFamily="2" charset="-122"/>
              <a:cs typeface="Times New Roman" panose="02020603050405020304" pitchFamily="18" charset="0"/>
            </a:rPr>
            <a:t>应用现状</a:t>
          </a:r>
        </a:p>
      </dgm:t>
    </dgm:pt>
    <dgm:pt modelId="{11FB34D2-4BC4-45C3-9FBB-3D498F9A28F8}" type="parTrans" cxnId="{6A2F9C9F-5ABC-4308-A059-C5EFC480FC3C}">
      <dgm:prSet/>
      <dgm:spPr/>
      <dgm:t>
        <a:bodyPr/>
        <a:lstStyle/>
        <a:p>
          <a:endParaRPr lang="zh-CN" altLang="en-US" sz="1100">
            <a:latin typeface="宋体" panose="02010600030101010101" pitchFamily="2" charset="-122"/>
            <a:ea typeface="宋体" panose="02010600030101010101" pitchFamily="2" charset="-122"/>
          </a:endParaRPr>
        </a:p>
      </dgm:t>
    </dgm:pt>
    <dgm:pt modelId="{F0144BED-4682-4F0B-B673-53DB6DBE297B}" type="sibTrans" cxnId="{6A2F9C9F-5ABC-4308-A059-C5EFC480FC3C}">
      <dgm:prSet/>
      <dgm:spPr/>
      <dgm:t>
        <a:bodyPr/>
        <a:lstStyle/>
        <a:p>
          <a:endParaRPr lang="zh-CN" altLang="en-US" sz="1100">
            <a:latin typeface="宋体" panose="02010600030101010101" pitchFamily="2" charset="-122"/>
            <a:ea typeface="宋体" panose="02010600030101010101" pitchFamily="2" charset="-122"/>
          </a:endParaRPr>
        </a:p>
      </dgm:t>
    </dgm:pt>
    <dgm:pt modelId="{1B04295F-7DB5-44B6-9FF1-81252A9C8E88}">
      <dgm:prSet custT="1"/>
      <dgm:spPr/>
      <dgm:t>
        <a:bodyPr/>
        <a:lstStyle/>
        <a:p>
          <a:pPr>
            <a:lnSpc>
              <a:spcPct val="100000"/>
            </a:lnSpc>
          </a:pPr>
          <a:r>
            <a:rPr lang="en-US" altLang="zh-CN" sz="1100" baseline="0">
              <a:latin typeface="宋体" panose="02010600030101010101" pitchFamily="2" charset="-122"/>
              <a:ea typeface="宋体" panose="02010600030101010101" pitchFamily="2" charset="-122"/>
              <a:cs typeface="Times New Roman" panose="02020603050405020304" pitchFamily="18" charset="0"/>
            </a:rPr>
            <a:t>Numpy</a:t>
          </a:r>
          <a:r>
            <a:rPr lang="zh-CN" altLang="en-US" sz="1100" baseline="0">
              <a:latin typeface="宋体" panose="02010600030101010101" pitchFamily="2" charset="-122"/>
              <a:ea typeface="宋体" panose="02010600030101010101" pitchFamily="2" charset="-122"/>
              <a:cs typeface="Times New Roman" panose="02020603050405020304" pitchFamily="18" charset="0"/>
            </a:rPr>
            <a:t>、</a:t>
          </a:r>
          <a:r>
            <a:rPr lang="en-US" altLang="zh-CN" sz="1100" baseline="0">
              <a:latin typeface="宋体" panose="02010600030101010101" pitchFamily="2" charset="-122"/>
              <a:ea typeface="宋体" panose="02010600030101010101" pitchFamily="2" charset="-122"/>
              <a:cs typeface="Times New Roman" panose="02020603050405020304" pitchFamily="18" charset="0"/>
            </a:rPr>
            <a:t>Pandas</a:t>
          </a:r>
          <a:r>
            <a:rPr lang="zh-CN" altLang="en-US" sz="1100" baseline="0">
              <a:latin typeface="宋体" panose="02010600030101010101" pitchFamily="2" charset="-122"/>
              <a:ea typeface="宋体" panose="02010600030101010101" pitchFamily="2" charset="-122"/>
              <a:cs typeface="Times New Roman" panose="02020603050405020304" pitchFamily="18" charset="0"/>
            </a:rPr>
            <a:t>、</a:t>
          </a:r>
          <a:r>
            <a:rPr lang="en-US" altLang="zh-CN" sz="1100" baseline="0">
              <a:latin typeface="宋体" panose="02010600030101010101" pitchFamily="2" charset="-122"/>
              <a:ea typeface="宋体" panose="02010600030101010101" pitchFamily="2" charset="-122"/>
              <a:cs typeface="Times New Roman" panose="02020603050405020304" pitchFamily="18" charset="0"/>
            </a:rPr>
            <a:t>Scipy</a:t>
          </a:r>
          <a:r>
            <a:rPr lang="zh-CN" altLang="en-US" sz="1100" baseline="0">
              <a:latin typeface="宋体" panose="02010600030101010101" pitchFamily="2" charset="-122"/>
              <a:ea typeface="宋体" panose="02010600030101010101" pitchFamily="2" charset="-122"/>
              <a:cs typeface="Times New Roman" panose="02020603050405020304" pitchFamily="18" charset="0"/>
            </a:rPr>
            <a:t>、</a:t>
          </a:r>
          <a:r>
            <a:rPr lang="en-US" altLang="zh-CN" sz="1100" baseline="0">
              <a:latin typeface="宋体" panose="02010600030101010101" pitchFamily="2" charset="-122"/>
              <a:ea typeface="宋体" panose="02010600030101010101" pitchFamily="2" charset="-122"/>
              <a:cs typeface="Times New Roman" panose="02020603050405020304" pitchFamily="18" charset="0"/>
            </a:rPr>
            <a:t>Matplotlib</a:t>
          </a:r>
          <a:r>
            <a:rPr lang="zh-CN" altLang="en-US" sz="1100" baseline="0">
              <a:latin typeface="宋体" panose="02010600030101010101" pitchFamily="2" charset="-122"/>
              <a:ea typeface="宋体" panose="02010600030101010101" pitchFamily="2" charset="-122"/>
              <a:cs typeface="Times New Roman" panose="02020603050405020304" pitchFamily="18" charset="0"/>
            </a:rPr>
            <a:t>、</a:t>
          </a:r>
          <a:r>
            <a:rPr lang="en-US" altLang="zh-CN" sz="1100" baseline="0">
              <a:latin typeface="宋体" panose="02010600030101010101" pitchFamily="2" charset="-122"/>
              <a:ea typeface="宋体" panose="02010600030101010101" pitchFamily="2" charset="-122"/>
              <a:cs typeface="Times New Roman" panose="02020603050405020304" pitchFamily="18" charset="0"/>
            </a:rPr>
            <a:t> Scikit-Learn</a:t>
          </a:r>
          <a:r>
            <a:rPr lang="zh-CN" altLang="en-US" sz="1100" baseline="0">
              <a:latin typeface="宋体" panose="02010600030101010101" pitchFamily="2" charset="-122"/>
              <a:ea typeface="宋体" panose="02010600030101010101" pitchFamily="2" charset="-122"/>
              <a:cs typeface="Times New Roman" panose="02020603050405020304" pitchFamily="18" charset="0"/>
            </a:rPr>
            <a:t>等数据挖掘扩展包</a:t>
          </a:r>
          <a:endParaRPr lang="en-US" altLang="zh-CN" sz="1100" baseline="0">
            <a:latin typeface="宋体" panose="02010600030101010101" pitchFamily="2" charset="-122"/>
            <a:ea typeface="宋体" panose="02010600030101010101" pitchFamily="2" charset="-122"/>
            <a:cs typeface="Times New Roman" panose="02020603050405020304" pitchFamily="18" charset="0"/>
          </a:endParaRPr>
        </a:p>
      </dgm:t>
    </dgm:pt>
    <dgm:pt modelId="{A1917766-30DC-43CF-B0DA-F405FF280069}" type="parTrans" cxnId="{945E3E20-1B7B-4C80-B1F5-EAC6D26A1A99}">
      <dgm:prSet/>
      <dgm:spPr/>
      <dgm:t>
        <a:bodyPr/>
        <a:lstStyle/>
        <a:p>
          <a:endParaRPr lang="zh-CN" altLang="en-US" sz="1100">
            <a:latin typeface="宋体" panose="02010600030101010101" pitchFamily="2" charset="-122"/>
            <a:ea typeface="宋体" panose="02010600030101010101" pitchFamily="2" charset="-122"/>
          </a:endParaRPr>
        </a:p>
      </dgm:t>
    </dgm:pt>
    <dgm:pt modelId="{82F2CDA7-FEBF-4558-9B65-5D1C3A616C26}" type="sibTrans" cxnId="{945E3E20-1B7B-4C80-B1F5-EAC6D26A1A99}">
      <dgm:prSet/>
      <dgm:spPr/>
      <dgm:t>
        <a:bodyPr/>
        <a:lstStyle/>
        <a:p>
          <a:endParaRPr lang="zh-CN" altLang="en-US" sz="1100">
            <a:latin typeface="宋体" panose="02010600030101010101" pitchFamily="2" charset="-122"/>
            <a:ea typeface="宋体" panose="02010600030101010101" pitchFamily="2" charset="-122"/>
          </a:endParaRPr>
        </a:p>
      </dgm:t>
    </dgm:pt>
    <dgm:pt modelId="{A9B9DC2B-37F6-4D5C-BE82-BBD86471829B}">
      <dgm:prSet custT="1"/>
      <dgm:spPr/>
      <dgm:t>
        <a:bodyPr/>
        <a:lstStyle/>
        <a:p>
          <a:r>
            <a:rPr lang="zh-CN" altLang="en-US" sz="1100">
              <a:latin typeface="宋体" panose="02010600030101010101" pitchFamily="2" charset="-122"/>
              <a:ea typeface="宋体" panose="02010600030101010101" pitchFamily="2" charset="-122"/>
            </a:rPr>
            <a:t>关于</a:t>
          </a:r>
          <a:r>
            <a:rPr lang="en-US" altLang="zh-CN" sz="1100">
              <a:latin typeface="宋体" panose="02010600030101010101" pitchFamily="2" charset="-122"/>
              <a:ea typeface="宋体" panose="02010600030101010101" pitchFamily="2" charset="-122"/>
            </a:rPr>
            <a:t>Python</a:t>
          </a:r>
          <a:r>
            <a:rPr lang="zh-CN" altLang="en-US" sz="1100">
              <a:latin typeface="宋体" panose="02010600030101010101" pitchFamily="2" charset="-122"/>
              <a:ea typeface="宋体" panose="02010600030101010101" pitchFamily="2" charset="-122"/>
            </a:rPr>
            <a:t>语言</a:t>
          </a:r>
        </a:p>
      </dgm:t>
    </dgm:pt>
    <dgm:pt modelId="{369CA631-D429-4F1D-8A95-0D383AB5D6E8}" type="parTrans" cxnId="{C7580607-E525-4868-A58E-0001242BA495}">
      <dgm:prSet/>
      <dgm:spPr/>
      <dgm:t>
        <a:bodyPr/>
        <a:lstStyle/>
        <a:p>
          <a:endParaRPr lang="zh-CN" altLang="en-US" sz="1100">
            <a:latin typeface="宋体" panose="02010600030101010101" pitchFamily="2" charset="-122"/>
            <a:ea typeface="宋体" panose="02010600030101010101" pitchFamily="2" charset="-122"/>
          </a:endParaRPr>
        </a:p>
      </dgm:t>
    </dgm:pt>
    <dgm:pt modelId="{59038D53-81D7-464D-B5A5-B6F5D73F08D0}" type="sibTrans" cxnId="{C7580607-E525-4868-A58E-0001242BA495}">
      <dgm:prSet/>
      <dgm:spPr/>
      <dgm:t>
        <a:bodyPr/>
        <a:lstStyle/>
        <a:p>
          <a:endParaRPr lang="zh-CN" altLang="en-US" sz="1100">
            <a:latin typeface="宋体" panose="02010600030101010101" pitchFamily="2" charset="-122"/>
            <a:ea typeface="宋体" panose="02010600030101010101" pitchFamily="2" charset="-122"/>
          </a:endParaRPr>
        </a:p>
      </dgm:t>
    </dgm:pt>
    <dgm:pt modelId="{E22E89EB-1B3D-4585-BCA2-540067F68969}">
      <dgm:prSet custT="1"/>
      <dgm:spPr/>
      <dgm:t>
        <a:bodyPr/>
        <a:lstStyle/>
        <a:p>
          <a:r>
            <a:rPr lang="en-US" altLang="zh-CN" sz="1100">
              <a:latin typeface="宋体" panose="02010600030101010101" pitchFamily="2" charset="-122"/>
              <a:ea typeface="宋体" panose="02010600030101010101" pitchFamily="2" charset="-122"/>
            </a:rPr>
            <a:t>Anaconda/Miniconda</a:t>
          </a:r>
          <a:r>
            <a:rPr lang="zh-CN" altLang="en-US" sz="1100">
              <a:latin typeface="宋体" panose="02010600030101010101" pitchFamily="2" charset="-122"/>
              <a:ea typeface="宋体" panose="02010600030101010101" pitchFamily="2" charset="-122"/>
            </a:rPr>
            <a:t>，</a:t>
          </a:r>
          <a:r>
            <a:rPr lang="en-US" altLang="zh-CN" sz="1100">
              <a:latin typeface="宋体" panose="02010600030101010101" pitchFamily="2" charset="-122"/>
              <a:ea typeface="宋体" panose="02010600030101010101" pitchFamily="2" charset="-122"/>
            </a:rPr>
            <a:t>Notebook</a:t>
          </a:r>
          <a:r>
            <a:rPr lang="zh-CN" altLang="en-US" sz="1100">
              <a:latin typeface="宋体" panose="02010600030101010101" pitchFamily="2" charset="-122"/>
              <a:ea typeface="宋体" panose="02010600030101010101" pitchFamily="2" charset="-122"/>
            </a:rPr>
            <a:t>、</a:t>
          </a:r>
          <a:r>
            <a:rPr lang="en-US" altLang="zh-CN" sz="1100">
              <a:latin typeface="宋体" panose="02010600030101010101" pitchFamily="2" charset="-122"/>
              <a:ea typeface="宋体" panose="02010600030101010101" pitchFamily="2" charset="-122"/>
            </a:rPr>
            <a:t>Spyder</a:t>
          </a:r>
          <a:r>
            <a:rPr lang="zh-CN" altLang="en-US" sz="1100">
              <a:latin typeface="宋体" panose="02010600030101010101" pitchFamily="2" charset="-122"/>
              <a:ea typeface="宋体" panose="02010600030101010101" pitchFamily="2" charset="-122"/>
            </a:rPr>
            <a:t>等</a:t>
          </a:r>
          <a:r>
            <a:rPr lang="en-US" altLang="zh-CN" sz="1100">
              <a:latin typeface="宋体" panose="02010600030101010101" pitchFamily="2" charset="-122"/>
              <a:ea typeface="宋体" panose="02010600030101010101" pitchFamily="2" charset="-122"/>
            </a:rPr>
            <a:t>Python</a:t>
          </a:r>
          <a:r>
            <a:rPr lang="zh-CN" altLang="en-US" sz="1100">
              <a:latin typeface="宋体" panose="02010600030101010101" pitchFamily="2" charset="-122"/>
              <a:ea typeface="宋体" panose="02010600030101010101" pitchFamily="2" charset="-122"/>
            </a:rPr>
            <a:t>集成开发环境</a:t>
          </a:r>
        </a:p>
      </dgm:t>
    </dgm:pt>
    <dgm:pt modelId="{C83FD733-2C19-4498-ADEA-E93BF101A08F}" type="parTrans" cxnId="{2BCDF88B-51CD-4C32-B423-237A466BC65E}">
      <dgm:prSet/>
      <dgm:spPr/>
      <dgm:t>
        <a:bodyPr/>
        <a:lstStyle/>
        <a:p>
          <a:endParaRPr lang="zh-CN" altLang="en-US" sz="1100">
            <a:latin typeface="宋体" panose="02010600030101010101" pitchFamily="2" charset="-122"/>
            <a:ea typeface="宋体" panose="02010600030101010101" pitchFamily="2" charset="-122"/>
          </a:endParaRPr>
        </a:p>
      </dgm:t>
    </dgm:pt>
    <dgm:pt modelId="{94E8B0CF-2A89-49AA-B8A6-92F73E46CCCB}" type="sibTrans" cxnId="{2BCDF88B-51CD-4C32-B423-237A466BC65E}">
      <dgm:prSet/>
      <dgm:spPr/>
      <dgm:t>
        <a:bodyPr/>
        <a:lstStyle/>
        <a:p>
          <a:endParaRPr lang="zh-CN" altLang="en-US" sz="1100">
            <a:latin typeface="宋体" panose="02010600030101010101" pitchFamily="2" charset="-122"/>
            <a:ea typeface="宋体" panose="02010600030101010101" pitchFamily="2" charset="-122"/>
          </a:endParaRPr>
        </a:p>
      </dgm:t>
    </dgm:pt>
    <dgm:pt modelId="{1F1ABDA7-5069-406A-86D2-D3E729867356}">
      <dgm:prSet custT="1"/>
      <dgm:spPr/>
      <dgm:t>
        <a:bodyPr/>
        <a:lstStyle/>
        <a:p>
          <a:r>
            <a:rPr lang="en-US" altLang="zh-CN" sz="1100">
              <a:latin typeface="宋体" panose="02010600030101010101" pitchFamily="2" charset="-122"/>
              <a:ea typeface="宋体" panose="02010600030101010101" pitchFamily="2" charset="-122"/>
            </a:rPr>
            <a:t>Python</a:t>
          </a:r>
        </a:p>
        <a:p>
          <a:r>
            <a:rPr lang="zh-CN" altLang="en-US" sz="1100">
              <a:latin typeface="宋体" panose="02010600030101010101" pitchFamily="2" charset="-122"/>
              <a:ea typeface="宋体" panose="02010600030101010101" pitchFamily="2" charset="-122"/>
            </a:rPr>
            <a:t>金融数据挖掘基础</a:t>
          </a:r>
        </a:p>
      </dgm:t>
    </dgm:pt>
    <dgm:pt modelId="{3805F74E-05CA-40E1-800E-F6BA115584E7}" type="sibTrans" cxnId="{608DBDCC-8A63-43FC-AA7B-FE01FD3FCBCF}">
      <dgm:prSet/>
      <dgm:spPr/>
      <dgm:t>
        <a:bodyPr/>
        <a:lstStyle/>
        <a:p>
          <a:endParaRPr lang="zh-CN" altLang="en-US" sz="1100">
            <a:latin typeface="宋体" panose="02010600030101010101" pitchFamily="2" charset="-122"/>
            <a:ea typeface="宋体" panose="02010600030101010101" pitchFamily="2" charset="-122"/>
          </a:endParaRPr>
        </a:p>
      </dgm:t>
    </dgm:pt>
    <dgm:pt modelId="{29597A66-7453-4853-8170-16E458BE7DAF}" type="parTrans" cxnId="{608DBDCC-8A63-43FC-AA7B-FE01FD3FCBCF}">
      <dgm:prSet/>
      <dgm:spPr/>
      <dgm:t>
        <a:bodyPr/>
        <a:lstStyle/>
        <a:p>
          <a:endParaRPr lang="zh-CN" altLang="en-US" sz="1100">
            <a:latin typeface="宋体" panose="02010600030101010101" pitchFamily="2" charset="-122"/>
            <a:ea typeface="宋体" panose="02010600030101010101" pitchFamily="2" charset="-122"/>
          </a:endParaRPr>
        </a:p>
      </dgm:t>
    </dgm:pt>
    <dgm:pt modelId="{0F4AF73D-A383-44EB-9AC3-DFD3883D3BCE}">
      <dgm:prSet phldrT="[文本]" custT="1"/>
      <dgm:spPr/>
      <dgm:t>
        <a:bodyPr/>
        <a:lstStyle/>
        <a:p>
          <a:r>
            <a:rPr lang="zh-CN" altLang="en-US" sz="1100">
              <a:latin typeface="宋体" panose="02010600030101010101" pitchFamily="2" charset="-122"/>
              <a:ea typeface="宋体" panose="02010600030101010101" pitchFamily="2" charset="-122"/>
            </a:rPr>
            <a:t>金融数据挖掘</a:t>
          </a:r>
          <a:endParaRPr lang="en-US" altLang="zh-CN" sz="1100">
            <a:latin typeface="宋体" panose="02010600030101010101" pitchFamily="2" charset="-122"/>
            <a:ea typeface="宋体" panose="02010600030101010101" pitchFamily="2" charset="-122"/>
          </a:endParaRPr>
        </a:p>
        <a:p>
          <a:r>
            <a:rPr lang="zh-CN" altLang="en-US" sz="1100">
              <a:latin typeface="宋体" panose="02010600030101010101" pitchFamily="2" charset="-122"/>
              <a:ea typeface="宋体" panose="02010600030101010101" pitchFamily="2" charset="-122"/>
            </a:rPr>
            <a:t>的意义和应用</a:t>
          </a:r>
        </a:p>
      </dgm:t>
    </dgm:pt>
    <dgm:pt modelId="{4251D1DB-151C-4FBC-8923-1578B73D7C9F}" type="sibTrans" cxnId="{3849AA9F-1E2F-4E3A-B133-7CF4D0F19557}">
      <dgm:prSet/>
      <dgm:spPr/>
      <dgm:t>
        <a:bodyPr/>
        <a:lstStyle/>
        <a:p>
          <a:endParaRPr lang="zh-CN" altLang="en-US" sz="1100">
            <a:latin typeface="宋体" panose="02010600030101010101" pitchFamily="2" charset="-122"/>
            <a:ea typeface="宋体" panose="02010600030101010101" pitchFamily="2" charset="-122"/>
          </a:endParaRPr>
        </a:p>
      </dgm:t>
    </dgm:pt>
    <dgm:pt modelId="{D6A6BD99-A51F-44CD-8F04-66E1B5DB42CA}" type="parTrans" cxnId="{3849AA9F-1E2F-4E3A-B133-7CF4D0F19557}">
      <dgm:prSet/>
      <dgm:spPr/>
      <dgm:t>
        <a:bodyPr/>
        <a:lstStyle/>
        <a:p>
          <a:endParaRPr lang="zh-CN" altLang="en-US" sz="1100">
            <a:latin typeface="宋体" panose="02010600030101010101" pitchFamily="2" charset="-122"/>
            <a:ea typeface="宋体" panose="02010600030101010101" pitchFamily="2" charset="-122"/>
          </a:endParaRPr>
        </a:p>
      </dgm:t>
    </dgm:pt>
    <dgm:pt modelId="{636B4553-782E-43A8-A156-6F91A10422BF}">
      <dgm:prSet custT="1"/>
      <dgm:spPr/>
      <dgm:t>
        <a:bodyPr/>
        <a:lstStyle/>
        <a:p>
          <a:r>
            <a:rPr lang="zh-CN" altLang="en-US" sz="1100">
              <a:latin typeface="宋体" panose="02010600030101010101" pitchFamily="2" charset="-122"/>
              <a:ea typeface="宋体" panose="02010600030101010101" pitchFamily="2" charset="-122"/>
            </a:rPr>
            <a:t>数据挖掘的定义与现状</a:t>
          </a:r>
        </a:p>
      </dgm:t>
    </dgm:pt>
    <dgm:pt modelId="{43918458-3A9D-4715-AFAE-CB6FF1EB6011}" type="parTrans" cxnId="{77A3F2C1-5885-4A5C-8464-CD03FADA0D7F}">
      <dgm:prSet/>
      <dgm:spPr/>
      <dgm:t>
        <a:bodyPr/>
        <a:lstStyle/>
        <a:p>
          <a:endParaRPr lang="zh-CN" altLang="en-US" sz="1100">
            <a:latin typeface="宋体" panose="02010600030101010101" pitchFamily="2" charset="-122"/>
            <a:ea typeface="宋体" panose="02010600030101010101" pitchFamily="2" charset="-122"/>
          </a:endParaRPr>
        </a:p>
      </dgm:t>
    </dgm:pt>
    <dgm:pt modelId="{75015534-21D6-40E4-825F-53BCDDD96766}" type="sibTrans" cxnId="{77A3F2C1-5885-4A5C-8464-CD03FADA0D7F}">
      <dgm:prSet/>
      <dgm:spPr/>
      <dgm:t>
        <a:bodyPr/>
        <a:lstStyle/>
        <a:p>
          <a:endParaRPr lang="zh-CN" altLang="en-US" sz="1100">
            <a:latin typeface="宋体" panose="02010600030101010101" pitchFamily="2" charset="-122"/>
            <a:ea typeface="宋体" panose="02010600030101010101" pitchFamily="2" charset="-122"/>
          </a:endParaRPr>
        </a:p>
      </dgm:t>
    </dgm:pt>
    <dgm:pt modelId="{CAEA374B-711E-4047-A6C8-EFC8E8AB336C}" type="pres">
      <dgm:prSet presAssocID="{DAE45BA4-DDEC-4A4B-A01F-4AEF7F08A40F}" presName="hierChild1" presStyleCnt="0">
        <dgm:presLayoutVars>
          <dgm:orgChart val="1"/>
          <dgm:chPref val="1"/>
          <dgm:dir/>
          <dgm:animOne val="branch"/>
          <dgm:animLvl val="lvl"/>
          <dgm:resizeHandles/>
        </dgm:presLayoutVars>
      </dgm:prSet>
      <dgm:spPr/>
    </dgm:pt>
    <dgm:pt modelId="{C5D39FFC-9BA5-47EB-ACF9-AA21D2E86C35}" type="pres">
      <dgm:prSet presAssocID="{CDE7BF72-20EF-4D97-A604-8A0946403FDC}" presName="hierRoot1" presStyleCnt="0">
        <dgm:presLayoutVars>
          <dgm:hierBranch val="init"/>
        </dgm:presLayoutVars>
      </dgm:prSet>
      <dgm:spPr/>
    </dgm:pt>
    <dgm:pt modelId="{E36B8FC2-622A-417E-8B5B-AFF1EE5E91DC}" type="pres">
      <dgm:prSet presAssocID="{CDE7BF72-20EF-4D97-A604-8A0946403FDC}" presName="rootComposite1" presStyleCnt="0"/>
      <dgm:spPr/>
    </dgm:pt>
    <dgm:pt modelId="{04D05399-871A-4AFD-A08D-9AAA102E6FF2}" type="pres">
      <dgm:prSet presAssocID="{CDE7BF72-20EF-4D97-A604-8A0946403FDC}" presName="rootText1" presStyleLbl="node0" presStyleIdx="0" presStyleCnt="1" custScaleX="56763" custScaleY="64806">
        <dgm:presLayoutVars>
          <dgm:chPref val="3"/>
        </dgm:presLayoutVars>
      </dgm:prSet>
      <dgm:spPr/>
    </dgm:pt>
    <dgm:pt modelId="{CEE9E0DD-5CEA-4507-B336-4499E894A06F}" type="pres">
      <dgm:prSet presAssocID="{CDE7BF72-20EF-4D97-A604-8A0946403FDC}" presName="rootConnector1" presStyleLbl="node1" presStyleIdx="0" presStyleCnt="0"/>
      <dgm:spPr/>
    </dgm:pt>
    <dgm:pt modelId="{BC18D818-5EFE-4C30-8741-A56F88A2EECC}" type="pres">
      <dgm:prSet presAssocID="{CDE7BF72-20EF-4D97-A604-8A0946403FDC}" presName="hierChild2" presStyleCnt="0"/>
      <dgm:spPr/>
    </dgm:pt>
    <dgm:pt modelId="{76DCCC2F-3C17-4C1A-86FD-73216B024565}" type="pres">
      <dgm:prSet presAssocID="{B5784D38-B76D-48A6-8419-F97E6034ABE6}" presName="Name64" presStyleLbl="parChTrans1D2" presStyleIdx="0" presStyleCnt="3"/>
      <dgm:spPr/>
    </dgm:pt>
    <dgm:pt modelId="{0216C24A-4E8E-49A1-B5E2-F320E8E4BF5F}" type="pres">
      <dgm:prSet presAssocID="{74D124CF-B597-45AE-8243-9F6944DC0F1C}" presName="hierRoot2" presStyleCnt="0">
        <dgm:presLayoutVars>
          <dgm:hierBranch val="init"/>
        </dgm:presLayoutVars>
      </dgm:prSet>
      <dgm:spPr/>
    </dgm:pt>
    <dgm:pt modelId="{8310D10C-723D-4534-B466-3901E8A4F283}" type="pres">
      <dgm:prSet presAssocID="{74D124CF-B597-45AE-8243-9F6944DC0F1C}" presName="rootComposite" presStyleCnt="0"/>
      <dgm:spPr/>
    </dgm:pt>
    <dgm:pt modelId="{18A06D49-0B2A-4A2A-A79A-9E0415272A19}" type="pres">
      <dgm:prSet presAssocID="{74D124CF-B597-45AE-8243-9F6944DC0F1C}" presName="rootText" presStyleLbl="node2" presStyleIdx="0" presStyleCnt="3" custScaleX="85820" custScaleY="91095">
        <dgm:presLayoutVars>
          <dgm:chPref val="3"/>
        </dgm:presLayoutVars>
      </dgm:prSet>
      <dgm:spPr/>
    </dgm:pt>
    <dgm:pt modelId="{2A4C5498-BF34-4697-A886-A5D535D4011C}" type="pres">
      <dgm:prSet presAssocID="{74D124CF-B597-45AE-8243-9F6944DC0F1C}" presName="rootConnector" presStyleLbl="node2" presStyleIdx="0" presStyleCnt="3"/>
      <dgm:spPr/>
    </dgm:pt>
    <dgm:pt modelId="{7243CDBE-5AF2-40D1-9C5F-66C0D4F9DA58}" type="pres">
      <dgm:prSet presAssocID="{74D124CF-B597-45AE-8243-9F6944DC0F1C}" presName="hierChild4" presStyleCnt="0"/>
      <dgm:spPr/>
    </dgm:pt>
    <dgm:pt modelId="{E7D9759D-22D2-46D8-9D75-9896A2F5A197}" type="pres">
      <dgm:prSet presAssocID="{43918458-3A9D-4715-AFAE-CB6FF1EB6011}" presName="Name64" presStyleLbl="parChTrans1D3" presStyleIdx="0" presStyleCnt="7"/>
      <dgm:spPr/>
    </dgm:pt>
    <dgm:pt modelId="{5AA5797A-4B57-4100-99E2-56B2DC88A07C}" type="pres">
      <dgm:prSet presAssocID="{636B4553-782E-43A8-A156-6F91A10422BF}" presName="hierRoot2" presStyleCnt="0">
        <dgm:presLayoutVars>
          <dgm:hierBranch val="init"/>
        </dgm:presLayoutVars>
      </dgm:prSet>
      <dgm:spPr/>
    </dgm:pt>
    <dgm:pt modelId="{558AFE5F-B307-4856-9FB2-99D37E6AA9B9}" type="pres">
      <dgm:prSet presAssocID="{636B4553-782E-43A8-A156-6F91A10422BF}" presName="rootComposite" presStyleCnt="0"/>
      <dgm:spPr/>
    </dgm:pt>
    <dgm:pt modelId="{49E5838E-3D6B-43F4-92BE-CC06A9B78906}" type="pres">
      <dgm:prSet presAssocID="{636B4553-782E-43A8-A156-6F91A10422BF}" presName="rootText" presStyleLbl="node3" presStyleIdx="0" presStyleCnt="7" custScaleX="118836">
        <dgm:presLayoutVars>
          <dgm:chPref val="3"/>
        </dgm:presLayoutVars>
      </dgm:prSet>
      <dgm:spPr/>
    </dgm:pt>
    <dgm:pt modelId="{4DC1A271-755F-43D8-9826-FD3234E03EF4}" type="pres">
      <dgm:prSet presAssocID="{636B4553-782E-43A8-A156-6F91A10422BF}" presName="rootConnector" presStyleLbl="node3" presStyleIdx="0" presStyleCnt="7"/>
      <dgm:spPr/>
    </dgm:pt>
    <dgm:pt modelId="{39E83C9C-B5F8-432C-BECE-710D79B4A72D}" type="pres">
      <dgm:prSet presAssocID="{636B4553-782E-43A8-A156-6F91A10422BF}" presName="hierChild4" presStyleCnt="0"/>
      <dgm:spPr/>
    </dgm:pt>
    <dgm:pt modelId="{F572CA1E-BB58-4E6E-99F8-D05426916576}" type="pres">
      <dgm:prSet presAssocID="{636B4553-782E-43A8-A156-6F91A10422BF}" presName="hierChild5" presStyleCnt="0"/>
      <dgm:spPr/>
    </dgm:pt>
    <dgm:pt modelId="{0B2B2FB1-E1E9-4473-AF0C-6E13896D6AB9}" type="pres">
      <dgm:prSet presAssocID="{B3C6321D-8A3C-4CE2-91CA-99C6573F0098}" presName="Name64" presStyleLbl="parChTrans1D3" presStyleIdx="1" presStyleCnt="7"/>
      <dgm:spPr/>
    </dgm:pt>
    <dgm:pt modelId="{7CF3E2C7-F6E4-4557-9F41-B44FDF0FE358}" type="pres">
      <dgm:prSet presAssocID="{732BE450-B49A-49E4-AC69-516C40FEA4CF}" presName="hierRoot2" presStyleCnt="0">
        <dgm:presLayoutVars>
          <dgm:hierBranch val="init"/>
        </dgm:presLayoutVars>
      </dgm:prSet>
      <dgm:spPr/>
    </dgm:pt>
    <dgm:pt modelId="{09D381CE-20B4-4D5C-A0DE-768F3CA9CDB7}" type="pres">
      <dgm:prSet presAssocID="{732BE450-B49A-49E4-AC69-516C40FEA4CF}" presName="rootComposite" presStyleCnt="0"/>
      <dgm:spPr/>
    </dgm:pt>
    <dgm:pt modelId="{BC8837EC-EC27-4A87-AD41-646F252B34B6}" type="pres">
      <dgm:prSet presAssocID="{732BE450-B49A-49E4-AC69-516C40FEA4CF}" presName="rootText" presStyleLbl="node3" presStyleIdx="1" presStyleCnt="7" custScaleX="118835" custScaleY="74397">
        <dgm:presLayoutVars>
          <dgm:chPref val="3"/>
        </dgm:presLayoutVars>
      </dgm:prSet>
      <dgm:spPr/>
    </dgm:pt>
    <dgm:pt modelId="{7F0D090C-E37B-478F-9DB2-2FAEF17C825A}" type="pres">
      <dgm:prSet presAssocID="{732BE450-B49A-49E4-AC69-516C40FEA4CF}" presName="rootConnector" presStyleLbl="node3" presStyleIdx="1" presStyleCnt="7"/>
      <dgm:spPr/>
    </dgm:pt>
    <dgm:pt modelId="{FBDF9C9D-AD1C-45EC-A1BD-743C1BF929CA}" type="pres">
      <dgm:prSet presAssocID="{732BE450-B49A-49E4-AC69-516C40FEA4CF}" presName="hierChild4" presStyleCnt="0"/>
      <dgm:spPr/>
    </dgm:pt>
    <dgm:pt modelId="{017F5C02-F4E1-4975-8378-3632BDDFF9F2}" type="pres">
      <dgm:prSet presAssocID="{732BE450-B49A-49E4-AC69-516C40FEA4CF}" presName="hierChild5" presStyleCnt="0"/>
      <dgm:spPr/>
    </dgm:pt>
    <dgm:pt modelId="{9610B038-A77D-43E6-8743-B6609CC7C7F0}" type="pres">
      <dgm:prSet presAssocID="{74D124CF-B597-45AE-8243-9F6944DC0F1C}" presName="hierChild5" presStyleCnt="0"/>
      <dgm:spPr/>
    </dgm:pt>
    <dgm:pt modelId="{E0394F6D-F403-4359-AB6D-DF8E9659C556}" type="pres">
      <dgm:prSet presAssocID="{D6A6BD99-A51F-44CD-8F04-66E1B5DB42CA}" presName="Name64" presStyleLbl="parChTrans1D2" presStyleIdx="1" presStyleCnt="3"/>
      <dgm:spPr/>
    </dgm:pt>
    <dgm:pt modelId="{303E75E0-9A7E-4326-97BE-EE16A0EF90B0}" type="pres">
      <dgm:prSet presAssocID="{0F4AF73D-A383-44EB-9AC3-DFD3883D3BCE}" presName="hierRoot2" presStyleCnt="0">
        <dgm:presLayoutVars>
          <dgm:hierBranch val="init"/>
        </dgm:presLayoutVars>
      </dgm:prSet>
      <dgm:spPr/>
    </dgm:pt>
    <dgm:pt modelId="{7104BAFA-254E-4B83-A2E9-2412DC63FB70}" type="pres">
      <dgm:prSet presAssocID="{0F4AF73D-A383-44EB-9AC3-DFD3883D3BCE}" presName="rootComposite" presStyleCnt="0"/>
      <dgm:spPr/>
    </dgm:pt>
    <dgm:pt modelId="{194F362D-5DD3-4541-9F78-F7C25C2DB194}" type="pres">
      <dgm:prSet presAssocID="{0F4AF73D-A383-44EB-9AC3-DFD3883D3BCE}" presName="rootText" presStyleLbl="node2" presStyleIdx="1" presStyleCnt="3" custScaleX="85820" custScaleY="93517">
        <dgm:presLayoutVars>
          <dgm:chPref val="3"/>
        </dgm:presLayoutVars>
      </dgm:prSet>
      <dgm:spPr/>
    </dgm:pt>
    <dgm:pt modelId="{E67E47BD-98FF-4C5B-B84B-7E943D8E49D6}" type="pres">
      <dgm:prSet presAssocID="{0F4AF73D-A383-44EB-9AC3-DFD3883D3BCE}" presName="rootConnector" presStyleLbl="node2" presStyleIdx="1" presStyleCnt="3"/>
      <dgm:spPr/>
    </dgm:pt>
    <dgm:pt modelId="{890490E3-E21D-4903-98F4-0FACDA225C9F}" type="pres">
      <dgm:prSet presAssocID="{0F4AF73D-A383-44EB-9AC3-DFD3883D3BCE}" presName="hierChild4" presStyleCnt="0"/>
      <dgm:spPr/>
    </dgm:pt>
    <dgm:pt modelId="{1490AAD7-14EE-40A4-9257-B38156023D02}" type="pres">
      <dgm:prSet presAssocID="{5796BEF9-E52C-4F43-A92A-2E573D2D5C5A}" presName="Name64" presStyleLbl="parChTrans1D3" presStyleIdx="2" presStyleCnt="7"/>
      <dgm:spPr/>
    </dgm:pt>
    <dgm:pt modelId="{8F7B9158-436A-48A0-8FC1-1D12CDE25B9C}" type="pres">
      <dgm:prSet presAssocID="{681A777B-CAC6-40A4-AF55-9EDB48B348CB}" presName="hierRoot2" presStyleCnt="0">
        <dgm:presLayoutVars>
          <dgm:hierBranch val="init"/>
        </dgm:presLayoutVars>
      </dgm:prSet>
      <dgm:spPr/>
    </dgm:pt>
    <dgm:pt modelId="{497A6104-934C-44AD-8846-A158105B709D}" type="pres">
      <dgm:prSet presAssocID="{681A777B-CAC6-40A4-AF55-9EDB48B348CB}" presName="rootComposite" presStyleCnt="0"/>
      <dgm:spPr/>
    </dgm:pt>
    <dgm:pt modelId="{6A9168E1-A35A-4D7C-88F6-096BA53A57B2}" type="pres">
      <dgm:prSet presAssocID="{681A777B-CAC6-40A4-AF55-9EDB48B348CB}" presName="rootText" presStyleLbl="node3" presStyleIdx="2" presStyleCnt="7" custScaleX="118835" custScaleY="68561">
        <dgm:presLayoutVars>
          <dgm:chPref val="3"/>
        </dgm:presLayoutVars>
      </dgm:prSet>
      <dgm:spPr/>
    </dgm:pt>
    <dgm:pt modelId="{7EDC6A82-8BD6-4402-A752-5030BDDD6E6C}" type="pres">
      <dgm:prSet presAssocID="{681A777B-CAC6-40A4-AF55-9EDB48B348CB}" presName="rootConnector" presStyleLbl="node3" presStyleIdx="2" presStyleCnt="7"/>
      <dgm:spPr/>
    </dgm:pt>
    <dgm:pt modelId="{1AB9D392-7DD0-42DA-B127-2D18CF8EC89A}" type="pres">
      <dgm:prSet presAssocID="{681A777B-CAC6-40A4-AF55-9EDB48B348CB}" presName="hierChild4" presStyleCnt="0"/>
      <dgm:spPr/>
    </dgm:pt>
    <dgm:pt modelId="{0878178A-26AB-4F7C-9BCD-B697E5E81886}" type="pres">
      <dgm:prSet presAssocID="{681A777B-CAC6-40A4-AF55-9EDB48B348CB}" presName="hierChild5" presStyleCnt="0"/>
      <dgm:spPr/>
    </dgm:pt>
    <dgm:pt modelId="{D56979AC-AC9F-4502-B793-EEC2F495C0E3}" type="pres">
      <dgm:prSet presAssocID="{11FB34D2-4BC4-45C3-9FBB-3D498F9A28F8}" presName="Name64" presStyleLbl="parChTrans1D3" presStyleIdx="3" presStyleCnt="7"/>
      <dgm:spPr/>
    </dgm:pt>
    <dgm:pt modelId="{7443EE0D-117F-40EA-A800-E94BEA7D9348}" type="pres">
      <dgm:prSet presAssocID="{F7FC2C0B-B0EE-4518-B589-545E0C2660A9}" presName="hierRoot2" presStyleCnt="0">
        <dgm:presLayoutVars>
          <dgm:hierBranch val="init"/>
        </dgm:presLayoutVars>
      </dgm:prSet>
      <dgm:spPr/>
    </dgm:pt>
    <dgm:pt modelId="{A69D3C8F-5527-4EA1-BACC-9E0CFACF6611}" type="pres">
      <dgm:prSet presAssocID="{F7FC2C0B-B0EE-4518-B589-545E0C2660A9}" presName="rootComposite" presStyleCnt="0"/>
      <dgm:spPr/>
    </dgm:pt>
    <dgm:pt modelId="{BC6210B7-440C-4F8F-A051-2B432FD13497}" type="pres">
      <dgm:prSet presAssocID="{F7FC2C0B-B0EE-4518-B589-545E0C2660A9}" presName="rootText" presStyleLbl="node3" presStyleIdx="3" presStyleCnt="7" custScaleX="118835" custScaleY="59736">
        <dgm:presLayoutVars>
          <dgm:chPref val="3"/>
        </dgm:presLayoutVars>
      </dgm:prSet>
      <dgm:spPr/>
    </dgm:pt>
    <dgm:pt modelId="{D12603F0-F28E-4B25-81E3-500D98C928FE}" type="pres">
      <dgm:prSet presAssocID="{F7FC2C0B-B0EE-4518-B589-545E0C2660A9}" presName="rootConnector" presStyleLbl="node3" presStyleIdx="3" presStyleCnt="7"/>
      <dgm:spPr/>
    </dgm:pt>
    <dgm:pt modelId="{D5C66546-F957-4BFF-99B8-3DD3B8E0615D}" type="pres">
      <dgm:prSet presAssocID="{F7FC2C0B-B0EE-4518-B589-545E0C2660A9}" presName="hierChild4" presStyleCnt="0"/>
      <dgm:spPr/>
    </dgm:pt>
    <dgm:pt modelId="{8B5E4306-DDD2-4387-AE4A-BD3CA7205CCE}" type="pres">
      <dgm:prSet presAssocID="{F7FC2C0B-B0EE-4518-B589-545E0C2660A9}" presName="hierChild5" presStyleCnt="0"/>
      <dgm:spPr/>
    </dgm:pt>
    <dgm:pt modelId="{CEE9493A-C655-4EF0-B9EE-EAA1E6092F7C}" type="pres">
      <dgm:prSet presAssocID="{0F4AF73D-A383-44EB-9AC3-DFD3883D3BCE}" presName="hierChild5" presStyleCnt="0"/>
      <dgm:spPr/>
    </dgm:pt>
    <dgm:pt modelId="{EC3C88E4-4C47-4465-8B3A-124B16D353A0}" type="pres">
      <dgm:prSet presAssocID="{29597A66-7453-4853-8170-16E458BE7DAF}" presName="Name64" presStyleLbl="parChTrans1D2" presStyleIdx="2" presStyleCnt="3"/>
      <dgm:spPr/>
    </dgm:pt>
    <dgm:pt modelId="{192236B6-4FF2-4A00-9C98-26A4ACC13595}" type="pres">
      <dgm:prSet presAssocID="{1F1ABDA7-5069-406A-86D2-D3E729867356}" presName="hierRoot2" presStyleCnt="0">
        <dgm:presLayoutVars>
          <dgm:hierBranch val="init"/>
        </dgm:presLayoutVars>
      </dgm:prSet>
      <dgm:spPr/>
    </dgm:pt>
    <dgm:pt modelId="{DF926708-B56A-4D66-A110-AF05AA66E171}" type="pres">
      <dgm:prSet presAssocID="{1F1ABDA7-5069-406A-86D2-D3E729867356}" presName="rootComposite" presStyleCnt="0"/>
      <dgm:spPr/>
    </dgm:pt>
    <dgm:pt modelId="{6E957E9E-0BBB-4AE8-ACED-D9CBD5B67608}" type="pres">
      <dgm:prSet presAssocID="{1F1ABDA7-5069-406A-86D2-D3E729867356}" presName="rootText" presStyleLbl="node2" presStyleIdx="2" presStyleCnt="3" custScaleX="85820" custScaleY="93517">
        <dgm:presLayoutVars>
          <dgm:chPref val="3"/>
        </dgm:presLayoutVars>
      </dgm:prSet>
      <dgm:spPr/>
    </dgm:pt>
    <dgm:pt modelId="{84019434-B686-4825-BAD5-9ED0E37B6B31}" type="pres">
      <dgm:prSet presAssocID="{1F1ABDA7-5069-406A-86D2-D3E729867356}" presName="rootConnector" presStyleLbl="node2" presStyleIdx="2" presStyleCnt="3"/>
      <dgm:spPr/>
    </dgm:pt>
    <dgm:pt modelId="{845C0193-ED3D-4335-A75B-8A203034A931}" type="pres">
      <dgm:prSet presAssocID="{1F1ABDA7-5069-406A-86D2-D3E729867356}" presName="hierChild4" presStyleCnt="0"/>
      <dgm:spPr/>
    </dgm:pt>
    <dgm:pt modelId="{AC8B8903-0F67-4573-90C6-732525AD4112}" type="pres">
      <dgm:prSet presAssocID="{369CA631-D429-4F1D-8A95-0D383AB5D6E8}" presName="Name64" presStyleLbl="parChTrans1D3" presStyleIdx="4" presStyleCnt="7"/>
      <dgm:spPr/>
    </dgm:pt>
    <dgm:pt modelId="{8B88A30F-515E-43A1-B977-535F0D38B4D2}" type="pres">
      <dgm:prSet presAssocID="{A9B9DC2B-37F6-4D5C-BE82-BBD86471829B}" presName="hierRoot2" presStyleCnt="0">
        <dgm:presLayoutVars>
          <dgm:hierBranch val="init"/>
        </dgm:presLayoutVars>
      </dgm:prSet>
      <dgm:spPr/>
    </dgm:pt>
    <dgm:pt modelId="{BDC61369-9906-4855-A5A7-642AE8FFE9C9}" type="pres">
      <dgm:prSet presAssocID="{A9B9DC2B-37F6-4D5C-BE82-BBD86471829B}" presName="rootComposite" presStyleCnt="0"/>
      <dgm:spPr/>
    </dgm:pt>
    <dgm:pt modelId="{36671F08-EB28-4C99-9B31-2C9BCEAF30A0}" type="pres">
      <dgm:prSet presAssocID="{A9B9DC2B-37F6-4D5C-BE82-BBD86471829B}" presName="rootText" presStyleLbl="node3" presStyleIdx="4" presStyleCnt="7" custScaleX="118836" custScaleY="67499">
        <dgm:presLayoutVars>
          <dgm:chPref val="3"/>
        </dgm:presLayoutVars>
      </dgm:prSet>
      <dgm:spPr/>
    </dgm:pt>
    <dgm:pt modelId="{A30C2BEA-8C0B-4168-A57D-F56E2E329B96}" type="pres">
      <dgm:prSet presAssocID="{A9B9DC2B-37F6-4D5C-BE82-BBD86471829B}" presName="rootConnector" presStyleLbl="node3" presStyleIdx="4" presStyleCnt="7"/>
      <dgm:spPr/>
    </dgm:pt>
    <dgm:pt modelId="{0AA25F4C-A2AC-437F-9E99-9D6096D8AACE}" type="pres">
      <dgm:prSet presAssocID="{A9B9DC2B-37F6-4D5C-BE82-BBD86471829B}" presName="hierChild4" presStyleCnt="0"/>
      <dgm:spPr/>
    </dgm:pt>
    <dgm:pt modelId="{8F2D3A82-18E9-4F75-9BE7-E6B7AC37F1FC}" type="pres">
      <dgm:prSet presAssocID="{A9B9DC2B-37F6-4D5C-BE82-BBD86471829B}" presName="hierChild5" presStyleCnt="0"/>
      <dgm:spPr/>
    </dgm:pt>
    <dgm:pt modelId="{E689BA8D-E60B-4B38-B80A-862FE6C598DD}" type="pres">
      <dgm:prSet presAssocID="{C83FD733-2C19-4498-ADEA-E93BF101A08F}" presName="Name64" presStyleLbl="parChTrans1D3" presStyleIdx="5" presStyleCnt="7"/>
      <dgm:spPr/>
    </dgm:pt>
    <dgm:pt modelId="{DD8889F1-1B83-4A17-83B1-098CC590A8FF}" type="pres">
      <dgm:prSet presAssocID="{E22E89EB-1B3D-4585-BCA2-540067F68969}" presName="hierRoot2" presStyleCnt="0">
        <dgm:presLayoutVars>
          <dgm:hierBranch val="init"/>
        </dgm:presLayoutVars>
      </dgm:prSet>
      <dgm:spPr/>
    </dgm:pt>
    <dgm:pt modelId="{3C7CB0F1-7D54-4AB6-A1C0-06767C75EAD2}" type="pres">
      <dgm:prSet presAssocID="{E22E89EB-1B3D-4585-BCA2-540067F68969}" presName="rootComposite" presStyleCnt="0"/>
      <dgm:spPr/>
    </dgm:pt>
    <dgm:pt modelId="{FEB51D64-F89B-4E71-88B8-F3A943C6B4F9}" type="pres">
      <dgm:prSet presAssocID="{E22E89EB-1B3D-4585-BCA2-540067F68969}" presName="rootText" presStyleLbl="node3" presStyleIdx="5" presStyleCnt="7" custScaleX="118836" custScaleY="120126">
        <dgm:presLayoutVars>
          <dgm:chPref val="3"/>
        </dgm:presLayoutVars>
      </dgm:prSet>
      <dgm:spPr/>
    </dgm:pt>
    <dgm:pt modelId="{35D0D9FB-9661-4C42-A344-D5A36F8B2BF4}" type="pres">
      <dgm:prSet presAssocID="{E22E89EB-1B3D-4585-BCA2-540067F68969}" presName="rootConnector" presStyleLbl="node3" presStyleIdx="5" presStyleCnt="7"/>
      <dgm:spPr/>
    </dgm:pt>
    <dgm:pt modelId="{1996E6E4-CF1B-4EA8-8E9E-7956AA02E955}" type="pres">
      <dgm:prSet presAssocID="{E22E89EB-1B3D-4585-BCA2-540067F68969}" presName="hierChild4" presStyleCnt="0"/>
      <dgm:spPr/>
    </dgm:pt>
    <dgm:pt modelId="{13C00287-570F-4988-BE45-D6227C117675}" type="pres">
      <dgm:prSet presAssocID="{E22E89EB-1B3D-4585-BCA2-540067F68969}" presName="hierChild5" presStyleCnt="0"/>
      <dgm:spPr/>
    </dgm:pt>
    <dgm:pt modelId="{013E44F6-9F0B-4118-885D-F8C8726CAFF0}" type="pres">
      <dgm:prSet presAssocID="{A1917766-30DC-43CF-B0DA-F405FF280069}" presName="Name64" presStyleLbl="parChTrans1D3" presStyleIdx="6" presStyleCnt="7"/>
      <dgm:spPr/>
    </dgm:pt>
    <dgm:pt modelId="{1BDDE751-28C3-4374-8836-0DFF0B772BF6}" type="pres">
      <dgm:prSet presAssocID="{1B04295F-7DB5-44B6-9FF1-81252A9C8E88}" presName="hierRoot2" presStyleCnt="0">
        <dgm:presLayoutVars>
          <dgm:hierBranch val="init"/>
        </dgm:presLayoutVars>
      </dgm:prSet>
      <dgm:spPr/>
    </dgm:pt>
    <dgm:pt modelId="{CC4E3155-82E5-433F-8161-501FFD363BB4}" type="pres">
      <dgm:prSet presAssocID="{1B04295F-7DB5-44B6-9FF1-81252A9C8E88}" presName="rootComposite" presStyleCnt="0"/>
      <dgm:spPr/>
    </dgm:pt>
    <dgm:pt modelId="{05B2C78E-9768-49E7-970B-A360D90EBEEC}" type="pres">
      <dgm:prSet presAssocID="{1B04295F-7DB5-44B6-9FF1-81252A9C8E88}" presName="rootText" presStyleLbl="node3" presStyleIdx="6" presStyleCnt="7" custScaleX="118836" custScaleY="135998">
        <dgm:presLayoutVars>
          <dgm:chPref val="3"/>
        </dgm:presLayoutVars>
      </dgm:prSet>
      <dgm:spPr/>
    </dgm:pt>
    <dgm:pt modelId="{159C622E-C441-4834-8520-B917A5F55F7B}" type="pres">
      <dgm:prSet presAssocID="{1B04295F-7DB5-44B6-9FF1-81252A9C8E88}" presName="rootConnector" presStyleLbl="node3" presStyleIdx="6" presStyleCnt="7"/>
      <dgm:spPr/>
    </dgm:pt>
    <dgm:pt modelId="{A622DA3F-8B89-443A-8D43-7B27A14F4973}" type="pres">
      <dgm:prSet presAssocID="{1B04295F-7DB5-44B6-9FF1-81252A9C8E88}" presName="hierChild4" presStyleCnt="0"/>
      <dgm:spPr/>
    </dgm:pt>
    <dgm:pt modelId="{79DD7510-73E9-43AD-94FC-7078AD24861D}" type="pres">
      <dgm:prSet presAssocID="{1B04295F-7DB5-44B6-9FF1-81252A9C8E88}" presName="hierChild5" presStyleCnt="0"/>
      <dgm:spPr/>
    </dgm:pt>
    <dgm:pt modelId="{58F6C971-1CE7-410B-8BB7-FFCE3CA884C2}" type="pres">
      <dgm:prSet presAssocID="{1F1ABDA7-5069-406A-86D2-D3E729867356}" presName="hierChild5" presStyleCnt="0"/>
      <dgm:spPr/>
    </dgm:pt>
    <dgm:pt modelId="{CA5C1B69-9B7D-4604-8E75-FDCB3AD3B993}" type="pres">
      <dgm:prSet presAssocID="{CDE7BF72-20EF-4D97-A604-8A0946403FDC}" presName="hierChild3" presStyleCnt="0"/>
      <dgm:spPr/>
    </dgm:pt>
  </dgm:ptLst>
  <dgm:cxnLst>
    <dgm:cxn modelId="{57EE3702-4AF4-488B-A46B-8B1E29A190F4}" type="presOf" srcId="{636B4553-782E-43A8-A156-6F91A10422BF}" destId="{49E5838E-3D6B-43F4-92BE-CC06A9B78906}" srcOrd="0" destOrd="0" presId="urn:microsoft.com/office/officeart/2009/3/layout/HorizontalOrganizationChart"/>
    <dgm:cxn modelId="{C7580607-E525-4868-A58E-0001242BA495}" srcId="{1F1ABDA7-5069-406A-86D2-D3E729867356}" destId="{A9B9DC2B-37F6-4D5C-BE82-BBD86471829B}" srcOrd="0" destOrd="0" parTransId="{369CA631-D429-4F1D-8A95-0D383AB5D6E8}" sibTransId="{59038D53-81D7-464D-B5A5-B6F5D73F08D0}"/>
    <dgm:cxn modelId="{EAE82C07-9186-4B12-B136-C5D1C3E66B8A}" srcId="{0F4AF73D-A383-44EB-9AC3-DFD3883D3BCE}" destId="{681A777B-CAC6-40A4-AF55-9EDB48B348CB}" srcOrd="0" destOrd="0" parTransId="{5796BEF9-E52C-4F43-A92A-2E573D2D5C5A}" sibTransId="{B4DBFBA7-44BA-44B1-948F-6BFF3E5B205F}"/>
    <dgm:cxn modelId="{1BCFCB11-2717-4BF8-B92A-D8588A39CD28}" type="presOf" srcId="{A9B9DC2B-37F6-4D5C-BE82-BBD86471829B}" destId="{A30C2BEA-8C0B-4168-A57D-F56E2E329B96}" srcOrd="1" destOrd="0" presId="urn:microsoft.com/office/officeart/2009/3/layout/HorizontalOrganizationChart"/>
    <dgm:cxn modelId="{0D687C1F-5E1A-463C-9158-5E6E2563327B}" type="presOf" srcId="{5796BEF9-E52C-4F43-A92A-2E573D2D5C5A}" destId="{1490AAD7-14EE-40A4-9257-B38156023D02}" srcOrd="0" destOrd="0" presId="urn:microsoft.com/office/officeart/2009/3/layout/HorizontalOrganizationChart"/>
    <dgm:cxn modelId="{945E3E20-1B7B-4C80-B1F5-EAC6D26A1A99}" srcId="{1F1ABDA7-5069-406A-86D2-D3E729867356}" destId="{1B04295F-7DB5-44B6-9FF1-81252A9C8E88}" srcOrd="2" destOrd="0" parTransId="{A1917766-30DC-43CF-B0DA-F405FF280069}" sibTransId="{82F2CDA7-FEBF-4558-9B65-5D1C3A616C26}"/>
    <dgm:cxn modelId="{2EC54720-24B8-41F0-916B-DD635C11F928}" type="presOf" srcId="{E22E89EB-1B3D-4585-BCA2-540067F68969}" destId="{35D0D9FB-9661-4C42-A344-D5A36F8B2BF4}" srcOrd="1" destOrd="0" presId="urn:microsoft.com/office/officeart/2009/3/layout/HorizontalOrganizationChart"/>
    <dgm:cxn modelId="{49398226-8370-4DF8-ADAA-E680F478555C}" type="presOf" srcId="{1F1ABDA7-5069-406A-86D2-D3E729867356}" destId="{84019434-B686-4825-BAD5-9ED0E37B6B31}" srcOrd="1" destOrd="0" presId="urn:microsoft.com/office/officeart/2009/3/layout/HorizontalOrganizationChart"/>
    <dgm:cxn modelId="{000B232A-849B-4E6F-AA27-6F992BFFFB32}" type="presOf" srcId="{B5784D38-B76D-48A6-8419-F97E6034ABE6}" destId="{76DCCC2F-3C17-4C1A-86FD-73216B024565}" srcOrd="0" destOrd="0" presId="urn:microsoft.com/office/officeart/2009/3/layout/HorizontalOrganizationChart"/>
    <dgm:cxn modelId="{49287F2B-AAF8-41CB-9BB3-ED1D72444A43}" type="presOf" srcId="{B3C6321D-8A3C-4CE2-91CA-99C6573F0098}" destId="{0B2B2FB1-E1E9-4473-AF0C-6E13896D6AB9}" srcOrd="0" destOrd="0" presId="urn:microsoft.com/office/officeart/2009/3/layout/HorizontalOrganizationChart"/>
    <dgm:cxn modelId="{66B2C42D-3980-411C-BED9-2D92A05A5AE2}" type="presOf" srcId="{CDE7BF72-20EF-4D97-A604-8A0946403FDC}" destId="{04D05399-871A-4AFD-A08D-9AAA102E6FF2}" srcOrd="0" destOrd="0" presId="urn:microsoft.com/office/officeart/2009/3/layout/HorizontalOrganizationChart"/>
    <dgm:cxn modelId="{A946C82F-5747-4049-8CB4-5909598D9016}" type="presOf" srcId="{369CA631-D429-4F1D-8A95-0D383AB5D6E8}" destId="{AC8B8903-0F67-4573-90C6-732525AD4112}" srcOrd="0" destOrd="0" presId="urn:microsoft.com/office/officeart/2009/3/layout/HorizontalOrganizationChart"/>
    <dgm:cxn modelId="{BDE9CE32-0281-42AA-BEF5-35B8ABEA7730}" type="presOf" srcId="{74D124CF-B597-45AE-8243-9F6944DC0F1C}" destId="{18A06D49-0B2A-4A2A-A79A-9E0415272A19}" srcOrd="0" destOrd="0" presId="urn:microsoft.com/office/officeart/2009/3/layout/HorizontalOrganizationChart"/>
    <dgm:cxn modelId="{596BF53E-5F0A-4873-AFF1-8AFF3D417D8C}" type="presOf" srcId="{29597A66-7453-4853-8170-16E458BE7DAF}" destId="{EC3C88E4-4C47-4465-8B3A-124B16D353A0}" srcOrd="0" destOrd="0" presId="urn:microsoft.com/office/officeart/2009/3/layout/HorizontalOrganizationChart"/>
    <dgm:cxn modelId="{723F0640-EA8D-498A-9CA2-A1388011D342}" srcId="{CDE7BF72-20EF-4D97-A604-8A0946403FDC}" destId="{74D124CF-B597-45AE-8243-9F6944DC0F1C}" srcOrd="0" destOrd="0" parTransId="{B5784D38-B76D-48A6-8419-F97E6034ABE6}" sibTransId="{DD4FE09D-14F1-433B-8BE3-759C579EE4AD}"/>
    <dgm:cxn modelId="{9D59B745-4B3D-4E6E-B331-8FB5A7A368AC}" type="presOf" srcId="{1F1ABDA7-5069-406A-86D2-D3E729867356}" destId="{6E957E9E-0BBB-4AE8-ACED-D9CBD5B67608}" srcOrd="0" destOrd="0" presId="urn:microsoft.com/office/officeart/2009/3/layout/HorizontalOrganizationChart"/>
    <dgm:cxn modelId="{1EE4654B-ABE2-4369-81A0-E0BFF065827C}" type="presOf" srcId="{681A777B-CAC6-40A4-AF55-9EDB48B348CB}" destId="{7EDC6A82-8BD6-4402-A752-5030BDDD6E6C}" srcOrd="1" destOrd="0" presId="urn:microsoft.com/office/officeart/2009/3/layout/HorizontalOrganizationChart"/>
    <dgm:cxn modelId="{67CC7F6E-8164-40A0-AD00-50093293679E}" type="presOf" srcId="{F7FC2C0B-B0EE-4518-B589-545E0C2660A9}" destId="{D12603F0-F28E-4B25-81E3-500D98C928FE}" srcOrd="1" destOrd="0" presId="urn:microsoft.com/office/officeart/2009/3/layout/HorizontalOrganizationChart"/>
    <dgm:cxn modelId="{BBF74F51-3430-4D20-8012-EB4B323725A0}" type="presOf" srcId="{A9B9DC2B-37F6-4D5C-BE82-BBD86471829B}" destId="{36671F08-EB28-4C99-9B31-2C9BCEAF30A0}" srcOrd="0" destOrd="0" presId="urn:microsoft.com/office/officeart/2009/3/layout/HorizontalOrganizationChart"/>
    <dgm:cxn modelId="{D819FD75-07C1-4742-8835-78A33AE12877}" type="presOf" srcId="{43918458-3A9D-4715-AFAE-CB6FF1EB6011}" destId="{E7D9759D-22D2-46D8-9D75-9896A2F5A197}" srcOrd="0" destOrd="0" presId="urn:microsoft.com/office/officeart/2009/3/layout/HorizontalOrganizationChart"/>
    <dgm:cxn modelId="{E879847A-C443-4E45-9DA7-04A32E406D66}" type="presOf" srcId="{DAE45BA4-DDEC-4A4B-A01F-4AEF7F08A40F}" destId="{CAEA374B-711E-4047-A6C8-EFC8E8AB336C}" srcOrd="0" destOrd="0" presId="urn:microsoft.com/office/officeart/2009/3/layout/HorizontalOrganizationChart"/>
    <dgm:cxn modelId="{DA08237E-7841-4FD3-9599-1851C7A0446F}" srcId="{DAE45BA4-DDEC-4A4B-A01F-4AEF7F08A40F}" destId="{CDE7BF72-20EF-4D97-A604-8A0946403FDC}" srcOrd="0" destOrd="0" parTransId="{23B96AEC-7B68-44A0-8F5B-565A1EEA5847}" sibTransId="{1BA6B087-1C24-4E36-BE35-7BD3E5AC43F8}"/>
    <dgm:cxn modelId="{CEBE3381-AB78-4A6D-847C-E81B20200FE1}" type="presOf" srcId="{1B04295F-7DB5-44B6-9FF1-81252A9C8E88}" destId="{05B2C78E-9768-49E7-970B-A360D90EBEEC}" srcOrd="0" destOrd="0" presId="urn:microsoft.com/office/officeart/2009/3/layout/HorizontalOrganizationChart"/>
    <dgm:cxn modelId="{7D663788-A154-4052-999C-D96FAB35F8AE}" type="presOf" srcId="{11FB34D2-4BC4-45C3-9FBB-3D498F9A28F8}" destId="{D56979AC-AC9F-4502-B793-EEC2F495C0E3}" srcOrd="0" destOrd="0" presId="urn:microsoft.com/office/officeart/2009/3/layout/HorizontalOrganizationChart"/>
    <dgm:cxn modelId="{C83AB68B-B5A2-4BAA-967E-4301731E01E1}" type="presOf" srcId="{D6A6BD99-A51F-44CD-8F04-66E1B5DB42CA}" destId="{E0394F6D-F403-4359-AB6D-DF8E9659C556}" srcOrd="0" destOrd="0" presId="urn:microsoft.com/office/officeart/2009/3/layout/HorizontalOrganizationChart"/>
    <dgm:cxn modelId="{2BCDF88B-51CD-4C32-B423-237A466BC65E}" srcId="{1F1ABDA7-5069-406A-86D2-D3E729867356}" destId="{E22E89EB-1B3D-4585-BCA2-540067F68969}" srcOrd="1" destOrd="0" parTransId="{C83FD733-2C19-4498-ADEA-E93BF101A08F}" sibTransId="{94E8B0CF-2A89-49AA-B8A6-92F73E46CCCB}"/>
    <dgm:cxn modelId="{D2D08491-BF32-4644-962F-438ADB1AB62D}" type="presOf" srcId="{C83FD733-2C19-4498-ADEA-E93BF101A08F}" destId="{E689BA8D-E60B-4B38-B80A-862FE6C598DD}" srcOrd="0" destOrd="0" presId="urn:microsoft.com/office/officeart/2009/3/layout/HorizontalOrganizationChart"/>
    <dgm:cxn modelId="{028CB792-88D7-4CDA-AC15-CFA3CC001DAF}" srcId="{74D124CF-B597-45AE-8243-9F6944DC0F1C}" destId="{732BE450-B49A-49E4-AC69-516C40FEA4CF}" srcOrd="1" destOrd="0" parTransId="{B3C6321D-8A3C-4CE2-91CA-99C6573F0098}" sibTransId="{54E98A30-FBD0-4E81-A04E-85AE838CC3ED}"/>
    <dgm:cxn modelId="{F2B0559B-8419-4252-9703-0C012ABB8B56}" type="presOf" srcId="{F7FC2C0B-B0EE-4518-B589-545E0C2660A9}" destId="{BC6210B7-440C-4F8F-A051-2B432FD13497}" srcOrd="0" destOrd="0" presId="urn:microsoft.com/office/officeart/2009/3/layout/HorizontalOrganizationChart"/>
    <dgm:cxn modelId="{6A2F9C9F-5ABC-4308-A059-C5EFC480FC3C}" srcId="{0F4AF73D-A383-44EB-9AC3-DFD3883D3BCE}" destId="{F7FC2C0B-B0EE-4518-B589-545E0C2660A9}" srcOrd="1" destOrd="0" parTransId="{11FB34D2-4BC4-45C3-9FBB-3D498F9A28F8}" sibTransId="{F0144BED-4682-4F0B-B673-53DB6DBE297B}"/>
    <dgm:cxn modelId="{3849AA9F-1E2F-4E3A-B133-7CF4D0F19557}" srcId="{CDE7BF72-20EF-4D97-A604-8A0946403FDC}" destId="{0F4AF73D-A383-44EB-9AC3-DFD3883D3BCE}" srcOrd="1" destOrd="0" parTransId="{D6A6BD99-A51F-44CD-8F04-66E1B5DB42CA}" sibTransId="{4251D1DB-151C-4FBC-8923-1578B73D7C9F}"/>
    <dgm:cxn modelId="{E713C6A4-B8C1-496A-9C5A-D6F10BDE5B36}" type="presOf" srcId="{E22E89EB-1B3D-4585-BCA2-540067F68969}" destId="{FEB51D64-F89B-4E71-88B8-F3A943C6B4F9}" srcOrd="0" destOrd="0" presId="urn:microsoft.com/office/officeart/2009/3/layout/HorizontalOrganizationChart"/>
    <dgm:cxn modelId="{EFEA0EA7-76F6-414E-B3E5-63028232E400}" type="presOf" srcId="{636B4553-782E-43A8-A156-6F91A10422BF}" destId="{4DC1A271-755F-43D8-9826-FD3234E03EF4}" srcOrd="1" destOrd="0" presId="urn:microsoft.com/office/officeart/2009/3/layout/HorizontalOrganizationChart"/>
    <dgm:cxn modelId="{77A3F2C1-5885-4A5C-8464-CD03FADA0D7F}" srcId="{74D124CF-B597-45AE-8243-9F6944DC0F1C}" destId="{636B4553-782E-43A8-A156-6F91A10422BF}" srcOrd="0" destOrd="0" parTransId="{43918458-3A9D-4715-AFAE-CB6FF1EB6011}" sibTransId="{75015534-21D6-40E4-825F-53BCDDD96766}"/>
    <dgm:cxn modelId="{E1230EC7-86B2-42DD-924A-35B4F43FCB62}" type="presOf" srcId="{732BE450-B49A-49E4-AC69-516C40FEA4CF}" destId="{7F0D090C-E37B-478F-9DB2-2FAEF17C825A}" srcOrd="1" destOrd="0" presId="urn:microsoft.com/office/officeart/2009/3/layout/HorizontalOrganizationChart"/>
    <dgm:cxn modelId="{608DBDCC-8A63-43FC-AA7B-FE01FD3FCBCF}" srcId="{CDE7BF72-20EF-4D97-A604-8A0946403FDC}" destId="{1F1ABDA7-5069-406A-86D2-D3E729867356}" srcOrd="2" destOrd="0" parTransId="{29597A66-7453-4853-8170-16E458BE7DAF}" sibTransId="{3805F74E-05CA-40E1-800E-F6BA115584E7}"/>
    <dgm:cxn modelId="{A063ECCC-A7D3-4DA2-BA61-15C564F6E87A}" type="presOf" srcId="{1B04295F-7DB5-44B6-9FF1-81252A9C8E88}" destId="{159C622E-C441-4834-8520-B917A5F55F7B}" srcOrd="1" destOrd="0" presId="urn:microsoft.com/office/officeart/2009/3/layout/HorizontalOrganizationChart"/>
    <dgm:cxn modelId="{608FC6CD-22C9-4456-9267-374895F8FF37}" type="presOf" srcId="{0F4AF73D-A383-44EB-9AC3-DFD3883D3BCE}" destId="{194F362D-5DD3-4541-9F78-F7C25C2DB194}" srcOrd="0" destOrd="0" presId="urn:microsoft.com/office/officeart/2009/3/layout/HorizontalOrganizationChart"/>
    <dgm:cxn modelId="{EB2DB7E7-4856-4C75-B168-D67E9126561B}" type="presOf" srcId="{CDE7BF72-20EF-4D97-A604-8A0946403FDC}" destId="{CEE9E0DD-5CEA-4507-B336-4499E894A06F}" srcOrd="1" destOrd="0" presId="urn:microsoft.com/office/officeart/2009/3/layout/HorizontalOrganizationChart"/>
    <dgm:cxn modelId="{C74804E8-FCC2-427D-8E96-1B0CD36AE37E}" type="presOf" srcId="{732BE450-B49A-49E4-AC69-516C40FEA4CF}" destId="{BC8837EC-EC27-4A87-AD41-646F252B34B6}" srcOrd="0" destOrd="0" presId="urn:microsoft.com/office/officeart/2009/3/layout/HorizontalOrganizationChart"/>
    <dgm:cxn modelId="{1C7BF7EA-B126-4933-8C4C-5E64385BA413}" type="presOf" srcId="{74D124CF-B597-45AE-8243-9F6944DC0F1C}" destId="{2A4C5498-BF34-4697-A886-A5D535D4011C}" srcOrd="1" destOrd="0" presId="urn:microsoft.com/office/officeart/2009/3/layout/HorizontalOrganizationChart"/>
    <dgm:cxn modelId="{3EF972EE-127E-4FF0-9BAC-FA57152E4F9B}" type="presOf" srcId="{681A777B-CAC6-40A4-AF55-9EDB48B348CB}" destId="{6A9168E1-A35A-4D7C-88F6-096BA53A57B2}" srcOrd="0" destOrd="0" presId="urn:microsoft.com/office/officeart/2009/3/layout/HorizontalOrganizationChart"/>
    <dgm:cxn modelId="{34732DF3-A9DB-4384-A29A-974E08D848E3}" type="presOf" srcId="{A1917766-30DC-43CF-B0DA-F405FF280069}" destId="{013E44F6-9F0B-4118-885D-F8C8726CAFF0}" srcOrd="0" destOrd="0" presId="urn:microsoft.com/office/officeart/2009/3/layout/HorizontalOrganizationChart"/>
    <dgm:cxn modelId="{B0B5BDF3-9202-4AF1-A753-5FC0AFAB5A6F}" type="presOf" srcId="{0F4AF73D-A383-44EB-9AC3-DFD3883D3BCE}" destId="{E67E47BD-98FF-4C5B-B84B-7E943D8E49D6}" srcOrd="1" destOrd="0" presId="urn:microsoft.com/office/officeart/2009/3/layout/HorizontalOrganizationChart"/>
    <dgm:cxn modelId="{9B5989A7-8C04-4AC9-A1C3-B343BB8617BD}" type="presParOf" srcId="{CAEA374B-711E-4047-A6C8-EFC8E8AB336C}" destId="{C5D39FFC-9BA5-47EB-ACF9-AA21D2E86C35}" srcOrd="0" destOrd="0" presId="urn:microsoft.com/office/officeart/2009/3/layout/HorizontalOrganizationChart"/>
    <dgm:cxn modelId="{BEF6D5B0-0B34-4ED6-B4ED-035FA37EAC6D}" type="presParOf" srcId="{C5D39FFC-9BA5-47EB-ACF9-AA21D2E86C35}" destId="{E36B8FC2-622A-417E-8B5B-AFF1EE5E91DC}" srcOrd="0" destOrd="0" presId="urn:microsoft.com/office/officeart/2009/3/layout/HorizontalOrganizationChart"/>
    <dgm:cxn modelId="{709A4941-A045-45E6-913D-0EEFFDCD3245}" type="presParOf" srcId="{E36B8FC2-622A-417E-8B5B-AFF1EE5E91DC}" destId="{04D05399-871A-4AFD-A08D-9AAA102E6FF2}" srcOrd="0" destOrd="0" presId="urn:microsoft.com/office/officeart/2009/3/layout/HorizontalOrganizationChart"/>
    <dgm:cxn modelId="{D06C0582-BCA3-4CB3-8B5D-839EDDF65D97}" type="presParOf" srcId="{E36B8FC2-622A-417E-8B5B-AFF1EE5E91DC}" destId="{CEE9E0DD-5CEA-4507-B336-4499E894A06F}" srcOrd="1" destOrd="0" presId="urn:microsoft.com/office/officeart/2009/3/layout/HorizontalOrganizationChart"/>
    <dgm:cxn modelId="{3A54116A-5610-4F2F-BD91-7AAFA709B197}" type="presParOf" srcId="{C5D39FFC-9BA5-47EB-ACF9-AA21D2E86C35}" destId="{BC18D818-5EFE-4C30-8741-A56F88A2EECC}" srcOrd="1" destOrd="0" presId="urn:microsoft.com/office/officeart/2009/3/layout/HorizontalOrganizationChart"/>
    <dgm:cxn modelId="{5AB32DA3-39C6-45D6-9AB6-C9C6A2D9A2E0}" type="presParOf" srcId="{BC18D818-5EFE-4C30-8741-A56F88A2EECC}" destId="{76DCCC2F-3C17-4C1A-86FD-73216B024565}" srcOrd="0" destOrd="0" presId="urn:microsoft.com/office/officeart/2009/3/layout/HorizontalOrganizationChart"/>
    <dgm:cxn modelId="{33CE61B3-4BE1-42FD-AA27-A6CAF8C795F2}" type="presParOf" srcId="{BC18D818-5EFE-4C30-8741-A56F88A2EECC}" destId="{0216C24A-4E8E-49A1-B5E2-F320E8E4BF5F}" srcOrd="1" destOrd="0" presId="urn:microsoft.com/office/officeart/2009/3/layout/HorizontalOrganizationChart"/>
    <dgm:cxn modelId="{A1DC1D8A-AD7D-4944-B129-D2BB75361A1C}" type="presParOf" srcId="{0216C24A-4E8E-49A1-B5E2-F320E8E4BF5F}" destId="{8310D10C-723D-4534-B466-3901E8A4F283}" srcOrd="0" destOrd="0" presId="urn:microsoft.com/office/officeart/2009/3/layout/HorizontalOrganizationChart"/>
    <dgm:cxn modelId="{9C04973B-2F94-48B3-9C55-E7B77671C34E}" type="presParOf" srcId="{8310D10C-723D-4534-B466-3901E8A4F283}" destId="{18A06D49-0B2A-4A2A-A79A-9E0415272A19}" srcOrd="0" destOrd="0" presId="urn:microsoft.com/office/officeart/2009/3/layout/HorizontalOrganizationChart"/>
    <dgm:cxn modelId="{67F1FB60-768E-4B0D-B3D6-B7D559B50C4B}" type="presParOf" srcId="{8310D10C-723D-4534-B466-3901E8A4F283}" destId="{2A4C5498-BF34-4697-A886-A5D535D4011C}" srcOrd="1" destOrd="0" presId="urn:microsoft.com/office/officeart/2009/3/layout/HorizontalOrganizationChart"/>
    <dgm:cxn modelId="{743387A9-820C-4A61-ABDA-39BE411B79C6}" type="presParOf" srcId="{0216C24A-4E8E-49A1-B5E2-F320E8E4BF5F}" destId="{7243CDBE-5AF2-40D1-9C5F-66C0D4F9DA58}" srcOrd="1" destOrd="0" presId="urn:microsoft.com/office/officeart/2009/3/layout/HorizontalOrganizationChart"/>
    <dgm:cxn modelId="{73B0B5AF-02C0-4105-813D-7415437A4D91}" type="presParOf" srcId="{7243CDBE-5AF2-40D1-9C5F-66C0D4F9DA58}" destId="{E7D9759D-22D2-46D8-9D75-9896A2F5A197}" srcOrd="0" destOrd="0" presId="urn:microsoft.com/office/officeart/2009/3/layout/HorizontalOrganizationChart"/>
    <dgm:cxn modelId="{F8BD9591-9B28-40F3-BA3F-01C2AEE6C044}" type="presParOf" srcId="{7243CDBE-5AF2-40D1-9C5F-66C0D4F9DA58}" destId="{5AA5797A-4B57-4100-99E2-56B2DC88A07C}" srcOrd="1" destOrd="0" presId="urn:microsoft.com/office/officeart/2009/3/layout/HorizontalOrganizationChart"/>
    <dgm:cxn modelId="{2D86C509-597F-4B09-AAFC-BF215205A0C0}" type="presParOf" srcId="{5AA5797A-4B57-4100-99E2-56B2DC88A07C}" destId="{558AFE5F-B307-4856-9FB2-99D37E6AA9B9}" srcOrd="0" destOrd="0" presId="urn:microsoft.com/office/officeart/2009/3/layout/HorizontalOrganizationChart"/>
    <dgm:cxn modelId="{B331C02B-8D6A-49BB-A02B-74AB9452151E}" type="presParOf" srcId="{558AFE5F-B307-4856-9FB2-99D37E6AA9B9}" destId="{49E5838E-3D6B-43F4-92BE-CC06A9B78906}" srcOrd="0" destOrd="0" presId="urn:microsoft.com/office/officeart/2009/3/layout/HorizontalOrganizationChart"/>
    <dgm:cxn modelId="{469E8B5C-E040-4AB1-B24A-2790526BB694}" type="presParOf" srcId="{558AFE5F-B307-4856-9FB2-99D37E6AA9B9}" destId="{4DC1A271-755F-43D8-9826-FD3234E03EF4}" srcOrd="1" destOrd="0" presId="urn:microsoft.com/office/officeart/2009/3/layout/HorizontalOrganizationChart"/>
    <dgm:cxn modelId="{E098CFEF-BAEC-467C-8390-8708D9F834D0}" type="presParOf" srcId="{5AA5797A-4B57-4100-99E2-56B2DC88A07C}" destId="{39E83C9C-B5F8-432C-BECE-710D79B4A72D}" srcOrd="1" destOrd="0" presId="urn:microsoft.com/office/officeart/2009/3/layout/HorizontalOrganizationChart"/>
    <dgm:cxn modelId="{B59BA98F-576B-413C-BA2C-0F679C6669B4}" type="presParOf" srcId="{5AA5797A-4B57-4100-99E2-56B2DC88A07C}" destId="{F572CA1E-BB58-4E6E-99F8-D05426916576}" srcOrd="2" destOrd="0" presId="urn:microsoft.com/office/officeart/2009/3/layout/HorizontalOrganizationChart"/>
    <dgm:cxn modelId="{FA1A0DDD-CEAE-4336-B429-A3AFD49E2C3E}" type="presParOf" srcId="{7243CDBE-5AF2-40D1-9C5F-66C0D4F9DA58}" destId="{0B2B2FB1-E1E9-4473-AF0C-6E13896D6AB9}" srcOrd="2" destOrd="0" presId="urn:microsoft.com/office/officeart/2009/3/layout/HorizontalOrganizationChart"/>
    <dgm:cxn modelId="{171D6CD8-6C02-47E1-BE52-42D2EBF7E089}" type="presParOf" srcId="{7243CDBE-5AF2-40D1-9C5F-66C0D4F9DA58}" destId="{7CF3E2C7-F6E4-4557-9F41-B44FDF0FE358}" srcOrd="3" destOrd="0" presId="urn:microsoft.com/office/officeart/2009/3/layout/HorizontalOrganizationChart"/>
    <dgm:cxn modelId="{DF14D298-BF42-488D-A922-D3B7F05C2D25}" type="presParOf" srcId="{7CF3E2C7-F6E4-4557-9F41-B44FDF0FE358}" destId="{09D381CE-20B4-4D5C-A0DE-768F3CA9CDB7}" srcOrd="0" destOrd="0" presId="urn:microsoft.com/office/officeart/2009/3/layout/HorizontalOrganizationChart"/>
    <dgm:cxn modelId="{4D60ECB5-87AD-4D87-9905-590C8492817E}" type="presParOf" srcId="{09D381CE-20B4-4D5C-A0DE-768F3CA9CDB7}" destId="{BC8837EC-EC27-4A87-AD41-646F252B34B6}" srcOrd="0" destOrd="0" presId="urn:microsoft.com/office/officeart/2009/3/layout/HorizontalOrganizationChart"/>
    <dgm:cxn modelId="{6D398344-10AC-46B7-898B-9F01BA3D2729}" type="presParOf" srcId="{09D381CE-20B4-4D5C-A0DE-768F3CA9CDB7}" destId="{7F0D090C-E37B-478F-9DB2-2FAEF17C825A}" srcOrd="1" destOrd="0" presId="urn:microsoft.com/office/officeart/2009/3/layout/HorizontalOrganizationChart"/>
    <dgm:cxn modelId="{3D779252-C71D-44DE-97ED-3A76EFDF9C69}" type="presParOf" srcId="{7CF3E2C7-F6E4-4557-9F41-B44FDF0FE358}" destId="{FBDF9C9D-AD1C-45EC-A1BD-743C1BF929CA}" srcOrd="1" destOrd="0" presId="urn:microsoft.com/office/officeart/2009/3/layout/HorizontalOrganizationChart"/>
    <dgm:cxn modelId="{213CFDF6-B98A-49CA-BC1E-DDA91B83BE44}" type="presParOf" srcId="{7CF3E2C7-F6E4-4557-9F41-B44FDF0FE358}" destId="{017F5C02-F4E1-4975-8378-3632BDDFF9F2}" srcOrd="2" destOrd="0" presId="urn:microsoft.com/office/officeart/2009/3/layout/HorizontalOrganizationChart"/>
    <dgm:cxn modelId="{1AA05313-3331-4137-88AA-DFF9012C1E9A}" type="presParOf" srcId="{0216C24A-4E8E-49A1-B5E2-F320E8E4BF5F}" destId="{9610B038-A77D-43E6-8743-B6609CC7C7F0}" srcOrd="2" destOrd="0" presId="urn:microsoft.com/office/officeart/2009/3/layout/HorizontalOrganizationChart"/>
    <dgm:cxn modelId="{68B05712-7644-4666-9FD6-6A278068C918}" type="presParOf" srcId="{BC18D818-5EFE-4C30-8741-A56F88A2EECC}" destId="{E0394F6D-F403-4359-AB6D-DF8E9659C556}" srcOrd="2" destOrd="0" presId="urn:microsoft.com/office/officeart/2009/3/layout/HorizontalOrganizationChart"/>
    <dgm:cxn modelId="{07C2CC3C-EE9F-41C2-8E02-8510FD1312FB}" type="presParOf" srcId="{BC18D818-5EFE-4C30-8741-A56F88A2EECC}" destId="{303E75E0-9A7E-4326-97BE-EE16A0EF90B0}" srcOrd="3" destOrd="0" presId="urn:microsoft.com/office/officeart/2009/3/layout/HorizontalOrganizationChart"/>
    <dgm:cxn modelId="{AA4AC33F-6CB1-40D5-A902-58EEFA0EE020}" type="presParOf" srcId="{303E75E0-9A7E-4326-97BE-EE16A0EF90B0}" destId="{7104BAFA-254E-4B83-A2E9-2412DC63FB70}" srcOrd="0" destOrd="0" presId="urn:microsoft.com/office/officeart/2009/3/layout/HorizontalOrganizationChart"/>
    <dgm:cxn modelId="{788C9AAE-B70B-413A-870C-DC78D5BFA59B}" type="presParOf" srcId="{7104BAFA-254E-4B83-A2E9-2412DC63FB70}" destId="{194F362D-5DD3-4541-9F78-F7C25C2DB194}" srcOrd="0" destOrd="0" presId="urn:microsoft.com/office/officeart/2009/3/layout/HorizontalOrganizationChart"/>
    <dgm:cxn modelId="{2487E39A-0B1C-4177-A164-9563EA040841}" type="presParOf" srcId="{7104BAFA-254E-4B83-A2E9-2412DC63FB70}" destId="{E67E47BD-98FF-4C5B-B84B-7E943D8E49D6}" srcOrd="1" destOrd="0" presId="urn:microsoft.com/office/officeart/2009/3/layout/HorizontalOrganizationChart"/>
    <dgm:cxn modelId="{AC4237E9-28A5-4F98-8CE0-841E7AB0654A}" type="presParOf" srcId="{303E75E0-9A7E-4326-97BE-EE16A0EF90B0}" destId="{890490E3-E21D-4903-98F4-0FACDA225C9F}" srcOrd="1" destOrd="0" presId="urn:microsoft.com/office/officeart/2009/3/layout/HorizontalOrganizationChart"/>
    <dgm:cxn modelId="{7D6B07DA-D8F6-4670-825B-60A8B269D465}" type="presParOf" srcId="{890490E3-E21D-4903-98F4-0FACDA225C9F}" destId="{1490AAD7-14EE-40A4-9257-B38156023D02}" srcOrd="0" destOrd="0" presId="urn:microsoft.com/office/officeart/2009/3/layout/HorizontalOrganizationChart"/>
    <dgm:cxn modelId="{53DA7831-500B-4D05-90E5-3959DCD3B36D}" type="presParOf" srcId="{890490E3-E21D-4903-98F4-0FACDA225C9F}" destId="{8F7B9158-436A-48A0-8FC1-1D12CDE25B9C}" srcOrd="1" destOrd="0" presId="urn:microsoft.com/office/officeart/2009/3/layout/HorizontalOrganizationChart"/>
    <dgm:cxn modelId="{F790A541-0163-4080-8238-65F0CB8F843D}" type="presParOf" srcId="{8F7B9158-436A-48A0-8FC1-1D12CDE25B9C}" destId="{497A6104-934C-44AD-8846-A158105B709D}" srcOrd="0" destOrd="0" presId="urn:microsoft.com/office/officeart/2009/3/layout/HorizontalOrganizationChart"/>
    <dgm:cxn modelId="{CD8DDF69-E925-4743-AF1F-A9623C86094A}" type="presParOf" srcId="{497A6104-934C-44AD-8846-A158105B709D}" destId="{6A9168E1-A35A-4D7C-88F6-096BA53A57B2}" srcOrd="0" destOrd="0" presId="urn:microsoft.com/office/officeart/2009/3/layout/HorizontalOrganizationChart"/>
    <dgm:cxn modelId="{92EB91C8-9488-49C3-8133-C943F2059652}" type="presParOf" srcId="{497A6104-934C-44AD-8846-A158105B709D}" destId="{7EDC6A82-8BD6-4402-A752-5030BDDD6E6C}" srcOrd="1" destOrd="0" presId="urn:microsoft.com/office/officeart/2009/3/layout/HorizontalOrganizationChart"/>
    <dgm:cxn modelId="{2E0C8CED-76CE-4DA3-8700-34E443D0AF1A}" type="presParOf" srcId="{8F7B9158-436A-48A0-8FC1-1D12CDE25B9C}" destId="{1AB9D392-7DD0-42DA-B127-2D18CF8EC89A}" srcOrd="1" destOrd="0" presId="urn:microsoft.com/office/officeart/2009/3/layout/HorizontalOrganizationChart"/>
    <dgm:cxn modelId="{A1B265D9-4E6E-4DAB-8663-4D36F3221929}" type="presParOf" srcId="{8F7B9158-436A-48A0-8FC1-1D12CDE25B9C}" destId="{0878178A-26AB-4F7C-9BCD-B697E5E81886}" srcOrd="2" destOrd="0" presId="urn:microsoft.com/office/officeart/2009/3/layout/HorizontalOrganizationChart"/>
    <dgm:cxn modelId="{6EC99CE1-ED11-4EA5-B89E-214B7F47A206}" type="presParOf" srcId="{890490E3-E21D-4903-98F4-0FACDA225C9F}" destId="{D56979AC-AC9F-4502-B793-EEC2F495C0E3}" srcOrd="2" destOrd="0" presId="urn:microsoft.com/office/officeart/2009/3/layout/HorizontalOrganizationChart"/>
    <dgm:cxn modelId="{5964B0B4-34AD-4A26-BE38-F42176F6A7DD}" type="presParOf" srcId="{890490E3-E21D-4903-98F4-0FACDA225C9F}" destId="{7443EE0D-117F-40EA-A800-E94BEA7D9348}" srcOrd="3" destOrd="0" presId="urn:microsoft.com/office/officeart/2009/3/layout/HorizontalOrganizationChart"/>
    <dgm:cxn modelId="{D77E74AB-7125-443F-9A18-1971736E765C}" type="presParOf" srcId="{7443EE0D-117F-40EA-A800-E94BEA7D9348}" destId="{A69D3C8F-5527-4EA1-BACC-9E0CFACF6611}" srcOrd="0" destOrd="0" presId="urn:microsoft.com/office/officeart/2009/3/layout/HorizontalOrganizationChart"/>
    <dgm:cxn modelId="{AEE63032-44B0-4D4E-991F-87FD6909C678}" type="presParOf" srcId="{A69D3C8F-5527-4EA1-BACC-9E0CFACF6611}" destId="{BC6210B7-440C-4F8F-A051-2B432FD13497}" srcOrd="0" destOrd="0" presId="urn:microsoft.com/office/officeart/2009/3/layout/HorizontalOrganizationChart"/>
    <dgm:cxn modelId="{31C1F137-7BF6-41F7-B27D-525C89226152}" type="presParOf" srcId="{A69D3C8F-5527-4EA1-BACC-9E0CFACF6611}" destId="{D12603F0-F28E-4B25-81E3-500D98C928FE}" srcOrd="1" destOrd="0" presId="urn:microsoft.com/office/officeart/2009/3/layout/HorizontalOrganizationChart"/>
    <dgm:cxn modelId="{77489A45-BA97-42D7-98B0-A15B24ED6D16}" type="presParOf" srcId="{7443EE0D-117F-40EA-A800-E94BEA7D9348}" destId="{D5C66546-F957-4BFF-99B8-3DD3B8E0615D}" srcOrd="1" destOrd="0" presId="urn:microsoft.com/office/officeart/2009/3/layout/HorizontalOrganizationChart"/>
    <dgm:cxn modelId="{BF08D22F-B308-433C-89CD-B62D76784C14}" type="presParOf" srcId="{7443EE0D-117F-40EA-A800-E94BEA7D9348}" destId="{8B5E4306-DDD2-4387-AE4A-BD3CA7205CCE}" srcOrd="2" destOrd="0" presId="urn:microsoft.com/office/officeart/2009/3/layout/HorizontalOrganizationChart"/>
    <dgm:cxn modelId="{9F81EF80-B1F4-4D07-8987-83AA010AAFAF}" type="presParOf" srcId="{303E75E0-9A7E-4326-97BE-EE16A0EF90B0}" destId="{CEE9493A-C655-4EF0-B9EE-EAA1E6092F7C}" srcOrd="2" destOrd="0" presId="urn:microsoft.com/office/officeart/2009/3/layout/HorizontalOrganizationChart"/>
    <dgm:cxn modelId="{80DF4AB2-CF9D-4979-9059-C84BE093A09E}" type="presParOf" srcId="{BC18D818-5EFE-4C30-8741-A56F88A2EECC}" destId="{EC3C88E4-4C47-4465-8B3A-124B16D353A0}" srcOrd="4" destOrd="0" presId="urn:microsoft.com/office/officeart/2009/3/layout/HorizontalOrganizationChart"/>
    <dgm:cxn modelId="{A4C9F828-42A0-41E1-A379-803931BD4128}" type="presParOf" srcId="{BC18D818-5EFE-4C30-8741-A56F88A2EECC}" destId="{192236B6-4FF2-4A00-9C98-26A4ACC13595}" srcOrd="5" destOrd="0" presId="urn:microsoft.com/office/officeart/2009/3/layout/HorizontalOrganizationChart"/>
    <dgm:cxn modelId="{11BB818C-C2F7-46B9-9086-64DC9CC33816}" type="presParOf" srcId="{192236B6-4FF2-4A00-9C98-26A4ACC13595}" destId="{DF926708-B56A-4D66-A110-AF05AA66E171}" srcOrd="0" destOrd="0" presId="urn:microsoft.com/office/officeart/2009/3/layout/HorizontalOrganizationChart"/>
    <dgm:cxn modelId="{A307B251-8DC2-42FB-B877-E12180CE24E5}" type="presParOf" srcId="{DF926708-B56A-4D66-A110-AF05AA66E171}" destId="{6E957E9E-0BBB-4AE8-ACED-D9CBD5B67608}" srcOrd="0" destOrd="0" presId="urn:microsoft.com/office/officeart/2009/3/layout/HorizontalOrganizationChart"/>
    <dgm:cxn modelId="{115BD835-7315-4A2F-BA1C-BBAEDF0EEC79}" type="presParOf" srcId="{DF926708-B56A-4D66-A110-AF05AA66E171}" destId="{84019434-B686-4825-BAD5-9ED0E37B6B31}" srcOrd="1" destOrd="0" presId="urn:microsoft.com/office/officeart/2009/3/layout/HorizontalOrganizationChart"/>
    <dgm:cxn modelId="{8557BF42-F724-4F21-B564-C196C8BF2280}" type="presParOf" srcId="{192236B6-4FF2-4A00-9C98-26A4ACC13595}" destId="{845C0193-ED3D-4335-A75B-8A203034A931}" srcOrd="1" destOrd="0" presId="urn:microsoft.com/office/officeart/2009/3/layout/HorizontalOrganizationChart"/>
    <dgm:cxn modelId="{75042E41-6607-46B9-BED8-AD3C51AAB7C0}" type="presParOf" srcId="{845C0193-ED3D-4335-A75B-8A203034A931}" destId="{AC8B8903-0F67-4573-90C6-732525AD4112}" srcOrd="0" destOrd="0" presId="urn:microsoft.com/office/officeart/2009/3/layout/HorizontalOrganizationChart"/>
    <dgm:cxn modelId="{1EC50C10-83D4-4FD4-8081-C25DECC49106}" type="presParOf" srcId="{845C0193-ED3D-4335-A75B-8A203034A931}" destId="{8B88A30F-515E-43A1-B977-535F0D38B4D2}" srcOrd="1" destOrd="0" presId="urn:microsoft.com/office/officeart/2009/3/layout/HorizontalOrganizationChart"/>
    <dgm:cxn modelId="{9D3FBBB5-31A2-45DA-81B9-79D158BEF79B}" type="presParOf" srcId="{8B88A30F-515E-43A1-B977-535F0D38B4D2}" destId="{BDC61369-9906-4855-A5A7-642AE8FFE9C9}" srcOrd="0" destOrd="0" presId="urn:microsoft.com/office/officeart/2009/3/layout/HorizontalOrganizationChart"/>
    <dgm:cxn modelId="{11ECFB64-DA9F-4988-A5D4-970294AAEFA7}" type="presParOf" srcId="{BDC61369-9906-4855-A5A7-642AE8FFE9C9}" destId="{36671F08-EB28-4C99-9B31-2C9BCEAF30A0}" srcOrd="0" destOrd="0" presId="urn:microsoft.com/office/officeart/2009/3/layout/HorizontalOrganizationChart"/>
    <dgm:cxn modelId="{0266C518-AC82-4585-BCB4-9681AE823600}" type="presParOf" srcId="{BDC61369-9906-4855-A5A7-642AE8FFE9C9}" destId="{A30C2BEA-8C0B-4168-A57D-F56E2E329B96}" srcOrd="1" destOrd="0" presId="urn:microsoft.com/office/officeart/2009/3/layout/HorizontalOrganizationChart"/>
    <dgm:cxn modelId="{2F6F6706-C8B1-462C-B015-7E46AA88B50E}" type="presParOf" srcId="{8B88A30F-515E-43A1-B977-535F0D38B4D2}" destId="{0AA25F4C-A2AC-437F-9E99-9D6096D8AACE}" srcOrd="1" destOrd="0" presId="urn:microsoft.com/office/officeart/2009/3/layout/HorizontalOrganizationChart"/>
    <dgm:cxn modelId="{B215A87B-9F48-41A0-93A8-6CA7C2FB92FF}" type="presParOf" srcId="{8B88A30F-515E-43A1-B977-535F0D38B4D2}" destId="{8F2D3A82-18E9-4F75-9BE7-E6B7AC37F1FC}" srcOrd="2" destOrd="0" presId="urn:microsoft.com/office/officeart/2009/3/layout/HorizontalOrganizationChart"/>
    <dgm:cxn modelId="{775830A5-5BDA-462D-A5F8-4694B7281B65}" type="presParOf" srcId="{845C0193-ED3D-4335-A75B-8A203034A931}" destId="{E689BA8D-E60B-4B38-B80A-862FE6C598DD}" srcOrd="2" destOrd="0" presId="urn:microsoft.com/office/officeart/2009/3/layout/HorizontalOrganizationChart"/>
    <dgm:cxn modelId="{73E81EF1-06D4-4C1B-8E77-D32F8997BEF6}" type="presParOf" srcId="{845C0193-ED3D-4335-A75B-8A203034A931}" destId="{DD8889F1-1B83-4A17-83B1-098CC590A8FF}" srcOrd="3" destOrd="0" presId="urn:microsoft.com/office/officeart/2009/3/layout/HorizontalOrganizationChart"/>
    <dgm:cxn modelId="{01632B9E-36E6-49FC-971E-38E550EA84D6}" type="presParOf" srcId="{DD8889F1-1B83-4A17-83B1-098CC590A8FF}" destId="{3C7CB0F1-7D54-4AB6-A1C0-06767C75EAD2}" srcOrd="0" destOrd="0" presId="urn:microsoft.com/office/officeart/2009/3/layout/HorizontalOrganizationChart"/>
    <dgm:cxn modelId="{84CE8696-83E0-4FEE-A8F7-33237F135331}" type="presParOf" srcId="{3C7CB0F1-7D54-4AB6-A1C0-06767C75EAD2}" destId="{FEB51D64-F89B-4E71-88B8-F3A943C6B4F9}" srcOrd="0" destOrd="0" presId="urn:microsoft.com/office/officeart/2009/3/layout/HorizontalOrganizationChart"/>
    <dgm:cxn modelId="{9188A49B-0F5F-4E14-8085-210DA08F4022}" type="presParOf" srcId="{3C7CB0F1-7D54-4AB6-A1C0-06767C75EAD2}" destId="{35D0D9FB-9661-4C42-A344-D5A36F8B2BF4}" srcOrd="1" destOrd="0" presId="urn:microsoft.com/office/officeart/2009/3/layout/HorizontalOrganizationChart"/>
    <dgm:cxn modelId="{7D750C5B-CDBD-49B9-9E55-376B36E65D15}" type="presParOf" srcId="{DD8889F1-1B83-4A17-83B1-098CC590A8FF}" destId="{1996E6E4-CF1B-4EA8-8E9E-7956AA02E955}" srcOrd="1" destOrd="0" presId="urn:microsoft.com/office/officeart/2009/3/layout/HorizontalOrganizationChart"/>
    <dgm:cxn modelId="{942963BA-AF7B-42C8-BC77-ADAEF2A688EA}" type="presParOf" srcId="{DD8889F1-1B83-4A17-83B1-098CC590A8FF}" destId="{13C00287-570F-4988-BE45-D6227C117675}" srcOrd="2" destOrd="0" presId="urn:microsoft.com/office/officeart/2009/3/layout/HorizontalOrganizationChart"/>
    <dgm:cxn modelId="{F26F318A-AEA8-498B-AFF8-5ABD5C87F949}" type="presParOf" srcId="{845C0193-ED3D-4335-A75B-8A203034A931}" destId="{013E44F6-9F0B-4118-885D-F8C8726CAFF0}" srcOrd="4" destOrd="0" presId="urn:microsoft.com/office/officeart/2009/3/layout/HorizontalOrganizationChart"/>
    <dgm:cxn modelId="{503E70EF-FC4C-472D-B11C-65E62B869C8B}" type="presParOf" srcId="{845C0193-ED3D-4335-A75B-8A203034A931}" destId="{1BDDE751-28C3-4374-8836-0DFF0B772BF6}" srcOrd="5" destOrd="0" presId="urn:microsoft.com/office/officeart/2009/3/layout/HorizontalOrganizationChart"/>
    <dgm:cxn modelId="{6628405C-F961-45F5-90C2-B6945D82812D}" type="presParOf" srcId="{1BDDE751-28C3-4374-8836-0DFF0B772BF6}" destId="{CC4E3155-82E5-433F-8161-501FFD363BB4}" srcOrd="0" destOrd="0" presId="urn:microsoft.com/office/officeart/2009/3/layout/HorizontalOrganizationChart"/>
    <dgm:cxn modelId="{B5ECBCD4-1654-4C54-BCC0-5B60827E603E}" type="presParOf" srcId="{CC4E3155-82E5-433F-8161-501FFD363BB4}" destId="{05B2C78E-9768-49E7-970B-A360D90EBEEC}" srcOrd="0" destOrd="0" presId="urn:microsoft.com/office/officeart/2009/3/layout/HorizontalOrganizationChart"/>
    <dgm:cxn modelId="{4046300B-A435-4E29-B4CB-8B69175C116B}" type="presParOf" srcId="{CC4E3155-82E5-433F-8161-501FFD363BB4}" destId="{159C622E-C441-4834-8520-B917A5F55F7B}" srcOrd="1" destOrd="0" presId="urn:microsoft.com/office/officeart/2009/3/layout/HorizontalOrganizationChart"/>
    <dgm:cxn modelId="{AA067B1A-44C0-4231-93F0-B28296CD35DC}" type="presParOf" srcId="{1BDDE751-28C3-4374-8836-0DFF0B772BF6}" destId="{A622DA3F-8B89-443A-8D43-7B27A14F4973}" srcOrd="1" destOrd="0" presId="urn:microsoft.com/office/officeart/2009/3/layout/HorizontalOrganizationChart"/>
    <dgm:cxn modelId="{B742C242-3776-4825-BDF5-573A5EEED978}" type="presParOf" srcId="{1BDDE751-28C3-4374-8836-0DFF0B772BF6}" destId="{79DD7510-73E9-43AD-94FC-7078AD24861D}" srcOrd="2" destOrd="0" presId="urn:microsoft.com/office/officeart/2009/3/layout/HorizontalOrganizationChart"/>
    <dgm:cxn modelId="{EC61ED11-98D2-4082-8DFD-72BF8D210F83}" type="presParOf" srcId="{192236B6-4FF2-4A00-9C98-26A4ACC13595}" destId="{58F6C971-1CE7-410B-8BB7-FFCE3CA884C2}" srcOrd="2" destOrd="0" presId="urn:microsoft.com/office/officeart/2009/3/layout/HorizontalOrganizationChart"/>
    <dgm:cxn modelId="{95F623CD-88BB-4970-A866-FC736BC8E1DB}" type="presParOf" srcId="{C5D39FFC-9BA5-47EB-ACF9-AA21D2E86C35}" destId="{CA5C1B69-9B7D-4604-8E75-FDCB3AD3B993}"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E44F6-9F0B-4118-885D-F8C8726CAFF0}">
      <dsp:nvSpPr>
        <dsp:cNvPr id="0" name=""/>
        <dsp:cNvSpPr/>
      </dsp:nvSpPr>
      <dsp:spPr>
        <a:xfrm>
          <a:off x="3209383" y="3074658"/>
          <a:ext cx="301136" cy="619029"/>
        </a:xfrm>
        <a:custGeom>
          <a:avLst/>
          <a:gdLst/>
          <a:ahLst/>
          <a:cxnLst/>
          <a:rect l="0" t="0" r="0" b="0"/>
          <a:pathLst>
            <a:path>
              <a:moveTo>
                <a:pt x="0" y="0"/>
              </a:moveTo>
              <a:lnTo>
                <a:pt x="150568" y="0"/>
              </a:lnTo>
              <a:lnTo>
                <a:pt x="150568" y="619029"/>
              </a:lnTo>
              <a:lnTo>
                <a:pt x="301136" y="61902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89BA8D-E60B-4B38-B80A-862FE6C598DD}">
      <dsp:nvSpPr>
        <dsp:cNvPr id="0" name=""/>
        <dsp:cNvSpPr/>
      </dsp:nvSpPr>
      <dsp:spPr>
        <a:xfrm>
          <a:off x="3209383" y="2917373"/>
          <a:ext cx="301136" cy="157285"/>
        </a:xfrm>
        <a:custGeom>
          <a:avLst/>
          <a:gdLst/>
          <a:ahLst/>
          <a:cxnLst/>
          <a:rect l="0" t="0" r="0" b="0"/>
          <a:pathLst>
            <a:path>
              <a:moveTo>
                <a:pt x="0" y="157285"/>
              </a:moveTo>
              <a:lnTo>
                <a:pt x="150568" y="157285"/>
              </a:lnTo>
              <a:lnTo>
                <a:pt x="150568" y="0"/>
              </a:lnTo>
              <a:lnTo>
                <a:pt x="301136"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8B8903-0F67-4573-90C6-732525AD4112}">
      <dsp:nvSpPr>
        <dsp:cNvPr id="0" name=""/>
        <dsp:cNvSpPr/>
      </dsp:nvSpPr>
      <dsp:spPr>
        <a:xfrm>
          <a:off x="3209383" y="2298344"/>
          <a:ext cx="301136" cy="776314"/>
        </a:xfrm>
        <a:custGeom>
          <a:avLst/>
          <a:gdLst/>
          <a:ahLst/>
          <a:cxnLst/>
          <a:rect l="0" t="0" r="0" b="0"/>
          <a:pathLst>
            <a:path>
              <a:moveTo>
                <a:pt x="0" y="776314"/>
              </a:moveTo>
              <a:lnTo>
                <a:pt x="150568" y="776314"/>
              </a:lnTo>
              <a:lnTo>
                <a:pt x="150568" y="0"/>
              </a:lnTo>
              <a:lnTo>
                <a:pt x="301136"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3C88E4-4C47-4465-8B3A-124B16D353A0}">
      <dsp:nvSpPr>
        <dsp:cNvPr id="0" name=""/>
        <dsp:cNvSpPr/>
      </dsp:nvSpPr>
      <dsp:spPr>
        <a:xfrm>
          <a:off x="1616068" y="1787604"/>
          <a:ext cx="301136" cy="1287053"/>
        </a:xfrm>
        <a:custGeom>
          <a:avLst/>
          <a:gdLst/>
          <a:ahLst/>
          <a:cxnLst/>
          <a:rect l="0" t="0" r="0" b="0"/>
          <a:pathLst>
            <a:path>
              <a:moveTo>
                <a:pt x="0" y="0"/>
              </a:moveTo>
              <a:lnTo>
                <a:pt x="150568" y="0"/>
              </a:lnTo>
              <a:lnTo>
                <a:pt x="150568" y="1287053"/>
              </a:lnTo>
              <a:lnTo>
                <a:pt x="301136" y="1287053"/>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6979AC-AC9F-4502-B793-EEC2F495C0E3}">
      <dsp:nvSpPr>
        <dsp:cNvPr id="0" name=""/>
        <dsp:cNvSpPr/>
      </dsp:nvSpPr>
      <dsp:spPr>
        <a:xfrm>
          <a:off x="3209383" y="1566447"/>
          <a:ext cx="301136" cy="251532"/>
        </a:xfrm>
        <a:custGeom>
          <a:avLst/>
          <a:gdLst/>
          <a:ahLst/>
          <a:cxnLst/>
          <a:rect l="0" t="0" r="0" b="0"/>
          <a:pathLst>
            <a:path>
              <a:moveTo>
                <a:pt x="0" y="0"/>
              </a:moveTo>
              <a:lnTo>
                <a:pt x="150568" y="0"/>
              </a:lnTo>
              <a:lnTo>
                <a:pt x="150568" y="251532"/>
              </a:lnTo>
              <a:lnTo>
                <a:pt x="301136" y="25153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90AAD7-14EE-40A4-9257-B38156023D02}">
      <dsp:nvSpPr>
        <dsp:cNvPr id="0" name=""/>
        <dsp:cNvSpPr/>
      </dsp:nvSpPr>
      <dsp:spPr>
        <a:xfrm>
          <a:off x="3209383" y="1335178"/>
          <a:ext cx="301136" cy="231269"/>
        </a:xfrm>
        <a:custGeom>
          <a:avLst/>
          <a:gdLst/>
          <a:ahLst/>
          <a:cxnLst/>
          <a:rect l="0" t="0" r="0" b="0"/>
          <a:pathLst>
            <a:path>
              <a:moveTo>
                <a:pt x="0" y="231269"/>
              </a:moveTo>
              <a:lnTo>
                <a:pt x="150568" y="231269"/>
              </a:lnTo>
              <a:lnTo>
                <a:pt x="150568" y="0"/>
              </a:lnTo>
              <a:lnTo>
                <a:pt x="301136"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394F6D-F403-4359-AB6D-DF8E9659C556}">
      <dsp:nvSpPr>
        <dsp:cNvPr id="0" name=""/>
        <dsp:cNvSpPr/>
      </dsp:nvSpPr>
      <dsp:spPr>
        <a:xfrm>
          <a:off x="1616068" y="1566447"/>
          <a:ext cx="301136" cy="221157"/>
        </a:xfrm>
        <a:custGeom>
          <a:avLst/>
          <a:gdLst/>
          <a:ahLst/>
          <a:cxnLst/>
          <a:rect l="0" t="0" r="0" b="0"/>
          <a:pathLst>
            <a:path>
              <a:moveTo>
                <a:pt x="0" y="221157"/>
              </a:moveTo>
              <a:lnTo>
                <a:pt x="150568" y="221157"/>
              </a:lnTo>
              <a:lnTo>
                <a:pt x="150568" y="0"/>
              </a:lnTo>
              <a:lnTo>
                <a:pt x="30113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2B2FB1-E1E9-4473-AF0C-6E13896D6AB9}">
      <dsp:nvSpPr>
        <dsp:cNvPr id="0" name=""/>
        <dsp:cNvSpPr/>
      </dsp:nvSpPr>
      <dsp:spPr>
        <a:xfrm>
          <a:off x="3209383" y="494990"/>
          <a:ext cx="301136" cy="323722"/>
        </a:xfrm>
        <a:custGeom>
          <a:avLst/>
          <a:gdLst/>
          <a:ahLst/>
          <a:cxnLst/>
          <a:rect l="0" t="0" r="0" b="0"/>
          <a:pathLst>
            <a:path>
              <a:moveTo>
                <a:pt x="0" y="0"/>
              </a:moveTo>
              <a:lnTo>
                <a:pt x="150568" y="0"/>
              </a:lnTo>
              <a:lnTo>
                <a:pt x="150568" y="323722"/>
              </a:lnTo>
              <a:lnTo>
                <a:pt x="301136" y="32372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D9759D-22D2-46D8-9D75-9896A2F5A197}">
      <dsp:nvSpPr>
        <dsp:cNvPr id="0" name=""/>
        <dsp:cNvSpPr/>
      </dsp:nvSpPr>
      <dsp:spPr>
        <a:xfrm>
          <a:off x="3209383" y="230056"/>
          <a:ext cx="301136" cy="264933"/>
        </a:xfrm>
        <a:custGeom>
          <a:avLst/>
          <a:gdLst/>
          <a:ahLst/>
          <a:cxnLst/>
          <a:rect l="0" t="0" r="0" b="0"/>
          <a:pathLst>
            <a:path>
              <a:moveTo>
                <a:pt x="0" y="264933"/>
              </a:moveTo>
              <a:lnTo>
                <a:pt x="150568" y="264933"/>
              </a:lnTo>
              <a:lnTo>
                <a:pt x="150568" y="0"/>
              </a:lnTo>
              <a:lnTo>
                <a:pt x="301136"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DCCC2F-3C17-4C1A-86FD-73216B024565}">
      <dsp:nvSpPr>
        <dsp:cNvPr id="0" name=""/>
        <dsp:cNvSpPr/>
      </dsp:nvSpPr>
      <dsp:spPr>
        <a:xfrm>
          <a:off x="1616068" y="494990"/>
          <a:ext cx="301136" cy="1292614"/>
        </a:xfrm>
        <a:custGeom>
          <a:avLst/>
          <a:gdLst/>
          <a:ahLst/>
          <a:cxnLst/>
          <a:rect l="0" t="0" r="0" b="0"/>
          <a:pathLst>
            <a:path>
              <a:moveTo>
                <a:pt x="0" y="1292614"/>
              </a:moveTo>
              <a:lnTo>
                <a:pt x="150568" y="1292614"/>
              </a:lnTo>
              <a:lnTo>
                <a:pt x="150568" y="0"/>
              </a:lnTo>
              <a:lnTo>
                <a:pt x="30113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D05399-871A-4AFD-A08D-9AAA102E6FF2}">
      <dsp:nvSpPr>
        <dsp:cNvPr id="0" name=""/>
        <dsp:cNvSpPr/>
      </dsp:nvSpPr>
      <dsp:spPr>
        <a:xfrm>
          <a:off x="761396" y="1638799"/>
          <a:ext cx="854671" cy="29761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宋体" panose="02010600030101010101" pitchFamily="2" charset="-122"/>
              <a:ea typeface="宋体" panose="02010600030101010101" pitchFamily="2" charset="-122"/>
            </a:rPr>
            <a:t>入门知识</a:t>
          </a:r>
        </a:p>
      </dsp:txBody>
      <dsp:txXfrm>
        <a:off x="761396" y="1638799"/>
        <a:ext cx="854671" cy="297611"/>
      </dsp:txXfrm>
    </dsp:sp>
    <dsp:sp modelId="{18A06D49-0B2A-4A2A-A79A-9E0415272A19}">
      <dsp:nvSpPr>
        <dsp:cNvPr id="0" name=""/>
        <dsp:cNvSpPr/>
      </dsp:nvSpPr>
      <dsp:spPr>
        <a:xfrm>
          <a:off x="1917205" y="285820"/>
          <a:ext cx="1292178" cy="41833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宋体" panose="02010600030101010101" pitchFamily="2" charset="-122"/>
              <a:ea typeface="宋体" panose="02010600030101010101" pitchFamily="2" charset="-122"/>
            </a:rPr>
            <a:t>数据挖掘的概念</a:t>
          </a:r>
        </a:p>
      </dsp:txBody>
      <dsp:txXfrm>
        <a:off x="1917205" y="285820"/>
        <a:ext cx="1292178" cy="418338"/>
      </dsp:txXfrm>
    </dsp:sp>
    <dsp:sp modelId="{49E5838E-3D6B-43F4-92BE-CC06A9B78906}">
      <dsp:nvSpPr>
        <dsp:cNvPr id="0" name=""/>
        <dsp:cNvSpPr/>
      </dsp:nvSpPr>
      <dsp:spPr>
        <a:xfrm>
          <a:off x="3510520" y="439"/>
          <a:ext cx="1789295" cy="459233"/>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宋体" panose="02010600030101010101" pitchFamily="2" charset="-122"/>
              <a:ea typeface="宋体" panose="02010600030101010101" pitchFamily="2" charset="-122"/>
            </a:rPr>
            <a:t>数据挖掘的定义与现状</a:t>
          </a:r>
        </a:p>
      </dsp:txBody>
      <dsp:txXfrm>
        <a:off x="3510520" y="439"/>
        <a:ext cx="1789295" cy="459233"/>
      </dsp:txXfrm>
    </dsp:sp>
    <dsp:sp modelId="{BC8837EC-EC27-4A87-AD41-646F252B34B6}">
      <dsp:nvSpPr>
        <dsp:cNvPr id="0" name=""/>
        <dsp:cNvSpPr/>
      </dsp:nvSpPr>
      <dsp:spPr>
        <a:xfrm>
          <a:off x="3510520" y="647884"/>
          <a:ext cx="1789280" cy="34165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宋体" panose="02010600030101010101" pitchFamily="2" charset="-122"/>
              <a:ea typeface="宋体" panose="02010600030101010101" pitchFamily="2" charset="-122"/>
            </a:rPr>
            <a:t>常见数据挖掘算法</a:t>
          </a:r>
        </a:p>
      </dsp:txBody>
      <dsp:txXfrm>
        <a:off x="3510520" y="647884"/>
        <a:ext cx="1789280" cy="341656"/>
      </dsp:txXfrm>
    </dsp:sp>
    <dsp:sp modelId="{194F362D-5DD3-4541-9F78-F7C25C2DB194}">
      <dsp:nvSpPr>
        <dsp:cNvPr id="0" name=""/>
        <dsp:cNvSpPr/>
      </dsp:nvSpPr>
      <dsp:spPr>
        <a:xfrm>
          <a:off x="1917205" y="1351716"/>
          <a:ext cx="1292178" cy="42946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宋体" panose="02010600030101010101" pitchFamily="2" charset="-122"/>
              <a:ea typeface="宋体" panose="02010600030101010101" pitchFamily="2" charset="-122"/>
            </a:rPr>
            <a:t>金融数据挖掘</a:t>
          </a:r>
          <a:endParaRPr lang="en-US" altLang="zh-CN" sz="1100" kern="1200">
            <a:latin typeface="宋体" panose="02010600030101010101" pitchFamily="2" charset="-122"/>
            <a:ea typeface="宋体" panose="02010600030101010101" pitchFamily="2" charset="-122"/>
          </a:endParaRPr>
        </a:p>
        <a:p>
          <a:pPr marL="0" lvl="0" indent="0" algn="ctr" defTabSz="488950">
            <a:lnSpc>
              <a:spcPct val="90000"/>
            </a:lnSpc>
            <a:spcBef>
              <a:spcPct val="0"/>
            </a:spcBef>
            <a:spcAft>
              <a:spcPct val="35000"/>
            </a:spcAft>
            <a:buNone/>
          </a:pPr>
          <a:r>
            <a:rPr lang="zh-CN" altLang="en-US" sz="1100" kern="1200">
              <a:latin typeface="宋体" panose="02010600030101010101" pitchFamily="2" charset="-122"/>
              <a:ea typeface="宋体" panose="02010600030101010101" pitchFamily="2" charset="-122"/>
            </a:rPr>
            <a:t>的意义和应用</a:t>
          </a:r>
        </a:p>
      </dsp:txBody>
      <dsp:txXfrm>
        <a:off x="1917205" y="1351716"/>
        <a:ext cx="1292178" cy="429461"/>
      </dsp:txXfrm>
    </dsp:sp>
    <dsp:sp modelId="{6A9168E1-A35A-4D7C-88F6-096BA53A57B2}">
      <dsp:nvSpPr>
        <dsp:cNvPr id="0" name=""/>
        <dsp:cNvSpPr/>
      </dsp:nvSpPr>
      <dsp:spPr>
        <a:xfrm>
          <a:off x="3510520" y="1177750"/>
          <a:ext cx="1789280" cy="3148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宋体" panose="02010600030101010101" pitchFamily="2" charset="-122"/>
              <a:ea typeface="宋体" panose="02010600030101010101" pitchFamily="2" charset="-122"/>
              <a:cs typeface="Times New Roman" panose="02020603050405020304" pitchFamily="18" charset="0"/>
            </a:rPr>
            <a:t>意义</a:t>
          </a:r>
        </a:p>
      </dsp:txBody>
      <dsp:txXfrm>
        <a:off x="3510520" y="1177750"/>
        <a:ext cx="1789280" cy="314855"/>
      </dsp:txXfrm>
    </dsp:sp>
    <dsp:sp modelId="{BC6210B7-440C-4F8F-A051-2B432FD13497}">
      <dsp:nvSpPr>
        <dsp:cNvPr id="0" name=""/>
        <dsp:cNvSpPr/>
      </dsp:nvSpPr>
      <dsp:spPr>
        <a:xfrm>
          <a:off x="3510520" y="1680816"/>
          <a:ext cx="1789280" cy="2743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宋体" panose="02010600030101010101" pitchFamily="2" charset="-122"/>
              <a:ea typeface="宋体" panose="02010600030101010101" pitchFamily="2" charset="-122"/>
              <a:cs typeface="Times New Roman" panose="02020603050405020304" pitchFamily="18" charset="0"/>
            </a:rPr>
            <a:t>应用现状</a:t>
          </a:r>
        </a:p>
      </dsp:txBody>
      <dsp:txXfrm>
        <a:off x="3510520" y="1680816"/>
        <a:ext cx="1789280" cy="274327"/>
      </dsp:txXfrm>
    </dsp:sp>
    <dsp:sp modelId="{6E957E9E-0BBB-4AE8-ACED-D9CBD5B67608}">
      <dsp:nvSpPr>
        <dsp:cNvPr id="0" name=""/>
        <dsp:cNvSpPr/>
      </dsp:nvSpPr>
      <dsp:spPr>
        <a:xfrm>
          <a:off x="1917205" y="2859927"/>
          <a:ext cx="1292178" cy="42946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zh-CN" sz="1100" kern="1200">
              <a:latin typeface="宋体" panose="02010600030101010101" pitchFamily="2" charset="-122"/>
              <a:ea typeface="宋体" panose="02010600030101010101" pitchFamily="2" charset="-122"/>
            </a:rPr>
            <a:t>Python</a:t>
          </a:r>
        </a:p>
        <a:p>
          <a:pPr marL="0" lvl="0" indent="0" algn="ctr" defTabSz="488950">
            <a:lnSpc>
              <a:spcPct val="90000"/>
            </a:lnSpc>
            <a:spcBef>
              <a:spcPct val="0"/>
            </a:spcBef>
            <a:spcAft>
              <a:spcPct val="35000"/>
            </a:spcAft>
            <a:buNone/>
          </a:pPr>
          <a:r>
            <a:rPr lang="zh-CN" altLang="en-US" sz="1100" kern="1200">
              <a:latin typeface="宋体" panose="02010600030101010101" pitchFamily="2" charset="-122"/>
              <a:ea typeface="宋体" panose="02010600030101010101" pitchFamily="2" charset="-122"/>
            </a:rPr>
            <a:t>金融数据挖掘基础</a:t>
          </a:r>
        </a:p>
      </dsp:txBody>
      <dsp:txXfrm>
        <a:off x="1917205" y="2859927"/>
        <a:ext cx="1292178" cy="429461"/>
      </dsp:txXfrm>
    </dsp:sp>
    <dsp:sp modelId="{36671F08-EB28-4C99-9B31-2C9BCEAF30A0}">
      <dsp:nvSpPr>
        <dsp:cNvPr id="0" name=""/>
        <dsp:cNvSpPr/>
      </dsp:nvSpPr>
      <dsp:spPr>
        <a:xfrm>
          <a:off x="3510520" y="2143355"/>
          <a:ext cx="1789295" cy="30997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宋体" panose="02010600030101010101" pitchFamily="2" charset="-122"/>
              <a:ea typeface="宋体" panose="02010600030101010101" pitchFamily="2" charset="-122"/>
            </a:rPr>
            <a:t>关于</a:t>
          </a:r>
          <a:r>
            <a:rPr lang="en-US" altLang="zh-CN" sz="1100" kern="1200">
              <a:latin typeface="宋体" panose="02010600030101010101" pitchFamily="2" charset="-122"/>
              <a:ea typeface="宋体" panose="02010600030101010101" pitchFamily="2" charset="-122"/>
            </a:rPr>
            <a:t>Python</a:t>
          </a:r>
          <a:r>
            <a:rPr lang="zh-CN" altLang="en-US" sz="1100" kern="1200">
              <a:latin typeface="宋体" panose="02010600030101010101" pitchFamily="2" charset="-122"/>
              <a:ea typeface="宋体" panose="02010600030101010101" pitchFamily="2" charset="-122"/>
            </a:rPr>
            <a:t>语言</a:t>
          </a:r>
        </a:p>
      </dsp:txBody>
      <dsp:txXfrm>
        <a:off x="3510520" y="2143355"/>
        <a:ext cx="1789295" cy="309978"/>
      </dsp:txXfrm>
    </dsp:sp>
    <dsp:sp modelId="{FEB51D64-F89B-4E71-88B8-F3A943C6B4F9}">
      <dsp:nvSpPr>
        <dsp:cNvPr id="0" name=""/>
        <dsp:cNvSpPr/>
      </dsp:nvSpPr>
      <dsp:spPr>
        <a:xfrm>
          <a:off x="3510520" y="2641543"/>
          <a:ext cx="1789295" cy="551659"/>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zh-CN" sz="1100" kern="1200">
              <a:latin typeface="宋体" panose="02010600030101010101" pitchFamily="2" charset="-122"/>
              <a:ea typeface="宋体" panose="02010600030101010101" pitchFamily="2" charset="-122"/>
            </a:rPr>
            <a:t>Anaconda/Miniconda</a:t>
          </a:r>
          <a:r>
            <a:rPr lang="zh-CN" altLang="en-US" sz="1100" kern="1200">
              <a:latin typeface="宋体" panose="02010600030101010101" pitchFamily="2" charset="-122"/>
              <a:ea typeface="宋体" panose="02010600030101010101" pitchFamily="2" charset="-122"/>
            </a:rPr>
            <a:t>，</a:t>
          </a:r>
          <a:r>
            <a:rPr lang="en-US" altLang="zh-CN" sz="1100" kern="1200">
              <a:latin typeface="宋体" panose="02010600030101010101" pitchFamily="2" charset="-122"/>
              <a:ea typeface="宋体" panose="02010600030101010101" pitchFamily="2" charset="-122"/>
            </a:rPr>
            <a:t>Notebook</a:t>
          </a:r>
          <a:r>
            <a:rPr lang="zh-CN" altLang="en-US" sz="1100" kern="1200">
              <a:latin typeface="宋体" panose="02010600030101010101" pitchFamily="2" charset="-122"/>
              <a:ea typeface="宋体" panose="02010600030101010101" pitchFamily="2" charset="-122"/>
            </a:rPr>
            <a:t>、</a:t>
          </a:r>
          <a:r>
            <a:rPr lang="en-US" altLang="zh-CN" sz="1100" kern="1200">
              <a:latin typeface="宋体" panose="02010600030101010101" pitchFamily="2" charset="-122"/>
              <a:ea typeface="宋体" panose="02010600030101010101" pitchFamily="2" charset="-122"/>
            </a:rPr>
            <a:t>Spyder</a:t>
          </a:r>
          <a:r>
            <a:rPr lang="zh-CN" altLang="en-US" sz="1100" kern="1200">
              <a:latin typeface="宋体" panose="02010600030101010101" pitchFamily="2" charset="-122"/>
              <a:ea typeface="宋体" panose="02010600030101010101" pitchFamily="2" charset="-122"/>
            </a:rPr>
            <a:t>等</a:t>
          </a:r>
          <a:r>
            <a:rPr lang="en-US" altLang="zh-CN" sz="1100" kern="1200">
              <a:latin typeface="宋体" panose="02010600030101010101" pitchFamily="2" charset="-122"/>
              <a:ea typeface="宋体" panose="02010600030101010101" pitchFamily="2" charset="-122"/>
            </a:rPr>
            <a:t>Python</a:t>
          </a:r>
          <a:r>
            <a:rPr lang="zh-CN" altLang="en-US" sz="1100" kern="1200">
              <a:latin typeface="宋体" panose="02010600030101010101" pitchFamily="2" charset="-122"/>
              <a:ea typeface="宋体" panose="02010600030101010101" pitchFamily="2" charset="-122"/>
            </a:rPr>
            <a:t>集成开发环境</a:t>
          </a:r>
        </a:p>
      </dsp:txBody>
      <dsp:txXfrm>
        <a:off x="3510520" y="2641543"/>
        <a:ext cx="1789295" cy="551659"/>
      </dsp:txXfrm>
    </dsp:sp>
    <dsp:sp modelId="{05B2C78E-9768-49E7-970B-A360D90EBEEC}">
      <dsp:nvSpPr>
        <dsp:cNvPr id="0" name=""/>
        <dsp:cNvSpPr/>
      </dsp:nvSpPr>
      <dsp:spPr>
        <a:xfrm>
          <a:off x="3510520" y="3381413"/>
          <a:ext cx="1789295" cy="62454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altLang="zh-CN" sz="1100" kern="1200" baseline="0">
              <a:latin typeface="宋体" panose="02010600030101010101" pitchFamily="2" charset="-122"/>
              <a:ea typeface="宋体" panose="02010600030101010101" pitchFamily="2" charset="-122"/>
              <a:cs typeface="Times New Roman" panose="02020603050405020304" pitchFamily="18" charset="0"/>
            </a:rPr>
            <a:t>Numpy</a:t>
          </a:r>
          <a:r>
            <a:rPr lang="zh-CN" altLang="en-US" sz="1100" kern="1200" baseline="0">
              <a:latin typeface="宋体" panose="02010600030101010101" pitchFamily="2" charset="-122"/>
              <a:ea typeface="宋体" panose="02010600030101010101" pitchFamily="2" charset="-122"/>
              <a:cs typeface="Times New Roman" panose="02020603050405020304" pitchFamily="18" charset="0"/>
            </a:rPr>
            <a:t>、</a:t>
          </a:r>
          <a:r>
            <a:rPr lang="en-US" altLang="zh-CN" sz="1100" kern="1200" baseline="0">
              <a:latin typeface="宋体" panose="02010600030101010101" pitchFamily="2" charset="-122"/>
              <a:ea typeface="宋体" panose="02010600030101010101" pitchFamily="2" charset="-122"/>
              <a:cs typeface="Times New Roman" panose="02020603050405020304" pitchFamily="18" charset="0"/>
            </a:rPr>
            <a:t>Pandas</a:t>
          </a:r>
          <a:r>
            <a:rPr lang="zh-CN" altLang="en-US" sz="1100" kern="1200" baseline="0">
              <a:latin typeface="宋体" panose="02010600030101010101" pitchFamily="2" charset="-122"/>
              <a:ea typeface="宋体" panose="02010600030101010101" pitchFamily="2" charset="-122"/>
              <a:cs typeface="Times New Roman" panose="02020603050405020304" pitchFamily="18" charset="0"/>
            </a:rPr>
            <a:t>、</a:t>
          </a:r>
          <a:r>
            <a:rPr lang="en-US" altLang="zh-CN" sz="1100" kern="1200" baseline="0">
              <a:latin typeface="宋体" panose="02010600030101010101" pitchFamily="2" charset="-122"/>
              <a:ea typeface="宋体" panose="02010600030101010101" pitchFamily="2" charset="-122"/>
              <a:cs typeface="Times New Roman" panose="02020603050405020304" pitchFamily="18" charset="0"/>
            </a:rPr>
            <a:t>Scipy</a:t>
          </a:r>
          <a:r>
            <a:rPr lang="zh-CN" altLang="en-US" sz="1100" kern="1200" baseline="0">
              <a:latin typeface="宋体" panose="02010600030101010101" pitchFamily="2" charset="-122"/>
              <a:ea typeface="宋体" panose="02010600030101010101" pitchFamily="2" charset="-122"/>
              <a:cs typeface="Times New Roman" panose="02020603050405020304" pitchFamily="18" charset="0"/>
            </a:rPr>
            <a:t>、</a:t>
          </a:r>
          <a:r>
            <a:rPr lang="en-US" altLang="zh-CN" sz="1100" kern="1200" baseline="0">
              <a:latin typeface="宋体" panose="02010600030101010101" pitchFamily="2" charset="-122"/>
              <a:ea typeface="宋体" panose="02010600030101010101" pitchFamily="2" charset="-122"/>
              <a:cs typeface="Times New Roman" panose="02020603050405020304" pitchFamily="18" charset="0"/>
            </a:rPr>
            <a:t>Matplotlib</a:t>
          </a:r>
          <a:r>
            <a:rPr lang="zh-CN" altLang="en-US" sz="1100" kern="1200" baseline="0">
              <a:latin typeface="宋体" panose="02010600030101010101" pitchFamily="2" charset="-122"/>
              <a:ea typeface="宋体" panose="02010600030101010101" pitchFamily="2" charset="-122"/>
              <a:cs typeface="Times New Roman" panose="02020603050405020304" pitchFamily="18" charset="0"/>
            </a:rPr>
            <a:t>、</a:t>
          </a:r>
          <a:r>
            <a:rPr lang="en-US" altLang="zh-CN" sz="1100" kern="1200" baseline="0">
              <a:latin typeface="宋体" panose="02010600030101010101" pitchFamily="2" charset="-122"/>
              <a:ea typeface="宋体" panose="02010600030101010101" pitchFamily="2" charset="-122"/>
              <a:cs typeface="Times New Roman" panose="02020603050405020304" pitchFamily="18" charset="0"/>
            </a:rPr>
            <a:t> Scikit-Learn</a:t>
          </a:r>
          <a:r>
            <a:rPr lang="zh-CN" altLang="en-US" sz="1100" kern="1200" baseline="0">
              <a:latin typeface="宋体" panose="02010600030101010101" pitchFamily="2" charset="-122"/>
              <a:ea typeface="宋体" panose="02010600030101010101" pitchFamily="2" charset="-122"/>
              <a:cs typeface="Times New Roman" panose="02020603050405020304" pitchFamily="18" charset="0"/>
            </a:rPr>
            <a:t>等数据挖掘扩展包</a:t>
          </a:r>
          <a:endParaRPr lang="en-US" altLang="zh-CN" sz="1100" kern="1200" baseline="0">
            <a:latin typeface="宋体" panose="02010600030101010101" pitchFamily="2" charset="-122"/>
            <a:ea typeface="宋体" panose="02010600030101010101" pitchFamily="2" charset="-122"/>
            <a:cs typeface="Times New Roman" panose="02020603050405020304" pitchFamily="18" charset="0"/>
          </a:endParaRPr>
        </a:p>
      </dsp:txBody>
      <dsp:txXfrm>
        <a:off x="3510520" y="3381413"/>
        <a:ext cx="1789295" cy="624548"/>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2021/1/26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2021/1/26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3850" algn="l" rtl="0" eaLnBrk="0" fontAlgn="base" hangingPunct="0">
      <a:spcBef>
        <a:spcPct val="30000"/>
      </a:spcBef>
      <a:spcAft>
        <a:spcPct val="0"/>
      </a:spcAft>
      <a:defRPr sz="900" kern="1200">
        <a:solidFill>
          <a:schemeClr val="tx1"/>
        </a:solidFill>
        <a:latin typeface="+mn-lt"/>
        <a:ea typeface="+mn-ea"/>
        <a:cs typeface="+mn-cs"/>
      </a:defRPr>
    </a:lvl2pPr>
    <a:lvl3pPr marL="648970" algn="l" rtl="0" eaLnBrk="0" fontAlgn="base" hangingPunct="0">
      <a:spcBef>
        <a:spcPct val="30000"/>
      </a:spcBef>
      <a:spcAft>
        <a:spcPct val="0"/>
      </a:spcAft>
      <a:defRPr sz="900" kern="1200">
        <a:solidFill>
          <a:schemeClr val="tx1"/>
        </a:solidFill>
        <a:latin typeface="+mn-lt"/>
        <a:ea typeface="+mn-ea"/>
        <a:cs typeface="+mn-cs"/>
      </a:defRPr>
    </a:lvl3pPr>
    <a:lvl4pPr marL="974090" algn="l" rtl="0" eaLnBrk="0" fontAlgn="base" hangingPunct="0">
      <a:spcBef>
        <a:spcPct val="30000"/>
      </a:spcBef>
      <a:spcAft>
        <a:spcPct val="0"/>
      </a:spcAft>
      <a:defRPr sz="900" kern="1200">
        <a:solidFill>
          <a:schemeClr val="tx1"/>
        </a:solidFill>
        <a:latin typeface="+mn-lt"/>
        <a:ea typeface="+mn-ea"/>
        <a:cs typeface="+mn-cs"/>
      </a:defRPr>
    </a:lvl4pPr>
    <a:lvl5pPr marL="1299210" algn="l" rtl="0" eaLnBrk="0" fontAlgn="base" hangingPunct="0">
      <a:spcBef>
        <a:spcPct val="30000"/>
      </a:spcBef>
      <a:spcAft>
        <a:spcPct val="0"/>
      </a:spcAft>
      <a:defRPr sz="900" kern="1200">
        <a:solidFill>
          <a:schemeClr val="tx1"/>
        </a:solidFill>
        <a:latin typeface="+mn-lt"/>
        <a:ea typeface="+mn-ea"/>
        <a:cs typeface="+mn-cs"/>
      </a:defRPr>
    </a:lvl5pPr>
    <a:lvl6pPr marL="1625600" algn="l" defTabSz="650240" rtl="0" eaLnBrk="1" latinLnBrk="0" hangingPunct="1">
      <a:defRPr sz="900" kern="1200">
        <a:solidFill>
          <a:schemeClr val="tx1"/>
        </a:solidFill>
        <a:latin typeface="+mn-lt"/>
        <a:ea typeface="+mn-ea"/>
        <a:cs typeface="+mn-cs"/>
      </a:defRPr>
    </a:lvl6pPr>
    <a:lvl7pPr marL="1950720" algn="l" defTabSz="650240" rtl="0" eaLnBrk="1" latinLnBrk="0" hangingPunct="1">
      <a:defRPr sz="900" kern="1200">
        <a:solidFill>
          <a:schemeClr val="tx1"/>
        </a:solidFill>
        <a:latin typeface="+mn-lt"/>
        <a:ea typeface="+mn-ea"/>
        <a:cs typeface="+mn-cs"/>
      </a:defRPr>
    </a:lvl7pPr>
    <a:lvl8pPr marL="2275840" algn="l" defTabSz="650240" rtl="0" eaLnBrk="1" latinLnBrk="0" hangingPunct="1">
      <a:defRPr sz="900" kern="1200">
        <a:solidFill>
          <a:schemeClr val="tx1"/>
        </a:solidFill>
        <a:latin typeface="+mn-lt"/>
        <a:ea typeface="+mn-ea"/>
        <a:cs typeface="+mn-cs"/>
      </a:defRPr>
    </a:lvl8pPr>
    <a:lvl9pPr marL="2600960" algn="l" defTabSz="65024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078152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2369207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3550027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4284197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1020553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683582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4113480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2233373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1792841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1129289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3640657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29275296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3370299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2446126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2099018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950353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3414251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364843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66131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31638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1112941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3656475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文本框 32"/>
          <p:cNvSpPr txBox="1"/>
          <p:nvPr userDrawn="1"/>
        </p:nvSpPr>
        <p:spPr>
          <a:xfrm>
            <a:off x="265271" y="257678"/>
            <a:ext cx="2100583" cy="346251"/>
          </a:xfrm>
          <a:prstGeom prst="rect">
            <a:avLst/>
          </a:prstGeom>
          <a:noFill/>
        </p:spPr>
        <p:txBody>
          <a:bodyPr wrap="none" lIns="68584" tIns="34291" rIns="68584" bIns="34291" rtlCol="0">
            <a:spAutoFit/>
          </a:bodyPr>
          <a:lstStyle/>
          <a:p>
            <a:pPr algn="l" defTabSz="685783"/>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第一节 新零售概述</a:t>
            </a:r>
          </a:p>
        </p:txBody>
      </p:sp>
      <p:cxnSp>
        <p:nvCxnSpPr>
          <p:cNvPr id="7" name="直接连接符 6"/>
          <p:cNvCxnSpPr/>
          <p:nvPr/>
        </p:nvCxnSpPr>
        <p:spPr>
          <a:xfrm>
            <a:off x="269241" y="628015"/>
            <a:ext cx="2088000" cy="0"/>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文本框 32"/>
          <p:cNvSpPr txBox="1"/>
          <p:nvPr userDrawn="1"/>
        </p:nvSpPr>
        <p:spPr>
          <a:xfrm>
            <a:off x="265272" y="257678"/>
            <a:ext cx="2331416" cy="346251"/>
          </a:xfrm>
          <a:prstGeom prst="rect">
            <a:avLst/>
          </a:prstGeom>
          <a:noFill/>
        </p:spPr>
        <p:txBody>
          <a:bodyPr wrap="none" lIns="68584" tIns="34291" rIns="68584" bIns="34291" rtlCol="0">
            <a:spAutoFit/>
          </a:bodyPr>
          <a:lstStyle/>
          <a:p>
            <a:pPr algn="l" defTabSz="685783"/>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第二节 新零售的框架</a:t>
            </a:r>
          </a:p>
        </p:txBody>
      </p:sp>
      <p:cxnSp>
        <p:nvCxnSpPr>
          <p:cNvPr id="7" name="直接连接符 6"/>
          <p:cNvCxnSpPr/>
          <p:nvPr userDrawn="1"/>
        </p:nvCxnSpPr>
        <p:spPr>
          <a:xfrm>
            <a:off x="269239" y="628015"/>
            <a:ext cx="2340001" cy="0"/>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1">
          <a:blip r:embed="rId2">
            <a:alphaModFix amt="4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
        <p:nvSpPr>
          <p:cNvPr id="5" name="文本框 32"/>
          <p:cNvSpPr txBox="1"/>
          <p:nvPr userDrawn="1"/>
        </p:nvSpPr>
        <p:spPr>
          <a:xfrm>
            <a:off x="265272" y="257678"/>
            <a:ext cx="3485578" cy="346251"/>
          </a:xfrm>
          <a:prstGeom prst="rect">
            <a:avLst/>
          </a:prstGeom>
          <a:noFill/>
        </p:spPr>
        <p:txBody>
          <a:bodyPr wrap="none" lIns="68584" tIns="34291" rIns="68584" bIns="34291" rtlCol="0">
            <a:spAutoFit/>
          </a:bodyPr>
          <a:lstStyle/>
          <a:p>
            <a:pPr algn="l" defTabSz="685783"/>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第三节 </a:t>
            </a:r>
            <a:r>
              <a:rPr lang="en-US" altLang="zh-CN"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Python</a:t>
            </a:r>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金融数据挖掘基础</a:t>
            </a:r>
          </a:p>
        </p:txBody>
      </p:sp>
      <p:cxnSp>
        <p:nvCxnSpPr>
          <p:cNvPr id="7" name="直接连接符 6"/>
          <p:cNvCxnSpPr/>
          <p:nvPr userDrawn="1"/>
        </p:nvCxnSpPr>
        <p:spPr>
          <a:xfrm flipV="1">
            <a:off x="269240" y="603929"/>
            <a:ext cx="3481609" cy="24086"/>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文本框 32"/>
          <p:cNvSpPr txBox="1"/>
          <p:nvPr userDrawn="1"/>
        </p:nvSpPr>
        <p:spPr>
          <a:xfrm>
            <a:off x="265272" y="257678"/>
            <a:ext cx="2562248" cy="346251"/>
          </a:xfrm>
          <a:prstGeom prst="rect">
            <a:avLst/>
          </a:prstGeom>
          <a:noFill/>
        </p:spPr>
        <p:txBody>
          <a:bodyPr wrap="none" lIns="68584" tIns="34291" rIns="68584" bIns="34291" rtlCol="0">
            <a:spAutoFit/>
          </a:bodyPr>
          <a:lstStyle/>
          <a:p>
            <a:pPr algn="l" defTabSz="685783"/>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第一节 数据挖掘的概念</a:t>
            </a:r>
          </a:p>
        </p:txBody>
      </p:sp>
      <p:cxnSp>
        <p:nvCxnSpPr>
          <p:cNvPr id="7" name="直接连接符 6"/>
          <p:cNvCxnSpPr/>
          <p:nvPr/>
        </p:nvCxnSpPr>
        <p:spPr>
          <a:xfrm flipV="1">
            <a:off x="269240" y="603929"/>
            <a:ext cx="2558279" cy="24086"/>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文本框 32"/>
          <p:cNvSpPr txBox="1"/>
          <p:nvPr userDrawn="1"/>
        </p:nvSpPr>
        <p:spPr>
          <a:xfrm>
            <a:off x="265272" y="257678"/>
            <a:ext cx="3716410" cy="346251"/>
          </a:xfrm>
          <a:prstGeom prst="rect">
            <a:avLst/>
          </a:prstGeom>
          <a:noFill/>
        </p:spPr>
        <p:txBody>
          <a:bodyPr wrap="none" lIns="68584" tIns="34291" rIns="68584" bIns="34291" rtlCol="0">
            <a:spAutoFit/>
          </a:bodyPr>
          <a:lstStyle/>
          <a:p>
            <a:pPr algn="l" defTabSz="685783"/>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第二节 金融数据挖掘的意义和应用</a:t>
            </a:r>
          </a:p>
        </p:txBody>
      </p:sp>
      <p:cxnSp>
        <p:nvCxnSpPr>
          <p:cNvPr id="7" name="直接连接符 6"/>
          <p:cNvCxnSpPr/>
          <p:nvPr userDrawn="1"/>
        </p:nvCxnSpPr>
        <p:spPr>
          <a:xfrm flipV="1">
            <a:off x="269240" y="603929"/>
            <a:ext cx="3655482" cy="24086"/>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alphaModFix amt="5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Lst>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txStyles>
    <p:titleStyle>
      <a:lvl1pPr algn="l" defTabSz="650224"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56" indent="-162556" algn="l" defTabSz="650224" rtl="0" eaLnBrk="1" latinLnBrk="0" hangingPunct="1">
        <a:lnSpc>
          <a:spcPct val="90000"/>
        </a:lnSpc>
        <a:spcBef>
          <a:spcPts val="711"/>
        </a:spcBef>
        <a:buFont typeface="Arial" panose="020B0604020202020204" pitchFamily="34" charset="0"/>
        <a:buChar char="•"/>
        <a:defRPr sz="2000" kern="1200">
          <a:solidFill>
            <a:schemeClr val="tx1"/>
          </a:solidFill>
          <a:latin typeface="+mn-lt"/>
          <a:ea typeface="+mn-ea"/>
          <a:cs typeface="+mn-cs"/>
        </a:defRPr>
      </a:lvl1pPr>
      <a:lvl2pPr marL="487668" indent="-162556" algn="l" defTabSz="650224" rtl="0" eaLnBrk="1" latinLnBrk="0" hangingPunct="1">
        <a:lnSpc>
          <a:spcPct val="90000"/>
        </a:lnSpc>
        <a:spcBef>
          <a:spcPts val="355"/>
        </a:spcBef>
        <a:buFont typeface="Arial" panose="020B0604020202020204" pitchFamily="34" charset="0"/>
        <a:buChar char="•"/>
        <a:defRPr sz="1700" kern="1200">
          <a:solidFill>
            <a:schemeClr val="tx1"/>
          </a:solidFill>
          <a:latin typeface="+mn-lt"/>
          <a:ea typeface="+mn-ea"/>
          <a:cs typeface="+mn-cs"/>
        </a:defRPr>
      </a:lvl2pPr>
      <a:lvl3pPr marL="812780" indent="-162556" algn="l" defTabSz="650224" rtl="0" eaLnBrk="1" latinLnBrk="0" hangingPunct="1">
        <a:lnSpc>
          <a:spcPct val="90000"/>
        </a:lnSpc>
        <a:spcBef>
          <a:spcPts val="355"/>
        </a:spcBef>
        <a:buFont typeface="Arial" panose="020B0604020202020204" pitchFamily="34" charset="0"/>
        <a:buChar char="•"/>
        <a:defRPr sz="1400" kern="1200">
          <a:solidFill>
            <a:schemeClr val="tx1"/>
          </a:solidFill>
          <a:latin typeface="+mn-lt"/>
          <a:ea typeface="+mn-ea"/>
          <a:cs typeface="+mn-cs"/>
        </a:defRPr>
      </a:lvl3pPr>
      <a:lvl4pPr marL="1137892" indent="-162556" algn="l" defTabSz="650224"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4pPr>
      <a:lvl5pPr marL="1463003" indent="-162556" algn="l" defTabSz="650224"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5pPr>
      <a:lvl6pPr marL="1788115" indent="-162556" algn="l" defTabSz="650224"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6pPr>
      <a:lvl7pPr marL="2113227" indent="-162556" algn="l" defTabSz="650224"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7pPr>
      <a:lvl8pPr marL="2438339" indent="-162556" algn="l" defTabSz="650224"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8pPr>
      <a:lvl9pPr marL="2764086" indent="-162556" algn="l" defTabSz="650224"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24" rtl="0" eaLnBrk="1" latinLnBrk="0" hangingPunct="1">
        <a:defRPr sz="1300" kern="1200">
          <a:solidFill>
            <a:schemeClr val="tx1"/>
          </a:solidFill>
          <a:latin typeface="+mn-lt"/>
          <a:ea typeface="+mn-ea"/>
          <a:cs typeface="+mn-cs"/>
        </a:defRPr>
      </a:lvl1pPr>
      <a:lvl2pPr marL="325112" algn="l" defTabSz="650224" rtl="0" eaLnBrk="1" latinLnBrk="0" hangingPunct="1">
        <a:defRPr sz="1300" kern="1200">
          <a:solidFill>
            <a:schemeClr val="tx1"/>
          </a:solidFill>
          <a:latin typeface="+mn-lt"/>
          <a:ea typeface="+mn-ea"/>
          <a:cs typeface="+mn-cs"/>
        </a:defRPr>
      </a:lvl2pPr>
      <a:lvl3pPr marL="650224" algn="l" defTabSz="650224" rtl="0" eaLnBrk="1" latinLnBrk="0" hangingPunct="1">
        <a:defRPr sz="1300" kern="1200">
          <a:solidFill>
            <a:schemeClr val="tx1"/>
          </a:solidFill>
          <a:latin typeface="+mn-lt"/>
          <a:ea typeface="+mn-ea"/>
          <a:cs typeface="+mn-cs"/>
        </a:defRPr>
      </a:lvl3pPr>
      <a:lvl4pPr marL="975336" algn="l" defTabSz="650224" rtl="0" eaLnBrk="1" latinLnBrk="0" hangingPunct="1">
        <a:defRPr sz="1300" kern="1200">
          <a:solidFill>
            <a:schemeClr val="tx1"/>
          </a:solidFill>
          <a:latin typeface="+mn-lt"/>
          <a:ea typeface="+mn-ea"/>
          <a:cs typeface="+mn-cs"/>
        </a:defRPr>
      </a:lvl4pPr>
      <a:lvl5pPr marL="1300447" algn="l" defTabSz="650224" rtl="0" eaLnBrk="1" latinLnBrk="0" hangingPunct="1">
        <a:defRPr sz="1300" kern="1200">
          <a:solidFill>
            <a:schemeClr val="tx1"/>
          </a:solidFill>
          <a:latin typeface="+mn-lt"/>
          <a:ea typeface="+mn-ea"/>
          <a:cs typeface="+mn-cs"/>
        </a:defRPr>
      </a:lvl5pPr>
      <a:lvl6pPr marL="1625559" algn="l" defTabSz="650224" rtl="0" eaLnBrk="1" latinLnBrk="0" hangingPunct="1">
        <a:defRPr sz="1300" kern="1200">
          <a:solidFill>
            <a:schemeClr val="tx1"/>
          </a:solidFill>
          <a:latin typeface="+mn-lt"/>
          <a:ea typeface="+mn-ea"/>
          <a:cs typeface="+mn-cs"/>
        </a:defRPr>
      </a:lvl6pPr>
      <a:lvl7pPr marL="1950671" algn="l" defTabSz="650224" rtl="0" eaLnBrk="1" latinLnBrk="0" hangingPunct="1">
        <a:defRPr sz="1300" kern="1200">
          <a:solidFill>
            <a:schemeClr val="tx1"/>
          </a:solidFill>
          <a:latin typeface="+mn-lt"/>
          <a:ea typeface="+mn-ea"/>
          <a:cs typeface="+mn-cs"/>
        </a:defRPr>
      </a:lvl7pPr>
      <a:lvl8pPr marL="2275783" algn="l" defTabSz="650224" rtl="0" eaLnBrk="1" latinLnBrk="0" hangingPunct="1">
        <a:defRPr sz="1300" kern="1200">
          <a:solidFill>
            <a:schemeClr val="tx1"/>
          </a:solidFill>
          <a:latin typeface="+mn-lt"/>
          <a:ea typeface="+mn-ea"/>
          <a:cs typeface="+mn-cs"/>
        </a:defRPr>
      </a:lvl8pPr>
      <a:lvl9pPr marL="2601530" algn="l" defTabSz="650224"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alphaModFix amt="5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60" r:id="rId4"/>
    <p:sldLayoutId id="2147483661" r:id="rId5"/>
  </p:sldLayoutIdLst>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txStyles>
    <p:titleStyle>
      <a:lvl1pPr algn="l" defTabSz="650224"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56" indent="-162556" algn="l" defTabSz="650224" rtl="0" eaLnBrk="1" latinLnBrk="0" hangingPunct="1">
        <a:lnSpc>
          <a:spcPct val="90000"/>
        </a:lnSpc>
        <a:spcBef>
          <a:spcPts val="711"/>
        </a:spcBef>
        <a:buFont typeface="Arial" panose="020B0604020202020204" pitchFamily="34" charset="0"/>
        <a:buChar char="•"/>
        <a:defRPr sz="2000" kern="1200">
          <a:solidFill>
            <a:schemeClr val="tx1"/>
          </a:solidFill>
          <a:latin typeface="+mn-lt"/>
          <a:ea typeface="+mn-ea"/>
          <a:cs typeface="+mn-cs"/>
        </a:defRPr>
      </a:lvl1pPr>
      <a:lvl2pPr marL="487668" indent="-162556" algn="l" defTabSz="650224" rtl="0" eaLnBrk="1" latinLnBrk="0" hangingPunct="1">
        <a:lnSpc>
          <a:spcPct val="90000"/>
        </a:lnSpc>
        <a:spcBef>
          <a:spcPts val="355"/>
        </a:spcBef>
        <a:buFont typeface="Arial" panose="020B0604020202020204" pitchFamily="34" charset="0"/>
        <a:buChar char="•"/>
        <a:defRPr sz="1700" kern="1200">
          <a:solidFill>
            <a:schemeClr val="tx1"/>
          </a:solidFill>
          <a:latin typeface="+mn-lt"/>
          <a:ea typeface="+mn-ea"/>
          <a:cs typeface="+mn-cs"/>
        </a:defRPr>
      </a:lvl2pPr>
      <a:lvl3pPr marL="812780" indent="-162556" algn="l" defTabSz="650224" rtl="0" eaLnBrk="1" latinLnBrk="0" hangingPunct="1">
        <a:lnSpc>
          <a:spcPct val="90000"/>
        </a:lnSpc>
        <a:spcBef>
          <a:spcPts val="355"/>
        </a:spcBef>
        <a:buFont typeface="Arial" panose="020B0604020202020204" pitchFamily="34" charset="0"/>
        <a:buChar char="•"/>
        <a:defRPr sz="1400" kern="1200">
          <a:solidFill>
            <a:schemeClr val="tx1"/>
          </a:solidFill>
          <a:latin typeface="+mn-lt"/>
          <a:ea typeface="+mn-ea"/>
          <a:cs typeface="+mn-cs"/>
        </a:defRPr>
      </a:lvl3pPr>
      <a:lvl4pPr marL="1137892" indent="-162556" algn="l" defTabSz="650224"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4pPr>
      <a:lvl5pPr marL="1463003" indent="-162556" algn="l" defTabSz="650224"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5pPr>
      <a:lvl6pPr marL="1788115" indent="-162556" algn="l" defTabSz="650224"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6pPr>
      <a:lvl7pPr marL="2113227" indent="-162556" algn="l" defTabSz="650224"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7pPr>
      <a:lvl8pPr marL="2438339" indent="-162556" algn="l" defTabSz="650224"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8pPr>
      <a:lvl9pPr marL="2764086" indent="-162556" algn="l" defTabSz="650224"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24" rtl="0" eaLnBrk="1" latinLnBrk="0" hangingPunct="1">
        <a:defRPr sz="1300" kern="1200">
          <a:solidFill>
            <a:schemeClr val="tx1"/>
          </a:solidFill>
          <a:latin typeface="+mn-lt"/>
          <a:ea typeface="+mn-ea"/>
          <a:cs typeface="+mn-cs"/>
        </a:defRPr>
      </a:lvl1pPr>
      <a:lvl2pPr marL="325112" algn="l" defTabSz="650224" rtl="0" eaLnBrk="1" latinLnBrk="0" hangingPunct="1">
        <a:defRPr sz="1300" kern="1200">
          <a:solidFill>
            <a:schemeClr val="tx1"/>
          </a:solidFill>
          <a:latin typeface="+mn-lt"/>
          <a:ea typeface="+mn-ea"/>
          <a:cs typeface="+mn-cs"/>
        </a:defRPr>
      </a:lvl2pPr>
      <a:lvl3pPr marL="650224" algn="l" defTabSz="650224" rtl="0" eaLnBrk="1" latinLnBrk="0" hangingPunct="1">
        <a:defRPr sz="1300" kern="1200">
          <a:solidFill>
            <a:schemeClr val="tx1"/>
          </a:solidFill>
          <a:latin typeface="+mn-lt"/>
          <a:ea typeface="+mn-ea"/>
          <a:cs typeface="+mn-cs"/>
        </a:defRPr>
      </a:lvl3pPr>
      <a:lvl4pPr marL="975336" algn="l" defTabSz="650224" rtl="0" eaLnBrk="1" latinLnBrk="0" hangingPunct="1">
        <a:defRPr sz="1300" kern="1200">
          <a:solidFill>
            <a:schemeClr val="tx1"/>
          </a:solidFill>
          <a:latin typeface="+mn-lt"/>
          <a:ea typeface="+mn-ea"/>
          <a:cs typeface="+mn-cs"/>
        </a:defRPr>
      </a:lvl4pPr>
      <a:lvl5pPr marL="1300447" algn="l" defTabSz="650224" rtl="0" eaLnBrk="1" latinLnBrk="0" hangingPunct="1">
        <a:defRPr sz="1300" kern="1200">
          <a:solidFill>
            <a:schemeClr val="tx1"/>
          </a:solidFill>
          <a:latin typeface="+mn-lt"/>
          <a:ea typeface="+mn-ea"/>
          <a:cs typeface="+mn-cs"/>
        </a:defRPr>
      </a:lvl5pPr>
      <a:lvl6pPr marL="1625559" algn="l" defTabSz="650224" rtl="0" eaLnBrk="1" latinLnBrk="0" hangingPunct="1">
        <a:defRPr sz="1300" kern="1200">
          <a:solidFill>
            <a:schemeClr val="tx1"/>
          </a:solidFill>
          <a:latin typeface="+mn-lt"/>
          <a:ea typeface="+mn-ea"/>
          <a:cs typeface="+mn-cs"/>
        </a:defRPr>
      </a:lvl6pPr>
      <a:lvl7pPr marL="1950671" algn="l" defTabSz="650224" rtl="0" eaLnBrk="1" latinLnBrk="0" hangingPunct="1">
        <a:defRPr sz="1300" kern="1200">
          <a:solidFill>
            <a:schemeClr val="tx1"/>
          </a:solidFill>
          <a:latin typeface="+mn-lt"/>
          <a:ea typeface="+mn-ea"/>
          <a:cs typeface="+mn-cs"/>
        </a:defRPr>
      </a:lvl7pPr>
      <a:lvl8pPr marL="2275783" algn="l" defTabSz="650224" rtl="0" eaLnBrk="1" latinLnBrk="0" hangingPunct="1">
        <a:defRPr sz="1300" kern="1200">
          <a:solidFill>
            <a:schemeClr val="tx1"/>
          </a:solidFill>
          <a:latin typeface="+mn-lt"/>
          <a:ea typeface="+mn-ea"/>
          <a:cs typeface="+mn-cs"/>
        </a:defRPr>
      </a:lvl8pPr>
      <a:lvl9pPr marL="2601530" algn="l" defTabSz="650224"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hyperlink" Target="https://book.jd.com/writer/Micheling%20Kamber_1.html" TargetMode="External"/><Relationship Id="rId7" Type="http://schemas.openxmlformats.org/officeDocument/2006/relationships/hyperlink" Target="https://book.jd.com/publish/%E6%9C%BA%E6%A2%B0%E5%B7%A5%E4%B8%9A%E5%87%BA%E7%89%88%E7%A4%BE_1.html" TargetMode="External"/><Relationship Id="rId2" Type="http://schemas.openxmlformats.org/officeDocument/2006/relationships/hyperlink" Target="https://book.jd.com/writer/Jiawei%20Han_1.html" TargetMode="External"/><Relationship Id="rId1" Type="http://schemas.openxmlformats.org/officeDocument/2006/relationships/slideLayout" Target="../slideLayouts/slideLayout5.xml"/><Relationship Id="rId6" Type="http://schemas.openxmlformats.org/officeDocument/2006/relationships/hyperlink" Target="https://book.jd.com/writer/%E5%AD%9F%E5%B0%8F%E5%B3%B0_1.html" TargetMode="External"/><Relationship Id="rId5" Type="http://schemas.openxmlformats.org/officeDocument/2006/relationships/hyperlink" Target="https://book.jd.com/writer/%E8%8C%83%E6%98%8E_1.html" TargetMode="External"/><Relationship Id="rId4" Type="http://schemas.openxmlformats.org/officeDocument/2006/relationships/hyperlink" Target="https://book.jd.com/writer/Jian%20Pei_1.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hyperlink" Target="https://book.jd.com/writer/%E6%96%AF%E5%9D%A6%E5%B7%B4%E8%B5%AB_1.html" TargetMode="External"/><Relationship Id="rId7" Type="http://schemas.openxmlformats.org/officeDocument/2006/relationships/hyperlink" Target="https://book.jd.com/publish/%E4%BA%BA%E6%B0%91%E9%82%AE%E7%94%B5%E5%87%BA%E7%89%88%E7%A4%BE_1.html" TargetMode="External"/><Relationship Id="rId2" Type="http://schemas.openxmlformats.org/officeDocument/2006/relationships/hyperlink" Target="https://book.jd.com/writer/%E9%99%88%E5%B0%81%E8%83%BD_1.html" TargetMode="External"/><Relationship Id="rId1" Type="http://schemas.openxmlformats.org/officeDocument/2006/relationships/slideLayout" Target="../slideLayouts/slideLayout5.xml"/><Relationship Id="rId6" Type="http://schemas.openxmlformats.org/officeDocument/2006/relationships/hyperlink" Target="https://book.jd.com/writer/%E8%8C%83%E5%AE%8F%E5%BB%BA_1.html" TargetMode="External"/><Relationship Id="rId5" Type="http://schemas.openxmlformats.org/officeDocument/2006/relationships/hyperlink" Target="https://book.jd.com/writer/%E8%8C%83%E6%98%8E_1.html" TargetMode="External"/><Relationship Id="rId4" Type="http://schemas.openxmlformats.org/officeDocument/2006/relationships/hyperlink" Target="https://book.jd.com/writer/%E5%BA%93%E7%8E%9B%E5%B0%94_1.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book.jd.com/publish/%E6%B8%85%E5%8D%8E%E5%A4%A7%E5%AD%A6%E5%87%BA%E7%89%88%E7%A4%BE_1.html" TargetMode="External"/><Relationship Id="rId2" Type="http://schemas.openxmlformats.org/officeDocument/2006/relationships/hyperlink" Target="https://book.jd.com/writer/%E6%9D%8E%E8%88%AA_1.html" TargetMode="External"/><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hyperlink" Target="https://conda.io/miniconda.html"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microsoft.com/office/2007/relationships/hdphoto" Target="../media/hdphoto2.wdp"/></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scikit-learn.org/stable/"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book.jd.com/writer/%E9%A9%AC%E5%85%8B%C2%B7%E5%8D%A2%E8%8C%A8_1.html" TargetMode="External"/><Relationship Id="rId7" Type="http://schemas.openxmlformats.org/officeDocument/2006/relationships/hyperlink" Target="https://book.jd.com/publish/%E6%9C%BA%E6%A2%B0%E5%B7%A5%E4%B8%9A%E5%87%BA%E7%89%88%E7%A4%BE_1.html" TargetMode="External"/><Relationship Id="rId2" Type="http://schemas.openxmlformats.org/officeDocument/2006/relationships/image" Target="../media/image5.jpeg"/><Relationship Id="rId1" Type="http://schemas.openxmlformats.org/officeDocument/2006/relationships/slideLayout" Target="../slideLayouts/slideLayout5.xml"/><Relationship Id="rId6" Type="http://schemas.openxmlformats.org/officeDocument/2006/relationships/hyperlink" Target="https://book.jd.com/writer/%E6%9E%97%E6%98%8E_1.html" TargetMode="External"/><Relationship Id="rId5" Type="http://schemas.openxmlformats.org/officeDocument/2006/relationships/hyperlink" Target="https://book.jd.com/writer/%E7%A7%A6%E9%B9%A4_1.html" TargetMode="External"/><Relationship Id="rId4" Type="http://schemas.openxmlformats.org/officeDocument/2006/relationships/hyperlink" Target="https://book.jd.com/writer/Mark%20Lutz_1.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hyperlink" Target="https://book.jd.com/writer/%E5%85%8B%E9%87%8C%E6%96%AF%E9%98%BF%E5%B0%94%E6%9C%AC_1.html" TargetMode="External"/><Relationship Id="rId2" Type="http://schemas.openxmlformats.org/officeDocument/2006/relationships/hyperlink" Target="https://book.jd.com/writer/ChrisAlbon_1.html" TargetMode="External"/><Relationship Id="rId1" Type="http://schemas.openxmlformats.org/officeDocument/2006/relationships/slideLayout" Target="../slideLayouts/slideLayout5.xml"/><Relationship Id="rId6" Type="http://schemas.openxmlformats.org/officeDocument/2006/relationships/image" Target="../media/image6.jpeg"/><Relationship Id="rId5" Type="http://schemas.openxmlformats.org/officeDocument/2006/relationships/hyperlink" Target="https://book.jd.com/publish/%E7%94%B5%E5%AD%90%E5%B7%A5%E4%B8%9A%E5%87%BA%E7%89%88%E7%A4%BE_1.html" TargetMode="External"/><Relationship Id="rId4" Type="http://schemas.openxmlformats.org/officeDocument/2006/relationships/hyperlink" Target="https://book.jd.com/writer/%E9%9F%A9%E6%85%A7%E6%98%8C_1.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book.jd.com/publish/%E4%B8%9C%E5%8D%97%E5%A4%A7%E5%AD%A6_1.html" TargetMode="External"/><Relationship Id="rId2" Type="http://schemas.openxmlformats.org/officeDocument/2006/relationships/hyperlink" Target="https://book.jd.com/writer/%E5%A5%A5%E9%9B%B7%E5%88%A9%E5%AE%89%C2%B7%E5%90%89%E7%BF%81_1.html" TargetMode="Externa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0.jpeg"/><Relationship Id="rId5" Type="http://schemas.openxmlformats.org/officeDocument/2006/relationships/image" Target="../media/image9.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0176A43-42C1-4F1F-8834-C2232DB43CB1}"/>
              </a:ext>
            </a:extLst>
          </p:cNvPr>
          <p:cNvSpPr txBox="1"/>
          <p:nvPr/>
        </p:nvSpPr>
        <p:spPr>
          <a:xfrm>
            <a:off x="4572794" y="1412865"/>
            <a:ext cx="4464496" cy="2585323"/>
          </a:xfrm>
          <a:prstGeom prst="rect">
            <a:avLst/>
          </a:prstGeom>
          <a:noFill/>
        </p:spPr>
        <p:txBody>
          <a:bodyPr wrap="square" rtlCol="0">
            <a:spAutoFit/>
          </a:bodyPr>
          <a:lstStyle/>
          <a:p>
            <a:pPr algn="l"/>
            <a:r>
              <a:rPr lang="zh-CN" altLang="en-US" b="1" dirty="0">
                <a:solidFill>
                  <a:srgbClr val="666666"/>
                </a:solidFill>
                <a:effectLst/>
                <a:latin typeface="Arial" panose="020B0604020202020204" pitchFamily="34" charset="0"/>
              </a:rPr>
              <a:t>数据挖掘 概念与技术（原书第</a:t>
            </a:r>
            <a:r>
              <a:rPr lang="en-US" altLang="zh-CN" b="1" dirty="0">
                <a:solidFill>
                  <a:srgbClr val="666666"/>
                </a:solidFill>
                <a:effectLst/>
                <a:latin typeface="Arial" panose="020B0604020202020204" pitchFamily="34" charset="0"/>
              </a:rPr>
              <a:t>3</a:t>
            </a:r>
            <a:r>
              <a:rPr lang="zh-CN" altLang="en-US" b="1" dirty="0">
                <a:solidFill>
                  <a:srgbClr val="666666"/>
                </a:solidFill>
                <a:effectLst/>
                <a:latin typeface="Arial" panose="020B0604020202020204" pitchFamily="34" charset="0"/>
              </a:rPr>
              <a:t>版）</a:t>
            </a:r>
            <a:endParaRPr lang="en-US" altLang="zh-CN" b="1" dirty="0">
              <a:solidFill>
                <a:srgbClr val="666666"/>
              </a:solidFill>
              <a:effectLst/>
              <a:latin typeface="Arial" panose="020B0604020202020204" pitchFamily="34" charset="0"/>
            </a:endParaRPr>
          </a:p>
          <a:p>
            <a:pPr algn="l"/>
            <a:r>
              <a:rPr lang="zh-CN" altLang="en-US" b="1" dirty="0">
                <a:solidFill>
                  <a:srgbClr val="666666"/>
                </a:solidFill>
                <a:effectLst/>
                <a:latin typeface="Arial" panose="020B0604020202020204" pitchFamily="34" charset="0"/>
              </a:rPr>
              <a:t> </a:t>
            </a:r>
            <a:r>
              <a:rPr lang="en-US" altLang="zh-CN" b="1" dirty="0">
                <a:solidFill>
                  <a:srgbClr val="666666"/>
                </a:solidFill>
                <a:effectLst/>
                <a:latin typeface="Arial" panose="020B0604020202020204" pitchFamily="34" charset="0"/>
              </a:rPr>
              <a:t>[Data Mining Concepts and Techniques Third Edition]</a:t>
            </a:r>
          </a:p>
          <a:p>
            <a:pPr algn="l"/>
            <a:r>
              <a:rPr lang="en-US" altLang="zh-CN" b="0" i="0" dirty="0">
                <a:solidFill>
                  <a:srgbClr val="666666"/>
                </a:solidFill>
                <a:effectLst/>
                <a:latin typeface="tahoma" panose="020B0604030504040204" pitchFamily="34" charset="0"/>
              </a:rPr>
              <a:t>[</a:t>
            </a:r>
            <a:r>
              <a:rPr lang="zh-CN" altLang="en-US" b="0" i="0" dirty="0">
                <a:solidFill>
                  <a:srgbClr val="666666"/>
                </a:solidFill>
                <a:effectLst/>
                <a:latin typeface="tahoma" panose="020B0604030504040204" pitchFamily="34" charset="0"/>
              </a:rPr>
              <a:t>美</a:t>
            </a:r>
            <a:r>
              <a:rPr lang="en-US" altLang="zh-CN" b="0" i="0" dirty="0">
                <a:solidFill>
                  <a:srgbClr val="666666"/>
                </a:solidFill>
                <a:effectLst/>
                <a:latin typeface="tahoma" panose="020B0604030504040204" pitchFamily="34" charset="0"/>
              </a:rPr>
              <a:t>] </a:t>
            </a:r>
            <a:r>
              <a:rPr lang="en-US" altLang="zh-CN" b="0" i="0" u="none" strike="noStrike" dirty="0">
                <a:solidFill>
                  <a:srgbClr val="005AA0"/>
                </a:solidFill>
                <a:effectLst/>
                <a:latin typeface="tahoma" panose="020B0604030504040204" pitchFamily="34" charset="0"/>
                <a:hlinkClick r:id="rId2"/>
              </a:rPr>
              <a:t>Jiawei Han</a:t>
            </a:r>
            <a:r>
              <a:rPr lang="zh-CN" altLang="en-US" b="0" i="0" dirty="0">
                <a:solidFill>
                  <a:srgbClr val="666666"/>
                </a:solidFill>
                <a:effectLst/>
                <a:latin typeface="tahoma" panose="020B0604030504040204" pitchFamily="34" charset="0"/>
              </a:rPr>
              <a:t>，</a:t>
            </a:r>
            <a:r>
              <a:rPr lang="en-US" altLang="zh-CN" b="0" i="0" dirty="0">
                <a:solidFill>
                  <a:srgbClr val="666666"/>
                </a:solidFill>
                <a:effectLst/>
                <a:latin typeface="tahoma" panose="020B0604030504040204" pitchFamily="34" charset="0"/>
              </a:rPr>
              <a:t>[</a:t>
            </a:r>
            <a:r>
              <a:rPr lang="zh-CN" altLang="en-US" b="0" i="0" dirty="0">
                <a:solidFill>
                  <a:srgbClr val="666666"/>
                </a:solidFill>
                <a:effectLst/>
                <a:latin typeface="tahoma" panose="020B0604030504040204" pitchFamily="34" charset="0"/>
              </a:rPr>
              <a:t>美</a:t>
            </a:r>
            <a:r>
              <a:rPr lang="en-US" altLang="zh-CN" b="0" i="0" dirty="0">
                <a:solidFill>
                  <a:srgbClr val="666666"/>
                </a:solidFill>
                <a:effectLst/>
                <a:latin typeface="tahoma" panose="020B0604030504040204" pitchFamily="34" charset="0"/>
              </a:rPr>
              <a:t>] </a:t>
            </a:r>
            <a:r>
              <a:rPr lang="en-US" altLang="zh-CN" b="0" i="0" u="none" strike="noStrike" dirty="0" err="1">
                <a:solidFill>
                  <a:srgbClr val="005AA0"/>
                </a:solidFill>
                <a:effectLst/>
                <a:latin typeface="tahoma" panose="020B0604030504040204" pitchFamily="34" charset="0"/>
                <a:hlinkClick r:id="rId3"/>
              </a:rPr>
              <a:t>Micheling</a:t>
            </a:r>
            <a:r>
              <a:rPr lang="en-US" altLang="zh-CN" b="0" i="0" u="none" strike="noStrike" dirty="0">
                <a:solidFill>
                  <a:srgbClr val="005AA0"/>
                </a:solidFill>
                <a:effectLst/>
                <a:latin typeface="tahoma" panose="020B0604030504040204" pitchFamily="34" charset="0"/>
                <a:hlinkClick r:id="rId3"/>
              </a:rPr>
              <a:t> </a:t>
            </a:r>
            <a:r>
              <a:rPr lang="en-US" altLang="zh-CN" b="0" i="0" u="none" strike="noStrike" dirty="0" err="1">
                <a:solidFill>
                  <a:srgbClr val="005AA0"/>
                </a:solidFill>
                <a:effectLst/>
                <a:latin typeface="tahoma" panose="020B0604030504040204" pitchFamily="34" charset="0"/>
                <a:hlinkClick r:id="rId3"/>
              </a:rPr>
              <a:t>Kamber</a:t>
            </a:r>
            <a:r>
              <a:rPr lang="zh-CN" altLang="en-US" b="0" i="0" dirty="0">
                <a:solidFill>
                  <a:srgbClr val="666666"/>
                </a:solidFill>
                <a:effectLst/>
                <a:latin typeface="tahoma" panose="020B0604030504040204" pitchFamily="34" charset="0"/>
              </a:rPr>
              <a:t>，</a:t>
            </a:r>
            <a:r>
              <a:rPr lang="en-US" altLang="zh-CN" b="0" i="0" dirty="0">
                <a:solidFill>
                  <a:srgbClr val="666666"/>
                </a:solidFill>
                <a:effectLst/>
                <a:latin typeface="tahoma" panose="020B0604030504040204" pitchFamily="34" charset="0"/>
              </a:rPr>
              <a:t>[</a:t>
            </a:r>
            <a:r>
              <a:rPr lang="zh-CN" altLang="en-US" b="0" i="0" dirty="0">
                <a:solidFill>
                  <a:srgbClr val="666666"/>
                </a:solidFill>
                <a:effectLst/>
                <a:latin typeface="tahoma" panose="020B0604030504040204" pitchFamily="34" charset="0"/>
              </a:rPr>
              <a:t>美</a:t>
            </a:r>
            <a:r>
              <a:rPr lang="en-US" altLang="zh-CN" b="0" i="0" dirty="0">
                <a:solidFill>
                  <a:srgbClr val="666666"/>
                </a:solidFill>
                <a:effectLst/>
                <a:latin typeface="tahoma" panose="020B0604030504040204" pitchFamily="34" charset="0"/>
              </a:rPr>
              <a:t>] </a:t>
            </a:r>
            <a:r>
              <a:rPr lang="en-US" altLang="zh-CN" b="0" i="0" u="none" strike="noStrike" dirty="0">
                <a:solidFill>
                  <a:srgbClr val="005AA0"/>
                </a:solidFill>
                <a:effectLst/>
                <a:latin typeface="tahoma" panose="020B0604030504040204" pitchFamily="34" charset="0"/>
                <a:hlinkClick r:id="rId4"/>
              </a:rPr>
              <a:t>Jian Pei</a:t>
            </a:r>
            <a:r>
              <a:rPr lang="en-US" altLang="zh-CN" b="0" i="0" dirty="0">
                <a:solidFill>
                  <a:srgbClr val="666666"/>
                </a:solidFill>
                <a:effectLst/>
                <a:latin typeface="tahoma" panose="020B0604030504040204" pitchFamily="34" charset="0"/>
              </a:rPr>
              <a:t> </a:t>
            </a:r>
            <a:r>
              <a:rPr lang="zh-CN" altLang="en-US" b="0" i="0" dirty="0">
                <a:solidFill>
                  <a:srgbClr val="666666"/>
                </a:solidFill>
                <a:effectLst/>
                <a:latin typeface="tahoma" panose="020B0604030504040204" pitchFamily="34" charset="0"/>
              </a:rPr>
              <a:t>等 著，</a:t>
            </a:r>
            <a:endParaRPr lang="en-US" altLang="zh-CN" b="0" i="0" dirty="0">
              <a:solidFill>
                <a:srgbClr val="666666"/>
              </a:solidFill>
              <a:effectLst/>
              <a:latin typeface="tahoma" panose="020B0604030504040204" pitchFamily="34" charset="0"/>
            </a:endParaRPr>
          </a:p>
          <a:p>
            <a:pPr algn="l"/>
            <a:r>
              <a:rPr lang="zh-CN" altLang="en-US" b="0" i="0" u="none" strike="noStrike" dirty="0">
                <a:solidFill>
                  <a:srgbClr val="005AA0"/>
                </a:solidFill>
                <a:effectLst/>
                <a:latin typeface="tahoma" panose="020B0604030504040204" pitchFamily="34" charset="0"/>
                <a:hlinkClick r:id="rId5"/>
              </a:rPr>
              <a:t>范明</a:t>
            </a:r>
            <a:r>
              <a:rPr lang="zh-CN" altLang="en-US" b="0" i="0" dirty="0">
                <a:solidFill>
                  <a:srgbClr val="666666"/>
                </a:solidFill>
                <a:effectLst/>
                <a:latin typeface="tahoma" panose="020B0604030504040204" pitchFamily="34" charset="0"/>
              </a:rPr>
              <a:t>，</a:t>
            </a:r>
            <a:r>
              <a:rPr lang="zh-CN" altLang="en-US" b="0" i="0" u="none" strike="noStrike" dirty="0">
                <a:solidFill>
                  <a:srgbClr val="005AA0"/>
                </a:solidFill>
                <a:effectLst/>
                <a:latin typeface="tahoma" panose="020B0604030504040204" pitchFamily="34" charset="0"/>
                <a:hlinkClick r:id="rId6"/>
              </a:rPr>
              <a:t>孟小峰</a:t>
            </a:r>
            <a:r>
              <a:rPr lang="zh-CN" altLang="en-US" b="0" i="0" dirty="0">
                <a:solidFill>
                  <a:srgbClr val="666666"/>
                </a:solidFill>
                <a:effectLst/>
                <a:latin typeface="tahoma" panose="020B0604030504040204" pitchFamily="34" charset="0"/>
              </a:rPr>
              <a:t> 译</a:t>
            </a:r>
          </a:p>
          <a:p>
            <a:pPr algn="l"/>
            <a:endParaRPr lang="en-US" altLang="zh-CN" dirty="0">
              <a:solidFill>
                <a:srgbClr val="666666"/>
              </a:solidFill>
              <a:latin typeface="tahoma" panose="020B0604030504040204" pitchFamily="34" charset="0"/>
            </a:endParaRPr>
          </a:p>
          <a:p>
            <a:r>
              <a:rPr lang="zh-CN" altLang="en-US" b="0" i="0" dirty="0">
                <a:solidFill>
                  <a:srgbClr val="666666"/>
                </a:solidFill>
                <a:effectLst/>
                <a:latin typeface="tahoma" panose="020B0604030504040204" pitchFamily="34" charset="0"/>
              </a:rPr>
              <a:t>出版社： </a:t>
            </a:r>
            <a:r>
              <a:rPr lang="zh-CN" altLang="en-US" b="0" i="0" u="none" strike="noStrike" dirty="0">
                <a:solidFill>
                  <a:srgbClr val="5E69AD"/>
                </a:solidFill>
                <a:effectLst/>
                <a:latin typeface="tahoma" panose="020B0604030504040204" pitchFamily="34" charset="0"/>
                <a:hlinkClick r:id="rId7" tooltip="机械工业出版社"/>
              </a:rPr>
              <a:t>机械工业出版社</a:t>
            </a:r>
            <a:endParaRPr lang="zh-CN" altLang="en-US" b="0" i="0" dirty="0">
              <a:solidFill>
                <a:srgbClr val="666666"/>
              </a:solidFill>
              <a:effectLst/>
              <a:latin typeface="tahoma" panose="020B0604030504040204" pitchFamily="34" charset="0"/>
            </a:endParaRPr>
          </a:p>
          <a:p>
            <a:endParaRPr lang="zh-CN" altLang="en-US" dirty="0"/>
          </a:p>
        </p:txBody>
      </p:sp>
      <p:pic>
        <p:nvPicPr>
          <p:cNvPr id="5122" name="Picture 2">
            <a:extLst>
              <a:ext uri="{FF2B5EF4-FFF2-40B4-BE49-F238E27FC236}">
                <a16:creationId xmlns:a16="http://schemas.microsoft.com/office/drawing/2014/main" id="{43710C95-A42E-486E-BE08-7DA2CB60438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38" y="448308"/>
            <a:ext cx="4248472"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239946"/>
      </p:ext>
    </p:extLst>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rot="1400643">
            <a:off x="1085482" y="2604661"/>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矩形 61"/>
          <p:cNvSpPr/>
          <p:nvPr/>
        </p:nvSpPr>
        <p:spPr>
          <a:xfrm rot="1400643">
            <a:off x="6892060" y="2625824"/>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60"/>
          <p:cNvSpPr/>
          <p:nvPr/>
        </p:nvSpPr>
        <p:spPr>
          <a:xfrm rot="1400643">
            <a:off x="4018718" y="2660614"/>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Freeform 28"/>
          <p:cNvSpPr/>
          <p:nvPr/>
        </p:nvSpPr>
        <p:spPr>
          <a:xfrm>
            <a:off x="4101872" y="1924472"/>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rgbClr val="FFC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576">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28"/>
          <p:cNvSpPr/>
          <p:nvPr/>
        </p:nvSpPr>
        <p:spPr>
          <a:xfrm>
            <a:off x="722951" y="1996480"/>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576">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 name="Group 74"/>
          <p:cNvGrpSpPr/>
          <p:nvPr/>
        </p:nvGrpSpPr>
        <p:grpSpPr>
          <a:xfrm>
            <a:off x="4069687" y="691527"/>
            <a:ext cx="1149729" cy="1129800"/>
            <a:chOff x="5329648" y="1486933"/>
            <a:chExt cx="1532706" cy="1506139"/>
          </a:xfrm>
        </p:grpSpPr>
        <p:sp>
          <p:nvSpPr>
            <p:cNvPr id="57" name="TextBox 75"/>
            <p:cNvSpPr txBox="1"/>
            <p:nvPr/>
          </p:nvSpPr>
          <p:spPr>
            <a:xfrm>
              <a:off x="5425440" y="1518147"/>
              <a:ext cx="1341120" cy="615553"/>
            </a:xfrm>
            <a:prstGeom prst="rect">
              <a:avLst/>
            </a:prstGeom>
            <a:noFill/>
          </p:spPr>
          <p:txBody>
            <a:bodyPr wrap="square" lIns="0" tIns="0" rIns="0" bIns="0">
              <a:normAutofit lnSpcReduction="10000"/>
            </a:bodyPr>
            <a:lstStyle/>
            <a:p>
              <a:pPr algn="dist"/>
              <a:r>
                <a:rPr lang="zh-CN" altLang="en-US" sz="3200" b="1" dirty="0">
                  <a:solidFill>
                    <a:schemeClr val="tx2">
                      <a:lumMod val="75000"/>
                    </a:schemeClr>
                  </a:solidFill>
                  <a:latin typeface="黑体" panose="02010609060101010101" charset="-122"/>
                  <a:ea typeface="黑体" panose="02010609060101010101" charset="-122"/>
                </a:rPr>
                <a:t>目录</a:t>
              </a:r>
            </a:p>
          </p:txBody>
        </p:sp>
        <p:sp>
          <p:nvSpPr>
            <p:cNvPr id="58" name="TextBox 76"/>
            <p:cNvSpPr txBox="1"/>
            <p:nvPr/>
          </p:nvSpPr>
          <p:spPr>
            <a:xfrm>
              <a:off x="5329648" y="1486933"/>
              <a:ext cx="1532706" cy="1506139"/>
            </a:xfrm>
            <a:prstGeom prst="diamond">
              <a:avLst/>
            </a:prstGeom>
            <a:noFill/>
          </p:spPr>
          <p:txBody>
            <a:bodyPr wrap="none" lIns="0" tIns="0" rIns="0" bIns="0" anchor="ctr" anchorCtr="1">
              <a:normAutofit/>
            </a:bodyPr>
            <a:lstStyle/>
            <a:p>
              <a:pPr algn="ctr"/>
              <a:r>
                <a:rPr lang="en-US" altLang="zh-CN" sz="2800" b="1" dirty="0">
                  <a:solidFill>
                    <a:schemeClr val="tx2">
                      <a:lumMod val="75000"/>
                    </a:schemeClr>
                  </a:solidFill>
                  <a:latin typeface="Times New Roman" panose="02020603050405020304" charset="0"/>
                  <a:ea typeface="微软雅黑" panose="020B0503020204020204" pitchFamily="34" charset="-122"/>
                  <a:cs typeface="Times New Roman" panose="02020603050405020304" charset="0"/>
                </a:rPr>
                <a:t>Contents</a:t>
              </a:r>
            </a:p>
          </p:txBody>
        </p:sp>
      </p:grpSp>
      <p:grpSp>
        <p:nvGrpSpPr>
          <p:cNvPr id="5" name="Group 32" hidden="1"/>
          <p:cNvGrpSpPr/>
          <p:nvPr/>
        </p:nvGrpSpPr>
        <p:grpSpPr>
          <a:xfrm>
            <a:off x="1394615" y="1458584"/>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89600" y="2299294"/>
            <a:ext cx="1848485" cy="1542483"/>
            <a:chOff x="403494" y="2256276"/>
            <a:chExt cx="1848164" cy="1542216"/>
          </a:xfrm>
        </p:grpSpPr>
        <p:sp>
          <p:nvSpPr>
            <p:cNvPr id="45" name="TextBox 34"/>
            <p:cNvSpPr txBox="1"/>
            <p:nvPr/>
          </p:nvSpPr>
          <p:spPr>
            <a:xfrm>
              <a:off x="687924" y="2256276"/>
              <a:ext cx="1206424" cy="460554"/>
            </a:xfrm>
            <a:prstGeom prst="rect">
              <a:avLst/>
            </a:prstGeom>
            <a:noFill/>
          </p:spPr>
          <p:txBody>
            <a:bodyPr wrap="none">
              <a:normAutofit/>
            </a:bodyPr>
            <a:lstStyle/>
            <a:p>
              <a:pPr algn="ctr"/>
              <a:r>
                <a:rPr lang="zh-CN" altLang="en-US" b="1" dirty="0">
                  <a:solidFill>
                    <a:schemeClr val="bg1"/>
                  </a:solidFill>
                  <a:latin typeface="华文中宋" panose="02010600040101010101" charset="-122"/>
                  <a:ea typeface="华文中宋" panose="02010600040101010101" charset="-122"/>
                </a:rPr>
                <a:t>第一节</a:t>
              </a:r>
            </a:p>
          </p:txBody>
        </p:sp>
        <p:sp>
          <p:nvSpPr>
            <p:cNvPr id="24" name="TextBox 62"/>
            <p:cNvSpPr txBox="1"/>
            <p:nvPr/>
          </p:nvSpPr>
          <p:spPr bwMode="auto">
            <a:xfrm>
              <a:off x="403494" y="3183046"/>
              <a:ext cx="1848164" cy="615446"/>
            </a:xfrm>
            <a:prstGeom prst="rect">
              <a:avLst/>
            </a:prstGeom>
            <a:noFill/>
            <a:ln w="9525">
              <a:noFill/>
              <a:miter lim="800000"/>
            </a:ln>
          </p:spPr>
          <p:txBody>
            <a:bodyPr wrap="square" lIns="0" tIns="0" rIns="0" bIns="0" anchor="ctr" anchorCtr="1">
              <a:spAutoFit/>
              <a:scene3d>
                <a:camera prst="orthographicFront"/>
                <a:lightRig rig="threePt" dir="t"/>
              </a:scene3d>
              <a:sp3d>
                <a:bevelT w="0" h="0"/>
              </a:sp3d>
            </a:bodyPr>
            <a:lstStyle/>
            <a:p>
              <a:pPr marL="0" lvl="1" algn="ctr"/>
              <a:r>
                <a:rPr lang="zh-CN" altLang="en-US" sz="2000" b="1" dirty="0">
                  <a:solidFill>
                    <a:schemeClr val="tx2"/>
                  </a:solidFill>
                  <a:latin typeface="华文中宋" panose="02010600040101010101" charset="-122"/>
                  <a:ea typeface="华文中宋" panose="02010600040101010101" charset="-122"/>
                </a:rPr>
                <a:t>数据挖掘的</a:t>
              </a:r>
              <a:endParaRPr lang="en-US" altLang="zh-CN" sz="2000" b="1" dirty="0">
                <a:solidFill>
                  <a:schemeClr val="tx2"/>
                </a:solidFill>
                <a:latin typeface="华文中宋" panose="02010600040101010101" charset="-122"/>
                <a:ea typeface="华文中宋" panose="02010600040101010101" charset="-122"/>
              </a:endParaRPr>
            </a:p>
            <a:p>
              <a:pPr marL="0" lvl="1" algn="ctr"/>
              <a:r>
                <a:rPr lang="zh-CN" altLang="en-US" sz="2000" b="1" dirty="0">
                  <a:solidFill>
                    <a:schemeClr val="tx2"/>
                  </a:solidFill>
                  <a:latin typeface="华文中宋" panose="02010600040101010101" charset="-122"/>
                  <a:ea typeface="华文中宋" panose="02010600040101010101" charset="-122"/>
                </a:rPr>
                <a:t>概念</a:t>
              </a:r>
            </a:p>
          </p:txBody>
        </p:sp>
      </p:grpSp>
      <p:grpSp>
        <p:nvGrpSpPr>
          <p:cNvPr id="3" name="组合 2"/>
          <p:cNvGrpSpPr/>
          <p:nvPr/>
        </p:nvGrpSpPr>
        <p:grpSpPr>
          <a:xfrm>
            <a:off x="3769767" y="2257020"/>
            <a:ext cx="1795363" cy="1575299"/>
            <a:chOff x="2040844" y="2256276"/>
            <a:chExt cx="1795052" cy="1575026"/>
          </a:xfrm>
        </p:grpSpPr>
        <p:sp>
          <p:nvSpPr>
            <p:cNvPr id="41" name="TextBox 36"/>
            <p:cNvSpPr txBox="1"/>
            <p:nvPr/>
          </p:nvSpPr>
          <p:spPr>
            <a:xfrm>
              <a:off x="2328356" y="2256276"/>
              <a:ext cx="1206424" cy="460554"/>
            </a:xfrm>
            <a:prstGeom prst="rect">
              <a:avLst/>
            </a:prstGeom>
            <a:noFill/>
          </p:spPr>
          <p:txBody>
            <a:bodyPr wrap="none">
              <a:normAutofit/>
            </a:bodyPr>
            <a:lstStyle/>
            <a:p>
              <a:pPr algn="ctr">
                <a:buClrTx/>
                <a:buSzTx/>
                <a:buFontTx/>
              </a:pPr>
              <a:r>
                <a:rPr lang="zh-CN" altLang="en-US" b="1" dirty="0">
                  <a:solidFill>
                    <a:schemeClr val="bg1"/>
                  </a:solidFill>
                  <a:latin typeface="华文中宋" panose="02010600040101010101" charset="-122"/>
                  <a:ea typeface="华文中宋" panose="02010600040101010101" charset="-122"/>
                </a:rPr>
                <a:t>第二节</a:t>
              </a:r>
              <a:endParaRPr lang="zh-CN" altLang="en-US" b="1" dirty="0">
                <a:solidFill>
                  <a:schemeClr val="bg1"/>
                </a:solidFill>
                <a:latin typeface="黑体" panose="02010609060101010101" charset="-122"/>
                <a:ea typeface="黑体" panose="02010609060101010101" charset="-122"/>
              </a:endParaRPr>
            </a:p>
          </p:txBody>
        </p:sp>
        <p:sp>
          <p:nvSpPr>
            <p:cNvPr id="22" name="TextBox 60"/>
            <p:cNvSpPr txBox="1"/>
            <p:nvPr/>
          </p:nvSpPr>
          <p:spPr bwMode="auto">
            <a:xfrm>
              <a:off x="2040844" y="3215856"/>
              <a:ext cx="1795052" cy="615446"/>
            </a:xfrm>
            <a:prstGeom prst="rect">
              <a:avLst/>
            </a:prstGeom>
            <a:noFill/>
            <a:ln w="9525">
              <a:noFill/>
              <a:miter lim="800000"/>
            </a:ln>
          </p:spPr>
          <p:txBody>
            <a:bodyPr wrap="none" lIns="0" tIns="0" rIns="0" bIns="0" anchor="ctr" anchorCtr="1">
              <a:spAutoFit/>
              <a:scene3d>
                <a:camera prst="orthographicFront"/>
                <a:lightRig rig="threePt" dir="t"/>
              </a:scene3d>
              <a:sp3d>
                <a:bevelT w="0" h="0"/>
              </a:sp3d>
            </a:bodyPr>
            <a:lstStyle/>
            <a:p>
              <a:pPr marL="0" lvl="1" algn="ctr"/>
              <a:r>
                <a:rPr lang="zh-CN" altLang="en-US" sz="2000" b="1" dirty="0">
                  <a:solidFill>
                    <a:schemeClr val="tx2"/>
                  </a:solidFill>
                  <a:latin typeface="华文中宋" panose="02010600040101010101" charset="-122"/>
                  <a:ea typeface="华文中宋" panose="02010600040101010101" charset="-122"/>
                </a:rPr>
                <a:t>金融数据挖掘的</a:t>
              </a:r>
              <a:endParaRPr lang="en-US" altLang="zh-CN" sz="2000" b="1" dirty="0">
                <a:solidFill>
                  <a:schemeClr val="tx2"/>
                </a:solidFill>
                <a:latin typeface="华文中宋" panose="02010600040101010101" charset="-122"/>
                <a:ea typeface="华文中宋" panose="02010600040101010101" charset="-122"/>
              </a:endParaRPr>
            </a:p>
            <a:p>
              <a:pPr marL="0" lvl="1" algn="ctr"/>
              <a:r>
                <a:rPr lang="zh-CN" altLang="en-US" sz="2000" b="1" dirty="0">
                  <a:solidFill>
                    <a:schemeClr val="tx2"/>
                  </a:solidFill>
                  <a:latin typeface="华文中宋" panose="02010600040101010101" charset="-122"/>
                  <a:ea typeface="华文中宋" panose="02010600040101010101" charset="-122"/>
                </a:rPr>
                <a:t>意义和应用</a:t>
              </a:r>
            </a:p>
          </p:txBody>
        </p:sp>
      </p:grpSp>
      <p:sp>
        <p:nvSpPr>
          <p:cNvPr id="31" name="Freeform 28"/>
          <p:cNvSpPr/>
          <p:nvPr/>
        </p:nvSpPr>
        <p:spPr>
          <a:xfrm>
            <a:off x="7209625" y="2000439"/>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rgbClr val="29ABE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576">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2" name="组合 31"/>
          <p:cNvGrpSpPr/>
          <p:nvPr/>
        </p:nvGrpSpPr>
        <p:grpSpPr>
          <a:xfrm>
            <a:off x="6943652" y="2303252"/>
            <a:ext cx="1649491" cy="1575307"/>
            <a:chOff x="3747398" y="2256276"/>
            <a:chExt cx="1649205" cy="1575033"/>
          </a:xfrm>
        </p:grpSpPr>
        <p:sp>
          <p:nvSpPr>
            <p:cNvPr id="33" name="TextBox 38"/>
            <p:cNvSpPr txBox="1"/>
            <p:nvPr/>
          </p:nvSpPr>
          <p:spPr>
            <a:xfrm>
              <a:off x="3968789" y="2256276"/>
              <a:ext cx="1206424" cy="460554"/>
            </a:xfrm>
            <a:prstGeom prst="rect">
              <a:avLst/>
            </a:prstGeom>
            <a:noFill/>
          </p:spPr>
          <p:txBody>
            <a:bodyPr wrap="none">
              <a:normAutofit/>
            </a:bodyPr>
            <a:lstStyle/>
            <a:p>
              <a:pPr algn="ctr">
                <a:buClrTx/>
                <a:buSzTx/>
                <a:buFontTx/>
              </a:pPr>
              <a:r>
                <a:rPr lang="zh-CN" altLang="en-US" b="1" dirty="0">
                  <a:solidFill>
                    <a:schemeClr val="bg1"/>
                  </a:solidFill>
                  <a:latin typeface="华文中宋" panose="02010600040101010101" charset="-122"/>
                  <a:ea typeface="华文中宋" panose="02010600040101010101" charset="-122"/>
                </a:rPr>
                <a:t>第三节</a:t>
              </a:r>
            </a:p>
          </p:txBody>
        </p:sp>
        <p:sp>
          <p:nvSpPr>
            <p:cNvPr id="34" name="TextBox 58"/>
            <p:cNvSpPr txBox="1"/>
            <p:nvPr/>
          </p:nvSpPr>
          <p:spPr bwMode="auto">
            <a:xfrm>
              <a:off x="3747398" y="3215863"/>
              <a:ext cx="1649205" cy="615446"/>
            </a:xfrm>
            <a:prstGeom prst="rect">
              <a:avLst/>
            </a:prstGeom>
            <a:noFill/>
            <a:ln w="9525">
              <a:noFill/>
              <a:miter lim="800000"/>
            </a:ln>
          </p:spPr>
          <p:txBody>
            <a:bodyPr wrap="none" lIns="0" tIns="0" rIns="0" bIns="0" anchor="ctr" anchorCtr="1">
              <a:spAutoFit/>
              <a:scene3d>
                <a:camera prst="orthographicFront"/>
                <a:lightRig rig="threePt" dir="t"/>
              </a:scene3d>
              <a:sp3d>
                <a:bevelT w="0" h="0"/>
              </a:sp3d>
            </a:bodyPr>
            <a:lstStyle/>
            <a:p>
              <a:pPr marL="0" lvl="1" algn="ctr"/>
              <a:r>
                <a:rPr lang="en-US" altLang="zh-CN" sz="2000" b="1" dirty="0">
                  <a:solidFill>
                    <a:schemeClr val="tx2"/>
                  </a:solidFill>
                  <a:latin typeface="华文中宋" panose="02010600040101010101" charset="-122"/>
                  <a:ea typeface="华文中宋" panose="02010600040101010101" charset="-122"/>
                </a:rPr>
                <a:t>Python</a:t>
              </a:r>
              <a:r>
                <a:rPr lang="zh-CN" altLang="en-US" sz="2000" b="1" dirty="0">
                  <a:solidFill>
                    <a:schemeClr val="tx2"/>
                  </a:solidFill>
                  <a:latin typeface="华文中宋" panose="02010600040101010101" charset="-122"/>
                  <a:ea typeface="华文中宋" panose="02010600040101010101" charset="-122"/>
                </a:rPr>
                <a:t>金融数</a:t>
              </a:r>
              <a:endParaRPr lang="en-US" altLang="zh-CN" sz="2000" b="1" dirty="0">
                <a:solidFill>
                  <a:schemeClr val="tx2"/>
                </a:solidFill>
                <a:latin typeface="华文中宋" panose="02010600040101010101" charset="-122"/>
                <a:ea typeface="华文中宋" panose="02010600040101010101" charset="-122"/>
              </a:endParaRPr>
            </a:p>
            <a:p>
              <a:pPr marL="0" lvl="1" algn="ctr"/>
              <a:r>
                <a:rPr lang="zh-CN" altLang="en-US" sz="2000" b="1" dirty="0">
                  <a:solidFill>
                    <a:schemeClr val="tx2"/>
                  </a:solidFill>
                  <a:latin typeface="华文中宋" panose="02010600040101010101" charset="-122"/>
                  <a:ea typeface="华文中宋" panose="02010600040101010101" charset="-122"/>
                </a:rPr>
                <a:t>据挖掘基础</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5" y="1458584"/>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文本框 87"/>
          <p:cNvSpPr txBox="1"/>
          <p:nvPr/>
        </p:nvSpPr>
        <p:spPr>
          <a:xfrm>
            <a:off x="228978" y="299637"/>
            <a:ext cx="2887329" cy="58477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本章学习目标</a:t>
            </a:r>
          </a:p>
        </p:txBody>
      </p:sp>
      <p:sp>
        <p:nvSpPr>
          <p:cNvPr id="2" name="文本框 1"/>
          <p:cNvSpPr txBox="1"/>
          <p:nvPr/>
        </p:nvSpPr>
        <p:spPr>
          <a:xfrm>
            <a:off x="720725" y="1075055"/>
            <a:ext cx="8002270" cy="3589252"/>
          </a:xfrm>
          <a:prstGeom prst="rect">
            <a:avLst/>
          </a:prstGeom>
          <a:noFill/>
        </p:spPr>
        <p:txBody>
          <a:bodyPr wrap="square" rtlCol="0" anchor="t">
            <a:spAutoFit/>
          </a:bodyPr>
          <a:lstStyle/>
          <a:p>
            <a:pPr marL="457189" indent="-457189">
              <a:lnSpc>
                <a:spcPct val="150000"/>
              </a:lnSpc>
              <a:buFont typeface="+mj-lt"/>
              <a:buAutoNum type="arabicPeriod"/>
            </a:pPr>
            <a:r>
              <a:rPr lang="zh-CN" altLang="en-US" sz="2200" dirty="0"/>
              <a:t>掌握数据挖掘的定义、数据挖掘算法分类。</a:t>
            </a:r>
          </a:p>
          <a:p>
            <a:pPr marL="457189" indent="-457189">
              <a:lnSpc>
                <a:spcPct val="150000"/>
              </a:lnSpc>
              <a:buFont typeface="+mj-lt"/>
              <a:buAutoNum type="arabicPeriod"/>
            </a:pPr>
            <a:r>
              <a:rPr lang="zh-CN" altLang="en-US" sz="2200" dirty="0"/>
              <a:t>了解金融领域应用数据挖掘技术的意义、现状和趋势。</a:t>
            </a:r>
          </a:p>
          <a:p>
            <a:pPr marL="457189" indent="-457189">
              <a:lnSpc>
                <a:spcPct val="150000"/>
              </a:lnSpc>
              <a:buFont typeface="+mj-lt"/>
              <a:buAutoNum type="arabicPeriod"/>
            </a:pPr>
            <a:r>
              <a:rPr lang="zh-CN" altLang="en-US" sz="2200" dirty="0"/>
              <a:t>了解</a:t>
            </a:r>
            <a:r>
              <a:rPr lang="en-US" altLang="zh-CN" sz="2200" dirty="0"/>
              <a:t>Python</a:t>
            </a:r>
            <a:r>
              <a:rPr lang="zh-CN" altLang="en-US" sz="2200" dirty="0"/>
              <a:t>的发展历史与语言特征，掌握版本的选择。</a:t>
            </a:r>
          </a:p>
          <a:p>
            <a:pPr marL="457189" indent="-457189">
              <a:lnSpc>
                <a:spcPct val="150000"/>
              </a:lnSpc>
              <a:buFont typeface="+mj-lt"/>
              <a:buAutoNum type="arabicPeriod"/>
            </a:pPr>
            <a:r>
              <a:rPr lang="zh-CN" altLang="en-US" sz="2200" dirty="0"/>
              <a:t>掌握</a:t>
            </a:r>
            <a:r>
              <a:rPr lang="en-US" altLang="zh-CN" sz="2200" dirty="0"/>
              <a:t>Python</a:t>
            </a:r>
            <a:r>
              <a:rPr lang="zh-CN" altLang="en-US" sz="2200" dirty="0"/>
              <a:t>发行版</a:t>
            </a:r>
            <a:r>
              <a:rPr lang="en-US" altLang="zh-CN" sz="2200" dirty="0"/>
              <a:t>Anaconda/</a:t>
            </a:r>
            <a:r>
              <a:rPr lang="en-US" altLang="zh-CN" sz="2200" dirty="0" err="1"/>
              <a:t>Miniconda</a:t>
            </a:r>
            <a:r>
              <a:rPr lang="zh-CN" altLang="en-US" sz="2200" dirty="0"/>
              <a:t>的部署、交互式运行环境</a:t>
            </a:r>
            <a:r>
              <a:rPr lang="en-US" altLang="zh-CN" sz="2200" dirty="0" err="1"/>
              <a:t>NoteBook</a:t>
            </a:r>
            <a:r>
              <a:rPr lang="zh-CN" altLang="en-US" sz="2200" dirty="0"/>
              <a:t>和集成开发环境</a:t>
            </a:r>
            <a:r>
              <a:rPr lang="en-US" altLang="zh-CN" sz="2200" dirty="0" err="1"/>
              <a:t>Spyder</a:t>
            </a:r>
            <a:r>
              <a:rPr lang="zh-CN" altLang="en-US" sz="2200" dirty="0"/>
              <a:t>的安装。</a:t>
            </a:r>
          </a:p>
          <a:p>
            <a:pPr marL="457189" indent="-457189">
              <a:lnSpc>
                <a:spcPct val="150000"/>
              </a:lnSpc>
              <a:buFont typeface="+mj-lt"/>
              <a:buAutoNum type="arabicPeriod"/>
            </a:pPr>
            <a:r>
              <a:rPr lang="zh-CN" altLang="en-US" sz="2200" dirty="0"/>
              <a:t>了解</a:t>
            </a:r>
            <a:r>
              <a:rPr lang="en-US" altLang="zh-CN" sz="2200" dirty="0" err="1"/>
              <a:t>Numpy</a:t>
            </a:r>
            <a:r>
              <a:rPr lang="zh-CN" altLang="en-US" sz="2200" dirty="0"/>
              <a:t>、</a:t>
            </a:r>
            <a:r>
              <a:rPr lang="en-US" altLang="zh-CN" sz="2200" dirty="0"/>
              <a:t>Pandas</a:t>
            </a:r>
            <a:r>
              <a:rPr lang="zh-CN" altLang="en-US" sz="2200" dirty="0"/>
              <a:t>、</a:t>
            </a:r>
            <a:r>
              <a:rPr lang="en-US" altLang="zh-CN" sz="2200" dirty="0" err="1"/>
              <a:t>Scipy</a:t>
            </a:r>
            <a:r>
              <a:rPr lang="zh-CN" altLang="en-US" sz="2200" dirty="0"/>
              <a:t>、</a:t>
            </a:r>
            <a:r>
              <a:rPr lang="en-US" altLang="zh-CN" sz="2200" dirty="0" err="1"/>
              <a:t>Matplotlib</a:t>
            </a:r>
            <a:r>
              <a:rPr lang="zh-CN" altLang="en-US" sz="2200" dirty="0"/>
              <a:t>、</a:t>
            </a:r>
            <a:r>
              <a:rPr lang="en-US" altLang="zh-CN" sz="2200" dirty="0" err="1"/>
              <a:t>Scikit</a:t>
            </a:r>
            <a:r>
              <a:rPr lang="en-US" altLang="zh-CN" sz="2200" dirty="0"/>
              <a:t>-Learn</a:t>
            </a:r>
            <a:r>
              <a:rPr lang="zh-CN" altLang="en-US" sz="2200" dirty="0"/>
              <a:t>等数据挖掘相关程序包及其安装方法。</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5" y="1458584"/>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444243" y="299637"/>
            <a:ext cx="1986441" cy="58477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需求背景</a:t>
            </a:r>
          </a:p>
        </p:txBody>
      </p:sp>
      <p:sp>
        <p:nvSpPr>
          <p:cNvPr id="15" name="文本框 14"/>
          <p:cNvSpPr txBox="1"/>
          <p:nvPr/>
        </p:nvSpPr>
        <p:spPr>
          <a:xfrm>
            <a:off x="682048" y="1667227"/>
            <a:ext cx="8002270" cy="1554272"/>
          </a:xfrm>
          <a:prstGeom prst="rect">
            <a:avLst/>
          </a:prstGeom>
          <a:noFill/>
        </p:spPr>
        <p:txBody>
          <a:bodyPr wrap="square" rtlCol="0" anchor="t">
            <a:spAutoFit/>
          </a:bodyPr>
          <a:lstStyle/>
          <a:p>
            <a:pPr marL="342891" indent="-342891">
              <a:spcBef>
                <a:spcPts val="600"/>
              </a:spcBef>
              <a:buSzPct val="75000"/>
              <a:buFont typeface="Wingdings" panose="05000000000000000000" pitchFamily="2" charset="2"/>
              <a:buChar char="l"/>
            </a:pPr>
            <a:r>
              <a:rPr lang="zh-CN" altLang="en-US" dirty="0"/>
              <a:t>大数据处理技术、数据挖掘算法正在不断地向各行各业渗透，极大地改变了行业竞争格局、企业营销模式和用户消费习惯。</a:t>
            </a:r>
            <a:endParaRPr lang="en-US" altLang="zh-CN" dirty="0"/>
          </a:p>
          <a:p>
            <a:pPr marL="342891" indent="-342891">
              <a:spcBef>
                <a:spcPts val="600"/>
              </a:spcBef>
              <a:buSzPct val="75000"/>
              <a:buFont typeface="Wingdings" panose="05000000000000000000" pitchFamily="2" charset="2"/>
              <a:buChar char="l"/>
            </a:pPr>
            <a:r>
              <a:rPr lang="zh-CN" altLang="en-US" dirty="0"/>
              <a:t>不管是传统的银行、保险、证券等金融机构，还是新兴的从事网贷、众筹等业务的互联网金融机构，都在积极、快速、主动地接受算法和技术带来的变化和挑战，抓住它们带来的机遇。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050238" y="1852084"/>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rgbClr val="205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01</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4173856" y="2223770"/>
            <a:ext cx="4287371" cy="707886"/>
          </a:xfrm>
          <a:prstGeom prst="rect">
            <a:avLst/>
          </a:prstGeom>
          <a:noFill/>
        </p:spPr>
        <p:txBody>
          <a:bodyPr wrap="square" rtlCol="0">
            <a:spAutoFit/>
          </a:bodyPr>
          <a:lstStyle/>
          <a:p>
            <a:r>
              <a:rPr lang="zh-CN" altLang="en-US" sz="4000" b="1" spc="300" dirty="0">
                <a:solidFill>
                  <a:schemeClr val="accent1"/>
                </a:solidFill>
                <a:latin typeface="黑体" panose="02010609060101010101" charset="-122"/>
                <a:ea typeface="黑体" panose="02010609060101010101" charset="-122"/>
              </a:rPr>
              <a:t>数据挖掘的概念</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3" y="844352"/>
            <a:ext cx="8352927" cy="2308324"/>
          </a:xfrm>
          <a:prstGeom prst="rect">
            <a:avLst/>
          </a:prstGeom>
          <a:noFill/>
        </p:spPr>
        <p:txBody>
          <a:bodyPr wrap="square" rtlCol="0" anchor="t">
            <a:spAutoFit/>
          </a:bodyPr>
          <a:lstStyle/>
          <a:p>
            <a:pPr latinLnBrk="1"/>
            <a:r>
              <a:rPr lang="zh-CN" altLang="zh-CN" dirty="0"/>
              <a:t>数据挖掘是数据库知识发现（</a:t>
            </a:r>
            <a:r>
              <a:rPr lang="en-US" altLang="zh-CN" dirty="0"/>
              <a:t>Knowledge Discovery in Databases</a:t>
            </a:r>
            <a:r>
              <a:rPr lang="zh-CN" altLang="zh-CN" dirty="0"/>
              <a:t>，</a:t>
            </a:r>
            <a:r>
              <a:rPr lang="en-US" altLang="zh-CN" dirty="0"/>
              <a:t>KDD)</a:t>
            </a:r>
            <a:r>
              <a:rPr lang="zh-CN" altLang="zh-CN" dirty="0"/>
              <a:t>中的一个重要步骤。</a:t>
            </a:r>
            <a:endParaRPr lang="en-US" altLang="zh-CN" dirty="0"/>
          </a:p>
          <a:p>
            <a:pPr latinLnBrk="1"/>
            <a:r>
              <a:rPr lang="zh-CN" altLang="zh-CN" dirty="0"/>
              <a:t>数据挖掘是指从大量数据中通过算法搜索隐藏于其中的有效信息的过程。</a:t>
            </a:r>
            <a:endParaRPr lang="en-US" altLang="zh-CN" dirty="0"/>
          </a:p>
          <a:p>
            <a:pPr latinLnBrk="1"/>
            <a:r>
              <a:rPr lang="zh-CN" altLang="zh-CN" dirty="0"/>
              <a:t>数据挖掘基于计算机科学、数学等相关的理论方法和技术手段，通过数据采集、关系化存储、高速处理等手段，对采集到的数据进行应用统计、在线分析处理、情报检索、机器学习、专家系统（依靠过去的经验法则）和模式识别等诸多方法，对已经预测或者推测出的规律进行验证，进而对还未发现的、隐藏的规律进行自动归纳、总结和发现。</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3" y="844353"/>
            <a:ext cx="8352927" cy="4278094"/>
          </a:xfrm>
          <a:prstGeom prst="rect">
            <a:avLst/>
          </a:prstGeom>
          <a:noFill/>
        </p:spPr>
        <p:txBody>
          <a:bodyPr wrap="square" rtlCol="0" anchor="t">
            <a:spAutoFit/>
          </a:bodyPr>
          <a:lstStyle/>
          <a:p>
            <a:pPr latinLnBrk="1"/>
            <a:r>
              <a:rPr lang="zh-CN" altLang="zh-CN" sz="1700" dirty="0"/>
              <a:t>数据挖掘算法一般以大数据为基础。大数据的特点通常可以概括为</a:t>
            </a:r>
            <a:r>
              <a:rPr lang="en-US" altLang="zh-CN" sz="1700" dirty="0"/>
              <a:t>4V</a:t>
            </a:r>
            <a:r>
              <a:rPr lang="zh-CN" altLang="zh-CN" sz="1700" dirty="0"/>
              <a:t>：</a:t>
            </a:r>
          </a:p>
          <a:p>
            <a:pPr marL="285744" indent="-285744" latinLnBrk="1">
              <a:buFont typeface="Wingdings" panose="05000000000000000000" pitchFamily="2" charset="2"/>
              <a:buChar char="l"/>
            </a:pPr>
            <a:r>
              <a:rPr lang="zh-CN" altLang="zh-CN" sz="1700" dirty="0"/>
              <a:t>总价值高</a:t>
            </a:r>
            <a:r>
              <a:rPr lang="en-US" altLang="zh-CN" sz="1700" dirty="0"/>
              <a:t>/</a:t>
            </a:r>
            <a:r>
              <a:rPr lang="zh-CN" altLang="zh-CN" sz="1700" dirty="0"/>
              <a:t>单位价值低（</a:t>
            </a:r>
            <a:r>
              <a:rPr lang="en-US" altLang="zh-CN" sz="1700" b="1" dirty="0">
                <a:solidFill>
                  <a:srgbClr val="FF0000"/>
                </a:solidFill>
              </a:rPr>
              <a:t>Value</a:t>
            </a:r>
            <a:r>
              <a:rPr lang="zh-CN" altLang="zh-CN" sz="1700" dirty="0"/>
              <a:t>）：大数据具有单位价值低的特点，其中价值密度的高低与数据总量的大小成反比。以视频为例，一部</a:t>
            </a:r>
            <a:r>
              <a:rPr lang="en-US" altLang="zh-CN" sz="1700" dirty="0"/>
              <a:t>1</a:t>
            </a:r>
            <a:r>
              <a:rPr lang="zh-CN" altLang="zh-CN" sz="1700" dirty="0"/>
              <a:t>小时的视频，在连续不间断的监控中，有用数据可能仅有一二秒，但是这一二秒的数据，往往有着非常重大的价值。如何通过强大的机器学习和数据挖掘算法迅速地完成数据的价值“提纯</a:t>
            </a:r>
            <a:r>
              <a:rPr lang="en-US" altLang="zh-CN" sz="1700" dirty="0"/>
              <a:t>”</a:t>
            </a:r>
            <a:r>
              <a:rPr lang="zh-CN" altLang="zh-CN" sz="1700" dirty="0"/>
              <a:t>，是目前大数据背景下被广泛关注的热点问题。</a:t>
            </a:r>
          </a:p>
          <a:p>
            <a:pPr marL="285744" indent="-285744" latinLnBrk="1">
              <a:buFont typeface="Wingdings" panose="05000000000000000000" pitchFamily="2" charset="2"/>
              <a:buChar char="l"/>
            </a:pPr>
            <a:r>
              <a:rPr lang="zh-CN" altLang="zh-CN" sz="1700" dirty="0"/>
              <a:t>体量大（</a:t>
            </a:r>
            <a:r>
              <a:rPr lang="en-US" altLang="zh-CN" sz="1700" b="1" dirty="0">
                <a:solidFill>
                  <a:srgbClr val="FF0000"/>
                </a:solidFill>
              </a:rPr>
              <a:t>Volume</a:t>
            </a:r>
            <a:r>
              <a:rPr lang="zh-CN" altLang="zh-CN" sz="1700" dirty="0"/>
              <a:t>）：从</a:t>
            </a:r>
            <a:r>
              <a:rPr lang="en-US" altLang="zh-CN" sz="1700" dirty="0"/>
              <a:t>2013</a:t>
            </a:r>
            <a:r>
              <a:rPr lang="zh-CN" altLang="zh-CN" sz="1700" dirty="0"/>
              <a:t>年至</a:t>
            </a:r>
            <a:r>
              <a:rPr lang="en-US" altLang="zh-CN" sz="1700" dirty="0"/>
              <a:t>2020</a:t>
            </a:r>
            <a:r>
              <a:rPr lang="zh-CN" altLang="zh-CN" sz="1700" dirty="0"/>
              <a:t>年，人类的数据规模将扩大</a:t>
            </a:r>
            <a:r>
              <a:rPr lang="en-US" altLang="zh-CN" sz="1700" dirty="0"/>
              <a:t>50</a:t>
            </a:r>
            <a:r>
              <a:rPr lang="zh-CN" altLang="zh-CN" sz="1700" dirty="0"/>
              <a:t>倍，每年产生的数据量将增长</a:t>
            </a:r>
            <a:r>
              <a:rPr lang="en-US" altLang="zh-CN" sz="1700" dirty="0"/>
              <a:t>44</a:t>
            </a:r>
            <a:r>
              <a:rPr lang="zh-CN" altLang="zh-CN" sz="1700" dirty="0"/>
              <a:t>万亿</a:t>
            </a:r>
            <a:r>
              <a:rPr lang="en-US" altLang="zh-CN" sz="1700" dirty="0"/>
              <a:t>GB</a:t>
            </a:r>
            <a:r>
              <a:rPr lang="zh-CN" altLang="zh-CN" sz="1700" dirty="0"/>
              <a:t>，相当于美国国家图书馆数据量的数百万倍，且每</a:t>
            </a:r>
            <a:r>
              <a:rPr lang="en-US" altLang="zh-CN" sz="1700" dirty="0"/>
              <a:t>18</a:t>
            </a:r>
            <a:r>
              <a:rPr lang="zh-CN" altLang="zh-CN" sz="1700" dirty="0"/>
              <a:t>个月翻一番。</a:t>
            </a:r>
          </a:p>
          <a:p>
            <a:pPr marL="285744" indent="-285744" latinLnBrk="1">
              <a:buFont typeface="Wingdings" panose="05000000000000000000" pitchFamily="2" charset="2"/>
              <a:buChar char="l"/>
            </a:pPr>
            <a:r>
              <a:rPr lang="zh-CN" altLang="zh-CN" sz="1700" dirty="0"/>
              <a:t>速度快（</a:t>
            </a:r>
            <a:r>
              <a:rPr lang="en-US" altLang="zh-CN" sz="1700" b="1" dirty="0">
                <a:solidFill>
                  <a:srgbClr val="FF0000"/>
                </a:solidFill>
              </a:rPr>
              <a:t>Velocity</a:t>
            </a:r>
            <a:r>
              <a:rPr lang="zh-CN" altLang="zh-CN" sz="1700" dirty="0"/>
              <a:t>）：随着现代检测、互联网、计算机技术的发展，数据生成、储存、分析、处理的速度远远超出人们的想象，这是大数据区别于传统数据或小数据的显著特征。</a:t>
            </a:r>
          </a:p>
          <a:p>
            <a:pPr marL="285744" indent="-285744" latinLnBrk="1">
              <a:buFont typeface="Wingdings" panose="05000000000000000000" pitchFamily="2" charset="2"/>
              <a:buChar char="l"/>
            </a:pPr>
            <a:r>
              <a:rPr lang="zh-CN" altLang="zh-CN" sz="1700" dirty="0"/>
              <a:t>种类多（</a:t>
            </a:r>
            <a:r>
              <a:rPr lang="en-US" altLang="zh-CN" sz="1700" b="1" dirty="0">
                <a:solidFill>
                  <a:srgbClr val="FF0000"/>
                </a:solidFill>
              </a:rPr>
              <a:t>Variety</a:t>
            </a:r>
            <a:r>
              <a:rPr lang="zh-CN" altLang="zh-CN" sz="1700" dirty="0"/>
              <a:t>）：大数据与传统数据相比，数据来源更广、维度更高、类型更复杂。相对于以往便于存储的、以文本为主的结构化数据，非结构化数据越来越多，常见的非结构化数据包括网络日志、音频、视频、图片、地理位置等信息，这些多型的数据对数据的处理能力提出了更高要求。</a:t>
            </a:r>
          </a:p>
        </p:txBody>
      </p:sp>
    </p:spTree>
    <p:extLst>
      <p:ext uri="{BB962C8B-B14F-4D97-AF65-F5344CB8AC3E}">
        <p14:creationId xmlns:p14="http://schemas.microsoft.com/office/powerpoint/2010/main" val="1053878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3" y="844353"/>
            <a:ext cx="8352927" cy="3416320"/>
          </a:xfrm>
          <a:prstGeom prst="rect">
            <a:avLst/>
          </a:prstGeom>
          <a:noFill/>
        </p:spPr>
        <p:txBody>
          <a:bodyPr wrap="square" rtlCol="0" anchor="t">
            <a:spAutoFit/>
          </a:bodyPr>
          <a:lstStyle/>
          <a:p>
            <a:pPr latinLnBrk="1"/>
            <a:r>
              <a:rPr lang="zh-CN" altLang="zh-CN" dirty="0"/>
              <a:t>目前，针对大数据的数据挖掘应用既扎根于数据库、数据仓库的海量数据处理等基础的信息处理技术，又覆盖了机器学习、模式识别、信息检索、可视化、算法、高性能计算等新兴交叉学科前沿领域，还快速渗透进了智能商务、交通、教育、金融等社会生产生活领域。一系列与之相关的技术与应用，正在成为社会关注的热点、科技研究的焦点和产业发展的重点。</a:t>
            </a:r>
          </a:p>
          <a:p>
            <a:pPr latinLnBrk="1"/>
            <a:r>
              <a:rPr lang="zh-CN" altLang="zh-CN" dirty="0"/>
              <a:t>现有数据挖掘技术与应用需求还存在着诸多矛盾，例如：采集、传输、存储技术与数据生成速度之间的矛盾；数据类型、格式要求与异构数据源之间的矛盾；理论假设、算法设计与实际实施之间的矛盾；实验结果与应用效果之间的矛盾；评价指标与算法可解释性之间的矛盾；规则发现、模式识别与隐私保护之间的矛盾……这些矛盾，正是数据挖掘领域需要解决的重点和难点问题。随着数据挖掘技术的不断发展，这些矛盾的不断解决，数据挖掘技术将会发挥出更大的作用、贡献出更大的价值。</a:t>
            </a:r>
          </a:p>
        </p:txBody>
      </p:sp>
    </p:spTree>
    <p:extLst>
      <p:ext uri="{BB962C8B-B14F-4D97-AF65-F5344CB8AC3E}">
        <p14:creationId xmlns:p14="http://schemas.microsoft.com/office/powerpoint/2010/main" val="39988910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3" y="844352"/>
            <a:ext cx="8352927" cy="3693319"/>
          </a:xfrm>
          <a:prstGeom prst="rect">
            <a:avLst/>
          </a:prstGeom>
          <a:noFill/>
        </p:spPr>
        <p:txBody>
          <a:bodyPr wrap="square" rtlCol="0" anchor="t">
            <a:spAutoFit/>
          </a:bodyPr>
          <a:lstStyle/>
          <a:p>
            <a:pPr latinLnBrk="1"/>
            <a:r>
              <a:rPr lang="zh-CN" altLang="zh-CN" dirty="0"/>
              <a:t>常见的数据挖掘算法可归结为以下四个方面</a:t>
            </a:r>
            <a:r>
              <a:rPr lang="zh-CN" altLang="en-US" dirty="0"/>
              <a:t>：</a:t>
            </a:r>
            <a:endParaRPr lang="zh-CN" altLang="zh-CN" dirty="0"/>
          </a:p>
          <a:p>
            <a:pPr latinLnBrk="1"/>
            <a:r>
              <a:rPr lang="en-US" altLang="zh-CN" dirty="0"/>
              <a:t>1</a:t>
            </a:r>
            <a:r>
              <a:rPr lang="zh-CN" altLang="zh-CN" dirty="0"/>
              <a:t>．关联分析：旨在找出所有能把一组事件或数据项与另一组事件或数据项联系起来的强关联规则（</a:t>
            </a:r>
            <a:r>
              <a:rPr lang="zh-CN" altLang="zh-CN" b="1" dirty="0">
                <a:solidFill>
                  <a:srgbClr val="FF0000"/>
                </a:solidFill>
              </a:rPr>
              <a:t>拉关系</a:t>
            </a:r>
            <a:r>
              <a:rPr lang="zh-CN" altLang="zh-CN" dirty="0"/>
              <a:t>）。例如，如果你今天在淘宝或京东等大型电商平台购买了手机，那么你明天登录网站的时候，很可能会购买手机套、充电器、数据线等和手机使用相关的产品。</a:t>
            </a:r>
            <a:r>
              <a:rPr lang="zh-CN" altLang="en-US" dirty="0"/>
              <a:t>关联分析的目的之一就在于发现并利用这种关联关系进行推荐销售。</a:t>
            </a:r>
            <a:r>
              <a:rPr lang="en-US" altLang="zh-CN" dirty="0" err="1"/>
              <a:t>Apriori</a:t>
            </a:r>
            <a:r>
              <a:rPr lang="zh-CN" altLang="zh-CN" dirty="0"/>
              <a:t>算法是典型的关联分析算法。</a:t>
            </a:r>
          </a:p>
          <a:p>
            <a:pPr latinLnBrk="1"/>
            <a:r>
              <a:rPr lang="en-US" altLang="zh-CN" dirty="0"/>
              <a:t>2</a:t>
            </a:r>
            <a:r>
              <a:rPr lang="zh-CN" altLang="zh-CN" dirty="0"/>
              <a:t>．数据分类：分类是指通过对数据集的学习获得一个映射函数，从而将未知类别的样本映射到给定类别中（</a:t>
            </a:r>
            <a:r>
              <a:rPr lang="zh-CN" altLang="zh-CN" b="1" dirty="0">
                <a:solidFill>
                  <a:srgbClr val="FF0000"/>
                </a:solidFill>
              </a:rPr>
              <a:t>贴标签</a:t>
            </a:r>
            <a:r>
              <a:rPr lang="zh-CN" altLang="zh-CN" dirty="0"/>
              <a:t>）。例如，在银行的历史信用卡数据中，有按时还款的正常客户，也有不能按时还款的逾期客户。银行希望通过用户的基础信息及历史交易数据等，判断其是正常客户还是逾期客户（这个就是分类标签），从而提前甄别出逾期客户，以尽可能地降低逾期发生率。分类算法通常包括训练（即生成分类函数）和识别（即样品归类）两个阶段，典型的分类算法包括决策树、贝叶斯、神经网络、支持向量机等。</a:t>
            </a:r>
          </a:p>
        </p:txBody>
      </p:sp>
    </p:spTree>
    <p:extLst>
      <p:ext uri="{BB962C8B-B14F-4D97-AF65-F5344CB8AC3E}">
        <p14:creationId xmlns:p14="http://schemas.microsoft.com/office/powerpoint/2010/main" val="4156212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3" y="844352"/>
            <a:ext cx="8352927" cy="3970318"/>
          </a:xfrm>
          <a:prstGeom prst="rect">
            <a:avLst/>
          </a:prstGeom>
          <a:noFill/>
        </p:spPr>
        <p:txBody>
          <a:bodyPr wrap="square" rtlCol="0" anchor="t">
            <a:spAutoFit/>
          </a:bodyPr>
          <a:lstStyle/>
          <a:p>
            <a:pPr latinLnBrk="1"/>
            <a:r>
              <a:rPr lang="en-US" altLang="zh-CN" dirty="0"/>
              <a:t>3</a:t>
            </a:r>
            <a:r>
              <a:rPr lang="zh-CN" altLang="zh-CN" dirty="0"/>
              <a:t>．数据聚类：聚类旨在将数据集内具有相似特征的数据聚集成簇，从而使得同一个簇的数据特征尽可能相似，不同簇中的数据特征有明显的区别（</a:t>
            </a:r>
            <a:r>
              <a:rPr lang="zh-CN" altLang="zh-CN" b="1" dirty="0">
                <a:solidFill>
                  <a:srgbClr val="FF0000"/>
                </a:solidFill>
              </a:rPr>
              <a:t>找朋友</a:t>
            </a:r>
            <a:r>
              <a:rPr lang="zh-CN" altLang="zh-CN" dirty="0"/>
              <a:t>）。聚类和分类算法的区别在于：分类任务中的训练数据集是有标签的，比方说正常</a:t>
            </a:r>
            <a:r>
              <a:rPr lang="en-US" altLang="zh-CN" dirty="0"/>
              <a:t>/</a:t>
            </a:r>
            <a:r>
              <a:rPr lang="zh-CN" altLang="zh-CN" dirty="0"/>
              <a:t>逾期，好</a:t>
            </a:r>
            <a:r>
              <a:rPr lang="en-US" altLang="zh-CN" dirty="0"/>
              <a:t>/</a:t>
            </a:r>
            <a:r>
              <a:rPr lang="zh-CN" altLang="zh-CN" dirty="0"/>
              <a:t>坏，</a:t>
            </a:r>
            <a:r>
              <a:rPr lang="en-US" altLang="zh-CN" dirty="0"/>
              <a:t>Yes/No</a:t>
            </a:r>
            <a:r>
              <a:rPr lang="zh-CN" altLang="zh-CN" dirty="0"/>
              <a:t>，</a:t>
            </a:r>
            <a:r>
              <a:rPr lang="en-US" altLang="zh-CN" dirty="0"/>
              <a:t>True/False</a:t>
            </a:r>
            <a:r>
              <a:rPr lang="zh-CN" altLang="zh-CN" dirty="0"/>
              <a:t>等，而聚类任务中的数据集则没有标签，只是根据特征的相似性将数据集聚集成不同的簇。比方说携程、去哪儿就会根据用户历史消费记录进行用户画像，总结出某一群体的共性，从而决定推荐的住宿酒店的档次、位置等属性。典型的聚类算法包括</a:t>
            </a:r>
            <a:r>
              <a:rPr lang="en-US" altLang="zh-CN" dirty="0"/>
              <a:t>K</a:t>
            </a:r>
            <a:r>
              <a:rPr lang="zh-CN" altLang="zh-CN" dirty="0"/>
              <a:t>均值聚类、</a:t>
            </a:r>
            <a:r>
              <a:rPr lang="en-US" altLang="zh-CN" dirty="0"/>
              <a:t>K</a:t>
            </a:r>
            <a:r>
              <a:rPr lang="zh-CN" altLang="zh-CN" dirty="0"/>
              <a:t>中心点</a:t>
            </a:r>
            <a:r>
              <a:rPr lang="zh-CN" altLang="en-US" dirty="0"/>
              <a:t>聚类</a:t>
            </a:r>
            <a:r>
              <a:rPr lang="zh-CN" altLang="zh-CN" dirty="0"/>
              <a:t>、神经网络聚类算法等。</a:t>
            </a:r>
          </a:p>
          <a:p>
            <a:pPr latinLnBrk="1"/>
            <a:r>
              <a:rPr lang="en-US" altLang="zh-CN" dirty="0"/>
              <a:t>4 </a:t>
            </a:r>
            <a:r>
              <a:rPr lang="zh-CN" altLang="zh-CN" dirty="0"/>
              <a:t>．时间序列分析：是根据数据过去和现在的变化规律去预测未来发展趋势的一种数据分析技术（</a:t>
            </a:r>
            <a:r>
              <a:rPr lang="zh-CN" altLang="zh-CN" b="1" dirty="0">
                <a:solidFill>
                  <a:srgbClr val="FF0000"/>
                </a:solidFill>
              </a:rPr>
              <a:t>测未来</a:t>
            </a:r>
            <a:r>
              <a:rPr lang="zh-CN" altLang="zh-CN" dirty="0"/>
              <a:t>）。时间序列分析任务一般是针对那些与时间变化相关的指标，算法的目标是发现它随时间变化的趋势，从而能够进行预测。在金融相关的宏观经济运行研究和管理工作中，经常要使用这时间序列分析来预测国民生产总值</a:t>
            </a:r>
            <a:r>
              <a:rPr lang="en-US" altLang="zh-CN" dirty="0"/>
              <a:t>GDP</a:t>
            </a:r>
            <a:r>
              <a:rPr lang="zh-CN" altLang="zh-CN" dirty="0"/>
              <a:t>，消费价格指数</a:t>
            </a:r>
            <a:r>
              <a:rPr lang="en-US" altLang="zh-CN" dirty="0"/>
              <a:t>CPI</a:t>
            </a:r>
            <a:r>
              <a:rPr lang="zh-CN" altLang="zh-CN" dirty="0"/>
              <a:t>等指标的变动情况。常见的时间序列分析算法主要包括简单移动平均、复杂差分整合移动平均、自回归等。</a:t>
            </a:r>
          </a:p>
        </p:txBody>
      </p:sp>
    </p:spTree>
    <p:extLst>
      <p:ext uri="{BB962C8B-B14F-4D97-AF65-F5344CB8AC3E}">
        <p14:creationId xmlns:p14="http://schemas.microsoft.com/office/powerpoint/2010/main" val="2079297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3" y="844352"/>
            <a:ext cx="8352927" cy="3970318"/>
          </a:xfrm>
          <a:prstGeom prst="rect">
            <a:avLst/>
          </a:prstGeom>
          <a:noFill/>
        </p:spPr>
        <p:txBody>
          <a:bodyPr wrap="square" rtlCol="0" anchor="t">
            <a:spAutoFit/>
          </a:bodyPr>
          <a:lstStyle/>
          <a:p>
            <a:pPr latinLnBrk="1"/>
            <a:r>
              <a:rPr lang="zh-CN" altLang="zh-CN" dirty="0"/>
              <a:t>以信用卡申请核发的业务为例，银行已经积累了大量客户的申请信息、消费记录和是否正常还款的历史数据，现在想以这些数据为基础，研发一套数据挖掘系统，用于在核准新用户申请办理信用卡期间的决策支持。具体的步骤如下：</a:t>
            </a:r>
          </a:p>
          <a:p>
            <a:pPr latinLnBrk="1"/>
            <a:endParaRPr lang="en-US" altLang="zh-CN" dirty="0"/>
          </a:p>
          <a:p>
            <a:pPr latinLnBrk="1"/>
            <a:r>
              <a:rPr lang="en-US" altLang="zh-CN" dirty="0"/>
              <a:t>1. </a:t>
            </a:r>
            <a:r>
              <a:rPr lang="zh-CN" altLang="zh-CN" dirty="0"/>
              <a:t>将人工核准流程转换为计算机的处理流程。</a:t>
            </a:r>
          </a:p>
          <a:p>
            <a:pPr latinLnBrk="1"/>
            <a:r>
              <a:rPr lang="en-US" altLang="zh-CN" dirty="0"/>
              <a:t>2. </a:t>
            </a:r>
            <a:r>
              <a:rPr lang="zh-CN" altLang="zh-CN" dirty="0"/>
              <a:t>选择一个合适的数据挖掘算法。这是一个典型的分类问题，训练数据中的</a:t>
            </a:r>
            <a:r>
              <a:rPr lang="zh-CN" altLang="zh-CN" b="1" dirty="0"/>
              <a:t>标签</a:t>
            </a:r>
            <a:r>
              <a:rPr lang="zh-CN" altLang="zh-CN" dirty="0"/>
              <a:t>是正常还款和逾期还款，特征是用户还款的信息。希望能够使用老用户的申请信息来预测一个新客户是否会按时还款。</a:t>
            </a:r>
          </a:p>
          <a:p>
            <a:pPr latinLnBrk="1"/>
            <a:r>
              <a:rPr lang="en-US" altLang="zh-CN" dirty="0"/>
              <a:t>3. </a:t>
            </a:r>
            <a:r>
              <a:rPr lang="zh-CN" altLang="zh-CN" dirty="0"/>
              <a:t>模型的训练。将历史数据处理成算法能接受的数据格式后输入到算法中，生成预测函数。算法的输入数据（称为训练数据）是用户的申请信息或消费记录，输出结果是正常还款或逾期还款。</a:t>
            </a:r>
          </a:p>
          <a:p>
            <a:pPr latinLnBrk="1"/>
            <a:r>
              <a:rPr lang="en-US" altLang="zh-CN" dirty="0"/>
              <a:t>4. </a:t>
            </a:r>
            <a:r>
              <a:rPr lang="zh-CN" altLang="zh-CN" dirty="0"/>
              <a:t>调整预测函数的参数，优化预测性能。</a:t>
            </a:r>
          </a:p>
          <a:p>
            <a:pPr latinLnBrk="1"/>
            <a:r>
              <a:rPr lang="en-US" altLang="zh-CN" dirty="0"/>
              <a:t>5. </a:t>
            </a:r>
            <a:r>
              <a:rPr lang="zh-CN" altLang="zh-CN" dirty="0"/>
              <a:t>将预测函数用于后期预测，输入新用户信息，获得预测结果，即正常还款或逾期还款。</a:t>
            </a:r>
          </a:p>
        </p:txBody>
      </p:sp>
    </p:spTree>
    <p:extLst>
      <p:ext uri="{BB962C8B-B14F-4D97-AF65-F5344CB8AC3E}">
        <p14:creationId xmlns:p14="http://schemas.microsoft.com/office/powerpoint/2010/main" val="3367375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0176A43-42C1-4F1F-8834-C2232DB43CB1}"/>
              </a:ext>
            </a:extLst>
          </p:cNvPr>
          <p:cNvSpPr txBox="1"/>
          <p:nvPr/>
        </p:nvSpPr>
        <p:spPr>
          <a:xfrm>
            <a:off x="4716810" y="1412865"/>
            <a:ext cx="4248472" cy="1754326"/>
          </a:xfrm>
          <a:prstGeom prst="rect">
            <a:avLst/>
          </a:prstGeom>
          <a:noFill/>
        </p:spPr>
        <p:txBody>
          <a:bodyPr wrap="square" rtlCol="0">
            <a:spAutoFit/>
          </a:bodyPr>
          <a:lstStyle/>
          <a:p>
            <a:pPr algn="l"/>
            <a:r>
              <a:rPr lang="zh-CN" altLang="en-US" b="1" dirty="0">
                <a:solidFill>
                  <a:srgbClr val="666666"/>
                </a:solidFill>
                <a:effectLst/>
                <a:latin typeface="Arial" panose="020B0604020202020204" pitchFamily="34" charset="0"/>
              </a:rPr>
              <a:t>数据挖掘导论 完整版 </a:t>
            </a:r>
            <a:endParaRPr lang="en-US" altLang="zh-CN" b="1" dirty="0">
              <a:solidFill>
                <a:srgbClr val="666666"/>
              </a:solidFill>
              <a:effectLst/>
              <a:latin typeface="Arial" panose="020B0604020202020204" pitchFamily="34" charset="0"/>
            </a:endParaRPr>
          </a:p>
          <a:p>
            <a:pPr algn="l"/>
            <a:r>
              <a:rPr lang="en-US" altLang="zh-CN" b="1" dirty="0">
                <a:solidFill>
                  <a:srgbClr val="666666"/>
                </a:solidFill>
                <a:effectLst/>
                <a:latin typeface="Arial" panose="020B0604020202020204" pitchFamily="34" charset="0"/>
              </a:rPr>
              <a:t>Introduction to Data Mining(</a:t>
            </a:r>
            <a:r>
              <a:rPr lang="zh-CN" altLang="en-US" b="1" dirty="0">
                <a:solidFill>
                  <a:srgbClr val="666666"/>
                </a:solidFill>
                <a:effectLst/>
                <a:latin typeface="Arial" panose="020B0604020202020204" pitchFamily="34" charset="0"/>
              </a:rPr>
              <a:t>图灵出品</a:t>
            </a:r>
            <a:r>
              <a:rPr lang="en-US" altLang="zh-CN" b="1" dirty="0">
                <a:solidFill>
                  <a:srgbClr val="666666"/>
                </a:solidFill>
                <a:effectLst/>
                <a:latin typeface="Arial" panose="020B0604020202020204" pitchFamily="34" charset="0"/>
              </a:rPr>
              <a:t>)</a:t>
            </a:r>
          </a:p>
          <a:p>
            <a:pPr algn="l"/>
            <a:r>
              <a:rPr lang="zh-CN" altLang="en-US" b="0" i="0" u="none" strike="noStrike" dirty="0">
                <a:solidFill>
                  <a:srgbClr val="005AA0"/>
                </a:solidFill>
                <a:effectLst/>
                <a:latin typeface="tahoma" panose="020B0604030504040204" pitchFamily="34" charset="0"/>
                <a:hlinkClick r:id="rId2"/>
              </a:rPr>
              <a:t>陈封能</a:t>
            </a:r>
            <a:r>
              <a:rPr lang="zh-CN" altLang="en-US" b="0" i="0" dirty="0">
                <a:solidFill>
                  <a:srgbClr val="666666"/>
                </a:solidFill>
                <a:effectLst/>
                <a:latin typeface="tahoma" panose="020B0604030504040204" pitchFamily="34" charset="0"/>
              </a:rPr>
              <a:t>，</a:t>
            </a:r>
            <a:r>
              <a:rPr lang="zh-CN" altLang="en-US" b="0" i="0" u="none" strike="noStrike" dirty="0">
                <a:solidFill>
                  <a:srgbClr val="005AA0"/>
                </a:solidFill>
                <a:effectLst/>
                <a:latin typeface="tahoma" panose="020B0604030504040204" pitchFamily="34" charset="0"/>
                <a:hlinkClick r:id="rId3"/>
              </a:rPr>
              <a:t>斯坦巴赫</a:t>
            </a:r>
            <a:r>
              <a:rPr lang="zh-CN" altLang="en-US" b="0" i="0" dirty="0">
                <a:solidFill>
                  <a:srgbClr val="666666"/>
                </a:solidFill>
                <a:effectLst/>
                <a:latin typeface="tahoma" panose="020B0604030504040204" pitchFamily="34" charset="0"/>
              </a:rPr>
              <a:t>，</a:t>
            </a:r>
            <a:r>
              <a:rPr lang="zh-CN" altLang="en-US" b="0" i="0" u="none" strike="noStrike" dirty="0">
                <a:solidFill>
                  <a:srgbClr val="005AA0"/>
                </a:solidFill>
                <a:effectLst/>
                <a:latin typeface="tahoma" panose="020B0604030504040204" pitchFamily="34" charset="0"/>
                <a:hlinkClick r:id="rId4"/>
              </a:rPr>
              <a:t>库玛尔</a:t>
            </a:r>
            <a:r>
              <a:rPr lang="zh-CN" altLang="en-US" b="0" i="0" dirty="0">
                <a:solidFill>
                  <a:srgbClr val="666666"/>
                </a:solidFill>
                <a:effectLst/>
                <a:latin typeface="tahoma" panose="020B0604030504040204" pitchFamily="34" charset="0"/>
              </a:rPr>
              <a:t> 著，</a:t>
            </a:r>
            <a:endParaRPr lang="en-US" altLang="zh-CN" b="0" i="0" dirty="0">
              <a:solidFill>
                <a:srgbClr val="666666"/>
              </a:solidFill>
              <a:effectLst/>
              <a:latin typeface="tahoma" panose="020B0604030504040204" pitchFamily="34" charset="0"/>
            </a:endParaRPr>
          </a:p>
          <a:p>
            <a:pPr algn="l"/>
            <a:r>
              <a:rPr lang="zh-CN" altLang="en-US" b="0" i="0" u="none" strike="noStrike" dirty="0">
                <a:solidFill>
                  <a:srgbClr val="005AA0"/>
                </a:solidFill>
                <a:effectLst/>
                <a:latin typeface="tahoma" panose="020B0604030504040204" pitchFamily="34" charset="0"/>
                <a:hlinkClick r:id="rId5"/>
              </a:rPr>
              <a:t>范明</a:t>
            </a:r>
            <a:r>
              <a:rPr lang="zh-CN" altLang="en-US" b="0" i="0" dirty="0">
                <a:solidFill>
                  <a:srgbClr val="666666"/>
                </a:solidFill>
                <a:effectLst/>
                <a:latin typeface="tahoma" panose="020B0604030504040204" pitchFamily="34" charset="0"/>
              </a:rPr>
              <a:t>，</a:t>
            </a:r>
            <a:r>
              <a:rPr lang="zh-CN" altLang="en-US" b="0" i="0" u="none" strike="noStrike" dirty="0">
                <a:solidFill>
                  <a:srgbClr val="005AA0"/>
                </a:solidFill>
                <a:effectLst/>
                <a:latin typeface="tahoma" panose="020B0604030504040204" pitchFamily="34" charset="0"/>
                <a:hlinkClick r:id="rId6"/>
              </a:rPr>
              <a:t>范宏建</a:t>
            </a:r>
            <a:r>
              <a:rPr lang="zh-CN" altLang="en-US" b="0" i="0" dirty="0">
                <a:solidFill>
                  <a:srgbClr val="666666"/>
                </a:solidFill>
                <a:effectLst/>
                <a:latin typeface="tahoma" panose="020B0604030504040204" pitchFamily="34" charset="0"/>
              </a:rPr>
              <a:t> 等 译</a:t>
            </a:r>
          </a:p>
          <a:p>
            <a:pPr algn="l"/>
            <a:endParaRPr lang="en-US" altLang="zh-CN" dirty="0">
              <a:solidFill>
                <a:srgbClr val="666666"/>
              </a:solidFill>
              <a:latin typeface="tahoma" panose="020B0604030504040204" pitchFamily="34" charset="0"/>
            </a:endParaRPr>
          </a:p>
          <a:p>
            <a:r>
              <a:rPr lang="zh-CN" altLang="en-US" b="0" i="0" dirty="0">
                <a:solidFill>
                  <a:srgbClr val="666666"/>
                </a:solidFill>
                <a:effectLst/>
                <a:latin typeface="tahoma" panose="020B0604030504040204" pitchFamily="34" charset="0"/>
              </a:rPr>
              <a:t>出版社： </a:t>
            </a:r>
            <a:r>
              <a:rPr lang="zh-CN" altLang="en-US" b="0" i="0" u="none" strike="noStrike" dirty="0">
                <a:solidFill>
                  <a:srgbClr val="5E69AD"/>
                </a:solidFill>
                <a:effectLst/>
                <a:latin typeface="tahoma" panose="020B0604030504040204" pitchFamily="34" charset="0"/>
                <a:hlinkClick r:id="rId7" tooltip="人民邮电出版社"/>
              </a:rPr>
              <a:t>人民邮电出版社</a:t>
            </a:r>
            <a:endParaRPr lang="zh-CN" altLang="en-US" dirty="0"/>
          </a:p>
        </p:txBody>
      </p:sp>
      <p:pic>
        <p:nvPicPr>
          <p:cNvPr id="3076" name="Picture 4">
            <a:extLst>
              <a:ext uri="{FF2B5EF4-FFF2-40B4-BE49-F238E27FC236}">
                <a16:creationId xmlns:a16="http://schemas.microsoft.com/office/drawing/2014/main" id="{5A8A9779-A9D0-46C0-ACDD-4984BC48C8C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363" y="700336"/>
            <a:ext cx="3744416"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584186"/>
      </p:ext>
    </p:extLst>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906728" y="1852084"/>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02</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3996730" y="1858577"/>
            <a:ext cx="3550920" cy="1323439"/>
          </a:xfrm>
          <a:prstGeom prst="rect">
            <a:avLst/>
          </a:prstGeom>
          <a:noFill/>
        </p:spPr>
        <p:txBody>
          <a:bodyPr wrap="square" rtlCol="0">
            <a:spAutoFit/>
          </a:bodyPr>
          <a:lstStyle/>
          <a:p>
            <a:r>
              <a:rPr lang="zh-CN" altLang="en-US" sz="4000" b="1" spc="300" dirty="0">
                <a:solidFill>
                  <a:schemeClr val="accent1"/>
                </a:solidFill>
                <a:latin typeface="黑体" panose="02010609060101010101" charset="-122"/>
                <a:ea typeface="黑体" panose="02010609060101010101" charset="-122"/>
              </a:rPr>
              <a:t>金融数据挖掘的意义和应用</a:t>
            </a:r>
          </a:p>
        </p:txBody>
      </p:sp>
    </p:spTree>
    <p:extLst>
      <p:ext uri="{BB962C8B-B14F-4D97-AF65-F5344CB8AC3E}">
        <p14:creationId xmlns:p14="http://schemas.microsoft.com/office/powerpoint/2010/main" val="36862026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6" y="2723694"/>
            <a:ext cx="6185419" cy="2129639"/>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453698" y="2274265"/>
            <a:ext cx="8352927" cy="2308324"/>
          </a:xfrm>
          <a:prstGeom prst="rect">
            <a:avLst/>
          </a:prstGeom>
          <a:noFill/>
        </p:spPr>
        <p:txBody>
          <a:bodyPr wrap="square" rtlCol="0" anchor="t">
            <a:spAutoFit/>
          </a:bodyPr>
          <a:lstStyle/>
          <a:p>
            <a:pPr latinLnBrk="1"/>
            <a:r>
              <a:rPr lang="zh-CN" altLang="en-US" sz="1600" dirty="0"/>
              <a:t>国内的金融数据挖掘应用，主要的推动力有两个方面：</a:t>
            </a:r>
            <a:endParaRPr lang="en-US" altLang="zh-CN" sz="1600" dirty="0"/>
          </a:p>
          <a:p>
            <a:pPr latinLnBrk="1"/>
            <a:r>
              <a:rPr lang="zh-CN" altLang="en-US" sz="1600" dirty="0"/>
              <a:t>一是银行、保险和证券等传统金融机构积极拥抱金融科技的变革，利用数据挖掘技术来改进、提升、完善、丰富金融服务手段。最典型的案例是，</a:t>
            </a:r>
            <a:r>
              <a:rPr lang="en-US" altLang="zh-CN" sz="1600" dirty="0"/>
              <a:t>2018</a:t>
            </a:r>
            <a:r>
              <a:rPr lang="zh-CN" altLang="en-US" sz="1600" dirty="0"/>
              <a:t>年底中国平安集团更换了集团</a:t>
            </a:r>
            <a:r>
              <a:rPr lang="en-US" altLang="zh-CN" sz="1600" dirty="0"/>
              <a:t>LOGO</a:t>
            </a:r>
            <a:r>
              <a:rPr lang="zh-CN" altLang="en-US" sz="1600" dirty="0"/>
              <a:t>，将旧</a:t>
            </a:r>
            <a:r>
              <a:rPr lang="en-US" altLang="zh-CN" sz="1600" dirty="0"/>
              <a:t>LOGO</a:t>
            </a:r>
            <a:r>
              <a:rPr lang="zh-CN" altLang="en-US" sz="1600" dirty="0"/>
              <a:t>中的“保险</a:t>
            </a:r>
            <a:r>
              <a:rPr lang="en-US" altLang="zh-CN" sz="1600" dirty="0"/>
              <a:t>•</a:t>
            </a:r>
            <a:r>
              <a:rPr lang="zh-CN" altLang="en-US" sz="1600" dirty="0"/>
              <a:t>银行</a:t>
            </a:r>
            <a:r>
              <a:rPr lang="en-US" altLang="zh-CN" sz="1600" dirty="0"/>
              <a:t>•</a:t>
            </a:r>
            <a:r>
              <a:rPr lang="zh-CN" altLang="en-US" sz="1600" dirty="0"/>
              <a:t>投资”文字改成新</a:t>
            </a:r>
            <a:r>
              <a:rPr lang="en-US" altLang="zh-CN" sz="1600" dirty="0"/>
              <a:t>LOGO</a:t>
            </a:r>
            <a:r>
              <a:rPr lang="zh-CN" altLang="en-US" sz="1600" dirty="0"/>
              <a:t>中的“金融</a:t>
            </a:r>
            <a:r>
              <a:rPr lang="en-US" altLang="zh-CN" sz="1600" dirty="0"/>
              <a:t>•</a:t>
            </a:r>
            <a:r>
              <a:rPr lang="zh-CN" altLang="en-US" sz="1600" dirty="0"/>
              <a:t>科技”，凸显了全面转向金融科技服务的决心和战略。</a:t>
            </a:r>
            <a:endParaRPr lang="en-US" altLang="zh-CN" sz="1600" dirty="0"/>
          </a:p>
          <a:p>
            <a:pPr latinLnBrk="1"/>
            <a:r>
              <a:rPr lang="zh-CN" altLang="en-US" sz="1600" dirty="0"/>
              <a:t>二是以阿里、腾讯为代表的互联网行业巨头凭借在移动互联网用户粘性、人工智能处理技术方面的优势，纷纷涉足个人和小微企业的金融服务。典型案例是阿里系的芝麻信用、腾讯系的腾讯征信成为了中国人民银行监管指导下的百行征信有限公司 的创始股东，这充分说明了政府监管部门认可了支付宝和微信钱包在个人金融消费和信用记录方面所占据的重要地位。</a:t>
            </a:r>
            <a:endParaRPr lang="zh-CN" altLang="zh-CN" sz="1600" dirty="0"/>
          </a:p>
        </p:txBody>
      </p:sp>
      <p:pic>
        <p:nvPicPr>
          <p:cNvPr id="10" name="图片 9">
            <a:extLst>
              <a:ext uri="{FF2B5EF4-FFF2-40B4-BE49-F238E27FC236}">
                <a16:creationId xmlns:a16="http://schemas.microsoft.com/office/drawing/2014/main" id="{67766A42-79D1-4379-9597-F8FE2306D3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54197" y="529762"/>
            <a:ext cx="3352428" cy="1795944"/>
          </a:xfrm>
          <a:prstGeom prst="rect">
            <a:avLst/>
          </a:prstGeom>
        </p:spPr>
      </p:pic>
      <p:sp>
        <p:nvSpPr>
          <p:cNvPr id="11" name="文本框 10">
            <a:extLst>
              <a:ext uri="{FF2B5EF4-FFF2-40B4-BE49-F238E27FC236}">
                <a16:creationId xmlns:a16="http://schemas.microsoft.com/office/drawing/2014/main" id="{CD23F069-A9EC-48BB-939B-3C930A0CB120}"/>
              </a:ext>
            </a:extLst>
          </p:cNvPr>
          <p:cNvSpPr txBox="1"/>
          <p:nvPr/>
        </p:nvSpPr>
        <p:spPr>
          <a:xfrm>
            <a:off x="459228" y="725885"/>
            <a:ext cx="4680520" cy="1846659"/>
          </a:xfrm>
          <a:prstGeom prst="rect">
            <a:avLst/>
          </a:prstGeom>
          <a:noFill/>
        </p:spPr>
        <p:txBody>
          <a:bodyPr wrap="square" rtlCol="0">
            <a:spAutoFit/>
          </a:bodyPr>
          <a:lstStyle/>
          <a:p>
            <a:r>
              <a:rPr lang="zh-CN" altLang="zh-CN" sz="1600" dirty="0"/>
              <a:t>基于数据挖掘技术的金融业务活动，是先进信息技术与金融相结合的重要产物。宏观上，它可以发现、预测、规避系统性的金融风险；可以发掘、拓展、培育新的金融业务类型。微观上，它可以评估、监测、预警个体信用风险；可以开发、获取、维护新的客户资源。</a:t>
            </a:r>
            <a:endParaRPr lang="en-US" altLang="zh-CN" sz="1600" dirty="0"/>
          </a:p>
          <a:p>
            <a:endParaRPr lang="zh-CN" altLang="en-US" sz="1600" dirty="0"/>
          </a:p>
        </p:txBody>
      </p:sp>
    </p:spTree>
    <p:extLst>
      <p:ext uri="{BB962C8B-B14F-4D97-AF65-F5344CB8AC3E}">
        <p14:creationId xmlns:p14="http://schemas.microsoft.com/office/powerpoint/2010/main" val="2085577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6" y="2723694"/>
            <a:ext cx="6185419" cy="2129639"/>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3" y="772344"/>
            <a:ext cx="8352927" cy="2862322"/>
          </a:xfrm>
          <a:prstGeom prst="rect">
            <a:avLst/>
          </a:prstGeom>
          <a:noFill/>
        </p:spPr>
        <p:txBody>
          <a:bodyPr wrap="square" rtlCol="0" anchor="t">
            <a:spAutoFit/>
          </a:bodyPr>
          <a:lstStyle/>
          <a:p>
            <a:pPr latinLnBrk="1"/>
            <a:r>
              <a:rPr lang="zh-CN" altLang="zh-CN" dirty="0"/>
              <a:t>金融数据和数据挖掘算法的结合正面临着前所未有的机会和挑战，主要表现在：</a:t>
            </a:r>
            <a:endParaRPr lang="en-US" altLang="zh-CN" dirty="0"/>
          </a:p>
          <a:p>
            <a:pPr latinLnBrk="1"/>
            <a:endParaRPr lang="zh-CN" altLang="zh-CN" dirty="0"/>
          </a:p>
          <a:p>
            <a:pPr latinLnBrk="1"/>
            <a:r>
              <a:rPr lang="en-US" altLang="zh-CN" b="1" dirty="0"/>
              <a:t>1. </a:t>
            </a:r>
            <a:r>
              <a:rPr lang="zh-CN" altLang="zh-CN" b="1" dirty="0"/>
              <a:t>创新了业务型态。</a:t>
            </a:r>
            <a:r>
              <a:rPr lang="zh-CN" altLang="zh-CN" dirty="0"/>
              <a:t>通过数据挖掘技术，可以对个人用户和小微企业进行量化的信用评估，从而提供定制化的信贷服务。离开了基于大数据的人工智能技术，这种业务很难开展。</a:t>
            </a:r>
          </a:p>
          <a:p>
            <a:pPr latinLnBrk="1"/>
            <a:r>
              <a:rPr lang="en-US" altLang="zh-CN" b="1" dirty="0"/>
              <a:t>2. </a:t>
            </a:r>
            <a:r>
              <a:rPr lang="zh-CN" altLang="zh-CN" b="1" dirty="0"/>
              <a:t>提升了服务效率。这</a:t>
            </a:r>
            <a:r>
              <a:rPr lang="zh-CN" altLang="zh-CN" dirty="0"/>
              <a:t>包含两个方面的含义：一方面新的业务型态必将吸引更多的新客户，业务拓展效率更高；另一方面借助人工智能技术，一线服务人员处理的业务量增加了，业务处理效率得到进一步提高。</a:t>
            </a:r>
          </a:p>
          <a:p>
            <a:pPr latinLnBrk="1"/>
            <a:r>
              <a:rPr lang="en-US" altLang="zh-CN" b="1" dirty="0"/>
              <a:t>3. </a:t>
            </a:r>
            <a:r>
              <a:rPr lang="zh-CN" altLang="zh-CN" b="1" dirty="0"/>
              <a:t>改善了服务质量。</a:t>
            </a:r>
            <a:r>
              <a:rPr lang="zh-CN" altLang="zh-CN" dirty="0"/>
              <a:t>通过数据挖掘的关联规则推荐、时间序列分析等技术，可以主动预测客户潜在需求，从而提升用户感受。</a:t>
            </a:r>
          </a:p>
        </p:txBody>
      </p:sp>
    </p:spTree>
    <p:extLst>
      <p:ext uri="{BB962C8B-B14F-4D97-AF65-F5344CB8AC3E}">
        <p14:creationId xmlns:p14="http://schemas.microsoft.com/office/powerpoint/2010/main" val="27186462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6" y="2723694"/>
            <a:ext cx="6185419" cy="2129639"/>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3" y="772344"/>
            <a:ext cx="8352927" cy="2585323"/>
          </a:xfrm>
          <a:prstGeom prst="rect">
            <a:avLst/>
          </a:prstGeom>
          <a:noFill/>
        </p:spPr>
        <p:txBody>
          <a:bodyPr wrap="square" rtlCol="0" anchor="t">
            <a:spAutoFit/>
          </a:bodyPr>
          <a:lstStyle/>
          <a:p>
            <a:pPr latinLnBrk="1"/>
            <a:r>
              <a:rPr lang="zh-CN" altLang="zh-CN" dirty="0"/>
              <a:t>目前，数据挖掘在金融行业的比较典型的应用包括产品客户开发、风险评估控制、客户业务管理、客户延伸服务和业务合规监管等。</a:t>
            </a:r>
          </a:p>
          <a:p>
            <a:pPr latinLnBrk="1"/>
            <a:r>
              <a:rPr lang="en-US" altLang="zh-CN" b="1" dirty="0"/>
              <a:t>1.</a:t>
            </a:r>
            <a:r>
              <a:rPr lang="zh-CN" altLang="zh-CN" b="1" dirty="0"/>
              <a:t>产品客户开发</a:t>
            </a:r>
            <a:endParaRPr lang="zh-CN" altLang="zh-CN" dirty="0"/>
          </a:p>
          <a:p>
            <a:pPr latinLnBrk="1"/>
            <a:r>
              <a:rPr lang="zh-CN" altLang="zh-CN" dirty="0"/>
              <a:t>通过探索性的数据挖掘方法，如自动探测聚类和购物篮分析，可以找出客户数据库中的特征，预测银行营销活动的响应率。那些被定为有利的特征可以与新的非客户群进行匹配，以增加营销活动的效果。</a:t>
            </a:r>
            <a:r>
              <a:rPr lang="en-US" altLang="zh-CN" dirty="0"/>
              <a:t>  </a:t>
            </a:r>
            <a:endParaRPr lang="zh-CN" altLang="zh-CN" dirty="0"/>
          </a:p>
          <a:p>
            <a:pPr latinLnBrk="1"/>
            <a:r>
              <a:rPr lang="zh-CN" altLang="zh-CN" dirty="0"/>
              <a:t>数据挖掘还可从银行数据库存储的客户信息中，根据事先设定的标准找到符合条件的客户群，也可以将客户进行聚类分析，通过对客户的服务收入、风险、成本等相关因素的分析、预测和优化，找到新的可赢利目标客户。</a:t>
            </a:r>
            <a:r>
              <a:rPr lang="en-US" altLang="zh-CN" dirty="0"/>
              <a:t>  </a:t>
            </a:r>
            <a:endParaRPr lang="zh-CN" altLang="zh-CN" dirty="0"/>
          </a:p>
        </p:txBody>
      </p:sp>
    </p:spTree>
    <p:extLst>
      <p:ext uri="{BB962C8B-B14F-4D97-AF65-F5344CB8AC3E}">
        <p14:creationId xmlns:p14="http://schemas.microsoft.com/office/powerpoint/2010/main" val="27067405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6" y="2723694"/>
            <a:ext cx="6185419" cy="2129639"/>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3" y="772344"/>
            <a:ext cx="8352927" cy="3693319"/>
          </a:xfrm>
          <a:prstGeom prst="rect">
            <a:avLst/>
          </a:prstGeom>
          <a:noFill/>
        </p:spPr>
        <p:txBody>
          <a:bodyPr wrap="square" rtlCol="0" anchor="t">
            <a:spAutoFit/>
          </a:bodyPr>
          <a:lstStyle/>
          <a:p>
            <a:pPr latinLnBrk="1"/>
            <a:r>
              <a:rPr lang="en-US" altLang="zh-CN" b="1" dirty="0"/>
              <a:t>2.</a:t>
            </a:r>
            <a:r>
              <a:rPr lang="zh-CN" altLang="zh-CN" b="1" dirty="0"/>
              <a:t>风险评估控制</a:t>
            </a:r>
            <a:endParaRPr lang="zh-CN" altLang="zh-CN" dirty="0"/>
          </a:p>
          <a:p>
            <a:pPr latinLnBrk="1"/>
            <a:r>
              <a:rPr lang="zh-CN" altLang="zh-CN" dirty="0"/>
              <a:t>以个人信贷和小微企业贷款为代表，基于数据挖掘技术的风险控制贯穿于贷前、贷中和贷后各个阶段。规则引擎是贷前阶段欺诈检测和信用评估的第一个环节，数据挖掘模型则是第二个环节。简单来说，规则引擎是复杂业务下的决策框架，包含了大量预先设定好的规则。数据输入后，规则引擎解释规则并做出业务决策。在欺诈检测或者信用评估中，规则引擎通过大量预先设定好的信息校验或条件判断来得到有益的结论。在基于大数据的风控领域，规则引擎设定的信息校验或条件判断往往达到数百条甚至更多。当借款人通过规则引擎的欺诈检测后，则进入下一环节，运用数据挖掘算法进一步评估信用状况。其基本思路为：对海量数据进行有效组织和预处理，利用机器学习算法，深度挖掘出与网络个人信贷信用评估相关的指标，构建区分能力较强、稳定性较好且具有较好业务解释性的模型。常见的机器学习算法包括决策树、贝叶斯网络、逻辑回归、深度学习、支持向量机、随机森林等。</a:t>
            </a:r>
          </a:p>
        </p:txBody>
      </p:sp>
    </p:spTree>
    <p:extLst>
      <p:ext uri="{BB962C8B-B14F-4D97-AF65-F5344CB8AC3E}">
        <p14:creationId xmlns:p14="http://schemas.microsoft.com/office/powerpoint/2010/main" val="3258675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6" y="2723694"/>
            <a:ext cx="6185419" cy="2129639"/>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3" y="772344"/>
            <a:ext cx="8352927" cy="2585323"/>
          </a:xfrm>
          <a:prstGeom prst="rect">
            <a:avLst/>
          </a:prstGeom>
          <a:noFill/>
        </p:spPr>
        <p:txBody>
          <a:bodyPr wrap="square" rtlCol="0" anchor="t">
            <a:spAutoFit/>
          </a:bodyPr>
          <a:lstStyle/>
          <a:p>
            <a:pPr latinLnBrk="1"/>
            <a:r>
              <a:rPr lang="en-US" altLang="zh-CN" b="1" dirty="0"/>
              <a:t>3.</a:t>
            </a:r>
            <a:r>
              <a:rPr lang="zh-CN" altLang="zh-CN" b="1" dirty="0"/>
              <a:t>客户业务管理</a:t>
            </a:r>
            <a:endParaRPr lang="zh-CN" altLang="zh-CN" dirty="0"/>
          </a:p>
          <a:p>
            <a:pPr latinLnBrk="1"/>
            <a:r>
              <a:rPr lang="zh-CN" altLang="zh-CN" dirty="0"/>
              <a:t>客户业务管理包括现有客户的贷后管理和流失预警等。贷款偿还风险相关的因素包括贷款率、贷款期限、负债率（月负债总额与月收入总额之比）、偿还与收入比、客户收入水平、受教育水平、居住信息、信用历史等，通过数据挖掘预测手段，可以提早预测哪些用户有可能违约还款，哪些用户曾经贷款被拒但是预测结果却是低风险。</a:t>
            </a:r>
          </a:p>
          <a:p>
            <a:pPr latinLnBrk="1"/>
            <a:r>
              <a:rPr lang="zh-CN" altLang="zh-CN" dirty="0"/>
              <a:t>根据客户属性特征、存储款、贷款、金融产品使用等数据，运用数据挖掘技术，找到流失客户的共同特征，从而针对具有相似特征的客户在未流失前，进行有针对性的弥补或者营销活动，避免客户。</a:t>
            </a:r>
          </a:p>
        </p:txBody>
      </p:sp>
    </p:spTree>
    <p:extLst>
      <p:ext uri="{BB962C8B-B14F-4D97-AF65-F5344CB8AC3E}">
        <p14:creationId xmlns:p14="http://schemas.microsoft.com/office/powerpoint/2010/main" val="2181539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6" y="2723694"/>
            <a:ext cx="6185419" cy="2129639"/>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3" y="772344"/>
            <a:ext cx="8352927" cy="3693319"/>
          </a:xfrm>
          <a:prstGeom prst="rect">
            <a:avLst/>
          </a:prstGeom>
          <a:noFill/>
        </p:spPr>
        <p:txBody>
          <a:bodyPr wrap="square" rtlCol="0" anchor="t">
            <a:spAutoFit/>
          </a:bodyPr>
          <a:lstStyle/>
          <a:p>
            <a:pPr latinLnBrk="1"/>
            <a:r>
              <a:rPr lang="en-US" altLang="zh-CN" b="1" dirty="0"/>
              <a:t>4.</a:t>
            </a:r>
            <a:r>
              <a:rPr lang="zh-CN" altLang="zh-CN" b="1" dirty="0"/>
              <a:t>客户延伸服务</a:t>
            </a:r>
            <a:endParaRPr lang="zh-CN" altLang="zh-CN" dirty="0"/>
          </a:p>
          <a:p>
            <a:pPr latinLnBrk="1"/>
            <a:r>
              <a:rPr lang="zh-CN" altLang="zh-CN" dirty="0"/>
              <a:t>根据银行大量的客户资料以及客户存贷款情况，利用聚类或者协同过滤算法，将客户有效地聚集为不同的组，使得具有相同存储和贷款行为的客户分为一组，从而对每一组总结各自的特点，进而对每个组开展有针对性活动。</a:t>
            </a:r>
          </a:p>
          <a:p>
            <a:pPr latinLnBrk="1"/>
            <a:r>
              <a:rPr lang="zh-CN" altLang="zh-CN" dirty="0"/>
              <a:t>此外，针对不同的客户类型</a:t>
            </a:r>
            <a:r>
              <a:rPr lang="en-US" altLang="zh-CN" dirty="0"/>
              <a:t>(</a:t>
            </a:r>
            <a:r>
              <a:rPr lang="zh-CN" altLang="zh-CN" dirty="0"/>
              <a:t>例如某项业务的大客户，虽然潜在价值高，但是忠诚度很难保持</a:t>
            </a:r>
            <a:r>
              <a:rPr lang="en-US" altLang="zh-CN" dirty="0"/>
              <a:t>)</a:t>
            </a:r>
            <a:r>
              <a:rPr lang="zh-CN" altLang="zh-CN" dirty="0"/>
              <a:t>设计出量体裁衣的产品组合、沟通方式、以及客户服务，从而达到提高客户忠诚度、实现关联销售、最优化定价、产品直销、产品再设计，以及渠道管理的目的。而这些目标的实现，可以使得客户管理总体成本降低，客户关系得以改善，最终成功实现零售业务利润率的提高。</a:t>
            </a:r>
          </a:p>
          <a:p>
            <a:pPr latinLnBrk="1"/>
            <a:r>
              <a:rPr lang="zh-CN" altLang="zh-CN" dirty="0"/>
              <a:t>通过关联分析可找出数据库中隐藏的关联网。银行存储了大量的客户交易信息，可对客户的收入水平、消费习惯、购买物品等指标进行挖掘分析，找出客户的潜在需求；对各个理财产品进行交叉分析，找出关联性较强的产品，从而对客户进行有针对性的关联营销，提高银行业绩。</a:t>
            </a:r>
          </a:p>
        </p:txBody>
      </p:sp>
    </p:spTree>
    <p:extLst>
      <p:ext uri="{BB962C8B-B14F-4D97-AF65-F5344CB8AC3E}">
        <p14:creationId xmlns:p14="http://schemas.microsoft.com/office/powerpoint/2010/main" val="1704438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6" y="2723694"/>
            <a:ext cx="6185419" cy="2129639"/>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3" y="772344"/>
            <a:ext cx="8352927" cy="1477328"/>
          </a:xfrm>
          <a:prstGeom prst="rect">
            <a:avLst/>
          </a:prstGeom>
          <a:noFill/>
        </p:spPr>
        <p:txBody>
          <a:bodyPr wrap="square" rtlCol="0" anchor="t">
            <a:spAutoFit/>
          </a:bodyPr>
          <a:lstStyle/>
          <a:p>
            <a:pPr latinLnBrk="1"/>
            <a:r>
              <a:rPr lang="en-US" altLang="zh-CN" b="1" dirty="0"/>
              <a:t>5.</a:t>
            </a:r>
            <a:r>
              <a:rPr lang="zh-CN" altLang="zh-CN" b="1" dirty="0"/>
              <a:t>业务合规监管</a:t>
            </a:r>
            <a:endParaRPr lang="zh-CN" altLang="zh-CN" dirty="0"/>
          </a:p>
          <a:p>
            <a:pPr latinLnBrk="1"/>
            <a:r>
              <a:rPr lang="zh-CN" altLang="zh-CN" dirty="0"/>
              <a:t>金融交易活动是洗钱犯罪行为的一个重要环节。通过分析金融机构的客户信息和交易数据，运用合适的数据挖掘方法，结合客户背景，识别出可疑金融交易记录，进而通过综合各个层次的可疑信息，得到交易记录的整体可疑度，最终为业务合规监管提供快速准确的参考依据。</a:t>
            </a:r>
          </a:p>
        </p:txBody>
      </p:sp>
    </p:spTree>
    <p:extLst>
      <p:ext uri="{BB962C8B-B14F-4D97-AF65-F5344CB8AC3E}">
        <p14:creationId xmlns:p14="http://schemas.microsoft.com/office/powerpoint/2010/main" val="39290189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04443" y="1852084"/>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rgbClr val="29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03</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3348658" y="1873711"/>
            <a:ext cx="4104456" cy="1323439"/>
          </a:xfrm>
          <a:prstGeom prst="rect">
            <a:avLst/>
          </a:prstGeom>
          <a:noFill/>
        </p:spPr>
        <p:txBody>
          <a:bodyPr wrap="square" rtlCol="0">
            <a:spAutoFit/>
          </a:bodyPr>
          <a:lstStyle/>
          <a:p>
            <a:pPr algn="ctr"/>
            <a:r>
              <a:rPr lang="en-US" altLang="zh-CN" sz="4000" b="1" spc="300" dirty="0">
                <a:solidFill>
                  <a:schemeClr val="accent1"/>
                </a:solidFill>
                <a:latin typeface="黑体" panose="02010609060101010101" charset="-122"/>
                <a:ea typeface="黑体" panose="02010609060101010101" charset="-122"/>
              </a:rPr>
              <a:t>Python</a:t>
            </a:r>
            <a:r>
              <a:rPr lang="zh-CN" altLang="en-US" sz="4000" b="1" spc="300" dirty="0">
                <a:solidFill>
                  <a:schemeClr val="accent1"/>
                </a:solidFill>
                <a:latin typeface="黑体" panose="02010609060101010101" charset="-122"/>
                <a:ea typeface="黑体" panose="02010609060101010101" charset="-122"/>
              </a:rPr>
              <a:t>金融数据挖掘基础</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6"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741951"/>
            <a:ext cx="74282" cy="304122"/>
          </a:xfrm>
          <a:prstGeom prst="rect">
            <a:avLst/>
          </a:prstGeom>
          <a:noFill/>
        </p:spPr>
        <p:txBody>
          <a:bodyPr wrap="square" lIns="0" tIns="0" rIns="0" bIns="0" rtlCol="0" anchor="ctr">
            <a:spAutoFit/>
          </a:bodyPr>
          <a:lstStyle/>
          <a:p>
            <a:pPr lvl="0" algn="l">
              <a:lnSpc>
                <a:spcPct val="120000"/>
              </a:lnSpc>
              <a:buClrTx/>
              <a:buSzTx/>
              <a:buFontTx/>
            </a:pPr>
            <a:endParaRPr lang="zh-CN" altLang="en-US"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5" y="3885822"/>
            <a:ext cx="245110" cy="100605"/>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8" y="1792215"/>
            <a:ext cx="1510477" cy="10060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5" y="3885967"/>
            <a:ext cx="1510477" cy="10060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3" y="844352"/>
            <a:ext cx="8352927" cy="4001095"/>
          </a:xfrm>
          <a:prstGeom prst="rect">
            <a:avLst/>
          </a:prstGeom>
          <a:noFill/>
        </p:spPr>
        <p:txBody>
          <a:bodyPr wrap="square" rtlCol="0" anchor="t">
            <a:spAutoFit/>
          </a:bodyPr>
          <a:lstStyle/>
          <a:p>
            <a:pPr lvl="0" latinLnBrk="0"/>
            <a:r>
              <a:rPr lang="zh-CN" altLang="zh-CN" b="1" dirty="0"/>
              <a:t>关于</a:t>
            </a:r>
            <a:r>
              <a:rPr lang="en-US" altLang="zh-CN" b="1" dirty="0"/>
              <a:t>Python</a:t>
            </a:r>
            <a:r>
              <a:rPr lang="zh-CN" altLang="zh-CN" b="1" dirty="0"/>
              <a:t>语言</a:t>
            </a:r>
          </a:p>
          <a:p>
            <a:pPr latinLnBrk="0"/>
            <a:r>
              <a:rPr lang="en-US" altLang="zh-CN" dirty="0"/>
              <a:t>1989</a:t>
            </a:r>
            <a:r>
              <a:rPr lang="zh-CN" altLang="zh-CN" dirty="0"/>
              <a:t>年圣诞节期间，荷兰程序员吉多•范罗苏姆（</a:t>
            </a:r>
            <a:r>
              <a:rPr lang="en-US" altLang="zh-CN" dirty="0"/>
              <a:t>Guido van Rossum</a:t>
            </a:r>
            <a:r>
              <a:rPr lang="zh-CN" altLang="zh-CN" dirty="0"/>
              <a:t>）着手设计一种程序设计语言，并于</a:t>
            </a:r>
            <a:r>
              <a:rPr lang="en-US" altLang="zh-CN" dirty="0"/>
              <a:t>1991</a:t>
            </a:r>
            <a:r>
              <a:rPr lang="zh-CN" altLang="zh-CN" dirty="0"/>
              <a:t>年公开发布了第一个版本。吉多•范罗苏姆是七十年代风靡全球的英国喜剧团体巨蟒剧团（</a:t>
            </a:r>
            <a:r>
              <a:rPr lang="en-US" altLang="zh-CN" dirty="0"/>
              <a:t>Monty Python</a:t>
            </a:r>
            <a:r>
              <a:rPr lang="zh-CN" altLang="zh-CN" dirty="0"/>
              <a:t>）的忠实粉丝，所以他将自己开发的程序设计语言命名为</a:t>
            </a:r>
            <a:r>
              <a:rPr lang="en-US" altLang="zh-CN" dirty="0"/>
              <a:t>Python/ˈ</a:t>
            </a:r>
            <a:r>
              <a:rPr lang="en-US" altLang="zh-CN" dirty="0" err="1"/>
              <a:t>paɪθən</a:t>
            </a:r>
            <a:r>
              <a:rPr lang="en-US" altLang="zh-CN" dirty="0"/>
              <a:t>/</a:t>
            </a:r>
            <a:r>
              <a:rPr lang="zh-CN" altLang="zh-CN" dirty="0"/>
              <a:t>。</a:t>
            </a:r>
          </a:p>
          <a:p>
            <a:r>
              <a:rPr lang="zh-CN" altLang="zh-CN" dirty="0"/>
              <a:t>近年来，</a:t>
            </a:r>
            <a:r>
              <a:rPr lang="en-US" altLang="zh-CN" dirty="0"/>
              <a:t>Python</a:t>
            </a:r>
            <a:r>
              <a:rPr lang="zh-CN" altLang="zh-CN" dirty="0"/>
              <a:t>发展迅速并获得了广泛关注，且已经成为世界上最受欢迎的编程语言之一，它与</a:t>
            </a:r>
            <a:r>
              <a:rPr lang="en-US" altLang="zh-CN" dirty="0"/>
              <a:t>Java</a:t>
            </a:r>
            <a:r>
              <a:rPr lang="zh-CN" altLang="zh-CN" dirty="0"/>
              <a:t>和</a:t>
            </a:r>
            <a:r>
              <a:rPr lang="en-US" altLang="zh-CN" dirty="0"/>
              <a:t>C/C++</a:t>
            </a:r>
            <a:r>
              <a:rPr lang="zh-CN" altLang="zh-CN" dirty="0"/>
              <a:t>并列为当今三大计算机程序设计语言。</a:t>
            </a:r>
            <a:r>
              <a:rPr lang="en-US" altLang="zh-CN" dirty="0"/>
              <a:t>Python</a:t>
            </a:r>
            <a:r>
              <a:rPr lang="zh-CN" altLang="zh-CN" dirty="0"/>
              <a:t>是</a:t>
            </a:r>
            <a:r>
              <a:rPr lang="en-US" altLang="zh-CN" dirty="0"/>
              <a:t>FLOSS</a:t>
            </a:r>
            <a:r>
              <a:rPr lang="zh-CN" altLang="zh-CN" dirty="0"/>
              <a:t>（自由</a:t>
            </a:r>
            <a:r>
              <a:rPr lang="en-US" altLang="zh-CN" dirty="0"/>
              <a:t>/</a:t>
            </a:r>
            <a:r>
              <a:rPr lang="zh-CN" altLang="zh-CN" dirty="0"/>
              <a:t>开放源码软件）之一，使用者可以免费使用。</a:t>
            </a:r>
            <a:r>
              <a:rPr lang="en-US" altLang="zh-CN" dirty="0"/>
              <a:t>Python</a:t>
            </a:r>
            <a:r>
              <a:rPr lang="zh-CN" altLang="zh-CN" dirty="0"/>
              <a:t>是一种解释型程序设计语言，遵循简单、明确、优雅的理念，具有易写、易读、易维护等特点。</a:t>
            </a:r>
            <a:r>
              <a:rPr lang="en-US" altLang="zh-CN" dirty="0"/>
              <a:t>Python</a:t>
            </a:r>
            <a:r>
              <a:rPr lang="zh-CN" altLang="zh-CN" dirty="0"/>
              <a:t>具有良好的可扩展性，比较容易集成由其他语言（如</a:t>
            </a:r>
            <a:r>
              <a:rPr lang="en-US" altLang="zh-CN" dirty="0"/>
              <a:t>C/C++</a:t>
            </a:r>
            <a:r>
              <a:rPr lang="zh-CN" altLang="zh-CN" dirty="0"/>
              <a:t>）开发的功能模块。</a:t>
            </a:r>
            <a:r>
              <a:rPr lang="en-US" altLang="zh-CN" dirty="0"/>
              <a:t>Python</a:t>
            </a:r>
            <a:r>
              <a:rPr lang="zh-CN" altLang="zh-CN" dirty="0"/>
              <a:t>提供了丰富的标准程序包和第三方程序包。包（</a:t>
            </a:r>
            <a:r>
              <a:rPr lang="en-US" altLang="zh-CN" dirty="0"/>
              <a:t>Package</a:t>
            </a:r>
            <a:r>
              <a:rPr lang="zh-CN" altLang="zh-CN" dirty="0"/>
              <a:t>）是</a:t>
            </a:r>
            <a:r>
              <a:rPr lang="en-US" altLang="zh-CN" dirty="0"/>
              <a:t>Python</a:t>
            </a:r>
            <a:r>
              <a:rPr lang="zh-CN" altLang="zh-CN" dirty="0"/>
              <a:t>中能够完成一组特定功能的代码集合。在程序中导入包后就可以使用这个包提供的特定功能，显著降低了</a:t>
            </a:r>
            <a:r>
              <a:rPr lang="en-US" altLang="zh-CN" dirty="0"/>
              <a:t>python</a:t>
            </a:r>
            <a:r>
              <a:rPr lang="zh-CN" altLang="zh-CN" dirty="0"/>
              <a:t>开发者的工作量，这也是</a:t>
            </a:r>
            <a:r>
              <a:rPr lang="en-US" altLang="zh-CN" dirty="0"/>
              <a:t>Python</a:t>
            </a:r>
            <a:r>
              <a:rPr lang="zh-CN" altLang="zh-CN" dirty="0"/>
              <a:t>具有易读、易写、易维护修改的重要原因。</a:t>
            </a:r>
            <a:endParaRPr lang="zh-CN" altLang="en-US" sz="2000" dirty="0">
              <a:solidFill>
                <a:srgbClr val="FF0000"/>
              </a:solidFill>
            </a:endParaRPr>
          </a:p>
        </p:txBody>
      </p:sp>
    </p:spTree>
    <p:extLst>
      <p:ext uri="{BB962C8B-B14F-4D97-AF65-F5344CB8AC3E}">
        <p14:creationId xmlns:p14="http://schemas.microsoft.com/office/powerpoint/2010/main" val="29757087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0176A43-42C1-4F1F-8834-C2232DB43CB1}"/>
              </a:ext>
            </a:extLst>
          </p:cNvPr>
          <p:cNvSpPr txBox="1"/>
          <p:nvPr/>
        </p:nvSpPr>
        <p:spPr>
          <a:xfrm>
            <a:off x="4716810" y="1412865"/>
            <a:ext cx="4248472" cy="1200329"/>
          </a:xfrm>
          <a:prstGeom prst="rect">
            <a:avLst/>
          </a:prstGeom>
          <a:noFill/>
        </p:spPr>
        <p:txBody>
          <a:bodyPr wrap="square" rtlCol="0">
            <a:spAutoFit/>
          </a:bodyPr>
          <a:lstStyle/>
          <a:p>
            <a:pPr algn="l"/>
            <a:r>
              <a:rPr lang="zh-CN" altLang="en-US" b="1" dirty="0">
                <a:solidFill>
                  <a:srgbClr val="666666"/>
                </a:solidFill>
                <a:effectLst/>
                <a:latin typeface="Arial" panose="020B0604020202020204" pitchFamily="34" charset="0"/>
              </a:rPr>
              <a:t>统计学习方法（第</a:t>
            </a:r>
            <a:r>
              <a:rPr lang="en-US" altLang="zh-CN" b="1" dirty="0">
                <a:solidFill>
                  <a:srgbClr val="666666"/>
                </a:solidFill>
                <a:effectLst/>
                <a:latin typeface="Arial" panose="020B0604020202020204" pitchFamily="34" charset="0"/>
              </a:rPr>
              <a:t>2</a:t>
            </a:r>
            <a:r>
              <a:rPr lang="zh-CN" altLang="en-US" b="1" dirty="0">
                <a:solidFill>
                  <a:srgbClr val="666666"/>
                </a:solidFill>
                <a:effectLst/>
                <a:latin typeface="Arial" panose="020B0604020202020204" pitchFamily="34" charset="0"/>
              </a:rPr>
              <a:t>版）</a:t>
            </a:r>
          </a:p>
          <a:p>
            <a:pPr algn="l"/>
            <a:r>
              <a:rPr lang="zh-CN" altLang="en-US" b="0" i="0" u="none" strike="noStrike" dirty="0">
                <a:solidFill>
                  <a:srgbClr val="005AA0"/>
                </a:solidFill>
                <a:effectLst/>
                <a:latin typeface="tahoma" panose="020B0604030504040204" pitchFamily="34" charset="0"/>
                <a:hlinkClick r:id="rId2"/>
              </a:rPr>
              <a:t>李航</a:t>
            </a:r>
            <a:r>
              <a:rPr lang="zh-CN" altLang="en-US" b="0" i="0" dirty="0">
                <a:solidFill>
                  <a:srgbClr val="666666"/>
                </a:solidFill>
                <a:effectLst/>
                <a:latin typeface="tahoma" panose="020B0604030504040204" pitchFamily="34" charset="0"/>
              </a:rPr>
              <a:t> 著</a:t>
            </a:r>
          </a:p>
          <a:p>
            <a:pPr algn="l"/>
            <a:endParaRPr lang="en-US" altLang="zh-CN" dirty="0">
              <a:solidFill>
                <a:srgbClr val="666666"/>
              </a:solidFill>
              <a:latin typeface="tahoma" panose="020B0604030504040204" pitchFamily="34" charset="0"/>
            </a:endParaRPr>
          </a:p>
          <a:p>
            <a:r>
              <a:rPr lang="zh-CN" altLang="en-US" b="0" i="0" dirty="0">
                <a:solidFill>
                  <a:srgbClr val="666666"/>
                </a:solidFill>
                <a:effectLst/>
                <a:latin typeface="tahoma" panose="020B0604030504040204" pitchFamily="34" charset="0"/>
              </a:rPr>
              <a:t>出版社： </a:t>
            </a:r>
            <a:r>
              <a:rPr lang="zh-CN" altLang="en-US" b="0" i="0" u="none" strike="noStrike" dirty="0">
                <a:solidFill>
                  <a:srgbClr val="5E69AD"/>
                </a:solidFill>
                <a:effectLst/>
                <a:latin typeface="tahoma" panose="020B0604030504040204" pitchFamily="34" charset="0"/>
                <a:hlinkClick r:id="rId3" tooltip="清华大学出版社"/>
              </a:rPr>
              <a:t>清华大学出版社</a:t>
            </a:r>
            <a:endParaRPr lang="zh-CN" altLang="en-US" dirty="0"/>
          </a:p>
        </p:txBody>
      </p:sp>
      <p:pic>
        <p:nvPicPr>
          <p:cNvPr id="3078" name="Picture 6">
            <a:extLst>
              <a:ext uri="{FF2B5EF4-FFF2-40B4-BE49-F238E27FC236}">
                <a16:creationId xmlns:a16="http://schemas.microsoft.com/office/drawing/2014/main" id="{6F185736-B5E2-4821-AB60-0E95A3D173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346" y="808348"/>
            <a:ext cx="3528392"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900728"/>
      </p:ext>
    </p:extLst>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6"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741951"/>
            <a:ext cx="74282" cy="304122"/>
          </a:xfrm>
          <a:prstGeom prst="rect">
            <a:avLst/>
          </a:prstGeom>
          <a:noFill/>
        </p:spPr>
        <p:txBody>
          <a:bodyPr wrap="square" lIns="0" tIns="0" rIns="0" bIns="0" rtlCol="0" anchor="ctr">
            <a:spAutoFit/>
          </a:bodyPr>
          <a:lstStyle/>
          <a:p>
            <a:pPr lvl="0" algn="l">
              <a:lnSpc>
                <a:spcPct val="120000"/>
              </a:lnSpc>
              <a:buClrTx/>
              <a:buSzTx/>
              <a:buFontTx/>
            </a:pPr>
            <a:endParaRPr lang="zh-CN" altLang="en-US"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5" y="3885822"/>
            <a:ext cx="245110" cy="100605"/>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8" y="1792215"/>
            <a:ext cx="1510477" cy="10060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5" y="3885967"/>
            <a:ext cx="1510477" cy="10060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3" y="844352"/>
            <a:ext cx="8352927" cy="4247317"/>
          </a:xfrm>
          <a:prstGeom prst="rect">
            <a:avLst/>
          </a:prstGeom>
          <a:noFill/>
        </p:spPr>
        <p:txBody>
          <a:bodyPr wrap="square" rtlCol="0" anchor="t">
            <a:spAutoFit/>
          </a:bodyPr>
          <a:lstStyle/>
          <a:p>
            <a:pPr lvl="0" latinLnBrk="0"/>
            <a:r>
              <a:rPr lang="zh-CN" altLang="zh-CN" b="1" u="sng" dirty="0"/>
              <a:t>常用开发环境</a:t>
            </a:r>
            <a:endParaRPr lang="zh-CN" altLang="zh-CN" b="1" dirty="0"/>
          </a:p>
          <a:p>
            <a:pPr latinLnBrk="1"/>
            <a:r>
              <a:rPr lang="zh-CN" altLang="zh-CN" dirty="0"/>
              <a:t>安装</a:t>
            </a:r>
            <a:r>
              <a:rPr lang="en-US" altLang="zh-CN" dirty="0"/>
              <a:t>Python</a:t>
            </a:r>
            <a:r>
              <a:rPr lang="zh-CN" altLang="zh-CN" dirty="0"/>
              <a:t>只是搭建起了基本的</a:t>
            </a:r>
            <a:r>
              <a:rPr lang="en-US" altLang="zh-CN" dirty="0"/>
              <a:t>Python</a:t>
            </a:r>
            <a:r>
              <a:rPr lang="zh-CN" altLang="zh-CN" dirty="0"/>
              <a:t>开发环境。若要充分发挥</a:t>
            </a:r>
            <a:r>
              <a:rPr lang="en-US" altLang="zh-CN" dirty="0"/>
              <a:t>Python</a:t>
            </a:r>
            <a:r>
              <a:rPr lang="zh-CN" altLang="zh-CN" dirty="0"/>
              <a:t>的开发潜力，还需要安装一些扩展程序包。在安装和升级程序包时，安装人员由于难以理清各程序包之间的依赖关系而容易导致错误。为解决这类依赖错误问题，各种</a:t>
            </a:r>
            <a:r>
              <a:rPr lang="en-US" altLang="zh-CN" dirty="0"/>
              <a:t>Python</a:t>
            </a:r>
            <a:r>
              <a:rPr lang="zh-CN" altLang="zh-CN" dirty="0"/>
              <a:t>发行版相继出现。</a:t>
            </a:r>
            <a:r>
              <a:rPr lang="en-US" altLang="zh-CN" dirty="0"/>
              <a:t>Python</a:t>
            </a:r>
            <a:r>
              <a:rPr lang="zh-CN" altLang="zh-CN" dirty="0"/>
              <a:t>发行版集成了常见应用开发所需要的程序包和工具，减轻了用户下载、安装、配置这些程序包和软件工具的繁琐工作。本节将重点介绍本书使用的</a:t>
            </a:r>
            <a:r>
              <a:rPr lang="en-US" altLang="zh-CN" dirty="0"/>
              <a:t>Python</a:t>
            </a:r>
            <a:r>
              <a:rPr lang="zh-CN" altLang="zh-CN" dirty="0"/>
              <a:t>发行版本以及开发环境。</a:t>
            </a:r>
          </a:p>
          <a:p>
            <a:pPr latinLnBrk="1"/>
            <a:r>
              <a:rPr lang="en-US" altLang="zh-CN" b="1" u="sng" dirty="0"/>
              <a:t>1.Anaconda</a:t>
            </a:r>
            <a:endParaRPr lang="zh-CN" altLang="zh-CN" dirty="0"/>
          </a:p>
          <a:p>
            <a:pPr latinLnBrk="0"/>
            <a:r>
              <a:rPr lang="en-US" altLang="zh-CN" dirty="0"/>
              <a:t>Anaconda</a:t>
            </a:r>
            <a:r>
              <a:rPr lang="zh-CN" altLang="zh-CN" dirty="0"/>
              <a:t>是一个用于科学计算的</a:t>
            </a:r>
            <a:r>
              <a:rPr lang="en-US" altLang="zh-CN" dirty="0"/>
              <a:t> Python </a:t>
            </a:r>
            <a:r>
              <a:rPr lang="zh-CN" altLang="zh-CN" dirty="0"/>
              <a:t>发行版。</a:t>
            </a:r>
            <a:r>
              <a:rPr lang="en-US" altLang="zh-CN" dirty="0"/>
              <a:t>Anaconda</a:t>
            </a:r>
            <a:r>
              <a:rPr lang="zh-CN" altLang="zh-CN" dirty="0"/>
              <a:t>安装文件除了</a:t>
            </a:r>
            <a:r>
              <a:rPr lang="en-US" altLang="zh-CN" dirty="0"/>
              <a:t>Python</a:t>
            </a:r>
            <a:r>
              <a:rPr lang="zh-CN" altLang="zh-CN" dirty="0"/>
              <a:t>语言以外，还包含了众多流行的科学计算和数据分析的</a:t>
            </a:r>
            <a:r>
              <a:rPr lang="en-US" altLang="zh-CN" dirty="0"/>
              <a:t>Python</a:t>
            </a:r>
            <a:r>
              <a:rPr lang="zh-CN" altLang="zh-CN" dirty="0"/>
              <a:t>程序包。</a:t>
            </a:r>
            <a:endParaRPr lang="en-US" altLang="zh-CN" dirty="0"/>
          </a:p>
          <a:p>
            <a:pPr latinLnBrk="0"/>
            <a:r>
              <a:rPr lang="en-US" altLang="zh-CN" dirty="0"/>
              <a:t>Anaconda</a:t>
            </a:r>
            <a:r>
              <a:rPr lang="zh-CN" altLang="zh-CN" dirty="0"/>
              <a:t>提供了轻量级版本</a:t>
            </a:r>
            <a:r>
              <a:rPr lang="en-US" altLang="zh-CN" dirty="0" err="1"/>
              <a:t>Miniconda</a:t>
            </a:r>
            <a:r>
              <a:rPr lang="zh-CN" altLang="zh-CN" dirty="0"/>
              <a:t>。</a:t>
            </a:r>
            <a:r>
              <a:rPr lang="en-US" altLang="zh-CN" dirty="0" err="1"/>
              <a:t>Miniconda</a:t>
            </a:r>
            <a:r>
              <a:rPr lang="zh-CN" altLang="zh-CN" dirty="0"/>
              <a:t>默认只包含了</a:t>
            </a:r>
            <a:r>
              <a:rPr lang="en-US" altLang="zh-CN" dirty="0"/>
              <a:t>Python</a:t>
            </a:r>
            <a:r>
              <a:rPr lang="zh-CN" altLang="zh-CN" dirty="0"/>
              <a:t>和</a:t>
            </a:r>
            <a:r>
              <a:rPr lang="en-US" altLang="zh-CN" dirty="0" err="1"/>
              <a:t>conda</a:t>
            </a:r>
            <a:r>
              <a:rPr lang="zh-CN" altLang="zh-CN" dirty="0"/>
              <a:t>，用户可以通过</a:t>
            </a:r>
            <a:r>
              <a:rPr lang="en-US" altLang="zh-CN" dirty="0"/>
              <a:t>pip</a:t>
            </a:r>
            <a:r>
              <a:rPr lang="zh-CN" altLang="zh-CN" dirty="0"/>
              <a:t>和</a:t>
            </a:r>
            <a:r>
              <a:rPr lang="en-US" altLang="zh-CN" dirty="0" err="1"/>
              <a:t>conda</a:t>
            </a:r>
            <a:r>
              <a:rPr lang="zh-CN" altLang="zh-CN" dirty="0"/>
              <a:t>命令安装所需要的其它包</a:t>
            </a:r>
            <a:r>
              <a:rPr lang="zh-CN" altLang="en-US" dirty="0"/>
              <a:t>，实现按需配置，避免了</a:t>
            </a:r>
            <a:r>
              <a:rPr lang="en-US" altLang="zh-CN" dirty="0"/>
              <a:t>Anaconda</a:t>
            </a:r>
            <a:r>
              <a:rPr lang="zh-CN" altLang="en-US" dirty="0"/>
              <a:t>庞大臃肿的不足</a:t>
            </a:r>
            <a:r>
              <a:rPr lang="zh-CN" altLang="zh-CN" dirty="0"/>
              <a:t>。下载</a:t>
            </a:r>
            <a:r>
              <a:rPr lang="en-US" altLang="zh-CN" dirty="0" err="1"/>
              <a:t>Miniconda</a:t>
            </a:r>
            <a:r>
              <a:rPr lang="zh-CN" altLang="zh-CN" dirty="0"/>
              <a:t>安装文件的官网网址为</a:t>
            </a:r>
            <a:r>
              <a:rPr lang="en-US" altLang="zh-CN" u="sng" dirty="0">
                <a:hlinkClick r:id="rId3"/>
              </a:rPr>
              <a:t>https://conda.io/miniconda.html</a:t>
            </a:r>
            <a:r>
              <a:rPr lang="en-US" altLang="zh-CN" dirty="0"/>
              <a:t> </a:t>
            </a:r>
            <a:r>
              <a:rPr lang="zh-CN" altLang="zh-CN" dirty="0"/>
              <a:t>。</a:t>
            </a:r>
            <a:r>
              <a:rPr lang="zh-CN" altLang="zh-CN" b="1" dirty="0"/>
              <a:t>下载安装</a:t>
            </a:r>
            <a:r>
              <a:rPr lang="en-US" altLang="zh-CN" b="1" dirty="0"/>
              <a:t>64</a:t>
            </a:r>
            <a:r>
              <a:rPr lang="zh-CN" altLang="zh-CN" b="1" dirty="0"/>
              <a:t>位</a:t>
            </a:r>
            <a:r>
              <a:rPr lang="en-US" altLang="zh-CN" b="1" dirty="0"/>
              <a:t>Python3.7</a:t>
            </a:r>
            <a:r>
              <a:rPr lang="zh-CN" altLang="zh-CN" b="1" dirty="0"/>
              <a:t>的</a:t>
            </a:r>
            <a:r>
              <a:rPr lang="en-US" altLang="zh-CN" b="1" dirty="0" err="1"/>
              <a:t>Miniconda</a:t>
            </a:r>
            <a:r>
              <a:rPr lang="zh-CN" altLang="zh-CN" b="1" dirty="0"/>
              <a:t>即可满足本书所有程序的需要</a:t>
            </a:r>
            <a:r>
              <a:rPr lang="zh-CN" altLang="zh-CN" dirty="0"/>
              <a:t>。</a:t>
            </a:r>
          </a:p>
        </p:txBody>
      </p:sp>
    </p:spTree>
    <p:extLst>
      <p:ext uri="{BB962C8B-B14F-4D97-AF65-F5344CB8AC3E}">
        <p14:creationId xmlns:p14="http://schemas.microsoft.com/office/powerpoint/2010/main" val="2455749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6"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741951"/>
            <a:ext cx="74282" cy="304122"/>
          </a:xfrm>
          <a:prstGeom prst="rect">
            <a:avLst/>
          </a:prstGeom>
          <a:noFill/>
        </p:spPr>
        <p:txBody>
          <a:bodyPr wrap="square" lIns="0" tIns="0" rIns="0" bIns="0" rtlCol="0" anchor="ctr">
            <a:spAutoFit/>
          </a:bodyPr>
          <a:lstStyle/>
          <a:p>
            <a:pPr lvl="0" algn="l">
              <a:lnSpc>
                <a:spcPct val="120000"/>
              </a:lnSpc>
              <a:buClrTx/>
              <a:buSzTx/>
              <a:buFontTx/>
            </a:pPr>
            <a:endParaRPr lang="zh-CN" altLang="en-US"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5" y="3885822"/>
            <a:ext cx="245110" cy="100605"/>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8" y="1792215"/>
            <a:ext cx="1510477" cy="10060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5" y="3885967"/>
            <a:ext cx="1510477" cy="10060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3" y="844352"/>
            <a:ext cx="3600399" cy="2585323"/>
          </a:xfrm>
          <a:prstGeom prst="rect">
            <a:avLst/>
          </a:prstGeom>
          <a:noFill/>
        </p:spPr>
        <p:txBody>
          <a:bodyPr wrap="square" rtlCol="0" anchor="t">
            <a:spAutoFit/>
          </a:bodyPr>
          <a:lstStyle/>
          <a:p>
            <a:pPr latinLnBrk="1"/>
            <a:r>
              <a:rPr lang="en-US" altLang="zh-CN" b="1" dirty="0"/>
              <a:t>2.Jupyter Notebook</a:t>
            </a:r>
            <a:endParaRPr lang="zh-CN" altLang="zh-CN" dirty="0"/>
          </a:p>
          <a:p>
            <a:pPr latinLnBrk="0"/>
            <a:r>
              <a:rPr lang="en-US" altLang="zh-CN" dirty="0" err="1"/>
              <a:t>Jupyter</a:t>
            </a:r>
            <a:r>
              <a:rPr lang="en-US" altLang="zh-CN" dirty="0"/>
              <a:t> Notebook</a:t>
            </a:r>
            <a:r>
              <a:rPr lang="zh-CN" altLang="zh-CN" dirty="0"/>
              <a:t>（又称</a:t>
            </a:r>
            <a:r>
              <a:rPr lang="en-US" altLang="zh-CN" dirty="0" err="1"/>
              <a:t>IPython</a:t>
            </a:r>
            <a:r>
              <a:rPr lang="en-US" altLang="zh-CN" dirty="0"/>
              <a:t> Notebook</a:t>
            </a:r>
            <a:r>
              <a:rPr lang="zh-CN" altLang="zh-CN" dirty="0"/>
              <a:t>）是一个交互式的程序运行环境，它支持运行超过</a:t>
            </a:r>
            <a:r>
              <a:rPr lang="en-US" altLang="zh-CN" dirty="0"/>
              <a:t>40</a:t>
            </a:r>
            <a:r>
              <a:rPr lang="zh-CN" altLang="zh-CN" dirty="0"/>
              <a:t>种编程语言程序，还可以把代码、运行结果显示和保存在一个</a:t>
            </a:r>
            <a:r>
              <a:rPr lang="en-US" altLang="zh-CN" dirty="0"/>
              <a:t>Notebook</a:t>
            </a:r>
            <a:r>
              <a:rPr lang="zh-CN" altLang="zh-CN" dirty="0"/>
              <a:t>文档中。</a:t>
            </a:r>
            <a:r>
              <a:rPr lang="zh-CN" altLang="zh-CN" b="1" dirty="0"/>
              <a:t>本书将使用</a:t>
            </a:r>
            <a:r>
              <a:rPr lang="en-US" altLang="zh-CN" b="1" dirty="0" err="1"/>
              <a:t>Jupyter</a:t>
            </a:r>
            <a:r>
              <a:rPr lang="en-US" altLang="zh-CN" b="1" dirty="0"/>
              <a:t> Notebook</a:t>
            </a:r>
            <a:r>
              <a:rPr lang="zh-CN" altLang="zh-CN" b="1" dirty="0"/>
              <a:t>作为后续章节代码示例的演示环境。</a:t>
            </a:r>
            <a:endParaRPr lang="zh-CN" altLang="zh-CN" dirty="0"/>
          </a:p>
        </p:txBody>
      </p:sp>
      <p:pic>
        <p:nvPicPr>
          <p:cNvPr id="8" name="图片 7">
            <a:extLst>
              <a:ext uri="{FF2B5EF4-FFF2-40B4-BE49-F238E27FC236}">
                <a16:creationId xmlns:a16="http://schemas.microsoft.com/office/drawing/2014/main" id="{A718A12B-62EA-4B44-A790-34C5AB5311CD}"/>
              </a:ext>
            </a:extLst>
          </p:cNvPr>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784583" y="916360"/>
            <a:ext cx="5274310" cy="3488055"/>
          </a:xfrm>
          <a:prstGeom prst="rect">
            <a:avLst/>
          </a:prstGeom>
        </p:spPr>
      </p:pic>
    </p:spTree>
    <p:extLst>
      <p:ext uri="{BB962C8B-B14F-4D97-AF65-F5344CB8AC3E}">
        <p14:creationId xmlns:p14="http://schemas.microsoft.com/office/powerpoint/2010/main" val="3259251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6"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741951"/>
            <a:ext cx="74282" cy="304122"/>
          </a:xfrm>
          <a:prstGeom prst="rect">
            <a:avLst/>
          </a:prstGeom>
          <a:noFill/>
        </p:spPr>
        <p:txBody>
          <a:bodyPr wrap="square" lIns="0" tIns="0" rIns="0" bIns="0" rtlCol="0" anchor="ctr">
            <a:spAutoFit/>
          </a:bodyPr>
          <a:lstStyle/>
          <a:p>
            <a:pPr lvl="0" algn="l">
              <a:lnSpc>
                <a:spcPct val="120000"/>
              </a:lnSpc>
              <a:buClrTx/>
              <a:buSzTx/>
              <a:buFontTx/>
            </a:pPr>
            <a:endParaRPr lang="zh-CN" altLang="en-US"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5" y="3885822"/>
            <a:ext cx="245110" cy="100605"/>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8" y="1792215"/>
            <a:ext cx="1510477" cy="10060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5" y="3885967"/>
            <a:ext cx="1510477" cy="10060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4" y="844352"/>
            <a:ext cx="3831552" cy="3801041"/>
          </a:xfrm>
          <a:prstGeom prst="rect">
            <a:avLst/>
          </a:prstGeom>
          <a:noFill/>
        </p:spPr>
        <p:txBody>
          <a:bodyPr wrap="square" rtlCol="0" anchor="t">
            <a:spAutoFit/>
          </a:bodyPr>
          <a:lstStyle/>
          <a:p>
            <a:pPr marL="342891" indent="-342891">
              <a:spcBef>
                <a:spcPts val="600"/>
              </a:spcBef>
              <a:buSzPct val="75000"/>
              <a:buFont typeface="Wingdings" panose="05000000000000000000" pitchFamily="2" charset="2"/>
              <a:buChar char="l"/>
            </a:pPr>
            <a:r>
              <a:rPr lang="en-US" altLang="zh-CN" dirty="0" err="1"/>
              <a:t>Jupyter</a:t>
            </a:r>
            <a:r>
              <a:rPr lang="en-US" altLang="zh-CN" dirty="0"/>
              <a:t> Notebook</a:t>
            </a:r>
            <a:r>
              <a:rPr lang="zh-CN" altLang="zh-CN" dirty="0"/>
              <a:t>在浏览器中显示的界面与常见的</a:t>
            </a:r>
            <a:r>
              <a:rPr lang="en-US" altLang="zh-CN" dirty="0"/>
              <a:t>Windows</a:t>
            </a:r>
            <a:r>
              <a:rPr lang="zh-CN" altLang="zh-CN" dirty="0"/>
              <a:t>应用程序类似，界面上的菜单栏和工具栏囊括了所有可用的操作。根据每个菜单项或者按钮的文字提示或者参考帮助文档，读者不难掌握各菜单项的操作。</a:t>
            </a:r>
            <a:r>
              <a:rPr lang="en-US" altLang="zh-CN" dirty="0"/>
              <a:t>Notebook</a:t>
            </a:r>
            <a:r>
              <a:rPr lang="zh-CN" altLang="zh-CN" dirty="0"/>
              <a:t>文档中有且仅有一个当前</a:t>
            </a:r>
            <a:r>
              <a:rPr lang="en-US" altLang="zh-CN" dirty="0"/>
              <a:t>Cell</a:t>
            </a:r>
            <a:r>
              <a:rPr lang="zh-CN" altLang="zh-CN" dirty="0"/>
              <a:t>，通过单击鼠标左键可以将某个</a:t>
            </a:r>
            <a:r>
              <a:rPr lang="en-US" altLang="zh-CN" dirty="0"/>
              <a:t>Cell</a:t>
            </a:r>
            <a:r>
              <a:rPr lang="zh-CN" altLang="zh-CN" dirty="0"/>
              <a:t>设定为当前</a:t>
            </a:r>
            <a:r>
              <a:rPr lang="en-US" altLang="zh-CN" dirty="0"/>
              <a:t>Cell</a:t>
            </a:r>
            <a:r>
              <a:rPr lang="zh-CN" altLang="zh-CN" dirty="0"/>
              <a:t>。为学习方便，表</a:t>
            </a:r>
            <a:r>
              <a:rPr lang="en-US" altLang="zh-CN" dirty="0"/>
              <a:t>1-1</a:t>
            </a:r>
            <a:r>
              <a:rPr lang="zh-CN" altLang="zh-CN" dirty="0"/>
              <a:t>给出了针对当前</a:t>
            </a:r>
            <a:r>
              <a:rPr lang="en-US" altLang="zh-CN" dirty="0"/>
              <a:t>Cell</a:t>
            </a:r>
            <a:r>
              <a:rPr lang="zh-CN" altLang="zh-CN" dirty="0"/>
              <a:t>中部分基本操作的快捷方式。</a:t>
            </a:r>
          </a:p>
          <a:p>
            <a:pPr marL="342891" indent="-342891">
              <a:spcBef>
                <a:spcPts val="600"/>
              </a:spcBef>
              <a:buSzPct val="75000"/>
              <a:buFont typeface="Wingdings" panose="05000000000000000000" pitchFamily="2" charset="2"/>
              <a:buChar char="l"/>
            </a:pPr>
            <a:endParaRPr lang="zh-CN" altLang="en-US" sz="2000" dirty="0">
              <a:solidFill>
                <a:srgbClr val="FF0000"/>
              </a:solidFill>
            </a:endParaRPr>
          </a:p>
        </p:txBody>
      </p:sp>
      <p:graphicFrame>
        <p:nvGraphicFramePr>
          <p:cNvPr id="2" name="表格 1">
            <a:extLst>
              <a:ext uri="{FF2B5EF4-FFF2-40B4-BE49-F238E27FC236}">
                <a16:creationId xmlns:a16="http://schemas.microsoft.com/office/drawing/2014/main" id="{212CE3C2-2196-405E-A72A-487AE66563AE}"/>
              </a:ext>
            </a:extLst>
          </p:cNvPr>
          <p:cNvGraphicFramePr>
            <a:graphicFrameLocks noGrp="1"/>
          </p:cNvGraphicFramePr>
          <p:nvPr>
            <p:extLst>
              <p:ext uri="{D42A27DB-BD31-4B8C-83A1-F6EECF244321}">
                <p14:modId xmlns:p14="http://schemas.microsoft.com/office/powerpoint/2010/main" val="1144398868"/>
              </p:ext>
            </p:extLst>
          </p:nvPr>
        </p:nvGraphicFramePr>
        <p:xfrm>
          <a:off x="4097363" y="136638"/>
          <a:ext cx="4881417" cy="2731707"/>
        </p:xfrm>
        <a:graphic>
          <a:graphicData uri="http://schemas.openxmlformats.org/drawingml/2006/table">
            <a:tbl>
              <a:tblPr firstRow="1" firstCol="1" bandRow="1">
                <a:tableStyleId>{5C22544A-7EE6-4342-B048-85BDC9FD1C3A}</a:tableStyleId>
              </a:tblPr>
              <a:tblGrid>
                <a:gridCol w="3397620">
                  <a:extLst>
                    <a:ext uri="{9D8B030D-6E8A-4147-A177-3AD203B41FA5}">
                      <a16:colId xmlns:a16="http://schemas.microsoft.com/office/drawing/2014/main" val="634180351"/>
                    </a:ext>
                  </a:extLst>
                </a:gridCol>
                <a:gridCol w="1483797">
                  <a:extLst>
                    <a:ext uri="{9D8B030D-6E8A-4147-A177-3AD203B41FA5}">
                      <a16:colId xmlns:a16="http://schemas.microsoft.com/office/drawing/2014/main" val="911582964"/>
                    </a:ext>
                  </a:extLst>
                </a:gridCol>
              </a:tblGrid>
              <a:tr h="279400">
                <a:tc>
                  <a:txBody>
                    <a:bodyPr/>
                    <a:lstStyle/>
                    <a:p>
                      <a:pPr indent="127000" algn="ctr" latinLnBrk="0">
                        <a:lnSpc>
                          <a:spcPct val="150000"/>
                        </a:lnSpc>
                        <a:spcAft>
                          <a:spcPts val="0"/>
                        </a:spcAft>
                      </a:pPr>
                      <a:r>
                        <a:rPr lang="zh-CN" sz="1050" kern="100" dirty="0">
                          <a:effectLst/>
                        </a:rPr>
                        <a:t>操作</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zh-CN" sz="1050" kern="100">
                          <a:effectLst/>
                        </a:rPr>
                        <a:t>快捷方式</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088319156"/>
                  </a:ext>
                </a:extLst>
              </a:tr>
              <a:tr h="279400">
                <a:tc>
                  <a:txBody>
                    <a:bodyPr/>
                    <a:lstStyle/>
                    <a:p>
                      <a:pPr indent="127000" algn="just" latinLnBrk="0">
                        <a:lnSpc>
                          <a:spcPct val="150000"/>
                        </a:lnSpc>
                        <a:spcAft>
                          <a:spcPts val="0"/>
                        </a:spcAft>
                      </a:pPr>
                      <a:r>
                        <a:rPr lang="zh-CN" sz="1050" kern="100" dirty="0">
                          <a:effectLst/>
                        </a:rPr>
                        <a:t>执行当前</a:t>
                      </a:r>
                      <a:r>
                        <a:rPr lang="en-US" sz="1050" kern="100" dirty="0">
                          <a:effectLst/>
                        </a:rPr>
                        <a:t>Cell</a:t>
                      </a:r>
                      <a:r>
                        <a:rPr lang="zh-CN" sz="1050" kern="100" dirty="0">
                          <a:effectLst/>
                        </a:rPr>
                        <a:t>中的程序，并自动跳到下一个</a:t>
                      </a:r>
                      <a:r>
                        <a:rPr lang="en-US" sz="1050" kern="100" dirty="0">
                          <a:effectLst/>
                        </a:rPr>
                        <a:t>Cell</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kern="100">
                          <a:effectLst/>
                        </a:rPr>
                        <a:t>Shift+Enter</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359999681"/>
                  </a:ext>
                </a:extLst>
              </a:tr>
              <a:tr h="302895">
                <a:tc>
                  <a:txBody>
                    <a:bodyPr/>
                    <a:lstStyle/>
                    <a:p>
                      <a:pPr indent="127000" algn="just" latinLnBrk="0">
                        <a:lnSpc>
                          <a:spcPct val="150000"/>
                        </a:lnSpc>
                        <a:spcAft>
                          <a:spcPts val="0"/>
                        </a:spcAft>
                      </a:pPr>
                      <a:r>
                        <a:rPr lang="zh-CN" sz="1050" kern="100">
                          <a:effectLst/>
                        </a:rPr>
                        <a:t>执行当前</a:t>
                      </a:r>
                      <a:r>
                        <a:rPr lang="en-US" sz="1050" kern="100">
                          <a:effectLst/>
                        </a:rPr>
                        <a:t>Cell</a:t>
                      </a:r>
                      <a:r>
                        <a:rPr lang="zh-CN" sz="1050" kern="100">
                          <a:effectLst/>
                        </a:rPr>
                        <a:t>中的程序，执行后不自动调转到下一个</a:t>
                      </a:r>
                      <a:r>
                        <a:rPr lang="en-US" sz="1050" kern="100">
                          <a:effectLst/>
                        </a:rPr>
                        <a:t>Cell</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kern="100">
                          <a:effectLst/>
                        </a:rPr>
                        <a:t>Ctrl+Enter</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796014847"/>
                  </a:ext>
                </a:extLst>
              </a:tr>
              <a:tr h="253365">
                <a:tc>
                  <a:txBody>
                    <a:bodyPr/>
                    <a:lstStyle/>
                    <a:p>
                      <a:pPr indent="127000" algn="just" latinLnBrk="0">
                        <a:lnSpc>
                          <a:spcPct val="150000"/>
                        </a:lnSpc>
                        <a:spcAft>
                          <a:spcPts val="0"/>
                        </a:spcAft>
                      </a:pPr>
                      <a:r>
                        <a:rPr lang="zh-CN" sz="1050" kern="100">
                          <a:effectLst/>
                        </a:rPr>
                        <a:t>退出当前</a:t>
                      </a:r>
                      <a:r>
                        <a:rPr lang="en-US" sz="1050" kern="100">
                          <a:effectLst/>
                        </a:rPr>
                        <a:t>Cell</a:t>
                      </a:r>
                      <a:r>
                        <a:rPr lang="zh-CN" sz="1050" kern="100">
                          <a:effectLst/>
                        </a:rPr>
                        <a:t>的命令模式进入编辑模式</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kern="100">
                          <a:effectLst/>
                        </a:rPr>
                        <a:t>Enter</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967076694"/>
                  </a:ext>
                </a:extLst>
              </a:tr>
              <a:tr h="194945">
                <a:tc>
                  <a:txBody>
                    <a:bodyPr/>
                    <a:lstStyle/>
                    <a:p>
                      <a:pPr indent="127000" algn="just" latinLnBrk="0">
                        <a:lnSpc>
                          <a:spcPct val="150000"/>
                        </a:lnSpc>
                        <a:spcAft>
                          <a:spcPts val="0"/>
                        </a:spcAft>
                      </a:pPr>
                      <a:r>
                        <a:rPr lang="zh-CN" sz="1050" kern="100">
                          <a:effectLst/>
                        </a:rPr>
                        <a:t>退出当前</a:t>
                      </a:r>
                      <a:r>
                        <a:rPr lang="en-US" sz="1050" kern="100">
                          <a:effectLst/>
                        </a:rPr>
                        <a:t>Cell</a:t>
                      </a:r>
                      <a:r>
                        <a:rPr lang="zh-CN" sz="1050" kern="100">
                          <a:effectLst/>
                        </a:rPr>
                        <a:t>的编辑模式进入命令模式</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kern="100">
                          <a:effectLst/>
                        </a:rPr>
                        <a:t>Esc</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042852784"/>
                  </a:ext>
                </a:extLst>
              </a:tr>
              <a:tr h="279400">
                <a:tc>
                  <a:txBody>
                    <a:bodyPr/>
                    <a:lstStyle/>
                    <a:p>
                      <a:pPr indent="127000" algn="just" latinLnBrk="0">
                        <a:lnSpc>
                          <a:spcPct val="150000"/>
                        </a:lnSpc>
                        <a:spcAft>
                          <a:spcPts val="0"/>
                        </a:spcAft>
                      </a:pPr>
                      <a:r>
                        <a:rPr lang="zh-CN" sz="1050" kern="100">
                          <a:effectLst/>
                        </a:rPr>
                        <a:t>删除当前</a:t>
                      </a:r>
                      <a:r>
                        <a:rPr lang="en-US" sz="1050" kern="100">
                          <a:effectLst/>
                        </a:rPr>
                        <a:t>Cell</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zh-CN" sz="1050" kern="100">
                          <a:effectLst/>
                        </a:rPr>
                        <a:t>命令模式下，双击</a:t>
                      </a:r>
                      <a:r>
                        <a:rPr lang="en-US" sz="1050" kern="100">
                          <a:effectLst/>
                        </a:rPr>
                        <a:t>D</a:t>
                      </a:r>
                      <a:r>
                        <a:rPr lang="zh-CN" sz="1050" kern="100">
                          <a:effectLst/>
                        </a:rPr>
                        <a:t>键</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002881565"/>
                  </a:ext>
                </a:extLst>
              </a:tr>
              <a:tr h="287655">
                <a:tc>
                  <a:txBody>
                    <a:bodyPr/>
                    <a:lstStyle/>
                    <a:p>
                      <a:pPr indent="127000" algn="just" latinLnBrk="0">
                        <a:lnSpc>
                          <a:spcPct val="150000"/>
                        </a:lnSpc>
                        <a:spcAft>
                          <a:spcPts val="0"/>
                        </a:spcAft>
                      </a:pPr>
                      <a:r>
                        <a:rPr lang="zh-CN" sz="1050" kern="100">
                          <a:effectLst/>
                        </a:rPr>
                        <a:t>为当前</a:t>
                      </a:r>
                      <a:r>
                        <a:rPr lang="en-US" sz="1050" kern="100">
                          <a:effectLst/>
                        </a:rPr>
                        <a:t>Cell</a:t>
                      </a:r>
                      <a:r>
                        <a:rPr lang="zh-CN" sz="1050" kern="100">
                          <a:effectLst/>
                        </a:rPr>
                        <a:t>添加行号</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zh-CN" sz="1050" kern="100">
                          <a:effectLst/>
                        </a:rPr>
                        <a:t>命令模式下，单击</a:t>
                      </a:r>
                      <a:r>
                        <a:rPr lang="en-US" sz="1050" kern="100">
                          <a:effectLst/>
                        </a:rPr>
                        <a:t>L</a:t>
                      </a:r>
                      <a:r>
                        <a:rPr lang="zh-CN" sz="1050" kern="100">
                          <a:effectLst/>
                        </a:rPr>
                        <a:t>键</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532257676"/>
                  </a:ext>
                </a:extLst>
              </a:tr>
              <a:tr h="279400">
                <a:tc>
                  <a:txBody>
                    <a:bodyPr/>
                    <a:lstStyle/>
                    <a:p>
                      <a:pPr indent="127000" algn="just" latinLnBrk="0">
                        <a:lnSpc>
                          <a:spcPct val="150000"/>
                        </a:lnSpc>
                        <a:spcAft>
                          <a:spcPts val="0"/>
                        </a:spcAft>
                      </a:pPr>
                      <a:r>
                        <a:rPr lang="zh-CN" sz="1050" kern="100">
                          <a:effectLst/>
                        </a:rPr>
                        <a:t>在当前</a:t>
                      </a:r>
                      <a:r>
                        <a:rPr lang="en-US" sz="1050" kern="100">
                          <a:effectLst/>
                        </a:rPr>
                        <a:t>Cell</a:t>
                      </a:r>
                      <a:r>
                        <a:rPr lang="zh-CN" sz="1050" kern="100">
                          <a:effectLst/>
                        </a:rPr>
                        <a:t>上方添加一个新的</a:t>
                      </a:r>
                      <a:r>
                        <a:rPr lang="en-US" sz="1050" kern="100">
                          <a:effectLst/>
                        </a:rPr>
                        <a:t>Cell</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zh-CN" sz="1050" kern="100">
                          <a:effectLst/>
                        </a:rPr>
                        <a:t>命令模式下，单击</a:t>
                      </a:r>
                      <a:r>
                        <a:rPr lang="en-US" sz="1050" kern="100">
                          <a:effectLst/>
                        </a:rPr>
                        <a:t>A</a:t>
                      </a:r>
                      <a:r>
                        <a:rPr lang="zh-CN" sz="1050" kern="100">
                          <a:effectLst/>
                        </a:rPr>
                        <a:t>键</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174204963"/>
                  </a:ext>
                </a:extLst>
              </a:tr>
              <a:tr h="279400">
                <a:tc>
                  <a:txBody>
                    <a:bodyPr/>
                    <a:lstStyle/>
                    <a:p>
                      <a:pPr indent="127000" algn="just" latinLnBrk="0">
                        <a:lnSpc>
                          <a:spcPct val="150000"/>
                        </a:lnSpc>
                        <a:spcAft>
                          <a:spcPts val="0"/>
                        </a:spcAft>
                      </a:pPr>
                      <a:r>
                        <a:rPr lang="zh-CN" sz="1050" kern="100">
                          <a:effectLst/>
                        </a:rPr>
                        <a:t>在当前</a:t>
                      </a:r>
                      <a:r>
                        <a:rPr lang="en-US" sz="1050" kern="100">
                          <a:effectLst/>
                        </a:rPr>
                        <a:t>Cell</a:t>
                      </a:r>
                      <a:r>
                        <a:rPr lang="zh-CN" sz="1050" kern="100">
                          <a:effectLst/>
                        </a:rPr>
                        <a:t>下方添加一个新的</a:t>
                      </a:r>
                      <a:r>
                        <a:rPr lang="en-US" sz="1050" kern="100">
                          <a:effectLst/>
                        </a:rPr>
                        <a:t>Cell</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zh-CN" sz="1050" kern="100">
                          <a:effectLst/>
                        </a:rPr>
                        <a:t>命令模式下，单击</a:t>
                      </a:r>
                      <a:r>
                        <a:rPr lang="en-US" sz="1050" kern="100">
                          <a:effectLst/>
                        </a:rPr>
                        <a:t>B</a:t>
                      </a:r>
                      <a:r>
                        <a:rPr lang="zh-CN" sz="1050" kern="100">
                          <a:effectLst/>
                        </a:rPr>
                        <a:t>键</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35833260"/>
                  </a:ext>
                </a:extLst>
              </a:tr>
              <a:tr h="279400">
                <a:tc>
                  <a:txBody>
                    <a:bodyPr/>
                    <a:lstStyle/>
                    <a:p>
                      <a:pPr indent="127000" algn="just" latinLnBrk="0">
                        <a:lnSpc>
                          <a:spcPct val="150000"/>
                        </a:lnSpc>
                        <a:spcAft>
                          <a:spcPts val="0"/>
                        </a:spcAft>
                      </a:pPr>
                      <a:r>
                        <a:rPr lang="zh-CN" sz="1050" kern="100" dirty="0">
                          <a:effectLst/>
                        </a:rPr>
                        <a:t>在当前</a:t>
                      </a:r>
                      <a:r>
                        <a:rPr lang="en-US" sz="1050" kern="100" dirty="0">
                          <a:effectLst/>
                        </a:rPr>
                        <a:t>Cell</a:t>
                      </a:r>
                      <a:r>
                        <a:rPr lang="zh-CN" sz="1050" kern="100" dirty="0">
                          <a:effectLst/>
                        </a:rPr>
                        <a:t>的光标处，分隔上下两个</a:t>
                      </a:r>
                      <a:r>
                        <a:rPr lang="en-US" sz="1050" kern="100" dirty="0">
                          <a:effectLst/>
                        </a:rPr>
                        <a:t>Cell</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127000" algn="ctr" latinLnBrk="0">
                        <a:lnSpc>
                          <a:spcPct val="150000"/>
                        </a:lnSpc>
                        <a:spcAft>
                          <a:spcPts val="0"/>
                        </a:spcAft>
                      </a:pPr>
                      <a:r>
                        <a:rPr lang="en-US" sz="1050" kern="100" dirty="0" err="1">
                          <a:effectLst/>
                        </a:rPr>
                        <a:t>Ctrl+Shift</a:t>
                      </a:r>
                      <a:r>
                        <a:rPr lang="en-US" sz="1050" kern="100" dirty="0">
                          <a:effectLst/>
                        </a:rPr>
                        <a:t>+-</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217815136"/>
                  </a:ext>
                </a:extLst>
              </a:tr>
            </a:tbl>
          </a:graphicData>
        </a:graphic>
      </p:graphicFrame>
      <p:pic>
        <p:nvPicPr>
          <p:cNvPr id="9" name="图片 8">
            <a:extLst>
              <a:ext uri="{FF2B5EF4-FFF2-40B4-BE49-F238E27FC236}">
                <a16:creationId xmlns:a16="http://schemas.microsoft.com/office/drawing/2014/main" id="{5590BE29-BD25-49A5-BE43-56251F00AC31}"/>
              </a:ext>
            </a:extLst>
          </p:cNvPr>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4191819" y="3136167"/>
            <a:ext cx="4674441" cy="1865181"/>
          </a:xfrm>
          <a:prstGeom prst="rect">
            <a:avLst/>
          </a:prstGeom>
        </p:spPr>
      </p:pic>
    </p:spTree>
    <p:extLst>
      <p:ext uri="{BB962C8B-B14F-4D97-AF65-F5344CB8AC3E}">
        <p14:creationId xmlns:p14="http://schemas.microsoft.com/office/powerpoint/2010/main" val="3482754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6"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741951"/>
            <a:ext cx="74282" cy="304122"/>
          </a:xfrm>
          <a:prstGeom prst="rect">
            <a:avLst/>
          </a:prstGeom>
          <a:noFill/>
        </p:spPr>
        <p:txBody>
          <a:bodyPr wrap="square" lIns="0" tIns="0" rIns="0" bIns="0" rtlCol="0" anchor="ctr">
            <a:spAutoFit/>
          </a:bodyPr>
          <a:lstStyle/>
          <a:p>
            <a:pPr lvl="0" algn="l">
              <a:lnSpc>
                <a:spcPct val="120000"/>
              </a:lnSpc>
              <a:buClrTx/>
              <a:buSzTx/>
              <a:buFontTx/>
            </a:pPr>
            <a:endParaRPr lang="zh-CN" altLang="en-US"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5" y="3885822"/>
            <a:ext cx="245110" cy="100605"/>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8" y="1792215"/>
            <a:ext cx="1510477" cy="10060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5" y="3885967"/>
            <a:ext cx="1510477" cy="10060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4" y="844352"/>
            <a:ext cx="3831552" cy="3416320"/>
          </a:xfrm>
          <a:prstGeom prst="rect">
            <a:avLst/>
          </a:prstGeom>
          <a:noFill/>
        </p:spPr>
        <p:txBody>
          <a:bodyPr wrap="square" rtlCol="0" anchor="t">
            <a:spAutoFit/>
          </a:bodyPr>
          <a:lstStyle/>
          <a:p>
            <a:pPr latinLnBrk="1"/>
            <a:r>
              <a:rPr lang="en-US" altLang="zh-CN" b="1" dirty="0"/>
              <a:t>3.Spyder</a:t>
            </a:r>
            <a:r>
              <a:rPr lang="zh-CN" altLang="zh-CN" b="1" dirty="0"/>
              <a:t>集成开发环境</a:t>
            </a:r>
            <a:endParaRPr lang="zh-CN" altLang="zh-CN" dirty="0"/>
          </a:p>
          <a:p>
            <a:pPr latinLnBrk="0"/>
            <a:r>
              <a:rPr lang="en-US" altLang="zh-CN" dirty="0"/>
              <a:t>Anaconda/</a:t>
            </a:r>
            <a:r>
              <a:rPr lang="en-US" altLang="zh-CN" dirty="0" err="1"/>
              <a:t>Miniconda</a:t>
            </a:r>
            <a:r>
              <a:rPr lang="zh-CN" altLang="zh-CN" dirty="0"/>
              <a:t>自带的集成开发环境</a:t>
            </a:r>
            <a:r>
              <a:rPr lang="en-US" altLang="zh-CN" dirty="0"/>
              <a:t>Spyder</a:t>
            </a:r>
            <a:r>
              <a:rPr lang="zh-CN" altLang="zh-CN" dirty="0"/>
              <a:t>具有断点调试功能，这是</a:t>
            </a:r>
            <a:r>
              <a:rPr lang="en-US" altLang="zh-CN" dirty="0" err="1"/>
              <a:t>Jupyter</a:t>
            </a:r>
            <a:r>
              <a:rPr lang="en-US" altLang="zh-CN" dirty="0"/>
              <a:t> Notebook</a:t>
            </a:r>
            <a:r>
              <a:rPr lang="zh-CN" altLang="zh-CN" dirty="0"/>
              <a:t>所不具备的。此外，</a:t>
            </a:r>
            <a:r>
              <a:rPr lang="en-US" altLang="zh-CN" dirty="0"/>
              <a:t>Spyder</a:t>
            </a:r>
            <a:r>
              <a:rPr lang="zh-CN" altLang="zh-CN" dirty="0"/>
              <a:t>带有一个独立的变量观察窗口</a:t>
            </a:r>
            <a:r>
              <a:rPr lang="en-US" altLang="zh-CN" dirty="0"/>
              <a:t>Variable Explorer</a:t>
            </a:r>
            <a:r>
              <a:rPr lang="zh-CN" altLang="zh-CN" dirty="0"/>
              <a:t>，能够观察和修改包括数组在内的各种变量的值，有利于提升调试程序效率。</a:t>
            </a:r>
          </a:p>
          <a:p>
            <a:pPr latinLnBrk="0"/>
            <a:r>
              <a:rPr lang="zh-CN" altLang="zh-CN" b="1" dirty="0"/>
              <a:t>为方便演示示例代码，本书选择</a:t>
            </a:r>
            <a:r>
              <a:rPr lang="en-US" altLang="zh-CN" b="1" dirty="0" err="1"/>
              <a:t>Jupyter</a:t>
            </a:r>
            <a:r>
              <a:rPr lang="en-US" altLang="zh-CN" b="1" dirty="0"/>
              <a:t> Notebook</a:t>
            </a:r>
            <a:r>
              <a:rPr lang="zh-CN" altLang="zh-CN" b="1" dirty="0"/>
              <a:t>作为演示环境，但建议读者采用</a:t>
            </a:r>
            <a:r>
              <a:rPr lang="en-US" altLang="zh-CN" b="1" dirty="0"/>
              <a:t>Spyder</a:t>
            </a:r>
            <a:r>
              <a:rPr lang="zh-CN" altLang="zh-CN" b="1" dirty="0"/>
              <a:t>集成开发环境编写程序。</a:t>
            </a:r>
            <a:endParaRPr lang="zh-CN" altLang="zh-CN" dirty="0"/>
          </a:p>
        </p:txBody>
      </p:sp>
      <p:pic>
        <p:nvPicPr>
          <p:cNvPr id="3" name="图片 2">
            <a:extLst>
              <a:ext uri="{FF2B5EF4-FFF2-40B4-BE49-F238E27FC236}">
                <a16:creationId xmlns:a16="http://schemas.microsoft.com/office/drawing/2014/main" id="{0DD9A35A-26F6-427E-9119-B5E72CCA5B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3967" y="836140"/>
            <a:ext cx="4952130" cy="2816524"/>
          </a:xfrm>
          <a:prstGeom prst="rect">
            <a:avLst/>
          </a:prstGeom>
        </p:spPr>
      </p:pic>
    </p:spTree>
    <p:extLst>
      <p:ext uri="{BB962C8B-B14F-4D97-AF65-F5344CB8AC3E}">
        <p14:creationId xmlns:p14="http://schemas.microsoft.com/office/powerpoint/2010/main" val="4132637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6"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741951"/>
            <a:ext cx="74282" cy="304122"/>
          </a:xfrm>
          <a:prstGeom prst="rect">
            <a:avLst/>
          </a:prstGeom>
          <a:noFill/>
        </p:spPr>
        <p:txBody>
          <a:bodyPr wrap="square" lIns="0" tIns="0" rIns="0" bIns="0" rtlCol="0" anchor="ctr">
            <a:spAutoFit/>
          </a:bodyPr>
          <a:lstStyle/>
          <a:p>
            <a:pPr lvl="0" algn="l">
              <a:lnSpc>
                <a:spcPct val="120000"/>
              </a:lnSpc>
              <a:buClrTx/>
              <a:buSzTx/>
              <a:buFontTx/>
            </a:pPr>
            <a:endParaRPr lang="zh-CN" altLang="en-US"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5" y="3885822"/>
            <a:ext cx="245110" cy="100605"/>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8" y="1792215"/>
            <a:ext cx="1510477" cy="10060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5" y="3885967"/>
            <a:ext cx="1510477" cy="10060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3" y="844352"/>
            <a:ext cx="8352927" cy="3416320"/>
          </a:xfrm>
          <a:prstGeom prst="rect">
            <a:avLst/>
          </a:prstGeom>
          <a:noFill/>
        </p:spPr>
        <p:txBody>
          <a:bodyPr wrap="square" rtlCol="0" anchor="t">
            <a:spAutoFit/>
          </a:bodyPr>
          <a:lstStyle/>
          <a:p>
            <a:pPr lvl="0" latinLnBrk="0"/>
            <a:r>
              <a:rPr lang="zh-CN" altLang="zh-CN" b="1" dirty="0"/>
              <a:t>数据挖掘相关扩展程序包</a:t>
            </a:r>
          </a:p>
          <a:p>
            <a:pPr latinLnBrk="0"/>
            <a:r>
              <a:rPr lang="zh-CN" altLang="zh-CN" dirty="0"/>
              <a:t>在</a:t>
            </a:r>
            <a:r>
              <a:rPr lang="en-US" altLang="zh-CN" dirty="0"/>
              <a:t>Python</a:t>
            </a:r>
            <a:r>
              <a:rPr lang="zh-CN" altLang="zh-CN" dirty="0"/>
              <a:t>中，模块（</a:t>
            </a:r>
            <a:r>
              <a:rPr lang="en-US" altLang="zh-CN" dirty="0"/>
              <a:t>Module</a:t>
            </a:r>
            <a:r>
              <a:rPr lang="zh-CN" altLang="zh-CN" dirty="0"/>
              <a:t>）是指为实现某些特定功能而组织的代码片段，通常是一个以</a:t>
            </a:r>
            <a:r>
              <a:rPr lang="en-US" altLang="zh-CN" dirty="0"/>
              <a:t>.</a:t>
            </a:r>
            <a:r>
              <a:rPr lang="en-US" altLang="zh-CN" dirty="0" err="1"/>
              <a:t>py</a:t>
            </a:r>
            <a:r>
              <a:rPr lang="zh-CN" altLang="zh-CN" dirty="0"/>
              <a:t>为后缀名的文件。而包（</a:t>
            </a:r>
            <a:r>
              <a:rPr lang="en-US" altLang="zh-CN" dirty="0"/>
              <a:t>Package</a:t>
            </a:r>
            <a:r>
              <a:rPr lang="zh-CN" altLang="zh-CN" dirty="0"/>
              <a:t>）是能够完成一组特定功能的代码集合，往往包含多个模块（文件）。</a:t>
            </a:r>
            <a:r>
              <a:rPr lang="en-US" altLang="zh-CN" dirty="0"/>
              <a:t>Python</a:t>
            </a:r>
            <a:r>
              <a:rPr lang="zh-CN" altLang="zh-CN" dirty="0"/>
              <a:t>提供了丰富的标准程序包和第三方程序包。在程序中导入包后就可以使用这个包提供的特定功能，显著提升编程效率。本节着重介绍与数据挖掘密切相关的几个</a:t>
            </a:r>
            <a:r>
              <a:rPr lang="en-US" altLang="zh-CN" dirty="0"/>
              <a:t>Python</a:t>
            </a:r>
            <a:r>
              <a:rPr lang="zh-CN" altLang="zh-CN" dirty="0"/>
              <a:t>扩展程序包。</a:t>
            </a:r>
          </a:p>
          <a:p>
            <a:pPr latinLnBrk="1"/>
            <a:r>
              <a:rPr lang="en-US" altLang="zh-CN" b="1" dirty="0"/>
              <a:t>1.NumPy</a:t>
            </a:r>
            <a:endParaRPr lang="zh-CN" altLang="zh-CN" dirty="0"/>
          </a:p>
          <a:p>
            <a:pPr latinLnBrk="0"/>
            <a:r>
              <a:rPr lang="en-US" altLang="zh-CN" dirty="0" err="1"/>
              <a:t>Numpy</a:t>
            </a:r>
            <a:r>
              <a:rPr lang="en-US" altLang="zh-CN" dirty="0"/>
              <a:t> </a:t>
            </a:r>
            <a:r>
              <a:rPr lang="zh-CN" altLang="zh-CN" dirty="0"/>
              <a:t>是一个科学计算扩展程序包。</a:t>
            </a:r>
            <a:r>
              <a:rPr lang="en-US" altLang="zh-CN" dirty="0"/>
              <a:t>Python</a:t>
            </a:r>
            <a:r>
              <a:rPr lang="zh-CN" altLang="zh-CN" dirty="0"/>
              <a:t>支持列表</a:t>
            </a:r>
            <a:r>
              <a:rPr lang="zh-CN" altLang="en-US" dirty="0"/>
              <a:t>数据类型</a:t>
            </a:r>
            <a:r>
              <a:rPr lang="zh-CN" altLang="zh-CN" dirty="0"/>
              <a:t>，直接使用列表可以完成常规的数组和矩阵操作，但对于复杂的数据和矩阵运算效率比较低下。为了提升</a:t>
            </a:r>
            <a:r>
              <a:rPr lang="en-US" altLang="zh-CN" dirty="0"/>
              <a:t>Python</a:t>
            </a:r>
            <a:r>
              <a:rPr lang="zh-CN" altLang="zh-CN" dirty="0"/>
              <a:t>处理数组和矩阵的效率，</a:t>
            </a:r>
            <a:r>
              <a:rPr lang="en-US" altLang="zh-CN" dirty="0"/>
              <a:t>2005</a:t>
            </a:r>
            <a:r>
              <a:rPr lang="zh-CN" altLang="zh-CN" dirty="0"/>
              <a:t>年</a:t>
            </a:r>
            <a:r>
              <a:rPr lang="en-US" altLang="zh-CN" dirty="0"/>
              <a:t>Travis Oliphant</a:t>
            </a:r>
            <a:r>
              <a:rPr lang="zh-CN" altLang="zh-CN" dirty="0"/>
              <a:t>在程序包</a:t>
            </a:r>
            <a:r>
              <a:rPr lang="en-US" altLang="zh-CN" dirty="0"/>
              <a:t>Numeric</a:t>
            </a:r>
            <a:r>
              <a:rPr lang="zh-CN" altLang="zh-CN" dirty="0"/>
              <a:t>的基础上结合程序包</a:t>
            </a:r>
            <a:r>
              <a:rPr lang="en-US" altLang="zh-CN" dirty="0" err="1"/>
              <a:t>Numarray</a:t>
            </a:r>
            <a:r>
              <a:rPr lang="zh-CN" altLang="zh-CN" dirty="0"/>
              <a:t>及其他扩展包研发了专门用于数组和矩阵计算的</a:t>
            </a:r>
            <a:r>
              <a:rPr lang="en-US" altLang="zh-CN" dirty="0"/>
              <a:t>NumPy</a:t>
            </a:r>
            <a:r>
              <a:rPr lang="zh-CN" altLang="zh-CN" dirty="0"/>
              <a:t>（</a:t>
            </a:r>
            <a:r>
              <a:rPr lang="en-US" altLang="zh-CN" dirty="0"/>
              <a:t>Numeric Python</a:t>
            </a:r>
            <a:r>
              <a:rPr lang="zh-CN" altLang="zh-CN" dirty="0"/>
              <a:t>）扩展包。</a:t>
            </a:r>
          </a:p>
        </p:txBody>
      </p:sp>
    </p:spTree>
    <p:extLst>
      <p:ext uri="{BB962C8B-B14F-4D97-AF65-F5344CB8AC3E}">
        <p14:creationId xmlns:p14="http://schemas.microsoft.com/office/powerpoint/2010/main" val="2023187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6"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741951"/>
            <a:ext cx="74282" cy="304122"/>
          </a:xfrm>
          <a:prstGeom prst="rect">
            <a:avLst/>
          </a:prstGeom>
          <a:noFill/>
        </p:spPr>
        <p:txBody>
          <a:bodyPr wrap="square" lIns="0" tIns="0" rIns="0" bIns="0" rtlCol="0" anchor="ctr">
            <a:spAutoFit/>
          </a:bodyPr>
          <a:lstStyle/>
          <a:p>
            <a:pPr lvl="0" algn="l">
              <a:lnSpc>
                <a:spcPct val="120000"/>
              </a:lnSpc>
              <a:buClrTx/>
              <a:buSzTx/>
              <a:buFontTx/>
            </a:pPr>
            <a:endParaRPr lang="zh-CN" altLang="en-US"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5" y="3885822"/>
            <a:ext cx="245110" cy="100605"/>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8" y="1792215"/>
            <a:ext cx="1510477" cy="10060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5" y="3885967"/>
            <a:ext cx="1510477" cy="10060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3" y="844352"/>
            <a:ext cx="8352927" cy="3693319"/>
          </a:xfrm>
          <a:prstGeom prst="rect">
            <a:avLst/>
          </a:prstGeom>
          <a:noFill/>
        </p:spPr>
        <p:txBody>
          <a:bodyPr wrap="square" rtlCol="0" anchor="t">
            <a:spAutoFit/>
          </a:bodyPr>
          <a:lstStyle/>
          <a:p>
            <a:pPr latinLnBrk="1"/>
            <a:r>
              <a:rPr lang="en-US" altLang="zh-CN" b="1" dirty="0"/>
              <a:t>2.Pandas</a:t>
            </a:r>
            <a:endParaRPr lang="zh-CN" altLang="zh-CN" dirty="0"/>
          </a:p>
          <a:p>
            <a:pPr latinLnBrk="0"/>
            <a:r>
              <a:rPr lang="en-US" altLang="zh-CN" dirty="0"/>
              <a:t>Pandas </a:t>
            </a:r>
            <a:r>
              <a:rPr lang="zh-CN" altLang="zh-CN" dirty="0"/>
              <a:t>是一个数据分析扩展程序包。它以</a:t>
            </a:r>
            <a:r>
              <a:rPr lang="en-US" altLang="zh-CN" dirty="0"/>
              <a:t>NumPy</a:t>
            </a:r>
            <a:r>
              <a:rPr lang="zh-CN" altLang="zh-CN" dirty="0"/>
              <a:t>程序包为基础，其名称来源于面板数据（</a:t>
            </a:r>
            <a:r>
              <a:rPr lang="en-US" altLang="zh-CN" dirty="0"/>
              <a:t>Panel data</a:t>
            </a:r>
            <a:r>
              <a:rPr lang="zh-CN" altLang="zh-CN" dirty="0"/>
              <a:t>）和数据分析（</a:t>
            </a:r>
            <a:r>
              <a:rPr lang="en-US" altLang="zh-CN" dirty="0"/>
              <a:t>Data analysis</a:t>
            </a:r>
            <a:r>
              <a:rPr lang="zh-CN" altLang="zh-CN" dirty="0"/>
              <a:t>）这四个单词的缩写组合。面板数据也叫“平行数据”，是指在时间序列上取多个截面，在这些截面上同时选取样本观测值所构成的样本数据。</a:t>
            </a:r>
            <a:r>
              <a:rPr lang="en-US" altLang="zh-CN" dirty="0"/>
              <a:t>Pandas</a:t>
            </a:r>
            <a:r>
              <a:rPr lang="zh-CN" altLang="zh-CN" dirty="0"/>
              <a:t>程序包最初由</a:t>
            </a:r>
            <a:r>
              <a:rPr lang="en-US" altLang="zh-CN" dirty="0"/>
              <a:t>AQR Capital Management</a:t>
            </a:r>
            <a:r>
              <a:rPr lang="zh-CN" altLang="zh-CN" dirty="0"/>
              <a:t>公司的</a:t>
            </a:r>
            <a:r>
              <a:rPr lang="en-US" altLang="zh-CN" dirty="0"/>
              <a:t>Wes McKinney</a:t>
            </a:r>
            <a:r>
              <a:rPr lang="zh-CN" altLang="zh-CN" dirty="0"/>
              <a:t>于</a:t>
            </a:r>
            <a:r>
              <a:rPr lang="en-US" altLang="zh-CN" dirty="0"/>
              <a:t>2008</a:t>
            </a:r>
            <a:r>
              <a:rPr lang="zh-CN" altLang="zh-CN" dirty="0"/>
              <a:t>年</a:t>
            </a:r>
            <a:r>
              <a:rPr lang="en-US" altLang="zh-CN" dirty="0"/>
              <a:t>4</a:t>
            </a:r>
            <a:r>
              <a:rPr lang="zh-CN" altLang="zh-CN" dirty="0"/>
              <a:t>月开发，并于</a:t>
            </a:r>
            <a:r>
              <a:rPr lang="en-US" altLang="zh-CN" dirty="0"/>
              <a:t>2009</a:t>
            </a:r>
            <a:r>
              <a:rPr lang="zh-CN" altLang="zh-CN" dirty="0"/>
              <a:t>年底开源。它目前属于</a:t>
            </a:r>
            <a:r>
              <a:rPr lang="en-US" altLang="zh-CN" dirty="0" err="1"/>
              <a:t>PyData</a:t>
            </a:r>
            <a:r>
              <a:rPr lang="zh-CN" altLang="zh-CN" dirty="0"/>
              <a:t>项目的一部分。</a:t>
            </a:r>
            <a:r>
              <a:rPr lang="en-US" altLang="zh-CN" dirty="0"/>
              <a:t>Pandas</a:t>
            </a:r>
            <a:r>
              <a:rPr lang="zh-CN" altLang="zh-CN" dirty="0"/>
              <a:t>提供了大量高效操作大型数据集所需的工具，也是</a:t>
            </a:r>
            <a:r>
              <a:rPr lang="en-US" altLang="zh-CN" dirty="0"/>
              <a:t>Python</a:t>
            </a:r>
            <a:r>
              <a:rPr lang="zh-CN" altLang="zh-CN" dirty="0"/>
              <a:t>见长于数据分析与处理的重要因素之一。</a:t>
            </a:r>
          </a:p>
          <a:p>
            <a:pPr latinLnBrk="1"/>
            <a:r>
              <a:rPr lang="en-US" altLang="zh-CN" b="1" dirty="0"/>
              <a:t>3.Matplotlib</a:t>
            </a:r>
            <a:endParaRPr lang="zh-CN" altLang="zh-CN" dirty="0"/>
          </a:p>
          <a:p>
            <a:pPr latinLnBrk="0"/>
            <a:r>
              <a:rPr lang="en-US" altLang="zh-CN" dirty="0"/>
              <a:t>Matplotlib </a:t>
            </a:r>
            <a:r>
              <a:rPr lang="zh-CN" altLang="zh-CN" dirty="0"/>
              <a:t>是一个数据可视化扩展程序包。</a:t>
            </a:r>
            <a:r>
              <a:rPr lang="en-US" altLang="zh-CN" dirty="0"/>
              <a:t>Matplotlib </a:t>
            </a:r>
            <a:r>
              <a:rPr lang="zh-CN" altLang="zh-CN" dirty="0"/>
              <a:t>以其丰富的绘图类型、简洁的绘图方式以及完善的绘图接口文档而深受</a:t>
            </a:r>
            <a:r>
              <a:rPr lang="en-US" altLang="zh-CN" dirty="0"/>
              <a:t> Python </a:t>
            </a:r>
            <a:r>
              <a:rPr lang="zh-CN" altLang="zh-CN" dirty="0"/>
              <a:t>工程师、科研工作者、数据工程师等各类人员的喜爱。此外，以</a:t>
            </a:r>
            <a:r>
              <a:rPr lang="en-US" altLang="zh-CN" dirty="0"/>
              <a:t>Matplotlib</a:t>
            </a:r>
            <a:r>
              <a:rPr lang="zh-CN" altLang="zh-CN" dirty="0"/>
              <a:t>为基础的数据可视化扩展程序包</a:t>
            </a:r>
            <a:r>
              <a:rPr lang="en-US" altLang="zh-CN" dirty="0"/>
              <a:t>Seaborn</a:t>
            </a:r>
            <a:r>
              <a:rPr lang="zh-CN" altLang="zh-CN" dirty="0"/>
              <a:t>也广受欢迎，它使绘图更容易、更便捷、更精致。</a:t>
            </a:r>
          </a:p>
        </p:txBody>
      </p:sp>
    </p:spTree>
    <p:extLst>
      <p:ext uri="{BB962C8B-B14F-4D97-AF65-F5344CB8AC3E}">
        <p14:creationId xmlns:p14="http://schemas.microsoft.com/office/powerpoint/2010/main" val="4132329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6"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741951"/>
            <a:ext cx="74282" cy="304122"/>
          </a:xfrm>
          <a:prstGeom prst="rect">
            <a:avLst/>
          </a:prstGeom>
          <a:noFill/>
        </p:spPr>
        <p:txBody>
          <a:bodyPr wrap="square" lIns="0" tIns="0" rIns="0" bIns="0" rtlCol="0" anchor="ctr">
            <a:spAutoFit/>
          </a:bodyPr>
          <a:lstStyle/>
          <a:p>
            <a:pPr lvl="0" algn="l">
              <a:lnSpc>
                <a:spcPct val="120000"/>
              </a:lnSpc>
              <a:buClrTx/>
              <a:buSzTx/>
              <a:buFontTx/>
            </a:pPr>
            <a:endParaRPr lang="zh-CN" altLang="en-US"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5" y="3885822"/>
            <a:ext cx="245110" cy="100605"/>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8" y="1792215"/>
            <a:ext cx="1510477" cy="10060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5" y="3885967"/>
            <a:ext cx="1510477" cy="10060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3" y="844352"/>
            <a:ext cx="8352927" cy="3139321"/>
          </a:xfrm>
          <a:prstGeom prst="rect">
            <a:avLst/>
          </a:prstGeom>
          <a:noFill/>
        </p:spPr>
        <p:txBody>
          <a:bodyPr wrap="square" rtlCol="0" anchor="t">
            <a:spAutoFit/>
          </a:bodyPr>
          <a:lstStyle/>
          <a:p>
            <a:pPr latinLnBrk="1"/>
            <a:r>
              <a:rPr lang="en-US" altLang="zh-CN" b="1" dirty="0"/>
              <a:t>4.Scipy</a:t>
            </a:r>
            <a:endParaRPr lang="zh-CN" altLang="zh-CN" dirty="0"/>
          </a:p>
          <a:p>
            <a:pPr latinLnBrk="0"/>
            <a:r>
              <a:rPr lang="en-US" altLang="zh-CN" dirty="0" err="1"/>
              <a:t>Scipy</a:t>
            </a:r>
            <a:r>
              <a:rPr lang="zh-CN" altLang="zh-CN" dirty="0"/>
              <a:t>是一个建立在</a:t>
            </a:r>
            <a:r>
              <a:rPr lang="en-US" altLang="zh-CN" dirty="0"/>
              <a:t>NumPy</a:t>
            </a:r>
            <a:r>
              <a:rPr lang="zh-CN" altLang="zh-CN" dirty="0"/>
              <a:t>基础之上的高级科学计算扩展程序包。与</a:t>
            </a:r>
            <a:r>
              <a:rPr lang="en-US" altLang="zh-CN" dirty="0"/>
              <a:t>NumPy</a:t>
            </a:r>
            <a:r>
              <a:rPr lang="zh-CN" altLang="zh-CN" dirty="0"/>
              <a:t>相比较，</a:t>
            </a:r>
            <a:r>
              <a:rPr lang="en-US" altLang="zh-CN" dirty="0" err="1"/>
              <a:t>Scipy</a:t>
            </a:r>
            <a:r>
              <a:rPr lang="zh-CN" altLang="zh-CN" dirty="0"/>
              <a:t>包含最优化、线性代数、积分、插值、拟合、特殊函数、快速傅里叶变换、信号处理与图像处理、常微分方程求解以及其它科学与工程中常用的计算等功能。</a:t>
            </a:r>
          </a:p>
          <a:p>
            <a:pPr latinLnBrk="1"/>
            <a:r>
              <a:rPr lang="en-US" altLang="zh-CN" b="1" dirty="0"/>
              <a:t>5.Scikit-Learn</a:t>
            </a:r>
            <a:endParaRPr lang="zh-CN" altLang="zh-CN" dirty="0"/>
          </a:p>
          <a:p>
            <a:pPr latinLnBrk="0"/>
            <a:r>
              <a:rPr lang="en-US" altLang="zh-CN" dirty="0"/>
              <a:t>Scikit-Learn</a:t>
            </a:r>
            <a:r>
              <a:rPr lang="zh-CN" altLang="zh-CN" dirty="0"/>
              <a:t>是一个数据挖掘和数据分析扩展程序包。它最初由</a:t>
            </a:r>
            <a:r>
              <a:rPr lang="en-US" altLang="zh-CN" dirty="0"/>
              <a:t>David </a:t>
            </a:r>
            <a:r>
              <a:rPr lang="en-US" altLang="zh-CN" dirty="0" err="1"/>
              <a:t>Cournapeau</a:t>
            </a:r>
            <a:r>
              <a:rPr lang="zh-CN" altLang="zh-CN" dirty="0"/>
              <a:t>于</a:t>
            </a:r>
            <a:r>
              <a:rPr lang="en-US" altLang="zh-CN" dirty="0"/>
              <a:t>2007</a:t>
            </a:r>
            <a:r>
              <a:rPr lang="zh-CN" altLang="zh-CN" dirty="0"/>
              <a:t>年开发而成。其基本功能包括六个部分：分类</a:t>
            </a:r>
            <a:r>
              <a:rPr lang="en-US" altLang="zh-CN" dirty="0"/>
              <a:t>(Classification)</a:t>
            </a:r>
            <a:r>
              <a:rPr lang="zh-CN" altLang="zh-CN" dirty="0"/>
              <a:t>、回归</a:t>
            </a:r>
            <a:r>
              <a:rPr lang="en-US" altLang="zh-CN" dirty="0"/>
              <a:t>(Regression)</a:t>
            </a:r>
            <a:r>
              <a:rPr lang="zh-CN" altLang="zh-CN" dirty="0"/>
              <a:t>、聚类</a:t>
            </a:r>
            <a:r>
              <a:rPr lang="en-US" altLang="zh-CN" dirty="0"/>
              <a:t>(Clustering)</a:t>
            </a:r>
            <a:r>
              <a:rPr lang="zh-CN" altLang="zh-CN" dirty="0"/>
              <a:t>、数据降维</a:t>
            </a:r>
            <a:r>
              <a:rPr lang="en-US" altLang="zh-CN" dirty="0"/>
              <a:t>(Dimensionality Reduction)</a:t>
            </a:r>
            <a:r>
              <a:rPr lang="zh-CN" altLang="zh-CN" dirty="0"/>
              <a:t>、模型选择</a:t>
            </a:r>
            <a:r>
              <a:rPr lang="en-US" altLang="zh-CN" dirty="0"/>
              <a:t>(Model Selection)</a:t>
            </a:r>
            <a:r>
              <a:rPr lang="zh-CN" altLang="zh-CN" dirty="0"/>
              <a:t>及数据预处理</a:t>
            </a:r>
            <a:r>
              <a:rPr lang="en-US" altLang="zh-CN" dirty="0"/>
              <a:t>(Preprocessing)</a:t>
            </a:r>
            <a:r>
              <a:rPr lang="zh-CN" altLang="zh-CN" dirty="0"/>
              <a:t>。通过</a:t>
            </a:r>
            <a:r>
              <a:rPr lang="en-US" altLang="zh-CN" dirty="0"/>
              <a:t>Scikit-Learn</a:t>
            </a:r>
            <a:r>
              <a:rPr lang="zh-CN" altLang="zh-CN" dirty="0"/>
              <a:t>只需编写几行代码就能完成一些实用的数据挖掘任务。关于</a:t>
            </a:r>
            <a:r>
              <a:rPr lang="en-US" altLang="zh-CN" dirty="0"/>
              <a:t>Scikit-Learn</a:t>
            </a:r>
            <a:r>
              <a:rPr lang="zh-CN" altLang="zh-CN" dirty="0"/>
              <a:t>的详细信息请访问官网：</a:t>
            </a:r>
            <a:r>
              <a:rPr lang="en-US" altLang="zh-CN" u="sng" dirty="0">
                <a:hlinkClick r:id="rId3"/>
              </a:rPr>
              <a:t>http://scikit-learn.org/stable/</a:t>
            </a:r>
            <a:r>
              <a:rPr lang="en-US" altLang="zh-CN" dirty="0"/>
              <a:t> </a:t>
            </a:r>
            <a:r>
              <a:rPr lang="zh-CN" altLang="zh-CN" dirty="0"/>
              <a:t>。</a:t>
            </a:r>
          </a:p>
        </p:txBody>
      </p:sp>
    </p:spTree>
    <p:extLst>
      <p:ext uri="{BB962C8B-B14F-4D97-AF65-F5344CB8AC3E}">
        <p14:creationId xmlns:p14="http://schemas.microsoft.com/office/powerpoint/2010/main" val="18548480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6"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741951"/>
            <a:ext cx="74282" cy="304122"/>
          </a:xfrm>
          <a:prstGeom prst="rect">
            <a:avLst/>
          </a:prstGeom>
          <a:noFill/>
        </p:spPr>
        <p:txBody>
          <a:bodyPr wrap="square" lIns="0" tIns="0" rIns="0" bIns="0" rtlCol="0" anchor="ctr">
            <a:spAutoFit/>
          </a:bodyPr>
          <a:lstStyle/>
          <a:p>
            <a:pPr lvl="0" algn="l">
              <a:lnSpc>
                <a:spcPct val="120000"/>
              </a:lnSpc>
              <a:buClrTx/>
              <a:buSzTx/>
              <a:buFontTx/>
            </a:pPr>
            <a:endParaRPr lang="zh-CN" altLang="en-US"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5" y="3885822"/>
            <a:ext cx="245110" cy="100605"/>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8" y="1792215"/>
            <a:ext cx="1510477" cy="10060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5" y="3885967"/>
            <a:ext cx="1510477" cy="10060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3" y="844352"/>
            <a:ext cx="8352927" cy="4524315"/>
          </a:xfrm>
          <a:prstGeom prst="rect">
            <a:avLst/>
          </a:prstGeom>
          <a:noFill/>
        </p:spPr>
        <p:txBody>
          <a:bodyPr wrap="square" rtlCol="0" anchor="t">
            <a:spAutoFit/>
          </a:bodyPr>
          <a:lstStyle/>
          <a:p>
            <a:pPr latinLnBrk="1"/>
            <a:r>
              <a:rPr lang="zh-CN" altLang="en-US" dirty="0"/>
              <a:t>在</a:t>
            </a:r>
            <a:r>
              <a:rPr lang="en-US" altLang="zh-CN" dirty="0"/>
              <a:t>Anaconda/</a:t>
            </a:r>
            <a:r>
              <a:rPr lang="en-US" altLang="zh-CN" dirty="0" err="1"/>
              <a:t>Miniconda</a:t>
            </a:r>
            <a:r>
              <a:rPr lang="zh-CN" altLang="en-US" dirty="0"/>
              <a:t>命令行模式下，输入以下命令：</a:t>
            </a:r>
            <a:endParaRPr lang="en-US" altLang="zh-CN" dirty="0"/>
          </a:p>
          <a:p>
            <a:pPr latinLnBrk="1"/>
            <a:r>
              <a:rPr lang="en-US" altLang="zh-CN" dirty="0" err="1"/>
              <a:t>conda</a:t>
            </a:r>
            <a:r>
              <a:rPr lang="en-US" altLang="zh-CN" dirty="0"/>
              <a:t> install </a:t>
            </a:r>
            <a:r>
              <a:rPr lang="en-US" altLang="zh-CN" dirty="0" err="1"/>
              <a:t>numpy</a:t>
            </a:r>
            <a:endParaRPr lang="en-US" altLang="zh-CN" dirty="0"/>
          </a:p>
          <a:p>
            <a:pPr latinLnBrk="1"/>
            <a:r>
              <a:rPr lang="en-US" altLang="zh-CN" dirty="0" err="1"/>
              <a:t>conda</a:t>
            </a:r>
            <a:r>
              <a:rPr lang="en-US" altLang="zh-CN" dirty="0"/>
              <a:t> install pandas</a:t>
            </a:r>
          </a:p>
          <a:p>
            <a:pPr latinLnBrk="1"/>
            <a:r>
              <a:rPr lang="en-US" altLang="zh-CN" dirty="0" err="1"/>
              <a:t>conda</a:t>
            </a:r>
            <a:r>
              <a:rPr lang="en-US" altLang="zh-CN" dirty="0"/>
              <a:t> install </a:t>
            </a:r>
            <a:r>
              <a:rPr lang="en-US" altLang="zh-CN" dirty="0" err="1"/>
              <a:t>scipy</a:t>
            </a:r>
            <a:endParaRPr lang="en-US" altLang="zh-CN" dirty="0"/>
          </a:p>
          <a:p>
            <a:pPr latinLnBrk="1"/>
            <a:r>
              <a:rPr lang="en-US" altLang="zh-CN" dirty="0" err="1"/>
              <a:t>conda</a:t>
            </a:r>
            <a:r>
              <a:rPr lang="en-US" altLang="zh-CN" dirty="0"/>
              <a:t> install matplotlib</a:t>
            </a:r>
          </a:p>
          <a:p>
            <a:pPr latinLnBrk="1"/>
            <a:r>
              <a:rPr lang="en-US" altLang="zh-CN" dirty="0" err="1"/>
              <a:t>conda</a:t>
            </a:r>
            <a:r>
              <a:rPr lang="en-US" altLang="zh-CN" dirty="0"/>
              <a:t> install scikit-learn</a:t>
            </a:r>
          </a:p>
          <a:p>
            <a:pPr latinLnBrk="1"/>
            <a:endParaRPr lang="en-US" altLang="zh-CN" dirty="0"/>
          </a:p>
          <a:p>
            <a:pPr latinLnBrk="1"/>
            <a:r>
              <a:rPr lang="zh-CN" altLang="en-US" dirty="0"/>
              <a:t>运行以下代码，检查环境安装情况：</a:t>
            </a:r>
            <a:endParaRPr lang="en-US" altLang="zh-CN" dirty="0"/>
          </a:p>
          <a:p>
            <a:pPr latinLnBrk="1"/>
            <a:r>
              <a:rPr lang="en-US" altLang="zh-CN" dirty="0"/>
              <a:t>import </a:t>
            </a:r>
            <a:r>
              <a:rPr lang="en-US" altLang="zh-CN" dirty="0" err="1"/>
              <a:t>numpy</a:t>
            </a:r>
            <a:r>
              <a:rPr lang="en-US" altLang="zh-CN" dirty="0"/>
              <a:t> as np</a:t>
            </a:r>
          </a:p>
          <a:p>
            <a:pPr latinLnBrk="1"/>
            <a:r>
              <a:rPr lang="en-US" altLang="zh-CN" dirty="0"/>
              <a:t>import </a:t>
            </a:r>
            <a:r>
              <a:rPr lang="en-US" altLang="zh-CN" dirty="0" err="1"/>
              <a:t>matplotlib.pyplot</a:t>
            </a:r>
            <a:r>
              <a:rPr lang="en-US" altLang="zh-CN" dirty="0"/>
              <a:t> as </a:t>
            </a:r>
            <a:r>
              <a:rPr lang="en-US" altLang="zh-CN" dirty="0" err="1"/>
              <a:t>plt</a:t>
            </a:r>
            <a:endParaRPr lang="en-US" altLang="zh-CN" dirty="0"/>
          </a:p>
          <a:p>
            <a:pPr latinLnBrk="1"/>
            <a:r>
              <a:rPr lang="en-US" altLang="zh-CN" dirty="0"/>
              <a:t>X = </a:t>
            </a:r>
            <a:r>
              <a:rPr lang="en-US" altLang="zh-CN" dirty="0" err="1"/>
              <a:t>np.linspace</a:t>
            </a:r>
            <a:r>
              <a:rPr lang="en-US" altLang="zh-CN" dirty="0"/>
              <a:t>(-</a:t>
            </a:r>
            <a:r>
              <a:rPr lang="en-US" altLang="zh-CN" dirty="0" err="1"/>
              <a:t>np.pi</a:t>
            </a:r>
            <a:r>
              <a:rPr lang="en-US" altLang="zh-CN" dirty="0"/>
              <a:t>, </a:t>
            </a:r>
            <a:r>
              <a:rPr lang="en-US" altLang="zh-CN" dirty="0" err="1"/>
              <a:t>np.pi</a:t>
            </a:r>
            <a:r>
              <a:rPr lang="en-US" altLang="zh-CN" dirty="0"/>
              <a:t>, 256,endpoint=True)</a:t>
            </a:r>
          </a:p>
          <a:p>
            <a:pPr latinLnBrk="1"/>
            <a:r>
              <a:rPr lang="en-US" altLang="zh-CN" dirty="0"/>
              <a:t>S = </a:t>
            </a:r>
            <a:r>
              <a:rPr lang="en-US" altLang="zh-CN" dirty="0" err="1"/>
              <a:t>np.sin</a:t>
            </a:r>
            <a:r>
              <a:rPr lang="en-US" altLang="zh-CN" dirty="0"/>
              <a:t>(X)</a:t>
            </a:r>
          </a:p>
          <a:p>
            <a:pPr latinLnBrk="1"/>
            <a:r>
              <a:rPr lang="en-US" altLang="zh-CN" dirty="0" err="1"/>
              <a:t>plt.plot</a:t>
            </a:r>
            <a:r>
              <a:rPr lang="en-US" altLang="zh-CN" dirty="0"/>
              <a:t>(X,S) </a:t>
            </a:r>
          </a:p>
          <a:p>
            <a:pPr latinLnBrk="1"/>
            <a:r>
              <a:rPr lang="en-US" altLang="zh-CN" dirty="0" err="1"/>
              <a:t>plt.show</a:t>
            </a:r>
            <a:r>
              <a:rPr lang="en-US" altLang="zh-CN" dirty="0"/>
              <a:t>()</a:t>
            </a:r>
          </a:p>
          <a:p>
            <a:pPr latinLnBrk="1"/>
            <a:endParaRPr lang="en-US" altLang="zh-CN" dirty="0"/>
          </a:p>
          <a:p>
            <a:pPr latinLnBrk="1"/>
            <a:endParaRPr lang="zh-CN" altLang="zh-CN" dirty="0"/>
          </a:p>
        </p:txBody>
      </p:sp>
      <p:pic>
        <p:nvPicPr>
          <p:cNvPr id="5" name="图片 4">
            <a:extLst>
              <a:ext uri="{FF2B5EF4-FFF2-40B4-BE49-F238E27FC236}">
                <a16:creationId xmlns:a16="http://schemas.microsoft.com/office/drawing/2014/main" id="{4B6B9BB4-51B0-4473-A04F-B0ECA03C0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0223" y="1276400"/>
            <a:ext cx="3424143" cy="3500319"/>
          </a:xfrm>
          <a:prstGeom prst="rect">
            <a:avLst/>
          </a:prstGeom>
        </p:spPr>
      </p:pic>
    </p:spTree>
    <p:extLst>
      <p:ext uri="{BB962C8B-B14F-4D97-AF65-F5344CB8AC3E}">
        <p14:creationId xmlns:p14="http://schemas.microsoft.com/office/powerpoint/2010/main" val="3123063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2" y="299720"/>
            <a:ext cx="1797049" cy="52322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本章小结</a:t>
            </a:r>
          </a:p>
        </p:txBody>
      </p:sp>
      <p:sp>
        <p:nvSpPr>
          <p:cNvPr id="4" name="文本框 3"/>
          <p:cNvSpPr txBox="1"/>
          <p:nvPr/>
        </p:nvSpPr>
        <p:spPr>
          <a:xfrm>
            <a:off x="540346" y="1060377"/>
            <a:ext cx="8352927" cy="3939540"/>
          </a:xfrm>
          <a:prstGeom prst="rect">
            <a:avLst/>
          </a:prstGeom>
          <a:noFill/>
        </p:spPr>
        <p:txBody>
          <a:bodyPr wrap="square" rtlCol="0" anchor="t">
            <a:spAutoFit/>
          </a:bodyPr>
          <a:lstStyle/>
          <a:p>
            <a:pPr marL="342891" indent="-342891">
              <a:spcBef>
                <a:spcPts val="600"/>
              </a:spcBef>
              <a:buSzPct val="75000"/>
              <a:buFont typeface="Wingdings" panose="05000000000000000000" pitchFamily="2" charset="2"/>
              <a:buChar char="l"/>
            </a:pPr>
            <a:r>
              <a:rPr lang="zh-CN" altLang="en-US" sz="2000" dirty="0"/>
              <a:t>数据挖掘在金融行业正在发挥日益重要的作用。本章介绍了数据挖掘算法的基本概念、常见算法分类，以及数据挖掘算法在金融领域的应用意义和应用场景。本章的内容将为后续章节具体算法的学习奠定基础。</a:t>
            </a:r>
          </a:p>
          <a:p>
            <a:pPr marL="342891" indent="-342891">
              <a:spcBef>
                <a:spcPts val="600"/>
              </a:spcBef>
              <a:buSzPct val="75000"/>
              <a:buFont typeface="Wingdings" panose="05000000000000000000" pitchFamily="2" charset="2"/>
              <a:buChar char="l"/>
            </a:pPr>
            <a:r>
              <a:rPr lang="zh-CN" altLang="en-US" sz="2000" dirty="0"/>
              <a:t>本书使用</a:t>
            </a:r>
            <a:r>
              <a:rPr lang="en-US" altLang="zh-CN" sz="2000" dirty="0"/>
              <a:t>Python</a:t>
            </a:r>
            <a:r>
              <a:rPr lang="zh-CN" altLang="en-US" sz="2000" dirty="0"/>
              <a:t>作为金融数据挖掘的语言工具。因此，掌握搭建</a:t>
            </a:r>
            <a:r>
              <a:rPr lang="en-US" altLang="zh-CN" sz="2000" dirty="0"/>
              <a:t>Python</a:t>
            </a:r>
            <a:r>
              <a:rPr lang="zh-CN" altLang="en-US" sz="2000" dirty="0"/>
              <a:t>实验环境是后续章节学习的起点。本章主要介绍了</a:t>
            </a:r>
            <a:r>
              <a:rPr lang="en-US" altLang="zh-CN" sz="2000" dirty="0"/>
              <a:t>Python</a:t>
            </a:r>
            <a:r>
              <a:rPr lang="zh-CN" altLang="en-US" sz="2000" dirty="0"/>
              <a:t>语言的基本特征、实验环境搭建方法以及常见数据挖掘类扩展程序包的基本功能等。</a:t>
            </a:r>
            <a:endParaRPr lang="en-US" altLang="zh-CN" sz="2000" dirty="0"/>
          </a:p>
          <a:p>
            <a:pPr marL="342891" indent="-342891">
              <a:spcBef>
                <a:spcPts val="600"/>
              </a:spcBef>
              <a:buSzPct val="75000"/>
              <a:buFont typeface="Wingdings" panose="05000000000000000000" pitchFamily="2" charset="2"/>
              <a:buChar char="l"/>
            </a:pPr>
            <a:r>
              <a:rPr lang="zh-CN" altLang="en-US" sz="2000" dirty="0"/>
              <a:t>对于本书读者，下载安装</a:t>
            </a:r>
            <a:r>
              <a:rPr lang="en-US" altLang="zh-CN" sz="2000" dirty="0"/>
              <a:t>64</a:t>
            </a:r>
            <a:r>
              <a:rPr lang="zh-CN" altLang="en-US" sz="2000" dirty="0"/>
              <a:t>位</a:t>
            </a:r>
            <a:r>
              <a:rPr lang="en-US" altLang="zh-CN" sz="2000" dirty="0"/>
              <a:t>Python3.7</a:t>
            </a:r>
            <a:r>
              <a:rPr lang="zh-CN" altLang="en-US" sz="2000" dirty="0"/>
              <a:t>的</a:t>
            </a:r>
            <a:r>
              <a:rPr lang="en-US" altLang="zh-CN" sz="2000" dirty="0" err="1"/>
              <a:t>Miniconda</a:t>
            </a:r>
            <a:r>
              <a:rPr lang="zh-CN" altLang="en-US" sz="2000" dirty="0"/>
              <a:t>即可满足需要。为演示代码示例方便，本书选择基于</a:t>
            </a:r>
            <a:r>
              <a:rPr lang="en-US" altLang="zh-CN" sz="2000" dirty="0" err="1"/>
              <a:t>Miniconda</a:t>
            </a:r>
            <a:r>
              <a:rPr lang="zh-CN" altLang="en-US" sz="2000" dirty="0"/>
              <a:t>的</a:t>
            </a:r>
            <a:r>
              <a:rPr lang="en-US" altLang="zh-CN" sz="2000" dirty="0" err="1"/>
              <a:t>Jupyter</a:t>
            </a:r>
            <a:r>
              <a:rPr lang="en-US" altLang="zh-CN" sz="2000" dirty="0"/>
              <a:t> Notebook</a:t>
            </a:r>
            <a:r>
              <a:rPr lang="zh-CN" altLang="en-US" sz="2000" dirty="0"/>
              <a:t>作为演示环境，但读者编写程序时，建议采用</a:t>
            </a:r>
            <a:r>
              <a:rPr lang="en-US" altLang="zh-CN" sz="2000" dirty="0" err="1"/>
              <a:t>Miniconda</a:t>
            </a:r>
            <a:r>
              <a:rPr lang="zh-CN" altLang="en-US" sz="2000" dirty="0"/>
              <a:t>内置的集成开发环境</a:t>
            </a:r>
            <a:r>
              <a:rPr lang="en-US" altLang="zh-CN" sz="2000" dirty="0" err="1"/>
              <a:t>Spyder</a:t>
            </a:r>
            <a:r>
              <a:rPr lang="zh-CN" altLang="en-US" sz="2000" dirty="0"/>
              <a:t>。</a:t>
            </a:r>
          </a:p>
        </p:txBody>
      </p:sp>
    </p:spTree>
    <p:extLst>
      <p:ext uri="{BB962C8B-B14F-4D97-AF65-F5344CB8AC3E}">
        <p14:creationId xmlns:p14="http://schemas.microsoft.com/office/powerpoint/2010/main" val="28134406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2" y="299720"/>
            <a:ext cx="1797049" cy="52322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重要概念</a:t>
            </a:r>
          </a:p>
        </p:txBody>
      </p:sp>
      <p:sp>
        <p:nvSpPr>
          <p:cNvPr id="4" name="文本框 3"/>
          <p:cNvSpPr txBox="1"/>
          <p:nvPr/>
        </p:nvSpPr>
        <p:spPr>
          <a:xfrm>
            <a:off x="540346" y="1060375"/>
            <a:ext cx="8352927" cy="1785104"/>
          </a:xfrm>
          <a:prstGeom prst="rect">
            <a:avLst/>
          </a:prstGeom>
          <a:noFill/>
        </p:spPr>
        <p:txBody>
          <a:bodyPr wrap="square" rtlCol="0" anchor="t">
            <a:spAutoFit/>
          </a:bodyPr>
          <a:lstStyle/>
          <a:p>
            <a:pPr>
              <a:spcBef>
                <a:spcPts val="600"/>
              </a:spcBef>
              <a:buSzPct val="75000"/>
            </a:pPr>
            <a:r>
              <a:rPr lang="en-US" altLang="zh-CN" dirty="0"/>
              <a:t>1.</a:t>
            </a:r>
            <a:r>
              <a:rPr lang="zh-CN" altLang="en-US" dirty="0"/>
              <a:t>什么是数据挖掘</a:t>
            </a:r>
          </a:p>
          <a:p>
            <a:pPr>
              <a:spcBef>
                <a:spcPts val="600"/>
              </a:spcBef>
              <a:buSzPct val="75000"/>
            </a:pPr>
            <a:r>
              <a:rPr lang="en-US" altLang="zh-CN" dirty="0"/>
              <a:t>2.</a:t>
            </a:r>
            <a:r>
              <a:rPr lang="zh-CN" altLang="en-US" dirty="0"/>
              <a:t>数据挖掘算法分类</a:t>
            </a:r>
          </a:p>
          <a:p>
            <a:pPr>
              <a:spcBef>
                <a:spcPts val="600"/>
              </a:spcBef>
              <a:buSzPct val="75000"/>
            </a:pPr>
            <a:r>
              <a:rPr lang="en-US" altLang="zh-CN" dirty="0"/>
              <a:t>3.</a:t>
            </a:r>
            <a:r>
              <a:rPr lang="zh-CN" altLang="en-US" dirty="0"/>
              <a:t>解释型语言</a:t>
            </a:r>
          </a:p>
          <a:p>
            <a:pPr>
              <a:spcBef>
                <a:spcPts val="600"/>
              </a:spcBef>
              <a:buSzPct val="75000"/>
            </a:pPr>
            <a:r>
              <a:rPr lang="en-US" altLang="zh-CN" dirty="0"/>
              <a:t>4.</a:t>
            </a:r>
            <a:r>
              <a:rPr lang="zh-CN" altLang="en-US" dirty="0"/>
              <a:t>集成开发环境</a:t>
            </a:r>
          </a:p>
          <a:p>
            <a:pPr>
              <a:spcBef>
                <a:spcPts val="600"/>
              </a:spcBef>
              <a:buSzPct val="75000"/>
            </a:pPr>
            <a:r>
              <a:rPr lang="en-US" altLang="zh-CN" dirty="0"/>
              <a:t>5.</a:t>
            </a:r>
            <a:r>
              <a:rPr lang="zh-CN" altLang="en-US" dirty="0"/>
              <a:t>扩展包</a:t>
            </a:r>
          </a:p>
        </p:txBody>
      </p:sp>
    </p:spTree>
    <p:extLst>
      <p:ext uri="{BB962C8B-B14F-4D97-AF65-F5344CB8AC3E}">
        <p14:creationId xmlns:p14="http://schemas.microsoft.com/office/powerpoint/2010/main" val="3475166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B74CF49-CF7B-4DEC-84D9-669C1054A2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370" y="700336"/>
            <a:ext cx="3456384" cy="3456384"/>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90176A43-42C1-4F1F-8834-C2232DB43CB1}"/>
              </a:ext>
            </a:extLst>
          </p:cNvPr>
          <p:cNvSpPr txBox="1"/>
          <p:nvPr/>
        </p:nvSpPr>
        <p:spPr>
          <a:xfrm>
            <a:off x="4716810" y="1412865"/>
            <a:ext cx="4320480" cy="2031325"/>
          </a:xfrm>
          <a:prstGeom prst="rect">
            <a:avLst/>
          </a:prstGeom>
          <a:noFill/>
        </p:spPr>
        <p:txBody>
          <a:bodyPr wrap="square" rtlCol="0">
            <a:spAutoFit/>
          </a:bodyPr>
          <a:lstStyle/>
          <a:p>
            <a:pPr algn="l"/>
            <a:r>
              <a:rPr lang="en-US" altLang="zh-CN" b="1" dirty="0">
                <a:solidFill>
                  <a:srgbClr val="666666"/>
                </a:solidFill>
                <a:effectLst/>
                <a:latin typeface="Arial" panose="020B0604020202020204" pitchFamily="34" charset="0"/>
              </a:rPr>
              <a:t>Python</a:t>
            </a:r>
            <a:r>
              <a:rPr lang="zh-CN" altLang="en-US" b="1" dirty="0">
                <a:solidFill>
                  <a:srgbClr val="666666"/>
                </a:solidFill>
                <a:effectLst/>
                <a:latin typeface="Arial" panose="020B0604020202020204" pitchFamily="34" charset="0"/>
              </a:rPr>
              <a:t>学习手册（原书第</a:t>
            </a:r>
            <a:r>
              <a:rPr lang="en-US" altLang="zh-CN" b="1" dirty="0">
                <a:solidFill>
                  <a:srgbClr val="666666"/>
                </a:solidFill>
                <a:effectLst/>
                <a:latin typeface="Arial" panose="020B0604020202020204" pitchFamily="34" charset="0"/>
              </a:rPr>
              <a:t>5</a:t>
            </a:r>
            <a:r>
              <a:rPr lang="zh-CN" altLang="en-US" b="1" dirty="0">
                <a:solidFill>
                  <a:srgbClr val="666666"/>
                </a:solidFill>
                <a:effectLst/>
                <a:latin typeface="Arial" panose="020B0604020202020204" pitchFamily="34" charset="0"/>
              </a:rPr>
              <a:t>版） </a:t>
            </a:r>
            <a:endParaRPr lang="en-US" altLang="zh-CN" b="1" dirty="0">
              <a:solidFill>
                <a:srgbClr val="666666"/>
              </a:solidFill>
              <a:effectLst/>
              <a:latin typeface="Arial" panose="020B0604020202020204" pitchFamily="34" charset="0"/>
            </a:endParaRPr>
          </a:p>
          <a:p>
            <a:pPr algn="l"/>
            <a:r>
              <a:rPr lang="en-US" altLang="zh-CN" b="1" dirty="0">
                <a:solidFill>
                  <a:srgbClr val="666666"/>
                </a:solidFill>
                <a:effectLst/>
                <a:latin typeface="Arial" panose="020B0604020202020204" pitchFamily="34" charset="0"/>
              </a:rPr>
              <a:t>[Learning Python]</a:t>
            </a:r>
          </a:p>
          <a:p>
            <a:pPr algn="l"/>
            <a:r>
              <a:rPr lang="en-US" altLang="zh-CN" b="0" i="0" dirty="0">
                <a:solidFill>
                  <a:srgbClr val="666666"/>
                </a:solidFill>
                <a:effectLst/>
                <a:latin typeface="tahoma" panose="020B0604030504040204" pitchFamily="34" charset="0"/>
              </a:rPr>
              <a:t>[</a:t>
            </a:r>
            <a:r>
              <a:rPr lang="zh-CN" altLang="en-US" b="0" i="0" dirty="0">
                <a:solidFill>
                  <a:srgbClr val="666666"/>
                </a:solidFill>
                <a:effectLst/>
                <a:latin typeface="tahoma" panose="020B0604030504040204" pitchFamily="34" charset="0"/>
              </a:rPr>
              <a:t>美</a:t>
            </a:r>
            <a:r>
              <a:rPr lang="en-US" altLang="zh-CN" b="0" i="0" dirty="0">
                <a:solidFill>
                  <a:srgbClr val="666666"/>
                </a:solidFill>
                <a:effectLst/>
                <a:latin typeface="tahoma" panose="020B0604030504040204" pitchFamily="34" charset="0"/>
              </a:rPr>
              <a:t>] </a:t>
            </a:r>
            <a:r>
              <a:rPr lang="zh-CN" altLang="en-US" b="0" i="0" u="none" strike="noStrike" dirty="0">
                <a:solidFill>
                  <a:srgbClr val="005AA0"/>
                </a:solidFill>
                <a:effectLst/>
                <a:latin typeface="tahoma" panose="020B0604030504040204" pitchFamily="34" charset="0"/>
                <a:hlinkClick r:id="rId3"/>
              </a:rPr>
              <a:t>马克</a:t>
            </a:r>
            <a:r>
              <a:rPr lang="en-US" altLang="zh-CN" b="0" i="0" u="none" strike="noStrike" dirty="0">
                <a:solidFill>
                  <a:srgbClr val="005AA0"/>
                </a:solidFill>
                <a:effectLst/>
                <a:latin typeface="tahoma" panose="020B0604030504040204" pitchFamily="34" charset="0"/>
                <a:hlinkClick r:id="rId3"/>
              </a:rPr>
              <a:t>·</a:t>
            </a:r>
            <a:r>
              <a:rPr lang="zh-CN" altLang="en-US" b="0" i="0" u="none" strike="noStrike" dirty="0">
                <a:solidFill>
                  <a:srgbClr val="005AA0"/>
                </a:solidFill>
                <a:effectLst/>
                <a:latin typeface="tahoma" panose="020B0604030504040204" pitchFamily="34" charset="0"/>
                <a:hlinkClick r:id="rId3"/>
              </a:rPr>
              <a:t>卢茨</a:t>
            </a:r>
            <a:r>
              <a:rPr lang="zh-CN" altLang="en-US" b="0" i="0" dirty="0">
                <a:solidFill>
                  <a:srgbClr val="666666"/>
                </a:solidFill>
                <a:effectLst/>
                <a:latin typeface="tahoma" panose="020B0604030504040204" pitchFamily="34" charset="0"/>
              </a:rPr>
              <a:t>（</a:t>
            </a:r>
            <a:r>
              <a:rPr lang="en-US" altLang="zh-CN" b="0" i="0" u="none" strike="noStrike" dirty="0">
                <a:solidFill>
                  <a:srgbClr val="005AA0"/>
                </a:solidFill>
                <a:effectLst/>
                <a:latin typeface="tahoma" panose="020B0604030504040204" pitchFamily="34" charset="0"/>
                <a:hlinkClick r:id="rId4"/>
              </a:rPr>
              <a:t>Mark Lutz</a:t>
            </a:r>
            <a:r>
              <a:rPr lang="zh-CN" altLang="en-US" b="0" i="0" dirty="0">
                <a:solidFill>
                  <a:srgbClr val="666666"/>
                </a:solidFill>
                <a:effectLst/>
                <a:latin typeface="tahoma" panose="020B0604030504040204" pitchFamily="34" charset="0"/>
              </a:rPr>
              <a:t>） 著，</a:t>
            </a:r>
            <a:endParaRPr lang="en-US" altLang="zh-CN" b="0" i="0" dirty="0">
              <a:solidFill>
                <a:srgbClr val="666666"/>
              </a:solidFill>
              <a:effectLst/>
              <a:latin typeface="tahoma" panose="020B0604030504040204" pitchFamily="34" charset="0"/>
            </a:endParaRPr>
          </a:p>
          <a:p>
            <a:pPr algn="l"/>
            <a:r>
              <a:rPr lang="zh-CN" altLang="en-US" b="0" i="0" u="none" strike="noStrike" dirty="0">
                <a:solidFill>
                  <a:srgbClr val="005AA0"/>
                </a:solidFill>
                <a:effectLst/>
                <a:latin typeface="tahoma" panose="020B0604030504040204" pitchFamily="34" charset="0"/>
                <a:hlinkClick r:id="rId5"/>
              </a:rPr>
              <a:t>秦鹤</a:t>
            </a:r>
            <a:r>
              <a:rPr lang="zh-CN" altLang="en-US" b="0" i="0" dirty="0">
                <a:solidFill>
                  <a:srgbClr val="666666"/>
                </a:solidFill>
                <a:effectLst/>
                <a:latin typeface="tahoma" panose="020B0604030504040204" pitchFamily="34" charset="0"/>
              </a:rPr>
              <a:t>，</a:t>
            </a:r>
            <a:r>
              <a:rPr lang="zh-CN" altLang="en-US" b="0" i="0" u="none" strike="noStrike" dirty="0">
                <a:solidFill>
                  <a:srgbClr val="005AA0"/>
                </a:solidFill>
                <a:effectLst/>
                <a:latin typeface="tahoma" panose="020B0604030504040204" pitchFamily="34" charset="0"/>
                <a:hlinkClick r:id="rId6"/>
              </a:rPr>
              <a:t>林明</a:t>
            </a:r>
            <a:r>
              <a:rPr lang="zh-CN" altLang="en-US" b="0" i="0" dirty="0">
                <a:solidFill>
                  <a:srgbClr val="666666"/>
                </a:solidFill>
                <a:effectLst/>
                <a:latin typeface="tahoma" panose="020B0604030504040204" pitchFamily="34" charset="0"/>
              </a:rPr>
              <a:t> 译</a:t>
            </a:r>
            <a:endParaRPr lang="en-US" altLang="zh-CN" b="0" i="0" dirty="0">
              <a:solidFill>
                <a:srgbClr val="666666"/>
              </a:solidFill>
              <a:effectLst/>
              <a:latin typeface="tahoma" panose="020B0604030504040204" pitchFamily="34" charset="0"/>
            </a:endParaRPr>
          </a:p>
          <a:p>
            <a:pPr algn="l"/>
            <a:endParaRPr lang="en-US" altLang="zh-CN" dirty="0">
              <a:solidFill>
                <a:srgbClr val="666666"/>
              </a:solidFill>
              <a:latin typeface="tahoma" panose="020B0604030504040204" pitchFamily="34" charset="0"/>
            </a:endParaRPr>
          </a:p>
          <a:p>
            <a:r>
              <a:rPr lang="zh-CN" altLang="en-US" b="0" i="0" dirty="0">
                <a:solidFill>
                  <a:srgbClr val="666666"/>
                </a:solidFill>
                <a:effectLst/>
                <a:latin typeface="tahoma" panose="020B0604030504040204" pitchFamily="34" charset="0"/>
              </a:rPr>
              <a:t>出版社： </a:t>
            </a:r>
            <a:r>
              <a:rPr lang="zh-CN" altLang="en-US" b="0" i="0" u="none" strike="noStrike" dirty="0">
                <a:solidFill>
                  <a:srgbClr val="5E69AD"/>
                </a:solidFill>
                <a:effectLst/>
                <a:latin typeface="tahoma" panose="020B0604030504040204" pitchFamily="34" charset="0"/>
                <a:hlinkClick r:id="rId7" tooltip="机械工业出版社"/>
              </a:rPr>
              <a:t>机械工业出版社</a:t>
            </a:r>
            <a:endParaRPr lang="zh-CN" altLang="en-US" b="0" i="0" dirty="0">
              <a:solidFill>
                <a:srgbClr val="666666"/>
              </a:solidFill>
              <a:effectLst/>
              <a:latin typeface="tahoma" panose="020B0604030504040204" pitchFamily="34" charset="0"/>
            </a:endParaRPr>
          </a:p>
          <a:p>
            <a:endParaRPr lang="zh-CN" altLang="en-US" dirty="0"/>
          </a:p>
        </p:txBody>
      </p:sp>
    </p:spTree>
    <p:extLst>
      <p:ext uri="{BB962C8B-B14F-4D97-AF65-F5344CB8AC3E}">
        <p14:creationId xmlns:p14="http://schemas.microsoft.com/office/powerpoint/2010/main" val="2030055017"/>
      </p:ext>
    </p:extLst>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499" y="299720"/>
            <a:ext cx="2328095" cy="52322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复习思考题</a:t>
            </a:r>
          </a:p>
        </p:txBody>
      </p:sp>
      <p:sp>
        <p:nvSpPr>
          <p:cNvPr id="4" name="文本框 3"/>
          <p:cNvSpPr txBox="1"/>
          <p:nvPr/>
        </p:nvSpPr>
        <p:spPr>
          <a:xfrm>
            <a:off x="540346" y="1060377"/>
            <a:ext cx="8352927" cy="1431161"/>
          </a:xfrm>
          <a:prstGeom prst="rect">
            <a:avLst/>
          </a:prstGeom>
          <a:noFill/>
        </p:spPr>
        <p:txBody>
          <a:bodyPr wrap="square" rtlCol="0" anchor="t">
            <a:spAutoFit/>
          </a:bodyPr>
          <a:lstStyle/>
          <a:p>
            <a:pPr latinLnBrk="1">
              <a:spcBef>
                <a:spcPts val="600"/>
              </a:spcBef>
            </a:pPr>
            <a:r>
              <a:rPr lang="en-US" altLang="zh-CN" dirty="0"/>
              <a:t>1. </a:t>
            </a:r>
            <a:r>
              <a:rPr lang="zh-CN" altLang="en-US" dirty="0"/>
              <a:t>结合自己的经历和认识，描述一下数据挖掘会给金融行业带来什么样的变化？</a:t>
            </a:r>
          </a:p>
          <a:p>
            <a:pPr latinLnBrk="1">
              <a:spcBef>
                <a:spcPts val="600"/>
              </a:spcBef>
            </a:pPr>
            <a:r>
              <a:rPr lang="en-US" altLang="zh-CN" dirty="0"/>
              <a:t>2. </a:t>
            </a:r>
            <a:r>
              <a:rPr lang="zh-CN" altLang="en-US" dirty="0"/>
              <a:t>搭建</a:t>
            </a:r>
            <a:r>
              <a:rPr lang="en-US" altLang="zh-CN" dirty="0"/>
              <a:t>Python</a:t>
            </a:r>
            <a:r>
              <a:rPr lang="zh-CN" altLang="en-US" dirty="0"/>
              <a:t>金融数据挖掘实验环境。</a:t>
            </a:r>
          </a:p>
          <a:p>
            <a:pPr latinLnBrk="1">
              <a:spcBef>
                <a:spcPts val="600"/>
              </a:spcBef>
            </a:pPr>
            <a:r>
              <a:rPr lang="en-US" altLang="zh-CN" dirty="0"/>
              <a:t>3. </a:t>
            </a:r>
            <a:r>
              <a:rPr lang="zh-CN" altLang="en-US" dirty="0"/>
              <a:t>熟悉</a:t>
            </a:r>
            <a:r>
              <a:rPr lang="en-US" altLang="zh-CN" dirty="0"/>
              <a:t>Python</a:t>
            </a:r>
            <a:r>
              <a:rPr lang="zh-CN" altLang="en-US" dirty="0"/>
              <a:t>金融数据挖掘相关扩展程序包。</a:t>
            </a:r>
          </a:p>
          <a:p>
            <a:pPr latinLnBrk="1">
              <a:spcBef>
                <a:spcPts val="600"/>
              </a:spcBef>
            </a:pPr>
            <a:r>
              <a:rPr lang="en-US" altLang="zh-CN" dirty="0"/>
              <a:t>4. </a:t>
            </a:r>
            <a:r>
              <a:rPr lang="zh-CN" altLang="en-US" dirty="0"/>
              <a:t>预习</a:t>
            </a:r>
            <a:r>
              <a:rPr lang="en-US" altLang="zh-CN" dirty="0"/>
              <a:t>Python</a:t>
            </a:r>
            <a:r>
              <a:rPr lang="zh-CN" altLang="en-US" dirty="0"/>
              <a:t>程序设计的基础知识。</a:t>
            </a:r>
            <a:endParaRPr lang="zh-CN" altLang="zh-CN" dirty="0"/>
          </a:p>
        </p:txBody>
      </p:sp>
    </p:spTree>
    <p:extLst>
      <p:ext uri="{BB962C8B-B14F-4D97-AF65-F5344CB8AC3E}">
        <p14:creationId xmlns:p14="http://schemas.microsoft.com/office/powerpoint/2010/main" val="2097549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userDrawn="1"/>
        </p:nvSpPr>
        <p:spPr>
          <a:xfrm rot="10800000">
            <a:off x="-12188" y="2565816"/>
            <a:ext cx="3432854" cy="1393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aseline="-25000" dirty="0"/>
              <a:t> </a:t>
            </a:r>
            <a:endParaRPr lang="zh-CN" altLang="en-US" baseline="-25000" dirty="0"/>
          </a:p>
        </p:txBody>
      </p:sp>
      <p:sp>
        <p:nvSpPr>
          <p:cNvPr id="11" name="矩形 10"/>
          <p:cNvSpPr/>
          <p:nvPr/>
        </p:nvSpPr>
        <p:spPr>
          <a:xfrm rot="1400643">
            <a:off x="4392013" y="1938117"/>
            <a:ext cx="6431840" cy="2820575"/>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p:cNvGrpSpPr/>
          <p:nvPr/>
        </p:nvGrpSpPr>
        <p:grpSpPr>
          <a:xfrm>
            <a:off x="3132635" y="567854"/>
            <a:ext cx="2903368" cy="2913971"/>
            <a:chOff x="3132634" y="567853"/>
            <a:chExt cx="2903368" cy="2913972"/>
          </a:xfrm>
        </p:grpSpPr>
        <p:sp>
          <p:nvSpPr>
            <p:cNvPr id="14" name="椭圆 13"/>
            <p:cNvSpPr/>
            <p:nvPr userDrawn="1"/>
          </p:nvSpPr>
          <p:spPr>
            <a:xfrm>
              <a:off x="3355487" y="648892"/>
              <a:ext cx="2451523" cy="27320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355487" y="730298"/>
              <a:ext cx="2451523" cy="2732057"/>
            </a:xfrm>
            <a:prstGeom prst="ellipse">
              <a:avLst/>
            </a:prstGeom>
            <a:blipFill dpi="0" rotWithShape="1">
              <a:blip r:embed="rId4"/>
              <a:srcRect/>
              <a:stretch>
                <a:fillRect l="-9173" r="-91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空心弧 14"/>
            <p:cNvSpPr/>
            <p:nvPr userDrawn="1"/>
          </p:nvSpPr>
          <p:spPr>
            <a:xfrm>
              <a:off x="3132634" y="567853"/>
              <a:ext cx="2891732" cy="2892123"/>
            </a:xfrm>
            <a:prstGeom prst="blockArc">
              <a:avLst>
                <a:gd name="adj1" fmla="val 9123074"/>
                <a:gd name="adj2" fmla="val 21168193"/>
                <a:gd name="adj3" fmla="val 53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空心弧 16"/>
            <p:cNvSpPr/>
            <p:nvPr userDrawn="1"/>
          </p:nvSpPr>
          <p:spPr>
            <a:xfrm rot="9058792">
              <a:off x="3144270" y="589702"/>
              <a:ext cx="2891732" cy="2892123"/>
            </a:xfrm>
            <a:prstGeom prst="blockArc">
              <a:avLst>
                <a:gd name="adj1" fmla="val 12553498"/>
                <a:gd name="adj2" fmla="val 21168193"/>
                <a:gd name="adj3" fmla="val 5334"/>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aphicFrame>
        <p:nvGraphicFramePr>
          <p:cNvPr id="3" name="对象 2" hidden="1"/>
          <p:cNvGraphicFramePr>
            <a:graphicFrameLocks noChangeAspect="1"/>
          </p:cNvGraphicFramePr>
          <p:nvPr>
            <p:custDataLst>
              <p:tags r:id="rId1"/>
            </p:custDataLst>
          </p:nvPr>
        </p:nvGraphicFramePr>
        <p:xfrm>
          <a:off x="1192" y="1193"/>
          <a:ext cx="1191" cy="1191"/>
        </p:xfrm>
        <a:graphic>
          <a:graphicData uri="http://schemas.openxmlformats.org/presentationml/2006/ole">
            <mc:AlternateContent xmlns:mc="http://schemas.openxmlformats.org/markup-compatibility/2006">
              <mc:Choice xmlns:v="urn:schemas-microsoft-com:vml" Requires="v">
                <p:oleObj name="think-cell Slide" r:id="rId5" imgW="9525" imgH="9525" progId="TCLayout.ActiveDocument.1">
                  <p:embed/>
                </p:oleObj>
              </mc:Choice>
              <mc:Fallback>
                <p:oleObj name="think-cell Slide" r:id="rId5" imgW="9525" imgH="9525" progId="TCLayout.ActiveDocument.1">
                  <p:embed/>
                  <p:pic>
                    <p:nvPicPr>
                      <p:cNvPr id="3" name="对象 2" hidden="1"/>
                      <p:cNvPicPr/>
                      <p:nvPr/>
                    </p:nvPicPr>
                    <p:blipFill>
                      <a:blip r:embed="rId6"/>
                      <a:stretch>
                        <a:fillRect/>
                      </a:stretch>
                    </p:blipFill>
                    <p:spPr>
                      <a:xfrm>
                        <a:off x="1192" y="1193"/>
                        <a:ext cx="1191" cy="1191"/>
                      </a:xfrm>
                      <a:prstGeom prst="rect">
                        <a:avLst/>
                      </a:prstGeom>
                    </p:spPr>
                  </p:pic>
                </p:oleObj>
              </mc:Fallback>
            </mc:AlternateContent>
          </a:graphicData>
        </a:graphic>
      </p:graphicFrame>
      <p:sp>
        <p:nvSpPr>
          <p:cNvPr id="2" name="矩形 1" hidden="1"/>
          <p:cNvSpPr/>
          <p:nvPr>
            <p:custDataLst>
              <p:tags r:id="rId2"/>
            </p:custDataLst>
          </p:nvPr>
        </p:nvSpPr>
        <p:spPr>
          <a:xfrm>
            <a:off x="2" y="2"/>
            <a:ext cx="119082" cy="119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13" name="矩形 12"/>
          <p:cNvSpPr/>
          <p:nvPr/>
        </p:nvSpPr>
        <p:spPr>
          <a:xfrm>
            <a:off x="5904656" y="2039764"/>
            <a:ext cx="3276650" cy="161335"/>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259"/>
          <p:cNvSpPr>
            <a:spLocks noChangeArrowheads="1"/>
          </p:cNvSpPr>
          <p:nvPr/>
        </p:nvSpPr>
        <p:spPr bwMode="auto">
          <a:xfrm>
            <a:off x="1980507" y="3663134"/>
            <a:ext cx="5120882"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400" b="1" dirty="0">
                <a:solidFill>
                  <a:schemeClr val="tx1">
                    <a:lumMod val="65000"/>
                    <a:lumOff val="35000"/>
                  </a:schemeClr>
                </a:solidFill>
                <a:latin typeface="黑体" panose="02010609060101010101" charset="-122"/>
                <a:ea typeface="黑体" panose="02010609060101010101" charset="-122"/>
                <a:cs typeface="黑体" panose="02010609060101010101" charset="-122"/>
              </a:rPr>
              <a:t>谢谢 下节课见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0176A43-42C1-4F1F-8834-C2232DB43CB1}"/>
              </a:ext>
            </a:extLst>
          </p:cNvPr>
          <p:cNvSpPr txBox="1"/>
          <p:nvPr/>
        </p:nvSpPr>
        <p:spPr>
          <a:xfrm>
            <a:off x="4716810" y="1412865"/>
            <a:ext cx="4320480" cy="1754326"/>
          </a:xfrm>
          <a:prstGeom prst="rect">
            <a:avLst/>
          </a:prstGeom>
          <a:noFill/>
        </p:spPr>
        <p:txBody>
          <a:bodyPr wrap="square" rtlCol="0">
            <a:spAutoFit/>
          </a:bodyPr>
          <a:lstStyle/>
          <a:p>
            <a:pPr algn="l"/>
            <a:r>
              <a:rPr lang="en-US" altLang="zh-CN" b="1" dirty="0">
                <a:solidFill>
                  <a:srgbClr val="666666"/>
                </a:solidFill>
                <a:effectLst/>
                <a:latin typeface="Arial" panose="020B0604020202020204" pitchFamily="34" charset="0"/>
              </a:rPr>
              <a:t>Python</a:t>
            </a:r>
            <a:r>
              <a:rPr lang="zh-CN" altLang="en-US" b="1" dirty="0">
                <a:solidFill>
                  <a:srgbClr val="666666"/>
                </a:solidFill>
                <a:effectLst/>
                <a:latin typeface="Arial" panose="020B0604020202020204" pitchFamily="34" charset="0"/>
              </a:rPr>
              <a:t>机器学习手册：从数据预处理到深度学习</a:t>
            </a:r>
            <a:r>
              <a:rPr lang="en-US" altLang="zh-CN" b="1" dirty="0">
                <a:solidFill>
                  <a:srgbClr val="666666"/>
                </a:solidFill>
                <a:effectLst/>
                <a:latin typeface="Arial" panose="020B0604020202020204" pitchFamily="34" charset="0"/>
              </a:rPr>
              <a:t>(</a:t>
            </a:r>
            <a:r>
              <a:rPr lang="zh-CN" altLang="en-US" b="1" dirty="0">
                <a:solidFill>
                  <a:srgbClr val="666666"/>
                </a:solidFill>
                <a:effectLst/>
                <a:latin typeface="Arial" panose="020B0604020202020204" pitchFamily="34" charset="0"/>
              </a:rPr>
              <a:t>博文视点出品</a:t>
            </a:r>
            <a:r>
              <a:rPr lang="en-US" altLang="zh-CN" b="1" dirty="0">
                <a:solidFill>
                  <a:srgbClr val="666666"/>
                </a:solidFill>
                <a:effectLst/>
                <a:latin typeface="Arial" panose="020B0604020202020204" pitchFamily="34" charset="0"/>
              </a:rPr>
              <a:t>)</a:t>
            </a:r>
          </a:p>
          <a:p>
            <a:pPr algn="l"/>
            <a:r>
              <a:rPr lang="en-US" altLang="zh-CN" b="0" i="0" dirty="0">
                <a:solidFill>
                  <a:srgbClr val="666666"/>
                </a:solidFill>
                <a:effectLst/>
                <a:latin typeface="tahoma" panose="020B0604030504040204" pitchFamily="34" charset="0"/>
              </a:rPr>
              <a:t>[</a:t>
            </a:r>
            <a:r>
              <a:rPr lang="zh-CN" altLang="en-US" b="0" i="0" dirty="0">
                <a:solidFill>
                  <a:srgbClr val="666666"/>
                </a:solidFill>
                <a:effectLst/>
                <a:latin typeface="tahoma" panose="020B0604030504040204" pitchFamily="34" charset="0"/>
              </a:rPr>
              <a:t>美</a:t>
            </a:r>
            <a:r>
              <a:rPr lang="en-US" altLang="zh-CN" b="0" i="0" dirty="0">
                <a:solidFill>
                  <a:srgbClr val="666666"/>
                </a:solidFill>
                <a:effectLst/>
                <a:latin typeface="tahoma" panose="020B0604030504040204" pitchFamily="34" charset="0"/>
              </a:rPr>
              <a:t>] </a:t>
            </a:r>
            <a:r>
              <a:rPr lang="en-US" altLang="zh-CN" b="0" i="0" u="none" strike="noStrike" dirty="0" err="1">
                <a:solidFill>
                  <a:srgbClr val="005AA0"/>
                </a:solidFill>
                <a:effectLst/>
                <a:latin typeface="tahoma" panose="020B0604030504040204" pitchFamily="34" charset="0"/>
                <a:hlinkClick r:id="rId2"/>
              </a:rPr>
              <a:t>ChrisAlbon</a:t>
            </a:r>
            <a:r>
              <a:rPr lang="zh-CN" altLang="en-US" b="0" i="0" dirty="0">
                <a:solidFill>
                  <a:srgbClr val="666666"/>
                </a:solidFill>
                <a:effectLst/>
                <a:latin typeface="tahoma" panose="020B0604030504040204" pitchFamily="34" charset="0"/>
              </a:rPr>
              <a:t>（</a:t>
            </a:r>
            <a:r>
              <a:rPr lang="zh-CN" altLang="en-US" b="0" i="0" u="none" strike="noStrike" dirty="0">
                <a:solidFill>
                  <a:srgbClr val="005AA0"/>
                </a:solidFill>
                <a:effectLst/>
                <a:latin typeface="tahoma" panose="020B0604030504040204" pitchFamily="34" charset="0"/>
                <a:hlinkClick r:id="rId3"/>
              </a:rPr>
              <a:t>克里斯阿尔本</a:t>
            </a:r>
            <a:r>
              <a:rPr lang="zh-CN" altLang="en-US" b="0" i="0" dirty="0">
                <a:solidFill>
                  <a:srgbClr val="666666"/>
                </a:solidFill>
                <a:effectLst/>
                <a:latin typeface="tahoma" panose="020B0604030504040204" pitchFamily="34" charset="0"/>
              </a:rPr>
              <a:t>） 著，</a:t>
            </a:r>
            <a:endParaRPr lang="en-US" altLang="zh-CN" b="0" i="0" dirty="0">
              <a:solidFill>
                <a:srgbClr val="666666"/>
              </a:solidFill>
              <a:effectLst/>
              <a:latin typeface="tahoma" panose="020B0604030504040204" pitchFamily="34" charset="0"/>
            </a:endParaRPr>
          </a:p>
          <a:p>
            <a:pPr algn="l"/>
            <a:r>
              <a:rPr lang="zh-CN" altLang="en-US" b="0" i="0" u="none" strike="noStrike" dirty="0">
                <a:solidFill>
                  <a:srgbClr val="005AA0"/>
                </a:solidFill>
                <a:effectLst/>
                <a:latin typeface="tahoma" panose="020B0604030504040204" pitchFamily="34" charset="0"/>
                <a:hlinkClick r:id="rId4"/>
              </a:rPr>
              <a:t>韩慧昌</a:t>
            </a:r>
            <a:r>
              <a:rPr lang="zh-CN" altLang="en-US" b="0" i="0" dirty="0">
                <a:solidFill>
                  <a:srgbClr val="666666"/>
                </a:solidFill>
                <a:effectLst/>
                <a:latin typeface="tahoma" panose="020B0604030504040204" pitchFamily="34" charset="0"/>
              </a:rPr>
              <a:t> 译</a:t>
            </a:r>
          </a:p>
          <a:p>
            <a:pPr algn="l"/>
            <a:endParaRPr lang="en-US" altLang="zh-CN" dirty="0">
              <a:solidFill>
                <a:srgbClr val="666666"/>
              </a:solidFill>
              <a:latin typeface="tahoma" panose="020B0604030504040204" pitchFamily="34" charset="0"/>
            </a:endParaRPr>
          </a:p>
          <a:p>
            <a:r>
              <a:rPr lang="zh-CN" altLang="en-US" b="0" i="0" dirty="0">
                <a:solidFill>
                  <a:srgbClr val="666666"/>
                </a:solidFill>
                <a:effectLst/>
                <a:latin typeface="tahoma" panose="020B0604030504040204" pitchFamily="34" charset="0"/>
              </a:rPr>
              <a:t>出版社： </a:t>
            </a:r>
            <a:r>
              <a:rPr lang="zh-CN" altLang="en-US" dirty="0">
                <a:solidFill>
                  <a:srgbClr val="666666"/>
                </a:solidFill>
                <a:latin typeface="tahoma" panose="020B0604030504040204" pitchFamily="34" charset="0"/>
              </a:rPr>
              <a:t>中信、</a:t>
            </a:r>
            <a:r>
              <a:rPr lang="zh-CN" altLang="en-US" b="0" i="0" u="none" strike="noStrike" dirty="0">
                <a:solidFill>
                  <a:srgbClr val="5E69AD"/>
                </a:solidFill>
                <a:effectLst/>
                <a:latin typeface="tahoma" panose="020B0604030504040204" pitchFamily="34" charset="0"/>
                <a:hlinkClick r:id="rId5" tooltip="电子工业出版社"/>
              </a:rPr>
              <a:t>电子工业出版社</a:t>
            </a:r>
            <a:endParaRPr lang="zh-CN" altLang="en-US" dirty="0"/>
          </a:p>
        </p:txBody>
      </p:sp>
      <p:pic>
        <p:nvPicPr>
          <p:cNvPr id="4098" name="Picture 2">
            <a:extLst>
              <a:ext uri="{FF2B5EF4-FFF2-40B4-BE49-F238E27FC236}">
                <a16:creationId xmlns:a16="http://schemas.microsoft.com/office/drawing/2014/main" id="{336F75AB-37DB-4DC0-95EA-69C5036906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346" y="628328"/>
            <a:ext cx="3672408"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226177"/>
      </p:ext>
    </p:extLst>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0176A43-42C1-4F1F-8834-C2232DB43CB1}"/>
              </a:ext>
            </a:extLst>
          </p:cNvPr>
          <p:cNvSpPr txBox="1"/>
          <p:nvPr/>
        </p:nvSpPr>
        <p:spPr>
          <a:xfrm>
            <a:off x="4716810" y="1412865"/>
            <a:ext cx="4320480" cy="1754326"/>
          </a:xfrm>
          <a:prstGeom prst="rect">
            <a:avLst/>
          </a:prstGeom>
          <a:noFill/>
        </p:spPr>
        <p:txBody>
          <a:bodyPr wrap="square" rtlCol="0">
            <a:spAutoFit/>
          </a:bodyPr>
          <a:lstStyle/>
          <a:p>
            <a:pPr algn="l"/>
            <a:r>
              <a:rPr lang="en-US" altLang="zh-CN" b="1" dirty="0">
                <a:solidFill>
                  <a:srgbClr val="666666"/>
                </a:solidFill>
                <a:effectLst/>
                <a:latin typeface="Arial" panose="020B0604020202020204" pitchFamily="34" charset="0"/>
              </a:rPr>
              <a:t>Scikit-Learn</a:t>
            </a:r>
            <a:r>
              <a:rPr lang="zh-CN" altLang="en-US" b="1" dirty="0">
                <a:solidFill>
                  <a:srgbClr val="666666"/>
                </a:solidFill>
                <a:effectLst/>
                <a:latin typeface="Arial" panose="020B0604020202020204" pitchFamily="34" charset="0"/>
              </a:rPr>
              <a:t>与</a:t>
            </a:r>
            <a:r>
              <a:rPr lang="en-US" altLang="zh-CN" b="1" dirty="0">
                <a:solidFill>
                  <a:srgbClr val="666666"/>
                </a:solidFill>
                <a:effectLst/>
                <a:latin typeface="Arial" panose="020B0604020202020204" pitchFamily="34" charset="0"/>
              </a:rPr>
              <a:t>TensorFlow</a:t>
            </a:r>
            <a:r>
              <a:rPr lang="zh-CN" altLang="en-US" b="1" dirty="0">
                <a:solidFill>
                  <a:srgbClr val="666666"/>
                </a:solidFill>
                <a:effectLst/>
                <a:latin typeface="Arial" panose="020B0604020202020204" pitchFamily="34" charset="0"/>
              </a:rPr>
              <a:t>机器学习实用指南</a:t>
            </a:r>
            <a:r>
              <a:rPr lang="en-US" altLang="zh-CN" b="1" dirty="0">
                <a:solidFill>
                  <a:srgbClr val="666666"/>
                </a:solidFill>
                <a:effectLst/>
                <a:latin typeface="Arial" panose="020B0604020202020204" pitchFamily="34" charset="0"/>
              </a:rPr>
              <a:t>(</a:t>
            </a:r>
            <a:r>
              <a:rPr lang="zh-CN" altLang="en-US" b="1" dirty="0">
                <a:solidFill>
                  <a:srgbClr val="666666"/>
                </a:solidFill>
                <a:effectLst/>
                <a:latin typeface="Arial" panose="020B0604020202020204" pitchFamily="34" charset="0"/>
              </a:rPr>
              <a:t>影印版</a:t>
            </a:r>
            <a:r>
              <a:rPr lang="en-US" altLang="zh-CN" b="1" dirty="0">
                <a:solidFill>
                  <a:srgbClr val="666666"/>
                </a:solidFill>
                <a:effectLst/>
                <a:latin typeface="Arial" panose="020B0604020202020204" pitchFamily="34" charset="0"/>
              </a:rPr>
              <a:t>)(</a:t>
            </a:r>
            <a:r>
              <a:rPr lang="zh-CN" altLang="en-US" b="1" dirty="0">
                <a:solidFill>
                  <a:srgbClr val="666666"/>
                </a:solidFill>
                <a:effectLst/>
                <a:latin typeface="Arial" panose="020B0604020202020204" pitchFamily="34" charset="0"/>
              </a:rPr>
              <a:t>英文版</a:t>
            </a:r>
            <a:r>
              <a:rPr lang="en-US" altLang="zh-CN" b="1" dirty="0">
                <a:solidFill>
                  <a:srgbClr val="666666"/>
                </a:solidFill>
                <a:effectLst/>
                <a:latin typeface="Arial" panose="020B0604020202020204" pitchFamily="34" charset="0"/>
              </a:rPr>
              <a:t>)</a:t>
            </a:r>
          </a:p>
          <a:p>
            <a:pPr algn="l"/>
            <a:r>
              <a:rPr lang="en-US" altLang="zh-CN" b="0" i="0" dirty="0">
                <a:solidFill>
                  <a:srgbClr val="666666"/>
                </a:solidFill>
                <a:effectLst/>
                <a:latin typeface="tahoma" panose="020B0604030504040204" pitchFamily="34" charset="0"/>
              </a:rPr>
              <a:t>[</a:t>
            </a:r>
            <a:r>
              <a:rPr lang="zh-CN" altLang="en-US" b="0" i="0" dirty="0">
                <a:solidFill>
                  <a:srgbClr val="666666"/>
                </a:solidFill>
                <a:effectLst/>
                <a:latin typeface="tahoma" panose="020B0604030504040204" pitchFamily="34" charset="0"/>
              </a:rPr>
              <a:t>法</a:t>
            </a:r>
            <a:r>
              <a:rPr lang="en-US" altLang="zh-CN" b="0" i="0" dirty="0">
                <a:solidFill>
                  <a:srgbClr val="666666"/>
                </a:solidFill>
                <a:effectLst/>
                <a:latin typeface="tahoma" panose="020B0604030504040204" pitchFamily="34" charset="0"/>
              </a:rPr>
              <a:t>] </a:t>
            </a:r>
            <a:r>
              <a:rPr lang="zh-CN" altLang="en-US" b="0" i="0" u="none" strike="noStrike" dirty="0">
                <a:solidFill>
                  <a:srgbClr val="005AA0"/>
                </a:solidFill>
                <a:effectLst/>
                <a:latin typeface="tahoma" panose="020B0604030504040204" pitchFamily="34" charset="0"/>
                <a:hlinkClick r:id="rId2"/>
              </a:rPr>
              <a:t>奥雷利安</a:t>
            </a:r>
            <a:r>
              <a:rPr lang="en-US" altLang="zh-CN" b="0" i="0" u="none" strike="noStrike" dirty="0">
                <a:solidFill>
                  <a:srgbClr val="005AA0"/>
                </a:solidFill>
                <a:effectLst/>
                <a:latin typeface="tahoma" panose="020B0604030504040204" pitchFamily="34" charset="0"/>
                <a:hlinkClick r:id="rId2"/>
              </a:rPr>
              <a:t>·</a:t>
            </a:r>
            <a:r>
              <a:rPr lang="zh-CN" altLang="en-US" b="0" i="0" u="none" strike="noStrike" dirty="0">
                <a:solidFill>
                  <a:srgbClr val="005AA0"/>
                </a:solidFill>
                <a:effectLst/>
                <a:latin typeface="tahoma" panose="020B0604030504040204" pitchFamily="34" charset="0"/>
                <a:hlinkClick r:id="rId2"/>
              </a:rPr>
              <a:t>吉翁</a:t>
            </a:r>
            <a:r>
              <a:rPr lang="zh-CN" altLang="en-US" b="0" i="0" dirty="0">
                <a:solidFill>
                  <a:srgbClr val="666666"/>
                </a:solidFill>
                <a:effectLst/>
                <a:latin typeface="tahoma" panose="020B0604030504040204" pitchFamily="34" charset="0"/>
              </a:rPr>
              <a:t> 编</a:t>
            </a:r>
          </a:p>
          <a:p>
            <a:pPr algn="l"/>
            <a:endParaRPr lang="en-US" altLang="zh-CN" dirty="0">
              <a:solidFill>
                <a:srgbClr val="666666"/>
              </a:solidFill>
              <a:latin typeface="tahoma" panose="020B0604030504040204" pitchFamily="34" charset="0"/>
            </a:endParaRPr>
          </a:p>
          <a:p>
            <a:r>
              <a:rPr lang="zh-CN" altLang="en-US" b="0" i="0" dirty="0">
                <a:solidFill>
                  <a:srgbClr val="666666"/>
                </a:solidFill>
                <a:effectLst/>
                <a:latin typeface="tahoma" panose="020B0604030504040204" pitchFamily="34" charset="0"/>
              </a:rPr>
              <a:t>出版社： </a:t>
            </a:r>
            <a:r>
              <a:rPr lang="zh-CN" altLang="en-US" b="0" i="0" u="none" strike="noStrike" dirty="0">
                <a:solidFill>
                  <a:srgbClr val="5E69AD"/>
                </a:solidFill>
                <a:effectLst/>
                <a:latin typeface="tahoma" panose="020B0604030504040204" pitchFamily="34" charset="0"/>
                <a:hlinkClick r:id="rId3" tooltip="东南大学"/>
              </a:rPr>
              <a:t>东南大学</a:t>
            </a:r>
            <a:r>
              <a:rPr lang="zh-CN" altLang="en-US" dirty="0">
                <a:solidFill>
                  <a:srgbClr val="666666"/>
                </a:solidFill>
                <a:latin typeface="tahoma" panose="020B0604030504040204" pitchFamily="34" charset="0"/>
              </a:rPr>
              <a:t>出版社</a:t>
            </a:r>
            <a:endParaRPr lang="zh-CN" altLang="en-US" b="0" i="0" dirty="0">
              <a:solidFill>
                <a:srgbClr val="666666"/>
              </a:solidFill>
              <a:effectLst/>
              <a:latin typeface="tahoma" panose="020B0604030504040204" pitchFamily="34" charset="0"/>
            </a:endParaRPr>
          </a:p>
          <a:p>
            <a:endParaRPr lang="zh-CN" altLang="en-US" dirty="0"/>
          </a:p>
        </p:txBody>
      </p:sp>
      <p:pic>
        <p:nvPicPr>
          <p:cNvPr id="4100" name="Picture 4">
            <a:extLst>
              <a:ext uri="{FF2B5EF4-FFF2-40B4-BE49-F238E27FC236}">
                <a16:creationId xmlns:a16="http://schemas.microsoft.com/office/drawing/2014/main" id="{043FE79F-7E92-4D52-9388-CD8F9C06FF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96" y="762472"/>
            <a:ext cx="3960441" cy="3960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280234"/>
      </p:ext>
    </p:extLst>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D36029A-46A5-4645-B3A9-41DD3834C3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9319" y="290761"/>
            <a:ext cx="6766950" cy="4563565"/>
          </a:xfrm>
          <a:prstGeom prst="rect">
            <a:avLst/>
          </a:prstGeom>
        </p:spPr>
      </p:pic>
    </p:spTree>
    <p:extLst>
      <p:ext uri="{BB962C8B-B14F-4D97-AF65-F5344CB8AC3E}">
        <p14:creationId xmlns:p14="http://schemas.microsoft.com/office/powerpoint/2010/main" val="10741526"/>
      </p:ext>
    </p:extLst>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rot="1400643">
            <a:off x="6773218" y="1331945"/>
            <a:ext cx="1775227" cy="3366923"/>
          </a:xfrm>
          <a:prstGeom prst="rect">
            <a:avLst/>
          </a:prstGeom>
          <a:gradFill flip="none" rotWithShape="1">
            <a:gsLst>
              <a:gs pos="53000">
                <a:schemeClr val="bg1">
                  <a:lumMod val="65000"/>
                  <a:lumOff val="35000"/>
                  <a:alpha val="0"/>
                </a:schemeClr>
              </a:gs>
              <a:gs pos="0">
                <a:schemeClr val="accent1">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3" name="对象 2" hidden="1"/>
          <p:cNvGraphicFramePr>
            <a:graphicFrameLocks noChangeAspect="1"/>
          </p:cNvGraphicFramePr>
          <p:nvPr>
            <p:custDataLst>
              <p:tags r:id="rId1"/>
            </p:custDataLst>
          </p:nvPr>
        </p:nvGraphicFramePr>
        <p:xfrm>
          <a:off x="1192" y="1193"/>
          <a:ext cx="1191" cy="1191"/>
        </p:xfrm>
        <a:graphic>
          <a:graphicData uri="http://schemas.openxmlformats.org/presentationml/2006/ole">
            <mc:AlternateContent xmlns:mc="http://schemas.openxmlformats.org/markup-compatibility/2006">
              <mc:Choice xmlns:v="urn:schemas-microsoft-com:vml" Requires="v">
                <p:oleObj name="think-cell Slide" r:id="rId4" imgW="9525" imgH="9525" progId="TCLayout.ActiveDocument.1">
                  <p:embed/>
                </p:oleObj>
              </mc:Choice>
              <mc:Fallback>
                <p:oleObj name="think-cell Slide" r:id="rId4" imgW="9525" imgH="9525" progId="TCLayout.ActiveDocument.1">
                  <p:embed/>
                  <p:pic>
                    <p:nvPicPr>
                      <p:cNvPr id="3" name="对象 2" hidden="1"/>
                      <p:cNvPicPr/>
                      <p:nvPr/>
                    </p:nvPicPr>
                    <p:blipFill>
                      <a:blip r:embed="rId5"/>
                      <a:stretch>
                        <a:fillRect/>
                      </a:stretch>
                    </p:blipFill>
                    <p:spPr>
                      <a:xfrm>
                        <a:off x="1192" y="1193"/>
                        <a:ext cx="1191" cy="1191"/>
                      </a:xfrm>
                      <a:prstGeom prst="rect">
                        <a:avLst/>
                      </a:prstGeom>
                    </p:spPr>
                  </p:pic>
                </p:oleObj>
              </mc:Fallback>
            </mc:AlternateContent>
          </a:graphicData>
        </a:graphic>
      </p:graphicFrame>
      <p:sp>
        <p:nvSpPr>
          <p:cNvPr id="2" name="矩形 1" hidden="1"/>
          <p:cNvSpPr/>
          <p:nvPr>
            <p:custDataLst>
              <p:tags r:id="rId2"/>
            </p:custDataLst>
          </p:nvPr>
        </p:nvSpPr>
        <p:spPr>
          <a:xfrm>
            <a:off x="2" y="2"/>
            <a:ext cx="119082" cy="119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3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6" name="文本占位符 5"/>
          <p:cNvSpPr>
            <a:spLocks noGrp="1"/>
          </p:cNvSpPr>
          <p:nvPr>
            <p:ph type="body" sz="quarter" idx="4294967295"/>
          </p:nvPr>
        </p:nvSpPr>
        <p:spPr>
          <a:xfrm>
            <a:off x="430785" y="4013204"/>
            <a:ext cx="4471403" cy="341632"/>
          </a:xfrm>
          <a:prstGeom prst="rect">
            <a:avLst/>
          </a:prstGeom>
        </p:spPr>
        <p:txBody>
          <a:bodyPr wrap="square">
            <a:spAutoFit/>
          </a:bodyPr>
          <a:lstStyle/>
          <a:p>
            <a:pPr marL="0" indent="0">
              <a:buNone/>
            </a:pPr>
            <a:r>
              <a:rPr lang="en-US" altLang="zh-CN" sz="1800" dirty="0">
                <a:solidFill>
                  <a:schemeClr val="tx2"/>
                </a:solidFill>
                <a:latin typeface="黑体" panose="02010600030101010101" charset="-122"/>
                <a:ea typeface="黑体" panose="02010600030101010101" charset="-122"/>
                <a:cs typeface="黑体" panose="02010600030101010101" charset="-122"/>
              </a:rPr>
              <a:t>《Python</a:t>
            </a:r>
            <a:r>
              <a:rPr lang="zh-CN" altLang="en-US" sz="1800" dirty="0">
                <a:solidFill>
                  <a:schemeClr val="tx2"/>
                </a:solidFill>
                <a:latin typeface="黑体" panose="02010600030101010101" charset="-122"/>
                <a:ea typeface="黑体" panose="02010600030101010101" charset="-122"/>
                <a:cs typeface="黑体" panose="02010600030101010101" charset="-122"/>
              </a:rPr>
              <a:t>金融数据挖掘</a:t>
            </a:r>
            <a:r>
              <a:rPr lang="en-US" altLang="zh-CN" sz="1800" dirty="0">
                <a:solidFill>
                  <a:schemeClr val="tx2"/>
                </a:solidFill>
                <a:latin typeface="黑体" panose="02010600030101010101" charset="-122"/>
                <a:ea typeface="黑体" panose="02010600030101010101" charset="-122"/>
                <a:cs typeface="黑体" panose="02010600030101010101" charset="-122"/>
              </a:rPr>
              <a:t>》 </a:t>
            </a:r>
            <a:r>
              <a:rPr lang="zh-CN" altLang="en-US" sz="1800" dirty="0">
                <a:solidFill>
                  <a:schemeClr val="tx2"/>
                </a:solidFill>
                <a:latin typeface="黑体" panose="02010600030101010101" charset="-122"/>
                <a:ea typeface="黑体" panose="02010600030101010101" charset="-122"/>
                <a:cs typeface="黑体" panose="02010600030101010101" charset="-122"/>
              </a:rPr>
              <a:t>高等教育出版社</a:t>
            </a:r>
          </a:p>
        </p:txBody>
      </p:sp>
      <p:grpSp>
        <p:nvGrpSpPr>
          <p:cNvPr id="5" name="组合 4"/>
          <p:cNvGrpSpPr/>
          <p:nvPr/>
        </p:nvGrpSpPr>
        <p:grpSpPr>
          <a:xfrm>
            <a:off x="5148860" y="916361"/>
            <a:ext cx="3403796" cy="3416230"/>
            <a:chOff x="5148858" y="916360"/>
            <a:chExt cx="3403797" cy="3416230"/>
          </a:xfrm>
        </p:grpSpPr>
        <p:sp>
          <p:nvSpPr>
            <p:cNvPr id="11" name="空心弧 10"/>
            <p:cNvSpPr/>
            <p:nvPr/>
          </p:nvSpPr>
          <p:spPr>
            <a:xfrm rot="9058792">
              <a:off x="5162499" y="941975"/>
              <a:ext cx="3390156" cy="3390615"/>
            </a:xfrm>
            <a:prstGeom prst="blockArc">
              <a:avLst>
                <a:gd name="adj1" fmla="val 12553498"/>
                <a:gd name="adj2" fmla="val 21168193"/>
                <a:gd name="adj3" fmla="val 5334"/>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endParaRPr>
            </a:p>
          </p:txBody>
        </p:sp>
        <p:grpSp>
          <p:nvGrpSpPr>
            <p:cNvPr id="4" name="组合 3"/>
            <p:cNvGrpSpPr/>
            <p:nvPr/>
          </p:nvGrpSpPr>
          <p:grpSpPr>
            <a:xfrm>
              <a:off x="5148858" y="916360"/>
              <a:ext cx="3390156" cy="3390615"/>
              <a:chOff x="5148858" y="916360"/>
              <a:chExt cx="3390156" cy="3390615"/>
            </a:xfrm>
          </p:grpSpPr>
          <p:sp>
            <p:nvSpPr>
              <p:cNvPr id="8" name="椭圆 7"/>
              <p:cNvSpPr/>
              <p:nvPr/>
            </p:nvSpPr>
            <p:spPr>
              <a:xfrm>
                <a:off x="5418268" y="1215585"/>
                <a:ext cx="2874074" cy="2846802"/>
              </a:xfrm>
              <a:prstGeom prst="ellipse">
                <a:avLst/>
              </a:prstGeom>
              <a:blipFill>
                <a:blip r:embed="rId6"/>
                <a:srcRect/>
                <a:stretch>
                  <a:fillRect l="-9173" r="-91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9" name="空心弧 8"/>
              <p:cNvSpPr/>
              <p:nvPr/>
            </p:nvSpPr>
            <p:spPr>
              <a:xfrm>
                <a:off x="5148858" y="916360"/>
                <a:ext cx="3390156" cy="3390615"/>
              </a:xfrm>
              <a:prstGeom prst="blockArc">
                <a:avLst>
                  <a:gd name="adj1" fmla="val 9123074"/>
                  <a:gd name="adj2" fmla="val 21168193"/>
                  <a:gd name="adj3" fmla="val 53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endParaRPr>
              </a:p>
            </p:txBody>
          </p:sp>
        </p:grpSp>
      </p:grpSp>
      <p:sp>
        <p:nvSpPr>
          <p:cNvPr id="10" name="矩形 9"/>
          <p:cNvSpPr/>
          <p:nvPr/>
        </p:nvSpPr>
        <p:spPr>
          <a:xfrm>
            <a:off x="-1" y="3220616"/>
            <a:ext cx="5349675" cy="2053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12" name="矩形 11"/>
          <p:cNvSpPr/>
          <p:nvPr/>
        </p:nvSpPr>
        <p:spPr>
          <a:xfrm rot="10800000">
            <a:off x="8359742" y="2587466"/>
            <a:ext cx="854440" cy="17561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grpSp>
        <p:nvGrpSpPr>
          <p:cNvPr id="19" name="组合 18"/>
          <p:cNvGrpSpPr/>
          <p:nvPr/>
        </p:nvGrpSpPr>
        <p:grpSpPr>
          <a:xfrm>
            <a:off x="110546" y="1085994"/>
            <a:ext cx="3411439" cy="982495"/>
            <a:chOff x="-166946" y="886960"/>
            <a:chExt cx="4475131" cy="1288841"/>
          </a:xfrm>
        </p:grpSpPr>
        <p:sp>
          <p:nvSpPr>
            <p:cNvPr id="14" name="矩形 13"/>
            <p:cNvSpPr/>
            <p:nvPr/>
          </p:nvSpPr>
          <p:spPr>
            <a:xfrm rot="1400643">
              <a:off x="830750" y="1306965"/>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5" name="矩形 14"/>
            <p:cNvSpPr/>
            <p:nvPr/>
          </p:nvSpPr>
          <p:spPr>
            <a:xfrm rot="1400643">
              <a:off x="1368182" y="1264336"/>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6" name="矩形 15"/>
            <p:cNvSpPr/>
            <p:nvPr/>
          </p:nvSpPr>
          <p:spPr>
            <a:xfrm rot="1400643">
              <a:off x="1902966" y="1130868"/>
              <a:ext cx="1240470" cy="543987"/>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7" name="矩形 16"/>
            <p:cNvSpPr/>
            <p:nvPr/>
          </p:nvSpPr>
          <p:spPr>
            <a:xfrm rot="1400643">
              <a:off x="2326953" y="1285652"/>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8" name="矩形 259"/>
            <p:cNvSpPr>
              <a:spLocks noChangeArrowheads="1"/>
            </p:cNvSpPr>
            <p:nvPr/>
          </p:nvSpPr>
          <p:spPr bwMode="auto">
            <a:xfrm>
              <a:off x="-166946" y="886960"/>
              <a:ext cx="3681000" cy="9689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800" b="1" cap="all" dirty="0">
                  <a:solidFill>
                    <a:schemeClr val="accent2">
                      <a:lumMod val="75000"/>
                    </a:schemeClr>
                  </a:solidFill>
                  <a:latin typeface="黑体" panose="02010609060101010101" charset="-122"/>
                  <a:ea typeface="黑体" panose="02010609060101010101" charset="-122"/>
                  <a:cs typeface="Arial" panose="020B0604020202020204" pitchFamily="34" charset="0"/>
                </a:rPr>
                <a:t>第一章</a:t>
              </a:r>
            </a:p>
          </p:txBody>
        </p:sp>
      </p:grpSp>
      <p:sp>
        <p:nvSpPr>
          <p:cNvPr id="20" name="矩形 259"/>
          <p:cNvSpPr>
            <a:spLocks noChangeArrowheads="1"/>
          </p:cNvSpPr>
          <p:nvPr/>
        </p:nvSpPr>
        <p:spPr bwMode="auto">
          <a:xfrm>
            <a:off x="679346" y="2019995"/>
            <a:ext cx="353340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3600" b="1" dirty="0">
                <a:solidFill>
                  <a:schemeClr val="accent1"/>
                </a:solidFill>
                <a:latin typeface="黑体" panose="02010609060101010101" charset="-122"/>
                <a:ea typeface="黑体" panose="02010609060101010101" charset="-122"/>
                <a:cs typeface="Arial" panose="020B0604020202020204" pitchFamily="34" charset="0"/>
              </a:rPr>
              <a:t>引言</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5" y="1458584"/>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文本框 87"/>
          <p:cNvSpPr txBox="1"/>
          <p:nvPr/>
        </p:nvSpPr>
        <p:spPr>
          <a:xfrm>
            <a:off x="228978" y="299637"/>
            <a:ext cx="3337773" cy="58477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【知识框架图】</a:t>
            </a:r>
          </a:p>
        </p:txBody>
      </p:sp>
      <p:graphicFrame>
        <p:nvGraphicFramePr>
          <p:cNvPr id="15" name="图示 14"/>
          <p:cNvGraphicFramePr/>
          <p:nvPr>
            <p:extLst>
              <p:ext uri="{D42A27DB-BD31-4B8C-83A1-F6EECF244321}">
                <p14:modId xmlns:p14="http://schemas.microsoft.com/office/powerpoint/2010/main" val="3528821773"/>
              </p:ext>
            </p:extLst>
          </p:nvPr>
        </p:nvGraphicFramePr>
        <p:xfrm>
          <a:off x="1044402" y="883202"/>
          <a:ext cx="6061212" cy="4006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电子商务概论（第4版）》-白东蕊">
  <a:themeElements>
    <a:clrScheme name="自定义 54">
      <a:dk1>
        <a:srgbClr val="000000"/>
      </a:dk1>
      <a:lt1>
        <a:srgbClr val="FFFFFF"/>
      </a:lt1>
      <a:dk2>
        <a:srgbClr val="44546A"/>
      </a:dk2>
      <a:lt2>
        <a:srgbClr val="E7E6E6"/>
      </a:lt2>
      <a:accent1>
        <a:srgbClr val="205381"/>
      </a:accent1>
      <a:accent2>
        <a:srgbClr val="FFC56C"/>
      </a:accent2>
      <a:accent3>
        <a:srgbClr val="A5A5A5"/>
      </a:accent3>
      <a:accent4>
        <a:srgbClr val="205381"/>
      </a:accent4>
      <a:accent5>
        <a:srgbClr val="FFC000"/>
      </a:accent5>
      <a:accent6>
        <a:srgbClr val="FF5959"/>
      </a:accent6>
      <a:hlink>
        <a:srgbClr val="0563C1"/>
      </a:hlink>
      <a:folHlink>
        <a:srgbClr val="954F72"/>
      </a:folHlink>
    </a:clrScheme>
    <a:fontScheme name="自定义 1">
      <a:majorFont>
        <a:latin typeface="Franklin Gothic Medium"/>
        <a:ea typeface="微软雅黑"/>
        <a:cs typeface=""/>
      </a:majorFont>
      <a:minorFont>
        <a:latin typeface="Microsoft Sans Serif"/>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电子商务概论（第4版）》-白东蕊">
  <a:themeElements>
    <a:clrScheme name="自定义 54">
      <a:dk1>
        <a:srgbClr val="000000"/>
      </a:dk1>
      <a:lt1>
        <a:srgbClr val="FFFFFF"/>
      </a:lt1>
      <a:dk2>
        <a:srgbClr val="44546A"/>
      </a:dk2>
      <a:lt2>
        <a:srgbClr val="E7E6E6"/>
      </a:lt2>
      <a:accent1>
        <a:srgbClr val="205381"/>
      </a:accent1>
      <a:accent2>
        <a:srgbClr val="FFC56C"/>
      </a:accent2>
      <a:accent3>
        <a:srgbClr val="A5A5A5"/>
      </a:accent3>
      <a:accent4>
        <a:srgbClr val="205381"/>
      </a:accent4>
      <a:accent5>
        <a:srgbClr val="FFC000"/>
      </a:accent5>
      <a:accent6>
        <a:srgbClr val="FF5959"/>
      </a:accent6>
      <a:hlink>
        <a:srgbClr val="0563C1"/>
      </a:hlink>
      <a:folHlink>
        <a:srgbClr val="954F72"/>
      </a:folHlink>
    </a:clrScheme>
    <a:fontScheme name="自定义 1">
      <a:majorFont>
        <a:latin typeface="Franklin Gothic Medium"/>
        <a:ea typeface="微软雅黑"/>
        <a:cs typeface=""/>
      </a:majorFont>
      <a:minorFont>
        <a:latin typeface="Microsoft Sans Serif"/>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4963</Words>
  <Application>Microsoft Office PowerPoint</Application>
  <PresentationFormat>自定义</PresentationFormat>
  <Paragraphs>222</Paragraphs>
  <Slides>41</Slides>
  <Notes>25</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41</vt:i4>
      </vt:variant>
    </vt:vector>
  </HeadingPairs>
  <TitlesOfParts>
    <vt:vector size="54" baseType="lpstr">
      <vt:lpstr>黑体</vt:lpstr>
      <vt:lpstr>华文中宋</vt:lpstr>
      <vt:lpstr>宋体</vt:lpstr>
      <vt:lpstr>Arial</vt:lpstr>
      <vt:lpstr>Calibri</vt:lpstr>
      <vt:lpstr>Impact</vt:lpstr>
      <vt:lpstr>Microsoft Sans Serif</vt:lpstr>
      <vt:lpstr>tahoma</vt:lpstr>
      <vt:lpstr>Times New Roman</vt:lpstr>
      <vt:lpstr>Wingdings</vt:lpstr>
      <vt:lpstr>《电子商务概论（第4版）》-白东蕊</vt:lpstr>
      <vt:lpstr>1_《电子商务概论（第4版）》-白东蕊</vt:lpstr>
      <vt:lpstr>think-cell Slide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简约长投影工作总结汇报述职报告PPT模板</dc:title>
  <dc:creator/>
  <cp:lastModifiedBy/>
  <cp:revision>51</cp:revision>
  <dcterms:created xsi:type="dcterms:W3CDTF">2016-12-03T15:58:00Z</dcterms:created>
  <dcterms:modified xsi:type="dcterms:W3CDTF">2021-01-26T00:42:04Z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