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52"/>
  </p:notesMasterIdLst>
  <p:handoutMasterIdLst>
    <p:handoutMasterId r:id="rId53"/>
  </p:handoutMasterIdLst>
  <p:sldIdLst>
    <p:sldId id="4776" r:id="rId3"/>
    <p:sldId id="4800" r:id="rId4"/>
    <p:sldId id="4804" r:id="rId5"/>
    <p:sldId id="4805" r:id="rId6"/>
    <p:sldId id="5011" r:id="rId7"/>
    <p:sldId id="4752" r:id="rId8"/>
    <p:sldId id="5012" r:id="rId9"/>
    <p:sldId id="5133" r:id="rId10"/>
    <p:sldId id="5134" r:id="rId11"/>
    <p:sldId id="5142" r:id="rId12"/>
    <p:sldId id="5143" r:id="rId13"/>
    <p:sldId id="5144" r:id="rId14"/>
    <p:sldId id="5145" r:id="rId15"/>
    <p:sldId id="5146" r:id="rId16"/>
    <p:sldId id="5158" r:id="rId17"/>
    <p:sldId id="5159" r:id="rId18"/>
    <p:sldId id="5160" r:id="rId19"/>
    <p:sldId id="5161" r:id="rId20"/>
    <p:sldId id="5162" r:id="rId21"/>
    <p:sldId id="5195" r:id="rId22"/>
    <p:sldId id="5196" r:id="rId23"/>
    <p:sldId id="5163" r:id="rId24"/>
    <p:sldId id="5164" r:id="rId25"/>
    <p:sldId id="4802" r:id="rId26"/>
    <p:sldId id="5168" r:id="rId27"/>
    <p:sldId id="5169" r:id="rId28"/>
    <p:sldId id="5170" r:id="rId29"/>
    <p:sldId id="5171" r:id="rId30"/>
    <p:sldId id="5185" r:id="rId31"/>
    <p:sldId id="5186" r:id="rId32"/>
    <p:sldId id="5187" r:id="rId33"/>
    <p:sldId id="5188" r:id="rId34"/>
    <p:sldId id="5189" r:id="rId35"/>
    <p:sldId id="5190" r:id="rId36"/>
    <p:sldId id="5191" r:id="rId37"/>
    <p:sldId id="5192" r:id="rId38"/>
    <p:sldId id="5172" r:id="rId39"/>
    <p:sldId id="5173" r:id="rId40"/>
    <p:sldId id="5193" r:id="rId41"/>
    <p:sldId id="5194" r:id="rId42"/>
    <p:sldId id="5175" r:id="rId43"/>
    <p:sldId id="5177" r:id="rId44"/>
    <p:sldId id="5179" r:id="rId45"/>
    <p:sldId id="5180" r:id="rId46"/>
    <p:sldId id="5182" r:id="rId47"/>
    <p:sldId id="5131" r:id="rId48"/>
    <p:sldId id="5184" r:id="rId49"/>
    <p:sldId id="5183" r:id="rId50"/>
    <p:sldId id="4777" r:id="rId51"/>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6B9"/>
    <a:srgbClr val="205381"/>
    <a:srgbClr val="FFC56C"/>
    <a:srgbClr val="A5A5A5"/>
    <a:srgbClr val="FFFFFF"/>
    <a:srgbClr val="29ABE2"/>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42" d="100"/>
          <a:sy n="142" d="100"/>
        </p:scale>
        <p:origin x="468" y="10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B007C9-A298-49A3-88B6-3C2E2B6CE1F1}"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91D77AC0-254C-4278-A152-E6D14EFD7517}">
      <dgm:prSet phldrT="[文本]" custT="1"/>
      <dgm:spPr/>
      <dgm:t>
        <a:bodyPr/>
        <a:lstStyle/>
        <a:p>
          <a:pPr algn="ctr">
            <a:lnSpc>
              <a:spcPct val="100000"/>
            </a:lnSpc>
            <a:spcAft>
              <a:spcPts val="0"/>
            </a:spcAft>
          </a:pPr>
          <a:r>
            <a:rPr lang="zh-CN" altLang="en-US" sz="1600" b="1" dirty="0">
              <a:latin typeface="宋体" panose="02010600030101010101" pitchFamily="2" charset="-122"/>
              <a:ea typeface="宋体" panose="02010600030101010101" pitchFamily="2" charset="-122"/>
            </a:rPr>
            <a:t>数据源</a:t>
          </a:r>
          <a:endParaRPr lang="en-US" altLang="zh-CN" sz="1600" b="1" dirty="0">
            <a:latin typeface="宋体" panose="02010600030101010101" pitchFamily="2" charset="-122"/>
            <a:ea typeface="宋体" panose="02010600030101010101" pitchFamily="2" charset="-122"/>
          </a:endParaRPr>
        </a:p>
        <a:p>
          <a:pPr algn="ctr">
            <a:lnSpc>
              <a:spcPct val="100000"/>
            </a:lnSpc>
            <a:spcAft>
              <a:spcPts val="0"/>
            </a:spcAft>
          </a:pPr>
          <a:r>
            <a:rPr lang="zh-CN" altLang="en-US" sz="1600" b="1" dirty="0">
              <a:latin typeface="宋体" panose="02010600030101010101" pitchFamily="2" charset="-122"/>
              <a:ea typeface="宋体" panose="02010600030101010101" pitchFamily="2" charset="-122"/>
            </a:rPr>
            <a:t>与处理</a:t>
          </a:r>
        </a:p>
      </dgm:t>
    </dgm:pt>
    <dgm:pt modelId="{47F05A11-1076-4483-9D39-CE5EA66D660D}" type="parTrans" cxnId="{FF2F0E3A-5D38-4559-9D4E-EB1553FEAC7A}">
      <dgm:prSet/>
      <dgm:spPr/>
      <dgm:t>
        <a:bodyPr/>
        <a:lstStyle/>
        <a:p>
          <a:pPr algn="ctr"/>
          <a:endParaRPr lang="zh-CN" altLang="en-US" sz="2800" b="1"/>
        </a:p>
      </dgm:t>
    </dgm:pt>
    <dgm:pt modelId="{7037580C-CFDF-4480-A240-6A4AB33B189F}" type="sibTrans" cxnId="{FF2F0E3A-5D38-4559-9D4E-EB1553FEAC7A}">
      <dgm:prSet/>
      <dgm:spPr/>
      <dgm:t>
        <a:bodyPr/>
        <a:lstStyle/>
        <a:p>
          <a:pPr algn="ctr"/>
          <a:endParaRPr lang="zh-CN" altLang="en-US" sz="2800" b="1"/>
        </a:p>
      </dgm:t>
    </dgm:pt>
    <dgm:pt modelId="{87691676-D654-4ACF-91F1-ED4AD54A8877}">
      <dgm:prSet phldrT="[文本]" custT="1"/>
      <dgm:spPr/>
      <dgm:t>
        <a:bodyPr/>
        <a:lstStyle/>
        <a:p>
          <a:pPr algn="ctr"/>
          <a:r>
            <a:rPr lang="zh-CN" altLang="en-US" sz="1600" b="1" dirty="0">
              <a:latin typeface="宋体" panose="02010600030101010101" pitchFamily="2" charset="-122"/>
              <a:ea typeface="宋体" panose="02010600030101010101" pitchFamily="2" charset="-122"/>
            </a:rPr>
            <a:t>网络数据源</a:t>
          </a:r>
        </a:p>
      </dgm:t>
    </dgm:pt>
    <dgm:pt modelId="{37199B87-E611-4674-9E70-8A66AC29466A}" type="parTrans" cxnId="{1DACDC87-8776-48E5-927B-6530CE4EFAB7}">
      <dgm:prSet custT="1"/>
      <dgm:spPr/>
      <dgm:t>
        <a:bodyPr/>
        <a:lstStyle/>
        <a:p>
          <a:pPr algn="ctr"/>
          <a:endParaRPr lang="zh-CN" altLang="en-US" sz="800" b="1"/>
        </a:p>
      </dgm:t>
    </dgm:pt>
    <dgm:pt modelId="{1415D3C6-FB8A-46F0-860B-C446D21CA03B}" type="sibTrans" cxnId="{1DACDC87-8776-48E5-927B-6530CE4EFAB7}">
      <dgm:prSet/>
      <dgm:spPr/>
      <dgm:t>
        <a:bodyPr/>
        <a:lstStyle/>
        <a:p>
          <a:pPr algn="ctr"/>
          <a:endParaRPr lang="zh-CN" altLang="en-US" sz="2800" b="1"/>
        </a:p>
      </dgm:t>
    </dgm:pt>
    <dgm:pt modelId="{5C2DD833-C7B9-41F8-A7AC-F80D953DAC61}">
      <dgm:prSet phldrT="[文本]" custT="1"/>
      <dgm:spPr/>
      <dgm:t>
        <a:bodyPr/>
        <a:lstStyle/>
        <a:p>
          <a:pPr algn="ctr">
            <a:lnSpc>
              <a:spcPct val="100000"/>
            </a:lnSpc>
            <a:spcAft>
              <a:spcPts val="0"/>
            </a:spcAft>
          </a:pPr>
          <a:r>
            <a:rPr lang="en-US" altLang="zh-CN" sz="1400" b="1" dirty="0">
              <a:latin typeface="宋体" panose="02010600030101010101" pitchFamily="2" charset="-122"/>
              <a:ea typeface="宋体" panose="02010600030101010101" pitchFamily="2" charset="-122"/>
            </a:rPr>
            <a:t>Pandas </a:t>
          </a:r>
          <a:r>
            <a:rPr lang="zh-CN" altLang="en-US" sz="1400" b="1" dirty="0">
              <a:latin typeface="宋体" panose="02010600030101010101" pitchFamily="2" charset="-122"/>
              <a:ea typeface="宋体" panose="02010600030101010101" pitchFamily="2" charset="-122"/>
            </a:rPr>
            <a:t>内置接口</a:t>
          </a:r>
        </a:p>
      </dgm:t>
    </dgm:pt>
    <dgm:pt modelId="{17520E40-E4B1-4A7C-A8FB-14FBDCC01C91}" type="parTrans" cxnId="{11DF18DF-3D00-4AFC-A6B9-FE5DCFD82F9B}">
      <dgm:prSet custT="1"/>
      <dgm:spPr/>
      <dgm:t>
        <a:bodyPr/>
        <a:lstStyle/>
        <a:p>
          <a:pPr algn="ctr"/>
          <a:endParaRPr lang="zh-CN" altLang="en-US" sz="800" b="1"/>
        </a:p>
      </dgm:t>
    </dgm:pt>
    <dgm:pt modelId="{C44894B5-C204-4C91-869C-2AE7F0D993CB}" type="sibTrans" cxnId="{11DF18DF-3D00-4AFC-A6B9-FE5DCFD82F9B}">
      <dgm:prSet/>
      <dgm:spPr/>
      <dgm:t>
        <a:bodyPr/>
        <a:lstStyle/>
        <a:p>
          <a:pPr algn="ctr"/>
          <a:endParaRPr lang="zh-CN" altLang="en-US" sz="2800" b="1"/>
        </a:p>
      </dgm:t>
    </dgm:pt>
    <dgm:pt modelId="{443834AA-6D29-4745-A123-F400108EAB81}">
      <dgm:prSet phldrT="[文本]" custT="1"/>
      <dgm:spPr/>
      <dgm:t>
        <a:bodyPr/>
        <a:lstStyle/>
        <a:p>
          <a:pPr algn="ctr"/>
          <a:r>
            <a:rPr lang="en-US" altLang="zh-CN" sz="1400" b="1" dirty="0" err="1">
              <a:latin typeface="宋体" panose="02010600030101010101" pitchFamily="2" charset="-122"/>
              <a:ea typeface="宋体" panose="02010600030101010101" pitchFamily="2" charset="-122"/>
            </a:rPr>
            <a:t>Seaborn</a:t>
          </a:r>
          <a:r>
            <a:rPr lang="en-US" altLang="zh-CN" sz="1400" b="1" dirty="0">
              <a:latin typeface="宋体" panose="02010600030101010101" pitchFamily="2" charset="-122"/>
              <a:ea typeface="宋体" panose="02010600030101010101" pitchFamily="2" charset="-122"/>
            </a:rPr>
            <a:t> </a:t>
          </a:r>
          <a:r>
            <a:rPr lang="zh-CN" altLang="en-US" sz="1400" b="1" dirty="0">
              <a:latin typeface="宋体" panose="02010600030101010101" pitchFamily="2" charset="-122"/>
              <a:ea typeface="宋体" panose="02010600030101010101" pitchFamily="2" charset="-122"/>
            </a:rPr>
            <a:t>内置接口</a:t>
          </a:r>
        </a:p>
      </dgm:t>
    </dgm:pt>
    <dgm:pt modelId="{86CAD433-8254-412B-AD0B-6489DE68E342}" type="parTrans" cxnId="{72FBC5F3-5A5E-4894-BDAF-53E790BEE3F5}">
      <dgm:prSet custT="1"/>
      <dgm:spPr/>
      <dgm:t>
        <a:bodyPr/>
        <a:lstStyle/>
        <a:p>
          <a:pPr algn="ctr"/>
          <a:endParaRPr lang="zh-CN" altLang="en-US" sz="800" b="1"/>
        </a:p>
      </dgm:t>
    </dgm:pt>
    <dgm:pt modelId="{94143872-F6D1-4606-A272-762939081EF1}" type="sibTrans" cxnId="{72FBC5F3-5A5E-4894-BDAF-53E790BEE3F5}">
      <dgm:prSet/>
      <dgm:spPr/>
      <dgm:t>
        <a:bodyPr/>
        <a:lstStyle/>
        <a:p>
          <a:pPr algn="ctr"/>
          <a:endParaRPr lang="zh-CN" altLang="en-US" sz="2800" b="1"/>
        </a:p>
      </dgm:t>
    </dgm:pt>
    <dgm:pt modelId="{C10417B2-392E-46C0-A808-1C343EB29777}">
      <dgm:prSet phldrT="[文本]" custT="1"/>
      <dgm:spPr/>
      <dgm:t>
        <a:bodyPr/>
        <a:lstStyle/>
        <a:p>
          <a:pPr algn="ctr"/>
          <a:r>
            <a:rPr lang="zh-CN" altLang="en-US" sz="1400" b="1" dirty="0">
              <a:latin typeface="宋体" panose="02010600030101010101" pitchFamily="2" charset="-122"/>
              <a:ea typeface="宋体" panose="02010600030101010101" pitchFamily="2" charset="-122"/>
            </a:rPr>
            <a:t>网络爬虫</a:t>
          </a:r>
        </a:p>
      </dgm:t>
    </dgm:pt>
    <dgm:pt modelId="{F3DD4307-FCAC-46F4-9280-FF03D54B9453}" type="parTrans" cxnId="{252CCF2A-068D-48D3-942F-D80AE5465AD5}">
      <dgm:prSet custT="1"/>
      <dgm:spPr/>
      <dgm:t>
        <a:bodyPr/>
        <a:lstStyle/>
        <a:p>
          <a:pPr algn="ctr"/>
          <a:endParaRPr lang="zh-CN" altLang="en-US" sz="800" b="1"/>
        </a:p>
      </dgm:t>
    </dgm:pt>
    <dgm:pt modelId="{E6602A8C-32A3-45FC-92CE-90377C2090FD}" type="sibTrans" cxnId="{252CCF2A-068D-48D3-942F-D80AE5465AD5}">
      <dgm:prSet/>
      <dgm:spPr/>
      <dgm:t>
        <a:bodyPr/>
        <a:lstStyle/>
        <a:p>
          <a:pPr algn="ctr"/>
          <a:endParaRPr lang="zh-CN" altLang="en-US" sz="2800" b="1"/>
        </a:p>
      </dgm:t>
    </dgm:pt>
    <dgm:pt modelId="{13947E4D-D243-455F-A484-7E6ED83D0CBE}">
      <dgm:prSet phldrT="[文本]" custT="1"/>
      <dgm:spPr/>
      <dgm:t>
        <a:bodyPr/>
        <a:lstStyle/>
        <a:p>
          <a:pPr algn="ctr"/>
          <a:r>
            <a:rPr lang="zh-CN" altLang="en-US" sz="1400" b="1" dirty="0">
              <a:latin typeface="宋体" panose="02010600030101010101" pitchFamily="2" charset="-122"/>
              <a:ea typeface="宋体" panose="02010600030101010101" pitchFamily="2" charset="-122"/>
            </a:rPr>
            <a:t>正则表达式</a:t>
          </a:r>
        </a:p>
      </dgm:t>
    </dgm:pt>
    <dgm:pt modelId="{4C350E7D-EF04-49E3-A50F-064661051762}" type="parTrans" cxnId="{28F89188-E107-4A4F-9C75-D3D6A7F2F2D8}">
      <dgm:prSet custT="1"/>
      <dgm:spPr/>
      <dgm:t>
        <a:bodyPr/>
        <a:lstStyle/>
        <a:p>
          <a:pPr algn="ctr"/>
          <a:endParaRPr lang="zh-CN" altLang="en-US" sz="800" b="1"/>
        </a:p>
      </dgm:t>
    </dgm:pt>
    <dgm:pt modelId="{738F5535-A3B4-4390-8864-2EECC77FC7E0}" type="sibTrans" cxnId="{28F89188-E107-4A4F-9C75-D3D6A7F2F2D8}">
      <dgm:prSet/>
      <dgm:spPr/>
      <dgm:t>
        <a:bodyPr/>
        <a:lstStyle/>
        <a:p>
          <a:pPr algn="ctr"/>
          <a:endParaRPr lang="zh-CN" altLang="en-US" sz="2800" b="1"/>
        </a:p>
      </dgm:t>
    </dgm:pt>
    <dgm:pt modelId="{0A5A922E-E537-47B8-AC2C-B5A061D84F81}">
      <dgm:prSet custT="1"/>
      <dgm:spPr/>
      <dgm:t>
        <a:bodyPr/>
        <a:lstStyle/>
        <a:p>
          <a:pPr algn="ctr"/>
          <a:r>
            <a:rPr lang="en-US" altLang="zh-CN" sz="1400" b="1" dirty="0" err="1">
              <a:latin typeface="宋体" panose="02010600030101010101" pitchFamily="2" charset="-122"/>
              <a:ea typeface="宋体" panose="02010600030101010101" pitchFamily="2" charset="-122"/>
            </a:rPr>
            <a:t>urllib</a:t>
          </a:r>
          <a:r>
            <a:rPr lang="zh-CN" altLang="en-US" sz="1400" b="1" dirty="0">
              <a:latin typeface="宋体" panose="02010600030101010101" pitchFamily="2" charset="-122"/>
              <a:ea typeface="宋体" panose="02010600030101010101" pitchFamily="2" charset="-122"/>
            </a:rPr>
            <a:t>模块</a:t>
          </a:r>
        </a:p>
      </dgm:t>
    </dgm:pt>
    <dgm:pt modelId="{7B239FEE-9408-452B-9628-3DBFB8DDB190}" type="parTrans" cxnId="{8062AED0-FA0D-4019-8CC3-6C013BA2D239}">
      <dgm:prSet custT="1"/>
      <dgm:spPr/>
      <dgm:t>
        <a:bodyPr/>
        <a:lstStyle/>
        <a:p>
          <a:pPr algn="ctr"/>
          <a:endParaRPr lang="zh-CN" altLang="en-US" sz="800" b="1"/>
        </a:p>
      </dgm:t>
    </dgm:pt>
    <dgm:pt modelId="{B55118FE-61ED-4D93-B33D-5406157BAB45}" type="sibTrans" cxnId="{8062AED0-FA0D-4019-8CC3-6C013BA2D239}">
      <dgm:prSet/>
      <dgm:spPr/>
      <dgm:t>
        <a:bodyPr/>
        <a:lstStyle/>
        <a:p>
          <a:pPr algn="ctr"/>
          <a:endParaRPr lang="zh-CN" altLang="en-US" sz="2800" b="1"/>
        </a:p>
      </dgm:t>
    </dgm:pt>
    <dgm:pt modelId="{52E35ED9-181F-49CD-9919-F6DE3C3E96FE}">
      <dgm:prSet custT="1"/>
      <dgm:spPr/>
      <dgm:t>
        <a:bodyPr/>
        <a:lstStyle/>
        <a:p>
          <a:pPr algn="ctr"/>
          <a:r>
            <a:rPr lang="zh-CN" altLang="en-US" sz="1600" b="1" dirty="0">
              <a:latin typeface="宋体" panose="02010600030101010101" pitchFamily="2" charset="-122"/>
              <a:ea typeface="宋体" panose="02010600030101010101" pitchFamily="2" charset="-122"/>
            </a:rPr>
            <a:t>扩展文件访问</a:t>
          </a:r>
        </a:p>
      </dgm:t>
    </dgm:pt>
    <dgm:pt modelId="{F9351D3C-4C6C-46E3-A655-B4795B4CE528}" type="parTrans" cxnId="{AE4092A7-A8CD-4694-AFCB-CCD87DA18275}">
      <dgm:prSet custT="1"/>
      <dgm:spPr/>
      <dgm:t>
        <a:bodyPr/>
        <a:lstStyle/>
        <a:p>
          <a:pPr algn="ctr"/>
          <a:endParaRPr lang="zh-CN" altLang="en-US" sz="800" b="1"/>
        </a:p>
      </dgm:t>
    </dgm:pt>
    <dgm:pt modelId="{4C1F2344-6195-46CA-877C-1D41A1C146C8}" type="sibTrans" cxnId="{AE4092A7-A8CD-4694-AFCB-CCD87DA18275}">
      <dgm:prSet/>
      <dgm:spPr/>
      <dgm:t>
        <a:bodyPr/>
        <a:lstStyle/>
        <a:p>
          <a:pPr algn="ctr"/>
          <a:endParaRPr lang="zh-CN" altLang="en-US" sz="2800" b="1"/>
        </a:p>
      </dgm:t>
    </dgm:pt>
    <dgm:pt modelId="{E8CF6C22-22CF-47CA-87B6-B03E0537371D}">
      <dgm:prSet custT="1"/>
      <dgm:spPr/>
      <dgm:t>
        <a:bodyPr/>
        <a:lstStyle/>
        <a:p>
          <a:pPr algn="ctr"/>
          <a:r>
            <a:rPr lang="zh-CN" altLang="en-US" sz="1400" b="1" dirty="0">
              <a:latin typeface="宋体" panose="02010600030101010101" pitchFamily="2" charset="-122"/>
              <a:ea typeface="宋体" panose="02010600030101010101" pitchFamily="2" charset="-122"/>
            </a:rPr>
            <a:t>文本文件访问</a:t>
          </a:r>
        </a:p>
      </dgm:t>
    </dgm:pt>
    <dgm:pt modelId="{0BB03026-F1B6-4D70-904D-561565CD32F0}" type="parTrans" cxnId="{329A52A9-6726-4CDE-B618-86D3DD32153A}">
      <dgm:prSet custT="1"/>
      <dgm:spPr/>
      <dgm:t>
        <a:bodyPr/>
        <a:lstStyle/>
        <a:p>
          <a:pPr algn="ctr"/>
          <a:endParaRPr lang="zh-CN" altLang="en-US" sz="800" b="1"/>
        </a:p>
      </dgm:t>
    </dgm:pt>
    <dgm:pt modelId="{33577952-9257-410B-A398-8DC00BC384AB}" type="sibTrans" cxnId="{329A52A9-6726-4CDE-B618-86D3DD32153A}">
      <dgm:prSet/>
      <dgm:spPr/>
      <dgm:t>
        <a:bodyPr/>
        <a:lstStyle/>
        <a:p>
          <a:pPr algn="ctr"/>
          <a:endParaRPr lang="zh-CN" altLang="en-US" sz="2800" b="1"/>
        </a:p>
      </dgm:t>
    </dgm:pt>
    <dgm:pt modelId="{9C6DEB4D-21EA-4427-ABB6-0D3244EC3423}">
      <dgm:prSet custT="1"/>
      <dgm:spPr/>
      <dgm:t>
        <a:bodyPr/>
        <a:lstStyle/>
        <a:p>
          <a:pPr algn="ctr"/>
          <a:r>
            <a:rPr lang="en-US" altLang="zh-CN" sz="1200" b="1" dirty="0">
              <a:latin typeface="宋体" panose="02010600030101010101" pitchFamily="2" charset="-122"/>
              <a:ea typeface="宋体" panose="02010600030101010101" pitchFamily="2" charset="-122"/>
            </a:rPr>
            <a:t>Access</a:t>
          </a:r>
          <a:r>
            <a:rPr lang="zh-CN" altLang="en-US" sz="1200" b="1" dirty="0">
              <a:latin typeface="宋体" panose="02010600030101010101" pitchFamily="2" charset="-122"/>
              <a:ea typeface="宋体" panose="02010600030101010101" pitchFamily="2" charset="-122"/>
            </a:rPr>
            <a:t>数据库文件访问</a:t>
          </a:r>
        </a:p>
      </dgm:t>
    </dgm:pt>
    <dgm:pt modelId="{4C52CCA7-13DB-48F3-AF5B-11984BB58083}" type="parTrans" cxnId="{334782CE-C541-4607-A8EC-7BB18773EEED}">
      <dgm:prSet custT="1"/>
      <dgm:spPr/>
      <dgm:t>
        <a:bodyPr/>
        <a:lstStyle/>
        <a:p>
          <a:pPr algn="ctr"/>
          <a:endParaRPr lang="zh-CN" altLang="en-US" sz="800" b="1"/>
        </a:p>
      </dgm:t>
    </dgm:pt>
    <dgm:pt modelId="{8B356E23-E8A7-40CB-9FDC-E612F89FD5AA}" type="sibTrans" cxnId="{334782CE-C541-4607-A8EC-7BB18773EEED}">
      <dgm:prSet/>
      <dgm:spPr/>
      <dgm:t>
        <a:bodyPr/>
        <a:lstStyle/>
        <a:p>
          <a:pPr algn="ctr"/>
          <a:endParaRPr lang="zh-CN" altLang="en-US" sz="2800" b="1"/>
        </a:p>
      </dgm:t>
    </dgm:pt>
    <dgm:pt modelId="{0991FADE-9404-401A-9F6C-AEC5AC263BFD}" type="pres">
      <dgm:prSet presAssocID="{75B007C9-A298-49A3-88B6-3C2E2B6CE1F1}" presName="Name0" presStyleCnt="0">
        <dgm:presLayoutVars>
          <dgm:chPref val="1"/>
          <dgm:dir/>
          <dgm:animOne val="branch"/>
          <dgm:animLvl val="lvl"/>
          <dgm:resizeHandles val="exact"/>
        </dgm:presLayoutVars>
      </dgm:prSet>
      <dgm:spPr/>
    </dgm:pt>
    <dgm:pt modelId="{BDFECCE9-1320-4317-ACE6-CD1A3FF3FAA4}" type="pres">
      <dgm:prSet presAssocID="{91D77AC0-254C-4278-A152-E6D14EFD7517}" presName="root1" presStyleCnt="0"/>
      <dgm:spPr/>
    </dgm:pt>
    <dgm:pt modelId="{7C77E429-CA29-4CA6-AB12-C5B6801778EF}" type="pres">
      <dgm:prSet presAssocID="{91D77AC0-254C-4278-A152-E6D14EFD7517}" presName="LevelOneTextNode" presStyleLbl="node0" presStyleIdx="0" presStyleCnt="1" custAng="5400000" custScaleX="132627" custScaleY="39980" custLinFactNeighborX="-76354">
        <dgm:presLayoutVars>
          <dgm:chPref val="3"/>
        </dgm:presLayoutVars>
      </dgm:prSet>
      <dgm:spPr/>
    </dgm:pt>
    <dgm:pt modelId="{AC16AA17-6DDF-4942-B030-AB225B275453}" type="pres">
      <dgm:prSet presAssocID="{91D77AC0-254C-4278-A152-E6D14EFD7517}" presName="level2hierChild" presStyleCnt="0"/>
      <dgm:spPr/>
    </dgm:pt>
    <dgm:pt modelId="{1E5AEBC9-650A-4781-8EF9-0FE0293F6738}" type="pres">
      <dgm:prSet presAssocID="{37199B87-E611-4674-9E70-8A66AC29466A}" presName="conn2-1" presStyleLbl="parChTrans1D2" presStyleIdx="0" presStyleCnt="3"/>
      <dgm:spPr/>
    </dgm:pt>
    <dgm:pt modelId="{427A108E-FBEA-4CEF-B36A-2B6451C722A5}" type="pres">
      <dgm:prSet presAssocID="{37199B87-E611-4674-9E70-8A66AC29466A}" presName="connTx" presStyleLbl="parChTrans1D2" presStyleIdx="0" presStyleCnt="3"/>
      <dgm:spPr/>
    </dgm:pt>
    <dgm:pt modelId="{E20E2095-AB08-4CBD-80B9-4E84FDD11723}" type="pres">
      <dgm:prSet presAssocID="{87691676-D654-4ACF-91F1-ED4AD54A8877}" presName="root2" presStyleCnt="0"/>
      <dgm:spPr/>
    </dgm:pt>
    <dgm:pt modelId="{B1315F8E-253D-4079-8B84-D323E3AE6C79}" type="pres">
      <dgm:prSet presAssocID="{87691676-D654-4ACF-91F1-ED4AD54A8877}" presName="LevelTwoTextNode" presStyleLbl="node2" presStyleIdx="0" presStyleCnt="3">
        <dgm:presLayoutVars>
          <dgm:chPref val="3"/>
        </dgm:presLayoutVars>
      </dgm:prSet>
      <dgm:spPr/>
    </dgm:pt>
    <dgm:pt modelId="{4FB02134-D1DE-4ECD-80F9-B4D1A5375985}" type="pres">
      <dgm:prSet presAssocID="{87691676-D654-4ACF-91F1-ED4AD54A8877}" presName="level3hierChild" presStyleCnt="0"/>
      <dgm:spPr/>
    </dgm:pt>
    <dgm:pt modelId="{2E219829-7A69-400E-9DF8-7FBF6BEE087B}" type="pres">
      <dgm:prSet presAssocID="{17520E40-E4B1-4A7C-A8FB-14FBDCC01C91}" presName="conn2-1" presStyleLbl="parChTrans1D3" presStyleIdx="0" presStyleCnt="6"/>
      <dgm:spPr/>
    </dgm:pt>
    <dgm:pt modelId="{09881FA6-5562-4DCA-A0EC-3A70F3FD56AD}" type="pres">
      <dgm:prSet presAssocID="{17520E40-E4B1-4A7C-A8FB-14FBDCC01C91}" presName="connTx" presStyleLbl="parChTrans1D3" presStyleIdx="0" presStyleCnt="6"/>
      <dgm:spPr/>
    </dgm:pt>
    <dgm:pt modelId="{AC44EDE5-ADE0-4092-B81B-0414955C0E99}" type="pres">
      <dgm:prSet presAssocID="{5C2DD833-C7B9-41F8-A7AC-F80D953DAC61}" presName="root2" presStyleCnt="0"/>
      <dgm:spPr/>
    </dgm:pt>
    <dgm:pt modelId="{E39B426B-D22F-4F12-A862-11CD7DA6C6E8}" type="pres">
      <dgm:prSet presAssocID="{5C2DD833-C7B9-41F8-A7AC-F80D953DAC61}" presName="LevelTwoTextNode" presStyleLbl="node3" presStyleIdx="0" presStyleCnt="6">
        <dgm:presLayoutVars>
          <dgm:chPref val="3"/>
        </dgm:presLayoutVars>
      </dgm:prSet>
      <dgm:spPr/>
    </dgm:pt>
    <dgm:pt modelId="{8E74CBBF-24FC-4203-A726-CB3B935C87F9}" type="pres">
      <dgm:prSet presAssocID="{5C2DD833-C7B9-41F8-A7AC-F80D953DAC61}" presName="level3hierChild" presStyleCnt="0"/>
      <dgm:spPr/>
    </dgm:pt>
    <dgm:pt modelId="{77B99F64-13DC-42D8-AAF9-63BCBFEAD3F4}" type="pres">
      <dgm:prSet presAssocID="{86CAD433-8254-412B-AD0B-6489DE68E342}" presName="conn2-1" presStyleLbl="parChTrans1D3" presStyleIdx="1" presStyleCnt="6"/>
      <dgm:spPr/>
    </dgm:pt>
    <dgm:pt modelId="{0518EC5C-440D-4EE7-BED3-6D911D952EA9}" type="pres">
      <dgm:prSet presAssocID="{86CAD433-8254-412B-AD0B-6489DE68E342}" presName="connTx" presStyleLbl="parChTrans1D3" presStyleIdx="1" presStyleCnt="6"/>
      <dgm:spPr/>
    </dgm:pt>
    <dgm:pt modelId="{8B5B1366-C7BF-4BE3-84A6-A6D914F7BC63}" type="pres">
      <dgm:prSet presAssocID="{443834AA-6D29-4745-A123-F400108EAB81}" presName="root2" presStyleCnt="0"/>
      <dgm:spPr/>
    </dgm:pt>
    <dgm:pt modelId="{4CE09210-19E5-46A7-8371-C28779443ECD}" type="pres">
      <dgm:prSet presAssocID="{443834AA-6D29-4745-A123-F400108EAB81}" presName="LevelTwoTextNode" presStyleLbl="node3" presStyleIdx="1" presStyleCnt="6">
        <dgm:presLayoutVars>
          <dgm:chPref val="3"/>
        </dgm:presLayoutVars>
      </dgm:prSet>
      <dgm:spPr/>
    </dgm:pt>
    <dgm:pt modelId="{2A4181B7-C1F9-43E0-A56C-21B218FDC1B9}" type="pres">
      <dgm:prSet presAssocID="{443834AA-6D29-4745-A123-F400108EAB81}" presName="level3hierChild" presStyleCnt="0"/>
      <dgm:spPr/>
    </dgm:pt>
    <dgm:pt modelId="{997EB0EB-7423-4314-B86C-6874C0897F47}" type="pres">
      <dgm:prSet presAssocID="{F3DD4307-FCAC-46F4-9280-FF03D54B9453}" presName="conn2-1" presStyleLbl="parChTrans1D2" presStyleIdx="1" presStyleCnt="3"/>
      <dgm:spPr/>
    </dgm:pt>
    <dgm:pt modelId="{D7F85C0E-DD51-4CBE-B255-1B1C98FA75DE}" type="pres">
      <dgm:prSet presAssocID="{F3DD4307-FCAC-46F4-9280-FF03D54B9453}" presName="connTx" presStyleLbl="parChTrans1D2" presStyleIdx="1" presStyleCnt="3"/>
      <dgm:spPr/>
    </dgm:pt>
    <dgm:pt modelId="{3A41D6E9-B3BD-4DB4-B892-FBFD1C2ADC46}" type="pres">
      <dgm:prSet presAssocID="{C10417B2-392E-46C0-A808-1C343EB29777}" presName="root2" presStyleCnt="0"/>
      <dgm:spPr/>
    </dgm:pt>
    <dgm:pt modelId="{460B992C-7A67-4437-B4A7-F9B07415A7E4}" type="pres">
      <dgm:prSet presAssocID="{C10417B2-392E-46C0-A808-1C343EB29777}" presName="LevelTwoTextNode" presStyleLbl="node2" presStyleIdx="1" presStyleCnt="3">
        <dgm:presLayoutVars>
          <dgm:chPref val="3"/>
        </dgm:presLayoutVars>
      </dgm:prSet>
      <dgm:spPr/>
    </dgm:pt>
    <dgm:pt modelId="{15875D0C-76CE-4F9D-A89E-23E3606C58DB}" type="pres">
      <dgm:prSet presAssocID="{C10417B2-392E-46C0-A808-1C343EB29777}" presName="level3hierChild" presStyleCnt="0"/>
      <dgm:spPr/>
    </dgm:pt>
    <dgm:pt modelId="{F0ADB063-34C0-4108-A5D8-3F334B82C463}" type="pres">
      <dgm:prSet presAssocID="{4C350E7D-EF04-49E3-A50F-064661051762}" presName="conn2-1" presStyleLbl="parChTrans1D3" presStyleIdx="2" presStyleCnt="6"/>
      <dgm:spPr/>
    </dgm:pt>
    <dgm:pt modelId="{2853232E-FBF9-4558-A150-9D181BD6AE05}" type="pres">
      <dgm:prSet presAssocID="{4C350E7D-EF04-49E3-A50F-064661051762}" presName="connTx" presStyleLbl="parChTrans1D3" presStyleIdx="2" presStyleCnt="6"/>
      <dgm:spPr/>
    </dgm:pt>
    <dgm:pt modelId="{68467336-541C-47ED-8210-CBBDD60DB856}" type="pres">
      <dgm:prSet presAssocID="{13947E4D-D243-455F-A484-7E6ED83D0CBE}" presName="root2" presStyleCnt="0"/>
      <dgm:spPr/>
    </dgm:pt>
    <dgm:pt modelId="{BAE1FE68-D4F5-462E-B917-A0791CA1C8E0}" type="pres">
      <dgm:prSet presAssocID="{13947E4D-D243-455F-A484-7E6ED83D0CBE}" presName="LevelTwoTextNode" presStyleLbl="node3" presStyleIdx="2" presStyleCnt="6">
        <dgm:presLayoutVars>
          <dgm:chPref val="3"/>
        </dgm:presLayoutVars>
      </dgm:prSet>
      <dgm:spPr/>
    </dgm:pt>
    <dgm:pt modelId="{1F52694D-52D2-4114-BCDE-FAF89829A8A0}" type="pres">
      <dgm:prSet presAssocID="{13947E4D-D243-455F-A484-7E6ED83D0CBE}" presName="level3hierChild" presStyleCnt="0"/>
      <dgm:spPr/>
    </dgm:pt>
    <dgm:pt modelId="{F5D9D30E-89A8-4477-8D8D-825E8B1D0948}" type="pres">
      <dgm:prSet presAssocID="{7B239FEE-9408-452B-9628-3DBFB8DDB190}" presName="conn2-1" presStyleLbl="parChTrans1D3" presStyleIdx="3" presStyleCnt="6"/>
      <dgm:spPr/>
    </dgm:pt>
    <dgm:pt modelId="{0544F8D8-AF40-48D9-9F05-3FD80D3C5789}" type="pres">
      <dgm:prSet presAssocID="{7B239FEE-9408-452B-9628-3DBFB8DDB190}" presName="connTx" presStyleLbl="parChTrans1D3" presStyleIdx="3" presStyleCnt="6"/>
      <dgm:spPr/>
    </dgm:pt>
    <dgm:pt modelId="{F6F2975C-75B8-43AE-A09B-58FD0565E925}" type="pres">
      <dgm:prSet presAssocID="{0A5A922E-E537-47B8-AC2C-B5A061D84F81}" presName="root2" presStyleCnt="0"/>
      <dgm:spPr/>
    </dgm:pt>
    <dgm:pt modelId="{F97C8C9C-429C-4D8A-9DA6-45B39621C3EF}" type="pres">
      <dgm:prSet presAssocID="{0A5A922E-E537-47B8-AC2C-B5A061D84F81}" presName="LevelTwoTextNode" presStyleLbl="node3" presStyleIdx="3" presStyleCnt="6">
        <dgm:presLayoutVars>
          <dgm:chPref val="3"/>
        </dgm:presLayoutVars>
      </dgm:prSet>
      <dgm:spPr/>
    </dgm:pt>
    <dgm:pt modelId="{46872F1D-0055-43D3-AEFD-67A9F521D7F4}" type="pres">
      <dgm:prSet presAssocID="{0A5A922E-E537-47B8-AC2C-B5A061D84F81}" presName="level3hierChild" presStyleCnt="0"/>
      <dgm:spPr/>
    </dgm:pt>
    <dgm:pt modelId="{C9307FD2-7868-48CA-A37E-0D3F28256A62}" type="pres">
      <dgm:prSet presAssocID="{F9351D3C-4C6C-46E3-A655-B4795B4CE528}" presName="conn2-1" presStyleLbl="parChTrans1D2" presStyleIdx="2" presStyleCnt="3"/>
      <dgm:spPr/>
    </dgm:pt>
    <dgm:pt modelId="{2FEDD46E-967E-4336-87BE-BAA2C607626E}" type="pres">
      <dgm:prSet presAssocID="{F9351D3C-4C6C-46E3-A655-B4795B4CE528}" presName="connTx" presStyleLbl="parChTrans1D2" presStyleIdx="2" presStyleCnt="3"/>
      <dgm:spPr/>
    </dgm:pt>
    <dgm:pt modelId="{F0F7E9EC-4997-4C46-BAF4-D47218817E6E}" type="pres">
      <dgm:prSet presAssocID="{52E35ED9-181F-49CD-9919-F6DE3C3E96FE}" presName="root2" presStyleCnt="0"/>
      <dgm:spPr/>
    </dgm:pt>
    <dgm:pt modelId="{F5373C03-AABA-4CFD-8431-C2445192ED58}" type="pres">
      <dgm:prSet presAssocID="{52E35ED9-181F-49CD-9919-F6DE3C3E96FE}" presName="LevelTwoTextNode" presStyleLbl="node2" presStyleIdx="2" presStyleCnt="3">
        <dgm:presLayoutVars>
          <dgm:chPref val="3"/>
        </dgm:presLayoutVars>
      </dgm:prSet>
      <dgm:spPr/>
    </dgm:pt>
    <dgm:pt modelId="{3E108465-40F9-455C-898E-71E5A7A571E1}" type="pres">
      <dgm:prSet presAssocID="{52E35ED9-181F-49CD-9919-F6DE3C3E96FE}" presName="level3hierChild" presStyleCnt="0"/>
      <dgm:spPr/>
    </dgm:pt>
    <dgm:pt modelId="{F7D1E784-352E-4FA3-9FAF-6E1C7A9DC09A}" type="pres">
      <dgm:prSet presAssocID="{0BB03026-F1B6-4D70-904D-561565CD32F0}" presName="conn2-1" presStyleLbl="parChTrans1D3" presStyleIdx="4" presStyleCnt="6"/>
      <dgm:spPr/>
    </dgm:pt>
    <dgm:pt modelId="{EA5086C7-FDCF-4B9B-9E1E-4781FA802C7B}" type="pres">
      <dgm:prSet presAssocID="{0BB03026-F1B6-4D70-904D-561565CD32F0}" presName="connTx" presStyleLbl="parChTrans1D3" presStyleIdx="4" presStyleCnt="6"/>
      <dgm:spPr/>
    </dgm:pt>
    <dgm:pt modelId="{FEA0CF43-BAA2-4D2C-AD3D-2C837AB98269}" type="pres">
      <dgm:prSet presAssocID="{E8CF6C22-22CF-47CA-87B6-B03E0537371D}" presName="root2" presStyleCnt="0"/>
      <dgm:spPr/>
    </dgm:pt>
    <dgm:pt modelId="{A6811B44-6061-446E-8A7E-ED2372BB03AA}" type="pres">
      <dgm:prSet presAssocID="{E8CF6C22-22CF-47CA-87B6-B03E0537371D}" presName="LevelTwoTextNode" presStyleLbl="node3" presStyleIdx="4" presStyleCnt="6">
        <dgm:presLayoutVars>
          <dgm:chPref val="3"/>
        </dgm:presLayoutVars>
      </dgm:prSet>
      <dgm:spPr/>
    </dgm:pt>
    <dgm:pt modelId="{35669925-BF25-4F89-9F0D-458686CFE09B}" type="pres">
      <dgm:prSet presAssocID="{E8CF6C22-22CF-47CA-87B6-B03E0537371D}" presName="level3hierChild" presStyleCnt="0"/>
      <dgm:spPr/>
    </dgm:pt>
    <dgm:pt modelId="{CA1796C4-2B17-444A-9ECE-3A0F77B05BB6}" type="pres">
      <dgm:prSet presAssocID="{4C52CCA7-13DB-48F3-AF5B-11984BB58083}" presName="conn2-1" presStyleLbl="parChTrans1D3" presStyleIdx="5" presStyleCnt="6"/>
      <dgm:spPr/>
    </dgm:pt>
    <dgm:pt modelId="{B5EC24D1-E4D4-4DF4-AB7D-1D52909193E1}" type="pres">
      <dgm:prSet presAssocID="{4C52CCA7-13DB-48F3-AF5B-11984BB58083}" presName="connTx" presStyleLbl="parChTrans1D3" presStyleIdx="5" presStyleCnt="6"/>
      <dgm:spPr/>
    </dgm:pt>
    <dgm:pt modelId="{FA83A6EC-5369-4419-9BA6-F297A494F3AC}" type="pres">
      <dgm:prSet presAssocID="{9C6DEB4D-21EA-4427-ABB6-0D3244EC3423}" presName="root2" presStyleCnt="0"/>
      <dgm:spPr/>
    </dgm:pt>
    <dgm:pt modelId="{EA63B28C-214F-437F-B16B-B2AAC8D26424}" type="pres">
      <dgm:prSet presAssocID="{9C6DEB4D-21EA-4427-ABB6-0D3244EC3423}" presName="LevelTwoTextNode" presStyleLbl="node3" presStyleIdx="5" presStyleCnt="6">
        <dgm:presLayoutVars>
          <dgm:chPref val="3"/>
        </dgm:presLayoutVars>
      </dgm:prSet>
      <dgm:spPr/>
    </dgm:pt>
    <dgm:pt modelId="{4083251C-DAEB-46CB-AE5B-87C642B7FC75}" type="pres">
      <dgm:prSet presAssocID="{9C6DEB4D-21EA-4427-ABB6-0D3244EC3423}" presName="level3hierChild" presStyleCnt="0"/>
      <dgm:spPr/>
    </dgm:pt>
  </dgm:ptLst>
  <dgm:cxnLst>
    <dgm:cxn modelId="{633FFB09-825C-42CA-BB5B-62AD5B145BA4}" type="presOf" srcId="{4C350E7D-EF04-49E3-A50F-064661051762}" destId="{F0ADB063-34C0-4108-A5D8-3F334B82C463}" srcOrd="0" destOrd="0" presId="urn:microsoft.com/office/officeart/2008/layout/HorizontalMultiLevelHierarchy"/>
    <dgm:cxn modelId="{19CA011A-B571-442D-9284-65692E06B896}" type="presOf" srcId="{37199B87-E611-4674-9E70-8A66AC29466A}" destId="{1E5AEBC9-650A-4781-8EF9-0FE0293F6738}" srcOrd="0" destOrd="0" presId="urn:microsoft.com/office/officeart/2008/layout/HorizontalMultiLevelHierarchy"/>
    <dgm:cxn modelId="{E84BEE20-A644-4B7D-9AF0-98DBB01038F0}" type="presOf" srcId="{91D77AC0-254C-4278-A152-E6D14EFD7517}" destId="{7C77E429-CA29-4CA6-AB12-C5B6801778EF}" srcOrd="0" destOrd="0" presId="urn:microsoft.com/office/officeart/2008/layout/HorizontalMultiLevelHierarchy"/>
    <dgm:cxn modelId="{BD84BD26-7555-4F67-BED4-02DD70D45AF2}" type="presOf" srcId="{F3DD4307-FCAC-46F4-9280-FF03D54B9453}" destId="{997EB0EB-7423-4314-B86C-6874C0897F47}" srcOrd="0" destOrd="0" presId="urn:microsoft.com/office/officeart/2008/layout/HorizontalMultiLevelHierarchy"/>
    <dgm:cxn modelId="{252CCF2A-068D-48D3-942F-D80AE5465AD5}" srcId="{91D77AC0-254C-4278-A152-E6D14EFD7517}" destId="{C10417B2-392E-46C0-A808-1C343EB29777}" srcOrd="1" destOrd="0" parTransId="{F3DD4307-FCAC-46F4-9280-FF03D54B9453}" sibTransId="{E6602A8C-32A3-45FC-92CE-90377C2090FD}"/>
    <dgm:cxn modelId="{3249C030-29B0-458F-9ED0-D2455745E029}" type="presOf" srcId="{37199B87-E611-4674-9E70-8A66AC29466A}" destId="{427A108E-FBEA-4CEF-B36A-2B6451C722A5}" srcOrd="1" destOrd="0" presId="urn:microsoft.com/office/officeart/2008/layout/HorizontalMultiLevelHierarchy"/>
    <dgm:cxn modelId="{DC06EC33-8FFC-4029-9FE7-42037B018E36}" type="presOf" srcId="{17520E40-E4B1-4A7C-A8FB-14FBDCC01C91}" destId="{09881FA6-5562-4DCA-A0EC-3A70F3FD56AD}" srcOrd="1" destOrd="0" presId="urn:microsoft.com/office/officeart/2008/layout/HorizontalMultiLevelHierarchy"/>
    <dgm:cxn modelId="{FF2F0E3A-5D38-4559-9D4E-EB1553FEAC7A}" srcId="{75B007C9-A298-49A3-88B6-3C2E2B6CE1F1}" destId="{91D77AC0-254C-4278-A152-E6D14EFD7517}" srcOrd="0" destOrd="0" parTransId="{47F05A11-1076-4483-9D39-CE5EA66D660D}" sibTransId="{7037580C-CFDF-4480-A240-6A4AB33B189F}"/>
    <dgm:cxn modelId="{1341963C-F421-4506-B795-DA757DA20F23}" type="presOf" srcId="{52E35ED9-181F-49CD-9919-F6DE3C3E96FE}" destId="{F5373C03-AABA-4CFD-8431-C2445192ED58}" srcOrd="0" destOrd="0" presId="urn:microsoft.com/office/officeart/2008/layout/HorizontalMultiLevelHierarchy"/>
    <dgm:cxn modelId="{536DEB43-C1BA-4AA5-BE32-570931DE1B63}" type="presOf" srcId="{0A5A922E-E537-47B8-AC2C-B5A061D84F81}" destId="{F97C8C9C-429C-4D8A-9DA6-45B39621C3EF}" srcOrd="0" destOrd="0" presId="urn:microsoft.com/office/officeart/2008/layout/HorizontalMultiLevelHierarchy"/>
    <dgm:cxn modelId="{76DC0969-7B9F-4180-B5C8-9B9782076FEF}" type="presOf" srcId="{17520E40-E4B1-4A7C-A8FB-14FBDCC01C91}" destId="{2E219829-7A69-400E-9DF8-7FBF6BEE087B}" srcOrd="0" destOrd="0" presId="urn:microsoft.com/office/officeart/2008/layout/HorizontalMultiLevelHierarchy"/>
    <dgm:cxn modelId="{AD1E2E49-57C7-4C97-AB1B-9FC4159E5D12}" type="presOf" srcId="{E8CF6C22-22CF-47CA-87B6-B03E0537371D}" destId="{A6811B44-6061-446E-8A7E-ED2372BB03AA}" srcOrd="0" destOrd="0" presId="urn:microsoft.com/office/officeart/2008/layout/HorizontalMultiLevelHierarchy"/>
    <dgm:cxn modelId="{CDD18F73-F31B-4A88-AED2-62A5A161F294}" type="presOf" srcId="{0BB03026-F1B6-4D70-904D-561565CD32F0}" destId="{EA5086C7-FDCF-4B9B-9E1E-4781FA802C7B}" srcOrd="1" destOrd="0" presId="urn:microsoft.com/office/officeart/2008/layout/HorizontalMultiLevelHierarchy"/>
    <dgm:cxn modelId="{A6FF967B-D58F-422E-891F-FFB39150AE64}" type="presOf" srcId="{7B239FEE-9408-452B-9628-3DBFB8DDB190}" destId="{0544F8D8-AF40-48D9-9F05-3FD80D3C5789}" srcOrd="1" destOrd="0" presId="urn:microsoft.com/office/officeart/2008/layout/HorizontalMultiLevelHierarchy"/>
    <dgm:cxn modelId="{6926DC7F-F334-4575-8603-F56DFB56412D}" type="presOf" srcId="{4C52CCA7-13DB-48F3-AF5B-11984BB58083}" destId="{CA1796C4-2B17-444A-9ECE-3A0F77B05BB6}" srcOrd="0" destOrd="0" presId="urn:microsoft.com/office/officeart/2008/layout/HorizontalMultiLevelHierarchy"/>
    <dgm:cxn modelId="{1DACDC87-8776-48E5-927B-6530CE4EFAB7}" srcId="{91D77AC0-254C-4278-A152-E6D14EFD7517}" destId="{87691676-D654-4ACF-91F1-ED4AD54A8877}" srcOrd="0" destOrd="0" parTransId="{37199B87-E611-4674-9E70-8A66AC29466A}" sibTransId="{1415D3C6-FB8A-46F0-860B-C446D21CA03B}"/>
    <dgm:cxn modelId="{28F89188-E107-4A4F-9C75-D3D6A7F2F2D8}" srcId="{C10417B2-392E-46C0-A808-1C343EB29777}" destId="{13947E4D-D243-455F-A484-7E6ED83D0CBE}" srcOrd="0" destOrd="0" parTransId="{4C350E7D-EF04-49E3-A50F-064661051762}" sibTransId="{738F5535-A3B4-4390-8864-2EECC77FC7E0}"/>
    <dgm:cxn modelId="{A0B39A88-0F24-4499-903C-7DDE4F4295BF}" type="presOf" srcId="{F9351D3C-4C6C-46E3-A655-B4795B4CE528}" destId="{2FEDD46E-967E-4336-87BE-BAA2C607626E}" srcOrd="1" destOrd="0" presId="urn:microsoft.com/office/officeart/2008/layout/HorizontalMultiLevelHierarchy"/>
    <dgm:cxn modelId="{AE4092A7-A8CD-4694-AFCB-CCD87DA18275}" srcId="{91D77AC0-254C-4278-A152-E6D14EFD7517}" destId="{52E35ED9-181F-49CD-9919-F6DE3C3E96FE}" srcOrd="2" destOrd="0" parTransId="{F9351D3C-4C6C-46E3-A655-B4795B4CE528}" sibTransId="{4C1F2344-6195-46CA-877C-1D41A1C146C8}"/>
    <dgm:cxn modelId="{329A52A9-6726-4CDE-B618-86D3DD32153A}" srcId="{52E35ED9-181F-49CD-9919-F6DE3C3E96FE}" destId="{E8CF6C22-22CF-47CA-87B6-B03E0537371D}" srcOrd="0" destOrd="0" parTransId="{0BB03026-F1B6-4D70-904D-561565CD32F0}" sibTransId="{33577952-9257-410B-A398-8DC00BC384AB}"/>
    <dgm:cxn modelId="{B7D35BB6-4035-4A8D-B5FE-1D7C3304AA50}" type="presOf" srcId="{C10417B2-392E-46C0-A808-1C343EB29777}" destId="{460B992C-7A67-4437-B4A7-F9B07415A7E4}" srcOrd="0" destOrd="0" presId="urn:microsoft.com/office/officeart/2008/layout/HorizontalMultiLevelHierarchy"/>
    <dgm:cxn modelId="{6AA161B6-05D9-4440-A6BE-B08AEE3C147E}" type="presOf" srcId="{F3DD4307-FCAC-46F4-9280-FF03D54B9453}" destId="{D7F85C0E-DD51-4CBE-B255-1B1C98FA75DE}" srcOrd="1" destOrd="0" presId="urn:microsoft.com/office/officeart/2008/layout/HorizontalMultiLevelHierarchy"/>
    <dgm:cxn modelId="{0C303ABA-BB7D-4D32-8D66-44861E48BF5E}" type="presOf" srcId="{86CAD433-8254-412B-AD0B-6489DE68E342}" destId="{77B99F64-13DC-42D8-AAF9-63BCBFEAD3F4}" srcOrd="0" destOrd="0" presId="urn:microsoft.com/office/officeart/2008/layout/HorizontalMultiLevelHierarchy"/>
    <dgm:cxn modelId="{EB52AFBC-8B46-4EEB-AA27-107B76CF803A}" type="presOf" srcId="{4C350E7D-EF04-49E3-A50F-064661051762}" destId="{2853232E-FBF9-4558-A150-9D181BD6AE05}" srcOrd="1" destOrd="0" presId="urn:microsoft.com/office/officeart/2008/layout/HorizontalMultiLevelHierarchy"/>
    <dgm:cxn modelId="{B41992C5-9663-4D2F-9F11-925D5436C3DC}" type="presOf" srcId="{9C6DEB4D-21EA-4427-ABB6-0D3244EC3423}" destId="{EA63B28C-214F-437F-B16B-B2AAC8D26424}" srcOrd="0" destOrd="0" presId="urn:microsoft.com/office/officeart/2008/layout/HorizontalMultiLevelHierarchy"/>
    <dgm:cxn modelId="{334782CE-C541-4607-A8EC-7BB18773EEED}" srcId="{52E35ED9-181F-49CD-9919-F6DE3C3E96FE}" destId="{9C6DEB4D-21EA-4427-ABB6-0D3244EC3423}" srcOrd="1" destOrd="0" parTransId="{4C52CCA7-13DB-48F3-AF5B-11984BB58083}" sibTransId="{8B356E23-E8A7-40CB-9FDC-E612F89FD5AA}"/>
    <dgm:cxn modelId="{216DDACF-432E-4266-99D9-81E948DCD0FE}" type="presOf" srcId="{86CAD433-8254-412B-AD0B-6489DE68E342}" destId="{0518EC5C-440D-4EE7-BED3-6D911D952EA9}" srcOrd="1" destOrd="0" presId="urn:microsoft.com/office/officeart/2008/layout/HorizontalMultiLevelHierarchy"/>
    <dgm:cxn modelId="{8062AED0-FA0D-4019-8CC3-6C013BA2D239}" srcId="{C10417B2-392E-46C0-A808-1C343EB29777}" destId="{0A5A922E-E537-47B8-AC2C-B5A061D84F81}" srcOrd="1" destOrd="0" parTransId="{7B239FEE-9408-452B-9628-3DBFB8DDB190}" sibTransId="{B55118FE-61ED-4D93-B33D-5406157BAB45}"/>
    <dgm:cxn modelId="{75C803D6-A9A5-4557-961F-ED1FC4F5BE9F}" type="presOf" srcId="{443834AA-6D29-4745-A123-F400108EAB81}" destId="{4CE09210-19E5-46A7-8371-C28779443ECD}" srcOrd="0" destOrd="0" presId="urn:microsoft.com/office/officeart/2008/layout/HorizontalMultiLevelHierarchy"/>
    <dgm:cxn modelId="{02403ADA-F0D9-4512-81A3-D54FC98C8807}" type="presOf" srcId="{F9351D3C-4C6C-46E3-A655-B4795B4CE528}" destId="{C9307FD2-7868-48CA-A37E-0D3F28256A62}" srcOrd="0" destOrd="0" presId="urn:microsoft.com/office/officeart/2008/layout/HorizontalMultiLevelHierarchy"/>
    <dgm:cxn modelId="{11DF18DF-3D00-4AFC-A6B9-FE5DCFD82F9B}" srcId="{87691676-D654-4ACF-91F1-ED4AD54A8877}" destId="{5C2DD833-C7B9-41F8-A7AC-F80D953DAC61}" srcOrd="0" destOrd="0" parTransId="{17520E40-E4B1-4A7C-A8FB-14FBDCC01C91}" sibTransId="{C44894B5-C204-4C91-869C-2AE7F0D993CB}"/>
    <dgm:cxn modelId="{43A596E3-91C8-4D8E-ABDF-901E76503E05}" type="presOf" srcId="{0BB03026-F1B6-4D70-904D-561565CD32F0}" destId="{F7D1E784-352E-4FA3-9FAF-6E1C7A9DC09A}" srcOrd="0" destOrd="0" presId="urn:microsoft.com/office/officeart/2008/layout/HorizontalMultiLevelHierarchy"/>
    <dgm:cxn modelId="{AF6A56E5-3326-4CAA-9309-DCB08AF9B3AD}" type="presOf" srcId="{13947E4D-D243-455F-A484-7E6ED83D0CBE}" destId="{BAE1FE68-D4F5-462E-B917-A0791CA1C8E0}" srcOrd="0" destOrd="0" presId="urn:microsoft.com/office/officeart/2008/layout/HorizontalMultiLevelHierarchy"/>
    <dgm:cxn modelId="{0E13A4E6-E7D9-4419-8E82-7C5AAD65C291}" type="presOf" srcId="{7B239FEE-9408-452B-9628-3DBFB8DDB190}" destId="{F5D9D30E-89A8-4477-8D8D-825E8B1D0948}" srcOrd="0" destOrd="0" presId="urn:microsoft.com/office/officeart/2008/layout/HorizontalMultiLevelHierarchy"/>
    <dgm:cxn modelId="{54C6E9F2-FF1B-428C-B4E1-C2EF5E1FCFC1}" type="presOf" srcId="{4C52CCA7-13DB-48F3-AF5B-11984BB58083}" destId="{B5EC24D1-E4D4-4DF4-AB7D-1D52909193E1}" srcOrd="1" destOrd="0" presId="urn:microsoft.com/office/officeart/2008/layout/HorizontalMultiLevelHierarchy"/>
    <dgm:cxn modelId="{58DE70F3-97FB-4AE4-837A-7EAC25B4DA9B}" type="presOf" srcId="{75B007C9-A298-49A3-88B6-3C2E2B6CE1F1}" destId="{0991FADE-9404-401A-9F6C-AEC5AC263BFD}" srcOrd="0" destOrd="0" presId="urn:microsoft.com/office/officeart/2008/layout/HorizontalMultiLevelHierarchy"/>
    <dgm:cxn modelId="{72FBC5F3-5A5E-4894-BDAF-53E790BEE3F5}" srcId="{87691676-D654-4ACF-91F1-ED4AD54A8877}" destId="{443834AA-6D29-4745-A123-F400108EAB81}" srcOrd="1" destOrd="0" parTransId="{86CAD433-8254-412B-AD0B-6489DE68E342}" sibTransId="{94143872-F6D1-4606-A272-762939081EF1}"/>
    <dgm:cxn modelId="{D2D7B8F7-00FB-44B1-8FDC-2D4EA991D138}" type="presOf" srcId="{5C2DD833-C7B9-41F8-A7AC-F80D953DAC61}" destId="{E39B426B-D22F-4F12-A862-11CD7DA6C6E8}" srcOrd="0" destOrd="0" presId="urn:microsoft.com/office/officeart/2008/layout/HorizontalMultiLevelHierarchy"/>
    <dgm:cxn modelId="{393C91F9-C91E-449D-B7F8-C106552AD661}" type="presOf" srcId="{87691676-D654-4ACF-91F1-ED4AD54A8877}" destId="{B1315F8E-253D-4079-8B84-D323E3AE6C79}" srcOrd="0" destOrd="0" presId="urn:microsoft.com/office/officeart/2008/layout/HorizontalMultiLevelHierarchy"/>
    <dgm:cxn modelId="{229A2C4D-F54A-4006-8B56-65F45A358731}" type="presParOf" srcId="{0991FADE-9404-401A-9F6C-AEC5AC263BFD}" destId="{BDFECCE9-1320-4317-ACE6-CD1A3FF3FAA4}" srcOrd="0" destOrd="0" presId="urn:microsoft.com/office/officeart/2008/layout/HorizontalMultiLevelHierarchy"/>
    <dgm:cxn modelId="{BCAFDC23-BA20-4C8B-84A3-6AD292299BC3}" type="presParOf" srcId="{BDFECCE9-1320-4317-ACE6-CD1A3FF3FAA4}" destId="{7C77E429-CA29-4CA6-AB12-C5B6801778EF}" srcOrd="0" destOrd="0" presId="urn:microsoft.com/office/officeart/2008/layout/HorizontalMultiLevelHierarchy"/>
    <dgm:cxn modelId="{BC8025BB-1D9B-4559-A702-972577C5C1E7}" type="presParOf" srcId="{BDFECCE9-1320-4317-ACE6-CD1A3FF3FAA4}" destId="{AC16AA17-6DDF-4942-B030-AB225B275453}" srcOrd="1" destOrd="0" presId="urn:microsoft.com/office/officeart/2008/layout/HorizontalMultiLevelHierarchy"/>
    <dgm:cxn modelId="{DB263393-AE5E-4D9E-954D-7334AF3E157C}" type="presParOf" srcId="{AC16AA17-6DDF-4942-B030-AB225B275453}" destId="{1E5AEBC9-650A-4781-8EF9-0FE0293F6738}" srcOrd="0" destOrd="0" presId="urn:microsoft.com/office/officeart/2008/layout/HorizontalMultiLevelHierarchy"/>
    <dgm:cxn modelId="{CB6756A4-E046-4524-BB2F-6F757070A48C}" type="presParOf" srcId="{1E5AEBC9-650A-4781-8EF9-0FE0293F6738}" destId="{427A108E-FBEA-4CEF-B36A-2B6451C722A5}" srcOrd="0" destOrd="0" presId="urn:microsoft.com/office/officeart/2008/layout/HorizontalMultiLevelHierarchy"/>
    <dgm:cxn modelId="{F4E72341-985B-4D99-9DB5-77ECEBAC3D55}" type="presParOf" srcId="{AC16AA17-6DDF-4942-B030-AB225B275453}" destId="{E20E2095-AB08-4CBD-80B9-4E84FDD11723}" srcOrd="1" destOrd="0" presId="urn:microsoft.com/office/officeart/2008/layout/HorizontalMultiLevelHierarchy"/>
    <dgm:cxn modelId="{26AF35F9-5584-4DC8-86C1-34502418DA6E}" type="presParOf" srcId="{E20E2095-AB08-4CBD-80B9-4E84FDD11723}" destId="{B1315F8E-253D-4079-8B84-D323E3AE6C79}" srcOrd="0" destOrd="0" presId="urn:microsoft.com/office/officeart/2008/layout/HorizontalMultiLevelHierarchy"/>
    <dgm:cxn modelId="{2C63A577-B734-4D89-9AA3-4B00C0735F4D}" type="presParOf" srcId="{E20E2095-AB08-4CBD-80B9-4E84FDD11723}" destId="{4FB02134-D1DE-4ECD-80F9-B4D1A5375985}" srcOrd="1" destOrd="0" presId="urn:microsoft.com/office/officeart/2008/layout/HorizontalMultiLevelHierarchy"/>
    <dgm:cxn modelId="{0770EA99-4D8D-4C1F-B278-ED99E3AD8223}" type="presParOf" srcId="{4FB02134-D1DE-4ECD-80F9-B4D1A5375985}" destId="{2E219829-7A69-400E-9DF8-7FBF6BEE087B}" srcOrd="0" destOrd="0" presId="urn:microsoft.com/office/officeart/2008/layout/HorizontalMultiLevelHierarchy"/>
    <dgm:cxn modelId="{3AC34E31-1D6A-4776-B8D8-C11E60044671}" type="presParOf" srcId="{2E219829-7A69-400E-9DF8-7FBF6BEE087B}" destId="{09881FA6-5562-4DCA-A0EC-3A70F3FD56AD}" srcOrd="0" destOrd="0" presId="urn:microsoft.com/office/officeart/2008/layout/HorizontalMultiLevelHierarchy"/>
    <dgm:cxn modelId="{1F67FDD8-0BF1-49D7-9B29-D4EF8D89C3F1}" type="presParOf" srcId="{4FB02134-D1DE-4ECD-80F9-B4D1A5375985}" destId="{AC44EDE5-ADE0-4092-B81B-0414955C0E99}" srcOrd="1" destOrd="0" presId="urn:microsoft.com/office/officeart/2008/layout/HorizontalMultiLevelHierarchy"/>
    <dgm:cxn modelId="{B2CFAE89-8936-4A0B-9A92-495E45DAEB04}" type="presParOf" srcId="{AC44EDE5-ADE0-4092-B81B-0414955C0E99}" destId="{E39B426B-D22F-4F12-A862-11CD7DA6C6E8}" srcOrd="0" destOrd="0" presId="urn:microsoft.com/office/officeart/2008/layout/HorizontalMultiLevelHierarchy"/>
    <dgm:cxn modelId="{8DAEDF2B-2AD5-4ABE-AD68-3BDF530F7168}" type="presParOf" srcId="{AC44EDE5-ADE0-4092-B81B-0414955C0E99}" destId="{8E74CBBF-24FC-4203-A726-CB3B935C87F9}" srcOrd="1" destOrd="0" presId="urn:microsoft.com/office/officeart/2008/layout/HorizontalMultiLevelHierarchy"/>
    <dgm:cxn modelId="{90B70C50-5D47-4F77-B215-B33C25C50659}" type="presParOf" srcId="{4FB02134-D1DE-4ECD-80F9-B4D1A5375985}" destId="{77B99F64-13DC-42D8-AAF9-63BCBFEAD3F4}" srcOrd="2" destOrd="0" presId="urn:microsoft.com/office/officeart/2008/layout/HorizontalMultiLevelHierarchy"/>
    <dgm:cxn modelId="{6526B45E-264F-412F-9151-E7FB78EDC25E}" type="presParOf" srcId="{77B99F64-13DC-42D8-AAF9-63BCBFEAD3F4}" destId="{0518EC5C-440D-4EE7-BED3-6D911D952EA9}" srcOrd="0" destOrd="0" presId="urn:microsoft.com/office/officeart/2008/layout/HorizontalMultiLevelHierarchy"/>
    <dgm:cxn modelId="{69A5B7C6-10E0-4498-99E4-5CA4898222EC}" type="presParOf" srcId="{4FB02134-D1DE-4ECD-80F9-B4D1A5375985}" destId="{8B5B1366-C7BF-4BE3-84A6-A6D914F7BC63}" srcOrd="3" destOrd="0" presId="urn:microsoft.com/office/officeart/2008/layout/HorizontalMultiLevelHierarchy"/>
    <dgm:cxn modelId="{1EE6CA6B-F0D5-4F63-AE14-46CAC23CD27F}" type="presParOf" srcId="{8B5B1366-C7BF-4BE3-84A6-A6D914F7BC63}" destId="{4CE09210-19E5-46A7-8371-C28779443ECD}" srcOrd="0" destOrd="0" presId="urn:microsoft.com/office/officeart/2008/layout/HorizontalMultiLevelHierarchy"/>
    <dgm:cxn modelId="{2706A40D-0370-418D-9E20-DA10699433DC}" type="presParOf" srcId="{8B5B1366-C7BF-4BE3-84A6-A6D914F7BC63}" destId="{2A4181B7-C1F9-43E0-A56C-21B218FDC1B9}" srcOrd="1" destOrd="0" presId="urn:microsoft.com/office/officeart/2008/layout/HorizontalMultiLevelHierarchy"/>
    <dgm:cxn modelId="{25E31592-DF55-4CA2-B9C4-4A0EA97301DE}" type="presParOf" srcId="{AC16AA17-6DDF-4942-B030-AB225B275453}" destId="{997EB0EB-7423-4314-B86C-6874C0897F47}" srcOrd="2" destOrd="0" presId="urn:microsoft.com/office/officeart/2008/layout/HorizontalMultiLevelHierarchy"/>
    <dgm:cxn modelId="{9A300A82-39B0-4B24-9739-1280F9BFE40B}" type="presParOf" srcId="{997EB0EB-7423-4314-B86C-6874C0897F47}" destId="{D7F85C0E-DD51-4CBE-B255-1B1C98FA75DE}" srcOrd="0" destOrd="0" presId="urn:microsoft.com/office/officeart/2008/layout/HorizontalMultiLevelHierarchy"/>
    <dgm:cxn modelId="{37CB67B3-6D0D-4DBF-B623-E11E3DF0F3CC}" type="presParOf" srcId="{AC16AA17-6DDF-4942-B030-AB225B275453}" destId="{3A41D6E9-B3BD-4DB4-B892-FBFD1C2ADC46}" srcOrd="3" destOrd="0" presId="urn:microsoft.com/office/officeart/2008/layout/HorizontalMultiLevelHierarchy"/>
    <dgm:cxn modelId="{AAD238A2-43F0-47D7-BC50-5975BE6540D2}" type="presParOf" srcId="{3A41D6E9-B3BD-4DB4-B892-FBFD1C2ADC46}" destId="{460B992C-7A67-4437-B4A7-F9B07415A7E4}" srcOrd="0" destOrd="0" presId="urn:microsoft.com/office/officeart/2008/layout/HorizontalMultiLevelHierarchy"/>
    <dgm:cxn modelId="{0A00F844-17D1-4530-A262-979DF1A70AF8}" type="presParOf" srcId="{3A41D6E9-B3BD-4DB4-B892-FBFD1C2ADC46}" destId="{15875D0C-76CE-4F9D-A89E-23E3606C58DB}" srcOrd="1" destOrd="0" presId="urn:microsoft.com/office/officeart/2008/layout/HorizontalMultiLevelHierarchy"/>
    <dgm:cxn modelId="{076FEF1D-E6EA-4FB9-A351-8EC812D80E4C}" type="presParOf" srcId="{15875D0C-76CE-4F9D-A89E-23E3606C58DB}" destId="{F0ADB063-34C0-4108-A5D8-3F334B82C463}" srcOrd="0" destOrd="0" presId="urn:microsoft.com/office/officeart/2008/layout/HorizontalMultiLevelHierarchy"/>
    <dgm:cxn modelId="{513D7FCF-BB46-4F69-8BAF-50640ECB1810}" type="presParOf" srcId="{F0ADB063-34C0-4108-A5D8-3F334B82C463}" destId="{2853232E-FBF9-4558-A150-9D181BD6AE05}" srcOrd="0" destOrd="0" presId="urn:microsoft.com/office/officeart/2008/layout/HorizontalMultiLevelHierarchy"/>
    <dgm:cxn modelId="{0E609603-B2DA-4846-9288-1E17AFBF119B}" type="presParOf" srcId="{15875D0C-76CE-4F9D-A89E-23E3606C58DB}" destId="{68467336-541C-47ED-8210-CBBDD60DB856}" srcOrd="1" destOrd="0" presId="urn:microsoft.com/office/officeart/2008/layout/HorizontalMultiLevelHierarchy"/>
    <dgm:cxn modelId="{E90250AD-B1C0-41AD-8EAE-C5F10A14A816}" type="presParOf" srcId="{68467336-541C-47ED-8210-CBBDD60DB856}" destId="{BAE1FE68-D4F5-462E-B917-A0791CA1C8E0}" srcOrd="0" destOrd="0" presId="urn:microsoft.com/office/officeart/2008/layout/HorizontalMultiLevelHierarchy"/>
    <dgm:cxn modelId="{1ED56459-BF11-42E1-8CCA-7080A4F0616F}" type="presParOf" srcId="{68467336-541C-47ED-8210-CBBDD60DB856}" destId="{1F52694D-52D2-4114-BCDE-FAF89829A8A0}" srcOrd="1" destOrd="0" presId="urn:microsoft.com/office/officeart/2008/layout/HorizontalMultiLevelHierarchy"/>
    <dgm:cxn modelId="{EF8A2929-0A98-45B3-AFA9-F7C4715D37CB}" type="presParOf" srcId="{15875D0C-76CE-4F9D-A89E-23E3606C58DB}" destId="{F5D9D30E-89A8-4477-8D8D-825E8B1D0948}" srcOrd="2" destOrd="0" presId="urn:microsoft.com/office/officeart/2008/layout/HorizontalMultiLevelHierarchy"/>
    <dgm:cxn modelId="{D7F01A32-2142-4A4A-BF8B-2922DD18FCC9}" type="presParOf" srcId="{F5D9D30E-89A8-4477-8D8D-825E8B1D0948}" destId="{0544F8D8-AF40-48D9-9F05-3FD80D3C5789}" srcOrd="0" destOrd="0" presId="urn:microsoft.com/office/officeart/2008/layout/HorizontalMultiLevelHierarchy"/>
    <dgm:cxn modelId="{38C54137-8702-4BF2-9571-250FE438CE02}" type="presParOf" srcId="{15875D0C-76CE-4F9D-A89E-23E3606C58DB}" destId="{F6F2975C-75B8-43AE-A09B-58FD0565E925}" srcOrd="3" destOrd="0" presId="urn:microsoft.com/office/officeart/2008/layout/HorizontalMultiLevelHierarchy"/>
    <dgm:cxn modelId="{5A56C75B-38C8-4B4D-8687-41F0F4B0C859}" type="presParOf" srcId="{F6F2975C-75B8-43AE-A09B-58FD0565E925}" destId="{F97C8C9C-429C-4D8A-9DA6-45B39621C3EF}" srcOrd="0" destOrd="0" presId="urn:microsoft.com/office/officeart/2008/layout/HorizontalMultiLevelHierarchy"/>
    <dgm:cxn modelId="{A80C2062-CF12-4902-89F9-1BFD851FE751}" type="presParOf" srcId="{F6F2975C-75B8-43AE-A09B-58FD0565E925}" destId="{46872F1D-0055-43D3-AEFD-67A9F521D7F4}" srcOrd="1" destOrd="0" presId="urn:microsoft.com/office/officeart/2008/layout/HorizontalMultiLevelHierarchy"/>
    <dgm:cxn modelId="{80292599-C399-4FD6-9A3A-44034909DDBA}" type="presParOf" srcId="{AC16AA17-6DDF-4942-B030-AB225B275453}" destId="{C9307FD2-7868-48CA-A37E-0D3F28256A62}" srcOrd="4" destOrd="0" presId="urn:microsoft.com/office/officeart/2008/layout/HorizontalMultiLevelHierarchy"/>
    <dgm:cxn modelId="{19935750-177F-49A4-913E-52E858DD2681}" type="presParOf" srcId="{C9307FD2-7868-48CA-A37E-0D3F28256A62}" destId="{2FEDD46E-967E-4336-87BE-BAA2C607626E}" srcOrd="0" destOrd="0" presId="urn:microsoft.com/office/officeart/2008/layout/HorizontalMultiLevelHierarchy"/>
    <dgm:cxn modelId="{9B152B15-FCB1-4AEC-B5C1-0A33DC6183EB}" type="presParOf" srcId="{AC16AA17-6DDF-4942-B030-AB225B275453}" destId="{F0F7E9EC-4997-4C46-BAF4-D47218817E6E}" srcOrd="5" destOrd="0" presId="urn:microsoft.com/office/officeart/2008/layout/HorizontalMultiLevelHierarchy"/>
    <dgm:cxn modelId="{754963B4-152C-4C3F-9FF9-59FC2B31A34D}" type="presParOf" srcId="{F0F7E9EC-4997-4C46-BAF4-D47218817E6E}" destId="{F5373C03-AABA-4CFD-8431-C2445192ED58}" srcOrd="0" destOrd="0" presId="urn:microsoft.com/office/officeart/2008/layout/HorizontalMultiLevelHierarchy"/>
    <dgm:cxn modelId="{C6C66474-2B15-4C0A-A89C-D98D2C7775AA}" type="presParOf" srcId="{F0F7E9EC-4997-4C46-BAF4-D47218817E6E}" destId="{3E108465-40F9-455C-898E-71E5A7A571E1}" srcOrd="1" destOrd="0" presId="urn:microsoft.com/office/officeart/2008/layout/HorizontalMultiLevelHierarchy"/>
    <dgm:cxn modelId="{0BB5C14F-4285-4976-A764-AB5D0CD74A8C}" type="presParOf" srcId="{3E108465-40F9-455C-898E-71E5A7A571E1}" destId="{F7D1E784-352E-4FA3-9FAF-6E1C7A9DC09A}" srcOrd="0" destOrd="0" presId="urn:microsoft.com/office/officeart/2008/layout/HorizontalMultiLevelHierarchy"/>
    <dgm:cxn modelId="{951F13BD-E242-4089-97C2-A767838A8F04}" type="presParOf" srcId="{F7D1E784-352E-4FA3-9FAF-6E1C7A9DC09A}" destId="{EA5086C7-FDCF-4B9B-9E1E-4781FA802C7B}" srcOrd="0" destOrd="0" presId="urn:microsoft.com/office/officeart/2008/layout/HorizontalMultiLevelHierarchy"/>
    <dgm:cxn modelId="{02F7ECA9-EBD1-47B8-9335-B97A6DEC4CD8}" type="presParOf" srcId="{3E108465-40F9-455C-898E-71E5A7A571E1}" destId="{FEA0CF43-BAA2-4D2C-AD3D-2C837AB98269}" srcOrd="1" destOrd="0" presId="urn:microsoft.com/office/officeart/2008/layout/HorizontalMultiLevelHierarchy"/>
    <dgm:cxn modelId="{EBBD50E4-ACB1-4829-BD6B-75C323EBA25E}" type="presParOf" srcId="{FEA0CF43-BAA2-4D2C-AD3D-2C837AB98269}" destId="{A6811B44-6061-446E-8A7E-ED2372BB03AA}" srcOrd="0" destOrd="0" presId="urn:microsoft.com/office/officeart/2008/layout/HorizontalMultiLevelHierarchy"/>
    <dgm:cxn modelId="{F5CF509E-1ED5-460F-987F-C59548F975EC}" type="presParOf" srcId="{FEA0CF43-BAA2-4D2C-AD3D-2C837AB98269}" destId="{35669925-BF25-4F89-9F0D-458686CFE09B}" srcOrd="1" destOrd="0" presId="urn:microsoft.com/office/officeart/2008/layout/HorizontalMultiLevelHierarchy"/>
    <dgm:cxn modelId="{A86BD1A2-18BB-493C-BE28-1C28D1A24423}" type="presParOf" srcId="{3E108465-40F9-455C-898E-71E5A7A571E1}" destId="{CA1796C4-2B17-444A-9ECE-3A0F77B05BB6}" srcOrd="2" destOrd="0" presId="urn:microsoft.com/office/officeart/2008/layout/HorizontalMultiLevelHierarchy"/>
    <dgm:cxn modelId="{F9E86D18-BD12-483C-89E4-8AF7A6EBD8D6}" type="presParOf" srcId="{CA1796C4-2B17-444A-9ECE-3A0F77B05BB6}" destId="{B5EC24D1-E4D4-4DF4-AB7D-1D52909193E1}" srcOrd="0" destOrd="0" presId="urn:microsoft.com/office/officeart/2008/layout/HorizontalMultiLevelHierarchy"/>
    <dgm:cxn modelId="{7076416E-B2FD-4243-A3C5-7C7ED683DD52}" type="presParOf" srcId="{3E108465-40F9-455C-898E-71E5A7A571E1}" destId="{FA83A6EC-5369-4419-9BA6-F297A494F3AC}" srcOrd="3" destOrd="0" presId="urn:microsoft.com/office/officeart/2008/layout/HorizontalMultiLevelHierarchy"/>
    <dgm:cxn modelId="{8E8E4456-6F94-4B01-8020-5EECBB448E33}" type="presParOf" srcId="{FA83A6EC-5369-4419-9BA6-F297A494F3AC}" destId="{EA63B28C-214F-437F-B16B-B2AAC8D26424}" srcOrd="0" destOrd="0" presId="urn:microsoft.com/office/officeart/2008/layout/HorizontalMultiLevelHierarchy"/>
    <dgm:cxn modelId="{5C1C609F-433B-485A-94FD-AA2C27C2F5F0}" type="presParOf" srcId="{FA83A6EC-5369-4419-9BA6-F297A494F3AC}" destId="{4083251C-DAEB-46CB-AE5B-87C642B7FC7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796C4-2B17-444A-9ECE-3A0F77B05BB6}">
      <dsp:nvSpPr>
        <dsp:cNvPr id="0" name=""/>
        <dsp:cNvSpPr/>
      </dsp:nvSpPr>
      <dsp:spPr>
        <a:xfrm>
          <a:off x="3915580" y="3250267"/>
          <a:ext cx="347804" cy="331368"/>
        </a:xfrm>
        <a:custGeom>
          <a:avLst/>
          <a:gdLst/>
          <a:ahLst/>
          <a:cxnLst/>
          <a:rect l="0" t="0" r="0" b="0"/>
          <a:pathLst>
            <a:path>
              <a:moveTo>
                <a:pt x="0" y="0"/>
              </a:moveTo>
              <a:lnTo>
                <a:pt x="173902" y="0"/>
              </a:lnTo>
              <a:lnTo>
                <a:pt x="173902" y="331368"/>
              </a:lnTo>
              <a:lnTo>
                <a:pt x="347804" y="3313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3403942"/>
        <a:ext cx="24019" cy="24019"/>
      </dsp:txXfrm>
    </dsp:sp>
    <dsp:sp modelId="{F7D1E784-352E-4FA3-9FAF-6E1C7A9DC09A}">
      <dsp:nvSpPr>
        <dsp:cNvPr id="0" name=""/>
        <dsp:cNvSpPr/>
      </dsp:nvSpPr>
      <dsp:spPr>
        <a:xfrm>
          <a:off x="3915580" y="2918898"/>
          <a:ext cx="347804" cy="331368"/>
        </a:xfrm>
        <a:custGeom>
          <a:avLst/>
          <a:gdLst/>
          <a:ahLst/>
          <a:cxnLst/>
          <a:rect l="0" t="0" r="0" b="0"/>
          <a:pathLst>
            <a:path>
              <a:moveTo>
                <a:pt x="0" y="331368"/>
              </a:moveTo>
              <a:lnTo>
                <a:pt x="173902" y="331368"/>
              </a:lnTo>
              <a:lnTo>
                <a:pt x="173902" y="0"/>
              </a:lnTo>
              <a:lnTo>
                <a:pt x="34780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3072573"/>
        <a:ext cx="24019" cy="24019"/>
      </dsp:txXfrm>
    </dsp:sp>
    <dsp:sp modelId="{C9307FD2-7868-48CA-A37E-0D3F28256A62}">
      <dsp:nvSpPr>
        <dsp:cNvPr id="0" name=""/>
        <dsp:cNvSpPr/>
      </dsp:nvSpPr>
      <dsp:spPr>
        <a:xfrm>
          <a:off x="1423929" y="1924791"/>
          <a:ext cx="752626" cy="1325475"/>
        </a:xfrm>
        <a:custGeom>
          <a:avLst/>
          <a:gdLst/>
          <a:ahLst/>
          <a:cxnLst/>
          <a:rect l="0" t="0" r="0" b="0"/>
          <a:pathLst>
            <a:path>
              <a:moveTo>
                <a:pt x="0" y="0"/>
              </a:moveTo>
              <a:lnTo>
                <a:pt x="376313" y="0"/>
              </a:lnTo>
              <a:lnTo>
                <a:pt x="376313" y="1325475"/>
              </a:lnTo>
              <a:lnTo>
                <a:pt x="752626" y="132547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1762136" y="2549423"/>
        <a:ext cx="76212" cy="76212"/>
      </dsp:txXfrm>
    </dsp:sp>
    <dsp:sp modelId="{F5D9D30E-89A8-4477-8D8D-825E8B1D0948}">
      <dsp:nvSpPr>
        <dsp:cNvPr id="0" name=""/>
        <dsp:cNvSpPr/>
      </dsp:nvSpPr>
      <dsp:spPr>
        <a:xfrm>
          <a:off x="3915580" y="1924791"/>
          <a:ext cx="347804" cy="331368"/>
        </a:xfrm>
        <a:custGeom>
          <a:avLst/>
          <a:gdLst/>
          <a:ahLst/>
          <a:cxnLst/>
          <a:rect l="0" t="0" r="0" b="0"/>
          <a:pathLst>
            <a:path>
              <a:moveTo>
                <a:pt x="0" y="0"/>
              </a:moveTo>
              <a:lnTo>
                <a:pt x="173902" y="0"/>
              </a:lnTo>
              <a:lnTo>
                <a:pt x="173902" y="331368"/>
              </a:lnTo>
              <a:lnTo>
                <a:pt x="347804" y="3313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2078466"/>
        <a:ext cx="24019" cy="24019"/>
      </dsp:txXfrm>
    </dsp:sp>
    <dsp:sp modelId="{F0ADB063-34C0-4108-A5D8-3F334B82C463}">
      <dsp:nvSpPr>
        <dsp:cNvPr id="0" name=""/>
        <dsp:cNvSpPr/>
      </dsp:nvSpPr>
      <dsp:spPr>
        <a:xfrm>
          <a:off x="3915580" y="1593422"/>
          <a:ext cx="347804" cy="331368"/>
        </a:xfrm>
        <a:custGeom>
          <a:avLst/>
          <a:gdLst/>
          <a:ahLst/>
          <a:cxnLst/>
          <a:rect l="0" t="0" r="0" b="0"/>
          <a:pathLst>
            <a:path>
              <a:moveTo>
                <a:pt x="0" y="331368"/>
              </a:moveTo>
              <a:lnTo>
                <a:pt x="173902" y="331368"/>
              </a:lnTo>
              <a:lnTo>
                <a:pt x="173902" y="0"/>
              </a:lnTo>
              <a:lnTo>
                <a:pt x="34780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1747097"/>
        <a:ext cx="24019" cy="24019"/>
      </dsp:txXfrm>
    </dsp:sp>
    <dsp:sp modelId="{997EB0EB-7423-4314-B86C-6874C0897F47}">
      <dsp:nvSpPr>
        <dsp:cNvPr id="0" name=""/>
        <dsp:cNvSpPr/>
      </dsp:nvSpPr>
      <dsp:spPr>
        <a:xfrm>
          <a:off x="1423929" y="1879071"/>
          <a:ext cx="752626" cy="91440"/>
        </a:xfrm>
        <a:custGeom>
          <a:avLst/>
          <a:gdLst/>
          <a:ahLst/>
          <a:cxnLst/>
          <a:rect l="0" t="0" r="0" b="0"/>
          <a:pathLst>
            <a:path>
              <a:moveTo>
                <a:pt x="0" y="45720"/>
              </a:moveTo>
              <a:lnTo>
                <a:pt x="752626"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1781427" y="1905975"/>
        <a:ext cx="37631" cy="37631"/>
      </dsp:txXfrm>
    </dsp:sp>
    <dsp:sp modelId="{77B99F64-13DC-42D8-AAF9-63BCBFEAD3F4}">
      <dsp:nvSpPr>
        <dsp:cNvPr id="0" name=""/>
        <dsp:cNvSpPr/>
      </dsp:nvSpPr>
      <dsp:spPr>
        <a:xfrm>
          <a:off x="3915580" y="599315"/>
          <a:ext cx="347804" cy="331368"/>
        </a:xfrm>
        <a:custGeom>
          <a:avLst/>
          <a:gdLst/>
          <a:ahLst/>
          <a:cxnLst/>
          <a:rect l="0" t="0" r="0" b="0"/>
          <a:pathLst>
            <a:path>
              <a:moveTo>
                <a:pt x="0" y="0"/>
              </a:moveTo>
              <a:lnTo>
                <a:pt x="173902" y="0"/>
              </a:lnTo>
              <a:lnTo>
                <a:pt x="173902" y="331368"/>
              </a:lnTo>
              <a:lnTo>
                <a:pt x="347804" y="3313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752990"/>
        <a:ext cx="24019" cy="24019"/>
      </dsp:txXfrm>
    </dsp:sp>
    <dsp:sp modelId="{2E219829-7A69-400E-9DF8-7FBF6BEE087B}">
      <dsp:nvSpPr>
        <dsp:cNvPr id="0" name=""/>
        <dsp:cNvSpPr/>
      </dsp:nvSpPr>
      <dsp:spPr>
        <a:xfrm>
          <a:off x="3915580" y="267946"/>
          <a:ext cx="347804" cy="331368"/>
        </a:xfrm>
        <a:custGeom>
          <a:avLst/>
          <a:gdLst/>
          <a:ahLst/>
          <a:cxnLst/>
          <a:rect l="0" t="0" r="0" b="0"/>
          <a:pathLst>
            <a:path>
              <a:moveTo>
                <a:pt x="0" y="331368"/>
              </a:moveTo>
              <a:lnTo>
                <a:pt x="173902" y="331368"/>
              </a:lnTo>
              <a:lnTo>
                <a:pt x="173902" y="0"/>
              </a:lnTo>
              <a:lnTo>
                <a:pt x="34780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4077472" y="421621"/>
        <a:ext cx="24019" cy="24019"/>
      </dsp:txXfrm>
    </dsp:sp>
    <dsp:sp modelId="{1E5AEBC9-650A-4781-8EF9-0FE0293F6738}">
      <dsp:nvSpPr>
        <dsp:cNvPr id="0" name=""/>
        <dsp:cNvSpPr/>
      </dsp:nvSpPr>
      <dsp:spPr>
        <a:xfrm>
          <a:off x="1423929" y="599315"/>
          <a:ext cx="752626" cy="1325475"/>
        </a:xfrm>
        <a:custGeom>
          <a:avLst/>
          <a:gdLst/>
          <a:ahLst/>
          <a:cxnLst/>
          <a:rect l="0" t="0" r="0" b="0"/>
          <a:pathLst>
            <a:path>
              <a:moveTo>
                <a:pt x="0" y="1325475"/>
              </a:moveTo>
              <a:lnTo>
                <a:pt x="376313" y="1325475"/>
              </a:lnTo>
              <a:lnTo>
                <a:pt x="376313" y="0"/>
              </a:lnTo>
              <a:lnTo>
                <a:pt x="75262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p>
      </dsp:txBody>
      <dsp:txXfrm>
        <a:off x="1762136" y="1223947"/>
        <a:ext cx="76212" cy="76212"/>
      </dsp:txXfrm>
    </dsp:sp>
    <dsp:sp modelId="{7C77E429-CA29-4CA6-AB12-C5B6801778EF}">
      <dsp:nvSpPr>
        <dsp:cNvPr id="0" name=""/>
        <dsp:cNvSpPr/>
      </dsp:nvSpPr>
      <dsp:spPr>
        <a:xfrm>
          <a:off x="514525" y="1573203"/>
          <a:ext cx="1115632" cy="7031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ts val="0"/>
            </a:spcAft>
            <a:buNone/>
          </a:pPr>
          <a:r>
            <a:rPr lang="zh-CN" altLang="en-US" sz="1600" b="1" kern="1200" dirty="0">
              <a:latin typeface="宋体" panose="02010600030101010101" pitchFamily="2" charset="-122"/>
              <a:ea typeface="宋体" panose="02010600030101010101" pitchFamily="2" charset="-122"/>
            </a:rPr>
            <a:t>数据源</a:t>
          </a:r>
          <a:endParaRPr lang="en-US" altLang="zh-CN" sz="1600" b="1" kern="1200" dirty="0">
            <a:latin typeface="宋体" panose="02010600030101010101" pitchFamily="2" charset="-122"/>
            <a:ea typeface="宋体" panose="02010600030101010101" pitchFamily="2" charset="-122"/>
          </a:endParaRPr>
        </a:p>
        <a:p>
          <a:pPr marL="0" lvl="0" indent="0" algn="ctr" defTabSz="711200">
            <a:lnSpc>
              <a:spcPct val="100000"/>
            </a:lnSpc>
            <a:spcBef>
              <a:spcPct val="0"/>
            </a:spcBef>
            <a:spcAft>
              <a:spcPts val="0"/>
            </a:spcAft>
            <a:buNone/>
          </a:pPr>
          <a:r>
            <a:rPr lang="zh-CN" altLang="en-US" sz="1600" b="1" kern="1200" dirty="0">
              <a:latin typeface="宋体" panose="02010600030101010101" pitchFamily="2" charset="-122"/>
              <a:ea typeface="宋体" panose="02010600030101010101" pitchFamily="2" charset="-122"/>
            </a:rPr>
            <a:t>与处理</a:t>
          </a:r>
        </a:p>
      </dsp:txBody>
      <dsp:txXfrm>
        <a:off x="514525" y="1573203"/>
        <a:ext cx="1115632" cy="703175"/>
      </dsp:txXfrm>
    </dsp:sp>
    <dsp:sp modelId="{B1315F8E-253D-4079-8B84-D323E3AE6C79}">
      <dsp:nvSpPr>
        <dsp:cNvPr id="0" name=""/>
        <dsp:cNvSpPr/>
      </dsp:nvSpPr>
      <dsp:spPr>
        <a:xfrm>
          <a:off x="2176555" y="334220"/>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宋体" panose="02010600030101010101" pitchFamily="2" charset="-122"/>
              <a:ea typeface="宋体" panose="02010600030101010101" pitchFamily="2" charset="-122"/>
            </a:rPr>
            <a:t>网络数据源</a:t>
          </a:r>
        </a:p>
      </dsp:txBody>
      <dsp:txXfrm>
        <a:off x="2176555" y="334220"/>
        <a:ext cx="1739024" cy="530190"/>
      </dsp:txXfrm>
    </dsp:sp>
    <dsp:sp modelId="{E39B426B-D22F-4F12-A862-11CD7DA6C6E8}">
      <dsp:nvSpPr>
        <dsp:cNvPr id="0" name=""/>
        <dsp:cNvSpPr/>
      </dsp:nvSpPr>
      <dsp:spPr>
        <a:xfrm>
          <a:off x="4263385" y="2851"/>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zh-CN" sz="1400" b="1" kern="1200" dirty="0">
              <a:latin typeface="宋体" panose="02010600030101010101" pitchFamily="2" charset="-122"/>
              <a:ea typeface="宋体" panose="02010600030101010101" pitchFamily="2" charset="-122"/>
            </a:rPr>
            <a:t>Pandas </a:t>
          </a:r>
          <a:r>
            <a:rPr lang="zh-CN" altLang="en-US" sz="1400" b="1" kern="1200" dirty="0">
              <a:latin typeface="宋体" panose="02010600030101010101" pitchFamily="2" charset="-122"/>
              <a:ea typeface="宋体" panose="02010600030101010101" pitchFamily="2" charset="-122"/>
            </a:rPr>
            <a:t>内置接口</a:t>
          </a:r>
        </a:p>
      </dsp:txBody>
      <dsp:txXfrm>
        <a:off x="4263385" y="2851"/>
        <a:ext cx="1739024" cy="530190"/>
      </dsp:txXfrm>
    </dsp:sp>
    <dsp:sp modelId="{4CE09210-19E5-46A7-8371-C28779443ECD}">
      <dsp:nvSpPr>
        <dsp:cNvPr id="0" name=""/>
        <dsp:cNvSpPr/>
      </dsp:nvSpPr>
      <dsp:spPr>
        <a:xfrm>
          <a:off x="4263385" y="665589"/>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err="1">
              <a:latin typeface="宋体" panose="02010600030101010101" pitchFamily="2" charset="-122"/>
              <a:ea typeface="宋体" panose="02010600030101010101" pitchFamily="2" charset="-122"/>
            </a:rPr>
            <a:t>Seaborn</a:t>
          </a:r>
          <a:r>
            <a:rPr lang="en-US" altLang="zh-CN" sz="1400" b="1" kern="1200" dirty="0">
              <a:latin typeface="宋体" panose="02010600030101010101" pitchFamily="2" charset="-122"/>
              <a:ea typeface="宋体" panose="02010600030101010101" pitchFamily="2" charset="-122"/>
            </a:rPr>
            <a:t> </a:t>
          </a:r>
          <a:r>
            <a:rPr lang="zh-CN" altLang="en-US" sz="1400" b="1" kern="1200" dirty="0">
              <a:latin typeface="宋体" panose="02010600030101010101" pitchFamily="2" charset="-122"/>
              <a:ea typeface="宋体" panose="02010600030101010101" pitchFamily="2" charset="-122"/>
            </a:rPr>
            <a:t>内置接口</a:t>
          </a:r>
        </a:p>
      </dsp:txBody>
      <dsp:txXfrm>
        <a:off x="4263385" y="665589"/>
        <a:ext cx="1739024" cy="530190"/>
      </dsp:txXfrm>
    </dsp:sp>
    <dsp:sp modelId="{460B992C-7A67-4437-B4A7-F9B07415A7E4}">
      <dsp:nvSpPr>
        <dsp:cNvPr id="0" name=""/>
        <dsp:cNvSpPr/>
      </dsp:nvSpPr>
      <dsp:spPr>
        <a:xfrm>
          <a:off x="2176555" y="1659696"/>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宋体" panose="02010600030101010101" pitchFamily="2" charset="-122"/>
              <a:ea typeface="宋体" panose="02010600030101010101" pitchFamily="2" charset="-122"/>
            </a:rPr>
            <a:t>网络爬虫</a:t>
          </a:r>
        </a:p>
      </dsp:txBody>
      <dsp:txXfrm>
        <a:off x="2176555" y="1659696"/>
        <a:ext cx="1739024" cy="530190"/>
      </dsp:txXfrm>
    </dsp:sp>
    <dsp:sp modelId="{BAE1FE68-D4F5-462E-B917-A0791CA1C8E0}">
      <dsp:nvSpPr>
        <dsp:cNvPr id="0" name=""/>
        <dsp:cNvSpPr/>
      </dsp:nvSpPr>
      <dsp:spPr>
        <a:xfrm>
          <a:off x="4263385" y="1328327"/>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宋体" panose="02010600030101010101" pitchFamily="2" charset="-122"/>
              <a:ea typeface="宋体" panose="02010600030101010101" pitchFamily="2" charset="-122"/>
            </a:rPr>
            <a:t>正则表达式</a:t>
          </a:r>
        </a:p>
      </dsp:txBody>
      <dsp:txXfrm>
        <a:off x="4263385" y="1328327"/>
        <a:ext cx="1739024" cy="530190"/>
      </dsp:txXfrm>
    </dsp:sp>
    <dsp:sp modelId="{F97C8C9C-429C-4D8A-9DA6-45B39621C3EF}">
      <dsp:nvSpPr>
        <dsp:cNvPr id="0" name=""/>
        <dsp:cNvSpPr/>
      </dsp:nvSpPr>
      <dsp:spPr>
        <a:xfrm>
          <a:off x="4263385" y="1991065"/>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err="1">
              <a:latin typeface="宋体" panose="02010600030101010101" pitchFamily="2" charset="-122"/>
              <a:ea typeface="宋体" panose="02010600030101010101" pitchFamily="2" charset="-122"/>
            </a:rPr>
            <a:t>urllib</a:t>
          </a:r>
          <a:r>
            <a:rPr lang="zh-CN" altLang="en-US" sz="1400" b="1" kern="1200" dirty="0">
              <a:latin typeface="宋体" panose="02010600030101010101" pitchFamily="2" charset="-122"/>
              <a:ea typeface="宋体" panose="02010600030101010101" pitchFamily="2" charset="-122"/>
            </a:rPr>
            <a:t>模块</a:t>
          </a:r>
        </a:p>
      </dsp:txBody>
      <dsp:txXfrm>
        <a:off x="4263385" y="1991065"/>
        <a:ext cx="1739024" cy="530190"/>
      </dsp:txXfrm>
    </dsp:sp>
    <dsp:sp modelId="{F5373C03-AABA-4CFD-8431-C2445192ED58}">
      <dsp:nvSpPr>
        <dsp:cNvPr id="0" name=""/>
        <dsp:cNvSpPr/>
      </dsp:nvSpPr>
      <dsp:spPr>
        <a:xfrm>
          <a:off x="2176555" y="2985172"/>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宋体" panose="02010600030101010101" pitchFamily="2" charset="-122"/>
              <a:ea typeface="宋体" panose="02010600030101010101" pitchFamily="2" charset="-122"/>
            </a:rPr>
            <a:t>扩展文件访问</a:t>
          </a:r>
        </a:p>
      </dsp:txBody>
      <dsp:txXfrm>
        <a:off x="2176555" y="2985172"/>
        <a:ext cx="1739024" cy="530190"/>
      </dsp:txXfrm>
    </dsp:sp>
    <dsp:sp modelId="{A6811B44-6061-446E-8A7E-ED2372BB03AA}">
      <dsp:nvSpPr>
        <dsp:cNvPr id="0" name=""/>
        <dsp:cNvSpPr/>
      </dsp:nvSpPr>
      <dsp:spPr>
        <a:xfrm>
          <a:off x="4263385" y="2653803"/>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宋体" panose="02010600030101010101" pitchFamily="2" charset="-122"/>
              <a:ea typeface="宋体" panose="02010600030101010101" pitchFamily="2" charset="-122"/>
            </a:rPr>
            <a:t>文本文件访问</a:t>
          </a:r>
        </a:p>
      </dsp:txBody>
      <dsp:txXfrm>
        <a:off x="4263385" y="2653803"/>
        <a:ext cx="1739024" cy="530190"/>
      </dsp:txXfrm>
    </dsp:sp>
    <dsp:sp modelId="{EA63B28C-214F-437F-B16B-B2AAC8D26424}">
      <dsp:nvSpPr>
        <dsp:cNvPr id="0" name=""/>
        <dsp:cNvSpPr/>
      </dsp:nvSpPr>
      <dsp:spPr>
        <a:xfrm>
          <a:off x="4263385" y="3316541"/>
          <a:ext cx="1739024" cy="53019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宋体" panose="02010600030101010101" pitchFamily="2" charset="-122"/>
              <a:ea typeface="宋体" panose="02010600030101010101" pitchFamily="2" charset="-122"/>
            </a:rPr>
            <a:t>Access</a:t>
          </a:r>
          <a:r>
            <a:rPr lang="zh-CN" altLang="en-US" sz="1200" b="1" kern="1200" dirty="0">
              <a:latin typeface="宋体" panose="02010600030101010101" pitchFamily="2" charset="-122"/>
              <a:ea typeface="宋体" panose="02010600030101010101" pitchFamily="2" charset="-122"/>
            </a:rPr>
            <a:t>数据库文件访问</a:t>
          </a:r>
        </a:p>
      </dsp:txBody>
      <dsp:txXfrm>
        <a:off x="4263385" y="3316541"/>
        <a:ext cx="1739024" cy="53019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78270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250749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885937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407520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23659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350006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37341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699021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932455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5618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46336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74291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025653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798061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940847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408891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973315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87897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1360413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946881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883557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4048530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3572167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910512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9663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18949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46590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8095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57581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8564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99926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2331416"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文件数据资源</a:t>
            </a:r>
          </a:p>
        </p:txBody>
      </p:sp>
      <p:cxnSp>
        <p:nvCxnSpPr>
          <p:cNvPr id="7" name="直接连接符 6"/>
          <p:cNvCxnSpPr/>
          <p:nvPr userDrawn="1"/>
        </p:nvCxnSpPr>
        <p:spPr>
          <a:xfrm>
            <a:off x="269240" y="628015"/>
            <a:ext cx="280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5" name="文本框 32"/>
          <p:cNvSpPr txBox="1"/>
          <p:nvPr userDrawn="1"/>
        </p:nvSpPr>
        <p:spPr>
          <a:xfrm>
            <a:off x="265271" y="257676"/>
            <a:ext cx="3947242"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第四节 案例</a:t>
            </a:r>
            <a:r>
              <a:rPr lang="en-US" altLang="zh-CN"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a:t>
            </a:r>
            <a:r>
              <a:rPr lang="zh-CN" altLang="en-US"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世行</a:t>
            </a:r>
            <a:r>
              <a:rPr lang="en-US" altLang="zh-CN"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GDP</a:t>
            </a:r>
            <a:r>
              <a:rPr lang="zh-CN" altLang="en-US"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数据获取与对比</a:t>
            </a:r>
          </a:p>
        </p:txBody>
      </p:sp>
      <p:cxnSp>
        <p:nvCxnSpPr>
          <p:cNvPr id="7" name="直接连接符 6"/>
          <p:cNvCxnSpPr/>
          <p:nvPr userDrawn="1"/>
        </p:nvCxnSpPr>
        <p:spPr>
          <a:xfrm flipV="1">
            <a:off x="269240" y="603929"/>
            <a:ext cx="3943273"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112679"/>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100583"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网络数据源</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网页爬虫</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2" r:id="rId6"/>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7.jpeg"/><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图片 1050"/>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47140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1"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第六章</a:t>
              </a:r>
            </a:p>
          </p:txBody>
        </p:sp>
      </p:grpSp>
      <p:sp>
        <p:nvSpPr>
          <p:cNvPr id="20" name="矩形 259"/>
          <p:cNvSpPr>
            <a:spLocks noChangeArrowheads="1"/>
          </p:cNvSpPr>
          <p:nvPr/>
        </p:nvSpPr>
        <p:spPr bwMode="auto">
          <a:xfrm>
            <a:off x="607338"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数据源处理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72344"/>
            <a:ext cx="8352928" cy="475514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a:t>
            </a:r>
            <a:r>
              <a:rPr lang="zh-CN" altLang="en-US" sz="2400" dirty="0"/>
              <a:t>例 </a:t>
            </a:r>
            <a:r>
              <a:rPr lang="en-US" altLang="zh-CN" sz="2400" dirty="0"/>
              <a:t>6 -2】</a:t>
            </a:r>
            <a:r>
              <a:rPr lang="zh-CN" altLang="en-US" sz="2400" dirty="0"/>
              <a:t>以</a:t>
            </a:r>
            <a:r>
              <a:rPr lang="en-US" altLang="zh-CN" sz="2400" dirty="0"/>
              <a:t>titanic.csv</a:t>
            </a:r>
            <a:r>
              <a:rPr lang="zh-CN" altLang="en-US" sz="2400" dirty="0"/>
              <a:t>为例说明</a:t>
            </a:r>
            <a:r>
              <a:rPr lang="en-US" altLang="zh-CN" sz="2400" dirty="0" err="1"/>
              <a:t>Seaborn</a:t>
            </a:r>
            <a:r>
              <a:rPr lang="zh-CN" altLang="en-US" sz="2400" dirty="0"/>
              <a:t>数据源的使用方法，并进行了统计分析。</a:t>
            </a:r>
            <a:endParaRPr lang="en-US" altLang="zh-CN" sz="2400" dirty="0"/>
          </a:p>
          <a:p>
            <a:pPr marL="342900" lvl="0" indent="-342900">
              <a:spcBef>
                <a:spcPts val="600"/>
              </a:spcBef>
              <a:buSzPct val="75000"/>
              <a:buFont typeface="Wingdings" panose="05000000000000000000" pitchFamily="2" charset="2"/>
              <a:buChar char="l"/>
            </a:pPr>
            <a:r>
              <a:rPr lang="en-US" altLang="zh-CN" sz="2400" dirty="0" err="1"/>
              <a:t>Seaborn</a:t>
            </a:r>
            <a:r>
              <a:rPr lang="zh-CN" altLang="en-US" sz="2400" dirty="0"/>
              <a:t>数据源也是数据分析的重要数据源，通过</a:t>
            </a:r>
            <a:r>
              <a:rPr lang="en-US" altLang="zh-CN" sz="2400" dirty="0" err="1"/>
              <a:t>load_dataset</a:t>
            </a:r>
            <a:r>
              <a:rPr lang="en-US" altLang="zh-CN" sz="2400" dirty="0"/>
              <a:t>()</a:t>
            </a:r>
            <a:r>
              <a:rPr lang="zh-CN" altLang="en-US" sz="2400" dirty="0"/>
              <a:t>方法可以访问以下各类数据文件：</a:t>
            </a:r>
            <a:r>
              <a:rPr lang="en-US" altLang="zh-CN" sz="2400" dirty="0"/>
              <a:t>anscombe.csv</a:t>
            </a:r>
            <a:r>
              <a:rPr lang="zh-CN" altLang="en-US" sz="2400" dirty="0"/>
              <a:t>、</a:t>
            </a:r>
            <a:r>
              <a:rPr lang="en-US" altLang="zh-CN" sz="2400" dirty="0"/>
              <a:t>attention.csv</a:t>
            </a:r>
            <a:r>
              <a:rPr lang="zh-CN" altLang="en-US" sz="2400" dirty="0"/>
              <a:t>、</a:t>
            </a:r>
            <a:r>
              <a:rPr lang="en-US" altLang="zh-CN" sz="2400" dirty="0"/>
              <a:t>brain_networks.csv</a:t>
            </a:r>
            <a:r>
              <a:rPr lang="zh-CN" altLang="en-US" sz="2400" dirty="0"/>
              <a:t>、</a:t>
            </a:r>
            <a:r>
              <a:rPr lang="en-US" altLang="zh-CN" sz="2400" dirty="0"/>
              <a:t>car_crashes.csv</a:t>
            </a:r>
            <a:r>
              <a:rPr lang="zh-CN" altLang="en-US" sz="2400" dirty="0"/>
              <a:t>、</a:t>
            </a:r>
            <a:r>
              <a:rPr lang="en-US" altLang="zh-CN" sz="2400" dirty="0"/>
              <a:t>diamonds.csv</a:t>
            </a:r>
            <a:r>
              <a:rPr lang="zh-CN" altLang="en-US" sz="2400" dirty="0"/>
              <a:t>、</a:t>
            </a:r>
            <a:r>
              <a:rPr lang="en-US" altLang="zh-CN" sz="2400" dirty="0"/>
              <a:t>dots.csv</a:t>
            </a:r>
            <a:r>
              <a:rPr lang="zh-CN" altLang="en-US" sz="2400" dirty="0"/>
              <a:t>、</a:t>
            </a:r>
            <a:r>
              <a:rPr lang="en-US" altLang="zh-CN" sz="2400" dirty="0"/>
              <a:t>exercise.csv</a:t>
            </a:r>
            <a:r>
              <a:rPr lang="zh-CN" altLang="en-US" sz="2400" dirty="0"/>
              <a:t>、</a:t>
            </a:r>
            <a:r>
              <a:rPr lang="en-US" altLang="zh-CN" sz="2400" dirty="0"/>
              <a:t>flights.csv</a:t>
            </a:r>
            <a:r>
              <a:rPr lang="zh-CN" altLang="en-US" sz="2400" dirty="0"/>
              <a:t>、</a:t>
            </a:r>
            <a:r>
              <a:rPr lang="en-US" altLang="zh-CN" sz="2400" dirty="0"/>
              <a:t>fmri.csv</a:t>
            </a:r>
            <a:r>
              <a:rPr lang="zh-CN" altLang="en-US" sz="2400" dirty="0"/>
              <a:t>、</a:t>
            </a:r>
            <a:r>
              <a:rPr lang="en-US" altLang="zh-CN" sz="2400" dirty="0"/>
              <a:t>gammas.csv</a:t>
            </a:r>
            <a:r>
              <a:rPr lang="zh-CN" altLang="en-US" sz="2400" dirty="0"/>
              <a:t>、</a:t>
            </a:r>
            <a:r>
              <a:rPr lang="en-US" altLang="zh-CN" sz="2400" dirty="0"/>
              <a:t>iris.csv</a:t>
            </a:r>
            <a:r>
              <a:rPr lang="zh-CN" altLang="en-US" sz="2400" dirty="0"/>
              <a:t>、</a:t>
            </a:r>
            <a:r>
              <a:rPr lang="en-US" altLang="zh-CN" sz="2400" dirty="0"/>
              <a:t>mpg.csv</a:t>
            </a:r>
            <a:r>
              <a:rPr lang="zh-CN" altLang="en-US" sz="2400" dirty="0"/>
              <a:t>、</a:t>
            </a:r>
            <a:r>
              <a:rPr lang="en-US" altLang="zh-CN" sz="2400" dirty="0"/>
              <a:t>planets.csv</a:t>
            </a:r>
            <a:r>
              <a:rPr lang="zh-CN" altLang="en-US" sz="2400" dirty="0"/>
              <a:t>、</a:t>
            </a:r>
            <a:r>
              <a:rPr lang="en-US" altLang="zh-CN" sz="2400" dirty="0"/>
              <a:t>tips.csv</a:t>
            </a:r>
            <a:r>
              <a:rPr lang="zh-CN" altLang="en-US" sz="2400" dirty="0"/>
              <a:t>以及</a:t>
            </a:r>
            <a:r>
              <a:rPr lang="en-US" altLang="zh-CN" sz="2400" dirty="0"/>
              <a:t>titanic.csv</a:t>
            </a:r>
            <a:r>
              <a:rPr lang="zh-CN" altLang="en-US" sz="2400" dirty="0"/>
              <a:t>等。</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例如，</a:t>
            </a:r>
            <a:r>
              <a:rPr lang="en-US" altLang="zh-CN" sz="2400" dirty="0" err="1"/>
              <a:t>load_dataset</a:t>
            </a:r>
            <a:r>
              <a:rPr lang="en-US" altLang="zh-CN" sz="2400" dirty="0"/>
              <a:t>(‘titanic.csv’)</a:t>
            </a:r>
            <a:r>
              <a:rPr lang="zh-CN" altLang="en-US" sz="2400" dirty="0"/>
              <a:t>，就可以获取泰坦尼克号的乘客信息，其中包括他</a:t>
            </a:r>
            <a:r>
              <a:rPr lang="en-US" altLang="zh-CN" sz="2400" dirty="0"/>
              <a:t>/</a:t>
            </a:r>
            <a:r>
              <a:rPr lang="zh-CN" altLang="en-US" sz="2400" dirty="0"/>
              <a:t>她们的性别、舱位、票价、是否获救等字段。</a:t>
            </a:r>
            <a:endParaRPr lang="en-US" altLang="zh-CN" sz="2400" dirty="0"/>
          </a:p>
          <a:p>
            <a:pPr marL="342900" lvl="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4145129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77050" y="1924472"/>
            <a:ext cx="1988852" cy="2677656"/>
          </a:xfrm>
          <a:prstGeom prst="rect">
            <a:avLst/>
          </a:prstGeom>
          <a:solidFill>
            <a:schemeClr val="accent2"/>
          </a:solidFill>
        </p:spPr>
        <p:txBody>
          <a:bodyPr wrap="square">
            <a:spAutoFit/>
          </a:bodyPr>
          <a:lstStyle/>
          <a:p>
            <a:r>
              <a:rPr lang="zh-CN" altLang="en-US" sz="1400" dirty="0"/>
              <a:t>第</a:t>
            </a:r>
            <a:r>
              <a:rPr lang="en-US" altLang="zh-CN" sz="1400" dirty="0"/>
              <a:t>15</a:t>
            </a:r>
            <a:r>
              <a:rPr lang="zh-CN" altLang="en-US" sz="1400" dirty="0"/>
              <a:t>行语句将</a:t>
            </a:r>
            <a:r>
              <a:rPr lang="en-US" altLang="zh-CN" sz="1400" dirty="0"/>
              <a:t>titanic</a:t>
            </a:r>
            <a:r>
              <a:rPr lang="zh-CN" altLang="en-US" sz="1400" dirty="0"/>
              <a:t>数据库载入到</a:t>
            </a:r>
            <a:r>
              <a:rPr lang="en-US" altLang="zh-CN" sz="1400" dirty="0" err="1"/>
              <a:t>PasTit</a:t>
            </a:r>
            <a:r>
              <a:rPr lang="zh-CN" altLang="en-US" sz="1400" dirty="0"/>
              <a:t>中。随后的语句按照乘客性别和船票价格对乘客的生存情况进行了分析。</a:t>
            </a:r>
            <a:endParaRPr lang="en-US" altLang="zh-CN" sz="1400" dirty="0"/>
          </a:p>
          <a:p>
            <a:r>
              <a:rPr lang="zh-CN" altLang="en-US" sz="1400" dirty="0"/>
              <a:t>乘客中女性生还率远高于男性；</a:t>
            </a:r>
            <a:endParaRPr lang="en-US" altLang="zh-CN" sz="1400" dirty="0"/>
          </a:p>
          <a:p>
            <a:r>
              <a:rPr lang="zh-CN" altLang="en-US" sz="1400" dirty="0"/>
              <a:t>图表显示低票价乘客在遇难者和生还者中都占据较大比例，但同时显示低票价乘客的遇难者比例高于生还者。</a:t>
            </a:r>
          </a:p>
        </p:txBody>
      </p:sp>
      <p:graphicFrame>
        <p:nvGraphicFramePr>
          <p:cNvPr id="2" name="对象 1"/>
          <p:cNvGraphicFramePr>
            <a:graphicFrameLocks noChangeAspect="1"/>
          </p:cNvGraphicFramePr>
          <p:nvPr>
            <p:extLst>
              <p:ext uri="{D42A27DB-BD31-4B8C-83A1-F6EECF244321}">
                <p14:modId xmlns:p14="http://schemas.microsoft.com/office/powerpoint/2010/main" val="3788277092"/>
              </p:ext>
            </p:extLst>
          </p:nvPr>
        </p:nvGraphicFramePr>
        <p:xfrm>
          <a:off x="324322" y="772344"/>
          <a:ext cx="2880320" cy="4223150"/>
        </p:xfrm>
        <a:graphic>
          <a:graphicData uri="http://schemas.openxmlformats.org/presentationml/2006/ole">
            <mc:AlternateContent xmlns:mc="http://schemas.openxmlformats.org/markup-compatibility/2006">
              <mc:Choice xmlns:v="urn:schemas-microsoft-com:vml" Requires="v">
                <p:oleObj r:id="rId3" imgW="4660200" imgH="6818760" progId="">
                  <p:embed/>
                </p:oleObj>
              </mc:Choice>
              <mc:Fallback>
                <p:oleObj r:id="rId3" imgW="4660200" imgH="6818760" progId="">
                  <p:embed/>
                  <p:pic>
                    <p:nvPicPr>
                      <p:cNvPr id="0" name=""/>
                      <p:cNvPicPr/>
                      <p:nvPr/>
                    </p:nvPicPr>
                    <p:blipFill>
                      <a:blip r:embed="rId4"/>
                      <a:stretch>
                        <a:fillRect/>
                      </a:stretch>
                    </p:blipFill>
                    <p:spPr>
                      <a:xfrm>
                        <a:off x="324322" y="772344"/>
                        <a:ext cx="2880320" cy="42231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49332987"/>
              </p:ext>
            </p:extLst>
          </p:nvPr>
        </p:nvGraphicFramePr>
        <p:xfrm>
          <a:off x="3276650" y="770248"/>
          <a:ext cx="3349718" cy="2851666"/>
        </p:xfrm>
        <a:graphic>
          <a:graphicData uri="http://schemas.openxmlformats.org/presentationml/2006/ole">
            <mc:AlternateContent xmlns:mc="http://schemas.openxmlformats.org/markup-compatibility/2006">
              <mc:Choice xmlns:v="urn:schemas-microsoft-com:vml" Requires="v">
                <p:oleObj r:id="rId5" imgW="5371200" imgH="4571280" progId="">
                  <p:embed/>
                </p:oleObj>
              </mc:Choice>
              <mc:Fallback>
                <p:oleObj r:id="rId5" imgW="5371200" imgH="4571280" progId="">
                  <p:embed/>
                  <p:pic>
                    <p:nvPicPr>
                      <p:cNvPr id="0" name=""/>
                      <p:cNvPicPr/>
                      <p:nvPr/>
                    </p:nvPicPr>
                    <p:blipFill>
                      <a:blip r:embed="rId6"/>
                      <a:stretch>
                        <a:fillRect/>
                      </a:stretch>
                    </p:blipFill>
                    <p:spPr>
                      <a:xfrm>
                        <a:off x="3276650" y="770248"/>
                        <a:ext cx="3349718" cy="2851666"/>
                      </a:xfrm>
                      <a:prstGeom prst="rect">
                        <a:avLst/>
                      </a:prstGeom>
                    </p:spPr>
                  </p:pic>
                </p:oleObj>
              </mc:Fallback>
            </mc:AlternateContent>
          </a:graphicData>
        </a:graphic>
      </p:graphicFrame>
    </p:spTree>
    <p:extLst>
      <p:ext uri="{BB962C8B-B14F-4D97-AF65-F5344CB8AC3E}">
        <p14:creationId xmlns:p14="http://schemas.microsoft.com/office/powerpoint/2010/main" val="1186685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72344"/>
            <a:ext cx="8352928" cy="90794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输出结果：</a:t>
            </a:r>
            <a:endParaRPr lang="en-US" altLang="zh-CN" sz="24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055479853"/>
              </p:ext>
            </p:extLst>
          </p:nvPr>
        </p:nvGraphicFramePr>
        <p:xfrm>
          <a:off x="356759" y="1348408"/>
          <a:ext cx="6048672" cy="3266963"/>
        </p:xfrm>
        <a:graphic>
          <a:graphicData uri="http://schemas.openxmlformats.org/presentationml/2006/ole">
            <mc:AlternateContent xmlns:mc="http://schemas.openxmlformats.org/markup-compatibility/2006">
              <mc:Choice xmlns:v="urn:schemas-microsoft-com:vml" Requires="v">
                <p:oleObj r:id="rId3" imgW="7619040" imgH="4114080" progId="">
                  <p:embed/>
                </p:oleObj>
              </mc:Choice>
              <mc:Fallback>
                <p:oleObj r:id="rId3" imgW="7619040" imgH="4114080" progId="">
                  <p:embed/>
                  <p:pic>
                    <p:nvPicPr>
                      <p:cNvPr id="0" name=""/>
                      <p:cNvPicPr/>
                      <p:nvPr/>
                    </p:nvPicPr>
                    <p:blipFill>
                      <a:blip r:embed="rId4"/>
                      <a:stretch>
                        <a:fillRect/>
                      </a:stretch>
                    </p:blipFill>
                    <p:spPr>
                      <a:xfrm>
                        <a:off x="356759" y="1348408"/>
                        <a:ext cx="6048672" cy="3266963"/>
                      </a:xfrm>
                      <a:prstGeom prst="rect">
                        <a:avLst/>
                      </a:prstGeom>
                    </p:spPr>
                  </p:pic>
                </p:oleObj>
              </mc:Fallback>
            </mc:AlternateContent>
          </a:graphicData>
        </a:graphic>
      </p:graphicFrame>
      <p:sp>
        <p:nvSpPr>
          <p:cNvPr id="6" name="矩形 5"/>
          <p:cNvSpPr/>
          <p:nvPr/>
        </p:nvSpPr>
        <p:spPr>
          <a:xfrm>
            <a:off x="6733034" y="1263040"/>
            <a:ext cx="1988852" cy="2677656"/>
          </a:xfrm>
          <a:prstGeom prst="rect">
            <a:avLst/>
          </a:prstGeom>
          <a:solidFill>
            <a:schemeClr val="accent2"/>
          </a:solidFill>
        </p:spPr>
        <p:txBody>
          <a:bodyPr wrap="square">
            <a:spAutoFit/>
          </a:bodyPr>
          <a:lstStyle/>
          <a:p>
            <a:r>
              <a:rPr lang="zh-CN" altLang="en-US" sz="1400" dirty="0"/>
              <a:t>第</a:t>
            </a:r>
            <a:r>
              <a:rPr lang="en-US" altLang="zh-CN" sz="1400" dirty="0"/>
              <a:t>15</a:t>
            </a:r>
            <a:r>
              <a:rPr lang="zh-CN" altLang="en-US" sz="1400" dirty="0"/>
              <a:t>行语句将</a:t>
            </a:r>
            <a:r>
              <a:rPr lang="en-US" altLang="zh-CN" sz="1400" dirty="0"/>
              <a:t>titanic</a:t>
            </a:r>
            <a:r>
              <a:rPr lang="zh-CN" altLang="en-US" sz="1400" dirty="0"/>
              <a:t>数据库载入到</a:t>
            </a:r>
            <a:r>
              <a:rPr lang="en-US" altLang="zh-CN" sz="1400" dirty="0" err="1"/>
              <a:t>PasTit</a:t>
            </a:r>
            <a:r>
              <a:rPr lang="zh-CN" altLang="en-US" sz="1400" dirty="0"/>
              <a:t>中。随后的语句按照乘客性别和船票价格对乘客的生存情况进行了分析。乘客中女性生还率远高于男性；图 </a:t>
            </a:r>
            <a:r>
              <a:rPr lang="en-US" altLang="zh-CN" sz="1400" dirty="0"/>
              <a:t>6-2</a:t>
            </a:r>
            <a:r>
              <a:rPr lang="zh-CN" altLang="en-US" sz="1400" dirty="0"/>
              <a:t>显示低票价乘客在遇难者和生还者中都占据较大比例，但同时显示低票价乘客的遇难者比例高于生还者。</a:t>
            </a:r>
          </a:p>
        </p:txBody>
      </p:sp>
    </p:spTree>
    <p:extLst>
      <p:ext uri="{BB962C8B-B14F-4D97-AF65-F5344CB8AC3E}">
        <p14:creationId xmlns:p14="http://schemas.microsoft.com/office/powerpoint/2010/main" val="333749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187545"/>
              </p:ext>
            </p:extLst>
          </p:nvPr>
        </p:nvGraphicFramePr>
        <p:xfrm>
          <a:off x="252314" y="877347"/>
          <a:ext cx="4508371" cy="4084712"/>
        </p:xfrm>
        <a:graphic>
          <a:graphicData uri="http://schemas.openxmlformats.org/presentationml/2006/ole">
            <mc:AlternateContent xmlns:mc="http://schemas.openxmlformats.org/markup-compatibility/2006">
              <mc:Choice xmlns:v="urn:schemas-microsoft-com:vml" Requires="v">
                <p:oleObj r:id="rId3" imgW="7123680" imgH="6450480" progId="">
                  <p:embed/>
                </p:oleObj>
              </mc:Choice>
              <mc:Fallback>
                <p:oleObj r:id="rId3" imgW="7123680" imgH="6450480" progId="">
                  <p:embed/>
                  <p:pic>
                    <p:nvPicPr>
                      <p:cNvPr id="0" name=""/>
                      <p:cNvPicPr/>
                      <p:nvPr/>
                    </p:nvPicPr>
                    <p:blipFill>
                      <a:blip r:embed="rId4"/>
                      <a:stretch>
                        <a:fillRect/>
                      </a:stretch>
                    </p:blipFill>
                    <p:spPr>
                      <a:xfrm>
                        <a:off x="252314" y="877347"/>
                        <a:ext cx="4508371" cy="4084712"/>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AC4872A6-A43C-41C5-A51C-3B17C97B68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2834" y="700336"/>
            <a:ext cx="4099133" cy="3973764"/>
          </a:xfrm>
          <a:prstGeom prst="rect">
            <a:avLst/>
          </a:prstGeom>
        </p:spPr>
      </p:pic>
      <p:sp>
        <p:nvSpPr>
          <p:cNvPr id="5" name="矩形 4"/>
          <p:cNvSpPr/>
          <p:nvPr/>
        </p:nvSpPr>
        <p:spPr>
          <a:xfrm>
            <a:off x="6877050" y="4732784"/>
            <a:ext cx="641522" cy="307777"/>
          </a:xfrm>
          <a:prstGeom prst="rect">
            <a:avLst/>
          </a:prstGeom>
        </p:spPr>
        <p:txBody>
          <a:bodyPr wrap="none">
            <a:spAutoFit/>
          </a:bodyPr>
          <a:lstStyle/>
          <a:p>
            <a:r>
              <a:rPr lang="zh-CN" altLang="en-US" sz="1400" dirty="0"/>
              <a:t>图 </a:t>
            </a:r>
            <a:r>
              <a:rPr lang="en-US" altLang="zh-CN" sz="1400" dirty="0"/>
              <a:t>6-2</a:t>
            </a:r>
            <a:endParaRPr lang="zh-CN" altLang="en-US" sz="1400" dirty="0"/>
          </a:p>
        </p:txBody>
      </p:sp>
    </p:spTree>
    <p:extLst>
      <p:ext uri="{BB962C8B-B14F-4D97-AF65-F5344CB8AC3E}">
        <p14:creationId xmlns:p14="http://schemas.microsoft.com/office/powerpoint/2010/main" val="29442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72344"/>
            <a:ext cx="8352928" cy="430887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err="1"/>
              <a:t>Tushare</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除了上述两种数据源，互联网还有一些收费或者免费的数据资源，读者可以利用搜索引擎以“网络数据接口”为关键字进行查询了解这些数据源的获取方法。</a:t>
            </a:r>
          </a:p>
          <a:p>
            <a:pPr marL="342900" lvl="0" indent="-342900">
              <a:spcBef>
                <a:spcPts val="600"/>
              </a:spcBef>
              <a:buSzPct val="75000"/>
              <a:buFont typeface="Wingdings" panose="05000000000000000000" pitchFamily="2" charset="2"/>
              <a:buChar char="l"/>
            </a:pPr>
            <a:r>
              <a:rPr lang="zh-CN" altLang="en-US" sz="2400" dirty="0"/>
              <a:t>特别值得一提的是，目前国内</a:t>
            </a:r>
            <a:r>
              <a:rPr lang="en-US" altLang="zh-CN" sz="2400" dirty="0" err="1"/>
              <a:t>Tushare</a:t>
            </a:r>
            <a:r>
              <a:rPr lang="zh-CN" altLang="en-US" sz="2400" dirty="0"/>
              <a:t>金融大数据社区</a:t>
            </a:r>
            <a:r>
              <a:rPr lang="en-US" altLang="zh-CN" sz="2400" dirty="0"/>
              <a:t>https://tushare.pro/</a:t>
            </a:r>
            <a:r>
              <a:rPr lang="zh-CN" altLang="en-US" sz="2400" dirty="0"/>
              <a:t>为注册用户提供了</a:t>
            </a:r>
            <a:r>
              <a:rPr lang="en-US" altLang="zh-CN" sz="2400" dirty="0"/>
              <a:t>Python</a:t>
            </a:r>
            <a:r>
              <a:rPr lang="zh-CN" altLang="en-US" sz="2400" dirty="0"/>
              <a:t>访问接口。用户可以通过该接口访问沪深股票行情数据、上市公司财务数据、期货、外汇、行业经济、宏观经济、新闻资讯（包括新闻联播文字稿）等海量金融聚合大数据。为</a:t>
            </a:r>
            <a:r>
              <a:rPr lang="en-US" altLang="zh-CN" sz="2400" dirty="0"/>
              <a:t>Python</a:t>
            </a:r>
            <a:r>
              <a:rPr lang="zh-CN" altLang="en-US" sz="2400" dirty="0"/>
              <a:t>金融数据挖掘的学习者、研究者和从业者提供了一个极具价值的数据源。</a:t>
            </a:r>
          </a:p>
        </p:txBody>
      </p:sp>
    </p:spTree>
    <p:extLst>
      <p:ext uri="{BB962C8B-B14F-4D97-AF65-F5344CB8AC3E}">
        <p14:creationId xmlns:p14="http://schemas.microsoft.com/office/powerpoint/2010/main" val="2611116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030345" y="2152015"/>
            <a:ext cx="355092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网页爬虫</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1071404"/>
            <a:ext cx="8352928" cy="320087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网页爬虫（又被称为网页蜘蛛、网络机器人）是一种按照一定的规则自动抓取互联网信息的程序或脚本。</a:t>
            </a:r>
          </a:p>
          <a:p>
            <a:pPr marL="342900" lvl="0" indent="-342900">
              <a:spcBef>
                <a:spcPts val="600"/>
              </a:spcBef>
              <a:buSzPct val="75000"/>
              <a:buFont typeface="Wingdings" panose="05000000000000000000" pitchFamily="2" charset="2"/>
              <a:buChar char="l"/>
            </a:pPr>
            <a:r>
              <a:rPr lang="zh-CN" altLang="en-US" sz="2400" dirty="0"/>
              <a:t>它的基本设计思想是从某一初始页面开始分析网页内容，如果是符合预设目标的内容则搜集存储；如果是</a:t>
            </a:r>
            <a:r>
              <a:rPr lang="en-US" altLang="zh-CN" sz="2400" dirty="0" err="1"/>
              <a:t>url</a:t>
            </a:r>
            <a:r>
              <a:rPr lang="zh-CN" altLang="en-US" sz="2400" dirty="0"/>
              <a:t>链接则继续访问该链接地址的内容。</a:t>
            </a:r>
          </a:p>
          <a:p>
            <a:pPr marL="342900" lvl="0" indent="-342900">
              <a:spcBef>
                <a:spcPts val="600"/>
              </a:spcBef>
              <a:buSzPct val="75000"/>
              <a:buFont typeface="Wingdings" panose="05000000000000000000" pitchFamily="2" charset="2"/>
              <a:buChar char="l"/>
            </a:pPr>
            <a:r>
              <a:rPr lang="zh-CN" altLang="en-US" sz="2400" dirty="0"/>
              <a:t>网页爬虫从起始页面访问开始，依次经过内容分析、数据采集、进入新链接等阶段，不断循环直到满足终止条件时才停止搜索。</a:t>
            </a:r>
          </a:p>
        </p:txBody>
      </p:sp>
    </p:spTree>
    <p:extLst>
      <p:ext uri="{BB962C8B-B14F-4D97-AF65-F5344CB8AC3E}">
        <p14:creationId xmlns:p14="http://schemas.microsoft.com/office/powerpoint/2010/main" val="278732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60043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6-3】</a:t>
            </a:r>
            <a:r>
              <a:rPr lang="zh-CN" altLang="en-US" sz="2000" dirty="0"/>
              <a:t>直接使用</a:t>
            </a:r>
            <a:r>
              <a:rPr lang="en-US" altLang="zh-CN" sz="2000" dirty="0"/>
              <a:t>Python</a:t>
            </a:r>
            <a:r>
              <a:rPr lang="zh-CN" altLang="en-US" sz="2000" dirty="0"/>
              <a:t>内置的</a:t>
            </a:r>
            <a:r>
              <a:rPr lang="en-US" altLang="zh-CN" sz="2000" dirty="0" err="1"/>
              <a:t>urllib</a:t>
            </a:r>
            <a:r>
              <a:rPr lang="zh-CN" altLang="en-US" sz="2000" dirty="0"/>
              <a:t>包和</a:t>
            </a:r>
            <a:r>
              <a:rPr lang="en-US" altLang="zh-CN" sz="2000" dirty="0"/>
              <a:t>re</a:t>
            </a:r>
            <a:r>
              <a:rPr lang="zh-CN" altLang="en-US" sz="2000" dirty="0"/>
              <a:t>包，对微软“</a:t>
            </a:r>
            <a:r>
              <a:rPr lang="en-US" altLang="zh-CN" sz="2000" dirty="0"/>
              <a:t>Bing</a:t>
            </a:r>
            <a:r>
              <a:rPr lang="zh-CN" altLang="en-US" sz="2000" dirty="0"/>
              <a:t>搜索”首页</a:t>
            </a:r>
            <a:r>
              <a:rPr lang="en-US" altLang="zh-CN" sz="2000" dirty="0"/>
              <a:t>www.bing.com</a:t>
            </a:r>
            <a:r>
              <a:rPr lang="zh-CN" altLang="en-US" sz="2000" dirty="0"/>
              <a:t>页面上所有超级链接进行搜索：</a:t>
            </a:r>
          </a:p>
          <a:p>
            <a:pPr marL="342900" lvl="0" indent="-342900">
              <a:spcBef>
                <a:spcPts val="600"/>
              </a:spcBef>
              <a:buSzPct val="75000"/>
              <a:buFont typeface="Wingdings" panose="05000000000000000000" pitchFamily="2" charset="2"/>
              <a:buChar char="l"/>
            </a:pPr>
            <a:endParaRPr lang="en-US" altLang="zh-CN" sz="24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506515088"/>
              </p:ext>
            </p:extLst>
          </p:nvPr>
        </p:nvGraphicFramePr>
        <p:xfrm>
          <a:off x="684362" y="1492424"/>
          <a:ext cx="5472608" cy="3415332"/>
        </p:xfrm>
        <a:graphic>
          <a:graphicData uri="http://schemas.openxmlformats.org/presentationml/2006/ole">
            <mc:AlternateContent xmlns:mc="http://schemas.openxmlformats.org/markup-compatibility/2006">
              <mc:Choice xmlns:v="urn:schemas-microsoft-com:vml" Requires="v">
                <p:oleObj r:id="rId3" imgW="7530120" imgH="4698360" progId="">
                  <p:embed/>
                </p:oleObj>
              </mc:Choice>
              <mc:Fallback>
                <p:oleObj r:id="rId3" imgW="7530120" imgH="4698360" progId="">
                  <p:embed/>
                  <p:pic>
                    <p:nvPicPr>
                      <p:cNvPr id="0" name=""/>
                      <p:cNvPicPr/>
                      <p:nvPr/>
                    </p:nvPicPr>
                    <p:blipFill>
                      <a:blip r:embed="rId4"/>
                      <a:stretch>
                        <a:fillRect/>
                      </a:stretch>
                    </p:blipFill>
                    <p:spPr>
                      <a:xfrm>
                        <a:off x="684362" y="1492424"/>
                        <a:ext cx="5472608" cy="3415332"/>
                      </a:xfrm>
                      <a:prstGeom prst="rect">
                        <a:avLst/>
                      </a:prstGeom>
                    </p:spPr>
                  </p:pic>
                </p:oleObj>
              </mc:Fallback>
            </mc:AlternateContent>
          </a:graphicData>
        </a:graphic>
      </p:graphicFrame>
      <p:sp>
        <p:nvSpPr>
          <p:cNvPr id="6" name="矩形 5"/>
          <p:cNvSpPr/>
          <p:nvPr/>
        </p:nvSpPr>
        <p:spPr>
          <a:xfrm>
            <a:off x="6589018" y="1552813"/>
            <a:ext cx="1988852" cy="3323987"/>
          </a:xfrm>
          <a:prstGeom prst="rect">
            <a:avLst/>
          </a:prstGeom>
          <a:solidFill>
            <a:schemeClr val="accent2"/>
          </a:solidFill>
        </p:spPr>
        <p:txBody>
          <a:bodyPr wrap="square">
            <a:spAutoFit/>
          </a:bodyPr>
          <a:lstStyle/>
          <a:p>
            <a:r>
              <a:rPr lang="zh-CN" altLang="en-US" sz="1400" dirty="0"/>
              <a:t>第</a:t>
            </a:r>
            <a:r>
              <a:rPr lang="en-US" altLang="zh-CN" sz="1400" dirty="0"/>
              <a:t>6</a:t>
            </a:r>
            <a:r>
              <a:rPr lang="zh-CN" altLang="en-US" sz="1400" dirty="0"/>
              <a:t>行将</a:t>
            </a:r>
            <a:r>
              <a:rPr lang="en-US" altLang="zh-CN" sz="1400" dirty="0"/>
              <a:t>'http://www.bing.com'</a:t>
            </a:r>
            <a:r>
              <a:rPr lang="zh-CN" altLang="en-US" sz="1400" dirty="0"/>
              <a:t>站点地址赋给</a:t>
            </a:r>
            <a:r>
              <a:rPr lang="en-US" altLang="zh-CN" sz="1400" dirty="0"/>
              <a:t>target</a:t>
            </a:r>
            <a:r>
              <a:rPr lang="zh-CN" altLang="en-US" sz="1400" dirty="0"/>
              <a:t>变量。第</a:t>
            </a:r>
            <a:r>
              <a:rPr lang="en-US" altLang="zh-CN" sz="1400" dirty="0"/>
              <a:t>8</a:t>
            </a:r>
            <a:r>
              <a:rPr lang="zh-CN" altLang="en-US" sz="1400" dirty="0"/>
              <a:t>行将</a:t>
            </a:r>
            <a:r>
              <a:rPr lang="en-US" altLang="zh-CN" sz="1400" dirty="0"/>
              <a:t>target</a:t>
            </a:r>
            <a:r>
              <a:rPr lang="zh-CN" altLang="en-US" sz="1400" dirty="0"/>
              <a:t>所代表的网址传递给</a:t>
            </a:r>
            <a:r>
              <a:rPr lang="en-US" altLang="zh-CN" sz="1400" dirty="0" err="1"/>
              <a:t>urllib.request.urlopen</a:t>
            </a:r>
            <a:r>
              <a:rPr lang="en-US" altLang="zh-CN" sz="1400" dirty="0"/>
              <a:t>(target).read()</a:t>
            </a:r>
            <a:r>
              <a:rPr lang="zh-CN" altLang="en-US" sz="1400" dirty="0"/>
              <a:t>进行读取访问操作，并且将读取到的内容放入</a:t>
            </a:r>
            <a:r>
              <a:rPr lang="en-US" altLang="zh-CN" sz="1400" dirty="0"/>
              <a:t>content</a:t>
            </a:r>
            <a:r>
              <a:rPr lang="zh-CN" altLang="en-US" sz="1400" dirty="0"/>
              <a:t>。第</a:t>
            </a:r>
            <a:r>
              <a:rPr lang="en-US" altLang="zh-CN" sz="1400" dirty="0"/>
              <a:t>10</a:t>
            </a:r>
            <a:r>
              <a:rPr lang="zh-CN" altLang="en-US" sz="1400" dirty="0"/>
              <a:t>行按照</a:t>
            </a:r>
            <a:r>
              <a:rPr lang="en-US" altLang="zh-CN" sz="1400" dirty="0"/>
              <a:t>utf-8</a:t>
            </a:r>
            <a:r>
              <a:rPr lang="zh-CN" altLang="en-US" sz="1400" dirty="0"/>
              <a:t>编码格式对</a:t>
            </a:r>
            <a:r>
              <a:rPr lang="en-US" altLang="zh-CN" sz="1400" dirty="0"/>
              <a:t>content</a:t>
            </a:r>
            <a:r>
              <a:rPr lang="zh-CN" altLang="en-US" sz="1400" dirty="0"/>
              <a:t>内容进行解码。第</a:t>
            </a:r>
            <a:r>
              <a:rPr lang="en-US" altLang="zh-CN" sz="1400" dirty="0"/>
              <a:t>12-14</a:t>
            </a:r>
            <a:r>
              <a:rPr lang="zh-CN" altLang="en-US" sz="1400" dirty="0"/>
              <a:t>行使用正则表达式（规则）提取</a:t>
            </a:r>
            <a:r>
              <a:rPr lang="en-US" altLang="zh-CN" sz="1400" dirty="0"/>
              <a:t>content</a:t>
            </a:r>
            <a:r>
              <a:rPr lang="zh-CN" altLang="en-US" sz="1400" dirty="0"/>
              <a:t>中所有的网址内容。</a:t>
            </a:r>
          </a:p>
        </p:txBody>
      </p:sp>
    </p:spTree>
    <p:extLst>
      <p:ext uri="{BB962C8B-B14F-4D97-AF65-F5344CB8AC3E}">
        <p14:creationId xmlns:p14="http://schemas.microsoft.com/office/powerpoint/2010/main" val="4238674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90794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输出结果（部分）：</a:t>
            </a:r>
            <a:endParaRPr lang="en-US" altLang="zh-CN" sz="24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096212944"/>
              </p:ext>
            </p:extLst>
          </p:nvPr>
        </p:nvGraphicFramePr>
        <p:xfrm>
          <a:off x="629209" y="1295581"/>
          <a:ext cx="5959809" cy="3509211"/>
        </p:xfrm>
        <a:graphic>
          <a:graphicData uri="http://schemas.openxmlformats.org/presentationml/2006/ole">
            <mc:AlternateContent xmlns:mc="http://schemas.openxmlformats.org/markup-compatibility/2006">
              <mc:Choice xmlns:v="urn:schemas-microsoft-com:vml" Requires="v">
                <p:oleObj r:id="rId3" imgW="8088840" imgH="4761720" progId="">
                  <p:embed/>
                </p:oleObj>
              </mc:Choice>
              <mc:Fallback>
                <p:oleObj r:id="rId3" imgW="8088840" imgH="4761720" progId="">
                  <p:embed/>
                  <p:pic>
                    <p:nvPicPr>
                      <p:cNvPr id="0" name=""/>
                      <p:cNvPicPr/>
                      <p:nvPr/>
                    </p:nvPicPr>
                    <p:blipFill>
                      <a:blip r:embed="rId4"/>
                      <a:stretch>
                        <a:fillRect/>
                      </a:stretch>
                    </p:blipFill>
                    <p:spPr>
                      <a:xfrm>
                        <a:off x="629209" y="1295581"/>
                        <a:ext cx="5959809" cy="3509211"/>
                      </a:xfrm>
                      <a:prstGeom prst="rect">
                        <a:avLst/>
                      </a:prstGeom>
                    </p:spPr>
                  </p:pic>
                </p:oleObj>
              </mc:Fallback>
            </mc:AlternateContent>
          </a:graphicData>
        </a:graphic>
      </p:graphicFrame>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9342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b="1" dirty="0"/>
              <a:t>正则表达式</a:t>
            </a:r>
            <a:endParaRPr lang="en-US" altLang="zh-CN" sz="2400" b="1" dirty="0"/>
          </a:p>
          <a:p>
            <a:pPr marL="342900" lvl="0" indent="-342900">
              <a:spcBef>
                <a:spcPts val="600"/>
              </a:spcBef>
              <a:buSzPct val="75000"/>
              <a:buFont typeface="Wingdings" panose="05000000000000000000" pitchFamily="2" charset="2"/>
              <a:buChar char="l"/>
            </a:pPr>
            <a:r>
              <a:rPr lang="zh-CN" altLang="en-US" sz="2400" dirty="0"/>
              <a:t>正则表达式，又称正规表示式、正规表示法、正规表达式、规则表达式、常规表示法（英语：</a:t>
            </a:r>
            <a:r>
              <a:rPr lang="en-US" altLang="zh-CN" sz="2400" dirty="0"/>
              <a:t>Regular Expression</a:t>
            </a:r>
            <a:r>
              <a:rPr lang="zh-CN" altLang="en-US" sz="2400" dirty="0"/>
              <a:t>，在代码中常简写为</a:t>
            </a:r>
            <a:r>
              <a:rPr lang="en-US" altLang="zh-CN" sz="2400" dirty="0"/>
              <a:t>regex</a:t>
            </a:r>
            <a:r>
              <a:rPr lang="zh-CN" altLang="en-US" sz="2400" dirty="0"/>
              <a:t>、</a:t>
            </a:r>
            <a:r>
              <a:rPr lang="en-US" altLang="zh-CN" sz="2400" dirty="0" err="1"/>
              <a:t>regexp</a:t>
            </a:r>
            <a:r>
              <a:rPr lang="zh-CN" altLang="en-US" sz="2400" dirty="0"/>
              <a:t>或</a:t>
            </a:r>
            <a:r>
              <a:rPr lang="en-US" altLang="zh-CN" sz="2400" dirty="0"/>
              <a:t>RE</a:t>
            </a:r>
            <a:r>
              <a:rPr lang="zh-CN" altLang="en-US" sz="2400" dirty="0"/>
              <a:t>）。</a:t>
            </a:r>
          </a:p>
          <a:p>
            <a:pPr marL="342900" lvl="0" indent="-342900">
              <a:spcBef>
                <a:spcPts val="600"/>
              </a:spcBef>
              <a:buSzPct val="75000"/>
              <a:buFont typeface="Wingdings" panose="05000000000000000000" pitchFamily="2" charset="2"/>
              <a:buChar char="l"/>
            </a:pPr>
            <a:r>
              <a:rPr lang="zh-CN" altLang="en-US" sz="2400" dirty="0"/>
              <a:t>简单地讲，正则表达式就是构成或者分解字符串的规则。正则表达式使用单个字符串来描述、匹配一系列符合某个句法规则的字符串。</a:t>
            </a:r>
          </a:p>
          <a:p>
            <a:pPr marL="342900" lvl="0" indent="-342900">
              <a:spcBef>
                <a:spcPts val="600"/>
              </a:spcBef>
              <a:buSzPct val="75000"/>
              <a:buFont typeface="Wingdings" panose="05000000000000000000" pitchFamily="2" charset="2"/>
              <a:buChar char="l"/>
            </a:pPr>
            <a:r>
              <a:rPr lang="zh-CN" altLang="en-US" sz="2400" dirty="0"/>
              <a:t>很多文本编辑器通常利用正则表达式实现检索、替换那些符合某个模式的文本。</a:t>
            </a:r>
          </a:p>
          <a:p>
            <a:pPr marL="342900" lvl="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1483950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5" name="图示 14">
            <a:extLst>
              <a:ext uri="{FF2B5EF4-FFF2-40B4-BE49-F238E27FC236}">
                <a16:creationId xmlns:a16="http://schemas.microsoft.com/office/drawing/2014/main" id="{440395CF-D06C-4894-A6A4-4604AE556C6F}"/>
              </a:ext>
            </a:extLst>
          </p:cNvPr>
          <p:cNvGraphicFramePr/>
          <p:nvPr>
            <p:extLst>
              <p:ext uri="{D42A27DB-BD31-4B8C-83A1-F6EECF244321}">
                <p14:modId xmlns:p14="http://schemas.microsoft.com/office/powerpoint/2010/main" val="2730338166"/>
              </p:ext>
            </p:extLst>
          </p:nvPr>
        </p:nvGraphicFramePr>
        <p:xfrm>
          <a:off x="973201" y="916360"/>
          <a:ext cx="7127985" cy="3849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67FC7C0-5E2E-4764-99F5-6F245E93D8D6}"/>
              </a:ext>
            </a:extLst>
          </p:cNvPr>
          <p:cNvGraphicFramePr>
            <a:graphicFrameLocks noGrp="1"/>
          </p:cNvGraphicFramePr>
          <p:nvPr>
            <p:extLst>
              <p:ext uri="{D42A27DB-BD31-4B8C-83A1-F6EECF244321}">
                <p14:modId xmlns:p14="http://schemas.microsoft.com/office/powerpoint/2010/main" val="2361219465"/>
              </p:ext>
            </p:extLst>
          </p:nvPr>
        </p:nvGraphicFramePr>
        <p:xfrm>
          <a:off x="3996730" y="196280"/>
          <a:ext cx="4896544" cy="4885866"/>
        </p:xfrm>
        <a:graphic>
          <a:graphicData uri="http://schemas.openxmlformats.org/drawingml/2006/table">
            <a:tbl>
              <a:tblPr>
                <a:tableStyleId>{BC89EF96-8CEA-46FF-86C4-4CE0E7609802}</a:tableStyleId>
              </a:tblPr>
              <a:tblGrid>
                <a:gridCol w="653317">
                  <a:extLst>
                    <a:ext uri="{9D8B030D-6E8A-4147-A177-3AD203B41FA5}">
                      <a16:colId xmlns:a16="http://schemas.microsoft.com/office/drawing/2014/main" val="3996779167"/>
                    </a:ext>
                  </a:extLst>
                </a:gridCol>
                <a:gridCol w="1893287">
                  <a:extLst>
                    <a:ext uri="{9D8B030D-6E8A-4147-A177-3AD203B41FA5}">
                      <a16:colId xmlns:a16="http://schemas.microsoft.com/office/drawing/2014/main" val="2249365003"/>
                    </a:ext>
                  </a:extLst>
                </a:gridCol>
                <a:gridCol w="2349940">
                  <a:extLst>
                    <a:ext uri="{9D8B030D-6E8A-4147-A177-3AD203B41FA5}">
                      <a16:colId xmlns:a16="http://schemas.microsoft.com/office/drawing/2014/main" val="1443864224"/>
                    </a:ext>
                  </a:extLst>
                </a:gridCol>
              </a:tblGrid>
              <a:tr h="112953">
                <a:tc>
                  <a:txBody>
                    <a:bodyPr/>
                    <a:lstStyle/>
                    <a:p>
                      <a:pPr algn="ctr" fontAlgn="ctr"/>
                      <a:r>
                        <a:rPr lang="zh-CN" sz="900" u="none" strike="noStrike">
                          <a:effectLst/>
                        </a:rPr>
                        <a:t>符号</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ctr" fontAlgn="ctr"/>
                      <a:r>
                        <a:rPr lang="zh-CN" sz="900" u="none" strike="noStrike" dirty="0">
                          <a:effectLst/>
                        </a:rPr>
                        <a:t>意义</a:t>
                      </a:r>
                      <a:endParaRPr lang="zh-CN" sz="900" b="0" i="0" u="none" strike="noStrike" dirty="0">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ctr" fontAlgn="ctr"/>
                      <a:r>
                        <a:rPr lang="zh-CN" sz="900" u="none" strike="noStrike">
                          <a:effectLst/>
                        </a:rPr>
                        <a:t>例子</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636617723"/>
                  </a:ext>
                </a:extLst>
              </a:tr>
              <a:tr h="310620">
                <a:tc>
                  <a:txBody>
                    <a:bodyPr/>
                    <a:lstStyle/>
                    <a:p>
                      <a:pPr algn="ctr" fontAlgn="ctr"/>
                      <a:r>
                        <a:rPr lang="en-US" sz="2000" u="none" strike="noStrike" dirty="0">
                          <a:effectLst/>
                        </a:rPr>
                        <a:t>.</a:t>
                      </a:r>
                      <a:endParaRPr lang="zh-CN" sz="2000" b="1" i="0" u="none" strike="noStrike" dirty="0">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表示任意字符，如果说指定了 DOTALL 的标识，就表示包括新行在内的所有字符。</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t"/>
                      <a:r>
                        <a:rPr lang="zh-CN" sz="900" u="none" strike="noStrike">
                          <a:effectLst/>
                        </a:rPr>
                        <a:t>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56846" marR="4737" marT="4737" marB="0"/>
                </a:tc>
                <a:extLst>
                  <a:ext uri="{0D108BD9-81ED-4DB2-BD59-A6C34878D82A}">
                    <a16:rowId xmlns:a16="http://schemas.microsoft.com/office/drawing/2014/main" val="741592344"/>
                  </a:ext>
                </a:extLst>
              </a:tr>
              <a:tr h="112953">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表示字符串开头。</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t"/>
                      <a:r>
                        <a:rPr lang="zh-CN" sz="900" u="none" strike="noStrike">
                          <a:effectLst/>
                        </a:rPr>
                        <a:t>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56846" marR="4737" marT="4737" marB="0"/>
                </a:tc>
                <a:extLst>
                  <a:ext uri="{0D108BD9-81ED-4DB2-BD59-A6C34878D82A}">
                    <a16:rowId xmlns:a16="http://schemas.microsoft.com/office/drawing/2014/main" val="774528116"/>
                  </a:ext>
                </a:extLst>
              </a:tr>
              <a:tr h="208963">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表示字符串结尾。</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dirty="0">
                          <a:effectLst/>
                        </a:rPr>
                        <a:t>‘ test ’ </a:t>
                      </a:r>
                      <a:r>
                        <a:rPr lang="en-US" sz="900" u="none" strike="noStrike" dirty="0" err="1">
                          <a:effectLst/>
                        </a:rPr>
                        <a:t>可以匹配</a:t>
                      </a:r>
                      <a:r>
                        <a:rPr lang="en-US" sz="900" u="none" strike="noStrike" dirty="0">
                          <a:effectLst/>
                        </a:rPr>
                        <a:t>‘ test ’和‘ </a:t>
                      </a:r>
                      <a:r>
                        <a:rPr lang="en-US" sz="900" u="none" strike="noStrike" dirty="0" err="1">
                          <a:effectLst/>
                        </a:rPr>
                        <a:t>testtool</a:t>
                      </a:r>
                      <a:r>
                        <a:rPr lang="en-US" sz="900" u="none" strike="noStrike" dirty="0">
                          <a:effectLst/>
                        </a:rPr>
                        <a:t> ’，</a:t>
                      </a:r>
                    </a:p>
                    <a:p>
                      <a:pPr algn="just" fontAlgn="ctr"/>
                      <a:r>
                        <a:rPr lang="en-US" sz="900" u="none" strike="noStrike" dirty="0">
                          <a:effectLst/>
                        </a:rPr>
                        <a:t>但‘ test$ ’</a:t>
                      </a:r>
                      <a:r>
                        <a:rPr lang="en-US" sz="900" u="none" strike="noStrike" dirty="0" err="1">
                          <a:effectLst/>
                        </a:rPr>
                        <a:t>只能匹配</a:t>
                      </a:r>
                      <a:r>
                        <a:rPr lang="en-US" sz="900" u="none" strike="noStrike" dirty="0">
                          <a:effectLst/>
                        </a:rPr>
                        <a:t>‘ test ’。</a:t>
                      </a:r>
                      <a:endParaRPr lang="zh-CN" sz="900" b="0" i="0" u="none" strike="noStrike" dirty="0">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3447714689"/>
                  </a:ext>
                </a:extLst>
              </a:tr>
              <a:tr h="412276">
                <a:tc>
                  <a:txBody>
                    <a:bodyPr/>
                    <a:lstStyle/>
                    <a:p>
                      <a:pPr algn="ctr" fontAlgn="ctr"/>
                      <a:r>
                        <a:rPr lang="en-US" sz="900" u="none" strike="noStrike">
                          <a:effectLst/>
                        </a:rPr>
                        <a:t>*, +, ?</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'*'表示后面可跟 0 个或多个字符，'+'表示后面可跟 1 个或多个字符，'?'表示后面可跟 0 个或多个字符</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 abc* ’可以匹配‘ abc ’ 或者‘ abcd ’或者‘ abcdefg ’等等。</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90232641"/>
                  </a:ext>
                </a:extLst>
              </a:tr>
              <a:tr h="310620">
                <a:tc>
                  <a:txBody>
                    <a:bodyPr/>
                    <a:lstStyle/>
                    <a:p>
                      <a:pPr algn="ctr" fontAlgn="ctr"/>
                      <a:r>
                        <a:rPr lang="en-US" sz="900" u="none" strike="noStrike">
                          <a:effectLst/>
                        </a:rPr>
                        <a:t>*?, +?, ??</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dirty="0">
                          <a:effectLst/>
                        </a:rPr>
                        <a:t>在上面的结果中只</a:t>
                      </a:r>
                      <a:r>
                        <a:rPr lang="zh-CN" altLang="en-US" sz="900" u="none" strike="noStrike" dirty="0">
                          <a:effectLst/>
                        </a:rPr>
                        <a:t>取</a:t>
                      </a:r>
                      <a:r>
                        <a:rPr lang="zh-CN" sz="900" u="none" strike="noStrike" dirty="0">
                          <a:effectLst/>
                        </a:rPr>
                        <a:t>第一个</a:t>
                      </a:r>
                      <a:endParaRPr lang="zh-CN" sz="900" b="0" i="0" u="none" strike="noStrike" dirty="0">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&lt;*&gt; 会匹配'&lt;H1&gt;title&lt;/H1&gt;'整个字符串（贪婪匹配），使用 *? 可以只找出 &lt;H1&gt;（非贪婪匹配）</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3926393747"/>
                  </a:ext>
                </a:extLst>
              </a:tr>
              <a:tr h="112953">
                <a:tc>
                  <a:txBody>
                    <a:bodyPr/>
                    <a:lstStyle/>
                    <a:p>
                      <a:pPr algn="ctr" fontAlgn="ctr"/>
                      <a:r>
                        <a:rPr lang="en-US" sz="900" u="none" strike="noStrike">
                          <a:effectLst/>
                        </a:rPr>
                        <a:t>{m}</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对于前一个字符重复 m 次</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a{6} 匹配 6 个'a'</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1020761936"/>
                  </a:ext>
                </a:extLst>
              </a:tr>
              <a:tr h="208963">
                <a:tc>
                  <a:txBody>
                    <a:bodyPr/>
                    <a:lstStyle/>
                    <a:p>
                      <a:pPr algn="ctr" fontAlgn="ctr"/>
                      <a:r>
                        <a:rPr lang="en-US" sz="900" u="none" strike="noStrike">
                          <a:effectLst/>
                        </a:rPr>
                        <a:t>{m,n}</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对于前一个字符重复 m 到 n 次</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a{2,4} 匹配 2-4 个 a，a{2,} 匹配 2 个以上 a，a{,4} 匹配 4 个以下 a</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1994930707"/>
                  </a:ext>
                </a:extLst>
              </a:tr>
              <a:tr h="208963">
                <a:tc>
                  <a:txBody>
                    <a:bodyPr/>
                    <a:lstStyle/>
                    <a:p>
                      <a:pPr algn="ctr" fontAlgn="ctr"/>
                      <a:r>
                        <a:rPr lang="en-US" sz="900" u="none" strike="noStrike">
                          <a:effectLst/>
                        </a:rPr>
                        <a:t>{m,n}?</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对于前一个字符重复 m 到 n 次，并且取尽可能少的情况</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在字符串'aaaaaa'中，a{2,4} 会匹配 4 个 a，但 a{2,4}? 只匹配 2 个 a</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2553588864"/>
                  </a:ext>
                </a:extLst>
              </a:tr>
              <a:tr h="208963">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对特殊字符进行转义，或者是指定特殊序列</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t"/>
                      <a:r>
                        <a:rPr lang="zh-CN" sz="900" u="none" strike="noStrike">
                          <a:effectLst/>
                        </a:rPr>
                        <a:t>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56846" marR="4737" marT="4737" marB="0"/>
                </a:tc>
                <a:extLst>
                  <a:ext uri="{0D108BD9-81ED-4DB2-BD59-A6C34878D82A}">
                    <a16:rowId xmlns:a16="http://schemas.microsoft.com/office/drawing/2014/main" val="770554237"/>
                  </a:ext>
                </a:extLst>
              </a:tr>
              <a:tr h="412276">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表示一个字符集</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[abc] 会匹配字符 a，b 或者 c，[a-z] 匹配所有小写字母，[a-zA-Z0-9] 匹配所有字母和数字，[^6] 表示除了 6 以外的任意字符</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2117241338"/>
                  </a:ext>
                </a:extLst>
              </a:tr>
              <a:tr h="208963">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或者，只匹配其中一个表达式</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en-US" sz="900" u="none" strike="noStrike">
                          <a:effectLst/>
                        </a:rPr>
                        <a:t>A|B，如果 A 匹配了，则不再查找 B，反之亦然</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2876312609"/>
                  </a:ext>
                </a:extLst>
              </a:tr>
              <a:tr h="112953">
                <a:tc>
                  <a:txBody>
                    <a:bodyPr/>
                    <a:lstStyle/>
                    <a:p>
                      <a:pPr algn="ctr" fontAlgn="ctr"/>
                      <a:r>
                        <a:rPr lang="en-US" sz="900" u="none" strike="noStrike">
                          <a:effectLst/>
                        </a:rPr>
                        <a:t>( … )</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匹配括号中的任意正则表达式</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t"/>
                      <a:r>
                        <a:rPr lang="zh-CN" sz="900" u="none" strike="noStrike">
                          <a:effectLst/>
                        </a:rPr>
                        <a:t>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56846" marR="4737" marT="4737" marB="0"/>
                </a:tc>
                <a:extLst>
                  <a:ext uri="{0D108BD9-81ED-4DB2-BD59-A6C34878D82A}">
                    <a16:rowId xmlns:a16="http://schemas.microsoft.com/office/drawing/2014/main" val="249630090"/>
                  </a:ext>
                </a:extLst>
              </a:tr>
              <a:tr h="112953">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注释，忽略括号内的内容</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t"/>
                      <a:r>
                        <a:rPr lang="zh-CN" sz="900" u="none" strike="noStrike">
                          <a:effectLst/>
                        </a:rPr>
                        <a:t>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56846" marR="4737" marT="4737" marB="0"/>
                </a:tc>
                <a:extLst>
                  <a:ext uri="{0D108BD9-81ED-4DB2-BD59-A6C34878D82A}">
                    <a16:rowId xmlns:a16="http://schemas.microsoft.com/office/drawing/2014/main" val="3626352069"/>
                  </a:ext>
                </a:extLst>
              </a:tr>
              <a:tr h="208963">
                <a:tc>
                  <a:txBody>
                    <a:bodyPr/>
                    <a:lstStyle/>
                    <a:p>
                      <a:pPr algn="ctr" fontAlgn="ctr"/>
                      <a:r>
                        <a:rPr lang="en-US" sz="900" u="none" strike="noStrike">
                          <a:effectLst/>
                        </a:rPr>
                        <a:t>(?= … )</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表达式’…’之前的字符串</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在字符串’ pythonretest ’中 (?=test) 会匹配’ pythonre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2164981374"/>
                  </a:ext>
                </a:extLst>
              </a:tr>
              <a:tr h="278184">
                <a:tc>
                  <a:txBody>
                    <a:bodyPr/>
                    <a:lstStyle/>
                    <a:p>
                      <a:pPr algn="ctr" fontAlgn="ctr"/>
                      <a:r>
                        <a:rPr lang="en-US" sz="900" u="none" strike="noStrike">
                          <a:effectLst/>
                        </a:rPr>
                        <a: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后面不跟表达式’…’的字符串</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如果’ pythonre ’后面不是字符串’ test ’，那么 (?!test) 会匹配’ pythonre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1716083521"/>
                  </a:ext>
                </a:extLst>
              </a:tr>
              <a:tr h="208963">
                <a:tc>
                  <a:txBody>
                    <a:bodyPr/>
                    <a:lstStyle/>
                    <a:p>
                      <a:pPr algn="ctr" fontAlgn="ctr"/>
                      <a:r>
                        <a:rPr lang="en-US" sz="900" u="none" strike="noStrike">
                          <a:effectLst/>
                        </a:rPr>
                        <a:t>(?&lt;= … )</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跟在表达式’…’后面的字符串符合括号之后的正则表达式</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正则表达式’ (?&lt;=abc)def ’会在’ abcdef ’中匹配’ def ’</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2720068306"/>
                  </a:ext>
                </a:extLst>
              </a:tr>
              <a:tr h="208963">
                <a:tc>
                  <a:txBody>
                    <a:bodyPr/>
                    <a:lstStyle/>
                    <a:p>
                      <a:pPr algn="ctr" fontAlgn="ctr"/>
                      <a:r>
                        <a:rPr lang="en-US" sz="900" u="none" strike="noStrike">
                          <a:effectLst/>
                        </a:rPr>
                        <a:t>(?&lt;!...)</a:t>
                      </a:r>
                      <a:endParaRPr lang="zh-CN" sz="900" b="1"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just" fontAlgn="ctr"/>
                      <a:r>
                        <a:rPr lang="zh-CN" sz="900" u="none" strike="noStrike">
                          <a:effectLst/>
                        </a:rPr>
                        <a:t>括号之后的正则表达式不跟在’…’的后面</a:t>
                      </a:r>
                      <a:endParaRPr lang="zh-CN" sz="900" b="0" i="0" u="none" strike="noStrike">
                        <a:solidFill>
                          <a:srgbClr val="000000"/>
                        </a:solidFill>
                        <a:effectLst/>
                        <a:latin typeface="等线" panose="02010600030101010101" pitchFamily="2" charset="-122"/>
                        <a:ea typeface="等线" panose="02010600030101010101" pitchFamily="2" charset="-122"/>
                      </a:endParaRPr>
                    </a:p>
                  </a:txBody>
                  <a:tcPr marL="4737" marR="4737" marT="4737" marB="0" anchor="ctr"/>
                </a:tc>
                <a:tc>
                  <a:txBody>
                    <a:bodyPr/>
                    <a:lstStyle/>
                    <a:p>
                      <a:pPr algn="l" fontAlgn="ctr"/>
                      <a:r>
                        <a:rPr lang="zh-CN" sz="900" u="none" strike="noStrike" dirty="0">
                          <a:effectLst/>
                        </a:rPr>
                        <a:t>　</a:t>
                      </a:r>
                      <a:endParaRPr lang="zh-CN" sz="900" b="0" i="0" u="none" strike="noStrike" dirty="0">
                        <a:solidFill>
                          <a:srgbClr val="000000"/>
                        </a:solidFill>
                        <a:effectLst/>
                        <a:latin typeface="等线" panose="02010600030101010101" pitchFamily="2" charset="-122"/>
                        <a:ea typeface="等线" panose="02010600030101010101" pitchFamily="2" charset="-122"/>
                      </a:endParaRPr>
                    </a:p>
                  </a:txBody>
                  <a:tcPr marL="4737" marR="4737" marT="4737" marB="0" anchor="ctr"/>
                </a:tc>
                <a:extLst>
                  <a:ext uri="{0D108BD9-81ED-4DB2-BD59-A6C34878D82A}">
                    <a16:rowId xmlns:a16="http://schemas.microsoft.com/office/drawing/2014/main" val="4038923018"/>
                  </a:ext>
                </a:extLst>
              </a:tr>
            </a:tbl>
          </a:graphicData>
        </a:graphic>
      </p:graphicFrame>
      <p:graphicFrame>
        <p:nvGraphicFramePr>
          <p:cNvPr id="5" name="表格 4">
            <a:extLst>
              <a:ext uri="{FF2B5EF4-FFF2-40B4-BE49-F238E27FC236}">
                <a16:creationId xmlns:a16="http://schemas.microsoft.com/office/drawing/2014/main" id="{D57D6607-B0AC-4A75-AC2D-16420AF754B2}"/>
              </a:ext>
            </a:extLst>
          </p:cNvPr>
          <p:cNvGraphicFramePr>
            <a:graphicFrameLocks noGrp="1"/>
          </p:cNvGraphicFramePr>
          <p:nvPr>
            <p:extLst>
              <p:ext uri="{D42A27DB-BD31-4B8C-83A1-F6EECF244321}">
                <p14:modId xmlns:p14="http://schemas.microsoft.com/office/powerpoint/2010/main" val="2997440408"/>
              </p:ext>
            </p:extLst>
          </p:nvPr>
        </p:nvGraphicFramePr>
        <p:xfrm>
          <a:off x="180306" y="1708449"/>
          <a:ext cx="3600400" cy="1944217"/>
        </p:xfrm>
        <a:graphic>
          <a:graphicData uri="http://schemas.openxmlformats.org/drawingml/2006/table">
            <a:tbl>
              <a:tblPr>
                <a:tableStyleId>{BC89EF96-8CEA-46FF-86C4-4CE0E7609802}</a:tableStyleId>
              </a:tblPr>
              <a:tblGrid>
                <a:gridCol w="835807">
                  <a:extLst>
                    <a:ext uri="{9D8B030D-6E8A-4147-A177-3AD203B41FA5}">
                      <a16:colId xmlns:a16="http://schemas.microsoft.com/office/drawing/2014/main" val="1419042603"/>
                    </a:ext>
                  </a:extLst>
                </a:gridCol>
                <a:gridCol w="2764593">
                  <a:extLst>
                    <a:ext uri="{9D8B030D-6E8A-4147-A177-3AD203B41FA5}">
                      <a16:colId xmlns:a16="http://schemas.microsoft.com/office/drawing/2014/main" val="3668607815"/>
                    </a:ext>
                  </a:extLst>
                </a:gridCol>
              </a:tblGrid>
              <a:tr h="176747">
                <a:tc>
                  <a:txBody>
                    <a:bodyPr/>
                    <a:lstStyle/>
                    <a:p>
                      <a:pPr algn="ctr" fontAlgn="ctr"/>
                      <a:r>
                        <a:rPr lang="zh-CN" altLang="en-US" sz="900" u="none" strike="noStrike" dirty="0">
                          <a:effectLst/>
                        </a:rPr>
                        <a:t>特殊表达式序列</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意义</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64751171"/>
                  </a:ext>
                </a:extLst>
              </a:tr>
              <a:tr h="176747">
                <a:tc>
                  <a:txBody>
                    <a:bodyPr/>
                    <a:lstStyle/>
                    <a:p>
                      <a:pPr algn="ctr" fontAlgn="ctr"/>
                      <a:r>
                        <a:rPr lang="en-US" sz="900" u="none" strike="noStrike">
                          <a:effectLst/>
                        </a:rPr>
                        <a:t>\A</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只在字符串开头进行匹配。</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22817375"/>
                  </a:ext>
                </a:extLst>
              </a:tr>
              <a:tr h="176747">
                <a:tc>
                  <a:txBody>
                    <a:bodyPr/>
                    <a:lstStyle/>
                    <a:p>
                      <a:pPr algn="ctr" fontAlgn="ctr"/>
                      <a:r>
                        <a:rPr lang="en-US" sz="900" u="none" strike="noStrike">
                          <a:effectLst/>
                        </a:rPr>
                        <a:t>\b</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匹配位于开头或者结尾的空字符串</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18310867"/>
                  </a:ext>
                </a:extLst>
              </a:tr>
              <a:tr h="176747">
                <a:tc>
                  <a:txBody>
                    <a:bodyPr/>
                    <a:lstStyle/>
                    <a:p>
                      <a:pPr algn="ctr" fontAlgn="ctr"/>
                      <a:r>
                        <a:rPr lang="en-US" sz="900" u="none" strike="noStrike">
                          <a:effectLst/>
                        </a:rPr>
                        <a:t>\B</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匹配不位于开头或者结尾的空字符串</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04619800"/>
                  </a:ext>
                </a:extLst>
              </a:tr>
              <a:tr h="176747">
                <a:tc>
                  <a:txBody>
                    <a:bodyPr/>
                    <a:lstStyle/>
                    <a:p>
                      <a:pPr algn="ctr" fontAlgn="ctr"/>
                      <a:r>
                        <a:rPr lang="en-US" sz="900" u="none" strike="noStrike">
                          <a:effectLst/>
                        </a:rPr>
                        <a:t>\d</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匹配任意十进制数，相当于 </a:t>
                      </a:r>
                      <a:r>
                        <a:rPr lang="en-US" altLang="zh-CN" sz="900" u="none" strike="noStrike">
                          <a:effectLst/>
                        </a:rPr>
                        <a:t>[0-9]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3501075"/>
                  </a:ext>
                </a:extLst>
              </a:tr>
              <a:tr h="176747">
                <a:tc>
                  <a:txBody>
                    <a:bodyPr/>
                    <a:lstStyle/>
                    <a:p>
                      <a:pPr algn="ctr" fontAlgn="ctr"/>
                      <a:r>
                        <a:rPr lang="en-US" sz="900" u="none" strike="noStrike">
                          <a:effectLst/>
                        </a:rPr>
                        <a:t>\D</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匹配任意非数字字符，相当于 </a:t>
                      </a:r>
                      <a:r>
                        <a:rPr lang="en-US" altLang="zh-CN" sz="900" u="none" strike="noStrike">
                          <a:effectLst/>
                        </a:rPr>
                        <a:t>[^0-9]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93522618"/>
                  </a:ext>
                </a:extLst>
              </a:tr>
              <a:tr h="176747">
                <a:tc>
                  <a:txBody>
                    <a:bodyPr/>
                    <a:lstStyle/>
                    <a:p>
                      <a:pPr algn="ctr" fontAlgn="ctr"/>
                      <a:r>
                        <a:rPr lang="en-US" sz="900" u="none" strike="noStrike">
                          <a:effectLst/>
                        </a:rPr>
                        <a:t>\s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匹配任意空白字符，相当于 </a:t>
                      </a:r>
                      <a:r>
                        <a:rPr lang="en-US" altLang="zh-CN" sz="900" u="none" strike="noStrike">
                          <a:effectLst/>
                        </a:rPr>
                        <a:t>[ \</a:t>
                      </a:r>
                      <a:r>
                        <a:rPr lang="en-US" sz="900" u="none" strike="noStrike">
                          <a:effectLst/>
                        </a:rPr>
                        <a:t>t\n\r\f\v]</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20553664"/>
                  </a:ext>
                </a:extLst>
              </a:tr>
              <a:tr h="176747">
                <a:tc>
                  <a:txBody>
                    <a:bodyPr/>
                    <a:lstStyle/>
                    <a:p>
                      <a:pPr algn="ctr" fontAlgn="ctr"/>
                      <a:r>
                        <a:rPr lang="en-US" sz="900" u="none" strike="noStrike">
                          <a:effectLst/>
                        </a:rPr>
                        <a:t>\S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匹配任意非空白字符，相当于 </a:t>
                      </a:r>
                      <a:r>
                        <a:rPr lang="en-US" altLang="zh-CN" sz="900" u="none" strike="noStrike">
                          <a:effectLst/>
                        </a:rPr>
                        <a:t>[^ \</a:t>
                      </a:r>
                      <a:r>
                        <a:rPr lang="en-US" sz="900" u="none" strike="noStrike">
                          <a:effectLst/>
                        </a:rPr>
                        <a:t>t\n\r\f\v]</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45748332"/>
                  </a:ext>
                </a:extLst>
              </a:tr>
              <a:tr h="176747">
                <a:tc>
                  <a:txBody>
                    <a:bodyPr/>
                    <a:lstStyle/>
                    <a:p>
                      <a:pPr algn="ctr" fontAlgn="ctr"/>
                      <a:r>
                        <a:rPr lang="en-US" sz="900" u="none" strike="noStrike">
                          <a:effectLst/>
                        </a:rPr>
                        <a:t>\w</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匹配任意数字和字母，相当于 </a:t>
                      </a:r>
                      <a:r>
                        <a:rPr lang="en-US" altLang="zh-CN" sz="900" u="none" strike="noStrike">
                          <a:effectLst/>
                        </a:rPr>
                        <a:t>[</a:t>
                      </a:r>
                      <a:r>
                        <a:rPr lang="en-US" sz="900" u="none" strike="noStrike">
                          <a:effectLst/>
                        </a:rPr>
                        <a:t>a-zA-Z0-9_]</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78470486"/>
                  </a:ext>
                </a:extLst>
              </a:tr>
              <a:tr h="176747">
                <a:tc>
                  <a:txBody>
                    <a:bodyPr/>
                    <a:lstStyle/>
                    <a:p>
                      <a:pPr algn="ctr" fontAlgn="ctr"/>
                      <a:r>
                        <a:rPr lang="en-US" sz="900" u="none" strike="noStrike">
                          <a:effectLst/>
                        </a:rPr>
                        <a:t>\W</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a:effectLst/>
                        </a:rPr>
                        <a:t>匹配任意非数字和字母的字符，相当于 </a:t>
                      </a:r>
                      <a:r>
                        <a:rPr lang="en-US" altLang="zh-CN" sz="900" u="none" strike="noStrike">
                          <a:effectLst/>
                        </a:rPr>
                        <a:t>[^</a:t>
                      </a:r>
                      <a:r>
                        <a:rPr lang="en-US" sz="900" u="none" strike="noStrike">
                          <a:effectLst/>
                        </a:rPr>
                        <a:t>a-zA-Z0-9_]</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10510000"/>
                  </a:ext>
                </a:extLst>
              </a:tr>
              <a:tr h="176747">
                <a:tc>
                  <a:txBody>
                    <a:bodyPr/>
                    <a:lstStyle/>
                    <a:p>
                      <a:pPr algn="ctr" fontAlgn="ctr"/>
                      <a:r>
                        <a:rPr lang="en-US" sz="900" u="none" strike="noStrike">
                          <a:effectLst/>
                        </a:rPr>
                        <a:t>\Z</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900" u="none" strike="noStrike" dirty="0">
                          <a:effectLst/>
                        </a:rPr>
                        <a:t>只在字符串结尾进行匹配</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64020175"/>
                  </a:ext>
                </a:extLst>
              </a:tr>
            </a:tbl>
          </a:graphicData>
        </a:graphic>
      </p:graphicFrame>
    </p:spTree>
    <p:extLst>
      <p:ext uri="{BB962C8B-B14F-4D97-AF65-F5344CB8AC3E}">
        <p14:creationId xmlns:p14="http://schemas.microsoft.com/office/powerpoint/2010/main" val="349338606"/>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6A9BC4-6F2C-446D-B008-4B3E025B089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30000"/>
                    </a14:imgEffect>
                  </a14:imgLayer>
                </a14:imgProps>
              </a:ext>
            </a:extLst>
          </a:blip>
          <a:stretch>
            <a:fillRect/>
          </a:stretch>
        </p:blipFill>
        <p:spPr>
          <a:xfrm>
            <a:off x="5050256" y="700336"/>
            <a:ext cx="3787499" cy="1802437"/>
          </a:xfrm>
          <a:prstGeom prst="rect">
            <a:avLst/>
          </a:prstGeom>
        </p:spPr>
      </p:pic>
      <p:pic>
        <p:nvPicPr>
          <p:cNvPr id="5" name="图片 4">
            <a:extLst>
              <a:ext uri="{FF2B5EF4-FFF2-40B4-BE49-F238E27FC236}">
                <a16:creationId xmlns:a16="http://schemas.microsoft.com/office/drawing/2014/main" id="{044C7BEB-ACD1-4486-9B7A-064A927E37A7}"/>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Effect>
                      <a14:brightnessContrast contrast="30000"/>
                    </a14:imgEffect>
                  </a14:imgLayer>
                </a14:imgProps>
              </a:ext>
            </a:extLst>
          </a:blip>
          <a:stretch>
            <a:fillRect/>
          </a:stretch>
        </p:blipFill>
        <p:spPr>
          <a:xfrm>
            <a:off x="612354" y="3220616"/>
            <a:ext cx="3819064" cy="1802437"/>
          </a:xfrm>
          <a:prstGeom prst="rect">
            <a:avLst/>
          </a:prstGeom>
        </p:spPr>
      </p:pic>
      <p:pic>
        <p:nvPicPr>
          <p:cNvPr id="7" name="图片 6">
            <a:extLst>
              <a:ext uri="{FF2B5EF4-FFF2-40B4-BE49-F238E27FC236}">
                <a16:creationId xmlns:a16="http://schemas.microsoft.com/office/drawing/2014/main" id="{5FCB34C0-FFAE-4AF6-8E5E-F088165EF023}"/>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Effect>
                      <a14:brightnessContrast contrast="30000"/>
                    </a14:imgEffect>
                  </a14:imgLayer>
                </a14:imgProps>
              </a:ext>
            </a:extLst>
          </a:blip>
          <a:stretch>
            <a:fillRect/>
          </a:stretch>
        </p:blipFill>
        <p:spPr>
          <a:xfrm>
            <a:off x="5066566" y="2933141"/>
            <a:ext cx="3793131" cy="1802438"/>
          </a:xfrm>
          <a:prstGeom prst="rect">
            <a:avLst/>
          </a:prstGeom>
        </p:spPr>
      </p:pic>
      <p:sp>
        <p:nvSpPr>
          <p:cNvPr id="8" name="文本框 7">
            <a:extLst>
              <a:ext uri="{FF2B5EF4-FFF2-40B4-BE49-F238E27FC236}">
                <a16:creationId xmlns:a16="http://schemas.microsoft.com/office/drawing/2014/main" id="{60117B85-5835-4052-9FEE-3C277CE83602}"/>
              </a:ext>
            </a:extLst>
          </p:cNvPr>
          <p:cNvSpPr txBox="1"/>
          <p:nvPr/>
        </p:nvSpPr>
        <p:spPr>
          <a:xfrm>
            <a:off x="396330" y="700336"/>
            <a:ext cx="4762026" cy="2677656"/>
          </a:xfrm>
          <a:prstGeom prst="rect">
            <a:avLst/>
          </a:prstGeom>
          <a:noFill/>
        </p:spPr>
        <p:txBody>
          <a:bodyPr wrap="square" rtlCol="0">
            <a:spAutoFit/>
          </a:bodyPr>
          <a:lstStyle/>
          <a:p>
            <a:r>
              <a:rPr lang="zh-CN" altLang="en-US" sz="1400" dirty="0">
                <a:solidFill>
                  <a:srgbClr val="FF0000"/>
                </a:solidFill>
              </a:rPr>
              <a:t>测试文本：</a:t>
            </a:r>
            <a:endParaRPr lang="en-US" altLang="zh-CN" sz="1400" dirty="0">
              <a:solidFill>
                <a:srgbClr val="FF0000"/>
              </a:solidFill>
            </a:endParaRPr>
          </a:p>
          <a:p>
            <a:r>
              <a:rPr lang="zh-CN" altLang="en-US" sz="1400" dirty="0"/>
              <a:t>这是几个电话号码：</a:t>
            </a:r>
            <a:r>
              <a:rPr lang="en-US" altLang="zh-CN" sz="1400" dirty="0"/>
              <a:t>020-37215850</a:t>
            </a:r>
            <a:r>
              <a:rPr lang="zh-CN" altLang="en-US" sz="1400" dirty="0"/>
              <a:t>，</a:t>
            </a:r>
            <a:r>
              <a:rPr lang="en-US" altLang="zh-CN" sz="1400" dirty="0"/>
              <a:t>0991-12345678</a:t>
            </a:r>
            <a:r>
              <a:rPr lang="zh-CN" altLang="en-US" sz="1400" dirty="0"/>
              <a:t>，</a:t>
            </a:r>
            <a:r>
              <a:rPr lang="en-US" altLang="zh-CN" sz="1400" dirty="0"/>
              <a:t>01-88664521</a:t>
            </a:r>
            <a:r>
              <a:rPr lang="zh-CN" altLang="en-US" sz="1400" dirty="0"/>
              <a:t>，</a:t>
            </a:r>
            <a:r>
              <a:rPr lang="en-US" altLang="zh-CN" sz="1400" dirty="0"/>
              <a:t>(0755)12345678</a:t>
            </a:r>
          </a:p>
          <a:p>
            <a:r>
              <a:rPr lang="zh-CN" altLang="en-US" sz="1400" dirty="0"/>
              <a:t>这是几个邮箱地址：</a:t>
            </a:r>
            <a:r>
              <a:rPr lang="en-US" altLang="zh-CN" sz="1400" dirty="0"/>
              <a:t>zhangsan@abc.com</a:t>
            </a:r>
            <a:r>
              <a:rPr lang="zh-CN" altLang="en-US" sz="1400" dirty="0"/>
              <a:t>，</a:t>
            </a:r>
            <a:r>
              <a:rPr lang="en-US" altLang="zh-CN" sz="1400" dirty="0"/>
              <a:t>lisi@gduf.edu.cn</a:t>
            </a:r>
          </a:p>
          <a:p>
            <a:r>
              <a:rPr lang="zh-CN" altLang="en-US" sz="1400" dirty="0"/>
              <a:t>这是一个</a:t>
            </a:r>
            <a:r>
              <a:rPr lang="en-US" altLang="zh-CN" sz="1400" dirty="0"/>
              <a:t>IP</a:t>
            </a:r>
            <a:r>
              <a:rPr lang="zh-CN" altLang="en-US" sz="1400" dirty="0"/>
              <a:t>地址：</a:t>
            </a:r>
            <a:r>
              <a:rPr lang="en-US" altLang="zh-CN" sz="1400" dirty="0"/>
              <a:t>192.168.2.1</a:t>
            </a:r>
          </a:p>
          <a:p>
            <a:r>
              <a:rPr lang="zh-CN" altLang="en-US" sz="1400" dirty="0">
                <a:solidFill>
                  <a:srgbClr val="FF0000"/>
                </a:solidFill>
              </a:rPr>
              <a:t>测试正则表达式：</a:t>
            </a:r>
            <a:endParaRPr lang="en-US" altLang="zh-CN" sz="1400" dirty="0">
              <a:solidFill>
                <a:srgbClr val="FF0000"/>
              </a:solidFill>
            </a:endParaRPr>
          </a:p>
          <a:p>
            <a:r>
              <a:rPr lang="en-US" altLang="zh-CN" sz="1400" dirty="0"/>
              <a:t>\(?0\d{1,3}[) -]?\d{8}</a:t>
            </a:r>
          </a:p>
          <a:p>
            <a:r>
              <a:rPr lang="en-US" altLang="zh-CN" sz="1400" dirty="0"/>
              <a:t>\w+@[a-</a:t>
            </a:r>
            <a:r>
              <a:rPr lang="en-US" altLang="zh-CN" sz="1400" dirty="0" err="1"/>
              <a:t>zA</a:t>
            </a:r>
            <a:r>
              <a:rPr lang="en-US" altLang="zh-CN" sz="1400" dirty="0"/>
              <a:t>-Z]+(\.[a-</a:t>
            </a:r>
            <a:r>
              <a:rPr lang="en-US" altLang="zh-CN" sz="1400" dirty="0" err="1"/>
              <a:t>zA</a:t>
            </a:r>
            <a:r>
              <a:rPr lang="en-US" altLang="zh-CN" sz="1400" dirty="0"/>
              <a:t>-Z]+)+      \w+@\w+(\.\w+)+</a:t>
            </a:r>
          </a:p>
          <a:p>
            <a:r>
              <a:rPr lang="en-US" altLang="zh-CN" sz="1400" dirty="0"/>
              <a:t>((2[0-4]\d|25[0-5]|[01]?\d\d?)\.){3}(2[0-4]\d|25[0-5]|[01]?\d\d?)</a:t>
            </a:r>
          </a:p>
          <a:p>
            <a:r>
              <a:rPr lang="zh-CN" altLang="en-US" sz="1400" dirty="0">
                <a:solidFill>
                  <a:srgbClr val="FF0000"/>
                </a:solidFill>
              </a:rPr>
              <a:t>测试网站：</a:t>
            </a:r>
            <a:r>
              <a:rPr lang="en-US" altLang="zh-CN" sz="1400" dirty="0"/>
              <a:t>https://c.runoob.com/front-end/854</a:t>
            </a:r>
          </a:p>
          <a:p>
            <a:endParaRPr lang="zh-CN" altLang="en-US" sz="1400" dirty="0"/>
          </a:p>
        </p:txBody>
      </p:sp>
    </p:spTree>
    <p:extLst>
      <p:ext uri="{BB962C8B-B14F-4D97-AF65-F5344CB8AC3E}">
        <p14:creationId xmlns:p14="http://schemas.microsoft.com/office/powerpoint/2010/main" val="297121835"/>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56966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a:t>
            </a:r>
            <a:r>
              <a:rPr lang="zh-CN" altLang="en-US" sz="2400" dirty="0"/>
              <a:t>例 </a:t>
            </a:r>
            <a:r>
              <a:rPr lang="en-US" altLang="zh-CN" sz="2400" dirty="0"/>
              <a:t>6-4】</a:t>
            </a:r>
            <a:r>
              <a:rPr lang="zh-CN" altLang="en-US" sz="2400" dirty="0"/>
              <a:t>说明了正则表达式的基本作用。假设网页中有包含</a:t>
            </a:r>
            <a:r>
              <a:rPr lang="en-US" altLang="zh-CN" sz="2400" dirty="0"/>
              <a:t>"0086-20-37215850 # </a:t>
            </a:r>
            <a:r>
              <a:rPr lang="zh-CN" altLang="en-US" sz="2400" dirty="0"/>
              <a:t>这是一个带国际长途区号的电话号码</a:t>
            </a:r>
            <a:r>
              <a:rPr lang="en-US" altLang="zh-CN" sz="2400" dirty="0"/>
              <a:t>"</a:t>
            </a:r>
            <a:r>
              <a:rPr lang="zh-CN" altLang="en-US" sz="2400" dirty="0"/>
              <a:t>文本内容。利用</a:t>
            </a:r>
            <a:r>
              <a:rPr lang="en-US" altLang="zh-CN" sz="2400" dirty="0"/>
              <a:t>Python</a:t>
            </a:r>
            <a:r>
              <a:rPr lang="zh-CN" altLang="en-US" sz="2400" dirty="0"/>
              <a:t>的</a:t>
            </a:r>
            <a:r>
              <a:rPr lang="en-US" altLang="zh-CN" sz="2400" dirty="0"/>
              <a:t>re</a:t>
            </a:r>
            <a:r>
              <a:rPr lang="zh-CN" altLang="en-US" sz="2400" dirty="0"/>
              <a:t>正则表达式包就可以提取这串文本中的电话号码，并删除多余的符号和文字。</a:t>
            </a:r>
          </a:p>
        </p:txBody>
      </p:sp>
      <p:graphicFrame>
        <p:nvGraphicFramePr>
          <p:cNvPr id="2" name="对象 1"/>
          <p:cNvGraphicFramePr>
            <a:graphicFrameLocks noChangeAspect="1"/>
          </p:cNvGraphicFramePr>
          <p:nvPr>
            <p:extLst>
              <p:ext uri="{D42A27DB-BD31-4B8C-83A1-F6EECF244321}">
                <p14:modId xmlns:p14="http://schemas.microsoft.com/office/powerpoint/2010/main" val="2975173466"/>
              </p:ext>
            </p:extLst>
          </p:nvPr>
        </p:nvGraphicFramePr>
        <p:xfrm>
          <a:off x="324322" y="2356520"/>
          <a:ext cx="5555230" cy="2644552"/>
        </p:xfrm>
        <a:graphic>
          <a:graphicData uri="http://schemas.openxmlformats.org/presentationml/2006/ole">
            <mc:AlternateContent xmlns:mc="http://schemas.openxmlformats.org/markup-compatibility/2006">
              <mc:Choice xmlns:v="urn:schemas-microsoft-com:vml" Requires="v">
                <p:oleObj r:id="rId3" imgW="7390440" imgH="3517200" progId="">
                  <p:embed/>
                </p:oleObj>
              </mc:Choice>
              <mc:Fallback>
                <p:oleObj r:id="rId3" imgW="7390440" imgH="3517200" progId="">
                  <p:embed/>
                  <p:pic>
                    <p:nvPicPr>
                      <p:cNvPr id="0" name=""/>
                      <p:cNvPicPr/>
                      <p:nvPr/>
                    </p:nvPicPr>
                    <p:blipFill>
                      <a:blip r:embed="rId4"/>
                      <a:stretch>
                        <a:fillRect/>
                      </a:stretch>
                    </p:blipFill>
                    <p:spPr>
                      <a:xfrm>
                        <a:off x="324322" y="2356520"/>
                        <a:ext cx="5555230" cy="2644552"/>
                      </a:xfrm>
                      <a:prstGeom prst="rect">
                        <a:avLst/>
                      </a:prstGeom>
                    </p:spPr>
                  </p:pic>
                </p:oleObj>
              </mc:Fallback>
            </mc:AlternateContent>
          </a:graphicData>
        </a:graphic>
      </p:graphicFrame>
      <p:sp>
        <p:nvSpPr>
          <p:cNvPr id="5" name="矩形 4"/>
          <p:cNvSpPr/>
          <p:nvPr/>
        </p:nvSpPr>
        <p:spPr>
          <a:xfrm>
            <a:off x="6517010" y="2312382"/>
            <a:ext cx="1988852" cy="2708434"/>
          </a:xfrm>
          <a:prstGeom prst="rect">
            <a:avLst/>
          </a:prstGeom>
          <a:solidFill>
            <a:schemeClr val="accent2"/>
          </a:solidFill>
        </p:spPr>
        <p:txBody>
          <a:bodyPr wrap="square">
            <a:spAutoFit/>
          </a:bodyPr>
          <a:lstStyle/>
          <a:p>
            <a:r>
              <a:rPr lang="zh-CN" altLang="en-US" sz="1400" dirty="0"/>
              <a:t>第一个</a:t>
            </a:r>
            <a:r>
              <a:rPr lang="en-US" altLang="zh-CN" sz="1400" dirty="0"/>
              <a:t>cell</a:t>
            </a:r>
            <a:r>
              <a:rPr lang="zh-CN" altLang="en-US" sz="1400" dirty="0"/>
              <a:t>删除</a:t>
            </a:r>
            <a:r>
              <a:rPr lang="en-US" altLang="zh-CN" sz="1400" dirty="0"/>
              <a:t>phone</a:t>
            </a:r>
            <a:r>
              <a:rPr lang="zh-CN" altLang="en-US" sz="1400" dirty="0"/>
              <a:t>字符串中</a:t>
            </a:r>
            <a:r>
              <a:rPr lang="en-US" altLang="zh-CN" sz="1400" dirty="0"/>
              <a:t>#</a:t>
            </a:r>
            <a:r>
              <a:rPr lang="zh-CN" altLang="en-US" sz="1400" dirty="0"/>
              <a:t>以后的全部内容。</a:t>
            </a:r>
            <a:endParaRPr lang="en-US" altLang="zh-CN" sz="1400" dirty="0"/>
          </a:p>
          <a:p>
            <a:endParaRPr lang="zh-CN" altLang="en-US" sz="800" dirty="0"/>
          </a:p>
          <a:p>
            <a:r>
              <a:rPr lang="zh-CN" altLang="en-US" sz="1400" dirty="0"/>
              <a:t>第二个</a:t>
            </a:r>
            <a:r>
              <a:rPr lang="en-US" altLang="zh-CN" sz="1400" dirty="0"/>
              <a:t>cell</a:t>
            </a:r>
            <a:r>
              <a:rPr lang="zh-CN" altLang="en-US" sz="1400" dirty="0"/>
              <a:t>第</a:t>
            </a:r>
            <a:r>
              <a:rPr lang="en-US" altLang="zh-CN" sz="1400" dirty="0"/>
              <a:t>2</a:t>
            </a:r>
            <a:r>
              <a:rPr lang="zh-CN" altLang="en-US" sz="1400" dirty="0"/>
              <a:t>行使用’</a:t>
            </a:r>
            <a:r>
              <a:rPr lang="en-US" altLang="zh-CN" sz="1400" dirty="0"/>
              <a:t>\D’</a:t>
            </a:r>
            <a:r>
              <a:rPr lang="zh-CN" altLang="en-US" sz="1400" dirty="0"/>
              <a:t>表示所有的非数字字符，该语句的作用将</a:t>
            </a:r>
            <a:r>
              <a:rPr lang="en-US" altLang="zh-CN" sz="1400" dirty="0"/>
              <a:t>phone</a:t>
            </a:r>
            <a:r>
              <a:rPr lang="zh-CN" altLang="en-US" sz="1400" dirty="0"/>
              <a:t>中剩下的非数字符号全部删除。</a:t>
            </a:r>
            <a:endParaRPr lang="en-US" altLang="zh-CN" sz="1400" dirty="0"/>
          </a:p>
          <a:p>
            <a:endParaRPr lang="zh-CN" altLang="en-US" sz="800" dirty="0"/>
          </a:p>
          <a:p>
            <a:r>
              <a:rPr lang="zh-CN" altLang="en-US" sz="1400" dirty="0"/>
              <a:t>正则表达式的主要作用是规定各种字符的表达、结合以及逻辑关系。</a:t>
            </a:r>
          </a:p>
        </p:txBody>
      </p:sp>
    </p:spTree>
    <p:extLst>
      <p:ext uri="{BB962C8B-B14F-4D97-AF65-F5344CB8AC3E}">
        <p14:creationId xmlns:p14="http://schemas.microsoft.com/office/powerpoint/2010/main" val="203037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3187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正则表达式的应用非常灵活，建议读者参阅更多书籍，如</a:t>
            </a:r>
            <a:r>
              <a:rPr lang="en-US" altLang="zh-CN" sz="2000" dirty="0"/>
              <a:t>《</a:t>
            </a:r>
            <a:r>
              <a:rPr lang="zh-CN" altLang="en-US" sz="2000" dirty="0"/>
              <a:t>正则表达式</a:t>
            </a:r>
            <a:r>
              <a:rPr lang="en-US" altLang="zh-CN" sz="2000" dirty="0"/>
              <a:t>30</a:t>
            </a:r>
            <a:r>
              <a:rPr lang="zh-CN" altLang="en-US" sz="2000" dirty="0"/>
              <a:t>分钟入门教程</a:t>
            </a:r>
            <a:r>
              <a:rPr lang="en-US" altLang="zh-CN" sz="2000" dirty="0"/>
              <a:t>》</a:t>
            </a:r>
            <a:r>
              <a:rPr lang="zh-CN" altLang="en-US" sz="2000" dirty="0"/>
              <a:t>等相关教程。</a:t>
            </a:r>
          </a:p>
          <a:p>
            <a:pPr marL="342900" lvl="0" indent="-342900">
              <a:spcBef>
                <a:spcPts val="600"/>
              </a:spcBef>
              <a:buSzPct val="75000"/>
              <a:buFont typeface="Wingdings" panose="05000000000000000000" pitchFamily="2" charset="2"/>
              <a:buChar char="l"/>
            </a:pPr>
            <a:r>
              <a:rPr lang="zh-CN" altLang="en-US" sz="2000" dirty="0"/>
              <a:t>在</a:t>
            </a:r>
            <a:r>
              <a:rPr lang="en-US" altLang="zh-CN" sz="2000" dirty="0"/>
              <a:t>Python</a:t>
            </a:r>
            <a:r>
              <a:rPr lang="zh-CN" altLang="en-US" sz="2000" dirty="0"/>
              <a:t>开发环境中除了自带的</a:t>
            </a:r>
            <a:r>
              <a:rPr lang="en-US" altLang="zh-CN" sz="2000" dirty="0" err="1"/>
              <a:t>urllib</a:t>
            </a:r>
            <a:r>
              <a:rPr lang="zh-CN" altLang="en-US" sz="2000" dirty="0"/>
              <a:t>之外，常见的第三方爬虫框架模块还包括</a:t>
            </a:r>
            <a:r>
              <a:rPr lang="en-US" altLang="zh-CN" sz="2000" dirty="0" err="1"/>
              <a:t>Scrapy</a:t>
            </a:r>
            <a:r>
              <a:rPr lang="zh-CN" altLang="en-US" sz="2000" dirty="0"/>
              <a:t>和</a:t>
            </a:r>
            <a:r>
              <a:rPr lang="en-US" altLang="zh-CN" sz="2000" dirty="0" err="1"/>
              <a:t>Pyspider</a:t>
            </a:r>
            <a:r>
              <a:rPr lang="zh-CN" altLang="en-US" sz="2000" dirty="0"/>
              <a:t>。读者可以参考相应的官方网站学习这些框架的使用方法：</a:t>
            </a:r>
          </a:p>
          <a:p>
            <a:pPr marL="798195" lvl="1" indent="-342900">
              <a:spcBef>
                <a:spcPts val="600"/>
              </a:spcBef>
              <a:buSzPct val="75000"/>
              <a:buFont typeface="Wingdings" panose="05000000000000000000" pitchFamily="2" charset="2"/>
              <a:buChar char="ü"/>
            </a:pPr>
            <a:r>
              <a:rPr lang="en-US" altLang="zh-CN" dirty="0"/>
              <a:t>http://www.scrapy.org/ </a:t>
            </a:r>
          </a:p>
          <a:p>
            <a:pPr marL="798195" lvl="1" indent="-342900">
              <a:spcBef>
                <a:spcPts val="600"/>
              </a:spcBef>
              <a:buSzPct val="75000"/>
              <a:buFont typeface="Wingdings" panose="05000000000000000000" pitchFamily="2" charset="2"/>
              <a:buChar char="ü"/>
            </a:pPr>
            <a:r>
              <a:rPr lang="en-US" altLang="zh-CN" dirty="0"/>
              <a:t>http://docs.pyspider.org/en/latest/ </a:t>
            </a:r>
            <a:endParaRPr lang="zh-CN" altLang="en-US" dirty="0"/>
          </a:p>
          <a:p>
            <a:pPr marL="342900" lvl="0" indent="-342900">
              <a:spcBef>
                <a:spcPts val="600"/>
              </a:spcBef>
              <a:buSzPct val="75000"/>
              <a:buFont typeface="Wingdings" panose="05000000000000000000" pitchFamily="2" charset="2"/>
              <a:buChar char="l"/>
            </a:pPr>
            <a:r>
              <a:rPr lang="zh-CN" altLang="en-US" sz="2000" dirty="0"/>
              <a:t>此外，目前也有一些比较实用的网络爬虫工具，例如图 </a:t>
            </a:r>
            <a:r>
              <a:rPr lang="en-US" altLang="zh-CN" sz="2000" dirty="0"/>
              <a:t>6 3</a:t>
            </a:r>
            <a:r>
              <a:rPr lang="zh-CN" altLang="en-US" sz="2000" dirty="0"/>
              <a:t>所示的八爪鱼爬虫软件。这一类软件往往预制了主要网站的爬虫模板，用户只要填写期望搜集内容的关键字，爬虫工具就可以执行爬取任务，其爬取结果以</a:t>
            </a:r>
            <a:r>
              <a:rPr lang="en-US" altLang="zh-CN" sz="2000" dirty="0"/>
              <a:t>Excel</a:t>
            </a:r>
            <a:r>
              <a:rPr lang="zh-CN" altLang="en-US" sz="2000" dirty="0"/>
              <a:t>或者</a:t>
            </a:r>
            <a:r>
              <a:rPr lang="en-US" altLang="zh-CN" sz="2000" dirty="0"/>
              <a:t>CSV</a:t>
            </a:r>
            <a:r>
              <a:rPr lang="zh-CN" altLang="en-US" sz="2000" dirty="0"/>
              <a:t>格式保存。读者可以访问</a:t>
            </a:r>
            <a:r>
              <a:rPr lang="en-US" altLang="zh-CN" sz="2000" dirty="0"/>
              <a:t>http://www.bazhuayu.com/</a:t>
            </a:r>
            <a:r>
              <a:rPr lang="zh-CN" altLang="en-US" sz="2000" dirty="0"/>
              <a:t>网站参阅详细的使用教程。</a:t>
            </a:r>
          </a:p>
        </p:txBody>
      </p:sp>
    </p:spTree>
    <p:extLst>
      <p:ext uri="{BB962C8B-B14F-4D97-AF65-F5344CB8AC3E}">
        <p14:creationId xmlns:p14="http://schemas.microsoft.com/office/powerpoint/2010/main" val="3706538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文件数据资源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185761"/>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在金融数据挖掘工作中，通常将数据读入到</a:t>
            </a:r>
            <a:r>
              <a:rPr lang="en-US" altLang="zh-CN" sz="2000" dirty="0" err="1"/>
              <a:t>DataFrame</a:t>
            </a:r>
            <a:r>
              <a:rPr lang="zh-CN" altLang="en-US" sz="2000" dirty="0"/>
              <a:t>对象中来处理。</a:t>
            </a:r>
          </a:p>
          <a:p>
            <a:pPr marL="342900" lvl="0" indent="-342900">
              <a:spcBef>
                <a:spcPts val="600"/>
              </a:spcBef>
              <a:buSzPct val="75000"/>
              <a:buFont typeface="Wingdings" panose="05000000000000000000" pitchFamily="2" charset="2"/>
              <a:buChar char="l"/>
            </a:pPr>
            <a:r>
              <a:rPr lang="en-US" altLang="zh-CN" sz="2000" dirty="0"/>
              <a:t>Pandas</a:t>
            </a:r>
            <a:r>
              <a:rPr lang="zh-CN" altLang="en-US" sz="2000" dirty="0"/>
              <a:t>的</a:t>
            </a:r>
            <a:r>
              <a:rPr lang="en-US" altLang="zh-CN" sz="2000" dirty="0" err="1"/>
              <a:t>read_csv</a:t>
            </a:r>
            <a:r>
              <a:rPr lang="en-US" altLang="zh-CN" sz="2000" dirty="0"/>
              <a:t>()</a:t>
            </a:r>
            <a:r>
              <a:rPr lang="zh-CN" altLang="en-US" sz="2000" dirty="0"/>
              <a:t>、</a:t>
            </a:r>
            <a:r>
              <a:rPr lang="en-US" altLang="zh-CN" sz="2000" dirty="0" err="1"/>
              <a:t>pd.read_excel</a:t>
            </a:r>
            <a:r>
              <a:rPr lang="en-US" altLang="zh-CN" sz="2000" dirty="0"/>
              <a:t>()</a:t>
            </a:r>
            <a:r>
              <a:rPr lang="zh-CN" altLang="en-US" sz="2000" dirty="0"/>
              <a:t>和</a:t>
            </a:r>
            <a:r>
              <a:rPr lang="en-US" altLang="zh-CN" sz="2000" dirty="0" err="1"/>
              <a:t>to_excel</a:t>
            </a:r>
            <a:r>
              <a:rPr lang="en-US" altLang="zh-CN" sz="2000" dirty="0"/>
              <a:t>()</a:t>
            </a:r>
            <a:r>
              <a:rPr lang="zh-CN" altLang="en-US" sz="2000" dirty="0"/>
              <a:t>等方法可以实现对</a:t>
            </a:r>
            <a:r>
              <a:rPr lang="en-US" altLang="zh-CN" sz="2000" dirty="0"/>
              <a:t>csv</a:t>
            </a:r>
            <a:r>
              <a:rPr lang="zh-CN" altLang="en-US" sz="2000" dirty="0"/>
              <a:t>和</a:t>
            </a:r>
            <a:r>
              <a:rPr lang="en-US" altLang="zh-CN" sz="2000" dirty="0"/>
              <a:t>excel</a:t>
            </a:r>
            <a:r>
              <a:rPr lang="zh-CN" altLang="en-US" sz="2000" dirty="0"/>
              <a:t>文件的读写访问，实现</a:t>
            </a:r>
            <a:r>
              <a:rPr lang="en-US" altLang="zh-CN" sz="2000" dirty="0" err="1"/>
              <a:t>DataFrame</a:t>
            </a:r>
            <a:r>
              <a:rPr lang="zh-CN" altLang="en-US" sz="2000" dirty="0"/>
              <a:t>对象与文件的数据交互。</a:t>
            </a:r>
          </a:p>
          <a:p>
            <a:pPr marL="342900" lvl="0" indent="-342900">
              <a:spcBef>
                <a:spcPts val="600"/>
              </a:spcBef>
              <a:buSzPct val="75000"/>
              <a:buFont typeface="Wingdings" panose="05000000000000000000" pitchFamily="2" charset="2"/>
              <a:buChar char="l"/>
            </a:pPr>
            <a:r>
              <a:rPr lang="zh-CN" altLang="en-US" sz="2000" dirty="0"/>
              <a:t>截至本书编写的时间，</a:t>
            </a:r>
            <a:r>
              <a:rPr lang="en-US" altLang="zh-CN" sz="2000" dirty="0"/>
              <a:t>Pandas 0.23.4 </a:t>
            </a:r>
            <a:r>
              <a:rPr lang="zh-CN" altLang="en-US" sz="2000" dirty="0"/>
              <a:t>版本可以直接调用其内置方法处理的文件格式包括：</a:t>
            </a:r>
          </a:p>
          <a:p>
            <a:pPr marL="798195" lvl="1" indent="-342900">
              <a:spcBef>
                <a:spcPts val="600"/>
              </a:spcBef>
              <a:buSzPct val="75000"/>
              <a:buFont typeface="Wingdings" panose="05000000000000000000" pitchFamily="2" charset="2"/>
              <a:buChar char="ü"/>
            </a:pPr>
            <a:r>
              <a:rPr lang="en-US" altLang="zh-CN" dirty="0"/>
              <a:t>Picking</a:t>
            </a:r>
            <a:r>
              <a:rPr lang="zh-CN" altLang="en-US" dirty="0"/>
              <a:t>（</a:t>
            </a:r>
            <a:r>
              <a:rPr lang="en-US" altLang="zh-CN" dirty="0"/>
              <a:t>Pandas</a:t>
            </a:r>
            <a:r>
              <a:rPr lang="zh-CN" altLang="en-US" dirty="0"/>
              <a:t>对象文件）</a:t>
            </a:r>
          </a:p>
          <a:p>
            <a:pPr marL="798195" lvl="1" indent="-342900">
              <a:spcBef>
                <a:spcPts val="600"/>
              </a:spcBef>
              <a:buSzPct val="75000"/>
              <a:buFont typeface="Wingdings" panose="05000000000000000000" pitchFamily="2" charset="2"/>
              <a:buChar char="ü"/>
            </a:pPr>
            <a:r>
              <a:rPr lang="en-US" altLang="zh-CN" dirty="0"/>
              <a:t>Flat File</a:t>
            </a:r>
            <a:r>
              <a:rPr lang="zh-CN" altLang="en-US" dirty="0"/>
              <a:t>（包括</a:t>
            </a:r>
            <a:r>
              <a:rPr lang="en-US" altLang="zh-CN" dirty="0"/>
              <a:t>csv</a:t>
            </a:r>
            <a:r>
              <a:rPr lang="zh-CN" altLang="en-US" dirty="0"/>
              <a:t>）</a:t>
            </a:r>
          </a:p>
          <a:p>
            <a:pPr marL="798195" lvl="1" indent="-342900">
              <a:spcBef>
                <a:spcPts val="600"/>
              </a:spcBef>
              <a:buSzPct val="75000"/>
              <a:buFont typeface="Wingdings" panose="05000000000000000000" pitchFamily="2" charset="2"/>
              <a:buChar char="ü"/>
            </a:pPr>
            <a:r>
              <a:rPr lang="en-US" altLang="zh-CN" dirty="0"/>
              <a:t>Clipboard</a:t>
            </a:r>
            <a:r>
              <a:rPr lang="zh-CN" altLang="en-US" dirty="0"/>
              <a:t>（剪贴板）</a:t>
            </a:r>
          </a:p>
          <a:p>
            <a:pPr marL="798195" lvl="1" indent="-342900">
              <a:spcBef>
                <a:spcPts val="600"/>
              </a:spcBef>
              <a:buSzPct val="75000"/>
              <a:buFont typeface="Wingdings" panose="05000000000000000000" pitchFamily="2" charset="2"/>
              <a:buChar char="ü"/>
            </a:pPr>
            <a:r>
              <a:rPr lang="en-US" altLang="zh-CN" dirty="0"/>
              <a:t>Excel</a:t>
            </a:r>
          </a:p>
          <a:p>
            <a:pPr marL="798195" lvl="1" indent="-342900">
              <a:spcBef>
                <a:spcPts val="600"/>
              </a:spcBef>
              <a:buSzPct val="75000"/>
              <a:buFont typeface="Wingdings" panose="05000000000000000000" pitchFamily="2" charset="2"/>
              <a:buChar char="ü"/>
            </a:pPr>
            <a:r>
              <a:rPr lang="en-US" altLang="zh-CN" dirty="0"/>
              <a:t>JSON</a:t>
            </a:r>
          </a:p>
          <a:p>
            <a:pPr marL="798195" lvl="1" indent="-342900">
              <a:spcBef>
                <a:spcPts val="600"/>
              </a:spcBef>
              <a:buSzPct val="75000"/>
              <a:buFont typeface="Wingdings" panose="05000000000000000000" pitchFamily="2" charset="2"/>
              <a:buChar char="ü"/>
            </a:pPr>
            <a:r>
              <a:rPr lang="en-US" altLang="zh-CN" dirty="0"/>
              <a:t>HTML</a:t>
            </a:r>
            <a:r>
              <a:rPr lang="zh-CN" altLang="en-US" dirty="0"/>
              <a:t>、</a:t>
            </a:r>
            <a:r>
              <a:rPr lang="en-US" altLang="zh-CN" dirty="0" err="1"/>
              <a:t>HDFStore</a:t>
            </a:r>
            <a:r>
              <a:rPr lang="zh-CN" altLang="en-US" dirty="0"/>
              <a:t>、</a:t>
            </a:r>
            <a:r>
              <a:rPr lang="en-US" altLang="zh-CN" dirty="0"/>
              <a:t>Feather</a:t>
            </a:r>
            <a:r>
              <a:rPr lang="zh-CN" altLang="en-US" dirty="0"/>
              <a:t>、</a:t>
            </a:r>
            <a:r>
              <a:rPr lang="en-US" altLang="zh-CN" dirty="0"/>
              <a:t>Parquet</a:t>
            </a:r>
            <a:r>
              <a:rPr lang="zh-CN" altLang="en-US" dirty="0"/>
              <a:t>、</a:t>
            </a:r>
            <a:r>
              <a:rPr lang="en-US" altLang="zh-CN" dirty="0"/>
              <a:t>SAS</a:t>
            </a:r>
            <a:r>
              <a:rPr lang="zh-CN" altLang="en-US" dirty="0"/>
              <a:t>、</a:t>
            </a:r>
            <a:r>
              <a:rPr lang="en-US" altLang="zh-CN" dirty="0"/>
              <a:t>SQL</a:t>
            </a:r>
            <a:r>
              <a:rPr lang="zh-CN" altLang="en-US" dirty="0"/>
              <a:t>、</a:t>
            </a:r>
            <a:r>
              <a:rPr lang="en-US" altLang="zh-CN" dirty="0"/>
              <a:t>Google </a:t>
            </a:r>
            <a:r>
              <a:rPr lang="en-US" altLang="zh-CN" dirty="0" err="1"/>
              <a:t>BigQuery</a:t>
            </a:r>
            <a:r>
              <a:rPr lang="zh-CN" altLang="en-US" dirty="0"/>
              <a:t>及</a:t>
            </a:r>
            <a:r>
              <a:rPr lang="en-US" altLang="zh-CN" dirty="0"/>
              <a:t>STATA</a:t>
            </a:r>
            <a:r>
              <a:rPr lang="zh-CN" altLang="en-US" dirty="0"/>
              <a:t>等。</a:t>
            </a:r>
          </a:p>
        </p:txBody>
      </p:sp>
    </p:spTree>
    <p:extLst>
      <p:ext uri="{BB962C8B-B14F-4D97-AF65-F5344CB8AC3E}">
        <p14:creationId xmlns:p14="http://schemas.microsoft.com/office/powerpoint/2010/main" val="326049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2246769"/>
          </a:xfrm>
          <a:prstGeom prst="rect">
            <a:avLst/>
          </a:prstGeom>
          <a:noFill/>
        </p:spPr>
        <p:txBody>
          <a:bodyPr wrap="square" rtlCol="0" anchor="t">
            <a:spAutoFit/>
          </a:bodyPr>
          <a:lstStyle/>
          <a:p>
            <a:pPr lvl="0">
              <a:spcBef>
                <a:spcPts val="600"/>
              </a:spcBef>
              <a:buSzPct val="75000"/>
            </a:pPr>
            <a:r>
              <a:rPr lang="zh-CN" altLang="en-US" sz="2400" b="1" dirty="0"/>
              <a:t>文本文件</a:t>
            </a:r>
          </a:p>
          <a:p>
            <a:pPr marL="342900" lvl="0" indent="-342900">
              <a:spcBef>
                <a:spcPts val="600"/>
              </a:spcBef>
              <a:buSzPct val="75000"/>
              <a:buFont typeface="Wingdings" panose="05000000000000000000" pitchFamily="2" charset="2"/>
              <a:buChar char="l"/>
            </a:pPr>
            <a:r>
              <a:rPr lang="en-US" altLang="zh-CN" sz="2400" dirty="0"/>
              <a:t>Python</a:t>
            </a:r>
            <a:r>
              <a:rPr lang="zh-CN" altLang="en-US" sz="2400" dirty="0"/>
              <a:t>文件读写操作的基本流程是：</a:t>
            </a:r>
          </a:p>
          <a:p>
            <a:pPr marL="798195" lvl="1" indent="-342900">
              <a:spcBef>
                <a:spcPts val="600"/>
              </a:spcBef>
              <a:buSzPct val="75000"/>
              <a:buFont typeface="Wingdings" panose="05000000000000000000" pitchFamily="2" charset="2"/>
              <a:buChar char="ü"/>
            </a:pPr>
            <a:r>
              <a:rPr lang="zh-CN" altLang="en-US" sz="2400" dirty="0"/>
              <a:t>打开文件获得文件对象；</a:t>
            </a:r>
          </a:p>
          <a:p>
            <a:pPr marL="798195" lvl="1" indent="-342900">
              <a:spcBef>
                <a:spcPts val="600"/>
              </a:spcBef>
              <a:buSzPct val="75000"/>
              <a:buFont typeface="Wingdings" panose="05000000000000000000" pitchFamily="2" charset="2"/>
              <a:buChar char="ü"/>
            </a:pPr>
            <a:r>
              <a:rPr lang="zh-CN" altLang="en-US" sz="2400" dirty="0"/>
              <a:t>将文件对象赋给一个变量；</a:t>
            </a:r>
          </a:p>
          <a:p>
            <a:pPr marL="798195" lvl="1" indent="-342900">
              <a:spcBef>
                <a:spcPts val="600"/>
              </a:spcBef>
              <a:buSzPct val="75000"/>
              <a:buFont typeface="Wingdings" panose="05000000000000000000" pitchFamily="2" charset="2"/>
              <a:buChar char="ü"/>
            </a:pPr>
            <a:r>
              <a:rPr lang="zh-CN" altLang="en-US" sz="2400" dirty="0"/>
              <a:t>通过这个变量对文件内的数据进行读写操作。</a:t>
            </a:r>
          </a:p>
        </p:txBody>
      </p:sp>
    </p:spTree>
    <p:extLst>
      <p:ext uri="{BB962C8B-B14F-4D97-AF65-F5344CB8AC3E}">
        <p14:creationId xmlns:p14="http://schemas.microsoft.com/office/powerpoint/2010/main" val="4210581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64660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a:t>
            </a:r>
            <a:r>
              <a:rPr lang="zh-CN" altLang="en-US" sz="2400" dirty="0"/>
              <a:t>例 </a:t>
            </a:r>
            <a:r>
              <a:rPr lang="en-US" altLang="zh-CN" sz="2400" dirty="0"/>
              <a:t>6-5】</a:t>
            </a:r>
            <a:r>
              <a:rPr lang="zh-CN" altLang="en-US" sz="2400" dirty="0"/>
              <a:t>以对存放</a:t>
            </a:r>
            <a:r>
              <a:rPr lang="en-US" altLang="zh-CN" sz="2400" dirty="0"/>
              <a:t>2</a:t>
            </a:r>
            <a:r>
              <a:rPr lang="zh-CN" altLang="en-US" sz="2400" dirty="0"/>
              <a:t>维数据的</a:t>
            </a:r>
            <a:r>
              <a:rPr lang="en-US" altLang="zh-CN" sz="2400" dirty="0"/>
              <a:t>txt</a:t>
            </a:r>
            <a:r>
              <a:rPr lang="zh-CN" altLang="en-US" sz="2400" dirty="0"/>
              <a:t>文本与</a:t>
            </a:r>
            <a:r>
              <a:rPr lang="en-US" altLang="zh-CN" sz="2400" dirty="0" err="1"/>
              <a:t>NumPy</a:t>
            </a:r>
            <a:r>
              <a:rPr lang="zh-CN" altLang="en-US" sz="2400" dirty="0"/>
              <a:t>数据对象进行读写操作为例来说明文件访问方法。</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读入的文件</a:t>
            </a:r>
            <a:r>
              <a:rPr lang="en-US" altLang="zh-CN" sz="2400" dirty="0"/>
              <a:t>Exp04_file01.txt</a:t>
            </a:r>
            <a:r>
              <a:rPr lang="zh-CN" altLang="en-US" sz="2400" dirty="0"/>
              <a:t>内容如图 </a:t>
            </a:r>
            <a:r>
              <a:rPr lang="en-US" altLang="zh-CN" sz="2400" dirty="0"/>
              <a:t>6-4</a:t>
            </a:r>
            <a:r>
              <a:rPr lang="zh-CN" altLang="en-US" sz="2400" dirty="0"/>
              <a:t>左侧所示。写入的文件</a:t>
            </a:r>
            <a:r>
              <a:rPr lang="en-US" altLang="zh-CN" sz="2400" dirty="0"/>
              <a:t>Exp04_file01_out.txt</a:t>
            </a:r>
            <a:r>
              <a:rPr lang="zh-CN" altLang="en-US" sz="2400" dirty="0"/>
              <a:t>内容如图 </a:t>
            </a:r>
            <a:r>
              <a:rPr lang="en-US" altLang="zh-CN" sz="2400" dirty="0"/>
              <a:t>6-4</a:t>
            </a:r>
            <a:r>
              <a:rPr lang="zh-CN" altLang="en-US" sz="2400" dirty="0"/>
              <a:t>右侧所示。</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1764482" y="2498807"/>
            <a:ext cx="5111750" cy="2266950"/>
          </a:xfrm>
          <a:prstGeom prst="rect">
            <a:avLst/>
          </a:prstGeom>
        </p:spPr>
      </p:pic>
      <p:sp>
        <p:nvSpPr>
          <p:cNvPr id="2" name="矩形 1"/>
          <p:cNvSpPr/>
          <p:nvPr/>
        </p:nvSpPr>
        <p:spPr>
          <a:xfrm>
            <a:off x="3279939" y="4804792"/>
            <a:ext cx="1938351" cy="307777"/>
          </a:xfrm>
          <a:prstGeom prst="rect">
            <a:avLst/>
          </a:prstGeom>
        </p:spPr>
        <p:txBody>
          <a:bodyPr wrap="none">
            <a:spAutoFit/>
          </a:bodyPr>
          <a:lstStyle/>
          <a:p>
            <a:r>
              <a:rPr lang="zh-CN" altLang="en-US" sz="1400" dirty="0"/>
              <a:t>图 6-4 文件读取与写入</a:t>
            </a:r>
          </a:p>
        </p:txBody>
      </p:sp>
    </p:spTree>
    <p:extLst>
      <p:ext uri="{BB962C8B-B14F-4D97-AF65-F5344CB8AC3E}">
        <p14:creationId xmlns:p14="http://schemas.microsoft.com/office/powerpoint/2010/main" val="2327834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方法一：读入文件</a:t>
            </a:r>
            <a:r>
              <a:rPr lang="en-US" altLang="zh-CN" sz="2400" dirty="0"/>
              <a:t>Exp04_file01.txt</a:t>
            </a: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681362626"/>
              </p:ext>
            </p:extLst>
          </p:nvPr>
        </p:nvGraphicFramePr>
        <p:xfrm>
          <a:off x="540346" y="1348408"/>
          <a:ext cx="5061445" cy="2542071"/>
        </p:xfrm>
        <a:graphic>
          <a:graphicData uri="http://schemas.openxmlformats.org/presentationml/2006/ole">
            <mc:AlternateContent xmlns:mc="http://schemas.openxmlformats.org/markup-compatibility/2006">
              <mc:Choice xmlns:v="urn:schemas-microsoft-com:vml" Requires="v">
                <p:oleObj r:id="rId3" imgW="6018840" imgH="3022200" progId="">
                  <p:embed/>
                </p:oleObj>
              </mc:Choice>
              <mc:Fallback>
                <p:oleObj r:id="rId3" imgW="6018840" imgH="3022200" progId="">
                  <p:embed/>
                  <p:pic>
                    <p:nvPicPr>
                      <p:cNvPr id="0" name=""/>
                      <p:cNvPicPr/>
                      <p:nvPr/>
                    </p:nvPicPr>
                    <p:blipFill>
                      <a:blip r:embed="rId4"/>
                      <a:stretch>
                        <a:fillRect/>
                      </a:stretch>
                    </p:blipFill>
                    <p:spPr>
                      <a:xfrm>
                        <a:off x="540346" y="1348408"/>
                        <a:ext cx="5061445" cy="254207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93955368"/>
              </p:ext>
            </p:extLst>
          </p:nvPr>
        </p:nvGraphicFramePr>
        <p:xfrm>
          <a:off x="4782746" y="3088752"/>
          <a:ext cx="3998458" cy="1875383"/>
        </p:xfrm>
        <a:graphic>
          <a:graphicData uri="http://schemas.openxmlformats.org/presentationml/2006/ole">
            <mc:AlternateContent xmlns:mc="http://schemas.openxmlformats.org/markup-compatibility/2006">
              <mc:Choice xmlns:v="urn:schemas-microsoft-com:vml" Requires="v">
                <p:oleObj r:id="rId5" imgW="4304520" imgH="2018880" progId="">
                  <p:embed/>
                </p:oleObj>
              </mc:Choice>
              <mc:Fallback>
                <p:oleObj r:id="rId5" imgW="4304520" imgH="2018880" progId="">
                  <p:embed/>
                  <p:pic>
                    <p:nvPicPr>
                      <p:cNvPr id="0" name=""/>
                      <p:cNvPicPr/>
                      <p:nvPr/>
                    </p:nvPicPr>
                    <p:blipFill>
                      <a:blip r:embed="rId6"/>
                      <a:stretch>
                        <a:fillRect/>
                      </a:stretch>
                    </p:blipFill>
                    <p:spPr>
                      <a:xfrm>
                        <a:off x="4782746" y="3088752"/>
                        <a:ext cx="3998458" cy="1875383"/>
                      </a:xfrm>
                      <a:prstGeom prst="rect">
                        <a:avLst/>
                      </a:prstGeom>
                    </p:spPr>
                  </p:pic>
                </p:oleObj>
              </mc:Fallback>
            </mc:AlternateContent>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方法二：读入文件</a:t>
            </a:r>
            <a:r>
              <a:rPr lang="en-US" altLang="zh-CN" sz="2400" dirty="0"/>
              <a:t>Exp04_file01.txt</a:t>
            </a: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157221656"/>
              </p:ext>
            </p:extLst>
          </p:nvPr>
        </p:nvGraphicFramePr>
        <p:xfrm>
          <a:off x="324322" y="1318094"/>
          <a:ext cx="6585644" cy="2188670"/>
        </p:xfrm>
        <a:graphic>
          <a:graphicData uri="http://schemas.openxmlformats.org/presentationml/2006/ole">
            <mc:AlternateContent xmlns:mc="http://schemas.openxmlformats.org/markup-compatibility/2006">
              <mc:Choice xmlns:v="urn:schemas-microsoft-com:vml" Requires="v">
                <p:oleObj r:id="rId3" imgW="7986960" imgH="2653920" progId="">
                  <p:embed/>
                </p:oleObj>
              </mc:Choice>
              <mc:Fallback>
                <p:oleObj r:id="rId3" imgW="7986960" imgH="2653920" progId="">
                  <p:embed/>
                  <p:pic>
                    <p:nvPicPr>
                      <p:cNvPr id="0" name=""/>
                      <p:cNvPicPr/>
                      <p:nvPr/>
                    </p:nvPicPr>
                    <p:blipFill>
                      <a:blip r:embed="rId4"/>
                      <a:stretch>
                        <a:fillRect/>
                      </a:stretch>
                    </p:blipFill>
                    <p:spPr>
                      <a:xfrm>
                        <a:off x="324322" y="1318094"/>
                        <a:ext cx="6585644" cy="218867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0359596"/>
              </p:ext>
            </p:extLst>
          </p:nvPr>
        </p:nvGraphicFramePr>
        <p:xfrm>
          <a:off x="5580906" y="2931098"/>
          <a:ext cx="3327400" cy="2019300"/>
        </p:xfrm>
        <a:graphic>
          <a:graphicData uri="http://schemas.openxmlformats.org/presentationml/2006/ole">
            <mc:AlternateContent xmlns:mc="http://schemas.openxmlformats.org/markup-compatibility/2006">
              <mc:Choice xmlns:v="urn:schemas-microsoft-com:vml" Requires="v">
                <p:oleObj r:id="rId5" imgW="3326760" imgH="2018880" progId="">
                  <p:embed/>
                </p:oleObj>
              </mc:Choice>
              <mc:Fallback>
                <p:oleObj r:id="rId5" imgW="3326760" imgH="2018880" progId="">
                  <p:embed/>
                  <p:pic>
                    <p:nvPicPr>
                      <p:cNvPr id="0" name=""/>
                      <p:cNvPicPr/>
                      <p:nvPr/>
                    </p:nvPicPr>
                    <p:blipFill>
                      <a:blip r:embed="rId6"/>
                      <a:stretch>
                        <a:fillRect/>
                      </a:stretch>
                    </p:blipFill>
                    <p:spPr>
                      <a:xfrm>
                        <a:off x="5580906" y="2931098"/>
                        <a:ext cx="3327400" cy="2019300"/>
                      </a:xfrm>
                      <a:prstGeom prst="rect">
                        <a:avLst/>
                      </a:prstGeom>
                    </p:spPr>
                  </p:pic>
                </p:oleObj>
              </mc:Fallback>
            </mc:AlternateContent>
          </a:graphicData>
        </a:graphic>
      </p:graphicFrame>
    </p:spTree>
    <p:extLst>
      <p:ext uri="{BB962C8B-B14F-4D97-AF65-F5344CB8AC3E}">
        <p14:creationId xmlns:p14="http://schemas.microsoft.com/office/powerpoint/2010/main" val="3967581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799100"/>
          </a:xfrm>
          <a:prstGeom prst="rect">
            <a:avLst/>
          </a:prstGeom>
          <a:noFill/>
        </p:spPr>
        <p:txBody>
          <a:bodyPr wrap="square" rtlCol="0" anchor="t">
            <a:spAutoFit/>
          </a:bodyPr>
          <a:lstStyle/>
          <a:p>
            <a:pPr lvl="0">
              <a:lnSpc>
                <a:spcPct val="150000"/>
              </a:lnSpc>
            </a:pPr>
            <a:r>
              <a:rPr lang="zh-CN" altLang="en-US" sz="2200" dirty="0"/>
              <a:t>1．</a:t>
            </a:r>
            <a:r>
              <a:rPr lang="zh-CN" altLang="zh-CN" sz="2400" dirty="0"/>
              <a:t>用</a:t>
            </a:r>
            <a:r>
              <a:rPr lang="en-US" altLang="zh-CN" sz="2400" dirty="0"/>
              <a:t>Python</a:t>
            </a:r>
            <a:r>
              <a:rPr lang="zh-CN" altLang="zh-CN" sz="2400" dirty="0"/>
              <a:t>扩展包内置网络数据源获取函数搜集金融数据的方法。</a:t>
            </a:r>
          </a:p>
          <a:p>
            <a:pPr lvl="0">
              <a:lnSpc>
                <a:spcPct val="150000"/>
              </a:lnSpc>
            </a:pPr>
            <a:r>
              <a:rPr lang="en-US" altLang="zh-CN" sz="2400" dirty="0"/>
              <a:t>2</a:t>
            </a:r>
            <a:r>
              <a:rPr lang="zh-CN" altLang="en-US" sz="2400" dirty="0"/>
              <a:t>．</a:t>
            </a:r>
            <a:r>
              <a:rPr lang="zh-CN" altLang="zh-CN" sz="2400" dirty="0"/>
              <a:t>利用</a:t>
            </a:r>
            <a:r>
              <a:rPr lang="en-US" altLang="zh-CN" sz="2400" dirty="0"/>
              <a:t>Pandas</a:t>
            </a:r>
            <a:r>
              <a:rPr lang="zh-CN" altLang="zh-CN" sz="2400" dirty="0"/>
              <a:t>内置函数读取文本文件和</a:t>
            </a:r>
            <a:r>
              <a:rPr lang="en-US" altLang="zh-CN" sz="2400" dirty="0"/>
              <a:t>Access</a:t>
            </a:r>
            <a:r>
              <a:rPr lang="zh-CN" altLang="zh-CN" sz="2400" dirty="0"/>
              <a:t>数据库文件的方法。</a:t>
            </a:r>
          </a:p>
          <a:p>
            <a:pPr lvl="0">
              <a:lnSpc>
                <a:spcPct val="150000"/>
              </a:lnSpc>
            </a:pPr>
            <a:r>
              <a:rPr lang="en-US" altLang="zh-CN" sz="2400" dirty="0"/>
              <a:t>3</a:t>
            </a:r>
            <a:r>
              <a:rPr lang="zh-CN" altLang="en-US" sz="2400" dirty="0"/>
              <a:t>．</a:t>
            </a:r>
            <a:r>
              <a:rPr lang="zh-CN" altLang="zh-CN" sz="2400" dirty="0"/>
              <a:t>网络爬虫的基本应用。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2808312" cy="83099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利用读入的数据做数学运算。</a:t>
            </a:r>
          </a:p>
        </p:txBody>
      </p:sp>
      <p:graphicFrame>
        <p:nvGraphicFramePr>
          <p:cNvPr id="2" name="对象 1"/>
          <p:cNvGraphicFramePr>
            <a:graphicFrameLocks noChangeAspect="1"/>
          </p:cNvGraphicFramePr>
          <p:nvPr>
            <p:extLst>
              <p:ext uri="{D42A27DB-BD31-4B8C-83A1-F6EECF244321}">
                <p14:modId xmlns:p14="http://schemas.microsoft.com/office/powerpoint/2010/main" val="2437225781"/>
              </p:ext>
            </p:extLst>
          </p:nvPr>
        </p:nvGraphicFramePr>
        <p:xfrm>
          <a:off x="3318027" y="762577"/>
          <a:ext cx="4273181" cy="4178793"/>
        </p:xfrm>
        <a:graphic>
          <a:graphicData uri="http://schemas.openxmlformats.org/presentationml/2006/ole">
            <mc:AlternateContent xmlns:mc="http://schemas.openxmlformats.org/markup-compatibility/2006">
              <mc:Choice xmlns:v="urn:schemas-microsoft-com:vml" Requires="v">
                <p:oleObj r:id="rId3" imgW="6298200" imgH="6145920" progId="">
                  <p:embed/>
                </p:oleObj>
              </mc:Choice>
              <mc:Fallback>
                <p:oleObj r:id="rId3" imgW="6298200" imgH="6145920" progId="">
                  <p:embed/>
                  <p:pic>
                    <p:nvPicPr>
                      <p:cNvPr id="0" name=""/>
                      <p:cNvPicPr/>
                      <p:nvPr/>
                    </p:nvPicPr>
                    <p:blipFill>
                      <a:blip r:embed="rId4"/>
                      <a:stretch>
                        <a:fillRect/>
                      </a:stretch>
                    </p:blipFill>
                    <p:spPr>
                      <a:xfrm>
                        <a:off x="3318027" y="762577"/>
                        <a:ext cx="4273181" cy="4178793"/>
                      </a:xfrm>
                      <a:prstGeom prst="rect">
                        <a:avLst/>
                      </a:prstGeom>
                    </p:spPr>
                  </p:pic>
                </p:oleObj>
              </mc:Fallback>
            </mc:AlternateContent>
          </a:graphicData>
        </a:graphic>
      </p:graphicFrame>
    </p:spTree>
    <p:extLst>
      <p:ext uri="{BB962C8B-B14F-4D97-AF65-F5344CB8AC3E}">
        <p14:creationId xmlns:p14="http://schemas.microsoft.com/office/powerpoint/2010/main" val="30393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将</a:t>
            </a:r>
            <a:r>
              <a:rPr lang="en-US" altLang="zh-CN" sz="2400" dirty="0" err="1"/>
              <a:t>NewArr</a:t>
            </a:r>
            <a:r>
              <a:rPr lang="zh-CN" altLang="en-US" sz="2400" dirty="0"/>
              <a:t>保存到新文件</a:t>
            </a:r>
          </a:p>
        </p:txBody>
      </p:sp>
      <p:graphicFrame>
        <p:nvGraphicFramePr>
          <p:cNvPr id="2" name="对象 1"/>
          <p:cNvGraphicFramePr>
            <a:graphicFrameLocks noChangeAspect="1"/>
          </p:cNvGraphicFramePr>
          <p:nvPr>
            <p:extLst>
              <p:ext uri="{D42A27DB-BD31-4B8C-83A1-F6EECF244321}">
                <p14:modId xmlns:p14="http://schemas.microsoft.com/office/powerpoint/2010/main" val="1050832867"/>
              </p:ext>
            </p:extLst>
          </p:nvPr>
        </p:nvGraphicFramePr>
        <p:xfrm>
          <a:off x="324322" y="1492424"/>
          <a:ext cx="6394366" cy="2817407"/>
        </p:xfrm>
        <a:graphic>
          <a:graphicData uri="http://schemas.openxmlformats.org/presentationml/2006/ole">
            <mc:AlternateContent xmlns:mc="http://schemas.openxmlformats.org/markup-compatibility/2006">
              <mc:Choice xmlns:v="urn:schemas-microsoft-com:vml" Requires="v">
                <p:oleObj r:id="rId3" imgW="9155520" imgH="4025160" progId="">
                  <p:embed/>
                </p:oleObj>
              </mc:Choice>
              <mc:Fallback>
                <p:oleObj r:id="rId3" imgW="9155520" imgH="4025160" progId="">
                  <p:embed/>
                  <p:pic>
                    <p:nvPicPr>
                      <p:cNvPr id="0" name=""/>
                      <p:cNvPicPr/>
                      <p:nvPr/>
                    </p:nvPicPr>
                    <p:blipFill>
                      <a:blip r:embed="rId4"/>
                      <a:stretch>
                        <a:fillRect/>
                      </a:stretch>
                    </p:blipFill>
                    <p:spPr>
                      <a:xfrm>
                        <a:off x="324322" y="1492424"/>
                        <a:ext cx="6394366" cy="2817407"/>
                      </a:xfrm>
                      <a:prstGeom prst="rect">
                        <a:avLst/>
                      </a:prstGeom>
                    </p:spPr>
                  </p:pic>
                </p:oleObj>
              </mc:Fallback>
            </mc:AlternateContent>
          </a:graphicData>
        </a:graphic>
      </p:graphicFrame>
      <p:sp>
        <p:nvSpPr>
          <p:cNvPr id="9" name="矩形 8"/>
          <p:cNvSpPr/>
          <p:nvPr/>
        </p:nvSpPr>
        <p:spPr>
          <a:xfrm>
            <a:off x="6904137" y="340296"/>
            <a:ext cx="1988852" cy="1384995"/>
          </a:xfrm>
          <a:prstGeom prst="rect">
            <a:avLst/>
          </a:prstGeom>
          <a:solidFill>
            <a:schemeClr val="accent2"/>
          </a:solidFill>
        </p:spPr>
        <p:txBody>
          <a:bodyPr wrap="square">
            <a:spAutoFit/>
          </a:bodyPr>
          <a:lstStyle/>
          <a:p>
            <a:r>
              <a:rPr lang="zh-CN" altLang="en-US" sz="1400" dirty="0"/>
              <a:t>第</a:t>
            </a:r>
            <a:r>
              <a:rPr lang="en-US" altLang="zh-CN" sz="1400" dirty="0"/>
              <a:t>2</a:t>
            </a:r>
            <a:r>
              <a:rPr lang="zh-CN" altLang="en-US" sz="1400" dirty="0"/>
              <a:t>行通过调用</a:t>
            </a:r>
            <a:r>
              <a:rPr lang="en-US" altLang="zh-CN" sz="1400" dirty="0"/>
              <a:t>open</a:t>
            </a:r>
            <a:r>
              <a:rPr lang="zh-CN" altLang="en-US" sz="1400" dirty="0"/>
              <a:t>函数打开文本文件，</a:t>
            </a:r>
            <a:r>
              <a:rPr lang="en-US" altLang="zh-CN" sz="1400" dirty="0"/>
              <a:t>open</a:t>
            </a:r>
            <a:r>
              <a:rPr lang="zh-CN" altLang="en-US" sz="1400" dirty="0"/>
              <a:t>函数的第</a:t>
            </a:r>
            <a:r>
              <a:rPr lang="en-US" altLang="zh-CN" sz="1400" dirty="0"/>
              <a:t>1</a:t>
            </a:r>
            <a:r>
              <a:rPr lang="zh-CN" altLang="en-US" sz="1400" dirty="0"/>
              <a:t>个参数用于指定被打开的文件路径，第</a:t>
            </a:r>
            <a:r>
              <a:rPr lang="en-US" altLang="zh-CN" sz="1400" dirty="0"/>
              <a:t>2</a:t>
            </a:r>
            <a:r>
              <a:rPr lang="zh-CN" altLang="en-US" sz="1400" dirty="0"/>
              <a:t>个参数为文件的打开方式控制符。</a:t>
            </a:r>
          </a:p>
        </p:txBody>
      </p:sp>
      <p:sp>
        <p:nvSpPr>
          <p:cNvPr id="10" name="矩形 9"/>
          <p:cNvSpPr/>
          <p:nvPr/>
        </p:nvSpPr>
        <p:spPr>
          <a:xfrm>
            <a:off x="6893749" y="1912273"/>
            <a:ext cx="1988852" cy="3108543"/>
          </a:xfrm>
          <a:prstGeom prst="rect">
            <a:avLst/>
          </a:prstGeom>
          <a:solidFill>
            <a:schemeClr val="accent2"/>
          </a:solidFill>
        </p:spPr>
        <p:txBody>
          <a:bodyPr wrap="square">
            <a:spAutoFit/>
          </a:bodyPr>
          <a:lstStyle/>
          <a:p>
            <a:r>
              <a:rPr lang="zh-CN" altLang="en-US" sz="1400" dirty="0"/>
              <a:t>第</a:t>
            </a:r>
            <a:r>
              <a:rPr lang="en-US" altLang="zh-CN" sz="1400" dirty="0"/>
              <a:t>7-9</a:t>
            </a:r>
            <a:r>
              <a:rPr lang="zh-CN" altLang="en-US" sz="1400" dirty="0"/>
              <a:t>行</a:t>
            </a:r>
            <a:r>
              <a:rPr lang="en-US" altLang="zh-CN" sz="1400" dirty="0" err="1"/>
              <a:t>np.savetxt</a:t>
            </a:r>
            <a:r>
              <a:rPr lang="en-US" altLang="zh-CN" sz="1400" dirty="0"/>
              <a:t>()</a:t>
            </a:r>
            <a:r>
              <a:rPr lang="zh-CN" altLang="en-US" sz="1400" dirty="0"/>
              <a:t>函数接收的参数包括：写入数据的文件名</a:t>
            </a:r>
            <a:r>
              <a:rPr lang="en-US" altLang="zh-CN" sz="1400" dirty="0"/>
              <a:t>Exp04_file01_out.txt</a:t>
            </a:r>
            <a:r>
              <a:rPr lang="zh-CN" altLang="en-US" sz="1400" dirty="0"/>
              <a:t>；写往该文件的数据对象是</a:t>
            </a:r>
            <a:r>
              <a:rPr lang="en-US" altLang="zh-CN" sz="1400" dirty="0" err="1"/>
              <a:t>NewArr</a:t>
            </a:r>
            <a:r>
              <a:rPr lang="zh-CN" altLang="en-US" sz="1400" dirty="0"/>
              <a:t>；每一行的写入格式是由逗号分隔</a:t>
            </a:r>
            <a:r>
              <a:rPr lang="en-US" altLang="zh-CN" sz="1400" dirty="0"/>
              <a:t>delimiter=','</a:t>
            </a:r>
            <a:r>
              <a:rPr lang="zh-CN" altLang="en-US" sz="1400" dirty="0"/>
              <a:t>的两个浮点数</a:t>
            </a:r>
            <a:r>
              <a:rPr lang="en-US" altLang="zh-CN" sz="1400" dirty="0" err="1"/>
              <a:t>fmt</a:t>
            </a:r>
            <a:r>
              <a:rPr lang="en-US" altLang="zh-CN" sz="1400" dirty="0"/>
              <a:t>='%</a:t>
            </a:r>
            <a:r>
              <a:rPr lang="en-US" altLang="zh-CN" sz="1400" dirty="0" err="1"/>
              <a:t>f,%f</a:t>
            </a:r>
            <a:r>
              <a:rPr lang="en-US" altLang="zh-CN" sz="1400" dirty="0"/>
              <a:t>'</a:t>
            </a:r>
            <a:r>
              <a:rPr lang="zh-CN" altLang="en-US" sz="1400" dirty="0"/>
              <a:t>，指定换行符</a:t>
            </a:r>
            <a:r>
              <a:rPr lang="en-US" altLang="zh-CN" sz="1400" dirty="0"/>
              <a:t>newline='\n'</a:t>
            </a:r>
            <a:r>
              <a:rPr lang="zh-CN" altLang="en-US" sz="1400" dirty="0"/>
              <a:t>；给文件加上文件头</a:t>
            </a:r>
            <a:r>
              <a:rPr lang="en-US" altLang="zh-CN" sz="1400" dirty="0"/>
              <a:t>header='</a:t>
            </a:r>
            <a:r>
              <a:rPr lang="en-US" altLang="zh-CN" sz="1400" dirty="0" err="1"/>
              <a:t>Xaxis</a:t>
            </a:r>
            <a:r>
              <a:rPr lang="en-US" altLang="zh-CN" sz="1400" dirty="0"/>
              <a:t> </a:t>
            </a:r>
            <a:r>
              <a:rPr lang="en-US" altLang="zh-CN" sz="1400" dirty="0" err="1"/>
              <a:t>Yaxis</a:t>
            </a:r>
            <a:r>
              <a:rPr lang="en-US" altLang="zh-CN" sz="1400" dirty="0"/>
              <a:t>'</a:t>
            </a:r>
            <a:r>
              <a:rPr lang="zh-CN" altLang="en-US" sz="1400" dirty="0"/>
              <a:t>和文件脚</a:t>
            </a:r>
            <a:r>
              <a:rPr lang="en-US" altLang="zh-CN" sz="1400" dirty="0"/>
              <a:t>footer='Made in GDUF'</a:t>
            </a:r>
            <a:r>
              <a:rPr lang="zh-CN" altLang="en-US" sz="1400" dirty="0"/>
              <a:t>。</a:t>
            </a:r>
          </a:p>
        </p:txBody>
      </p:sp>
      <p:sp>
        <p:nvSpPr>
          <p:cNvPr id="11" name="矩形 10"/>
          <p:cNvSpPr/>
          <p:nvPr/>
        </p:nvSpPr>
        <p:spPr>
          <a:xfrm>
            <a:off x="540346" y="4599801"/>
            <a:ext cx="6072783" cy="276999"/>
          </a:xfrm>
          <a:prstGeom prst="rect">
            <a:avLst/>
          </a:prstGeom>
          <a:solidFill>
            <a:schemeClr val="accent2"/>
          </a:solidFill>
        </p:spPr>
        <p:txBody>
          <a:bodyPr wrap="square">
            <a:spAutoFit/>
          </a:bodyPr>
          <a:lstStyle/>
          <a:p>
            <a:r>
              <a:rPr lang="zh-CN" altLang="en-US" sz="1200" dirty="0"/>
              <a:t>为了正确显示输出文件的换行效果，建议使用</a:t>
            </a:r>
            <a:r>
              <a:rPr lang="en-US" altLang="zh-CN" sz="1200" dirty="0" err="1"/>
              <a:t>UltraEdit</a:t>
            </a:r>
            <a:r>
              <a:rPr lang="zh-CN" altLang="en-US" sz="1200" dirty="0"/>
              <a:t>、</a:t>
            </a:r>
            <a:r>
              <a:rPr lang="en-US" altLang="zh-CN" sz="1200" dirty="0"/>
              <a:t>Notepad++</a:t>
            </a:r>
            <a:r>
              <a:rPr lang="zh-CN" altLang="en-US" sz="1200" dirty="0"/>
              <a:t>等文本编辑软件查看。</a:t>
            </a:r>
          </a:p>
        </p:txBody>
      </p:sp>
    </p:spTree>
    <p:extLst>
      <p:ext uri="{BB962C8B-B14F-4D97-AF65-F5344CB8AC3E}">
        <p14:creationId xmlns:p14="http://schemas.microsoft.com/office/powerpoint/2010/main" val="7983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Open</a:t>
            </a:r>
            <a:r>
              <a:rPr lang="zh-CN" altLang="en-US" sz="2400" dirty="0"/>
              <a:t>函数的打开方式控制符有多种形式，如表 </a:t>
            </a:r>
            <a:r>
              <a:rPr lang="en-US" altLang="zh-CN" sz="2400" dirty="0"/>
              <a:t>6 2</a:t>
            </a:r>
            <a:r>
              <a:rPr lang="zh-CN" altLang="en-US" sz="2400" dirty="0"/>
              <a:t>所示。</a:t>
            </a:r>
          </a:p>
        </p:txBody>
      </p:sp>
      <p:graphicFrame>
        <p:nvGraphicFramePr>
          <p:cNvPr id="2" name="对象 1"/>
          <p:cNvGraphicFramePr>
            <a:graphicFrameLocks noChangeAspect="1"/>
          </p:cNvGraphicFramePr>
          <p:nvPr>
            <p:extLst>
              <p:ext uri="{D42A27DB-BD31-4B8C-83A1-F6EECF244321}">
                <p14:modId xmlns:p14="http://schemas.microsoft.com/office/powerpoint/2010/main" val="985147698"/>
              </p:ext>
            </p:extLst>
          </p:nvPr>
        </p:nvGraphicFramePr>
        <p:xfrm>
          <a:off x="699490" y="1492424"/>
          <a:ext cx="6912768" cy="3061199"/>
        </p:xfrm>
        <a:graphic>
          <a:graphicData uri="http://schemas.openxmlformats.org/presentationml/2006/ole">
            <mc:AlternateContent xmlns:mc="http://schemas.openxmlformats.org/markup-compatibility/2006">
              <mc:Choice xmlns:v="urn:schemas-microsoft-com:vml" Requires="v">
                <p:oleObj r:id="rId3" imgW="8317440" imgH="3682440" progId="">
                  <p:embed/>
                </p:oleObj>
              </mc:Choice>
              <mc:Fallback>
                <p:oleObj r:id="rId3" imgW="8317440" imgH="3682440" progId="">
                  <p:embed/>
                  <p:pic>
                    <p:nvPicPr>
                      <p:cNvPr id="0" name=""/>
                      <p:cNvPicPr/>
                      <p:nvPr/>
                    </p:nvPicPr>
                    <p:blipFill>
                      <a:blip r:embed="rId4"/>
                      <a:stretch>
                        <a:fillRect/>
                      </a:stretch>
                    </p:blipFill>
                    <p:spPr>
                      <a:xfrm>
                        <a:off x="699490" y="1492424"/>
                        <a:ext cx="6912768" cy="3061199"/>
                      </a:xfrm>
                      <a:prstGeom prst="rect">
                        <a:avLst/>
                      </a:prstGeom>
                    </p:spPr>
                  </p:pic>
                </p:oleObj>
              </mc:Fallback>
            </mc:AlternateContent>
          </a:graphicData>
        </a:graphic>
      </p:graphicFrame>
    </p:spTree>
    <p:extLst>
      <p:ext uri="{BB962C8B-B14F-4D97-AF65-F5344CB8AC3E}">
        <p14:creationId xmlns:p14="http://schemas.microsoft.com/office/powerpoint/2010/main" val="2740811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3570208"/>
          </a:xfrm>
          <a:prstGeom prst="rect">
            <a:avLst/>
          </a:prstGeom>
          <a:noFill/>
        </p:spPr>
        <p:txBody>
          <a:bodyPr wrap="square" rtlCol="0" anchor="t">
            <a:spAutoFit/>
          </a:bodyPr>
          <a:lstStyle/>
          <a:p>
            <a:pPr lvl="0">
              <a:spcBef>
                <a:spcPts val="600"/>
              </a:spcBef>
              <a:buSzPct val="75000"/>
            </a:pPr>
            <a:r>
              <a:rPr lang="zh-CN" altLang="en-US" sz="2400" b="1" dirty="0"/>
              <a:t>数据库文件</a:t>
            </a:r>
          </a:p>
          <a:p>
            <a:pPr marL="342900" lvl="0" indent="-342900">
              <a:spcBef>
                <a:spcPts val="600"/>
              </a:spcBef>
              <a:buSzPct val="75000"/>
              <a:buFont typeface="Wingdings" panose="05000000000000000000" pitchFamily="2" charset="2"/>
              <a:buChar char="l"/>
            </a:pPr>
            <a:r>
              <a:rPr lang="zh-CN" altLang="en-US" sz="2400" dirty="0"/>
              <a:t>利用</a:t>
            </a:r>
            <a:r>
              <a:rPr lang="en-US" altLang="zh-CN" sz="2400" dirty="0"/>
              <a:t>Python</a:t>
            </a:r>
            <a:r>
              <a:rPr lang="zh-CN" altLang="en-US" sz="2400" dirty="0"/>
              <a:t>的</a:t>
            </a:r>
            <a:r>
              <a:rPr lang="en-US" altLang="zh-CN" sz="2400" dirty="0" err="1"/>
              <a:t>pypyodbc</a:t>
            </a:r>
            <a:r>
              <a:rPr lang="zh-CN" altLang="en-US" sz="2400" dirty="0"/>
              <a:t>包可以方便地访问数据库，使用前须执行</a:t>
            </a:r>
            <a:r>
              <a:rPr lang="en-US" altLang="zh-CN" sz="2400" dirty="0"/>
              <a:t>pip install </a:t>
            </a:r>
            <a:r>
              <a:rPr lang="en-US" altLang="zh-CN" sz="2400" dirty="0" err="1"/>
              <a:t>pypyodbc</a:t>
            </a:r>
            <a:r>
              <a:rPr lang="zh-CN" altLang="en-US" sz="2400" dirty="0"/>
              <a:t>命令安装</a:t>
            </a:r>
            <a:r>
              <a:rPr lang="en-US" altLang="zh-CN" sz="2400" dirty="0" err="1"/>
              <a:t>pypyodbc</a:t>
            </a:r>
            <a:r>
              <a:rPr lang="zh-CN" altLang="en-US" sz="2400" dirty="0"/>
              <a:t>包。</a:t>
            </a:r>
          </a:p>
          <a:p>
            <a:pPr marL="342900" lvl="0" indent="-342900">
              <a:spcBef>
                <a:spcPts val="600"/>
              </a:spcBef>
              <a:buSzPct val="75000"/>
              <a:buFont typeface="Wingdings" panose="05000000000000000000" pitchFamily="2" charset="2"/>
              <a:buChar char="l"/>
            </a:pPr>
            <a:r>
              <a:rPr lang="zh-CN" altLang="en-US" sz="2400" dirty="0"/>
              <a:t>为确保</a:t>
            </a:r>
            <a:r>
              <a:rPr lang="en-US" altLang="zh-CN" sz="2400" dirty="0"/>
              <a:t>Python</a:t>
            </a:r>
            <a:r>
              <a:rPr lang="zh-CN" altLang="en-US" sz="2400" dirty="0"/>
              <a:t>在访问</a:t>
            </a:r>
            <a:r>
              <a:rPr lang="en-US" altLang="zh-CN" sz="2400" dirty="0"/>
              <a:t>Access</a:t>
            </a:r>
            <a:r>
              <a:rPr lang="zh-CN" altLang="en-US" sz="2400" dirty="0"/>
              <a:t>数据库时正常加载</a:t>
            </a:r>
            <a:r>
              <a:rPr lang="en-US" altLang="zh-CN" sz="2400" dirty="0"/>
              <a:t>Access</a:t>
            </a:r>
            <a:r>
              <a:rPr lang="zh-CN" altLang="en-US" sz="2400" dirty="0"/>
              <a:t>驱动程序，</a:t>
            </a:r>
            <a:r>
              <a:rPr lang="en-US" altLang="zh-CN" sz="2400" dirty="0"/>
              <a:t>Access</a:t>
            </a:r>
            <a:r>
              <a:rPr lang="zh-CN" altLang="en-US" sz="2400" dirty="0"/>
              <a:t>数据库软件与</a:t>
            </a:r>
            <a:r>
              <a:rPr lang="en-US" altLang="zh-CN" sz="2400" dirty="0"/>
              <a:t>Access</a:t>
            </a:r>
            <a:r>
              <a:rPr lang="zh-CN" altLang="en-US" sz="2400" dirty="0"/>
              <a:t>驱动程序的版本必须一致，即要么都是</a:t>
            </a:r>
            <a:r>
              <a:rPr lang="en-US" altLang="zh-CN" sz="2400" dirty="0"/>
              <a:t>32</a:t>
            </a:r>
            <a:r>
              <a:rPr lang="zh-CN" altLang="en-US" sz="2400" dirty="0"/>
              <a:t>位版本，要么都是</a:t>
            </a:r>
            <a:r>
              <a:rPr lang="en-US" altLang="zh-CN" sz="2400" dirty="0"/>
              <a:t>64</a:t>
            </a:r>
            <a:r>
              <a:rPr lang="zh-CN" altLang="en-US" sz="2400" dirty="0"/>
              <a:t>位版本。请参阅页面</a:t>
            </a:r>
            <a:r>
              <a:rPr lang="en-US" altLang="zh-CN" sz="2400" dirty="0"/>
              <a:t>https://www.microsoft.com/en-us/download/details.aspx?id=13255</a:t>
            </a:r>
            <a:r>
              <a:rPr lang="zh-CN" altLang="en-US" sz="2400" dirty="0"/>
              <a:t>的提示信息，选择合适的驱动程序版本。</a:t>
            </a:r>
          </a:p>
        </p:txBody>
      </p:sp>
    </p:spTree>
    <p:extLst>
      <p:ext uri="{BB962C8B-B14F-4D97-AF65-F5344CB8AC3E}">
        <p14:creationId xmlns:p14="http://schemas.microsoft.com/office/powerpoint/2010/main" val="278032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83099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设有</a:t>
            </a:r>
            <a:r>
              <a:rPr lang="en-US" altLang="zh-CN" sz="2400" dirty="0"/>
              <a:t>Access</a:t>
            </a:r>
            <a:r>
              <a:rPr lang="zh-CN" altLang="en-US" sz="2400" dirty="0"/>
              <a:t>工资数据库文件</a:t>
            </a:r>
            <a:r>
              <a:rPr lang="en-US" altLang="zh-CN" sz="2400" dirty="0"/>
              <a:t>Exp04.mdb</a:t>
            </a:r>
            <a:r>
              <a:rPr lang="zh-CN" altLang="en-US" sz="2400" dirty="0"/>
              <a:t>，其中有一数据表</a:t>
            </a:r>
            <a:r>
              <a:rPr lang="en-US" altLang="zh-CN" sz="2400" dirty="0"/>
              <a:t>t1</a:t>
            </a:r>
            <a:r>
              <a:rPr lang="zh-CN" altLang="en-US" sz="2400" dirty="0"/>
              <a:t>存放了员工工资信息，</a:t>
            </a:r>
            <a:r>
              <a:rPr lang="en-US" altLang="zh-CN" sz="2400" dirty="0"/>
              <a:t>t1</a:t>
            </a:r>
            <a:r>
              <a:rPr lang="zh-CN" altLang="en-US" sz="2400" dirty="0"/>
              <a:t>的字段名及记录如图 </a:t>
            </a:r>
            <a:r>
              <a:rPr lang="en-US" altLang="zh-CN" sz="2400" dirty="0"/>
              <a:t>6-5</a:t>
            </a:r>
            <a:r>
              <a:rPr lang="zh-CN" altLang="en-US" sz="2400" dirty="0"/>
              <a:t>所示。</a:t>
            </a:r>
          </a:p>
        </p:txBody>
      </p:sp>
      <p:pic>
        <p:nvPicPr>
          <p:cNvPr id="9" name="图片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8378" y="1762296"/>
            <a:ext cx="5571016" cy="2785508"/>
          </a:xfrm>
          <a:prstGeom prst="rect">
            <a:avLst/>
          </a:prstGeom>
        </p:spPr>
      </p:pic>
      <p:sp>
        <p:nvSpPr>
          <p:cNvPr id="3" name="矩形 2"/>
          <p:cNvSpPr/>
          <p:nvPr/>
        </p:nvSpPr>
        <p:spPr>
          <a:xfrm>
            <a:off x="2700586" y="4588768"/>
            <a:ext cx="2334293" cy="338554"/>
          </a:xfrm>
          <a:prstGeom prst="rect">
            <a:avLst/>
          </a:prstGeom>
        </p:spPr>
        <p:txBody>
          <a:bodyPr wrap="none">
            <a:spAutoFit/>
          </a:bodyPr>
          <a:lstStyle/>
          <a:p>
            <a:r>
              <a:rPr lang="zh-CN" altLang="en-US" sz="1600" dirty="0"/>
              <a:t>图 6-5 Access工资数据库</a:t>
            </a:r>
          </a:p>
        </p:txBody>
      </p:sp>
    </p:spTree>
    <p:extLst>
      <p:ext uri="{BB962C8B-B14F-4D97-AF65-F5344CB8AC3E}">
        <p14:creationId xmlns:p14="http://schemas.microsoft.com/office/powerpoint/2010/main" val="184484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6-6】</a:t>
            </a:r>
            <a:r>
              <a:rPr lang="zh-CN" altLang="en-US" sz="2000" dirty="0"/>
              <a:t>以访问</a:t>
            </a:r>
            <a:r>
              <a:rPr lang="en-US" altLang="zh-CN" sz="2000" dirty="0"/>
              <a:t>Access</a:t>
            </a:r>
            <a:r>
              <a:rPr lang="zh-CN" altLang="en-US" sz="2000" dirty="0"/>
              <a:t>数据库为例演示数据库访问的操作方法。</a:t>
            </a:r>
          </a:p>
        </p:txBody>
      </p:sp>
      <p:graphicFrame>
        <p:nvGraphicFramePr>
          <p:cNvPr id="2" name="对象 1"/>
          <p:cNvGraphicFramePr>
            <a:graphicFrameLocks noChangeAspect="1"/>
          </p:cNvGraphicFramePr>
          <p:nvPr>
            <p:extLst>
              <p:ext uri="{D42A27DB-BD31-4B8C-83A1-F6EECF244321}">
                <p14:modId xmlns:p14="http://schemas.microsoft.com/office/powerpoint/2010/main" val="2745745600"/>
              </p:ext>
            </p:extLst>
          </p:nvPr>
        </p:nvGraphicFramePr>
        <p:xfrm>
          <a:off x="322862" y="1244462"/>
          <a:ext cx="5538142" cy="3776354"/>
        </p:xfrm>
        <a:graphic>
          <a:graphicData uri="http://schemas.openxmlformats.org/presentationml/2006/ole">
            <mc:AlternateContent xmlns:mc="http://schemas.openxmlformats.org/markup-compatibility/2006">
              <mc:Choice xmlns:v="urn:schemas-microsoft-com:vml" Requires="v">
                <p:oleObj r:id="rId3" imgW="9142560" imgH="6221880" progId="">
                  <p:embed/>
                </p:oleObj>
              </mc:Choice>
              <mc:Fallback>
                <p:oleObj r:id="rId3" imgW="9142560" imgH="6221880" progId="">
                  <p:embed/>
                  <p:pic>
                    <p:nvPicPr>
                      <p:cNvPr id="0" name=""/>
                      <p:cNvPicPr/>
                      <p:nvPr/>
                    </p:nvPicPr>
                    <p:blipFill>
                      <a:blip r:embed="rId4"/>
                      <a:stretch>
                        <a:fillRect/>
                      </a:stretch>
                    </p:blipFill>
                    <p:spPr>
                      <a:xfrm>
                        <a:off x="322862" y="1244462"/>
                        <a:ext cx="5538142" cy="3776354"/>
                      </a:xfrm>
                      <a:prstGeom prst="rect">
                        <a:avLst/>
                      </a:prstGeom>
                    </p:spPr>
                  </p:pic>
                </p:oleObj>
              </mc:Fallback>
            </mc:AlternateContent>
          </a:graphicData>
        </a:graphic>
      </p:graphicFrame>
      <p:sp>
        <p:nvSpPr>
          <p:cNvPr id="9" name="矩形 8"/>
          <p:cNvSpPr/>
          <p:nvPr/>
        </p:nvSpPr>
        <p:spPr>
          <a:xfrm>
            <a:off x="6437473" y="1559389"/>
            <a:ext cx="1988852" cy="2462213"/>
          </a:xfrm>
          <a:prstGeom prst="rect">
            <a:avLst/>
          </a:prstGeom>
          <a:solidFill>
            <a:schemeClr val="accent2"/>
          </a:solidFill>
        </p:spPr>
        <p:txBody>
          <a:bodyPr wrap="square">
            <a:spAutoFit/>
          </a:bodyPr>
          <a:lstStyle/>
          <a:p>
            <a:r>
              <a:rPr lang="zh-CN" altLang="en-US" sz="1400" dirty="0"/>
              <a:t>第</a:t>
            </a:r>
            <a:r>
              <a:rPr lang="en-US" altLang="zh-CN" sz="1400" dirty="0"/>
              <a:t>4</a:t>
            </a:r>
            <a:r>
              <a:rPr lang="zh-CN" altLang="en-US" sz="1400" dirty="0"/>
              <a:t>行构造了一个数据库连接字符串</a:t>
            </a:r>
            <a:r>
              <a:rPr lang="en-US" altLang="zh-CN" sz="1400" dirty="0" err="1"/>
              <a:t>str</a:t>
            </a:r>
            <a:r>
              <a:rPr lang="zh-CN" altLang="en-US" sz="1400" dirty="0"/>
              <a:t>，在第</a:t>
            </a:r>
            <a:r>
              <a:rPr lang="en-US" altLang="zh-CN" sz="1400" dirty="0"/>
              <a:t>6</a:t>
            </a:r>
            <a:r>
              <a:rPr lang="zh-CN" altLang="en-US" sz="1400" dirty="0"/>
              <a:t>行将连接字符串作为</a:t>
            </a:r>
            <a:r>
              <a:rPr lang="en-US" altLang="zh-CN" sz="1400" dirty="0" err="1"/>
              <a:t>pypyodbc.win_connect_mdb</a:t>
            </a:r>
            <a:r>
              <a:rPr lang="en-US" altLang="zh-CN" sz="1400" dirty="0"/>
              <a:t>()</a:t>
            </a:r>
            <a:r>
              <a:rPr lang="zh-CN" altLang="en-US" sz="1400" dirty="0"/>
              <a:t>函数的参数，</a:t>
            </a:r>
            <a:r>
              <a:rPr lang="en-US" altLang="zh-CN" sz="1400" dirty="0" err="1"/>
              <a:t>db</a:t>
            </a:r>
            <a:r>
              <a:rPr lang="zh-CN" altLang="en-US" sz="1400" dirty="0"/>
              <a:t>变量是打开的数据库对象。</a:t>
            </a:r>
            <a:r>
              <a:rPr lang="en-US" altLang="zh-CN" sz="1400" dirty="0"/>
              <a:t>Curser</a:t>
            </a:r>
            <a:r>
              <a:rPr lang="zh-CN" altLang="en-US" sz="1400" dirty="0"/>
              <a:t>游标可以执行</a:t>
            </a:r>
            <a:r>
              <a:rPr lang="en-US" altLang="zh-CN" sz="1400" dirty="0"/>
              <a:t>SQL</a:t>
            </a:r>
            <a:r>
              <a:rPr lang="zh-CN" altLang="en-US" sz="1400" dirty="0"/>
              <a:t>语句，本例执行</a:t>
            </a:r>
            <a:r>
              <a:rPr lang="en-US" altLang="zh-CN" sz="1400" dirty="0"/>
              <a:t>select * from t1</a:t>
            </a:r>
            <a:r>
              <a:rPr lang="zh-CN" altLang="en-US" sz="1400" dirty="0"/>
              <a:t>语句，从数据表</a:t>
            </a:r>
            <a:r>
              <a:rPr lang="en-US" altLang="zh-CN" sz="1400" dirty="0"/>
              <a:t>t1</a:t>
            </a:r>
            <a:r>
              <a:rPr lang="zh-CN" altLang="en-US" sz="1400" dirty="0"/>
              <a:t>中查询所有记录。</a:t>
            </a:r>
          </a:p>
        </p:txBody>
      </p:sp>
    </p:spTree>
    <p:extLst>
      <p:ext uri="{BB962C8B-B14F-4D97-AF65-F5344CB8AC3E}">
        <p14:creationId xmlns:p14="http://schemas.microsoft.com/office/powerpoint/2010/main" val="80752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读取所有记录</a:t>
            </a:r>
          </a:p>
        </p:txBody>
      </p:sp>
      <p:graphicFrame>
        <p:nvGraphicFramePr>
          <p:cNvPr id="2" name="对象 1"/>
          <p:cNvGraphicFramePr>
            <a:graphicFrameLocks noChangeAspect="1"/>
          </p:cNvGraphicFramePr>
          <p:nvPr>
            <p:extLst>
              <p:ext uri="{D42A27DB-BD31-4B8C-83A1-F6EECF244321}">
                <p14:modId xmlns:p14="http://schemas.microsoft.com/office/powerpoint/2010/main" val="2170832609"/>
              </p:ext>
            </p:extLst>
          </p:nvPr>
        </p:nvGraphicFramePr>
        <p:xfrm>
          <a:off x="809898" y="1348408"/>
          <a:ext cx="3474864" cy="3714510"/>
        </p:xfrm>
        <a:graphic>
          <a:graphicData uri="http://schemas.openxmlformats.org/presentationml/2006/ole">
            <mc:AlternateContent xmlns:mc="http://schemas.openxmlformats.org/markup-compatibility/2006">
              <mc:Choice xmlns:v="urn:schemas-microsoft-com:vml" Requires="v">
                <p:oleObj r:id="rId3" imgW="4787280" imgH="5117400" progId="">
                  <p:embed/>
                </p:oleObj>
              </mc:Choice>
              <mc:Fallback>
                <p:oleObj r:id="rId3" imgW="4787280" imgH="5117400" progId="">
                  <p:embed/>
                  <p:pic>
                    <p:nvPicPr>
                      <p:cNvPr id="0" name=""/>
                      <p:cNvPicPr/>
                      <p:nvPr/>
                    </p:nvPicPr>
                    <p:blipFill>
                      <a:blip r:embed="rId4"/>
                      <a:stretch>
                        <a:fillRect/>
                      </a:stretch>
                    </p:blipFill>
                    <p:spPr>
                      <a:xfrm>
                        <a:off x="809898" y="1348408"/>
                        <a:ext cx="3474864" cy="3714510"/>
                      </a:xfrm>
                      <a:prstGeom prst="rect">
                        <a:avLst/>
                      </a:prstGeom>
                    </p:spPr>
                  </p:pic>
                </p:oleObj>
              </mc:Fallback>
            </mc:AlternateContent>
          </a:graphicData>
        </a:graphic>
      </p:graphicFrame>
      <p:sp>
        <p:nvSpPr>
          <p:cNvPr id="9" name="矩形 8"/>
          <p:cNvSpPr/>
          <p:nvPr/>
        </p:nvSpPr>
        <p:spPr>
          <a:xfrm>
            <a:off x="5672669" y="1847142"/>
            <a:ext cx="1988852" cy="1815882"/>
          </a:xfrm>
          <a:prstGeom prst="rect">
            <a:avLst/>
          </a:prstGeom>
          <a:solidFill>
            <a:schemeClr val="accent2"/>
          </a:solidFill>
        </p:spPr>
        <p:txBody>
          <a:bodyPr wrap="square">
            <a:spAutoFit/>
          </a:bodyPr>
          <a:lstStyle/>
          <a:p>
            <a:r>
              <a:rPr lang="zh-CN" altLang="en-US" sz="1400" dirty="0"/>
              <a:t>第</a:t>
            </a:r>
            <a:r>
              <a:rPr lang="en-US" altLang="zh-CN" sz="1400" dirty="0"/>
              <a:t>2</a:t>
            </a:r>
            <a:r>
              <a:rPr lang="zh-CN" altLang="en-US" sz="1400" dirty="0"/>
              <a:t>行则使用</a:t>
            </a:r>
            <a:r>
              <a:rPr lang="en-US" altLang="zh-CN" sz="1400" dirty="0" err="1"/>
              <a:t>curser.fetchall</a:t>
            </a:r>
            <a:r>
              <a:rPr lang="en-US" altLang="zh-CN" sz="1400" dirty="0"/>
              <a:t>()</a:t>
            </a:r>
            <a:r>
              <a:rPr lang="zh-CN" altLang="en-US" sz="1400" dirty="0"/>
              <a:t>取出所有数据放入</a:t>
            </a:r>
            <a:r>
              <a:rPr lang="en-US" altLang="zh-CN" sz="1400" dirty="0"/>
              <a:t>result</a:t>
            </a:r>
            <a:r>
              <a:rPr lang="zh-CN" altLang="en-US" sz="1400" dirty="0"/>
              <a:t>中，后续语句分别输出</a:t>
            </a:r>
            <a:r>
              <a:rPr lang="en-US" altLang="zh-CN" sz="1400" dirty="0"/>
              <a:t>result</a:t>
            </a:r>
            <a:r>
              <a:rPr lang="zh-CN" altLang="en-US" sz="1400" dirty="0"/>
              <a:t>中的所有记录和每条记录中索引号（从</a:t>
            </a:r>
            <a:r>
              <a:rPr lang="en-US" altLang="zh-CN" sz="1400" dirty="0"/>
              <a:t>0</a:t>
            </a:r>
            <a:r>
              <a:rPr lang="zh-CN" altLang="en-US" sz="1400" dirty="0"/>
              <a:t>开始计数）为</a:t>
            </a:r>
            <a:r>
              <a:rPr lang="en-US" altLang="zh-CN" sz="1400" dirty="0"/>
              <a:t>2</a:t>
            </a:r>
            <a:r>
              <a:rPr lang="zh-CN" altLang="en-US" sz="1400" dirty="0"/>
              <a:t>的字段值，即</a:t>
            </a:r>
            <a:r>
              <a:rPr lang="en-US" altLang="zh-CN" sz="1400" dirty="0" err="1"/>
              <a:t>EmpName</a:t>
            </a:r>
            <a:r>
              <a:rPr lang="zh-CN" altLang="en-US" sz="1400" dirty="0"/>
              <a:t>的值。</a:t>
            </a:r>
          </a:p>
        </p:txBody>
      </p:sp>
    </p:spTree>
    <p:extLst>
      <p:ext uri="{BB962C8B-B14F-4D97-AF65-F5344CB8AC3E}">
        <p14:creationId xmlns:p14="http://schemas.microsoft.com/office/powerpoint/2010/main" val="424790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700336"/>
            <a:ext cx="8352928" cy="147732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6-7】</a:t>
            </a:r>
            <a:r>
              <a:rPr lang="zh-CN" altLang="en-US" sz="2000" dirty="0"/>
              <a:t>是实现数据库增、删、改、查等访问操作的</a:t>
            </a:r>
            <a:r>
              <a:rPr lang="en-US" altLang="zh-CN" sz="2000" dirty="0"/>
              <a:t>Python</a:t>
            </a:r>
            <a:r>
              <a:rPr lang="zh-CN" altLang="en-US" sz="2000" dirty="0"/>
              <a:t>程序（以工资数据库中的数据表</a:t>
            </a:r>
            <a:r>
              <a:rPr lang="en-US" altLang="zh-CN" sz="2000" dirty="0"/>
              <a:t>t1</a:t>
            </a:r>
            <a:r>
              <a:rPr lang="zh-CN" altLang="en-US" sz="2000" dirty="0"/>
              <a:t>为例）。</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程序见右显示：</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说明见下面黄色框里面的内容：</a:t>
            </a:r>
          </a:p>
        </p:txBody>
      </p:sp>
      <p:sp>
        <p:nvSpPr>
          <p:cNvPr id="8" name="矩形 7"/>
          <p:cNvSpPr/>
          <p:nvPr/>
        </p:nvSpPr>
        <p:spPr>
          <a:xfrm>
            <a:off x="939802" y="2458829"/>
            <a:ext cx="1988852" cy="1815882"/>
          </a:xfrm>
          <a:prstGeom prst="rect">
            <a:avLst/>
          </a:prstGeom>
          <a:solidFill>
            <a:schemeClr val="accent2"/>
          </a:solidFill>
        </p:spPr>
        <p:txBody>
          <a:bodyPr wrap="square">
            <a:spAutoFit/>
          </a:bodyPr>
          <a:lstStyle/>
          <a:p>
            <a:r>
              <a:rPr lang="zh-CN" altLang="en-US" sz="1400" dirty="0"/>
              <a:t>为了便于代码复用，</a:t>
            </a:r>
            <a:r>
              <a:rPr lang="en-US" altLang="zh-CN" sz="1400" dirty="0"/>
              <a:t>In[13]: </a:t>
            </a:r>
            <a:r>
              <a:rPr lang="zh-CN" altLang="en-US" sz="1400" dirty="0"/>
              <a:t>的</a:t>
            </a:r>
            <a:r>
              <a:rPr lang="en-US" altLang="zh-CN" sz="1400" dirty="0"/>
              <a:t>22-55</a:t>
            </a:r>
            <a:r>
              <a:rPr lang="zh-CN" altLang="en-US" sz="1400" dirty="0"/>
              <a:t>行将增、删、改、查基本操作封装成函数以便在</a:t>
            </a:r>
            <a:r>
              <a:rPr lang="en-US" altLang="zh-CN" sz="1400" dirty="0"/>
              <a:t>main()</a:t>
            </a:r>
            <a:r>
              <a:rPr lang="zh-CN" altLang="en-US" sz="1400" dirty="0"/>
              <a:t>函数中调用。使用</a:t>
            </a:r>
            <a:r>
              <a:rPr lang="en-US" altLang="zh-CN" sz="1400" dirty="0"/>
              <a:t>Python</a:t>
            </a:r>
            <a:r>
              <a:rPr lang="zh-CN" altLang="en-US" sz="1400" dirty="0"/>
              <a:t>异常处理机制</a:t>
            </a:r>
            <a:r>
              <a:rPr lang="en-US" altLang="zh-CN" sz="1400" dirty="0"/>
              <a:t>try</a:t>
            </a:r>
            <a:r>
              <a:rPr lang="zh-CN" altLang="en-US" sz="1400" dirty="0"/>
              <a:t>捕捉数据库访问期间可能出现的异常。</a:t>
            </a:r>
          </a:p>
        </p:txBody>
      </p:sp>
      <p:graphicFrame>
        <p:nvGraphicFramePr>
          <p:cNvPr id="2" name="对象 1"/>
          <p:cNvGraphicFramePr>
            <a:graphicFrameLocks noChangeAspect="1"/>
          </p:cNvGraphicFramePr>
          <p:nvPr>
            <p:extLst>
              <p:ext uri="{D42A27DB-BD31-4B8C-83A1-F6EECF244321}">
                <p14:modId xmlns:p14="http://schemas.microsoft.com/office/powerpoint/2010/main" val="2186036537"/>
              </p:ext>
            </p:extLst>
          </p:nvPr>
        </p:nvGraphicFramePr>
        <p:xfrm>
          <a:off x="4284762" y="1132384"/>
          <a:ext cx="4608512" cy="3894413"/>
        </p:xfrm>
        <a:graphic>
          <a:graphicData uri="http://schemas.openxmlformats.org/presentationml/2006/ole">
            <mc:AlternateContent xmlns:mc="http://schemas.openxmlformats.org/markup-compatibility/2006">
              <mc:Choice xmlns:v="urn:schemas-microsoft-com:vml" Requires="v">
                <p:oleObj r:id="rId3" imgW="7911000" imgH="6666480" progId="">
                  <p:embed/>
                </p:oleObj>
              </mc:Choice>
              <mc:Fallback>
                <p:oleObj r:id="rId3" imgW="7911000" imgH="6666480" progId="">
                  <p:embed/>
                  <p:pic>
                    <p:nvPicPr>
                      <p:cNvPr id="0" name=""/>
                      <p:cNvPicPr/>
                      <p:nvPr/>
                    </p:nvPicPr>
                    <p:blipFill>
                      <a:blip r:embed="rId4"/>
                      <a:stretch>
                        <a:fillRect/>
                      </a:stretch>
                    </p:blipFill>
                    <p:spPr>
                      <a:xfrm>
                        <a:off x="4284762" y="1132384"/>
                        <a:ext cx="4608512" cy="3894413"/>
                      </a:xfrm>
                      <a:prstGeom prst="rect">
                        <a:avLst/>
                      </a:prstGeom>
                    </p:spPr>
                  </p:pic>
                </p:oleObj>
              </mc:Fallback>
            </mc:AlternateContent>
          </a:graphicData>
        </a:graphic>
      </p:graphicFrame>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程序继续：</a:t>
            </a:r>
          </a:p>
        </p:txBody>
      </p:sp>
      <p:graphicFrame>
        <p:nvGraphicFramePr>
          <p:cNvPr id="2" name="对象 1"/>
          <p:cNvGraphicFramePr>
            <a:graphicFrameLocks noChangeAspect="1"/>
          </p:cNvGraphicFramePr>
          <p:nvPr>
            <p:extLst>
              <p:ext uri="{D42A27DB-BD31-4B8C-83A1-F6EECF244321}">
                <p14:modId xmlns:p14="http://schemas.microsoft.com/office/powerpoint/2010/main" val="2401711199"/>
              </p:ext>
            </p:extLst>
          </p:nvPr>
        </p:nvGraphicFramePr>
        <p:xfrm>
          <a:off x="2199991" y="803524"/>
          <a:ext cx="2084116" cy="4289300"/>
        </p:xfrm>
        <a:graphic>
          <a:graphicData uri="http://schemas.openxmlformats.org/presentationml/2006/ole">
            <mc:AlternateContent xmlns:mc="http://schemas.openxmlformats.org/markup-compatibility/2006">
              <mc:Choice xmlns:v="urn:schemas-microsoft-com:vml" Requires="v">
                <p:oleObj r:id="rId3" imgW="3047400" imgH="6260040" progId="">
                  <p:embed/>
                </p:oleObj>
              </mc:Choice>
              <mc:Fallback>
                <p:oleObj r:id="rId3" imgW="3047400" imgH="6260040" progId="">
                  <p:embed/>
                  <p:pic>
                    <p:nvPicPr>
                      <p:cNvPr id="0" name=""/>
                      <p:cNvPicPr/>
                      <p:nvPr/>
                    </p:nvPicPr>
                    <p:blipFill>
                      <a:blip r:embed="rId4"/>
                      <a:stretch>
                        <a:fillRect/>
                      </a:stretch>
                    </p:blipFill>
                    <p:spPr>
                      <a:xfrm>
                        <a:off x="2199991" y="803524"/>
                        <a:ext cx="2084116" cy="42893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0789405"/>
              </p:ext>
            </p:extLst>
          </p:nvPr>
        </p:nvGraphicFramePr>
        <p:xfrm>
          <a:off x="4428778" y="1348408"/>
          <a:ext cx="4476290" cy="3038281"/>
        </p:xfrm>
        <a:graphic>
          <a:graphicData uri="http://schemas.openxmlformats.org/presentationml/2006/ole">
            <mc:AlternateContent xmlns:mc="http://schemas.openxmlformats.org/markup-compatibility/2006">
              <mc:Choice xmlns:v="urn:schemas-microsoft-com:vml" Requires="v">
                <p:oleObj r:id="rId5" imgW="7314120" imgH="4964760" progId="">
                  <p:embed/>
                </p:oleObj>
              </mc:Choice>
              <mc:Fallback>
                <p:oleObj r:id="rId5" imgW="7314120" imgH="4964760" progId="">
                  <p:embed/>
                  <p:pic>
                    <p:nvPicPr>
                      <p:cNvPr id="0" name=""/>
                      <p:cNvPicPr/>
                      <p:nvPr/>
                    </p:nvPicPr>
                    <p:blipFill>
                      <a:blip r:embed="rId6"/>
                      <a:stretch>
                        <a:fillRect/>
                      </a:stretch>
                    </p:blipFill>
                    <p:spPr>
                      <a:xfrm>
                        <a:off x="4428778" y="1348408"/>
                        <a:ext cx="4476290" cy="3038281"/>
                      </a:xfrm>
                      <a:prstGeom prst="rect">
                        <a:avLst/>
                      </a:prstGeom>
                    </p:spPr>
                  </p:pic>
                </p:oleObj>
              </mc:Fallback>
            </mc:AlternateContent>
          </a:graphicData>
        </a:graphic>
      </p:graphicFrame>
    </p:spTree>
    <p:extLst>
      <p:ext uri="{BB962C8B-B14F-4D97-AF65-F5344CB8AC3E}">
        <p14:creationId xmlns:p14="http://schemas.microsoft.com/office/powerpoint/2010/main" val="292077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程序继续：</a:t>
            </a:r>
          </a:p>
        </p:txBody>
      </p:sp>
      <p:graphicFrame>
        <p:nvGraphicFramePr>
          <p:cNvPr id="2" name="对象 1"/>
          <p:cNvGraphicFramePr>
            <a:graphicFrameLocks noChangeAspect="1"/>
          </p:cNvGraphicFramePr>
          <p:nvPr>
            <p:extLst>
              <p:ext uri="{D42A27DB-BD31-4B8C-83A1-F6EECF244321}">
                <p14:modId xmlns:p14="http://schemas.microsoft.com/office/powerpoint/2010/main" val="2113882078"/>
              </p:ext>
            </p:extLst>
          </p:nvPr>
        </p:nvGraphicFramePr>
        <p:xfrm>
          <a:off x="2608030" y="861952"/>
          <a:ext cx="5897562" cy="4085433"/>
        </p:xfrm>
        <a:graphic>
          <a:graphicData uri="http://schemas.openxmlformats.org/presentationml/2006/ole">
            <mc:AlternateContent xmlns:mc="http://schemas.openxmlformats.org/markup-compatibility/2006">
              <mc:Choice xmlns:v="urn:schemas-microsoft-com:vml" Requires="v">
                <p:oleObj r:id="rId3" imgW="7187040" imgH="4977720" progId="">
                  <p:embed/>
                </p:oleObj>
              </mc:Choice>
              <mc:Fallback>
                <p:oleObj r:id="rId3" imgW="7187040" imgH="4977720" progId="">
                  <p:embed/>
                  <p:pic>
                    <p:nvPicPr>
                      <p:cNvPr id="0" name=""/>
                      <p:cNvPicPr/>
                      <p:nvPr/>
                    </p:nvPicPr>
                    <p:blipFill>
                      <a:blip r:embed="rId4"/>
                      <a:stretch>
                        <a:fillRect/>
                      </a:stretch>
                    </p:blipFill>
                    <p:spPr>
                      <a:xfrm>
                        <a:off x="2608030" y="861952"/>
                        <a:ext cx="5897562" cy="4085433"/>
                      </a:xfrm>
                      <a:prstGeom prst="rect">
                        <a:avLst/>
                      </a:prstGeom>
                    </p:spPr>
                  </p:pic>
                </p:oleObj>
              </mc:Fallback>
            </mc:AlternateContent>
          </a:graphicData>
        </a:graphic>
      </p:graphicFrame>
    </p:spTree>
    <p:extLst>
      <p:ext uri="{BB962C8B-B14F-4D97-AF65-F5344CB8AC3E}">
        <p14:creationId xmlns:p14="http://schemas.microsoft.com/office/powerpoint/2010/main" val="4008122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720725" y="1075055"/>
            <a:ext cx="8002270" cy="3554819"/>
          </a:xfrm>
          <a:prstGeom prst="rect">
            <a:avLst/>
          </a:prstGeom>
          <a:noFill/>
        </p:spPr>
        <p:txBody>
          <a:bodyPr wrap="square" rtlCol="0" anchor="t">
            <a:spAutoFit/>
          </a:bodyPr>
          <a:lstStyle/>
          <a:p>
            <a:pPr lvl="0"/>
            <a:r>
              <a:rPr lang="zh-CN" altLang="en-US" sz="2400" dirty="0"/>
              <a:t>数据使用现状：</a:t>
            </a:r>
          </a:p>
          <a:p>
            <a:pPr marL="342900" lvl="0" indent="-342900">
              <a:buFont typeface="Wingdings" panose="05000000000000000000" pitchFamily="2" charset="2"/>
              <a:buChar char="ü"/>
            </a:pPr>
            <a:r>
              <a:rPr lang="zh-CN" altLang="en-US" sz="2400" dirty="0"/>
              <a:t>数据规模急剧膨胀，</a:t>
            </a:r>
          </a:p>
          <a:p>
            <a:pPr marL="342900" lvl="0" indent="-342900">
              <a:buFont typeface="Wingdings" panose="05000000000000000000" pitchFamily="2" charset="2"/>
              <a:buChar char="ü"/>
            </a:pPr>
            <a:r>
              <a:rPr lang="zh-CN" altLang="en-US" sz="2400" dirty="0"/>
              <a:t>数据类型显著增多，</a:t>
            </a:r>
          </a:p>
          <a:p>
            <a:pPr marL="342900" lvl="0" indent="-342900">
              <a:buFont typeface="Wingdings" panose="05000000000000000000" pitchFamily="2" charset="2"/>
              <a:buChar char="ü"/>
            </a:pPr>
            <a:r>
              <a:rPr lang="zh-CN" altLang="en-US" sz="2400" dirty="0"/>
              <a:t>数据结构日趋复杂。</a:t>
            </a:r>
            <a:endParaRPr lang="en-US" altLang="zh-CN" sz="2400" dirty="0"/>
          </a:p>
          <a:p>
            <a:pPr lvl="0"/>
            <a:endParaRPr lang="zh-CN" altLang="en-US" sz="2400" dirty="0"/>
          </a:p>
          <a:p>
            <a:pPr lvl="0"/>
            <a:endParaRPr lang="zh-CN" altLang="en-US" sz="900" dirty="0"/>
          </a:p>
          <a:p>
            <a:pPr lvl="0"/>
            <a:r>
              <a:rPr lang="zh-CN" altLang="en-US" sz="2400" dirty="0"/>
              <a:t>常见需求场景：</a:t>
            </a:r>
          </a:p>
          <a:p>
            <a:pPr marL="342900" lvl="0" indent="-342900">
              <a:buFont typeface="Wingdings" panose="05000000000000000000" pitchFamily="2" charset="2"/>
              <a:buChar char="ü"/>
            </a:pPr>
            <a:r>
              <a:rPr lang="en-US" altLang="zh-CN" sz="2400" dirty="0"/>
              <a:t>Python</a:t>
            </a:r>
            <a:r>
              <a:rPr lang="zh-CN" altLang="en-US" sz="2400" dirty="0"/>
              <a:t>扩展包中内建的网络数据源获取功能来搜集数据</a:t>
            </a:r>
          </a:p>
          <a:p>
            <a:pPr marL="342900" lvl="0" indent="-342900">
              <a:buFont typeface="Wingdings" panose="05000000000000000000" pitchFamily="2" charset="2"/>
              <a:buChar char="ü"/>
            </a:pPr>
            <a:r>
              <a:rPr lang="en-US" altLang="zh-CN" sz="2400" dirty="0"/>
              <a:t>Pandas</a:t>
            </a:r>
            <a:r>
              <a:rPr lang="zh-CN" altLang="en-US" sz="2400" dirty="0"/>
              <a:t>读写文本文件</a:t>
            </a:r>
          </a:p>
          <a:p>
            <a:pPr marL="342900" lvl="0" indent="-342900">
              <a:buFont typeface="Wingdings" panose="05000000000000000000" pitchFamily="2" charset="2"/>
              <a:buChar char="ü"/>
            </a:pPr>
            <a:r>
              <a:rPr lang="en-US" altLang="zh-CN" sz="2400" dirty="0"/>
              <a:t>Access</a:t>
            </a:r>
            <a:r>
              <a:rPr lang="zh-CN" altLang="en-US" sz="2400" dirty="0"/>
              <a:t>数据库</a:t>
            </a:r>
            <a:r>
              <a:rPr lang="en-US" altLang="zh-CN" sz="2400" dirty="0" err="1"/>
              <a:t>mdb</a:t>
            </a:r>
            <a:r>
              <a:rPr lang="zh-CN" altLang="en-US" sz="2400" dirty="0"/>
              <a:t>文件访问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程序继续：</a:t>
            </a:r>
          </a:p>
        </p:txBody>
      </p:sp>
      <p:graphicFrame>
        <p:nvGraphicFramePr>
          <p:cNvPr id="2" name="对象 1"/>
          <p:cNvGraphicFramePr>
            <a:graphicFrameLocks noChangeAspect="1"/>
          </p:cNvGraphicFramePr>
          <p:nvPr>
            <p:extLst>
              <p:ext uri="{D42A27DB-BD31-4B8C-83A1-F6EECF244321}">
                <p14:modId xmlns:p14="http://schemas.microsoft.com/office/powerpoint/2010/main" val="4144667891"/>
              </p:ext>
            </p:extLst>
          </p:nvPr>
        </p:nvGraphicFramePr>
        <p:xfrm>
          <a:off x="2359809" y="873833"/>
          <a:ext cx="5832648" cy="3972705"/>
        </p:xfrm>
        <a:graphic>
          <a:graphicData uri="http://schemas.openxmlformats.org/presentationml/2006/ole">
            <mc:AlternateContent xmlns:mc="http://schemas.openxmlformats.org/markup-compatibility/2006">
              <mc:Choice xmlns:v="urn:schemas-microsoft-com:vml" Requires="v">
                <p:oleObj r:id="rId3" imgW="7288560" imgH="4964760" progId="">
                  <p:embed/>
                </p:oleObj>
              </mc:Choice>
              <mc:Fallback>
                <p:oleObj r:id="rId3" imgW="7288560" imgH="4964760" progId="">
                  <p:embed/>
                  <p:pic>
                    <p:nvPicPr>
                      <p:cNvPr id="0" name=""/>
                      <p:cNvPicPr/>
                      <p:nvPr/>
                    </p:nvPicPr>
                    <p:blipFill>
                      <a:blip r:embed="rId4"/>
                      <a:stretch>
                        <a:fillRect/>
                      </a:stretch>
                    </p:blipFill>
                    <p:spPr>
                      <a:xfrm>
                        <a:off x="2359809" y="873833"/>
                        <a:ext cx="5832648" cy="3972705"/>
                      </a:xfrm>
                      <a:prstGeom prst="rect">
                        <a:avLst/>
                      </a:prstGeom>
                    </p:spPr>
                  </p:pic>
                </p:oleObj>
              </mc:Fallback>
            </mc:AlternateContent>
          </a:graphicData>
        </a:graphic>
      </p:graphicFrame>
    </p:spTree>
    <p:extLst>
      <p:ext uri="{BB962C8B-B14F-4D97-AF65-F5344CB8AC3E}">
        <p14:creationId xmlns:p14="http://schemas.microsoft.com/office/powerpoint/2010/main" val="827217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输出结果（部分）：</a:t>
            </a:r>
            <a:endParaRPr lang="en-US" altLang="zh-CN"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094665213"/>
              </p:ext>
            </p:extLst>
          </p:nvPr>
        </p:nvGraphicFramePr>
        <p:xfrm>
          <a:off x="3564682" y="735051"/>
          <a:ext cx="4742663" cy="4238488"/>
        </p:xfrm>
        <a:graphic>
          <a:graphicData uri="http://schemas.openxmlformats.org/presentationml/2006/ole">
            <mc:AlternateContent xmlns:mc="http://schemas.openxmlformats.org/markup-compatibility/2006">
              <mc:Choice xmlns:v="urn:schemas-microsoft-com:vml" Requires="v">
                <p:oleObj r:id="rId3" imgW="7009200" imgH="6260040" progId="">
                  <p:embed/>
                </p:oleObj>
              </mc:Choice>
              <mc:Fallback>
                <p:oleObj r:id="rId3" imgW="7009200" imgH="6260040" progId="">
                  <p:embed/>
                  <p:pic>
                    <p:nvPicPr>
                      <p:cNvPr id="0" name=""/>
                      <p:cNvPicPr/>
                      <p:nvPr/>
                    </p:nvPicPr>
                    <p:blipFill>
                      <a:blip r:embed="rId4"/>
                      <a:stretch>
                        <a:fillRect/>
                      </a:stretch>
                    </p:blipFill>
                    <p:spPr>
                      <a:xfrm>
                        <a:off x="3564682" y="735051"/>
                        <a:ext cx="4742663" cy="4238488"/>
                      </a:xfrm>
                      <a:prstGeom prst="rect">
                        <a:avLst/>
                      </a:prstGeom>
                    </p:spPr>
                  </p:pic>
                </p:oleObj>
              </mc:Fallback>
            </mc:AlternateContent>
          </a:graphicData>
        </a:graphic>
      </p:graphicFrame>
    </p:spTree>
    <p:extLst>
      <p:ext uri="{BB962C8B-B14F-4D97-AF65-F5344CB8AC3E}">
        <p14:creationId xmlns:p14="http://schemas.microsoft.com/office/powerpoint/2010/main" val="4067571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7B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04</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456047" y="2151931"/>
            <a:ext cx="1290738" cy="707886"/>
          </a:xfrm>
          <a:prstGeom prst="rect">
            <a:avLst/>
          </a:prstGeom>
          <a:noFill/>
        </p:spPr>
        <p:txBody>
          <a:bodyPr wrap="none" rtlCol="0">
            <a:spAutoFit/>
          </a:bodyPr>
          <a:lstStyle/>
          <a:p>
            <a:r>
              <a:rPr lang="zh-CN" altLang="en-US" sz="4000" b="1" spc="300" dirty="0">
                <a:solidFill>
                  <a:schemeClr val="accent1"/>
                </a:solidFill>
                <a:latin typeface="黑体" panose="02010600030101010101" charset="-122"/>
                <a:ea typeface="黑体" panose="02010600030101010101" charset="-122"/>
              </a:rPr>
              <a:t>案例</a:t>
            </a:r>
          </a:p>
        </p:txBody>
      </p:sp>
    </p:spTree>
    <p:extLst>
      <p:ext uri="{BB962C8B-B14F-4D97-AF65-F5344CB8AC3E}">
        <p14:creationId xmlns:p14="http://schemas.microsoft.com/office/powerpoint/2010/main" val="323747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4322" y="844352"/>
            <a:ext cx="8352928" cy="70788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6-8】</a:t>
            </a:r>
            <a:r>
              <a:rPr lang="zh-CN" altLang="en-US" sz="2000" dirty="0"/>
              <a:t>利用</a:t>
            </a:r>
            <a:r>
              <a:rPr lang="en-US" altLang="zh-CN" sz="2000" dirty="0" err="1"/>
              <a:t>pandas_datareader</a:t>
            </a:r>
            <a:r>
              <a:rPr lang="zh-CN" altLang="en-US" sz="2000" dirty="0"/>
              <a:t>获取世界银行网站提供的中国、韩国、墨西哥等三国的人均</a:t>
            </a:r>
            <a:r>
              <a:rPr lang="en-US" altLang="zh-CN" sz="2000" dirty="0"/>
              <a:t>GDP</a:t>
            </a:r>
            <a:r>
              <a:rPr lang="zh-CN" altLang="en-US" sz="2000" dirty="0"/>
              <a:t>数据，并且作图对比。</a:t>
            </a:r>
          </a:p>
        </p:txBody>
      </p:sp>
      <p:graphicFrame>
        <p:nvGraphicFramePr>
          <p:cNvPr id="4" name="对象 3"/>
          <p:cNvGraphicFramePr>
            <a:graphicFrameLocks noChangeAspect="1"/>
          </p:cNvGraphicFramePr>
          <p:nvPr>
            <p:extLst>
              <p:ext uri="{D42A27DB-BD31-4B8C-83A1-F6EECF244321}">
                <p14:modId xmlns:p14="http://schemas.microsoft.com/office/powerpoint/2010/main" val="2023607289"/>
              </p:ext>
            </p:extLst>
          </p:nvPr>
        </p:nvGraphicFramePr>
        <p:xfrm>
          <a:off x="222406" y="1636440"/>
          <a:ext cx="4304447" cy="3274144"/>
        </p:xfrm>
        <a:graphic>
          <a:graphicData uri="http://schemas.openxmlformats.org/presentationml/2006/ole">
            <mc:AlternateContent xmlns:mc="http://schemas.openxmlformats.org/markup-compatibility/2006">
              <mc:Choice xmlns:v="urn:schemas-microsoft-com:vml" Requires="v">
                <p:oleObj r:id="rId3" imgW="6526800" imgH="4964760" progId="">
                  <p:embed/>
                </p:oleObj>
              </mc:Choice>
              <mc:Fallback>
                <p:oleObj r:id="rId3" imgW="6526800" imgH="4964760" progId="">
                  <p:embed/>
                  <p:pic>
                    <p:nvPicPr>
                      <p:cNvPr id="0" name=""/>
                      <p:cNvPicPr/>
                      <p:nvPr/>
                    </p:nvPicPr>
                    <p:blipFill>
                      <a:blip r:embed="rId4"/>
                      <a:stretch>
                        <a:fillRect/>
                      </a:stretch>
                    </p:blipFill>
                    <p:spPr>
                      <a:xfrm>
                        <a:off x="222406" y="1636440"/>
                        <a:ext cx="4304447" cy="327414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80126182"/>
              </p:ext>
            </p:extLst>
          </p:nvPr>
        </p:nvGraphicFramePr>
        <p:xfrm>
          <a:off x="4644802" y="1650277"/>
          <a:ext cx="4367956" cy="2833516"/>
        </p:xfrm>
        <a:graphic>
          <a:graphicData uri="http://schemas.openxmlformats.org/presentationml/2006/ole">
            <mc:AlternateContent xmlns:mc="http://schemas.openxmlformats.org/markup-compatibility/2006">
              <mc:Choice xmlns:v="urn:schemas-microsoft-com:vml" Requires="v">
                <p:oleObj r:id="rId5" imgW="6069600" imgH="3936240" progId="">
                  <p:embed/>
                </p:oleObj>
              </mc:Choice>
              <mc:Fallback>
                <p:oleObj r:id="rId5" imgW="6069600" imgH="3936240" progId="">
                  <p:embed/>
                  <p:pic>
                    <p:nvPicPr>
                      <p:cNvPr id="0" name=""/>
                      <p:cNvPicPr/>
                      <p:nvPr/>
                    </p:nvPicPr>
                    <p:blipFill>
                      <a:blip r:embed="rId6"/>
                      <a:stretch>
                        <a:fillRect/>
                      </a:stretch>
                    </p:blipFill>
                    <p:spPr>
                      <a:xfrm>
                        <a:off x="4644802" y="1650277"/>
                        <a:ext cx="4367956" cy="2833516"/>
                      </a:xfrm>
                      <a:prstGeom prst="rect">
                        <a:avLst/>
                      </a:prstGeom>
                    </p:spPr>
                  </p:pic>
                </p:oleObj>
              </mc:Fallback>
            </mc:AlternateContent>
          </a:graphicData>
        </a:graphic>
      </p:graphicFrame>
    </p:spTree>
    <p:extLst>
      <p:ext uri="{BB962C8B-B14F-4D97-AF65-F5344CB8AC3E}">
        <p14:creationId xmlns:p14="http://schemas.microsoft.com/office/powerpoint/2010/main" val="376845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4322" y="844352"/>
            <a:ext cx="8352928" cy="46166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输出结果（部分）：</a:t>
            </a:r>
            <a:endParaRPr lang="en-US" altLang="zh-CN"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922795046"/>
              </p:ext>
            </p:extLst>
          </p:nvPr>
        </p:nvGraphicFramePr>
        <p:xfrm>
          <a:off x="324322" y="1343979"/>
          <a:ext cx="4922506" cy="3652664"/>
        </p:xfrm>
        <a:graphic>
          <a:graphicData uri="http://schemas.openxmlformats.org/presentationml/2006/ole">
            <mc:AlternateContent xmlns:mc="http://schemas.openxmlformats.org/markup-compatibility/2006">
              <mc:Choice xmlns:v="urn:schemas-microsoft-com:vml" Requires="v">
                <p:oleObj r:id="rId3" imgW="8330040" imgH="6171120" progId="">
                  <p:embed/>
                </p:oleObj>
              </mc:Choice>
              <mc:Fallback>
                <p:oleObj r:id="rId3" imgW="8330040" imgH="6171120" progId="">
                  <p:embed/>
                  <p:pic>
                    <p:nvPicPr>
                      <p:cNvPr id="0" name=""/>
                      <p:cNvPicPr/>
                      <p:nvPr/>
                    </p:nvPicPr>
                    <p:blipFill>
                      <a:blip r:embed="rId4"/>
                      <a:stretch>
                        <a:fillRect/>
                      </a:stretch>
                    </p:blipFill>
                    <p:spPr>
                      <a:xfrm>
                        <a:off x="324322" y="1343979"/>
                        <a:ext cx="4922506" cy="3652664"/>
                      </a:xfrm>
                      <a:prstGeom prst="rect">
                        <a:avLst/>
                      </a:prstGeom>
                    </p:spPr>
                  </p:pic>
                </p:oleObj>
              </mc:Fallback>
            </mc:AlternateContent>
          </a:graphicData>
        </a:graphic>
      </p:graphicFrame>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4882" y="2140496"/>
            <a:ext cx="3646164" cy="2567431"/>
          </a:xfrm>
          <a:prstGeom prst="rect">
            <a:avLst/>
          </a:prstGeom>
        </p:spPr>
      </p:pic>
      <p:sp>
        <p:nvSpPr>
          <p:cNvPr id="6" name="矩形 5"/>
          <p:cNvSpPr/>
          <p:nvPr/>
        </p:nvSpPr>
        <p:spPr>
          <a:xfrm>
            <a:off x="6300986" y="268288"/>
            <a:ext cx="1988852" cy="1600438"/>
          </a:xfrm>
          <a:prstGeom prst="rect">
            <a:avLst/>
          </a:prstGeom>
          <a:solidFill>
            <a:schemeClr val="accent2"/>
          </a:solidFill>
        </p:spPr>
        <p:txBody>
          <a:bodyPr wrap="square">
            <a:spAutoFit/>
          </a:bodyPr>
          <a:lstStyle/>
          <a:p>
            <a:r>
              <a:rPr lang="zh-CN" altLang="en-US" sz="1400" dirty="0"/>
              <a:t>第</a:t>
            </a:r>
            <a:r>
              <a:rPr lang="en-US" altLang="zh-CN" sz="1400" dirty="0"/>
              <a:t>23-24</a:t>
            </a:r>
            <a:r>
              <a:rPr lang="zh-CN" altLang="en-US" sz="1400" dirty="0"/>
              <a:t>行在</a:t>
            </a:r>
            <a:r>
              <a:rPr lang="en-US" altLang="zh-CN" sz="1400" dirty="0"/>
              <a:t>download</a:t>
            </a:r>
            <a:r>
              <a:rPr lang="zh-CN" altLang="en-US" sz="1400" dirty="0"/>
              <a:t>函数的参数中分别指定了读取的数据指标、国别和起止年份。使用</a:t>
            </a:r>
            <a:r>
              <a:rPr lang="en-US" altLang="zh-CN" sz="1400" dirty="0"/>
              <a:t>Pandas</a:t>
            </a:r>
            <a:r>
              <a:rPr lang="zh-CN" altLang="en-US" sz="1400" dirty="0"/>
              <a:t>存放数据，采用</a:t>
            </a:r>
            <a:r>
              <a:rPr lang="en-US" altLang="zh-CN" sz="1400" dirty="0" err="1"/>
              <a:t>Matplotlib</a:t>
            </a:r>
            <a:r>
              <a:rPr lang="zh-CN" altLang="en-US" sz="1400" dirty="0"/>
              <a:t>绘制图形（如图</a:t>
            </a:r>
            <a:r>
              <a:rPr lang="en-US" altLang="zh-CN" sz="1400" dirty="0"/>
              <a:t>6-6</a:t>
            </a:r>
            <a:r>
              <a:rPr lang="zh-CN" altLang="en-US" sz="1400" dirty="0"/>
              <a:t>所示）。</a:t>
            </a:r>
          </a:p>
        </p:txBody>
      </p:sp>
      <p:sp>
        <p:nvSpPr>
          <p:cNvPr id="3" name="矩形 2"/>
          <p:cNvSpPr/>
          <p:nvPr/>
        </p:nvSpPr>
        <p:spPr>
          <a:xfrm>
            <a:off x="5809253" y="4691665"/>
            <a:ext cx="2757422" cy="276999"/>
          </a:xfrm>
          <a:prstGeom prst="rect">
            <a:avLst/>
          </a:prstGeom>
        </p:spPr>
        <p:txBody>
          <a:bodyPr wrap="none">
            <a:spAutoFit/>
          </a:bodyPr>
          <a:lstStyle/>
          <a:p>
            <a:r>
              <a:rPr lang="zh-CN" altLang="en-US" sz="1200" dirty="0"/>
              <a:t>图 6 6 Pandas_datareaders读取GDP信息</a:t>
            </a:r>
          </a:p>
        </p:txBody>
      </p:sp>
    </p:spTree>
    <p:extLst>
      <p:ext uri="{BB962C8B-B14F-4D97-AF65-F5344CB8AC3E}">
        <p14:creationId xmlns:p14="http://schemas.microsoft.com/office/powerpoint/2010/main" val="45274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4322" y="844352"/>
            <a:ext cx="8352928" cy="109260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通过</a:t>
            </a:r>
            <a:r>
              <a:rPr lang="en-US" altLang="zh-CN" sz="2400" dirty="0" err="1"/>
              <a:t>pandas_datareader.wb</a:t>
            </a:r>
            <a:r>
              <a:rPr lang="zh-CN" altLang="en-US" sz="2400" dirty="0"/>
              <a:t>访问世界银行的数据接口，其使用细节请参阅：</a:t>
            </a:r>
            <a:endParaRPr lang="en-US" altLang="zh-CN" sz="2400" dirty="0"/>
          </a:p>
          <a:p>
            <a:pPr marL="342900" lvl="0" indent="-342900">
              <a:spcBef>
                <a:spcPts val="600"/>
              </a:spcBef>
              <a:buSzPct val="75000"/>
              <a:buFont typeface="Wingdings" panose="05000000000000000000" pitchFamily="2" charset="2"/>
              <a:buChar char="l"/>
            </a:pPr>
            <a:r>
              <a:rPr lang="en-US" altLang="zh-CN" sz="1200" dirty="0"/>
              <a:t>https://pandas-datareader.readthedocs.io/en/latest/readers/world-bank.html?highlight=pandas_datareader.wb</a:t>
            </a:r>
            <a:endParaRPr lang="zh-CN" altLang="en-US" sz="1200" dirty="0"/>
          </a:p>
        </p:txBody>
      </p:sp>
      <p:graphicFrame>
        <p:nvGraphicFramePr>
          <p:cNvPr id="2" name="对象 1"/>
          <p:cNvGraphicFramePr>
            <a:graphicFrameLocks noChangeAspect="1"/>
          </p:cNvGraphicFramePr>
          <p:nvPr>
            <p:extLst>
              <p:ext uri="{D42A27DB-BD31-4B8C-83A1-F6EECF244321}">
                <p14:modId xmlns:p14="http://schemas.microsoft.com/office/powerpoint/2010/main" val="2656903150"/>
              </p:ext>
            </p:extLst>
          </p:nvPr>
        </p:nvGraphicFramePr>
        <p:xfrm>
          <a:off x="684362" y="1996480"/>
          <a:ext cx="7846926" cy="3024336"/>
        </p:xfrm>
        <a:graphic>
          <a:graphicData uri="http://schemas.openxmlformats.org/presentationml/2006/ole">
            <mc:AlternateContent xmlns:mc="http://schemas.openxmlformats.org/markup-compatibility/2006">
              <mc:Choice xmlns:v="urn:schemas-microsoft-com:vml" Requires="v">
                <p:oleObj r:id="rId3" imgW="13180680" imgH="5066640" progId="">
                  <p:embed/>
                </p:oleObj>
              </mc:Choice>
              <mc:Fallback>
                <p:oleObj r:id="rId3" imgW="13180680" imgH="5066640" progId="">
                  <p:embed/>
                  <p:pic>
                    <p:nvPicPr>
                      <p:cNvPr id="0" name=""/>
                      <p:cNvPicPr/>
                      <p:nvPr/>
                    </p:nvPicPr>
                    <p:blipFill>
                      <a:blip r:embed="rId4"/>
                      <a:stretch>
                        <a:fillRect/>
                      </a:stretch>
                    </p:blipFill>
                    <p:spPr>
                      <a:xfrm>
                        <a:off x="684362" y="1996480"/>
                        <a:ext cx="7846926" cy="3024336"/>
                      </a:xfrm>
                      <a:prstGeom prst="rect">
                        <a:avLst/>
                      </a:prstGeom>
                    </p:spPr>
                  </p:pic>
                </p:oleObj>
              </mc:Fallback>
            </mc:AlternateContent>
          </a:graphicData>
        </a:graphic>
      </p:graphicFrame>
    </p:spTree>
    <p:extLst>
      <p:ext uri="{BB962C8B-B14F-4D97-AF65-F5344CB8AC3E}">
        <p14:creationId xmlns:p14="http://schemas.microsoft.com/office/powerpoint/2010/main" val="91486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283154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Pandas</a:t>
            </a:r>
            <a:r>
              <a:rPr lang="zh-CN" altLang="en-US" sz="2400" dirty="0"/>
              <a:t>和</a:t>
            </a:r>
            <a:r>
              <a:rPr lang="en-US" altLang="zh-CN" sz="2400" dirty="0" err="1"/>
              <a:t>Seaborn</a:t>
            </a:r>
            <a:r>
              <a:rPr lang="zh-CN" altLang="en-US" sz="2400" dirty="0"/>
              <a:t>包内置的网络数据获取方法可以方便快捷地读取网络数据源的数据，众多金融数据源提供的丰富金融数据资源为金融数据挖掘提供了有力支持。</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利用</a:t>
            </a:r>
            <a:r>
              <a:rPr lang="en-US" altLang="zh-CN" sz="2400" dirty="0" err="1"/>
              <a:t>urllib</a:t>
            </a:r>
            <a:r>
              <a:rPr lang="zh-CN" altLang="en-US" sz="2400" dirty="0"/>
              <a:t>和正则表达式技术可以开发实用的爬虫程序来搜集形式多样、内容丰富的数据。</a:t>
            </a:r>
            <a:endParaRPr lang="en-US" altLang="zh-CN" sz="2400" dirty="0"/>
          </a:p>
          <a:p>
            <a:pPr marL="342900" lvl="0" indent="-342900">
              <a:spcBef>
                <a:spcPts val="600"/>
              </a:spcBef>
              <a:buSzPct val="75000"/>
              <a:buFont typeface="Wingdings" panose="05000000000000000000" pitchFamily="2" charset="2"/>
              <a:buChar char="l"/>
            </a:pPr>
            <a:r>
              <a:rPr lang="en-US" altLang="zh-CN" sz="2400" dirty="0"/>
              <a:t>Pandas</a:t>
            </a:r>
            <a:r>
              <a:rPr lang="zh-CN" altLang="en-US" sz="2400" dirty="0"/>
              <a:t>提供的多种文件资源访问方法为数据挖掘程序设计提供了诸多便利。</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800493"/>
          </a:xfrm>
          <a:prstGeom prst="rect">
            <a:avLst/>
          </a:prstGeom>
          <a:noFill/>
        </p:spPr>
        <p:txBody>
          <a:bodyPr wrap="square" rtlCol="0" anchor="t">
            <a:spAutoFit/>
          </a:bodyPr>
          <a:lstStyle/>
          <a:p>
            <a:pPr lvl="0">
              <a:spcBef>
                <a:spcPts val="600"/>
              </a:spcBef>
              <a:buSzPct val="75000"/>
            </a:pPr>
            <a:r>
              <a:rPr lang="en-US" altLang="zh-CN" sz="2400" dirty="0"/>
              <a:t>1.</a:t>
            </a:r>
            <a:r>
              <a:rPr lang="zh-CN" altLang="en-US" sz="2400" dirty="0"/>
              <a:t>网络数据访问接口</a:t>
            </a:r>
          </a:p>
          <a:p>
            <a:pPr lvl="0">
              <a:spcBef>
                <a:spcPts val="600"/>
              </a:spcBef>
              <a:buSzPct val="75000"/>
            </a:pPr>
            <a:r>
              <a:rPr lang="en-US" altLang="zh-CN" sz="2400" dirty="0"/>
              <a:t>2.</a:t>
            </a:r>
            <a:r>
              <a:rPr lang="zh-CN" altLang="en-US" sz="2400" dirty="0"/>
              <a:t>网页爬虫</a:t>
            </a:r>
          </a:p>
          <a:p>
            <a:pPr lvl="0">
              <a:spcBef>
                <a:spcPts val="600"/>
              </a:spcBef>
              <a:buSzPct val="75000"/>
            </a:pPr>
            <a:r>
              <a:rPr lang="en-US" altLang="zh-CN" sz="2400" dirty="0"/>
              <a:t>3.</a:t>
            </a:r>
            <a:r>
              <a:rPr lang="zh-CN" altLang="en-US" sz="2400" dirty="0"/>
              <a:t>正则表达式</a:t>
            </a:r>
          </a:p>
          <a:p>
            <a:pPr lvl="0">
              <a:spcBef>
                <a:spcPts val="600"/>
              </a:spcBef>
              <a:buSzPct val="75000"/>
            </a:pPr>
            <a:r>
              <a:rPr lang="en-US" altLang="zh-CN" sz="2400" dirty="0"/>
              <a:t>4.</a:t>
            </a:r>
            <a:r>
              <a:rPr lang="zh-CN" altLang="en-US" sz="2400" dirty="0"/>
              <a:t>数据库访问接口</a:t>
            </a:r>
          </a:p>
        </p:txBody>
      </p:sp>
    </p:spTree>
    <p:extLst>
      <p:ext uri="{BB962C8B-B14F-4D97-AF65-F5344CB8AC3E}">
        <p14:creationId xmlns:p14="http://schemas.microsoft.com/office/powerpoint/2010/main" val="3865856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3647152"/>
          </a:xfrm>
          <a:prstGeom prst="rect">
            <a:avLst/>
          </a:prstGeom>
          <a:noFill/>
        </p:spPr>
        <p:txBody>
          <a:bodyPr wrap="square" rtlCol="0" anchor="t">
            <a:spAutoFit/>
          </a:bodyPr>
          <a:lstStyle/>
          <a:p>
            <a:pPr lvl="0">
              <a:spcBef>
                <a:spcPts val="600"/>
              </a:spcBef>
              <a:buSzPct val="75000"/>
            </a:pPr>
            <a:r>
              <a:rPr lang="en-US" altLang="zh-CN" sz="2400" dirty="0"/>
              <a:t>1.</a:t>
            </a:r>
            <a:r>
              <a:rPr lang="zh-CN" altLang="en-US" sz="2400" dirty="0"/>
              <a:t>使用</a:t>
            </a:r>
            <a:r>
              <a:rPr lang="en-US" altLang="zh-CN" sz="2400" dirty="0" err="1"/>
              <a:t>Pandas_datareader</a:t>
            </a:r>
            <a:r>
              <a:rPr lang="zh-CN" altLang="en-US" sz="2400" dirty="0"/>
              <a:t>获取任意两支股票近三个月的交易数据。做出收盘价的变动图像。</a:t>
            </a:r>
          </a:p>
          <a:p>
            <a:pPr lvl="0">
              <a:spcBef>
                <a:spcPts val="600"/>
              </a:spcBef>
              <a:buSzPct val="75000"/>
            </a:pPr>
            <a:r>
              <a:rPr lang="en-US" altLang="zh-CN" sz="2400" dirty="0"/>
              <a:t>2.</a:t>
            </a:r>
            <a:r>
              <a:rPr lang="zh-CN" altLang="en-US" sz="2400" dirty="0"/>
              <a:t>使用</a:t>
            </a:r>
            <a:r>
              <a:rPr lang="en-US" altLang="zh-CN" sz="2400" dirty="0" err="1"/>
              <a:t>Pandas_datareader</a:t>
            </a:r>
            <a:r>
              <a:rPr lang="zh-CN" altLang="en-US" sz="2400" dirty="0"/>
              <a:t>获取世界银行数据库中美国（</a:t>
            </a:r>
            <a:r>
              <a:rPr lang="en-US" altLang="zh-CN" sz="2400" dirty="0"/>
              <a:t>USA</a:t>
            </a:r>
            <a:r>
              <a:rPr lang="zh-CN" altLang="en-US" sz="2400" dirty="0"/>
              <a:t>）、瑞典（</a:t>
            </a:r>
            <a:r>
              <a:rPr lang="en-US" altLang="zh-CN" sz="2400" dirty="0"/>
              <a:t>SWE</a:t>
            </a:r>
            <a:r>
              <a:rPr lang="zh-CN" altLang="en-US" sz="2400" dirty="0"/>
              <a:t>）、瑞典（</a:t>
            </a:r>
            <a:r>
              <a:rPr lang="en-US" altLang="zh-CN" sz="2400" dirty="0"/>
              <a:t>CHE</a:t>
            </a:r>
            <a:r>
              <a:rPr lang="zh-CN" altLang="en-US" sz="2400" dirty="0"/>
              <a:t>）三个国家近</a:t>
            </a:r>
            <a:r>
              <a:rPr lang="en-US" altLang="zh-CN" sz="2400" dirty="0"/>
              <a:t>20</a:t>
            </a:r>
            <a:r>
              <a:rPr lang="zh-CN" altLang="en-US" sz="2400" dirty="0"/>
              <a:t>年的</a:t>
            </a:r>
            <a:r>
              <a:rPr lang="en-US" altLang="zh-CN" sz="2400" dirty="0"/>
              <a:t>NY.GDP.PCAP.KD</a:t>
            </a:r>
            <a:r>
              <a:rPr lang="zh-CN" altLang="en-US" sz="2400" dirty="0"/>
              <a:t>数据，作图分析。</a:t>
            </a:r>
          </a:p>
          <a:p>
            <a:pPr lvl="0">
              <a:spcBef>
                <a:spcPts val="600"/>
              </a:spcBef>
              <a:buSzPct val="75000"/>
            </a:pPr>
            <a:r>
              <a:rPr lang="en-US" altLang="zh-CN" sz="2400" dirty="0"/>
              <a:t>3.</a:t>
            </a:r>
            <a:r>
              <a:rPr lang="zh-CN" altLang="en-US" sz="2400" dirty="0"/>
              <a:t>对于泰坦尼克的数据集，试分析幸存与否与独立登船相关（</a:t>
            </a:r>
            <a:r>
              <a:rPr lang="en-US" altLang="zh-CN" sz="2400" dirty="0"/>
              <a:t>alone</a:t>
            </a:r>
            <a:r>
              <a:rPr lang="zh-CN" altLang="en-US" sz="2400" dirty="0"/>
              <a:t>数据列），进一步地，可以分析与年龄段（</a:t>
            </a:r>
            <a:r>
              <a:rPr lang="en-US" altLang="zh-CN" sz="2400" dirty="0"/>
              <a:t>age</a:t>
            </a:r>
            <a:r>
              <a:rPr lang="zh-CN" altLang="en-US" sz="2400" dirty="0"/>
              <a:t>数据列）是否相关。</a:t>
            </a:r>
          </a:p>
          <a:p>
            <a:pPr lvl="0">
              <a:spcBef>
                <a:spcPts val="600"/>
              </a:spcBef>
              <a:buSzPct val="75000"/>
            </a:pPr>
            <a:r>
              <a:rPr lang="en-US" altLang="zh-CN" sz="2400" dirty="0"/>
              <a:t>4.</a:t>
            </a:r>
            <a:r>
              <a:rPr lang="zh-CN" altLang="en-US" sz="2400" dirty="0"/>
              <a:t>下载并安装八爪鱼软件，尝试进行网页内容爬取。</a:t>
            </a:r>
          </a:p>
        </p:txBody>
      </p:sp>
    </p:spTree>
    <p:extLst>
      <p:ext uri="{BB962C8B-B14F-4D97-AF65-F5344CB8AC3E}">
        <p14:creationId xmlns:p14="http://schemas.microsoft.com/office/powerpoint/2010/main" val="399294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0" name="图片 2065"/>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5116786"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283464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9600" y="2257016"/>
            <a:ext cx="1848485" cy="1388378"/>
            <a:chOff x="403494" y="2256276"/>
            <a:chExt cx="1848164" cy="1388138"/>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403494" y="3337127"/>
              <a:ext cx="1848164" cy="307287"/>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网络数据源</a:t>
              </a:r>
            </a:p>
          </p:txBody>
        </p:sp>
      </p:grpSp>
      <p:grpSp>
        <p:nvGrpSpPr>
          <p:cNvPr id="3" name="组合 2"/>
          <p:cNvGrpSpPr/>
          <p:nvPr/>
        </p:nvGrpSpPr>
        <p:grpSpPr>
          <a:xfrm>
            <a:off x="2790097" y="2257016"/>
            <a:ext cx="1206633" cy="1421411"/>
            <a:chOff x="2328356" y="2256276"/>
            <a:chExt cx="1206424"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2425498" y="3369717"/>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网页爬虫</a:t>
              </a:r>
            </a:p>
          </p:txBody>
        </p:sp>
      </p:grpSp>
      <p:grpSp>
        <p:nvGrpSpPr>
          <p:cNvPr id="59" name="组合 58"/>
          <p:cNvGrpSpPr/>
          <p:nvPr/>
        </p:nvGrpSpPr>
        <p:grpSpPr>
          <a:xfrm>
            <a:off x="4906119" y="2257016"/>
            <a:ext cx="1538883" cy="1421419"/>
            <a:chOff x="3802693" y="2256276"/>
            <a:chExt cx="1538616"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3802693" y="3369725"/>
              <a:ext cx="1538616"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文件数据资源</a:t>
              </a:r>
            </a:p>
          </p:txBody>
        </p:sp>
      </p:grpSp>
      <p:sp>
        <p:nvSpPr>
          <p:cNvPr id="31" name="Freeform 28"/>
          <p:cNvSpPr/>
          <p:nvPr/>
        </p:nvSpPr>
        <p:spPr>
          <a:xfrm>
            <a:off x="7338142" y="2000441"/>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7B6B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p:cNvGrpSpPr/>
          <p:nvPr/>
        </p:nvGrpSpPr>
        <p:grpSpPr>
          <a:xfrm>
            <a:off x="7293599" y="2303253"/>
            <a:ext cx="1206633" cy="1421419"/>
            <a:chOff x="3968789" y="2256276"/>
            <a:chExt cx="1206424" cy="1421173"/>
          </a:xfrm>
        </p:grpSpPr>
        <p:sp>
          <p:nvSpPr>
            <p:cNvPr id="33"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第四节</a:t>
              </a:r>
            </a:p>
          </p:txBody>
        </p:sp>
        <p:sp>
          <p:nvSpPr>
            <p:cNvPr id="34" name="TextBox 58"/>
            <p:cNvSpPr txBox="1"/>
            <p:nvPr/>
          </p:nvSpPr>
          <p:spPr bwMode="auto">
            <a:xfrm>
              <a:off x="4315565" y="3369725"/>
              <a:ext cx="512872"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2987675" cy="706755"/>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网络数据源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8352928" cy="453970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本节以</a:t>
            </a:r>
            <a:r>
              <a:rPr lang="en-US" altLang="zh-CN" sz="2400" dirty="0"/>
              <a:t>Pandas</a:t>
            </a:r>
            <a:r>
              <a:rPr lang="zh-CN" altLang="en-US" sz="2400" dirty="0"/>
              <a:t>为例介绍网络数据源访问功能。</a:t>
            </a:r>
            <a:endParaRPr lang="en-US" altLang="zh-CN" sz="2400" dirty="0"/>
          </a:p>
          <a:p>
            <a:pPr marL="342900" indent="-342900">
              <a:spcBef>
                <a:spcPts val="600"/>
              </a:spcBef>
              <a:buSzPct val="75000"/>
              <a:buFont typeface="Wingdings" panose="05000000000000000000" pitchFamily="2" charset="2"/>
              <a:buChar char="l"/>
            </a:pPr>
            <a:r>
              <a:rPr lang="zh-CN" altLang="en-US" sz="2400" dirty="0"/>
              <a:t>旧版</a:t>
            </a:r>
            <a:r>
              <a:rPr lang="en-US" altLang="zh-CN" sz="2400" dirty="0"/>
              <a:t>Pandas</a:t>
            </a:r>
            <a:r>
              <a:rPr lang="zh-CN" altLang="en-US" sz="2400" dirty="0"/>
              <a:t>是通过</a:t>
            </a:r>
            <a:r>
              <a:rPr lang="en-US" altLang="zh-CN" sz="2400" dirty="0" err="1"/>
              <a:t>pandas.io.data</a:t>
            </a:r>
            <a:r>
              <a:rPr lang="zh-CN" altLang="en-US" sz="2400" dirty="0"/>
              <a:t>子模块获取网络数据源。</a:t>
            </a:r>
            <a:endParaRPr lang="en-US" altLang="zh-CN" sz="2400" dirty="0"/>
          </a:p>
          <a:p>
            <a:pPr marL="342900" indent="-342900">
              <a:spcBef>
                <a:spcPts val="600"/>
              </a:spcBef>
              <a:buSzPct val="75000"/>
              <a:buFont typeface="Wingdings" panose="05000000000000000000" pitchFamily="2" charset="2"/>
              <a:buChar char="l"/>
            </a:pPr>
            <a:r>
              <a:rPr lang="zh-CN" altLang="en-US" sz="2400" dirty="0"/>
              <a:t>新版</a:t>
            </a:r>
            <a:r>
              <a:rPr lang="en-US" altLang="zh-CN" sz="2400" dirty="0"/>
              <a:t>Pandas</a:t>
            </a:r>
            <a:r>
              <a:rPr lang="zh-CN" altLang="en-US" sz="2400" dirty="0"/>
              <a:t>已将该子模块独立成</a:t>
            </a:r>
            <a:r>
              <a:rPr lang="en-US" altLang="zh-CN" sz="2400" dirty="0" err="1"/>
              <a:t>pandas_datareader</a:t>
            </a:r>
            <a:r>
              <a:rPr lang="zh-CN" altLang="en-US" sz="2400" dirty="0"/>
              <a:t>包，须单独安装。</a:t>
            </a:r>
            <a:endParaRPr lang="en-US" altLang="zh-CN" sz="2400" dirty="0"/>
          </a:p>
          <a:p>
            <a:pPr marL="342900" indent="-342900">
              <a:spcBef>
                <a:spcPts val="600"/>
              </a:spcBef>
              <a:buSzPct val="75000"/>
              <a:buFont typeface="Wingdings" panose="05000000000000000000" pitchFamily="2" charset="2"/>
              <a:buChar char="l"/>
            </a:pPr>
            <a:r>
              <a:rPr lang="zh-CN" altLang="en-US" sz="2400" b="1" dirty="0"/>
              <a:t>安装命令：</a:t>
            </a:r>
            <a:r>
              <a:rPr lang="en-US" altLang="zh-CN" sz="2400" b="1" dirty="0">
                <a:solidFill>
                  <a:srgbClr val="FF0000"/>
                </a:solidFill>
              </a:rPr>
              <a:t>pip install pandas-</a:t>
            </a:r>
            <a:r>
              <a:rPr lang="en-US" altLang="zh-CN" sz="2400" b="1" dirty="0" err="1">
                <a:solidFill>
                  <a:srgbClr val="FF0000"/>
                </a:solidFill>
              </a:rPr>
              <a:t>datareader</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en-US" altLang="zh-CN" sz="2400" dirty="0" err="1"/>
              <a:t>pandas_datareader</a:t>
            </a:r>
            <a:r>
              <a:rPr lang="zh-CN" altLang="en-US" sz="2400" dirty="0"/>
              <a:t>目前可访问的网络数据服务商主要包括：</a:t>
            </a:r>
            <a:r>
              <a:rPr lang="en-US" altLang="zh-CN" sz="2400" dirty="0"/>
              <a:t>Yahoo! Finance</a:t>
            </a:r>
            <a:r>
              <a:rPr lang="zh-CN" altLang="en-US" sz="2400" dirty="0"/>
              <a:t>（雅虎金融）、</a:t>
            </a:r>
            <a:r>
              <a:rPr lang="en-US" altLang="zh-CN" sz="2400" dirty="0"/>
              <a:t>Google Finance</a:t>
            </a:r>
            <a:r>
              <a:rPr lang="zh-CN" altLang="en-US" sz="2400" dirty="0"/>
              <a:t>（谷歌金融）、</a:t>
            </a:r>
            <a:r>
              <a:rPr lang="en-US" altLang="zh-CN" sz="2400" dirty="0"/>
              <a:t>Enigma</a:t>
            </a:r>
            <a:r>
              <a:rPr lang="zh-CN" altLang="en-US" sz="2400" dirty="0"/>
              <a:t>（</a:t>
            </a:r>
            <a:r>
              <a:rPr lang="en-US" altLang="zh-CN" sz="2400" dirty="0"/>
              <a:t>Enigma</a:t>
            </a:r>
            <a:r>
              <a:rPr lang="zh-CN" altLang="en-US" sz="2400" dirty="0"/>
              <a:t>公共数据搜索的提供商）、</a:t>
            </a:r>
            <a:r>
              <a:rPr lang="en-US" altLang="zh-CN" sz="2400" dirty="0"/>
              <a:t>World Bank</a:t>
            </a:r>
            <a:r>
              <a:rPr lang="zh-CN" altLang="en-US" sz="2400" dirty="0"/>
              <a:t>（世界银行）、</a:t>
            </a:r>
            <a:r>
              <a:rPr lang="en-US" altLang="zh-CN" sz="2400" dirty="0"/>
              <a:t>OECD</a:t>
            </a:r>
            <a:r>
              <a:rPr lang="zh-CN" altLang="en-US" sz="2400" dirty="0"/>
              <a:t>（经合组织）、</a:t>
            </a:r>
            <a:r>
              <a:rPr lang="en-US" altLang="zh-CN" sz="2400" dirty="0"/>
              <a:t>Eurostat</a:t>
            </a:r>
            <a:r>
              <a:rPr lang="zh-CN" altLang="en-US" sz="2400" dirty="0"/>
              <a:t>（欧盟统计局）、</a:t>
            </a:r>
            <a:r>
              <a:rPr lang="en-US" altLang="zh-CN" sz="2400" dirty="0"/>
              <a:t>Nasdaq Trader symbol definitions</a:t>
            </a:r>
            <a:r>
              <a:rPr lang="zh-CN" altLang="en-US" sz="2400" dirty="0"/>
              <a:t>（纳斯达克）等。</a:t>
            </a:r>
          </a:p>
          <a:p>
            <a:pPr marL="342900" lvl="0" indent="-342900">
              <a:spcBef>
                <a:spcPts val="600"/>
              </a:spcBef>
              <a:buSzPct val="75000"/>
              <a:buFont typeface="Wingdings" panose="05000000000000000000" pitchFamily="2" charset="2"/>
              <a:buChar char="ü"/>
            </a:pP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772344"/>
            <a:ext cx="8352928" cy="907941"/>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a:t>
            </a:r>
            <a:r>
              <a:rPr lang="zh-CN" altLang="en-US" sz="2400" dirty="0"/>
              <a:t>例 </a:t>
            </a:r>
            <a:r>
              <a:rPr lang="en-US" altLang="zh-CN" sz="2400" dirty="0"/>
              <a:t>6 -1】</a:t>
            </a:r>
            <a:r>
              <a:rPr lang="zh-CN" altLang="en-US" sz="2400" dirty="0"/>
              <a:t>是一个利用</a:t>
            </a:r>
            <a:r>
              <a:rPr lang="en-US" altLang="zh-CN" sz="2400" dirty="0"/>
              <a:t>yahoo</a:t>
            </a:r>
            <a:r>
              <a:rPr lang="zh-CN" altLang="en-US" sz="2400" dirty="0"/>
              <a:t>财经数据源查询股票的程序：</a:t>
            </a:r>
            <a:endParaRPr lang="en-US" altLang="zh-CN" sz="24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55499222"/>
              </p:ext>
            </p:extLst>
          </p:nvPr>
        </p:nvGraphicFramePr>
        <p:xfrm>
          <a:off x="324322" y="1342073"/>
          <a:ext cx="6325046" cy="3606735"/>
        </p:xfrm>
        <a:graphic>
          <a:graphicData uri="http://schemas.openxmlformats.org/presentationml/2006/ole">
            <mc:AlternateContent xmlns:mc="http://schemas.openxmlformats.org/markup-compatibility/2006">
              <mc:Choice xmlns:v="urn:schemas-microsoft-com:vml" Requires="v">
                <p:oleObj r:id="rId3" imgW="8330040" imgH="4749120" progId="">
                  <p:embed/>
                </p:oleObj>
              </mc:Choice>
              <mc:Fallback>
                <p:oleObj r:id="rId3" imgW="8330040" imgH="4749120" progId="">
                  <p:embed/>
                  <p:pic>
                    <p:nvPicPr>
                      <p:cNvPr id="0" name=""/>
                      <p:cNvPicPr/>
                      <p:nvPr/>
                    </p:nvPicPr>
                    <p:blipFill>
                      <a:blip r:embed="rId4"/>
                      <a:stretch>
                        <a:fillRect/>
                      </a:stretch>
                    </p:blipFill>
                    <p:spPr>
                      <a:xfrm>
                        <a:off x="324322" y="1342073"/>
                        <a:ext cx="6325046" cy="3606735"/>
                      </a:xfrm>
                      <a:prstGeom prst="rect">
                        <a:avLst/>
                      </a:prstGeom>
                    </p:spPr>
                  </p:pic>
                </p:oleObj>
              </mc:Fallback>
            </mc:AlternateContent>
          </a:graphicData>
        </a:graphic>
      </p:graphicFrame>
      <p:sp>
        <p:nvSpPr>
          <p:cNvPr id="4" name="矩形 3"/>
          <p:cNvSpPr/>
          <p:nvPr/>
        </p:nvSpPr>
        <p:spPr>
          <a:xfrm>
            <a:off x="6878627" y="1492424"/>
            <a:ext cx="1988852" cy="1600438"/>
          </a:xfrm>
          <a:prstGeom prst="rect">
            <a:avLst/>
          </a:prstGeom>
          <a:solidFill>
            <a:schemeClr val="accent2"/>
          </a:solidFill>
        </p:spPr>
        <p:txBody>
          <a:bodyPr wrap="square">
            <a:spAutoFit/>
          </a:bodyPr>
          <a:lstStyle/>
          <a:p>
            <a:r>
              <a:rPr lang="zh-CN" altLang="en-US" sz="1400" dirty="0"/>
              <a:t>第9行用于显示输入提示框以提示用户输入股票代码，其格式为“交易市场的正式股票代码.市场名称缩写”,如000001.ss表示上海证券交易所的指数代码。</a:t>
            </a:r>
          </a:p>
        </p:txBody>
      </p:sp>
      <p:sp>
        <p:nvSpPr>
          <p:cNvPr id="5" name="矩形 4"/>
          <p:cNvSpPr/>
          <p:nvPr/>
        </p:nvSpPr>
        <p:spPr>
          <a:xfrm>
            <a:off x="6863228" y="3419797"/>
            <a:ext cx="2004251" cy="1384995"/>
          </a:xfrm>
          <a:prstGeom prst="rect">
            <a:avLst/>
          </a:prstGeom>
          <a:solidFill>
            <a:srgbClr val="FFC56C"/>
          </a:solidFill>
        </p:spPr>
        <p:txBody>
          <a:bodyPr wrap="square">
            <a:spAutoFit/>
          </a:bodyPr>
          <a:lstStyle/>
          <a:p>
            <a:r>
              <a:rPr lang="zh-CN" altLang="zh-CN" sz="1400" dirty="0">
                <a:latin typeface="Times New Roman" panose="02020603050405020304" pitchFamily="18" charset="0"/>
                <a:cs typeface="Times New Roman" panose="02020603050405020304" pitchFamily="18" charset="0"/>
              </a:rPr>
              <a:t>第</a:t>
            </a:r>
            <a:r>
              <a:rPr lang="en-US" altLang="zh-CN" sz="1400" dirty="0">
                <a:latin typeface="Times New Roman" panose="02020603050405020304" pitchFamily="18" charset="0"/>
              </a:rPr>
              <a:t>12</a:t>
            </a:r>
            <a:r>
              <a:rPr lang="zh-CN" altLang="zh-CN" sz="1400" dirty="0">
                <a:latin typeface="Times New Roman" panose="02020603050405020304" pitchFamily="18" charset="0"/>
                <a:cs typeface="Times New Roman" panose="02020603050405020304" pitchFamily="18" charset="0"/>
              </a:rPr>
              <a:t>行调用</a:t>
            </a:r>
            <a:r>
              <a:rPr lang="en-US" altLang="zh-CN" sz="1400" dirty="0" err="1">
                <a:latin typeface="Times New Roman" panose="02020603050405020304" pitchFamily="18" charset="0"/>
              </a:rPr>
              <a:t>get_data_yahoo</a:t>
            </a:r>
            <a:r>
              <a:rPr lang="en-US" altLang="zh-CN" sz="1400" dirty="0">
                <a:latin typeface="Times New Roman" panose="02020603050405020304" pitchFamily="18" charset="0"/>
              </a:rPr>
              <a:t>()</a:t>
            </a:r>
            <a:r>
              <a:rPr lang="zh-CN" altLang="zh-CN" sz="1400" dirty="0">
                <a:latin typeface="Times New Roman" panose="02020603050405020304" pitchFamily="18" charset="0"/>
                <a:cs typeface="Times New Roman" panose="02020603050405020304" pitchFamily="18" charset="0"/>
              </a:rPr>
              <a:t>方法获取指定的股票交易数据，其返回结果存放到</a:t>
            </a:r>
            <a:r>
              <a:rPr lang="en-US" altLang="zh-CN" sz="1400" dirty="0" err="1">
                <a:latin typeface="Times New Roman" panose="02020603050405020304" pitchFamily="18" charset="0"/>
              </a:rPr>
              <a:t>DataFrame</a:t>
            </a:r>
            <a:r>
              <a:rPr lang="zh-CN" altLang="zh-CN" sz="1400" dirty="0">
                <a:latin typeface="Times New Roman" panose="02020603050405020304" pitchFamily="18" charset="0"/>
                <a:cs typeface="Times New Roman" panose="02020603050405020304" pitchFamily="18" charset="0"/>
              </a:rPr>
              <a:t>对象</a:t>
            </a:r>
            <a:r>
              <a:rPr lang="en-US" altLang="zh-CN" sz="1400" dirty="0" err="1">
                <a:latin typeface="Times New Roman" panose="02020603050405020304" pitchFamily="18" charset="0"/>
              </a:rPr>
              <a:t>stock_info</a:t>
            </a:r>
            <a:r>
              <a:rPr lang="zh-CN" altLang="zh-CN" sz="1400" dirty="0">
                <a:latin typeface="Times New Roman" panose="02020603050405020304" pitchFamily="18" charset="0"/>
                <a:cs typeface="Times New Roman" panose="02020603050405020304" pitchFamily="18" charset="0"/>
              </a:rPr>
              <a:t>中</a:t>
            </a:r>
            <a:endParaRPr lang="zh-CN" altLang="en-US" sz="1400" dirty="0"/>
          </a:p>
        </p:txBody>
      </p:sp>
    </p:spTree>
    <p:extLst>
      <p:ext uri="{BB962C8B-B14F-4D97-AF65-F5344CB8AC3E}">
        <p14:creationId xmlns:p14="http://schemas.microsoft.com/office/powerpoint/2010/main" val="3112982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输出结果：</a:t>
            </a:r>
          </a:p>
        </p:txBody>
      </p:sp>
      <p:graphicFrame>
        <p:nvGraphicFramePr>
          <p:cNvPr id="4" name="对象 3"/>
          <p:cNvGraphicFramePr>
            <a:graphicFrameLocks noChangeAspect="1"/>
          </p:cNvGraphicFramePr>
          <p:nvPr>
            <p:extLst>
              <p:ext uri="{D42A27DB-BD31-4B8C-83A1-F6EECF244321}">
                <p14:modId xmlns:p14="http://schemas.microsoft.com/office/powerpoint/2010/main" val="733116995"/>
              </p:ext>
            </p:extLst>
          </p:nvPr>
        </p:nvGraphicFramePr>
        <p:xfrm>
          <a:off x="2196530" y="855034"/>
          <a:ext cx="5846740" cy="4165782"/>
        </p:xfrm>
        <a:graphic>
          <a:graphicData uri="http://schemas.openxmlformats.org/presentationml/2006/ole">
            <mc:AlternateContent xmlns:mc="http://schemas.openxmlformats.org/markup-compatibility/2006">
              <mc:Choice xmlns:v="urn:schemas-microsoft-com:vml" Requires="v">
                <p:oleObj r:id="rId3" imgW="9840960" imgH="6996600" progId="">
                  <p:embed/>
                </p:oleObj>
              </mc:Choice>
              <mc:Fallback>
                <p:oleObj r:id="rId3" imgW="9840960" imgH="6996600" progId="">
                  <p:embed/>
                  <p:pic>
                    <p:nvPicPr>
                      <p:cNvPr id="0" name=""/>
                      <p:cNvPicPr/>
                      <p:nvPr/>
                    </p:nvPicPr>
                    <p:blipFill>
                      <a:blip r:embed="rId4"/>
                      <a:stretch>
                        <a:fillRect/>
                      </a:stretch>
                    </p:blipFill>
                    <p:spPr>
                      <a:xfrm>
                        <a:off x="2196530" y="855034"/>
                        <a:ext cx="5846740" cy="4165782"/>
                      </a:xfrm>
                      <a:prstGeom prst="rect">
                        <a:avLst/>
                      </a:prstGeom>
                    </p:spPr>
                  </p:pic>
                </p:oleObj>
              </mc:Fallback>
            </mc:AlternateContent>
          </a:graphicData>
        </a:graphic>
      </p:graphicFrame>
    </p:spTree>
    <p:extLst>
      <p:ext uri="{BB962C8B-B14F-4D97-AF65-F5344CB8AC3E}">
        <p14:creationId xmlns:p14="http://schemas.microsoft.com/office/powerpoint/2010/main" val="558607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Microsoft Office PowerPoint</Application>
  <PresentationFormat>自定义</PresentationFormat>
  <Paragraphs>278</Paragraphs>
  <Slides>49</Slides>
  <Notes>38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62" baseType="lpstr">
      <vt:lpstr>等线</vt:lpstr>
      <vt:lpstr>黑体</vt:lpstr>
      <vt:lpstr>华文中宋</vt:lpstr>
      <vt:lpstr>宋体</vt:lpstr>
      <vt:lpstr>Arial</vt:lpstr>
      <vt:lpstr>Calibri</vt:lpstr>
      <vt:lpstr>Impact</vt:lpstr>
      <vt:lpstr>Microsoft Sans Serif</vt:lpstr>
      <vt:lpstr>Times New Roman</vt:lpstr>
      <vt:lpstr>Wingdings</vt:lpstr>
      <vt:lpstr>《电子商务概论（第4版）》-白东蕊</vt:lpstr>
      <vt:lpstr>1_《电子商务概论（第4版）》-白东蕊</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2021-02-02T01:31:34Z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