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2"/>
  </p:sldMasterIdLst>
  <p:notesMasterIdLst>
    <p:notesMasterId r:id="rId48"/>
  </p:notesMasterIdLst>
  <p:handoutMasterIdLst>
    <p:handoutMasterId r:id="rId49"/>
  </p:handoutMasterIdLst>
  <p:sldIdLst>
    <p:sldId id="4776" r:id="rId3"/>
    <p:sldId id="4800" r:id="rId4"/>
    <p:sldId id="4804" r:id="rId5"/>
    <p:sldId id="5011" r:id="rId6"/>
    <p:sldId id="4752" r:id="rId7"/>
    <p:sldId id="5012" r:id="rId8"/>
    <p:sldId id="5199" r:id="rId9"/>
    <p:sldId id="5191" r:id="rId10"/>
    <p:sldId id="5192" r:id="rId11"/>
    <p:sldId id="5193" r:id="rId12"/>
    <p:sldId id="5194" r:id="rId13"/>
    <p:sldId id="5201" r:id="rId14"/>
    <p:sldId id="5200" r:id="rId15"/>
    <p:sldId id="5203" r:id="rId16"/>
    <p:sldId id="5211" r:id="rId17"/>
    <p:sldId id="5204" r:id="rId18"/>
    <p:sldId id="5195" r:id="rId19"/>
    <p:sldId id="5209" r:id="rId20"/>
    <p:sldId id="5197" r:id="rId21"/>
    <p:sldId id="5210" r:id="rId22"/>
    <p:sldId id="5198" r:id="rId23"/>
    <p:sldId id="5196" r:id="rId24"/>
    <p:sldId id="5221" r:id="rId25"/>
    <p:sldId id="5158" r:id="rId26"/>
    <p:sldId id="5206" r:id="rId27"/>
    <p:sldId id="5212" r:id="rId28"/>
    <p:sldId id="5213" r:id="rId29"/>
    <p:sldId id="5214" r:id="rId30"/>
    <p:sldId id="5220" r:id="rId31"/>
    <p:sldId id="5215" r:id="rId32"/>
    <p:sldId id="5218" r:id="rId33"/>
    <p:sldId id="5219" r:id="rId34"/>
    <p:sldId id="4802" r:id="rId35"/>
    <p:sldId id="5171" r:id="rId36"/>
    <p:sldId id="5172" r:id="rId37"/>
    <p:sldId id="5173" r:id="rId38"/>
    <p:sldId id="5174" r:id="rId39"/>
    <p:sldId id="5208" r:id="rId40"/>
    <p:sldId id="5175" r:id="rId41"/>
    <p:sldId id="5186" r:id="rId42"/>
    <p:sldId id="5187" r:id="rId43"/>
    <p:sldId id="5188" r:id="rId44"/>
    <p:sldId id="5189" r:id="rId45"/>
    <p:sldId id="5190" r:id="rId46"/>
    <p:sldId id="4777" r:id="rId47"/>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E2"/>
    <a:srgbClr val="27B6B9"/>
    <a:srgbClr val="205381"/>
    <a:srgbClr val="FFC56C"/>
    <a:srgbClr val="A5A5A5"/>
    <a:srgbClr val="FFFFFF"/>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8" autoAdjust="0"/>
    <p:restoredTop sz="94322" autoAdjust="0"/>
  </p:normalViewPr>
  <p:slideViewPr>
    <p:cSldViewPr>
      <p:cViewPr varScale="1">
        <p:scale>
          <a:sx n="142" d="100"/>
          <a:sy n="142" d="100"/>
        </p:scale>
        <p:origin x="690" y="126"/>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700F6-759A-4C67-8883-35B5562633C0}"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zh-CN" altLang="en-US"/>
        </a:p>
      </dgm:t>
    </dgm:pt>
    <dgm:pt modelId="{6D262BE9-3753-4C7B-8D27-D460AA3E8AB4}">
      <dgm:prSet phldrT="[文本]" custT="1"/>
      <dgm:spPr/>
      <dgm:t>
        <a:bodyPr/>
        <a:lstStyle/>
        <a:p>
          <a:r>
            <a:rPr lang="zh-CN" altLang="en-US" sz="1600"/>
            <a:t>关联规则算法</a:t>
          </a:r>
        </a:p>
      </dgm:t>
    </dgm:pt>
    <dgm:pt modelId="{F5CAF405-6C83-4C91-8AAF-593CBB679D5E}" type="parTrans" cxnId="{4E29151F-28A3-4A88-B4A0-74A1CDEF4563}">
      <dgm:prSet/>
      <dgm:spPr/>
      <dgm:t>
        <a:bodyPr/>
        <a:lstStyle/>
        <a:p>
          <a:endParaRPr lang="zh-CN" altLang="en-US" sz="1600"/>
        </a:p>
      </dgm:t>
    </dgm:pt>
    <dgm:pt modelId="{8FD25C1C-2F73-4CB0-AC3E-55B4FE222ABA}" type="sibTrans" cxnId="{4E29151F-28A3-4A88-B4A0-74A1CDEF4563}">
      <dgm:prSet/>
      <dgm:spPr/>
      <dgm:t>
        <a:bodyPr/>
        <a:lstStyle/>
        <a:p>
          <a:endParaRPr lang="zh-CN" altLang="en-US" sz="1600"/>
        </a:p>
      </dgm:t>
    </dgm:pt>
    <dgm:pt modelId="{36A50839-4740-4455-9943-C900B807A936}">
      <dgm:prSet phldrT="[文本]" custT="1"/>
      <dgm:spPr/>
      <dgm:t>
        <a:bodyPr/>
        <a:lstStyle/>
        <a:p>
          <a:r>
            <a:rPr lang="zh-CN" altLang="en-US" sz="1600"/>
            <a:t>应用场景与研究意义</a:t>
          </a:r>
        </a:p>
      </dgm:t>
    </dgm:pt>
    <dgm:pt modelId="{43031C3E-630E-4D18-A946-FFE86DC4D1FD}" type="parTrans" cxnId="{8C09B1CF-A1D9-4CA2-ADD1-30B12840999F}">
      <dgm:prSet/>
      <dgm:spPr/>
      <dgm:t>
        <a:bodyPr/>
        <a:lstStyle/>
        <a:p>
          <a:endParaRPr lang="zh-CN" altLang="en-US" sz="1600"/>
        </a:p>
      </dgm:t>
    </dgm:pt>
    <dgm:pt modelId="{C83806BF-DEB0-4AC0-AC1A-5B4B6CA2937C}" type="sibTrans" cxnId="{8C09B1CF-A1D9-4CA2-ADD1-30B12840999F}">
      <dgm:prSet/>
      <dgm:spPr/>
      <dgm:t>
        <a:bodyPr/>
        <a:lstStyle/>
        <a:p>
          <a:endParaRPr lang="zh-CN" altLang="en-US" sz="1600"/>
        </a:p>
      </dgm:t>
    </dgm:pt>
    <dgm:pt modelId="{6E6AB02A-A6BD-4815-B468-6FC14C6F8910}">
      <dgm:prSet phldrT="[文本]" custT="1"/>
      <dgm:spPr/>
      <dgm:t>
        <a:bodyPr/>
        <a:lstStyle/>
        <a:p>
          <a:r>
            <a:rPr lang="zh-CN" altLang="en-US" sz="1600" dirty="0"/>
            <a:t>支持度与置信度概念</a:t>
          </a:r>
        </a:p>
      </dgm:t>
    </dgm:pt>
    <dgm:pt modelId="{180293BA-CEFD-4651-A91E-E57611373792}" type="parTrans" cxnId="{85A5B1DF-C8B0-44A1-8C15-B2819E1C905C}">
      <dgm:prSet/>
      <dgm:spPr/>
      <dgm:t>
        <a:bodyPr/>
        <a:lstStyle/>
        <a:p>
          <a:endParaRPr lang="zh-CN" altLang="en-US" sz="1600"/>
        </a:p>
      </dgm:t>
    </dgm:pt>
    <dgm:pt modelId="{1CC28E31-CD9D-42CE-9D85-8905A194A24F}" type="sibTrans" cxnId="{85A5B1DF-C8B0-44A1-8C15-B2819E1C905C}">
      <dgm:prSet/>
      <dgm:spPr/>
      <dgm:t>
        <a:bodyPr/>
        <a:lstStyle/>
        <a:p>
          <a:endParaRPr lang="zh-CN" altLang="en-US" sz="1600"/>
        </a:p>
      </dgm:t>
    </dgm:pt>
    <dgm:pt modelId="{7DBB1200-682B-491A-9ED1-DA3D866D3DCA}">
      <dgm:prSet phldrT="[文本]" custT="1"/>
      <dgm:spPr/>
      <dgm:t>
        <a:bodyPr/>
        <a:lstStyle/>
        <a:p>
          <a:r>
            <a:rPr lang="zh-CN" altLang="en-US" sz="1600"/>
            <a:t>项目集格空间定理</a:t>
          </a:r>
        </a:p>
      </dgm:t>
    </dgm:pt>
    <dgm:pt modelId="{811B784F-29B6-4374-B5CB-A43FDA1C6450}" type="parTrans" cxnId="{57C3E8F7-93B6-4F34-9FA6-4E6A0541056E}">
      <dgm:prSet/>
      <dgm:spPr/>
      <dgm:t>
        <a:bodyPr/>
        <a:lstStyle/>
        <a:p>
          <a:endParaRPr lang="zh-CN" altLang="en-US" sz="1600"/>
        </a:p>
      </dgm:t>
    </dgm:pt>
    <dgm:pt modelId="{060FA831-D372-4494-956B-5A2A9D05A918}" type="sibTrans" cxnId="{57C3E8F7-93B6-4F34-9FA6-4E6A0541056E}">
      <dgm:prSet/>
      <dgm:spPr/>
      <dgm:t>
        <a:bodyPr/>
        <a:lstStyle/>
        <a:p>
          <a:endParaRPr lang="zh-CN" altLang="en-US" sz="1600"/>
        </a:p>
      </dgm:t>
    </dgm:pt>
    <dgm:pt modelId="{B1586D9F-5FBA-4F1F-89F7-65A64A793DC2}">
      <dgm:prSet custT="1"/>
      <dgm:spPr/>
      <dgm:t>
        <a:bodyPr/>
        <a:lstStyle/>
        <a:p>
          <a:r>
            <a:rPr lang="zh-CN" altLang="en-US" sz="1600"/>
            <a:t>算法流程与实现</a:t>
          </a:r>
        </a:p>
      </dgm:t>
    </dgm:pt>
    <dgm:pt modelId="{3736A75D-773D-4FE2-968E-A214DF67F1E0}" type="parTrans" cxnId="{2BB9719D-5162-4EAC-9508-EA04416486B7}">
      <dgm:prSet/>
      <dgm:spPr/>
      <dgm:t>
        <a:bodyPr/>
        <a:lstStyle/>
        <a:p>
          <a:endParaRPr lang="zh-CN" altLang="en-US" sz="1600"/>
        </a:p>
      </dgm:t>
    </dgm:pt>
    <dgm:pt modelId="{D5DEC99E-E205-4BE6-875A-8DFE847ED866}" type="sibTrans" cxnId="{2BB9719D-5162-4EAC-9508-EA04416486B7}">
      <dgm:prSet/>
      <dgm:spPr/>
      <dgm:t>
        <a:bodyPr/>
        <a:lstStyle/>
        <a:p>
          <a:endParaRPr lang="zh-CN" altLang="en-US" sz="1600"/>
        </a:p>
      </dgm:t>
    </dgm:pt>
    <dgm:pt modelId="{D4D75497-D799-438B-8FE8-D6F269C46CB5}" type="pres">
      <dgm:prSet presAssocID="{FEC700F6-759A-4C67-8883-35B5562633C0}" presName="hierChild1" presStyleCnt="0">
        <dgm:presLayoutVars>
          <dgm:orgChart val="1"/>
          <dgm:chPref val="1"/>
          <dgm:dir/>
          <dgm:animOne val="branch"/>
          <dgm:animLvl val="lvl"/>
          <dgm:resizeHandles/>
        </dgm:presLayoutVars>
      </dgm:prSet>
      <dgm:spPr/>
    </dgm:pt>
    <dgm:pt modelId="{C96F8C99-31D0-4EC4-B640-7F87ABC15DB0}" type="pres">
      <dgm:prSet presAssocID="{6D262BE9-3753-4C7B-8D27-D460AA3E8AB4}" presName="hierRoot1" presStyleCnt="0">
        <dgm:presLayoutVars>
          <dgm:hierBranch val="init"/>
        </dgm:presLayoutVars>
      </dgm:prSet>
      <dgm:spPr/>
    </dgm:pt>
    <dgm:pt modelId="{003823E7-5A74-4AD4-A0C3-6CA1FC4B8ADF}" type="pres">
      <dgm:prSet presAssocID="{6D262BE9-3753-4C7B-8D27-D460AA3E8AB4}" presName="rootComposite1" presStyleCnt="0"/>
      <dgm:spPr/>
    </dgm:pt>
    <dgm:pt modelId="{59F37A28-BFC0-42F5-9C30-107CF8B931FF}" type="pres">
      <dgm:prSet presAssocID="{6D262BE9-3753-4C7B-8D27-D460AA3E8AB4}" presName="rootText1" presStyleLbl="node0" presStyleIdx="0" presStyleCnt="1" custScaleX="73063">
        <dgm:presLayoutVars>
          <dgm:chPref val="3"/>
        </dgm:presLayoutVars>
      </dgm:prSet>
      <dgm:spPr/>
    </dgm:pt>
    <dgm:pt modelId="{A968BB96-81E5-47BE-8AEC-34BA0A1EB18F}" type="pres">
      <dgm:prSet presAssocID="{6D262BE9-3753-4C7B-8D27-D460AA3E8AB4}" presName="rootConnector1" presStyleLbl="node1" presStyleIdx="0" presStyleCnt="0"/>
      <dgm:spPr/>
    </dgm:pt>
    <dgm:pt modelId="{DE21E7BE-07D1-4B0E-97AD-B3AD24322C63}" type="pres">
      <dgm:prSet presAssocID="{6D262BE9-3753-4C7B-8D27-D460AA3E8AB4}" presName="hierChild2" presStyleCnt="0"/>
      <dgm:spPr/>
    </dgm:pt>
    <dgm:pt modelId="{2EA86B41-F26B-479A-86EB-E5BF7A33F3B7}" type="pres">
      <dgm:prSet presAssocID="{43031C3E-630E-4D18-A946-FFE86DC4D1FD}" presName="Name64" presStyleLbl="parChTrans1D2" presStyleIdx="0" presStyleCnt="4"/>
      <dgm:spPr/>
    </dgm:pt>
    <dgm:pt modelId="{A3F36A4C-530F-483B-85FA-EE18FB5F0584}" type="pres">
      <dgm:prSet presAssocID="{36A50839-4740-4455-9943-C900B807A936}" presName="hierRoot2" presStyleCnt="0">
        <dgm:presLayoutVars>
          <dgm:hierBranch val="init"/>
        </dgm:presLayoutVars>
      </dgm:prSet>
      <dgm:spPr/>
    </dgm:pt>
    <dgm:pt modelId="{C59A2EA5-481B-4B84-9F62-DC1F1C159A7B}" type="pres">
      <dgm:prSet presAssocID="{36A50839-4740-4455-9943-C900B807A936}" presName="rootComposite" presStyleCnt="0"/>
      <dgm:spPr/>
    </dgm:pt>
    <dgm:pt modelId="{35D4C22B-27DD-4F4F-85EF-B9639A4F6F3F}" type="pres">
      <dgm:prSet presAssocID="{36A50839-4740-4455-9943-C900B807A936}" presName="rootText" presStyleLbl="node2" presStyleIdx="0" presStyleCnt="4" custScaleX="86607">
        <dgm:presLayoutVars>
          <dgm:chPref val="3"/>
        </dgm:presLayoutVars>
      </dgm:prSet>
      <dgm:spPr/>
    </dgm:pt>
    <dgm:pt modelId="{56530BE2-0927-41CC-A646-635123ACAC43}" type="pres">
      <dgm:prSet presAssocID="{36A50839-4740-4455-9943-C900B807A936}" presName="rootConnector" presStyleLbl="node2" presStyleIdx="0" presStyleCnt="4"/>
      <dgm:spPr/>
    </dgm:pt>
    <dgm:pt modelId="{77483FA5-D33F-4192-A65C-C2EC2465F2D3}" type="pres">
      <dgm:prSet presAssocID="{36A50839-4740-4455-9943-C900B807A936}" presName="hierChild4" presStyleCnt="0"/>
      <dgm:spPr/>
    </dgm:pt>
    <dgm:pt modelId="{B8FA6DBD-3764-4252-9270-20D3AB1382A0}" type="pres">
      <dgm:prSet presAssocID="{36A50839-4740-4455-9943-C900B807A936}" presName="hierChild5" presStyleCnt="0"/>
      <dgm:spPr/>
    </dgm:pt>
    <dgm:pt modelId="{AB9E9B9E-AFD5-4A35-AEA3-451E034E108A}" type="pres">
      <dgm:prSet presAssocID="{180293BA-CEFD-4651-A91E-E57611373792}" presName="Name64" presStyleLbl="parChTrans1D2" presStyleIdx="1" presStyleCnt="4"/>
      <dgm:spPr/>
    </dgm:pt>
    <dgm:pt modelId="{F66F2758-FD92-47AC-8F97-31BF613E1166}" type="pres">
      <dgm:prSet presAssocID="{6E6AB02A-A6BD-4815-B468-6FC14C6F8910}" presName="hierRoot2" presStyleCnt="0">
        <dgm:presLayoutVars>
          <dgm:hierBranch val="init"/>
        </dgm:presLayoutVars>
      </dgm:prSet>
      <dgm:spPr/>
    </dgm:pt>
    <dgm:pt modelId="{1B250CA9-8525-4B6E-B931-7F3520A776B7}" type="pres">
      <dgm:prSet presAssocID="{6E6AB02A-A6BD-4815-B468-6FC14C6F8910}" presName="rootComposite" presStyleCnt="0"/>
      <dgm:spPr/>
    </dgm:pt>
    <dgm:pt modelId="{E0F95576-47C6-4D6C-9C76-90A78BF95258}" type="pres">
      <dgm:prSet presAssocID="{6E6AB02A-A6BD-4815-B468-6FC14C6F8910}" presName="rootText" presStyleLbl="node2" presStyleIdx="1" presStyleCnt="4" custScaleX="86607">
        <dgm:presLayoutVars>
          <dgm:chPref val="3"/>
        </dgm:presLayoutVars>
      </dgm:prSet>
      <dgm:spPr/>
    </dgm:pt>
    <dgm:pt modelId="{9A9BF1F4-52BD-4531-9AA6-3CE80CDC3BDD}" type="pres">
      <dgm:prSet presAssocID="{6E6AB02A-A6BD-4815-B468-6FC14C6F8910}" presName="rootConnector" presStyleLbl="node2" presStyleIdx="1" presStyleCnt="4"/>
      <dgm:spPr/>
    </dgm:pt>
    <dgm:pt modelId="{47B03F6D-73F0-4D39-BA56-8AE4F88A61F8}" type="pres">
      <dgm:prSet presAssocID="{6E6AB02A-A6BD-4815-B468-6FC14C6F8910}" presName="hierChild4" presStyleCnt="0"/>
      <dgm:spPr/>
    </dgm:pt>
    <dgm:pt modelId="{9CB7B8DD-03A5-43C0-A8A8-0DDC86D40A25}" type="pres">
      <dgm:prSet presAssocID="{6E6AB02A-A6BD-4815-B468-6FC14C6F8910}" presName="hierChild5" presStyleCnt="0"/>
      <dgm:spPr/>
    </dgm:pt>
    <dgm:pt modelId="{76AAD75D-8CE2-479D-BDAA-3593916C1414}" type="pres">
      <dgm:prSet presAssocID="{811B784F-29B6-4374-B5CB-A43FDA1C6450}" presName="Name64" presStyleLbl="parChTrans1D2" presStyleIdx="2" presStyleCnt="4"/>
      <dgm:spPr/>
    </dgm:pt>
    <dgm:pt modelId="{831082B7-833F-4494-963D-A1A1B6C3CF7E}" type="pres">
      <dgm:prSet presAssocID="{7DBB1200-682B-491A-9ED1-DA3D866D3DCA}" presName="hierRoot2" presStyleCnt="0">
        <dgm:presLayoutVars>
          <dgm:hierBranch val="init"/>
        </dgm:presLayoutVars>
      </dgm:prSet>
      <dgm:spPr/>
    </dgm:pt>
    <dgm:pt modelId="{96B54BEA-CBA9-4E9B-AE7F-24076C5761DA}" type="pres">
      <dgm:prSet presAssocID="{7DBB1200-682B-491A-9ED1-DA3D866D3DCA}" presName="rootComposite" presStyleCnt="0"/>
      <dgm:spPr/>
    </dgm:pt>
    <dgm:pt modelId="{E9924FF8-599C-4ABB-96CD-F5A1B256D647}" type="pres">
      <dgm:prSet presAssocID="{7DBB1200-682B-491A-9ED1-DA3D866D3DCA}" presName="rootText" presStyleLbl="node2" presStyleIdx="2" presStyleCnt="4" custScaleX="86607">
        <dgm:presLayoutVars>
          <dgm:chPref val="3"/>
        </dgm:presLayoutVars>
      </dgm:prSet>
      <dgm:spPr/>
    </dgm:pt>
    <dgm:pt modelId="{3E12AE72-38D5-4557-B22B-D46E266F37C1}" type="pres">
      <dgm:prSet presAssocID="{7DBB1200-682B-491A-9ED1-DA3D866D3DCA}" presName="rootConnector" presStyleLbl="node2" presStyleIdx="2" presStyleCnt="4"/>
      <dgm:spPr/>
    </dgm:pt>
    <dgm:pt modelId="{EF73259E-8E29-436D-9534-03BBE20666A4}" type="pres">
      <dgm:prSet presAssocID="{7DBB1200-682B-491A-9ED1-DA3D866D3DCA}" presName="hierChild4" presStyleCnt="0"/>
      <dgm:spPr/>
    </dgm:pt>
    <dgm:pt modelId="{8B9DCAA9-B7F6-4723-875F-8D07626CA8DE}" type="pres">
      <dgm:prSet presAssocID="{7DBB1200-682B-491A-9ED1-DA3D866D3DCA}" presName="hierChild5" presStyleCnt="0"/>
      <dgm:spPr/>
    </dgm:pt>
    <dgm:pt modelId="{0BD8061F-B3E0-46CA-9642-4637E074B8B3}" type="pres">
      <dgm:prSet presAssocID="{3736A75D-773D-4FE2-968E-A214DF67F1E0}" presName="Name64" presStyleLbl="parChTrans1D2" presStyleIdx="3" presStyleCnt="4"/>
      <dgm:spPr/>
    </dgm:pt>
    <dgm:pt modelId="{705C2F50-6A9A-4EE2-B256-D51DBDBF98AA}" type="pres">
      <dgm:prSet presAssocID="{B1586D9F-5FBA-4F1F-89F7-65A64A793DC2}" presName="hierRoot2" presStyleCnt="0">
        <dgm:presLayoutVars>
          <dgm:hierBranch val="init"/>
        </dgm:presLayoutVars>
      </dgm:prSet>
      <dgm:spPr/>
    </dgm:pt>
    <dgm:pt modelId="{9ADC43DC-A08B-487A-89D7-EA52FA484017}" type="pres">
      <dgm:prSet presAssocID="{B1586D9F-5FBA-4F1F-89F7-65A64A793DC2}" presName="rootComposite" presStyleCnt="0"/>
      <dgm:spPr/>
    </dgm:pt>
    <dgm:pt modelId="{4CD90D36-EF81-4688-A669-58546C8DB373}" type="pres">
      <dgm:prSet presAssocID="{B1586D9F-5FBA-4F1F-89F7-65A64A793DC2}" presName="rootText" presStyleLbl="node2" presStyleIdx="3" presStyleCnt="4" custScaleX="86607">
        <dgm:presLayoutVars>
          <dgm:chPref val="3"/>
        </dgm:presLayoutVars>
      </dgm:prSet>
      <dgm:spPr/>
    </dgm:pt>
    <dgm:pt modelId="{F7326AA4-D498-4855-926C-3E32329D0C42}" type="pres">
      <dgm:prSet presAssocID="{B1586D9F-5FBA-4F1F-89F7-65A64A793DC2}" presName="rootConnector" presStyleLbl="node2" presStyleIdx="3" presStyleCnt="4"/>
      <dgm:spPr/>
    </dgm:pt>
    <dgm:pt modelId="{8D4898C4-E75B-482D-AB38-A43EFD638FD9}" type="pres">
      <dgm:prSet presAssocID="{B1586D9F-5FBA-4F1F-89F7-65A64A793DC2}" presName="hierChild4" presStyleCnt="0"/>
      <dgm:spPr/>
    </dgm:pt>
    <dgm:pt modelId="{AE074D7E-F0AA-433B-ADA9-F74DECAB48B0}" type="pres">
      <dgm:prSet presAssocID="{B1586D9F-5FBA-4F1F-89F7-65A64A793DC2}" presName="hierChild5" presStyleCnt="0"/>
      <dgm:spPr/>
    </dgm:pt>
    <dgm:pt modelId="{6CA18581-8F81-4DD9-AC87-3620DA3D559F}" type="pres">
      <dgm:prSet presAssocID="{6D262BE9-3753-4C7B-8D27-D460AA3E8AB4}" presName="hierChild3" presStyleCnt="0"/>
      <dgm:spPr/>
    </dgm:pt>
  </dgm:ptLst>
  <dgm:cxnLst>
    <dgm:cxn modelId="{4E29151F-28A3-4A88-B4A0-74A1CDEF4563}" srcId="{FEC700F6-759A-4C67-8883-35B5562633C0}" destId="{6D262BE9-3753-4C7B-8D27-D460AA3E8AB4}" srcOrd="0" destOrd="0" parTransId="{F5CAF405-6C83-4C91-8AAF-593CBB679D5E}" sibTransId="{8FD25C1C-2F73-4CB0-AC3E-55B4FE222ABA}"/>
    <dgm:cxn modelId="{5336E71F-1842-4DCB-A0B0-13E04C076770}" type="presOf" srcId="{7DBB1200-682B-491A-9ED1-DA3D866D3DCA}" destId="{3E12AE72-38D5-4557-B22B-D46E266F37C1}" srcOrd="1" destOrd="0" presId="urn:microsoft.com/office/officeart/2009/3/layout/HorizontalOrganizationChart"/>
    <dgm:cxn modelId="{3DF9442D-8CFC-4EFD-B33F-8617C5C74B2A}" type="presOf" srcId="{6E6AB02A-A6BD-4815-B468-6FC14C6F8910}" destId="{9A9BF1F4-52BD-4531-9AA6-3CE80CDC3BDD}" srcOrd="1" destOrd="0" presId="urn:microsoft.com/office/officeart/2009/3/layout/HorizontalOrganizationChart"/>
    <dgm:cxn modelId="{D5C53338-B16D-48F9-BDCA-F61402DA8EA3}" type="presOf" srcId="{180293BA-CEFD-4651-A91E-E57611373792}" destId="{AB9E9B9E-AFD5-4A35-AEA3-451E034E108A}" srcOrd="0" destOrd="0" presId="urn:microsoft.com/office/officeart/2009/3/layout/HorizontalOrganizationChart"/>
    <dgm:cxn modelId="{F4F3DD49-C25C-4B6B-9BBE-6A1DDA298350}" type="presOf" srcId="{6E6AB02A-A6BD-4815-B468-6FC14C6F8910}" destId="{E0F95576-47C6-4D6C-9C76-90A78BF95258}" srcOrd="0" destOrd="0" presId="urn:microsoft.com/office/officeart/2009/3/layout/HorizontalOrganizationChart"/>
    <dgm:cxn modelId="{3471266E-E5E7-45EB-9AF2-B3F76DC4BF37}" type="presOf" srcId="{7DBB1200-682B-491A-9ED1-DA3D866D3DCA}" destId="{E9924FF8-599C-4ABB-96CD-F5A1B256D647}" srcOrd="0" destOrd="0" presId="urn:microsoft.com/office/officeart/2009/3/layout/HorizontalOrganizationChart"/>
    <dgm:cxn modelId="{1CD20857-6B8E-4B90-BCAC-C84F6F7D39B6}" type="presOf" srcId="{36A50839-4740-4455-9943-C900B807A936}" destId="{35D4C22B-27DD-4F4F-85EF-B9639A4F6F3F}" srcOrd="0" destOrd="0" presId="urn:microsoft.com/office/officeart/2009/3/layout/HorizontalOrganizationChart"/>
    <dgm:cxn modelId="{E1759158-5015-4C6B-8B4A-FAE69717796A}" type="presOf" srcId="{6D262BE9-3753-4C7B-8D27-D460AA3E8AB4}" destId="{59F37A28-BFC0-42F5-9C30-107CF8B931FF}" srcOrd="0" destOrd="0" presId="urn:microsoft.com/office/officeart/2009/3/layout/HorizontalOrganizationChart"/>
    <dgm:cxn modelId="{2515E17B-0F52-4BF3-B09E-F6468DF36CB4}" type="presOf" srcId="{36A50839-4740-4455-9943-C900B807A936}" destId="{56530BE2-0927-41CC-A646-635123ACAC43}" srcOrd="1" destOrd="0" presId="urn:microsoft.com/office/officeart/2009/3/layout/HorizontalOrganizationChart"/>
    <dgm:cxn modelId="{6453A48A-DE99-4D41-96EC-5F2F836188B1}" type="presOf" srcId="{B1586D9F-5FBA-4F1F-89F7-65A64A793DC2}" destId="{4CD90D36-EF81-4688-A669-58546C8DB373}" srcOrd="0" destOrd="0" presId="urn:microsoft.com/office/officeart/2009/3/layout/HorizontalOrganizationChart"/>
    <dgm:cxn modelId="{407BD58B-7269-487A-8008-6CC130C581F0}" type="presOf" srcId="{B1586D9F-5FBA-4F1F-89F7-65A64A793DC2}" destId="{F7326AA4-D498-4855-926C-3E32329D0C42}" srcOrd="1" destOrd="0" presId="urn:microsoft.com/office/officeart/2009/3/layout/HorizontalOrganizationChart"/>
    <dgm:cxn modelId="{2BB9719D-5162-4EAC-9508-EA04416486B7}" srcId="{6D262BE9-3753-4C7B-8D27-D460AA3E8AB4}" destId="{B1586D9F-5FBA-4F1F-89F7-65A64A793DC2}" srcOrd="3" destOrd="0" parTransId="{3736A75D-773D-4FE2-968E-A214DF67F1E0}" sibTransId="{D5DEC99E-E205-4BE6-875A-8DFE847ED866}"/>
    <dgm:cxn modelId="{A08CDEA5-6AD1-406E-B06F-472801F90526}" type="presOf" srcId="{FEC700F6-759A-4C67-8883-35B5562633C0}" destId="{D4D75497-D799-438B-8FE8-D6F269C46CB5}" srcOrd="0" destOrd="0" presId="urn:microsoft.com/office/officeart/2009/3/layout/HorizontalOrganizationChart"/>
    <dgm:cxn modelId="{00E034A9-EE27-44C9-8047-93C5EF546E4F}" type="presOf" srcId="{6D262BE9-3753-4C7B-8D27-D460AA3E8AB4}" destId="{A968BB96-81E5-47BE-8AEC-34BA0A1EB18F}" srcOrd="1" destOrd="0" presId="urn:microsoft.com/office/officeart/2009/3/layout/HorizontalOrganizationChart"/>
    <dgm:cxn modelId="{482CA3B5-0DEA-4D4E-9B97-71EB5A9E7F62}" type="presOf" srcId="{3736A75D-773D-4FE2-968E-A214DF67F1E0}" destId="{0BD8061F-B3E0-46CA-9642-4637E074B8B3}" srcOrd="0" destOrd="0" presId="urn:microsoft.com/office/officeart/2009/3/layout/HorizontalOrganizationChart"/>
    <dgm:cxn modelId="{94AB45B7-94BB-475E-B4BA-39582754AEFC}" type="presOf" srcId="{43031C3E-630E-4D18-A946-FFE86DC4D1FD}" destId="{2EA86B41-F26B-479A-86EB-E5BF7A33F3B7}" srcOrd="0" destOrd="0" presId="urn:microsoft.com/office/officeart/2009/3/layout/HorizontalOrganizationChart"/>
    <dgm:cxn modelId="{25860ECE-60E6-454D-95C7-7B4825691ADA}" type="presOf" srcId="{811B784F-29B6-4374-B5CB-A43FDA1C6450}" destId="{76AAD75D-8CE2-479D-BDAA-3593916C1414}" srcOrd="0" destOrd="0" presId="urn:microsoft.com/office/officeart/2009/3/layout/HorizontalOrganizationChart"/>
    <dgm:cxn modelId="{8C09B1CF-A1D9-4CA2-ADD1-30B12840999F}" srcId="{6D262BE9-3753-4C7B-8D27-D460AA3E8AB4}" destId="{36A50839-4740-4455-9943-C900B807A936}" srcOrd="0" destOrd="0" parTransId="{43031C3E-630E-4D18-A946-FFE86DC4D1FD}" sibTransId="{C83806BF-DEB0-4AC0-AC1A-5B4B6CA2937C}"/>
    <dgm:cxn modelId="{85A5B1DF-C8B0-44A1-8C15-B2819E1C905C}" srcId="{6D262BE9-3753-4C7B-8D27-D460AA3E8AB4}" destId="{6E6AB02A-A6BD-4815-B468-6FC14C6F8910}" srcOrd="1" destOrd="0" parTransId="{180293BA-CEFD-4651-A91E-E57611373792}" sibTransId="{1CC28E31-CD9D-42CE-9D85-8905A194A24F}"/>
    <dgm:cxn modelId="{57C3E8F7-93B6-4F34-9FA6-4E6A0541056E}" srcId="{6D262BE9-3753-4C7B-8D27-D460AA3E8AB4}" destId="{7DBB1200-682B-491A-9ED1-DA3D866D3DCA}" srcOrd="2" destOrd="0" parTransId="{811B784F-29B6-4374-B5CB-A43FDA1C6450}" sibTransId="{060FA831-D372-4494-956B-5A2A9D05A918}"/>
    <dgm:cxn modelId="{D19031F4-5598-4742-8437-FEB58A2D0A24}" type="presParOf" srcId="{D4D75497-D799-438B-8FE8-D6F269C46CB5}" destId="{C96F8C99-31D0-4EC4-B640-7F87ABC15DB0}" srcOrd="0" destOrd="0" presId="urn:microsoft.com/office/officeart/2009/3/layout/HorizontalOrganizationChart"/>
    <dgm:cxn modelId="{CBEA13F7-E3AD-43AF-AC80-1A6DE591FCBC}" type="presParOf" srcId="{C96F8C99-31D0-4EC4-B640-7F87ABC15DB0}" destId="{003823E7-5A74-4AD4-A0C3-6CA1FC4B8ADF}" srcOrd="0" destOrd="0" presId="urn:microsoft.com/office/officeart/2009/3/layout/HorizontalOrganizationChart"/>
    <dgm:cxn modelId="{D223FB3B-5116-49CD-AEFA-F2A582A6F11C}" type="presParOf" srcId="{003823E7-5A74-4AD4-A0C3-6CA1FC4B8ADF}" destId="{59F37A28-BFC0-42F5-9C30-107CF8B931FF}" srcOrd="0" destOrd="0" presId="urn:microsoft.com/office/officeart/2009/3/layout/HorizontalOrganizationChart"/>
    <dgm:cxn modelId="{A3FBBBE8-3CD7-486C-B18E-CA41992F6C78}" type="presParOf" srcId="{003823E7-5A74-4AD4-A0C3-6CA1FC4B8ADF}" destId="{A968BB96-81E5-47BE-8AEC-34BA0A1EB18F}" srcOrd="1" destOrd="0" presId="urn:microsoft.com/office/officeart/2009/3/layout/HorizontalOrganizationChart"/>
    <dgm:cxn modelId="{8C793074-10CF-441E-B8D1-328A14DAC0BA}" type="presParOf" srcId="{C96F8C99-31D0-4EC4-B640-7F87ABC15DB0}" destId="{DE21E7BE-07D1-4B0E-97AD-B3AD24322C63}" srcOrd="1" destOrd="0" presId="urn:microsoft.com/office/officeart/2009/3/layout/HorizontalOrganizationChart"/>
    <dgm:cxn modelId="{6B0A6657-9535-436B-9AD8-9B2C3881E456}" type="presParOf" srcId="{DE21E7BE-07D1-4B0E-97AD-B3AD24322C63}" destId="{2EA86B41-F26B-479A-86EB-E5BF7A33F3B7}" srcOrd="0" destOrd="0" presId="urn:microsoft.com/office/officeart/2009/3/layout/HorizontalOrganizationChart"/>
    <dgm:cxn modelId="{D4F2A398-6E99-4F2D-AE73-1C6AA7B9E4DB}" type="presParOf" srcId="{DE21E7BE-07D1-4B0E-97AD-B3AD24322C63}" destId="{A3F36A4C-530F-483B-85FA-EE18FB5F0584}" srcOrd="1" destOrd="0" presId="urn:microsoft.com/office/officeart/2009/3/layout/HorizontalOrganizationChart"/>
    <dgm:cxn modelId="{6EA1ED88-ED97-4923-B9BE-3ECF0AE92558}" type="presParOf" srcId="{A3F36A4C-530F-483B-85FA-EE18FB5F0584}" destId="{C59A2EA5-481B-4B84-9F62-DC1F1C159A7B}" srcOrd="0" destOrd="0" presId="urn:microsoft.com/office/officeart/2009/3/layout/HorizontalOrganizationChart"/>
    <dgm:cxn modelId="{1A09E9E8-822F-4332-AD7B-1C0CBCD4DC2F}" type="presParOf" srcId="{C59A2EA5-481B-4B84-9F62-DC1F1C159A7B}" destId="{35D4C22B-27DD-4F4F-85EF-B9639A4F6F3F}" srcOrd="0" destOrd="0" presId="urn:microsoft.com/office/officeart/2009/3/layout/HorizontalOrganizationChart"/>
    <dgm:cxn modelId="{D72B35F9-2272-41B8-8CD7-23188F6CE00C}" type="presParOf" srcId="{C59A2EA5-481B-4B84-9F62-DC1F1C159A7B}" destId="{56530BE2-0927-41CC-A646-635123ACAC43}" srcOrd="1" destOrd="0" presId="urn:microsoft.com/office/officeart/2009/3/layout/HorizontalOrganizationChart"/>
    <dgm:cxn modelId="{E4B56E93-BA95-4BFE-9D69-164111CC50C1}" type="presParOf" srcId="{A3F36A4C-530F-483B-85FA-EE18FB5F0584}" destId="{77483FA5-D33F-4192-A65C-C2EC2465F2D3}" srcOrd="1" destOrd="0" presId="urn:microsoft.com/office/officeart/2009/3/layout/HorizontalOrganizationChart"/>
    <dgm:cxn modelId="{57DEB938-CAB5-41AD-A37F-F518AAB770E8}" type="presParOf" srcId="{A3F36A4C-530F-483B-85FA-EE18FB5F0584}" destId="{B8FA6DBD-3764-4252-9270-20D3AB1382A0}" srcOrd="2" destOrd="0" presId="urn:microsoft.com/office/officeart/2009/3/layout/HorizontalOrganizationChart"/>
    <dgm:cxn modelId="{4988BE45-0163-4199-BC59-E3BE133DFB3C}" type="presParOf" srcId="{DE21E7BE-07D1-4B0E-97AD-B3AD24322C63}" destId="{AB9E9B9E-AFD5-4A35-AEA3-451E034E108A}" srcOrd="2" destOrd="0" presId="urn:microsoft.com/office/officeart/2009/3/layout/HorizontalOrganizationChart"/>
    <dgm:cxn modelId="{F3692CF5-C4C3-49BC-A3D7-70B57F268413}" type="presParOf" srcId="{DE21E7BE-07D1-4B0E-97AD-B3AD24322C63}" destId="{F66F2758-FD92-47AC-8F97-31BF613E1166}" srcOrd="3" destOrd="0" presId="urn:microsoft.com/office/officeart/2009/3/layout/HorizontalOrganizationChart"/>
    <dgm:cxn modelId="{737E0246-332A-46C3-A8D8-1D4505FB7D28}" type="presParOf" srcId="{F66F2758-FD92-47AC-8F97-31BF613E1166}" destId="{1B250CA9-8525-4B6E-B931-7F3520A776B7}" srcOrd="0" destOrd="0" presId="urn:microsoft.com/office/officeart/2009/3/layout/HorizontalOrganizationChart"/>
    <dgm:cxn modelId="{5E11FAB6-1788-4DE4-A9BB-82B73350B397}" type="presParOf" srcId="{1B250CA9-8525-4B6E-B931-7F3520A776B7}" destId="{E0F95576-47C6-4D6C-9C76-90A78BF95258}" srcOrd="0" destOrd="0" presId="urn:microsoft.com/office/officeart/2009/3/layout/HorizontalOrganizationChart"/>
    <dgm:cxn modelId="{DFA77A93-21E1-4528-BCCB-C3F3992C3170}" type="presParOf" srcId="{1B250CA9-8525-4B6E-B931-7F3520A776B7}" destId="{9A9BF1F4-52BD-4531-9AA6-3CE80CDC3BDD}" srcOrd="1" destOrd="0" presId="urn:microsoft.com/office/officeart/2009/3/layout/HorizontalOrganizationChart"/>
    <dgm:cxn modelId="{84278FB1-169D-4DDB-B88F-08485C8F219D}" type="presParOf" srcId="{F66F2758-FD92-47AC-8F97-31BF613E1166}" destId="{47B03F6D-73F0-4D39-BA56-8AE4F88A61F8}" srcOrd="1" destOrd="0" presId="urn:microsoft.com/office/officeart/2009/3/layout/HorizontalOrganizationChart"/>
    <dgm:cxn modelId="{EA086664-5276-42D4-8EBB-9D376D6AFBA7}" type="presParOf" srcId="{F66F2758-FD92-47AC-8F97-31BF613E1166}" destId="{9CB7B8DD-03A5-43C0-A8A8-0DDC86D40A25}" srcOrd="2" destOrd="0" presId="urn:microsoft.com/office/officeart/2009/3/layout/HorizontalOrganizationChart"/>
    <dgm:cxn modelId="{21DF49C6-73EC-4615-9052-0761E1691B4C}" type="presParOf" srcId="{DE21E7BE-07D1-4B0E-97AD-B3AD24322C63}" destId="{76AAD75D-8CE2-479D-BDAA-3593916C1414}" srcOrd="4" destOrd="0" presId="urn:microsoft.com/office/officeart/2009/3/layout/HorizontalOrganizationChart"/>
    <dgm:cxn modelId="{16A3BB51-1FF5-4534-8254-B945C16ACE24}" type="presParOf" srcId="{DE21E7BE-07D1-4B0E-97AD-B3AD24322C63}" destId="{831082B7-833F-4494-963D-A1A1B6C3CF7E}" srcOrd="5" destOrd="0" presId="urn:microsoft.com/office/officeart/2009/3/layout/HorizontalOrganizationChart"/>
    <dgm:cxn modelId="{D92DCFAA-C482-4EBB-84FB-B3E55CCD3BE9}" type="presParOf" srcId="{831082B7-833F-4494-963D-A1A1B6C3CF7E}" destId="{96B54BEA-CBA9-4E9B-AE7F-24076C5761DA}" srcOrd="0" destOrd="0" presId="urn:microsoft.com/office/officeart/2009/3/layout/HorizontalOrganizationChart"/>
    <dgm:cxn modelId="{336E8A7F-4C6C-494C-9EFD-0E97418C30B7}" type="presParOf" srcId="{96B54BEA-CBA9-4E9B-AE7F-24076C5761DA}" destId="{E9924FF8-599C-4ABB-96CD-F5A1B256D647}" srcOrd="0" destOrd="0" presId="urn:microsoft.com/office/officeart/2009/3/layout/HorizontalOrganizationChart"/>
    <dgm:cxn modelId="{AFCC27AE-EB6B-422B-83DB-10DAED28FE6A}" type="presParOf" srcId="{96B54BEA-CBA9-4E9B-AE7F-24076C5761DA}" destId="{3E12AE72-38D5-4557-B22B-D46E266F37C1}" srcOrd="1" destOrd="0" presId="urn:microsoft.com/office/officeart/2009/3/layout/HorizontalOrganizationChart"/>
    <dgm:cxn modelId="{1C81A469-4B68-4077-A3F5-C38897D2F67B}" type="presParOf" srcId="{831082B7-833F-4494-963D-A1A1B6C3CF7E}" destId="{EF73259E-8E29-436D-9534-03BBE20666A4}" srcOrd="1" destOrd="0" presId="urn:microsoft.com/office/officeart/2009/3/layout/HorizontalOrganizationChart"/>
    <dgm:cxn modelId="{113B9718-C950-4985-9968-A7ED3D123782}" type="presParOf" srcId="{831082B7-833F-4494-963D-A1A1B6C3CF7E}" destId="{8B9DCAA9-B7F6-4723-875F-8D07626CA8DE}" srcOrd="2" destOrd="0" presId="urn:microsoft.com/office/officeart/2009/3/layout/HorizontalOrganizationChart"/>
    <dgm:cxn modelId="{EE4BABF2-6A4D-40C8-B7DA-8204DCDBEA8D}" type="presParOf" srcId="{DE21E7BE-07D1-4B0E-97AD-B3AD24322C63}" destId="{0BD8061F-B3E0-46CA-9642-4637E074B8B3}" srcOrd="6" destOrd="0" presId="urn:microsoft.com/office/officeart/2009/3/layout/HorizontalOrganizationChart"/>
    <dgm:cxn modelId="{46328705-7596-4B83-8297-51A320788F4C}" type="presParOf" srcId="{DE21E7BE-07D1-4B0E-97AD-B3AD24322C63}" destId="{705C2F50-6A9A-4EE2-B256-D51DBDBF98AA}" srcOrd="7" destOrd="0" presId="urn:microsoft.com/office/officeart/2009/3/layout/HorizontalOrganizationChart"/>
    <dgm:cxn modelId="{3A4AB410-698A-474D-8D16-D477677444E4}" type="presParOf" srcId="{705C2F50-6A9A-4EE2-B256-D51DBDBF98AA}" destId="{9ADC43DC-A08B-487A-89D7-EA52FA484017}" srcOrd="0" destOrd="0" presId="urn:microsoft.com/office/officeart/2009/3/layout/HorizontalOrganizationChart"/>
    <dgm:cxn modelId="{DAE271EE-CE12-4B19-9236-C73A36170DBC}" type="presParOf" srcId="{9ADC43DC-A08B-487A-89D7-EA52FA484017}" destId="{4CD90D36-EF81-4688-A669-58546C8DB373}" srcOrd="0" destOrd="0" presId="urn:microsoft.com/office/officeart/2009/3/layout/HorizontalOrganizationChart"/>
    <dgm:cxn modelId="{AE185342-FB9E-44F4-9183-3747BB3C351D}" type="presParOf" srcId="{9ADC43DC-A08B-487A-89D7-EA52FA484017}" destId="{F7326AA4-D498-4855-926C-3E32329D0C42}" srcOrd="1" destOrd="0" presId="urn:microsoft.com/office/officeart/2009/3/layout/HorizontalOrganizationChart"/>
    <dgm:cxn modelId="{32F4040D-D2F6-4348-94AE-920996B110C4}" type="presParOf" srcId="{705C2F50-6A9A-4EE2-B256-D51DBDBF98AA}" destId="{8D4898C4-E75B-482D-AB38-A43EFD638FD9}" srcOrd="1" destOrd="0" presId="urn:microsoft.com/office/officeart/2009/3/layout/HorizontalOrganizationChart"/>
    <dgm:cxn modelId="{CEE62ACE-2127-4149-BC5B-23C38B072C2F}" type="presParOf" srcId="{705C2F50-6A9A-4EE2-B256-D51DBDBF98AA}" destId="{AE074D7E-F0AA-433B-ADA9-F74DECAB48B0}" srcOrd="2" destOrd="0" presId="urn:microsoft.com/office/officeart/2009/3/layout/HorizontalOrganizationChart"/>
    <dgm:cxn modelId="{001C5FA3-90C1-4F91-ACCA-56AE02329CB3}" type="presParOf" srcId="{C96F8C99-31D0-4EC4-B640-7F87ABC15DB0}" destId="{6CA18581-8F81-4DD9-AC87-3620DA3D559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8061F-B3E0-46CA-9642-4637E074B8B3}">
      <dsp:nvSpPr>
        <dsp:cNvPr id="0" name=""/>
        <dsp:cNvSpPr/>
      </dsp:nvSpPr>
      <dsp:spPr>
        <a:xfrm>
          <a:off x="2839654" y="1908212"/>
          <a:ext cx="477826" cy="1540990"/>
        </a:xfrm>
        <a:custGeom>
          <a:avLst/>
          <a:gdLst/>
          <a:ahLst/>
          <a:cxnLst/>
          <a:rect l="0" t="0" r="0" b="0"/>
          <a:pathLst>
            <a:path>
              <a:moveTo>
                <a:pt x="0" y="0"/>
              </a:moveTo>
              <a:lnTo>
                <a:pt x="238913" y="0"/>
              </a:lnTo>
              <a:lnTo>
                <a:pt x="238913" y="1540990"/>
              </a:lnTo>
              <a:lnTo>
                <a:pt x="477826" y="154099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AAD75D-8CE2-479D-BDAA-3593916C1414}">
      <dsp:nvSpPr>
        <dsp:cNvPr id="0" name=""/>
        <dsp:cNvSpPr/>
      </dsp:nvSpPr>
      <dsp:spPr>
        <a:xfrm>
          <a:off x="2839654" y="1908212"/>
          <a:ext cx="477826" cy="513663"/>
        </a:xfrm>
        <a:custGeom>
          <a:avLst/>
          <a:gdLst/>
          <a:ahLst/>
          <a:cxnLst/>
          <a:rect l="0" t="0" r="0" b="0"/>
          <a:pathLst>
            <a:path>
              <a:moveTo>
                <a:pt x="0" y="0"/>
              </a:moveTo>
              <a:lnTo>
                <a:pt x="238913" y="0"/>
              </a:lnTo>
              <a:lnTo>
                <a:pt x="238913" y="513663"/>
              </a:lnTo>
              <a:lnTo>
                <a:pt x="477826" y="51366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9E9B9E-AFD5-4A35-AEA3-451E034E108A}">
      <dsp:nvSpPr>
        <dsp:cNvPr id="0" name=""/>
        <dsp:cNvSpPr/>
      </dsp:nvSpPr>
      <dsp:spPr>
        <a:xfrm>
          <a:off x="2839654" y="1394548"/>
          <a:ext cx="477826" cy="513663"/>
        </a:xfrm>
        <a:custGeom>
          <a:avLst/>
          <a:gdLst/>
          <a:ahLst/>
          <a:cxnLst/>
          <a:rect l="0" t="0" r="0" b="0"/>
          <a:pathLst>
            <a:path>
              <a:moveTo>
                <a:pt x="0" y="513663"/>
              </a:moveTo>
              <a:lnTo>
                <a:pt x="238913" y="513663"/>
              </a:lnTo>
              <a:lnTo>
                <a:pt x="238913" y="0"/>
              </a:lnTo>
              <a:lnTo>
                <a:pt x="47782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A86B41-F26B-479A-86EB-E5BF7A33F3B7}">
      <dsp:nvSpPr>
        <dsp:cNvPr id="0" name=""/>
        <dsp:cNvSpPr/>
      </dsp:nvSpPr>
      <dsp:spPr>
        <a:xfrm>
          <a:off x="2839654" y="367221"/>
          <a:ext cx="477826" cy="1540990"/>
        </a:xfrm>
        <a:custGeom>
          <a:avLst/>
          <a:gdLst/>
          <a:ahLst/>
          <a:cxnLst/>
          <a:rect l="0" t="0" r="0" b="0"/>
          <a:pathLst>
            <a:path>
              <a:moveTo>
                <a:pt x="0" y="1540990"/>
              </a:moveTo>
              <a:lnTo>
                <a:pt x="238913" y="1540990"/>
              </a:lnTo>
              <a:lnTo>
                <a:pt x="238913" y="0"/>
              </a:lnTo>
              <a:lnTo>
                <a:pt x="47782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F37A28-BFC0-42F5-9C30-107CF8B931FF}">
      <dsp:nvSpPr>
        <dsp:cNvPr id="0" name=""/>
        <dsp:cNvSpPr/>
      </dsp:nvSpPr>
      <dsp:spPr>
        <a:xfrm>
          <a:off x="1094082" y="1543869"/>
          <a:ext cx="1745571" cy="72868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关联规则算法</a:t>
          </a:r>
        </a:p>
      </dsp:txBody>
      <dsp:txXfrm>
        <a:off x="1094082" y="1543869"/>
        <a:ext cx="1745571" cy="728685"/>
      </dsp:txXfrm>
    </dsp:sp>
    <dsp:sp modelId="{35D4C22B-27DD-4F4F-85EF-B9639A4F6F3F}">
      <dsp:nvSpPr>
        <dsp:cNvPr id="0" name=""/>
        <dsp:cNvSpPr/>
      </dsp:nvSpPr>
      <dsp:spPr>
        <a:xfrm>
          <a:off x="3317481" y="2878"/>
          <a:ext cx="2069156" cy="72868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应用场景与研究意义</a:t>
          </a:r>
        </a:p>
      </dsp:txBody>
      <dsp:txXfrm>
        <a:off x="3317481" y="2878"/>
        <a:ext cx="2069156" cy="728685"/>
      </dsp:txXfrm>
    </dsp:sp>
    <dsp:sp modelId="{E0F95576-47C6-4D6C-9C76-90A78BF95258}">
      <dsp:nvSpPr>
        <dsp:cNvPr id="0" name=""/>
        <dsp:cNvSpPr/>
      </dsp:nvSpPr>
      <dsp:spPr>
        <a:xfrm>
          <a:off x="3317481" y="1030205"/>
          <a:ext cx="2069156" cy="72868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支持度与置信度概念</a:t>
          </a:r>
        </a:p>
      </dsp:txBody>
      <dsp:txXfrm>
        <a:off x="3317481" y="1030205"/>
        <a:ext cx="2069156" cy="728685"/>
      </dsp:txXfrm>
    </dsp:sp>
    <dsp:sp modelId="{E9924FF8-599C-4ABB-96CD-F5A1B256D647}">
      <dsp:nvSpPr>
        <dsp:cNvPr id="0" name=""/>
        <dsp:cNvSpPr/>
      </dsp:nvSpPr>
      <dsp:spPr>
        <a:xfrm>
          <a:off x="3317481" y="2057532"/>
          <a:ext cx="2069156" cy="72868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项目集格空间定理</a:t>
          </a:r>
        </a:p>
      </dsp:txBody>
      <dsp:txXfrm>
        <a:off x="3317481" y="2057532"/>
        <a:ext cx="2069156" cy="728685"/>
      </dsp:txXfrm>
    </dsp:sp>
    <dsp:sp modelId="{4CD90D36-EF81-4688-A669-58546C8DB373}">
      <dsp:nvSpPr>
        <dsp:cNvPr id="0" name=""/>
        <dsp:cNvSpPr/>
      </dsp:nvSpPr>
      <dsp:spPr>
        <a:xfrm>
          <a:off x="3317481" y="3084859"/>
          <a:ext cx="2069156" cy="72868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算法流程与实现</a:t>
          </a:r>
        </a:p>
      </dsp:txBody>
      <dsp:txXfrm>
        <a:off x="3317481" y="3084859"/>
        <a:ext cx="2069156" cy="72868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448442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29210060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71900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88583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50934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786969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575611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080273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134004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028430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638879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92605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1196807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878971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006924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857166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88355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64716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73947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8556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94010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792102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2615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9147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0802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3088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1" y="257676"/>
            <a:ext cx="2677664"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案例</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信用卡推荐</a:t>
            </a:r>
          </a:p>
        </p:txBody>
      </p:sp>
      <p:cxnSp>
        <p:nvCxnSpPr>
          <p:cNvPr id="7" name="直接连接符 6"/>
          <p:cNvCxnSpPr/>
          <p:nvPr userDrawn="1"/>
        </p:nvCxnSpPr>
        <p:spPr>
          <a:xfrm>
            <a:off x="269240" y="628015"/>
            <a:ext cx="280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677664"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a:t>
            </a:r>
            <a:r>
              <a:rPr lang="en-US" altLang="zh-CN" sz="1800" dirty="0" err="1">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Apriori</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算法原理</a:t>
            </a:r>
          </a:p>
        </p:txBody>
      </p:sp>
      <p:cxnSp>
        <p:nvCxnSpPr>
          <p:cNvPr id="7" name="直接连接符 6"/>
          <p:cNvCxnSpPr/>
          <p:nvPr/>
        </p:nvCxnSpPr>
        <p:spPr>
          <a:xfrm flipV="1">
            <a:off x="269240" y="603929"/>
            <a:ext cx="2863394"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562248"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Python</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代码实现</a:t>
            </a:r>
          </a:p>
        </p:txBody>
      </p:sp>
      <p:cxnSp>
        <p:nvCxnSpPr>
          <p:cNvPr id="7" name="直接连接符 6"/>
          <p:cNvCxnSpPr/>
          <p:nvPr userDrawn="1"/>
        </p:nvCxnSpPr>
        <p:spPr>
          <a:xfrm flipV="1">
            <a:off x="269240" y="603929"/>
            <a:ext cx="2647370"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9.wmf"/><Relationship Id="rId5" Type="http://schemas.openxmlformats.org/officeDocument/2006/relationships/oleObject" Target="../embeddings/oleObject4.bin"/><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3" name="对象 2" hidden="1"/>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502051"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110545"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0" cy="968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第八章</a:t>
              </a:r>
            </a:p>
          </p:txBody>
        </p:sp>
      </p:grpSp>
      <p:sp>
        <p:nvSpPr>
          <p:cNvPr id="20" name="矩形 259"/>
          <p:cNvSpPr>
            <a:spLocks noChangeArrowheads="1"/>
          </p:cNvSpPr>
          <p:nvPr/>
        </p:nvSpPr>
        <p:spPr bwMode="auto">
          <a:xfrm>
            <a:off x="607338" y="2019995"/>
            <a:ext cx="35334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关联</a:t>
            </a:r>
            <a:r>
              <a:rPr lang="zh-CN" altLang="en-US" sz="3600" b="1">
                <a:solidFill>
                  <a:schemeClr val="accent1"/>
                </a:solidFill>
                <a:latin typeface="黑体" panose="02010609060101010101" charset="-122"/>
                <a:ea typeface="黑体" panose="02010609060101010101" charset="-122"/>
                <a:cs typeface="Arial" panose="020B0604020202020204" pitchFamily="34" charset="0"/>
              </a:rPr>
              <a:t>规则算法</a:t>
            </a:r>
            <a:endParaRPr lang="zh-CN" altLang="en-US" sz="3600" b="1" dirty="0">
              <a:solidFill>
                <a:schemeClr val="accent1"/>
              </a:solidFill>
              <a:latin typeface="黑体" panose="02010609060101010101" charset="-122"/>
              <a:ea typeface="黑体" panose="02010609060101010101"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769989"/>
          </a:xfrm>
          <a:prstGeom prst="rect">
            <a:avLst/>
          </a:prstGeom>
          <a:noFill/>
        </p:spPr>
        <p:txBody>
          <a:bodyPr wrap="square" rtlCol="0" anchor="t">
            <a:spAutoFit/>
          </a:bodyPr>
          <a:lstStyle/>
          <a:p>
            <a:pPr marL="457200" indent="-457200">
              <a:spcBef>
                <a:spcPts val="600"/>
              </a:spcBef>
              <a:buSzPct val="75000"/>
              <a:buAutoNum type="arabicPeriod"/>
            </a:pPr>
            <a:r>
              <a:rPr lang="zh-CN" altLang="en-US" sz="2400" b="1" dirty="0">
                <a:solidFill>
                  <a:srgbClr val="FF0000"/>
                </a:solidFill>
              </a:rPr>
              <a:t>事务与项集</a:t>
            </a:r>
            <a:endParaRPr lang="en-US" altLang="zh-CN" sz="2400" b="1" dirty="0">
              <a:solidFill>
                <a:srgbClr val="FF0000"/>
              </a:solidFill>
            </a:endParaRPr>
          </a:p>
          <a:p>
            <a:pPr marL="457200" indent="-457200">
              <a:spcBef>
                <a:spcPts val="600"/>
              </a:spcBef>
              <a:buSzPct val="75000"/>
              <a:buFont typeface="Wingdings" panose="05000000000000000000" pitchFamily="2" charset="2"/>
              <a:buChar char="l"/>
            </a:pPr>
            <a:r>
              <a:rPr lang="zh-CN" altLang="en-US" sz="2000" dirty="0"/>
              <a:t>关联规则分析研究的对象是事务，事务可以理解为一种商业行为。例如，超市顾客的购买行为是一种包含很多个商品购买的事务；网民的页面浏览行为是一种包含很多个页面访问的事务；一份保险公司的汽车保单是一种涵盖了若干个不同险种的事务。事务由序号和项集组成。序号是确定一个事务的唯一标识。</a:t>
            </a:r>
          </a:p>
          <a:p>
            <a:pPr marL="457200" indent="-457200">
              <a:spcBef>
                <a:spcPts val="600"/>
              </a:spcBef>
              <a:buSzPct val="75000"/>
              <a:buFont typeface="Wingdings" panose="05000000000000000000" pitchFamily="2" charset="2"/>
              <a:buChar char="l"/>
            </a:pPr>
            <a:r>
              <a:rPr lang="zh-CN" altLang="en-US" sz="2000" dirty="0"/>
              <a:t>项目可以是一种商品、一个网页链接和一个险种。若干个项目的集合简称项集</a:t>
            </a:r>
            <a:r>
              <a:rPr lang="en-US" altLang="zh-CN" sz="2000" dirty="0"/>
              <a:t>(item set)</a:t>
            </a:r>
            <a:r>
              <a:rPr lang="zh-CN" altLang="en-US" sz="2000" dirty="0"/>
              <a:t>，若项集包含</a:t>
            </a:r>
            <a:r>
              <a:rPr lang="en-US" altLang="zh-CN" sz="2000" dirty="0"/>
              <a:t>k</a:t>
            </a:r>
            <a:r>
              <a:rPr lang="zh-CN" altLang="en-US" sz="2000" dirty="0"/>
              <a:t>个项目，则称该项集为</a:t>
            </a:r>
            <a:r>
              <a:rPr lang="en-US" altLang="zh-CN" sz="2000" dirty="0"/>
              <a:t>k-</a:t>
            </a:r>
            <a:r>
              <a:rPr lang="zh-CN" altLang="en-US" sz="2000" dirty="0"/>
              <a:t>项集。</a:t>
            </a:r>
          </a:p>
        </p:txBody>
      </p:sp>
    </p:spTree>
    <p:extLst>
      <p:ext uri="{BB962C8B-B14F-4D97-AF65-F5344CB8AC3E}">
        <p14:creationId xmlns:p14="http://schemas.microsoft.com/office/powerpoint/2010/main" val="1195224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4392488" cy="4231928"/>
          </a:xfrm>
          <a:prstGeom prst="rect">
            <a:avLst/>
          </a:prstGeom>
          <a:noFill/>
        </p:spPr>
        <p:txBody>
          <a:bodyPr wrap="square" rtlCol="0" anchor="t">
            <a:spAutoFit/>
          </a:bodyPr>
          <a:lstStyle/>
          <a:p>
            <a:pPr>
              <a:spcBef>
                <a:spcPts val="600"/>
              </a:spcBef>
              <a:buSzPct val="75000"/>
            </a:pPr>
            <a:r>
              <a:rPr lang="zh-CN" altLang="en-US" sz="2400" dirty="0"/>
              <a:t>例子：</a:t>
            </a:r>
            <a:endParaRPr lang="en-US" altLang="zh-CN" sz="2400" dirty="0"/>
          </a:p>
          <a:p>
            <a:pPr marL="342900" indent="-342900">
              <a:spcBef>
                <a:spcPts val="600"/>
              </a:spcBef>
              <a:buSzPct val="75000"/>
              <a:buFont typeface="Wingdings" panose="05000000000000000000" pitchFamily="2" charset="2"/>
              <a:buChar char="l"/>
            </a:pPr>
            <a:r>
              <a:rPr lang="zh-CN" altLang="en-US" sz="2000" dirty="0"/>
              <a:t>某个用于销售理财产品的</a:t>
            </a:r>
            <a:r>
              <a:rPr lang="en-US" altLang="zh-CN" sz="2000" dirty="0"/>
              <a:t>APP</a:t>
            </a:r>
            <a:r>
              <a:rPr lang="zh-CN" altLang="en-US" sz="2000" dirty="0"/>
              <a:t>当前有</a:t>
            </a:r>
            <a:r>
              <a:rPr lang="en-US" altLang="zh-CN" sz="2000" dirty="0"/>
              <a:t>5</a:t>
            </a:r>
            <a:r>
              <a:rPr lang="zh-CN" altLang="en-US" sz="2000" dirty="0"/>
              <a:t>项保险产品在售，为了分析顾客是否对这</a:t>
            </a:r>
            <a:r>
              <a:rPr lang="en-US" altLang="zh-CN" sz="2000" dirty="0"/>
              <a:t>5</a:t>
            </a:r>
            <a:r>
              <a:rPr lang="zh-CN" altLang="en-US" sz="2000" dirty="0"/>
              <a:t>项产品存在着关联购买的行为，网站数据分析师抽取了</a:t>
            </a:r>
            <a:r>
              <a:rPr lang="en-US" altLang="zh-CN" sz="2000" dirty="0"/>
              <a:t>9</a:t>
            </a:r>
            <a:r>
              <a:rPr lang="zh-CN" altLang="en-US" sz="2000" dirty="0"/>
              <a:t>位顾客的购买记录（这里为了简化算法分析，选取的记录数远远低于真实场景），对他们的购买项目进行了统计。为了便于处理，使用数字代替</a:t>
            </a:r>
            <a:r>
              <a:rPr lang="en-US" altLang="zh-CN" sz="2000" dirty="0"/>
              <a:t>{1</a:t>
            </a:r>
            <a:r>
              <a:rPr lang="zh-CN" altLang="en-US" sz="2000" dirty="0"/>
              <a:t>：开</a:t>
            </a:r>
            <a:r>
              <a:rPr lang="en-US" altLang="zh-CN" sz="2000" dirty="0"/>
              <a:t>X</a:t>
            </a:r>
            <a:r>
              <a:rPr lang="zh-CN" altLang="en-US" sz="2000" dirty="0"/>
              <a:t>存、</a:t>
            </a:r>
            <a:r>
              <a:rPr lang="en-US" altLang="zh-CN" sz="2000" dirty="0"/>
              <a:t>2</a:t>
            </a:r>
            <a:r>
              <a:rPr lang="zh-CN" altLang="en-US" sz="2000" dirty="0"/>
              <a:t>：飞</a:t>
            </a:r>
            <a:r>
              <a:rPr lang="en-US" altLang="zh-CN" sz="2000" dirty="0"/>
              <a:t>X</a:t>
            </a:r>
            <a:r>
              <a:rPr lang="zh-CN" altLang="en-US" sz="2000" dirty="0"/>
              <a:t>宝、</a:t>
            </a:r>
            <a:r>
              <a:rPr lang="en-US" altLang="zh-CN" sz="2000" dirty="0"/>
              <a:t>3</a:t>
            </a:r>
            <a:r>
              <a:rPr lang="zh-CN" altLang="en-US" sz="2000" dirty="0"/>
              <a:t>：新</a:t>
            </a:r>
            <a:r>
              <a:rPr lang="en-US" altLang="zh-CN" sz="2000" dirty="0"/>
              <a:t>X</a:t>
            </a:r>
            <a:r>
              <a:rPr lang="zh-CN" altLang="en-US" sz="2000" dirty="0"/>
              <a:t>利、</a:t>
            </a:r>
            <a:r>
              <a:rPr lang="en-US" altLang="zh-CN" sz="2000" dirty="0"/>
              <a:t>4</a:t>
            </a:r>
            <a:r>
              <a:rPr lang="zh-CN" altLang="en-US" sz="2000" dirty="0"/>
              <a:t>：友</a:t>
            </a:r>
            <a:r>
              <a:rPr lang="en-US" altLang="zh-CN" sz="2000" dirty="0"/>
              <a:t>X</a:t>
            </a:r>
            <a:r>
              <a:rPr lang="zh-CN" altLang="en-US" sz="2000" dirty="0"/>
              <a:t>盈、</a:t>
            </a:r>
            <a:r>
              <a:rPr lang="en-US" altLang="zh-CN" sz="2000" dirty="0"/>
              <a:t>5</a:t>
            </a:r>
            <a:r>
              <a:rPr lang="zh-CN" altLang="en-US" sz="2000" dirty="0"/>
              <a:t>：安</a:t>
            </a:r>
            <a:r>
              <a:rPr lang="en-US" altLang="zh-CN" sz="2000" dirty="0"/>
              <a:t>X</a:t>
            </a:r>
            <a:r>
              <a:rPr lang="zh-CN" altLang="en-US" sz="2000" dirty="0"/>
              <a:t>盈</a:t>
            </a:r>
            <a:r>
              <a:rPr lang="en-US" altLang="zh-CN" sz="2000" dirty="0"/>
              <a:t>}</a:t>
            </a:r>
            <a:r>
              <a:rPr lang="zh-CN" altLang="en-US" sz="2000" dirty="0"/>
              <a:t>。得到理财产品购买记录清单如表</a:t>
            </a:r>
            <a:r>
              <a:rPr lang="en-US" altLang="zh-CN" sz="2000" dirty="0"/>
              <a:t>8-1</a:t>
            </a:r>
            <a:r>
              <a:rPr lang="zh-CN" altLang="en-US" sz="2000" dirty="0"/>
              <a:t>所示。</a:t>
            </a:r>
          </a:p>
        </p:txBody>
      </p:sp>
      <p:graphicFrame>
        <p:nvGraphicFramePr>
          <p:cNvPr id="2" name="表格 1"/>
          <p:cNvGraphicFramePr>
            <a:graphicFrameLocks noGrp="1"/>
          </p:cNvGraphicFramePr>
          <p:nvPr>
            <p:extLst>
              <p:ext uri="{D42A27DB-BD31-4B8C-83A1-F6EECF244321}">
                <p14:modId xmlns:p14="http://schemas.microsoft.com/office/powerpoint/2010/main" val="2569716046"/>
              </p:ext>
            </p:extLst>
          </p:nvPr>
        </p:nvGraphicFramePr>
        <p:xfrm>
          <a:off x="5220866" y="1564432"/>
          <a:ext cx="2808312" cy="2974598"/>
        </p:xfrm>
        <a:graphic>
          <a:graphicData uri="http://schemas.openxmlformats.org/drawingml/2006/table">
            <a:tbl>
              <a:tblPr firstRow="1" firstCol="1" bandRow="1">
                <a:tableStyleId>{5C22544A-7EE6-4342-B048-85BDC9FD1C3A}</a:tableStyleId>
              </a:tblPr>
              <a:tblGrid>
                <a:gridCol w="1092120">
                  <a:extLst>
                    <a:ext uri="{9D8B030D-6E8A-4147-A177-3AD203B41FA5}">
                      <a16:colId xmlns:a16="http://schemas.microsoft.com/office/drawing/2014/main" val="3018571454"/>
                    </a:ext>
                  </a:extLst>
                </a:gridCol>
                <a:gridCol w="1716192">
                  <a:extLst>
                    <a:ext uri="{9D8B030D-6E8A-4147-A177-3AD203B41FA5}">
                      <a16:colId xmlns:a16="http://schemas.microsoft.com/office/drawing/2014/main" val="651702982"/>
                    </a:ext>
                  </a:extLst>
                </a:gridCol>
              </a:tblGrid>
              <a:tr h="422756">
                <a:tc>
                  <a:txBody>
                    <a:bodyPr/>
                    <a:lstStyle/>
                    <a:p>
                      <a:pPr indent="127000" algn="ctr" latinLnBrk="1">
                        <a:lnSpc>
                          <a:spcPct val="150000"/>
                        </a:lnSpc>
                        <a:spcAft>
                          <a:spcPts val="0"/>
                        </a:spcAft>
                      </a:pPr>
                      <a:r>
                        <a:rPr lang="zh-CN" sz="1400" kern="100" dirty="0">
                          <a:effectLst/>
                          <a:latin typeface="宋体" panose="02010600030101010101" pitchFamily="2" charset="-122"/>
                          <a:ea typeface="宋体" panose="02010600030101010101" pitchFamily="2" charset="-122"/>
                        </a:rPr>
                        <a:t>顾客序号</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kern="100" dirty="0">
                          <a:effectLst/>
                          <a:latin typeface="宋体" panose="02010600030101010101" pitchFamily="2" charset="-122"/>
                          <a:ea typeface="宋体" panose="02010600030101010101" pitchFamily="2" charset="-122"/>
                        </a:rPr>
                        <a:t>购买理财产品清单</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5891640"/>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A</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344594"/>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B</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4</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9458083"/>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C</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721256"/>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D</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2337410"/>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4653073"/>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F</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8448538"/>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G</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3313847"/>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H</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5743964"/>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I</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1</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8870133"/>
                  </a:ext>
                </a:extLst>
              </a:tr>
            </a:tbl>
          </a:graphicData>
        </a:graphic>
      </p:graphicFrame>
      <p:sp>
        <p:nvSpPr>
          <p:cNvPr id="4" name="矩形 3"/>
          <p:cNvSpPr/>
          <p:nvPr/>
        </p:nvSpPr>
        <p:spPr>
          <a:xfrm>
            <a:off x="4716810" y="1060376"/>
            <a:ext cx="3454792" cy="369332"/>
          </a:xfrm>
          <a:prstGeom prst="rect">
            <a:avLst/>
          </a:prstGeom>
        </p:spPr>
        <p:txBody>
          <a:bodyPr wrap="none">
            <a:spAutoFit/>
          </a:bodyPr>
          <a:lstStyle/>
          <a:p>
            <a:pPr indent="304800" algn="ctr">
              <a:spcAft>
                <a:spcPts val="0"/>
              </a:spcAft>
            </a:pPr>
            <a:r>
              <a:rPr lang="zh-CN" altLang="zh-CN" kern="100" dirty="0">
                <a:latin typeface="Times New Roman" panose="02020603050405020304" pitchFamily="18" charset="0"/>
                <a:cs typeface="Times New Roman" panose="02020603050405020304" pitchFamily="18" charset="0"/>
              </a:rPr>
              <a:t>表 </a:t>
            </a:r>
            <a:r>
              <a:rPr lang="en-US" altLang="zh-CN" kern="100" dirty="0">
                <a:latin typeface="Times New Roman" panose="02020603050405020304" pitchFamily="18" charset="0"/>
                <a:cs typeface="Times New Roman" panose="02020603050405020304" pitchFamily="18" charset="0"/>
              </a:rPr>
              <a:t>8‑1 </a:t>
            </a:r>
            <a:r>
              <a:rPr lang="zh-CN" altLang="zh-CN" kern="100" dirty="0">
                <a:latin typeface="Times New Roman" panose="02020603050405020304" pitchFamily="18" charset="0"/>
                <a:cs typeface="Times New Roman" panose="02020603050405020304" pitchFamily="18" charset="0"/>
              </a:rPr>
              <a:t>理财产品购买事务列表</a:t>
            </a:r>
          </a:p>
        </p:txBody>
      </p:sp>
    </p:spTree>
    <p:extLst>
      <p:ext uri="{BB962C8B-B14F-4D97-AF65-F5344CB8AC3E}">
        <p14:creationId xmlns:p14="http://schemas.microsoft.com/office/powerpoint/2010/main" val="886546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431709"/>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400" dirty="0"/>
              <a:t>上表汇集了</a:t>
            </a:r>
            <a:r>
              <a:rPr lang="en-US" altLang="zh-CN" sz="2400" dirty="0"/>
              <a:t>9</a:t>
            </a:r>
            <a:r>
              <a:rPr lang="zh-CN" altLang="en-US" sz="2400" dirty="0"/>
              <a:t>个顾客的购买行为，每次购买行为称之为事务，分别用</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a:t>
            </a:r>
            <a:r>
              <a:rPr lang="en-US" altLang="zh-CN" sz="2400" dirty="0"/>
              <a:t>D</a:t>
            </a:r>
            <a:r>
              <a:rPr lang="zh-CN" altLang="en-US" sz="2400" dirty="0"/>
              <a:t>，</a:t>
            </a:r>
            <a:r>
              <a:rPr lang="en-US" altLang="zh-CN" sz="2400" dirty="0"/>
              <a:t>E</a:t>
            </a:r>
            <a:r>
              <a:rPr lang="zh-CN" altLang="en-US" sz="2400" dirty="0"/>
              <a:t>，</a:t>
            </a:r>
            <a:r>
              <a:rPr lang="en-US" altLang="zh-CN" sz="2400" dirty="0"/>
              <a:t>F</a:t>
            </a:r>
            <a:r>
              <a:rPr lang="zh-CN" altLang="en-US" sz="2400" dirty="0"/>
              <a:t>，</a:t>
            </a:r>
            <a:r>
              <a:rPr lang="en-US" altLang="zh-CN" sz="2400" dirty="0"/>
              <a:t>G</a:t>
            </a:r>
            <a:r>
              <a:rPr lang="zh-CN" altLang="en-US" sz="2400" dirty="0"/>
              <a:t>，</a:t>
            </a:r>
            <a:r>
              <a:rPr lang="en-US" altLang="zh-CN" sz="2400" dirty="0"/>
              <a:t>H</a:t>
            </a:r>
            <a:r>
              <a:rPr lang="zh-CN" altLang="en-US" sz="2400" dirty="0"/>
              <a:t>，</a:t>
            </a:r>
            <a:r>
              <a:rPr lang="en-US" altLang="zh-CN" sz="2400" dirty="0"/>
              <a:t>I</a:t>
            </a:r>
            <a:r>
              <a:rPr lang="zh-CN" altLang="en-US" sz="2400" dirty="0"/>
              <a:t>表示。</a:t>
            </a:r>
            <a:endParaRPr lang="en-US" altLang="zh-CN" sz="2400" dirty="0"/>
          </a:p>
          <a:p>
            <a:pPr marL="342900" indent="-342900">
              <a:spcBef>
                <a:spcPts val="600"/>
              </a:spcBef>
              <a:buSzPct val="75000"/>
              <a:buFont typeface="Wingdings" panose="05000000000000000000" pitchFamily="2" charset="2"/>
              <a:buChar char="l"/>
            </a:pPr>
            <a:r>
              <a:rPr lang="zh-CN" altLang="en-US" sz="2400" dirty="0"/>
              <a:t>第一个事务</a:t>
            </a:r>
            <a:r>
              <a:rPr lang="en-US" altLang="zh-CN" sz="2400" dirty="0"/>
              <a:t>A</a:t>
            </a:r>
            <a:r>
              <a:rPr lang="zh-CN" altLang="en-US" sz="2400" dirty="0"/>
              <a:t>顾客一次性购买了</a:t>
            </a:r>
            <a:r>
              <a:rPr lang="en-US" altLang="zh-CN" sz="2400" dirty="0"/>
              <a:t>3</a:t>
            </a:r>
            <a:r>
              <a:rPr lang="zh-CN" altLang="en-US" sz="2400" dirty="0"/>
              <a:t>个产品，其项集为：</a:t>
            </a:r>
            <a:r>
              <a:rPr lang="en-US" altLang="zh-CN" sz="2400" dirty="0"/>
              <a:t>{1</a:t>
            </a:r>
            <a:r>
              <a:rPr lang="zh-CN" altLang="en-US" sz="2400" dirty="0"/>
              <a:t>：开</a:t>
            </a:r>
            <a:r>
              <a:rPr lang="en-US" altLang="zh-CN" sz="2400" dirty="0"/>
              <a:t>X</a:t>
            </a:r>
            <a:r>
              <a:rPr lang="zh-CN" altLang="en-US" sz="2400" dirty="0"/>
              <a:t>存、</a:t>
            </a:r>
            <a:r>
              <a:rPr lang="en-US" altLang="zh-CN" sz="2400" dirty="0"/>
              <a:t>2</a:t>
            </a:r>
            <a:r>
              <a:rPr lang="zh-CN" altLang="en-US" sz="2400" dirty="0"/>
              <a:t>：飞</a:t>
            </a:r>
            <a:r>
              <a:rPr lang="en-US" altLang="zh-CN" sz="2400" dirty="0"/>
              <a:t>X</a:t>
            </a:r>
            <a:r>
              <a:rPr lang="zh-CN" altLang="en-US" sz="2400" dirty="0"/>
              <a:t>宝、</a:t>
            </a:r>
            <a:r>
              <a:rPr lang="en-US" altLang="zh-CN" sz="2400" dirty="0"/>
              <a:t>5</a:t>
            </a:r>
            <a:r>
              <a:rPr lang="zh-CN" altLang="en-US" sz="2400" dirty="0"/>
              <a:t>：安</a:t>
            </a:r>
            <a:r>
              <a:rPr lang="en-US" altLang="zh-CN" sz="2400" dirty="0"/>
              <a:t>X</a:t>
            </a:r>
            <a:r>
              <a:rPr lang="zh-CN" altLang="en-US" sz="2400" dirty="0"/>
              <a:t>盈</a:t>
            </a:r>
            <a:r>
              <a:rPr lang="en-US" altLang="zh-CN" sz="2400" dirty="0"/>
              <a:t>}</a:t>
            </a:r>
            <a:r>
              <a:rPr lang="zh-CN" altLang="en-US" sz="2400" dirty="0"/>
              <a:t>，是个</a:t>
            </a:r>
            <a:r>
              <a:rPr lang="en-US" altLang="zh-CN" sz="2400" dirty="0"/>
              <a:t>3-</a:t>
            </a:r>
            <a:r>
              <a:rPr lang="zh-CN" altLang="en-US" sz="2400" dirty="0"/>
              <a:t>项集。</a:t>
            </a:r>
            <a:endParaRPr lang="en-US" altLang="zh-CN" sz="2400" dirty="0"/>
          </a:p>
          <a:p>
            <a:pPr marL="342900" indent="-342900">
              <a:spcBef>
                <a:spcPts val="600"/>
              </a:spcBef>
              <a:buSzPct val="75000"/>
              <a:buFont typeface="Wingdings" panose="05000000000000000000" pitchFamily="2" charset="2"/>
              <a:buChar char="l"/>
            </a:pPr>
            <a:r>
              <a:rPr lang="zh-CN" altLang="en-US" sz="2400" dirty="0"/>
              <a:t>本例中包含：</a:t>
            </a:r>
            <a:endParaRPr lang="en-US" altLang="zh-CN" sz="2400" dirty="0"/>
          </a:p>
          <a:p>
            <a:pPr marL="912495" lvl="1" indent="-457200">
              <a:spcBef>
                <a:spcPts val="600"/>
              </a:spcBef>
              <a:buSzPct val="75000"/>
              <a:buFont typeface="Wingdings" panose="05000000000000000000" pitchFamily="2" charset="2"/>
              <a:buChar char="ü"/>
            </a:pPr>
            <a:r>
              <a:rPr lang="en-US" altLang="zh-CN" sz="2400" dirty="0"/>
              <a:t>5</a:t>
            </a:r>
            <a:r>
              <a:rPr lang="zh-CN" altLang="en-US" sz="2400" dirty="0"/>
              <a:t>个</a:t>
            </a:r>
            <a:r>
              <a:rPr lang="en-US" altLang="zh-CN" sz="2400" dirty="0"/>
              <a:t>2-</a:t>
            </a:r>
            <a:r>
              <a:rPr lang="zh-CN" altLang="en-US" sz="2400" dirty="0"/>
              <a:t>项集</a:t>
            </a:r>
            <a:endParaRPr lang="en-US" altLang="zh-CN" sz="2400" dirty="0"/>
          </a:p>
          <a:p>
            <a:pPr marL="912495" lvl="1" indent="-457200">
              <a:spcBef>
                <a:spcPts val="600"/>
              </a:spcBef>
              <a:buSzPct val="75000"/>
              <a:buFont typeface="Wingdings" panose="05000000000000000000" pitchFamily="2" charset="2"/>
              <a:buChar char="ü"/>
            </a:pPr>
            <a:r>
              <a:rPr lang="en-US" altLang="zh-CN" sz="2400" dirty="0"/>
              <a:t>3</a:t>
            </a:r>
            <a:r>
              <a:rPr lang="zh-CN" altLang="en-US" sz="2400" dirty="0"/>
              <a:t>个</a:t>
            </a:r>
            <a:r>
              <a:rPr lang="en-US" altLang="zh-CN" sz="2400" dirty="0"/>
              <a:t>3-</a:t>
            </a:r>
            <a:r>
              <a:rPr lang="zh-CN" altLang="en-US" sz="2400" dirty="0"/>
              <a:t>项集</a:t>
            </a:r>
            <a:endParaRPr lang="en-US" altLang="zh-CN" sz="2400" dirty="0"/>
          </a:p>
          <a:p>
            <a:pPr marL="912495" lvl="1" indent="-457200">
              <a:spcBef>
                <a:spcPts val="600"/>
              </a:spcBef>
              <a:buSzPct val="75000"/>
              <a:buFont typeface="Wingdings" panose="05000000000000000000" pitchFamily="2" charset="2"/>
              <a:buChar char="ü"/>
            </a:pPr>
            <a:r>
              <a:rPr lang="en-US" altLang="zh-CN" sz="2400" dirty="0"/>
              <a:t>1</a:t>
            </a:r>
            <a:r>
              <a:rPr lang="zh-CN" altLang="en-US" sz="2400" dirty="0"/>
              <a:t>个</a:t>
            </a:r>
            <a:r>
              <a:rPr lang="en-US" altLang="zh-CN" sz="2400" dirty="0"/>
              <a:t>4-</a:t>
            </a:r>
            <a:r>
              <a:rPr lang="zh-CN" altLang="en-US" sz="2400" dirty="0"/>
              <a:t>项集</a:t>
            </a:r>
          </a:p>
        </p:txBody>
      </p:sp>
    </p:spTree>
    <p:extLst>
      <p:ext uri="{BB962C8B-B14F-4D97-AF65-F5344CB8AC3E}">
        <p14:creationId xmlns:p14="http://schemas.microsoft.com/office/powerpoint/2010/main" val="3478140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724096"/>
          </a:xfrm>
          <a:prstGeom prst="rect">
            <a:avLst/>
          </a:prstGeom>
          <a:noFill/>
        </p:spPr>
        <p:txBody>
          <a:bodyPr wrap="square" rtlCol="0" anchor="t">
            <a:spAutoFit/>
          </a:bodyPr>
          <a:lstStyle/>
          <a:p>
            <a:pPr>
              <a:spcBef>
                <a:spcPts val="600"/>
              </a:spcBef>
              <a:buSzPct val="75000"/>
            </a:pPr>
            <a:r>
              <a:rPr lang="en-US" altLang="zh-CN" sz="2400" b="1" dirty="0">
                <a:solidFill>
                  <a:srgbClr val="FF0000"/>
                </a:solidFill>
              </a:rPr>
              <a:t>2.</a:t>
            </a:r>
            <a:r>
              <a:rPr lang="zh-CN" altLang="en-US" sz="2400" b="1" dirty="0">
                <a:solidFill>
                  <a:srgbClr val="FF0000"/>
                </a:solidFill>
              </a:rPr>
              <a:t>关联规则</a:t>
            </a:r>
            <a:endParaRPr lang="en-US" altLang="zh-CN" sz="2400" b="1" dirty="0">
              <a:solidFill>
                <a:srgbClr val="FF0000"/>
              </a:solidFill>
            </a:endParaRPr>
          </a:p>
          <a:p>
            <a:pPr marL="342900" indent="-342900">
              <a:spcBef>
                <a:spcPts val="600"/>
              </a:spcBef>
              <a:buSzPct val="75000"/>
              <a:buFont typeface="Wingdings" panose="05000000000000000000" pitchFamily="2" charset="2"/>
              <a:buChar char="l"/>
            </a:pPr>
            <a:r>
              <a:rPr lang="zh-CN" altLang="en-US" sz="2400" dirty="0"/>
              <a:t>关联规则研究的是事务集合内部的项集与项集之间的关系，这种关系有要有两种表现形式。</a:t>
            </a:r>
          </a:p>
          <a:p>
            <a:pPr marL="668655" lvl="1" indent="-342900">
              <a:spcBef>
                <a:spcPts val="600"/>
              </a:spcBef>
              <a:buSzPct val="75000"/>
              <a:buFont typeface="Wingdings" panose="05000000000000000000" pitchFamily="2" charset="2"/>
              <a:buChar char="ü"/>
            </a:pPr>
            <a:r>
              <a:rPr lang="zh-CN" altLang="en-US" sz="2400" dirty="0"/>
              <a:t>频繁项集（</a:t>
            </a:r>
            <a:r>
              <a:rPr lang="en-US" altLang="zh-CN" sz="2400" dirty="0"/>
              <a:t>Frequency Item Sets</a:t>
            </a:r>
            <a:r>
              <a:rPr lang="zh-CN" altLang="en-US" sz="2400" dirty="0"/>
              <a:t>）：经常同时出现的一些项目的集合。</a:t>
            </a:r>
          </a:p>
          <a:p>
            <a:pPr marL="668655" lvl="1" indent="-342900">
              <a:spcBef>
                <a:spcPts val="600"/>
              </a:spcBef>
              <a:buSzPct val="75000"/>
              <a:buFont typeface="Wingdings" panose="05000000000000000000" pitchFamily="2" charset="2"/>
              <a:buChar char="ü"/>
            </a:pPr>
            <a:r>
              <a:rPr lang="zh-CN" altLang="en-US" sz="2400" dirty="0"/>
              <a:t>关联规则（</a:t>
            </a:r>
            <a:r>
              <a:rPr lang="en-US" altLang="zh-CN" sz="2400" dirty="0"/>
              <a:t>Association Rules</a:t>
            </a:r>
            <a:r>
              <a:rPr lang="zh-CN" altLang="en-US" sz="2400" dirty="0"/>
              <a:t>）：项目集合</a:t>
            </a:r>
            <a:r>
              <a:rPr lang="en-US" altLang="zh-CN" sz="2400" dirty="0"/>
              <a:t>A</a:t>
            </a:r>
            <a:r>
              <a:rPr lang="zh-CN" altLang="en-US" sz="2400" dirty="0"/>
              <a:t>与项目集合</a:t>
            </a:r>
            <a:r>
              <a:rPr lang="en-US" altLang="zh-CN" sz="2400" dirty="0"/>
              <a:t>B</a:t>
            </a:r>
            <a:r>
              <a:rPr lang="zh-CN" altLang="en-US" sz="2400" dirty="0"/>
              <a:t>之间相互依存性和关联性。如果存在</a:t>
            </a:r>
            <a:r>
              <a:rPr lang="en-US" altLang="zh-CN" sz="2400" dirty="0"/>
              <a:t>A→B</a:t>
            </a:r>
            <a:r>
              <a:rPr lang="zh-CN" altLang="en-US" sz="2400" dirty="0"/>
              <a:t>的蕴涵式，意味着两种项目之间存在很强的某种联系。</a:t>
            </a:r>
          </a:p>
          <a:p>
            <a:pPr marL="342900" indent="-342900">
              <a:spcBef>
                <a:spcPts val="600"/>
              </a:spcBef>
              <a:buSzPct val="7500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1197053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847207"/>
          </a:xfrm>
          <a:prstGeom prst="rect">
            <a:avLst/>
          </a:prstGeom>
          <a:noFill/>
        </p:spPr>
        <p:txBody>
          <a:bodyPr wrap="square" rtlCol="0" anchor="t">
            <a:spAutoFit/>
          </a:bodyPr>
          <a:lstStyle/>
          <a:p>
            <a:pPr>
              <a:spcBef>
                <a:spcPts val="600"/>
              </a:spcBef>
              <a:buSzPct val="75000"/>
            </a:pPr>
            <a:r>
              <a:rPr lang="zh-CN" altLang="en-US" sz="2400" dirty="0"/>
              <a:t>例子：</a:t>
            </a:r>
            <a:endParaRPr lang="en-US" altLang="zh-CN" sz="2400" dirty="0"/>
          </a:p>
          <a:p>
            <a:pPr marL="342900" indent="-342900">
              <a:spcBef>
                <a:spcPts val="600"/>
              </a:spcBef>
              <a:buSzPct val="75000"/>
              <a:buFont typeface="Wingdings" panose="05000000000000000000" pitchFamily="2" charset="2"/>
              <a:buChar char="l"/>
            </a:pPr>
            <a:r>
              <a:rPr lang="zh-CN" altLang="en-US" sz="2000" dirty="0"/>
              <a:t>对于频繁项集的研究来说，就是要找出在上述商品集合</a:t>
            </a:r>
            <a:r>
              <a:rPr lang="en-US" altLang="zh-CN" sz="2000" dirty="0"/>
              <a:t>{</a:t>
            </a:r>
            <a:r>
              <a:rPr lang="zh-CN" altLang="en-US" sz="2000" dirty="0"/>
              <a:t>开</a:t>
            </a:r>
            <a:r>
              <a:rPr lang="en-US" altLang="zh-CN" sz="2000" dirty="0"/>
              <a:t>X</a:t>
            </a:r>
            <a:r>
              <a:rPr lang="zh-CN" altLang="en-US" sz="2000" dirty="0"/>
              <a:t>存、飞</a:t>
            </a:r>
            <a:r>
              <a:rPr lang="en-US" altLang="zh-CN" sz="2000" dirty="0"/>
              <a:t>X</a:t>
            </a:r>
            <a:r>
              <a:rPr lang="zh-CN" altLang="en-US" sz="2000" dirty="0"/>
              <a:t>宝、新</a:t>
            </a:r>
            <a:r>
              <a:rPr lang="en-US" altLang="zh-CN" sz="2000" dirty="0"/>
              <a:t>X</a:t>
            </a:r>
            <a:r>
              <a:rPr lang="zh-CN" altLang="en-US" sz="2000" dirty="0"/>
              <a:t>利、友</a:t>
            </a:r>
            <a:r>
              <a:rPr lang="en-US" altLang="zh-CN" sz="2000" dirty="0"/>
              <a:t>X</a:t>
            </a:r>
            <a:r>
              <a:rPr lang="zh-CN" altLang="en-US" sz="2000" dirty="0"/>
              <a:t>盈、安</a:t>
            </a:r>
            <a:r>
              <a:rPr lang="en-US" altLang="zh-CN" sz="2000" dirty="0"/>
              <a:t>X</a:t>
            </a:r>
            <a:r>
              <a:rPr lang="zh-CN" altLang="en-US" sz="2000" dirty="0"/>
              <a:t>盈</a:t>
            </a:r>
            <a:r>
              <a:rPr lang="en-US" altLang="zh-CN" sz="2000" dirty="0"/>
              <a:t>}</a:t>
            </a:r>
            <a:r>
              <a:rPr lang="zh-CN" altLang="en-US" sz="2000" dirty="0"/>
              <a:t>中，找出那些“频繁”出现的子集组合。在表 </a:t>
            </a:r>
            <a:r>
              <a:rPr lang="en-US" altLang="zh-CN" sz="2000" dirty="0"/>
              <a:t>8 1</a:t>
            </a:r>
            <a:r>
              <a:rPr lang="zh-CN" altLang="en-US" sz="2000" dirty="0"/>
              <a:t>中，我们经过观察可以发现：产品组合</a:t>
            </a:r>
            <a:r>
              <a:rPr lang="en-US" altLang="zh-CN" sz="2000" dirty="0"/>
              <a:t>{1</a:t>
            </a:r>
            <a:r>
              <a:rPr lang="zh-CN" altLang="en-US" sz="2000" dirty="0"/>
              <a:t>、</a:t>
            </a:r>
            <a:r>
              <a:rPr lang="en-US" altLang="zh-CN" sz="2000" dirty="0"/>
              <a:t>3}</a:t>
            </a:r>
            <a:r>
              <a:rPr lang="zh-CN" altLang="en-US" sz="2000" dirty="0"/>
              <a:t>在顾客</a:t>
            </a:r>
            <a:r>
              <a:rPr lang="en-US" altLang="zh-CN" sz="2000" dirty="0"/>
              <a:t>E</a:t>
            </a:r>
            <a:r>
              <a:rPr lang="zh-CN" altLang="en-US" sz="2000" dirty="0"/>
              <a:t>、</a:t>
            </a:r>
            <a:r>
              <a:rPr lang="en-US" altLang="zh-CN" sz="2000" dirty="0"/>
              <a:t>G</a:t>
            </a:r>
            <a:r>
              <a:rPr lang="zh-CN" altLang="en-US" sz="2000" dirty="0"/>
              <a:t>、</a:t>
            </a:r>
            <a:r>
              <a:rPr lang="en-US" altLang="zh-CN" sz="2000" dirty="0"/>
              <a:t>H</a:t>
            </a:r>
            <a:r>
              <a:rPr lang="zh-CN" altLang="en-US" sz="2000" dirty="0"/>
              <a:t>和</a:t>
            </a:r>
            <a:r>
              <a:rPr lang="en-US" altLang="zh-CN" sz="2000" dirty="0"/>
              <a:t>I</a:t>
            </a:r>
            <a:r>
              <a:rPr lang="zh-CN" altLang="en-US" sz="2000" dirty="0"/>
              <a:t>的购买清单中都出现了。</a:t>
            </a:r>
            <a:endParaRPr lang="en-US" altLang="zh-CN" sz="2000" dirty="0"/>
          </a:p>
          <a:p>
            <a:pPr marL="342900" indent="-342900">
              <a:spcBef>
                <a:spcPts val="600"/>
              </a:spcBef>
              <a:buSzPct val="75000"/>
              <a:buFont typeface="Wingdings" panose="05000000000000000000" pitchFamily="2" charset="2"/>
              <a:buChar char="l"/>
            </a:pPr>
            <a:r>
              <a:rPr lang="zh-CN" altLang="en-US" sz="2000" dirty="0"/>
              <a:t>也就意味着，买了产品“开</a:t>
            </a:r>
            <a:r>
              <a:rPr lang="en-US" altLang="zh-CN" sz="2000" dirty="0"/>
              <a:t>X</a:t>
            </a:r>
            <a:r>
              <a:rPr lang="zh-CN" altLang="en-US" sz="2000" dirty="0"/>
              <a:t>存”的消费者，很有可能会购买产品“新</a:t>
            </a:r>
            <a:r>
              <a:rPr lang="en-US" altLang="zh-CN" sz="2000" dirty="0"/>
              <a:t>X</a:t>
            </a:r>
            <a:r>
              <a:rPr lang="zh-CN" altLang="en-US" sz="2000" dirty="0"/>
              <a:t>利”，反之亦然（就相当于出门买尿布的爸爸，会顺手给自己买啤酒）。</a:t>
            </a:r>
            <a:endParaRPr lang="en-US" altLang="zh-CN" sz="2000" dirty="0"/>
          </a:p>
          <a:p>
            <a:pPr marL="342900" indent="-342900">
              <a:spcBef>
                <a:spcPts val="600"/>
              </a:spcBef>
              <a:buSzPct val="75000"/>
              <a:buFont typeface="Wingdings" panose="05000000000000000000" pitchFamily="2" charset="2"/>
              <a:buChar char="l"/>
            </a:pPr>
            <a:r>
              <a:rPr lang="zh-CN" altLang="en-US" sz="2000" dirty="0"/>
              <a:t>作为</a:t>
            </a:r>
            <a:r>
              <a:rPr lang="en-US" altLang="zh-CN" sz="2000" dirty="0"/>
              <a:t>APP</a:t>
            </a:r>
            <a:r>
              <a:rPr lang="zh-CN" altLang="en-US" sz="2000" dirty="0"/>
              <a:t>运营者，有理由相信，如果把</a:t>
            </a:r>
            <a:r>
              <a:rPr lang="en-US" altLang="zh-CN" sz="2000" dirty="0"/>
              <a:t>{1</a:t>
            </a:r>
            <a:r>
              <a:rPr lang="zh-CN" altLang="en-US" sz="2000" dirty="0"/>
              <a:t>、</a:t>
            </a:r>
            <a:r>
              <a:rPr lang="en-US" altLang="zh-CN" sz="2000" dirty="0"/>
              <a:t>3}</a:t>
            </a:r>
            <a:r>
              <a:rPr lang="zh-CN" altLang="en-US" sz="2000" dirty="0"/>
              <a:t>作为一个优惠套装，应该可以刺激两者的销量。</a:t>
            </a:r>
            <a:endParaRPr lang="en-US" altLang="zh-CN" sz="2000" dirty="0"/>
          </a:p>
          <a:p>
            <a:pPr marL="342900" indent="-342900">
              <a:spcBef>
                <a:spcPts val="600"/>
              </a:spcBef>
              <a:buSzPct val="75000"/>
              <a:buFont typeface="Wingdings" panose="05000000000000000000" pitchFamily="2" charset="2"/>
              <a:buChar char="l"/>
            </a:pPr>
            <a:r>
              <a:rPr lang="zh-CN" altLang="en-US" sz="2000" dirty="0"/>
              <a:t>“频繁项集”组合的项与项之间，存在着购买意向的“关联”。</a:t>
            </a:r>
          </a:p>
        </p:txBody>
      </p:sp>
    </p:spTree>
    <p:extLst>
      <p:ext uri="{BB962C8B-B14F-4D97-AF65-F5344CB8AC3E}">
        <p14:creationId xmlns:p14="http://schemas.microsoft.com/office/powerpoint/2010/main" val="2001799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5688632" cy="3431709"/>
          </a:xfrm>
          <a:prstGeom prst="rect">
            <a:avLst/>
          </a:prstGeom>
          <a:noFill/>
        </p:spPr>
        <p:txBody>
          <a:bodyPr wrap="square" rtlCol="0" anchor="t">
            <a:spAutoFit/>
          </a:bodyPr>
          <a:lstStyle/>
          <a:p>
            <a:pPr>
              <a:spcBef>
                <a:spcPts val="600"/>
              </a:spcBef>
              <a:buSzPct val="75000"/>
            </a:pPr>
            <a:r>
              <a:rPr lang="en-US" altLang="zh-CN" sz="2400" b="1" dirty="0">
                <a:solidFill>
                  <a:srgbClr val="FF0000"/>
                </a:solidFill>
              </a:rPr>
              <a:t>3. </a:t>
            </a:r>
            <a:r>
              <a:rPr lang="zh-CN" altLang="en-US" sz="2400" b="1" dirty="0">
                <a:solidFill>
                  <a:srgbClr val="FF0000"/>
                </a:solidFill>
              </a:rPr>
              <a:t>支持度和置信度</a:t>
            </a:r>
            <a:endParaRPr lang="en-US" altLang="zh-CN" sz="2400" b="1" dirty="0">
              <a:solidFill>
                <a:srgbClr val="FF0000"/>
              </a:solidFill>
            </a:endParaRPr>
          </a:p>
          <a:p>
            <a:pPr marL="342900" indent="-342900">
              <a:spcBef>
                <a:spcPts val="600"/>
              </a:spcBef>
              <a:buSzPct val="75000"/>
              <a:buFont typeface="Wingdings" panose="05000000000000000000" pitchFamily="2" charset="2"/>
              <a:buChar char="l"/>
            </a:pPr>
            <a:r>
              <a:rPr lang="zh-CN" altLang="zh-CN" dirty="0"/>
              <a:t>在进行算法分析之前，我们先了解两个重要的概念：支持度（</a:t>
            </a:r>
            <a:r>
              <a:rPr lang="en-US" altLang="zh-CN" dirty="0"/>
              <a:t>Support</a:t>
            </a:r>
            <a:r>
              <a:rPr lang="zh-CN" altLang="zh-CN" dirty="0"/>
              <a:t>）和置信度（</a:t>
            </a:r>
            <a:r>
              <a:rPr lang="en-US" altLang="zh-CN" dirty="0"/>
              <a:t>Confidence</a:t>
            </a:r>
            <a:r>
              <a:rPr lang="zh-CN" altLang="zh-CN" dirty="0"/>
              <a:t>）。支持度衡量规则在数据库中出现的频率，置信度衡量规则的强弱程度。</a:t>
            </a:r>
            <a:endParaRPr lang="en-US" altLang="zh-CN" sz="2400" dirty="0"/>
          </a:p>
          <a:p>
            <a:pPr marL="342900" indent="-342900">
              <a:spcBef>
                <a:spcPts val="600"/>
              </a:spcBef>
              <a:buSzPct val="75000"/>
              <a:buFont typeface="Wingdings" panose="05000000000000000000" pitchFamily="2" charset="2"/>
              <a:buChar char="l"/>
            </a:pPr>
            <a:r>
              <a:rPr lang="zh-CN" altLang="en-US" dirty="0"/>
              <a:t>支持度：项目</a:t>
            </a:r>
            <a:r>
              <a:rPr lang="en-US" altLang="zh-CN" dirty="0"/>
              <a:t>X</a:t>
            </a:r>
            <a:r>
              <a:rPr lang="zh-CN" altLang="en-US" dirty="0"/>
              <a:t>和项目</a:t>
            </a:r>
            <a:r>
              <a:rPr lang="en-US" altLang="zh-CN" dirty="0"/>
              <a:t>Y</a:t>
            </a:r>
            <a:r>
              <a:rPr lang="zh-CN" altLang="en-US" dirty="0"/>
              <a:t>同时出现的概率，表达式为：</a:t>
            </a:r>
            <a:endParaRPr lang="en-US" altLang="zh-CN" dirty="0"/>
          </a:p>
          <a:p>
            <a:pPr marL="342900" indent="-342900">
              <a:spcBef>
                <a:spcPts val="600"/>
              </a:spcBef>
              <a:buSzPct val="75000"/>
              <a:buFont typeface="Wingdings" panose="05000000000000000000" pitchFamily="2" charset="2"/>
              <a:buChar char="l"/>
            </a:pPr>
            <a:endParaRPr lang="en-US" altLang="zh-CN" dirty="0"/>
          </a:p>
          <a:p>
            <a:pPr marL="342900" indent="-342900">
              <a:spcBef>
                <a:spcPts val="600"/>
              </a:spcBef>
              <a:buSzPct val="75000"/>
              <a:buFont typeface="Wingdings" panose="05000000000000000000" pitchFamily="2" charset="2"/>
              <a:buChar char="l"/>
            </a:pPr>
            <a:endParaRPr lang="en-US" altLang="zh-CN" dirty="0"/>
          </a:p>
          <a:p>
            <a:pPr marL="342900" indent="-342900">
              <a:spcBef>
                <a:spcPts val="600"/>
              </a:spcBef>
              <a:buSzPct val="75000"/>
              <a:buFont typeface="Wingdings" panose="05000000000000000000" pitchFamily="2" charset="2"/>
              <a:buChar char="l"/>
            </a:pPr>
            <a:r>
              <a:rPr lang="zh-CN" altLang="en-US" dirty="0"/>
              <a:t>例如右侧表格中事务数为</a:t>
            </a:r>
            <a:r>
              <a:rPr lang="en-US" altLang="zh-CN" dirty="0"/>
              <a:t>9</a:t>
            </a:r>
            <a:r>
              <a:rPr lang="zh-CN" altLang="en-US" dirty="0"/>
              <a:t>，</a:t>
            </a:r>
            <a:r>
              <a:rPr lang="en-US" altLang="zh-CN" dirty="0"/>
              <a:t>1</a:t>
            </a:r>
            <a:r>
              <a:rPr lang="zh-CN" altLang="en-US" dirty="0"/>
              <a:t>和</a:t>
            </a:r>
            <a:r>
              <a:rPr lang="en-US" altLang="zh-CN" dirty="0"/>
              <a:t>3</a:t>
            </a:r>
            <a:r>
              <a:rPr lang="zh-CN" altLang="en-US" dirty="0"/>
              <a:t>项同时发生事务数为</a:t>
            </a:r>
            <a:r>
              <a:rPr lang="en-US" altLang="zh-CN" dirty="0"/>
              <a:t>4</a:t>
            </a:r>
            <a:r>
              <a:rPr lang="zh-CN" altLang="en-US" dirty="0"/>
              <a:t>，则：</a:t>
            </a:r>
          </a:p>
        </p:txBody>
      </p:sp>
      <p:graphicFrame>
        <p:nvGraphicFramePr>
          <p:cNvPr id="5" name="表格 4">
            <a:extLst>
              <a:ext uri="{FF2B5EF4-FFF2-40B4-BE49-F238E27FC236}">
                <a16:creationId xmlns:a16="http://schemas.microsoft.com/office/drawing/2014/main" id="{B6CC5E79-CCE3-4FD4-857B-EF07F10075C4}"/>
              </a:ext>
            </a:extLst>
          </p:cNvPr>
          <p:cNvGraphicFramePr>
            <a:graphicFrameLocks noGrp="1"/>
          </p:cNvGraphicFramePr>
          <p:nvPr/>
        </p:nvGraphicFramePr>
        <p:xfrm>
          <a:off x="6228978" y="1085245"/>
          <a:ext cx="2808312" cy="2974598"/>
        </p:xfrm>
        <a:graphic>
          <a:graphicData uri="http://schemas.openxmlformats.org/drawingml/2006/table">
            <a:tbl>
              <a:tblPr firstRow="1" firstCol="1" bandRow="1">
                <a:tableStyleId>{5C22544A-7EE6-4342-B048-85BDC9FD1C3A}</a:tableStyleId>
              </a:tblPr>
              <a:tblGrid>
                <a:gridCol w="1092120">
                  <a:extLst>
                    <a:ext uri="{9D8B030D-6E8A-4147-A177-3AD203B41FA5}">
                      <a16:colId xmlns:a16="http://schemas.microsoft.com/office/drawing/2014/main" val="3018571454"/>
                    </a:ext>
                  </a:extLst>
                </a:gridCol>
                <a:gridCol w="1716192">
                  <a:extLst>
                    <a:ext uri="{9D8B030D-6E8A-4147-A177-3AD203B41FA5}">
                      <a16:colId xmlns:a16="http://schemas.microsoft.com/office/drawing/2014/main" val="651702982"/>
                    </a:ext>
                  </a:extLst>
                </a:gridCol>
              </a:tblGrid>
              <a:tr h="422756">
                <a:tc>
                  <a:txBody>
                    <a:bodyPr/>
                    <a:lstStyle/>
                    <a:p>
                      <a:pPr indent="127000" algn="ctr" latinLnBrk="1">
                        <a:lnSpc>
                          <a:spcPct val="150000"/>
                        </a:lnSpc>
                        <a:spcAft>
                          <a:spcPts val="0"/>
                        </a:spcAft>
                      </a:pPr>
                      <a:r>
                        <a:rPr lang="zh-CN" sz="1400" kern="100" dirty="0">
                          <a:effectLst/>
                          <a:latin typeface="宋体" panose="02010600030101010101" pitchFamily="2" charset="-122"/>
                          <a:ea typeface="宋体" panose="02010600030101010101" pitchFamily="2" charset="-122"/>
                        </a:rPr>
                        <a:t>顾客序号</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kern="100" dirty="0">
                          <a:effectLst/>
                          <a:latin typeface="宋体" panose="02010600030101010101" pitchFamily="2" charset="-122"/>
                          <a:ea typeface="宋体" panose="02010600030101010101" pitchFamily="2" charset="-122"/>
                        </a:rPr>
                        <a:t>购买理财产品清单</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5891640"/>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A</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344594"/>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B</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4</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9458083"/>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C</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721256"/>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D</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2337410"/>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4653073"/>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F</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8448538"/>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G</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1</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3313847"/>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H</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1</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5</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5743964"/>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I</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1</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8870133"/>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BB5FADA-E3D4-4B7E-988F-E12C6A3272B6}"/>
                  </a:ext>
                </a:extLst>
              </p:cNvPr>
              <p:cNvSpPr txBox="1"/>
              <p:nvPr/>
            </p:nvSpPr>
            <p:spPr>
              <a:xfrm>
                <a:off x="1188418" y="3004592"/>
                <a:ext cx="4346190" cy="529569"/>
              </a:xfrm>
              <a:prstGeom prst="rect">
                <a:avLst/>
              </a:prstGeom>
              <a:noFill/>
            </p:spPr>
            <p:txBody>
              <a:bodyPr wrap="none" lIns="0" tIns="0" rIns="0" bIns="0" rtlCol="0">
                <a:spAutoFit/>
              </a:bodyPr>
              <a:lstStyle/>
              <a:p>
                <a:r>
                  <a:rPr lang="en-US" altLang="zh-CN" b="1" i="1" dirty="0">
                    <a:solidFill>
                      <a:schemeClr val="accent1">
                        <a:lumMod val="60000"/>
                        <a:lumOff val="40000"/>
                      </a:schemeClr>
                    </a:solidFill>
                  </a:rPr>
                  <a:t>support</a:t>
                </a:r>
                <a14:m>
                  <m:oMath xmlns:m="http://schemas.openxmlformats.org/officeDocument/2006/math">
                    <m:r>
                      <a:rPr lang="en-US" altLang="zh-CN" b="1" i="1" smtClean="0">
                        <a:solidFill>
                          <a:schemeClr val="accent1">
                            <a:lumMod val="60000"/>
                            <a:lumOff val="40000"/>
                          </a:schemeClr>
                        </a:solidFill>
                        <a:latin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𝑿</m:t>
                    </m:r>
                    <m:r>
                      <a:rPr lang="en-US" altLang="zh-CN" b="1" i="1" smtClean="0">
                        <a:solidFill>
                          <a:schemeClr val="accent1">
                            <a:lumMod val="60000"/>
                            <a:lumOff val="40000"/>
                          </a:schemeClr>
                        </a:solidFill>
                        <a:latin typeface="Cambria Math" panose="02040503050406030204" pitchFamily="18" charset="0"/>
                        <a:ea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𝒀</m:t>
                    </m:r>
                    <m:r>
                      <a:rPr lang="en-US" altLang="zh-CN" b="1" i="1" smtClean="0">
                        <a:solidFill>
                          <a:schemeClr val="accent1">
                            <a:lumMod val="60000"/>
                            <a:lumOff val="40000"/>
                          </a:schemeClr>
                        </a:solidFill>
                        <a:latin typeface="Cambria Math" panose="02040503050406030204" pitchFamily="18" charset="0"/>
                      </a:rPr>
                      <m:t>)=</m:t>
                    </m:r>
                    <m:f>
                      <m:fPr>
                        <m:ctrlPr>
                          <a:rPr lang="en-US" altLang="zh-CN" b="1" i="1" smtClean="0">
                            <a:solidFill>
                              <a:schemeClr val="accent1">
                                <a:lumMod val="60000"/>
                                <a:lumOff val="40000"/>
                              </a:schemeClr>
                            </a:solidFill>
                            <a:latin typeface="Cambria Math" panose="02040503050406030204" pitchFamily="18" charset="0"/>
                          </a:rPr>
                        </m:ctrlPr>
                      </m:fPr>
                      <m:num>
                        <m:d>
                          <m:dPr>
                            <m:ctrlPr>
                              <a:rPr lang="en-US" altLang="zh-CN" b="1" i="1" smtClean="0">
                                <a:solidFill>
                                  <a:schemeClr val="accent1">
                                    <a:lumMod val="60000"/>
                                    <a:lumOff val="40000"/>
                                  </a:schemeClr>
                                </a:solidFill>
                                <a:latin typeface="Cambria Math" panose="02040503050406030204" pitchFamily="18" charset="0"/>
                              </a:rPr>
                            </m:ctrlPr>
                          </m:dPr>
                          <m:e>
                            <m:r>
                              <a:rPr lang="en-US" altLang="zh-CN" b="1" i="1" smtClean="0">
                                <a:solidFill>
                                  <a:schemeClr val="accent1">
                                    <a:lumMod val="60000"/>
                                    <a:lumOff val="40000"/>
                                  </a:schemeClr>
                                </a:solidFill>
                                <a:latin typeface="Cambria Math" panose="02040503050406030204" pitchFamily="18" charset="0"/>
                              </a:rPr>
                              <m:t>𝑿</m:t>
                            </m:r>
                            <m:r>
                              <a:rPr lang="en-US" altLang="zh-CN" b="1" i="1" smtClean="0">
                                <a:solidFill>
                                  <a:schemeClr val="accent1">
                                    <a:lumMod val="60000"/>
                                    <a:lumOff val="40000"/>
                                  </a:schemeClr>
                                </a:solidFill>
                                <a:latin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𝒀</m:t>
                            </m:r>
                          </m:e>
                        </m:d>
                        <m:r>
                          <a:rPr lang="zh-CN" altLang="en-US" b="1" i="1">
                            <a:solidFill>
                              <a:schemeClr val="accent1">
                                <a:lumMod val="60000"/>
                                <a:lumOff val="40000"/>
                              </a:schemeClr>
                            </a:solidFill>
                            <a:latin typeface="Cambria Math" panose="02040503050406030204" pitchFamily="18" charset="0"/>
                          </a:rPr>
                          <m:t>同时</m:t>
                        </m:r>
                        <m:r>
                          <a:rPr lang="zh-CN" altLang="en-US" b="1" i="1" smtClean="0">
                            <a:solidFill>
                              <a:schemeClr val="accent1">
                                <a:lumMod val="60000"/>
                                <a:lumOff val="40000"/>
                              </a:schemeClr>
                            </a:solidFill>
                            <a:latin typeface="Cambria Math" panose="02040503050406030204" pitchFamily="18" charset="0"/>
                          </a:rPr>
                          <m:t>出现</m:t>
                        </m:r>
                        <m:r>
                          <a:rPr lang="zh-CN" altLang="en-US" b="1" i="1">
                            <a:solidFill>
                              <a:schemeClr val="accent1">
                                <a:lumMod val="60000"/>
                                <a:lumOff val="40000"/>
                              </a:schemeClr>
                            </a:solidFill>
                            <a:latin typeface="Cambria Math" panose="02040503050406030204" pitchFamily="18" charset="0"/>
                          </a:rPr>
                          <m:t>的</m:t>
                        </m:r>
                        <m:r>
                          <a:rPr lang="zh-CN" altLang="en-US" b="1" i="1" smtClean="0">
                            <a:solidFill>
                              <a:schemeClr val="accent1">
                                <a:lumMod val="60000"/>
                                <a:lumOff val="40000"/>
                              </a:schemeClr>
                            </a:solidFill>
                            <a:latin typeface="Cambria Math" panose="02040503050406030204" pitchFamily="18" charset="0"/>
                          </a:rPr>
                          <m:t>事务</m:t>
                        </m:r>
                        <m:r>
                          <a:rPr lang="zh-CN" altLang="en-US" b="1" i="1">
                            <a:solidFill>
                              <a:schemeClr val="accent1">
                                <a:lumMod val="60000"/>
                                <a:lumOff val="40000"/>
                              </a:schemeClr>
                            </a:solidFill>
                            <a:latin typeface="Cambria Math" panose="02040503050406030204" pitchFamily="18" charset="0"/>
                          </a:rPr>
                          <m:t>个数</m:t>
                        </m:r>
                      </m:num>
                      <m:den>
                        <m:r>
                          <a:rPr lang="zh-CN" altLang="en-US" b="1" i="1">
                            <a:solidFill>
                              <a:schemeClr val="accent1">
                                <a:lumMod val="60000"/>
                                <a:lumOff val="40000"/>
                              </a:schemeClr>
                            </a:solidFill>
                            <a:latin typeface="Cambria Math" panose="02040503050406030204" pitchFamily="18" charset="0"/>
                          </a:rPr>
                          <m:t>所有事务个数</m:t>
                        </m:r>
                      </m:den>
                    </m:f>
                  </m:oMath>
                </a14:m>
                <a:endParaRPr lang="zh-CN" altLang="en-US" b="1" dirty="0">
                  <a:solidFill>
                    <a:schemeClr val="accent1">
                      <a:lumMod val="60000"/>
                      <a:lumOff val="40000"/>
                    </a:schemeClr>
                  </a:solidFill>
                </a:endParaRPr>
              </a:p>
            </p:txBody>
          </p:sp>
        </mc:Choice>
        <mc:Fallback xmlns="">
          <p:sp>
            <p:nvSpPr>
              <p:cNvPr id="6" name="文本框 5">
                <a:extLst>
                  <a:ext uri="{FF2B5EF4-FFF2-40B4-BE49-F238E27FC236}">
                    <a16:creationId xmlns:a16="http://schemas.microsoft.com/office/drawing/2014/main" id="{BBB5FADA-E3D4-4B7E-988F-E12C6A3272B6}"/>
                  </a:ext>
                </a:extLst>
              </p:cNvPr>
              <p:cNvSpPr txBox="1">
                <a:spLocks noRot="1" noChangeAspect="1" noMove="1" noResize="1" noEditPoints="1" noAdjustHandles="1" noChangeArrowheads="1" noChangeShapeType="1" noTextEdit="1"/>
              </p:cNvSpPr>
              <p:nvPr/>
            </p:nvSpPr>
            <p:spPr>
              <a:xfrm>
                <a:off x="1188418" y="3004592"/>
                <a:ext cx="4346190" cy="529569"/>
              </a:xfrm>
              <a:prstGeom prst="rect">
                <a:avLst/>
              </a:prstGeom>
              <a:blipFill>
                <a:blip r:embed="rId3"/>
                <a:stretch>
                  <a:fillRect l="-3366" b="-45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A8DB35D-DE7C-4E82-8396-7C10102D2D7E}"/>
                  </a:ext>
                </a:extLst>
              </p:cNvPr>
              <p:cNvSpPr txBox="1"/>
              <p:nvPr/>
            </p:nvSpPr>
            <p:spPr>
              <a:xfrm>
                <a:off x="2340546" y="4275503"/>
                <a:ext cx="1939634" cy="399405"/>
              </a:xfrm>
              <a:prstGeom prst="rect">
                <a:avLst/>
              </a:prstGeom>
              <a:noFill/>
            </p:spPr>
            <p:txBody>
              <a:bodyPr wrap="none" lIns="0" tIns="0" rIns="0" bIns="0" rtlCol="0">
                <a:spAutoFit/>
              </a:bodyPr>
              <a:lstStyle/>
              <a:p>
                <a:r>
                  <a:rPr lang="en-US" altLang="zh-CN" b="1" i="1" dirty="0">
                    <a:solidFill>
                      <a:schemeClr val="accent1">
                        <a:lumMod val="60000"/>
                        <a:lumOff val="40000"/>
                      </a:schemeClr>
                    </a:solidFill>
                  </a:rPr>
                  <a:t>support</a:t>
                </a:r>
                <a14:m>
                  <m:oMath xmlns:m="http://schemas.openxmlformats.org/officeDocument/2006/math">
                    <m:r>
                      <a:rPr lang="en-US" altLang="zh-CN" b="1" i="1" smtClean="0">
                        <a:solidFill>
                          <a:schemeClr val="accent1">
                            <a:lumMod val="60000"/>
                            <a:lumOff val="40000"/>
                          </a:schemeClr>
                        </a:solidFill>
                        <a:latin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𝟏</m:t>
                    </m:r>
                    <m:r>
                      <a:rPr lang="en-US" altLang="zh-CN" b="1" i="1" smtClean="0">
                        <a:solidFill>
                          <a:schemeClr val="accent1">
                            <a:lumMod val="60000"/>
                            <a:lumOff val="40000"/>
                          </a:schemeClr>
                        </a:solidFill>
                        <a:latin typeface="Cambria Math" panose="02040503050406030204" pitchFamily="18" charset="0"/>
                        <a:ea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𝟑</m:t>
                    </m:r>
                    <m:r>
                      <a:rPr lang="en-US" altLang="zh-CN" b="1" i="1" smtClean="0">
                        <a:solidFill>
                          <a:schemeClr val="accent1">
                            <a:lumMod val="60000"/>
                            <a:lumOff val="40000"/>
                          </a:schemeClr>
                        </a:solidFill>
                        <a:latin typeface="Cambria Math" panose="02040503050406030204" pitchFamily="18" charset="0"/>
                      </a:rPr>
                      <m:t>)=</m:t>
                    </m:r>
                    <m:f>
                      <m:fPr>
                        <m:ctrlPr>
                          <a:rPr lang="en-US" altLang="zh-CN" b="1" i="1" smtClean="0">
                            <a:solidFill>
                              <a:schemeClr val="accent1">
                                <a:lumMod val="60000"/>
                                <a:lumOff val="40000"/>
                              </a:schemeClr>
                            </a:solidFill>
                            <a:latin typeface="Cambria Math" panose="02040503050406030204" pitchFamily="18" charset="0"/>
                          </a:rPr>
                        </m:ctrlPr>
                      </m:fPr>
                      <m:num>
                        <m:r>
                          <a:rPr lang="en-US" altLang="zh-CN" b="1" i="1" smtClean="0">
                            <a:solidFill>
                              <a:schemeClr val="accent1">
                                <a:lumMod val="60000"/>
                                <a:lumOff val="40000"/>
                              </a:schemeClr>
                            </a:solidFill>
                            <a:latin typeface="Cambria Math" panose="02040503050406030204" pitchFamily="18" charset="0"/>
                          </a:rPr>
                          <m:t>𝟒</m:t>
                        </m:r>
                      </m:num>
                      <m:den>
                        <m:r>
                          <a:rPr lang="en-US" altLang="zh-CN" b="1" i="1" smtClean="0">
                            <a:solidFill>
                              <a:schemeClr val="accent1">
                                <a:lumMod val="60000"/>
                                <a:lumOff val="40000"/>
                              </a:schemeClr>
                            </a:solidFill>
                            <a:latin typeface="Cambria Math" panose="02040503050406030204" pitchFamily="18" charset="0"/>
                          </a:rPr>
                          <m:t>𝟗</m:t>
                        </m:r>
                      </m:den>
                    </m:f>
                  </m:oMath>
                </a14:m>
                <a:endParaRPr lang="zh-CN" altLang="en-US" b="1" dirty="0">
                  <a:solidFill>
                    <a:schemeClr val="accent1">
                      <a:lumMod val="60000"/>
                      <a:lumOff val="40000"/>
                    </a:schemeClr>
                  </a:solidFill>
                </a:endParaRPr>
              </a:p>
            </p:txBody>
          </p:sp>
        </mc:Choice>
        <mc:Fallback xmlns="">
          <p:sp>
            <p:nvSpPr>
              <p:cNvPr id="7" name="文本框 6">
                <a:extLst>
                  <a:ext uri="{FF2B5EF4-FFF2-40B4-BE49-F238E27FC236}">
                    <a16:creationId xmlns:a16="http://schemas.microsoft.com/office/drawing/2014/main" id="{2A8DB35D-DE7C-4E82-8396-7C10102D2D7E}"/>
                  </a:ext>
                </a:extLst>
              </p:cNvPr>
              <p:cNvSpPr txBox="1">
                <a:spLocks noRot="1" noChangeAspect="1" noMove="1" noResize="1" noEditPoints="1" noAdjustHandles="1" noChangeArrowheads="1" noChangeShapeType="1" noTextEdit="1"/>
              </p:cNvSpPr>
              <p:nvPr/>
            </p:nvSpPr>
            <p:spPr>
              <a:xfrm>
                <a:off x="2340546" y="4275503"/>
                <a:ext cx="1939634" cy="399405"/>
              </a:xfrm>
              <a:prstGeom prst="rect">
                <a:avLst/>
              </a:prstGeom>
              <a:blipFill>
                <a:blip r:embed="rId4"/>
                <a:stretch>
                  <a:fillRect l="-7547" t="-3030" r="-2830" b="-2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1044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5688632" cy="2708434"/>
          </a:xfrm>
          <a:prstGeom prst="rect">
            <a:avLst/>
          </a:prstGeom>
          <a:noFill/>
        </p:spPr>
        <p:txBody>
          <a:bodyPr wrap="square" rtlCol="0" anchor="t">
            <a:spAutoFit/>
          </a:bodyPr>
          <a:lstStyle/>
          <a:p>
            <a:pPr>
              <a:spcBef>
                <a:spcPts val="600"/>
              </a:spcBef>
              <a:buSzPct val="75000"/>
            </a:pPr>
            <a:r>
              <a:rPr lang="en-US" altLang="zh-CN" sz="2400" b="1" dirty="0">
                <a:solidFill>
                  <a:srgbClr val="FF0000"/>
                </a:solidFill>
              </a:rPr>
              <a:t>3. </a:t>
            </a:r>
            <a:r>
              <a:rPr lang="zh-CN" altLang="en-US" sz="2400" b="1" dirty="0">
                <a:solidFill>
                  <a:srgbClr val="FF0000"/>
                </a:solidFill>
              </a:rPr>
              <a:t>支持度和置信度</a:t>
            </a:r>
            <a:endParaRPr lang="en-US" altLang="zh-CN" sz="2400" b="1" dirty="0">
              <a:solidFill>
                <a:srgbClr val="FF0000"/>
              </a:solidFill>
            </a:endParaRPr>
          </a:p>
          <a:p>
            <a:pPr marL="342900" indent="-342900">
              <a:spcBef>
                <a:spcPts val="600"/>
              </a:spcBef>
              <a:buSzPct val="75000"/>
              <a:buFont typeface="Wingdings" panose="05000000000000000000" pitchFamily="2" charset="2"/>
              <a:buChar char="l"/>
            </a:pPr>
            <a:r>
              <a:rPr lang="zh-CN" altLang="en-US" dirty="0"/>
              <a:t>置信度，是包含项目</a:t>
            </a:r>
            <a:r>
              <a:rPr lang="en-US" altLang="zh-CN" dirty="0"/>
              <a:t>X</a:t>
            </a:r>
            <a:r>
              <a:rPr lang="zh-CN" altLang="en-US" dirty="0"/>
              <a:t>的事务中同时也包含项目</a:t>
            </a:r>
            <a:r>
              <a:rPr lang="en-US" altLang="zh-CN" dirty="0"/>
              <a:t>Y</a:t>
            </a:r>
            <a:r>
              <a:rPr lang="zh-CN" altLang="en-US" dirty="0"/>
              <a:t>的概率，反映</a:t>
            </a:r>
            <a:r>
              <a:rPr lang="en-US" altLang="zh-CN" dirty="0"/>
              <a:t>X</a:t>
            </a:r>
            <a:r>
              <a:rPr lang="zh-CN" altLang="en-US" dirty="0"/>
              <a:t>出现前提下，</a:t>
            </a:r>
            <a:r>
              <a:rPr lang="en-US" altLang="zh-CN" dirty="0"/>
              <a:t>Y</a:t>
            </a:r>
            <a:r>
              <a:rPr lang="zh-CN" altLang="en-US" dirty="0"/>
              <a:t>出现的可能性。表达式为：</a:t>
            </a:r>
            <a:endParaRPr lang="en-US" altLang="zh-CN" dirty="0"/>
          </a:p>
          <a:p>
            <a:pPr marL="342900" indent="-342900">
              <a:spcBef>
                <a:spcPts val="600"/>
              </a:spcBef>
              <a:buSzPct val="75000"/>
              <a:buFont typeface="Wingdings" panose="05000000000000000000" pitchFamily="2" charset="2"/>
              <a:buChar char="l"/>
            </a:pPr>
            <a:endParaRPr lang="en-US" altLang="zh-CN" dirty="0"/>
          </a:p>
          <a:p>
            <a:pPr marL="342900" indent="-342900">
              <a:spcBef>
                <a:spcPts val="600"/>
              </a:spcBef>
              <a:buSzPct val="75000"/>
              <a:buFont typeface="Wingdings" panose="05000000000000000000" pitchFamily="2" charset="2"/>
              <a:buChar char="l"/>
            </a:pPr>
            <a:endParaRPr lang="en-US" altLang="zh-CN" dirty="0"/>
          </a:p>
          <a:p>
            <a:pPr>
              <a:spcBef>
                <a:spcPts val="600"/>
              </a:spcBef>
              <a:buSzPct val="75000"/>
            </a:pPr>
            <a:r>
              <a:rPr lang="zh-CN" altLang="en-US" dirty="0"/>
              <a:t>        例如右侧表格中</a:t>
            </a:r>
            <a:r>
              <a:rPr lang="en-US" altLang="zh-CN" dirty="0"/>
              <a:t>1</a:t>
            </a:r>
            <a:r>
              <a:rPr lang="zh-CN" altLang="en-US" dirty="0"/>
              <a:t>项出现的事务数为</a:t>
            </a:r>
            <a:r>
              <a:rPr lang="en-US" altLang="zh-CN" dirty="0"/>
              <a:t>6</a:t>
            </a:r>
            <a:r>
              <a:rPr lang="zh-CN" altLang="en-US" dirty="0"/>
              <a:t>，</a:t>
            </a:r>
            <a:r>
              <a:rPr lang="en-US" altLang="zh-CN" dirty="0"/>
              <a:t>1</a:t>
            </a:r>
            <a:r>
              <a:rPr lang="zh-CN" altLang="en-US" dirty="0"/>
              <a:t>和</a:t>
            </a:r>
            <a:r>
              <a:rPr lang="en-US" altLang="zh-CN" dirty="0"/>
              <a:t>3</a:t>
            </a:r>
            <a:r>
              <a:rPr lang="zh-CN" altLang="en-US" dirty="0"/>
              <a:t>项同时出现的事务数为</a:t>
            </a:r>
            <a:r>
              <a:rPr lang="en-US" altLang="zh-CN" dirty="0"/>
              <a:t>4</a:t>
            </a:r>
            <a:r>
              <a:rPr lang="zh-CN" altLang="en-US" dirty="0"/>
              <a:t>，则：</a:t>
            </a:r>
          </a:p>
        </p:txBody>
      </p:sp>
      <p:graphicFrame>
        <p:nvGraphicFramePr>
          <p:cNvPr id="5" name="表格 4">
            <a:extLst>
              <a:ext uri="{FF2B5EF4-FFF2-40B4-BE49-F238E27FC236}">
                <a16:creationId xmlns:a16="http://schemas.microsoft.com/office/drawing/2014/main" id="{B6CC5E79-CCE3-4FD4-857B-EF07F10075C4}"/>
              </a:ext>
            </a:extLst>
          </p:cNvPr>
          <p:cNvGraphicFramePr>
            <a:graphicFrameLocks noGrp="1"/>
          </p:cNvGraphicFramePr>
          <p:nvPr>
            <p:extLst>
              <p:ext uri="{D42A27DB-BD31-4B8C-83A1-F6EECF244321}">
                <p14:modId xmlns:p14="http://schemas.microsoft.com/office/powerpoint/2010/main" val="485052550"/>
              </p:ext>
            </p:extLst>
          </p:nvPr>
        </p:nvGraphicFramePr>
        <p:xfrm>
          <a:off x="6228978" y="1085245"/>
          <a:ext cx="2808312" cy="2974598"/>
        </p:xfrm>
        <a:graphic>
          <a:graphicData uri="http://schemas.openxmlformats.org/drawingml/2006/table">
            <a:tbl>
              <a:tblPr firstRow="1" firstCol="1" bandRow="1">
                <a:tableStyleId>{5C22544A-7EE6-4342-B048-85BDC9FD1C3A}</a:tableStyleId>
              </a:tblPr>
              <a:tblGrid>
                <a:gridCol w="1092120">
                  <a:extLst>
                    <a:ext uri="{9D8B030D-6E8A-4147-A177-3AD203B41FA5}">
                      <a16:colId xmlns:a16="http://schemas.microsoft.com/office/drawing/2014/main" val="3018571454"/>
                    </a:ext>
                  </a:extLst>
                </a:gridCol>
                <a:gridCol w="1716192">
                  <a:extLst>
                    <a:ext uri="{9D8B030D-6E8A-4147-A177-3AD203B41FA5}">
                      <a16:colId xmlns:a16="http://schemas.microsoft.com/office/drawing/2014/main" val="651702982"/>
                    </a:ext>
                  </a:extLst>
                </a:gridCol>
              </a:tblGrid>
              <a:tr h="422756">
                <a:tc>
                  <a:txBody>
                    <a:bodyPr/>
                    <a:lstStyle/>
                    <a:p>
                      <a:pPr indent="127000" algn="ctr" latinLnBrk="1">
                        <a:lnSpc>
                          <a:spcPct val="150000"/>
                        </a:lnSpc>
                        <a:spcAft>
                          <a:spcPts val="0"/>
                        </a:spcAft>
                      </a:pPr>
                      <a:r>
                        <a:rPr lang="zh-CN" sz="1400" kern="100" dirty="0">
                          <a:effectLst/>
                          <a:latin typeface="宋体" panose="02010600030101010101" pitchFamily="2" charset="-122"/>
                          <a:ea typeface="宋体" panose="02010600030101010101" pitchFamily="2" charset="-122"/>
                        </a:rPr>
                        <a:t>顾客序号</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1">
                        <a:lnSpc>
                          <a:spcPct val="150000"/>
                        </a:lnSpc>
                        <a:spcAft>
                          <a:spcPts val="0"/>
                        </a:spcAft>
                      </a:pPr>
                      <a:r>
                        <a:rPr lang="zh-CN" sz="1400" kern="100" dirty="0">
                          <a:effectLst/>
                          <a:latin typeface="宋体" panose="02010600030101010101" pitchFamily="2" charset="-122"/>
                          <a:ea typeface="宋体" panose="02010600030101010101" pitchFamily="2" charset="-122"/>
                        </a:rPr>
                        <a:t>购买理财产品清单</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5891640"/>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A</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344594"/>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B</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4</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9458083"/>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C</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721256"/>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D</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2337410"/>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4653073"/>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F</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8448538"/>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G</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1</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3313847"/>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H</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1</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5</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5743964"/>
                  </a:ext>
                </a:extLst>
              </a:tr>
              <a:tr h="283538">
                <a:tc>
                  <a:txBody>
                    <a:bodyPr/>
                    <a:lstStyle/>
                    <a:p>
                      <a:pPr indent="127000" algn="ctr" latinLnBrk="1">
                        <a:lnSpc>
                          <a:spcPct val="150000"/>
                        </a:lnSpc>
                        <a:spcAft>
                          <a:spcPts val="0"/>
                        </a:spcAft>
                      </a:pPr>
                      <a:r>
                        <a:rPr lang="en-US" sz="1400" kern="100">
                          <a:effectLst/>
                          <a:latin typeface="宋体" panose="02010600030101010101" pitchFamily="2" charset="-122"/>
                          <a:ea typeface="宋体" panose="02010600030101010101" pitchFamily="2" charset="-122"/>
                        </a:rPr>
                        <a:t>I</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400" kern="100" dirty="0">
                          <a:effectLst/>
                          <a:latin typeface="宋体" panose="02010600030101010101" pitchFamily="2" charset="-122"/>
                          <a:ea typeface="宋体" panose="02010600030101010101" pitchFamily="2" charset="-122"/>
                        </a:rPr>
                        <a:t>1</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8870133"/>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BB5FADA-E3D4-4B7E-988F-E12C6A3272B6}"/>
                  </a:ext>
                </a:extLst>
              </p:cNvPr>
              <p:cNvSpPr txBox="1"/>
              <p:nvPr/>
            </p:nvSpPr>
            <p:spPr>
              <a:xfrm>
                <a:off x="1260426" y="2042975"/>
                <a:ext cx="4635756" cy="529569"/>
              </a:xfrm>
              <a:prstGeom prst="rect">
                <a:avLst/>
              </a:prstGeom>
              <a:noFill/>
            </p:spPr>
            <p:txBody>
              <a:bodyPr wrap="none" lIns="0" tIns="0" rIns="0" bIns="0" rtlCol="0">
                <a:spAutoFit/>
              </a:bodyPr>
              <a:lstStyle/>
              <a:p>
                <a:r>
                  <a:rPr lang="en-US" altLang="zh-CN" b="1" i="1" dirty="0">
                    <a:solidFill>
                      <a:schemeClr val="accent1">
                        <a:lumMod val="60000"/>
                        <a:lumOff val="40000"/>
                      </a:schemeClr>
                    </a:solidFill>
                  </a:rPr>
                  <a:t>confidence</a:t>
                </a:r>
                <a14:m>
                  <m:oMath xmlns:m="http://schemas.openxmlformats.org/officeDocument/2006/math">
                    <m:r>
                      <a:rPr lang="en-US" altLang="zh-CN" b="1" i="1" smtClean="0">
                        <a:solidFill>
                          <a:schemeClr val="accent1">
                            <a:lumMod val="60000"/>
                            <a:lumOff val="40000"/>
                          </a:schemeClr>
                        </a:solidFill>
                        <a:latin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𝑿</m:t>
                    </m:r>
                    <m:r>
                      <a:rPr lang="en-US" altLang="zh-CN" b="1" i="1" smtClean="0">
                        <a:solidFill>
                          <a:schemeClr val="accent1">
                            <a:lumMod val="60000"/>
                            <a:lumOff val="40000"/>
                          </a:schemeClr>
                        </a:solidFill>
                        <a:latin typeface="Cambria Math" panose="02040503050406030204" pitchFamily="18" charset="0"/>
                        <a:ea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𝒀</m:t>
                    </m:r>
                    <m:r>
                      <a:rPr lang="en-US" altLang="zh-CN" b="1" i="1" smtClean="0">
                        <a:solidFill>
                          <a:schemeClr val="accent1">
                            <a:lumMod val="60000"/>
                            <a:lumOff val="40000"/>
                          </a:schemeClr>
                        </a:solidFill>
                        <a:latin typeface="Cambria Math" panose="02040503050406030204" pitchFamily="18" charset="0"/>
                      </a:rPr>
                      <m:t>)=</m:t>
                    </m:r>
                    <m:f>
                      <m:fPr>
                        <m:ctrlPr>
                          <a:rPr lang="en-US" altLang="zh-CN" b="1" i="1" smtClean="0">
                            <a:solidFill>
                              <a:schemeClr val="accent1">
                                <a:lumMod val="60000"/>
                                <a:lumOff val="40000"/>
                              </a:schemeClr>
                            </a:solidFill>
                            <a:latin typeface="Cambria Math" panose="02040503050406030204" pitchFamily="18" charset="0"/>
                          </a:rPr>
                        </m:ctrlPr>
                      </m:fPr>
                      <m:num>
                        <m:d>
                          <m:dPr>
                            <m:ctrlPr>
                              <a:rPr lang="en-US" altLang="zh-CN" b="1" i="1" smtClean="0">
                                <a:solidFill>
                                  <a:schemeClr val="accent1">
                                    <a:lumMod val="60000"/>
                                    <a:lumOff val="40000"/>
                                  </a:schemeClr>
                                </a:solidFill>
                                <a:latin typeface="Cambria Math" panose="02040503050406030204" pitchFamily="18" charset="0"/>
                              </a:rPr>
                            </m:ctrlPr>
                          </m:dPr>
                          <m:e>
                            <m:r>
                              <a:rPr lang="en-US" altLang="zh-CN" b="1" i="1" smtClean="0">
                                <a:solidFill>
                                  <a:schemeClr val="accent1">
                                    <a:lumMod val="60000"/>
                                    <a:lumOff val="40000"/>
                                  </a:schemeClr>
                                </a:solidFill>
                                <a:latin typeface="Cambria Math" panose="02040503050406030204" pitchFamily="18" charset="0"/>
                              </a:rPr>
                              <m:t>𝑿</m:t>
                            </m:r>
                            <m:r>
                              <a:rPr lang="en-US" altLang="zh-CN" b="1" i="1" smtClean="0">
                                <a:solidFill>
                                  <a:schemeClr val="accent1">
                                    <a:lumMod val="60000"/>
                                    <a:lumOff val="40000"/>
                                  </a:schemeClr>
                                </a:solidFill>
                                <a:latin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𝒀</m:t>
                            </m:r>
                          </m:e>
                        </m:d>
                        <m:r>
                          <a:rPr lang="zh-CN" altLang="en-US" b="1" i="1">
                            <a:solidFill>
                              <a:schemeClr val="accent1">
                                <a:lumMod val="60000"/>
                                <a:lumOff val="40000"/>
                              </a:schemeClr>
                            </a:solidFill>
                            <a:latin typeface="Cambria Math" panose="02040503050406030204" pitchFamily="18" charset="0"/>
                          </a:rPr>
                          <m:t>同时</m:t>
                        </m:r>
                        <m:r>
                          <a:rPr lang="zh-CN" altLang="en-US" b="1" i="1" smtClean="0">
                            <a:solidFill>
                              <a:schemeClr val="accent1">
                                <a:lumMod val="60000"/>
                                <a:lumOff val="40000"/>
                              </a:schemeClr>
                            </a:solidFill>
                            <a:latin typeface="Cambria Math" panose="02040503050406030204" pitchFamily="18" charset="0"/>
                          </a:rPr>
                          <m:t>出现</m:t>
                        </m:r>
                        <m:r>
                          <a:rPr lang="zh-CN" altLang="en-US" b="1" i="1">
                            <a:solidFill>
                              <a:schemeClr val="accent1">
                                <a:lumMod val="60000"/>
                                <a:lumOff val="40000"/>
                              </a:schemeClr>
                            </a:solidFill>
                            <a:latin typeface="Cambria Math" panose="02040503050406030204" pitchFamily="18" charset="0"/>
                          </a:rPr>
                          <m:t>的</m:t>
                        </m:r>
                        <m:r>
                          <a:rPr lang="zh-CN" altLang="en-US" b="1" i="1" smtClean="0">
                            <a:solidFill>
                              <a:schemeClr val="accent1">
                                <a:lumMod val="60000"/>
                                <a:lumOff val="40000"/>
                              </a:schemeClr>
                            </a:solidFill>
                            <a:latin typeface="Cambria Math" panose="02040503050406030204" pitchFamily="18" charset="0"/>
                          </a:rPr>
                          <m:t>事务</m:t>
                        </m:r>
                        <m:r>
                          <a:rPr lang="zh-CN" altLang="en-US" b="1" i="1">
                            <a:solidFill>
                              <a:schemeClr val="accent1">
                                <a:lumMod val="60000"/>
                                <a:lumOff val="40000"/>
                              </a:schemeClr>
                            </a:solidFill>
                            <a:latin typeface="Cambria Math" panose="02040503050406030204" pitchFamily="18" charset="0"/>
                          </a:rPr>
                          <m:t>个数</m:t>
                        </m:r>
                      </m:num>
                      <m:den>
                        <m:r>
                          <a:rPr lang="en-US" altLang="zh-CN" b="1" i="1">
                            <a:solidFill>
                              <a:schemeClr val="accent1">
                                <a:lumMod val="60000"/>
                                <a:lumOff val="40000"/>
                              </a:schemeClr>
                            </a:solidFill>
                            <a:latin typeface="Cambria Math" panose="02040503050406030204" pitchFamily="18" charset="0"/>
                          </a:rPr>
                          <m:t>𝑿</m:t>
                        </m:r>
                        <m:r>
                          <a:rPr lang="zh-CN" altLang="en-US" b="1" i="1">
                            <a:solidFill>
                              <a:schemeClr val="accent1">
                                <a:lumMod val="60000"/>
                                <a:lumOff val="40000"/>
                              </a:schemeClr>
                            </a:solidFill>
                            <a:latin typeface="Cambria Math" panose="02040503050406030204" pitchFamily="18" charset="0"/>
                          </a:rPr>
                          <m:t>项出现的事务个数</m:t>
                        </m:r>
                      </m:den>
                    </m:f>
                  </m:oMath>
                </a14:m>
                <a:endParaRPr lang="zh-CN" altLang="en-US" b="1" dirty="0">
                  <a:solidFill>
                    <a:schemeClr val="accent1">
                      <a:lumMod val="60000"/>
                      <a:lumOff val="40000"/>
                    </a:schemeClr>
                  </a:solidFill>
                </a:endParaRPr>
              </a:p>
            </p:txBody>
          </p:sp>
        </mc:Choice>
        <mc:Fallback xmlns="">
          <p:sp>
            <p:nvSpPr>
              <p:cNvPr id="6" name="文本框 5">
                <a:extLst>
                  <a:ext uri="{FF2B5EF4-FFF2-40B4-BE49-F238E27FC236}">
                    <a16:creationId xmlns:a16="http://schemas.microsoft.com/office/drawing/2014/main" id="{BBB5FADA-E3D4-4B7E-988F-E12C6A3272B6}"/>
                  </a:ext>
                </a:extLst>
              </p:cNvPr>
              <p:cNvSpPr txBox="1">
                <a:spLocks noRot="1" noChangeAspect="1" noMove="1" noResize="1" noEditPoints="1" noAdjustHandles="1" noChangeArrowheads="1" noChangeShapeType="1" noTextEdit="1"/>
              </p:cNvSpPr>
              <p:nvPr/>
            </p:nvSpPr>
            <p:spPr>
              <a:xfrm>
                <a:off x="1260426" y="2042975"/>
                <a:ext cx="4635756" cy="529569"/>
              </a:xfrm>
              <a:prstGeom prst="rect">
                <a:avLst/>
              </a:prstGeom>
              <a:blipFill>
                <a:blip r:embed="rId3"/>
                <a:stretch>
                  <a:fillRect l="-3158" b="-57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A8DB35D-DE7C-4E82-8396-7C10102D2D7E}"/>
                  </a:ext>
                </a:extLst>
              </p:cNvPr>
              <p:cNvSpPr txBox="1"/>
              <p:nvPr/>
            </p:nvSpPr>
            <p:spPr>
              <a:xfrm>
                <a:off x="2268538" y="3671562"/>
                <a:ext cx="2283702" cy="398764"/>
              </a:xfrm>
              <a:prstGeom prst="rect">
                <a:avLst/>
              </a:prstGeom>
              <a:noFill/>
            </p:spPr>
            <p:txBody>
              <a:bodyPr wrap="none" lIns="0" tIns="0" rIns="0" bIns="0" rtlCol="0">
                <a:spAutoFit/>
              </a:bodyPr>
              <a:lstStyle/>
              <a:p>
                <a:r>
                  <a:rPr lang="en-US" altLang="zh-CN" b="1" i="1" dirty="0">
                    <a:solidFill>
                      <a:schemeClr val="accent1">
                        <a:lumMod val="60000"/>
                        <a:lumOff val="40000"/>
                      </a:schemeClr>
                    </a:solidFill>
                  </a:rPr>
                  <a:t>confidence</a:t>
                </a:r>
                <a14:m>
                  <m:oMath xmlns:m="http://schemas.openxmlformats.org/officeDocument/2006/math">
                    <m:r>
                      <a:rPr lang="en-US" altLang="zh-CN" b="1" i="1" smtClean="0">
                        <a:solidFill>
                          <a:schemeClr val="accent1">
                            <a:lumMod val="60000"/>
                            <a:lumOff val="40000"/>
                          </a:schemeClr>
                        </a:solidFill>
                        <a:latin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𝟏</m:t>
                    </m:r>
                    <m:r>
                      <a:rPr lang="en-US" altLang="zh-CN" b="1" i="1" smtClean="0">
                        <a:solidFill>
                          <a:schemeClr val="accent1">
                            <a:lumMod val="60000"/>
                            <a:lumOff val="40000"/>
                          </a:schemeClr>
                        </a:solidFill>
                        <a:latin typeface="Cambria Math" panose="02040503050406030204" pitchFamily="18" charset="0"/>
                        <a:ea typeface="Cambria Math" panose="02040503050406030204" pitchFamily="18" charset="0"/>
                      </a:rPr>
                      <m:t>⇒</m:t>
                    </m:r>
                    <m:r>
                      <a:rPr lang="en-US" altLang="zh-CN" b="1" i="1" smtClean="0">
                        <a:solidFill>
                          <a:schemeClr val="accent1">
                            <a:lumMod val="60000"/>
                            <a:lumOff val="40000"/>
                          </a:schemeClr>
                        </a:solidFill>
                        <a:latin typeface="Cambria Math" panose="02040503050406030204" pitchFamily="18" charset="0"/>
                      </a:rPr>
                      <m:t>𝟑</m:t>
                    </m:r>
                    <m:r>
                      <a:rPr lang="en-US" altLang="zh-CN" b="1" i="1" smtClean="0">
                        <a:solidFill>
                          <a:schemeClr val="accent1">
                            <a:lumMod val="60000"/>
                            <a:lumOff val="40000"/>
                          </a:schemeClr>
                        </a:solidFill>
                        <a:latin typeface="Cambria Math" panose="02040503050406030204" pitchFamily="18" charset="0"/>
                      </a:rPr>
                      <m:t>)=</m:t>
                    </m:r>
                    <m:f>
                      <m:fPr>
                        <m:ctrlPr>
                          <a:rPr lang="en-US" altLang="zh-CN" b="1" i="1" smtClean="0">
                            <a:solidFill>
                              <a:schemeClr val="accent1">
                                <a:lumMod val="60000"/>
                                <a:lumOff val="40000"/>
                              </a:schemeClr>
                            </a:solidFill>
                            <a:latin typeface="Cambria Math" panose="02040503050406030204" pitchFamily="18" charset="0"/>
                          </a:rPr>
                        </m:ctrlPr>
                      </m:fPr>
                      <m:num>
                        <m:r>
                          <a:rPr lang="en-US" altLang="zh-CN" b="1" i="1" smtClean="0">
                            <a:solidFill>
                              <a:schemeClr val="accent1">
                                <a:lumMod val="60000"/>
                                <a:lumOff val="40000"/>
                              </a:schemeClr>
                            </a:solidFill>
                            <a:latin typeface="Cambria Math" panose="02040503050406030204" pitchFamily="18" charset="0"/>
                          </a:rPr>
                          <m:t>𝟐</m:t>
                        </m:r>
                      </m:num>
                      <m:den>
                        <m:r>
                          <a:rPr lang="en-US" altLang="zh-CN" b="1" i="1" smtClean="0">
                            <a:solidFill>
                              <a:schemeClr val="accent1">
                                <a:lumMod val="60000"/>
                                <a:lumOff val="40000"/>
                              </a:schemeClr>
                            </a:solidFill>
                            <a:latin typeface="Cambria Math" panose="02040503050406030204" pitchFamily="18" charset="0"/>
                          </a:rPr>
                          <m:t>𝟑</m:t>
                        </m:r>
                      </m:den>
                    </m:f>
                  </m:oMath>
                </a14:m>
                <a:endParaRPr lang="zh-CN" altLang="en-US" b="1" dirty="0">
                  <a:solidFill>
                    <a:schemeClr val="accent1">
                      <a:lumMod val="60000"/>
                      <a:lumOff val="40000"/>
                    </a:schemeClr>
                  </a:solidFill>
                </a:endParaRPr>
              </a:p>
            </p:txBody>
          </p:sp>
        </mc:Choice>
        <mc:Fallback xmlns="">
          <p:sp>
            <p:nvSpPr>
              <p:cNvPr id="7" name="文本框 6">
                <a:extLst>
                  <a:ext uri="{FF2B5EF4-FFF2-40B4-BE49-F238E27FC236}">
                    <a16:creationId xmlns:a16="http://schemas.microsoft.com/office/drawing/2014/main" id="{2A8DB35D-DE7C-4E82-8396-7C10102D2D7E}"/>
                  </a:ext>
                </a:extLst>
              </p:cNvPr>
              <p:cNvSpPr txBox="1">
                <a:spLocks noRot="1" noChangeAspect="1" noMove="1" noResize="1" noEditPoints="1" noAdjustHandles="1" noChangeArrowheads="1" noChangeShapeType="1" noTextEdit="1"/>
              </p:cNvSpPr>
              <p:nvPr/>
            </p:nvSpPr>
            <p:spPr>
              <a:xfrm>
                <a:off x="2268538" y="3671562"/>
                <a:ext cx="2283702" cy="398764"/>
              </a:xfrm>
              <a:prstGeom prst="rect">
                <a:avLst/>
              </a:prstGeom>
              <a:blipFill>
                <a:blip r:embed="rId4"/>
                <a:stretch>
                  <a:fillRect l="-6133" t="-3030" r="-267" b="-2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760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724096"/>
          </a:xfrm>
          <a:prstGeom prst="rect">
            <a:avLst/>
          </a:prstGeom>
          <a:noFill/>
        </p:spPr>
        <p:txBody>
          <a:bodyPr wrap="square" rtlCol="0" anchor="t">
            <a:spAutoFit/>
          </a:bodyPr>
          <a:lstStyle/>
          <a:p>
            <a:pPr>
              <a:spcBef>
                <a:spcPts val="600"/>
              </a:spcBef>
              <a:buSzPct val="75000"/>
            </a:pPr>
            <a:r>
              <a:rPr lang="en-US" altLang="zh-CN" sz="2400" b="1" dirty="0">
                <a:solidFill>
                  <a:srgbClr val="FF0000"/>
                </a:solidFill>
              </a:rPr>
              <a:t>4. </a:t>
            </a:r>
            <a:r>
              <a:rPr lang="zh-CN" altLang="en-US" sz="2400" b="1" dirty="0">
                <a:solidFill>
                  <a:srgbClr val="FF0000"/>
                </a:solidFill>
              </a:rPr>
              <a:t>最小支持度和最小置信度</a:t>
            </a:r>
            <a:endParaRPr lang="en-US" altLang="zh-CN" sz="2400" b="1" dirty="0">
              <a:solidFill>
                <a:srgbClr val="FF0000"/>
              </a:solidFill>
            </a:endParaRPr>
          </a:p>
          <a:p>
            <a:pPr marL="342900" indent="-342900">
              <a:spcBef>
                <a:spcPts val="600"/>
              </a:spcBef>
              <a:buSzPct val="75000"/>
              <a:buFont typeface="Wingdings" panose="05000000000000000000" pitchFamily="2" charset="2"/>
              <a:buChar char="l"/>
            </a:pPr>
            <a:r>
              <a:rPr lang="zh-CN" altLang="en-US" sz="2400" dirty="0"/>
              <a:t>最小支持度是用户定义的衡量支持度的一个阈值，表示项目集在统计意义上的最低重要性。</a:t>
            </a:r>
            <a:endParaRPr lang="en-US" altLang="zh-CN" sz="2400" dirty="0"/>
          </a:p>
          <a:p>
            <a:pPr marL="342900" indent="-342900">
              <a:spcBef>
                <a:spcPts val="600"/>
              </a:spcBef>
              <a:buSzPct val="75000"/>
              <a:buFont typeface="Wingdings" panose="05000000000000000000" pitchFamily="2" charset="2"/>
              <a:buChar char="l"/>
            </a:pPr>
            <a:r>
              <a:rPr lang="zh-CN" altLang="en-US" sz="2400" dirty="0"/>
              <a:t>最小置信度是用户定义的衡量置信度的一个阈值，表示关联规则的最低可靠性。</a:t>
            </a:r>
            <a:endParaRPr lang="en-US" altLang="zh-CN" sz="2400" dirty="0"/>
          </a:p>
          <a:p>
            <a:pPr marL="342900" indent="-342900">
              <a:spcBef>
                <a:spcPts val="600"/>
              </a:spcBef>
              <a:buSzPct val="75000"/>
              <a:buFont typeface="Wingdings" panose="05000000000000000000" pitchFamily="2" charset="2"/>
              <a:buChar char="l"/>
            </a:pPr>
            <a:r>
              <a:rPr lang="zh-CN" altLang="en-US" sz="2400" dirty="0"/>
              <a:t>同时满足最小支持度阈值和最小置信度阈值的规则称作强规则。</a:t>
            </a:r>
            <a:endParaRPr lang="en-US" altLang="zh-CN" sz="2400" dirty="0"/>
          </a:p>
          <a:p>
            <a:pPr marL="342900" indent="-342900">
              <a:spcBef>
                <a:spcPts val="600"/>
              </a:spcBef>
              <a:buSzPct val="75000"/>
              <a:buFont typeface="Wingdings" panose="05000000000000000000" pitchFamily="2" charset="2"/>
              <a:buChar char="l"/>
            </a:pPr>
            <a:r>
              <a:rPr lang="zh-CN" altLang="en-US" sz="2400" dirty="0"/>
              <a:t>通俗地讲，就是要达到一定的门槛，我们才将这种现象纳入考虑范围。</a:t>
            </a:r>
          </a:p>
        </p:txBody>
      </p:sp>
    </p:spTree>
    <p:extLst>
      <p:ext uri="{BB962C8B-B14F-4D97-AF65-F5344CB8AC3E}">
        <p14:creationId xmlns:p14="http://schemas.microsoft.com/office/powerpoint/2010/main" val="1685771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000821"/>
          </a:xfrm>
          <a:prstGeom prst="rect">
            <a:avLst/>
          </a:prstGeom>
          <a:noFill/>
        </p:spPr>
        <p:txBody>
          <a:bodyPr wrap="square" rtlCol="0" anchor="t">
            <a:spAutoFit/>
          </a:bodyPr>
          <a:lstStyle/>
          <a:p>
            <a:pPr>
              <a:spcBef>
                <a:spcPts val="600"/>
              </a:spcBef>
              <a:buSzPct val="75000"/>
            </a:pPr>
            <a:r>
              <a:rPr lang="en-US" altLang="zh-CN" sz="2400" b="1" dirty="0">
                <a:solidFill>
                  <a:srgbClr val="FF0000"/>
                </a:solidFill>
              </a:rPr>
              <a:t>5. </a:t>
            </a:r>
            <a:r>
              <a:rPr lang="en-US" altLang="zh-CN" sz="2400" b="1" dirty="0" err="1">
                <a:solidFill>
                  <a:srgbClr val="FF0000"/>
                </a:solidFill>
              </a:rPr>
              <a:t>Apriori</a:t>
            </a:r>
            <a:r>
              <a:rPr lang="zh-CN" altLang="en-US" sz="2400" b="1" dirty="0">
                <a:solidFill>
                  <a:srgbClr val="FF0000"/>
                </a:solidFill>
              </a:rPr>
              <a:t>算法原理</a:t>
            </a:r>
            <a:endParaRPr lang="en-US" altLang="zh-CN" sz="2400" b="1" dirty="0">
              <a:solidFill>
                <a:srgbClr val="FF0000"/>
              </a:solidFill>
            </a:endParaRPr>
          </a:p>
          <a:p>
            <a:pPr marL="342900" indent="-342900">
              <a:spcBef>
                <a:spcPts val="600"/>
              </a:spcBef>
              <a:buSzPct val="75000"/>
              <a:buFont typeface="Wingdings" panose="05000000000000000000" pitchFamily="2" charset="2"/>
              <a:buChar char="l"/>
            </a:pPr>
            <a:r>
              <a:rPr lang="zh-CN" altLang="en-US" sz="2000" dirty="0"/>
              <a:t>关联规则算法的基本流程如下：</a:t>
            </a:r>
          </a:p>
          <a:p>
            <a:pPr marL="798195" lvl="1" indent="-342900">
              <a:spcBef>
                <a:spcPts val="600"/>
              </a:spcBef>
              <a:buSzPct val="75000"/>
              <a:buFont typeface="Wingdings" panose="05000000000000000000" pitchFamily="2" charset="2"/>
              <a:buChar char="ü"/>
            </a:pPr>
            <a:r>
              <a:rPr lang="zh-CN" altLang="en-US" sz="2000" dirty="0"/>
              <a:t>找出所有出现过的产品项（候选单项集）；</a:t>
            </a:r>
          </a:p>
          <a:p>
            <a:pPr marL="798195" lvl="1" indent="-342900">
              <a:spcBef>
                <a:spcPts val="600"/>
              </a:spcBef>
              <a:buSzPct val="75000"/>
              <a:buFont typeface="Wingdings" panose="05000000000000000000" pitchFamily="2" charset="2"/>
              <a:buChar char="ü"/>
            </a:pPr>
            <a:r>
              <a:rPr lang="zh-CN" altLang="en-US" sz="2000" dirty="0"/>
              <a:t>将这些产品项的所有可能组合列出来（候选单项集，若干候选单项集组合形成的候选</a:t>
            </a:r>
            <a:r>
              <a:rPr lang="en-US" altLang="zh-CN" sz="2000" dirty="0"/>
              <a:t>2-</a:t>
            </a:r>
            <a:r>
              <a:rPr lang="zh-CN" altLang="en-US" sz="2000" dirty="0"/>
              <a:t>项集、</a:t>
            </a:r>
            <a:r>
              <a:rPr lang="en-US" altLang="zh-CN" sz="2000" dirty="0"/>
              <a:t>3-</a:t>
            </a:r>
            <a:r>
              <a:rPr lang="zh-CN" altLang="en-US" sz="2000" dirty="0"/>
              <a:t>项集</a:t>
            </a:r>
            <a:r>
              <a:rPr lang="en-US" altLang="zh-CN" sz="2000" dirty="0"/>
              <a:t>……</a:t>
            </a:r>
            <a:r>
              <a:rPr lang="zh-CN" altLang="en-US" sz="2000" dirty="0"/>
              <a:t>）；</a:t>
            </a:r>
          </a:p>
          <a:p>
            <a:pPr marL="798195" lvl="1" indent="-342900">
              <a:spcBef>
                <a:spcPts val="600"/>
              </a:spcBef>
              <a:buSzPct val="75000"/>
              <a:buFont typeface="Wingdings" panose="05000000000000000000" pitchFamily="2" charset="2"/>
              <a:buChar char="ü"/>
            </a:pPr>
            <a:r>
              <a:rPr lang="zh-CN" altLang="en-US" sz="2000" dirty="0"/>
              <a:t>在顾客的购买清单中，逐一对这些组合进行匹配（候选项集是否是某位顾客购买清单项中的子集，如果是，该候选项集的支持度加</a:t>
            </a:r>
            <a:r>
              <a:rPr lang="en-US" altLang="zh-CN" sz="2000" dirty="0"/>
              <a:t>1</a:t>
            </a:r>
            <a:r>
              <a:rPr lang="zh-CN" altLang="en-US" sz="2000" dirty="0"/>
              <a:t>；</a:t>
            </a:r>
          </a:p>
          <a:p>
            <a:pPr marL="798195" lvl="1" indent="-342900">
              <a:spcBef>
                <a:spcPts val="600"/>
              </a:spcBef>
              <a:buSzPct val="75000"/>
              <a:buFont typeface="Wingdings" panose="05000000000000000000" pitchFamily="2" charset="2"/>
              <a:buChar char="ü"/>
            </a:pPr>
            <a:r>
              <a:rPr lang="zh-CN" altLang="en-US" sz="2000" dirty="0"/>
              <a:t>将大于事先设置好的支持度阈值的候选项集列出，计算其置信度。</a:t>
            </a:r>
          </a:p>
        </p:txBody>
      </p:sp>
    </p:spTree>
    <p:extLst>
      <p:ext uri="{BB962C8B-B14F-4D97-AF65-F5344CB8AC3E}">
        <p14:creationId xmlns:p14="http://schemas.microsoft.com/office/powerpoint/2010/main" val="2965849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231654"/>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400" dirty="0"/>
              <a:t>项目集格空间理论的内容主要包括两条定理：</a:t>
            </a:r>
          </a:p>
          <a:p>
            <a:pPr>
              <a:spcBef>
                <a:spcPts val="600"/>
              </a:spcBef>
              <a:buSzPct val="75000"/>
            </a:pPr>
            <a:r>
              <a:rPr lang="zh-CN" altLang="en-US" sz="2000" dirty="0"/>
              <a:t>定理</a:t>
            </a:r>
            <a:r>
              <a:rPr lang="en-US" altLang="zh-CN" sz="2000" dirty="0"/>
              <a:t>1</a:t>
            </a:r>
            <a:r>
              <a:rPr lang="zh-CN" altLang="en-US" sz="2000" dirty="0"/>
              <a:t>：频繁项目集的所有子集仍是频繁项目集。</a:t>
            </a:r>
          </a:p>
          <a:p>
            <a:pPr>
              <a:spcBef>
                <a:spcPts val="600"/>
              </a:spcBef>
              <a:buSzPct val="75000"/>
            </a:pPr>
            <a:r>
              <a:rPr lang="zh-CN" altLang="en-US" sz="2000" dirty="0"/>
              <a:t>定理</a:t>
            </a:r>
            <a:r>
              <a:rPr lang="en-US" altLang="zh-CN" sz="2000" dirty="0"/>
              <a:t>2</a:t>
            </a:r>
            <a:r>
              <a:rPr lang="zh-CN" altLang="en-US" sz="2000" dirty="0"/>
              <a:t>：非频繁项目集的所有超集是非频繁项目集。</a:t>
            </a:r>
          </a:p>
          <a:p>
            <a:pPr marL="342900" indent="-342900">
              <a:spcBef>
                <a:spcPts val="600"/>
              </a:spcBef>
              <a:buSzPct val="75000"/>
              <a:buFont typeface="Wingdings" panose="05000000000000000000" pitchFamily="2" charset="2"/>
              <a:buChar char="l"/>
            </a:pPr>
            <a:r>
              <a:rPr lang="zh-CN" altLang="en-US" sz="2000" dirty="0"/>
              <a:t>具体到表 </a:t>
            </a:r>
            <a:r>
              <a:rPr lang="en-US" altLang="zh-CN" sz="2000" dirty="0"/>
              <a:t>8-1</a:t>
            </a:r>
            <a:r>
              <a:rPr lang="zh-CN" altLang="en-US" sz="2000" dirty="0"/>
              <a:t>例子的问题，可以理解为：如果候选项集</a:t>
            </a:r>
            <a:r>
              <a:rPr lang="en-US" altLang="zh-CN" sz="2000" dirty="0"/>
              <a:t>{1</a:t>
            </a:r>
            <a:r>
              <a:rPr lang="zh-CN" altLang="en-US" sz="2000" dirty="0"/>
              <a:t>、</a:t>
            </a:r>
            <a:r>
              <a:rPr lang="en-US" altLang="zh-CN" sz="2000" dirty="0"/>
              <a:t>3}</a:t>
            </a:r>
            <a:r>
              <a:rPr lang="zh-CN" altLang="en-US" sz="2000" dirty="0"/>
              <a:t>满足最小支持度要求，那么它的两个子集</a:t>
            </a:r>
            <a:r>
              <a:rPr lang="en-US" altLang="zh-CN" sz="2000" dirty="0"/>
              <a:t>{1}</a:t>
            </a:r>
            <a:r>
              <a:rPr lang="zh-CN" altLang="en-US" sz="2000" dirty="0"/>
              <a:t>、</a:t>
            </a:r>
            <a:r>
              <a:rPr lang="en-US" altLang="zh-CN" sz="2000" dirty="0"/>
              <a:t>{3}</a:t>
            </a:r>
            <a:r>
              <a:rPr lang="zh-CN" altLang="en-US" sz="2000" dirty="0"/>
              <a:t>一定满足最小支持度要求。另一方面，如果候选项集</a:t>
            </a:r>
            <a:r>
              <a:rPr lang="en-US" altLang="zh-CN" sz="2000" dirty="0"/>
              <a:t>{1</a:t>
            </a:r>
            <a:r>
              <a:rPr lang="zh-CN" altLang="en-US" sz="2000" dirty="0"/>
              <a:t>、</a:t>
            </a:r>
            <a:r>
              <a:rPr lang="en-US" altLang="zh-CN" sz="2000" dirty="0"/>
              <a:t>3}</a:t>
            </a:r>
            <a:r>
              <a:rPr lang="zh-CN" altLang="en-US" sz="2000" dirty="0"/>
              <a:t>不满足最小支持度要求，那么把</a:t>
            </a:r>
            <a:r>
              <a:rPr lang="en-US" altLang="zh-CN" sz="2000" dirty="0"/>
              <a:t>{1</a:t>
            </a:r>
            <a:r>
              <a:rPr lang="zh-CN" altLang="en-US" sz="2000" dirty="0"/>
              <a:t>、</a:t>
            </a:r>
            <a:r>
              <a:rPr lang="en-US" altLang="zh-CN" sz="2000" dirty="0"/>
              <a:t>3}</a:t>
            </a:r>
            <a:r>
              <a:rPr lang="zh-CN" altLang="en-US" sz="2000" dirty="0"/>
              <a:t>作为子集的候选项集肯定也不满足最小支持度要求，这些候选项集就不用再做进一步搜索匹配了。</a:t>
            </a:r>
            <a:endParaRPr lang="en-US" altLang="zh-CN" sz="2000" dirty="0"/>
          </a:p>
          <a:p>
            <a:pPr marL="342900" indent="-342900">
              <a:spcBef>
                <a:spcPts val="600"/>
              </a:spcBef>
              <a:buSzPct val="75000"/>
              <a:buFont typeface="Wingdings" panose="05000000000000000000" pitchFamily="2" charset="2"/>
              <a:buChar char="l"/>
            </a:pPr>
            <a:r>
              <a:rPr lang="zh-CN" altLang="en-US" sz="2000" dirty="0"/>
              <a:t>借助项目集格空间理论，可以显著减少待搜索匹配的候选项集。</a:t>
            </a:r>
          </a:p>
        </p:txBody>
      </p:sp>
    </p:spTree>
    <p:extLst>
      <p:ext uri="{BB962C8B-B14F-4D97-AF65-F5344CB8AC3E}">
        <p14:creationId xmlns:p14="http://schemas.microsoft.com/office/powerpoint/2010/main" val="618122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9" name="图示 18"/>
          <p:cNvGraphicFramePr/>
          <p:nvPr>
            <p:extLst>
              <p:ext uri="{D42A27DB-BD31-4B8C-83A1-F6EECF244321}">
                <p14:modId xmlns:p14="http://schemas.microsoft.com/office/powerpoint/2010/main" val="2126447855"/>
              </p:ext>
            </p:extLst>
          </p:nvPr>
        </p:nvGraphicFramePr>
        <p:xfrm>
          <a:off x="684362" y="916360"/>
          <a:ext cx="6480720"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3456384" cy="830997"/>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400" dirty="0"/>
              <a:t>关联规则挖掘生成频繁项集算法流程图：</a:t>
            </a:r>
          </a:p>
        </p:txBody>
      </p:sp>
      <p:sp>
        <p:nvSpPr>
          <p:cNvPr id="5" name="Rectangle 4"/>
          <p:cNvSpPr>
            <a:spLocks noChangeArrowheads="1"/>
          </p:cNvSpPr>
          <p:nvPr/>
        </p:nvSpPr>
        <p:spPr bwMode="auto">
          <a:xfrm>
            <a:off x="4428778" y="268288"/>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nvGraphicFramePr>
        <p:xfrm>
          <a:off x="4428778" y="268288"/>
          <a:ext cx="2628900" cy="4781550"/>
        </p:xfrm>
        <a:graphic>
          <a:graphicData uri="http://schemas.openxmlformats.org/presentationml/2006/ole">
            <mc:AlternateContent xmlns:mc="http://schemas.openxmlformats.org/markup-compatibility/2006">
              <mc:Choice xmlns:v="urn:schemas-microsoft-com:vml" Requires="v">
                <p:oleObj name="Visio" r:id="rId3" imgW="4990396" imgH="9071368" progId="Visio.Drawing.11">
                  <p:embed/>
                </p:oleObj>
              </mc:Choice>
              <mc:Fallback>
                <p:oleObj name="Visio" r:id="rId3" imgW="4990396" imgH="9071368" progId="Visio.Drawing.11">
                  <p:embed/>
                  <p:pic>
                    <p:nvPicPr>
                      <p:cNvPr id="6" name="对象 5"/>
                      <p:cNvPicPr>
                        <a:picLocks noChangeAspect="1" noChangeArrowheads="1"/>
                      </p:cNvPicPr>
                      <p:nvPr/>
                    </p:nvPicPr>
                    <p:blipFill>
                      <a:blip r:embed="rId4"/>
                      <a:srcRect/>
                      <a:stretch>
                        <a:fillRect/>
                      </a:stretch>
                    </p:blipFill>
                    <p:spPr bwMode="auto">
                      <a:xfrm>
                        <a:off x="4428778" y="268288"/>
                        <a:ext cx="2628900" cy="478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2049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4093428"/>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400" dirty="0"/>
              <a:t>根据生成的频繁项集进行规则提取：</a:t>
            </a:r>
            <a:endParaRPr lang="en-US" altLang="zh-CN" sz="2400" dirty="0"/>
          </a:p>
          <a:p>
            <a:pPr marL="798195" lvl="1" indent="-342900">
              <a:spcBef>
                <a:spcPts val="600"/>
              </a:spcBef>
              <a:buSzPct val="75000"/>
              <a:buFont typeface="Wingdings" panose="05000000000000000000" pitchFamily="2" charset="2"/>
              <a:buChar char="n"/>
            </a:pPr>
            <a:r>
              <a:rPr lang="zh-CN" altLang="en-US" sz="2400" dirty="0"/>
              <a:t>对于频繁</a:t>
            </a:r>
            <a:r>
              <a:rPr lang="en-US" altLang="zh-CN" sz="2400" dirty="0"/>
              <a:t>2</a:t>
            </a:r>
            <a:r>
              <a:rPr lang="zh-CN" altLang="en-US" sz="2400" dirty="0"/>
              <a:t>项集中的频繁项</a:t>
            </a:r>
            <a:r>
              <a:rPr lang="en-US" altLang="zh-CN" sz="2400" dirty="0"/>
              <a:t>(X,Y)</a:t>
            </a:r>
            <a:r>
              <a:rPr lang="zh-CN" altLang="en-US" sz="2400" dirty="0"/>
              <a:t>，分别根据项</a:t>
            </a:r>
            <a:r>
              <a:rPr lang="en-US" altLang="zh-CN" sz="2400" dirty="0"/>
              <a:t>X</a:t>
            </a:r>
            <a:r>
              <a:rPr lang="zh-CN" altLang="en-US" sz="2400" dirty="0"/>
              <a:t>、项</a:t>
            </a:r>
            <a:r>
              <a:rPr lang="en-US" altLang="zh-CN" sz="2400" dirty="0"/>
              <a:t>Y</a:t>
            </a:r>
            <a:r>
              <a:rPr lang="zh-CN" altLang="en-US" sz="2400" dirty="0"/>
              <a:t>和项</a:t>
            </a:r>
            <a:r>
              <a:rPr lang="en-US" altLang="zh-CN" sz="2400" dirty="0"/>
              <a:t>(X,Y)</a:t>
            </a:r>
            <a:r>
              <a:rPr lang="zh-CN" altLang="en-US" sz="2400" dirty="0"/>
              <a:t>的支持度（就是它们出现的次数）计算</a:t>
            </a:r>
            <a:endParaRPr lang="en-US" altLang="zh-CN" sz="2400" dirty="0"/>
          </a:p>
          <a:p>
            <a:pPr marL="798195" lvl="1" indent="-342900">
              <a:spcBef>
                <a:spcPts val="600"/>
              </a:spcBef>
              <a:buSzPct val="75000"/>
              <a:buFont typeface="Wingdings" panose="05000000000000000000" pitchFamily="2" charset="2"/>
              <a:buChar char="l"/>
            </a:pPr>
            <a:endParaRPr lang="en-US" altLang="zh-CN" sz="2400" dirty="0"/>
          </a:p>
          <a:p>
            <a:pPr lvl="1" indent="0">
              <a:spcBef>
                <a:spcPts val="600"/>
              </a:spcBef>
              <a:buSzPct val="75000"/>
            </a:pPr>
            <a:r>
              <a:rPr lang="zh-CN" altLang="en-US" sz="2400" dirty="0"/>
              <a:t>       满足</a:t>
            </a:r>
            <a:r>
              <a:rPr lang="zh-CN" altLang="en-US" sz="2400" b="1" dirty="0">
                <a:solidFill>
                  <a:schemeClr val="accent1">
                    <a:lumMod val="60000"/>
                    <a:lumOff val="40000"/>
                  </a:schemeClr>
                </a:solidFill>
              </a:rPr>
              <a:t>最小置信度</a:t>
            </a:r>
            <a:r>
              <a:rPr lang="zh-CN" altLang="en-US" sz="2400" dirty="0"/>
              <a:t>要求的即为一条关联规则。</a:t>
            </a:r>
            <a:endParaRPr lang="en-US" altLang="zh-CN" sz="2400" dirty="0"/>
          </a:p>
          <a:p>
            <a:pPr marL="798195" lvl="1" indent="-342900">
              <a:spcBef>
                <a:spcPts val="600"/>
              </a:spcBef>
              <a:buSzPct val="75000"/>
              <a:buFont typeface="Wingdings" panose="05000000000000000000" pitchFamily="2" charset="2"/>
              <a:buChar char="n"/>
            </a:pPr>
            <a:r>
              <a:rPr lang="zh-CN" altLang="en-US" sz="2400" dirty="0"/>
              <a:t>对于频繁</a:t>
            </a:r>
            <a:r>
              <a:rPr lang="en-US" altLang="zh-CN" sz="2400" dirty="0"/>
              <a:t>k(k&gt;2)</a:t>
            </a:r>
            <a:r>
              <a:rPr lang="zh-CN" altLang="en-US" sz="2400" dirty="0"/>
              <a:t>项集中的频繁项，每一项可以划分为</a:t>
            </a:r>
            <a:r>
              <a:rPr lang="en-US" altLang="zh-CN" sz="2400" dirty="0"/>
              <a:t>2</a:t>
            </a:r>
            <a:r>
              <a:rPr lang="zh-CN" altLang="en-US" sz="2400" dirty="0"/>
              <a:t>个子集：第</a:t>
            </a:r>
            <a:r>
              <a:rPr lang="en-US" altLang="zh-CN" sz="2400" dirty="0"/>
              <a:t>1</a:t>
            </a:r>
            <a:r>
              <a:rPr lang="zh-CN" altLang="en-US" sz="2400" dirty="0"/>
              <a:t>个子集是其中的频繁单项集、</a:t>
            </a:r>
            <a:r>
              <a:rPr lang="en-US" altLang="zh-CN" sz="2400" dirty="0"/>
              <a:t>2</a:t>
            </a:r>
            <a:r>
              <a:rPr lang="zh-CN" altLang="en-US" sz="2400" dirty="0"/>
              <a:t>项集</a:t>
            </a:r>
            <a:r>
              <a:rPr lang="en-US" altLang="zh-CN" sz="2400" dirty="0"/>
              <a:t>……</a:t>
            </a:r>
            <a:r>
              <a:rPr lang="zh-CN" altLang="en-US" sz="2400" dirty="0"/>
              <a:t>，第</a:t>
            </a:r>
            <a:r>
              <a:rPr lang="en-US" altLang="zh-CN" sz="2400" dirty="0"/>
              <a:t>2</a:t>
            </a:r>
            <a:r>
              <a:rPr lang="zh-CN" altLang="en-US" sz="2400" dirty="0"/>
              <a:t>个子集是剩下的项集。计算这</a:t>
            </a:r>
            <a:r>
              <a:rPr lang="en-US" altLang="zh-CN" sz="2400" dirty="0"/>
              <a:t>2</a:t>
            </a:r>
            <a:r>
              <a:rPr lang="zh-CN" altLang="en-US" sz="2400" dirty="0"/>
              <a:t>个子集的置信度。满足最小置信度要求的即为一条关联规则。对每一项穷尽所有可能的划分，最后得到所有的关联规则。</a:t>
            </a:r>
            <a:endParaRPr lang="en-US" altLang="zh-CN" sz="2400" dirty="0"/>
          </a:p>
        </p:txBody>
      </p:sp>
      <p:sp>
        <p:nvSpPr>
          <p:cNvPr id="5" name="Rectangle 4"/>
          <p:cNvSpPr>
            <a:spLocks noChangeArrowheads="1"/>
          </p:cNvSpPr>
          <p:nvPr/>
        </p:nvSpPr>
        <p:spPr bwMode="auto">
          <a:xfrm>
            <a:off x="4428778" y="268288"/>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9BE51C0-9B63-4312-B180-26F0E5C46331}"/>
                  </a:ext>
                </a:extLst>
              </p:cNvPr>
              <p:cNvSpPr txBox="1"/>
              <p:nvPr/>
            </p:nvSpPr>
            <p:spPr>
              <a:xfrm>
                <a:off x="1404442" y="2068488"/>
                <a:ext cx="3226589" cy="529569"/>
              </a:xfrm>
              <a:prstGeom prst="rect">
                <a:avLst/>
              </a:prstGeom>
              <a:noFill/>
            </p:spPr>
            <p:txBody>
              <a:bodyPr wrap="none" lIns="0" tIns="0" rIns="0" bIns="0" rtlCol="0">
                <a:spAutoFit/>
              </a:bodyPr>
              <a:lstStyle/>
              <a:p>
                <a:r>
                  <a:rPr lang="en-US" altLang="zh-CN" i="1" dirty="0"/>
                  <a:t>confidence</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zh-CN" altLang="en-US" i="1">
                            <a:latin typeface="Cambria Math" panose="02040503050406030204" pitchFamily="18" charset="0"/>
                          </a:rPr>
                          <m:t>支持度</m:t>
                        </m:r>
                      </m:num>
                      <m:den>
                        <m:r>
                          <a:rPr lang="en-US" altLang="zh-CN" b="0" i="1" smtClean="0">
                            <a:latin typeface="Cambria Math" panose="02040503050406030204" pitchFamily="18" charset="0"/>
                          </a:rPr>
                          <m:t>𝑋</m:t>
                        </m:r>
                        <m:r>
                          <a:rPr lang="zh-CN" altLang="en-US" i="1">
                            <a:latin typeface="Cambria Math" panose="02040503050406030204" pitchFamily="18" charset="0"/>
                          </a:rPr>
                          <m:t>支持度</m:t>
                        </m:r>
                      </m:den>
                    </m:f>
                  </m:oMath>
                </a14:m>
                <a:endParaRPr lang="zh-CN" altLang="en-US" dirty="0"/>
              </a:p>
            </p:txBody>
          </p:sp>
        </mc:Choice>
        <mc:Fallback xmlns="">
          <p:sp>
            <p:nvSpPr>
              <p:cNvPr id="2" name="文本框 1">
                <a:extLst>
                  <a:ext uri="{FF2B5EF4-FFF2-40B4-BE49-F238E27FC236}">
                    <a16:creationId xmlns:a16="http://schemas.microsoft.com/office/drawing/2014/main" id="{69BE51C0-9B63-4312-B180-26F0E5C46331}"/>
                  </a:ext>
                </a:extLst>
              </p:cNvPr>
              <p:cNvSpPr txBox="1">
                <a:spLocks noRot="1" noChangeAspect="1" noMove="1" noResize="1" noEditPoints="1" noAdjustHandles="1" noChangeArrowheads="1" noChangeShapeType="1" noTextEdit="1"/>
              </p:cNvSpPr>
              <p:nvPr/>
            </p:nvSpPr>
            <p:spPr>
              <a:xfrm>
                <a:off x="1404442" y="2068488"/>
                <a:ext cx="3226589" cy="529569"/>
              </a:xfrm>
              <a:prstGeom prst="rect">
                <a:avLst/>
              </a:prstGeom>
              <a:blipFill>
                <a:blip r:embed="rId3"/>
                <a:stretch>
                  <a:fillRect l="-4340" b="-57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375411A-1787-4F9D-B628-50E889D99BE0}"/>
                  </a:ext>
                </a:extLst>
              </p:cNvPr>
              <p:cNvSpPr txBox="1"/>
              <p:nvPr/>
            </p:nvSpPr>
            <p:spPr>
              <a:xfrm>
                <a:off x="5050508" y="2096204"/>
                <a:ext cx="3226589" cy="529569"/>
              </a:xfrm>
              <a:prstGeom prst="rect">
                <a:avLst/>
              </a:prstGeom>
              <a:noFill/>
            </p:spPr>
            <p:txBody>
              <a:bodyPr wrap="none" lIns="0" tIns="0" rIns="0" bIns="0" rtlCol="0">
                <a:spAutoFit/>
              </a:bodyPr>
              <a:lstStyle/>
              <a:p>
                <a:r>
                  <a:rPr lang="en-US" altLang="zh-CN" i="1" dirty="0"/>
                  <a:t>confidence</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rPr>
                      <m:t>)</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zh-CN" altLang="en-US" i="1">
                            <a:latin typeface="Cambria Math" panose="02040503050406030204" pitchFamily="18" charset="0"/>
                          </a:rPr>
                          <m:t>支持度</m:t>
                        </m:r>
                      </m:num>
                      <m:den>
                        <m:r>
                          <a:rPr lang="en-US" altLang="zh-CN" b="0" i="1" smtClean="0">
                            <a:latin typeface="Cambria Math" panose="02040503050406030204" pitchFamily="18" charset="0"/>
                          </a:rPr>
                          <m:t>𝑌</m:t>
                        </m:r>
                        <m:r>
                          <a:rPr lang="zh-CN" altLang="en-US" i="1">
                            <a:latin typeface="Cambria Math" panose="02040503050406030204" pitchFamily="18" charset="0"/>
                          </a:rPr>
                          <m:t>支持度</m:t>
                        </m:r>
                      </m:den>
                    </m:f>
                  </m:oMath>
                </a14:m>
                <a:endParaRPr lang="zh-CN" altLang="en-US" dirty="0"/>
              </a:p>
            </p:txBody>
          </p:sp>
        </mc:Choice>
        <mc:Fallback xmlns="">
          <p:sp>
            <p:nvSpPr>
              <p:cNvPr id="7" name="文本框 6">
                <a:extLst>
                  <a:ext uri="{FF2B5EF4-FFF2-40B4-BE49-F238E27FC236}">
                    <a16:creationId xmlns:a16="http://schemas.microsoft.com/office/drawing/2014/main" id="{F375411A-1787-4F9D-B628-50E889D99BE0}"/>
                  </a:ext>
                </a:extLst>
              </p:cNvPr>
              <p:cNvSpPr txBox="1">
                <a:spLocks noRot="1" noChangeAspect="1" noMove="1" noResize="1" noEditPoints="1" noAdjustHandles="1" noChangeArrowheads="1" noChangeShapeType="1" noTextEdit="1"/>
              </p:cNvSpPr>
              <p:nvPr/>
            </p:nvSpPr>
            <p:spPr>
              <a:xfrm>
                <a:off x="5050508" y="2096204"/>
                <a:ext cx="3226589" cy="529569"/>
              </a:xfrm>
              <a:prstGeom prst="rect">
                <a:avLst/>
              </a:prstGeom>
              <a:blipFill>
                <a:blip r:embed="rId4"/>
                <a:stretch>
                  <a:fillRect l="-4340" b="-45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7522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45AD3974-F833-4A99-A047-55AFFEB3BE41}"/>
              </a:ext>
            </a:extLst>
          </p:cNvPr>
          <p:cNvGraphicFramePr>
            <a:graphicFrameLocks noGrp="1"/>
          </p:cNvGraphicFramePr>
          <p:nvPr>
            <p:extLst>
              <p:ext uri="{D42A27DB-BD31-4B8C-83A1-F6EECF244321}">
                <p14:modId xmlns:p14="http://schemas.microsoft.com/office/powerpoint/2010/main" val="2143199900"/>
              </p:ext>
            </p:extLst>
          </p:nvPr>
        </p:nvGraphicFramePr>
        <p:xfrm>
          <a:off x="252314" y="1204392"/>
          <a:ext cx="2520280" cy="2974598"/>
        </p:xfrm>
        <a:graphic>
          <a:graphicData uri="http://schemas.openxmlformats.org/drawingml/2006/table">
            <a:tbl>
              <a:tblPr firstRow="1" firstCol="1" bandRow="1">
                <a:tableStyleId>{5C22544A-7EE6-4342-B048-85BDC9FD1C3A}</a:tableStyleId>
              </a:tblPr>
              <a:tblGrid>
                <a:gridCol w="980108">
                  <a:extLst>
                    <a:ext uri="{9D8B030D-6E8A-4147-A177-3AD203B41FA5}">
                      <a16:colId xmlns:a16="http://schemas.microsoft.com/office/drawing/2014/main" val="3018571454"/>
                    </a:ext>
                  </a:extLst>
                </a:gridCol>
                <a:gridCol w="1540172">
                  <a:extLst>
                    <a:ext uri="{9D8B030D-6E8A-4147-A177-3AD203B41FA5}">
                      <a16:colId xmlns:a16="http://schemas.microsoft.com/office/drawing/2014/main" val="651702982"/>
                    </a:ext>
                  </a:extLst>
                </a:gridCol>
              </a:tblGrid>
              <a:tr h="422756">
                <a:tc>
                  <a:txBody>
                    <a:bodyPr/>
                    <a:lstStyle/>
                    <a:p>
                      <a:pPr indent="0" algn="ctr" latinLnBrk="1">
                        <a:lnSpc>
                          <a:spcPct val="100000"/>
                        </a:lnSpc>
                        <a:spcAft>
                          <a:spcPts val="0"/>
                        </a:spcAft>
                      </a:pPr>
                      <a:r>
                        <a:rPr lang="zh-CN" sz="1400" kern="100" dirty="0">
                          <a:effectLst/>
                          <a:latin typeface="宋体" panose="02010600030101010101" pitchFamily="2" charset="-122"/>
                          <a:ea typeface="宋体" panose="02010600030101010101" pitchFamily="2" charset="-122"/>
                        </a:rPr>
                        <a:t>顾客序号</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indent="0" algn="ctr" latinLnBrk="1">
                        <a:lnSpc>
                          <a:spcPct val="100000"/>
                        </a:lnSpc>
                        <a:spcAft>
                          <a:spcPts val="0"/>
                        </a:spcAft>
                      </a:pPr>
                      <a:r>
                        <a:rPr lang="zh-CN" sz="1400" kern="100" dirty="0">
                          <a:effectLst/>
                          <a:latin typeface="宋体" panose="02010600030101010101" pitchFamily="2" charset="-122"/>
                          <a:ea typeface="宋体" panose="02010600030101010101" pitchFamily="2" charset="-122"/>
                        </a:rPr>
                        <a:t>购买理财产品清单</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215891640"/>
                  </a:ext>
                </a:extLst>
              </a:tr>
              <a:tr h="283538">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A</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344594"/>
                  </a:ext>
                </a:extLst>
              </a:tr>
              <a:tr h="283538">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B</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ct val="100000"/>
                        </a:lnSpc>
                        <a:spcAft>
                          <a:spcPts val="0"/>
                        </a:spcAft>
                      </a:pP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4</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9458083"/>
                  </a:ext>
                </a:extLst>
              </a:tr>
              <a:tr h="283538">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C</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721256"/>
                  </a:ext>
                </a:extLst>
              </a:tr>
              <a:tr h="283538">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D</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2337410"/>
                  </a:ext>
                </a:extLst>
              </a:tr>
              <a:tr h="283538">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4653073"/>
                  </a:ext>
                </a:extLst>
              </a:tr>
              <a:tr h="283538">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F</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8448538"/>
                  </a:ext>
                </a:extLst>
              </a:tr>
              <a:tr h="283538">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G</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3313847"/>
                  </a:ext>
                </a:extLst>
              </a:tr>
              <a:tr h="283538">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H</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1</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2</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3</a:t>
                      </a:r>
                      <a:r>
                        <a:rPr lang="zh-CN" sz="1400" kern="100">
                          <a:effectLst/>
                          <a:latin typeface="宋体" panose="02010600030101010101" pitchFamily="2" charset="-122"/>
                          <a:ea typeface="宋体" panose="02010600030101010101" pitchFamily="2" charset="-122"/>
                        </a:rPr>
                        <a:t>，</a:t>
                      </a:r>
                      <a:r>
                        <a:rPr lang="en-US" sz="1400" kern="100">
                          <a:effectLst/>
                          <a:latin typeface="宋体" panose="02010600030101010101" pitchFamily="2" charset="-122"/>
                          <a:ea typeface="宋体" panose="02010600030101010101" pitchFamily="2" charset="-122"/>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5743964"/>
                  </a:ext>
                </a:extLst>
              </a:tr>
              <a:tr h="283538">
                <a:tc>
                  <a:txBody>
                    <a:bodyPr/>
                    <a:lstStyle/>
                    <a:p>
                      <a:pPr indent="0" algn="ctr" latinLnBrk="1">
                        <a:lnSpc>
                          <a:spcPct val="100000"/>
                        </a:lnSpc>
                        <a:spcAft>
                          <a:spcPts val="0"/>
                        </a:spcAft>
                      </a:pPr>
                      <a:r>
                        <a:rPr lang="en-US" sz="1400" kern="100">
                          <a:effectLst/>
                          <a:latin typeface="宋体" panose="02010600030101010101" pitchFamily="2" charset="-122"/>
                          <a:ea typeface="宋体" panose="02010600030101010101" pitchFamily="2" charset="-122"/>
                        </a:rPr>
                        <a:t>I</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ct val="100000"/>
                        </a:lnSpc>
                        <a:spcAft>
                          <a:spcPts val="0"/>
                        </a:spcAft>
                      </a:pPr>
                      <a:r>
                        <a:rPr lang="en-US" sz="1400" kern="100" dirty="0">
                          <a:effectLst/>
                          <a:latin typeface="宋体" panose="02010600030101010101" pitchFamily="2" charset="-122"/>
                          <a:ea typeface="宋体" panose="02010600030101010101" pitchFamily="2" charset="-122"/>
                        </a:rPr>
                        <a:t>1</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2</a:t>
                      </a:r>
                      <a:r>
                        <a:rPr lang="zh-CN" sz="1400" kern="100" dirty="0">
                          <a:effectLst/>
                          <a:latin typeface="宋体" panose="02010600030101010101" pitchFamily="2" charset="-122"/>
                          <a:ea typeface="宋体" panose="02010600030101010101" pitchFamily="2" charset="-122"/>
                        </a:rPr>
                        <a:t>，</a:t>
                      </a:r>
                      <a:r>
                        <a:rPr lang="en-US" sz="1400" kern="100" dirty="0">
                          <a:effectLst/>
                          <a:latin typeface="宋体" panose="02010600030101010101" pitchFamily="2" charset="-122"/>
                          <a:ea typeface="宋体" panose="02010600030101010101" pitchFamily="2" charset="-122"/>
                        </a:rPr>
                        <a:t>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8870133"/>
                  </a:ext>
                </a:extLst>
              </a:tr>
            </a:tbl>
          </a:graphicData>
        </a:graphic>
      </p:graphicFrame>
      <p:sp>
        <p:nvSpPr>
          <p:cNvPr id="2" name="箭头: 右 1">
            <a:extLst>
              <a:ext uri="{FF2B5EF4-FFF2-40B4-BE49-F238E27FC236}">
                <a16:creationId xmlns:a16="http://schemas.microsoft.com/office/drawing/2014/main" id="{5E8D2F3F-85E4-4765-B6AC-4C226DBCB84B}"/>
              </a:ext>
            </a:extLst>
          </p:cNvPr>
          <p:cNvSpPr/>
          <p:nvPr/>
        </p:nvSpPr>
        <p:spPr>
          <a:xfrm>
            <a:off x="3060626" y="988368"/>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30CA3D4-5CFF-4CF9-A7E0-274330A60A3B}"/>
              </a:ext>
            </a:extLst>
          </p:cNvPr>
          <p:cNvSpPr txBox="1"/>
          <p:nvPr/>
        </p:nvSpPr>
        <p:spPr>
          <a:xfrm>
            <a:off x="3357896" y="277993"/>
            <a:ext cx="1872208" cy="1323439"/>
          </a:xfrm>
          <a:prstGeom prst="rect">
            <a:avLst/>
          </a:prstGeom>
          <a:noFill/>
        </p:spPr>
        <p:txBody>
          <a:bodyPr wrap="square" rtlCol="0">
            <a:spAutoFit/>
          </a:bodyPr>
          <a:lstStyle/>
          <a:p>
            <a:r>
              <a:rPr lang="zh-CN" altLang="en-US" sz="1600" b="1" dirty="0"/>
              <a:t>扫描事务中的项，得到单项集，并检查是否满足最小支持度</a:t>
            </a:r>
            <a:r>
              <a:rPr lang="en-US" altLang="zh-CN" sz="1600" b="1" dirty="0"/>
              <a:t>2</a:t>
            </a:r>
            <a:r>
              <a:rPr lang="zh-CN" altLang="en-US" sz="1600" b="1" dirty="0"/>
              <a:t>的要求</a:t>
            </a:r>
            <a:r>
              <a:rPr lang="en-US" altLang="zh-CN" sz="1600" b="1" dirty="0"/>
              <a:t>(</a:t>
            </a:r>
            <a:r>
              <a:rPr lang="zh-CN" altLang="en-US" sz="1600" b="1" dirty="0"/>
              <a:t>满足的蓝色填充</a:t>
            </a:r>
            <a:r>
              <a:rPr lang="en-US" altLang="zh-CN" sz="1600" b="1" dirty="0"/>
              <a:t>)</a:t>
            </a:r>
            <a:r>
              <a:rPr lang="zh-CN" altLang="en-US" sz="1600" b="1" dirty="0"/>
              <a:t>：</a:t>
            </a:r>
          </a:p>
        </p:txBody>
      </p:sp>
      <p:sp>
        <p:nvSpPr>
          <p:cNvPr id="6" name="矩形 5">
            <a:extLst>
              <a:ext uri="{FF2B5EF4-FFF2-40B4-BE49-F238E27FC236}">
                <a16:creationId xmlns:a16="http://schemas.microsoft.com/office/drawing/2014/main" id="{1A5F857E-1A3F-4FCE-B0E7-8BCE8E1639F9}"/>
              </a:ext>
            </a:extLst>
          </p:cNvPr>
          <p:cNvSpPr/>
          <p:nvPr/>
        </p:nvSpPr>
        <p:spPr>
          <a:xfrm>
            <a:off x="5436890" y="556320"/>
            <a:ext cx="288032"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7" name="矩形 6">
            <a:extLst>
              <a:ext uri="{FF2B5EF4-FFF2-40B4-BE49-F238E27FC236}">
                <a16:creationId xmlns:a16="http://schemas.microsoft.com/office/drawing/2014/main" id="{F3C8B25C-A844-4EE6-9A3E-7AEC8182049E}"/>
              </a:ext>
            </a:extLst>
          </p:cNvPr>
          <p:cNvSpPr/>
          <p:nvPr/>
        </p:nvSpPr>
        <p:spPr>
          <a:xfrm>
            <a:off x="5724922" y="556320"/>
            <a:ext cx="288032"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8" name="矩形 7">
            <a:extLst>
              <a:ext uri="{FF2B5EF4-FFF2-40B4-BE49-F238E27FC236}">
                <a16:creationId xmlns:a16="http://schemas.microsoft.com/office/drawing/2014/main" id="{E82443A7-343D-4097-AFFF-F428E104EC98}"/>
              </a:ext>
            </a:extLst>
          </p:cNvPr>
          <p:cNvSpPr/>
          <p:nvPr/>
        </p:nvSpPr>
        <p:spPr>
          <a:xfrm>
            <a:off x="6012954" y="556320"/>
            <a:ext cx="288032"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9" name="矩形 8">
            <a:extLst>
              <a:ext uri="{FF2B5EF4-FFF2-40B4-BE49-F238E27FC236}">
                <a16:creationId xmlns:a16="http://schemas.microsoft.com/office/drawing/2014/main" id="{96CD153D-1028-4169-8BED-95A4962C2B06}"/>
              </a:ext>
            </a:extLst>
          </p:cNvPr>
          <p:cNvSpPr/>
          <p:nvPr/>
        </p:nvSpPr>
        <p:spPr>
          <a:xfrm>
            <a:off x="6300986" y="556320"/>
            <a:ext cx="288032"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0" name="矩形 9">
            <a:extLst>
              <a:ext uri="{FF2B5EF4-FFF2-40B4-BE49-F238E27FC236}">
                <a16:creationId xmlns:a16="http://schemas.microsoft.com/office/drawing/2014/main" id="{31BB15EA-6C6D-40D5-8218-B5CD76B171DD}"/>
              </a:ext>
            </a:extLst>
          </p:cNvPr>
          <p:cNvSpPr/>
          <p:nvPr/>
        </p:nvSpPr>
        <p:spPr>
          <a:xfrm>
            <a:off x="6587287" y="556320"/>
            <a:ext cx="288032"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1" name="箭头: 右 10">
            <a:extLst>
              <a:ext uri="{FF2B5EF4-FFF2-40B4-BE49-F238E27FC236}">
                <a16:creationId xmlns:a16="http://schemas.microsoft.com/office/drawing/2014/main" id="{74FEF5D4-6D7C-4453-9BA7-1A542FBA4A70}"/>
              </a:ext>
            </a:extLst>
          </p:cNvPr>
          <p:cNvSpPr/>
          <p:nvPr/>
        </p:nvSpPr>
        <p:spPr>
          <a:xfrm rot="5400000">
            <a:off x="3999862" y="1644153"/>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FA31BBB-C799-476C-89AF-7A6A3BBCBE94}"/>
              </a:ext>
            </a:extLst>
          </p:cNvPr>
          <p:cNvSpPr txBox="1"/>
          <p:nvPr/>
        </p:nvSpPr>
        <p:spPr>
          <a:xfrm>
            <a:off x="3357896" y="1805595"/>
            <a:ext cx="2520280" cy="1323439"/>
          </a:xfrm>
          <a:prstGeom prst="rect">
            <a:avLst/>
          </a:prstGeom>
          <a:noFill/>
        </p:spPr>
        <p:txBody>
          <a:bodyPr wrap="square" rtlCol="0">
            <a:spAutoFit/>
          </a:bodyPr>
          <a:lstStyle/>
          <a:p>
            <a:r>
              <a:rPr lang="zh-CN" altLang="en-US" sz="1600" b="1" dirty="0"/>
              <a:t>满足最小支持度要求的单项集组合成候选</a:t>
            </a:r>
            <a:r>
              <a:rPr lang="en-US" altLang="zh-CN" sz="1600" b="1" dirty="0"/>
              <a:t>2</a:t>
            </a:r>
            <a:r>
              <a:rPr lang="zh-CN" altLang="en-US" sz="1600" b="1" dirty="0"/>
              <a:t>项集，检查它们是否满足最小支持度要求，满足的构成</a:t>
            </a:r>
            <a:r>
              <a:rPr lang="en-US" altLang="zh-CN" sz="1600" b="1" dirty="0"/>
              <a:t>2</a:t>
            </a:r>
            <a:r>
              <a:rPr lang="zh-CN" altLang="en-US" sz="1600" b="1" dirty="0"/>
              <a:t>项集：</a:t>
            </a:r>
          </a:p>
        </p:txBody>
      </p:sp>
      <p:sp>
        <p:nvSpPr>
          <p:cNvPr id="13" name="矩形 12">
            <a:extLst>
              <a:ext uri="{FF2B5EF4-FFF2-40B4-BE49-F238E27FC236}">
                <a16:creationId xmlns:a16="http://schemas.microsoft.com/office/drawing/2014/main" id="{83B44345-0F99-4E54-8BB0-DBE151C8D2DC}"/>
              </a:ext>
            </a:extLst>
          </p:cNvPr>
          <p:cNvSpPr/>
          <p:nvPr/>
        </p:nvSpPr>
        <p:spPr>
          <a:xfrm>
            <a:off x="5996655" y="1564432"/>
            <a:ext cx="720080"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sp>
        <p:nvSpPr>
          <p:cNvPr id="14" name="矩形 13">
            <a:extLst>
              <a:ext uri="{FF2B5EF4-FFF2-40B4-BE49-F238E27FC236}">
                <a16:creationId xmlns:a16="http://schemas.microsoft.com/office/drawing/2014/main" id="{A609ED83-6345-491C-98E9-D0CDF6AC90F8}"/>
              </a:ext>
            </a:extLst>
          </p:cNvPr>
          <p:cNvSpPr/>
          <p:nvPr/>
        </p:nvSpPr>
        <p:spPr>
          <a:xfrm>
            <a:off x="5996655" y="1852464"/>
            <a:ext cx="720080"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a:t>
            </a:r>
            <a:endParaRPr lang="zh-CN" altLang="en-US" dirty="0">
              <a:solidFill>
                <a:schemeClr val="tx1"/>
              </a:solidFill>
            </a:endParaRPr>
          </a:p>
        </p:txBody>
      </p:sp>
      <p:sp>
        <p:nvSpPr>
          <p:cNvPr id="15" name="矩形 14">
            <a:extLst>
              <a:ext uri="{FF2B5EF4-FFF2-40B4-BE49-F238E27FC236}">
                <a16:creationId xmlns:a16="http://schemas.microsoft.com/office/drawing/2014/main" id="{2C5F599E-2E86-40D8-8D0F-4C96018FD4E1}"/>
              </a:ext>
            </a:extLst>
          </p:cNvPr>
          <p:cNvSpPr/>
          <p:nvPr/>
        </p:nvSpPr>
        <p:spPr>
          <a:xfrm>
            <a:off x="5996655" y="2140496"/>
            <a:ext cx="7200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a:t>
            </a:r>
            <a:endParaRPr lang="zh-CN" altLang="en-US" dirty="0">
              <a:solidFill>
                <a:schemeClr val="tx1"/>
              </a:solidFill>
            </a:endParaRPr>
          </a:p>
        </p:txBody>
      </p:sp>
      <p:sp>
        <p:nvSpPr>
          <p:cNvPr id="16" name="矩形 15">
            <a:extLst>
              <a:ext uri="{FF2B5EF4-FFF2-40B4-BE49-F238E27FC236}">
                <a16:creationId xmlns:a16="http://schemas.microsoft.com/office/drawing/2014/main" id="{F2D771DC-A64A-426F-8D7F-55B165075431}"/>
              </a:ext>
            </a:extLst>
          </p:cNvPr>
          <p:cNvSpPr/>
          <p:nvPr/>
        </p:nvSpPr>
        <p:spPr>
          <a:xfrm>
            <a:off x="5996655" y="2428528"/>
            <a:ext cx="720080"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a:t>
            </a:r>
            <a:endParaRPr lang="zh-CN" altLang="en-US" dirty="0">
              <a:solidFill>
                <a:schemeClr val="tx1"/>
              </a:solidFill>
            </a:endParaRPr>
          </a:p>
        </p:txBody>
      </p:sp>
      <p:sp>
        <p:nvSpPr>
          <p:cNvPr id="17" name="矩形 16">
            <a:extLst>
              <a:ext uri="{FF2B5EF4-FFF2-40B4-BE49-F238E27FC236}">
                <a16:creationId xmlns:a16="http://schemas.microsoft.com/office/drawing/2014/main" id="{825AA280-E0FB-4C76-90EA-692E5D3CFEF6}"/>
              </a:ext>
            </a:extLst>
          </p:cNvPr>
          <p:cNvSpPr/>
          <p:nvPr/>
        </p:nvSpPr>
        <p:spPr>
          <a:xfrm>
            <a:off x="5996655" y="2716560"/>
            <a:ext cx="720080"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2,3</a:t>
            </a:r>
            <a:endParaRPr lang="zh-CN" altLang="en-US" dirty="0">
              <a:solidFill>
                <a:schemeClr val="tx1"/>
              </a:solidFill>
            </a:endParaRPr>
          </a:p>
        </p:txBody>
      </p:sp>
      <p:sp>
        <p:nvSpPr>
          <p:cNvPr id="18" name="矩形 17">
            <a:extLst>
              <a:ext uri="{FF2B5EF4-FFF2-40B4-BE49-F238E27FC236}">
                <a16:creationId xmlns:a16="http://schemas.microsoft.com/office/drawing/2014/main" id="{F530F73C-7326-48CB-8C3B-35115937C94B}"/>
              </a:ext>
            </a:extLst>
          </p:cNvPr>
          <p:cNvSpPr/>
          <p:nvPr/>
        </p:nvSpPr>
        <p:spPr>
          <a:xfrm>
            <a:off x="6716735" y="1564432"/>
            <a:ext cx="720080"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2,4</a:t>
            </a:r>
            <a:endParaRPr lang="zh-CN" altLang="en-US" dirty="0">
              <a:solidFill>
                <a:schemeClr val="tx1"/>
              </a:solidFill>
            </a:endParaRPr>
          </a:p>
        </p:txBody>
      </p:sp>
      <p:sp>
        <p:nvSpPr>
          <p:cNvPr id="19" name="矩形 18">
            <a:extLst>
              <a:ext uri="{FF2B5EF4-FFF2-40B4-BE49-F238E27FC236}">
                <a16:creationId xmlns:a16="http://schemas.microsoft.com/office/drawing/2014/main" id="{3F15AD94-C35F-419E-88D3-D413C2BF8ED7}"/>
              </a:ext>
            </a:extLst>
          </p:cNvPr>
          <p:cNvSpPr/>
          <p:nvPr/>
        </p:nvSpPr>
        <p:spPr>
          <a:xfrm>
            <a:off x="6716735" y="1852464"/>
            <a:ext cx="720080"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2,5</a:t>
            </a:r>
            <a:endParaRPr lang="zh-CN" altLang="en-US" dirty="0">
              <a:solidFill>
                <a:schemeClr val="tx1"/>
              </a:solidFill>
            </a:endParaRPr>
          </a:p>
        </p:txBody>
      </p:sp>
      <p:sp>
        <p:nvSpPr>
          <p:cNvPr id="20" name="矩形 19">
            <a:extLst>
              <a:ext uri="{FF2B5EF4-FFF2-40B4-BE49-F238E27FC236}">
                <a16:creationId xmlns:a16="http://schemas.microsoft.com/office/drawing/2014/main" id="{EFA06606-4B7C-49B2-AF23-0D676EB49068}"/>
              </a:ext>
            </a:extLst>
          </p:cNvPr>
          <p:cNvSpPr/>
          <p:nvPr/>
        </p:nvSpPr>
        <p:spPr>
          <a:xfrm>
            <a:off x="6716735" y="2140496"/>
            <a:ext cx="7200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3,4</a:t>
            </a:r>
            <a:endParaRPr lang="zh-CN" altLang="en-US" dirty="0">
              <a:solidFill>
                <a:schemeClr val="tx1"/>
              </a:solidFill>
            </a:endParaRPr>
          </a:p>
        </p:txBody>
      </p:sp>
      <p:sp>
        <p:nvSpPr>
          <p:cNvPr id="21" name="矩形 20">
            <a:extLst>
              <a:ext uri="{FF2B5EF4-FFF2-40B4-BE49-F238E27FC236}">
                <a16:creationId xmlns:a16="http://schemas.microsoft.com/office/drawing/2014/main" id="{234DB033-8C95-4FDD-B74B-874968ADDE48}"/>
              </a:ext>
            </a:extLst>
          </p:cNvPr>
          <p:cNvSpPr/>
          <p:nvPr/>
        </p:nvSpPr>
        <p:spPr>
          <a:xfrm>
            <a:off x="6716735" y="2428528"/>
            <a:ext cx="7200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3,5</a:t>
            </a:r>
            <a:endParaRPr lang="zh-CN" altLang="en-US" dirty="0">
              <a:solidFill>
                <a:schemeClr val="tx1"/>
              </a:solidFill>
            </a:endParaRPr>
          </a:p>
        </p:txBody>
      </p:sp>
      <p:sp>
        <p:nvSpPr>
          <p:cNvPr id="22" name="矩形 21">
            <a:extLst>
              <a:ext uri="{FF2B5EF4-FFF2-40B4-BE49-F238E27FC236}">
                <a16:creationId xmlns:a16="http://schemas.microsoft.com/office/drawing/2014/main" id="{6EEC45AA-C627-4C96-8B20-68E596813B6A}"/>
              </a:ext>
            </a:extLst>
          </p:cNvPr>
          <p:cNvSpPr/>
          <p:nvPr/>
        </p:nvSpPr>
        <p:spPr>
          <a:xfrm>
            <a:off x="6716735" y="2716560"/>
            <a:ext cx="7200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4,5</a:t>
            </a:r>
            <a:endParaRPr lang="zh-CN" altLang="en-US" dirty="0">
              <a:solidFill>
                <a:schemeClr val="tx1"/>
              </a:solidFill>
            </a:endParaRPr>
          </a:p>
        </p:txBody>
      </p:sp>
      <p:sp>
        <p:nvSpPr>
          <p:cNvPr id="23" name="箭头: 右 22">
            <a:extLst>
              <a:ext uri="{FF2B5EF4-FFF2-40B4-BE49-F238E27FC236}">
                <a16:creationId xmlns:a16="http://schemas.microsoft.com/office/drawing/2014/main" id="{7EBD0FA2-B595-4A8A-9D76-57DF43B56ABA}"/>
              </a:ext>
            </a:extLst>
          </p:cNvPr>
          <p:cNvSpPr/>
          <p:nvPr/>
        </p:nvSpPr>
        <p:spPr>
          <a:xfrm rot="5400000">
            <a:off x="4013542" y="3122862"/>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A2E38A64-DA39-4E7A-AF39-9B196B19DAAA}"/>
              </a:ext>
            </a:extLst>
          </p:cNvPr>
          <p:cNvSpPr txBox="1"/>
          <p:nvPr/>
        </p:nvSpPr>
        <p:spPr>
          <a:xfrm>
            <a:off x="3348658" y="3337337"/>
            <a:ext cx="2520280" cy="1323439"/>
          </a:xfrm>
          <a:prstGeom prst="rect">
            <a:avLst/>
          </a:prstGeom>
          <a:noFill/>
        </p:spPr>
        <p:txBody>
          <a:bodyPr wrap="square" rtlCol="0">
            <a:spAutoFit/>
          </a:bodyPr>
          <a:lstStyle/>
          <a:p>
            <a:r>
              <a:rPr lang="zh-CN" altLang="en-US" sz="1600" b="1" dirty="0"/>
              <a:t>满足最小支持度要求的</a:t>
            </a:r>
            <a:r>
              <a:rPr lang="en-US" altLang="zh-CN" sz="1600" b="1" dirty="0"/>
              <a:t>2</a:t>
            </a:r>
            <a:r>
              <a:rPr lang="zh-CN" altLang="en-US" sz="1600" b="1" dirty="0"/>
              <a:t>项集构成候选</a:t>
            </a:r>
            <a:r>
              <a:rPr lang="en-US" altLang="zh-CN" sz="1600" b="1" dirty="0"/>
              <a:t>3</a:t>
            </a:r>
            <a:r>
              <a:rPr lang="zh-CN" altLang="en-US" sz="1600" b="1" dirty="0"/>
              <a:t>项集，检查它们是否满足最小支持度要求，满足的构成</a:t>
            </a:r>
            <a:r>
              <a:rPr lang="en-US" altLang="zh-CN" sz="1600" b="1" dirty="0"/>
              <a:t>3</a:t>
            </a:r>
            <a:r>
              <a:rPr lang="zh-CN" altLang="en-US" sz="1600" b="1" dirty="0"/>
              <a:t>项集</a:t>
            </a:r>
            <a:r>
              <a:rPr lang="en-US" altLang="zh-CN" sz="1600" b="1" dirty="0"/>
              <a:t>……</a:t>
            </a:r>
            <a:endParaRPr lang="zh-CN" altLang="en-US" sz="1600" b="1" dirty="0"/>
          </a:p>
        </p:txBody>
      </p:sp>
      <p:sp>
        <p:nvSpPr>
          <p:cNvPr id="25" name="矩形 24">
            <a:extLst>
              <a:ext uri="{FF2B5EF4-FFF2-40B4-BE49-F238E27FC236}">
                <a16:creationId xmlns:a16="http://schemas.microsoft.com/office/drawing/2014/main" id="{3A61FC92-C2B8-4CFB-B86E-C9E3F020FA79}"/>
              </a:ext>
            </a:extLst>
          </p:cNvPr>
          <p:cNvSpPr/>
          <p:nvPr/>
        </p:nvSpPr>
        <p:spPr>
          <a:xfrm>
            <a:off x="6012954" y="3364632"/>
            <a:ext cx="9176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1,2,3</a:t>
            </a:r>
            <a:endParaRPr lang="zh-CN" altLang="en-US" dirty="0">
              <a:solidFill>
                <a:schemeClr val="tx1"/>
              </a:solidFill>
            </a:endParaRPr>
          </a:p>
        </p:txBody>
      </p:sp>
      <p:sp>
        <p:nvSpPr>
          <p:cNvPr id="26" name="矩形 25">
            <a:extLst>
              <a:ext uri="{FF2B5EF4-FFF2-40B4-BE49-F238E27FC236}">
                <a16:creationId xmlns:a16="http://schemas.microsoft.com/office/drawing/2014/main" id="{A52CE78C-9084-4370-887E-169462759EB4}"/>
              </a:ext>
            </a:extLst>
          </p:cNvPr>
          <p:cNvSpPr/>
          <p:nvPr/>
        </p:nvSpPr>
        <p:spPr>
          <a:xfrm>
            <a:off x="6012954" y="3652664"/>
            <a:ext cx="917628"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1,2,4</a:t>
            </a:r>
            <a:endParaRPr lang="zh-CN" altLang="en-US" dirty="0">
              <a:solidFill>
                <a:schemeClr val="tx1"/>
              </a:solidFill>
            </a:endParaRPr>
          </a:p>
        </p:txBody>
      </p:sp>
      <p:sp>
        <p:nvSpPr>
          <p:cNvPr id="27" name="矩形 26">
            <a:extLst>
              <a:ext uri="{FF2B5EF4-FFF2-40B4-BE49-F238E27FC236}">
                <a16:creationId xmlns:a16="http://schemas.microsoft.com/office/drawing/2014/main" id="{0BC99F88-BF74-435A-BE00-E7D13312B9B9}"/>
              </a:ext>
            </a:extLst>
          </p:cNvPr>
          <p:cNvSpPr/>
          <p:nvPr/>
        </p:nvSpPr>
        <p:spPr>
          <a:xfrm>
            <a:off x="6012954" y="3940696"/>
            <a:ext cx="9176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1,2,5</a:t>
            </a:r>
            <a:endParaRPr lang="zh-CN" altLang="en-US" dirty="0">
              <a:solidFill>
                <a:schemeClr val="tx1"/>
              </a:solidFill>
            </a:endParaRPr>
          </a:p>
        </p:txBody>
      </p:sp>
      <p:sp>
        <p:nvSpPr>
          <p:cNvPr id="28" name="矩形 27">
            <a:extLst>
              <a:ext uri="{FF2B5EF4-FFF2-40B4-BE49-F238E27FC236}">
                <a16:creationId xmlns:a16="http://schemas.microsoft.com/office/drawing/2014/main" id="{C0AE4D73-B484-478C-878C-95D80B96EACA}"/>
              </a:ext>
            </a:extLst>
          </p:cNvPr>
          <p:cNvSpPr/>
          <p:nvPr/>
        </p:nvSpPr>
        <p:spPr>
          <a:xfrm>
            <a:off x="6012954" y="4228728"/>
            <a:ext cx="917628"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1,3,5</a:t>
            </a:r>
            <a:endParaRPr lang="zh-CN" altLang="en-US" dirty="0">
              <a:solidFill>
                <a:schemeClr val="tx1"/>
              </a:solidFill>
            </a:endParaRPr>
          </a:p>
        </p:txBody>
      </p:sp>
      <p:sp>
        <p:nvSpPr>
          <p:cNvPr id="29" name="矩形 28">
            <a:extLst>
              <a:ext uri="{FF2B5EF4-FFF2-40B4-BE49-F238E27FC236}">
                <a16:creationId xmlns:a16="http://schemas.microsoft.com/office/drawing/2014/main" id="{207EA824-3714-48A5-BF10-73C447C22D22}"/>
              </a:ext>
            </a:extLst>
          </p:cNvPr>
          <p:cNvSpPr/>
          <p:nvPr/>
        </p:nvSpPr>
        <p:spPr>
          <a:xfrm>
            <a:off x="6930582" y="3364632"/>
            <a:ext cx="917628"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2,3,4</a:t>
            </a:r>
            <a:endParaRPr lang="zh-CN" altLang="en-US" dirty="0">
              <a:solidFill>
                <a:schemeClr val="tx1"/>
              </a:solidFill>
            </a:endParaRPr>
          </a:p>
        </p:txBody>
      </p:sp>
      <p:sp>
        <p:nvSpPr>
          <p:cNvPr id="30" name="矩形 29">
            <a:extLst>
              <a:ext uri="{FF2B5EF4-FFF2-40B4-BE49-F238E27FC236}">
                <a16:creationId xmlns:a16="http://schemas.microsoft.com/office/drawing/2014/main" id="{BCEC8FC8-7DCE-43D4-A167-66269527B2EB}"/>
              </a:ext>
            </a:extLst>
          </p:cNvPr>
          <p:cNvSpPr/>
          <p:nvPr/>
        </p:nvSpPr>
        <p:spPr>
          <a:xfrm>
            <a:off x="6026044" y="4732784"/>
            <a:ext cx="917628"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1,2,3,5</a:t>
            </a:r>
            <a:endParaRPr lang="zh-CN" altLang="en-US" dirty="0">
              <a:solidFill>
                <a:schemeClr val="tx1"/>
              </a:solidFill>
            </a:endParaRPr>
          </a:p>
        </p:txBody>
      </p:sp>
      <p:sp>
        <p:nvSpPr>
          <p:cNvPr id="31" name="矩形 30">
            <a:extLst>
              <a:ext uri="{FF2B5EF4-FFF2-40B4-BE49-F238E27FC236}">
                <a16:creationId xmlns:a16="http://schemas.microsoft.com/office/drawing/2014/main" id="{D152946E-80D6-4FD7-A2A4-648C5057C9CF}"/>
              </a:ext>
            </a:extLst>
          </p:cNvPr>
          <p:cNvSpPr/>
          <p:nvPr/>
        </p:nvSpPr>
        <p:spPr>
          <a:xfrm>
            <a:off x="6930582" y="3652664"/>
            <a:ext cx="917628"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2,3,5</a:t>
            </a:r>
            <a:endParaRPr lang="zh-CN" altLang="en-US" dirty="0">
              <a:solidFill>
                <a:schemeClr val="tx1"/>
              </a:solidFill>
            </a:endParaRPr>
          </a:p>
        </p:txBody>
      </p:sp>
      <p:sp>
        <p:nvSpPr>
          <p:cNvPr id="32" name="矩形 31">
            <a:extLst>
              <a:ext uri="{FF2B5EF4-FFF2-40B4-BE49-F238E27FC236}">
                <a16:creationId xmlns:a16="http://schemas.microsoft.com/office/drawing/2014/main" id="{C4A2012E-C6E1-42B7-929A-DE0335CBA34F}"/>
              </a:ext>
            </a:extLst>
          </p:cNvPr>
          <p:cNvSpPr/>
          <p:nvPr/>
        </p:nvSpPr>
        <p:spPr>
          <a:xfrm>
            <a:off x="6930582" y="3945632"/>
            <a:ext cx="917628"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2,4,5</a:t>
            </a:r>
            <a:endParaRPr lang="zh-CN" altLang="en-US" dirty="0">
              <a:solidFill>
                <a:schemeClr val="tx1"/>
              </a:solidFill>
            </a:endParaRPr>
          </a:p>
        </p:txBody>
      </p:sp>
    </p:spTree>
    <p:extLst>
      <p:ext uri="{BB962C8B-B14F-4D97-AF65-F5344CB8AC3E}">
        <p14:creationId xmlns:p14="http://schemas.microsoft.com/office/powerpoint/2010/main" val="567714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30AE0D-0345-48AB-BFF3-E057ABC6C0C0}"/>
              </a:ext>
            </a:extLst>
          </p:cNvPr>
          <p:cNvSpPr txBox="1"/>
          <p:nvPr/>
        </p:nvSpPr>
        <p:spPr>
          <a:xfrm>
            <a:off x="468338" y="916360"/>
            <a:ext cx="8352928" cy="2031325"/>
          </a:xfrm>
          <a:prstGeom prst="rect">
            <a:avLst/>
          </a:prstGeom>
          <a:noFill/>
        </p:spPr>
        <p:txBody>
          <a:bodyPr wrap="square" rtlCol="0">
            <a:spAutoFit/>
          </a:bodyPr>
          <a:lstStyle/>
          <a:p>
            <a:r>
              <a:rPr lang="zh-CN" altLang="en-US" dirty="0"/>
              <a:t>以</a:t>
            </a:r>
            <a:r>
              <a:rPr lang="zh-CN" altLang="en-US" b="1" dirty="0">
                <a:solidFill>
                  <a:srgbClr val="FF0000"/>
                </a:solidFill>
              </a:rPr>
              <a:t>频繁项集</a:t>
            </a:r>
            <a:r>
              <a:rPr lang="en-US" altLang="zh-CN" dirty="0"/>
              <a:t>[1,2,5]</a:t>
            </a:r>
            <a:r>
              <a:rPr lang="zh-CN" altLang="en-US" dirty="0"/>
              <a:t>为例，来提取规则：</a:t>
            </a:r>
            <a:endParaRPr lang="en-US" altLang="zh-CN" dirty="0"/>
          </a:p>
          <a:p>
            <a:r>
              <a:rPr lang="zh-CN" altLang="en-US" dirty="0"/>
              <a:t>所有可能的规则包括</a:t>
            </a:r>
            <a:endParaRPr lang="en-US" altLang="zh-CN" dirty="0"/>
          </a:p>
          <a:p>
            <a:r>
              <a:rPr lang="en-US" altLang="zh-CN" dirty="0">
                <a:sym typeface="Wingdings" panose="05000000000000000000" pitchFamily="2" charset="2"/>
              </a:rPr>
              <a:t>[1]</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sym typeface="Wingdings" panose="05000000000000000000" pitchFamily="2" charset="2"/>
              </a:rPr>
              <a:t>⇒</a:t>
            </a:r>
            <a:r>
              <a:rPr lang="en-US" altLang="zh-CN" dirty="0">
                <a:sym typeface="Wingdings" panose="05000000000000000000" pitchFamily="2" charset="2"/>
              </a:rPr>
              <a:t>[2,5] ,[2,5]</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sym typeface="Wingdings" panose="05000000000000000000" pitchFamily="2" charset="2"/>
              </a:rPr>
              <a:t>⇒</a:t>
            </a:r>
            <a:r>
              <a:rPr lang="en-US" altLang="zh-CN" dirty="0">
                <a:sym typeface="Wingdings" panose="05000000000000000000" pitchFamily="2" charset="2"/>
              </a:rPr>
              <a:t>[1]</a:t>
            </a:r>
          </a:p>
          <a:p>
            <a:r>
              <a:rPr lang="en-US" altLang="zh-CN" dirty="0">
                <a:sym typeface="Wingdings" panose="05000000000000000000" pitchFamily="2" charset="2"/>
              </a:rPr>
              <a:t>[2]</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sym typeface="Wingdings" panose="05000000000000000000" pitchFamily="2" charset="2"/>
              </a:rPr>
              <a:t>⇒</a:t>
            </a:r>
            <a:r>
              <a:rPr lang="en-US" altLang="zh-CN" dirty="0">
                <a:sym typeface="Wingdings" panose="05000000000000000000" pitchFamily="2" charset="2"/>
              </a:rPr>
              <a:t>[1,5], [1,5]</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sym typeface="Wingdings" panose="05000000000000000000" pitchFamily="2" charset="2"/>
              </a:rPr>
              <a:t>⇒</a:t>
            </a:r>
            <a:r>
              <a:rPr lang="en-US" altLang="zh-CN" dirty="0">
                <a:sym typeface="Wingdings" panose="05000000000000000000" pitchFamily="2" charset="2"/>
              </a:rPr>
              <a:t>[2]</a:t>
            </a:r>
          </a:p>
          <a:p>
            <a:r>
              <a:rPr lang="en-US" altLang="zh-CN" dirty="0">
                <a:sym typeface="Wingdings" panose="05000000000000000000" pitchFamily="2" charset="2"/>
              </a:rPr>
              <a:t>[5]</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sym typeface="Wingdings" panose="05000000000000000000" pitchFamily="2" charset="2"/>
              </a:rPr>
              <a:t>⇒</a:t>
            </a:r>
            <a:r>
              <a:rPr lang="en-US" altLang="zh-CN" dirty="0">
                <a:sym typeface="Wingdings" panose="05000000000000000000" pitchFamily="2" charset="2"/>
              </a:rPr>
              <a:t>[1,2], [1,2]</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sym typeface="Wingdings" panose="05000000000000000000" pitchFamily="2" charset="2"/>
              </a:rPr>
              <a:t>⇒</a:t>
            </a:r>
            <a:r>
              <a:rPr lang="en-US" altLang="zh-CN" dirty="0">
                <a:sym typeface="Wingdings" panose="05000000000000000000" pitchFamily="2" charset="2"/>
              </a:rPr>
              <a:t>[5]</a:t>
            </a:r>
          </a:p>
          <a:p>
            <a:r>
              <a:rPr lang="zh-CN" altLang="en-US" dirty="0">
                <a:sym typeface="Wingdings" panose="05000000000000000000" pitchFamily="2" charset="2"/>
              </a:rPr>
              <a:t>分别计算这</a:t>
            </a:r>
            <a:r>
              <a:rPr lang="en-US" altLang="zh-CN" dirty="0">
                <a:sym typeface="Wingdings" panose="05000000000000000000" pitchFamily="2" charset="2"/>
              </a:rPr>
              <a:t>6</a:t>
            </a:r>
            <a:r>
              <a:rPr lang="zh-CN" altLang="en-US" dirty="0">
                <a:sym typeface="Wingdings" panose="05000000000000000000" pitchFamily="2" charset="2"/>
              </a:rPr>
              <a:t>条规则的置信度。</a:t>
            </a:r>
            <a:endParaRPr lang="en-US" altLang="zh-CN" dirty="0">
              <a:sym typeface="Wingdings" panose="05000000000000000000" pitchFamily="2" charset="2"/>
            </a:endParaRPr>
          </a:p>
          <a:p>
            <a:r>
              <a:rPr lang="zh-CN" altLang="en-US" dirty="0">
                <a:sym typeface="Wingdings" panose="05000000000000000000" pitchFamily="2" charset="2"/>
              </a:rPr>
              <a:t>满足最小置信度要求的，就是一条</a:t>
            </a:r>
            <a:r>
              <a:rPr lang="zh-CN" altLang="en-US" b="1" dirty="0">
                <a:solidFill>
                  <a:srgbClr val="FF0000"/>
                </a:solidFill>
                <a:sym typeface="Wingdings" panose="05000000000000000000" pitchFamily="2" charset="2"/>
              </a:rPr>
              <a:t>关联规则</a:t>
            </a:r>
            <a:r>
              <a:rPr lang="zh-CN" altLang="en-US" dirty="0">
                <a:sym typeface="Wingdings" panose="05000000000000000000" pitchFamily="2" charset="2"/>
              </a:rPr>
              <a:t>。</a:t>
            </a:r>
            <a:endParaRPr lang="en-US" altLang="zh-CN" dirty="0">
              <a:sym typeface="Wingdings" panose="05000000000000000000" pitchFamily="2" charset="2"/>
            </a:endParaRPr>
          </a:p>
        </p:txBody>
      </p:sp>
    </p:spTree>
    <p:extLst>
      <p:ext uri="{BB962C8B-B14F-4D97-AF65-F5344CB8AC3E}">
        <p14:creationId xmlns:p14="http://schemas.microsoft.com/office/powerpoint/2010/main" val="46468512"/>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030344" y="2152015"/>
            <a:ext cx="4358873" cy="707886"/>
          </a:xfrm>
          <a:prstGeom prst="rect">
            <a:avLst/>
          </a:prstGeom>
          <a:noFill/>
        </p:spPr>
        <p:txBody>
          <a:bodyPr wrap="square" rtlCol="0">
            <a:spAutoFit/>
          </a:bodyPr>
          <a:lstStyle/>
          <a:p>
            <a:r>
              <a:rPr lang="en-US" altLang="zh-CN" sz="4000" b="1" spc="300" dirty="0">
                <a:solidFill>
                  <a:schemeClr val="accent1"/>
                </a:solidFill>
                <a:latin typeface="Arial" panose="020B0604020202020204" pitchFamily="34" charset="0"/>
                <a:ea typeface="黑体" panose="02010609060101010101" charset="-122"/>
                <a:cs typeface="Arial" panose="020B0604020202020204" pitchFamily="34" charset="0"/>
              </a:rPr>
              <a:t>Python</a:t>
            </a:r>
            <a:r>
              <a:rPr lang="zh-CN" altLang="en-US" sz="4000" b="1" spc="300" dirty="0">
                <a:solidFill>
                  <a:schemeClr val="accent1"/>
                </a:solidFill>
                <a:latin typeface="黑体" panose="02010609060101010101" charset="-122"/>
                <a:ea typeface="黑体" panose="02010609060101010101" charset="-122"/>
              </a:rPr>
              <a:t>代码实现</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846659"/>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8-1】</a:t>
            </a:r>
            <a:r>
              <a:rPr lang="zh-CN" altLang="en-US" sz="2000" dirty="0"/>
              <a:t>逐步采用</a:t>
            </a:r>
            <a:r>
              <a:rPr lang="en-US" altLang="zh-CN" sz="2000" dirty="0"/>
              <a:t>Python</a:t>
            </a:r>
            <a:r>
              <a:rPr lang="zh-CN" altLang="en-US" sz="2000" dirty="0"/>
              <a:t>实现理财产品购买的关联规则挖掘算法。</a:t>
            </a:r>
            <a:endParaRPr lang="en-US" altLang="zh-CN" sz="2000" dirty="0"/>
          </a:p>
          <a:p>
            <a:pPr marL="342900" indent="-342900">
              <a:spcBef>
                <a:spcPts val="600"/>
              </a:spcBef>
              <a:buSzPct val="75000"/>
              <a:buFont typeface="Wingdings" panose="05000000000000000000" pitchFamily="2" charset="2"/>
              <a:buChar char="l"/>
            </a:pPr>
            <a:r>
              <a:rPr lang="zh-CN" altLang="en-US" sz="2000" dirty="0"/>
              <a:t>根据以上分析，针对表 </a:t>
            </a:r>
            <a:r>
              <a:rPr lang="en-US" altLang="zh-CN" sz="2000" dirty="0"/>
              <a:t>8-1</a:t>
            </a:r>
            <a:r>
              <a:rPr lang="zh-CN" altLang="en-US" sz="2000" dirty="0"/>
              <a:t>的理财产品购买例子，为了方便程序实现，我们将商品用数字来代替：</a:t>
            </a:r>
            <a:r>
              <a:rPr lang="en-US" altLang="zh-CN" sz="2000" dirty="0"/>
              <a:t>{1</a:t>
            </a:r>
            <a:r>
              <a:rPr lang="zh-CN" altLang="en-US" sz="2000" dirty="0"/>
              <a:t>：开</a:t>
            </a:r>
            <a:r>
              <a:rPr lang="en-US" altLang="zh-CN" sz="2000" dirty="0"/>
              <a:t>X</a:t>
            </a:r>
            <a:r>
              <a:rPr lang="zh-CN" altLang="en-US" sz="2000" dirty="0"/>
              <a:t>存、</a:t>
            </a:r>
            <a:r>
              <a:rPr lang="en-US" altLang="zh-CN" sz="2000" dirty="0"/>
              <a:t>2</a:t>
            </a:r>
            <a:r>
              <a:rPr lang="zh-CN" altLang="en-US" sz="2000" dirty="0"/>
              <a:t>：飞</a:t>
            </a:r>
            <a:r>
              <a:rPr lang="en-US" altLang="zh-CN" sz="2000" dirty="0"/>
              <a:t>X</a:t>
            </a:r>
            <a:r>
              <a:rPr lang="zh-CN" altLang="en-US" sz="2000" dirty="0"/>
              <a:t>宝、</a:t>
            </a:r>
            <a:r>
              <a:rPr lang="en-US" altLang="zh-CN" sz="2000" dirty="0"/>
              <a:t>3</a:t>
            </a:r>
            <a:r>
              <a:rPr lang="zh-CN" altLang="en-US" sz="2000" dirty="0"/>
              <a:t>：新</a:t>
            </a:r>
            <a:r>
              <a:rPr lang="en-US" altLang="zh-CN" sz="2000" dirty="0"/>
              <a:t>X</a:t>
            </a:r>
            <a:r>
              <a:rPr lang="zh-CN" altLang="en-US" sz="2000" dirty="0"/>
              <a:t>利、</a:t>
            </a:r>
            <a:r>
              <a:rPr lang="en-US" altLang="zh-CN" sz="2000" dirty="0"/>
              <a:t>4</a:t>
            </a:r>
            <a:r>
              <a:rPr lang="zh-CN" altLang="en-US" sz="2000" dirty="0"/>
              <a:t>：友</a:t>
            </a:r>
            <a:r>
              <a:rPr lang="en-US" altLang="zh-CN" sz="2000" dirty="0"/>
              <a:t>X</a:t>
            </a:r>
            <a:r>
              <a:rPr lang="zh-CN" altLang="en-US" sz="2000" dirty="0"/>
              <a:t>盈、</a:t>
            </a:r>
            <a:r>
              <a:rPr lang="en-US" altLang="zh-CN" sz="2000" dirty="0"/>
              <a:t>5</a:t>
            </a:r>
            <a:r>
              <a:rPr lang="zh-CN" altLang="en-US" sz="2000" dirty="0"/>
              <a:t>：安</a:t>
            </a:r>
            <a:r>
              <a:rPr lang="en-US" altLang="zh-CN" sz="2000" dirty="0"/>
              <a:t>X</a:t>
            </a:r>
            <a:r>
              <a:rPr lang="zh-CN" altLang="en-US" sz="2000" dirty="0"/>
              <a:t>盈</a:t>
            </a:r>
            <a:r>
              <a:rPr lang="en-US" altLang="zh-CN" sz="2000" dirty="0"/>
              <a:t>}</a:t>
            </a:r>
            <a:r>
              <a:rPr lang="zh-CN" altLang="en-US" sz="2000" dirty="0"/>
              <a:t>。</a:t>
            </a:r>
          </a:p>
          <a:p>
            <a:pPr marL="342900" indent="-342900">
              <a:spcBef>
                <a:spcPts val="600"/>
              </a:spcBef>
              <a:buSzPct val="75000"/>
              <a:buFont typeface="Wingdings" panose="05000000000000000000" pitchFamily="2" charset="2"/>
              <a:buChar char="l"/>
            </a:pPr>
            <a:endParaRPr lang="zh-CN" altLang="en-US" sz="2400" dirty="0"/>
          </a:p>
        </p:txBody>
      </p:sp>
      <p:pic>
        <p:nvPicPr>
          <p:cNvPr id="4" name="图片 3">
            <a:extLst>
              <a:ext uri="{FF2B5EF4-FFF2-40B4-BE49-F238E27FC236}">
                <a16:creationId xmlns:a16="http://schemas.microsoft.com/office/drawing/2014/main" id="{D65BFBBF-DAF2-4682-9663-7284D0A80586}"/>
              </a:ext>
            </a:extLst>
          </p:cNvPr>
          <p:cNvPicPr>
            <a:picLocks noChangeAspect="1"/>
          </p:cNvPicPr>
          <p:nvPr/>
        </p:nvPicPr>
        <p:blipFill>
          <a:blip r:embed="rId3"/>
          <a:stretch>
            <a:fillRect/>
          </a:stretch>
        </p:blipFill>
        <p:spPr>
          <a:xfrm>
            <a:off x="684362" y="2428528"/>
            <a:ext cx="7849444" cy="2135693"/>
          </a:xfrm>
          <a:prstGeom prst="rect">
            <a:avLst/>
          </a:prstGeom>
        </p:spPr>
      </p:pic>
    </p:spTree>
    <p:extLst>
      <p:ext uri="{BB962C8B-B14F-4D97-AF65-F5344CB8AC3E}">
        <p14:creationId xmlns:p14="http://schemas.microsoft.com/office/powerpoint/2010/main" val="3400917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E1ACDE-31CE-4066-ADAB-9B9A0B595FF0}"/>
              </a:ext>
            </a:extLst>
          </p:cNvPr>
          <p:cNvPicPr>
            <a:picLocks noChangeAspect="1"/>
          </p:cNvPicPr>
          <p:nvPr/>
        </p:nvPicPr>
        <p:blipFill>
          <a:blip r:embed="rId2"/>
          <a:stretch>
            <a:fillRect/>
          </a:stretch>
        </p:blipFill>
        <p:spPr>
          <a:xfrm>
            <a:off x="0" y="245680"/>
            <a:ext cx="9145588" cy="4653728"/>
          </a:xfrm>
          <a:prstGeom prst="rect">
            <a:avLst/>
          </a:prstGeom>
        </p:spPr>
      </p:pic>
      <p:sp>
        <p:nvSpPr>
          <p:cNvPr id="4" name="矩形 3">
            <a:extLst>
              <a:ext uri="{FF2B5EF4-FFF2-40B4-BE49-F238E27FC236}">
                <a16:creationId xmlns:a16="http://schemas.microsoft.com/office/drawing/2014/main" id="{736E06F8-9EDF-4CB7-8A42-85642167C7E1}"/>
              </a:ext>
            </a:extLst>
          </p:cNvPr>
          <p:cNvSpPr/>
          <p:nvPr/>
        </p:nvSpPr>
        <p:spPr>
          <a:xfrm>
            <a:off x="6949058" y="52264"/>
            <a:ext cx="1988852" cy="3108543"/>
          </a:xfrm>
          <a:prstGeom prst="rect">
            <a:avLst/>
          </a:prstGeom>
          <a:solidFill>
            <a:schemeClr val="accent2"/>
          </a:solidFill>
        </p:spPr>
        <p:txBody>
          <a:bodyPr wrap="square">
            <a:spAutoFit/>
          </a:bodyPr>
          <a:lstStyle/>
          <a:p>
            <a:r>
              <a:rPr lang="zh-CN" altLang="en-US" sz="1400" dirty="0"/>
              <a:t>设计了</a:t>
            </a:r>
            <a:r>
              <a:rPr lang="en-US" altLang="zh-CN" sz="1400" dirty="0"/>
              <a:t>createC1</a:t>
            </a:r>
            <a:r>
              <a:rPr lang="zh-CN" altLang="en-US" sz="1400" dirty="0"/>
              <a:t>函数。该函数接收事务集数据，从中提取出所有的单项，返回的结果是这些单项构成的集合。对于</a:t>
            </a:r>
            <a:r>
              <a:rPr lang="en-US" altLang="zh-CN" sz="1400" dirty="0"/>
              <a:t>Python</a:t>
            </a:r>
            <a:r>
              <a:rPr lang="zh-CN" altLang="en-US" sz="1400" dirty="0"/>
              <a:t>来说，</a:t>
            </a:r>
            <a:r>
              <a:rPr lang="en-US" altLang="zh-CN" sz="1400" dirty="0"/>
              <a:t>list</a:t>
            </a:r>
            <a:r>
              <a:rPr lang="zh-CN" altLang="en-US" sz="1400" dirty="0"/>
              <a:t>列表是一个可变集合，为了对这些单项列表进行进一步的组合和查询操作，需要将它转变为一个冻结（不可变）集合，因此，在函数的末尾进行了映射和转换：</a:t>
            </a:r>
            <a:r>
              <a:rPr lang="en-US" altLang="zh-CN" sz="1400" dirty="0"/>
              <a:t>list(map(</a:t>
            </a:r>
            <a:r>
              <a:rPr lang="en-US" altLang="zh-CN" sz="1400" dirty="0" err="1"/>
              <a:t>frozenset</a:t>
            </a:r>
            <a:r>
              <a:rPr lang="en-US" altLang="zh-CN" sz="1400" dirty="0"/>
              <a:t>, C))</a:t>
            </a:r>
            <a:r>
              <a:rPr lang="zh-CN" altLang="en-US" sz="1400" dirty="0"/>
              <a:t>。</a:t>
            </a:r>
          </a:p>
        </p:txBody>
      </p:sp>
      <p:sp>
        <p:nvSpPr>
          <p:cNvPr id="5" name="矩形 4">
            <a:extLst>
              <a:ext uri="{FF2B5EF4-FFF2-40B4-BE49-F238E27FC236}">
                <a16:creationId xmlns:a16="http://schemas.microsoft.com/office/drawing/2014/main" id="{D49ACFFE-26CF-4F8F-9A5B-AD67323A4184}"/>
              </a:ext>
            </a:extLst>
          </p:cNvPr>
          <p:cNvSpPr/>
          <p:nvPr/>
        </p:nvSpPr>
        <p:spPr>
          <a:xfrm>
            <a:off x="6942515" y="3290134"/>
            <a:ext cx="1988852" cy="1169551"/>
          </a:xfrm>
          <a:prstGeom prst="rect">
            <a:avLst/>
          </a:prstGeom>
          <a:solidFill>
            <a:schemeClr val="accent2"/>
          </a:solidFill>
        </p:spPr>
        <p:txBody>
          <a:bodyPr wrap="square">
            <a:spAutoFit/>
          </a:bodyPr>
          <a:lstStyle/>
          <a:p>
            <a:r>
              <a:rPr lang="zh-CN" altLang="en-US" sz="1400" dirty="0"/>
              <a:t>第</a:t>
            </a:r>
            <a:r>
              <a:rPr lang="en-US" altLang="zh-CN" sz="1400" dirty="0"/>
              <a:t>14-15</a:t>
            </a:r>
            <a:r>
              <a:rPr lang="zh-CN" altLang="en-US" sz="1400" dirty="0"/>
              <a:t>行加入输出语句，输出的是从事务集中取出的单项集列表，其中每一个元素都是冻结的</a:t>
            </a:r>
            <a:r>
              <a:rPr lang="en-US" altLang="zh-CN" sz="1400" dirty="0"/>
              <a:t>set</a:t>
            </a:r>
            <a:r>
              <a:rPr lang="zh-CN" altLang="en-US" sz="1400" dirty="0"/>
              <a:t>集合。</a:t>
            </a:r>
          </a:p>
        </p:txBody>
      </p:sp>
    </p:spTree>
    <p:extLst>
      <p:ext uri="{BB962C8B-B14F-4D97-AF65-F5344CB8AC3E}">
        <p14:creationId xmlns:p14="http://schemas.microsoft.com/office/powerpoint/2010/main" val="3838943181"/>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CFE7919-F28E-4E59-B832-66FF2C8BABA9}"/>
              </a:ext>
            </a:extLst>
          </p:cNvPr>
          <p:cNvPicPr>
            <a:picLocks noChangeAspect="1"/>
          </p:cNvPicPr>
          <p:nvPr/>
        </p:nvPicPr>
        <p:blipFill>
          <a:blip r:embed="rId2"/>
          <a:stretch>
            <a:fillRect/>
          </a:stretch>
        </p:blipFill>
        <p:spPr>
          <a:xfrm>
            <a:off x="189941" y="0"/>
            <a:ext cx="8765705" cy="5145088"/>
          </a:xfrm>
          <a:prstGeom prst="rect">
            <a:avLst/>
          </a:prstGeom>
        </p:spPr>
      </p:pic>
    </p:spTree>
    <p:extLst>
      <p:ext uri="{BB962C8B-B14F-4D97-AF65-F5344CB8AC3E}">
        <p14:creationId xmlns:p14="http://schemas.microsoft.com/office/powerpoint/2010/main" val="995809451"/>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9102E85-73E0-4DAD-95ED-E59DCE7E79AD}"/>
              </a:ext>
            </a:extLst>
          </p:cNvPr>
          <p:cNvPicPr>
            <a:picLocks noChangeAspect="1"/>
          </p:cNvPicPr>
          <p:nvPr/>
        </p:nvPicPr>
        <p:blipFill>
          <a:blip r:embed="rId2"/>
          <a:stretch>
            <a:fillRect/>
          </a:stretch>
        </p:blipFill>
        <p:spPr>
          <a:xfrm>
            <a:off x="34438" y="0"/>
            <a:ext cx="9076712" cy="5145088"/>
          </a:xfrm>
          <a:prstGeom prst="rect">
            <a:avLst/>
          </a:prstGeom>
        </p:spPr>
      </p:pic>
      <p:sp>
        <p:nvSpPr>
          <p:cNvPr id="4" name="矩形 3">
            <a:extLst>
              <a:ext uri="{FF2B5EF4-FFF2-40B4-BE49-F238E27FC236}">
                <a16:creationId xmlns:a16="http://schemas.microsoft.com/office/drawing/2014/main" id="{768E48C1-23A7-4EF6-8FD6-905148E84FA7}"/>
              </a:ext>
            </a:extLst>
          </p:cNvPr>
          <p:cNvSpPr/>
          <p:nvPr/>
        </p:nvSpPr>
        <p:spPr>
          <a:xfrm>
            <a:off x="5580906" y="844352"/>
            <a:ext cx="1988852" cy="2677656"/>
          </a:xfrm>
          <a:prstGeom prst="rect">
            <a:avLst/>
          </a:prstGeom>
          <a:solidFill>
            <a:schemeClr val="accent2"/>
          </a:solidFill>
        </p:spPr>
        <p:txBody>
          <a:bodyPr wrap="square">
            <a:spAutoFit/>
          </a:bodyPr>
          <a:lstStyle/>
          <a:p>
            <a:r>
              <a:rPr lang="zh-CN" altLang="en-US" sz="1400" dirty="0"/>
              <a:t>这里设计了</a:t>
            </a:r>
            <a:r>
              <a:rPr lang="en-US" altLang="zh-CN" sz="1400" dirty="0" err="1"/>
              <a:t>aprioriGen</a:t>
            </a:r>
            <a:r>
              <a:rPr lang="zh-CN" altLang="en-US" sz="1400" dirty="0"/>
              <a:t>函数，它用于从</a:t>
            </a:r>
            <a:r>
              <a:rPr lang="en-US" altLang="zh-CN" sz="1400" dirty="0"/>
              <a:t>k-1</a:t>
            </a:r>
            <a:r>
              <a:rPr lang="zh-CN" altLang="en-US" sz="1400" dirty="0"/>
              <a:t>项集中生成候选</a:t>
            </a:r>
            <a:r>
              <a:rPr lang="en-US" altLang="zh-CN" sz="1400" dirty="0"/>
              <a:t>k</a:t>
            </a:r>
            <a:r>
              <a:rPr lang="zh-CN" altLang="en-US" sz="1400" dirty="0"/>
              <a:t>项集。</a:t>
            </a:r>
          </a:p>
          <a:p>
            <a:r>
              <a:rPr lang="en-US" altLang="zh-CN" sz="1400" dirty="0"/>
              <a:t>20-21</a:t>
            </a:r>
            <a:r>
              <a:rPr lang="zh-CN" altLang="en-US" sz="1400" dirty="0"/>
              <a:t>行调用该函数，以</a:t>
            </a:r>
            <a:r>
              <a:rPr lang="en-US" altLang="zh-CN" sz="1400" dirty="0"/>
              <a:t>In[2]:</a:t>
            </a:r>
            <a:r>
              <a:rPr lang="zh-CN" altLang="en-US" sz="1400" dirty="0"/>
              <a:t>中生成的单项集</a:t>
            </a:r>
            <a:r>
              <a:rPr lang="en-US" altLang="zh-CN" sz="1400" dirty="0"/>
              <a:t>C1</a:t>
            </a:r>
            <a:r>
              <a:rPr lang="zh-CN" altLang="en-US" sz="1400" dirty="0"/>
              <a:t>为基础，生成并输出候选</a:t>
            </a:r>
            <a:r>
              <a:rPr lang="en-US" altLang="zh-CN" sz="1400" dirty="0"/>
              <a:t>2-</a:t>
            </a:r>
            <a:r>
              <a:rPr lang="zh-CN" altLang="en-US" sz="1400" dirty="0"/>
              <a:t>项集。通过该表传入的参数</a:t>
            </a:r>
            <a:r>
              <a:rPr lang="en-US" altLang="zh-CN" sz="1400" dirty="0" err="1"/>
              <a:t>Ck</a:t>
            </a:r>
            <a:r>
              <a:rPr lang="zh-CN" altLang="en-US" sz="1400" dirty="0"/>
              <a:t>和</a:t>
            </a:r>
            <a:r>
              <a:rPr lang="en-US" altLang="zh-CN" sz="1400" dirty="0"/>
              <a:t>k</a:t>
            </a:r>
            <a:r>
              <a:rPr lang="zh-CN" altLang="en-US" sz="1400" dirty="0"/>
              <a:t>，可以依次在</a:t>
            </a:r>
            <a:r>
              <a:rPr lang="en-US" altLang="zh-CN" sz="1400" dirty="0"/>
              <a:t>1-</a:t>
            </a:r>
            <a:r>
              <a:rPr lang="zh-CN" altLang="en-US" sz="1400" dirty="0"/>
              <a:t>项集基础上生成候选</a:t>
            </a:r>
            <a:r>
              <a:rPr lang="en-US" altLang="zh-CN" sz="1400" dirty="0"/>
              <a:t>2-</a:t>
            </a:r>
            <a:r>
              <a:rPr lang="zh-CN" altLang="en-US" sz="1400" dirty="0"/>
              <a:t>项集，在</a:t>
            </a:r>
            <a:r>
              <a:rPr lang="en-US" altLang="zh-CN" sz="1400" dirty="0"/>
              <a:t>2-</a:t>
            </a:r>
            <a:r>
              <a:rPr lang="zh-CN" altLang="en-US" sz="1400" dirty="0"/>
              <a:t>项集基础上生成候选</a:t>
            </a:r>
            <a:r>
              <a:rPr lang="en-US" altLang="zh-CN" sz="1400" dirty="0"/>
              <a:t>3-</a:t>
            </a:r>
            <a:r>
              <a:rPr lang="zh-CN" altLang="en-US" sz="1400" dirty="0"/>
              <a:t>项集，</a:t>
            </a:r>
            <a:r>
              <a:rPr lang="en-US" altLang="zh-CN" sz="1400" dirty="0"/>
              <a:t>……</a:t>
            </a:r>
            <a:endParaRPr lang="zh-CN" altLang="en-US" sz="1400" dirty="0"/>
          </a:p>
        </p:txBody>
      </p:sp>
    </p:spTree>
    <p:extLst>
      <p:ext uri="{BB962C8B-B14F-4D97-AF65-F5344CB8AC3E}">
        <p14:creationId xmlns:p14="http://schemas.microsoft.com/office/powerpoint/2010/main" val="2722310561"/>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EDBAF5A-9FEB-4263-B1DC-C5D2DF5AF873}"/>
              </a:ext>
            </a:extLst>
          </p:cNvPr>
          <p:cNvPicPr>
            <a:picLocks noChangeAspect="1"/>
          </p:cNvPicPr>
          <p:nvPr/>
        </p:nvPicPr>
        <p:blipFill>
          <a:blip r:embed="rId2"/>
          <a:stretch>
            <a:fillRect/>
          </a:stretch>
        </p:blipFill>
        <p:spPr>
          <a:xfrm>
            <a:off x="382297" y="0"/>
            <a:ext cx="8380993" cy="5145088"/>
          </a:xfrm>
          <a:prstGeom prst="rect">
            <a:avLst/>
          </a:prstGeom>
        </p:spPr>
      </p:pic>
      <p:sp>
        <p:nvSpPr>
          <p:cNvPr id="4" name="矩形 3">
            <a:extLst>
              <a:ext uri="{FF2B5EF4-FFF2-40B4-BE49-F238E27FC236}">
                <a16:creationId xmlns:a16="http://schemas.microsoft.com/office/drawing/2014/main" id="{53D528B1-CE78-4683-B159-32A76E285AFF}"/>
              </a:ext>
            </a:extLst>
          </p:cNvPr>
          <p:cNvSpPr/>
          <p:nvPr/>
        </p:nvSpPr>
        <p:spPr>
          <a:xfrm>
            <a:off x="6156970" y="484312"/>
            <a:ext cx="2465792" cy="3231654"/>
          </a:xfrm>
          <a:prstGeom prst="rect">
            <a:avLst/>
          </a:prstGeom>
          <a:solidFill>
            <a:schemeClr val="accent2"/>
          </a:solidFill>
        </p:spPr>
        <p:txBody>
          <a:bodyPr wrap="square">
            <a:spAutoFit/>
          </a:bodyPr>
          <a:lstStyle/>
          <a:p>
            <a:r>
              <a:rPr lang="zh-CN" altLang="en-US" sz="1200" dirty="0"/>
              <a:t>第</a:t>
            </a:r>
            <a:r>
              <a:rPr lang="en-US" altLang="zh-CN" sz="1200" dirty="0"/>
              <a:t>13</a:t>
            </a:r>
            <a:r>
              <a:rPr lang="zh-CN" altLang="en-US" sz="1200" dirty="0"/>
              <a:t>行检查当前频繁</a:t>
            </a:r>
            <a:r>
              <a:rPr lang="en-US" altLang="zh-CN" sz="1200" dirty="0"/>
              <a:t>k-1</a:t>
            </a:r>
            <a:r>
              <a:rPr lang="zh-CN" altLang="en-US" sz="1200" dirty="0"/>
              <a:t>项集非空时，循环执行以下语句。</a:t>
            </a:r>
            <a:endParaRPr lang="en-US" altLang="zh-CN" sz="1200" dirty="0"/>
          </a:p>
          <a:p>
            <a:endParaRPr lang="en-US" altLang="zh-CN" sz="1200" dirty="0"/>
          </a:p>
          <a:p>
            <a:r>
              <a:rPr lang="zh-CN" altLang="en-US" sz="1200" dirty="0"/>
              <a:t>第</a:t>
            </a:r>
            <a:r>
              <a:rPr lang="en-US" altLang="zh-CN" sz="1200" dirty="0"/>
              <a:t>14</a:t>
            </a:r>
            <a:r>
              <a:rPr lang="zh-CN" altLang="en-US" sz="1200" dirty="0"/>
              <a:t>行通过</a:t>
            </a:r>
            <a:r>
              <a:rPr lang="en-US" altLang="zh-CN" sz="1200" dirty="0"/>
              <a:t>k-1</a:t>
            </a:r>
            <a:r>
              <a:rPr lang="zh-CN" altLang="en-US" sz="1200" dirty="0"/>
              <a:t>项集生成候选</a:t>
            </a:r>
            <a:r>
              <a:rPr lang="en-US" altLang="zh-CN" sz="1200" dirty="0"/>
              <a:t>k-</a:t>
            </a:r>
            <a:r>
              <a:rPr lang="zh-CN" altLang="en-US" sz="1200" dirty="0"/>
              <a:t>项集；第</a:t>
            </a:r>
            <a:r>
              <a:rPr lang="en-US" altLang="zh-CN" sz="1200" dirty="0"/>
              <a:t>15</a:t>
            </a:r>
            <a:r>
              <a:rPr lang="zh-CN" altLang="en-US" sz="1200" dirty="0"/>
              <a:t>行检查生成的候选</a:t>
            </a:r>
            <a:r>
              <a:rPr lang="en-US" altLang="zh-CN" sz="1200" dirty="0"/>
              <a:t>k-</a:t>
            </a:r>
            <a:r>
              <a:rPr lang="zh-CN" altLang="en-US" sz="1200" dirty="0"/>
              <a:t>项集是否满足最小支持度要求；</a:t>
            </a:r>
            <a:endParaRPr lang="en-US" altLang="zh-CN" sz="1200" dirty="0"/>
          </a:p>
          <a:p>
            <a:endParaRPr lang="en-US" altLang="zh-CN" sz="1200" dirty="0"/>
          </a:p>
          <a:p>
            <a:r>
              <a:rPr lang="zh-CN" altLang="en-US" sz="1200" dirty="0"/>
              <a:t>第</a:t>
            </a:r>
            <a:r>
              <a:rPr lang="en-US" altLang="zh-CN" sz="1200" dirty="0"/>
              <a:t>17</a:t>
            </a:r>
            <a:r>
              <a:rPr lang="zh-CN" altLang="en-US" sz="1200" dirty="0"/>
              <a:t>行记录满足最小支持度的</a:t>
            </a:r>
            <a:r>
              <a:rPr lang="en-US" altLang="zh-CN" sz="1200" dirty="0"/>
              <a:t>k-</a:t>
            </a:r>
            <a:r>
              <a:rPr lang="zh-CN" altLang="en-US" sz="1200" dirty="0"/>
              <a:t>项集（候选</a:t>
            </a:r>
            <a:r>
              <a:rPr lang="en-US" altLang="zh-CN" sz="1200" dirty="0"/>
              <a:t>k-</a:t>
            </a:r>
            <a:r>
              <a:rPr lang="zh-CN" altLang="en-US" sz="1200" dirty="0"/>
              <a:t>项集由第</a:t>
            </a:r>
            <a:r>
              <a:rPr lang="en-US" altLang="zh-CN" sz="1200" dirty="0"/>
              <a:t>15</a:t>
            </a:r>
            <a:r>
              <a:rPr lang="zh-CN" altLang="en-US" sz="1200" dirty="0"/>
              <a:t>行筛选而来）的支持度数据；</a:t>
            </a:r>
            <a:endParaRPr lang="en-US" altLang="zh-CN" sz="1200" dirty="0"/>
          </a:p>
          <a:p>
            <a:endParaRPr lang="en-US" altLang="zh-CN" sz="1200" dirty="0"/>
          </a:p>
          <a:p>
            <a:r>
              <a:rPr lang="zh-CN" altLang="en-US" sz="1200" dirty="0"/>
              <a:t>第</a:t>
            </a:r>
            <a:r>
              <a:rPr lang="en-US" altLang="zh-CN" sz="1200" dirty="0"/>
              <a:t>19</a:t>
            </a:r>
            <a:r>
              <a:rPr lang="zh-CN" altLang="en-US" sz="1200" dirty="0"/>
              <a:t>行将</a:t>
            </a:r>
            <a:r>
              <a:rPr lang="en-US" altLang="zh-CN" sz="1200" dirty="0"/>
              <a:t>k</a:t>
            </a:r>
            <a:r>
              <a:rPr lang="zh-CN" altLang="en-US" sz="1200" dirty="0"/>
              <a:t>项集添加到频繁项集中；第</a:t>
            </a:r>
            <a:r>
              <a:rPr lang="en-US" altLang="zh-CN" sz="1200" dirty="0"/>
              <a:t>21</a:t>
            </a:r>
            <a:r>
              <a:rPr lang="zh-CN" altLang="en-US" sz="1200" dirty="0"/>
              <a:t>行</a:t>
            </a:r>
            <a:r>
              <a:rPr lang="en-US" altLang="zh-CN" sz="1200" dirty="0"/>
              <a:t>k</a:t>
            </a:r>
            <a:r>
              <a:rPr lang="zh-CN" altLang="en-US" sz="1200" dirty="0"/>
              <a:t>自增</a:t>
            </a:r>
            <a:r>
              <a:rPr lang="en-US" altLang="zh-CN" sz="1200" dirty="0"/>
              <a:t>1</a:t>
            </a:r>
            <a:r>
              <a:rPr lang="zh-CN" altLang="en-US" sz="1200" dirty="0"/>
              <a:t>。</a:t>
            </a:r>
            <a:endParaRPr lang="en-US" altLang="zh-CN" sz="1200" dirty="0"/>
          </a:p>
          <a:p>
            <a:endParaRPr lang="zh-CN" altLang="en-US" sz="1200" dirty="0"/>
          </a:p>
          <a:p>
            <a:r>
              <a:rPr lang="en-US" altLang="zh-CN" sz="1200" dirty="0"/>
              <a:t>25-27</a:t>
            </a:r>
            <a:r>
              <a:rPr lang="zh-CN" altLang="en-US" sz="1200" dirty="0"/>
              <a:t>行输出了所有满足最小支持度</a:t>
            </a:r>
            <a:r>
              <a:rPr lang="en-US" altLang="zh-CN" sz="1200" dirty="0"/>
              <a:t>0.22</a:t>
            </a:r>
            <a:r>
              <a:rPr lang="zh-CN" altLang="en-US" sz="1200" dirty="0"/>
              <a:t>要求的频繁项集列表</a:t>
            </a:r>
            <a:r>
              <a:rPr lang="en-US" altLang="zh-CN" sz="1200" dirty="0"/>
              <a:t>L1</a:t>
            </a:r>
            <a:r>
              <a:rPr lang="zh-CN" altLang="en-US" sz="1200" dirty="0"/>
              <a:t>和所有项集的支持度数据字典</a:t>
            </a:r>
            <a:r>
              <a:rPr lang="en-US" altLang="zh-CN" sz="1200" dirty="0"/>
              <a:t>suD2</a:t>
            </a:r>
            <a:r>
              <a:rPr lang="zh-CN" altLang="en-US" sz="1200" dirty="0"/>
              <a:t>。</a:t>
            </a:r>
          </a:p>
        </p:txBody>
      </p:sp>
    </p:spTree>
    <p:extLst>
      <p:ext uri="{BB962C8B-B14F-4D97-AF65-F5344CB8AC3E}">
        <p14:creationId xmlns:p14="http://schemas.microsoft.com/office/powerpoint/2010/main" val="4082441343"/>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20725" y="1075055"/>
            <a:ext cx="8002270" cy="2245102"/>
          </a:xfrm>
          <a:prstGeom prst="rect">
            <a:avLst/>
          </a:prstGeom>
          <a:noFill/>
        </p:spPr>
        <p:txBody>
          <a:bodyPr wrap="square" rtlCol="0" anchor="t">
            <a:spAutoFit/>
          </a:bodyPr>
          <a:lstStyle/>
          <a:p>
            <a:pPr marL="457200" lvl="0" indent="-457200">
              <a:lnSpc>
                <a:spcPct val="150000"/>
              </a:lnSpc>
              <a:buFont typeface="+mj-lt"/>
              <a:buAutoNum type="arabicPeriod"/>
            </a:pPr>
            <a:r>
              <a:rPr lang="zh-CN" altLang="en-US" sz="2400" dirty="0"/>
              <a:t>了解关联规则算法的研究对象、意义和应用场景。</a:t>
            </a:r>
          </a:p>
          <a:p>
            <a:pPr marL="457200" lvl="0" indent="-457200">
              <a:lnSpc>
                <a:spcPct val="150000"/>
              </a:lnSpc>
              <a:buFont typeface="+mj-lt"/>
              <a:buAutoNum type="arabicPeriod"/>
            </a:pPr>
            <a:r>
              <a:rPr lang="zh-CN" altLang="en-US" sz="2400" dirty="0"/>
              <a:t>掌握支持度与置信度的概念及计算方法。</a:t>
            </a:r>
          </a:p>
          <a:p>
            <a:pPr marL="457200" lvl="0" indent="-457200">
              <a:lnSpc>
                <a:spcPct val="150000"/>
              </a:lnSpc>
              <a:buFont typeface="+mj-lt"/>
              <a:buAutoNum type="arabicPeriod"/>
            </a:pPr>
            <a:r>
              <a:rPr lang="zh-CN" altLang="en-US" sz="2400" dirty="0"/>
              <a:t>掌握关联规则算法的项目空间集裁剪方法。</a:t>
            </a:r>
          </a:p>
          <a:p>
            <a:pPr marL="457200" lvl="0" indent="-457200">
              <a:lnSpc>
                <a:spcPct val="150000"/>
              </a:lnSpc>
              <a:buFont typeface="+mj-lt"/>
              <a:buAutoNum type="arabicPeriod"/>
            </a:pPr>
            <a:r>
              <a:rPr lang="zh-CN" altLang="en-US" sz="2400" dirty="0"/>
              <a:t>掌握</a:t>
            </a:r>
            <a:r>
              <a:rPr lang="en-US" altLang="zh-CN" sz="2400" dirty="0" err="1"/>
              <a:t>Apriori</a:t>
            </a:r>
            <a:r>
              <a:rPr lang="zh-CN" altLang="en-US" sz="2400" dirty="0"/>
              <a:t>算法的原理和实现方法。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00E0540-4CCA-40EF-BF46-E92F39E1B795}"/>
              </a:ext>
            </a:extLst>
          </p:cNvPr>
          <p:cNvPicPr>
            <a:picLocks noChangeAspect="1"/>
          </p:cNvPicPr>
          <p:nvPr/>
        </p:nvPicPr>
        <p:blipFill>
          <a:blip r:embed="rId2"/>
          <a:stretch>
            <a:fillRect/>
          </a:stretch>
        </p:blipFill>
        <p:spPr>
          <a:xfrm>
            <a:off x="614604" y="695857"/>
            <a:ext cx="7916380" cy="3753374"/>
          </a:xfrm>
          <a:prstGeom prst="rect">
            <a:avLst/>
          </a:prstGeom>
        </p:spPr>
      </p:pic>
    </p:spTree>
    <p:extLst>
      <p:ext uri="{BB962C8B-B14F-4D97-AF65-F5344CB8AC3E}">
        <p14:creationId xmlns:p14="http://schemas.microsoft.com/office/powerpoint/2010/main" val="3179159695"/>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087AD8-C93F-4A00-ACE7-90A8C32C6E42}"/>
              </a:ext>
            </a:extLst>
          </p:cNvPr>
          <p:cNvPicPr>
            <a:picLocks noChangeAspect="1"/>
          </p:cNvPicPr>
          <p:nvPr/>
        </p:nvPicPr>
        <p:blipFill>
          <a:blip r:embed="rId2"/>
          <a:stretch>
            <a:fillRect/>
          </a:stretch>
        </p:blipFill>
        <p:spPr>
          <a:xfrm>
            <a:off x="108298" y="0"/>
            <a:ext cx="5756319" cy="5145088"/>
          </a:xfrm>
          <a:prstGeom prst="rect">
            <a:avLst/>
          </a:prstGeom>
        </p:spPr>
      </p:pic>
      <p:pic>
        <p:nvPicPr>
          <p:cNvPr id="5" name="图片 4">
            <a:extLst>
              <a:ext uri="{FF2B5EF4-FFF2-40B4-BE49-F238E27FC236}">
                <a16:creationId xmlns:a16="http://schemas.microsoft.com/office/drawing/2014/main" id="{69D62665-ECC2-4B78-8CCF-E28C57F853F8}"/>
              </a:ext>
            </a:extLst>
          </p:cNvPr>
          <p:cNvPicPr>
            <a:picLocks noChangeAspect="1"/>
          </p:cNvPicPr>
          <p:nvPr/>
        </p:nvPicPr>
        <p:blipFill>
          <a:blip r:embed="rId3"/>
          <a:stretch>
            <a:fillRect/>
          </a:stretch>
        </p:blipFill>
        <p:spPr>
          <a:xfrm>
            <a:off x="5004842" y="1060376"/>
            <a:ext cx="3852843" cy="2663694"/>
          </a:xfrm>
          <a:prstGeom prst="rect">
            <a:avLst/>
          </a:prstGeom>
        </p:spPr>
      </p:pic>
    </p:spTree>
    <p:extLst>
      <p:ext uri="{BB962C8B-B14F-4D97-AF65-F5344CB8AC3E}">
        <p14:creationId xmlns:p14="http://schemas.microsoft.com/office/powerpoint/2010/main" val="1542504531"/>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2D4D3C-1689-4B19-9278-6A073330B4EA}"/>
              </a:ext>
            </a:extLst>
          </p:cNvPr>
          <p:cNvPicPr>
            <a:picLocks noChangeAspect="1"/>
          </p:cNvPicPr>
          <p:nvPr/>
        </p:nvPicPr>
        <p:blipFill>
          <a:blip r:embed="rId2"/>
          <a:stretch>
            <a:fillRect/>
          </a:stretch>
        </p:blipFill>
        <p:spPr>
          <a:xfrm>
            <a:off x="392410" y="0"/>
            <a:ext cx="8360768" cy="5145088"/>
          </a:xfrm>
          <a:prstGeom prst="rect">
            <a:avLst/>
          </a:prstGeom>
        </p:spPr>
      </p:pic>
    </p:spTree>
    <p:extLst>
      <p:ext uri="{BB962C8B-B14F-4D97-AF65-F5344CB8AC3E}">
        <p14:creationId xmlns:p14="http://schemas.microsoft.com/office/powerpoint/2010/main" val="499642427"/>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9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528060" y="2152015"/>
            <a:ext cx="468884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案例</a:t>
            </a:r>
            <a:r>
              <a:rPr lang="en-US" altLang="zh-CN" sz="4000" b="1" spc="300" dirty="0">
                <a:solidFill>
                  <a:schemeClr val="accent1"/>
                </a:solidFill>
                <a:latin typeface="黑体" panose="02010609060101010101" charset="-122"/>
                <a:ea typeface="黑体" panose="02010609060101010101" charset="-122"/>
              </a:rPr>
              <a:t>:</a:t>
            </a:r>
            <a:r>
              <a:rPr lang="zh-CN" altLang="en-US" sz="4000" b="1" spc="300" dirty="0">
                <a:solidFill>
                  <a:schemeClr val="accent1"/>
                </a:solidFill>
                <a:latin typeface="黑体" panose="02010609060101010101" charset="-122"/>
                <a:ea typeface="黑体" panose="02010609060101010101" charset="-122"/>
              </a:rPr>
              <a:t>信用卡推荐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092607"/>
          </a:xfrm>
          <a:prstGeom prst="rect">
            <a:avLst/>
          </a:prstGeom>
          <a:noFill/>
        </p:spPr>
        <p:txBody>
          <a:bodyPr wrap="square" rtlCol="0" anchor="t">
            <a:spAutoFit/>
          </a:bodyPr>
          <a:lstStyle/>
          <a:p>
            <a:pPr lvl="0">
              <a:spcBef>
                <a:spcPts val="600"/>
              </a:spcBef>
              <a:buSzPct val="75000"/>
            </a:pPr>
            <a:r>
              <a:rPr lang="en-US" altLang="zh-CN" sz="2000" dirty="0"/>
              <a:t>【</a:t>
            </a:r>
            <a:r>
              <a:rPr lang="zh-CN" altLang="en-US" sz="2000" dirty="0"/>
              <a:t>例 </a:t>
            </a:r>
            <a:r>
              <a:rPr lang="en-US" altLang="zh-CN" sz="2000" dirty="0"/>
              <a:t>8-2】</a:t>
            </a:r>
          </a:p>
          <a:p>
            <a:pPr marL="342900" lvl="0" indent="-342900">
              <a:spcBef>
                <a:spcPts val="600"/>
              </a:spcBef>
              <a:buSzPct val="75000"/>
              <a:buFont typeface="Wingdings" panose="05000000000000000000" pitchFamily="2" charset="2"/>
              <a:buChar char="l"/>
            </a:pPr>
            <a:r>
              <a:rPr lang="zh-CN" altLang="en-US" sz="2000" dirty="0"/>
              <a:t>某机构对</a:t>
            </a:r>
            <a:r>
              <a:rPr lang="en-US" altLang="zh-CN" sz="2000" dirty="0"/>
              <a:t>50</a:t>
            </a:r>
            <a:r>
              <a:rPr lang="zh-CN" altLang="en-US" sz="2000" dirty="0"/>
              <a:t>个客户持有信用卡的情况进行了调查，得到的结果如表 </a:t>
            </a:r>
            <a:r>
              <a:rPr lang="en-US" altLang="zh-CN" sz="2000" dirty="0"/>
              <a:t>8-2</a:t>
            </a:r>
            <a:r>
              <a:rPr lang="zh-CN" altLang="en-US" sz="2000" dirty="0"/>
              <a:t>所示：</a:t>
            </a:r>
          </a:p>
        </p:txBody>
      </p:sp>
      <p:graphicFrame>
        <p:nvGraphicFramePr>
          <p:cNvPr id="2" name="表格 1"/>
          <p:cNvGraphicFramePr>
            <a:graphicFrameLocks noGrp="1"/>
          </p:cNvGraphicFramePr>
          <p:nvPr>
            <p:extLst>
              <p:ext uri="{D42A27DB-BD31-4B8C-83A1-F6EECF244321}">
                <p14:modId xmlns:p14="http://schemas.microsoft.com/office/powerpoint/2010/main" val="490755054"/>
              </p:ext>
            </p:extLst>
          </p:nvPr>
        </p:nvGraphicFramePr>
        <p:xfrm>
          <a:off x="1661203" y="1705864"/>
          <a:ext cx="6248667" cy="3263897"/>
        </p:xfrm>
        <a:graphic>
          <a:graphicData uri="http://schemas.openxmlformats.org/drawingml/2006/table">
            <a:tbl>
              <a:tblPr firstRow="1" firstCol="1" bandRow="1">
                <a:tableStyleId>{5C22544A-7EE6-4342-B048-85BDC9FD1C3A}</a:tableStyleId>
              </a:tblPr>
              <a:tblGrid>
                <a:gridCol w="1623539">
                  <a:extLst>
                    <a:ext uri="{9D8B030D-6E8A-4147-A177-3AD203B41FA5}">
                      <a16:colId xmlns:a16="http://schemas.microsoft.com/office/drawing/2014/main" val="148460590"/>
                    </a:ext>
                  </a:extLst>
                </a:gridCol>
                <a:gridCol w="655429">
                  <a:extLst>
                    <a:ext uri="{9D8B030D-6E8A-4147-A177-3AD203B41FA5}">
                      <a16:colId xmlns:a16="http://schemas.microsoft.com/office/drawing/2014/main" val="750545213"/>
                    </a:ext>
                  </a:extLst>
                </a:gridCol>
                <a:gridCol w="222578">
                  <a:extLst>
                    <a:ext uri="{9D8B030D-6E8A-4147-A177-3AD203B41FA5}">
                      <a16:colId xmlns:a16="http://schemas.microsoft.com/office/drawing/2014/main" val="2612091518"/>
                    </a:ext>
                  </a:extLst>
                </a:gridCol>
                <a:gridCol w="469976">
                  <a:extLst>
                    <a:ext uri="{9D8B030D-6E8A-4147-A177-3AD203B41FA5}">
                      <a16:colId xmlns:a16="http://schemas.microsoft.com/office/drawing/2014/main" val="3797185841"/>
                    </a:ext>
                  </a:extLst>
                </a:gridCol>
                <a:gridCol w="655429">
                  <a:extLst>
                    <a:ext uri="{9D8B030D-6E8A-4147-A177-3AD203B41FA5}">
                      <a16:colId xmlns:a16="http://schemas.microsoft.com/office/drawing/2014/main" val="2948323639"/>
                    </a:ext>
                  </a:extLst>
                </a:gridCol>
                <a:gridCol w="655429">
                  <a:extLst>
                    <a:ext uri="{9D8B030D-6E8A-4147-A177-3AD203B41FA5}">
                      <a16:colId xmlns:a16="http://schemas.microsoft.com/office/drawing/2014/main" val="3940415703"/>
                    </a:ext>
                  </a:extLst>
                </a:gridCol>
                <a:gridCol w="655429">
                  <a:extLst>
                    <a:ext uri="{9D8B030D-6E8A-4147-A177-3AD203B41FA5}">
                      <a16:colId xmlns:a16="http://schemas.microsoft.com/office/drawing/2014/main" val="2000710169"/>
                    </a:ext>
                  </a:extLst>
                </a:gridCol>
                <a:gridCol w="655429">
                  <a:extLst>
                    <a:ext uri="{9D8B030D-6E8A-4147-A177-3AD203B41FA5}">
                      <a16:colId xmlns:a16="http://schemas.microsoft.com/office/drawing/2014/main" val="2286639032"/>
                    </a:ext>
                  </a:extLst>
                </a:gridCol>
                <a:gridCol w="655429">
                  <a:extLst>
                    <a:ext uri="{9D8B030D-6E8A-4147-A177-3AD203B41FA5}">
                      <a16:colId xmlns:a16="http://schemas.microsoft.com/office/drawing/2014/main" val="3434332445"/>
                    </a:ext>
                  </a:extLst>
                </a:gridCol>
              </a:tblGrid>
              <a:tr h="502138">
                <a:tc>
                  <a:txBody>
                    <a:bodyPr/>
                    <a:lstStyle/>
                    <a:p>
                      <a:pPr indent="127000" algn="ctr" latinLnBrk="0">
                        <a:lnSpc>
                          <a:spcPct val="150000"/>
                        </a:lnSpc>
                        <a:spcAft>
                          <a:spcPts val="0"/>
                        </a:spcAft>
                      </a:pPr>
                      <a:r>
                        <a:rPr lang="en-US" sz="1100" b="1" kern="0" dirty="0">
                          <a:effectLst/>
                        </a:rPr>
                        <a:t>ID</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dirty="0" err="1">
                          <a:effectLst/>
                        </a:rPr>
                        <a:t>gs</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dirty="0" err="1">
                          <a:effectLst/>
                        </a:rPr>
                        <a:t>ny</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dirty="0" err="1">
                          <a:effectLst/>
                        </a:rPr>
                        <a:t>zg</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dirty="0" err="1">
                          <a:effectLst/>
                        </a:rPr>
                        <a:t>js</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dirty="0" err="1">
                          <a:effectLst/>
                        </a:rPr>
                        <a:t>jt</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dirty="0" err="1">
                          <a:effectLst/>
                        </a:rPr>
                        <a:t>yc</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dirty="0" err="1">
                          <a:effectLst/>
                        </a:rPr>
                        <a:t>zs</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3472675260"/>
                  </a:ext>
                </a:extLst>
              </a:tr>
              <a:tr h="251069">
                <a:tc>
                  <a:txBody>
                    <a:bodyPr/>
                    <a:lstStyle/>
                    <a:p>
                      <a:pPr indent="127000" algn="ctr" latinLnBrk="0">
                        <a:lnSpc>
                          <a:spcPct val="150000"/>
                        </a:lnSpc>
                        <a:spcAft>
                          <a:spcPts val="0"/>
                        </a:spcAft>
                      </a:pPr>
                      <a:r>
                        <a:rPr lang="en-US" sz="1100" b="1" kern="0">
                          <a:effectLst/>
                        </a:rPr>
                        <a:t>10001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1307440984"/>
                  </a:ext>
                </a:extLst>
              </a:tr>
              <a:tr h="251069">
                <a:tc>
                  <a:txBody>
                    <a:bodyPr/>
                    <a:lstStyle/>
                    <a:p>
                      <a:pPr indent="127000" algn="ctr" latinLnBrk="0">
                        <a:lnSpc>
                          <a:spcPct val="150000"/>
                        </a:lnSpc>
                        <a:spcAft>
                          <a:spcPts val="0"/>
                        </a:spcAft>
                      </a:pPr>
                      <a:r>
                        <a:rPr lang="en-US" sz="1100" b="1" kern="0">
                          <a:effectLst/>
                        </a:rPr>
                        <a:t>10002</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77261137"/>
                  </a:ext>
                </a:extLst>
              </a:tr>
              <a:tr h="251069">
                <a:tc>
                  <a:txBody>
                    <a:bodyPr/>
                    <a:lstStyle/>
                    <a:p>
                      <a:pPr indent="127000" algn="ctr" latinLnBrk="0">
                        <a:lnSpc>
                          <a:spcPct val="150000"/>
                        </a:lnSpc>
                        <a:spcAft>
                          <a:spcPts val="0"/>
                        </a:spcAft>
                      </a:pPr>
                      <a:r>
                        <a:rPr lang="en-US" sz="1100" b="1" kern="0">
                          <a:effectLst/>
                        </a:rPr>
                        <a:t>10003</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4053260699"/>
                  </a:ext>
                </a:extLst>
              </a:tr>
              <a:tr h="251069">
                <a:tc>
                  <a:txBody>
                    <a:bodyPr/>
                    <a:lstStyle/>
                    <a:p>
                      <a:pPr indent="127000" algn="ctr" latinLnBrk="0">
                        <a:lnSpc>
                          <a:spcPct val="150000"/>
                        </a:lnSpc>
                        <a:spcAft>
                          <a:spcPts val="0"/>
                        </a:spcAft>
                      </a:pPr>
                      <a:r>
                        <a:rPr lang="en-US" sz="1100" b="1" kern="0">
                          <a:effectLst/>
                        </a:rPr>
                        <a:t>10004</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1390657105"/>
                  </a:ext>
                </a:extLst>
              </a:tr>
              <a:tr h="251069">
                <a:tc>
                  <a:txBody>
                    <a:bodyPr/>
                    <a:lstStyle/>
                    <a:p>
                      <a:pPr indent="127000" algn="ctr" latinLnBrk="0">
                        <a:lnSpc>
                          <a:spcPct val="150000"/>
                        </a:lnSpc>
                        <a:spcAft>
                          <a:spcPts val="0"/>
                        </a:spcAft>
                      </a:pPr>
                      <a:r>
                        <a:rPr lang="en-US" sz="1100" b="1" kern="0">
                          <a:effectLst/>
                        </a:rPr>
                        <a:t>10005</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dirty="0">
                          <a:effectLst/>
                        </a:rPr>
                        <a:t>0</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3781549946"/>
                  </a:ext>
                </a:extLst>
              </a:tr>
              <a:tr h="251069">
                <a:tc>
                  <a:txBody>
                    <a:bodyPr/>
                    <a:lstStyle/>
                    <a:p>
                      <a:pPr indent="127000" algn="ctr" latinLnBrk="0">
                        <a:lnSpc>
                          <a:spcPct val="150000"/>
                        </a:lnSpc>
                        <a:spcAft>
                          <a:spcPts val="0"/>
                        </a:spcAft>
                      </a:pPr>
                      <a:r>
                        <a:rPr lang="en-US" sz="1100" b="1" kern="0">
                          <a:effectLst/>
                        </a:rPr>
                        <a:t>10006</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3724013915"/>
                  </a:ext>
                </a:extLst>
              </a:tr>
              <a:tr h="251069">
                <a:tc>
                  <a:txBody>
                    <a:bodyPr/>
                    <a:lstStyle/>
                    <a:p>
                      <a:pPr indent="127000" algn="ctr" latinLnBrk="0">
                        <a:lnSpc>
                          <a:spcPct val="150000"/>
                        </a:lnSpc>
                        <a:spcAft>
                          <a:spcPts val="0"/>
                        </a:spcAft>
                      </a:pPr>
                      <a:r>
                        <a:rPr lang="en-US" sz="1100" b="1" kern="0">
                          <a:effectLst/>
                        </a:rPr>
                        <a:t>10007</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2960786843"/>
                  </a:ext>
                </a:extLst>
              </a:tr>
              <a:tr h="251069">
                <a:tc>
                  <a:txBody>
                    <a:bodyPr/>
                    <a:lstStyle/>
                    <a:p>
                      <a:pPr indent="127000" algn="ctr" latinLnBrk="0">
                        <a:lnSpc>
                          <a:spcPct val="150000"/>
                        </a:lnSpc>
                        <a:spcAft>
                          <a:spcPts val="0"/>
                        </a:spcAft>
                      </a:pPr>
                      <a:r>
                        <a:rPr lang="en-US" sz="1100" b="1" kern="0">
                          <a:effectLst/>
                        </a:rPr>
                        <a:t>10008</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2647909544"/>
                  </a:ext>
                </a:extLst>
              </a:tr>
              <a:tr h="251069">
                <a:tc>
                  <a:txBody>
                    <a:bodyPr/>
                    <a:lstStyle/>
                    <a:p>
                      <a:pPr indent="127000" algn="ctr" latinLnBrk="0">
                        <a:lnSpc>
                          <a:spcPct val="150000"/>
                        </a:lnSpc>
                        <a:spcAft>
                          <a:spcPts val="0"/>
                        </a:spcAft>
                      </a:pPr>
                      <a:r>
                        <a:rPr lang="en-US" sz="1100" b="1" kern="0">
                          <a:effectLst/>
                        </a:rPr>
                        <a:t>10009</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pPr indent="127000" algn="ctr" latinLnBrk="0">
                        <a:lnSpc>
                          <a:spcPct val="150000"/>
                        </a:lnSpc>
                        <a:spcAft>
                          <a:spcPts val="0"/>
                        </a:spcAft>
                      </a:pP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1180600548"/>
                  </a:ext>
                </a:extLst>
              </a:tr>
              <a:tr h="251069">
                <a:tc gridSpan="9">
                  <a:txBody>
                    <a:bodyPr/>
                    <a:lstStyle/>
                    <a:p>
                      <a:pPr indent="127000" algn="ctr" latinLnBrk="0">
                        <a:lnSpc>
                          <a:spcPct val="150000"/>
                        </a:lnSpc>
                        <a:spcAft>
                          <a:spcPts val="0"/>
                        </a:spcAft>
                      </a:pPr>
                      <a:r>
                        <a:rPr lang="en-US" sz="1100" b="1" kern="0">
                          <a:effectLst/>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66392043"/>
                  </a:ext>
                </a:extLst>
              </a:tr>
              <a:tr h="251069">
                <a:tc>
                  <a:txBody>
                    <a:bodyPr/>
                    <a:lstStyle/>
                    <a:p>
                      <a:pPr indent="127000" algn="ctr" latinLnBrk="0">
                        <a:lnSpc>
                          <a:spcPct val="150000"/>
                        </a:lnSpc>
                        <a:spcAft>
                          <a:spcPts val="0"/>
                        </a:spcAft>
                      </a:pPr>
                      <a:r>
                        <a:rPr lang="en-US" sz="1100" b="1" kern="0">
                          <a:effectLst/>
                        </a:rPr>
                        <a:t>10050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gridSpan="2">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hMerge="1">
                  <a:txBody>
                    <a:bodyPr/>
                    <a:lstStyle/>
                    <a:p>
                      <a:endParaRPr lang="zh-CN" altLang="en-US"/>
                    </a:p>
                  </a:txBody>
                  <a:tcP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a:effectLst/>
                        </a:rPr>
                        <a:t>1</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tc>
                  <a:txBody>
                    <a:bodyPr/>
                    <a:lstStyle/>
                    <a:p>
                      <a:pPr indent="127000" algn="ctr" latinLnBrk="0">
                        <a:lnSpc>
                          <a:spcPct val="150000"/>
                        </a:lnSpc>
                        <a:spcAft>
                          <a:spcPts val="0"/>
                        </a:spcAft>
                      </a:pPr>
                      <a:r>
                        <a:rPr lang="en-US" sz="1100" b="1" kern="0" dirty="0">
                          <a:effectLst/>
                        </a:rPr>
                        <a:t>1</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473" marR="68473" marT="0" marB="0" anchor="ctr"/>
                </a:tc>
                <a:extLst>
                  <a:ext uri="{0D108BD9-81ED-4DB2-BD59-A6C34878D82A}">
                    <a16:rowId xmlns:a16="http://schemas.microsoft.com/office/drawing/2014/main" val="1370529299"/>
                  </a:ext>
                </a:extLst>
              </a:tr>
            </a:tbl>
          </a:graphicData>
        </a:graphic>
      </p:graphicFrame>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16484"/>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其中</a:t>
            </a:r>
            <a:r>
              <a:rPr lang="en-US" altLang="zh-CN" sz="2000" dirty="0"/>
              <a:t>ID</a:t>
            </a:r>
            <a:r>
              <a:rPr lang="zh-CN" altLang="en-US" sz="2000" dirty="0"/>
              <a:t>列为客户识别号，表头的</a:t>
            </a:r>
            <a:r>
              <a:rPr lang="en-US" altLang="zh-CN" sz="2000" dirty="0" err="1"/>
              <a:t>gs</a:t>
            </a:r>
            <a:r>
              <a:rPr lang="zh-CN" altLang="en-US" sz="2000" dirty="0"/>
              <a:t>、</a:t>
            </a:r>
            <a:r>
              <a:rPr lang="en-US" altLang="zh-CN" sz="2000" dirty="0" err="1"/>
              <a:t>ny</a:t>
            </a:r>
            <a:r>
              <a:rPr lang="zh-CN" altLang="en-US" sz="2000" dirty="0"/>
              <a:t>等代表了不同的发卡行，单元格中的</a:t>
            </a:r>
            <a:r>
              <a:rPr lang="en-US" altLang="zh-CN" sz="2000" dirty="0"/>
              <a:t>1</a:t>
            </a:r>
            <a:r>
              <a:rPr lang="zh-CN" altLang="en-US" sz="2000" dirty="0"/>
              <a:t>代表该</a:t>
            </a:r>
            <a:r>
              <a:rPr lang="en-US" altLang="zh-CN" sz="2000" dirty="0"/>
              <a:t>ID</a:t>
            </a:r>
            <a:r>
              <a:rPr lang="zh-CN" altLang="en-US" sz="2000" dirty="0"/>
              <a:t>客户持有该行发行的信用卡，</a:t>
            </a:r>
            <a:r>
              <a:rPr lang="en-US" altLang="zh-CN" sz="2000" dirty="0"/>
              <a:t>0</a:t>
            </a:r>
            <a:r>
              <a:rPr lang="zh-CN" altLang="en-US" sz="2000" dirty="0"/>
              <a:t>则代表未持有。请根据以上数据找出频繁项集与关联规则，从而协助制订合适的信用卡促销方案。</a:t>
            </a:r>
          </a:p>
          <a:p>
            <a:pPr marL="342900" lvl="0" indent="-342900">
              <a:spcBef>
                <a:spcPts val="600"/>
              </a:spcBef>
              <a:buSzPct val="75000"/>
              <a:buFont typeface="Wingdings" panose="05000000000000000000" pitchFamily="2" charset="2"/>
              <a:buChar char="l"/>
            </a:pPr>
            <a:r>
              <a:rPr lang="zh-CN" altLang="en-US" sz="2000" dirty="0"/>
              <a:t>首先对数据文件进行预处理，使之能够满足</a:t>
            </a:r>
            <a:r>
              <a:rPr lang="en-US" altLang="zh-CN" sz="2000" dirty="0" err="1"/>
              <a:t>apriori</a:t>
            </a:r>
            <a:r>
              <a:rPr lang="zh-CN" altLang="en-US" sz="2000" dirty="0"/>
              <a:t>函数和</a:t>
            </a:r>
            <a:r>
              <a:rPr lang="en-US" altLang="zh-CN" sz="2000" dirty="0" err="1"/>
              <a:t>generateRules</a:t>
            </a:r>
            <a:r>
              <a:rPr lang="zh-CN" altLang="en-US" sz="2000" dirty="0"/>
              <a:t>函数的输入参数要求。</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定义</a:t>
            </a:r>
            <a:r>
              <a:rPr lang="en-US" altLang="zh-CN" sz="2000" dirty="0"/>
              <a:t>val2colindex</a:t>
            </a:r>
            <a:r>
              <a:rPr lang="zh-CN" altLang="en-US" sz="2000" dirty="0"/>
              <a:t>函数，用于将原来</a:t>
            </a:r>
            <a:r>
              <a:rPr lang="en-US" altLang="zh-CN" sz="2000" dirty="0"/>
              <a:t>excel</a:t>
            </a:r>
            <a:r>
              <a:rPr lang="zh-CN" altLang="en-US" sz="2000" dirty="0"/>
              <a:t>文件中的</a:t>
            </a:r>
            <a:r>
              <a:rPr lang="en-US" altLang="zh-CN" sz="2000" dirty="0"/>
              <a:t>1</a:t>
            </a:r>
            <a:r>
              <a:rPr lang="zh-CN" altLang="en-US" sz="2000" dirty="0"/>
              <a:t>转换为发卡行名缩写；</a:t>
            </a:r>
            <a:r>
              <a:rPr lang="en-US" altLang="zh-CN" sz="2000" dirty="0"/>
              <a:t>0</a:t>
            </a:r>
            <a:r>
              <a:rPr lang="zh-CN" altLang="en-US" sz="2000" dirty="0"/>
              <a:t>值保留，以便在后续处理中从列表中删除。</a:t>
            </a:r>
          </a:p>
          <a:p>
            <a:pPr marL="342900" lvl="0" indent="-342900">
              <a:spcBef>
                <a:spcPts val="600"/>
              </a:spcBef>
              <a:buSzPct val="75000"/>
              <a:buFont typeface="Wingdings" panose="05000000000000000000" pitchFamily="2" charset="2"/>
              <a:buChar char="l"/>
            </a:pPr>
            <a:r>
              <a:rPr lang="en-US" altLang="zh-CN" sz="2000" dirty="0" err="1"/>
              <a:t>loadExcel</a:t>
            </a:r>
            <a:r>
              <a:rPr lang="zh-CN" altLang="en-US" sz="2000" dirty="0"/>
              <a:t>函数将</a:t>
            </a:r>
            <a:r>
              <a:rPr lang="en-US" altLang="zh-CN" sz="2000" dirty="0"/>
              <a:t>excel</a:t>
            </a:r>
            <a:r>
              <a:rPr lang="zh-CN" altLang="en-US" sz="2000" dirty="0"/>
              <a:t>文件中的数据读入</a:t>
            </a:r>
            <a:r>
              <a:rPr lang="en-US" altLang="zh-CN" sz="2000" dirty="0"/>
              <a:t>Pandas</a:t>
            </a:r>
            <a:r>
              <a:rPr lang="zh-CN" altLang="en-US" sz="2000" dirty="0"/>
              <a:t>的</a:t>
            </a:r>
            <a:r>
              <a:rPr lang="en-US" altLang="zh-CN" sz="2000" dirty="0" err="1"/>
              <a:t>DataFrame</a:t>
            </a:r>
            <a:r>
              <a:rPr lang="zh-CN" altLang="en-US" sz="2000" dirty="0"/>
              <a:t>数据对象</a:t>
            </a:r>
            <a:r>
              <a:rPr lang="en-US" altLang="zh-CN" sz="2000" dirty="0"/>
              <a:t>pd1</a:t>
            </a:r>
            <a:r>
              <a:rPr lang="zh-CN" altLang="en-US" sz="2000" dirty="0"/>
              <a:t>，使用</a:t>
            </a:r>
            <a:r>
              <a:rPr lang="en-US" altLang="zh-CN" sz="2000" dirty="0"/>
              <a:t>lambda</a:t>
            </a:r>
            <a:r>
              <a:rPr lang="zh-CN" altLang="en-US" sz="2000" dirty="0"/>
              <a:t>函数完成值</a:t>
            </a:r>
            <a:r>
              <a:rPr lang="en-US" altLang="zh-CN" sz="2000" dirty="0"/>
              <a:t>1</a:t>
            </a:r>
            <a:r>
              <a:rPr lang="zh-CN" altLang="en-US" sz="2000" dirty="0"/>
              <a:t>的转换，随后将</a:t>
            </a:r>
            <a:r>
              <a:rPr lang="en-US" altLang="zh-CN" sz="2000" dirty="0"/>
              <a:t>pd1</a:t>
            </a:r>
            <a:r>
              <a:rPr lang="zh-CN" altLang="en-US" sz="2000" dirty="0"/>
              <a:t>的每一行转化为列表，将其中的</a:t>
            </a:r>
            <a:r>
              <a:rPr lang="en-US" altLang="zh-CN" sz="2000" dirty="0"/>
              <a:t>ID</a:t>
            </a:r>
            <a:r>
              <a:rPr lang="zh-CN" altLang="en-US" sz="2000" dirty="0"/>
              <a:t>和</a:t>
            </a:r>
            <a:r>
              <a:rPr lang="en-US" altLang="zh-CN" sz="2000" dirty="0"/>
              <a:t>0</a:t>
            </a:r>
            <a:r>
              <a:rPr lang="zh-CN" altLang="en-US" sz="2000" dirty="0"/>
              <a:t>删去，并将这些列表依次追加到二维列表</a:t>
            </a:r>
            <a:r>
              <a:rPr lang="en-US" altLang="zh-CN" sz="2000" dirty="0"/>
              <a:t>data2Dlist</a:t>
            </a:r>
            <a:r>
              <a:rPr lang="zh-CN" altLang="en-US" sz="2000" dirty="0"/>
              <a:t>中，将其作为结果返回。</a:t>
            </a:r>
          </a:p>
        </p:txBody>
      </p:sp>
    </p:spTree>
    <p:extLst>
      <p:ext uri="{BB962C8B-B14F-4D97-AF65-F5344CB8AC3E}">
        <p14:creationId xmlns:p14="http://schemas.microsoft.com/office/powerpoint/2010/main" val="495069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程序如下：</a:t>
            </a:r>
          </a:p>
        </p:txBody>
      </p:sp>
      <p:graphicFrame>
        <p:nvGraphicFramePr>
          <p:cNvPr id="2" name="对象 1"/>
          <p:cNvGraphicFramePr>
            <a:graphicFrameLocks noChangeAspect="1"/>
          </p:cNvGraphicFramePr>
          <p:nvPr>
            <p:extLst>
              <p:ext uri="{D42A27DB-BD31-4B8C-83A1-F6EECF244321}">
                <p14:modId xmlns:p14="http://schemas.microsoft.com/office/powerpoint/2010/main" val="481202459"/>
              </p:ext>
            </p:extLst>
          </p:nvPr>
        </p:nvGraphicFramePr>
        <p:xfrm>
          <a:off x="468338" y="1244462"/>
          <a:ext cx="3528392" cy="3800910"/>
        </p:xfrm>
        <a:graphic>
          <a:graphicData uri="http://schemas.openxmlformats.org/presentationml/2006/ole">
            <mc:AlternateContent xmlns:mc="http://schemas.openxmlformats.org/markup-compatibility/2006">
              <mc:Choice xmlns:v="urn:schemas-microsoft-com:vml" Requires="v">
                <p:oleObj r:id="rId3" imgW="6221880" imgH="6679080" progId="">
                  <p:embed/>
                </p:oleObj>
              </mc:Choice>
              <mc:Fallback>
                <p:oleObj r:id="rId3" imgW="6221880" imgH="6679080" progId="">
                  <p:embed/>
                  <p:pic>
                    <p:nvPicPr>
                      <p:cNvPr id="2" name="对象 1"/>
                      <p:cNvPicPr/>
                      <p:nvPr/>
                    </p:nvPicPr>
                    <p:blipFill>
                      <a:blip r:embed="rId4"/>
                      <a:stretch>
                        <a:fillRect/>
                      </a:stretch>
                    </p:blipFill>
                    <p:spPr>
                      <a:xfrm>
                        <a:off x="468338" y="1244462"/>
                        <a:ext cx="3528392" cy="380091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47628946"/>
              </p:ext>
            </p:extLst>
          </p:nvPr>
        </p:nvGraphicFramePr>
        <p:xfrm>
          <a:off x="4500786" y="1218994"/>
          <a:ext cx="4032448" cy="3759762"/>
        </p:xfrm>
        <a:graphic>
          <a:graphicData uri="http://schemas.openxmlformats.org/presentationml/2006/ole">
            <mc:AlternateContent xmlns:mc="http://schemas.openxmlformats.org/markup-compatibility/2006">
              <mc:Choice xmlns:v="urn:schemas-microsoft-com:vml" Requires="v">
                <p:oleObj r:id="rId5" imgW="6171120" imgH="5739480" progId="">
                  <p:embed/>
                </p:oleObj>
              </mc:Choice>
              <mc:Fallback>
                <p:oleObj r:id="rId5" imgW="6171120" imgH="5739480" progId="">
                  <p:embed/>
                  <p:pic>
                    <p:nvPicPr>
                      <p:cNvPr id="4" name="对象 3"/>
                      <p:cNvPicPr/>
                      <p:nvPr/>
                    </p:nvPicPr>
                    <p:blipFill>
                      <a:blip r:embed="rId6"/>
                      <a:stretch>
                        <a:fillRect/>
                      </a:stretch>
                    </p:blipFill>
                    <p:spPr>
                      <a:xfrm>
                        <a:off x="4500786" y="1218994"/>
                        <a:ext cx="4032448" cy="3759762"/>
                      </a:xfrm>
                      <a:prstGeom prst="rect">
                        <a:avLst/>
                      </a:prstGeom>
                    </p:spPr>
                  </p:pic>
                </p:oleObj>
              </mc:Fallback>
            </mc:AlternateContent>
          </a:graphicData>
        </a:graphic>
      </p:graphicFrame>
    </p:spTree>
    <p:extLst>
      <p:ext uri="{BB962C8B-B14F-4D97-AF65-F5344CB8AC3E}">
        <p14:creationId xmlns:p14="http://schemas.microsoft.com/office/powerpoint/2010/main" val="292077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输出结果：</a:t>
            </a:r>
          </a:p>
        </p:txBody>
      </p:sp>
      <p:graphicFrame>
        <p:nvGraphicFramePr>
          <p:cNvPr id="2" name="对象 1"/>
          <p:cNvGraphicFramePr>
            <a:graphicFrameLocks noChangeAspect="1"/>
          </p:cNvGraphicFramePr>
          <p:nvPr>
            <p:extLst>
              <p:ext uri="{D42A27DB-BD31-4B8C-83A1-F6EECF244321}">
                <p14:modId xmlns:p14="http://schemas.microsoft.com/office/powerpoint/2010/main" val="3083925834"/>
              </p:ext>
            </p:extLst>
          </p:nvPr>
        </p:nvGraphicFramePr>
        <p:xfrm>
          <a:off x="2522875" y="898573"/>
          <a:ext cx="5056645" cy="3940696"/>
        </p:xfrm>
        <a:graphic>
          <a:graphicData uri="http://schemas.openxmlformats.org/presentationml/2006/ole">
            <mc:AlternateContent xmlns:mc="http://schemas.openxmlformats.org/markup-compatibility/2006">
              <mc:Choice xmlns:v="urn:schemas-microsoft-com:vml" Requires="v">
                <p:oleObj r:id="rId3" imgW="7326720" imgH="5701320" progId="">
                  <p:embed/>
                </p:oleObj>
              </mc:Choice>
              <mc:Fallback>
                <p:oleObj r:id="rId3" imgW="7326720" imgH="5701320" progId="">
                  <p:embed/>
                  <p:pic>
                    <p:nvPicPr>
                      <p:cNvPr id="2" name="对象 1"/>
                      <p:cNvPicPr/>
                      <p:nvPr/>
                    </p:nvPicPr>
                    <p:blipFill>
                      <a:blip r:embed="rId4"/>
                      <a:stretch>
                        <a:fillRect/>
                      </a:stretch>
                    </p:blipFill>
                    <p:spPr>
                      <a:xfrm>
                        <a:off x="2522875" y="898573"/>
                        <a:ext cx="5056645" cy="3940696"/>
                      </a:xfrm>
                      <a:prstGeom prst="rect">
                        <a:avLst/>
                      </a:prstGeom>
                    </p:spPr>
                  </p:pic>
                </p:oleObj>
              </mc:Fallback>
            </mc:AlternateContent>
          </a:graphicData>
        </a:graphic>
      </p:graphicFrame>
    </p:spTree>
    <p:extLst>
      <p:ext uri="{BB962C8B-B14F-4D97-AF65-F5344CB8AC3E}">
        <p14:creationId xmlns:p14="http://schemas.microsoft.com/office/powerpoint/2010/main" val="1675231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继续：</a:t>
            </a:r>
          </a:p>
        </p:txBody>
      </p:sp>
      <p:graphicFrame>
        <p:nvGraphicFramePr>
          <p:cNvPr id="2" name="对象 1"/>
          <p:cNvGraphicFramePr>
            <a:graphicFrameLocks noChangeAspect="1"/>
          </p:cNvGraphicFramePr>
          <p:nvPr/>
        </p:nvGraphicFramePr>
        <p:xfrm>
          <a:off x="1642260" y="916360"/>
          <a:ext cx="7105650" cy="3781425"/>
        </p:xfrm>
        <a:graphic>
          <a:graphicData uri="http://schemas.openxmlformats.org/presentationml/2006/ole">
            <mc:AlternateContent xmlns:mc="http://schemas.openxmlformats.org/markup-compatibility/2006">
              <mc:Choice xmlns:v="urn:schemas-microsoft-com:vml" Requires="v">
                <p:oleObj r:id="rId3" imgW="9434880" imgH="5002920" progId="">
                  <p:embed/>
                </p:oleObj>
              </mc:Choice>
              <mc:Fallback>
                <p:oleObj r:id="rId3" imgW="9434880" imgH="5002920" progId="">
                  <p:embed/>
                  <p:pic>
                    <p:nvPicPr>
                      <p:cNvPr id="2" name="对象 1"/>
                      <p:cNvPicPr/>
                      <p:nvPr/>
                    </p:nvPicPr>
                    <p:blipFill>
                      <a:blip r:embed="rId4"/>
                      <a:stretch>
                        <a:fillRect/>
                      </a:stretch>
                    </p:blipFill>
                    <p:spPr>
                      <a:xfrm>
                        <a:off x="1642260" y="916360"/>
                        <a:ext cx="7105650" cy="3781425"/>
                      </a:xfrm>
                      <a:prstGeom prst="rect">
                        <a:avLst/>
                      </a:prstGeom>
                    </p:spPr>
                  </p:pic>
                </p:oleObj>
              </mc:Fallback>
            </mc:AlternateContent>
          </a:graphicData>
        </a:graphic>
      </p:graphicFrame>
    </p:spTree>
    <p:extLst>
      <p:ext uri="{BB962C8B-B14F-4D97-AF65-F5344CB8AC3E}">
        <p14:creationId xmlns:p14="http://schemas.microsoft.com/office/powerpoint/2010/main" val="349727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继续：</a:t>
            </a:r>
          </a:p>
        </p:txBody>
      </p:sp>
      <p:graphicFrame>
        <p:nvGraphicFramePr>
          <p:cNvPr id="3" name="对象 2"/>
          <p:cNvGraphicFramePr>
            <a:graphicFrameLocks noChangeAspect="1"/>
          </p:cNvGraphicFramePr>
          <p:nvPr>
            <p:extLst>
              <p:ext uri="{D42A27DB-BD31-4B8C-83A1-F6EECF244321}">
                <p14:modId xmlns:p14="http://schemas.microsoft.com/office/powerpoint/2010/main" val="2843798776"/>
              </p:ext>
            </p:extLst>
          </p:nvPr>
        </p:nvGraphicFramePr>
        <p:xfrm>
          <a:off x="612354" y="1491535"/>
          <a:ext cx="6298301" cy="2394286"/>
        </p:xfrm>
        <a:graphic>
          <a:graphicData uri="http://schemas.openxmlformats.org/presentationml/2006/ole">
            <mc:AlternateContent xmlns:mc="http://schemas.openxmlformats.org/markup-compatibility/2006">
              <mc:Choice xmlns:v="urn:schemas-microsoft-com:vml" Requires="v">
                <p:oleObj r:id="rId3" imgW="7517160" imgH="2856960" progId="">
                  <p:embed/>
                </p:oleObj>
              </mc:Choice>
              <mc:Fallback>
                <p:oleObj r:id="rId3" imgW="7517160" imgH="2856960" progId="">
                  <p:embed/>
                  <p:pic>
                    <p:nvPicPr>
                      <p:cNvPr id="3" name="对象 2"/>
                      <p:cNvPicPr/>
                      <p:nvPr/>
                    </p:nvPicPr>
                    <p:blipFill>
                      <a:blip r:embed="rId4"/>
                      <a:stretch>
                        <a:fillRect/>
                      </a:stretch>
                    </p:blipFill>
                    <p:spPr>
                      <a:xfrm>
                        <a:off x="612354" y="1491535"/>
                        <a:ext cx="6298301" cy="2394286"/>
                      </a:xfrm>
                      <a:prstGeom prst="rect">
                        <a:avLst/>
                      </a:prstGeom>
                    </p:spPr>
                  </p:pic>
                </p:oleObj>
              </mc:Fallback>
            </mc:AlternateContent>
          </a:graphicData>
        </a:graphic>
      </p:graphicFrame>
      <p:sp>
        <p:nvSpPr>
          <p:cNvPr id="10" name="矩形 9"/>
          <p:cNvSpPr/>
          <p:nvPr/>
        </p:nvSpPr>
        <p:spPr>
          <a:xfrm>
            <a:off x="7021066" y="1981323"/>
            <a:ext cx="1988852" cy="1169551"/>
          </a:xfrm>
          <a:prstGeom prst="rect">
            <a:avLst/>
          </a:prstGeom>
          <a:solidFill>
            <a:schemeClr val="accent2"/>
          </a:solidFill>
        </p:spPr>
        <p:txBody>
          <a:bodyPr wrap="square">
            <a:spAutoFit/>
          </a:bodyPr>
          <a:lstStyle/>
          <a:p>
            <a:r>
              <a:rPr lang="zh-CN" altLang="en-US" sz="1400" dirty="0"/>
              <a:t>将</a:t>
            </a:r>
            <a:r>
              <a:rPr lang="en-US" altLang="zh-CN" sz="1400" dirty="0" err="1"/>
              <a:t>apriori</a:t>
            </a:r>
            <a:r>
              <a:rPr lang="zh-CN" altLang="en-US" sz="1400" dirty="0"/>
              <a:t>函数返回的两个值作为参数进一步传递给</a:t>
            </a:r>
            <a:r>
              <a:rPr lang="en-US" altLang="zh-CN" sz="1400" dirty="0" err="1"/>
              <a:t>generateRules</a:t>
            </a:r>
            <a:r>
              <a:rPr lang="zh-CN" altLang="en-US" sz="1400" dirty="0"/>
              <a:t>（如</a:t>
            </a:r>
            <a:r>
              <a:rPr lang="en-US" altLang="zh-CN" sz="1400" dirty="0"/>
              <a:t>In[9]:</a:t>
            </a:r>
            <a:r>
              <a:rPr lang="zh-CN" altLang="en-US" sz="1400" dirty="0"/>
              <a:t>所示），便能得到关联规则及其置信度。</a:t>
            </a:r>
          </a:p>
        </p:txBody>
      </p:sp>
    </p:spTree>
    <p:extLst>
      <p:ext uri="{BB962C8B-B14F-4D97-AF65-F5344CB8AC3E}">
        <p14:creationId xmlns:p14="http://schemas.microsoft.com/office/powerpoint/2010/main" val="4067571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Freeform 28"/>
          <p:cNvSpPr/>
          <p:nvPr/>
        </p:nvSpPr>
        <p:spPr>
          <a:xfrm>
            <a:off x="6772970"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9ABE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8"/>
          <p:cNvSpPr/>
          <p:nvPr/>
        </p:nvSpPr>
        <p:spPr>
          <a:xfrm>
            <a:off x="3986769"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1006170"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35533" y="2257016"/>
            <a:ext cx="2165053" cy="1388597"/>
            <a:chOff x="266232" y="2256276"/>
            <a:chExt cx="2164677" cy="1388357"/>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266232" y="3336909"/>
              <a:ext cx="2164677" cy="307724"/>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en-US" altLang="zh-CN" sz="2000" b="1" dirty="0" err="1">
                  <a:solidFill>
                    <a:schemeClr val="tx2"/>
                  </a:solidFill>
                  <a:latin typeface="华文中宋" panose="02010600040101010101" charset="-122"/>
                  <a:ea typeface="华文中宋" panose="02010600040101010101" charset="-122"/>
                </a:rPr>
                <a:t>Apriori</a:t>
              </a:r>
              <a:r>
                <a:rPr lang="zh-CN" altLang="en-US" sz="2000" b="1" dirty="0">
                  <a:solidFill>
                    <a:schemeClr val="tx2"/>
                  </a:solidFill>
                  <a:latin typeface="华文中宋" panose="02010600040101010101" charset="-122"/>
                  <a:ea typeface="华文中宋" panose="02010600040101010101" charset="-122"/>
                </a:rPr>
                <a:t>算法原理</a:t>
              </a:r>
            </a:p>
          </p:txBody>
        </p:sp>
      </p:grpSp>
      <p:grpSp>
        <p:nvGrpSpPr>
          <p:cNvPr id="3" name="组合 2"/>
          <p:cNvGrpSpPr/>
          <p:nvPr/>
        </p:nvGrpSpPr>
        <p:grpSpPr>
          <a:xfrm>
            <a:off x="3599359" y="2257016"/>
            <a:ext cx="1905971" cy="1421411"/>
            <a:chOff x="1985550" y="2256276"/>
            <a:chExt cx="1905641" cy="1421165"/>
          </a:xfrm>
        </p:grpSpPr>
        <p:sp>
          <p:nvSpPr>
            <p:cNvPr id="41" name="TextBox 36"/>
            <p:cNvSpPr txBox="1"/>
            <p:nvPr/>
          </p:nvSpPr>
          <p:spPr>
            <a:xfrm>
              <a:off x="2328356"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1985550" y="3369717"/>
              <a:ext cx="1905641"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en-US" altLang="zh-CN" sz="2000" b="1" dirty="0">
                  <a:solidFill>
                    <a:schemeClr val="tx2"/>
                  </a:solidFill>
                  <a:latin typeface="华文中宋" panose="02010600040101010101" charset="-122"/>
                  <a:ea typeface="华文中宋" panose="02010600040101010101" charset="-122"/>
                </a:rPr>
                <a:t>Python</a:t>
              </a:r>
              <a:r>
                <a:rPr lang="zh-CN" altLang="en-US" sz="2000" b="1" dirty="0">
                  <a:solidFill>
                    <a:schemeClr val="tx2"/>
                  </a:solidFill>
                  <a:latin typeface="华文中宋" panose="02010600040101010101" charset="-122"/>
                  <a:ea typeface="华文中宋" panose="02010600040101010101" charset="-122"/>
                </a:rPr>
                <a:t>代码实现</a:t>
              </a:r>
            </a:p>
          </p:txBody>
        </p:sp>
      </p:grpSp>
      <p:grpSp>
        <p:nvGrpSpPr>
          <p:cNvPr id="59" name="组合 58"/>
          <p:cNvGrpSpPr/>
          <p:nvPr/>
        </p:nvGrpSpPr>
        <p:grpSpPr>
          <a:xfrm>
            <a:off x="6352311" y="2257016"/>
            <a:ext cx="1958870" cy="1421419"/>
            <a:chOff x="3592737" y="2256276"/>
            <a:chExt cx="1958530" cy="1421173"/>
          </a:xfrm>
        </p:grpSpPr>
        <p:sp>
          <p:nvSpPr>
            <p:cNvPr id="37"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20" name="TextBox 58"/>
            <p:cNvSpPr txBox="1"/>
            <p:nvPr/>
          </p:nvSpPr>
          <p:spPr bwMode="auto">
            <a:xfrm>
              <a:off x="3592737" y="3369725"/>
              <a:ext cx="1958530"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案例</a:t>
              </a:r>
              <a:r>
                <a:rPr lang="en-US" altLang="zh-CN" sz="2000" b="1" dirty="0">
                  <a:solidFill>
                    <a:schemeClr val="tx2"/>
                  </a:solidFill>
                  <a:latin typeface="华文中宋" panose="02010600040101010101" charset="-122"/>
                  <a:ea typeface="华文中宋" panose="02010600040101010101" charset="-122"/>
                </a:rPr>
                <a:t>: </a:t>
              </a:r>
              <a:r>
                <a:rPr lang="zh-CN" altLang="en-US" sz="2000" b="1" dirty="0">
                  <a:solidFill>
                    <a:schemeClr val="tx2"/>
                  </a:solidFill>
                  <a:latin typeface="华文中宋" panose="02010600040101010101" charset="-122"/>
                  <a:ea typeface="华文中宋" panose="02010600040101010101" charset="-122"/>
                </a:rPr>
                <a:t>信用卡推荐</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246221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本章主要介绍了</a:t>
            </a:r>
            <a:r>
              <a:rPr lang="en-US" altLang="zh-CN" sz="2400" dirty="0" err="1"/>
              <a:t>Apriori</a:t>
            </a:r>
            <a:r>
              <a:rPr lang="zh-CN" altLang="en-US" sz="2400" dirty="0"/>
              <a:t>算法的基本概念，通过频繁项集、最小支持度和最小置信度等要素进行关联规则分析，并结合理财购买例子详细阐述了</a:t>
            </a:r>
            <a:r>
              <a:rPr lang="en-US" altLang="zh-CN" sz="2400" dirty="0"/>
              <a:t>Python</a:t>
            </a:r>
            <a:r>
              <a:rPr lang="zh-CN" altLang="en-US" sz="2400" dirty="0"/>
              <a:t>程序的实现。</a:t>
            </a:r>
          </a:p>
          <a:p>
            <a:pPr marL="342900" lvl="0" indent="-342900">
              <a:spcBef>
                <a:spcPts val="600"/>
              </a:spcBef>
              <a:buSzPct val="75000"/>
              <a:buFont typeface="Wingdings" panose="05000000000000000000" pitchFamily="2" charset="2"/>
              <a:buChar char="l"/>
            </a:pPr>
            <a:r>
              <a:rPr lang="zh-CN" altLang="en-US" sz="2400" dirty="0"/>
              <a:t>除了</a:t>
            </a:r>
            <a:r>
              <a:rPr lang="en-US" altLang="zh-CN" sz="2400" dirty="0" err="1"/>
              <a:t>Apriori</a:t>
            </a:r>
            <a:r>
              <a:rPr lang="zh-CN" altLang="en-US" sz="2400" dirty="0"/>
              <a:t>，关联规则还有其他的算法，有兴趣的读者可以阅读参考文献。</a:t>
            </a:r>
          </a:p>
          <a:p>
            <a:pPr marL="342900" lvl="0" indent="-342900">
              <a:spcBef>
                <a:spcPts val="600"/>
              </a:spcBef>
              <a:buSzPct val="7500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2813440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2246769"/>
          </a:xfrm>
          <a:prstGeom prst="rect">
            <a:avLst/>
          </a:prstGeom>
          <a:noFill/>
        </p:spPr>
        <p:txBody>
          <a:bodyPr wrap="square" rtlCol="0" anchor="t">
            <a:spAutoFit/>
          </a:bodyPr>
          <a:lstStyle/>
          <a:p>
            <a:pPr lvl="0">
              <a:spcBef>
                <a:spcPts val="600"/>
              </a:spcBef>
              <a:buSzPct val="75000"/>
            </a:pPr>
            <a:r>
              <a:rPr lang="en-US" altLang="zh-CN" sz="2400" dirty="0"/>
              <a:t>1.</a:t>
            </a:r>
            <a:r>
              <a:rPr lang="zh-CN" altLang="en-US" sz="2400" dirty="0"/>
              <a:t>关联规则</a:t>
            </a:r>
          </a:p>
          <a:p>
            <a:pPr lvl="0">
              <a:spcBef>
                <a:spcPts val="600"/>
              </a:spcBef>
              <a:buSzPct val="75000"/>
            </a:pPr>
            <a:r>
              <a:rPr lang="en-US" altLang="zh-CN" sz="2400" dirty="0"/>
              <a:t>2.k-</a:t>
            </a:r>
            <a:r>
              <a:rPr lang="zh-CN" altLang="en-US" sz="2400" dirty="0"/>
              <a:t>项集</a:t>
            </a:r>
          </a:p>
          <a:p>
            <a:pPr lvl="0">
              <a:spcBef>
                <a:spcPts val="600"/>
              </a:spcBef>
              <a:buSzPct val="75000"/>
            </a:pPr>
            <a:r>
              <a:rPr lang="en-US" altLang="zh-CN" sz="2400" dirty="0"/>
              <a:t>3.</a:t>
            </a:r>
            <a:r>
              <a:rPr lang="zh-CN" altLang="en-US" sz="2400" dirty="0"/>
              <a:t>频繁项集</a:t>
            </a:r>
          </a:p>
          <a:p>
            <a:pPr lvl="0">
              <a:spcBef>
                <a:spcPts val="600"/>
              </a:spcBef>
              <a:buSzPct val="75000"/>
            </a:pPr>
            <a:r>
              <a:rPr lang="en-US" altLang="zh-CN" sz="2400" dirty="0"/>
              <a:t>4.</a:t>
            </a:r>
            <a:r>
              <a:rPr lang="zh-CN" altLang="en-US" sz="2400" dirty="0"/>
              <a:t>支持度与最小支持度</a:t>
            </a:r>
          </a:p>
          <a:p>
            <a:pPr lvl="0">
              <a:spcBef>
                <a:spcPts val="600"/>
              </a:spcBef>
              <a:buSzPct val="75000"/>
            </a:pPr>
            <a:r>
              <a:rPr lang="en-US" altLang="zh-CN" sz="2400" dirty="0"/>
              <a:t>5.</a:t>
            </a:r>
            <a:r>
              <a:rPr lang="zh-CN" altLang="en-US" sz="2400" dirty="0"/>
              <a:t>置信度与最小置信度</a:t>
            </a:r>
          </a:p>
        </p:txBody>
      </p:sp>
    </p:spTree>
    <p:extLst>
      <p:ext uri="{BB962C8B-B14F-4D97-AF65-F5344CB8AC3E}">
        <p14:creationId xmlns:p14="http://schemas.microsoft.com/office/powerpoint/2010/main" val="3475166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830997"/>
          </a:xfrm>
          <a:prstGeom prst="rect">
            <a:avLst/>
          </a:prstGeom>
          <a:noFill/>
        </p:spPr>
        <p:txBody>
          <a:bodyPr wrap="square" rtlCol="0" anchor="t">
            <a:spAutoFit/>
          </a:bodyPr>
          <a:lstStyle/>
          <a:p>
            <a:pPr lvl="0">
              <a:spcBef>
                <a:spcPts val="600"/>
              </a:spcBef>
              <a:buSzPct val="75000"/>
            </a:pPr>
            <a:r>
              <a:rPr lang="en-US" altLang="zh-CN" sz="2400" dirty="0"/>
              <a:t>1.</a:t>
            </a:r>
            <a:r>
              <a:rPr lang="zh-CN" altLang="en-US" sz="2400" dirty="0"/>
              <a:t>医院礼品店已完成</a:t>
            </a:r>
            <a:r>
              <a:rPr lang="en-US" altLang="zh-CN" sz="2400" dirty="0"/>
              <a:t>5</a:t>
            </a:r>
            <a:r>
              <a:rPr lang="zh-CN" altLang="en-US" sz="2400" dirty="0"/>
              <a:t>项交易，购买记录清单如表 </a:t>
            </a:r>
            <a:r>
              <a:rPr lang="en-US" altLang="zh-CN" sz="2400" dirty="0"/>
              <a:t>8-3</a:t>
            </a:r>
            <a:r>
              <a:rPr lang="zh-CN" altLang="en-US" sz="2400" dirty="0"/>
              <a:t>所示，请使用</a:t>
            </a:r>
            <a:r>
              <a:rPr lang="en-US" altLang="zh-CN" sz="2400" dirty="0" err="1"/>
              <a:t>Apriori</a:t>
            </a:r>
            <a:r>
              <a:rPr lang="zh-CN" altLang="en-US" sz="2400" dirty="0"/>
              <a:t>算法进行关联规则分析。</a:t>
            </a:r>
          </a:p>
        </p:txBody>
      </p:sp>
      <p:graphicFrame>
        <p:nvGraphicFramePr>
          <p:cNvPr id="2" name="表格 1"/>
          <p:cNvGraphicFramePr>
            <a:graphicFrameLocks noGrp="1"/>
          </p:cNvGraphicFramePr>
          <p:nvPr>
            <p:extLst>
              <p:ext uri="{D42A27DB-BD31-4B8C-83A1-F6EECF244321}">
                <p14:modId xmlns:p14="http://schemas.microsoft.com/office/powerpoint/2010/main" val="3218729407"/>
              </p:ext>
            </p:extLst>
          </p:nvPr>
        </p:nvGraphicFramePr>
        <p:xfrm>
          <a:off x="1476450" y="2356520"/>
          <a:ext cx="6181670" cy="2656790"/>
        </p:xfrm>
        <a:graphic>
          <a:graphicData uri="http://schemas.openxmlformats.org/drawingml/2006/table">
            <a:tbl>
              <a:tblPr firstRow="1" firstCol="1" bandRow="1">
                <a:tableStyleId>{5C22544A-7EE6-4342-B048-85BDC9FD1C3A}</a:tableStyleId>
              </a:tblPr>
              <a:tblGrid>
                <a:gridCol w="1175189">
                  <a:extLst>
                    <a:ext uri="{9D8B030D-6E8A-4147-A177-3AD203B41FA5}">
                      <a16:colId xmlns:a16="http://schemas.microsoft.com/office/drawing/2014/main" val="477811658"/>
                    </a:ext>
                  </a:extLst>
                </a:gridCol>
                <a:gridCol w="3083766">
                  <a:extLst>
                    <a:ext uri="{9D8B030D-6E8A-4147-A177-3AD203B41FA5}">
                      <a16:colId xmlns:a16="http://schemas.microsoft.com/office/drawing/2014/main" val="3992885793"/>
                    </a:ext>
                  </a:extLst>
                </a:gridCol>
                <a:gridCol w="1922715">
                  <a:extLst>
                    <a:ext uri="{9D8B030D-6E8A-4147-A177-3AD203B41FA5}">
                      <a16:colId xmlns:a16="http://schemas.microsoft.com/office/drawing/2014/main" val="817490130"/>
                    </a:ext>
                  </a:extLst>
                </a:gridCol>
              </a:tblGrid>
              <a:tr h="396484">
                <a:tc>
                  <a:txBody>
                    <a:bodyPr/>
                    <a:lstStyle/>
                    <a:p>
                      <a:pPr indent="127000" algn="ctr" latinLnBrk="1">
                        <a:lnSpc>
                          <a:spcPct val="150000"/>
                        </a:lnSpc>
                        <a:spcAft>
                          <a:spcPts val="0"/>
                        </a:spcAft>
                      </a:pPr>
                      <a:r>
                        <a:rPr lang="zh-CN" sz="1600" kern="100">
                          <a:effectLst/>
                          <a:latin typeface="宋体" panose="02010600030101010101" pitchFamily="2" charset="-122"/>
                          <a:ea typeface="宋体" panose="02010600030101010101" pitchFamily="2" charset="-122"/>
                        </a:rPr>
                        <a:t>交易序号</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zh-CN" sz="1600" kern="100">
                          <a:effectLst/>
                          <a:latin typeface="宋体" panose="02010600030101010101" pitchFamily="2" charset="-122"/>
                          <a:ea typeface="宋体" panose="02010600030101010101" pitchFamily="2" charset="-122"/>
                        </a:rPr>
                        <a:t>购买礼品清单</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zh-CN" sz="1600" kern="100">
                          <a:effectLst/>
                          <a:latin typeface="宋体" panose="02010600030101010101" pitchFamily="2" charset="-122"/>
                          <a:ea typeface="宋体" panose="02010600030101010101" pitchFamily="2" charset="-122"/>
                        </a:rPr>
                        <a:t>使用数字代替</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7655111"/>
                  </a:ext>
                </a:extLst>
              </a:tr>
              <a:tr h="396484">
                <a:tc>
                  <a:txBody>
                    <a:bodyPr/>
                    <a:lstStyle/>
                    <a:p>
                      <a:pPr indent="127000" algn="ctr" latinLnBrk="1">
                        <a:lnSpc>
                          <a:spcPct val="150000"/>
                        </a:lnSpc>
                        <a:spcAft>
                          <a:spcPts val="0"/>
                        </a:spcAft>
                      </a:pPr>
                      <a:r>
                        <a:rPr lang="en-US" sz="1600" kern="100">
                          <a:effectLst/>
                          <a:latin typeface="宋体" panose="02010600030101010101" pitchFamily="2" charset="-122"/>
                          <a:ea typeface="宋体" panose="02010600030101010101" pitchFamily="2" charset="-122"/>
                        </a:rPr>
                        <a:t>1</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zh-CN" sz="1600" kern="100">
                          <a:effectLst/>
                          <a:latin typeface="宋体" panose="02010600030101010101" pitchFamily="2" charset="-122"/>
                          <a:ea typeface="宋体" panose="02010600030101010101" pitchFamily="2" charset="-122"/>
                        </a:rPr>
                        <a:t>鲜花、慰问卡、苏打水</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600" kern="100" dirty="0">
                          <a:effectLst/>
                          <a:latin typeface="宋体" panose="02010600030101010101" pitchFamily="2" charset="-122"/>
                          <a:ea typeface="宋体" panose="02010600030101010101" pitchFamily="2" charset="-122"/>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4068153"/>
                  </a:ext>
                </a:extLst>
              </a:tr>
              <a:tr h="396484">
                <a:tc>
                  <a:txBody>
                    <a:bodyPr/>
                    <a:lstStyle/>
                    <a:p>
                      <a:pPr indent="127000" algn="ctr" latinLnBrk="1">
                        <a:lnSpc>
                          <a:spcPct val="150000"/>
                        </a:lnSpc>
                        <a:spcAft>
                          <a:spcPts val="0"/>
                        </a:spcAft>
                      </a:pPr>
                      <a:r>
                        <a:rPr lang="en-US" sz="1600" kern="100">
                          <a:effectLst/>
                          <a:latin typeface="宋体" panose="02010600030101010101" pitchFamily="2" charset="-122"/>
                          <a:ea typeface="宋体" panose="02010600030101010101" pitchFamily="2" charset="-122"/>
                        </a:rPr>
                        <a:t>2</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zh-CN" sz="1600" kern="100">
                          <a:effectLst/>
                          <a:latin typeface="宋体" panose="02010600030101010101" pitchFamily="2" charset="-122"/>
                          <a:ea typeface="宋体" panose="02010600030101010101" pitchFamily="2" charset="-122"/>
                        </a:rPr>
                        <a:t>毛线玩具熊、鲜花、气球、糖果</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600" kern="10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9523502"/>
                  </a:ext>
                </a:extLst>
              </a:tr>
              <a:tr h="396484">
                <a:tc>
                  <a:txBody>
                    <a:bodyPr/>
                    <a:lstStyle/>
                    <a:p>
                      <a:pPr indent="127000" algn="ctr" latinLnBrk="1">
                        <a:lnSpc>
                          <a:spcPct val="150000"/>
                        </a:lnSpc>
                        <a:spcAft>
                          <a:spcPts val="0"/>
                        </a:spcAft>
                      </a:pPr>
                      <a:r>
                        <a:rPr lang="en-US" sz="1600" kern="100">
                          <a:effectLst/>
                          <a:latin typeface="宋体" panose="02010600030101010101" pitchFamily="2" charset="-122"/>
                          <a:ea typeface="宋体" panose="02010600030101010101" pitchFamily="2" charset="-122"/>
                        </a:rPr>
                        <a:t>3</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zh-CN" sz="1600" kern="100">
                          <a:effectLst/>
                          <a:latin typeface="宋体" panose="02010600030101010101" pitchFamily="2" charset="-122"/>
                          <a:ea typeface="宋体" panose="02010600030101010101" pitchFamily="2" charset="-122"/>
                        </a:rPr>
                        <a:t>慰问卡、糖果、鲜花</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600" kern="10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5340"/>
                  </a:ext>
                </a:extLst>
              </a:tr>
              <a:tr h="396484">
                <a:tc>
                  <a:txBody>
                    <a:bodyPr/>
                    <a:lstStyle/>
                    <a:p>
                      <a:pPr indent="127000" algn="ctr" latinLnBrk="1">
                        <a:lnSpc>
                          <a:spcPct val="150000"/>
                        </a:lnSpc>
                        <a:spcAft>
                          <a:spcPts val="0"/>
                        </a:spcAft>
                      </a:pPr>
                      <a:r>
                        <a:rPr lang="en-US" sz="1600" kern="100">
                          <a:effectLst/>
                          <a:latin typeface="宋体" panose="02010600030101010101" pitchFamily="2" charset="-122"/>
                          <a:ea typeface="宋体" panose="02010600030101010101" pitchFamily="2" charset="-122"/>
                        </a:rPr>
                        <a:t>4</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zh-CN" sz="1600" kern="100">
                          <a:effectLst/>
                          <a:latin typeface="宋体" panose="02010600030101010101" pitchFamily="2" charset="-122"/>
                          <a:ea typeface="宋体" panose="02010600030101010101" pitchFamily="2" charset="-122"/>
                        </a:rPr>
                        <a:t>毛线玩具熊、气球、苏打水</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600" kern="10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182498"/>
                  </a:ext>
                </a:extLst>
              </a:tr>
              <a:tr h="396484">
                <a:tc>
                  <a:txBody>
                    <a:bodyPr/>
                    <a:lstStyle/>
                    <a:p>
                      <a:pPr indent="127000" algn="ctr" latinLnBrk="1">
                        <a:lnSpc>
                          <a:spcPct val="150000"/>
                        </a:lnSpc>
                        <a:spcAft>
                          <a:spcPts val="0"/>
                        </a:spcAft>
                      </a:pPr>
                      <a:r>
                        <a:rPr lang="en-US" sz="1600" kern="100">
                          <a:effectLst/>
                          <a:latin typeface="宋体" panose="02010600030101010101" pitchFamily="2" charset="-122"/>
                          <a:ea typeface="宋体" panose="02010600030101010101" pitchFamily="2" charset="-122"/>
                        </a:rPr>
                        <a:t>5</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zh-CN" sz="1600" kern="100">
                          <a:effectLst/>
                          <a:latin typeface="宋体" panose="02010600030101010101" pitchFamily="2" charset="-122"/>
                          <a:ea typeface="宋体" panose="02010600030101010101" pitchFamily="2" charset="-122"/>
                        </a:rPr>
                        <a:t>鲜花、慰问卡、苏打水</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600" kern="100" dirty="0">
                          <a:effectLst/>
                          <a:latin typeface="宋体" panose="02010600030101010101" pitchFamily="2" charset="-122"/>
                          <a:ea typeface="宋体" panose="02010600030101010101" pitchFamily="2" charset="-122"/>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8490866"/>
                  </a:ext>
                </a:extLst>
              </a:tr>
            </a:tbl>
          </a:graphicData>
        </a:graphic>
      </p:graphicFrame>
      <p:sp>
        <p:nvSpPr>
          <p:cNvPr id="5" name="矩形 4"/>
          <p:cNvSpPr/>
          <p:nvPr/>
        </p:nvSpPr>
        <p:spPr>
          <a:xfrm>
            <a:off x="3035455" y="1975284"/>
            <a:ext cx="3063659" cy="369332"/>
          </a:xfrm>
          <a:prstGeom prst="rect">
            <a:avLst/>
          </a:prstGeom>
        </p:spPr>
        <p:txBody>
          <a:bodyPr wrap="none">
            <a:spAutoFit/>
          </a:bodyPr>
          <a:lstStyle/>
          <a:p>
            <a:r>
              <a:rPr lang="zh-CN" altLang="en-US" dirty="0"/>
              <a:t>表 8</a:t>
            </a:r>
            <a:r>
              <a:rPr lang="en-US" altLang="zh-CN" dirty="0"/>
              <a:t>-</a:t>
            </a:r>
            <a:r>
              <a:rPr lang="zh-CN" altLang="en-US" dirty="0"/>
              <a:t>3某医院礼品店购买清单</a:t>
            </a:r>
          </a:p>
        </p:txBody>
      </p:sp>
    </p:spTree>
    <p:extLst>
      <p:ext uri="{BB962C8B-B14F-4D97-AF65-F5344CB8AC3E}">
        <p14:creationId xmlns:p14="http://schemas.microsoft.com/office/powerpoint/2010/main" val="209754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324322" y="1060376"/>
            <a:ext cx="8568952" cy="3139321"/>
          </a:xfrm>
          <a:prstGeom prst="rect">
            <a:avLst/>
          </a:prstGeom>
          <a:noFill/>
        </p:spPr>
        <p:txBody>
          <a:bodyPr wrap="square" rtlCol="0" anchor="t">
            <a:spAutoFit/>
          </a:bodyPr>
          <a:lstStyle/>
          <a:p>
            <a:pPr lvl="0">
              <a:spcBef>
                <a:spcPts val="600"/>
              </a:spcBef>
              <a:buSzPct val="75000"/>
            </a:pPr>
            <a:r>
              <a:rPr lang="zh-CN" altLang="en-US" sz="2400" dirty="0"/>
              <a:t>问题：</a:t>
            </a:r>
            <a:endParaRPr lang="en-US" altLang="zh-CN" sz="2400" dirty="0"/>
          </a:p>
          <a:p>
            <a:pPr lvl="0">
              <a:spcBef>
                <a:spcPts val="600"/>
              </a:spcBef>
              <a:buSzPct val="75000"/>
            </a:pPr>
            <a:r>
              <a:rPr lang="zh-CN" altLang="en-US" sz="2400" dirty="0"/>
              <a:t>（</a:t>
            </a:r>
            <a:r>
              <a:rPr lang="en-US" altLang="zh-CN" sz="2400" dirty="0"/>
              <a:t>1</a:t>
            </a:r>
            <a:r>
              <a:rPr lang="zh-CN" altLang="en-US" sz="2400" dirty="0"/>
              <a:t>）使用数字代替商品完成第</a:t>
            </a:r>
            <a:r>
              <a:rPr lang="en-US" altLang="zh-CN" sz="2400" dirty="0"/>
              <a:t>3</a:t>
            </a:r>
            <a:r>
              <a:rPr lang="zh-CN" altLang="en-US" sz="2400" dirty="0"/>
              <a:t>列；</a:t>
            </a:r>
          </a:p>
          <a:p>
            <a:pPr lvl="0">
              <a:spcBef>
                <a:spcPts val="600"/>
              </a:spcBef>
              <a:buSzPct val="75000"/>
            </a:pPr>
            <a:r>
              <a:rPr lang="zh-CN" altLang="en-US" sz="2400" dirty="0"/>
              <a:t>（</a:t>
            </a:r>
            <a:r>
              <a:rPr lang="en-US" altLang="zh-CN" sz="2400" dirty="0"/>
              <a:t>2</a:t>
            </a:r>
            <a:r>
              <a:rPr lang="zh-CN" altLang="en-US" sz="2400" dirty="0"/>
              <a:t>）计算购买“鲜花”的支持度；</a:t>
            </a:r>
          </a:p>
          <a:p>
            <a:pPr lvl="0">
              <a:spcBef>
                <a:spcPts val="600"/>
              </a:spcBef>
              <a:buSzPct val="75000"/>
            </a:pPr>
            <a:r>
              <a:rPr lang="zh-CN" altLang="en-US" sz="2400" dirty="0"/>
              <a:t>（</a:t>
            </a:r>
            <a:r>
              <a:rPr lang="en-US" altLang="zh-CN" sz="2400" dirty="0"/>
              <a:t>3</a:t>
            </a:r>
            <a:r>
              <a:rPr lang="zh-CN" altLang="en-US" sz="2400" dirty="0"/>
              <a:t>）计算购买“慰问卡”的支持度；</a:t>
            </a:r>
          </a:p>
          <a:p>
            <a:pPr lvl="0">
              <a:spcBef>
                <a:spcPts val="600"/>
              </a:spcBef>
              <a:buSzPct val="75000"/>
            </a:pPr>
            <a:r>
              <a:rPr lang="zh-CN" altLang="en-US" sz="2400" dirty="0"/>
              <a:t>（</a:t>
            </a:r>
            <a:r>
              <a:rPr lang="en-US" altLang="zh-CN" sz="2400" dirty="0"/>
              <a:t>4</a:t>
            </a:r>
            <a:r>
              <a:rPr lang="zh-CN" altLang="en-US" sz="2400" dirty="0"/>
              <a:t>）计算同时购买“鲜花”和购买“慰问卡”支持度和置信度；</a:t>
            </a:r>
          </a:p>
          <a:p>
            <a:pPr lvl="0">
              <a:spcBef>
                <a:spcPts val="600"/>
              </a:spcBef>
              <a:buSzPct val="75000"/>
            </a:pPr>
            <a:r>
              <a:rPr lang="zh-CN" altLang="en-US" sz="2400" dirty="0"/>
              <a:t>（</a:t>
            </a:r>
            <a:r>
              <a:rPr lang="en-US" altLang="zh-CN" sz="2400" dirty="0"/>
              <a:t>5</a:t>
            </a:r>
            <a:r>
              <a:rPr lang="zh-CN" altLang="en-US" sz="2400" dirty="0"/>
              <a:t>）使用</a:t>
            </a:r>
            <a:r>
              <a:rPr lang="en-US" altLang="zh-CN" sz="2400" dirty="0"/>
              <a:t>Python</a:t>
            </a:r>
            <a:r>
              <a:rPr lang="zh-CN" altLang="en-US" sz="2400" dirty="0"/>
              <a:t>对表 </a:t>
            </a:r>
            <a:r>
              <a:rPr lang="en-US" altLang="zh-CN" sz="2400" dirty="0"/>
              <a:t>8-3</a:t>
            </a:r>
            <a:r>
              <a:rPr lang="zh-CN" altLang="en-US" sz="2400" dirty="0"/>
              <a:t>中的购买记录清单进行</a:t>
            </a:r>
            <a:r>
              <a:rPr lang="en-US" altLang="zh-CN" sz="2400" dirty="0" err="1"/>
              <a:t>Apriori</a:t>
            </a:r>
            <a:r>
              <a:rPr lang="zh-CN" altLang="en-US" sz="2400" dirty="0"/>
              <a:t>关联规 </a:t>
            </a:r>
            <a:endParaRPr lang="en-US" altLang="zh-CN" sz="2400" dirty="0"/>
          </a:p>
          <a:p>
            <a:pPr lvl="0">
              <a:spcBef>
                <a:spcPts val="600"/>
              </a:spcBef>
              <a:buSzPct val="75000"/>
            </a:pPr>
            <a:r>
              <a:rPr lang="en-US" altLang="zh-CN" sz="2400" dirty="0"/>
              <a:t>           </a:t>
            </a:r>
            <a:r>
              <a:rPr lang="zh-CN" altLang="en-US" sz="2400" dirty="0"/>
              <a:t>则分析。</a:t>
            </a:r>
          </a:p>
        </p:txBody>
      </p:sp>
    </p:spTree>
    <p:extLst>
      <p:ext uri="{BB962C8B-B14F-4D97-AF65-F5344CB8AC3E}">
        <p14:creationId xmlns:p14="http://schemas.microsoft.com/office/powerpoint/2010/main" val="2287090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442363" y="832282"/>
            <a:ext cx="8568952" cy="4355038"/>
          </a:xfrm>
          <a:prstGeom prst="rect">
            <a:avLst/>
          </a:prstGeom>
          <a:noFill/>
        </p:spPr>
        <p:txBody>
          <a:bodyPr wrap="square" rtlCol="0" anchor="t">
            <a:spAutoFit/>
          </a:bodyPr>
          <a:lstStyle/>
          <a:p>
            <a:pPr lvl="0">
              <a:spcBef>
                <a:spcPts val="600"/>
              </a:spcBef>
              <a:buSzPct val="75000"/>
            </a:pPr>
            <a:r>
              <a:rPr lang="en-US" altLang="zh-CN" dirty="0"/>
              <a:t>2.</a:t>
            </a:r>
            <a:r>
              <a:rPr lang="zh-CN" altLang="en-US" dirty="0"/>
              <a:t>设有一份购物篮数据</a:t>
            </a:r>
            <a:r>
              <a:rPr lang="en-US" altLang="zh-CN" dirty="0"/>
              <a:t>basketdata.txt</a:t>
            </a:r>
            <a:r>
              <a:rPr lang="zh-CN" altLang="en-US" dirty="0"/>
              <a:t>，包括两部分内容。第一部分是</a:t>
            </a:r>
            <a:r>
              <a:rPr lang="en-US" altLang="zh-CN" dirty="0"/>
              <a:t>1000</a:t>
            </a:r>
            <a:r>
              <a:rPr lang="zh-CN" altLang="en-US" dirty="0"/>
              <a:t>名顾客的个人信息，含</a:t>
            </a:r>
            <a:r>
              <a:rPr lang="en-US" altLang="zh-CN" dirty="0"/>
              <a:t>7</a:t>
            </a:r>
            <a:r>
              <a:rPr lang="zh-CN" altLang="en-US" dirty="0"/>
              <a:t>个变量：会员卡号（</a:t>
            </a:r>
            <a:r>
              <a:rPr lang="en-US" altLang="zh-CN" dirty="0" err="1"/>
              <a:t>cardid</a:t>
            </a:r>
            <a:r>
              <a:rPr lang="zh-CN" altLang="en-US" dirty="0"/>
              <a:t>）、消费金额（</a:t>
            </a:r>
            <a:r>
              <a:rPr lang="en-US" altLang="zh-CN" dirty="0"/>
              <a:t>value</a:t>
            </a:r>
            <a:r>
              <a:rPr lang="zh-CN" altLang="en-US" dirty="0"/>
              <a:t>）、支付方式（</a:t>
            </a:r>
            <a:r>
              <a:rPr lang="en-US" altLang="zh-CN" dirty="0" err="1"/>
              <a:t>pmethod</a:t>
            </a:r>
            <a:r>
              <a:rPr lang="zh-CN" altLang="en-US" dirty="0"/>
              <a:t>）、性别（</a:t>
            </a:r>
            <a:r>
              <a:rPr lang="en-US" altLang="zh-CN" dirty="0"/>
              <a:t>sex</a:t>
            </a:r>
            <a:r>
              <a:rPr lang="zh-CN" altLang="en-US" dirty="0"/>
              <a:t>，</a:t>
            </a:r>
            <a:r>
              <a:rPr lang="en-US" altLang="zh-CN" dirty="0"/>
              <a:t>M</a:t>
            </a:r>
            <a:r>
              <a:rPr lang="zh-CN" altLang="en-US" dirty="0"/>
              <a:t>表示男性，</a:t>
            </a:r>
            <a:r>
              <a:rPr lang="en-US" altLang="zh-CN" dirty="0"/>
              <a:t>F</a:t>
            </a:r>
            <a:r>
              <a:rPr lang="zh-CN" altLang="en-US" dirty="0"/>
              <a:t>表示女性）、是否户主（</a:t>
            </a:r>
            <a:r>
              <a:rPr lang="en-US" altLang="zh-CN" dirty="0" err="1"/>
              <a:t>homeown</a:t>
            </a:r>
            <a:r>
              <a:rPr lang="zh-CN" altLang="en-US" dirty="0"/>
              <a:t>）、年龄（</a:t>
            </a:r>
            <a:r>
              <a:rPr lang="en-US" altLang="zh-CN" dirty="0"/>
              <a:t>age</a:t>
            </a:r>
            <a:r>
              <a:rPr lang="zh-CN" altLang="en-US" dirty="0"/>
              <a:t>）及收入（</a:t>
            </a:r>
            <a:r>
              <a:rPr lang="en-US" altLang="zh-CN" dirty="0"/>
              <a:t>income</a:t>
            </a:r>
            <a:r>
              <a:rPr lang="zh-CN" altLang="en-US" dirty="0"/>
              <a:t>）等。第二部分是</a:t>
            </a:r>
            <a:r>
              <a:rPr lang="en-US" altLang="zh-CN" dirty="0"/>
              <a:t>1000</a:t>
            </a:r>
            <a:r>
              <a:rPr lang="zh-CN" altLang="en-US" dirty="0"/>
              <a:t>名顾客一次购买的商品信息，变量均为二分类变量，取值</a:t>
            </a:r>
            <a:r>
              <a:rPr lang="en-US" altLang="zh-CN" dirty="0"/>
              <a:t>1</a:t>
            </a:r>
            <a:r>
              <a:rPr lang="zh-CN" altLang="en-US" dirty="0"/>
              <a:t>表示购买，取值</a:t>
            </a:r>
            <a:r>
              <a:rPr lang="en-US" altLang="zh-CN" dirty="0"/>
              <a:t>0</a:t>
            </a:r>
            <a:r>
              <a:rPr lang="zh-CN" altLang="en-US" dirty="0"/>
              <a:t>表示未购买。这些变量包括水果蔬菜（</a:t>
            </a:r>
            <a:r>
              <a:rPr lang="en-US" altLang="zh-CN" dirty="0" err="1"/>
              <a:t>fruitveg</a:t>
            </a:r>
            <a:r>
              <a:rPr lang="zh-CN" altLang="en-US" dirty="0"/>
              <a:t>）、鲜肉（</a:t>
            </a:r>
            <a:r>
              <a:rPr lang="en-US" altLang="zh-CN" dirty="0" err="1"/>
              <a:t>freshmeat</a:t>
            </a:r>
            <a:r>
              <a:rPr lang="zh-CN" altLang="en-US" dirty="0"/>
              <a:t>）、奶制品（</a:t>
            </a:r>
            <a:r>
              <a:rPr lang="en-US" altLang="zh-CN" dirty="0"/>
              <a:t>dairy</a:t>
            </a:r>
            <a:r>
              <a:rPr lang="zh-CN" altLang="en-US" dirty="0"/>
              <a:t>）、蔬菜罐头（</a:t>
            </a:r>
            <a:r>
              <a:rPr lang="en-US" altLang="zh-CN" dirty="0" err="1"/>
              <a:t>cannedveg</a:t>
            </a:r>
            <a:r>
              <a:rPr lang="zh-CN" altLang="en-US" dirty="0"/>
              <a:t>）、肉罐头（</a:t>
            </a:r>
            <a:r>
              <a:rPr lang="en-US" altLang="zh-CN" dirty="0" err="1"/>
              <a:t>cannedmeat</a:t>
            </a:r>
            <a:r>
              <a:rPr lang="zh-CN" altLang="en-US" dirty="0"/>
              <a:t>）、冷冻食品（</a:t>
            </a:r>
            <a:r>
              <a:rPr lang="en-US" altLang="zh-CN" dirty="0" err="1"/>
              <a:t>frozenmeal</a:t>
            </a:r>
            <a:r>
              <a:rPr lang="zh-CN" altLang="en-US" dirty="0"/>
              <a:t>）、啤酒（</a:t>
            </a:r>
            <a:r>
              <a:rPr lang="en-US" altLang="zh-CN" dirty="0"/>
              <a:t>beer</a:t>
            </a:r>
            <a:r>
              <a:rPr lang="zh-CN" altLang="en-US" dirty="0"/>
              <a:t>）、葡萄酒（</a:t>
            </a:r>
            <a:r>
              <a:rPr lang="en-US" altLang="zh-CN" dirty="0"/>
              <a:t>wine</a:t>
            </a:r>
            <a:r>
              <a:rPr lang="zh-CN" altLang="en-US" dirty="0"/>
              <a:t>）、软饮料（</a:t>
            </a:r>
            <a:r>
              <a:rPr lang="en-US" altLang="zh-CN" dirty="0" err="1"/>
              <a:t>softdrink</a:t>
            </a:r>
            <a:r>
              <a:rPr lang="zh-CN" altLang="en-US" dirty="0"/>
              <a:t>）、鱼（</a:t>
            </a:r>
            <a:r>
              <a:rPr lang="en-US" altLang="zh-CN" dirty="0"/>
              <a:t>fish</a:t>
            </a:r>
            <a:r>
              <a:rPr lang="zh-CN" altLang="en-US" dirty="0"/>
              <a:t>）及果糖（</a:t>
            </a:r>
            <a:r>
              <a:rPr lang="en-US" altLang="zh-CN" dirty="0"/>
              <a:t>confectionery</a:t>
            </a:r>
            <a:r>
              <a:rPr lang="zh-CN" altLang="en-US" dirty="0"/>
              <a:t>）等。</a:t>
            </a:r>
            <a:endParaRPr lang="en-US" altLang="zh-CN" dirty="0"/>
          </a:p>
          <a:p>
            <a:pPr lvl="0">
              <a:spcBef>
                <a:spcPts val="600"/>
              </a:spcBef>
              <a:buSzPct val="75000"/>
            </a:pPr>
            <a:endParaRPr lang="en-US" altLang="zh-CN" sz="800" dirty="0"/>
          </a:p>
          <a:p>
            <a:pPr lvl="0">
              <a:spcBef>
                <a:spcPts val="600"/>
              </a:spcBef>
              <a:buSzPct val="75000"/>
            </a:pPr>
            <a:r>
              <a:rPr lang="zh-CN" altLang="en-US" dirty="0"/>
              <a:t>基于该数据集，利用关联规则分析算法完成以下任务：</a:t>
            </a:r>
          </a:p>
          <a:p>
            <a:pPr lvl="0">
              <a:spcBef>
                <a:spcPts val="600"/>
              </a:spcBef>
              <a:buSzPct val="75000"/>
            </a:pPr>
            <a:r>
              <a:rPr lang="zh-CN" altLang="en-US" dirty="0"/>
              <a:t>（</a:t>
            </a:r>
            <a:r>
              <a:rPr lang="en-US" altLang="zh-CN" dirty="0"/>
              <a:t>1</a:t>
            </a:r>
            <a:r>
              <a:rPr lang="zh-CN" altLang="en-US" dirty="0"/>
              <a:t>）找到有较大可能连带销售的商品；</a:t>
            </a:r>
          </a:p>
          <a:p>
            <a:pPr lvl="0">
              <a:spcBef>
                <a:spcPts val="600"/>
              </a:spcBef>
              <a:buSzPct val="75000"/>
            </a:pPr>
            <a:r>
              <a:rPr lang="zh-CN" altLang="en-US" dirty="0"/>
              <a:t>（</a:t>
            </a:r>
            <a:r>
              <a:rPr lang="en-US" altLang="zh-CN" dirty="0"/>
              <a:t>2</a:t>
            </a:r>
            <a:r>
              <a:rPr lang="zh-CN" altLang="en-US" dirty="0"/>
              <a:t>）对比不同性别和年龄段顾客的啤酒选择性倾向。</a:t>
            </a:r>
            <a:endParaRPr lang="en-US" altLang="zh-CN" dirty="0"/>
          </a:p>
          <a:p>
            <a:pPr lvl="0">
              <a:spcBef>
                <a:spcPts val="600"/>
              </a:spcBef>
              <a:buSzPct val="75000"/>
            </a:pPr>
            <a:r>
              <a:rPr lang="zh-CN" altLang="en-US" dirty="0"/>
              <a:t>（这里将年龄分为三组，</a:t>
            </a:r>
            <a:r>
              <a:rPr lang="en-US" altLang="zh-CN" dirty="0"/>
              <a:t>30</a:t>
            </a:r>
            <a:r>
              <a:rPr lang="zh-CN" altLang="en-US" dirty="0"/>
              <a:t>岁以下为年轻组“</a:t>
            </a:r>
            <a:r>
              <a:rPr lang="en-US" altLang="zh-CN" dirty="0"/>
              <a:t>1”</a:t>
            </a:r>
            <a:r>
              <a:rPr lang="zh-CN" altLang="en-US" dirty="0"/>
              <a:t>、</a:t>
            </a:r>
            <a:r>
              <a:rPr lang="en-US" altLang="zh-CN" dirty="0"/>
              <a:t>30~49</a:t>
            </a:r>
            <a:r>
              <a:rPr lang="zh-CN" altLang="en-US" dirty="0"/>
              <a:t>岁为中年组“</a:t>
            </a:r>
            <a:r>
              <a:rPr lang="en-US" altLang="zh-CN" dirty="0"/>
              <a:t>2”</a:t>
            </a:r>
            <a:r>
              <a:rPr lang="zh-CN" altLang="en-US" dirty="0"/>
              <a:t>，</a:t>
            </a:r>
            <a:r>
              <a:rPr lang="en-US" altLang="zh-CN" dirty="0"/>
              <a:t>50</a:t>
            </a:r>
            <a:r>
              <a:rPr lang="zh-CN" altLang="en-US" dirty="0"/>
              <a:t>岁以上为中老年组“</a:t>
            </a:r>
            <a:r>
              <a:rPr lang="en-US" altLang="zh-CN" dirty="0"/>
              <a:t>3”</a:t>
            </a:r>
            <a:r>
              <a:rPr lang="zh-CN" altLang="en-US" dirty="0"/>
              <a:t>）。</a:t>
            </a:r>
          </a:p>
        </p:txBody>
      </p:sp>
    </p:spTree>
    <p:extLst>
      <p:ext uri="{BB962C8B-B14F-4D97-AF65-F5344CB8AC3E}">
        <p14:creationId xmlns:p14="http://schemas.microsoft.com/office/powerpoint/2010/main" val="783112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3" name="对象 2" hidden="1"/>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173855" y="2223770"/>
            <a:ext cx="4431387" cy="707886"/>
          </a:xfrm>
          <a:prstGeom prst="rect">
            <a:avLst/>
          </a:prstGeom>
          <a:noFill/>
        </p:spPr>
        <p:txBody>
          <a:bodyPr wrap="square" rtlCol="0">
            <a:spAutoFit/>
          </a:bodyPr>
          <a:lstStyle/>
          <a:p>
            <a:r>
              <a:rPr lang="en-US" altLang="zh-CN" sz="4000" b="1" spc="300" dirty="0" err="1">
                <a:solidFill>
                  <a:schemeClr val="accent1"/>
                </a:solidFill>
                <a:latin typeface="Arial" panose="020B0604020202020204" pitchFamily="34" charset="0"/>
                <a:ea typeface="黑体" panose="02010609060101010101" charset="-122"/>
                <a:cs typeface="Arial" panose="020B0604020202020204" pitchFamily="34" charset="0"/>
              </a:rPr>
              <a:t>Apriori</a:t>
            </a:r>
            <a:r>
              <a:rPr lang="zh-CN" altLang="en-US" sz="4000" b="1" spc="300" dirty="0">
                <a:solidFill>
                  <a:schemeClr val="accent1"/>
                </a:solidFill>
                <a:latin typeface="黑体" panose="02010609060101010101" charset="-122"/>
                <a:ea typeface="黑体" panose="02010609060101010101" charset="-122"/>
              </a:rPr>
              <a:t>算法原理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400931"/>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关联规则（</a:t>
            </a:r>
            <a:r>
              <a:rPr lang="en-US" altLang="zh-CN" sz="2000" dirty="0"/>
              <a:t>Association Rules</a:t>
            </a:r>
            <a:r>
              <a:rPr lang="zh-CN" altLang="en-US" sz="2000" dirty="0"/>
              <a:t>，</a:t>
            </a:r>
            <a:r>
              <a:rPr lang="en-US" altLang="zh-CN" sz="2000" dirty="0"/>
              <a:t>AR</a:t>
            </a:r>
            <a:r>
              <a:rPr lang="zh-CN" altLang="en-US" sz="2000" dirty="0"/>
              <a:t>）分析算法用于挖掘大规模数据集中有价值、有意义的联系，是数据挖掘领域的十大算法之一。</a:t>
            </a:r>
            <a:endParaRPr lang="en-US" altLang="zh-CN" sz="2000" dirty="0"/>
          </a:p>
          <a:p>
            <a:pPr marL="342900" indent="-342900">
              <a:spcBef>
                <a:spcPts val="600"/>
              </a:spcBef>
              <a:buSzPct val="75000"/>
              <a:buFont typeface="Wingdings" panose="05000000000000000000" pitchFamily="2" charset="2"/>
              <a:buChar char="l"/>
            </a:pPr>
            <a:r>
              <a:rPr lang="zh-CN" altLang="en-US" sz="2000" dirty="0"/>
              <a:t>关联规则分析在购物篮数据分析、商品推荐营销、电子商务推广、生物信息学研究、医疗诊断咨询和航空电信等行业中都得到了广泛应用。</a:t>
            </a:r>
            <a:endParaRPr lang="en-US" altLang="zh-CN" sz="2000" dirty="0"/>
          </a:p>
          <a:p>
            <a:pPr marL="342900" indent="-342900">
              <a:spcBef>
                <a:spcPts val="600"/>
              </a:spcBef>
              <a:buSzPct val="75000"/>
              <a:buFont typeface="Wingdings" panose="05000000000000000000" pitchFamily="2" charset="2"/>
              <a:buChar char="l"/>
            </a:pPr>
            <a:r>
              <a:rPr lang="zh-CN" altLang="en-US" sz="2000" dirty="0"/>
              <a:t>关联规则分析概念最早是</a:t>
            </a:r>
            <a:r>
              <a:rPr lang="en-US" altLang="zh-CN" sz="2000" dirty="0"/>
              <a:t>1993</a:t>
            </a:r>
            <a:r>
              <a:rPr lang="zh-CN" altLang="en-US" sz="2000" dirty="0"/>
              <a:t>年由</a:t>
            </a:r>
            <a:r>
              <a:rPr lang="en-US" altLang="zh-CN" sz="2000" dirty="0"/>
              <a:t>Agrawal</a:t>
            </a:r>
            <a:r>
              <a:rPr lang="zh-CN" altLang="en-US" sz="2000" dirty="0"/>
              <a:t>，</a:t>
            </a:r>
            <a:r>
              <a:rPr lang="en-US" altLang="zh-CN" sz="2000" dirty="0" err="1"/>
              <a:t>Imielinski</a:t>
            </a:r>
            <a:r>
              <a:rPr lang="zh-CN" altLang="en-US" sz="2000" dirty="0"/>
              <a:t>和</a:t>
            </a:r>
            <a:r>
              <a:rPr lang="en-US" altLang="zh-CN" sz="2000" dirty="0"/>
              <a:t>Swami</a:t>
            </a:r>
            <a:r>
              <a:rPr lang="zh-CN" altLang="en-US" sz="2000" dirty="0"/>
              <a:t>提出的，其主要研究目的是通过分析超市顾客购买行为的规律，发现连带购买商品，进而以此为依据来改善货架摆放方案</a:t>
            </a:r>
            <a:r>
              <a:rPr lang="en-US" altLang="zh-CN" sz="2000" dirty="0"/>
              <a:t>(</a:t>
            </a:r>
            <a:r>
              <a:rPr lang="zh-CN" altLang="en-US" sz="2000" dirty="0"/>
              <a:t>该分析称为购物篮分析</a:t>
            </a:r>
            <a:r>
              <a:rPr lang="en-US" altLang="zh-CN" sz="2000" dirty="0"/>
              <a:t>)</a:t>
            </a:r>
            <a:r>
              <a:rPr lang="zh-CN" altLang="en-US" sz="2000" dirty="0"/>
              <a:t>。</a:t>
            </a:r>
            <a:endParaRPr lang="en-US" altLang="zh-CN" sz="2000" dirty="0"/>
          </a:p>
          <a:p>
            <a:pPr marL="342900" indent="-342900">
              <a:spcBef>
                <a:spcPts val="600"/>
              </a:spcBef>
              <a:buSzPct val="75000"/>
              <a:buFont typeface="Wingdings" panose="05000000000000000000" pitchFamily="2" charset="2"/>
              <a:buChar char="l"/>
            </a:pPr>
            <a:r>
              <a:rPr lang="en-US" altLang="zh-CN" sz="2000" dirty="0"/>
              <a:t>Agrawal</a:t>
            </a:r>
            <a:r>
              <a:rPr lang="zh-CN" altLang="en-US" sz="2000" dirty="0"/>
              <a:t>从数学及计算机算法角度出发，提出了商品关联关系的计算方法</a:t>
            </a:r>
            <a:r>
              <a:rPr lang="en-US" altLang="zh-CN" sz="2000" dirty="0"/>
              <a:t>——</a:t>
            </a:r>
            <a:r>
              <a:rPr lang="en-US" altLang="zh-CN" sz="2000" dirty="0" err="1"/>
              <a:t>Apriori</a:t>
            </a:r>
            <a:r>
              <a:rPr lang="zh-CN" altLang="en-US" sz="2000" dirty="0"/>
              <a:t>算法。沃尔玛从上个世纪</a:t>
            </a:r>
            <a:r>
              <a:rPr lang="en-US" altLang="zh-CN" sz="2000" dirty="0"/>
              <a:t>90</a:t>
            </a:r>
            <a:r>
              <a:rPr lang="zh-CN" altLang="en-US" sz="2000" dirty="0"/>
              <a:t>年代尝试将</a:t>
            </a:r>
            <a:r>
              <a:rPr lang="en-US" altLang="zh-CN" sz="2000" dirty="0" err="1"/>
              <a:t>Apriori</a:t>
            </a:r>
            <a:r>
              <a:rPr lang="zh-CN" altLang="en-US" sz="2000" dirty="0"/>
              <a:t>算法引入到</a:t>
            </a:r>
            <a:r>
              <a:rPr lang="en-US" altLang="zh-CN" sz="2000" dirty="0"/>
              <a:t>POS</a:t>
            </a:r>
            <a:r>
              <a:rPr lang="zh-CN" altLang="en-US" sz="2000" dirty="0"/>
              <a:t>机数据分析中，获得了显著的业绩增长。</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077766"/>
          </a:xfrm>
          <a:prstGeom prst="rect">
            <a:avLst/>
          </a:prstGeom>
          <a:noFill/>
        </p:spPr>
        <p:txBody>
          <a:bodyPr wrap="square" rtlCol="0" anchor="t">
            <a:spAutoFit/>
          </a:bodyPr>
          <a:lstStyle/>
          <a:p>
            <a:pPr>
              <a:spcBef>
                <a:spcPts val="600"/>
              </a:spcBef>
              <a:buSzPct val="75000"/>
            </a:pPr>
            <a:r>
              <a:rPr lang="zh-CN" altLang="en-US" sz="2400" b="1" dirty="0">
                <a:solidFill>
                  <a:srgbClr val="FF0000"/>
                </a:solidFill>
              </a:rPr>
              <a:t>啤酒与尿布</a:t>
            </a:r>
            <a:endParaRPr lang="en-US" altLang="zh-CN" sz="2400" b="1" dirty="0">
              <a:solidFill>
                <a:srgbClr val="FF0000"/>
              </a:solidFill>
            </a:endParaRPr>
          </a:p>
          <a:p>
            <a:pPr marL="342900" indent="-342900">
              <a:spcBef>
                <a:spcPts val="600"/>
              </a:spcBef>
              <a:buSzPct val="75000"/>
              <a:buFont typeface="Wingdings" panose="05000000000000000000" pitchFamily="2" charset="2"/>
              <a:buChar char="l"/>
            </a:pPr>
            <a:r>
              <a:rPr lang="zh-CN" altLang="en-US" sz="2000" dirty="0"/>
              <a:t>关于关联规则数据挖掘的应用，有一个流传甚广的案例：“啤酒与尿布”的故事。这个故事产生于</a:t>
            </a:r>
            <a:r>
              <a:rPr lang="en-US" altLang="zh-CN" sz="2000" dirty="0"/>
              <a:t>20</a:t>
            </a:r>
            <a:r>
              <a:rPr lang="zh-CN" altLang="en-US" sz="2000" dirty="0"/>
              <a:t>世纪</a:t>
            </a:r>
            <a:r>
              <a:rPr lang="en-US" altLang="zh-CN" sz="2000" dirty="0"/>
              <a:t>90</a:t>
            </a:r>
            <a:r>
              <a:rPr lang="zh-CN" altLang="en-US" sz="2000" dirty="0"/>
              <a:t>年代的美国沃尔玛超市中，沃尔玛的超市管理人员分析销售数据时发现了一个令人难于理解的现象：“啤酒”与“尿布”两件看上去毫无关系的商品会经常出现在同一个购物篮中。</a:t>
            </a:r>
            <a:endParaRPr lang="en-US" altLang="zh-CN" sz="2000" dirty="0"/>
          </a:p>
          <a:p>
            <a:pPr marL="342900" indent="-342900">
              <a:spcBef>
                <a:spcPts val="600"/>
              </a:spcBef>
              <a:buSzPct val="75000"/>
              <a:buFont typeface="Wingdings" panose="05000000000000000000" pitchFamily="2" charset="2"/>
              <a:buChar char="l"/>
            </a:pPr>
            <a:r>
              <a:rPr lang="zh-CN" altLang="en-US" sz="2000" dirty="0"/>
              <a:t>这种独特的销售现象引起了管理人员的注意，经过调查发现，这种现象出现在年轻的父亲身上。在美国有婴儿的家庭中，一般是母亲在家中照看婴儿，年轻的父亲前去超市购买尿布。</a:t>
            </a:r>
          </a:p>
        </p:txBody>
      </p:sp>
    </p:spTree>
    <p:extLst>
      <p:ext uri="{BB962C8B-B14F-4D97-AF65-F5344CB8AC3E}">
        <p14:creationId xmlns:p14="http://schemas.microsoft.com/office/powerpoint/2010/main" val="985353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400931"/>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父亲在购买尿布的同时，往往会顺便为自己购买啤酒，这样就会出现啤酒与尿布这两件看上去不相干的商品经常会出现在同一个购物篮的现象。</a:t>
            </a:r>
            <a:endParaRPr lang="en-US" altLang="zh-CN" sz="2000" dirty="0"/>
          </a:p>
          <a:p>
            <a:pPr marL="342900" indent="-342900">
              <a:spcBef>
                <a:spcPts val="600"/>
              </a:spcBef>
              <a:buSzPct val="75000"/>
              <a:buFont typeface="Wingdings" panose="05000000000000000000" pitchFamily="2" charset="2"/>
              <a:buChar char="l"/>
            </a:pPr>
            <a:r>
              <a:rPr lang="zh-CN" altLang="en-US" sz="2000" dirty="0"/>
              <a:t>如果这个年轻的父亲在卖场只能买到两件商品之一，则他很有可能会放弃购物而到另一家商店，直到可以一次同时买到啤酒与尿布为止。</a:t>
            </a:r>
            <a:endParaRPr lang="en-US" altLang="zh-CN" sz="2000" dirty="0"/>
          </a:p>
          <a:p>
            <a:pPr marL="342900" indent="-342900">
              <a:spcBef>
                <a:spcPts val="600"/>
              </a:spcBef>
              <a:buSzPct val="75000"/>
              <a:buFont typeface="Wingdings" panose="05000000000000000000" pitchFamily="2" charset="2"/>
              <a:buChar char="l"/>
            </a:pPr>
            <a:r>
              <a:rPr lang="zh-CN" altLang="en-US" sz="2000" dirty="0"/>
              <a:t>沃尔玛发现了这一独特的现象，开始在卖场尝试将啤酒与尿布摆放在相同的区域，让年轻的父亲可以同时找到这两件商品，并很快地完成购物；</a:t>
            </a:r>
            <a:endParaRPr lang="en-US" altLang="zh-CN" sz="2000" dirty="0"/>
          </a:p>
          <a:p>
            <a:pPr marL="342900" indent="-342900">
              <a:spcBef>
                <a:spcPts val="600"/>
              </a:spcBef>
              <a:buSzPct val="75000"/>
              <a:buFont typeface="Wingdings" panose="05000000000000000000" pitchFamily="2" charset="2"/>
              <a:buChar char="l"/>
            </a:pPr>
            <a:r>
              <a:rPr lang="zh-CN" altLang="en-US" sz="2000" dirty="0"/>
              <a:t>而沃尔玛超市也可以让这些客户一次购买两件商品，而不是一件，从而获得了更好的商品销售收入，这就是“啤酒与尿布”故事的由来。</a:t>
            </a:r>
          </a:p>
        </p:txBody>
      </p:sp>
    </p:spTree>
    <p:extLst>
      <p:ext uri="{BB962C8B-B14F-4D97-AF65-F5344CB8AC3E}">
        <p14:creationId xmlns:p14="http://schemas.microsoft.com/office/powerpoint/2010/main" val="1805063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139321"/>
          </a:xfrm>
          <a:prstGeom prst="rect">
            <a:avLst/>
          </a:prstGeom>
          <a:noFill/>
        </p:spPr>
        <p:txBody>
          <a:bodyPr wrap="square" rtlCol="0" anchor="t">
            <a:spAutoFit/>
          </a:bodyPr>
          <a:lstStyle/>
          <a:p>
            <a:pPr>
              <a:spcBef>
                <a:spcPts val="600"/>
              </a:spcBef>
              <a:buSzPct val="75000"/>
            </a:pPr>
            <a:r>
              <a:rPr lang="it-IT" altLang="zh-CN" sz="2400" dirty="0"/>
              <a:t>Apriori</a:t>
            </a:r>
            <a:r>
              <a:rPr lang="zh-CN" altLang="it-IT" sz="2400" dirty="0"/>
              <a:t>算法基本原理</a:t>
            </a:r>
            <a:r>
              <a:rPr lang="zh-CN" altLang="en-US" sz="2400" dirty="0"/>
              <a:t>中的几个重要概念：</a:t>
            </a:r>
            <a:endParaRPr lang="en-US" altLang="zh-CN" sz="2400" dirty="0"/>
          </a:p>
          <a:p>
            <a:pPr marL="457200" indent="-457200">
              <a:spcBef>
                <a:spcPts val="600"/>
              </a:spcBef>
              <a:buSzPct val="75000"/>
              <a:buFont typeface="+mj-lt"/>
              <a:buAutoNum type="arabicPeriod"/>
            </a:pPr>
            <a:r>
              <a:rPr lang="zh-CN" altLang="en-US" sz="2400" dirty="0"/>
              <a:t>事务与项集</a:t>
            </a:r>
          </a:p>
          <a:p>
            <a:pPr marL="457200" indent="-457200">
              <a:spcBef>
                <a:spcPts val="600"/>
              </a:spcBef>
              <a:buSzPct val="75000"/>
              <a:buFont typeface="+mj-lt"/>
              <a:buAutoNum type="arabicPeriod"/>
            </a:pPr>
            <a:r>
              <a:rPr lang="zh-CN" altLang="en-US" sz="2400" dirty="0"/>
              <a:t>关联规则</a:t>
            </a:r>
          </a:p>
          <a:p>
            <a:pPr marL="457200" indent="-457200">
              <a:spcBef>
                <a:spcPts val="600"/>
              </a:spcBef>
              <a:buSzPct val="75000"/>
              <a:buFont typeface="+mj-lt"/>
              <a:buAutoNum type="arabicPeriod"/>
            </a:pPr>
            <a:r>
              <a:rPr lang="zh-CN" altLang="en-US" sz="2400" dirty="0"/>
              <a:t>支持度和置信度</a:t>
            </a:r>
          </a:p>
          <a:p>
            <a:pPr marL="457200" indent="-457200">
              <a:spcBef>
                <a:spcPts val="600"/>
              </a:spcBef>
              <a:buSzPct val="75000"/>
              <a:buFont typeface="+mj-lt"/>
              <a:buAutoNum type="arabicPeriod"/>
            </a:pPr>
            <a:r>
              <a:rPr lang="zh-CN" altLang="en-US" sz="2400" dirty="0"/>
              <a:t>最小支持度和最小置信度</a:t>
            </a:r>
          </a:p>
          <a:p>
            <a:pPr marL="457200" indent="-457200">
              <a:spcBef>
                <a:spcPts val="600"/>
              </a:spcBef>
              <a:buSzPct val="75000"/>
              <a:buFont typeface="+mj-lt"/>
              <a:buAutoNum type="arabicPeriod"/>
            </a:pPr>
            <a:r>
              <a:rPr lang="en-US" altLang="zh-CN" sz="2400" dirty="0" err="1"/>
              <a:t>Apriori</a:t>
            </a:r>
            <a:r>
              <a:rPr lang="zh-CN" altLang="en-US" sz="2400" dirty="0"/>
              <a:t>算法原理</a:t>
            </a:r>
            <a:endParaRPr lang="en-US" altLang="zh-CN" sz="2400" dirty="0"/>
          </a:p>
          <a:p>
            <a:pPr marL="342900" indent="-342900">
              <a:spcBef>
                <a:spcPts val="600"/>
              </a:spcBef>
              <a:buSzPct val="7500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992206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3574</Words>
  <Application>Microsoft Office PowerPoint</Application>
  <PresentationFormat>自定义</PresentationFormat>
  <Paragraphs>407</Paragraphs>
  <Slides>45</Slides>
  <Notes>27</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45</vt:i4>
      </vt:variant>
    </vt:vector>
  </HeadingPairs>
  <TitlesOfParts>
    <vt:vector size="60" baseType="lpstr">
      <vt:lpstr>Arial Unicode MS</vt:lpstr>
      <vt:lpstr>黑体</vt:lpstr>
      <vt:lpstr>华文中宋</vt:lpstr>
      <vt:lpstr>宋体</vt:lpstr>
      <vt:lpstr>Arial</vt:lpstr>
      <vt:lpstr>Calibri</vt:lpstr>
      <vt:lpstr>Cambria Math</vt:lpstr>
      <vt:lpstr>Impact</vt:lpstr>
      <vt:lpstr>Microsoft Sans Serif</vt:lpstr>
      <vt:lpstr>Times New Roman</vt:lpstr>
      <vt:lpstr>Wingdings</vt:lpstr>
      <vt:lpstr>《电子商务概论（第4版）》-白东蕊</vt:lpstr>
      <vt:lpstr>1_《电子商务概论（第4版）》-白东蕊</vt:lpstr>
      <vt:lpstr>think-cell Slide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2021-02-22T09:49:15Z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