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3">
  <p:sldMasterIdLst>
    <p:sldMasterId id="2147483648" r:id="rId1"/>
    <p:sldMasterId id="2147483655" r:id="rId2"/>
  </p:sldMasterIdLst>
  <p:notesMasterIdLst>
    <p:notesMasterId r:id="rId50"/>
  </p:notesMasterIdLst>
  <p:handoutMasterIdLst>
    <p:handoutMasterId r:id="rId51"/>
  </p:handoutMasterIdLst>
  <p:sldIdLst>
    <p:sldId id="4776" r:id="rId3"/>
    <p:sldId id="4800" r:id="rId4"/>
    <p:sldId id="4804" r:id="rId5"/>
    <p:sldId id="5011" r:id="rId6"/>
    <p:sldId id="4752" r:id="rId7"/>
    <p:sldId id="4805" r:id="rId8"/>
    <p:sldId id="5012" r:id="rId9"/>
    <p:sldId id="5193" r:id="rId10"/>
    <p:sldId id="5194" r:id="rId11"/>
    <p:sldId id="5195" r:id="rId12"/>
    <p:sldId id="5196" r:id="rId13"/>
    <p:sldId id="5197" r:id="rId14"/>
    <p:sldId id="5198" r:id="rId15"/>
    <p:sldId id="5134" r:id="rId16"/>
    <p:sldId id="5199" r:id="rId17"/>
    <p:sldId id="5200" r:id="rId18"/>
    <p:sldId id="5201" r:id="rId19"/>
    <p:sldId id="5202" r:id="rId20"/>
    <p:sldId id="5219" r:id="rId21"/>
    <p:sldId id="5203" r:id="rId22"/>
    <p:sldId id="5204" r:id="rId23"/>
    <p:sldId id="5158" r:id="rId24"/>
    <p:sldId id="5161" r:id="rId25"/>
    <p:sldId id="5205" r:id="rId26"/>
    <p:sldId id="5211" r:id="rId27"/>
    <p:sldId id="5220" r:id="rId28"/>
    <p:sldId id="5212" r:id="rId29"/>
    <p:sldId id="5213" r:id="rId30"/>
    <p:sldId id="5214" r:id="rId31"/>
    <p:sldId id="5216" r:id="rId32"/>
    <p:sldId id="5217" r:id="rId33"/>
    <p:sldId id="5218" r:id="rId34"/>
    <p:sldId id="4802" r:id="rId35"/>
    <p:sldId id="5171" r:id="rId36"/>
    <p:sldId id="5208" r:id="rId37"/>
    <p:sldId id="5209" r:id="rId38"/>
    <p:sldId id="5210" r:id="rId39"/>
    <p:sldId id="5172" r:id="rId40"/>
    <p:sldId id="5173" r:id="rId41"/>
    <p:sldId id="5189" r:id="rId42"/>
    <p:sldId id="5186" r:id="rId43"/>
    <p:sldId id="5187" r:id="rId44"/>
    <p:sldId id="5188" r:id="rId45"/>
    <p:sldId id="5190" r:id="rId46"/>
    <p:sldId id="5191" r:id="rId47"/>
    <p:sldId id="5192" r:id="rId48"/>
    <p:sldId id="4777" r:id="rId49"/>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322" autoAdjust="0"/>
  </p:normalViewPr>
  <p:slideViewPr>
    <p:cSldViewPr>
      <p:cViewPr varScale="1">
        <p:scale>
          <a:sx n="107" d="100"/>
          <a:sy n="107" d="100"/>
        </p:scale>
        <p:origin x="571" y="8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2D0BF-044D-4AD8-81DC-CF6D497842CC}"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E4A5203F-DBD4-4A87-B7E4-D0A3AA8C8D56}">
      <dgm:prSet phldrT="[文本]" custT="1"/>
      <dgm:spPr/>
      <dgm:t>
        <a:bodyPr/>
        <a:lstStyle/>
        <a:p>
          <a:r>
            <a:rPr lang="zh-CN" altLang="en-US" sz="1600"/>
            <a:t>决策树分类算法</a:t>
          </a:r>
        </a:p>
      </dgm:t>
    </dgm:pt>
    <dgm:pt modelId="{30D571ED-35AA-4B8F-A3E9-6DBD0D2D8450}" type="parTrans" cxnId="{5D9D4324-CC75-4F2D-9129-D9E0F6FCE0AF}">
      <dgm:prSet/>
      <dgm:spPr/>
      <dgm:t>
        <a:bodyPr/>
        <a:lstStyle/>
        <a:p>
          <a:endParaRPr lang="zh-CN" altLang="en-US" sz="1600"/>
        </a:p>
      </dgm:t>
    </dgm:pt>
    <dgm:pt modelId="{7E81C3A6-D60F-42D3-85E9-975A707A9CDC}" type="sibTrans" cxnId="{5D9D4324-CC75-4F2D-9129-D9E0F6FCE0AF}">
      <dgm:prSet/>
      <dgm:spPr/>
      <dgm:t>
        <a:bodyPr/>
        <a:lstStyle/>
        <a:p>
          <a:endParaRPr lang="zh-CN" altLang="en-US" sz="1600"/>
        </a:p>
      </dgm:t>
    </dgm:pt>
    <dgm:pt modelId="{76F2BDD8-091C-4010-9AFA-E77EE3B3BA8F}">
      <dgm:prSet phldrT="[文本]" custT="1"/>
      <dgm:spPr/>
      <dgm:t>
        <a:bodyPr/>
        <a:lstStyle/>
        <a:p>
          <a:r>
            <a:rPr lang="zh-CN" altLang="en-US" sz="1600"/>
            <a:t>信息熵</a:t>
          </a:r>
        </a:p>
      </dgm:t>
    </dgm:pt>
    <dgm:pt modelId="{D8C5C1A9-35DF-463B-814C-07FDA483D0CF}" type="parTrans" cxnId="{2D37CA4D-8C91-4B1E-BB5F-E543D1A31B8E}">
      <dgm:prSet/>
      <dgm:spPr/>
      <dgm:t>
        <a:bodyPr/>
        <a:lstStyle/>
        <a:p>
          <a:endParaRPr lang="zh-CN" altLang="en-US" sz="1600"/>
        </a:p>
      </dgm:t>
    </dgm:pt>
    <dgm:pt modelId="{E683723B-4672-4BC5-B1FB-5CA1780D37C9}" type="sibTrans" cxnId="{2D37CA4D-8C91-4B1E-BB5F-E543D1A31B8E}">
      <dgm:prSet/>
      <dgm:spPr/>
      <dgm:t>
        <a:bodyPr/>
        <a:lstStyle/>
        <a:p>
          <a:endParaRPr lang="zh-CN" altLang="en-US" sz="1600"/>
        </a:p>
      </dgm:t>
    </dgm:pt>
    <dgm:pt modelId="{182A4AAD-F484-4659-B1DF-9AF542FEA4D5}">
      <dgm:prSet phldrT="[文本]" custT="1"/>
      <dgm:spPr/>
      <dgm:t>
        <a:bodyPr/>
        <a:lstStyle/>
        <a:p>
          <a:r>
            <a:rPr lang="en-US" altLang="zh-CN" sz="1600">
              <a:solidFill>
                <a:sysClr val="windowText" lastClr="000000"/>
              </a:solidFill>
            </a:rPr>
            <a:t>ID3</a:t>
          </a:r>
          <a:r>
            <a:rPr lang="zh-CN" altLang="en-US" sz="1600">
              <a:solidFill>
                <a:sysClr val="windowText" lastClr="000000"/>
              </a:solidFill>
            </a:rPr>
            <a:t>算法流程与实现</a:t>
          </a:r>
        </a:p>
      </dgm:t>
    </dgm:pt>
    <dgm:pt modelId="{413BC297-C7E1-4E80-AB0B-6BCF55478E36}" type="parTrans" cxnId="{AC937AD4-57C4-4A7F-891D-6E1571A385FA}">
      <dgm:prSet/>
      <dgm:spPr/>
      <dgm:t>
        <a:bodyPr/>
        <a:lstStyle/>
        <a:p>
          <a:endParaRPr lang="zh-CN" altLang="en-US" sz="1600"/>
        </a:p>
      </dgm:t>
    </dgm:pt>
    <dgm:pt modelId="{DC198802-31DC-4D67-8944-17DA016ADBF0}" type="sibTrans" cxnId="{AC937AD4-57C4-4A7F-891D-6E1571A385FA}">
      <dgm:prSet/>
      <dgm:spPr/>
      <dgm:t>
        <a:bodyPr/>
        <a:lstStyle/>
        <a:p>
          <a:endParaRPr lang="zh-CN" altLang="en-US" sz="1600"/>
        </a:p>
      </dgm:t>
    </dgm:pt>
    <dgm:pt modelId="{5D4F0AB2-9DF7-401D-A146-52825C2C35EC}">
      <dgm:prSet phldrT="[文本]" custT="1"/>
      <dgm:spPr/>
      <dgm:t>
        <a:bodyPr/>
        <a:lstStyle/>
        <a:p>
          <a:r>
            <a:rPr lang="en-US" altLang="zh-CN" sz="1600">
              <a:solidFill>
                <a:sysClr val="windowText" lastClr="000000"/>
              </a:solidFill>
            </a:rPr>
            <a:t>C4.5</a:t>
          </a:r>
          <a:r>
            <a:rPr lang="zh-CN" altLang="en-US" sz="1600">
              <a:solidFill>
                <a:sysClr val="windowText" lastClr="000000"/>
              </a:solidFill>
            </a:rPr>
            <a:t>算法流程与实现</a:t>
          </a:r>
        </a:p>
      </dgm:t>
    </dgm:pt>
    <dgm:pt modelId="{CD94B13E-7577-4C33-BEB5-6FD3710B4E72}" type="parTrans" cxnId="{D5D3A92D-B534-4B6C-80B5-037C4F627F6C}">
      <dgm:prSet/>
      <dgm:spPr/>
      <dgm:t>
        <a:bodyPr/>
        <a:lstStyle/>
        <a:p>
          <a:endParaRPr lang="zh-CN" altLang="en-US" sz="1600"/>
        </a:p>
      </dgm:t>
    </dgm:pt>
    <dgm:pt modelId="{B54D381A-7EFA-4966-B5FD-A14C7E9B7D28}" type="sibTrans" cxnId="{D5D3A92D-B534-4B6C-80B5-037C4F627F6C}">
      <dgm:prSet/>
      <dgm:spPr/>
      <dgm:t>
        <a:bodyPr/>
        <a:lstStyle/>
        <a:p>
          <a:endParaRPr lang="zh-CN" altLang="en-US" sz="1600"/>
        </a:p>
      </dgm:t>
    </dgm:pt>
    <dgm:pt modelId="{74CD87D4-E051-44E3-9DA8-FE6329A8220A}">
      <dgm:prSet custT="1"/>
      <dgm:spPr/>
      <dgm:t>
        <a:bodyPr/>
        <a:lstStyle/>
        <a:p>
          <a:r>
            <a:rPr lang="zh-CN" altLang="en-US" sz="1600"/>
            <a:t>熵的概念、意义与计算</a:t>
          </a:r>
        </a:p>
      </dgm:t>
    </dgm:pt>
    <dgm:pt modelId="{1A14C5FB-A3C8-45C0-8849-C1941A1FEA8E}" type="parTrans" cxnId="{EF21E71A-7953-4A1A-BB1F-F45D884D91C2}">
      <dgm:prSet/>
      <dgm:spPr/>
      <dgm:t>
        <a:bodyPr/>
        <a:lstStyle/>
        <a:p>
          <a:endParaRPr lang="zh-CN" altLang="en-US" sz="1600"/>
        </a:p>
      </dgm:t>
    </dgm:pt>
    <dgm:pt modelId="{E40776E1-C2B6-42DB-968E-5AFBF20A3410}" type="sibTrans" cxnId="{EF21E71A-7953-4A1A-BB1F-F45D884D91C2}">
      <dgm:prSet/>
      <dgm:spPr/>
      <dgm:t>
        <a:bodyPr/>
        <a:lstStyle/>
        <a:p>
          <a:endParaRPr lang="zh-CN" altLang="en-US" sz="1600"/>
        </a:p>
      </dgm:t>
    </dgm:pt>
    <dgm:pt modelId="{509F8BAC-A125-4A68-A505-A6E2F5DED98A}">
      <dgm:prSet custT="1"/>
      <dgm:spPr/>
      <dgm:t>
        <a:bodyPr/>
        <a:lstStyle/>
        <a:p>
          <a:r>
            <a:rPr lang="zh-CN" altLang="en-US" sz="1600"/>
            <a:t>熵增益与熵增益率</a:t>
          </a:r>
        </a:p>
      </dgm:t>
    </dgm:pt>
    <dgm:pt modelId="{239AA9F4-AB7A-4D75-BA98-1078E1EBC36E}" type="parTrans" cxnId="{FD95D37C-FA2E-43DE-9023-09AD2FCE30D5}">
      <dgm:prSet/>
      <dgm:spPr/>
      <dgm:t>
        <a:bodyPr/>
        <a:lstStyle/>
        <a:p>
          <a:endParaRPr lang="zh-CN" altLang="en-US" sz="1600"/>
        </a:p>
      </dgm:t>
    </dgm:pt>
    <dgm:pt modelId="{38F86A69-4781-4365-A14D-78F9BD130C5A}" type="sibTrans" cxnId="{FD95D37C-FA2E-43DE-9023-09AD2FCE30D5}">
      <dgm:prSet/>
      <dgm:spPr/>
      <dgm:t>
        <a:bodyPr/>
        <a:lstStyle/>
        <a:p>
          <a:endParaRPr lang="zh-CN" altLang="en-US" sz="1600"/>
        </a:p>
      </dgm:t>
    </dgm:pt>
    <dgm:pt modelId="{60F5C2D7-0238-4714-895B-065A5EC1C118}">
      <dgm:prSet custT="1"/>
      <dgm:spPr/>
      <dgm:t>
        <a:bodyPr/>
        <a:lstStyle/>
        <a:p>
          <a:r>
            <a:rPr lang="zh-CN" altLang="en-US" sz="1600"/>
            <a:t>应用场景与研究意义</a:t>
          </a:r>
        </a:p>
      </dgm:t>
    </dgm:pt>
    <dgm:pt modelId="{820631EB-5B85-4F15-AA05-4F5F9EAE4178}" type="parTrans" cxnId="{581B9F51-69C6-49AB-B713-47D87D4E2B9D}">
      <dgm:prSet/>
      <dgm:spPr/>
      <dgm:t>
        <a:bodyPr/>
        <a:lstStyle/>
        <a:p>
          <a:endParaRPr lang="zh-CN" altLang="en-US" sz="1600"/>
        </a:p>
      </dgm:t>
    </dgm:pt>
    <dgm:pt modelId="{044D0BB3-1667-455A-B776-0ED7E12647B4}" type="sibTrans" cxnId="{581B9F51-69C6-49AB-B713-47D87D4E2B9D}">
      <dgm:prSet/>
      <dgm:spPr/>
      <dgm:t>
        <a:bodyPr/>
        <a:lstStyle/>
        <a:p>
          <a:endParaRPr lang="zh-CN" altLang="en-US" sz="1600"/>
        </a:p>
      </dgm:t>
    </dgm:pt>
    <dgm:pt modelId="{8DBCD899-3590-4A6B-8A08-07C4CA24A8EA}" type="pres">
      <dgm:prSet presAssocID="{8EE2D0BF-044D-4AD8-81DC-CF6D497842CC}" presName="hierChild1" presStyleCnt="0">
        <dgm:presLayoutVars>
          <dgm:orgChart val="1"/>
          <dgm:chPref val="1"/>
          <dgm:dir/>
          <dgm:animOne val="branch"/>
          <dgm:animLvl val="lvl"/>
          <dgm:resizeHandles/>
        </dgm:presLayoutVars>
      </dgm:prSet>
      <dgm:spPr/>
    </dgm:pt>
    <dgm:pt modelId="{F431B1B7-CF7A-48A6-A067-A66738270CAE}" type="pres">
      <dgm:prSet presAssocID="{E4A5203F-DBD4-4A87-B7E4-D0A3AA8C8D56}" presName="hierRoot1" presStyleCnt="0">
        <dgm:presLayoutVars>
          <dgm:hierBranch val="init"/>
        </dgm:presLayoutVars>
      </dgm:prSet>
      <dgm:spPr/>
    </dgm:pt>
    <dgm:pt modelId="{CFEDBAE5-A3ED-4147-8F06-638BB7DA2D18}" type="pres">
      <dgm:prSet presAssocID="{E4A5203F-DBD4-4A87-B7E4-D0A3AA8C8D56}" presName="rootComposite1" presStyleCnt="0"/>
      <dgm:spPr/>
    </dgm:pt>
    <dgm:pt modelId="{B564643E-F665-48C5-AEDB-D3001A46DD23}" type="pres">
      <dgm:prSet presAssocID="{E4A5203F-DBD4-4A87-B7E4-D0A3AA8C8D56}" presName="rootText1" presStyleLbl="node0" presStyleIdx="0" presStyleCnt="1" custScaleX="72936">
        <dgm:presLayoutVars>
          <dgm:chPref val="3"/>
        </dgm:presLayoutVars>
      </dgm:prSet>
      <dgm:spPr/>
    </dgm:pt>
    <dgm:pt modelId="{D826AA87-433F-4C8F-963B-197DFC26BC61}" type="pres">
      <dgm:prSet presAssocID="{E4A5203F-DBD4-4A87-B7E4-D0A3AA8C8D56}" presName="rootConnector1" presStyleLbl="node1" presStyleIdx="0" presStyleCnt="0"/>
      <dgm:spPr/>
    </dgm:pt>
    <dgm:pt modelId="{BD71DF03-1C2A-423F-A12B-FC6ED5E00D53}" type="pres">
      <dgm:prSet presAssocID="{E4A5203F-DBD4-4A87-B7E4-D0A3AA8C8D56}" presName="hierChild2" presStyleCnt="0"/>
      <dgm:spPr/>
    </dgm:pt>
    <dgm:pt modelId="{D23074BD-5665-4A38-9A8A-89BAC68E81B9}" type="pres">
      <dgm:prSet presAssocID="{820631EB-5B85-4F15-AA05-4F5F9EAE4178}" presName="Name64" presStyleLbl="parChTrans1D2" presStyleIdx="0" presStyleCnt="4"/>
      <dgm:spPr/>
    </dgm:pt>
    <dgm:pt modelId="{E1E06D59-B667-4200-8B5F-95B5C0DBF4D0}" type="pres">
      <dgm:prSet presAssocID="{60F5C2D7-0238-4714-895B-065A5EC1C118}" presName="hierRoot2" presStyleCnt="0">
        <dgm:presLayoutVars>
          <dgm:hierBranch val="init"/>
        </dgm:presLayoutVars>
      </dgm:prSet>
      <dgm:spPr/>
    </dgm:pt>
    <dgm:pt modelId="{D1FA4987-00E2-41D2-86B9-D53BA33D9912}" type="pres">
      <dgm:prSet presAssocID="{60F5C2D7-0238-4714-895B-065A5EC1C118}" presName="rootComposite" presStyleCnt="0"/>
      <dgm:spPr/>
    </dgm:pt>
    <dgm:pt modelId="{2BAEBC5E-E1DD-4D8B-A540-1F25DA3D9770}" type="pres">
      <dgm:prSet presAssocID="{60F5C2D7-0238-4714-895B-065A5EC1C118}" presName="rootText" presStyleLbl="node2" presStyleIdx="0" presStyleCnt="4">
        <dgm:presLayoutVars>
          <dgm:chPref val="3"/>
        </dgm:presLayoutVars>
      </dgm:prSet>
      <dgm:spPr/>
    </dgm:pt>
    <dgm:pt modelId="{8ABBEB89-F25C-42DF-8A42-BEA74C16264A}" type="pres">
      <dgm:prSet presAssocID="{60F5C2D7-0238-4714-895B-065A5EC1C118}" presName="rootConnector" presStyleLbl="node2" presStyleIdx="0" presStyleCnt="4"/>
      <dgm:spPr/>
    </dgm:pt>
    <dgm:pt modelId="{E8A78ACC-2B83-455F-B445-FB78D76A8691}" type="pres">
      <dgm:prSet presAssocID="{60F5C2D7-0238-4714-895B-065A5EC1C118}" presName="hierChild4" presStyleCnt="0"/>
      <dgm:spPr/>
    </dgm:pt>
    <dgm:pt modelId="{5D1EE02F-2B6C-4C39-A0A8-0D4B6D75AAF2}" type="pres">
      <dgm:prSet presAssocID="{60F5C2D7-0238-4714-895B-065A5EC1C118}" presName="hierChild5" presStyleCnt="0"/>
      <dgm:spPr/>
    </dgm:pt>
    <dgm:pt modelId="{E9874693-7EEC-4F53-9261-B538CABDECD5}" type="pres">
      <dgm:prSet presAssocID="{D8C5C1A9-35DF-463B-814C-07FDA483D0CF}" presName="Name64" presStyleLbl="parChTrans1D2" presStyleIdx="1" presStyleCnt="4"/>
      <dgm:spPr/>
    </dgm:pt>
    <dgm:pt modelId="{8B73B25F-BEE0-42C0-89BF-4B32420396F3}" type="pres">
      <dgm:prSet presAssocID="{76F2BDD8-091C-4010-9AFA-E77EE3B3BA8F}" presName="hierRoot2" presStyleCnt="0">
        <dgm:presLayoutVars>
          <dgm:hierBranch val="init"/>
        </dgm:presLayoutVars>
      </dgm:prSet>
      <dgm:spPr/>
    </dgm:pt>
    <dgm:pt modelId="{2BD3A828-B995-435B-92F7-EE8935584A12}" type="pres">
      <dgm:prSet presAssocID="{76F2BDD8-091C-4010-9AFA-E77EE3B3BA8F}" presName="rootComposite" presStyleCnt="0"/>
      <dgm:spPr/>
    </dgm:pt>
    <dgm:pt modelId="{593C3DA7-4AE4-42B8-8A3E-AC75BB737767}" type="pres">
      <dgm:prSet presAssocID="{76F2BDD8-091C-4010-9AFA-E77EE3B3BA8F}" presName="rootText" presStyleLbl="node2" presStyleIdx="1" presStyleCnt="4">
        <dgm:presLayoutVars>
          <dgm:chPref val="3"/>
        </dgm:presLayoutVars>
      </dgm:prSet>
      <dgm:spPr/>
    </dgm:pt>
    <dgm:pt modelId="{BB2BD306-6410-4760-A73F-A6EAFB00DB45}" type="pres">
      <dgm:prSet presAssocID="{76F2BDD8-091C-4010-9AFA-E77EE3B3BA8F}" presName="rootConnector" presStyleLbl="node2" presStyleIdx="1" presStyleCnt="4"/>
      <dgm:spPr/>
    </dgm:pt>
    <dgm:pt modelId="{6D5CB2D6-2D97-48BF-AE7B-A84885FC963F}" type="pres">
      <dgm:prSet presAssocID="{76F2BDD8-091C-4010-9AFA-E77EE3B3BA8F}" presName="hierChild4" presStyleCnt="0"/>
      <dgm:spPr/>
    </dgm:pt>
    <dgm:pt modelId="{A6573393-7982-43DA-960B-9B7450FD7F86}" type="pres">
      <dgm:prSet presAssocID="{1A14C5FB-A3C8-45C0-8849-C1941A1FEA8E}" presName="Name64" presStyleLbl="parChTrans1D3" presStyleIdx="0" presStyleCnt="2"/>
      <dgm:spPr/>
    </dgm:pt>
    <dgm:pt modelId="{04940D60-6FDB-457C-A442-351B8260A0C5}" type="pres">
      <dgm:prSet presAssocID="{74CD87D4-E051-44E3-9DA8-FE6329A8220A}" presName="hierRoot2" presStyleCnt="0">
        <dgm:presLayoutVars>
          <dgm:hierBranch val="init"/>
        </dgm:presLayoutVars>
      </dgm:prSet>
      <dgm:spPr/>
    </dgm:pt>
    <dgm:pt modelId="{F5CE533C-7063-4BB8-B096-46FCECE3947F}" type="pres">
      <dgm:prSet presAssocID="{74CD87D4-E051-44E3-9DA8-FE6329A8220A}" presName="rootComposite" presStyleCnt="0"/>
      <dgm:spPr/>
    </dgm:pt>
    <dgm:pt modelId="{1851BA08-09E4-40C1-A662-8817721F14A0}" type="pres">
      <dgm:prSet presAssocID="{74CD87D4-E051-44E3-9DA8-FE6329A8220A}" presName="rootText" presStyleLbl="node3" presStyleIdx="0" presStyleCnt="2">
        <dgm:presLayoutVars>
          <dgm:chPref val="3"/>
        </dgm:presLayoutVars>
      </dgm:prSet>
      <dgm:spPr/>
    </dgm:pt>
    <dgm:pt modelId="{9B658346-A00B-482F-9C08-CC9AD6187E14}" type="pres">
      <dgm:prSet presAssocID="{74CD87D4-E051-44E3-9DA8-FE6329A8220A}" presName="rootConnector" presStyleLbl="node3" presStyleIdx="0" presStyleCnt="2"/>
      <dgm:spPr/>
    </dgm:pt>
    <dgm:pt modelId="{2ACB690F-E498-4B8C-A131-C591F2C11D42}" type="pres">
      <dgm:prSet presAssocID="{74CD87D4-E051-44E3-9DA8-FE6329A8220A}" presName="hierChild4" presStyleCnt="0"/>
      <dgm:spPr/>
    </dgm:pt>
    <dgm:pt modelId="{3394DC78-624C-49C4-8237-151FA55B826E}" type="pres">
      <dgm:prSet presAssocID="{74CD87D4-E051-44E3-9DA8-FE6329A8220A}" presName="hierChild5" presStyleCnt="0"/>
      <dgm:spPr/>
    </dgm:pt>
    <dgm:pt modelId="{D854D7D6-001E-4294-B380-F389F1033608}" type="pres">
      <dgm:prSet presAssocID="{239AA9F4-AB7A-4D75-BA98-1078E1EBC36E}" presName="Name64" presStyleLbl="parChTrans1D3" presStyleIdx="1" presStyleCnt="2"/>
      <dgm:spPr/>
    </dgm:pt>
    <dgm:pt modelId="{7A04299A-C5A0-4E50-8D89-D92327343D2E}" type="pres">
      <dgm:prSet presAssocID="{509F8BAC-A125-4A68-A505-A6E2F5DED98A}" presName="hierRoot2" presStyleCnt="0">
        <dgm:presLayoutVars>
          <dgm:hierBranch val="init"/>
        </dgm:presLayoutVars>
      </dgm:prSet>
      <dgm:spPr/>
    </dgm:pt>
    <dgm:pt modelId="{F20534F1-4CB3-48D3-A6B0-7CB137684237}" type="pres">
      <dgm:prSet presAssocID="{509F8BAC-A125-4A68-A505-A6E2F5DED98A}" presName="rootComposite" presStyleCnt="0"/>
      <dgm:spPr/>
    </dgm:pt>
    <dgm:pt modelId="{06E9FD27-755C-46FC-9430-B6BBEBA6EB52}" type="pres">
      <dgm:prSet presAssocID="{509F8BAC-A125-4A68-A505-A6E2F5DED98A}" presName="rootText" presStyleLbl="node3" presStyleIdx="1" presStyleCnt="2">
        <dgm:presLayoutVars>
          <dgm:chPref val="3"/>
        </dgm:presLayoutVars>
      </dgm:prSet>
      <dgm:spPr/>
    </dgm:pt>
    <dgm:pt modelId="{827CEF89-D6A5-4C76-AC6C-8C8A61B231A6}" type="pres">
      <dgm:prSet presAssocID="{509F8BAC-A125-4A68-A505-A6E2F5DED98A}" presName="rootConnector" presStyleLbl="node3" presStyleIdx="1" presStyleCnt="2"/>
      <dgm:spPr/>
    </dgm:pt>
    <dgm:pt modelId="{F90AE226-B293-4A90-B557-9B3B5D11976F}" type="pres">
      <dgm:prSet presAssocID="{509F8BAC-A125-4A68-A505-A6E2F5DED98A}" presName="hierChild4" presStyleCnt="0"/>
      <dgm:spPr/>
    </dgm:pt>
    <dgm:pt modelId="{AA612BE0-0D8C-4B37-904F-647054D7B3ED}" type="pres">
      <dgm:prSet presAssocID="{509F8BAC-A125-4A68-A505-A6E2F5DED98A}" presName="hierChild5" presStyleCnt="0"/>
      <dgm:spPr/>
    </dgm:pt>
    <dgm:pt modelId="{5E30A752-79FA-4368-8969-CF2FB5A0266E}" type="pres">
      <dgm:prSet presAssocID="{76F2BDD8-091C-4010-9AFA-E77EE3B3BA8F}" presName="hierChild5" presStyleCnt="0"/>
      <dgm:spPr/>
    </dgm:pt>
    <dgm:pt modelId="{56F53A5C-DED0-4239-AD4A-9FE33F1583FB}" type="pres">
      <dgm:prSet presAssocID="{413BC297-C7E1-4E80-AB0B-6BCF55478E36}" presName="Name64" presStyleLbl="parChTrans1D2" presStyleIdx="2" presStyleCnt="4"/>
      <dgm:spPr/>
    </dgm:pt>
    <dgm:pt modelId="{997A78B7-1A4C-45D8-9E74-9F0696247C3E}" type="pres">
      <dgm:prSet presAssocID="{182A4AAD-F484-4659-B1DF-9AF542FEA4D5}" presName="hierRoot2" presStyleCnt="0">
        <dgm:presLayoutVars>
          <dgm:hierBranch val="init"/>
        </dgm:presLayoutVars>
      </dgm:prSet>
      <dgm:spPr/>
    </dgm:pt>
    <dgm:pt modelId="{688E490C-E551-4257-ADFF-A24282E07EFA}" type="pres">
      <dgm:prSet presAssocID="{182A4AAD-F484-4659-B1DF-9AF542FEA4D5}" presName="rootComposite" presStyleCnt="0"/>
      <dgm:spPr/>
    </dgm:pt>
    <dgm:pt modelId="{B8026C15-A162-4DAD-B384-A20A4F768A9D}" type="pres">
      <dgm:prSet presAssocID="{182A4AAD-F484-4659-B1DF-9AF542FEA4D5}" presName="rootText" presStyleLbl="node2" presStyleIdx="2" presStyleCnt="4">
        <dgm:presLayoutVars>
          <dgm:chPref val="3"/>
        </dgm:presLayoutVars>
      </dgm:prSet>
      <dgm:spPr/>
    </dgm:pt>
    <dgm:pt modelId="{95A2B754-E64C-4185-BF66-877941CB45CB}" type="pres">
      <dgm:prSet presAssocID="{182A4AAD-F484-4659-B1DF-9AF542FEA4D5}" presName="rootConnector" presStyleLbl="node2" presStyleIdx="2" presStyleCnt="4"/>
      <dgm:spPr/>
    </dgm:pt>
    <dgm:pt modelId="{AA30DB5F-1486-4790-AF60-67789A6CDBEE}" type="pres">
      <dgm:prSet presAssocID="{182A4AAD-F484-4659-B1DF-9AF542FEA4D5}" presName="hierChild4" presStyleCnt="0"/>
      <dgm:spPr/>
    </dgm:pt>
    <dgm:pt modelId="{66B6F359-303C-4F04-80B5-3104756F0AD6}" type="pres">
      <dgm:prSet presAssocID="{182A4AAD-F484-4659-B1DF-9AF542FEA4D5}" presName="hierChild5" presStyleCnt="0"/>
      <dgm:spPr/>
    </dgm:pt>
    <dgm:pt modelId="{3F10827B-8D82-459E-826E-27AF5E11A622}" type="pres">
      <dgm:prSet presAssocID="{CD94B13E-7577-4C33-BEB5-6FD3710B4E72}" presName="Name64" presStyleLbl="parChTrans1D2" presStyleIdx="3" presStyleCnt="4"/>
      <dgm:spPr/>
    </dgm:pt>
    <dgm:pt modelId="{C81A6133-02B9-4F9D-9EAE-159DE45D802B}" type="pres">
      <dgm:prSet presAssocID="{5D4F0AB2-9DF7-401D-A146-52825C2C35EC}" presName="hierRoot2" presStyleCnt="0">
        <dgm:presLayoutVars>
          <dgm:hierBranch val="init"/>
        </dgm:presLayoutVars>
      </dgm:prSet>
      <dgm:spPr/>
    </dgm:pt>
    <dgm:pt modelId="{4BD2BBA5-8A81-40EF-AD32-FA6F76FCD6DC}" type="pres">
      <dgm:prSet presAssocID="{5D4F0AB2-9DF7-401D-A146-52825C2C35EC}" presName="rootComposite" presStyleCnt="0"/>
      <dgm:spPr/>
    </dgm:pt>
    <dgm:pt modelId="{36EE261D-2121-4EE2-BBD2-E430DAECB74E}" type="pres">
      <dgm:prSet presAssocID="{5D4F0AB2-9DF7-401D-A146-52825C2C35EC}" presName="rootText" presStyleLbl="node2" presStyleIdx="3" presStyleCnt="4">
        <dgm:presLayoutVars>
          <dgm:chPref val="3"/>
        </dgm:presLayoutVars>
      </dgm:prSet>
      <dgm:spPr/>
    </dgm:pt>
    <dgm:pt modelId="{8BF5BF05-B5E7-443F-A789-C69CB2D6286B}" type="pres">
      <dgm:prSet presAssocID="{5D4F0AB2-9DF7-401D-A146-52825C2C35EC}" presName="rootConnector" presStyleLbl="node2" presStyleIdx="3" presStyleCnt="4"/>
      <dgm:spPr/>
    </dgm:pt>
    <dgm:pt modelId="{A6DEE44A-2FD5-4654-A51E-97FD0B331905}" type="pres">
      <dgm:prSet presAssocID="{5D4F0AB2-9DF7-401D-A146-52825C2C35EC}" presName="hierChild4" presStyleCnt="0"/>
      <dgm:spPr/>
    </dgm:pt>
    <dgm:pt modelId="{39C7B387-BB2A-4702-B546-E45C3F35DEC9}" type="pres">
      <dgm:prSet presAssocID="{5D4F0AB2-9DF7-401D-A146-52825C2C35EC}" presName="hierChild5" presStyleCnt="0"/>
      <dgm:spPr/>
    </dgm:pt>
    <dgm:pt modelId="{35970FC8-A958-432F-A1A9-3E4E4C9E13DD}" type="pres">
      <dgm:prSet presAssocID="{E4A5203F-DBD4-4A87-B7E4-D0A3AA8C8D56}" presName="hierChild3" presStyleCnt="0"/>
      <dgm:spPr/>
    </dgm:pt>
  </dgm:ptLst>
  <dgm:cxnLst>
    <dgm:cxn modelId="{4FEB180E-9389-4691-A2AD-AF37384BCEBF}" type="presOf" srcId="{D8C5C1A9-35DF-463B-814C-07FDA483D0CF}" destId="{E9874693-7EEC-4F53-9261-B538CABDECD5}" srcOrd="0" destOrd="0" presId="urn:microsoft.com/office/officeart/2009/3/layout/HorizontalOrganizationChart"/>
    <dgm:cxn modelId="{AC3D651A-D731-4B74-BCDA-B2A4C5496A1B}" type="presOf" srcId="{60F5C2D7-0238-4714-895B-065A5EC1C118}" destId="{2BAEBC5E-E1DD-4D8B-A540-1F25DA3D9770}" srcOrd="0" destOrd="0" presId="urn:microsoft.com/office/officeart/2009/3/layout/HorizontalOrganizationChart"/>
    <dgm:cxn modelId="{EF21E71A-7953-4A1A-BB1F-F45D884D91C2}" srcId="{76F2BDD8-091C-4010-9AFA-E77EE3B3BA8F}" destId="{74CD87D4-E051-44E3-9DA8-FE6329A8220A}" srcOrd="0" destOrd="0" parTransId="{1A14C5FB-A3C8-45C0-8849-C1941A1FEA8E}" sibTransId="{E40776E1-C2B6-42DB-968E-5AFBF20A3410}"/>
    <dgm:cxn modelId="{8D3DDC1E-C21C-404D-BE3C-3B591B8B6E16}" type="presOf" srcId="{74CD87D4-E051-44E3-9DA8-FE6329A8220A}" destId="{9B658346-A00B-482F-9C08-CC9AD6187E14}" srcOrd="1" destOrd="0" presId="urn:microsoft.com/office/officeart/2009/3/layout/HorizontalOrganizationChart"/>
    <dgm:cxn modelId="{3AD16E21-7F68-4D0F-83FE-A292C6FAC59B}" type="presOf" srcId="{182A4AAD-F484-4659-B1DF-9AF542FEA4D5}" destId="{B8026C15-A162-4DAD-B384-A20A4F768A9D}" srcOrd="0" destOrd="0" presId="urn:microsoft.com/office/officeart/2009/3/layout/HorizontalOrganizationChart"/>
    <dgm:cxn modelId="{5D9D4324-CC75-4F2D-9129-D9E0F6FCE0AF}" srcId="{8EE2D0BF-044D-4AD8-81DC-CF6D497842CC}" destId="{E4A5203F-DBD4-4A87-B7E4-D0A3AA8C8D56}" srcOrd="0" destOrd="0" parTransId="{30D571ED-35AA-4B8F-A3E9-6DBD0D2D8450}" sibTransId="{7E81C3A6-D60F-42D3-85E9-975A707A9CDC}"/>
    <dgm:cxn modelId="{D5D3A92D-B534-4B6C-80B5-037C4F627F6C}" srcId="{E4A5203F-DBD4-4A87-B7E4-D0A3AA8C8D56}" destId="{5D4F0AB2-9DF7-401D-A146-52825C2C35EC}" srcOrd="3" destOrd="0" parTransId="{CD94B13E-7577-4C33-BEB5-6FD3710B4E72}" sibTransId="{B54D381A-7EFA-4966-B5FD-A14C7E9B7D28}"/>
    <dgm:cxn modelId="{C19E0231-5FC8-4625-804F-E3FC54C47260}" type="presOf" srcId="{1A14C5FB-A3C8-45C0-8849-C1941A1FEA8E}" destId="{A6573393-7982-43DA-960B-9B7450FD7F86}" srcOrd="0" destOrd="0" presId="urn:microsoft.com/office/officeart/2009/3/layout/HorizontalOrganizationChart"/>
    <dgm:cxn modelId="{A8FE9A3C-23CA-46A8-A5D3-67D4909D2944}" type="presOf" srcId="{74CD87D4-E051-44E3-9DA8-FE6329A8220A}" destId="{1851BA08-09E4-40C1-A662-8817721F14A0}" srcOrd="0" destOrd="0" presId="urn:microsoft.com/office/officeart/2009/3/layout/HorizontalOrganizationChart"/>
    <dgm:cxn modelId="{D5333545-6CE6-4016-B996-F8EEBA3657F1}" type="presOf" srcId="{509F8BAC-A125-4A68-A505-A6E2F5DED98A}" destId="{06E9FD27-755C-46FC-9430-B6BBEBA6EB52}" srcOrd="0" destOrd="0" presId="urn:microsoft.com/office/officeart/2009/3/layout/HorizontalOrganizationChart"/>
    <dgm:cxn modelId="{E359E64B-D4CF-4463-8B5E-8EE83304E86A}" type="presOf" srcId="{182A4AAD-F484-4659-B1DF-9AF542FEA4D5}" destId="{95A2B754-E64C-4185-BF66-877941CB45CB}" srcOrd="1" destOrd="0" presId="urn:microsoft.com/office/officeart/2009/3/layout/HorizontalOrganizationChart"/>
    <dgm:cxn modelId="{2D37CA4D-8C91-4B1E-BB5F-E543D1A31B8E}" srcId="{E4A5203F-DBD4-4A87-B7E4-D0A3AA8C8D56}" destId="{76F2BDD8-091C-4010-9AFA-E77EE3B3BA8F}" srcOrd="1" destOrd="0" parTransId="{D8C5C1A9-35DF-463B-814C-07FDA483D0CF}" sibTransId="{E683723B-4672-4BC5-B1FB-5CA1780D37C9}"/>
    <dgm:cxn modelId="{581B9F51-69C6-49AB-B713-47D87D4E2B9D}" srcId="{E4A5203F-DBD4-4A87-B7E4-D0A3AA8C8D56}" destId="{60F5C2D7-0238-4714-895B-065A5EC1C118}" srcOrd="0" destOrd="0" parTransId="{820631EB-5B85-4F15-AA05-4F5F9EAE4178}" sibTransId="{044D0BB3-1667-455A-B776-0ED7E12647B4}"/>
    <dgm:cxn modelId="{70469578-98A1-4551-A8B2-80592B880B8B}" type="presOf" srcId="{5D4F0AB2-9DF7-401D-A146-52825C2C35EC}" destId="{36EE261D-2121-4EE2-BBD2-E430DAECB74E}" srcOrd="0" destOrd="0" presId="urn:microsoft.com/office/officeart/2009/3/layout/HorizontalOrganizationChart"/>
    <dgm:cxn modelId="{417DB479-CEFB-47F1-90AF-F35564E74565}" type="presOf" srcId="{5D4F0AB2-9DF7-401D-A146-52825C2C35EC}" destId="{8BF5BF05-B5E7-443F-A789-C69CB2D6286B}" srcOrd="1" destOrd="0" presId="urn:microsoft.com/office/officeart/2009/3/layout/HorizontalOrganizationChart"/>
    <dgm:cxn modelId="{B983A47C-12F8-4D3B-9E26-965D454BF751}" type="presOf" srcId="{8EE2D0BF-044D-4AD8-81DC-CF6D497842CC}" destId="{8DBCD899-3590-4A6B-8A08-07C4CA24A8EA}" srcOrd="0" destOrd="0" presId="urn:microsoft.com/office/officeart/2009/3/layout/HorizontalOrganizationChart"/>
    <dgm:cxn modelId="{FD95D37C-FA2E-43DE-9023-09AD2FCE30D5}" srcId="{76F2BDD8-091C-4010-9AFA-E77EE3B3BA8F}" destId="{509F8BAC-A125-4A68-A505-A6E2F5DED98A}" srcOrd="1" destOrd="0" parTransId="{239AA9F4-AB7A-4D75-BA98-1078E1EBC36E}" sibTransId="{38F86A69-4781-4365-A14D-78F9BD130C5A}"/>
    <dgm:cxn modelId="{2842BA85-3AD6-4738-AFF4-7E879617AE61}" type="presOf" srcId="{60F5C2D7-0238-4714-895B-065A5EC1C118}" destId="{8ABBEB89-F25C-42DF-8A42-BEA74C16264A}" srcOrd="1" destOrd="0" presId="urn:microsoft.com/office/officeart/2009/3/layout/HorizontalOrganizationChart"/>
    <dgm:cxn modelId="{757F0D87-8D09-49DD-9D54-B43C47477A0E}" type="presOf" srcId="{76F2BDD8-091C-4010-9AFA-E77EE3B3BA8F}" destId="{593C3DA7-4AE4-42B8-8A3E-AC75BB737767}" srcOrd="0" destOrd="0" presId="urn:microsoft.com/office/officeart/2009/3/layout/HorizontalOrganizationChart"/>
    <dgm:cxn modelId="{E0619987-284B-42A8-A1FA-00136D6AC9F8}" type="presOf" srcId="{E4A5203F-DBD4-4A87-B7E4-D0A3AA8C8D56}" destId="{D826AA87-433F-4C8F-963B-197DFC26BC61}" srcOrd="1" destOrd="0" presId="urn:microsoft.com/office/officeart/2009/3/layout/HorizontalOrganizationChart"/>
    <dgm:cxn modelId="{6A41B192-E08B-4BB6-842B-777DCEF6C743}" type="presOf" srcId="{413BC297-C7E1-4E80-AB0B-6BCF55478E36}" destId="{56F53A5C-DED0-4239-AD4A-9FE33F1583FB}" srcOrd="0" destOrd="0" presId="urn:microsoft.com/office/officeart/2009/3/layout/HorizontalOrganizationChart"/>
    <dgm:cxn modelId="{5CD26CA3-4392-4C30-9E80-8743D86F7C28}" type="presOf" srcId="{CD94B13E-7577-4C33-BEB5-6FD3710B4E72}" destId="{3F10827B-8D82-459E-826E-27AF5E11A622}" srcOrd="0" destOrd="0" presId="urn:microsoft.com/office/officeart/2009/3/layout/HorizontalOrganizationChart"/>
    <dgm:cxn modelId="{18E5E4A6-46FE-49EA-948E-05D8FE3BE8D2}" type="presOf" srcId="{820631EB-5B85-4F15-AA05-4F5F9EAE4178}" destId="{D23074BD-5665-4A38-9A8A-89BAC68E81B9}" srcOrd="0" destOrd="0" presId="urn:microsoft.com/office/officeart/2009/3/layout/HorizontalOrganizationChart"/>
    <dgm:cxn modelId="{515C1CB2-447F-4463-BB26-1ACF8D6F0D43}" type="presOf" srcId="{509F8BAC-A125-4A68-A505-A6E2F5DED98A}" destId="{827CEF89-D6A5-4C76-AC6C-8C8A61B231A6}" srcOrd="1" destOrd="0" presId="urn:microsoft.com/office/officeart/2009/3/layout/HorizontalOrganizationChart"/>
    <dgm:cxn modelId="{AC937AD4-57C4-4A7F-891D-6E1571A385FA}" srcId="{E4A5203F-DBD4-4A87-B7E4-D0A3AA8C8D56}" destId="{182A4AAD-F484-4659-B1DF-9AF542FEA4D5}" srcOrd="2" destOrd="0" parTransId="{413BC297-C7E1-4E80-AB0B-6BCF55478E36}" sibTransId="{DC198802-31DC-4D67-8944-17DA016ADBF0}"/>
    <dgm:cxn modelId="{088759D6-441C-408B-AC3E-7EF6BCC70B12}" type="presOf" srcId="{239AA9F4-AB7A-4D75-BA98-1078E1EBC36E}" destId="{D854D7D6-001E-4294-B380-F389F1033608}" srcOrd="0" destOrd="0" presId="urn:microsoft.com/office/officeart/2009/3/layout/HorizontalOrganizationChart"/>
    <dgm:cxn modelId="{126588D8-9F8F-4EEF-9D08-9937291C7E2E}" type="presOf" srcId="{76F2BDD8-091C-4010-9AFA-E77EE3B3BA8F}" destId="{BB2BD306-6410-4760-A73F-A6EAFB00DB45}" srcOrd="1" destOrd="0" presId="urn:microsoft.com/office/officeart/2009/3/layout/HorizontalOrganizationChart"/>
    <dgm:cxn modelId="{816D17F0-885B-4C28-8F45-E4628B9FF65B}" type="presOf" srcId="{E4A5203F-DBD4-4A87-B7E4-D0A3AA8C8D56}" destId="{B564643E-F665-48C5-AEDB-D3001A46DD23}" srcOrd="0" destOrd="0" presId="urn:microsoft.com/office/officeart/2009/3/layout/HorizontalOrganizationChart"/>
    <dgm:cxn modelId="{5276DB4B-846B-4CE8-A4FE-B0DC88286CB4}" type="presParOf" srcId="{8DBCD899-3590-4A6B-8A08-07C4CA24A8EA}" destId="{F431B1B7-CF7A-48A6-A067-A66738270CAE}" srcOrd="0" destOrd="0" presId="urn:microsoft.com/office/officeart/2009/3/layout/HorizontalOrganizationChart"/>
    <dgm:cxn modelId="{6464053D-C896-48D8-AEC7-655BFD57E17E}" type="presParOf" srcId="{F431B1B7-CF7A-48A6-A067-A66738270CAE}" destId="{CFEDBAE5-A3ED-4147-8F06-638BB7DA2D18}" srcOrd="0" destOrd="0" presId="urn:microsoft.com/office/officeart/2009/3/layout/HorizontalOrganizationChart"/>
    <dgm:cxn modelId="{9665F043-E88F-4F4A-8B25-3D8A71AEF2A2}" type="presParOf" srcId="{CFEDBAE5-A3ED-4147-8F06-638BB7DA2D18}" destId="{B564643E-F665-48C5-AEDB-D3001A46DD23}" srcOrd="0" destOrd="0" presId="urn:microsoft.com/office/officeart/2009/3/layout/HorizontalOrganizationChart"/>
    <dgm:cxn modelId="{3F8F9EED-23EF-4B0E-9C35-9CC39F183989}" type="presParOf" srcId="{CFEDBAE5-A3ED-4147-8F06-638BB7DA2D18}" destId="{D826AA87-433F-4C8F-963B-197DFC26BC61}" srcOrd="1" destOrd="0" presId="urn:microsoft.com/office/officeart/2009/3/layout/HorizontalOrganizationChart"/>
    <dgm:cxn modelId="{5706E2A1-F30E-45E6-8ACA-3EB2FD2F5765}" type="presParOf" srcId="{F431B1B7-CF7A-48A6-A067-A66738270CAE}" destId="{BD71DF03-1C2A-423F-A12B-FC6ED5E00D53}" srcOrd="1" destOrd="0" presId="urn:microsoft.com/office/officeart/2009/3/layout/HorizontalOrganizationChart"/>
    <dgm:cxn modelId="{9A51CB31-61E1-4F43-A421-7BAB230CA055}" type="presParOf" srcId="{BD71DF03-1C2A-423F-A12B-FC6ED5E00D53}" destId="{D23074BD-5665-4A38-9A8A-89BAC68E81B9}" srcOrd="0" destOrd="0" presId="urn:microsoft.com/office/officeart/2009/3/layout/HorizontalOrganizationChart"/>
    <dgm:cxn modelId="{24965695-4565-43B4-957D-DC02C252371E}" type="presParOf" srcId="{BD71DF03-1C2A-423F-A12B-FC6ED5E00D53}" destId="{E1E06D59-B667-4200-8B5F-95B5C0DBF4D0}" srcOrd="1" destOrd="0" presId="urn:microsoft.com/office/officeart/2009/3/layout/HorizontalOrganizationChart"/>
    <dgm:cxn modelId="{595D96EF-36A7-4207-A3D6-2B94CA19740D}" type="presParOf" srcId="{E1E06D59-B667-4200-8B5F-95B5C0DBF4D0}" destId="{D1FA4987-00E2-41D2-86B9-D53BA33D9912}" srcOrd="0" destOrd="0" presId="urn:microsoft.com/office/officeart/2009/3/layout/HorizontalOrganizationChart"/>
    <dgm:cxn modelId="{1B0C3F73-4EAE-46C9-8969-E73CF97CD0A1}" type="presParOf" srcId="{D1FA4987-00E2-41D2-86B9-D53BA33D9912}" destId="{2BAEBC5E-E1DD-4D8B-A540-1F25DA3D9770}" srcOrd="0" destOrd="0" presId="urn:microsoft.com/office/officeart/2009/3/layout/HorizontalOrganizationChart"/>
    <dgm:cxn modelId="{696259E6-0F5B-48E9-AB9C-1624F25A2739}" type="presParOf" srcId="{D1FA4987-00E2-41D2-86B9-D53BA33D9912}" destId="{8ABBEB89-F25C-42DF-8A42-BEA74C16264A}" srcOrd="1" destOrd="0" presId="urn:microsoft.com/office/officeart/2009/3/layout/HorizontalOrganizationChart"/>
    <dgm:cxn modelId="{586FE306-ADAD-4733-8ABB-F0C2AE97BFCC}" type="presParOf" srcId="{E1E06D59-B667-4200-8B5F-95B5C0DBF4D0}" destId="{E8A78ACC-2B83-455F-B445-FB78D76A8691}" srcOrd="1" destOrd="0" presId="urn:microsoft.com/office/officeart/2009/3/layout/HorizontalOrganizationChart"/>
    <dgm:cxn modelId="{F59FF36B-096E-42F0-A01C-8264EECD08BC}" type="presParOf" srcId="{E1E06D59-B667-4200-8B5F-95B5C0DBF4D0}" destId="{5D1EE02F-2B6C-4C39-A0A8-0D4B6D75AAF2}" srcOrd="2" destOrd="0" presId="urn:microsoft.com/office/officeart/2009/3/layout/HorizontalOrganizationChart"/>
    <dgm:cxn modelId="{F5808044-E9B6-429D-8F58-5A70EE23FAE4}" type="presParOf" srcId="{BD71DF03-1C2A-423F-A12B-FC6ED5E00D53}" destId="{E9874693-7EEC-4F53-9261-B538CABDECD5}" srcOrd="2" destOrd="0" presId="urn:microsoft.com/office/officeart/2009/3/layout/HorizontalOrganizationChart"/>
    <dgm:cxn modelId="{C4112D92-BB3D-4DF3-969B-7E67749AB392}" type="presParOf" srcId="{BD71DF03-1C2A-423F-A12B-FC6ED5E00D53}" destId="{8B73B25F-BEE0-42C0-89BF-4B32420396F3}" srcOrd="3" destOrd="0" presId="urn:microsoft.com/office/officeart/2009/3/layout/HorizontalOrganizationChart"/>
    <dgm:cxn modelId="{2387B21F-39FC-4497-9FB8-142455019FE9}" type="presParOf" srcId="{8B73B25F-BEE0-42C0-89BF-4B32420396F3}" destId="{2BD3A828-B995-435B-92F7-EE8935584A12}" srcOrd="0" destOrd="0" presId="urn:microsoft.com/office/officeart/2009/3/layout/HorizontalOrganizationChart"/>
    <dgm:cxn modelId="{0320C422-EE0B-43D1-8C87-E36B03BB8656}" type="presParOf" srcId="{2BD3A828-B995-435B-92F7-EE8935584A12}" destId="{593C3DA7-4AE4-42B8-8A3E-AC75BB737767}" srcOrd="0" destOrd="0" presId="urn:microsoft.com/office/officeart/2009/3/layout/HorizontalOrganizationChart"/>
    <dgm:cxn modelId="{5D134BF6-A2CA-4693-9B43-90EF1935F53C}" type="presParOf" srcId="{2BD3A828-B995-435B-92F7-EE8935584A12}" destId="{BB2BD306-6410-4760-A73F-A6EAFB00DB45}" srcOrd="1" destOrd="0" presId="urn:microsoft.com/office/officeart/2009/3/layout/HorizontalOrganizationChart"/>
    <dgm:cxn modelId="{9DF2E3C4-0A5B-4563-9498-345B3DC4C590}" type="presParOf" srcId="{8B73B25F-BEE0-42C0-89BF-4B32420396F3}" destId="{6D5CB2D6-2D97-48BF-AE7B-A84885FC963F}" srcOrd="1" destOrd="0" presId="urn:microsoft.com/office/officeart/2009/3/layout/HorizontalOrganizationChart"/>
    <dgm:cxn modelId="{B2A21EAD-2B6C-4A08-AC7C-336E6AF394F2}" type="presParOf" srcId="{6D5CB2D6-2D97-48BF-AE7B-A84885FC963F}" destId="{A6573393-7982-43DA-960B-9B7450FD7F86}" srcOrd="0" destOrd="0" presId="urn:microsoft.com/office/officeart/2009/3/layout/HorizontalOrganizationChart"/>
    <dgm:cxn modelId="{B2AE2386-C641-464F-A9AB-CC3585D516C6}" type="presParOf" srcId="{6D5CB2D6-2D97-48BF-AE7B-A84885FC963F}" destId="{04940D60-6FDB-457C-A442-351B8260A0C5}" srcOrd="1" destOrd="0" presId="urn:microsoft.com/office/officeart/2009/3/layout/HorizontalOrganizationChart"/>
    <dgm:cxn modelId="{E03AA5C5-D579-42E8-AC1D-01E2F1D65B87}" type="presParOf" srcId="{04940D60-6FDB-457C-A442-351B8260A0C5}" destId="{F5CE533C-7063-4BB8-B096-46FCECE3947F}" srcOrd="0" destOrd="0" presId="urn:microsoft.com/office/officeart/2009/3/layout/HorizontalOrganizationChart"/>
    <dgm:cxn modelId="{C0991787-073F-4F65-A40E-0640735BED36}" type="presParOf" srcId="{F5CE533C-7063-4BB8-B096-46FCECE3947F}" destId="{1851BA08-09E4-40C1-A662-8817721F14A0}" srcOrd="0" destOrd="0" presId="urn:microsoft.com/office/officeart/2009/3/layout/HorizontalOrganizationChart"/>
    <dgm:cxn modelId="{DEDD2196-62AD-45BB-AE39-5596239C8A9F}" type="presParOf" srcId="{F5CE533C-7063-4BB8-B096-46FCECE3947F}" destId="{9B658346-A00B-482F-9C08-CC9AD6187E14}" srcOrd="1" destOrd="0" presId="urn:microsoft.com/office/officeart/2009/3/layout/HorizontalOrganizationChart"/>
    <dgm:cxn modelId="{98E2967A-D517-4B86-8797-C9B0793B51EF}" type="presParOf" srcId="{04940D60-6FDB-457C-A442-351B8260A0C5}" destId="{2ACB690F-E498-4B8C-A131-C591F2C11D42}" srcOrd="1" destOrd="0" presId="urn:microsoft.com/office/officeart/2009/3/layout/HorizontalOrganizationChart"/>
    <dgm:cxn modelId="{147684AE-190F-4320-B7A3-292C5FC81147}" type="presParOf" srcId="{04940D60-6FDB-457C-A442-351B8260A0C5}" destId="{3394DC78-624C-49C4-8237-151FA55B826E}" srcOrd="2" destOrd="0" presId="urn:microsoft.com/office/officeart/2009/3/layout/HorizontalOrganizationChart"/>
    <dgm:cxn modelId="{37A49376-19DD-45AC-B464-48A2388ECF49}" type="presParOf" srcId="{6D5CB2D6-2D97-48BF-AE7B-A84885FC963F}" destId="{D854D7D6-001E-4294-B380-F389F1033608}" srcOrd="2" destOrd="0" presId="urn:microsoft.com/office/officeart/2009/3/layout/HorizontalOrganizationChart"/>
    <dgm:cxn modelId="{999F2A85-8298-466D-8C60-987057014211}" type="presParOf" srcId="{6D5CB2D6-2D97-48BF-AE7B-A84885FC963F}" destId="{7A04299A-C5A0-4E50-8D89-D92327343D2E}" srcOrd="3" destOrd="0" presId="urn:microsoft.com/office/officeart/2009/3/layout/HorizontalOrganizationChart"/>
    <dgm:cxn modelId="{A3E4D5C2-9FE0-453B-AABC-6A7D7D7DE150}" type="presParOf" srcId="{7A04299A-C5A0-4E50-8D89-D92327343D2E}" destId="{F20534F1-4CB3-48D3-A6B0-7CB137684237}" srcOrd="0" destOrd="0" presId="urn:microsoft.com/office/officeart/2009/3/layout/HorizontalOrganizationChart"/>
    <dgm:cxn modelId="{C06A611D-9341-40D3-9918-58D4DAC9F304}" type="presParOf" srcId="{F20534F1-4CB3-48D3-A6B0-7CB137684237}" destId="{06E9FD27-755C-46FC-9430-B6BBEBA6EB52}" srcOrd="0" destOrd="0" presId="urn:microsoft.com/office/officeart/2009/3/layout/HorizontalOrganizationChart"/>
    <dgm:cxn modelId="{89902452-86F2-43EB-9405-47DF2EA1EFDE}" type="presParOf" srcId="{F20534F1-4CB3-48D3-A6B0-7CB137684237}" destId="{827CEF89-D6A5-4C76-AC6C-8C8A61B231A6}" srcOrd="1" destOrd="0" presId="urn:microsoft.com/office/officeart/2009/3/layout/HorizontalOrganizationChart"/>
    <dgm:cxn modelId="{FEA203B5-264B-44BA-8CBA-15C6677AEF7A}" type="presParOf" srcId="{7A04299A-C5A0-4E50-8D89-D92327343D2E}" destId="{F90AE226-B293-4A90-B557-9B3B5D11976F}" srcOrd="1" destOrd="0" presId="urn:microsoft.com/office/officeart/2009/3/layout/HorizontalOrganizationChart"/>
    <dgm:cxn modelId="{52151FDB-9A2E-4196-A038-7D1CA15BE934}" type="presParOf" srcId="{7A04299A-C5A0-4E50-8D89-D92327343D2E}" destId="{AA612BE0-0D8C-4B37-904F-647054D7B3ED}" srcOrd="2" destOrd="0" presId="urn:microsoft.com/office/officeart/2009/3/layout/HorizontalOrganizationChart"/>
    <dgm:cxn modelId="{E8F0C81B-D18F-4D6D-878E-504354B0A156}" type="presParOf" srcId="{8B73B25F-BEE0-42C0-89BF-4B32420396F3}" destId="{5E30A752-79FA-4368-8969-CF2FB5A0266E}" srcOrd="2" destOrd="0" presId="urn:microsoft.com/office/officeart/2009/3/layout/HorizontalOrganizationChart"/>
    <dgm:cxn modelId="{4F61DC98-90FD-4634-B37C-E6D0E95DF172}" type="presParOf" srcId="{BD71DF03-1C2A-423F-A12B-FC6ED5E00D53}" destId="{56F53A5C-DED0-4239-AD4A-9FE33F1583FB}" srcOrd="4" destOrd="0" presId="urn:microsoft.com/office/officeart/2009/3/layout/HorizontalOrganizationChart"/>
    <dgm:cxn modelId="{2203BE61-270D-4B99-8FC7-65DE5DF1DFF8}" type="presParOf" srcId="{BD71DF03-1C2A-423F-A12B-FC6ED5E00D53}" destId="{997A78B7-1A4C-45D8-9E74-9F0696247C3E}" srcOrd="5" destOrd="0" presId="urn:microsoft.com/office/officeart/2009/3/layout/HorizontalOrganizationChart"/>
    <dgm:cxn modelId="{D2BF12D4-1E92-45F3-AC1E-61F244AE512E}" type="presParOf" srcId="{997A78B7-1A4C-45D8-9E74-9F0696247C3E}" destId="{688E490C-E551-4257-ADFF-A24282E07EFA}" srcOrd="0" destOrd="0" presId="urn:microsoft.com/office/officeart/2009/3/layout/HorizontalOrganizationChart"/>
    <dgm:cxn modelId="{C4FE0A78-EA7E-4F16-BC60-B2AF43A17CBC}" type="presParOf" srcId="{688E490C-E551-4257-ADFF-A24282E07EFA}" destId="{B8026C15-A162-4DAD-B384-A20A4F768A9D}" srcOrd="0" destOrd="0" presId="urn:microsoft.com/office/officeart/2009/3/layout/HorizontalOrganizationChart"/>
    <dgm:cxn modelId="{E2D4622A-EDAA-483C-B57D-7C2A8D8AE8A4}" type="presParOf" srcId="{688E490C-E551-4257-ADFF-A24282E07EFA}" destId="{95A2B754-E64C-4185-BF66-877941CB45CB}" srcOrd="1" destOrd="0" presId="urn:microsoft.com/office/officeart/2009/3/layout/HorizontalOrganizationChart"/>
    <dgm:cxn modelId="{9CEA7552-0707-41F3-A8DC-221A0A049A50}" type="presParOf" srcId="{997A78B7-1A4C-45D8-9E74-9F0696247C3E}" destId="{AA30DB5F-1486-4790-AF60-67789A6CDBEE}" srcOrd="1" destOrd="0" presId="urn:microsoft.com/office/officeart/2009/3/layout/HorizontalOrganizationChart"/>
    <dgm:cxn modelId="{31116491-E837-4658-82C8-3D1B7ADF3D4E}" type="presParOf" srcId="{997A78B7-1A4C-45D8-9E74-9F0696247C3E}" destId="{66B6F359-303C-4F04-80B5-3104756F0AD6}" srcOrd="2" destOrd="0" presId="urn:microsoft.com/office/officeart/2009/3/layout/HorizontalOrganizationChart"/>
    <dgm:cxn modelId="{E20B7CF6-D3A1-44AA-BD9E-8CA2C35B735C}" type="presParOf" srcId="{BD71DF03-1C2A-423F-A12B-FC6ED5E00D53}" destId="{3F10827B-8D82-459E-826E-27AF5E11A622}" srcOrd="6" destOrd="0" presId="urn:microsoft.com/office/officeart/2009/3/layout/HorizontalOrganizationChart"/>
    <dgm:cxn modelId="{FCB695A3-5411-4E9D-906A-B825B18AF058}" type="presParOf" srcId="{BD71DF03-1C2A-423F-A12B-FC6ED5E00D53}" destId="{C81A6133-02B9-4F9D-9EAE-159DE45D802B}" srcOrd="7" destOrd="0" presId="urn:microsoft.com/office/officeart/2009/3/layout/HorizontalOrganizationChart"/>
    <dgm:cxn modelId="{DBAE59C7-6391-4C39-8ACC-1BFA3A2D3BCB}" type="presParOf" srcId="{C81A6133-02B9-4F9D-9EAE-159DE45D802B}" destId="{4BD2BBA5-8A81-40EF-AD32-FA6F76FCD6DC}" srcOrd="0" destOrd="0" presId="urn:microsoft.com/office/officeart/2009/3/layout/HorizontalOrganizationChart"/>
    <dgm:cxn modelId="{D4449738-DCE7-41C4-8236-1E1732D69513}" type="presParOf" srcId="{4BD2BBA5-8A81-40EF-AD32-FA6F76FCD6DC}" destId="{36EE261D-2121-4EE2-BBD2-E430DAECB74E}" srcOrd="0" destOrd="0" presId="urn:microsoft.com/office/officeart/2009/3/layout/HorizontalOrganizationChart"/>
    <dgm:cxn modelId="{FE720837-6F2C-443B-8C38-39D782CDA433}" type="presParOf" srcId="{4BD2BBA5-8A81-40EF-AD32-FA6F76FCD6DC}" destId="{8BF5BF05-B5E7-443F-A789-C69CB2D6286B}" srcOrd="1" destOrd="0" presId="urn:microsoft.com/office/officeart/2009/3/layout/HorizontalOrganizationChart"/>
    <dgm:cxn modelId="{0411ECD9-FA27-4306-ADE8-94817B169B3D}" type="presParOf" srcId="{C81A6133-02B9-4F9D-9EAE-159DE45D802B}" destId="{A6DEE44A-2FD5-4654-A51E-97FD0B331905}" srcOrd="1" destOrd="0" presId="urn:microsoft.com/office/officeart/2009/3/layout/HorizontalOrganizationChart"/>
    <dgm:cxn modelId="{76909124-D714-4F4D-8E41-9F68E7F81806}" type="presParOf" srcId="{C81A6133-02B9-4F9D-9EAE-159DE45D802B}" destId="{39C7B387-BB2A-4702-B546-E45C3F35DEC9}" srcOrd="2" destOrd="0" presId="urn:microsoft.com/office/officeart/2009/3/layout/HorizontalOrganizationChart"/>
    <dgm:cxn modelId="{6A0AEB71-91AB-470A-8A73-B27A08122E84}" type="presParOf" srcId="{F431B1B7-CF7A-48A6-A067-A66738270CAE}" destId="{35970FC8-A958-432F-A1A9-3E4E4C9E13D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0827B-8D82-459E-826E-27AF5E11A622}">
      <dsp:nvSpPr>
        <dsp:cNvPr id="0" name=""/>
        <dsp:cNvSpPr/>
      </dsp:nvSpPr>
      <dsp:spPr>
        <a:xfrm>
          <a:off x="1539916" y="2037861"/>
          <a:ext cx="421301" cy="1358697"/>
        </a:xfrm>
        <a:custGeom>
          <a:avLst/>
          <a:gdLst/>
          <a:ahLst/>
          <a:cxnLst/>
          <a:rect l="0" t="0" r="0" b="0"/>
          <a:pathLst>
            <a:path>
              <a:moveTo>
                <a:pt x="0" y="0"/>
              </a:moveTo>
              <a:lnTo>
                <a:pt x="210650" y="0"/>
              </a:lnTo>
              <a:lnTo>
                <a:pt x="210650" y="1358697"/>
              </a:lnTo>
              <a:lnTo>
                <a:pt x="421301" y="135869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53A5C-DED0-4239-AD4A-9FE33F1583FB}">
      <dsp:nvSpPr>
        <dsp:cNvPr id="0" name=""/>
        <dsp:cNvSpPr/>
      </dsp:nvSpPr>
      <dsp:spPr>
        <a:xfrm>
          <a:off x="1539916" y="2037861"/>
          <a:ext cx="421301" cy="452899"/>
        </a:xfrm>
        <a:custGeom>
          <a:avLst/>
          <a:gdLst/>
          <a:ahLst/>
          <a:cxnLst/>
          <a:rect l="0" t="0" r="0" b="0"/>
          <a:pathLst>
            <a:path>
              <a:moveTo>
                <a:pt x="0" y="0"/>
              </a:moveTo>
              <a:lnTo>
                <a:pt x="210650" y="0"/>
              </a:lnTo>
              <a:lnTo>
                <a:pt x="210650" y="452899"/>
              </a:lnTo>
              <a:lnTo>
                <a:pt x="421301" y="45289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54D7D6-001E-4294-B380-F389F1033608}">
      <dsp:nvSpPr>
        <dsp:cNvPr id="0" name=""/>
        <dsp:cNvSpPr/>
      </dsp:nvSpPr>
      <dsp:spPr>
        <a:xfrm>
          <a:off x="4067725" y="1584961"/>
          <a:ext cx="421301" cy="452899"/>
        </a:xfrm>
        <a:custGeom>
          <a:avLst/>
          <a:gdLst/>
          <a:ahLst/>
          <a:cxnLst/>
          <a:rect l="0" t="0" r="0" b="0"/>
          <a:pathLst>
            <a:path>
              <a:moveTo>
                <a:pt x="0" y="0"/>
              </a:moveTo>
              <a:lnTo>
                <a:pt x="210650" y="0"/>
              </a:lnTo>
              <a:lnTo>
                <a:pt x="210650" y="452899"/>
              </a:lnTo>
              <a:lnTo>
                <a:pt x="421301" y="45289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73393-7982-43DA-960B-9B7450FD7F86}">
      <dsp:nvSpPr>
        <dsp:cNvPr id="0" name=""/>
        <dsp:cNvSpPr/>
      </dsp:nvSpPr>
      <dsp:spPr>
        <a:xfrm>
          <a:off x="4067725" y="1132062"/>
          <a:ext cx="421301" cy="452899"/>
        </a:xfrm>
        <a:custGeom>
          <a:avLst/>
          <a:gdLst/>
          <a:ahLst/>
          <a:cxnLst/>
          <a:rect l="0" t="0" r="0" b="0"/>
          <a:pathLst>
            <a:path>
              <a:moveTo>
                <a:pt x="0" y="452899"/>
              </a:moveTo>
              <a:lnTo>
                <a:pt x="210650" y="452899"/>
              </a:lnTo>
              <a:lnTo>
                <a:pt x="210650" y="0"/>
              </a:lnTo>
              <a:lnTo>
                <a:pt x="42130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874693-7EEC-4F53-9261-B538CABDECD5}">
      <dsp:nvSpPr>
        <dsp:cNvPr id="0" name=""/>
        <dsp:cNvSpPr/>
      </dsp:nvSpPr>
      <dsp:spPr>
        <a:xfrm>
          <a:off x="1539916" y="1584961"/>
          <a:ext cx="421301" cy="452899"/>
        </a:xfrm>
        <a:custGeom>
          <a:avLst/>
          <a:gdLst/>
          <a:ahLst/>
          <a:cxnLst/>
          <a:rect l="0" t="0" r="0" b="0"/>
          <a:pathLst>
            <a:path>
              <a:moveTo>
                <a:pt x="0" y="452899"/>
              </a:moveTo>
              <a:lnTo>
                <a:pt x="210650" y="452899"/>
              </a:lnTo>
              <a:lnTo>
                <a:pt x="210650" y="0"/>
              </a:lnTo>
              <a:lnTo>
                <a:pt x="42130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074BD-5665-4A38-9A8A-89BAC68E81B9}">
      <dsp:nvSpPr>
        <dsp:cNvPr id="0" name=""/>
        <dsp:cNvSpPr/>
      </dsp:nvSpPr>
      <dsp:spPr>
        <a:xfrm>
          <a:off x="1539916" y="679163"/>
          <a:ext cx="421301" cy="1358697"/>
        </a:xfrm>
        <a:custGeom>
          <a:avLst/>
          <a:gdLst/>
          <a:ahLst/>
          <a:cxnLst/>
          <a:rect l="0" t="0" r="0" b="0"/>
          <a:pathLst>
            <a:path>
              <a:moveTo>
                <a:pt x="0" y="1358697"/>
              </a:moveTo>
              <a:lnTo>
                <a:pt x="210650" y="1358697"/>
              </a:lnTo>
              <a:lnTo>
                <a:pt x="210650" y="0"/>
              </a:lnTo>
              <a:lnTo>
                <a:pt x="42130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4643E-F665-48C5-AEDB-D3001A46DD23}">
      <dsp:nvSpPr>
        <dsp:cNvPr id="0" name=""/>
        <dsp:cNvSpPr/>
      </dsp:nvSpPr>
      <dsp:spPr>
        <a:xfrm>
          <a:off x="3513" y="1716618"/>
          <a:ext cx="1536402"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决策树分类算法</a:t>
          </a:r>
        </a:p>
      </dsp:txBody>
      <dsp:txXfrm>
        <a:off x="3513" y="1716618"/>
        <a:ext cx="1536402" cy="642484"/>
      </dsp:txXfrm>
    </dsp:sp>
    <dsp:sp modelId="{2BAEBC5E-E1DD-4D8B-A540-1F25DA3D9770}">
      <dsp:nvSpPr>
        <dsp:cNvPr id="0" name=""/>
        <dsp:cNvSpPr/>
      </dsp:nvSpPr>
      <dsp:spPr>
        <a:xfrm>
          <a:off x="1961217" y="357920"/>
          <a:ext cx="2106507"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应用场景与研究意义</a:t>
          </a:r>
        </a:p>
      </dsp:txBody>
      <dsp:txXfrm>
        <a:off x="1961217" y="357920"/>
        <a:ext cx="2106507" cy="642484"/>
      </dsp:txXfrm>
    </dsp:sp>
    <dsp:sp modelId="{593C3DA7-4AE4-42B8-8A3E-AC75BB737767}">
      <dsp:nvSpPr>
        <dsp:cNvPr id="0" name=""/>
        <dsp:cNvSpPr/>
      </dsp:nvSpPr>
      <dsp:spPr>
        <a:xfrm>
          <a:off x="1961217" y="1263719"/>
          <a:ext cx="2106507"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信息熵</a:t>
          </a:r>
        </a:p>
      </dsp:txBody>
      <dsp:txXfrm>
        <a:off x="1961217" y="1263719"/>
        <a:ext cx="2106507" cy="642484"/>
      </dsp:txXfrm>
    </dsp:sp>
    <dsp:sp modelId="{1851BA08-09E4-40C1-A662-8817721F14A0}">
      <dsp:nvSpPr>
        <dsp:cNvPr id="0" name=""/>
        <dsp:cNvSpPr/>
      </dsp:nvSpPr>
      <dsp:spPr>
        <a:xfrm>
          <a:off x="4489027" y="810820"/>
          <a:ext cx="2106507"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熵的概念、意义与计算</a:t>
          </a:r>
        </a:p>
      </dsp:txBody>
      <dsp:txXfrm>
        <a:off x="4489027" y="810820"/>
        <a:ext cx="2106507" cy="642484"/>
      </dsp:txXfrm>
    </dsp:sp>
    <dsp:sp modelId="{06E9FD27-755C-46FC-9430-B6BBEBA6EB52}">
      <dsp:nvSpPr>
        <dsp:cNvPr id="0" name=""/>
        <dsp:cNvSpPr/>
      </dsp:nvSpPr>
      <dsp:spPr>
        <a:xfrm>
          <a:off x="4489027" y="1716618"/>
          <a:ext cx="2106507"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熵增益与熵增益率</a:t>
          </a:r>
        </a:p>
      </dsp:txBody>
      <dsp:txXfrm>
        <a:off x="4489027" y="1716618"/>
        <a:ext cx="2106507" cy="642484"/>
      </dsp:txXfrm>
    </dsp:sp>
    <dsp:sp modelId="{B8026C15-A162-4DAD-B384-A20A4F768A9D}">
      <dsp:nvSpPr>
        <dsp:cNvPr id="0" name=""/>
        <dsp:cNvSpPr/>
      </dsp:nvSpPr>
      <dsp:spPr>
        <a:xfrm>
          <a:off x="1961217" y="2169517"/>
          <a:ext cx="2106507"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ysClr val="windowText" lastClr="000000"/>
              </a:solidFill>
            </a:rPr>
            <a:t>ID3</a:t>
          </a:r>
          <a:r>
            <a:rPr lang="zh-CN" altLang="en-US" sz="1600" kern="1200">
              <a:solidFill>
                <a:sysClr val="windowText" lastClr="000000"/>
              </a:solidFill>
            </a:rPr>
            <a:t>算法流程与实现</a:t>
          </a:r>
        </a:p>
      </dsp:txBody>
      <dsp:txXfrm>
        <a:off x="1961217" y="2169517"/>
        <a:ext cx="2106507" cy="642484"/>
      </dsp:txXfrm>
    </dsp:sp>
    <dsp:sp modelId="{36EE261D-2121-4EE2-BBD2-E430DAECB74E}">
      <dsp:nvSpPr>
        <dsp:cNvPr id="0" name=""/>
        <dsp:cNvSpPr/>
      </dsp:nvSpPr>
      <dsp:spPr>
        <a:xfrm>
          <a:off x="1961217" y="3075316"/>
          <a:ext cx="2106507" cy="6424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ysClr val="windowText" lastClr="000000"/>
              </a:solidFill>
            </a:rPr>
            <a:t>C4.5</a:t>
          </a:r>
          <a:r>
            <a:rPr lang="zh-CN" altLang="en-US" sz="1600" kern="1200">
              <a:solidFill>
                <a:sysClr val="windowText" lastClr="000000"/>
              </a:solidFill>
            </a:rPr>
            <a:t>算法流程与实现</a:t>
          </a:r>
        </a:p>
      </dsp:txBody>
      <dsp:txXfrm>
        <a:off x="1961217" y="3075316"/>
        <a:ext cx="2106507" cy="64248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915299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736519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325115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557550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50032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55255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05525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011709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94948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37078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90391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29834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631195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045501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815336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680220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486821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862287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66325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09570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6184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20913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4190105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196807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878971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extLst>
      <p:ext uri="{BB962C8B-B14F-4D97-AF65-F5344CB8AC3E}">
        <p14:creationId xmlns:p14="http://schemas.microsoft.com/office/powerpoint/2010/main" val="19188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9202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78783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17968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17366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52433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18949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429349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案例</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基于决策树的理财产品促销</a:t>
            </a:r>
          </a:p>
        </p:txBody>
      </p:sp>
      <p:cxnSp>
        <p:nvCxnSpPr>
          <p:cNvPr id="7" name="直接连接符 6"/>
          <p:cNvCxnSpPr/>
          <p:nvPr userDrawn="1"/>
        </p:nvCxnSpPr>
        <p:spPr>
          <a:xfrm flipV="1">
            <a:off x="269240" y="603929"/>
            <a:ext cx="4404938"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562248"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决策树算法原理</a:t>
            </a:r>
          </a:p>
        </p:txBody>
      </p:sp>
      <p:cxnSp>
        <p:nvCxnSpPr>
          <p:cNvPr id="7" name="直接连接符 6"/>
          <p:cNvCxnSpPr/>
          <p:nvPr/>
        </p:nvCxnSpPr>
        <p:spPr>
          <a:xfrm flipV="1">
            <a:off x="269240" y="603929"/>
            <a:ext cx="2647370"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562248"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Python</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代码实现</a:t>
            </a:r>
          </a:p>
        </p:txBody>
      </p:sp>
      <p:cxnSp>
        <p:nvCxnSpPr>
          <p:cNvPr id="7" name="直接连接符 6"/>
          <p:cNvCxnSpPr/>
          <p:nvPr userDrawn="1"/>
        </p:nvCxnSpPr>
        <p:spPr>
          <a:xfrm flipV="1">
            <a:off x="269240" y="603929"/>
            <a:ext cx="2647370"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8.wmf"/><Relationship Id="rId5" Type="http://schemas.openxmlformats.org/officeDocument/2006/relationships/oleObject" Target="../embeddings/oleObject15.bin"/><Relationship Id="rId4" Type="http://schemas.openxmlformats.org/officeDocument/2006/relationships/image" Target="../media/image2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18.bin"/><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646067"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第九章</a:t>
              </a:r>
            </a:p>
          </p:txBody>
        </p:sp>
      </p:grpSp>
      <p:sp>
        <p:nvSpPr>
          <p:cNvPr id="20" name="矩形 259"/>
          <p:cNvSpPr>
            <a:spLocks noChangeArrowheads="1"/>
          </p:cNvSpPr>
          <p:nvPr/>
        </p:nvSpPr>
        <p:spPr bwMode="auto">
          <a:xfrm>
            <a:off x="607338"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决策树分类算法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01648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例子：对一个只有</a:t>
            </a:r>
            <a:r>
              <a:rPr lang="en-US" altLang="zh-CN" sz="2000" dirty="0"/>
              <a:t>on/off</a:t>
            </a:r>
            <a:r>
              <a:rPr lang="zh-CN" altLang="en-US" sz="2000" dirty="0"/>
              <a:t>两种等可能状态的灯，</a:t>
            </a:r>
            <a:r>
              <a:rPr lang="en-US" altLang="zh-CN" sz="2000" dirty="0"/>
              <a:t>D={on</a:t>
            </a:r>
            <a:r>
              <a:rPr lang="zh-CN" altLang="en-US" sz="2000" dirty="0"/>
              <a:t>，</a:t>
            </a:r>
            <a:r>
              <a:rPr lang="en-US" altLang="zh-CN" sz="2000" dirty="0"/>
              <a:t>off}</a:t>
            </a:r>
            <a:r>
              <a:rPr lang="zh-CN" altLang="en-US" sz="2000" dirty="0"/>
              <a:t>。</a:t>
            </a:r>
            <a:r>
              <a:rPr lang="en-US" altLang="zh-CN" sz="2000" dirty="0"/>
              <a:t>D</a:t>
            </a:r>
            <a:r>
              <a:rPr lang="zh-CN" altLang="en-US" sz="2000" dirty="0"/>
              <a:t>信息熵为：</a:t>
            </a: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结论：使用</a:t>
            </a:r>
            <a:r>
              <a:rPr lang="en-US" altLang="zh-CN" sz="2000" dirty="0"/>
              <a:t>1</a:t>
            </a:r>
            <a:r>
              <a:rPr lang="zh-CN" altLang="en-US" sz="2000" dirty="0"/>
              <a:t>个二进制位，就可准确地描述灯亮，或者不亮的状态。</a:t>
            </a:r>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如果是某种极端情况，这盏灯坏了，那么它只有一种可能状态</a:t>
            </a:r>
            <a:r>
              <a:rPr lang="en-US" altLang="zh-CN" sz="2000" dirty="0"/>
              <a:t>D={off}</a:t>
            </a:r>
            <a:r>
              <a:rPr lang="zh-CN" altLang="en-US" sz="2000" dirty="0"/>
              <a:t>，那么</a:t>
            </a:r>
            <a:r>
              <a:rPr lang="en-US" altLang="zh-CN" sz="2000" dirty="0"/>
              <a:t>D</a:t>
            </a:r>
            <a:r>
              <a:rPr lang="zh-CN" altLang="en-US" sz="2000" dirty="0"/>
              <a:t>的信息熵为：</a:t>
            </a:r>
            <a:endParaRPr lang="en-US" altLang="zh-CN" sz="2000" dirty="0"/>
          </a:p>
          <a:p>
            <a:pPr lvl="0">
              <a:spcBef>
                <a:spcPts val="600"/>
              </a:spcBef>
              <a:buSzPct val="75000"/>
            </a:pPr>
            <a:endParaRPr lang="en-US" altLang="zh-CN" sz="2000" dirty="0"/>
          </a:p>
          <a:p>
            <a:pPr lvl="0">
              <a:spcBef>
                <a:spcPts val="600"/>
              </a:spcBef>
              <a:buSzPct val="75000"/>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结论：因为这盏灯是确定状态，不用任何其他信息我们都可以知道它的</a:t>
            </a:r>
            <a:r>
              <a:rPr lang="en-US" altLang="zh-CN" sz="2000" dirty="0"/>
              <a:t>on/off</a:t>
            </a:r>
            <a:r>
              <a:rPr lang="zh-CN" altLang="en-US" sz="2000" dirty="0"/>
              <a:t>状态。</a:t>
            </a:r>
          </a:p>
        </p:txBody>
      </p:sp>
      <p:graphicFrame>
        <p:nvGraphicFramePr>
          <p:cNvPr id="2" name="对象 1"/>
          <p:cNvGraphicFramePr>
            <a:graphicFrameLocks noChangeAspect="1"/>
          </p:cNvGraphicFramePr>
          <p:nvPr>
            <p:extLst>
              <p:ext uri="{D42A27DB-BD31-4B8C-83A1-F6EECF244321}">
                <p14:modId xmlns:p14="http://schemas.microsoft.com/office/powerpoint/2010/main" val="3470327294"/>
              </p:ext>
            </p:extLst>
          </p:nvPr>
        </p:nvGraphicFramePr>
        <p:xfrm>
          <a:off x="1500560" y="1276400"/>
          <a:ext cx="5448498" cy="595185"/>
        </p:xfrm>
        <a:graphic>
          <a:graphicData uri="http://schemas.openxmlformats.org/presentationml/2006/ole">
            <mc:AlternateContent xmlns:mc="http://schemas.openxmlformats.org/markup-compatibility/2006">
              <mc:Choice xmlns:v="urn:schemas-microsoft-com:vml" Requires="v">
                <p:oleObj r:id="rId3" imgW="7441200" imgH="812520" progId="">
                  <p:embed/>
                </p:oleObj>
              </mc:Choice>
              <mc:Fallback>
                <p:oleObj r:id="rId3" imgW="7441200" imgH="812520" progId="">
                  <p:embed/>
                  <p:pic>
                    <p:nvPicPr>
                      <p:cNvPr id="2" name="对象 1"/>
                      <p:cNvPicPr/>
                      <p:nvPr/>
                    </p:nvPicPr>
                    <p:blipFill>
                      <a:blip r:embed="rId4"/>
                      <a:stretch>
                        <a:fillRect/>
                      </a:stretch>
                    </p:blipFill>
                    <p:spPr>
                      <a:xfrm>
                        <a:off x="1500560" y="1276400"/>
                        <a:ext cx="5448498" cy="59518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79463053"/>
              </p:ext>
            </p:extLst>
          </p:nvPr>
        </p:nvGraphicFramePr>
        <p:xfrm>
          <a:off x="1620466" y="3508648"/>
          <a:ext cx="4584402" cy="558987"/>
        </p:xfrm>
        <a:graphic>
          <a:graphicData uri="http://schemas.openxmlformats.org/presentationml/2006/ole">
            <mc:AlternateContent xmlns:mc="http://schemas.openxmlformats.org/markup-compatibility/2006">
              <mc:Choice xmlns:v="urn:schemas-microsoft-com:vml" Requires="v">
                <p:oleObj r:id="rId5" imgW="6145920" imgH="749160" progId="">
                  <p:embed/>
                </p:oleObj>
              </mc:Choice>
              <mc:Fallback>
                <p:oleObj r:id="rId5" imgW="6145920" imgH="749160" progId="">
                  <p:embed/>
                  <p:pic>
                    <p:nvPicPr>
                      <p:cNvPr id="4" name="对象 3"/>
                      <p:cNvPicPr/>
                      <p:nvPr/>
                    </p:nvPicPr>
                    <p:blipFill>
                      <a:blip r:embed="rId6"/>
                      <a:stretch>
                        <a:fillRect/>
                      </a:stretch>
                    </p:blipFill>
                    <p:spPr>
                      <a:xfrm>
                        <a:off x="1620466" y="3508648"/>
                        <a:ext cx="4584402" cy="558987"/>
                      </a:xfrm>
                      <a:prstGeom prst="rect">
                        <a:avLst/>
                      </a:prstGeom>
                    </p:spPr>
                  </p:pic>
                </p:oleObj>
              </mc:Fallback>
            </mc:AlternateContent>
          </a:graphicData>
        </a:graphic>
      </p:graphicFrame>
    </p:spTree>
    <p:extLst>
      <p:ext uri="{BB962C8B-B14F-4D97-AF65-F5344CB8AC3E}">
        <p14:creationId xmlns:p14="http://schemas.microsoft.com/office/powerpoint/2010/main" val="3551628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63149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例子：具体到表 </a:t>
            </a:r>
            <a:r>
              <a:rPr lang="en-US" altLang="zh-CN" sz="2000" dirty="0"/>
              <a:t>9-1</a:t>
            </a:r>
            <a:r>
              <a:rPr lang="zh-CN" altLang="en-US" sz="2000" dirty="0"/>
              <a:t>，如果用</a:t>
            </a:r>
            <a:r>
              <a:rPr lang="en-US" altLang="zh-CN" sz="2000" dirty="0"/>
              <a:t>{</a:t>
            </a:r>
            <a:r>
              <a:rPr lang="zh-CN" altLang="en-US" sz="2000" dirty="0"/>
              <a:t>职业</a:t>
            </a:r>
            <a:r>
              <a:rPr lang="en-US" altLang="zh-CN" sz="2000" dirty="0"/>
              <a:t>}</a:t>
            </a:r>
            <a:r>
              <a:rPr lang="zh-CN" altLang="en-US" sz="2000" dirty="0"/>
              <a:t>作为分类标准，该属性的值为“好</a:t>
            </a:r>
            <a:r>
              <a:rPr lang="en-US" altLang="zh-CN" sz="2000" dirty="0"/>
              <a:t>/</a:t>
            </a:r>
            <a:r>
              <a:rPr lang="zh-CN" altLang="en-US" sz="2000" dirty="0"/>
              <a:t>较好”的男生在</a:t>
            </a:r>
            <a:r>
              <a:rPr lang="en-US" altLang="zh-CN" sz="2000" dirty="0"/>
              <a:t>{</a:t>
            </a:r>
            <a:r>
              <a:rPr lang="zh-CN" altLang="en-US" sz="2000" dirty="0"/>
              <a:t>交往？</a:t>
            </a:r>
            <a:r>
              <a:rPr lang="en-US" altLang="zh-CN" sz="2000" dirty="0"/>
              <a:t>}</a:t>
            </a:r>
            <a:r>
              <a:rPr lang="zh-CN" altLang="en-US" sz="2000" dirty="0"/>
              <a:t>中都取得了“是”的结果。也就意味着，按照该标准划分，对于“好</a:t>
            </a:r>
            <a:r>
              <a:rPr lang="en-US" altLang="zh-CN" sz="2000" dirty="0"/>
              <a:t>/</a:t>
            </a:r>
            <a:r>
              <a:rPr lang="zh-CN" altLang="en-US" sz="2000" dirty="0"/>
              <a:t>较好”的样本，不需要再有额外的信息，我们就能得到“交往”的分类结果。</a:t>
            </a:r>
          </a:p>
          <a:p>
            <a:pPr marL="342900" lvl="0" indent="-342900">
              <a:spcBef>
                <a:spcPts val="600"/>
              </a:spcBef>
              <a:buSzPct val="75000"/>
              <a:buFont typeface="Wingdings" panose="05000000000000000000" pitchFamily="2" charset="2"/>
              <a:buChar char="l"/>
            </a:pPr>
            <a:r>
              <a:rPr lang="zh-CN" altLang="en-US" sz="2000" dirty="0"/>
              <a:t>另一方面，如果使用</a:t>
            </a:r>
            <a:r>
              <a:rPr lang="en-US" altLang="zh-CN" sz="2000" dirty="0"/>
              <a:t>{</a:t>
            </a:r>
            <a:r>
              <a:rPr lang="zh-CN" altLang="en-US" sz="2000" dirty="0"/>
              <a:t>外型</a:t>
            </a:r>
            <a:r>
              <a:rPr lang="en-US" altLang="zh-CN" sz="2000" dirty="0"/>
              <a:t>}</a:t>
            </a:r>
            <a:r>
              <a:rPr lang="zh-CN" altLang="en-US" sz="2000" dirty="0"/>
              <a:t>作为分类标准，</a:t>
            </a:r>
            <a:r>
              <a:rPr lang="en-US" altLang="zh-CN" sz="2000" dirty="0"/>
              <a:t>8</a:t>
            </a:r>
            <a:r>
              <a:rPr lang="zh-CN" altLang="en-US" sz="2000" dirty="0"/>
              <a:t>个“帅”的样本中，有</a:t>
            </a:r>
            <a:r>
              <a:rPr lang="en-US" altLang="zh-CN" sz="2000" dirty="0"/>
              <a:t>5</a:t>
            </a:r>
            <a:r>
              <a:rPr lang="zh-CN" altLang="en-US" sz="2000" dirty="0"/>
              <a:t>个结论是“否”，有</a:t>
            </a:r>
            <a:r>
              <a:rPr lang="en-US" altLang="zh-CN" sz="2000" dirty="0"/>
              <a:t>3</a:t>
            </a:r>
            <a:r>
              <a:rPr lang="zh-CN" altLang="en-US" sz="2000" dirty="0"/>
              <a:t>个是“是”；</a:t>
            </a:r>
            <a:r>
              <a:rPr lang="en-US" altLang="zh-CN" sz="2000" dirty="0"/>
              <a:t>4</a:t>
            </a:r>
            <a:r>
              <a:rPr lang="zh-CN" altLang="en-US" sz="2000" dirty="0"/>
              <a:t>个“不帅”的样本中，有</a:t>
            </a:r>
            <a:r>
              <a:rPr lang="en-US" altLang="zh-CN" sz="2000" dirty="0"/>
              <a:t>1</a:t>
            </a:r>
            <a:r>
              <a:rPr lang="zh-CN" altLang="en-US" sz="2000" dirty="0"/>
              <a:t>个结论是“否”，有</a:t>
            </a:r>
            <a:r>
              <a:rPr lang="en-US" altLang="zh-CN" sz="2000" dirty="0"/>
              <a:t>3</a:t>
            </a:r>
            <a:r>
              <a:rPr lang="zh-CN" altLang="en-US" sz="2000" dirty="0"/>
              <a:t>个是“是”。显然，使用</a:t>
            </a:r>
            <a:r>
              <a:rPr lang="en-US" altLang="zh-CN" sz="2000" dirty="0"/>
              <a:t>{</a:t>
            </a:r>
            <a:r>
              <a:rPr lang="zh-CN" altLang="en-US" sz="2000" dirty="0"/>
              <a:t>外型</a:t>
            </a:r>
            <a:r>
              <a:rPr lang="en-US" altLang="zh-CN" sz="2000" dirty="0"/>
              <a:t>}</a:t>
            </a:r>
            <a:r>
              <a:rPr lang="zh-CN" altLang="en-US" sz="2000" dirty="0"/>
              <a:t>作为分类标准，需要其他额外信息，才能确定某个样本的分类结果。</a:t>
            </a:r>
          </a:p>
        </p:txBody>
      </p:sp>
    </p:spTree>
    <p:extLst>
      <p:ext uri="{BB962C8B-B14F-4D97-AF65-F5344CB8AC3E}">
        <p14:creationId xmlns:p14="http://schemas.microsoft.com/office/powerpoint/2010/main" val="3650090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78510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上面案例的样本数量和属性种类都有限，可以通过观察得到结论。对于大样本多属性的数据，可以通过信息熵来进行量化分析得到结论。</a:t>
            </a:r>
          </a:p>
          <a:p>
            <a:pPr marL="342900" lvl="0" indent="-342900">
              <a:spcBef>
                <a:spcPts val="600"/>
              </a:spcBef>
              <a:buSzPct val="75000"/>
              <a:buFont typeface="Wingdings" panose="05000000000000000000" pitchFamily="2" charset="2"/>
              <a:buChar char="l"/>
            </a:pPr>
            <a:r>
              <a:rPr lang="zh-CN" altLang="en-US" sz="2000" dirty="0"/>
              <a:t>首先考虑样本总体情况：</a:t>
            </a:r>
            <a:r>
              <a:rPr lang="en-US" altLang="zh-CN" sz="2000" dirty="0"/>
              <a:t>12</a:t>
            </a:r>
            <a:r>
              <a:rPr lang="zh-CN" altLang="en-US" sz="2000" dirty="0"/>
              <a:t>个 “交往”的样本中，最终的分类结果有</a:t>
            </a:r>
            <a:r>
              <a:rPr lang="en-US" altLang="zh-CN" sz="2000" dirty="0"/>
              <a:t>6</a:t>
            </a:r>
            <a:r>
              <a:rPr lang="zh-CN" altLang="en-US" sz="2000" dirty="0"/>
              <a:t>个“是”，</a:t>
            </a:r>
            <a:r>
              <a:rPr lang="en-US" altLang="zh-CN" sz="2000" dirty="0"/>
              <a:t>6</a:t>
            </a:r>
            <a:r>
              <a:rPr lang="zh-CN" altLang="en-US" sz="2000" dirty="0"/>
              <a:t>个“否”。</a:t>
            </a:r>
          </a:p>
          <a:p>
            <a:pPr marL="342900" lvl="0" indent="-342900">
              <a:spcBef>
                <a:spcPts val="600"/>
              </a:spcBef>
              <a:buSzPct val="75000"/>
              <a:buFont typeface="Wingdings" panose="05000000000000000000" pitchFamily="2" charset="2"/>
              <a:buChar char="l"/>
            </a:pPr>
            <a:r>
              <a:rPr lang="zh-CN" altLang="en-US" sz="2000" dirty="0"/>
              <a:t>其信息熵为：</a:t>
            </a:r>
          </a:p>
        </p:txBody>
      </p:sp>
      <p:graphicFrame>
        <p:nvGraphicFramePr>
          <p:cNvPr id="2" name="对象 1"/>
          <p:cNvGraphicFramePr>
            <a:graphicFrameLocks noChangeAspect="1"/>
          </p:cNvGraphicFramePr>
          <p:nvPr>
            <p:extLst>
              <p:ext uri="{D42A27DB-BD31-4B8C-83A1-F6EECF244321}">
                <p14:modId xmlns:p14="http://schemas.microsoft.com/office/powerpoint/2010/main" val="12414795"/>
              </p:ext>
            </p:extLst>
          </p:nvPr>
        </p:nvGraphicFramePr>
        <p:xfrm>
          <a:off x="2051869" y="2788568"/>
          <a:ext cx="4897834" cy="905046"/>
        </p:xfrm>
        <a:graphic>
          <a:graphicData uri="http://schemas.openxmlformats.org/presentationml/2006/ole">
            <mc:AlternateContent xmlns:mc="http://schemas.openxmlformats.org/markup-compatibility/2006">
              <mc:Choice xmlns:v="urn:schemas-microsoft-com:vml" Requires="v">
                <p:oleObj r:id="rId3" imgW="7491960" imgH="1383840" progId="">
                  <p:embed/>
                </p:oleObj>
              </mc:Choice>
              <mc:Fallback>
                <p:oleObj r:id="rId3" imgW="7491960" imgH="1383840" progId="">
                  <p:embed/>
                  <p:pic>
                    <p:nvPicPr>
                      <p:cNvPr id="2" name="对象 1"/>
                      <p:cNvPicPr/>
                      <p:nvPr/>
                    </p:nvPicPr>
                    <p:blipFill>
                      <a:blip r:embed="rId4"/>
                      <a:stretch>
                        <a:fillRect/>
                      </a:stretch>
                    </p:blipFill>
                    <p:spPr>
                      <a:xfrm>
                        <a:off x="2051869" y="2788568"/>
                        <a:ext cx="4897834" cy="905046"/>
                      </a:xfrm>
                      <a:prstGeom prst="rect">
                        <a:avLst/>
                      </a:prstGeom>
                    </p:spPr>
                  </p:pic>
                </p:oleObj>
              </mc:Fallback>
            </mc:AlternateContent>
          </a:graphicData>
        </a:graphic>
      </p:graphicFrame>
    </p:spTree>
    <p:extLst>
      <p:ext uri="{BB962C8B-B14F-4D97-AF65-F5344CB8AC3E}">
        <p14:creationId xmlns:p14="http://schemas.microsoft.com/office/powerpoint/2010/main" val="1176698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40038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接下来考虑条件熵</a:t>
            </a:r>
            <a:r>
              <a:rPr lang="en-US" altLang="zh-CN" sz="2000" dirty="0"/>
              <a:t>H(Y|X)</a:t>
            </a:r>
            <a:r>
              <a:rPr lang="zh-CN" altLang="en-US" sz="2000" dirty="0"/>
              <a:t>，它表示在已知随机变量</a:t>
            </a:r>
            <a:r>
              <a:rPr lang="en-US" altLang="zh-CN" sz="2000" dirty="0"/>
              <a:t>X</a:t>
            </a:r>
            <a:r>
              <a:rPr lang="zh-CN" altLang="en-US" sz="2000" dirty="0"/>
              <a:t>的条件下随机变量</a:t>
            </a:r>
            <a:r>
              <a:rPr lang="en-US" altLang="zh-CN" sz="2000" dirty="0"/>
              <a:t>Y</a:t>
            </a:r>
            <a:r>
              <a:rPr lang="zh-CN" altLang="en-US" sz="2000" dirty="0"/>
              <a:t>的不确定性，随机变量</a:t>
            </a:r>
            <a:r>
              <a:rPr lang="en-US" altLang="zh-CN" sz="2000" dirty="0"/>
              <a:t>X</a:t>
            </a:r>
            <a:r>
              <a:rPr lang="zh-CN" altLang="en-US" sz="2000" dirty="0"/>
              <a:t>给定的条件下随机变量</a:t>
            </a:r>
            <a:r>
              <a:rPr lang="en-US" altLang="zh-CN" sz="2000" dirty="0"/>
              <a:t>Y</a:t>
            </a:r>
            <a:r>
              <a:rPr lang="zh-CN" altLang="en-US" sz="2000" dirty="0"/>
              <a:t>的条件熵（</a:t>
            </a:r>
            <a:r>
              <a:rPr lang="en-US" altLang="zh-CN" sz="2000" dirty="0"/>
              <a:t>Conditional Entropy</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其数学定义公式为：</a:t>
            </a:r>
          </a:p>
        </p:txBody>
      </p:sp>
      <p:graphicFrame>
        <p:nvGraphicFramePr>
          <p:cNvPr id="2" name="对象 1"/>
          <p:cNvGraphicFramePr>
            <a:graphicFrameLocks noChangeAspect="1"/>
          </p:cNvGraphicFramePr>
          <p:nvPr>
            <p:extLst>
              <p:ext uri="{D42A27DB-BD31-4B8C-83A1-F6EECF244321}">
                <p14:modId xmlns:p14="http://schemas.microsoft.com/office/powerpoint/2010/main" val="2398091815"/>
              </p:ext>
            </p:extLst>
          </p:nvPr>
        </p:nvGraphicFramePr>
        <p:xfrm>
          <a:off x="2032633" y="2500536"/>
          <a:ext cx="5578498" cy="576064"/>
        </p:xfrm>
        <a:graphic>
          <a:graphicData uri="http://schemas.openxmlformats.org/presentationml/2006/ole">
            <mc:AlternateContent xmlns:mc="http://schemas.openxmlformats.org/markup-compatibility/2006">
              <mc:Choice xmlns:v="urn:schemas-microsoft-com:vml" Requires="v">
                <p:oleObj r:id="rId3" imgW="6273000" imgH="647280" progId="">
                  <p:embed/>
                </p:oleObj>
              </mc:Choice>
              <mc:Fallback>
                <p:oleObj r:id="rId3" imgW="6273000" imgH="647280" progId="">
                  <p:embed/>
                  <p:pic>
                    <p:nvPicPr>
                      <p:cNvPr id="2" name="对象 1"/>
                      <p:cNvPicPr/>
                      <p:nvPr/>
                    </p:nvPicPr>
                    <p:blipFill>
                      <a:blip r:embed="rId4"/>
                      <a:stretch>
                        <a:fillRect/>
                      </a:stretch>
                    </p:blipFill>
                    <p:spPr>
                      <a:xfrm>
                        <a:off x="2032633" y="2500536"/>
                        <a:ext cx="5578498" cy="576064"/>
                      </a:xfrm>
                      <a:prstGeom prst="rect">
                        <a:avLst/>
                      </a:prstGeom>
                    </p:spPr>
                  </p:pic>
                </p:oleObj>
              </mc:Fallback>
            </mc:AlternateContent>
          </a:graphicData>
        </a:graphic>
      </p:graphicFrame>
    </p:spTree>
    <p:extLst>
      <p:ext uri="{BB962C8B-B14F-4D97-AF65-F5344CB8AC3E}">
        <p14:creationId xmlns:p14="http://schemas.microsoft.com/office/powerpoint/2010/main" val="351541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419686"/>
              </p:ext>
            </p:extLst>
          </p:nvPr>
        </p:nvGraphicFramePr>
        <p:xfrm>
          <a:off x="1548458" y="2932584"/>
          <a:ext cx="6758502" cy="2140496"/>
        </p:xfrm>
        <a:graphic>
          <a:graphicData uri="http://schemas.openxmlformats.org/presentationml/2006/ole">
            <mc:AlternateContent xmlns:mc="http://schemas.openxmlformats.org/markup-compatibility/2006">
              <mc:Choice xmlns:v="urn:schemas-microsoft-com:vml" Requires="v">
                <p:oleObj r:id="rId3" imgW="9384120" imgH="2958480" progId="">
                  <p:embed/>
                </p:oleObj>
              </mc:Choice>
              <mc:Fallback>
                <p:oleObj r:id="rId3" imgW="9384120" imgH="2958480" progId="">
                  <p:embed/>
                  <p:pic>
                    <p:nvPicPr>
                      <p:cNvPr id="2" name="对象 1"/>
                      <p:cNvPicPr/>
                      <p:nvPr/>
                    </p:nvPicPr>
                    <p:blipFill>
                      <a:blip r:embed="rId4"/>
                      <a:stretch>
                        <a:fillRect/>
                      </a:stretch>
                    </p:blipFill>
                    <p:spPr>
                      <a:xfrm>
                        <a:off x="1548458" y="2932584"/>
                        <a:ext cx="6758502" cy="2140496"/>
                      </a:xfrm>
                      <a:prstGeom prst="rect">
                        <a:avLst/>
                      </a:prstGeom>
                    </p:spPr>
                  </p:pic>
                </p:oleObj>
              </mc:Fallback>
            </mc:AlternateContent>
          </a:graphicData>
        </a:graphic>
      </p:graphicFrame>
      <p:sp>
        <p:nvSpPr>
          <p:cNvPr id="3" name="文本框 2"/>
          <p:cNvSpPr txBox="1"/>
          <p:nvPr/>
        </p:nvSpPr>
        <p:spPr>
          <a:xfrm>
            <a:off x="324322" y="844352"/>
            <a:ext cx="5256584" cy="230832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1600" dirty="0"/>
              <a:t>表 </a:t>
            </a:r>
            <a:r>
              <a:rPr lang="en-US" altLang="zh-CN" sz="1600" dirty="0"/>
              <a:t>9-1</a:t>
            </a:r>
            <a:r>
              <a:rPr lang="zh-CN" altLang="en-US" sz="1600" dirty="0"/>
              <a:t>的例子</a:t>
            </a:r>
            <a:r>
              <a:rPr lang="en-US" altLang="zh-CN" sz="1600" dirty="0"/>
              <a:t>Y={</a:t>
            </a:r>
            <a:r>
              <a:rPr lang="zh-CN" altLang="en-US" sz="1600" dirty="0"/>
              <a:t>是，否</a:t>
            </a:r>
            <a:r>
              <a:rPr lang="en-US" altLang="zh-CN" sz="1600" dirty="0"/>
              <a:t>}</a:t>
            </a:r>
            <a:r>
              <a:rPr lang="zh-CN" altLang="en-US" sz="1600" dirty="0"/>
              <a:t>，知道了男生的职业信息</a:t>
            </a:r>
            <a:r>
              <a:rPr lang="en-US" altLang="zh-CN" sz="1600" dirty="0"/>
              <a:t>X</a:t>
            </a:r>
            <a:r>
              <a:rPr lang="zh-CN" altLang="en-US" sz="1600" dirty="0"/>
              <a:t>，有</a:t>
            </a:r>
            <a:r>
              <a:rPr lang="en-US" altLang="zh-CN" sz="1600" dirty="0"/>
              <a:t>3</a:t>
            </a:r>
            <a:r>
              <a:rPr lang="zh-CN" altLang="en-US" sz="1600" dirty="0"/>
              <a:t>个可能取值</a:t>
            </a:r>
            <a:r>
              <a:rPr lang="en-US" altLang="zh-CN" sz="1600" dirty="0"/>
              <a:t>X={</a:t>
            </a:r>
            <a:r>
              <a:rPr lang="zh-CN" altLang="en-US" sz="1600" dirty="0"/>
              <a:t>一般，较好，好</a:t>
            </a:r>
            <a:r>
              <a:rPr lang="en-US" altLang="zh-CN" sz="1600" dirty="0"/>
              <a:t>}</a:t>
            </a:r>
            <a:r>
              <a:rPr lang="zh-CN" altLang="en-US" sz="1600" dirty="0"/>
              <a:t>。那么序号</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5</a:t>
            </a:r>
            <a:r>
              <a:rPr lang="zh-CN" altLang="en-US" sz="1600" dirty="0"/>
              <a:t>，</a:t>
            </a:r>
            <a:r>
              <a:rPr lang="en-US" altLang="zh-CN" sz="1600" dirty="0"/>
              <a:t>6</a:t>
            </a:r>
            <a:r>
              <a:rPr lang="zh-CN" altLang="en-US" sz="1600" dirty="0"/>
              <a:t>，</a:t>
            </a:r>
            <a:r>
              <a:rPr lang="en-US" altLang="zh-CN" sz="1600" dirty="0"/>
              <a:t>11</a:t>
            </a:r>
            <a:r>
              <a:rPr lang="zh-CN" altLang="en-US" sz="1600" dirty="0"/>
              <a:t>，</a:t>
            </a:r>
            <a:r>
              <a:rPr lang="en-US" altLang="zh-CN" sz="1600" dirty="0"/>
              <a:t>12}</a:t>
            </a:r>
            <a:r>
              <a:rPr lang="zh-CN" altLang="en-US" sz="1600" dirty="0"/>
              <a:t>样本的职业为“一般”，“交往”为“是”的个数为</a:t>
            </a:r>
            <a:r>
              <a:rPr lang="en-US" altLang="zh-CN" sz="1600" dirty="0"/>
              <a:t>1</a:t>
            </a:r>
            <a:r>
              <a:rPr lang="zh-CN" altLang="en-US" sz="1600" dirty="0"/>
              <a:t>个，“否”的个数为</a:t>
            </a:r>
            <a:r>
              <a:rPr lang="en-US" altLang="zh-CN" sz="1600" dirty="0"/>
              <a:t>6</a:t>
            </a:r>
            <a:r>
              <a:rPr lang="zh-CN" altLang="en-US" sz="1600" dirty="0"/>
              <a:t>个；序号为</a:t>
            </a:r>
            <a:r>
              <a:rPr lang="en-US" altLang="zh-CN" sz="1600" dirty="0"/>
              <a:t>{8</a:t>
            </a:r>
            <a:r>
              <a:rPr lang="zh-CN" altLang="en-US" sz="1600" dirty="0"/>
              <a:t>，</a:t>
            </a:r>
            <a:r>
              <a:rPr lang="en-US" altLang="zh-CN" sz="1600" dirty="0"/>
              <a:t>9}</a:t>
            </a:r>
            <a:r>
              <a:rPr lang="zh-CN" altLang="en-US" sz="1600" dirty="0"/>
              <a:t>样本的职业为“较好”，“交往”为“是”的个数为</a:t>
            </a:r>
            <a:r>
              <a:rPr lang="en-US" altLang="zh-CN" sz="1600" dirty="0"/>
              <a:t>2</a:t>
            </a:r>
            <a:r>
              <a:rPr lang="zh-CN" altLang="en-US" sz="1600" dirty="0"/>
              <a:t>个，“否”的个数为</a:t>
            </a:r>
            <a:r>
              <a:rPr lang="en-US" altLang="zh-CN" sz="1600" dirty="0"/>
              <a:t>0</a:t>
            </a:r>
            <a:r>
              <a:rPr lang="zh-CN" altLang="en-US" sz="1600" dirty="0"/>
              <a:t>个；序号为</a:t>
            </a:r>
            <a:r>
              <a:rPr lang="en-US" altLang="zh-CN" sz="1600" dirty="0"/>
              <a:t>{4</a:t>
            </a:r>
            <a:r>
              <a:rPr lang="zh-CN" altLang="en-US" sz="1600" dirty="0"/>
              <a:t>，</a:t>
            </a:r>
            <a:r>
              <a:rPr lang="en-US" altLang="zh-CN" sz="1600" dirty="0"/>
              <a:t>7</a:t>
            </a:r>
            <a:r>
              <a:rPr lang="zh-CN" altLang="en-US" sz="1600" dirty="0"/>
              <a:t>，</a:t>
            </a:r>
            <a:r>
              <a:rPr lang="en-US" altLang="zh-CN" sz="1600" dirty="0"/>
              <a:t>10}</a:t>
            </a:r>
            <a:r>
              <a:rPr lang="zh-CN" altLang="en-US" sz="1600" dirty="0"/>
              <a:t>样本的职业为“好”，“交往”为“是”的个数为</a:t>
            </a:r>
            <a:r>
              <a:rPr lang="en-US" altLang="zh-CN" sz="1600" dirty="0"/>
              <a:t>3</a:t>
            </a:r>
            <a:r>
              <a:rPr lang="zh-CN" altLang="en-US" sz="1600" dirty="0"/>
              <a:t>个，“否”的个数为</a:t>
            </a:r>
            <a:r>
              <a:rPr lang="en-US" altLang="zh-CN" sz="1600" dirty="0"/>
              <a:t>0</a:t>
            </a:r>
            <a:r>
              <a:rPr lang="zh-CN" altLang="en-US" sz="1600" dirty="0"/>
              <a:t>个。根据这些数据，三个属性对应的信息熵分别为：</a:t>
            </a:r>
          </a:p>
        </p:txBody>
      </p:sp>
      <p:graphicFrame>
        <p:nvGraphicFramePr>
          <p:cNvPr id="4" name="表格 3">
            <a:extLst>
              <a:ext uri="{FF2B5EF4-FFF2-40B4-BE49-F238E27FC236}">
                <a16:creationId xmlns:a16="http://schemas.microsoft.com/office/drawing/2014/main" id="{3CF6B66A-0104-46AF-B803-3C79E84BD191}"/>
              </a:ext>
            </a:extLst>
          </p:cNvPr>
          <p:cNvGraphicFramePr>
            <a:graphicFrameLocks noGrp="1"/>
          </p:cNvGraphicFramePr>
          <p:nvPr>
            <p:extLst>
              <p:ext uri="{D42A27DB-BD31-4B8C-83A1-F6EECF244321}">
                <p14:modId xmlns:p14="http://schemas.microsoft.com/office/powerpoint/2010/main" val="1820437163"/>
              </p:ext>
            </p:extLst>
          </p:nvPr>
        </p:nvGraphicFramePr>
        <p:xfrm>
          <a:off x="5868938" y="9803"/>
          <a:ext cx="3258108" cy="2087285"/>
        </p:xfrm>
        <a:graphic>
          <a:graphicData uri="http://schemas.openxmlformats.org/drawingml/2006/table">
            <a:tbl>
              <a:tblPr firstRow="1" firstCol="1" bandRow="1">
                <a:tableStyleId>{5C22544A-7EE6-4342-B048-85BDC9FD1C3A}</a:tableStyleId>
              </a:tblPr>
              <a:tblGrid>
                <a:gridCol w="432382">
                  <a:extLst>
                    <a:ext uri="{9D8B030D-6E8A-4147-A177-3AD203B41FA5}">
                      <a16:colId xmlns:a16="http://schemas.microsoft.com/office/drawing/2014/main" val="1520898468"/>
                    </a:ext>
                  </a:extLst>
                </a:gridCol>
                <a:gridCol w="537038">
                  <a:extLst>
                    <a:ext uri="{9D8B030D-6E8A-4147-A177-3AD203B41FA5}">
                      <a16:colId xmlns:a16="http://schemas.microsoft.com/office/drawing/2014/main" val="3676774896"/>
                    </a:ext>
                  </a:extLst>
                </a:gridCol>
                <a:gridCol w="549595">
                  <a:extLst>
                    <a:ext uri="{9D8B030D-6E8A-4147-A177-3AD203B41FA5}">
                      <a16:colId xmlns:a16="http://schemas.microsoft.com/office/drawing/2014/main" val="395887460"/>
                    </a:ext>
                  </a:extLst>
                </a:gridCol>
                <a:gridCol w="508930">
                  <a:extLst>
                    <a:ext uri="{9D8B030D-6E8A-4147-A177-3AD203B41FA5}">
                      <a16:colId xmlns:a16="http://schemas.microsoft.com/office/drawing/2014/main" val="4212396587"/>
                    </a:ext>
                  </a:extLst>
                </a:gridCol>
                <a:gridCol w="593252">
                  <a:extLst>
                    <a:ext uri="{9D8B030D-6E8A-4147-A177-3AD203B41FA5}">
                      <a16:colId xmlns:a16="http://schemas.microsoft.com/office/drawing/2014/main" val="376699105"/>
                    </a:ext>
                  </a:extLst>
                </a:gridCol>
                <a:gridCol w="636911">
                  <a:extLst>
                    <a:ext uri="{9D8B030D-6E8A-4147-A177-3AD203B41FA5}">
                      <a16:colId xmlns:a16="http://schemas.microsoft.com/office/drawing/2014/main" val="1667756631"/>
                    </a:ext>
                  </a:extLst>
                </a:gridCol>
              </a:tblGrid>
              <a:tr h="258485">
                <a:tc>
                  <a:txBody>
                    <a:bodyPr/>
                    <a:lstStyle/>
                    <a:p>
                      <a:pPr indent="0" algn="ctr" latinLnBrk="1">
                        <a:lnSpc>
                          <a:spcPct val="100000"/>
                        </a:lnSpc>
                        <a:spcAft>
                          <a:spcPts val="0"/>
                        </a:spcAft>
                      </a:pPr>
                      <a:r>
                        <a:rPr lang="zh-CN" sz="1000" kern="100" dirty="0">
                          <a:effectLst/>
                        </a:rPr>
                        <a:t>序号</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dirty="0">
                          <a:effectLst/>
                        </a:rPr>
                        <a:t>外型</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性格</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职业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上进心</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交往？</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extLst>
                  <a:ext uri="{0D108BD9-81ED-4DB2-BD59-A6C34878D82A}">
                    <a16:rowId xmlns:a16="http://schemas.microsoft.com/office/drawing/2014/main" val="1247336045"/>
                  </a:ext>
                </a:extLst>
              </a:tr>
              <a:tr h="134030">
                <a:tc>
                  <a:txBody>
                    <a:bodyPr/>
                    <a:lstStyle/>
                    <a:p>
                      <a:pPr indent="0" algn="ctr" latinLnBrk="1">
                        <a:lnSpc>
                          <a:spcPct val="100000"/>
                        </a:lnSpc>
                        <a:spcAft>
                          <a:spcPts val="0"/>
                        </a:spcAft>
                      </a:pPr>
                      <a:r>
                        <a:rPr lang="en-US" sz="1000" kern="100" dirty="0">
                          <a:effectLst/>
                        </a:rPr>
                        <a:t>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385477828"/>
                  </a:ext>
                </a:extLst>
              </a:tr>
              <a:tr h="134030">
                <a:tc>
                  <a:txBody>
                    <a:bodyPr/>
                    <a:lstStyle/>
                    <a:p>
                      <a:pPr indent="0" algn="ctr" latinLnBrk="1">
                        <a:lnSpc>
                          <a:spcPct val="100000"/>
                        </a:lnSpc>
                        <a:spcAft>
                          <a:spcPts val="0"/>
                        </a:spcAft>
                      </a:pPr>
                      <a:r>
                        <a:rPr lang="en-US" sz="1000" kern="100" dirty="0">
                          <a:effectLst/>
                        </a:rPr>
                        <a:t>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103588630"/>
                  </a:ext>
                </a:extLst>
              </a:tr>
              <a:tr h="134030">
                <a:tc>
                  <a:txBody>
                    <a:bodyPr/>
                    <a:lstStyle/>
                    <a:p>
                      <a:pPr indent="0" algn="ctr" latinLnBrk="1">
                        <a:lnSpc>
                          <a:spcPct val="100000"/>
                        </a:lnSpc>
                        <a:spcAft>
                          <a:spcPts val="0"/>
                        </a:spcAft>
                      </a:pPr>
                      <a:r>
                        <a:rPr lang="en-US" sz="1000" kern="100" dirty="0">
                          <a:effectLst/>
                        </a:rPr>
                        <a:t>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820577681"/>
                  </a:ext>
                </a:extLst>
              </a:tr>
              <a:tr h="134030">
                <a:tc>
                  <a:txBody>
                    <a:bodyPr/>
                    <a:lstStyle/>
                    <a:p>
                      <a:pPr indent="0" algn="ctr" latinLnBrk="1">
                        <a:lnSpc>
                          <a:spcPct val="100000"/>
                        </a:lnSpc>
                        <a:spcAft>
                          <a:spcPts val="0"/>
                        </a:spcAft>
                      </a:pPr>
                      <a:r>
                        <a:rPr lang="en-US" sz="1000" kern="100" dirty="0">
                          <a:effectLst/>
                        </a:rPr>
                        <a:t>4</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120292379"/>
                  </a:ext>
                </a:extLst>
              </a:tr>
              <a:tr h="134030">
                <a:tc>
                  <a:txBody>
                    <a:bodyPr/>
                    <a:lstStyle/>
                    <a:p>
                      <a:pPr indent="0" algn="ctr" latinLnBrk="1">
                        <a:lnSpc>
                          <a:spcPct val="100000"/>
                        </a:lnSpc>
                        <a:spcAft>
                          <a:spcPts val="0"/>
                        </a:spcAft>
                      </a:pPr>
                      <a:r>
                        <a:rPr lang="en-US" sz="1000" kern="100" dirty="0">
                          <a:effectLst/>
                        </a:rPr>
                        <a:t>5</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1505757078"/>
                  </a:ext>
                </a:extLst>
              </a:tr>
              <a:tr h="134030">
                <a:tc>
                  <a:txBody>
                    <a:bodyPr/>
                    <a:lstStyle/>
                    <a:p>
                      <a:pPr indent="0" algn="ctr" latinLnBrk="1">
                        <a:lnSpc>
                          <a:spcPct val="100000"/>
                        </a:lnSpc>
                        <a:spcAft>
                          <a:spcPts val="0"/>
                        </a:spcAft>
                      </a:pPr>
                      <a:r>
                        <a:rPr lang="en-US" sz="1000" kern="100" dirty="0">
                          <a:effectLst/>
                        </a:rPr>
                        <a:t>6</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不好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687850264"/>
                  </a:ext>
                </a:extLst>
              </a:tr>
              <a:tr h="134030">
                <a:tc>
                  <a:txBody>
                    <a:bodyPr/>
                    <a:lstStyle/>
                    <a:p>
                      <a:pPr indent="0" algn="ctr" latinLnBrk="1">
                        <a:lnSpc>
                          <a:spcPct val="100000"/>
                        </a:lnSpc>
                        <a:spcAft>
                          <a:spcPts val="0"/>
                        </a:spcAft>
                      </a:pPr>
                      <a:r>
                        <a:rPr lang="en-US" sz="1000" kern="100" dirty="0">
                          <a:effectLst/>
                        </a:rPr>
                        <a:t>7</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590386903"/>
                  </a:ext>
                </a:extLst>
              </a:tr>
              <a:tr h="134030">
                <a:tc>
                  <a:txBody>
                    <a:bodyPr/>
                    <a:lstStyle/>
                    <a:p>
                      <a:pPr indent="0" algn="ctr" latinLnBrk="1">
                        <a:lnSpc>
                          <a:spcPct val="100000"/>
                        </a:lnSpc>
                        <a:spcAft>
                          <a:spcPts val="0"/>
                        </a:spcAft>
                      </a:pPr>
                      <a:r>
                        <a:rPr lang="en-US" sz="1000" kern="100" dirty="0">
                          <a:effectLst/>
                        </a:rPr>
                        <a:t>8</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721946110"/>
                  </a:ext>
                </a:extLst>
              </a:tr>
              <a:tr h="134030">
                <a:tc>
                  <a:txBody>
                    <a:bodyPr/>
                    <a:lstStyle/>
                    <a:p>
                      <a:pPr indent="0" algn="ctr" latinLnBrk="1">
                        <a:lnSpc>
                          <a:spcPct val="100000"/>
                        </a:lnSpc>
                        <a:spcAft>
                          <a:spcPts val="0"/>
                        </a:spcAft>
                      </a:pPr>
                      <a:r>
                        <a:rPr lang="en-US" sz="1000" kern="100" dirty="0">
                          <a:effectLst/>
                        </a:rPr>
                        <a:t>9</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865903970"/>
                  </a:ext>
                </a:extLst>
              </a:tr>
              <a:tr h="134030">
                <a:tc>
                  <a:txBody>
                    <a:bodyPr/>
                    <a:lstStyle/>
                    <a:p>
                      <a:pPr indent="0" algn="ctr" latinLnBrk="1">
                        <a:lnSpc>
                          <a:spcPct val="100000"/>
                        </a:lnSpc>
                        <a:spcAft>
                          <a:spcPts val="0"/>
                        </a:spcAft>
                      </a:pPr>
                      <a:r>
                        <a:rPr lang="en-US" sz="1000" kern="100" dirty="0">
                          <a:effectLst/>
                        </a:rPr>
                        <a:t>10</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288795485"/>
                  </a:ext>
                </a:extLst>
              </a:tr>
              <a:tr h="134030">
                <a:tc>
                  <a:txBody>
                    <a:bodyPr/>
                    <a:lstStyle/>
                    <a:p>
                      <a:pPr indent="0" algn="ctr" latinLnBrk="1">
                        <a:lnSpc>
                          <a:spcPct val="100000"/>
                        </a:lnSpc>
                        <a:spcAft>
                          <a:spcPts val="0"/>
                        </a:spcAft>
                      </a:pPr>
                      <a:r>
                        <a:rPr lang="en-US" sz="1000" kern="100" dirty="0">
                          <a:effectLst/>
                        </a:rPr>
                        <a:t>11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dirty="0">
                          <a:effectLst/>
                        </a:rPr>
                        <a:t>帅</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一般</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604592556"/>
                  </a:ext>
                </a:extLst>
              </a:tr>
              <a:tr h="134030">
                <a:tc>
                  <a:txBody>
                    <a:bodyPr/>
                    <a:lstStyle/>
                    <a:p>
                      <a:pPr indent="0" algn="ctr" latinLnBrk="1">
                        <a:lnSpc>
                          <a:spcPct val="100000"/>
                        </a:lnSpc>
                        <a:spcAft>
                          <a:spcPts val="0"/>
                        </a:spcAft>
                      </a:pPr>
                      <a:r>
                        <a:rPr lang="en-US" sz="1000" kern="100" dirty="0">
                          <a:effectLst/>
                        </a:rPr>
                        <a:t>12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一般</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411344949"/>
                  </a:ext>
                </a:extLst>
              </a:tr>
            </a:tbl>
          </a:graphicData>
        </a:graphic>
      </p:graphicFrame>
    </p:spTree>
    <p:extLst>
      <p:ext uri="{BB962C8B-B14F-4D97-AF65-F5344CB8AC3E}">
        <p14:creationId xmlns:p14="http://schemas.microsoft.com/office/powerpoint/2010/main" val="558607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89337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另外，三个属性对应发生的概率分别为：</a:t>
            </a: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indent="-342900">
              <a:spcBef>
                <a:spcPts val="600"/>
              </a:spcBef>
              <a:buSzPct val="75000"/>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于是，当知道了“职业”这一条件信息时，根据公式，对应的条件熵为</a:t>
            </a:r>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zh-CN" altLang="en-US" sz="20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E7397E-1AF2-46FC-A732-6C2ACBDF8F1F}"/>
                  </a:ext>
                </a:extLst>
              </p:cNvPr>
              <p:cNvSpPr txBox="1"/>
              <p:nvPr/>
            </p:nvSpPr>
            <p:spPr>
              <a:xfrm>
                <a:off x="1548458" y="1269993"/>
                <a:ext cx="4572000"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一般</m:t>
                          </m:r>
                          <m:r>
                            <a:rPr lang="zh-CN" altLang="en-US" i="0">
                              <a:latin typeface="Cambria Math" panose="02040503050406030204" pitchFamily="18" charset="0"/>
                            </a:rPr>
                            <m:t>"</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7</m:t>
                          </m:r>
                        </m:num>
                        <m:den>
                          <m:r>
                            <a:rPr lang="zh-CN" altLang="en-US" i="0">
                              <a:latin typeface="Cambria Math" panose="02040503050406030204" pitchFamily="18" charset="0"/>
                            </a:rPr>
                            <m:t>12</m:t>
                          </m:r>
                        </m:den>
                      </m:f>
                      <m:r>
                        <a:rPr lang="zh-CN" altLang="en-US" i="0">
                          <a:latin typeface="Cambria Math" panose="02040503050406030204" pitchFamily="18" charset="0"/>
                        </a:rPr>
                        <m:t>=0.5833</m:t>
                      </m:r>
                    </m:oMath>
                  </m:oMathPara>
                </a14:m>
                <a:endParaRPr lang="zh-CN" altLang="en-US" dirty="0"/>
              </a:p>
            </p:txBody>
          </p:sp>
        </mc:Choice>
        <mc:Fallback xmlns="">
          <p:sp>
            <p:nvSpPr>
              <p:cNvPr id="6" name="文本框 5">
                <a:extLst>
                  <a:ext uri="{FF2B5EF4-FFF2-40B4-BE49-F238E27FC236}">
                    <a16:creationId xmlns:a16="http://schemas.microsoft.com/office/drawing/2014/main" id="{ABE7397E-1AF2-46FC-A732-6C2ACBDF8F1F}"/>
                  </a:ext>
                </a:extLst>
              </p:cNvPr>
              <p:cNvSpPr txBox="1">
                <a:spLocks noRot="1" noChangeAspect="1" noMove="1" noResize="1" noEditPoints="1" noAdjustHandles="1" noChangeArrowheads="1" noChangeShapeType="1" noTextEdit="1"/>
              </p:cNvSpPr>
              <p:nvPr/>
            </p:nvSpPr>
            <p:spPr>
              <a:xfrm>
                <a:off x="1548458" y="1269993"/>
                <a:ext cx="4572000" cy="60907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9396224-A72D-4DDA-AD84-841F83761C29}"/>
                  </a:ext>
                </a:extLst>
              </p:cNvPr>
              <p:cNvSpPr txBox="1"/>
              <p:nvPr/>
            </p:nvSpPr>
            <p:spPr>
              <a:xfrm>
                <a:off x="1548458" y="1841348"/>
                <a:ext cx="4572000"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较好</m:t>
                          </m:r>
                          <m:r>
                            <a:rPr lang="zh-CN" altLang="en-US" i="0">
                              <a:latin typeface="Cambria Math" panose="02040503050406030204" pitchFamily="18" charset="0"/>
                            </a:rPr>
                            <m:t>"</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12</m:t>
                          </m:r>
                        </m:den>
                      </m:f>
                      <m:r>
                        <a:rPr lang="zh-CN" altLang="en-US" i="0">
                          <a:latin typeface="Cambria Math" panose="02040503050406030204" pitchFamily="18" charset="0"/>
                        </a:rPr>
                        <m:t>=0.1667</m:t>
                      </m:r>
                    </m:oMath>
                  </m:oMathPara>
                </a14:m>
                <a:endParaRPr lang="zh-CN" altLang="en-US" dirty="0"/>
              </a:p>
            </p:txBody>
          </p:sp>
        </mc:Choice>
        <mc:Fallback xmlns="">
          <p:sp>
            <p:nvSpPr>
              <p:cNvPr id="7" name="文本框 6">
                <a:extLst>
                  <a:ext uri="{FF2B5EF4-FFF2-40B4-BE49-F238E27FC236}">
                    <a16:creationId xmlns:a16="http://schemas.microsoft.com/office/drawing/2014/main" id="{69396224-A72D-4DDA-AD84-841F83761C29}"/>
                  </a:ext>
                </a:extLst>
              </p:cNvPr>
              <p:cNvSpPr txBox="1">
                <a:spLocks noRot="1" noChangeAspect="1" noMove="1" noResize="1" noEditPoints="1" noAdjustHandles="1" noChangeArrowheads="1" noChangeShapeType="1" noTextEdit="1"/>
              </p:cNvSpPr>
              <p:nvPr/>
            </p:nvSpPr>
            <p:spPr>
              <a:xfrm>
                <a:off x="1548458" y="1841348"/>
                <a:ext cx="4572000" cy="6109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CFECBD1-4782-4457-90E7-5329C3F02C9A}"/>
                  </a:ext>
                </a:extLst>
              </p:cNvPr>
              <p:cNvSpPr txBox="1"/>
              <p:nvPr/>
            </p:nvSpPr>
            <p:spPr>
              <a:xfrm>
                <a:off x="1296938" y="2408151"/>
                <a:ext cx="4572000"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好</m:t>
                          </m:r>
                          <m:r>
                            <a:rPr lang="zh-CN" altLang="en-US" i="0">
                              <a:latin typeface="Cambria Math" panose="02040503050406030204" pitchFamily="18" charset="0"/>
                            </a:rPr>
                            <m:t>"</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12</m:t>
                          </m:r>
                        </m:den>
                      </m:f>
                      <m:r>
                        <a:rPr lang="en-US" altLang="zh-CN" b="0" i="0" smtClean="0">
                          <a:latin typeface="Cambria Math" panose="02040503050406030204" pitchFamily="18" charset="0"/>
                        </a:rPr>
                        <m:t>=</m:t>
                      </m:r>
                      <m:r>
                        <a:rPr lang="zh-CN" altLang="en-US" i="0">
                          <a:latin typeface="Cambria Math" panose="02040503050406030204" pitchFamily="18" charset="0"/>
                        </a:rPr>
                        <m:t>0.25</m:t>
                      </m:r>
                    </m:oMath>
                  </m:oMathPara>
                </a14:m>
                <a:endParaRPr lang="zh-CN" altLang="en-US" dirty="0"/>
              </a:p>
            </p:txBody>
          </p:sp>
        </mc:Choice>
        <mc:Fallback xmlns="">
          <p:sp>
            <p:nvSpPr>
              <p:cNvPr id="9" name="文本框 8">
                <a:extLst>
                  <a:ext uri="{FF2B5EF4-FFF2-40B4-BE49-F238E27FC236}">
                    <a16:creationId xmlns:a16="http://schemas.microsoft.com/office/drawing/2014/main" id="{ECFECBD1-4782-4457-90E7-5329C3F02C9A}"/>
                  </a:ext>
                </a:extLst>
              </p:cNvPr>
              <p:cNvSpPr txBox="1">
                <a:spLocks noRot="1" noChangeAspect="1" noMove="1" noResize="1" noEditPoints="1" noAdjustHandles="1" noChangeArrowheads="1" noChangeShapeType="1" noTextEdit="1"/>
              </p:cNvSpPr>
              <p:nvPr/>
            </p:nvSpPr>
            <p:spPr>
              <a:xfrm>
                <a:off x="1296938" y="2408151"/>
                <a:ext cx="4572000" cy="6109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5CA603D-475C-4526-84A1-0C49C1E0072A}"/>
                  </a:ext>
                </a:extLst>
              </p:cNvPr>
              <p:cNvSpPr txBox="1"/>
              <p:nvPr/>
            </p:nvSpPr>
            <p:spPr>
              <a:xfrm>
                <a:off x="2286794" y="3585992"/>
                <a:ext cx="4572000" cy="13121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𝐻</m:t>
                      </m:r>
                      <m:d>
                        <m:dPr>
                          <m:ctrlPr>
                            <a:rPr lang="zh-CN" altLang="en-US" i="1">
                              <a:solidFill>
                                <a:srgbClr val="836967"/>
                              </a:solidFill>
                              <a:latin typeface="Cambria Math" panose="02040503050406030204" pitchFamily="18" charset="0"/>
                            </a:rPr>
                          </m:ctrlPr>
                        </m:dPr>
                        <m:e>
                          <m:r>
                            <m:rPr>
                              <m:sty m:val="p"/>
                            </m:rPr>
                            <a:rPr lang="en-US" altLang="zh-CN" i="1">
                              <a:solidFill>
                                <a:srgbClr val="836967"/>
                              </a:solidFill>
                              <a:latin typeface="Cambria Math" panose="02040503050406030204" pitchFamily="18" charset="0"/>
                            </a:rPr>
                            <m:t>Y</m:t>
                          </m:r>
                          <m:r>
                            <a:rPr lang="en-US" altLang="zh-CN" b="0" i="1" smtClean="0">
                              <a:solidFill>
                                <a:srgbClr val="836967"/>
                              </a:solidFill>
                              <a:latin typeface="Cambria Math" panose="02040503050406030204" pitchFamily="18" charset="0"/>
                            </a:rPr>
                            <m:t>|</m:t>
                          </m:r>
                          <m:r>
                            <a:rPr lang="en-US" altLang="zh-CN" b="0" i="1" smtClean="0">
                              <a:solidFill>
                                <a:srgbClr val="836967"/>
                              </a:solidFill>
                              <a:latin typeface="Cambria Math" panose="02040503050406030204" pitchFamily="18" charset="0"/>
                            </a:rPr>
                            <m:t>𝑋</m:t>
                          </m:r>
                        </m:e>
                      </m:d>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𝑋</m:t>
                          </m:r>
                        </m:sub>
                        <m:sup/>
                        <m:e>
                          <m:d>
                            <m:dPr>
                              <m:begChr m:val=""/>
                              <m:sepChr m:val="("/>
                              <m:ctrlPr>
                                <a:rPr lang="zh-CN" altLang="en-US" i="1" smtClean="0">
                                  <a:latin typeface="Cambria Math" panose="02040503050406030204" pitchFamily="18" charset="0"/>
                                </a:rPr>
                              </m:ctrlPr>
                            </m:dPr>
                            <m:e>
                              <m:r>
                                <a:rPr lang="zh-CN" altLang="en-US" i="1">
                                  <a:latin typeface="Cambria Math" panose="02040503050406030204" pitchFamily="18" charset="0"/>
                                </a:rPr>
                                <m:t>𝑝</m:t>
                              </m:r>
                            </m:e>
                            <m:e>
                              <m:r>
                                <a:rPr lang="zh-CN" altLang="en-US" i="1">
                                  <a:latin typeface="Cambria Math" panose="02040503050406030204" pitchFamily="18" charset="0"/>
                                </a:rPr>
                                <m:t>𝑥</m:t>
                              </m:r>
                              <m:r>
                                <a:rPr lang="en-US" altLang="zh-CN" b="0" i="1" smtClean="0">
                                  <a:latin typeface="Cambria Math"/>
                                </a:rPr>
                                <m:t>)</m:t>
                              </m:r>
                            </m:e>
                            <m:e>
                              <m:r>
                                <a:rPr lang="zh-CN" altLang="en-US" i="1">
                                  <a:latin typeface="Cambria Math" panose="02040503050406030204" pitchFamily="18" charset="0"/>
                                </a:rPr>
                                <m:t>𝐻</m:t>
                              </m:r>
                            </m:e>
                            <m:e>
                              <m:r>
                                <a:rPr lang="zh-CN" altLang="en-US" i="1">
                                  <a:latin typeface="Cambria Math" panose="02040503050406030204" pitchFamily="18" charset="0"/>
                                </a:rPr>
                                <m:t>𝑌</m:t>
                              </m:r>
                            </m:e>
                            <m:e>
                              <m:r>
                                <a:rPr lang="en-US" altLang="zh-CN" b="0" i="1" smtClean="0">
                                  <a:latin typeface="Cambria Math"/>
                                </a:rPr>
                                <m:t>|</m:t>
                              </m:r>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𝑥</m:t>
                              </m:r>
                            </m:e>
                          </m:d>
                        </m:e>
                      </m:nary>
                      <m:r>
                        <a:rPr lang="zh-CN" altLang="en-US" i="0">
                          <a:latin typeface="Cambria Math" panose="02040503050406030204" pitchFamily="18" charset="0"/>
                        </a:rPr>
                        <m:t>=</m:t>
                      </m:r>
                      <m:r>
                        <a:rPr lang="zh-CN" altLang="en-US">
                          <a:latin typeface="Cambria Math" panose="02040503050406030204" pitchFamily="18" charset="0"/>
                        </a:rPr>
                        <m:t>0.5833</m:t>
                      </m:r>
                      <m:r>
                        <a:rPr lang="en-US" altLang="zh-CN" b="0" i="0" smtClean="0">
                          <a:latin typeface="Cambria Math"/>
                        </a:rPr>
                        <m:t>∗</m:t>
                      </m:r>
                      <m:r>
                        <a:rPr lang="zh-CN" altLang="en-US" i="0">
                          <a:latin typeface="Cambria Math" panose="02040503050406030204" pitchFamily="18" charset="0"/>
                        </a:rPr>
                        <m:t>0.4585+0+0=0.2674</m:t>
                      </m:r>
                    </m:oMath>
                  </m:oMathPara>
                </a14:m>
                <a:endParaRPr lang="zh-CN" altLang="en-US" dirty="0"/>
              </a:p>
            </p:txBody>
          </p:sp>
        </mc:Choice>
        <mc:Fallback xmlns="">
          <p:sp>
            <p:nvSpPr>
              <p:cNvPr id="11" name="文本框 10">
                <a:extLst>
                  <a:ext uri="{FF2B5EF4-FFF2-40B4-BE49-F238E27FC236}">
                    <a16:creationId xmlns:a16="http://schemas.microsoft.com/office/drawing/2014/main" xmlns:a14="http://schemas.microsoft.com/office/drawing/2010/main" xmlns="" id="{D5CA603D-475C-4526-84A1-0C49C1E0072A}"/>
                  </a:ext>
                </a:extLst>
              </p:cNvPr>
              <p:cNvSpPr txBox="1">
                <a:spLocks noRot="1" noChangeAspect="1" noMove="1" noResize="1" noEditPoints="1" noAdjustHandles="1" noChangeArrowheads="1" noChangeShapeType="1" noTextEdit="1"/>
              </p:cNvSpPr>
              <p:nvPr/>
            </p:nvSpPr>
            <p:spPr>
              <a:xfrm>
                <a:off x="2286794" y="3585992"/>
                <a:ext cx="4572000" cy="1312154"/>
              </a:xfrm>
              <a:prstGeom prst="rect">
                <a:avLst/>
              </a:prstGeom>
              <a:blipFill rotWithShape="1">
                <a:blip r:embed="rId6"/>
                <a:stretch>
                  <a:fillRect/>
                </a:stretch>
              </a:blipFill>
            </p:spPr>
            <p:txBody>
              <a:bodyPr/>
              <a:lstStyle/>
              <a:p>
                <a:r>
                  <a:rPr lang="zh-CN" altLang="en-US">
                    <a:noFill/>
                  </a:rPr>
                  <a:t> </a:t>
                </a:r>
              </a:p>
            </p:txBody>
          </p:sp>
        </mc:Fallback>
      </mc:AlternateContent>
      <p:graphicFrame>
        <p:nvGraphicFramePr>
          <p:cNvPr id="8" name="表格 7">
            <a:extLst>
              <a:ext uri="{FF2B5EF4-FFF2-40B4-BE49-F238E27FC236}">
                <a16:creationId xmlns:a16="http://schemas.microsoft.com/office/drawing/2014/main" id="{C50A3EE9-394D-442D-9EA8-461319ABB025}"/>
              </a:ext>
            </a:extLst>
          </p:cNvPr>
          <p:cNvGraphicFramePr>
            <a:graphicFrameLocks noGrp="1"/>
          </p:cNvGraphicFramePr>
          <p:nvPr>
            <p:extLst>
              <p:ext uri="{D42A27DB-BD31-4B8C-83A1-F6EECF244321}">
                <p14:modId xmlns:p14="http://schemas.microsoft.com/office/powerpoint/2010/main" val="3183133937"/>
              </p:ext>
            </p:extLst>
          </p:nvPr>
        </p:nvGraphicFramePr>
        <p:xfrm>
          <a:off x="5868938" y="9803"/>
          <a:ext cx="3258108" cy="2087285"/>
        </p:xfrm>
        <a:graphic>
          <a:graphicData uri="http://schemas.openxmlformats.org/drawingml/2006/table">
            <a:tbl>
              <a:tblPr firstRow="1" firstCol="1" bandRow="1">
                <a:tableStyleId>{5C22544A-7EE6-4342-B048-85BDC9FD1C3A}</a:tableStyleId>
              </a:tblPr>
              <a:tblGrid>
                <a:gridCol w="432382">
                  <a:extLst>
                    <a:ext uri="{9D8B030D-6E8A-4147-A177-3AD203B41FA5}">
                      <a16:colId xmlns:a16="http://schemas.microsoft.com/office/drawing/2014/main" val="1520898468"/>
                    </a:ext>
                  </a:extLst>
                </a:gridCol>
                <a:gridCol w="537038">
                  <a:extLst>
                    <a:ext uri="{9D8B030D-6E8A-4147-A177-3AD203B41FA5}">
                      <a16:colId xmlns:a16="http://schemas.microsoft.com/office/drawing/2014/main" val="3676774896"/>
                    </a:ext>
                  </a:extLst>
                </a:gridCol>
                <a:gridCol w="549595">
                  <a:extLst>
                    <a:ext uri="{9D8B030D-6E8A-4147-A177-3AD203B41FA5}">
                      <a16:colId xmlns:a16="http://schemas.microsoft.com/office/drawing/2014/main" val="395887460"/>
                    </a:ext>
                  </a:extLst>
                </a:gridCol>
                <a:gridCol w="508930">
                  <a:extLst>
                    <a:ext uri="{9D8B030D-6E8A-4147-A177-3AD203B41FA5}">
                      <a16:colId xmlns:a16="http://schemas.microsoft.com/office/drawing/2014/main" val="4212396587"/>
                    </a:ext>
                  </a:extLst>
                </a:gridCol>
                <a:gridCol w="593252">
                  <a:extLst>
                    <a:ext uri="{9D8B030D-6E8A-4147-A177-3AD203B41FA5}">
                      <a16:colId xmlns:a16="http://schemas.microsoft.com/office/drawing/2014/main" val="376699105"/>
                    </a:ext>
                  </a:extLst>
                </a:gridCol>
                <a:gridCol w="636911">
                  <a:extLst>
                    <a:ext uri="{9D8B030D-6E8A-4147-A177-3AD203B41FA5}">
                      <a16:colId xmlns:a16="http://schemas.microsoft.com/office/drawing/2014/main" val="1667756631"/>
                    </a:ext>
                  </a:extLst>
                </a:gridCol>
              </a:tblGrid>
              <a:tr h="258485">
                <a:tc>
                  <a:txBody>
                    <a:bodyPr/>
                    <a:lstStyle/>
                    <a:p>
                      <a:pPr indent="0" algn="ctr" latinLnBrk="1">
                        <a:lnSpc>
                          <a:spcPct val="100000"/>
                        </a:lnSpc>
                        <a:spcAft>
                          <a:spcPts val="0"/>
                        </a:spcAft>
                      </a:pPr>
                      <a:r>
                        <a:rPr lang="zh-CN" sz="1000" kern="100" dirty="0">
                          <a:effectLst/>
                        </a:rPr>
                        <a:t>序号</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dirty="0">
                          <a:effectLst/>
                        </a:rPr>
                        <a:t>外型</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性格</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职业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上进心</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交往？</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extLst>
                  <a:ext uri="{0D108BD9-81ED-4DB2-BD59-A6C34878D82A}">
                    <a16:rowId xmlns:a16="http://schemas.microsoft.com/office/drawing/2014/main" val="1247336045"/>
                  </a:ext>
                </a:extLst>
              </a:tr>
              <a:tr h="134030">
                <a:tc>
                  <a:txBody>
                    <a:bodyPr/>
                    <a:lstStyle/>
                    <a:p>
                      <a:pPr indent="0" algn="ctr" latinLnBrk="1">
                        <a:lnSpc>
                          <a:spcPct val="100000"/>
                        </a:lnSpc>
                        <a:spcAft>
                          <a:spcPts val="0"/>
                        </a:spcAft>
                      </a:pPr>
                      <a:r>
                        <a:rPr lang="en-US" sz="1000" kern="100" dirty="0">
                          <a:effectLst/>
                        </a:rPr>
                        <a:t>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385477828"/>
                  </a:ext>
                </a:extLst>
              </a:tr>
              <a:tr h="134030">
                <a:tc>
                  <a:txBody>
                    <a:bodyPr/>
                    <a:lstStyle/>
                    <a:p>
                      <a:pPr indent="0" algn="ctr" latinLnBrk="1">
                        <a:lnSpc>
                          <a:spcPct val="100000"/>
                        </a:lnSpc>
                        <a:spcAft>
                          <a:spcPts val="0"/>
                        </a:spcAft>
                      </a:pPr>
                      <a:r>
                        <a:rPr lang="en-US" sz="1000" kern="100" dirty="0">
                          <a:effectLst/>
                        </a:rPr>
                        <a:t>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103588630"/>
                  </a:ext>
                </a:extLst>
              </a:tr>
              <a:tr h="134030">
                <a:tc>
                  <a:txBody>
                    <a:bodyPr/>
                    <a:lstStyle/>
                    <a:p>
                      <a:pPr indent="0" algn="ctr" latinLnBrk="1">
                        <a:lnSpc>
                          <a:spcPct val="100000"/>
                        </a:lnSpc>
                        <a:spcAft>
                          <a:spcPts val="0"/>
                        </a:spcAft>
                      </a:pPr>
                      <a:r>
                        <a:rPr lang="en-US" sz="1000" kern="100" dirty="0">
                          <a:effectLst/>
                        </a:rPr>
                        <a:t>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820577681"/>
                  </a:ext>
                </a:extLst>
              </a:tr>
              <a:tr h="134030">
                <a:tc>
                  <a:txBody>
                    <a:bodyPr/>
                    <a:lstStyle/>
                    <a:p>
                      <a:pPr indent="0" algn="ctr" latinLnBrk="1">
                        <a:lnSpc>
                          <a:spcPct val="100000"/>
                        </a:lnSpc>
                        <a:spcAft>
                          <a:spcPts val="0"/>
                        </a:spcAft>
                      </a:pPr>
                      <a:r>
                        <a:rPr lang="en-US" sz="1000" kern="100" dirty="0">
                          <a:effectLst/>
                        </a:rPr>
                        <a:t>4</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120292379"/>
                  </a:ext>
                </a:extLst>
              </a:tr>
              <a:tr h="134030">
                <a:tc>
                  <a:txBody>
                    <a:bodyPr/>
                    <a:lstStyle/>
                    <a:p>
                      <a:pPr indent="0" algn="ctr" latinLnBrk="1">
                        <a:lnSpc>
                          <a:spcPct val="100000"/>
                        </a:lnSpc>
                        <a:spcAft>
                          <a:spcPts val="0"/>
                        </a:spcAft>
                      </a:pPr>
                      <a:r>
                        <a:rPr lang="en-US" sz="1000" kern="100" dirty="0">
                          <a:effectLst/>
                        </a:rPr>
                        <a:t>5</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1505757078"/>
                  </a:ext>
                </a:extLst>
              </a:tr>
              <a:tr h="134030">
                <a:tc>
                  <a:txBody>
                    <a:bodyPr/>
                    <a:lstStyle/>
                    <a:p>
                      <a:pPr indent="0" algn="ctr" latinLnBrk="1">
                        <a:lnSpc>
                          <a:spcPct val="100000"/>
                        </a:lnSpc>
                        <a:spcAft>
                          <a:spcPts val="0"/>
                        </a:spcAft>
                      </a:pPr>
                      <a:r>
                        <a:rPr lang="en-US" sz="1000" kern="100" dirty="0">
                          <a:effectLst/>
                        </a:rPr>
                        <a:t>6</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不好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687850264"/>
                  </a:ext>
                </a:extLst>
              </a:tr>
              <a:tr h="134030">
                <a:tc>
                  <a:txBody>
                    <a:bodyPr/>
                    <a:lstStyle/>
                    <a:p>
                      <a:pPr indent="0" algn="ctr" latinLnBrk="1">
                        <a:lnSpc>
                          <a:spcPct val="100000"/>
                        </a:lnSpc>
                        <a:spcAft>
                          <a:spcPts val="0"/>
                        </a:spcAft>
                      </a:pPr>
                      <a:r>
                        <a:rPr lang="en-US" sz="1000" kern="100" dirty="0">
                          <a:effectLst/>
                        </a:rPr>
                        <a:t>7</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590386903"/>
                  </a:ext>
                </a:extLst>
              </a:tr>
              <a:tr h="134030">
                <a:tc>
                  <a:txBody>
                    <a:bodyPr/>
                    <a:lstStyle/>
                    <a:p>
                      <a:pPr indent="0" algn="ctr" latinLnBrk="1">
                        <a:lnSpc>
                          <a:spcPct val="100000"/>
                        </a:lnSpc>
                        <a:spcAft>
                          <a:spcPts val="0"/>
                        </a:spcAft>
                      </a:pPr>
                      <a:r>
                        <a:rPr lang="en-US" sz="1000" kern="100" dirty="0">
                          <a:effectLst/>
                        </a:rPr>
                        <a:t>8</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721946110"/>
                  </a:ext>
                </a:extLst>
              </a:tr>
              <a:tr h="134030">
                <a:tc>
                  <a:txBody>
                    <a:bodyPr/>
                    <a:lstStyle/>
                    <a:p>
                      <a:pPr indent="0" algn="ctr" latinLnBrk="1">
                        <a:lnSpc>
                          <a:spcPct val="100000"/>
                        </a:lnSpc>
                        <a:spcAft>
                          <a:spcPts val="0"/>
                        </a:spcAft>
                      </a:pPr>
                      <a:r>
                        <a:rPr lang="en-US" sz="1000" kern="100" dirty="0">
                          <a:effectLst/>
                        </a:rPr>
                        <a:t>9</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865903970"/>
                  </a:ext>
                </a:extLst>
              </a:tr>
              <a:tr h="134030">
                <a:tc>
                  <a:txBody>
                    <a:bodyPr/>
                    <a:lstStyle/>
                    <a:p>
                      <a:pPr indent="0" algn="ctr" latinLnBrk="1">
                        <a:lnSpc>
                          <a:spcPct val="100000"/>
                        </a:lnSpc>
                        <a:spcAft>
                          <a:spcPts val="0"/>
                        </a:spcAft>
                      </a:pPr>
                      <a:r>
                        <a:rPr lang="en-US" sz="1000" kern="100" dirty="0">
                          <a:effectLst/>
                        </a:rPr>
                        <a:t>10</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288795485"/>
                  </a:ext>
                </a:extLst>
              </a:tr>
              <a:tr h="134030">
                <a:tc>
                  <a:txBody>
                    <a:bodyPr/>
                    <a:lstStyle/>
                    <a:p>
                      <a:pPr indent="0" algn="ctr" latinLnBrk="1">
                        <a:lnSpc>
                          <a:spcPct val="100000"/>
                        </a:lnSpc>
                        <a:spcAft>
                          <a:spcPts val="0"/>
                        </a:spcAft>
                      </a:pPr>
                      <a:r>
                        <a:rPr lang="en-US" sz="1000" kern="100" dirty="0">
                          <a:effectLst/>
                        </a:rPr>
                        <a:t>11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dirty="0">
                          <a:effectLst/>
                        </a:rPr>
                        <a:t>帅</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一般</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604592556"/>
                  </a:ext>
                </a:extLst>
              </a:tr>
              <a:tr h="134030">
                <a:tc>
                  <a:txBody>
                    <a:bodyPr/>
                    <a:lstStyle/>
                    <a:p>
                      <a:pPr indent="0" algn="ctr" latinLnBrk="1">
                        <a:lnSpc>
                          <a:spcPct val="100000"/>
                        </a:lnSpc>
                        <a:spcAft>
                          <a:spcPts val="0"/>
                        </a:spcAft>
                      </a:pPr>
                      <a:r>
                        <a:rPr lang="en-US" sz="1000" kern="100" dirty="0">
                          <a:effectLst/>
                        </a:rPr>
                        <a:t>12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一般</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411344949"/>
                  </a:ext>
                </a:extLst>
              </a:tr>
            </a:tbl>
          </a:graphicData>
        </a:graphic>
      </p:graphicFrame>
    </p:spTree>
    <p:extLst>
      <p:ext uri="{BB962C8B-B14F-4D97-AF65-F5344CB8AC3E}">
        <p14:creationId xmlns:p14="http://schemas.microsoft.com/office/powerpoint/2010/main" val="70056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400931"/>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如何选择属性，需要看信息增益（</a:t>
            </a:r>
            <a:r>
              <a:rPr lang="en-US" altLang="zh-CN" sz="2000" dirty="0"/>
              <a:t>Information Gain</a:t>
            </a:r>
            <a:r>
              <a:rPr lang="zh-CN" altLang="en-US" sz="2000" dirty="0"/>
              <a:t>）。也就是说，信息增益是相对于属性而言的，信息增益越大，属性对最终的分类结果影响也就越大，应该选择对最终分类结果影响最大的那个属性作为分类属性。属性</a:t>
            </a:r>
            <a:r>
              <a:rPr lang="en-US" altLang="zh-CN" sz="2000" dirty="0"/>
              <a:t>A</a:t>
            </a:r>
            <a:r>
              <a:rPr lang="zh-CN" altLang="en-US" sz="2000" dirty="0"/>
              <a:t>对训练数据集</a:t>
            </a:r>
            <a:r>
              <a:rPr lang="en-US" altLang="zh-CN" sz="2000" dirty="0"/>
              <a:t>D</a:t>
            </a:r>
            <a:r>
              <a:rPr lang="zh-CN" altLang="en-US" sz="2000" dirty="0"/>
              <a:t>的信息增益</a:t>
            </a:r>
            <a:r>
              <a:rPr lang="en-US" altLang="zh-CN" sz="2000" dirty="0"/>
              <a:t>g(D,A)</a:t>
            </a:r>
            <a:r>
              <a:rPr lang="zh-CN" altLang="en-US" sz="2000" dirty="0"/>
              <a:t>，定义为集合</a:t>
            </a:r>
            <a:r>
              <a:rPr lang="en-US" altLang="zh-CN" sz="2000" dirty="0"/>
              <a:t>D</a:t>
            </a:r>
            <a:r>
              <a:rPr lang="zh-CN" altLang="en-US" sz="2000" dirty="0"/>
              <a:t>的信息熵</a:t>
            </a:r>
            <a:r>
              <a:rPr lang="en-US" altLang="zh-CN" sz="2000" dirty="0"/>
              <a:t>H(D)</a:t>
            </a:r>
            <a:r>
              <a:rPr lang="zh-CN" altLang="en-US" sz="2000" dirty="0"/>
              <a:t>与属性</a:t>
            </a:r>
            <a:r>
              <a:rPr lang="en-US" altLang="zh-CN" sz="2000" dirty="0"/>
              <a:t>A</a:t>
            </a:r>
            <a:r>
              <a:rPr lang="zh-CN" altLang="en-US" sz="2000" dirty="0"/>
              <a:t>给定条件下</a:t>
            </a:r>
            <a:r>
              <a:rPr lang="en-US" altLang="zh-CN" sz="2000" dirty="0"/>
              <a:t>D</a:t>
            </a:r>
            <a:r>
              <a:rPr lang="zh-CN" altLang="en-US" sz="2000" dirty="0"/>
              <a:t>的条件熵</a:t>
            </a:r>
            <a:r>
              <a:rPr lang="en-US" altLang="zh-CN" sz="2000" dirty="0"/>
              <a:t>H(D|A)</a:t>
            </a:r>
            <a:r>
              <a:rPr lang="zh-CN" altLang="en-US" sz="2000" dirty="0"/>
              <a:t>之差：</a:t>
            </a:r>
          </a:p>
          <a:p>
            <a:pPr lvl="0">
              <a:spcBef>
                <a:spcPts val="600"/>
              </a:spcBef>
              <a:buSzPct val="75000"/>
            </a:pPr>
            <a:endParaRPr lang="en-US" altLang="zh-CN" sz="2000" dirty="0"/>
          </a:p>
          <a:p>
            <a:pPr lvl="0">
              <a:spcBef>
                <a:spcPts val="600"/>
              </a:spcBef>
              <a:buSzPct val="75000"/>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可以理解为：引入某一个条件后，不确定性减小了，这个减小的量</a:t>
            </a:r>
            <a:r>
              <a:rPr lang="en-US" altLang="zh-CN" sz="2000" dirty="0"/>
              <a:t>=</a:t>
            </a:r>
            <a:r>
              <a:rPr lang="zh-CN" altLang="en-US" sz="2000" dirty="0"/>
              <a:t>信息增益</a:t>
            </a:r>
            <a:r>
              <a:rPr lang="en-US" altLang="zh-CN" sz="2000" dirty="0"/>
              <a:t>=</a:t>
            </a:r>
            <a:r>
              <a:rPr lang="zh-CN" altLang="en-US" sz="2000" dirty="0"/>
              <a:t>信息熵</a:t>
            </a:r>
            <a:r>
              <a:rPr lang="en-US" altLang="zh-CN" sz="2000" dirty="0"/>
              <a:t>-</a:t>
            </a:r>
            <a:r>
              <a:rPr lang="zh-CN" altLang="en-US" sz="2000" dirty="0"/>
              <a:t>条件熵。信息增益越大，则说明引入的条件能更好地消除不确定性。</a:t>
            </a:r>
          </a:p>
        </p:txBody>
      </p:sp>
      <p:graphicFrame>
        <p:nvGraphicFramePr>
          <p:cNvPr id="5" name="对象 4"/>
          <p:cNvGraphicFramePr>
            <a:graphicFrameLocks noChangeAspect="1"/>
          </p:cNvGraphicFramePr>
          <p:nvPr>
            <p:extLst>
              <p:ext uri="{D42A27DB-BD31-4B8C-83A1-F6EECF244321}">
                <p14:modId xmlns:p14="http://schemas.microsoft.com/office/powerpoint/2010/main" val="464020598"/>
              </p:ext>
            </p:extLst>
          </p:nvPr>
        </p:nvGraphicFramePr>
        <p:xfrm>
          <a:off x="1908498" y="2500536"/>
          <a:ext cx="6422950" cy="563981"/>
        </p:xfrm>
        <a:graphic>
          <a:graphicData uri="http://schemas.openxmlformats.org/presentationml/2006/ole">
            <mc:AlternateContent xmlns:mc="http://schemas.openxmlformats.org/markup-compatibility/2006">
              <mc:Choice xmlns:v="urn:schemas-microsoft-com:vml" Requires="v">
                <p:oleObj r:id="rId3" imgW="6653880" imgH="583920" progId="">
                  <p:embed/>
                </p:oleObj>
              </mc:Choice>
              <mc:Fallback>
                <p:oleObj r:id="rId3" imgW="6653880" imgH="583920" progId="">
                  <p:embed/>
                  <p:pic>
                    <p:nvPicPr>
                      <p:cNvPr id="5" name="对象 4"/>
                      <p:cNvPicPr/>
                      <p:nvPr/>
                    </p:nvPicPr>
                    <p:blipFill>
                      <a:blip r:embed="rId4"/>
                      <a:stretch>
                        <a:fillRect/>
                      </a:stretch>
                    </p:blipFill>
                    <p:spPr>
                      <a:xfrm>
                        <a:off x="1908498" y="2500536"/>
                        <a:ext cx="6422950" cy="563981"/>
                      </a:xfrm>
                      <a:prstGeom prst="rect">
                        <a:avLst/>
                      </a:prstGeom>
                    </p:spPr>
                  </p:pic>
                </p:oleObj>
              </mc:Fallback>
            </mc:AlternateContent>
          </a:graphicData>
        </a:graphic>
      </p:graphicFrame>
    </p:spTree>
    <p:extLst>
      <p:ext uri="{BB962C8B-B14F-4D97-AF65-F5344CB8AC3E}">
        <p14:creationId xmlns:p14="http://schemas.microsoft.com/office/powerpoint/2010/main" val="1029809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30859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例子：</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具体到表 </a:t>
            </a:r>
            <a:r>
              <a:rPr lang="en-US" altLang="zh-CN" sz="2000" dirty="0"/>
              <a:t>9-1</a:t>
            </a:r>
            <a:r>
              <a:rPr lang="zh-CN" altLang="en-US" sz="2000" dirty="0"/>
              <a:t>，如果选择“职业”作为条件</a:t>
            </a:r>
            <a:r>
              <a:rPr lang="en-US" altLang="zh-CN" sz="2000" dirty="0"/>
              <a:t>X</a:t>
            </a:r>
            <a:r>
              <a:rPr lang="zh-CN" altLang="en-US" sz="2000" dirty="0"/>
              <a:t>，那么不用看其他因素，基本上可以直接确定女生的“交往”意图。根据公式，对应的信息增益为：</a:t>
            </a:r>
            <a:endParaRPr lang="en-US" altLang="zh-CN" sz="2000" dirty="0"/>
          </a:p>
          <a:p>
            <a:pPr algn="ctr">
              <a:spcBef>
                <a:spcPts val="600"/>
              </a:spcBef>
              <a:buSzPct val="75000"/>
            </a:pPr>
            <a:r>
              <a:rPr lang="en-US" altLang="zh-CN" sz="2400" dirty="0"/>
              <a:t>g(Y,X)=H(Y)-H(Y|X)=1-0.2674=0.7326</a:t>
            </a:r>
          </a:p>
          <a:p>
            <a:pPr algn="ctr">
              <a:spcBef>
                <a:spcPts val="600"/>
              </a:spcBef>
              <a:buSzPct val="75000"/>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上述信息增益计算方法，并根据信息增益进行决策的过程，称为</a:t>
            </a:r>
            <a:r>
              <a:rPr lang="en-US" altLang="zh-CN" sz="2000" dirty="0"/>
              <a:t>ID3</a:t>
            </a:r>
            <a:r>
              <a:rPr lang="zh-CN" altLang="en-US" sz="2000" dirty="0"/>
              <a:t>决策树学习算法。</a:t>
            </a:r>
          </a:p>
          <a:p>
            <a:pPr marL="342900" lvl="0" indent="-342900">
              <a:spcBef>
                <a:spcPts val="600"/>
              </a:spcBef>
              <a:buSzPct val="750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3625065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93954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有些时候，使用信息增益会比较粗暴，效果也不一定好。因为增益这个指标天然地偏向于选择那些分支比较多的属性。这种偏向性是必须消除的，算法应该公正地评价所有的属性。</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因此，另外一个指标被提出来：</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信息增益率（</a:t>
            </a:r>
            <a:r>
              <a:rPr lang="en-US" altLang="zh-CN" sz="2000" dirty="0"/>
              <a:t>Gain Ratio</a:t>
            </a:r>
            <a:r>
              <a:rPr lang="zh-CN" altLang="en-US" sz="2000" dirty="0"/>
              <a:t>）。某一属性</a:t>
            </a:r>
            <a:r>
              <a:rPr lang="en-US" altLang="zh-CN" sz="2000" dirty="0"/>
              <a:t>A</a:t>
            </a:r>
            <a:r>
              <a:rPr lang="zh-CN" altLang="en-US" sz="2000" dirty="0"/>
              <a:t>的增益率计算公式定义为：</a:t>
            </a: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其核心思想是：信息增益的</a:t>
            </a:r>
            <a:r>
              <a:rPr lang="zh-CN" altLang="en-US" sz="2000" b="1" dirty="0">
                <a:solidFill>
                  <a:schemeClr val="accent6">
                    <a:lumMod val="75000"/>
                  </a:schemeClr>
                </a:solidFill>
              </a:rPr>
              <a:t>取得</a:t>
            </a:r>
            <a:r>
              <a:rPr lang="zh-CN" altLang="en-US" sz="2000" dirty="0"/>
              <a:t>（熵的变化），是因为使用某个属性的不同取值对原始数据集进行了子集划分。这种划分相当于是一种信息</a:t>
            </a:r>
            <a:r>
              <a:rPr lang="zh-CN" altLang="en-US" sz="2000" b="1" dirty="0">
                <a:solidFill>
                  <a:schemeClr val="accent1">
                    <a:lumMod val="60000"/>
                    <a:lumOff val="40000"/>
                  </a:schemeClr>
                </a:solidFill>
              </a:rPr>
              <a:t>输入</a:t>
            </a:r>
            <a:r>
              <a:rPr lang="zh-CN" altLang="en-US" sz="2000" dirty="0"/>
              <a:t>。信息增益率把</a:t>
            </a:r>
            <a:r>
              <a:rPr lang="zh-CN" altLang="en-US" sz="2000" b="1" dirty="0">
                <a:solidFill>
                  <a:schemeClr val="accent1">
                    <a:lumMod val="60000"/>
                    <a:lumOff val="40000"/>
                  </a:schemeClr>
                </a:solidFill>
              </a:rPr>
              <a:t>输入</a:t>
            </a:r>
            <a:r>
              <a:rPr lang="zh-CN" altLang="en-US" sz="2000" dirty="0"/>
              <a:t>和</a:t>
            </a:r>
            <a:r>
              <a:rPr lang="zh-CN" altLang="en-US" sz="2000" b="1" dirty="0">
                <a:solidFill>
                  <a:schemeClr val="accent6">
                    <a:lumMod val="75000"/>
                  </a:schemeClr>
                </a:solidFill>
              </a:rPr>
              <a:t>熵减</a:t>
            </a:r>
            <a:r>
              <a:rPr lang="zh-CN" altLang="en-US" sz="2000" dirty="0"/>
              <a:t>看成是</a:t>
            </a:r>
            <a:r>
              <a:rPr lang="zh-CN" altLang="en-US" sz="2000" b="1" dirty="0">
                <a:solidFill>
                  <a:schemeClr val="accent1">
                    <a:lumMod val="60000"/>
                    <a:lumOff val="40000"/>
                  </a:schemeClr>
                </a:solidFill>
              </a:rPr>
              <a:t>投入</a:t>
            </a:r>
            <a:r>
              <a:rPr lang="zh-CN" altLang="en-US" sz="2000" dirty="0"/>
              <a:t>和</a:t>
            </a:r>
            <a:r>
              <a:rPr lang="zh-CN" altLang="en-US" sz="2000" b="1" dirty="0">
                <a:solidFill>
                  <a:schemeClr val="accent6">
                    <a:lumMod val="75000"/>
                  </a:schemeClr>
                </a:solidFill>
              </a:rPr>
              <a:t>产出</a:t>
            </a:r>
            <a:r>
              <a:rPr lang="zh-CN" altLang="en-US" sz="2000" dirty="0"/>
              <a:t>，计算其比值。</a:t>
            </a:r>
          </a:p>
        </p:txBody>
      </p:sp>
      <p:graphicFrame>
        <p:nvGraphicFramePr>
          <p:cNvPr id="2" name="对象 1"/>
          <p:cNvGraphicFramePr>
            <a:graphicFrameLocks noChangeAspect="1"/>
          </p:cNvGraphicFramePr>
          <p:nvPr>
            <p:extLst>
              <p:ext uri="{D42A27DB-BD31-4B8C-83A1-F6EECF244321}">
                <p14:modId xmlns:p14="http://schemas.microsoft.com/office/powerpoint/2010/main" val="2515472716"/>
              </p:ext>
            </p:extLst>
          </p:nvPr>
        </p:nvGraphicFramePr>
        <p:xfrm>
          <a:off x="1440445" y="2788568"/>
          <a:ext cx="6673049" cy="792088"/>
        </p:xfrm>
        <a:graphic>
          <a:graphicData uri="http://schemas.openxmlformats.org/presentationml/2006/ole">
            <mc:AlternateContent xmlns:mc="http://schemas.openxmlformats.org/markup-compatibility/2006">
              <mc:Choice xmlns:v="urn:schemas-microsoft-com:vml" Requires="v">
                <p:oleObj r:id="rId3" imgW="7275960" imgH="863280" progId="">
                  <p:embed/>
                </p:oleObj>
              </mc:Choice>
              <mc:Fallback>
                <p:oleObj r:id="rId3" imgW="7275960" imgH="863280" progId="">
                  <p:embed/>
                  <p:pic>
                    <p:nvPicPr>
                      <p:cNvPr id="2" name="对象 1"/>
                      <p:cNvPicPr/>
                      <p:nvPr/>
                    </p:nvPicPr>
                    <p:blipFill>
                      <a:blip r:embed="rId4"/>
                      <a:stretch>
                        <a:fillRect/>
                      </a:stretch>
                    </p:blipFill>
                    <p:spPr>
                      <a:xfrm>
                        <a:off x="1440445" y="2788568"/>
                        <a:ext cx="6673049" cy="792088"/>
                      </a:xfrm>
                      <a:prstGeom prst="rect">
                        <a:avLst/>
                      </a:prstGeom>
                    </p:spPr>
                  </p:pic>
                </p:oleObj>
              </mc:Fallback>
            </mc:AlternateContent>
          </a:graphicData>
        </a:graphic>
      </p:graphicFrame>
    </p:spTree>
    <p:extLst>
      <p:ext uri="{BB962C8B-B14F-4D97-AF65-F5344CB8AC3E}">
        <p14:creationId xmlns:p14="http://schemas.microsoft.com/office/powerpoint/2010/main" val="2743810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700336"/>
            <a:ext cx="8352928" cy="347787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以</a:t>
            </a:r>
            <a:r>
              <a:rPr lang="en-US" altLang="zh-CN" sz="2000" dirty="0"/>
              <a:t>job</a:t>
            </a:r>
            <a:r>
              <a:rPr lang="zh-CN" altLang="en-US" sz="2000" dirty="0"/>
              <a:t>为例计算信息增益率（</a:t>
            </a:r>
            <a:r>
              <a:rPr lang="en-US" altLang="zh-CN" sz="2000" dirty="0"/>
              <a:t>Gain Ratio</a:t>
            </a:r>
            <a:r>
              <a:rPr lang="zh-CN" altLang="en-US" sz="2000" dirty="0"/>
              <a:t>）：</a:t>
            </a:r>
            <a:endParaRPr lang="en-US" altLang="zh-CN" sz="2000" dirty="0"/>
          </a:p>
          <a:p>
            <a:pPr marL="798195" lvl="1" indent="-342900">
              <a:spcBef>
                <a:spcPts val="600"/>
              </a:spcBef>
              <a:buSzPct val="75000"/>
              <a:buFont typeface="Wingdings" panose="05000000000000000000" pitchFamily="2" charset="2"/>
              <a:buChar char="l"/>
            </a:pPr>
            <a:r>
              <a:rPr lang="en-US" altLang="zh-CN" sz="2000" dirty="0"/>
              <a:t>Job</a:t>
            </a:r>
            <a:r>
              <a:rPr lang="zh-CN" altLang="en-US" sz="2000" dirty="0"/>
              <a:t>取值为“一般”的：</a:t>
            </a:r>
            <a:r>
              <a:rPr lang="en-US" altLang="zh-CN" sz="2000" dirty="0"/>
              <a:t>7</a:t>
            </a:r>
            <a:r>
              <a:rPr lang="zh-CN" altLang="en-US" sz="2000" dirty="0"/>
              <a:t>例</a:t>
            </a:r>
            <a:endParaRPr lang="en-US" altLang="zh-CN" sz="2000" dirty="0"/>
          </a:p>
          <a:p>
            <a:pPr marL="798195" lvl="1" indent="-342900">
              <a:spcBef>
                <a:spcPts val="600"/>
              </a:spcBef>
              <a:buSzPct val="75000"/>
              <a:buFont typeface="Wingdings" panose="05000000000000000000" pitchFamily="2" charset="2"/>
              <a:buChar char="l"/>
            </a:pPr>
            <a:r>
              <a:rPr lang="zh-CN" altLang="en-US" sz="2000" dirty="0"/>
              <a:t>取值为“较好”的：</a:t>
            </a:r>
            <a:r>
              <a:rPr lang="en-US" altLang="zh-CN" sz="2000" dirty="0"/>
              <a:t>2</a:t>
            </a:r>
            <a:r>
              <a:rPr lang="zh-CN" altLang="en-US" sz="2000" dirty="0"/>
              <a:t>例</a:t>
            </a:r>
            <a:endParaRPr lang="en-US" altLang="zh-CN" sz="2000" dirty="0"/>
          </a:p>
          <a:p>
            <a:pPr marL="798195" lvl="1" indent="-342900">
              <a:spcBef>
                <a:spcPts val="600"/>
              </a:spcBef>
              <a:buSzPct val="75000"/>
              <a:buFont typeface="Wingdings" panose="05000000000000000000" pitchFamily="2" charset="2"/>
              <a:buChar char="l"/>
            </a:pPr>
            <a:r>
              <a:rPr lang="zh-CN" altLang="en-US" sz="2000" dirty="0"/>
              <a:t>取值为“好”的：</a:t>
            </a:r>
            <a:r>
              <a:rPr lang="en-US" altLang="zh-CN" sz="2000" dirty="0"/>
              <a:t>3</a:t>
            </a:r>
            <a:r>
              <a:rPr lang="zh-CN" altLang="en-US" sz="2000" dirty="0"/>
              <a:t>例</a:t>
            </a:r>
            <a:endParaRPr lang="en-US" altLang="zh-CN" sz="2000" dirty="0"/>
          </a:p>
          <a:p>
            <a:pPr lvl="1" indent="0">
              <a:spcBef>
                <a:spcPts val="600"/>
              </a:spcBef>
              <a:buSzPct val="75000"/>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zh-CN" altLang="en-US" sz="20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184051-C14A-4D21-BC38-1B5B6D25CBA3}"/>
                  </a:ext>
                </a:extLst>
              </p:cNvPr>
              <p:cNvSpPr txBox="1"/>
              <p:nvPr/>
            </p:nvSpPr>
            <p:spPr>
              <a:xfrm>
                <a:off x="684362" y="2212504"/>
                <a:ext cx="7848872" cy="19375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𝑆𝑝𝑙𝑖𝑡𝐼𝑛𝑓𝑜</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 =−</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e>
                          </m:d>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r>
                                <a:rPr lang="zh-CN" altLang="en-US" i="1">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7</m:t>
                                  </m:r>
                                </m:num>
                                <m:den>
                                  <m:r>
                                    <a:rPr lang="zh-CN" altLang="en-US" i="0">
                                      <a:latin typeface="Cambria Math" panose="02040503050406030204" pitchFamily="18" charset="0"/>
                                    </a:rPr>
                                    <m:t>12</m:t>
                                  </m:r>
                                </m:den>
                              </m:f>
                              <m:r>
                                <a:rPr lang="zh-CN" altLang="en-US" i="0">
                                  <a:latin typeface="Cambria Math" panose="02040503050406030204" pitchFamily="18" charset="0"/>
                                </a:rPr>
                                <m:t>∗</m:t>
                              </m:r>
                            </m:e>
                          </m:func>
                        </m:e>
                      </m:nary>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7</m:t>
                              </m:r>
                            </m:num>
                            <m:den>
                              <m:r>
                                <a:rPr lang="zh-CN" altLang="en-US" i="0">
                                  <a:latin typeface="Cambria Math" panose="02040503050406030204" pitchFamily="18" charset="0"/>
                                </a:rPr>
                                <m:t>12</m:t>
                              </m:r>
                            </m:den>
                          </m:f>
                          <m:r>
                            <a:rPr lang="zh-CN" altLang="en-US" i="0">
                              <a:latin typeface="Cambria Math" panose="02040503050406030204" pitchFamily="18" charset="0"/>
                            </a:rPr>
                            <m:t> </m:t>
                          </m:r>
                        </m:e>
                      </m:func>
                      <m:r>
                        <a:rPr lang="zh-CN" altLang="en-US" i="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12</m:t>
                          </m:r>
                        </m:den>
                      </m:f>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12</m:t>
                              </m:r>
                            </m:den>
                          </m:f>
                          <m:r>
                            <a:rPr lang="zh-CN" altLang="en-US" i="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12</m:t>
                              </m:r>
                            </m:den>
                          </m:f>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12</m:t>
                                  </m:r>
                                </m:den>
                              </m:f>
                              <m:r>
                                <a:rPr lang="zh-CN" altLang="en-US" i="0">
                                  <a:latin typeface="Cambria Math" panose="02040503050406030204" pitchFamily="18" charset="0"/>
                                </a:rPr>
                                <m:t> </m:t>
                              </m:r>
                            </m:e>
                          </m:func>
                        </m:e>
                      </m:func>
                      <m:r>
                        <a:rPr lang="zh-CN" altLang="en-US" i="0">
                          <a:latin typeface="Cambria Math" panose="02040503050406030204" pitchFamily="18" charset="0"/>
                        </a:rPr>
                        <m:t>=−0.5833∗</m:t>
                      </m:r>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r>
                            <a:rPr lang="zh-CN" altLang="en-US" i="0">
                              <a:latin typeface="Cambria Math" panose="02040503050406030204" pitchFamily="18" charset="0"/>
                            </a:rPr>
                            <m:t>0.5833</m:t>
                          </m:r>
                        </m:e>
                      </m:func>
                      <m:r>
                        <a:rPr lang="zh-CN" altLang="en-US" i="0">
                          <a:latin typeface="Cambria Math" panose="02040503050406030204" pitchFamily="18" charset="0"/>
                        </a:rPr>
                        <m:t>−0.1667∗</m:t>
                      </m:r>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r>
                            <a:rPr lang="zh-CN" altLang="en-US" i="0">
                              <a:latin typeface="Cambria Math" panose="02040503050406030204" pitchFamily="18" charset="0"/>
                            </a:rPr>
                            <m:t>0.1667</m:t>
                          </m:r>
                        </m:e>
                      </m:func>
                      <m:r>
                        <a:rPr lang="zh-CN" altLang="en-US" i="0">
                          <a:latin typeface="Cambria Math" panose="02040503050406030204" pitchFamily="18" charset="0"/>
                        </a:rPr>
                        <m:t>−0.25∗</m:t>
                      </m:r>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r>
                            <a:rPr lang="zh-CN" altLang="en-US" i="0">
                              <a:latin typeface="Cambria Math" panose="02040503050406030204" pitchFamily="18" charset="0"/>
                            </a:rPr>
                            <m:t>0.25</m:t>
                          </m:r>
                        </m:e>
                      </m:func>
                      <m:r>
                        <a:rPr lang="zh-CN" altLang="en-US" i="0">
                          <a:latin typeface="Cambria Math" panose="02040503050406030204" pitchFamily="18" charset="0"/>
                        </a:rPr>
                        <m:t>=0.5833∗0.7777+0.1667∗2.5850+0.25∗2       =0.4537+0.4309+0.5  =1.3486</m:t>
                      </m:r>
                    </m:oMath>
                  </m:oMathPara>
                </a14:m>
                <a:endParaRPr lang="zh-CN" altLang="en-US" dirty="0"/>
              </a:p>
            </p:txBody>
          </p:sp>
        </mc:Choice>
        <mc:Fallback xmlns="">
          <p:sp>
            <p:nvSpPr>
              <p:cNvPr id="5" name="文本框 4">
                <a:extLst>
                  <a:ext uri="{FF2B5EF4-FFF2-40B4-BE49-F238E27FC236}">
                    <a16:creationId xmlns:a16="http://schemas.microsoft.com/office/drawing/2014/main" id="{DB184051-C14A-4D21-BC38-1B5B6D25CBA3}"/>
                  </a:ext>
                </a:extLst>
              </p:cNvPr>
              <p:cNvSpPr txBox="1">
                <a:spLocks noRot="1" noChangeAspect="1" noMove="1" noResize="1" noEditPoints="1" noAdjustHandles="1" noChangeArrowheads="1" noChangeShapeType="1" noTextEdit="1"/>
              </p:cNvSpPr>
              <p:nvPr/>
            </p:nvSpPr>
            <p:spPr>
              <a:xfrm>
                <a:off x="684362" y="2212504"/>
                <a:ext cx="7848872" cy="1937518"/>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F0B0505D-82C3-4FEA-8FE5-8E549F6B3EAF}"/>
              </a:ext>
            </a:extLst>
          </p:cNvPr>
          <p:cNvGraphicFramePr>
            <a:graphicFrameLocks noGrp="1"/>
          </p:cNvGraphicFramePr>
          <p:nvPr>
            <p:extLst>
              <p:ext uri="{D42A27DB-BD31-4B8C-83A1-F6EECF244321}">
                <p14:modId xmlns:p14="http://schemas.microsoft.com/office/powerpoint/2010/main" val="1820437163"/>
              </p:ext>
            </p:extLst>
          </p:nvPr>
        </p:nvGraphicFramePr>
        <p:xfrm>
          <a:off x="5868938" y="9803"/>
          <a:ext cx="3258108" cy="2087285"/>
        </p:xfrm>
        <a:graphic>
          <a:graphicData uri="http://schemas.openxmlformats.org/drawingml/2006/table">
            <a:tbl>
              <a:tblPr firstRow="1" firstCol="1" bandRow="1">
                <a:tableStyleId>{5C22544A-7EE6-4342-B048-85BDC9FD1C3A}</a:tableStyleId>
              </a:tblPr>
              <a:tblGrid>
                <a:gridCol w="432382">
                  <a:extLst>
                    <a:ext uri="{9D8B030D-6E8A-4147-A177-3AD203B41FA5}">
                      <a16:colId xmlns:a16="http://schemas.microsoft.com/office/drawing/2014/main" val="1520898468"/>
                    </a:ext>
                  </a:extLst>
                </a:gridCol>
                <a:gridCol w="537038">
                  <a:extLst>
                    <a:ext uri="{9D8B030D-6E8A-4147-A177-3AD203B41FA5}">
                      <a16:colId xmlns:a16="http://schemas.microsoft.com/office/drawing/2014/main" val="3676774896"/>
                    </a:ext>
                  </a:extLst>
                </a:gridCol>
                <a:gridCol w="549595">
                  <a:extLst>
                    <a:ext uri="{9D8B030D-6E8A-4147-A177-3AD203B41FA5}">
                      <a16:colId xmlns:a16="http://schemas.microsoft.com/office/drawing/2014/main" val="395887460"/>
                    </a:ext>
                  </a:extLst>
                </a:gridCol>
                <a:gridCol w="508930">
                  <a:extLst>
                    <a:ext uri="{9D8B030D-6E8A-4147-A177-3AD203B41FA5}">
                      <a16:colId xmlns:a16="http://schemas.microsoft.com/office/drawing/2014/main" val="4212396587"/>
                    </a:ext>
                  </a:extLst>
                </a:gridCol>
                <a:gridCol w="593252">
                  <a:extLst>
                    <a:ext uri="{9D8B030D-6E8A-4147-A177-3AD203B41FA5}">
                      <a16:colId xmlns:a16="http://schemas.microsoft.com/office/drawing/2014/main" val="376699105"/>
                    </a:ext>
                  </a:extLst>
                </a:gridCol>
                <a:gridCol w="636911">
                  <a:extLst>
                    <a:ext uri="{9D8B030D-6E8A-4147-A177-3AD203B41FA5}">
                      <a16:colId xmlns:a16="http://schemas.microsoft.com/office/drawing/2014/main" val="1667756631"/>
                    </a:ext>
                  </a:extLst>
                </a:gridCol>
              </a:tblGrid>
              <a:tr h="258485">
                <a:tc>
                  <a:txBody>
                    <a:bodyPr/>
                    <a:lstStyle/>
                    <a:p>
                      <a:pPr indent="0" algn="ctr" latinLnBrk="1">
                        <a:lnSpc>
                          <a:spcPct val="100000"/>
                        </a:lnSpc>
                        <a:spcAft>
                          <a:spcPts val="0"/>
                        </a:spcAft>
                      </a:pPr>
                      <a:r>
                        <a:rPr lang="zh-CN" sz="1000" kern="100" dirty="0">
                          <a:effectLst/>
                        </a:rPr>
                        <a:t>序号</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dirty="0">
                          <a:effectLst/>
                        </a:rPr>
                        <a:t>外型</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性格</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职业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上进心</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交往？</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extLst>
                  <a:ext uri="{0D108BD9-81ED-4DB2-BD59-A6C34878D82A}">
                    <a16:rowId xmlns:a16="http://schemas.microsoft.com/office/drawing/2014/main" val="1247336045"/>
                  </a:ext>
                </a:extLst>
              </a:tr>
              <a:tr h="134030">
                <a:tc>
                  <a:txBody>
                    <a:bodyPr/>
                    <a:lstStyle/>
                    <a:p>
                      <a:pPr indent="0" algn="ctr" latinLnBrk="1">
                        <a:lnSpc>
                          <a:spcPct val="100000"/>
                        </a:lnSpc>
                        <a:spcAft>
                          <a:spcPts val="0"/>
                        </a:spcAft>
                      </a:pPr>
                      <a:r>
                        <a:rPr lang="en-US" sz="1000" kern="100" dirty="0">
                          <a:effectLst/>
                        </a:rPr>
                        <a:t>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385477828"/>
                  </a:ext>
                </a:extLst>
              </a:tr>
              <a:tr h="134030">
                <a:tc>
                  <a:txBody>
                    <a:bodyPr/>
                    <a:lstStyle/>
                    <a:p>
                      <a:pPr indent="0" algn="ctr" latinLnBrk="1">
                        <a:lnSpc>
                          <a:spcPct val="100000"/>
                        </a:lnSpc>
                        <a:spcAft>
                          <a:spcPts val="0"/>
                        </a:spcAft>
                      </a:pPr>
                      <a:r>
                        <a:rPr lang="en-US" sz="1000" kern="100" dirty="0">
                          <a:effectLst/>
                        </a:rPr>
                        <a:t>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103588630"/>
                  </a:ext>
                </a:extLst>
              </a:tr>
              <a:tr h="134030">
                <a:tc>
                  <a:txBody>
                    <a:bodyPr/>
                    <a:lstStyle/>
                    <a:p>
                      <a:pPr indent="0" algn="ctr" latinLnBrk="1">
                        <a:lnSpc>
                          <a:spcPct val="100000"/>
                        </a:lnSpc>
                        <a:spcAft>
                          <a:spcPts val="0"/>
                        </a:spcAft>
                      </a:pPr>
                      <a:r>
                        <a:rPr lang="en-US" sz="1000" kern="100" dirty="0">
                          <a:effectLst/>
                        </a:rPr>
                        <a:t>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820577681"/>
                  </a:ext>
                </a:extLst>
              </a:tr>
              <a:tr h="134030">
                <a:tc>
                  <a:txBody>
                    <a:bodyPr/>
                    <a:lstStyle/>
                    <a:p>
                      <a:pPr indent="0" algn="ctr" latinLnBrk="1">
                        <a:lnSpc>
                          <a:spcPct val="100000"/>
                        </a:lnSpc>
                        <a:spcAft>
                          <a:spcPts val="0"/>
                        </a:spcAft>
                      </a:pPr>
                      <a:r>
                        <a:rPr lang="en-US" sz="1000" kern="100" dirty="0">
                          <a:effectLst/>
                        </a:rPr>
                        <a:t>4</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120292379"/>
                  </a:ext>
                </a:extLst>
              </a:tr>
              <a:tr h="134030">
                <a:tc>
                  <a:txBody>
                    <a:bodyPr/>
                    <a:lstStyle/>
                    <a:p>
                      <a:pPr indent="0" algn="ctr" latinLnBrk="1">
                        <a:lnSpc>
                          <a:spcPct val="100000"/>
                        </a:lnSpc>
                        <a:spcAft>
                          <a:spcPts val="0"/>
                        </a:spcAft>
                      </a:pPr>
                      <a:r>
                        <a:rPr lang="en-US" sz="1000" kern="100" dirty="0">
                          <a:effectLst/>
                        </a:rPr>
                        <a:t>5</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1505757078"/>
                  </a:ext>
                </a:extLst>
              </a:tr>
              <a:tr h="134030">
                <a:tc>
                  <a:txBody>
                    <a:bodyPr/>
                    <a:lstStyle/>
                    <a:p>
                      <a:pPr indent="0" algn="ctr" latinLnBrk="1">
                        <a:lnSpc>
                          <a:spcPct val="100000"/>
                        </a:lnSpc>
                        <a:spcAft>
                          <a:spcPts val="0"/>
                        </a:spcAft>
                      </a:pPr>
                      <a:r>
                        <a:rPr lang="en-US" sz="1000" kern="100" dirty="0">
                          <a:effectLst/>
                        </a:rPr>
                        <a:t>6</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不好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687850264"/>
                  </a:ext>
                </a:extLst>
              </a:tr>
              <a:tr h="134030">
                <a:tc>
                  <a:txBody>
                    <a:bodyPr/>
                    <a:lstStyle/>
                    <a:p>
                      <a:pPr indent="0" algn="ctr" latinLnBrk="1">
                        <a:lnSpc>
                          <a:spcPct val="100000"/>
                        </a:lnSpc>
                        <a:spcAft>
                          <a:spcPts val="0"/>
                        </a:spcAft>
                      </a:pPr>
                      <a:r>
                        <a:rPr lang="en-US" sz="1000" kern="100" dirty="0">
                          <a:effectLst/>
                        </a:rPr>
                        <a:t>7</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590386903"/>
                  </a:ext>
                </a:extLst>
              </a:tr>
              <a:tr h="134030">
                <a:tc>
                  <a:txBody>
                    <a:bodyPr/>
                    <a:lstStyle/>
                    <a:p>
                      <a:pPr indent="0" algn="ctr" latinLnBrk="1">
                        <a:lnSpc>
                          <a:spcPct val="100000"/>
                        </a:lnSpc>
                        <a:spcAft>
                          <a:spcPts val="0"/>
                        </a:spcAft>
                      </a:pPr>
                      <a:r>
                        <a:rPr lang="en-US" sz="1000" kern="100" dirty="0">
                          <a:effectLst/>
                        </a:rPr>
                        <a:t>8</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721946110"/>
                  </a:ext>
                </a:extLst>
              </a:tr>
              <a:tr h="134030">
                <a:tc>
                  <a:txBody>
                    <a:bodyPr/>
                    <a:lstStyle/>
                    <a:p>
                      <a:pPr indent="0" algn="ctr" latinLnBrk="1">
                        <a:lnSpc>
                          <a:spcPct val="100000"/>
                        </a:lnSpc>
                        <a:spcAft>
                          <a:spcPts val="0"/>
                        </a:spcAft>
                      </a:pPr>
                      <a:r>
                        <a:rPr lang="en-US" sz="1000" kern="100" dirty="0">
                          <a:effectLst/>
                        </a:rPr>
                        <a:t>9</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865903970"/>
                  </a:ext>
                </a:extLst>
              </a:tr>
              <a:tr h="134030">
                <a:tc>
                  <a:txBody>
                    <a:bodyPr/>
                    <a:lstStyle/>
                    <a:p>
                      <a:pPr indent="0" algn="ctr" latinLnBrk="1">
                        <a:lnSpc>
                          <a:spcPct val="100000"/>
                        </a:lnSpc>
                        <a:spcAft>
                          <a:spcPts val="0"/>
                        </a:spcAft>
                      </a:pPr>
                      <a:r>
                        <a:rPr lang="en-US" sz="1000" kern="100" dirty="0">
                          <a:effectLst/>
                        </a:rPr>
                        <a:t>10</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288795485"/>
                  </a:ext>
                </a:extLst>
              </a:tr>
              <a:tr h="134030">
                <a:tc>
                  <a:txBody>
                    <a:bodyPr/>
                    <a:lstStyle/>
                    <a:p>
                      <a:pPr indent="0" algn="ctr" latinLnBrk="1">
                        <a:lnSpc>
                          <a:spcPct val="100000"/>
                        </a:lnSpc>
                        <a:spcAft>
                          <a:spcPts val="0"/>
                        </a:spcAft>
                      </a:pPr>
                      <a:r>
                        <a:rPr lang="en-US" sz="1000" kern="100" dirty="0">
                          <a:effectLst/>
                        </a:rPr>
                        <a:t>11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dirty="0">
                          <a:effectLst/>
                        </a:rPr>
                        <a:t>帅</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一般</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604592556"/>
                  </a:ext>
                </a:extLst>
              </a:tr>
              <a:tr h="134030">
                <a:tc>
                  <a:txBody>
                    <a:bodyPr/>
                    <a:lstStyle/>
                    <a:p>
                      <a:pPr indent="0" algn="ctr" latinLnBrk="1">
                        <a:lnSpc>
                          <a:spcPct val="100000"/>
                        </a:lnSpc>
                        <a:spcAft>
                          <a:spcPts val="0"/>
                        </a:spcAft>
                      </a:pPr>
                      <a:r>
                        <a:rPr lang="en-US" sz="1000" kern="100" dirty="0">
                          <a:effectLst/>
                        </a:rPr>
                        <a:t>12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0" algn="ctr" latinLnBrk="1">
                        <a:lnSpc>
                          <a:spcPct val="10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一般</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0" algn="ctr" latinLnBrk="1">
                        <a:lnSpc>
                          <a:spcPct val="10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411344949"/>
                  </a:ext>
                </a:extLst>
              </a:tr>
            </a:tbl>
          </a:graphicData>
        </a:graphic>
      </p:graphicFrame>
    </p:spTree>
    <p:extLst>
      <p:ext uri="{BB962C8B-B14F-4D97-AF65-F5344CB8AC3E}">
        <p14:creationId xmlns:p14="http://schemas.microsoft.com/office/powerpoint/2010/main" val="202989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4" name="图示 13"/>
          <p:cNvGraphicFramePr/>
          <p:nvPr>
            <p:extLst>
              <p:ext uri="{D42A27DB-BD31-4B8C-83A1-F6EECF244321}">
                <p14:modId xmlns:p14="http://schemas.microsoft.com/office/powerpoint/2010/main" val="2419981808"/>
              </p:ext>
            </p:extLst>
          </p:nvPr>
        </p:nvGraphicFramePr>
        <p:xfrm>
          <a:off x="1105439" y="772344"/>
          <a:ext cx="6599049" cy="4075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78565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表</a:t>
            </a: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lvl="0">
              <a:spcBef>
                <a:spcPts val="600"/>
              </a:spcBef>
              <a:buSzPct val="75000"/>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上述信息增益率计算方法，并根据信息增益率进行决策的过程，称为</a:t>
            </a:r>
            <a:r>
              <a:rPr lang="en-US" altLang="zh-CN" sz="2000" dirty="0"/>
              <a:t>C4.5</a:t>
            </a:r>
            <a:r>
              <a:rPr lang="zh-CN" altLang="en-US" sz="2000" dirty="0"/>
              <a:t>决策树学习算法。</a:t>
            </a:r>
          </a:p>
        </p:txBody>
      </p:sp>
      <p:graphicFrame>
        <p:nvGraphicFramePr>
          <p:cNvPr id="2" name="对象 1"/>
          <p:cNvGraphicFramePr>
            <a:graphicFrameLocks noChangeAspect="1"/>
          </p:cNvGraphicFramePr>
          <p:nvPr>
            <p:extLst>
              <p:ext uri="{D42A27DB-BD31-4B8C-83A1-F6EECF244321}">
                <p14:modId xmlns:p14="http://schemas.microsoft.com/office/powerpoint/2010/main" val="2446314805"/>
              </p:ext>
            </p:extLst>
          </p:nvPr>
        </p:nvGraphicFramePr>
        <p:xfrm>
          <a:off x="684363" y="844352"/>
          <a:ext cx="7848872" cy="2864150"/>
        </p:xfrm>
        <a:graphic>
          <a:graphicData uri="http://schemas.openxmlformats.org/presentationml/2006/ole">
            <mc:AlternateContent xmlns:mc="http://schemas.openxmlformats.org/markup-compatibility/2006">
              <mc:Choice xmlns:v="urn:schemas-microsoft-com:vml" Requires="v">
                <p:oleObj r:id="rId3" imgW="10806120" imgH="3936240" progId="">
                  <p:embed/>
                </p:oleObj>
              </mc:Choice>
              <mc:Fallback>
                <p:oleObj r:id="rId3" imgW="10806120" imgH="3936240" progId="">
                  <p:embed/>
                  <p:pic>
                    <p:nvPicPr>
                      <p:cNvPr id="2" name="对象 1"/>
                      <p:cNvPicPr/>
                      <p:nvPr/>
                    </p:nvPicPr>
                    <p:blipFill>
                      <a:blip r:embed="rId4"/>
                      <a:stretch>
                        <a:fillRect/>
                      </a:stretch>
                    </p:blipFill>
                    <p:spPr>
                      <a:xfrm>
                        <a:off x="684363" y="844352"/>
                        <a:ext cx="7848872" cy="2864150"/>
                      </a:xfrm>
                      <a:prstGeom prst="rect">
                        <a:avLst/>
                      </a:prstGeom>
                    </p:spPr>
                  </p:pic>
                </p:oleObj>
              </mc:Fallback>
            </mc:AlternateContent>
          </a:graphicData>
        </a:graphic>
      </p:graphicFrame>
    </p:spTree>
    <p:extLst>
      <p:ext uri="{BB962C8B-B14F-4D97-AF65-F5344CB8AC3E}">
        <p14:creationId xmlns:p14="http://schemas.microsoft.com/office/powerpoint/2010/main" val="2199544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2808312" cy="70788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决策树分类算法的流程图如右图所示。</a:t>
            </a:r>
          </a:p>
        </p:txBody>
      </p:sp>
      <p:sp>
        <p:nvSpPr>
          <p:cNvPr id="2" name="Rectangle 2"/>
          <p:cNvSpPr>
            <a:spLocks noChangeArrowheads="1"/>
          </p:cNvSpPr>
          <p:nvPr/>
        </p:nvSpPr>
        <p:spPr bwMode="auto">
          <a:xfrm>
            <a:off x="3564682" y="268288"/>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140250854"/>
              </p:ext>
            </p:extLst>
          </p:nvPr>
        </p:nvGraphicFramePr>
        <p:xfrm>
          <a:off x="3143056" y="124272"/>
          <a:ext cx="5678209" cy="4960746"/>
        </p:xfrm>
        <a:graphic>
          <a:graphicData uri="http://schemas.openxmlformats.org/presentationml/2006/ole">
            <mc:AlternateContent xmlns:mc="http://schemas.openxmlformats.org/markup-compatibility/2006">
              <mc:Choice xmlns:v="urn:schemas-microsoft-com:vml" Requires="v">
                <p:oleObj name="Visio" r:id="rId3" imgW="11292840" imgH="9863237" progId="Visio.Drawing.11">
                  <p:embed/>
                </p:oleObj>
              </mc:Choice>
              <mc:Fallback>
                <p:oleObj name="Visio" r:id="rId3" imgW="11292840" imgH="9863237" progId="Visio.Drawing.11">
                  <p:embed/>
                  <p:pic>
                    <p:nvPicPr>
                      <p:cNvPr id="4" name="对象 3"/>
                      <p:cNvPicPr>
                        <a:picLocks noChangeAspect="1" noChangeArrowheads="1"/>
                      </p:cNvPicPr>
                      <p:nvPr/>
                    </p:nvPicPr>
                    <p:blipFill>
                      <a:blip r:embed="rId4"/>
                      <a:srcRect/>
                      <a:stretch>
                        <a:fillRect/>
                      </a:stretch>
                    </p:blipFill>
                    <p:spPr bwMode="auto">
                      <a:xfrm>
                        <a:off x="3143056" y="124272"/>
                        <a:ext cx="5678209" cy="4960746"/>
                      </a:xfrm>
                      <a:prstGeom prst="rect">
                        <a:avLst/>
                      </a:prstGeom>
                      <a:noFill/>
                    </p:spPr>
                  </p:pic>
                </p:oleObj>
              </mc:Fallback>
            </mc:AlternateContent>
          </a:graphicData>
        </a:graphic>
      </p:graphicFrame>
    </p:spTree>
    <p:extLst>
      <p:ext uri="{BB962C8B-B14F-4D97-AF65-F5344CB8AC3E}">
        <p14:creationId xmlns:p14="http://schemas.microsoft.com/office/powerpoint/2010/main" val="3267885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030344" y="2152015"/>
            <a:ext cx="4286865" cy="707886"/>
          </a:xfrm>
          <a:prstGeom prst="rect">
            <a:avLst/>
          </a:prstGeom>
          <a:noFill/>
        </p:spPr>
        <p:txBody>
          <a:bodyPr wrap="square" rtlCol="0">
            <a:spAutoFit/>
          </a:bodyPr>
          <a:lstStyle/>
          <a:p>
            <a:r>
              <a:rPr lang="en-US" altLang="zh-CN" sz="4000" b="1" spc="300" dirty="0">
                <a:solidFill>
                  <a:schemeClr val="accent1"/>
                </a:solidFill>
                <a:latin typeface="黑体" panose="02010609060101010101" charset="-122"/>
                <a:ea typeface="黑体" panose="02010609060101010101" charset="-122"/>
              </a:rPr>
              <a:t>Python</a:t>
            </a:r>
            <a:r>
              <a:rPr lang="zh-CN" altLang="en-US" sz="4000" b="1" spc="300" dirty="0">
                <a:solidFill>
                  <a:schemeClr val="accent1"/>
                </a:solidFill>
                <a:latin typeface="黑体" panose="02010609060101010101" charset="-122"/>
                <a:ea typeface="黑体" panose="02010609060101010101" charset="-122"/>
              </a:rPr>
              <a:t>代码实现</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7078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9-1】</a:t>
            </a:r>
            <a:r>
              <a:rPr lang="zh-CN" altLang="en-US" sz="2000" dirty="0"/>
              <a:t>某保险公司</a:t>
            </a:r>
            <a:r>
              <a:rPr lang="en-US" altLang="zh-CN" sz="2000" dirty="0"/>
              <a:t>APP</a:t>
            </a:r>
            <a:r>
              <a:rPr lang="zh-CN" altLang="en-US" sz="2000" dirty="0"/>
              <a:t>对某保险产品被加入购物车后是否实际成交进行了统计，结果如表 </a:t>
            </a:r>
            <a:r>
              <a:rPr lang="en-US" altLang="zh-CN" sz="2000" dirty="0"/>
              <a:t>9-2</a:t>
            </a:r>
            <a:r>
              <a:rPr lang="zh-CN" altLang="en-US" sz="2000" dirty="0"/>
              <a:t>所示。</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972858586"/>
              </p:ext>
            </p:extLst>
          </p:nvPr>
        </p:nvGraphicFramePr>
        <p:xfrm>
          <a:off x="3636690" y="1480231"/>
          <a:ext cx="5184577" cy="3540585"/>
        </p:xfrm>
        <a:graphic>
          <a:graphicData uri="http://schemas.openxmlformats.org/drawingml/2006/table">
            <a:tbl>
              <a:tblPr firstRow="1" firstCol="1" bandRow="1">
                <a:tableStyleId>{5C22544A-7EE6-4342-B048-85BDC9FD1C3A}</a:tableStyleId>
              </a:tblPr>
              <a:tblGrid>
                <a:gridCol w="529197">
                  <a:extLst>
                    <a:ext uri="{9D8B030D-6E8A-4147-A177-3AD203B41FA5}">
                      <a16:colId xmlns:a16="http://schemas.microsoft.com/office/drawing/2014/main" val="4262948306"/>
                    </a:ext>
                  </a:extLst>
                </a:gridCol>
                <a:gridCol w="603907">
                  <a:extLst>
                    <a:ext uri="{9D8B030D-6E8A-4147-A177-3AD203B41FA5}">
                      <a16:colId xmlns:a16="http://schemas.microsoft.com/office/drawing/2014/main" val="1085870106"/>
                    </a:ext>
                  </a:extLst>
                </a:gridCol>
                <a:gridCol w="1055283">
                  <a:extLst>
                    <a:ext uri="{9D8B030D-6E8A-4147-A177-3AD203B41FA5}">
                      <a16:colId xmlns:a16="http://schemas.microsoft.com/office/drawing/2014/main" val="1817711128"/>
                    </a:ext>
                  </a:extLst>
                </a:gridCol>
                <a:gridCol w="1010922">
                  <a:extLst>
                    <a:ext uri="{9D8B030D-6E8A-4147-A177-3AD203B41FA5}">
                      <a16:colId xmlns:a16="http://schemas.microsoft.com/office/drawing/2014/main" val="2958281016"/>
                    </a:ext>
                  </a:extLst>
                </a:gridCol>
                <a:gridCol w="993023">
                  <a:extLst>
                    <a:ext uri="{9D8B030D-6E8A-4147-A177-3AD203B41FA5}">
                      <a16:colId xmlns:a16="http://schemas.microsoft.com/office/drawing/2014/main" val="182697440"/>
                    </a:ext>
                  </a:extLst>
                </a:gridCol>
                <a:gridCol w="992245">
                  <a:extLst>
                    <a:ext uri="{9D8B030D-6E8A-4147-A177-3AD203B41FA5}">
                      <a16:colId xmlns:a16="http://schemas.microsoft.com/office/drawing/2014/main" val="459848583"/>
                    </a:ext>
                  </a:extLst>
                </a:gridCol>
              </a:tblGrid>
              <a:tr h="271517">
                <a:tc>
                  <a:txBody>
                    <a:bodyPr/>
                    <a:lstStyle/>
                    <a:p>
                      <a:pPr indent="127000" algn="ctr" latinLnBrk="1">
                        <a:lnSpc>
                          <a:spcPct val="150000"/>
                        </a:lnSpc>
                        <a:spcAft>
                          <a:spcPts val="0"/>
                        </a:spcAft>
                      </a:pPr>
                      <a:r>
                        <a:rPr lang="en-US" sz="1000" kern="100" dirty="0">
                          <a:effectLst/>
                        </a:rPr>
                        <a:t>ID</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年龄</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收入范围</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工作性质</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dirty="0">
                          <a:effectLst/>
                        </a:rPr>
                        <a:t>信用评分</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购买决策</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479687904"/>
                  </a:ext>
                </a:extLst>
              </a:tr>
              <a:tr h="218300">
                <a:tc>
                  <a:txBody>
                    <a:bodyPr/>
                    <a:lstStyle/>
                    <a:p>
                      <a:pPr indent="127000" algn="ctr" latinLnBrk="1">
                        <a:lnSpc>
                          <a:spcPct val="150000"/>
                        </a:lnSpc>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&lt;30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高</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389950932"/>
                  </a:ext>
                </a:extLst>
              </a:tr>
              <a:tr h="218300">
                <a:tc>
                  <a:txBody>
                    <a:bodyPr/>
                    <a:lstStyle/>
                    <a:p>
                      <a:pPr indent="127000" algn="ctr" latinLnBrk="1">
                        <a:lnSpc>
                          <a:spcPct val="150000"/>
                        </a:lnSpc>
                        <a:spcAft>
                          <a:spcPts val="0"/>
                        </a:spcAft>
                      </a:pPr>
                      <a:r>
                        <a:rPr lang="en-US" sz="1000" kern="100">
                          <a:effectLst/>
                        </a:rPr>
                        <a:t>02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&lt;30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高</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693108428"/>
                  </a:ext>
                </a:extLst>
              </a:tr>
              <a:tr h="271517">
                <a:tc>
                  <a:txBody>
                    <a:bodyPr/>
                    <a:lstStyle/>
                    <a:p>
                      <a:pPr indent="127000" algn="ctr" latinLnBrk="1">
                        <a:lnSpc>
                          <a:spcPct val="150000"/>
                        </a:lnSpc>
                        <a:spcAft>
                          <a:spcPts val="0"/>
                        </a:spcAft>
                      </a:pPr>
                      <a:r>
                        <a:rPr lang="en-US" sz="1000" kern="100">
                          <a:effectLst/>
                        </a:rPr>
                        <a:t>03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30-40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dirty="0">
                          <a:effectLst/>
                        </a:rPr>
                        <a:t>高</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370252321"/>
                  </a:ext>
                </a:extLst>
              </a:tr>
              <a:tr h="218300">
                <a:tc>
                  <a:txBody>
                    <a:bodyPr/>
                    <a:lstStyle/>
                    <a:p>
                      <a:pPr indent="127000" algn="ctr" latinLnBrk="1">
                        <a:lnSpc>
                          <a:spcPct val="150000"/>
                        </a:lnSpc>
                        <a:spcAft>
                          <a:spcPts val="0"/>
                        </a:spcAft>
                      </a:pPr>
                      <a:r>
                        <a:rPr lang="en-US" sz="1000" kern="100">
                          <a:effectLst/>
                        </a:rPr>
                        <a:t>04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&gt;40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dirty="0">
                          <a:effectLst/>
                        </a:rPr>
                        <a:t>中等</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4120805784"/>
                  </a:ext>
                </a:extLst>
              </a:tr>
              <a:tr h="218300">
                <a:tc>
                  <a:txBody>
                    <a:bodyPr/>
                    <a:lstStyle/>
                    <a:p>
                      <a:pPr indent="127000" algn="ctr" latinLnBrk="1">
                        <a:lnSpc>
                          <a:spcPct val="150000"/>
                        </a:lnSpc>
                        <a:spcAft>
                          <a:spcPts val="0"/>
                        </a:spcAft>
                      </a:pPr>
                      <a:r>
                        <a:rPr lang="en-US" sz="1000" kern="100">
                          <a:effectLst/>
                        </a:rPr>
                        <a:t>05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&gt;40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低</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4190456820"/>
                  </a:ext>
                </a:extLst>
              </a:tr>
              <a:tr h="218300">
                <a:tc>
                  <a:txBody>
                    <a:bodyPr/>
                    <a:lstStyle/>
                    <a:p>
                      <a:pPr indent="127000" algn="ctr" latinLnBrk="1">
                        <a:lnSpc>
                          <a:spcPct val="150000"/>
                        </a:lnSpc>
                        <a:spcAft>
                          <a:spcPts val="0"/>
                        </a:spcAft>
                      </a:pPr>
                      <a:r>
                        <a:rPr lang="en-US" sz="1000" kern="100">
                          <a:effectLst/>
                        </a:rPr>
                        <a:t>06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&gt;40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低</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118027725"/>
                  </a:ext>
                </a:extLst>
              </a:tr>
              <a:tr h="271517">
                <a:tc>
                  <a:txBody>
                    <a:bodyPr/>
                    <a:lstStyle/>
                    <a:p>
                      <a:pPr indent="127000" algn="ctr" latinLnBrk="1">
                        <a:lnSpc>
                          <a:spcPct val="150000"/>
                        </a:lnSpc>
                        <a:spcAft>
                          <a:spcPts val="0"/>
                        </a:spcAft>
                      </a:pPr>
                      <a:r>
                        <a:rPr lang="en-US" sz="1000" kern="100">
                          <a:effectLst/>
                        </a:rPr>
                        <a:t>07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30-40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低</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968578968"/>
                  </a:ext>
                </a:extLst>
              </a:tr>
              <a:tr h="218300">
                <a:tc>
                  <a:txBody>
                    <a:bodyPr/>
                    <a:lstStyle/>
                    <a:p>
                      <a:pPr indent="127000" algn="ctr" latinLnBrk="1">
                        <a:lnSpc>
                          <a:spcPct val="150000"/>
                        </a:lnSpc>
                        <a:spcAft>
                          <a:spcPts val="0"/>
                        </a:spcAft>
                      </a:pPr>
                      <a:r>
                        <a:rPr lang="en-US" sz="1000" kern="100">
                          <a:effectLst/>
                        </a:rPr>
                        <a:t>08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&lt;30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中等</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63465201"/>
                  </a:ext>
                </a:extLst>
              </a:tr>
              <a:tr h="218300">
                <a:tc>
                  <a:txBody>
                    <a:bodyPr/>
                    <a:lstStyle/>
                    <a:p>
                      <a:pPr indent="127000" algn="ctr" latinLnBrk="1">
                        <a:lnSpc>
                          <a:spcPct val="150000"/>
                        </a:lnSpc>
                        <a:spcAft>
                          <a:spcPts val="0"/>
                        </a:spcAft>
                      </a:pPr>
                      <a:r>
                        <a:rPr lang="en-US" sz="1000" kern="100">
                          <a:effectLst/>
                        </a:rPr>
                        <a:t>09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&lt;30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低</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2264592"/>
                  </a:ext>
                </a:extLst>
              </a:tr>
              <a:tr h="218300">
                <a:tc>
                  <a:txBody>
                    <a:bodyPr/>
                    <a:lstStyle/>
                    <a:p>
                      <a:pPr indent="127000" algn="ctr" latinLnBrk="1">
                        <a:lnSpc>
                          <a:spcPct val="150000"/>
                        </a:lnSpc>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&gt;40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中等</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125089374"/>
                  </a:ext>
                </a:extLst>
              </a:tr>
              <a:tr h="218300">
                <a:tc>
                  <a:txBody>
                    <a:bodyPr/>
                    <a:lstStyle/>
                    <a:p>
                      <a:pPr indent="127000" algn="ctr" latinLnBrk="1">
                        <a:lnSpc>
                          <a:spcPct val="150000"/>
                        </a:lnSpc>
                        <a:spcAft>
                          <a:spcPts val="0"/>
                        </a:spcAft>
                      </a:pPr>
                      <a:r>
                        <a:rPr lang="en-US" sz="1000" kern="100">
                          <a:effectLst/>
                        </a:rPr>
                        <a:t>11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&lt;30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中等</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611482675"/>
                  </a:ext>
                </a:extLst>
              </a:tr>
              <a:tr h="271517">
                <a:tc>
                  <a:txBody>
                    <a:bodyPr/>
                    <a:lstStyle/>
                    <a:p>
                      <a:pPr indent="127000" algn="ctr" latinLnBrk="1">
                        <a:lnSpc>
                          <a:spcPct val="150000"/>
                        </a:lnSpc>
                        <a:spcAft>
                          <a:spcPts val="0"/>
                        </a:spcAft>
                      </a:pPr>
                      <a:r>
                        <a:rPr lang="en-US" sz="1000" kern="100" dirty="0">
                          <a:effectLst/>
                        </a:rPr>
                        <a:t>12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30-40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中等</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552106701"/>
                  </a:ext>
                </a:extLst>
              </a:tr>
              <a:tr h="271517">
                <a:tc>
                  <a:txBody>
                    <a:bodyPr/>
                    <a:lstStyle/>
                    <a:p>
                      <a:pPr indent="127000" algn="ctr" latinLnBrk="1">
                        <a:lnSpc>
                          <a:spcPct val="150000"/>
                        </a:lnSpc>
                        <a:spcAft>
                          <a:spcPts val="0"/>
                        </a:spcAft>
                      </a:pPr>
                      <a:r>
                        <a:rPr lang="en-US" sz="1000" kern="100">
                          <a:effectLst/>
                        </a:rPr>
                        <a:t>13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30-40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高</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较差</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431616876"/>
                  </a:ext>
                </a:extLst>
              </a:tr>
              <a:tr h="218300">
                <a:tc>
                  <a:txBody>
                    <a:bodyPr/>
                    <a:lstStyle/>
                    <a:p>
                      <a:pPr indent="127000" algn="ctr" latinLnBrk="1">
                        <a:lnSpc>
                          <a:spcPct val="150000"/>
                        </a:lnSpc>
                        <a:spcAft>
                          <a:spcPts val="0"/>
                        </a:spcAft>
                      </a:pPr>
                      <a:r>
                        <a:rPr lang="en-US" sz="1000" kern="100">
                          <a:effectLst/>
                        </a:rPr>
                        <a:t>14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1000" kern="100">
                          <a:effectLst/>
                        </a:rPr>
                        <a:t>&gt;40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中等</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不稳定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987403931"/>
                  </a:ext>
                </a:extLst>
              </a:tr>
            </a:tbl>
          </a:graphicData>
        </a:graphic>
      </p:graphicFrame>
      <p:sp>
        <p:nvSpPr>
          <p:cNvPr id="3" name="矩形 2"/>
          <p:cNvSpPr/>
          <p:nvPr/>
        </p:nvSpPr>
        <p:spPr>
          <a:xfrm>
            <a:off x="949597" y="4588768"/>
            <a:ext cx="2010487" cy="246221"/>
          </a:xfrm>
          <a:prstGeom prst="rect">
            <a:avLst/>
          </a:prstGeom>
        </p:spPr>
        <p:txBody>
          <a:bodyPr wrap="none">
            <a:spAutoFit/>
          </a:bodyPr>
          <a:lstStyle/>
          <a:p>
            <a:pPr indent="304800" algn="ctr">
              <a:spcAft>
                <a:spcPts val="0"/>
              </a:spcAft>
            </a:pPr>
            <a:r>
              <a:rPr lang="zh-CN" altLang="zh-CN" sz="1000" kern="100" dirty="0">
                <a:latin typeface="Times New Roman" panose="02020603050405020304" pitchFamily="18" charset="0"/>
                <a:cs typeface="Times New Roman" panose="02020603050405020304" pitchFamily="18" charset="0"/>
              </a:rPr>
              <a:t>表 </a:t>
            </a:r>
            <a:r>
              <a:rPr lang="en-US" altLang="zh-CN" sz="1000" kern="100" dirty="0">
                <a:latin typeface="Times New Roman" panose="02020603050405020304" pitchFamily="18" charset="0"/>
                <a:cs typeface="Times New Roman" panose="02020603050405020304" pitchFamily="18" charset="0"/>
              </a:rPr>
              <a:t>9‑2 </a:t>
            </a:r>
            <a:r>
              <a:rPr lang="zh-CN" altLang="zh-CN" sz="1000" kern="100" dirty="0">
                <a:latin typeface="Times New Roman" panose="02020603050405020304" pitchFamily="18" charset="0"/>
                <a:cs typeface="Times New Roman" panose="02020603050405020304" pitchFamily="18" charset="0"/>
              </a:rPr>
              <a:t>用户属性与购买决策</a:t>
            </a:r>
          </a:p>
        </p:txBody>
      </p:sp>
    </p:spTree>
    <p:extLst>
      <p:ext uri="{BB962C8B-B14F-4D97-AF65-F5344CB8AC3E}">
        <p14:creationId xmlns:p14="http://schemas.microsoft.com/office/powerpoint/2010/main" val="20582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32343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作为保险公司的营销策略分析人员，希望找出影响用户做出最终购买决策的因素，以便根据这些因素做出针对性的促销策略。从算法设计的角度来说，根据这些观察结果，构造出顾客的决策树，然后来预测顾客的活动。这就是设计和实现决策树分类算法的目标。</a:t>
            </a:r>
            <a:endParaRPr lang="zh-CN" altLang="en-US" sz="2400" dirty="0"/>
          </a:p>
        </p:txBody>
      </p:sp>
      <p:sp>
        <p:nvSpPr>
          <p:cNvPr id="2" name="Rectangle 2"/>
          <p:cNvSpPr>
            <a:spLocks noChangeArrowheads="1"/>
          </p:cNvSpPr>
          <p:nvPr/>
        </p:nvSpPr>
        <p:spPr bwMode="auto">
          <a:xfrm>
            <a:off x="2052513" y="2284511"/>
            <a:ext cx="117730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12112748"/>
              </p:ext>
            </p:extLst>
          </p:nvPr>
        </p:nvGraphicFramePr>
        <p:xfrm>
          <a:off x="1783312" y="2272136"/>
          <a:ext cx="4995132" cy="2304256"/>
        </p:xfrm>
        <a:graphic>
          <a:graphicData uri="http://schemas.openxmlformats.org/presentationml/2006/ole">
            <mc:AlternateContent xmlns:mc="http://schemas.openxmlformats.org/markup-compatibility/2006">
              <mc:Choice xmlns:v="urn:schemas-microsoft-com:vml" Requires="v">
                <p:oleObj r:id="rId3" imgW="5921316" imgH="2717227" progId="Visio.Drawing.11">
                  <p:embed/>
                </p:oleObj>
              </mc:Choice>
              <mc:Fallback>
                <p:oleObj r:id="rId3" imgW="5921316" imgH="2717227" progId="Visio.Drawing.11">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312" y="2272136"/>
                        <a:ext cx="4995132" cy="2304256"/>
                      </a:xfrm>
                      <a:prstGeom prst="rect">
                        <a:avLst/>
                      </a:prstGeom>
                      <a:noFill/>
                    </p:spPr>
                  </p:pic>
                </p:oleObj>
              </mc:Fallback>
            </mc:AlternateContent>
          </a:graphicData>
        </a:graphic>
      </p:graphicFrame>
      <p:sp>
        <p:nvSpPr>
          <p:cNvPr id="4" name="矩形 3"/>
          <p:cNvSpPr/>
          <p:nvPr/>
        </p:nvSpPr>
        <p:spPr>
          <a:xfrm>
            <a:off x="3057923" y="4654499"/>
            <a:ext cx="2885726" cy="369332"/>
          </a:xfrm>
          <a:prstGeom prst="rect">
            <a:avLst/>
          </a:prstGeom>
        </p:spPr>
        <p:txBody>
          <a:bodyPr wrap="none">
            <a:spAutoFit/>
          </a:bodyPr>
          <a:lstStyle/>
          <a:p>
            <a:r>
              <a:rPr lang="zh-CN" altLang="en-US" dirty="0"/>
              <a:t>图 9</a:t>
            </a:r>
            <a:r>
              <a:rPr lang="en-US" altLang="zh-CN" dirty="0"/>
              <a:t>-</a:t>
            </a:r>
            <a:r>
              <a:rPr lang="zh-CN" altLang="en-US" dirty="0"/>
              <a:t>4 保险产品购买决策树</a:t>
            </a:r>
          </a:p>
        </p:txBody>
      </p:sp>
    </p:spTree>
    <p:extLst>
      <p:ext uri="{BB962C8B-B14F-4D97-AF65-F5344CB8AC3E}">
        <p14:creationId xmlns:p14="http://schemas.microsoft.com/office/powerpoint/2010/main" val="4056240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4176464" cy="3508653"/>
          </a:xfrm>
          <a:prstGeom prst="rect">
            <a:avLst/>
          </a:prstGeom>
          <a:noFill/>
        </p:spPr>
        <p:txBody>
          <a:bodyPr wrap="square" rtlCol="0" anchor="t">
            <a:spAutoFit/>
          </a:bodyPr>
          <a:lstStyle/>
          <a:p>
            <a:pPr marL="285750" indent="-285750">
              <a:spcBef>
                <a:spcPts val="600"/>
              </a:spcBef>
              <a:buSzPct val="75000"/>
              <a:buFont typeface="Wingdings" panose="05000000000000000000" pitchFamily="2" charset="2"/>
              <a:buChar char="l"/>
            </a:pPr>
            <a:r>
              <a:rPr lang="zh-CN" altLang="en-US" sz="1600" dirty="0"/>
              <a:t>决策树分类算法从</a:t>
            </a:r>
            <a:r>
              <a:rPr lang="en-US" altLang="zh-CN" sz="1600" dirty="0"/>
              <a:t>In[2]:</a:t>
            </a:r>
            <a:r>
              <a:rPr lang="zh-CN" altLang="en-US" sz="1600" dirty="0"/>
              <a:t>开始。</a:t>
            </a:r>
            <a:endParaRPr lang="en-US" altLang="zh-CN" sz="1600" dirty="0"/>
          </a:p>
          <a:p>
            <a:pPr>
              <a:spcBef>
                <a:spcPts val="600"/>
              </a:spcBef>
              <a:buSzPct val="75000"/>
            </a:pPr>
            <a:r>
              <a:rPr lang="zh-CN" altLang="en-US" sz="1600" dirty="0"/>
              <a:t>为了便于处理，</a:t>
            </a:r>
            <a:r>
              <a:rPr lang="en-US" altLang="zh-CN" sz="1600" dirty="0"/>
              <a:t>In[2]:</a:t>
            </a:r>
            <a:r>
              <a:rPr lang="zh-CN" altLang="en-US" sz="1600" dirty="0"/>
              <a:t>对表 </a:t>
            </a:r>
            <a:r>
              <a:rPr lang="en-US" altLang="zh-CN" sz="1600" dirty="0"/>
              <a:t>9 2</a:t>
            </a:r>
            <a:r>
              <a:rPr lang="zh-CN" altLang="en-US" sz="1600" dirty="0"/>
              <a:t>的数据按照以下规则转换为数值型列表数据：</a:t>
            </a:r>
          </a:p>
          <a:p>
            <a:pPr>
              <a:spcBef>
                <a:spcPts val="600"/>
              </a:spcBef>
              <a:buSzPct val="75000"/>
            </a:pPr>
            <a:r>
              <a:rPr lang="zh-CN" altLang="en-US" sz="1600" dirty="0"/>
              <a:t>年龄：标记为</a:t>
            </a:r>
            <a:r>
              <a:rPr lang="en-US" altLang="zh-CN" sz="1600" dirty="0"/>
              <a:t>Age</a:t>
            </a:r>
            <a:r>
              <a:rPr lang="zh-CN" altLang="en-US" sz="1600" dirty="0"/>
              <a:t>，</a:t>
            </a:r>
            <a:r>
              <a:rPr lang="en-US" altLang="zh-CN" sz="1600" dirty="0"/>
              <a:t>&lt;30</a:t>
            </a:r>
            <a:r>
              <a:rPr lang="zh-CN" altLang="en-US" sz="1600" dirty="0"/>
              <a:t>赋值为</a:t>
            </a:r>
            <a:r>
              <a:rPr lang="en-US" altLang="zh-CN" sz="1600" dirty="0"/>
              <a:t>0</a:t>
            </a:r>
            <a:r>
              <a:rPr lang="zh-CN" altLang="en-US" sz="1600" dirty="0"/>
              <a:t>；</a:t>
            </a:r>
            <a:r>
              <a:rPr lang="en-US" altLang="zh-CN" sz="1600" dirty="0"/>
              <a:t>30-40</a:t>
            </a:r>
            <a:r>
              <a:rPr lang="zh-CN" altLang="en-US" sz="1600" dirty="0"/>
              <a:t>赋值为</a:t>
            </a:r>
            <a:r>
              <a:rPr lang="en-US" altLang="zh-CN" sz="1600" dirty="0"/>
              <a:t>1</a:t>
            </a:r>
            <a:r>
              <a:rPr lang="zh-CN" altLang="en-US" sz="1600" dirty="0"/>
              <a:t>；</a:t>
            </a:r>
            <a:r>
              <a:rPr lang="en-US" altLang="zh-CN" sz="1600" dirty="0"/>
              <a:t>&gt;40</a:t>
            </a:r>
            <a:r>
              <a:rPr lang="zh-CN" altLang="en-US" sz="1600" dirty="0"/>
              <a:t>赋值为</a:t>
            </a:r>
            <a:r>
              <a:rPr lang="en-US" altLang="zh-CN" sz="1600" dirty="0"/>
              <a:t>2</a:t>
            </a:r>
            <a:r>
              <a:rPr lang="zh-CN" altLang="en-US" sz="1600" dirty="0"/>
              <a:t>。</a:t>
            </a:r>
          </a:p>
          <a:p>
            <a:pPr>
              <a:spcBef>
                <a:spcPts val="600"/>
              </a:spcBef>
              <a:buSzPct val="75000"/>
            </a:pPr>
            <a:r>
              <a:rPr lang="zh-CN" altLang="en-US" sz="1600" dirty="0"/>
              <a:t>收入：标记为</a:t>
            </a:r>
            <a:r>
              <a:rPr lang="en-US" altLang="zh-CN" sz="1600" dirty="0"/>
              <a:t>Income</a:t>
            </a:r>
            <a:r>
              <a:rPr lang="zh-CN" altLang="en-US" sz="1600" dirty="0"/>
              <a:t>，低赋值为</a:t>
            </a:r>
            <a:r>
              <a:rPr lang="en-US" altLang="zh-CN" sz="1600" dirty="0"/>
              <a:t>0</a:t>
            </a:r>
            <a:r>
              <a:rPr lang="zh-CN" altLang="en-US" sz="1600" dirty="0"/>
              <a:t>；中等赋值为</a:t>
            </a:r>
            <a:r>
              <a:rPr lang="en-US" altLang="zh-CN" sz="1600" dirty="0"/>
              <a:t>1</a:t>
            </a:r>
            <a:r>
              <a:rPr lang="zh-CN" altLang="en-US" sz="1600" dirty="0"/>
              <a:t>；高赋值为</a:t>
            </a:r>
            <a:r>
              <a:rPr lang="en-US" altLang="zh-CN" sz="1600" dirty="0"/>
              <a:t>2</a:t>
            </a:r>
            <a:r>
              <a:rPr lang="zh-CN" altLang="en-US" sz="1600" dirty="0"/>
              <a:t>。</a:t>
            </a:r>
          </a:p>
          <a:p>
            <a:pPr>
              <a:spcBef>
                <a:spcPts val="600"/>
              </a:spcBef>
              <a:buSzPct val="75000"/>
            </a:pPr>
            <a:r>
              <a:rPr lang="zh-CN" altLang="en-US" sz="1600" dirty="0"/>
              <a:t>工作性质：标记为</a:t>
            </a:r>
            <a:r>
              <a:rPr lang="en-US" altLang="zh-CN" sz="1600" dirty="0"/>
              <a:t>Job</a:t>
            </a:r>
            <a:r>
              <a:rPr lang="zh-CN" altLang="en-US" sz="1600" dirty="0"/>
              <a:t>，不稳定赋值为</a:t>
            </a:r>
            <a:r>
              <a:rPr lang="en-US" altLang="zh-CN" sz="1600" dirty="0"/>
              <a:t>0</a:t>
            </a:r>
            <a:r>
              <a:rPr lang="zh-CN" altLang="en-US" sz="1600" dirty="0"/>
              <a:t>；稳定赋值为</a:t>
            </a:r>
            <a:r>
              <a:rPr lang="en-US" altLang="zh-CN" sz="1600" dirty="0"/>
              <a:t>1</a:t>
            </a:r>
            <a:r>
              <a:rPr lang="zh-CN" altLang="en-US" sz="1600" dirty="0"/>
              <a:t>。</a:t>
            </a:r>
          </a:p>
          <a:p>
            <a:pPr>
              <a:spcBef>
                <a:spcPts val="600"/>
              </a:spcBef>
              <a:buSzPct val="75000"/>
            </a:pPr>
            <a:r>
              <a:rPr lang="zh-CN" altLang="en-US" sz="1600" dirty="0"/>
              <a:t>信用评分：标记为</a:t>
            </a:r>
            <a:r>
              <a:rPr lang="en-US" altLang="zh-CN" sz="1600" dirty="0"/>
              <a:t>Credit</a:t>
            </a:r>
            <a:r>
              <a:rPr lang="zh-CN" altLang="en-US" sz="1600" dirty="0"/>
              <a:t>，较差赋值为</a:t>
            </a:r>
            <a:r>
              <a:rPr lang="en-US" altLang="zh-CN" sz="1600" dirty="0"/>
              <a:t>0</a:t>
            </a:r>
            <a:r>
              <a:rPr lang="zh-CN" altLang="en-US" sz="1600" dirty="0"/>
              <a:t>；好赋值为</a:t>
            </a:r>
            <a:r>
              <a:rPr lang="en-US" altLang="zh-CN" sz="1600" dirty="0"/>
              <a:t>1</a:t>
            </a:r>
            <a:r>
              <a:rPr lang="zh-CN" altLang="en-US" sz="1600" dirty="0"/>
              <a:t>。</a:t>
            </a:r>
          </a:p>
          <a:p>
            <a:pPr>
              <a:spcBef>
                <a:spcPts val="600"/>
              </a:spcBef>
              <a:buSzPct val="75000"/>
            </a:pPr>
            <a:endParaRPr lang="zh-CN" altLang="en-US" sz="1600" dirty="0"/>
          </a:p>
        </p:txBody>
      </p:sp>
      <p:pic>
        <p:nvPicPr>
          <p:cNvPr id="6" name="图片 5">
            <a:extLst>
              <a:ext uri="{FF2B5EF4-FFF2-40B4-BE49-F238E27FC236}">
                <a16:creationId xmlns:a16="http://schemas.microsoft.com/office/drawing/2014/main" id="{86E221FB-F374-46C0-94FB-99C75E601DCA}"/>
              </a:ext>
            </a:extLst>
          </p:cNvPr>
          <p:cNvPicPr>
            <a:picLocks noChangeAspect="1"/>
          </p:cNvPicPr>
          <p:nvPr/>
        </p:nvPicPr>
        <p:blipFill rotWithShape="1">
          <a:blip r:embed="rId3"/>
          <a:srcRect r="62597" b="12384"/>
          <a:stretch/>
        </p:blipFill>
        <p:spPr>
          <a:xfrm>
            <a:off x="4932834" y="268288"/>
            <a:ext cx="3420666" cy="3730751"/>
          </a:xfrm>
          <a:prstGeom prst="rect">
            <a:avLst/>
          </a:prstGeom>
        </p:spPr>
      </p:pic>
      <p:pic>
        <p:nvPicPr>
          <p:cNvPr id="7" name="图片 6">
            <a:extLst>
              <a:ext uri="{FF2B5EF4-FFF2-40B4-BE49-F238E27FC236}">
                <a16:creationId xmlns:a16="http://schemas.microsoft.com/office/drawing/2014/main" id="{6C530039-4A12-4EC6-A6DE-ABAE6B84B610}"/>
              </a:ext>
            </a:extLst>
          </p:cNvPr>
          <p:cNvPicPr>
            <a:picLocks noChangeAspect="1"/>
          </p:cNvPicPr>
          <p:nvPr/>
        </p:nvPicPr>
        <p:blipFill rotWithShape="1">
          <a:blip r:embed="rId3"/>
          <a:srcRect t="84234"/>
          <a:stretch/>
        </p:blipFill>
        <p:spPr>
          <a:xfrm>
            <a:off x="0" y="4230910"/>
            <a:ext cx="9145588" cy="671332"/>
          </a:xfrm>
          <a:prstGeom prst="rect">
            <a:avLst/>
          </a:prstGeom>
        </p:spPr>
      </p:pic>
    </p:spTree>
    <p:extLst>
      <p:ext uri="{BB962C8B-B14F-4D97-AF65-F5344CB8AC3E}">
        <p14:creationId xmlns:p14="http://schemas.microsoft.com/office/powerpoint/2010/main" val="3396062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计算数据集的信息熵：</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pic>
        <p:nvPicPr>
          <p:cNvPr id="5" name="图片 4">
            <a:extLst>
              <a:ext uri="{FF2B5EF4-FFF2-40B4-BE49-F238E27FC236}">
                <a16:creationId xmlns:a16="http://schemas.microsoft.com/office/drawing/2014/main" id="{B61D492F-AF01-4D6B-A9A8-D598BFFD71C3}"/>
              </a:ext>
            </a:extLst>
          </p:cNvPr>
          <p:cNvPicPr>
            <a:picLocks noChangeAspect="1"/>
          </p:cNvPicPr>
          <p:nvPr/>
        </p:nvPicPr>
        <p:blipFill>
          <a:blip r:embed="rId3"/>
          <a:stretch>
            <a:fillRect/>
          </a:stretch>
        </p:blipFill>
        <p:spPr>
          <a:xfrm>
            <a:off x="3204642" y="755004"/>
            <a:ext cx="4536504" cy="4012827"/>
          </a:xfrm>
          <a:prstGeom prst="rect">
            <a:avLst/>
          </a:prstGeom>
        </p:spPr>
      </p:pic>
    </p:spTree>
    <p:extLst>
      <p:ext uri="{BB962C8B-B14F-4D97-AF65-F5344CB8AC3E}">
        <p14:creationId xmlns:p14="http://schemas.microsoft.com/office/powerpoint/2010/main" val="503870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240360" cy="146193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按照某个属性的不同取值，将原始数据集划分为若干个子集：</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7" name="文本框 6">
            <a:extLst>
              <a:ext uri="{FF2B5EF4-FFF2-40B4-BE49-F238E27FC236}">
                <a16:creationId xmlns:a16="http://schemas.microsoft.com/office/drawing/2014/main" id="{F3ED3179-8931-475A-8BAB-843F139EAD65}"/>
              </a:ext>
            </a:extLst>
          </p:cNvPr>
          <p:cNvSpPr txBox="1"/>
          <p:nvPr/>
        </p:nvSpPr>
        <p:spPr>
          <a:xfrm>
            <a:off x="352417" y="2525179"/>
            <a:ext cx="3240360" cy="830997"/>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1200" dirty="0"/>
              <a:t>课本中漏印了此</a:t>
            </a:r>
            <a:r>
              <a:rPr lang="en-US" altLang="zh-CN" sz="1200" dirty="0"/>
              <a:t>cell</a:t>
            </a:r>
          </a:p>
          <a:p>
            <a:pPr marL="342900" indent="-342900">
              <a:spcBef>
                <a:spcPts val="600"/>
              </a:spcBef>
              <a:buSzPct val="75000"/>
              <a:buFont typeface="Wingdings" panose="05000000000000000000" pitchFamily="2" charset="2"/>
              <a:buChar char="l"/>
            </a:pPr>
            <a:r>
              <a:rPr lang="zh-CN" altLang="en-US" sz="1200" dirty="0"/>
              <a:t>在示例代码中</a:t>
            </a:r>
            <a:r>
              <a:rPr lang="en-US" altLang="zh-CN" sz="1200" dirty="0" err="1"/>
              <a:t>splitDataSet</a:t>
            </a:r>
            <a:r>
              <a:rPr lang="en-US" altLang="zh-CN" sz="1200" dirty="0"/>
              <a:t>()</a:t>
            </a:r>
            <a:r>
              <a:rPr lang="zh-CN" altLang="en-US" sz="1200" dirty="0"/>
              <a:t>对应的是</a:t>
            </a:r>
            <a:r>
              <a:rPr lang="en-US" altLang="zh-CN" sz="1200" dirty="0"/>
              <a:t>In [4]</a:t>
            </a:r>
          </a:p>
          <a:p>
            <a:pPr marL="342900" lvl="0" indent="-342900">
              <a:spcBef>
                <a:spcPts val="600"/>
              </a:spcBef>
              <a:buSzPct val="75000"/>
              <a:buFont typeface="Wingdings" panose="05000000000000000000" pitchFamily="2" charset="2"/>
              <a:buChar char="l"/>
            </a:pPr>
            <a:endParaRPr lang="zh-CN" altLang="en-US" sz="1400" dirty="0"/>
          </a:p>
        </p:txBody>
      </p:sp>
      <p:pic>
        <p:nvPicPr>
          <p:cNvPr id="3" name="图片 2">
            <a:extLst>
              <a:ext uri="{FF2B5EF4-FFF2-40B4-BE49-F238E27FC236}">
                <a16:creationId xmlns:a16="http://schemas.microsoft.com/office/drawing/2014/main" id="{E5E6E9CB-B966-48FF-8876-72F21B0A79C2}"/>
              </a:ext>
            </a:extLst>
          </p:cNvPr>
          <p:cNvPicPr>
            <a:picLocks noChangeAspect="1"/>
          </p:cNvPicPr>
          <p:nvPr/>
        </p:nvPicPr>
        <p:blipFill>
          <a:blip r:embed="rId3"/>
          <a:stretch>
            <a:fillRect/>
          </a:stretch>
        </p:blipFill>
        <p:spPr>
          <a:xfrm>
            <a:off x="3530745" y="590835"/>
            <a:ext cx="5328962" cy="3868688"/>
          </a:xfrm>
          <a:prstGeom prst="rect">
            <a:avLst/>
          </a:prstGeom>
        </p:spPr>
      </p:pic>
    </p:spTree>
    <p:extLst>
      <p:ext uri="{BB962C8B-B14F-4D97-AF65-F5344CB8AC3E}">
        <p14:creationId xmlns:p14="http://schemas.microsoft.com/office/powerpoint/2010/main" val="2351304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决策树</a:t>
            </a:r>
            <a:r>
              <a:rPr lang="en-US" altLang="zh-CN" sz="2000" dirty="0"/>
              <a:t>ID3</a:t>
            </a:r>
            <a:r>
              <a:rPr lang="zh-CN" altLang="en-US" sz="2000" dirty="0"/>
              <a:t>算法</a:t>
            </a:r>
            <a:endParaRPr lang="zh-CN" altLang="en-US" sz="2400" dirty="0"/>
          </a:p>
        </p:txBody>
      </p:sp>
      <p:pic>
        <p:nvPicPr>
          <p:cNvPr id="4" name="图片 3">
            <a:extLst>
              <a:ext uri="{FF2B5EF4-FFF2-40B4-BE49-F238E27FC236}">
                <a16:creationId xmlns:a16="http://schemas.microsoft.com/office/drawing/2014/main" id="{6574473C-EBBD-40A8-AFBB-5AE13FE900F1}"/>
              </a:ext>
            </a:extLst>
          </p:cNvPr>
          <p:cNvPicPr>
            <a:picLocks noChangeAspect="1"/>
          </p:cNvPicPr>
          <p:nvPr/>
        </p:nvPicPr>
        <p:blipFill>
          <a:blip r:embed="rId3"/>
          <a:stretch>
            <a:fillRect/>
          </a:stretch>
        </p:blipFill>
        <p:spPr>
          <a:xfrm>
            <a:off x="3060626" y="0"/>
            <a:ext cx="4823520" cy="5145088"/>
          </a:xfrm>
          <a:prstGeom prst="rect">
            <a:avLst/>
          </a:prstGeom>
        </p:spPr>
      </p:pic>
    </p:spTree>
    <p:extLst>
      <p:ext uri="{BB962C8B-B14F-4D97-AF65-F5344CB8AC3E}">
        <p14:creationId xmlns:p14="http://schemas.microsoft.com/office/powerpoint/2010/main" val="194659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决策树</a:t>
            </a:r>
            <a:r>
              <a:rPr lang="en-US" altLang="zh-CN" sz="2000" dirty="0"/>
              <a:t>C45</a:t>
            </a:r>
            <a:r>
              <a:rPr lang="zh-CN" altLang="en-US" sz="2000" dirty="0"/>
              <a:t>算法：</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pic>
        <p:nvPicPr>
          <p:cNvPr id="5" name="图片 4">
            <a:extLst>
              <a:ext uri="{FF2B5EF4-FFF2-40B4-BE49-F238E27FC236}">
                <a16:creationId xmlns:a16="http://schemas.microsoft.com/office/drawing/2014/main" id="{871A1919-2C62-407E-A921-20884C49D8E8}"/>
              </a:ext>
            </a:extLst>
          </p:cNvPr>
          <p:cNvPicPr>
            <a:picLocks noChangeAspect="1"/>
          </p:cNvPicPr>
          <p:nvPr/>
        </p:nvPicPr>
        <p:blipFill>
          <a:blip r:embed="rId3"/>
          <a:stretch>
            <a:fillRect/>
          </a:stretch>
        </p:blipFill>
        <p:spPr>
          <a:xfrm>
            <a:off x="3132634" y="0"/>
            <a:ext cx="3895002" cy="5145088"/>
          </a:xfrm>
          <a:prstGeom prst="rect">
            <a:avLst/>
          </a:prstGeom>
        </p:spPr>
      </p:pic>
    </p:spTree>
    <p:extLst>
      <p:ext uri="{BB962C8B-B14F-4D97-AF65-F5344CB8AC3E}">
        <p14:creationId xmlns:p14="http://schemas.microsoft.com/office/powerpoint/2010/main" val="190890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2065758"/>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了解决策树分类算法研究的对象、意义和应用场景。</a:t>
            </a:r>
          </a:p>
          <a:p>
            <a:pPr marL="457200" lvl="0" indent="-457200">
              <a:lnSpc>
                <a:spcPct val="150000"/>
              </a:lnSpc>
              <a:buFont typeface="+mj-lt"/>
              <a:buAutoNum type="arabicPeriod"/>
            </a:pPr>
            <a:r>
              <a:rPr lang="zh-CN" altLang="en-US" sz="2200" dirty="0"/>
              <a:t>掌握信息熵的概念、意义和计算方法。</a:t>
            </a:r>
          </a:p>
          <a:p>
            <a:pPr marL="457200" lvl="0" indent="-457200">
              <a:lnSpc>
                <a:spcPct val="150000"/>
              </a:lnSpc>
              <a:buFont typeface="+mj-lt"/>
              <a:buAutoNum type="arabicPeriod"/>
            </a:pPr>
            <a:r>
              <a:rPr lang="zh-CN" altLang="en-US" sz="2200" dirty="0"/>
              <a:t>掌握熵增益、熵增益率的概念、意义和计算方法。</a:t>
            </a:r>
          </a:p>
          <a:p>
            <a:pPr marL="457200" lvl="0" indent="-457200">
              <a:lnSpc>
                <a:spcPct val="150000"/>
              </a:lnSpc>
              <a:buFont typeface="+mj-lt"/>
              <a:buAutoNum type="arabicPeriod"/>
            </a:pPr>
            <a:r>
              <a:rPr lang="zh-CN" altLang="en-US" sz="2200" dirty="0"/>
              <a:t>掌握</a:t>
            </a:r>
            <a:r>
              <a:rPr lang="en-US" altLang="zh-CN" sz="2200" dirty="0"/>
              <a:t>ID3</a:t>
            </a:r>
            <a:r>
              <a:rPr lang="zh-CN" altLang="en-US" sz="2200" dirty="0"/>
              <a:t>、</a:t>
            </a:r>
            <a:r>
              <a:rPr lang="en-US" altLang="zh-CN" sz="2200" dirty="0"/>
              <a:t>C4.5</a:t>
            </a:r>
            <a:r>
              <a:rPr lang="zh-CN" altLang="en-US" sz="2200" dirty="0"/>
              <a:t>决策树算法的原理和实现方法。</a:t>
            </a:r>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辅助函数</a:t>
            </a:r>
            <a:r>
              <a:rPr lang="en-US" altLang="zh-CN" sz="2000" dirty="0" err="1"/>
              <a:t>majorityCnt</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pic>
        <p:nvPicPr>
          <p:cNvPr id="7" name="图片 6">
            <a:extLst>
              <a:ext uri="{FF2B5EF4-FFF2-40B4-BE49-F238E27FC236}">
                <a16:creationId xmlns:a16="http://schemas.microsoft.com/office/drawing/2014/main" id="{1645015E-4439-43B6-BBC5-80D65AA88568}"/>
              </a:ext>
            </a:extLst>
          </p:cNvPr>
          <p:cNvPicPr>
            <a:picLocks noChangeAspect="1"/>
          </p:cNvPicPr>
          <p:nvPr/>
        </p:nvPicPr>
        <p:blipFill>
          <a:blip r:embed="rId3"/>
          <a:stretch>
            <a:fillRect/>
          </a:stretch>
        </p:blipFill>
        <p:spPr>
          <a:xfrm>
            <a:off x="180306" y="1366289"/>
            <a:ext cx="6162756" cy="3724672"/>
          </a:xfrm>
          <a:prstGeom prst="rect">
            <a:avLst/>
          </a:prstGeom>
        </p:spPr>
      </p:pic>
      <p:pic>
        <p:nvPicPr>
          <p:cNvPr id="5" name="图片 4">
            <a:extLst>
              <a:ext uri="{FF2B5EF4-FFF2-40B4-BE49-F238E27FC236}">
                <a16:creationId xmlns:a16="http://schemas.microsoft.com/office/drawing/2014/main" id="{31CBE048-2494-4CA4-AAB5-5B4D833DB952}"/>
              </a:ext>
            </a:extLst>
          </p:cNvPr>
          <p:cNvPicPr>
            <a:picLocks noChangeAspect="1"/>
          </p:cNvPicPr>
          <p:nvPr/>
        </p:nvPicPr>
        <p:blipFill>
          <a:blip r:embed="rId4"/>
          <a:stretch>
            <a:fillRect/>
          </a:stretch>
        </p:blipFill>
        <p:spPr>
          <a:xfrm>
            <a:off x="3801169" y="78000"/>
            <a:ext cx="5308129" cy="2134504"/>
          </a:xfrm>
          <a:prstGeom prst="rect">
            <a:avLst/>
          </a:prstGeom>
        </p:spPr>
      </p:pic>
    </p:spTree>
    <p:extLst>
      <p:ext uri="{BB962C8B-B14F-4D97-AF65-F5344CB8AC3E}">
        <p14:creationId xmlns:p14="http://schemas.microsoft.com/office/powerpoint/2010/main" val="2072441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最终生成决策树：</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3" name="矩形 2"/>
          <p:cNvSpPr/>
          <p:nvPr/>
        </p:nvSpPr>
        <p:spPr>
          <a:xfrm>
            <a:off x="400757" y="1466660"/>
            <a:ext cx="3207838" cy="2893100"/>
          </a:xfrm>
          <a:prstGeom prst="rect">
            <a:avLst/>
          </a:prstGeom>
        </p:spPr>
        <p:txBody>
          <a:bodyPr wrap="square">
            <a:spAutoFit/>
          </a:bodyPr>
          <a:lstStyle/>
          <a:p>
            <a:r>
              <a:rPr lang="zh-CN" altLang="en-US" sz="1400" dirty="0"/>
              <a:t>从右图可以看到：首先选取Age属性对样本集进行划分。对于Age属性值为0（即&lt;30）的，进一步根据</a:t>
            </a:r>
            <a:r>
              <a:rPr lang="en-US" altLang="zh-CN" sz="1400" dirty="0"/>
              <a:t>Job</a:t>
            </a:r>
            <a:r>
              <a:rPr lang="zh-CN" altLang="en-US" sz="1400" dirty="0"/>
              <a:t>属性进行划分，该属性取值为0的客户，最终分类为N；为1的客户，最终分类为Y。对于Age属性值为1的（即30-40），不用再检查其他属性，分类结果均为Y。对于Age属性值为2（即&gt;40）的，进一步根据</a:t>
            </a:r>
            <a:r>
              <a:rPr lang="en-US" altLang="zh-CN" sz="1400" dirty="0"/>
              <a:t>Credit</a:t>
            </a:r>
            <a:r>
              <a:rPr lang="zh-CN" altLang="en-US" sz="1400" dirty="0"/>
              <a:t>属性进行划分，该属性取值为0的客户，最终分类为Y；为1的客户，最终分类为N。</a:t>
            </a:r>
            <a:endParaRPr lang="en-US" altLang="zh-CN" sz="1400" dirty="0"/>
          </a:p>
          <a:p>
            <a:r>
              <a:rPr lang="en-US" altLang="zh-CN" sz="1400" dirty="0"/>
              <a:t>Income</a:t>
            </a:r>
            <a:r>
              <a:rPr lang="zh-CN" altLang="en-US" sz="1400" dirty="0"/>
              <a:t>属性在本例中没有参与决策树构造</a:t>
            </a:r>
          </a:p>
        </p:txBody>
      </p:sp>
      <p:pic>
        <p:nvPicPr>
          <p:cNvPr id="4" name="图片 3">
            <a:extLst>
              <a:ext uri="{FF2B5EF4-FFF2-40B4-BE49-F238E27FC236}">
                <a16:creationId xmlns:a16="http://schemas.microsoft.com/office/drawing/2014/main" id="{03F3DF36-C97D-4AD9-B3A0-605F9803DDF6}"/>
              </a:ext>
            </a:extLst>
          </p:cNvPr>
          <p:cNvPicPr>
            <a:picLocks noChangeAspect="1"/>
          </p:cNvPicPr>
          <p:nvPr/>
        </p:nvPicPr>
        <p:blipFill>
          <a:blip r:embed="rId3"/>
          <a:stretch>
            <a:fillRect/>
          </a:stretch>
        </p:blipFill>
        <p:spPr>
          <a:xfrm>
            <a:off x="3789433" y="556320"/>
            <a:ext cx="4992639" cy="3888432"/>
          </a:xfrm>
          <a:prstGeom prst="rect">
            <a:avLst/>
          </a:prstGeom>
        </p:spPr>
      </p:pic>
    </p:spTree>
    <p:extLst>
      <p:ext uri="{BB962C8B-B14F-4D97-AF65-F5344CB8AC3E}">
        <p14:creationId xmlns:p14="http://schemas.microsoft.com/office/powerpoint/2010/main" val="3071876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692497"/>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1600" dirty="0"/>
              <a:t>使用生成的决策树模型，对测试样本进行分类：</a:t>
            </a:r>
            <a:endParaRPr lang="en-US" altLang="zh-CN" sz="1600" dirty="0"/>
          </a:p>
          <a:p>
            <a:pPr marL="342900" lvl="0" indent="-342900">
              <a:spcBef>
                <a:spcPts val="600"/>
              </a:spcBef>
              <a:buSzPct val="75000"/>
              <a:buFont typeface="Wingdings" panose="05000000000000000000" pitchFamily="2" charset="2"/>
              <a:buChar char="l"/>
            </a:pPr>
            <a:endParaRPr lang="zh-CN" altLang="en-US" dirty="0"/>
          </a:p>
        </p:txBody>
      </p:sp>
      <p:sp>
        <p:nvSpPr>
          <p:cNvPr id="6" name="矩形 5"/>
          <p:cNvSpPr/>
          <p:nvPr/>
        </p:nvSpPr>
        <p:spPr>
          <a:xfrm>
            <a:off x="6250963" y="2449685"/>
            <a:ext cx="1988852" cy="2677656"/>
          </a:xfrm>
          <a:prstGeom prst="rect">
            <a:avLst/>
          </a:prstGeom>
          <a:solidFill>
            <a:schemeClr val="accent2"/>
          </a:solidFill>
        </p:spPr>
        <p:txBody>
          <a:bodyPr wrap="square">
            <a:spAutoFit/>
          </a:bodyPr>
          <a:lstStyle/>
          <a:p>
            <a:r>
              <a:rPr lang="zh-CN" altLang="en-US" sz="1400" dirty="0"/>
              <a:t>第</a:t>
            </a:r>
            <a:r>
              <a:rPr lang="en-US" altLang="zh-CN" sz="1400" dirty="0"/>
              <a:t>20</a:t>
            </a:r>
            <a:r>
              <a:rPr lang="zh-CN" altLang="en-US" sz="1400" dirty="0"/>
              <a:t>行构造了一个测试样本</a:t>
            </a:r>
            <a:r>
              <a:rPr lang="en-US" altLang="zh-CN" sz="1400" dirty="0"/>
              <a:t>[0, 2, 0, 1]</a:t>
            </a:r>
            <a:r>
              <a:rPr lang="zh-CN" altLang="en-US" sz="1400" dirty="0"/>
              <a:t>，其对应的客户信息是：</a:t>
            </a:r>
            <a:endParaRPr lang="en-US" altLang="zh-CN" sz="1400" dirty="0"/>
          </a:p>
          <a:p>
            <a:r>
              <a:rPr lang="en-US" altLang="zh-CN" sz="1400" dirty="0"/>
              <a:t>[“</a:t>
            </a:r>
            <a:r>
              <a:rPr lang="zh-CN" altLang="en-US" sz="1400" dirty="0"/>
              <a:t>年龄”：</a:t>
            </a:r>
            <a:r>
              <a:rPr lang="en-US" altLang="zh-CN" sz="1400" dirty="0"/>
              <a:t>&lt;30</a:t>
            </a:r>
            <a:r>
              <a:rPr lang="zh-CN" altLang="en-US" sz="1400" dirty="0"/>
              <a:t>；</a:t>
            </a:r>
            <a:endParaRPr lang="en-US" altLang="zh-CN" sz="1400" dirty="0"/>
          </a:p>
          <a:p>
            <a:r>
              <a:rPr lang="zh-CN" altLang="en-US" sz="1400" dirty="0"/>
              <a:t>“收入范围”：高；“工作性质”：不稳定； “信用评分”：好</a:t>
            </a:r>
            <a:r>
              <a:rPr lang="en-US" altLang="zh-CN" sz="1400" dirty="0"/>
              <a:t>]</a:t>
            </a:r>
            <a:r>
              <a:rPr lang="zh-CN" altLang="en-US" sz="1400" dirty="0"/>
              <a:t>，</a:t>
            </a:r>
            <a:endParaRPr lang="en-US" altLang="zh-CN" sz="1400" dirty="0"/>
          </a:p>
          <a:p>
            <a:endParaRPr lang="en-US" altLang="zh-CN" sz="1400" dirty="0"/>
          </a:p>
          <a:p>
            <a:r>
              <a:rPr lang="zh-CN" altLang="en-US" sz="1400" dirty="0"/>
              <a:t>最终分类结果是：</a:t>
            </a:r>
            <a:r>
              <a:rPr lang="en-US" altLang="zh-CN" sz="1400" dirty="0"/>
              <a:t>N</a:t>
            </a:r>
            <a:r>
              <a:rPr lang="zh-CN" altLang="en-US" sz="1400" dirty="0"/>
              <a:t>。意味着具备这个属性组合的客户将不会购买产品。</a:t>
            </a:r>
          </a:p>
        </p:txBody>
      </p:sp>
      <p:pic>
        <p:nvPicPr>
          <p:cNvPr id="4" name="图片 3">
            <a:extLst>
              <a:ext uri="{FF2B5EF4-FFF2-40B4-BE49-F238E27FC236}">
                <a16:creationId xmlns:a16="http://schemas.microsoft.com/office/drawing/2014/main" id="{DBFF0884-3877-47FF-A892-48D141DCFB0E}"/>
              </a:ext>
            </a:extLst>
          </p:cNvPr>
          <p:cNvPicPr>
            <a:picLocks noChangeAspect="1"/>
          </p:cNvPicPr>
          <p:nvPr/>
        </p:nvPicPr>
        <p:blipFill>
          <a:blip r:embed="rId3"/>
          <a:stretch>
            <a:fillRect/>
          </a:stretch>
        </p:blipFill>
        <p:spPr>
          <a:xfrm>
            <a:off x="396330" y="1146215"/>
            <a:ext cx="5551053" cy="3970491"/>
          </a:xfrm>
          <a:prstGeom prst="rect">
            <a:avLst/>
          </a:prstGeom>
        </p:spPr>
      </p:pic>
      <p:pic>
        <p:nvPicPr>
          <p:cNvPr id="7" name="图片 6">
            <a:extLst>
              <a:ext uri="{FF2B5EF4-FFF2-40B4-BE49-F238E27FC236}">
                <a16:creationId xmlns:a16="http://schemas.microsoft.com/office/drawing/2014/main" id="{F93A703E-32B9-454B-BA75-FEF5C1A714D5}"/>
              </a:ext>
            </a:extLst>
          </p:cNvPr>
          <p:cNvPicPr>
            <a:picLocks noChangeAspect="1"/>
          </p:cNvPicPr>
          <p:nvPr/>
        </p:nvPicPr>
        <p:blipFill>
          <a:blip r:embed="rId4"/>
          <a:stretch>
            <a:fillRect/>
          </a:stretch>
        </p:blipFill>
        <p:spPr>
          <a:xfrm>
            <a:off x="4904318" y="107082"/>
            <a:ext cx="4247976" cy="2249437"/>
          </a:xfrm>
          <a:prstGeom prst="rect">
            <a:avLst/>
          </a:prstGeom>
        </p:spPr>
      </p:pic>
    </p:spTree>
    <p:extLst>
      <p:ext uri="{BB962C8B-B14F-4D97-AF65-F5344CB8AC3E}">
        <p14:creationId xmlns:p14="http://schemas.microsoft.com/office/powerpoint/2010/main" val="1423574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案例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01566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9-2】</a:t>
            </a:r>
            <a:r>
              <a:rPr lang="zh-CN" altLang="en-US" sz="2000" dirty="0"/>
              <a:t>某银行打算对客户进行某项理财产品促销。类似产品的促销记录表明：促销成功与否和客户的工龄、职位、教育程度和婚姻状况有关。记录如表 </a:t>
            </a:r>
            <a:r>
              <a:rPr lang="en-US" altLang="zh-CN" sz="2000" dirty="0"/>
              <a:t>9-3</a:t>
            </a:r>
            <a:r>
              <a:rPr lang="zh-CN" altLang="en-US" sz="2000" dirty="0"/>
              <a:t>所示。</a:t>
            </a:r>
          </a:p>
        </p:txBody>
      </p:sp>
      <p:graphicFrame>
        <p:nvGraphicFramePr>
          <p:cNvPr id="2" name="表格 1"/>
          <p:cNvGraphicFramePr>
            <a:graphicFrameLocks noGrp="1"/>
          </p:cNvGraphicFramePr>
          <p:nvPr>
            <p:extLst>
              <p:ext uri="{D42A27DB-BD31-4B8C-83A1-F6EECF244321}">
                <p14:modId xmlns:p14="http://schemas.microsoft.com/office/powerpoint/2010/main" val="3615749684"/>
              </p:ext>
            </p:extLst>
          </p:nvPr>
        </p:nvGraphicFramePr>
        <p:xfrm>
          <a:off x="1847418" y="1813877"/>
          <a:ext cx="5306736" cy="3322901"/>
        </p:xfrm>
        <a:graphic>
          <a:graphicData uri="http://schemas.openxmlformats.org/drawingml/2006/table">
            <a:tbl>
              <a:tblPr firstRow="1" firstCol="1" bandRow="1">
                <a:tableStyleId>{5C22544A-7EE6-4342-B048-85BDC9FD1C3A}</a:tableStyleId>
              </a:tblPr>
              <a:tblGrid>
                <a:gridCol w="748163">
                  <a:extLst>
                    <a:ext uri="{9D8B030D-6E8A-4147-A177-3AD203B41FA5}">
                      <a16:colId xmlns:a16="http://schemas.microsoft.com/office/drawing/2014/main" val="1473089076"/>
                    </a:ext>
                  </a:extLst>
                </a:gridCol>
                <a:gridCol w="521973">
                  <a:extLst>
                    <a:ext uri="{9D8B030D-6E8A-4147-A177-3AD203B41FA5}">
                      <a16:colId xmlns:a16="http://schemas.microsoft.com/office/drawing/2014/main" val="238181839"/>
                    </a:ext>
                  </a:extLst>
                </a:gridCol>
                <a:gridCol w="1009150">
                  <a:extLst>
                    <a:ext uri="{9D8B030D-6E8A-4147-A177-3AD203B41FA5}">
                      <a16:colId xmlns:a16="http://schemas.microsoft.com/office/drawing/2014/main" val="735668275"/>
                    </a:ext>
                  </a:extLst>
                </a:gridCol>
                <a:gridCol w="1009150">
                  <a:extLst>
                    <a:ext uri="{9D8B030D-6E8A-4147-A177-3AD203B41FA5}">
                      <a16:colId xmlns:a16="http://schemas.microsoft.com/office/drawing/2014/main" val="1331120632"/>
                    </a:ext>
                  </a:extLst>
                </a:gridCol>
                <a:gridCol w="1009150">
                  <a:extLst>
                    <a:ext uri="{9D8B030D-6E8A-4147-A177-3AD203B41FA5}">
                      <a16:colId xmlns:a16="http://schemas.microsoft.com/office/drawing/2014/main" val="3810288551"/>
                    </a:ext>
                  </a:extLst>
                </a:gridCol>
                <a:gridCol w="1009150">
                  <a:extLst>
                    <a:ext uri="{9D8B030D-6E8A-4147-A177-3AD203B41FA5}">
                      <a16:colId xmlns:a16="http://schemas.microsoft.com/office/drawing/2014/main" val="96225922"/>
                    </a:ext>
                  </a:extLst>
                </a:gridCol>
              </a:tblGrid>
              <a:tr h="283817">
                <a:tc>
                  <a:txBody>
                    <a:bodyPr/>
                    <a:lstStyle/>
                    <a:p>
                      <a:pPr indent="127000" algn="ctr" latinLnBrk="0">
                        <a:lnSpc>
                          <a:spcPct val="150000"/>
                        </a:lnSpc>
                        <a:spcAft>
                          <a:spcPts val="0"/>
                        </a:spcAft>
                      </a:pPr>
                      <a:r>
                        <a:rPr lang="en-US" sz="1000" kern="0">
                          <a:effectLst/>
                        </a:rPr>
                        <a:t>ID</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工龄</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工作性质</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教育程度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婚姻状况</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销售结果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2840058006"/>
                  </a:ext>
                </a:extLst>
              </a:tr>
              <a:tr h="283817">
                <a:tc>
                  <a:txBody>
                    <a:bodyPr/>
                    <a:lstStyle/>
                    <a:p>
                      <a:pPr indent="127000" algn="ctr" latinLnBrk="0">
                        <a:lnSpc>
                          <a:spcPct val="150000"/>
                        </a:lnSpc>
                        <a:spcAft>
                          <a:spcPts val="0"/>
                        </a:spcAft>
                      </a:pPr>
                      <a:r>
                        <a:rPr lang="en-US" sz="1000" kern="100">
                          <a:effectLst/>
                        </a:rPr>
                        <a:t>10001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4198772046"/>
                  </a:ext>
                </a:extLst>
              </a:tr>
              <a:tr h="283817">
                <a:tc>
                  <a:txBody>
                    <a:bodyPr/>
                    <a:lstStyle/>
                    <a:p>
                      <a:pPr indent="127000" algn="ctr" latinLnBrk="0">
                        <a:lnSpc>
                          <a:spcPct val="150000"/>
                        </a:lnSpc>
                        <a:spcAft>
                          <a:spcPts val="0"/>
                        </a:spcAft>
                      </a:pPr>
                      <a:r>
                        <a:rPr lang="en-US" sz="1000" kern="100">
                          <a:effectLst/>
                        </a:rPr>
                        <a:t>10002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2577932746"/>
                  </a:ext>
                </a:extLst>
              </a:tr>
              <a:tr h="283817">
                <a:tc>
                  <a:txBody>
                    <a:bodyPr/>
                    <a:lstStyle/>
                    <a:p>
                      <a:pPr indent="127000" algn="ctr" latinLnBrk="0">
                        <a:lnSpc>
                          <a:spcPct val="150000"/>
                        </a:lnSpc>
                        <a:spcAft>
                          <a:spcPts val="0"/>
                        </a:spcAft>
                      </a:pPr>
                      <a:r>
                        <a:rPr lang="en-US" sz="1000" kern="100">
                          <a:effectLst/>
                        </a:rPr>
                        <a:t>10003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1226439359"/>
                  </a:ext>
                </a:extLst>
              </a:tr>
              <a:tr h="283817">
                <a:tc>
                  <a:txBody>
                    <a:bodyPr/>
                    <a:lstStyle/>
                    <a:p>
                      <a:pPr indent="127000" algn="ctr" latinLnBrk="0">
                        <a:lnSpc>
                          <a:spcPct val="150000"/>
                        </a:lnSpc>
                        <a:spcAft>
                          <a:spcPts val="0"/>
                        </a:spcAft>
                      </a:pPr>
                      <a:r>
                        <a:rPr lang="en-US" sz="1000" kern="100">
                          <a:effectLst/>
                        </a:rPr>
                        <a:t>10004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882680678"/>
                  </a:ext>
                </a:extLst>
              </a:tr>
              <a:tr h="283817">
                <a:tc>
                  <a:txBody>
                    <a:bodyPr/>
                    <a:lstStyle/>
                    <a:p>
                      <a:pPr indent="127000" algn="ctr" latinLnBrk="0">
                        <a:lnSpc>
                          <a:spcPct val="150000"/>
                        </a:lnSpc>
                        <a:spcAft>
                          <a:spcPts val="0"/>
                        </a:spcAft>
                      </a:pPr>
                      <a:r>
                        <a:rPr lang="en-US" sz="1000" kern="100">
                          <a:effectLst/>
                        </a:rPr>
                        <a:t>10005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2950733561"/>
                  </a:ext>
                </a:extLst>
              </a:tr>
              <a:tr h="283817">
                <a:tc>
                  <a:txBody>
                    <a:bodyPr/>
                    <a:lstStyle/>
                    <a:p>
                      <a:pPr indent="127000" algn="ctr" latinLnBrk="0">
                        <a:lnSpc>
                          <a:spcPct val="150000"/>
                        </a:lnSpc>
                        <a:spcAft>
                          <a:spcPts val="0"/>
                        </a:spcAft>
                      </a:pPr>
                      <a:r>
                        <a:rPr lang="en-US" sz="1000" kern="100">
                          <a:effectLst/>
                        </a:rPr>
                        <a:t>10006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288129940"/>
                  </a:ext>
                </a:extLst>
              </a:tr>
              <a:tr h="283817">
                <a:tc>
                  <a:txBody>
                    <a:bodyPr/>
                    <a:lstStyle/>
                    <a:p>
                      <a:pPr indent="127000" algn="ctr" latinLnBrk="0">
                        <a:lnSpc>
                          <a:spcPct val="150000"/>
                        </a:lnSpc>
                        <a:spcAft>
                          <a:spcPts val="0"/>
                        </a:spcAft>
                      </a:pPr>
                      <a:r>
                        <a:rPr lang="en-US" sz="1000" kern="100">
                          <a:effectLst/>
                        </a:rPr>
                        <a:t>10007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780309246"/>
                  </a:ext>
                </a:extLst>
              </a:tr>
              <a:tr h="283817">
                <a:tc>
                  <a:txBody>
                    <a:bodyPr/>
                    <a:lstStyle/>
                    <a:p>
                      <a:pPr indent="127000" algn="ctr" latinLnBrk="0">
                        <a:lnSpc>
                          <a:spcPct val="150000"/>
                        </a:lnSpc>
                        <a:spcAft>
                          <a:spcPts val="0"/>
                        </a:spcAft>
                      </a:pPr>
                      <a:r>
                        <a:rPr lang="en-US" sz="1000" kern="100">
                          <a:effectLst/>
                        </a:rPr>
                        <a:t>10008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2171969092"/>
                  </a:ext>
                </a:extLst>
              </a:tr>
              <a:tr h="283817">
                <a:tc>
                  <a:txBody>
                    <a:bodyPr/>
                    <a:lstStyle/>
                    <a:p>
                      <a:pPr indent="127000" algn="ctr" latinLnBrk="0">
                        <a:lnSpc>
                          <a:spcPct val="150000"/>
                        </a:lnSpc>
                        <a:spcAft>
                          <a:spcPts val="0"/>
                        </a:spcAft>
                      </a:pPr>
                      <a:r>
                        <a:rPr lang="en-US" sz="1000" kern="100">
                          <a:effectLst/>
                        </a:rPr>
                        <a:t>10009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2767979447"/>
                  </a:ext>
                </a:extLst>
              </a:tr>
              <a:tr h="141909">
                <a:tc gridSpan="6">
                  <a:txBody>
                    <a:bodyPr/>
                    <a:lstStyle/>
                    <a:p>
                      <a:pPr indent="127000" algn="ctr" latinLnBrk="0">
                        <a:lnSpc>
                          <a:spcPct val="150000"/>
                        </a:lnSpc>
                        <a:spcAft>
                          <a:spcPts val="0"/>
                        </a:spcAft>
                      </a:pPr>
                      <a:r>
                        <a:rPr lang="en-US" sz="1000" kern="100">
                          <a:effectLst/>
                        </a:rPr>
                        <a:t>……</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70286012"/>
                  </a:ext>
                </a:extLst>
              </a:tr>
              <a:tr h="283817">
                <a:tc>
                  <a:txBody>
                    <a:bodyPr/>
                    <a:lstStyle/>
                    <a:p>
                      <a:pPr indent="127000" algn="ctr" latinLnBrk="0">
                        <a:lnSpc>
                          <a:spcPct val="150000"/>
                        </a:lnSpc>
                        <a:spcAft>
                          <a:spcPts val="0"/>
                        </a:spcAft>
                      </a:pPr>
                      <a:r>
                        <a:rPr lang="en-US" sz="1000" kern="100">
                          <a:effectLst/>
                        </a:rPr>
                        <a:t>10132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dirty="0">
                          <a:effectLst/>
                        </a:rPr>
                        <a:t>N</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extLst>
                  <a:ext uri="{0D108BD9-81ED-4DB2-BD59-A6C34878D82A}">
                    <a16:rowId xmlns:a16="http://schemas.microsoft.com/office/drawing/2014/main" val="3801920295"/>
                  </a:ext>
                </a:extLst>
              </a:tr>
            </a:tbl>
          </a:graphicData>
        </a:graphic>
      </p:graphicFrame>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3708708"/>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其中</a:t>
            </a:r>
            <a:r>
              <a:rPr lang="en-US" altLang="zh-CN" sz="2000" dirty="0"/>
              <a:t>ID</a:t>
            </a:r>
            <a:r>
              <a:rPr lang="zh-CN" altLang="en-US" sz="2000" dirty="0"/>
              <a:t>列为客户识别号，其他列的取值规则如下：</a:t>
            </a:r>
          </a:p>
          <a:p>
            <a:pPr>
              <a:spcBef>
                <a:spcPts val="600"/>
              </a:spcBef>
              <a:buSzPct val="75000"/>
            </a:pPr>
            <a:r>
              <a:rPr lang="zh-CN" altLang="en-US" sz="2000" dirty="0"/>
              <a:t>工龄：</a:t>
            </a:r>
            <a:r>
              <a:rPr lang="en-US" altLang="zh-CN" sz="2000" dirty="0"/>
              <a:t>&lt;3</a:t>
            </a:r>
            <a:r>
              <a:rPr lang="zh-CN" altLang="en-US" sz="2000" dirty="0"/>
              <a:t>年：</a:t>
            </a:r>
            <a:r>
              <a:rPr lang="en-US" altLang="zh-CN" sz="2000" dirty="0"/>
              <a:t>1</a:t>
            </a:r>
            <a:r>
              <a:rPr lang="zh-CN" altLang="en-US" sz="2000" dirty="0"/>
              <a:t>；</a:t>
            </a:r>
            <a:r>
              <a:rPr lang="en-US" altLang="zh-CN" sz="2000" dirty="0"/>
              <a:t>3-5</a:t>
            </a:r>
            <a:r>
              <a:rPr lang="zh-CN" altLang="en-US" sz="2000" dirty="0"/>
              <a:t>年：</a:t>
            </a:r>
            <a:r>
              <a:rPr lang="en-US" altLang="zh-CN" sz="2000" dirty="0"/>
              <a:t>1</a:t>
            </a:r>
            <a:r>
              <a:rPr lang="zh-CN" altLang="en-US" sz="2000" dirty="0"/>
              <a:t>；</a:t>
            </a:r>
            <a:r>
              <a:rPr lang="en-US" altLang="zh-CN" sz="2000" dirty="0"/>
              <a:t>5-10</a:t>
            </a:r>
            <a:r>
              <a:rPr lang="zh-CN" altLang="en-US" sz="2000" dirty="0"/>
              <a:t>年：</a:t>
            </a:r>
            <a:r>
              <a:rPr lang="en-US" altLang="zh-CN" sz="2000" dirty="0"/>
              <a:t>2</a:t>
            </a:r>
            <a:r>
              <a:rPr lang="zh-CN" altLang="en-US" sz="2000" dirty="0"/>
              <a:t>；</a:t>
            </a:r>
            <a:r>
              <a:rPr lang="en-US" altLang="zh-CN" sz="2000" dirty="0"/>
              <a:t>&gt;10</a:t>
            </a:r>
            <a:r>
              <a:rPr lang="zh-CN" altLang="en-US" sz="2000" dirty="0"/>
              <a:t>年：</a:t>
            </a:r>
            <a:r>
              <a:rPr lang="en-US" altLang="zh-CN" sz="2000" dirty="0"/>
              <a:t>3</a:t>
            </a:r>
            <a:r>
              <a:rPr lang="zh-CN" altLang="en-US" sz="2000" dirty="0"/>
              <a:t>。</a:t>
            </a:r>
          </a:p>
          <a:p>
            <a:pPr>
              <a:spcBef>
                <a:spcPts val="600"/>
              </a:spcBef>
              <a:buSzPct val="75000"/>
            </a:pPr>
            <a:r>
              <a:rPr lang="zh-CN" altLang="en-US" sz="2000" dirty="0"/>
              <a:t>工作性质：机关事业单位：</a:t>
            </a:r>
            <a:r>
              <a:rPr lang="en-US" altLang="zh-CN" sz="2000" dirty="0"/>
              <a:t>1</a:t>
            </a:r>
            <a:r>
              <a:rPr lang="zh-CN" altLang="en-US" sz="2000" dirty="0"/>
              <a:t>；国企：</a:t>
            </a:r>
            <a:r>
              <a:rPr lang="en-US" altLang="zh-CN" sz="2000" dirty="0"/>
              <a:t>2</a:t>
            </a:r>
            <a:r>
              <a:rPr lang="zh-CN" altLang="en-US" sz="2000" dirty="0"/>
              <a:t>；私营企业：</a:t>
            </a:r>
            <a:r>
              <a:rPr lang="en-US" altLang="zh-CN" sz="2000" dirty="0"/>
              <a:t>3</a:t>
            </a:r>
            <a:r>
              <a:rPr lang="zh-CN" altLang="en-US" sz="2000" dirty="0"/>
              <a:t>。</a:t>
            </a:r>
          </a:p>
          <a:p>
            <a:pPr>
              <a:spcBef>
                <a:spcPts val="600"/>
              </a:spcBef>
              <a:buSzPct val="75000"/>
            </a:pPr>
            <a:r>
              <a:rPr lang="zh-CN" altLang="en-US" sz="2000" dirty="0"/>
              <a:t>教育程度：高中及以下：</a:t>
            </a:r>
            <a:r>
              <a:rPr lang="en-US" altLang="zh-CN" sz="2000" dirty="0"/>
              <a:t>1</a:t>
            </a:r>
            <a:r>
              <a:rPr lang="zh-CN" altLang="en-US" sz="2000" dirty="0"/>
              <a:t>；大专：</a:t>
            </a:r>
            <a:r>
              <a:rPr lang="en-US" altLang="zh-CN" sz="2000" dirty="0"/>
              <a:t>2</a:t>
            </a:r>
            <a:r>
              <a:rPr lang="zh-CN" altLang="en-US" sz="2000" dirty="0"/>
              <a:t>；本科：</a:t>
            </a:r>
            <a:r>
              <a:rPr lang="en-US" altLang="zh-CN" sz="2000" dirty="0"/>
              <a:t>3</a:t>
            </a:r>
            <a:r>
              <a:rPr lang="zh-CN" altLang="en-US" sz="2000" dirty="0"/>
              <a:t>；研究生：</a:t>
            </a:r>
            <a:r>
              <a:rPr lang="en-US" altLang="zh-CN" sz="2000" dirty="0"/>
              <a:t>4</a:t>
            </a:r>
            <a:r>
              <a:rPr lang="zh-CN" altLang="en-US" sz="2000" dirty="0"/>
              <a:t>。</a:t>
            </a:r>
          </a:p>
          <a:p>
            <a:pPr>
              <a:spcBef>
                <a:spcPts val="600"/>
              </a:spcBef>
              <a:buSzPct val="75000"/>
            </a:pPr>
            <a:r>
              <a:rPr lang="zh-CN" altLang="en-US" sz="2000" dirty="0"/>
              <a:t>婚姻状况：未婚：</a:t>
            </a:r>
            <a:r>
              <a:rPr lang="en-US" altLang="zh-CN" sz="2000" dirty="0"/>
              <a:t>1</a:t>
            </a:r>
            <a:r>
              <a:rPr lang="zh-CN" altLang="en-US" sz="2000" dirty="0"/>
              <a:t>；已婚：</a:t>
            </a:r>
            <a:r>
              <a:rPr lang="en-US" altLang="zh-CN" sz="2000" dirty="0"/>
              <a:t>2</a:t>
            </a:r>
            <a:r>
              <a:rPr lang="zh-CN" altLang="en-US" sz="2000" dirty="0"/>
              <a:t>。</a:t>
            </a:r>
          </a:p>
          <a:p>
            <a:pPr>
              <a:spcBef>
                <a:spcPts val="600"/>
              </a:spcBef>
              <a:buSzPct val="75000"/>
            </a:pPr>
            <a:r>
              <a:rPr lang="zh-CN" altLang="en-US" sz="2000" dirty="0"/>
              <a:t>销售结果：该客户未购买产品：</a:t>
            </a:r>
            <a:r>
              <a:rPr lang="en-US" altLang="zh-CN" sz="2000" dirty="0"/>
              <a:t>N</a:t>
            </a:r>
            <a:r>
              <a:rPr lang="zh-CN" altLang="en-US" sz="2000" dirty="0"/>
              <a:t>；购买产品：</a:t>
            </a:r>
            <a:r>
              <a:rPr lang="en-US" altLang="zh-CN" sz="2000" dirty="0"/>
              <a:t>Y</a:t>
            </a:r>
            <a:r>
              <a:rPr lang="zh-CN" altLang="en-US" sz="2000" dirty="0"/>
              <a:t>。</a:t>
            </a:r>
          </a:p>
          <a:p>
            <a:pPr marL="342900" indent="-342900">
              <a:spcBef>
                <a:spcPts val="600"/>
              </a:spcBef>
              <a:buSzPct val="75000"/>
              <a:buFont typeface="Wingdings" panose="05000000000000000000" pitchFamily="2" charset="2"/>
              <a:buChar char="l"/>
            </a:pPr>
            <a:r>
              <a:rPr lang="zh-CN" altLang="en-US" sz="2000" dirty="0"/>
              <a:t>要求通过以上数据构造客户购买产品的决策树，用于针对性地对其他属性客户进行产品促销。</a:t>
            </a:r>
          </a:p>
          <a:p>
            <a:pPr marL="342900" indent="-342900">
              <a:spcBef>
                <a:spcPts val="600"/>
              </a:spcBef>
              <a:buSzPct val="75000"/>
              <a:buFont typeface="Wingdings" panose="05000000000000000000" pitchFamily="2" charset="2"/>
              <a:buChar char="l"/>
            </a:pPr>
            <a:r>
              <a:rPr lang="zh-CN" altLang="en-US" sz="2000" dirty="0"/>
              <a:t>在上一节代码的基础上，本例需要对数据文件进行预处理，使之能够满足</a:t>
            </a:r>
            <a:r>
              <a:rPr lang="en-US" altLang="zh-CN" sz="2000" dirty="0" err="1"/>
              <a:t>createTree</a:t>
            </a:r>
            <a:r>
              <a:rPr lang="zh-CN" altLang="en-US" sz="2000" dirty="0"/>
              <a:t>函数和</a:t>
            </a:r>
            <a:r>
              <a:rPr lang="en-US" altLang="zh-CN" sz="2000" dirty="0"/>
              <a:t>classify</a:t>
            </a:r>
            <a:r>
              <a:rPr lang="zh-CN" altLang="en-US" sz="2000" dirty="0"/>
              <a:t>函数的输入参数要求。</a:t>
            </a:r>
          </a:p>
        </p:txBody>
      </p:sp>
    </p:spTree>
    <p:extLst>
      <p:ext uri="{BB962C8B-B14F-4D97-AF65-F5344CB8AC3E}">
        <p14:creationId xmlns:p14="http://schemas.microsoft.com/office/powerpoint/2010/main" val="257702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Python</a:t>
            </a:r>
            <a:r>
              <a:rPr lang="zh-CN" altLang="en-US" sz="2000" dirty="0"/>
              <a:t>程序：</a:t>
            </a:r>
            <a:endParaRPr lang="en-US" altLang="zh-CN"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423826851"/>
              </p:ext>
            </p:extLst>
          </p:nvPr>
        </p:nvGraphicFramePr>
        <p:xfrm>
          <a:off x="283066" y="1244462"/>
          <a:ext cx="4649767" cy="3761368"/>
        </p:xfrm>
        <a:graphic>
          <a:graphicData uri="http://schemas.openxmlformats.org/presentationml/2006/ole">
            <mc:AlternateContent xmlns:mc="http://schemas.openxmlformats.org/markup-compatibility/2006">
              <mc:Choice xmlns:v="urn:schemas-microsoft-com:vml" Requires="v">
                <p:oleObj r:id="rId3" imgW="8202960" imgH="6615720" progId="">
                  <p:embed/>
                </p:oleObj>
              </mc:Choice>
              <mc:Fallback>
                <p:oleObj r:id="rId3" imgW="8202960" imgH="6615720" progId="">
                  <p:embed/>
                  <p:pic>
                    <p:nvPicPr>
                      <p:cNvPr id="2" name="对象 1"/>
                      <p:cNvPicPr/>
                      <p:nvPr/>
                    </p:nvPicPr>
                    <p:blipFill>
                      <a:blip r:embed="rId4"/>
                      <a:stretch>
                        <a:fillRect/>
                      </a:stretch>
                    </p:blipFill>
                    <p:spPr>
                      <a:xfrm>
                        <a:off x="283066" y="1244462"/>
                        <a:ext cx="4649767" cy="376136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73730982"/>
              </p:ext>
            </p:extLst>
          </p:nvPr>
        </p:nvGraphicFramePr>
        <p:xfrm>
          <a:off x="5004842" y="1244462"/>
          <a:ext cx="3905453" cy="3761368"/>
        </p:xfrm>
        <a:graphic>
          <a:graphicData uri="http://schemas.openxmlformats.org/presentationml/2006/ole">
            <mc:AlternateContent xmlns:mc="http://schemas.openxmlformats.org/markup-compatibility/2006">
              <mc:Choice xmlns:v="urn:schemas-microsoft-com:vml" Requires="v">
                <p:oleObj r:id="rId5" imgW="6514200" imgH="6260040" progId="">
                  <p:embed/>
                </p:oleObj>
              </mc:Choice>
              <mc:Fallback>
                <p:oleObj r:id="rId5" imgW="6514200" imgH="6260040" progId="">
                  <p:embed/>
                  <p:pic>
                    <p:nvPicPr>
                      <p:cNvPr id="3" name="对象 2"/>
                      <p:cNvPicPr/>
                      <p:nvPr/>
                    </p:nvPicPr>
                    <p:blipFill>
                      <a:blip r:embed="rId6"/>
                      <a:stretch>
                        <a:fillRect/>
                      </a:stretch>
                    </p:blipFill>
                    <p:spPr>
                      <a:xfrm>
                        <a:off x="5004842" y="1244462"/>
                        <a:ext cx="3905453" cy="3761368"/>
                      </a:xfrm>
                      <a:prstGeom prst="rect">
                        <a:avLst/>
                      </a:prstGeom>
                    </p:spPr>
                  </p:pic>
                </p:oleObj>
              </mc:Fallback>
            </mc:AlternateContent>
          </a:graphicData>
        </a:graphic>
      </p:graphicFrame>
    </p:spTree>
    <p:extLst>
      <p:ext uri="{BB962C8B-B14F-4D97-AF65-F5344CB8AC3E}">
        <p14:creationId xmlns:p14="http://schemas.microsoft.com/office/powerpoint/2010/main" val="3233028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输出结果：</a:t>
            </a:r>
            <a:endParaRPr lang="en-US" altLang="zh-CN"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3068285871"/>
              </p:ext>
            </p:extLst>
          </p:nvPr>
        </p:nvGraphicFramePr>
        <p:xfrm>
          <a:off x="332679" y="1348408"/>
          <a:ext cx="7046105" cy="3387075"/>
        </p:xfrm>
        <a:graphic>
          <a:graphicData uri="http://schemas.openxmlformats.org/presentationml/2006/ole">
            <mc:AlternateContent xmlns:mc="http://schemas.openxmlformats.org/markup-compatibility/2006">
              <mc:Choice xmlns:v="urn:schemas-microsoft-com:vml" Requires="v">
                <p:oleObj r:id="rId3" imgW="10806120" imgH="5180760" progId="">
                  <p:embed/>
                </p:oleObj>
              </mc:Choice>
              <mc:Fallback>
                <p:oleObj r:id="rId3" imgW="10806120" imgH="5180760" progId="">
                  <p:embed/>
                  <p:pic>
                    <p:nvPicPr>
                      <p:cNvPr id="2" name="对象 1"/>
                      <p:cNvPicPr/>
                      <p:nvPr/>
                    </p:nvPicPr>
                    <p:blipFill>
                      <a:blip r:embed="rId4"/>
                      <a:stretch>
                        <a:fillRect/>
                      </a:stretch>
                    </p:blipFill>
                    <p:spPr>
                      <a:xfrm>
                        <a:off x="332679" y="1348408"/>
                        <a:ext cx="7046105" cy="3387075"/>
                      </a:xfrm>
                      <a:prstGeom prst="rect">
                        <a:avLst/>
                      </a:prstGeom>
                    </p:spPr>
                  </p:pic>
                </p:oleObj>
              </mc:Fallback>
            </mc:AlternateContent>
          </a:graphicData>
        </a:graphic>
      </p:graphicFrame>
    </p:spTree>
    <p:extLst>
      <p:ext uri="{BB962C8B-B14F-4D97-AF65-F5344CB8AC3E}">
        <p14:creationId xmlns:p14="http://schemas.microsoft.com/office/powerpoint/2010/main" val="1606798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产品促销决策树：</a:t>
            </a:r>
            <a:endParaRPr lang="en-US" altLang="zh-CN" sz="2000" dirty="0"/>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1168824" y="1420416"/>
            <a:ext cx="5514479" cy="3336895"/>
          </a:xfrm>
          <a:prstGeom prst="rect">
            <a:avLst/>
          </a:prstGeom>
        </p:spPr>
      </p:pic>
    </p:spTree>
    <p:extLst>
      <p:ext uri="{BB962C8B-B14F-4D97-AF65-F5344CB8AC3E}">
        <p14:creationId xmlns:p14="http://schemas.microsoft.com/office/powerpoint/2010/main" val="495069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40038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接下来使用这个决策树，对某一个特定属性的用户是否会购买产品进行预测。</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给定客户的资料为：</a:t>
            </a:r>
            <a:r>
              <a:rPr lang="en-US" altLang="zh-CN" sz="2000" dirty="0"/>
              <a:t>[</a:t>
            </a:r>
            <a:r>
              <a:rPr lang="zh-CN" altLang="en-US" sz="2000" dirty="0"/>
              <a:t>工龄</a:t>
            </a:r>
            <a:r>
              <a:rPr lang="en-US" altLang="zh-CN" sz="2000" dirty="0"/>
              <a:t>6</a:t>
            </a:r>
            <a:r>
              <a:rPr lang="zh-CN" altLang="en-US" sz="2000" dirty="0"/>
              <a:t>年，国企，本科，已婚</a:t>
            </a:r>
            <a:r>
              <a:rPr lang="en-US" altLang="zh-CN" sz="2000" dirty="0"/>
              <a:t>]</a:t>
            </a:r>
            <a:r>
              <a:rPr lang="zh-CN" altLang="en-US" sz="2000" dirty="0"/>
              <a:t>，按照数值化规则，其对应的属性向量为</a:t>
            </a:r>
            <a:r>
              <a:rPr lang="en-US" altLang="zh-CN" sz="2000" dirty="0"/>
              <a:t>[2,2,3,2]</a:t>
            </a:r>
            <a:r>
              <a:rPr lang="zh-CN" altLang="en-US" sz="2000" dirty="0"/>
              <a:t>。</a:t>
            </a:r>
          </a:p>
        </p:txBody>
      </p:sp>
      <p:graphicFrame>
        <p:nvGraphicFramePr>
          <p:cNvPr id="2" name="对象 1"/>
          <p:cNvGraphicFramePr>
            <a:graphicFrameLocks noChangeAspect="1"/>
          </p:cNvGraphicFramePr>
          <p:nvPr>
            <p:extLst>
              <p:ext uri="{D42A27DB-BD31-4B8C-83A1-F6EECF244321}">
                <p14:modId xmlns:p14="http://schemas.microsoft.com/office/powerpoint/2010/main" val="3096823639"/>
              </p:ext>
            </p:extLst>
          </p:nvPr>
        </p:nvGraphicFramePr>
        <p:xfrm>
          <a:off x="340320" y="2601880"/>
          <a:ext cx="6480720" cy="1529779"/>
        </p:xfrm>
        <a:graphic>
          <a:graphicData uri="http://schemas.openxmlformats.org/presentationml/2006/ole">
            <mc:AlternateContent xmlns:mc="http://schemas.openxmlformats.org/markup-compatibility/2006">
              <mc:Choice xmlns:v="urn:schemas-microsoft-com:vml" Requires="v">
                <p:oleObj r:id="rId3" imgW="8393400" imgH="1980720" progId="">
                  <p:embed/>
                </p:oleObj>
              </mc:Choice>
              <mc:Fallback>
                <p:oleObj r:id="rId3" imgW="8393400" imgH="1980720" progId="">
                  <p:embed/>
                  <p:pic>
                    <p:nvPicPr>
                      <p:cNvPr id="2" name="对象 1"/>
                      <p:cNvPicPr/>
                      <p:nvPr/>
                    </p:nvPicPr>
                    <p:blipFill>
                      <a:blip r:embed="rId4"/>
                      <a:stretch>
                        <a:fillRect/>
                      </a:stretch>
                    </p:blipFill>
                    <p:spPr>
                      <a:xfrm>
                        <a:off x="340320" y="2601880"/>
                        <a:ext cx="6480720" cy="1529779"/>
                      </a:xfrm>
                      <a:prstGeom prst="rect">
                        <a:avLst/>
                      </a:prstGeom>
                    </p:spPr>
                  </p:pic>
                </p:oleObj>
              </mc:Fallback>
            </mc:AlternateContent>
          </a:graphicData>
        </a:graphic>
      </p:graphicFrame>
    </p:spTree>
    <p:extLst>
      <p:ext uri="{BB962C8B-B14F-4D97-AF65-F5344CB8AC3E}">
        <p14:creationId xmlns:p14="http://schemas.microsoft.com/office/powerpoint/2010/main" val="292077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6628954"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391476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1096559" y="1963356"/>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93992" y="2242023"/>
            <a:ext cx="1848485" cy="1406070"/>
            <a:chOff x="707833" y="2241286"/>
            <a:chExt cx="1848164" cy="1405827"/>
          </a:xfrm>
        </p:grpSpPr>
        <p:sp>
          <p:nvSpPr>
            <p:cNvPr id="45" name="TextBox 34"/>
            <p:cNvSpPr txBox="1"/>
            <p:nvPr/>
          </p:nvSpPr>
          <p:spPr>
            <a:xfrm>
              <a:off x="1068112" y="224128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707833" y="3339826"/>
              <a:ext cx="1848164" cy="307287"/>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决策树算法原理</a:t>
              </a:r>
            </a:p>
          </p:txBody>
        </p:sp>
      </p:grpSp>
      <p:grpSp>
        <p:nvGrpSpPr>
          <p:cNvPr id="3" name="组合 2"/>
          <p:cNvGrpSpPr/>
          <p:nvPr/>
        </p:nvGrpSpPr>
        <p:grpSpPr>
          <a:xfrm>
            <a:off x="3527351" y="2257016"/>
            <a:ext cx="1905971" cy="1421411"/>
            <a:chOff x="1985550" y="2256276"/>
            <a:chExt cx="1905641" cy="1421165"/>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1985550" y="3369717"/>
              <a:ext cx="1905641"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en-US" altLang="zh-CN" sz="2000" b="1" dirty="0">
                  <a:solidFill>
                    <a:schemeClr val="tx2"/>
                  </a:solidFill>
                  <a:latin typeface="华文中宋" panose="02010600040101010101" charset="-122"/>
                  <a:ea typeface="华文中宋" panose="02010600040101010101" charset="-122"/>
                </a:rPr>
                <a:t>Python</a:t>
              </a:r>
              <a:r>
                <a:rPr lang="zh-CN" altLang="en-US" sz="2000" b="1" dirty="0">
                  <a:solidFill>
                    <a:schemeClr val="tx2"/>
                  </a:solidFill>
                  <a:latin typeface="华文中宋" panose="02010600040101010101" charset="-122"/>
                  <a:ea typeface="华文中宋" panose="02010600040101010101" charset="-122"/>
                </a:rPr>
                <a:t>代码实现</a:t>
              </a:r>
            </a:p>
          </p:txBody>
        </p:sp>
      </p:grpSp>
      <p:grpSp>
        <p:nvGrpSpPr>
          <p:cNvPr id="59" name="组合 58"/>
          <p:cNvGrpSpPr/>
          <p:nvPr/>
        </p:nvGrpSpPr>
        <p:grpSpPr>
          <a:xfrm>
            <a:off x="6584411" y="2257016"/>
            <a:ext cx="1206633" cy="1421419"/>
            <a:chOff x="3968789" y="2256276"/>
            <a:chExt cx="1206424"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4315565" y="3369725"/>
              <a:ext cx="512872"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283154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本章介绍了决策树的基本概念和原理，学习如何计算信息熵、信息增益、信息增益率以及对应的决策树分割准则。</a:t>
            </a:r>
          </a:p>
          <a:p>
            <a:pPr marL="342900" lvl="0" indent="-342900">
              <a:spcBef>
                <a:spcPts val="600"/>
              </a:spcBef>
              <a:buSzPct val="75000"/>
              <a:buFont typeface="Wingdings" panose="05000000000000000000" pitchFamily="2" charset="2"/>
              <a:buChar char="l"/>
            </a:pPr>
            <a:r>
              <a:rPr lang="en-US" altLang="zh-CN" sz="2400" dirty="0"/>
              <a:t>ID3</a:t>
            </a:r>
            <a:r>
              <a:rPr lang="zh-CN" altLang="en-US" sz="2400" dirty="0"/>
              <a:t>和</a:t>
            </a:r>
            <a:r>
              <a:rPr lang="en-US" altLang="zh-CN" sz="2400" dirty="0"/>
              <a:t>C4.5</a:t>
            </a:r>
            <a:r>
              <a:rPr lang="zh-CN" altLang="en-US" sz="2400" dirty="0"/>
              <a:t>是两个有代表性的决策树学习算法，大家可以通过本章案例、习题和实验报告进一步熟悉这些算法。</a:t>
            </a:r>
          </a:p>
          <a:p>
            <a:pPr marL="342900" lvl="0" indent="-342900">
              <a:spcBef>
                <a:spcPts val="600"/>
              </a:spcBef>
              <a:buSzPct val="75000"/>
              <a:buFont typeface="Wingdings" panose="05000000000000000000" pitchFamily="2" charset="2"/>
              <a:buChar char="l"/>
            </a:pPr>
            <a:r>
              <a:rPr lang="zh-CN" altLang="en-US" sz="2400" dirty="0"/>
              <a:t>除信息增益、增益率外，人们还设计了许多其他的准则用于决策树划分选择。然而有实验研究表明，这些准则虽然对决策树的尺寸有较大影响，但对泛化性能的影响很有限。</a:t>
            </a:r>
          </a:p>
        </p:txBody>
      </p:sp>
    </p:spTree>
    <p:extLst>
      <p:ext uri="{BB962C8B-B14F-4D97-AF65-F5344CB8AC3E}">
        <p14:creationId xmlns:p14="http://schemas.microsoft.com/office/powerpoint/2010/main" val="1602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357020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决策树剪枝是决策树学习算法对付“过拟合”的主要手段。在决策树学习中，为了尽可能正确分类训练样本，结点划分过程将不断重复，有时会造成决策树分支过多，这时就可能因训练样本学得</a:t>
            </a:r>
            <a:r>
              <a:rPr lang="en-US" altLang="zh-CN" sz="2400" dirty="0"/>
              <a:t>"</a:t>
            </a:r>
            <a:r>
              <a:rPr lang="zh-CN" altLang="en-US" sz="2400" dirty="0"/>
              <a:t>太好</a:t>
            </a:r>
            <a:r>
              <a:rPr lang="en-US" altLang="zh-CN" sz="2400" dirty="0"/>
              <a:t>"</a:t>
            </a:r>
            <a:r>
              <a:rPr lang="zh-CN" altLang="en-US" sz="2400" dirty="0"/>
              <a:t>了，以致于把训练集自身的一些特点当作所有数据都具有的一般性质而导致过拟合。</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因此，可通过主动去掉一些分支来降低过拟合的风险。决策树剪枝的基本策略有“预剪枝”和“后剪枝”。</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有关决策树剪枝的基本策略，剪枝方法和程度对决策树泛化性能的影响，读者可以参考其他相关书籍。</a:t>
            </a:r>
          </a:p>
        </p:txBody>
      </p:sp>
    </p:spTree>
    <p:extLst>
      <p:ext uri="{BB962C8B-B14F-4D97-AF65-F5344CB8AC3E}">
        <p14:creationId xmlns:p14="http://schemas.microsoft.com/office/powerpoint/2010/main" val="2813440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1800493"/>
          </a:xfrm>
          <a:prstGeom prst="rect">
            <a:avLst/>
          </a:prstGeom>
          <a:noFill/>
        </p:spPr>
        <p:txBody>
          <a:bodyPr wrap="square" rtlCol="0" anchor="t">
            <a:spAutoFit/>
          </a:bodyPr>
          <a:lstStyle/>
          <a:p>
            <a:pPr lvl="0">
              <a:spcBef>
                <a:spcPts val="600"/>
              </a:spcBef>
              <a:buSzPct val="75000"/>
            </a:pPr>
            <a:r>
              <a:rPr lang="en-US" altLang="zh-CN" sz="2400" dirty="0"/>
              <a:t>1. </a:t>
            </a:r>
            <a:r>
              <a:rPr lang="zh-CN" altLang="en-US" sz="2400" dirty="0"/>
              <a:t>信息熵</a:t>
            </a:r>
          </a:p>
          <a:p>
            <a:pPr lvl="0">
              <a:spcBef>
                <a:spcPts val="600"/>
              </a:spcBef>
              <a:buSzPct val="75000"/>
            </a:pPr>
            <a:r>
              <a:rPr lang="en-US" altLang="zh-CN" sz="2400" dirty="0"/>
              <a:t>2. </a:t>
            </a:r>
            <a:r>
              <a:rPr lang="zh-CN" altLang="en-US" sz="2400" dirty="0"/>
              <a:t>信息熵增益</a:t>
            </a:r>
          </a:p>
          <a:p>
            <a:pPr lvl="0">
              <a:spcBef>
                <a:spcPts val="600"/>
              </a:spcBef>
              <a:buSzPct val="75000"/>
            </a:pPr>
            <a:r>
              <a:rPr lang="en-US" altLang="zh-CN" sz="2400" dirty="0"/>
              <a:t>3. </a:t>
            </a:r>
            <a:r>
              <a:rPr lang="zh-CN" altLang="en-US" sz="2400" dirty="0"/>
              <a:t>信息熵增益率</a:t>
            </a:r>
          </a:p>
          <a:p>
            <a:pPr lvl="0">
              <a:spcBef>
                <a:spcPts val="600"/>
              </a:spcBef>
              <a:buSzPct val="75000"/>
            </a:pPr>
            <a:r>
              <a:rPr lang="en-US" altLang="zh-CN" sz="2400" dirty="0"/>
              <a:t>4. </a:t>
            </a:r>
            <a:r>
              <a:rPr lang="zh-CN" altLang="en-US" sz="2400" dirty="0"/>
              <a:t>决策树</a:t>
            </a:r>
            <a:r>
              <a:rPr lang="en-US" altLang="zh-CN" sz="2400" dirty="0"/>
              <a:t>ID3</a:t>
            </a:r>
            <a:r>
              <a:rPr lang="zh-CN" altLang="en-US" sz="2400" dirty="0"/>
              <a:t>、</a:t>
            </a:r>
            <a:r>
              <a:rPr lang="en-US" altLang="zh-CN" sz="2400" dirty="0"/>
              <a:t>C4.5</a:t>
            </a:r>
            <a:r>
              <a:rPr lang="zh-CN" altLang="en-US" sz="2400" dirty="0"/>
              <a:t>算法</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400110"/>
          </a:xfrm>
          <a:prstGeom prst="rect">
            <a:avLst/>
          </a:prstGeom>
          <a:noFill/>
        </p:spPr>
        <p:txBody>
          <a:bodyPr wrap="square" rtlCol="0" anchor="t">
            <a:spAutoFit/>
          </a:bodyPr>
          <a:lstStyle/>
          <a:p>
            <a:pPr lvl="0">
              <a:spcBef>
                <a:spcPts val="600"/>
              </a:spcBef>
              <a:buSzPct val="75000"/>
            </a:pPr>
            <a:r>
              <a:rPr lang="en-US" altLang="zh-CN" sz="2000" dirty="0"/>
              <a:t>1.</a:t>
            </a:r>
            <a:r>
              <a:rPr lang="zh-CN" altLang="en-US" sz="2000" dirty="0"/>
              <a:t>给出数据表 </a:t>
            </a:r>
            <a:r>
              <a:rPr lang="en-US" altLang="zh-CN" sz="2000" dirty="0"/>
              <a:t>9-4</a:t>
            </a:r>
            <a:r>
              <a:rPr lang="zh-CN" altLang="en-US" sz="2000" dirty="0"/>
              <a:t>记录已有的用户是否可以偿还债务。</a:t>
            </a:r>
          </a:p>
        </p:txBody>
      </p:sp>
      <p:graphicFrame>
        <p:nvGraphicFramePr>
          <p:cNvPr id="2" name="表格 1"/>
          <p:cNvGraphicFramePr>
            <a:graphicFrameLocks noGrp="1"/>
          </p:cNvGraphicFramePr>
          <p:nvPr>
            <p:extLst>
              <p:ext uri="{D42A27DB-BD31-4B8C-83A1-F6EECF244321}">
                <p14:modId xmlns:p14="http://schemas.microsoft.com/office/powerpoint/2010/main" val="2757996443"/>
              </p:ext>
            </p:extLst>
          </p:nvPr>
        </p:nvGraphicFramePr>
        <p:xfrm>
          <a:off x="628649" y="1844674"/>
          <a:ext cx="7888290" cy="3104134"/>
        </p:xfrm>
        <a:graphic>
          <a:graphicData uri="http://schemas.openxmlformats.org/drawingml/2006/table">
            <a:tbl>
              <a:tblPr firstRow="1" firstCol="1" bandRow="1">
                <a:tableStyleId>{5C22544A-7EE6-4342-B048-85BDC9FD1C3A}</a:tableStyleId>
              </a:tblPr>
              <a:tblGrid>
                <a:gridCol w="1577658">
                  <a:extLst>
                    <a:ext uri="{9D8B030D-6E8A-4147-A177-3AD203B41FA5}">
                      <a16:colId xmlns:a16="http://schemas.microsoft.com/office/drawing/2014/main" val="329575383"/>
                    </a:ext>
                  </a:extLst>
                </a:gridCol>
                <a:gridCol w="1577658">
                  <a:extLst>
                    <a:ext uri="{9D8B030D-6E8A-4147-A177-3AD203B41FA5}">
                      <a16:colId xmlns:a16="http://schemas.microsoft.com/office/drawing/2014/main" val="2903732548"/>
                    </a:ext>
                  </a:extLst>
                </a:gridCol>
                <a:gridCol w="1577658">
                  <a:extLst>
                    <a:ext uri="{9D8B030D-6E8A-4147-A177-3AD203B41FA5}">
                      <a16:colId xmlns:a16="http://schemas.microsoft.com/office/drawing/2014/main" val="18609043"/>
                    </a:ext>
                  </a:extLst>
                </a:gridCol>
                <a:gridCol w="1577658">
                  <a:extLst>
                    <a:ext uri="{9D8B030D-6E8A-4147-A177-3AD203B41FA5}">
                      <a16:colId xmlns:a16="http://schemas.microsoft.com/office/drawing/2014/main" val="1934710116"/>
                    </a:ext>
                  </a:extLst>
                </a:gridCol>
                <a:gridCol w="1577658">
                  <a:extLst>
                    <a:ext uri="{9D8B030D-6E8A-4147-A177-3AD203B41FA5}">
                      <a16:colId xmlns:a16="http://schemas.microsoft.com/office/drawing/2014/main" val="1000583695"/>
                    </a:ext>
                  </a:extLst>
                </a:gridCol>
              </a:tblGrid>
              <a:tr h="240030">
                <a:tc>
                  <a:txBody>
                    <a:bodyPr/>
                    <a:lstStyle/>
                    <a:p>
                      <a:pPr indent="127000" algn="ctr" latinLnBrk="1">
                        <a:lnSpc>
                          <a:spcPct val="150000"/>
                        </a:lnSpc>
                        <a:spcAft>
                          <a:spcPts val="0"/>
                        </a:spcAft>
                      </a:pPr>
                      <a:r>
                        <a:rPr lang="en-US" sz="1400" b="0" kern="0" dirty="0">
                          <a:effectLst/>
                        </a:rPr>
                        <a:t>ID</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拥有房产</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婚姻情况</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年收入（千元）</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无法偿还债务</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58198560"/>
                  </a:ext>
                </a:extLst>
              </a:tr>
              <a:tr h="240030">
                <a:tc>
                  <a:txBody>
                    <a:bodyPr/>
                    <a:lstStyle/>
                    <a:p>
                      <a:pPr indent="127000" algn="ctr" latinLnBrk="1">
                        <a:lnSpc>
                          <a:spcPct val="150000"/>
                        </a:lnSpc>
                        <a:spcAft>
                          <a:spcPts val="0"/>
                        </a:spcAft>
                      </a:pPr>
                      <a:r>
                        <a:rPr lang="en-US" sz="1400" b="0" kern="0">
                          <a:effectLst/>
                        </a:rPr>
                        <a:t>1</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是</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单身</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125</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4202513"/>
                  </a:ext>
                </a:extLst>
              </a:tr>
              <a:tr h="240030">
                <a:tc>
                  <a:txBody>
                    <a:bodyPr/>
                    <a:lstStyle/>
                    <a:p>
                      <a:pPr indent="127000" algn="ctr" latinLnBrk="1">
                        <a:lnSpc>
                          <a:spcPct val="150000"/>
                        </a:lnSpc>
                        <a:spcAft>
                          <a:spcPts val="0"/>
                        </a:spcAft>
                      </a:pPr>
                      <a:r>
                        <a:rPr lang="en-US" sz="1400" b="0" kern="0">
                          <a:effectLst/>
                        </a:rPr>
                        <a:t>2</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已婚</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100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36778935"/>
                  </a:ext>
                </a:extLst>
              </a:tr>
              <a:tr h="240030">
                <a:tc>
                  <a:txBody>
                    <a:bodyPr/>
                    <a:lstStyle/>
                    <a:p>
                      <a:pPr indent="127000" algn="ctr" latinLnBrk="1">
                        <a:lnSpc>
                          <a:spcPct val="150000"/>
                        </a:lnSpc>
                        <a:spcAft>
                          <a:spcPts val="0"/>
                        </a:spcAft>
                      </a:pPr>
                      <a:r>
                        <a:rPr lang="en-US" sz="1400" b="0" kern="0">
                          <a:effectLst/>
                        </a:rPr>
                        <a:t>3</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单身</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70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1327750"/>
                  </a:ext>
                </a:extLst>
              </a:tr>
              <a:tr h="240030">
                <a:tc>
                  <a:txBody>
                    <a:bodyPr/>
                    <a:lstStyle/>
                    <a:p>
                      <a:pPr indent="127000" algn="ctr" latinLnBrk="1">
                        <a:lnSpc>
                          <a:spcPct val="150000"/>
                        </a:lnSpc>
                        <a:spcAft>
                          <a:spcPts val="0"/>
                        </a:spcAft>
                      </a:pPr>
                      <a:r>
                        <a:rPr lang="en-US" sz="1400" b="0" kern="0">
                          <a:effectLst/>
                        </a:rPr>
                        <a:t>4</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是</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已婚</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120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2128336"/>
                  </a:ext>
                </a:extLst>
              </a:tr>
              <a:tr h="240030">
                <a:tc>
                  <a:txBody>
                    <a:bodyPr/>
                    <a:lstStyle/>
                    <a:p>
                      <a:pPr indent="127000" algn="ctr" latinLnBrk="1">
                        <a:lnSpc>
                          <a:spcPct val="150000"/>
                        </a:lnSpc>
                        <a:spcAft>
                          <a:spcPts val="0"/>
                        </a:spcAft>
                      </a:pPr>
                      <a:r>
                        <a:rPr lang="en-US" sz="1400" b="0" kern="0">
                          <a:effectLst/>
                        </a:rPr>
                        <a:t>5</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离婚</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95</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是</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65419530"/>
                  </a:ext>
                </a:extLst>
              </a:tr>
              <a:tr h="240030">
                <a:tc>
                  <a:txBody>
                    <a:bodyPr/>
                    <a:lstStyle/>
                    <a:p>
                      <a:pPr indent="127000" algn="ctr" latinLnBrk="1">
                        <a:lnSpc>
                          <a:spcPct val="150000"/>
                        </a:lnSpc>
                        <a:spcAft>
                          <a:spcPts val="0"/>
                        </a:spcAft>
                      </a:pPr>
                      <a:r>
                        <a:rPr lang="en-US" sz="1400" b="0" kern="0">
                          <a:effectLst/>
                        </a:rPr>
                        <a:t>6</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已婚</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60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7162392"/>
                  </a:ext>
                </a:extLst>
              </a:tr>
              <a:tr h="240030">
                <a:tc>
                  <a:txBody>
                    <a:bodyPr/>
                    <a:lstStyle/>
                    <a:p>
                      <a:pPr indent="127000" algn="ctr" latinLnBrk="1">
                        <a:lnSpc>
                          <a:spcPct val="150000"/>
                        </a:lnSpc>
                        <a:spcAft>
                          <a:spcPts val="0"/>
                        </a:spcAft>
                      </a:pPr>
                      <a:r>
                        <a:rPr lang="en-US" sz="1400" b="0" kern="0">
                          <a:effectLst/>
                        </a:rPr>
                        <a:t>7</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是</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离婚</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220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3237164"/>
                  </a:ext>
                </a:extLst>
              </a:tr>
              <a:tr h="240030">
                <a:tc>
                  <a:txBody>
                    <a:bodyPr/>
                    <a:lstStyle/>
                    <a:p>
                      <a:pPr indent="127000" algn="ctr" latinLnBrk="1">
                        <a:lnSpc>
                          <a:spcPct val="150000"/>
                        </a:lnSpc>
                        <a:spcAft>
                          <a:spcPts val="0"/>
                        </a:spcAft>
                      </a:pPr>
                      <a:r>
                        <a:rPr lang="en-US" sz="1400" b="0" kern="0">
                          <a:effectLst/>
                        </a:rPr>
                        <a:t>8</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单身</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85</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是</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5934775"/>
                  </a:ext>
                </a:extLst>
              </a:tr>
              <a:tr h="240030">
                <a:tc>
                  <a:txBody>
                    <a:bodyPr/>
                    <a:lstStyle/>
                    <a:p>
                      <a:pPr indent="127000" algn="ctr" latinLnBrk="1">
                        <a:lnSpc>
                          <a:spcPct val="150000"/>
                        </a:lnSpc>
                        <a:spcAft>
                          <a:spcPts val="0"/>
                        </a:spcAft>
                      </a:pPr>
                      <a:r>
                        <a:rPr lang="en-US" sz="1400" b="0" kern="0">
                          <a:effectLst/>
                        </a:rPr>
                        <a:t>9</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已婚</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75</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3249790"/>
                  </a:ext>
                </a:extLst>
              </a:tr>
              <a:tr h="240030">
                <a:tc>
                  <a:txBody>
                    <a:bodyPr/>
                    <a:lstStyle/>
                    <a:p>
                      <a:pPr indent="127000" algn="ctr" latinLnBrk="1">
                        <a:lnSpc>
                          <a:spcPct val="150000"/>
                        </a:lnSpc>
                        <a:spcAft>
                          <a:spcPts val="0"/>
                        </a:spcAft>
                      </a:pPr>
                      <a:r>
                        <a:rPr lang="en-US" sz="1400" b="0" kern="0">
                          <a:effectLst/>
                        </a:rPr>
                        <a:t>10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否</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a:effectLst/>
                        </a:rPr>
                        <a:t>单身</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en-US" sz="1400" b="0" kern="0">
                          <a:effectLst/>
                        </a:rPr>
                        <a:t>90</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b="0" kern="0" dirty="0">
                          <a:effectLst/>
                        </a:rPr>
                        <a:t>是</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2538365"/>
                  </a:ext>
                </a:extLst>
              </a:tr>
            </a:tbl>
          </a:graphicData>
        </a:graphic>
      </p:graphicFrame>
      <p:sp>
        <p:nvSpPr>
          <p:cNvPr id="5" name="矩形 4"/>
          <p:cNvSpPr/>
          <p:nvPr/>
        </p:nvSpPr>
        <p:spPr>
          <a:xfrm>
            <a:off x="3156380" y="1483132"/>
            <a:ext cx="2553904" cy="338554"/>
          </a:xfrm>
          <a:prstGeom prst="rect">
            <a:avLst/>
          </a:prstGeom>
        </p:spPr>
        <p:txBody>
          <a:bodyPr wrap="none">
            <a:spAutoFit/>
          </a:bodyPr>
          <a:lstStyle/>
          <a:p>
            <a:r>
              <a:rPr lang="zh-CN" altLang="en-US" sz="1600" dirty="0"/>
              <a:t>表 9</a:t>
            </a:r>
            <a:r>
              <a:rPr lang="en-US" altLang="zh-CN" sz="1600" dirty="0"/>
              <a:t>-</a:t>
            </a:r>
            <a:r>
              <a:rPr lang="zh-CN" altLang="en-US" sz="1600" dirty="0"/>
              <a:t>4贷款申请样本数据表</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2092881"/>
          </a:xfrm>
          <a:prstGeom prst="rect">
            <a:avLst/>
          </a:prstGeom>
          <a:noFill/>
        </p:spPr>
        <p:txBody>
          <a:bodyPr wrap="square" rtlCol="0" anchor="t">
            <a:spAutoFit/>
          </a:bodyPr>
          <a:lstStyle/>
          <a:p>
            <a:pPr lvl="0">
              <a:spcBef>
                <a:spcPts val="600"/>
              </a:spcBef>
              <a:buSzPct val="75000"/>
            </a:pPr>
            <a:r>
              <a:rPr lang="zh-CN" altLang="en-US" sz="2000" dirty="0"/>
              <a:t>问题：如果新来一个用户：无房产，单身，年收入</a:t>
            </a:r>
            <a:r>
              <a:rPr lang="en-US" altLang="zh-CN" sz="2000" dirty="0"/>
              <a:t>55K</a:t>
            </a:r>
            <a:r>
              <a:rPr lang="zh-CN" altLang="en-US" sz="2000" dirty="0"/>
              <a:t>。根据上表历史数据，手工画出一棵决策树，预测该客户是否有能力偿还债务。</a:t>
            </a:r>
            <a:endParaRPr lang="en-US" altLang="zh-CN" sz="2000" dirty="0"/>
          </a:p>
          <a:p>
            <a:pPr lvl="0">
              <a:spcBef>
                <a:spcPts val="600"/>
              </a:spcBef>
              <a:buSzPct val="75000"/>
            </a:pPr>
            <a:endParaRPr lang="en-US" altLang="zh-CN" sz="2000" dirty="0"/>
          </a:p>
          <a:p>
            <a:pPr lvl="0">
              <a:spcBef>
                <a:spcPts val="600"/>
              </a:spcBef>
              <a:buSzPct val="75000"/>
            </a:pPr>
            <a:r>
              <a:rPr lang="en-US" altLang="zh-CN" sz="2000" dirty="0"/>
              <a:t>2. </a:t>
            </a:r>
            <a:r>
              <a:rPr lang="zh-CN" altLang="en-US" sz="2000" dirty="0"/>
              <a:t>给出表 </a:t>
            </a:r>
            <a:r>
              <a:rPr lang="en-US" altLang="zh-CN" sz="2000" dirty="0"/>
              <a:t>9-5</a:t>
            </a:r>
            <a:r>
              <a:rPr lang="zh-CN" altLang="en-US" sz="2000" dirty="0"/>
              <a:t>的贷款申请样本数据，希望通过所给的训练数据学习一个贷款申请的决策树，用于对未来的贷款申请进行分类，即当新的客户提出贷款申请时，根据申请人的特征利用决策树决定是否批准贷款申请。</a:t>
            </a:r>
          </a:p>
        </p:txBody>
      </p:sp>
    </p:spTree>
    <p:extLst>
      <p:ext uri="{BB962C8B-B14F-4D97-AF65-F5344CB8AC3E}">
        <p14:creationId xmlns:p14="http://schemas.microsoft.com/office/powerpoint/2010/main" val="2469795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400110"/>
          </a:xfrm>
          <a:prstGeom prst="rect">
            <a:avLst/>
          </a:prstGeom>
          <a:noFill/>
        </p:spPr>
        <p:txBody>
          <a:bodyPr wrap="square" rtlCol="0" anchor="t">
            <a:spAutoFit/>
          </a:bodyPr>
          <a:lstStyle/>
          <a:p>
            <a:pPr lvl="0">
              <a:spcBef>
                <a:spcPts val="600"/>
              </a:spcBef>
              <a:buSzPct val="75000"/>
            </a:pPr>
            <a:r>
              <a:rPr lang="zh-CN" altLang="en-US" sz="2000" dirty="0"/>
              <a:t>表 </a:t>
            </a:r>
            <a:r>
              <a:rPr lang="en-US" altLang="zh-CN" sz="2000" dirty="0"/>
              <a:t>9-5</a:t>
            </a:r>
            <a:r>
              <a:rPr lang="zh-CN" altLang="en-US" sz="2000" dirty="0"/>
              <a:t>贷款申请样本数据表</a:t>
            </a:r>
          </a:p>
        </p:txBody>
      </p:sp>
      <p:graphicFrame>
        <p:nvGraphicFramePr>
          <p:cNvPr id="2" name="表格 1"/>
          <p:cNvGraphicFramePr>
            <a:graphicFrameLocks noGrp="1"/>
          </p:cNvGraphicFramePr>
          <p:nvPr>
            <p:extLst>
              <p:ext uri="{D42A27DB-BD31-4B8C-83A1-F6EECF244321}">
                <p14:modId xmlns:p14="http://schemas.microsoft.com/office/powerpoint/2010/main" val="3795556744"/>
              </p:ext>
            </p:extLst>
          </p:nvPr>
        </p:nvGraphicFramePr>
        <p:xfrm>
          <a:off x="684362" y="1460486"/>
          <a:ext cx="5132160" cy="3263904"/>
        </p:xfrm>
        <a:graphic>
          <a:graphicData uri="http://schemas.openxmlformats.org/drawingml/2006/table">
            <a:tbl>
              <a:tblPr firstRow="1" firstCol="1" bandRow="1">
                <a:tableStyleId>{5C22544A-7EE6-4342-B048-85BDC9FD1C3A}</a:tableStyleId>
              </a:tblPr>
              <a:tblGrid>
                <a:gridCol w="518999">
                  <a:extLst>
                    <a:ext uri="{9D8B030D-6E8A-4147-A177-3AD203B41FA5}">
                      <a16:colId xmlns:a16="http://schemas.microsoft.com/office/drawing/2014/main" val="3199742388"/>
                    </a:ext>
                  </a:extLst>
                </a:gridCol>
                <a:gridCol w="622213">
                  <a:extLst>
                    <a:ext uri="{9D8B030D-6E8A-4147-A177-3AD203B41FA5}">
                      <a16:colId xmlns:a16="http://schemas.microsoft.com/office/drawing/2014/main" val="3600244565"/>
                    </a:ext>
                  </a:extLst>
                </a:gridCol>
                <a:gridCol w="594397">
                  <a:extLst>
                    <a:ext uri="{9D8B030D-6E8A-4147-A177-3AD203B41FA5}">
                      <a16:colId xmlns:a16="http://schemas.microsoft.com/office/drawing/2014/main" val="167286638"/>
                    </a:ext>
                  </a:extLst>
                </a:gridCol>
                <a:gridCol w="1010181">
                  <a:extLst>
                    <a:ext uri="{9D8B030D-6E8A-4147-A177-3AD203B41FA5}">
                      <a16:colId xmlns:a16="http://schemas.microsoft.com/office/drawing/2014/main" val="179504702"/>
                    </a:ext>
                  </a:extLst>
                </a:gridCol>
                <a:gridCol w="790576">
                  <a:extLst>
                    <a:ext uri="{9D8B030D-6E8A-4147-A177-3AD203B41FA5}">
                      <a16:colId xmlns:a16="http://schemas.microsoft.com/office/drawing/2014/main" val="701421521"/>
                    </a:ext>
                  </a:extLst>
                </a:gridCol>
                <a:gridCol w="1595794">
                  <a:extLst>
                    <a:ext uri="{9D8B030D-6E8A-4147-A177-3AD203B41FA5}">
                      <a16:colId xmlns:a16="http://schemas.microsoft.com/office/drawing/2014/main" val="525775896"/>
                    </a:ext>
                  </a:extLst>
                </a:gridCol>
              </a:tblGrid>
              <a:tr h="203994">
                <a:tc>
                  <a:txBody>
                    <a:bodyPr/>
                    <a:lstStyle/>
                    <a:p>
                      <a:pPr indent="127000" algn="ctr" latinLnBrk="1">
                        <a:lnSpc>
                          <a:spcPct val="150000"/>
                        </a:lnSpc>
                        <a:spcAft>
                          <a:spcPts val="0"/>
                        </a:spcAft>
                      </a:pPr>
                      <a:r>
                        <a:rPr lang="en-US" sz="900" b="0" kern="0">
                          <a:effectLst/>
                        </a:rPr>
                        <a:t>ID</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年龄</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工作</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自有住房</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信贷情况</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类别（是否同意贷款）</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402338918"/>
                  </a:ext>
                </a:extLst>
              </a:tr>
              <a:tr h="203994">
                <a:tc>
                  <a:txBody>
                    <a:bodyPr/>
                    <a:lstStyle/>
                    <a:p>
                      <a:pPr indent="127000" algn="ctr" latinLnBrk="1">
                        <a:lnSpc>
                          <a:spcPct val="150000"/>
                        </a:lnSpc>
                        <a:spcAft>
                          <a:spcPts val="0"/>
                        </a:spcAft>
                      </a:pPr>
                      <a:r>
                        <a:rPr lang="en-US" sz="900" b="0" kern="0">
                          <a:effectLst/>
                        </a:rPr>
                        <a:t>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青年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一般</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191826484"/>
                  </a:ext>
                </a:extLst>
              </a:tr>
              <a:tr h="203994">
                <a:tc>
                  <a:txBody>
                    <a:bodyPr/>
                    <a:lstStyle/>
                    <a:p>
                      <a:pPr indent="127000" algn="ctr" latinLnBrk="1">
                        <a:lnSpc>
                          <a:spcPct val="150000"/>
                        </a:lnSpc>
                        <a:spcAft>
                          <a:spcPts val="0"/>
                        </a:spcAft>
                      </a:pPr>
                      <a:r>
                        <a:rPr lang="en-US" sz="900" b="0" kern="0">
                          <a:effectLst/>
                        </a:rPr>
                        <a:t>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青年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970177007"/>
                  </a:ext>
                </a:extLst>
              </a:tr>
              <a:tr h="203994">
                <a:tc>
                  <a:txBody>
                    <a:bodyPr/>
                    <a:lstStyle/>
                    <a:p>
                      <a:pPr indent="127000" algn="ctr" latinLnBrk="1">
                        <a:lnSpc>
                          <a:spcPct val="150000"/>
                        </a:lnSpc>
                        <a:spcAft>
                          <a:spcPts val="0"/>
                        </a:spcAft>
                      </a:pPr>
                      <a:r>
                        <a:rPr lang="en-US" sz="900" b="0" kern="0">
                          <a:effectLst/>
                        </a:rPr>
                        <a:t>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青年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02487380"/>
                  </a:ext>
                </a:extLst>
              </a:tr>
              <a:tr h="203994">
                <a:tc>
                  <a:txBody>
                    <a:bodyPr/>
                    <a:lstStyle/>
                    <a:p>
                      <a:pPr indent="127000" algn="ctr" latinLnBrk="1">
                        <a:lnSpc>
                          <a:spcPct val="150000"/>
                        </a:lnSpc>
                        <a:spcAft>
                          <a:spcPts val="0"/>
                        </a:spcAft>
                      </a:pPr>
                      <a:r>
                        <a:rPr lang="en-US" sz="900" b="0" kern="0">
                          <a:effectLst/>
                        </a:rPr>
                        <a:t>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青年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一般</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889070512"/>
                  </a:ext>
                </a:extLst>
              </a:tr>
              <a:tr h="203994">
                <a:tc>
                  <a:txBody>
                    <a:bodyPr/>
                    <a:lstStyle/>
                    <a:p>
                      <a:pPr indent="127000" algn="ctr" latinLnBrk="1">
                        <a:lnSpc>
                          <a:spcPct val="150000"/>
                        </a:lnSpc>
                        <a:spcAft>
                          <a:spcPts val="0"/>
                        </a:spcAft>
                      </a:pPr>
                      <a:r>
                        <a:rPr lang="en-US" sz="900" b="0" kern="0">
                          <a:effectLst/>
                        </a:rPr>
                        <a:t>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青年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一般</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831441675"/>
                  </a:ext>
                </a:extLst>
              </a:tr>
              <a:tr h="203994">
                <a:tc>
                  <a:txBody>
                    <a:bodyPr/>
                    <a:lstStyle/>
                    <a:p>
                      <a:pPr indent="127000" algn="ctr" latinLnBrk="1">
                        <a:lnSpc>
                          <a:spcPct val="150000"/>
                        </a:lnSpc>
                        <a:spcAft>
                          <a:spcPts val="0"/>
                        </a:spcAft>
                      </a:pPr>
                      <a:r>
                        <a:rPr lang="en-US" sz="900" b="0" kern="0">
                          <a:effectLst/>
                        </a:rPr>
                        <a:t>6</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中年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一般</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086726033"/>
                  </a:ext>
                </a:extLst>
              </a:tr>
              <a:tr h="203994">
                <a:tc>
                  <a:txBody>
                    <a:bodyPr/>
                    <a:lstStyle/>
                    <a:p>
                      <a:pPr indent="127000" algn="ctr" latinLnBrk="1">
                        <a:lnSpc>
                          <a:spcPct val="150000"/>
                        </a:lnSpc>
                        <a:spcAft>
                          <a:spcPts val="0"/>
                        </a:spcAft>
                      </a:pPr>
                      <a:r>
                        <a:rPr lang="en-US" sz="900" b="0" kern="0">
                          <a:effectLst/>
                        </a:rPr>
                        <a:t>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中年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72962903"/>
                  </a:ext>
                </a:extLst>
              </a:tr>
              <a:tr h="203994">
                <a:tc>
                  <a:txBody>
                    <a:bodyPr/>
                    <a:lstStyle/>
                    <a:p>
                      <a:pPr indent="127000" algn="ctr" latinLnBrk="1">
                        <a:lnSpc>
                          <a:spcPct val="150000"/>
                        </a:lnSpc>
                        <a:spcAft>
                          <a:spcPts val="0"/>
                        </a:spcAft>
                      </a:pPr>
                      <a:r>
                        <a:rPr lang="en-US" sz="900" b="0" kern="0">
                          <a:effectLst/>
                        </a:rPr>
                        <a:t>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中年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253873415"/>
                  </a:ext>
                </a:extLst>
              </a:tr>
              <a:tr h="203994">
                <a:tc>
                  <a:txBody>
                    <a:bodyPr/>
                    <a:lstStyle/>
                    <a:p>
                      <a:pPr indent="127000" algn="ctr" latinLnBrk="1">
                        <a:lnSpc>
                          <a:spcPct val="150000"/>
                        </a:lnSpc>
                        <a:spcAft>
                          <a:spcPts val="0"/>
                        </a:spcAft>
                      </a:pPr>
                      <a:r>
                        <a:rPr lang="en-US" sz="900" b="0" kern="0">
                          <a:effectLst/>
                        </a:rPr>
                        <a:t>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中年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非常好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561871394"/>
                  </a:ext>
                </a:extLst>
              </a:tr>
              <a:tr h="203994">
                <a:tc>
                  <a:txBody>
                    <a:bodyPr/>
                    <a:lstStyle/>
                    <a:p>
                      <a:pPr indent="127000" algn="ctr" latinLnBrk="1">
                        <a:lnSpc>
                          <a:spcPct val="150000"/>
                        </a:lnSpc>
                        <a:spcAft>
                          <a:spcPts val="0"/>
                        </a:spcAft>
                      </a:pPr>
                      <a:r>
                        <a:rPr lang="en-US" sz="900" b="0" kern="0">
                          <a:effectLst/>
                        </a:rPr>
                        <a:t>10</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中年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非常好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492636350"/>
                  </a:ext>
                </a:extLst>
              </a:tr>
              <a:tr h="203994">
                <a:tc>
                  <a:txBody>
                    <a:bodyPr/>
                    <a:lstStyle/>
                    <a:p>
                      <a:pPr indent="127000" algn="ctr" latinLnBrk="1">
                        <a:lnSpc>
                          <a:spcPct val="150000"/>
                        </a:lnSpc>
                        <a:spcAft>
                          <a:spcPts val="0"/>
                        </a:spcAft>
                      </a:pPr>
                      <a:r>
                        <a:rPr lang="en-US" sz="900" b="0" kern="0">
                          <a:effectLst/>
                        </a:rPr>
                        <a:t>11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老年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非常好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02617973"/>
                  </a:ext>
                </a:extLst>
              </a:tr>
              <a:tr h="203994">
                <a:tc>
                  <a:txBody>
                    <a:bodyPr/>
                    <a:lstStyle/>
                    <a:p>
                      <a:pPr indent="127000" algn="ctr" latinLnBrk="1">
                        <a:lnSpc>
                          <a:spcPct val="150000"/>
                        </a:lnSpc>
                        <a:spcAft>
                          <a:spcPts val="0"/>
                        </a:spcAft>
                      </a:pPr>
                      <a:r>
                        <a:rPr lang="en-US" sz="900" b="0" kern="0">
                          <a:effectLst/>
                        </a:rPr>
                        <a:t>12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老年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293769890"/>
                  </a:ext>
                </a:extLst>
              </a:tr>
              <a:tr h="203994">
                <a:tc>
                  <a:txBody>
                    <a:bodyPr/>
                    <a:lstStyle/>
                    <a:p>
                      <a:pPr indent="127000" algn="ctr" latinLnBrk="1">
                        <a:lnSpc>
                          <a:spcPct val="150000"/>
                        </a:lnSpc>
                        <a:spcAft>
                          <a:spcPts val="0"/>
                        </a:spcAft>
                      </a:pPr>
                      <a:r>
                        <a:rPr lang="en-US" sz="900" b="0" kern="0">
                          <a:effectLst/>
                        </a:rPr>
                        <a:t>13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老年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84961536"/>
                  </a:ext>
                </a:extLst>
              </a:tr>
              <a:tr h="203994">
                <a:tc>
                  <a:txBody>
                    <a:bodyPr/>
                    <a:lstStyle/>
                    <a:p>
                      <a:pPr indent="127000" algn="ctr" latinLnBrk="1">
                        <a:lnSpc>
                          <a:spcPct val="150000"/>
                        </a:lnSpc>
                        <a:spcAft>
                          <a:spcPts val="0"/>
                        </a:spcAft>
                      </a:pPr>
                      <a:r>
                        <a:rPr lang="en-US" sz="900" b="0" kern="0">
                          <a:effectLst/>
                        </a:rPr>
                        <a:t>14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老年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非常好</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是</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351323918"/>
                  </a:ext>
                </a:extLst>
              </a:tr>
              <a:tr h="203994">
                <a:tc>
                  <a:txBody>
                    <a:bodyPr/>
                    <a:lstStyle/>
                    <a:p>
                      <a:pPr indent="127000" algn="ctr" latinLnBrk="1">
                        <a:lnSpc>
                          <a:spcPct val="150000"/>
                        </a:lnSpc>
                        <a:spcAft>
                          <a:spcPts val="0"/>
                        </a:spcAft>
                      </a:pPr>
                      <a:r>
                        <a:rPr lang="en-US" sz="900" b="0" kern="0">
                          <a:effectLst/>
                        </a:rPr>
                        <a:t>15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老年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否</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a:effectLst/>
                        </a:rPr>
                        <a:t>一般</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1">
                        <a:lnSpc>
                          <a:spcPct val="150000"/>
                        </a:lnSpc>
                        <a:spcAft>
                          <a:spcPts val="0"/>
                        </a:spcAft>
                      </a:pPr>
                      <a:r>
                        <a:rPr lang="zh-CN" sz="900" b="0" kern="0" dirty="0">
                          <a:effectLst/>
                        </a:rPr>
                        <a:t>否</a:t>
                      </a:r>
                      <a:endParaRPr lang="zh-CN" sz="1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79232380"/>
                  </a:ext>
                </a:extLst>
              </a:tr>
            </a:tbl>
          </a:graphicData>
        </a:graphic>
      </p:graphicFrame>
    </p:spTree>
    <p:extLst>
      <p:ext uri="{BB962C8B-B14F-4D97-AF65-F5344CB8AC3E}">
        <p14:creationId xmlns:p14="http://schemas.microsoft.com/office/powerpoint/2010/main" val="324912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439675" y="897771"/>
            <a:ext cx="8352928" cy="4308872"/>
          </a:xfrm>
          <a:prstGeom prst="rect">
            <a:avLst/>
          </a:prstGeom>
          <a:noFill/>
        </p:spPr>
        <p:txBody>
          <a:bodyPr wrap="square" rtlCol="0" anchor="t">
            <a:spAutoFit/>
          </a:bodyPr>
          <a:lstStyle/>
          <a:p>
            <a:pPr lvl="0">
              <a:spcBef>
                <a:spcPts val="600"/>
              </a:spcBef>
              <a:buSzPct val="75000"/>
            </a:pPr>
            <a:r>
              <a:rPr lang="zh-CN" altLang="en-US" dirty="0"/>
              <a:t>问题：</a:t>
            </a:r>
            <a:endParaRPr lang="en-US" altLang="zh-CN" dirty="0"/>
          </a:p>
          <a:p>
            <a:pPr lvl="0">
              <a:spcBef>
                <a:spcPts val="600"/>
              </a:spcBef>
              <a:buSzPct val="75000"/>
            </a:pPr>
            <a:r>
              <a:rPr lang="zh-CN" altLang="en-US" dirty="0"/>
              <a:t>在编写代码之前，先对数据集进行属性标注。年龄：</a:t>
            </a:r>
            <a:r>
              <a:rPr lang="en-US" altLang="zh-CN" dirty="0"/>
              <a:t>0</a:t>
            </a:r>
            <a:r>
              <a:rPr lang="zh-CN" altLang="en-US" dirty="0"/>
              <a:t>代表青年，</a:t>
            </a:r>
            <a:r>
              <a:rPr lang="en-US" altLang="zh-CN" dirty="0"/>
              <a:t>1</a:t>
            </a:r>
            <a:r>
              <a:rPr lang="zh-CN" altLang="en-US" dirty="0"/>
              <a:t>代表中年，</a:t>
            </a:r>
            <a:r>
              <a:rPr lang="en-US" altLang="zh-CN" dirty="0"/>
              <a:t>2</a:t>
            </a:r>
            <a:r>
              <a:rPr lang="zh-CN" altLang="en-US" dirty="0"/>
              <a:t>代表老年；有工作：</a:t>
            </a:r>
            <a:r>
              <a:rPr lang="en-US" altLang="zh-CN" dirty="0"/>
              <a:t>0</a:t>
            </a:r>
            <a:r>
              <a:rPr lang="zh-CN" altLang="en-US" dirty="0"/>
              <a:t>代表否，</a:t>
            </a:r>
            <a:r>
              <a:rPr lang="en-US" altLang="zh-CN" dirty="0"/>
              <a:t>1</a:t>
            </a:r>
            <a:r>
              <a:rPr lang="zh-CN" altLang="en-US" dirty="0"/>
              <a:t>代表是；有自己的房子：</a:t>
            </a:r>
            <a:r>
              <a:rPr lang="en-US" altLang="zh-CN" dirty="0"/>
              <a:t>0</a:t>
            </a:r>
            <a:r>
              <a:rPr lang="zh-CN" altLang="en-US" dirty="0"/>
              <a:t>代表否，</a:t>
            </a:r>
            <a:r>
              <a:rPr lang="en-US" altLang="zh-CN" dirty="0"/>
              <a:t>1</a:t>
            </a:r>
            <a:r>
              <a:rPr lang="zh-CN" altLang="en-US" dirty="0"/>
              <a:t>代表是；信贷情况：</a:t>
            </a:r>
            <a:r>
              <a:rPr lang="en-US" altLang="zh-CN" dirty="0"/>
              <a:t>0</a:t>
            </a:r>
            <a:r>
              <a:rPr lang="zh-CN" altLang="en-US" dirty="0"/>
              <a:t>代表一般，</a:t>
            </a:r>
            <a:r>
              <a:rPr lang="en-US" altLang="zh-CN" dirty="0"/>
              <a:t>1</a:t>
            </a:r>
            <a:r>
              <a:rPr lang="zh-CN" altLang="en-US" dirty="0"/>
              <a:t>代表好，</a:t>
            </a:r>
            <a:r>
              <a:rPr lang="en-US" altLang="zh-CN" dirty="0"/>
              <a:t>2</a:t>
            </a:r>
            <a:r>
              <a:rPr lang="zh-CN" altLang="en-US" dirty="0"/>
              <a:t>代表非常好；类别</a:t>
            </a:r>
            <a:r>
              <a:rPr lang="en-US" altLang="zh-CN" dirty="0"/>
              <a:t>(</a:t>
            </a:r>
            <a:r>
              <a:rPr lang="zh-CN" altLang="en-US" dirty="0"/>
              <a:t>是否给贷款</a:t>
            </a:r>
            <a:r>
              <a:rPr lang="en-US" altLang="zh-CN" dirty="0"/>
              <a:t>)</a:t>
            </a:r>
            <a:r>
              <a:rPr lang="zh-CN" altLang="en-US" dirty="0"/>
              <a:t>：</a:t>
            </a:r>
            <a:r>
              <a:rPr lang="en-US" altLang="zh-CN" dirty="0"/>
              <a:t>no</a:t>
            </a:r>
            <a:r>
              <a:rPr lang="zh-CN" altLang="en-US" dirty="0"/>
              <a:t>代表否，</a:t>
            </a:r>
            <a:r>
              <a:rPr lang="en-US" altLang="zh-CN" dirty="0"/>
              <a:t>yes</a:t>
            </a:r>
            <a:r>
              <a:rPr lang="zh-CN" altLang="en-US" dirty="0"/>
              <a:t>代表是。</a:t>
            </a:r>
          </a:p>
          <a:p>
            <a:pPr lvl="0">
              <a:spcBef>
                <a:spcPts val="600"/>
              </a:spcBef>
              <a:buSzPct val="75000"/>
            </a:pPr>
            <a:r>
              <a:rPr lang="zh-CN" altLang="en-US" dirty="0"/>
              <a:t>设类别</a:t>
            </a:r>
            <a:r>
              <a:rPr lang="en-US" altLang="zh-CN" dirty="0"/>
              <a:t>D = {</a:t>
            </a:r>
            <a:r>
              <a:rPr lang="zh-CN" altLang="en-US" dirty="0"/>
              <a:t>放贷，不放贷</a:t>
            </a:r>
            <a:r>
              <a:rPr lang="en-US" altLang="zh-CN" dirty="0"/>
              <a:t>}</a:t>
            </a:r>
            <a:r>
              <a:rPr lang="zh-CN" altLang="en-US" dirty="0"/>
              <a:t>，年龄</a:t>
            </a:r>
            <a:r>
              <a:rPr lang="en-US" altLang="zh-CN" dirty="0"/>
              <a:t>A0={</a:t>
            </a:r>
            <a:r>
              <a:rPr lang="zh-CN" altLang="en-US" dirty="0"/>
              <a:t>青年，中年，老年</a:t>
            </a:r>
            <a:r>
              <a:rPr lang="en-US" altLang="zh-CN" dirty="0"/>
              <a:t>}</a:t>
            </a:r>
            <a:r>
              <a:rPr lang="zh-CN" altLang="en-US" dirty="0"/>
              <a:t>，工作</a:t>
            </a:r>
            <a:r>
              <a:rPr lang="en-US" altLang="zh-CN" dirty="0"/>
              <a:t>A1={</a:t>
            </a:r>
            <a:r>
              <a:rPr lang="zh-CN" altLang="en-US" dirty="0"/>
              <a:t>是，否</a:t>
            </a:r>
            <a:r>
              <a:rPr lang="en-US" altLang="zh-CN" dirty="0"/>
              <a:t>}</a:t>
            </a:r>
            <a:r>
              <a:rPr lang="zh-CN" altLang="en-US" dirty="0"/>
              <a:t>，自己的房子</a:t>
            </a:r>
            <a:r>
              <a:rPr lang="en-US" altLang="zh-CN" dirty="0"/>
              <a:t>A2={</a:t>
            </a:r>
            <a:r>
              <a:rPr lang="zh-CN" altLang="en-US" dirty="0"/>
              <a:t>是，否</a:t>
            </a:r>
            <a:r>
              <a:rPr lang="en-US" altLang="zh-CN" dirty="0"/>
              <a:t>}</a:t>
            </a:r>
            <a:r>
              <a:rPr lang="zh-CN" altLang="en-US" dirty="0"/>
              <a:t>，信贷情况</a:t>
            </a:r>
            <a:r>
              <a:rPr lang="en-US" altLang="zh-CN" dirty="0"/>
              <a:t>A3={</a:t>
            </a:r>
            <a:r>
              <a:rPr lang="zh-CN" altLang="en-US" dirty="0"/>
              <a:t>一般，好，非常好</a:t>
            </a:r>
            <a:r>
              <a:rPr lang="en-US" altLang="zh-CN" dirty="0"/>
              <a:t>}</a:t>
            </a:r>
            <a:r>
              <a:rPr lang="zh-CN" altLang="en-US" dirty="0"/>
              <a:t>。</a:t>
            </a:r>
            <a:endParaRPr lang="en-US" altLang="zh-CN" dirty="0"/>
          </a:p>
          <a:p>
            <a:pPr lvl="0">
              <a:spcBef>
                <a:spcPts val="600"/>
              </a:spcBef>
              <a:buSzPct val="75000"/>
            </a:pPr>
            <a:endParaRPr lang="zh-CN" altLang="en-US" sz="800" dirty="0"/>
          </a:p>
          <a:p>
            <a:pPr lvl="0">
              <a:spcBef>
                <a:spcPts val="600"/>
              </a:spcBef>
              <a:buSzPct val="75000"/>
            </a:pPr>
            <a:r>
              <a:rPr lang="zh-CN" altLang="en-US" dirty="0"/>
              <a:t>（</a:t>
            </a:r>
            <a:r>
              <a:rPr lang="en-US" altLang="zh-CN" dirty="0"/>
              <a:t>1</a:t>
            </a:r>
            <a:r>
              <a:rPr lang="zh-CN" altLang="en-US" dirty="0"/>
              <a:t>）用手工计算信息熵</a:t>
            </a:r>
            <a:r>
              <a:rPr lang="en-US" altLang="zh-CN" dirty="0"/>
              <a:t>H(D)</a:t>
            </a:r>
            <a:r>
              <a:rPr lang="zh-CN" altLang="en-US" dirty="0"/>
              <a:t>；</a:t>
            </a:r>
          </a:p>
          <a:p>
            <a:pPr lvl="0">
              <a:spcBef>
                <a:spcPts val="600"/>
              </a:spcBef>
              <a:buSzPct val="75000"/>
            </a:pPr>
            <a:r>
              <a:rPr lang="zh-CN" altLang="en-US" dirty="0"/>
              <a:t>（</a:t>
            </a:r>
            <a:r>
              <a:rPr lang="en-US" altLang="zh-CN" dirty="0"/>
              <a:t>2</a:t>
            </a:r>
            <a:r>
              <a:rPr lang="zh-CN" altLang="en-US" dirty="0"/>
              <a:t>）用手工计算信息增益</a:t>
            </a:r>
            <a:r>
              <a:rPr lang="en-US" altLang="zh-CN" dirty="0"/>
              <a:t>g(D, A0)</a:t>
            </a:r>
            <a:r>
              <a:rPr lang="zh-CN" altLang="en-US" dirty="0"/>
              <a:t>、</a:t>
            </a:r>
            <a:r>
              <a:rPr lang="en-US" altLang="zh-CN" dirty="0"/>
              <a:t>g(D, A1)</a:t>
            </a:r>
            <a:r>
              <a:rPr lang="zh-CN" altLang="en-US" dirty="0"/>
              <a:t>、</a:t>
            </a:r>
            <a:r>
              <a:rPr lang="en-US" altLang="zh-CN" dirty="0"/>
              <a:t>g(D, A2)</a:t>
            </a:r>
            <a:r>
              <a:rPr lang="zh-CN" altLang="en-US" dirty="0"/>
              <a:t>和</a:t>
            </a:r>
            <a:r>
              <a:rPr lang="en-US" altLang="zh-CN" dirty="0"/>
              <a:t>g(D, A3)</a:t>
            </a:r>
            <a:r>
              <a:rPr lang="zh-CN" altLang="en-US" dirty="0"/>
              <a:t>；</a:t>
            </a:r>
          </a:p>
          <a:p>
            <a:pPr lvl="0">
              <a:spcBef>
                <a:spcPts val="600"/>
              </a:spcBef>
              <a:buSzPct val="75000"/>
            </a:pPr>
            <a:r>
              <a:rPr lang="zh-CN" altLang="en-US" dirty="0"/>
              <a:t>（</a:t>
            </a:r>
            <a:r>
              <a:rPr lang="en-US" altLang="zh-CN" dirty="0"/>
              <a:t>3</a:t>
            </a:r>
            <a:r>
              <a:rPr lang="zh-CN" altLang="en-US" dirty="0"/>
              <a:t>）编写</a:t>
            </a:r>
            <a:r>
              <a:rPr lang="en-US" altLang="zh-CN" dirty="0"/>
              <a:t>Python</a:t>
            </a:r>
            <a:r>
              <a:rPr lang="zh-CN" altLang="en-US" dirty="0"/>
              <a:t>代码，输出数据集，计算信息熵</a:t>
            </a:r>
            <a:r>
              <a:rPr lang="en-US" altLang="zh-CN" dirty="0"/>
              <a:t>H(D)</a:t>
            </a:r>
            <a:r>
              <a:rPr lang="zh-CN" altLang="en-US" dirty="0"/>
              <a:t>；</a:t>
            </a:r>
          </a:p>
          <a:p>
            <a:pPr lvl="0">
              <a:spcBef>
                <a:spcPts val="600"/>
              </a:spcBef>
              <a:buSzPct val="75000"/>
            </a:pPr>
            <a:r>
              <a:rPr lang="zh-CN" altLang="en-US" dirty="0"/>
              <a:t>（</a:t>
            </a:r>
            <a:r>
              <a:rPr lang="en-US" altLang="zh-CN" dirty="0"/>
              <a:t>4</a:t>
            </a:r>
            <a:r>
              <a:rPr lang="zh-CN" altLang="en-US" dirty="0"/>
              <a:t>）编写</a:t>
            </a:r>
            <a:r>
              <a:rPr lang="en-US" altLang="zh-CN" dirty="0"/>
              <a:t>Python</a:t>
            </a:r>
            <a:r>
              <a:rPr lang="zh-CN" altLang="en-US" dirty="0"/>
              <a:t>代码，计算信息增益</a:t>
            </a:r>
            <a:r>
              <a:rPr lang="en-US" altLang="zh-CN" dirty="0"/>
              <a:t>g(D, A0)</a:t>
            </a:r>
            <a:r>
              <a:rPr lang="zh-CN" altLang="en-US" dirty="0"/>
              <a:t>、</a:t>
            </a:r>
            <a:r>
              <a:rPr lang="en-US" altLang="zh-CN" dirty="0"/>
              <a:t>g(D, A1)</a:t>
            </a:r>
            <a:r>
              <a:rPr lang="zh-CN" altLang="en-US" dirty="0"/>
              <a:t>、</a:t>
            </a:r>
            <a:r>
              <a:rPr lang="en-US" altLang="zh-CN" dirty="0"/>
              <a:t>g(D, A2)</a:t>
            </a:r>
            <a:r>
              <a:rPr lang="zh-CN" altLang="en-US" dirty="0"/>
              <a:t>和</a:t>
            </a:r>
            <a:r>
              <a:rPr lang="en-US" altLang="zh-CN" dirty="0"/>
              <a:t>g(D, A3)</a:t>
            </a:r>
            <a:r>
              <a:rPr lang="zh-CN" altLang="en-US" dirty="0"/>
              <a:t>；</a:t>
            </a:r>
          </a:p>
          <a:p>
            <a:pPr lvl="0">
              <a:spcBef>
                <a:spcPts val="600"/>
              </a:spcBef>
              <a:buSzPct val="75000"/>
            </a:pPr>
            <a:r>
              <a:rPr lang="zh-CN" altLang="en-US" dirty="0"/>
              <a:t>（</a:t>
            </a:r>
            <a:r>
              <a:rPr lang="en-US" altLang="zh-CN" dirty="0"/>
              <a:t>5</a:t>
            </a:r>
            <a:r>
              <a:rPr lang="zh-CN" altLang="en-US" dirty="0"/>
              <a:t>）请问哪个属性索引值的信息增益值最大？</a:t>
            </a:r>
          </a:p>
        </p:txBody>
      </p:sp>
    </p:spTree>
    <p:extLst>
      <p:ext uri="{BB962C8B-B14F-4D97-AF65-F5344CB8AC3E}">
        <p14:creationId xmlns:p14="http://schemas.microsoft.com/office/powerpoint/2010/main" val="494613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a:solidFill>
                  <a:schemeClr val="tx1">
                    <a:lumMod val="65000"/>
                    <a:lumOff val="35000"/>
                  </a:schemeClr>
                </a:solidFill>
                <a:latin typeface="黑体" panose="02010609060101010101" charset="-122"/>
                <a:ea typeface="黑体" panose="02010609060101010101" charset="-122"/>
                <a:cs typeface="黑体" panose="02010609060101010101" charset="-122"/>
              </a:rPr>
              <a:t>谢谢 </a:t>
            </a: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5" y="2223770"/>
            <a:ext cx="4143355"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决策树算法原理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720725" y="1075055"/>
            <a:ext cx="8002270" cy="3477875"/>
          </a:xfrm>
          <a:prstGeom prst="rect">
            <a:avLst/>
          </a:prstGeom>
          <a:noFill/>
        </p:spPr>
        <p:txBody>
          <a:bodyPr wrap="square" rtlCol="0" anchor="t">
            <a:spAutoFit/>
          </a:bodyPr>
          <a:lstStyle/>
          <a:p>
            <a:pPr marL="342900" lvl="0" indent="-342900">
              <a:buSzPct val="75000"/>
              <a:buFont typeface="Wingdings" panose="05000000000000000000" pitchFamily="2" charset="2"/>
              <a:buChar char="l"/>
            </a:pPr>
            <a:r>
              <a:rPr lang="zh-CN" altLang="en-US" sz="2000" dirty="0"/>
              <a:t>在日常生活中，我们所做出的决策往往要根据一系列现有条件和过去经验。例如，当某只股票的技术指标呈现出某种状态时，反映了基本面的某些信息，借助历史经验可以推断该股票价格有较大的可能上行（或下行）。</a:t>
            </a:r>
            <a:endParaRPr lang="en-US" altLang="zh-CN" sz="2000" dirty="0"/>
          </a:p>
          <a:p>
            <a:pPr marL="342900" lvl="0" indent="-342900">
              <a:buSzPct val="75000"/>
              <a:buFont typeface="Wingdings" panose="05000000000000000000" pitchFamily="2" charset="2"/>
              <a:buChar char="l"/>
            </a:pPr>
            <a:r>
              <a:rPr lang="zh-CN" altLang="en-US" sz="2000" dirty="0"/>
              <a:t>这种根据历史数据提炼出规则，并以现有信息为基础形成决策，在数据挖掘领域中，我们称之为决策树分类算法。</a:t>
            </a:r>
            <a:endParaRPr lang="en-US" altLang="zh-CN" sz="2000" dirty="0"/>
          </a:p>
          <a:p>
            <a:pPr marL="342900" lvl="0" indent="-342900">
              <a:buSzPct val="75000"/>
              <a:buFont typeface="Wingdings" panose="05000000000000000000" pitchFamily="2" charset="2"/>
              <a:buChar char="l"/>
            </a:pPr>
            <a:r>
              <a:rPr lang="zh-CN" altLang="en-US" sz="2000" dirty="0"/>
              <a:t>决策树（</a:t>
            </a:r>
            <a:r>
              <a:rPr lang="en-US" altLang="zh-CN" sz="2000" dirty="0"/>
              <a:t>Decision Tree</a:t>
            </a:r>
            <a:r>
              <a:rPr lang="zh-CN" altLang="en-US" sz="2000" dirty="0"/>
              <a:t>）是一种十分常用的分类方法，属于监督学习（</a:t>
            </a:r>
            <a:r>
              <a:rPr lang="en-US" altLang="zh-CN" sz="2000" dirty="0"/>
              <a:t>Supervised Learning</a:t>
            </a:r>
            <a:r>
              <a:rPr lang="zh-CN" altLang="en-US" sz="2000" dirty="0"/>
              <a:t>）。</a:t>
            </a:r>
            <a:endParaRPr lang="en-US" altLang="zh-CN" sz="2000" dirty="0"/>
          </a:p>
          <a:p>
            <a:pPr marL="342900" lvl="0" indent="-342900">
              <a:buSzPct val="75000"/>
              <a:buFont typeface="Wingdings" panose="05000000000000000000" pitchFamily="2" charset="2"/>
              <a:buChar char="l"/>
            </a:pPr>
            <a:r>
              <a:rPr lang="zh-CN" altLang="en-US" sz="2000" dirty="0"/>
              <a:t>监督学习就是给出一批样本，每个样本都有一组属性和一个分类结果（即类标签已知），算法通过学习这些样本，得到一个决策树，这个决策树能够对新的数据给出合适的分类。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7078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为便于理解决策树的结构，先给出一个成绩等级评定决策树的例子，如图 </a:t>
            </a:r>
            <a:r>
              <a:rPr lang="en-US" altLang="zh-CN" sz="2000" dirty="0"/>
              <a:t>9-2</a:t>
            </a:r>
            <a:r>
              <a:rPr lang="zh-CN" altLang="en-US" sz="2000" dirty="0"/>
              <a:t>所示。</a:t>
            </a:r>
          </a:p>
        </p:txBody>
      </p:sp>
      <p:sp>
        <p:nvSpPr>
          <p:cNvPr id="2" name="Rectangle 2"/>
          <p:cNvSpPr>
            <a:spLocks noChangeArrowheads="1"/>
          </p:cNvSpPr>
          <p:nvPr/>
        </p:nvSpPr>
        <p:spPr bwMode="auto">
          <a:xfrm>
            <a:off x="612354" y="1924472"/>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192343297"/>
              </p:ext>
            </p:extLst>
          </p:nvPr>
        </p:nvGraphicFramePr>
        <p:xfrm>
          <a:off x="468338" y="1924472"/>
          <a:ext cx="3181350" cy="2409825"/>
        </p:xfrm>
        <a:graphic>
          <a:graphicData uri="http://schemas.openxmlformats.org/presentationml/2006/ole">
            <mc:AlternateContent xmlns:mc="http://schemas.openxmlformats.org/markup-compatibility/2006">
              <mc:Choice xmlns:v="urn:schemas-microsoft-com:vml" Requires="v">
                <p:oleObj r:id="rId3" imgW="5555556" imgH="4208842" progId="Visio.Drawing.11">
                  <p:embed/>
                </p:oleObj>
              </mc:Choice>
              <mc:Fallback>
                <p:oleObj r:id="rId3" imgW="5555556" imgH="4208842"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38" y="1924472"/>
                        <a:ext cx="3181350"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97365893"/>
              </p:ext>
            </p:extLst>
          </p:nvPr>
        </p:nvGraphicFramePr>
        <p:xfrm>
          <a:off x="4068738" y="1564432"/>
          <a:ext cx="4392488" cy="3312369"/>
        </p:xfrm>
        <a:graphic>
          <a:graphicData uri="http://schemas.openxmlformats.org/drawingml/2006/table">
            <a:tbl>
              <a:tblPr firstRow="1" firstCol="1" bandRow="1">
                <a:tableStyleId>{5C22544A-7EE6-4342-B048-85BDC9FD1C3A}</a:tableStyleId>
              </a:tblPr>
              <a:tblGrid>
                <a:gridCol w="582925">
                  <a:extLst>
                    <a:ext uri="{9D8B030D-6E8A-4147-A177-3AD203B41FA5}">
                      <a16:colId xmlns:a16="http://schemas.microsoft.com/office/drawing/2014/main" val="1520898468"/>
                    </a:ext>
                  </a:extLst>
                </a:gridCol>
                <a:gridCol w="724019">
                  <a:extLst>
                    <a:ext uri="{9D8B030D-6E8A-4147-A177-3AD203B41FA5}">
                      <a16:colId xmlns:a16="http://schemas.microsoft.com/office/drawing/2014/main" val="3676774896"/>
                    </a:ext>
                  </a:extLst>
                </a:gridCol>
                <a:gridCol w="740949">
                  <a:extLst>
                    <a:ext uri="{9D8B030D-6E8A-4147-A177-3AD203B41FA5}">
                      <a16:colId xmlns:a16="http://schemas.microsoft.com/office/drawing/2014/main" val="395887460"/>
                    </a:ext>
                  </a:extLst>
                </a:gridCol>
                <a:gridCol w="686125">
                  <a:extLst>
                    <a:ext uri="{9D8B030D-6E8A-4147-A177-3AD203B41FA5}">
                      <a16:colId xmlns:a16="http://schemas.microsoft.com/office/drawing/2014/main" val="4212396587"/>
                    </a:ext>
                  </a:extLst>
                </a:gridCol>
                <a:gridCol w="799806">
                  <a:extLst>
                    <a:ext uri="{9D8B030D-6E8A-4147-A177-3AD203B41FA5}">
                      <a16:colId xmlns:a16="http://schemas.microsoft.com/office/drawing/2014/main" val="376699105"/>
                    </a:ext>
                  </a:extLst>
                </a:gridCol>
                <a:gridCol w="858664">
                  <a:extLst>
                    <a:ext uri="{9D8B030D-6E8A-4147-A177-3AD203B41FA5}">
                      <a16:colId xmlns:a16="http://schemas.microsoft.com/office/drawing/2014/main" val="1667756631"/>
                    </a:ext>
                  </a:extLst>
                </a:gridCol>
              </a:tblGrid>
              <a:tr h="266775">
                <a:tc>
                  <a:txBody>
                    <a:bodyPr/>
                    <a:lstStyle/>
                    <a:p>
                      <a:pPr indent="127000" algn="ctr" latinLnBrk="1">
                        <a:lnSpc>
                          <a:spcPct val="150000"/>
                        </a:lnSpc>
                        <a:spcAft>
                          <a:spcPts val="0"/>
                        </a:spcAft>
                      </a:pPr>
                      <a:r>
                        <a:rPr lang="zh-CN" sz="1000" kern="100">
                          <a:effectLst/>
                        </a:rPr>
                        <a:t>序号</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dirty="0">
                          <a:effectLst/>
                        </a:rPr>
                        <a:t>外型</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性格</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职业</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上进心</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交往？</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extLst>
                  <a:ext uri="{0D108BD9-81ED-4DB2-BD59-A6C34878D82A}">
                    <a16:rowId xmlns:a16="http://schemas.microsoft.com/office/drawing/2014/main" val="1247336045"/>
                  </a:ext>
                </a:extLst>
              </a:tr>
              <a:tr h="266775">
                <a:tc>
                  <a:txBody>
                    <a:bodyPr/>
                    <a:lstStyle/>
                    <a:p>
                      <a:pPr indent="127000" algn="ctr" latinLnBrk="1">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385477828"/>
                  </a:ext>
                </a:extLst>
              </a:tr>
              <a:tr h="266775">
                <a:tc>
                  <a:txBody>
                    <a:bodyPr/>
                    <a:lstStyle/>
                    <a:p>
                      <a:pPr indent="127000" algn="ctr" latinLnBrk="1">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103588630"/>
                  </a:ext>
                </a:extLst>
              </a:tr>
              <a:tr h="266775">
                <a:tc>
                  <a:txBody>
                    <a:bodyPr/>
                    <a:lstStyle/>
                    <a:p>
                      <a:pPr indent="127000" algn="ctr" latinLnBrk="1">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820577681"/>
                  </a:ext>
                </a:extLst>
              </a:tr>
              <a:tr h="214873">
                <a:tc>
                  <a:txBody>
                    <a:bodyPr/>
                    <a:lstStyle/>
                    <a:p>
                      <a:pPr indent="127000" algn="ctr" latinLnBrk="1">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120292379"/>
                  </a:ext>
                </a:extLst>
              </a:tr>
              <a:tr h="266775">
                <a:tc>
                  <a:txBody>
                    <a:bodyPr/>
                    <a:lstStyle/>
                    <a:p>
                      <a:pPr indent="127000" algn="ctr" latinLnBrk="1">
                        <a:lnSpc>
                          <a:spcPct val="150000"/>
                        </a:lnSpc>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1505757078"/>
                  </a:ext>
                </a:extLst>
              </a:tr>
              <a:tr h="266775">
                <a:tc>
                  <a:txBody>
                    <a:bodyPr/>
                    <a:lstStyle/>
                    <a:p>
                      <a:pPr indent="127000" algn="ctr" latinLnBrk="1">
                        <a:lnSpc>
                          <a:spcPct val="150000"/>
                        </a:lnSpc>
                        <a:spcAft>
                          <a:spcPts val="0"/>
                        </a:spcAft>
                      </a:pPr>
                      <a:r>
                        <a:rPr lang="en-US" sz="1000" kern="100">
                          <a:effectLst/>
                        </a:rPr>
                        <a:t>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687850264"/>
                  </a:ext>
                </a:extLst>
              </a:tr>
              <a:tr h="214873">
                <a:tc>
                  <a:txBody>
                    <a:bodyPr/>
                    <a:lstStyle/>
                    <a:p>
                      <a:pPr indent="127000" algn="ctr" latinLnBrk="1">
                        <a:lnSpc>
                          <a:spcPct val="150000"/>
                        </a:lnSpc>
                        <a:spcAft>
                          <a:spcPts val="0"/>
                        </a:spcAft>
                      </a:pPr>
                      <a:r>
                        <a:rPr lang="en-US" sz="1000" kern="100">
                          <a:effectLst/>
                        </a:rPr>
                        <a:t>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590386903"/>
                  </a:ext>
                </a:extLst>
              </a:tr>
              <a:tr h="266775">
                <a:tc>
                  <a:txBody>
                    <a:bodyPr/>
                    <a:lstStyle/>
                    <a:p>
                      <a:pPr indent="127000" algn="ctr" latinLnBrk="1">
                        <a:lnSpc>
                          <a:spcPct val="150000"/>
                        </a:lnSpc>
                        <a:spcAft>
                          <a:spcPts val="0"/>
                        </a:spcAft>
                      </a:pPr>
                      <a:r>
                        <a:rPr lang="en-US" sz="1000" kern="100">
                          <a:effectLst/>
                        </a:rPr>
                        <a:t>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721946110"/>
                  </a:ext>
                </a:extLst>
              </a:tr>
              <a:tr h="266775">
                <a:tc>
                  <a:txBody>
                    <a:bodyPr/>
                    <a:lstStyle/>
                    <a:p>
                      <a:pPr indent="127000" algn="ctr" latinLnBrk="1">
                        <a:lnSpc>
                          <a:spcPct val="150000"/>
                        </a:lnSpc>
                        <a:spcAft>
                          <a:spcPts val="0"/>
                        </a:spcAft>
                      </a:pPr>
                      <a:r>
                        <a:rPr lang="en-US" sz="1000" kern="100">
                          <a:effectLst/>
                        </a:rPr>
                        <a:t>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爆好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较好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3865903970"/>
                  </a:ext>
                </a:extLst>
              </a:tr>
              <a:tr h="214873">
                <a:tc>
                  <a:txBody>
                    <a:bodyPr/>
                    <a:lstStyle/>
                    <a:p>
                      <a:pPr indent="127000" algn="ctr" latinLnBrk="1">
                        <a:lnSpc>
                          <a:spcPct val="150000"/>
                        </a:lnSpc>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不帅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不好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上进</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是</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4288795485"/>
                  </a:ext>
                </a:extLst>
              </a:tr>
              <a:tr h="266775">
                <a:tc>
                  <a:txBody>
                    <a:bodyPr/>
                    <a:lstStyle/>
                    <a:p>
                      <a:pPr indent="127000" algn="ctr" latinLnBrk="1">
                        <a:lnSpc>
                          <a:spcPct val="150000"/>
                        </a:lnSpc>
                        <a:spcAft>
                          <a:spcPts val="0"/>
                        </a:spcAft>
                      </a:pPr>
                      <a:r>
                        <a:rPr lang="en-US" sz="1000" kern="100">
                          <a:effectLst/>
                        </a:rPr>
                        <a:t>11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604592556"/>
                  </a:ext>
                </a:extLst>
              </a:tr>
              <a:tr h="266775">
                <a:tc>
                  <a:txBody>
                    <a:bodyPr/>
                    <a:lstStyle/>
                    <a:p>
                      <a:pPr indent="127000" algn="ctr" latinLnBrk="1">
                        <a:lnSpc>
                          <a:spcPct val="150000"/>
                        </a:lnSpc>
                        <a:spcAft>
                          <a:spcPts val="0"/>
                        </a:spcAft>
                      </a:pPr>
                      <a:r>
                        <a:rPr lang="en-US" sz="1000" kern="100">
                          <a:effectLst/>
                        </a:rPr>
                        <a:t>12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tc>
                <a:tc>
                  <a:txBody>
                    <a:bodyPr/>
                    <a:lstStyle/>
                    <a:p>
                      <a:pPr indent="127000" algn="ctr" latinLnBrk="1">
                        <a:lnSpc>
                          <a:spcPct val="150000"/>
                        </a:lnSpc>
                        <a:spcAft>
                          <a:spcPts val="0"/>
                        </a:spcAft>
                      </a:pPr>
                      <a:r>
                        <a:rPr lang="zh-CN" sz="1000" kern="100">
                          <a:effectLst/>
                        </a:rPr>
                        <a:t>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好</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一般</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a:effectLst/>
                        </a:rPr>
                        <a:t>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tc>
                  <a:txBody>
                    <a:bodyPr/>
                    <a:lstStyle/>
                    <a:p>
                      <a:pPr indent="127000" algn="ctr" latinLnBrk="1">
                        <a:lnSpc>
                          <a:spcPct val="150000"/>
                        </a:lnSpc>
                        <a:spcAft>
                          <a:spcPts val="0"/>
                        </a:spcAft>
                      </a:pPr>
                      <a:r>
                        <a:rPr lang="zh-CN" sz="1000" kern="100" dirty="0">
                          <a:effectLst/>
                        </a:rPr>
                        <a:t>否</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5477" marR="35477" marT="0" marB="0" anchor="ctr"/>
                </a:tc>
                <a:extLst>
                  <a:ext uri="{0D108BD9-81ED-4DB2-BD59-A6C34878D82A}">
                    <a16:rowId xmlns:a16="http://schemas.microsoft.com/office/drawing/2014/main" val="2411344949"/>
                  </a:ext>
                </a:extLst>
              </a:tr>
            </a:tbl>
          </a:graphicData>
        </a:graphic>
      </p:graphicFrame>
      <p:sp>
        <p:nvSpPr>
          <p:cNvPr id="6" name="矩形 5"/>
          <p:cNvSpPr/>
          <p:nvPr/>
        </p:nvSpPr>
        <p:spPr>
          <a:xfrm>
            <a:off x="756370" y="4569023"/>
            <a:ext cx="2212464" cy="307777"/>
          </a:xfrm>
          <a:prstGeom prst="rect">
            <a:avLst/>
          </a:prstGeom>
        </p:spPr>
        <p:txBody>
          <a:bodyPr wrap="none">
            <a:spAutoFit/>
          </a:bodyPr>
          <a:lstStyle/>
          <a:p>
            <a:pPr indent="304800" algn="ctr">
              <a:spcAft>
                <a:spcPts val="600"/>
              </a:spcAft>
            </a:pPr>
            <a:r>
              <a:rPr lang="zh-CN" altLang="zh-CN" sz="1400" kern="100" dirty="0">
                <a:latin typeface="Times New Roman" panose="02020603050405020304" pitchFamily="18" charset="0"/>
                <a:cs typeface="Times New Roman" panose="02020603050405020304" pitchFamily="18" charset="0"/>
              </a:rPr>
              <a:t>图 </a:t>
            </a:r>
            <a:r>
              <a:rPr lang="en-US" altLang="zh-CN" sz="1400" kern="100" dirty="0">
                <a:latin typeface="Times New Roman" panose="02020603050405020304" pitchFamily="18" charset="0"/>
                <a:cs typeface="Times New Roman" panose="02020603050405020304" pitchFamily="18" charset="0"/>
              </a:rPr>
              <a:t>9‑2</a:t>
            </a:r>
            <a:r>
              <a:rPr lang="zh-CN" altLang="zh-CN" sz="1400" kern="100" dirty="0">
                <a:latin typeface="Times New Roman" panose="02020603050405020304" pitchFamily="18" charset="0"/>
                <a:ea typeface="等线 Light" panose="02010600030101010101" pitchFamily="2" charset="-122"/>
                <a:cs typeface="Times New Roman" panose="02020603050405020304" pitchFamily="18" charset="0"/>
              </a:rPr>
              <a:t>成绩判定决策树</a:t>
            </a:r>
            <a:endParaRPr lang="zh-CN" altLang="zh-CN" sz="1400" kern="100" dirty="0">
              <a:latin typeface="Times New Roman" panose="02020603050405020304" pitchFamily="18" charset="0"/>
              <a:cs typeface="Times New Roman" panose="02020603050405020304" pitchFamily="18" charset="0"/>
            </a:endParaRPr>
          </a:p>
        </p:txBody>
      </p:sp>
      <p:sp>
        <p:nvSpPr>
          <p:cNvPr id="7" name="矩形 6"/>
          <p:cNvSpPr/>
          <p:nvPr/>
        </p:nvSpPr>
        <p:spPr>
          <a:xfrm>
            <a:off x="5231286" y="1276400"/>
            <a:ext cx="2077812" cy="307777"/>
          </a:xfrm>
          <a:prstGeom prst="rect">
            <a:avLst/>
          </a:prstGeom>
        </p:spPr>
        <p:txBody>
          <a:bodyPr wrap="none">
            <a:spAutoFit/>
          </a:bodyPr>
          <a:lstStyle/>
          <a:p>
            <a:pPr indent="304800" algn="ctr">
              <a:spcAft>
                <a:spcPts val="0"/>
              </a:spcAft>
            </a:pPr>
            <a:r>
              <a:rPr lang="zh-CN" altLang="zh-CN" sz="1400" kern="100" dirty="0">
                <a:latin typeface="Times New Roman" panose="02020603050405020304" pitchFamily="18" charset="0"/>
                <a:cs typeface="Times New Roman" panose="02020603050405020304" pitchFamily="18" charset="0"/>
              </a:rPr>
              <a:t>表 </a:t>
            </a:r>
            <a:r>
              <a:rPr lang="en-US" altLang="zh-CN" sz="1400" kern="100" dirty="0">
                <a:latin typeface="Times New Roman" panose="02020603050405020304" pitchFamily="18" charset="0"/>
                <a:cs typeface="Times New Roman" panose="02020603050405020304" pitchFamily="18" charset="0"/>
              </a:rPr>
              <a:t>9‑1 </a:t>
            </a:r>
            <a:r>
              <a:rPr lang="zh-CN" altLang="zh-CN" sz="1400" kern="100" dirty="0">
                <a:latin typeface="Times New Roman" panose="02020603050405020304" pitchFamily="18" charset="0"/>
                <a:ea typeface="等线" panose="02010600030101010101" pitchFamily="2" charset="-122"/>
                <a:cs typeface="Times New Roman" panose="02020603050405020304" pitchFamily="18" charset="0"/>
              </a:rPr>
              <a:t>女生交往判别</a:t>
            </a:r>
            <a:endParaRPr lang="zh-CN" altLang="zh-CN" sz="1400" kern="1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768563"/>
            <a:ext cx="8352928" cy="4324261"/>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具备编程知识的读者很快发现，这是一个由分支</a:t>
            </a:r>
            <a:r>
              <a:rPr lang="en-US" altLang="zh-CN" sz="2000" dirty="0"/>
              <a:t>/</a:t>
            </a:r>
            <a:r>
              <a:rPr lang="zh-CN" altLang="en-US" sz="2000" dirty="0"/>
              <a:t>选择判断构成的判定流程。在这个流程中，依次检查是否满足某个特定条件，得到一个最终结果或进入下一步判断。</a:t>
            </a:r>
          </a:p>
          <a:p>
            <a:pPr marL="342900" lvl="0" indent="-342900">
              <a:spcBef>
                <a:spcPts val="600"/>
              </a:spcBef>
              <a:buSzPct val="75000"/>
              <a:buFont typeface="Wingdings" panose="05000000000000000000" pitchFamily="2" charset="2"/>
              <a:buChar char="l"/>
            </a:pPr>
            <a:r>
              <a:rPr lang="zh-CN" altLang="en-US" sz="2000" dirty="0"/>
              <a:t>上述流程是已知输入成绩和判定规则，求判定结果。对于数据挖掘而言，这个过程是可逆转的：已知输入成绩和最终的判定结果，要求决策树算法能够生成如图 </a:t>
            </a:r>
            <a:r>
              <a:rPr lang="en-US" altLang="zh-CN" sz="2000" dirty="0"/>
              <a:t>9-2</a:t>
            </a:r>
            <a:r>
              <a:rPr lang="zh-CN" altLang="en-US" sz="2000" dirty="0"/>
              <a:t>所示的判定树</a:t>
            </a:r>
            <a:r>
              <a:rPr lang="en-US" altLang="zh-CN" sz="2000" dirty="0"/>
              <a:t>/</a:t>
            </a:r>
            <a:r>
              <a:rPr lang="zh-CN" altLang="en-US" sz="2000" dirty="0"/>
              <a:t>决策树。</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例如，有统计女生根据男生条件决定是否交往的数据，如表 </a:t>
            </a:r>
            <a:r>
              <a:rPr lang="en-US" altLang="zh-CN" sz="2000" dirty="0"/>
              <a:t>9-1</a:t>
            </a:r>
            <a:r>
              <a:rPr lang="zh-CN" altLang="en-US" sz="2000" dirty="0"/>
              <a:t>所示。</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男生们希望根据表 </a:t>
            </a:r>
            <a:r>
              <a:rPr lang="en-US" altLang="zh-CN" sz="2000" dirty="0"/>
              <a:t>9-1</a:t>
            </a:r>
            <a:r>
              <a:rPr lang="zh-CN" altLang="en-US" sz="2000" dirty="0"/>
              <a:t>中的数据，生成决策树，从而了解女生的决策过程。通过仔细观察表 </a:t>
            </a:r>
            <a:r>
              <a:rPr lang="en-US" altLang="zh-CN" sz="2000" dirty="0"/>
              <a:t>9-1</a:t>
            </a:r>
            <a:r>
              <a:rPr lang="zh-CN" altLang="en-US" sz="2000" dirty="0"/>
              <a:t>中的数据发现，“职业”是决定性的因素，“职业”是“好”或者“较好”的男生，“交往”结果都是“是”。因此，可以认为选择“职业”这个因素作为首次决策的依据时，区分效果会很好。那么，有什么量化的手段来帮助我们评估这些因素，进而做出高效的选择呢？</a:t>
            </a:r>
          </a:p>
        </p:txBody>
      </p:sp>
    </p:spTree>
    <p:extLst>
      <p:ext uri="{BB962C8B-B14F-4D97-AF65-F5344CB8AC3E}">
        <p14:creationId xmlns:p14="http://schemas.microsoft.com/office/powerpoint/2010/main" val="1842641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862596"/>
          </a:xfrm>
          <a:prstGeom prst="rect">
            <a:avLst/>
          </a:prstGeom>
          <a:noFill/>
        </p:spPr>
        <p:txBody>
          <a:bodyPr wrap="square" rtlCol="0" anchor="t">
            <a:spAutoFit/>
          </a:bodyPr>
          <a:lstStyle/>
          <a:p>
            <a:pPr lvl="0">
              <a:spcBef>
                <a:spcPts val="600"/>
              </a:spcBef>
              <a:buSzPct val="75000"/>
            </a:pPr>
            <a:r>
              <a:rPr lang="zh-CN" altLang="en-US" sz="2000" b="1" dirty="0">
                <a:solidFill>
                  <a:srgbClr val="FF0000"/>
                </a:solidFill>
              </a:rPr>
              <a:t>信息熵</a:t>
            </a:r>
            <a:endParaRPr lang="en-US" altLang="zh-CN" sz="2000" b="1" dirty="0">
              <a:solidFill>
                <a:srgbClr val="FF0000"/>
              </a:solidFill>
            </a:endParaRPr>
          </a:p>
          <a:p>
            <a:pPr marL="342900" lvl="0" indent="-342900">
              <a:spcBef>
                <a:spcPts val="600"/>
              </a:spcBef>
              <a:buSzPct val="75000"/>
              <a:buFont typeface="Wingdings" panose="05000000000000000000" pitchFamily="2" charset="2"/>
              <a:buChar char="l"/>
            </a:pPr>
            <a:r>
              <a:rPr lang="zh-CN" altLang="en-US" sz="2000" dirty="0"/>
              <a:t>信息熵（</a:t>
            </a:r>
            <a:r>
              <a:rPr lang="en-US" altLang="zh-CN" sz="2000" dirty="0"/>
              <a:t>Information Entropy</a:t>
            </a:r>
            <a:r>
              <a:rPr lang="zh-CN" altLang="en-US" sz="2000" dirty="0"/>
              <a:t>）可以用来评估因素指标的重要程度。假定有随机变量</a:t>
            </a:r>
            <a:r>
              <a:rPr lang="en-US" altLang="zh-CN" sz="2000" dirty="0"/>
              <a:t>X={x</a:t>
            </a:r>
            <a:r>
              <a:rPr lang="en-US" altLang="zh-CN" sz="2000" baseline="-25000" dirty="0"/>
              <a:t>1</a:t>
            </a:r>
            <a:r>
              <a:rPr lang="zh-CN" altLang="en-US" sz="2000" dirty="0"/>
              <a:t>，</a:t>
            </a:r>
            <a:r>
              <a:rPr lang="en-US" altLang="zh-CN" sz="2000" dirty="0"/>
              <a:t>x</a:t>
            </a:r>
            <a:r>
              <a:rPr lang="en-US" altLang="zh-CN" sz="2000" baseline="-25000" dirty="0"/>
              <a:t>2</a:t>
            </a:r>
            <a:r>
              <a:rPr lang="zh-CN" altLang="en-US" sz="2000" dirty="0"/>
              <a:t>，</a:t>
            </a:r>
            <a:r>
              <a:rPr lang="en-US" altLang="zh-CN" sz="2000" dirty="0"/>
              <a:t>…</a:t>
            </a:r>
            <a:r>
              <a:rPr lang="zh-CN" altLang="en-US" sz="2000" dirty="0"/>
              <a:t>，</a:t>
            </a:r>
            <a:r>
              <a:rPr lang="en-US" altLang="zh-CN" sz="2000" dirty="0" err="1"/>
              <a:t>x</a:t>
            </a:r>
            <a:r>
              <a:rPr lang="en-US" altLang="zh-CN" sz="2000" baseline="-25000" dirty="0" err="1"/>
              <a:t>n</a:t>
            </a:r>
            <a:r>
              <a:rPr lang="en-US" altLang="zh-CN" sz="2000" dirty="0"/>
              <a:t>}</a:t>
            </a:r>
            <a:r>
              <a:rPr lang="zh-CN" altLang="en-US" sz="2000" dirty="0"/>
              <a:t>，</a:t>
            </a:r>
            <a:r>
              <a:rPr lang="en-US" altLang="zh-CN" sz="2000" dirty="0"/>
              <a:t>X</a:t>
            </a:r>
            <a:r>
              <a:rPr lang="zh-CN" altLang="en-US" sz="2000" dirty="0"/>
              <a:t>中第</a:t>
            </a:r>
            <a:r>
              <a:rPr lang="en-US" altLang="zh-CN" sz="2000" dirty="0" err="1"/>
              <a:t>i</a:t>
            </a:r>
            <a:r>
              <a:rPr lang="zh-CN" altLang="en-US" sz="2000" dirty="0"/>
              <a:t>类样本</a:t>
            </a:r>
            <a:r>
              <a:rPr lang="en-US" altLang="zh-CN" sz="2000" dirty="0"/>
              <a:t>x</a:t>
            </a:r>
            <a:r>
              <a:rPr lang="en-US" altLang="zh-CN" sz="2000" baseline="-25000" dirty="0"/>
              <a:t>i</a:t>
            </a:r>
            <a:r>
              <a:rPr lang="zh-CN" altLang="en-US" sz="2000" dirty="0"/>
              <a:t>所占的比例为</a:t>
            </a:r>
            <a:r>
              <a:rPr lang="en-US" altLang="zh-CN" sz="2000" dirty="0"/>
              <a:t>p(x</a:t>
            </a:r>
            <a:r>
              <a:rPr lang="en-US" altLang="zh-CN" sz="2000" baseline="-25000" dirty="0"/>
              <a:t>i</a:t>
            </a:r>
            <a:r>
              <a:rPr lang="en-US" altLang="zh-CN" sz="2000" dirty="0"/>
              <a:t>)</a:t>
            </a:r>
            <a:r>
              <a:rPr lang="zh-CN" altLang="en-US" sz="2000" dirty="0"/>
              <a:t>，则</a:t>
            </a:r>
            <a:r>
              <a:rPr lang="en-US" altLang="zh-CN" sz="2000" dirty="0"/>
              <a:t>X</a:t>
            </a:r>
            <a:r>
              <a:rPr lang="zh-CN" altLang="en-US" sz="2000" dirty="0"/>
              <a:t>的信息熵定义为：</a:t>
            </a: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endParaRPr lang="en-US" altLang="zh-CN" sz="2000" dirty="0"/>
          </a:p>
          <a:p>
            <a:pPr marL="342900" lvl="0" indent="-342900">
              <a:spcBef>
                <a:spcPts val="600"/>
              </a:spcBef>
              <a:buSzPct val="75000"/>
              <a:buFont typeface="Wingdings" panose="05000000000000000000" pitchFamily="2" charset="2"/>
              <a:buChar char="l"/>
            </a:pPr>
            <a:r>
              <a:rPr lang="zh-CN" altLang="en-US" sz="2000" dirty="0"/>
              <a:t>简单地说，计算结果指出了需要多少个二进制位，可以消除概率事件的不确定性。</a:t>
            </a:r>
            <a:r>
              <a:rPr lang="en-US" altLang="zh-CN" sz="2000" dirty="0"/>
              <a:t>H(X)</a:t>
            </a:r>
            <a:r>
              <a:rPr lang="zh-CN" altLang="en-US" sz="2000" dirty="0"/>
              <a:t>值越大，意味着需要越多的二进制位来消除不确定性（也就是需要多少个二进制位来传递信息）；</a:t>
            </a:r>
            <a:r>
              <a:rPr lang="en-US" altLang="zh-CN" sz="2000" dirty="0"/>
              <a:t>H(X)</a:t>
            </a:r>
            <a:r>
              <a:rPr lang="zh-CN" altLang="en-US" sz="2000" dirty="0"/>
              <a:t>值越小，则</a:t>
            </a:r>
            <a:r>
              <a:rPr lang="en-US" altLang="zh-CN" sz="2000" dirty="0"/>
              <a:t>X</a:t>
            </a:r>
            <a:r>
              <a:rPr lang="zh-CN" altLang="en-US" sz="2000" dirty="0"/>
              <a:t>的不确定性越小，用来描述区分信息的二进制位就越少。</a:t>
            </a:r>
          </a:p>
        </p:txBody>
      </p:sp>
      <p:graphicFrame>
        <p:nvGraphicFramePr>
          <p:cNvPr id="2" name="对象 1"/>
          <p:cNvGraphicFramePr>
            <a:graphicFrameLocks noChangeAspect="1"/>
          </p:cNvGraphicFramePr>
          <p:nvPr>
            <p:extLst>
              <p:ext uri="{D42A27DB-BD31-4B8C-83A1-F6EECF244321}">
                <p14:modId xmlns:p14="http://schemas.microsoft.com/office/powerpoint/2010/main" val="785678988"/>
              </p:ext>
            </p:extLst>
          </p:nvPr>
        </p:nvGraphicFramePr>
        <p:xfrm>
          <a:off x="1803909" y="2331474"/>
          <a:ext cx="5393754" cy="888351"/>
        </p:xfrm>
        <a:graphic>
          <a:graphicData uri="http://schemas.openxmlformats.org/presentationml/2006/ole">
            <mc:AlternateContent xmlns:mc="http://schemas.openxmlformats.org/markup-compatibility/2006">
              <mc:Choice xmlns:v="urn:schemas-microsoft-com:vml" Requires="v">
                <p:oleObj r:id="rId3" imgW="6323760" imgH="1041120" progId="">
                  <p:embed/>
                </p:oleObj>
              </mc:Choice>
              <mc:Fallback>
                <p:oleObj r:id="rId3" imgW="6323760" imgH="1041120" progId="">
                  <p:embed/>
                  <p:pic>
                    <p:nvPicPr>
                      <p:cNvPr id="2" name="对象 1"/>
                      <p:cNvPicPr/>
                      <p:nvPr/>
                    </p:nvPicPr>
                    <p:blipFill>
                      <a:blip r:embed="rId4"/>
                      <a:stretch>
                        <a:fillRect/>
                      </a:stretch>
                    </p:blipFill>
                    <p:spPr>
                      <a:xfrm>
                        <a:off x="1803909" y="2331474"/>
                        <a:ext cx="5393754" cy="888351"/>
                      </a:xfrm>
                      <a:prstGeom prst="rect">
                        <a:avLst/>
                      </a:prstGeom>
                    </p:spPr>
                  </p:pic>
                </p:oleObj>
              </mc:Fallback>
            </mc:AlternateContent>
          </a:graphicData>
        </a:graphic>
      </p:graphicFrame>
    </p:spTree>
    <p:extLst>
      <p:ext uri="{BB962C8B-B14F-4D97-AF65-F5344CB8AC3E}">
        <p14:creationId xmlns:p14="http://schemas.microsoft.com/office/powerpoint/2010/main" val="1616865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3888</Words>
  <Application>Microsoft Office PowerPoint</Application>
  <PresentationFormat>自定义</PresentationFormat>
  <Paragraphs>839</Paragraphs>
  <Slides>47</Slides>
  <Notes>35</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47</vt:i4>
      </vt:variant>
    </vt:vector>
  </HeadingPairs>
  <TitlesOfParts>
    <vt:vector size="61" baseType="lpstr">
      <vt:lpstr>黑体</vt:lpstr>
      <vt:lpstr>华文中宋</vt:lpstr>
      <vt:lpstr>Arial</vt:lpstr>
      <vt:lpstr>Calibri</vt:lpstr>
      <vt:lpstr>Cambria Math</vt:lpstr>
      <vt:lpstr>Impact</vt:lpstr>
      <vt:lpstr>Microsoft Sans Serif</vt:lpstr>
      <vt:lpstr>Times New Roman</vt:lpstr>
      <vt:lpstr>Wingdings</vt:lpstr>
      <vt:lpstr>《电子商务概论（第4版）》-白东蕊</vt:lpstr>
      <vt:lpstr>1_《电子商务概论（第4版）》-白东蕊</vt:lpstr>
      <vt:lpstr>think-cell Slide</vt:lpstr>
      <vt:lpstr>Microsoft Visio 2003-2010 Drawing</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2021-02-03T01:21:13Z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