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5" r:id="rId2"/>
  </p:sldMasterIdLst>
  <p:notesMasterIdLst>
    <p:notesMasterId r:id="rId31"/>
  </p:notesMasterIdLst>
  <p:handoutMasterIdLst>
    <p:handoutMasterId r:id="rId32"/>
  </p:handoutMasterIdLst>
  <p:sldIdLst>
    <p:sldId id="4776" r:id="rId3"/>
    <p:sldId id="4800" r:id="rId4"/>
    <p:sldId id="4804" r:id="rId5"/>
    <p:sldId id="4805" r:id="rId6"/>
    <p:sldId id="5011" r:id="rId7"/>
    <p:sldId id="4752" r:id="rId8"/>
    <p:sldId id="5012" r:id="rId9"/>
    <p:sldId id="5190" r:id="rId10"/>
    <p:sldId id="5199" r:id="rId11"/>
    <p:sldId id="5201" r:id="rId12"/>
    <p:sldId id="5200" r:id="rId13"/>
    <p:sldId id="5191" r:id="rId14"/>
    <p:sldId id="5192" r:id="rId15"/>
    <p:sldId id="5158" r:id="rId16"/>
    <p:sldId id="5161" r:id="rId17"/>
    <p:sldId id="5193" r:id="rId18"/>
    <p:sldId id="5194" r:id="rId19"/>
    <p:sldId id="5195" r:id="rId20"/>
    <p:sldId id="5196" r:id="rId21"/>
    <p:sldId id="4802" r:id="rId22"/>
    <p:sldId id="5171" r:id="rId23"/>
    <p:sldId id="5172" r:id="rId24"/>
    <p:sldId id="5197" r:id="rId25"/>
    <p:sldId id="5198" r:id="rId26"/>
    <p:sldId id="5189" r:id="rId27"/>
    <p:sldId id="5187" r:id="rId28"/>
    <p:sldId id="5188" r:id="rId29"/>
    <p:sldId id="4777" r:id="rId30"/>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83">
          <p15:clr>
            <a:srgbClr val="A4A3A4"/>
          </p15:clr>
        </p15:guide>
        <p15:guide id="2" orient="horz" pos="2964">
          <p15:clr>
            <a:srgbClr val="A4A3A4"/>
          </p15:clr>
        </p15:guide>
        <p15:guide id="3" pos="4086">
          <p15:clr>
            <a:srgbClr val="A4A3A4"/>
          </p15:clr>
        </p15:guide>
        <p15:guide id="4" pos="531">
          <p15:clr>
            <a:srgbClr val="A4A3A4"/>
          </p15:clr>
        </p15:guide>
        <p15:guide id="5" pos="7497">
          <p15:clr>
            <a:srgbClr val="A4A3A4"/>
          </p15:clr>
        </p15:guide>
        <p15:guide id="6" pos="6908">
          <p15:clr>
            <a:srgbClr val="A4A3A4"/>
          </p15:clr>
        </p15:guide>
        <p15:guide id="7" pos="2897">
          <p15:clr>
            <a:srgbClr val="A4A3A4"/>
          </p15:clr>
        </p15:guide>
        <p15:guide id="8" pos="299">
          <p15:clr>
            <a:srgbClr val="A4A3A4"/>
          </p15:clr>
        </p15:guide>
        <p15:guide id="9" pos="5331">
          <p15:clr>
            <a:srgbClr val="A4A3A4"/>
          </p15:clr>
        </p15:guide>
        <p15:guide id="10" pos="49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ABE2"/>
    <a:srgbClr val="27B6B9"/>
    <a:srgbClr val="205381"/>
    <a:srgbClr val="FFC56C"/>
    <a:srgbClr val="A5A5A5"/>
    <a:srgbClr val="FFFFFF"/>
    <a:srgbClr val="262626"/>
    <a:srgbClr val="F66E4F"/>
    <a:srgbClr val="73DB29"/>
    <a:srgbClr val="FED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8" autoAdjust="0"/>
    <p:restoredTop sz="94322" autoAdjust="0"/>
  </p:normalViewPr>
  <p:slideViewPr>
    <p:cSldViewPr>
      <p:cViewPr varScale="1">
        <p:scale>
          <a:sx n="107" d="100"/>
          <a:sy n="107" d="100"/>
        </p:scale>
        <p:origin x="571" y="82"/>
      </p:cViewPr>
      <p:guideLst>
        <p:guide orient="horz" pos="4183"/>
        <p:guide orient="horz" pos="2964"/>
        <p:guide pos="4086"/>
        <p:guide pos="531"/>
        <p:guide pos="7497"/>
        <p:guide pos="6908"/>
        <p:guide pos="2897"/>
        <p:guide pos="299"/>
        <p:guide pos="5331"/>
        <p:guide pos="4942"/>
      </p:guideLst>
    </p:cSldViewPr>
  </p:slideViewPr>
  <p:outlineViewPr>
    <p:cViewPr>
      <p:scale>
        <a:sx n="100" d="100"/>
        <a:sy n="100" d="100"/>
      </p:scale>
      <p:origin x="0" y="-10374"/>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2D0BF-044D-4AD8-81DC-CF6D497842CC}"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zh-CN" altLang="en-US"/>
        </a:p>
      </dgm:t>
    </dgm:pt>
    <dgm:pt modelId="{E4A5203F-DBD4-4A87-B7E4-D0A3AA8C8D56}">
      <dgm:prSet phldrT="[文本]" custT="1"/>
      <dgm:spPr/>
      <dgm:t>
        <a:bodyPr/>
        <a:lstStyle/>
        <a:p>
          <a:pPr algn="ctr"/>
          <a:r>
            <a:rPr lang="zh-CN" altLang="en-US" sz="1400"/>
            <a:t>朴素贝叶斯</a:t>
          </a:r>
          <a:endParaRPr lang="en-US" altLang="zh-CN" sz="1400"/>
        </a:p>
        <a:p>
          <a:pPr algn="ctr"/>
          <a:r>
            <a:rPr lang="zh-CN" altLang="en-US" sz="1400"/>
            <a:t>分类算法</a:t>
          </a:r>
        </a:p>
      </dgm:t>
    </dgm:pt>
    <dgm:pt modelId="{30D571ED-35AA-4B8F-A3E9-6DBD0D2D8450}" type="parTrans" cxnId="{5D9D4324-CC75-4F2D-9129-D9E0F6FCE0AF}">
      <dgm:prSet/>
      <dgm:spPr/>
      <dgm:t>
        <a:bodyPr/>
        <a:lstStyle/>
        <a:p>
          <a:pPr algn="ctr"/>
          <a:endParaRPr lang="zh-CN" altLang="en-US" sz="1400"/>
        </a:p>
      </dgm:t>
    </dgm:pt>
    <dgm:pt modelId="{7E81C3A6-D60F-42D3-85E9-975A707A9CDC}" type="sibTrans" cxnId="{5D9D4324-CC75-4F2D-9129-D9E0F6FCE0AF}">
      <dgm:prSet/>
      <dgm:spPr/>
      <dgm:t>
        <a:bodyPr/>
        <a:lstStyle/>
        <a:p>
          <a:pPr algn="ctr"/>
          <a:endParaRPr lang="zh-CN" altLang="en-US" sz="1400"/>
        </a:p>
      </dgm:t>
    </dgm:pt>
    <dgm:pt modelId="{76F2BDD8-091C-4010-9AFA-E77EE3B3BA8F}">
      <dgm:prSet phldrT="[文本]" custT="1"/>
      <dgm:spPr/>
      <dgm:t>
        <a:bodyPr/>
        <a:lstStyle/>
        <a:p>
          <a:pPr algn="ctr"/>
          <a:r>
            <a:rPr lang="zh-CN" altLang="en-US" sz="1400"/>
            <a:t>贝叶斯条件概率</a:t>
          </a:r>
        </a:p>
      </dgm:t>
    </dgm:pt>
    <dgm:pt modelId="{D8C5C1A9-35DF-463B-814C-07FDA483D0CF}" type="parTrans" cxnId="{2D37CA4D-8C91-4B1E-BB5F-E543D1A31B8E}">
      <dgm:prSet/>
      <dgm:spPr/>
      <dgm:t>
        <a:bodyPr/>
        <a:lstStyle/>
        <a:p>
          <a:pPr algn="ctr"/>
          <a:endParaRPr lang="zh-CN" altLang="en-US" sz="1400"/>
        </a:p>
      </dgm:t>
    </dgm:pt>
    <dgm:pt modelId="{E683723B-4672-4BC5-B1FB-5CA1780D37C9}" type="sibTrans" cxnId="{2D37CA4D-8C91-4B1E-BB5F-E543D1A31B8E}">
      <dgm:prSet/>
      <dgm:spPr/>
      <dgm:t>
        <a:bodyPr/>
        <a:lstStyle/>
        <a:p>
          <a:pPr algn="ctr"/>
          <a:endParaRPr lang="zh-CN" altLang="en-US" sz="1400"/>
        </a:p>
      </dgm:t>
    </dgm:pt>
    <dgm:pt modelId="{182A4AAD-F484-4659-B1DF-9AF542FEA4D5}">
      <dgm:prSet phldrT="[文本]" custT="1"/>
      <dgm:spPr/>
      <dgm:t>
        <a:bodyPr/>
        <a:lstStyle/>
        <a:p>
          <a:pPr algn="ctr"/>
          <a:r>
            <a:rPr lang="zh-CN" altLang="en-US" sz="1400"/>
            <a:t>朴素贝叶斯分类算法</a:t>
          </a:r>
          <a:endParaRPr lang="en-US" altLang="zh-CN" sz="1400"/>
        </a:p>
        <a:p>
          <a:pPr algn="ctr"/>
          <a:r>
            <a:rPr lang="zh-CN" altLang="en-US" sz="1400"/>
            <a:t>流程与实现</a:t>
          </a:r>
        </a:p>
      </dgm:t>
    </dgm:pt>
    <dgm:pt modelId="{413BC297-C7E1-4E80-AB0B-6BCF55478E36}" type="parTrans" cxnId="{AC937AD4-57C4-4A7F-891D-6E1571A385FA}">
      <dgm:prSet/>
      <dgm:spPr/>
      <dgm:t>
        <a:bodyPr/>
        <a:lstStyle/>
        <a:p>
          <a:pPr algn="ctr"/>
          <a:endParaRPr lang="zh-CN" altLang="en-US" sz="1400"/>
        </a:p>
      </dgm:t>
    </dgm:pt>
    <dgm:pt modelId="{DC198802-31DC-4D67-8944-17DA016ADBF0}" type="sibTrans" cxnId="{AC937AD4-57C4-4A7F-891D-6E1571A385FA}">
      <dgm:prSet/>
      <dgm:spPr/>
      <dgm:t>
        <a:bodyPr/>
        <a:lstStyle/>
        <a:p>
          <a:pPr algn="ctr"/>
          <a:endParaRPr lang="zh-CN" altLang="en-US" sz="1400"/>
        </a:p>
      </dgm:t>
    </dgm:pt>
    <dgm:pt modelId="{74CD87D4-E051-44E3-9DA8-FE6329A8220A}">
      <dgm:prSet custT="1"/>
      <dgm:spPr/>
      <dgm:t>
        <a:bodyPr/>
        <a:lstStyle/>
        <a:p>
          <a:pPr algn="ctr"/>
          <a:r>
            <a:rPr lang="zh-CN" altLang="en-US" sz="1400"/>
            <a:t>条件概率、全概率</a:t>
          </a:r>
        </a:p>
      </dgm:t>
    </dgm:pt>
    <dgm:pt modelId="{1A14C5FB-A3C8-45C0-8849-C1941A1FEA8E}" type="parTrans" cxnId="{EF21E71A-7953-4A1A-BB1F-F45D884D91C2}">
      <dgm:prSet/>
      <dgm:spPr/>
      <dgm:t>
        <a:bodyPr/>
        <a:lstStyle/>
        <a:p>
          <a:pPr algn="ctr"/>
          <a:endParaRPr lang="zh-CN" altLang="en-US" sz="1400"/>
        </a:p>
      </dgm:t>
    </dgm:pt>
    <dgm:pt modelId="{E40776E1-C2B6-42DB-968E-5AFBF20A3410}" type="sibTrans" cxnId="{EF21E71A-7953-4A1A-BB1F-F45D884D91C2}">
      <dgm:prSet/>
      <dgm:spPr/>
      <dgm:t>
        <a:bodyPr/>
        <a:lstStyle/>
        <a:p>
          <a:pPr algn="ctr"/>
          <a:endParaRPr lang="zh-CN" altLang="en-US" sz="1400"/>
        </a:p>
      </dgm:t>
    </dgm:pt>
    <dgm:pt modelId="{509F8BAC-A125-4A68-A505-A6E2F5DED98A}">
      <dgm:prSet custT="1"/>
      <dgm:spPr/>
      <dgm:t>
        <a:bodyPr/>
        <a:lstStyle/>
        <a:p>
          <a:pPr algn="ctr"/>
          <a:r>
            <a:rPr lang="zh-CN" altLang="en-US" sz="1400"/>
            <a:t>先验概率、后验概率、</a:t>
          </a:r>
          <a:endParaRPr lang="en-US" altLang="zh-CN" sz="1400"/>
        </a:p>
        <a:p>
          <a:pPr algn="ctr"/>
          <a:r>
            <a:rPr lang="zh-CN" altLang="en-US" sz="1400"/>
            <a:t>贝叶斯公式</a:t>
          </a:r>
        </a:p>
      </dgm:t>
    </dgm:pt>
    <dgm:pt modelId="{239AA9F4-AB7A-4D75-BA98-1078E1EBC36E}" type="parTrans" cxnId="{FD95D37C-FA2E-43DE-9023-09AD2FCE30D5}">
      <dgm:prSet/>
      <dgm:spPr/>
      <dgm:t>
        <a:bodyPr/>
        <a:lstStyle/>
        <a:p>
          <a:pPr algn="ctr"/>
          <a:endParaRPr lang="zh-CN" altLang="en-US" sz="1400"/>
        </a:p>
      </dgm:t>
    </dgm:pt>
    <dgm:pt modelId="{38F86A69-4781-4365-A14D-78F9BD130C5A}" type="sibTrans" cxnId="{FD95D37C-FA2E-43DE-9023-09AD2FCE30D5}">
      <dgm:prSet/>
      <dgm:spPr/>
      <dgm:t>
        <a:bodyPr/>
        <a:lstStyle/>
        <a:p>
          <a:pPr algn="ctr"/>
          <a:endParaRPr lang="zh-CN" altLang="en-US" sz="1400"/>
        </a:p>
      </dgm:t>
    </dgm:pt>
    <dgm:pt modelId="{60F5C2D7-0238-4714-895B-065A5EC1C118}">
      <dgm:prSet custT="1"/>
      <dgm:spPr/>
      <dgm:t>
        <a:bodyPr/>
        <a:lstStyle/>
        <a:p>
          <a:pPr algn="ctr"/>
          <a:r>
            <a:rPr lang="zh-CN" altLang="en-US" sz="1400"/>
            <a:t>应用场景与研究意义</a:t>
          </a:r>
        </a:p>
      </dgm:t>
    </dgm:pt>
    <dgm:pt modelId="{820631EB-5B85-4F15-AA05-4F5F9EAE4178}" type="parTrans" cxnId="{581B9F51-69C6-49AB-B713-47D87D4E2B9D}">
      <dgm:prSet/>
      <dgm:spPr/>
      <dgm:t>
        <a:bodyPr/>
        <a:lstStyle/>
        <a:p>
          <a:pPr algn="ctr"/>
          <a:endParaRPr lang="zh-CN" altLang="en-US" sz="1400"/>
        </a:p>
      </dgm:t>
    </dgm:pt>
    <dgm:pt modelId="{044D0BB3-1667-455A-B776-0ED7E12647B4}" type="sibTrans" cxnId="{581B9F51-69C6-49AB-B713-47D87D4E2B9D}">
      <dgm:prSet/>
      <dgm:spPr/>
      <dgm:t>
        <a:bodyPr/>
        <a:lstStyle/>
        <a:p>
          <a:pPr algn="ctr"/>
          <a:endParaRPr lang="zh-CN" altLang="en-US" sz="1400"/>
        </a:p>
      </dgm:t>
    </dgm:pt>
    <dgm:pt modelId="{8DBCD899-3590-4A6B-8A08-07C4CA24A8EA}" type="pres">
      <dgm:prSet presAssocID="{8EE2D0BF-044D-4AD8-81DC-CF6D497842CC}" presName="hierChild1" presStyleCnt="0">
        <dgm:presLayoutVars>
          <dgm:orgChart val="1"/>
          <dgm:chPref val="1"/>
          <dgm:dir/>
          <dgm:animOne val="branch"/>
          <dgm:animLvl val="lvl"/>
          <dgm:resizeHandles/>
        </dgm:presLayoutVars>
      </dgm:prSet>
      <dgm:spPr/>
    </dgm:pt>
    <dgm:pt modelId="{F431B1B7-CF7A-48A6-A067-A66738270CAE}" type="pres">
      <dgm:prSet presAssocID="{E4A5203F-DBD4-4A87-B7E4-D0A3AA8C8D56}" presName="hierRoot1" presStyleCnt="0">
        <dgm:presLayoutVars>
          <dgm:hierBranch val="init"/>
        </dgm:presLayoutVars>
      </dgm:prSet>
      <dgm:spPr/>
    </dgm:pt>
    <dgm:pt modelId="{CFEDBAE5-A3ED-4147-8F06-638BB7DA2D18}" type="pres">
      <dgm:prSet presAssocID="{E4A5203F-DBD4-4A87-B7E4-D0A3AA8C8D56}" presName="rootComposite1" presStyleCnt="0"/>
      <dgm:spPr/>
    </dgm:pt>
    <dgm:pt modelId="{B564643E-F665-48C5-AEDB-D3001A46DD23}" type="pres">
      <dgm:prSet presAssocID="{E4A5203F-DBD4-4A87-B7E4-D0A3AA8C8D56}" presName="rootText1" presStyleLbl="node0" presStyleIdx="0" presStyleCnt="1" custScaleX="50422">
        <dgm:presLayoutVars>
          <dgm:chPref val="3"/>
        </dgm:presLayoutVars>
      </dgm:prSet>
      <dgm:spPr/>
    </dgm:pt>
    <dgm:pt modelId="{D826AA87-433F-4C8F-963B-197DFC26BC61}" type="pres">
      <dgm:prSet presAssocID="{E4A5203F-DBD4-4A87-B7E4-D0A3AA8C8D56}" presName="rootConnector1" presStyleLbl="node1" presStyleIdx="0" presStyleCnt="0"/>
      <dgm:spPr/>
    </dgm:pt>
    <dgm:pt modelId="{BD71DF03-1C2A-423F-A12B-FC6ED5E00D53}" type="pres">
      <dgm:prSet presAssocID="{E4A5203F-DBD4-4A87-B7E4-D0A3AA8C8D56}" presName="hierChild2" presStyleCnt="0"/>
      <dgm:spPr/>
    </dgm:pt>
    <dgm:pt modelId="{D23074BD-5665-4A38-9A8A-89BAC68E81B9}" type="pres">
      <dgm:prSet presAssocID="{820631EB-5B85-4F15-AA05-4F5F9EAE4178}" presName="Name64" presStyleLbl="parChTrans1D2" presStyleIdx="0" presStyleCnt="3"/>
      <dgm:spPr/>
    </dgm:pt>
    <dgm:pt modelId="{E1E06D59-B667-4200-8B5F-95B5C0DBF4D0}" type="pres">
      <dgm:prSet presAssocID="{60F5C2D7-0238-4714-895B-065A5EC1C118}" presName="hierRoot2" presStyleCnt="0">
        <dgm:presLayoutVars>
          <dgm:hierBranch val="init"/>
        </dgm:presLayoutVars>
      </dgm:prSet>
      <dgm:spPr/>
    </dgm:pt>
    <dgm:pt modelId="{D1FA4987-00E2-41D2-86B9-D53BA33D9912}" type="pres">
      <dgm:prSet presAssocID="{60F5C2D7-0238-4714-895B-065A5EC1C118}" presName="rootComposite" presStyleCnt="0"/>
      <dgm:spPr/>
    </dgm:pt>
    <dgm:pt modelId="{2BAEBC5E-E1DD-4D8B-A540-1F25DA3D9770}" type="pres">
      <dgm:prSet presAssocID="{60F5C2D7-0238-4714-895B-065A5EC1C118}" presName="rootText" presStyleLbl="node2" presStyleIdx="0" presStyleCnt="3" custScaleX="84871">
        <dgm:presLayoutVars>
          <dgm:chPref val="3"/>
        </dgm:presLayoutVars>
      </dgm:prSet>
      <dgm:spPr/>
    </dgm:pt>
    <dgm:pt modelId="{8ABBEB89-F25C-42DF-8A42-BEA74C16264A}" type="pres">
      <dgm:prSet presAssocID="{60F5C2D7-0238-4714-895B-065A5EC1C118}" presName="rootConnector" presStyleLbl="node2" presStyleIdx="0" presStyleCnt="3"/>
      <dgm:spPr/>
    </dgm:pt>
    <dgm:pt modelId="{E8A78ACC-2B83-455F-B445-FB78D76A8691}" type="pres">
      <dgm:prSet presAssocID="{60F5C2D7-0238-4714-895B-065A5EC1C118}" presName="hierChild4" presStyleCnt="0"/>
      <dgm:spPr/>
    </dgm:pt>
    <dgm:pt modelId="{5D1EE02F-2B6C-4C39-A0A8-0D4B6D75AAF2}" type="pres">
      <dgm:prSet presAssocID="{60F5C2D7-0238-4714-895B-065A5EC1C118}" presName="hierChild5" presStyleCnt="0"/>
      <dgm:spPr/>
    </dgm:pt>
    <dgm:pt modelId="{E9874693-7EEC-4F53-9261-B538CABDECD5}" type="pres">
      <dgm:prSet presAssocID="{D8C5C1A9-35DF-463B-814C-07FDA483D0CF}" presName="Name64" presStyleLbl="parChTrans1D2" presStyleIdx="1" presStyleCnt="3"/>
      <dgm:spPr/>
    </dgm:pt>
    <dgm:pt modelId="{8B73B25F-BEE0-42C0-89BF-4B32420396F3}" type="pres">
      <dgm:prSet presAssocID="{76F2BDD8-091C-4010-9AFA-E77EE3B3BA8F}" presName="hierRoot2" presStyleCnt="0">
        <dgm:presLayoutVars>
          <dgm:hierBranch val="init"/>
        </dgm:presLayoutVars>
      </dgm:prSet>
      <dgm:spPr/>
    </dgm:pt>
    <dgm:pt modelId="{2BD3A828-B995-435B-92F7-EE8935584A12}" type="pres">
      <dgm:prSet presAssocID="{76F2BDD8-091C-4010-9AFA-E77EE3B3BA8F}" presName="rootComposite" presStyleCnt="0"/>
      <dgm:spPr/>
    </dgm:pt>
    <dgm:pt modelId="{593C3DA7-4AE4-42B8-8A3E-AC75BB737767}" type="pres">
      <dgm:prSet presAssocID="{76F2BDD8-091C-4010-9AFA-E77EE3B3BA8F}" presName="rootText" presStyleLbl="node2" presStyleIdx="1" presStyleCnt="3" custScaleX="84871">
        <dgm:presLayoutVars>
          <dgm:chPref val="3"/>
        </dgm:presLayoutVars>
      </dgm:prSet>
      <dgm:spPr/>
    </dgm:pt>
    <dgm:pt modelId="{BB2BD306-6410-4760-A73F-A6EAFB00DB45}" type="pres">
      <dgm:prSet presAssocID="{76F2BDD8-091C-4010-9AFA-E77EE3B3BA8F}" presName="rootConnector" presStyleLbl="node2" presStyleIdx="1" presStyleCnt="3"/>
      <dgm:spPr/>
    </dgm:pt>
    <dgm:pt modelId="{6D5CB2D6-2D97-48BF-AE7B-A84885FC963F}" type="pres">
      <dgm:prSet presAssocID="{76F2BDD8-091C-4010-9AFA-E77EE3B3BA8F}" presName="hierChild4" presStyleCnt="0"/>
      <dgm:spPr/>
    </dgm:pt>
    <dgm:pt modelId="{A6573393-7982-43DA-960B-9B7450FD7F86}" type="pres">
      <dgm:prSet presAssocID="{1A14C5FB-A3C8-45C0-8849-C1941A1FEA8E}" presName="Name64" presStyleLbl="parChTrans1D3" presStyleIdx="0" presStyleCnt="2"/>
      <dgm:spPr/>
    </dgm:pt>
    <dgm:pt modelId="{04940D60-6FDB-457C-A442-351B8260A0C5}" type="pres">
      <dgm:prSet presAssocID="{74CD87D4-E051-44E3-9DA8-FE6329A8220A}" presName="hierRoot2" presStyleCnt="0">
        <dgm:presLayoutVars>
          <dgm:hierBranch val="init"/>
        </dgm:presLayoutVars>
      </dgm:prSet>
      <dgm:spPr/>
    </dgm:pt>
    <dgm:pt modelId="{F5CE533C-7063-4BB8-B096-46FCECE3947F}" type="pres">
      <dgm:prSet presAssocID="{74CD87D4-E051-44E3-9DA8-FE6329A8220A}" presName="rootComposite" presStyleCnt="0"/>
      <dgm:spPr/>
    </dgm:pt>
    <dgm:pt modelId="{1851BA08-09E4-40C1-A662-8817721F14A0}" type="pres">
      <dgm:prSet presAssocID="{74CD87D4-E051-44E3-9DA8-FE6329A8220A}" presName="rootText" presStyleLbl="node3" presStyleIdx="0" presStyleCnt="2" custScaleX="78981">
        <dgm:presLayoutVars>
          <dgm:chPref val="3"/>
        </dgm:presLayoutVars>
      </dgm:prSet>
      <dgm:spPr/>
    </dgm:pt>
    <dgm:pt modelId="{9B658346-A00B-482F-9C08-CC9AD6187E14}" type="pres">
      <dgm:prSet presAssocID="{74CD87D4-E051-44E3-9DA8-FE6329A8220A}" presName="rootConnector" presStyleLbl="node3" presStyleIdx="0" presStyleCnt="2"/>
      <dgm:spPr/>
    </dgm:pt>
    <dgm:pt modelId="{2ACB690F-E498-4B8C-A131-C591F2C11D42}" type="pres">
      <dgm:prSet presAssocID="{74CD87D4-E051-44E3-9DA8-FE6329A8220A}" presName="hierChild4" presStyleCnt="0"/>
      <dgm:spPr/>
    </dgm:pt>
    <dgm:pt modelId="{3394DC78-624C-49C4-8237-151FA55B826E}" type="pres">
      <dgm:prSet presAssocID="{74CD87D4-E051-44E3-9DA8-FE6329A8220A}" presName="hierChild5" presStyleCnt="0"/>
      <dgm:spPr/>
    </dgm:pt>
    <dgm:pt modelId="{D854D7D6-001E-4294-B380-F389F1033608}" type="pres">
      <dgm:prSet presAssocID="{239AA9F4-AB7A-4D75-BA98-1078E1EBC36E}" presName="Name64" presStyleLbl="parChTrans1D3" presStyleIdx="1" presStyleCnt="2"/>
      <dgm:spPr/>
    </dgm:pt>
    <dgm:pt modelId="{7A04299A-C5A0-4E50-8D89-D92327343D2E}" type="pres">
      <dgm:prSet presAssocID="{509F8BAC-A125-4A68-A505-A6E2F5DED98A}" presName="hierRoot2" presStyleCnt="0">
        <dgm:presLayoutVars>
          <dgm:hierBranch val="init"/>
        </dgm:presLayoutVars>
      </dgm:prSet>
      <dgm:spPr/>
    </dgm:pt>
    <dgm:pt modelId="{F20534F1-4CB3-48D3-A6B0-7CB137684237}" type="pres">
      <dgm:prSet presAssocID="{509F8BAC-A125-4A68-A505-A6E2F5DED98A}" presName="rootComposite" presStyleCnt="0"/>
      <dgm:spPr/>
    </dgm:pt>
    <dgm:pt modelId="{06E9FD27-755C-46FC-9430-B6BBEBA6EB52}" type="pres">
      <dgm:prSet presAssocID="{509F8BAC-A125-4A68-A505-A6E2F5DED98A}" presName="rootText" presStyleLbl="node3" presStyleIdx="1" presStyleCnt="2" custScaleX="78981">
        <dgm:presLayoutVars>
          <dgm:chPref val="3"/>
        </dgm:presLayoutVars>
      </dgm:prSet>
      <dgm:spPr/>
    </dgm:pt>
    <dgm:pt modelId="{827CEF89-D6A5-4C76-AC6C-8C8A61B231A6}" type="pres">
      <dgm:prSet presAssocID="{509F8BAC-A125-4A68-A505-A6E2F5DED98A}" presName="rootConnector" presStyleLbl="node3" presStyleIdx="1" presStyleCnt="2"/>
      <dgm:spPr/>
    </dgm:pt>
    <dgm:pt modelId="{F90AE226-B293-4A90-B557-9B3B5D11976F}" type="pres">
      <dgm:prSet presAssocID="{509F8BAC-A125-4A68-A505-A6E2F5DED98A}" presName="hierChild4" presStyleCnt="0"/>
      <dgm:spPr/>
    </dgm:pt>
    <dgm:pt modelId="{AA612BE0-0D8C-4B37-904F-647054D7B3ED}" type="pres">
      <dgm:prSet presAssocID="{509F8BAC-A125-4A68-A505-A6E2F5DED98A}" presName="hierChild5" presStyleCnt="0"/>
      <dgm:spPr/>
    </dgm:pt>
    <dgm:pt modelId="{5E30A752-79FA-4368-8969-CF2FB5A0266E}" type="pres">
      <dgm:prSet presAssocID="{76F2BDD8-091C-4010-9AFA-E77EE3B3BA8F}" presName="hierChild5" presStyleCnt="0"/>
      <dgm:spPr/>
    </dgm:pt>
    <dgm:pt modelId="{56F53A5C-DED0-4239-AD4A-9FE33F1583FB}" type="pres">
      <dgm:prSet presAssocID="{413BC297-C7E1-4E80-AB0B-6BCF55478E36}" presName="Name64" presStyleLbl="parChTrans1D2" presStyleIdx="2" presStyleCnt="3"/>
      <dgm:spPr/>
    </dgm:pt>
    <dgm:pt modelId="{997A78B7-1A4C-45D8-9E74-9F0696247C3E}" type="pres">
      <dgm:prSet presAssocID="{182A4AAD-F484-4659-B1DF-9AF542FEA4D5}" presName="hierRoot2" presStyleCnt="0">
        <dgm:presLayoutVars>
          <dgm:hierBranch val="init"/>
        </dgm:presLayoutVars>
      </dgm:prSet>
      <dgm:spPr/>
    </dgm:pt>
    <dgm:pt modelId="{688E490C-E551-4257-ADFF-A24282E07EFA}" type="pres">
      <dgm:prSet presAssocID="{182A4AAD-F484-4659-B1DF-9AF542FEA4D5}" presName="rootComposite" presStyleCnt="0"/>
      <dgm:spPr/>
    </dgm:pt>
    <dgm:pt modelId="{B8026C15-A162-4DAD-B384-A20A4F768A9D}" type="pres">
      <dgm:prSet presAssocID="{182A4AAD-F484-4659-B1DF-9AF542FEA4D5}" presName="rootText" presStyleLbl="node2" presStyleIdx="2" presStyleCnt="3" custScaleX="84871">
        <dgm:presLayoutVars>
          <dgm:chPref val="3"/>
        </dgm:presLayoutVars>
      </dgm:prSet>
      <dgm:spPr/>
    </dgm:pt>
    <dgm:pt modelId="{95A2B754-E64C-4185-BF66-877941CB45CB}" type="pres">
      <dgm:prSet presAssocID="{182A4AAD-F484-4659-B1DF-9AF542FEA4D5}" presName="rootConnector" presStyleLbl="node2" presStyleIdx="2" presStyleCnt="3"/>
      <dgm:spPr/>
    </dgm:pt>
    <dgm:pt modelId="{AA30DB5F-1486-4790-AF60-67789A6CDBEE}" type="pres">
      <dgm:prSet presAssocID="{182A4AAD-F484-4659-B1DF-9AF542FEA4D5}" presName="hierChild4" presStyleCnt="0"/>
      <dgm:spPr/>
    </dgm:pt>
    <dgm:pt modelId="{66B6F359-303C-4F04-80B5-3104756F0AD6}" type="pres">
      <dgm:prSet presAssocID="{182A4AAD-F484-4659-B1DF-9AF542FEA4D5}" presName="hierChild5" presStyleCnt="0"/>
      <dgm:spPr/>
    </dgm:pt>
    <dgm:pt modelId="{35970FC8-A958-432F-A1A9-3E4E4C9E13DD}" type="pres">
      <dgm:prSet presAssocID="{E4A5203F-DBD4-4A87-B7E4-D0A3AA8C8D56}" presName="hierChild3" presStyleCnt="0"/>
      <dgm:spPr/>
    </dgm:pt>
  </dgm:ptLst>
  <dgm:cxnLst>
    <dgm:cxn modelId="{B27FFB03-B155-4EE7-8BAB-1BC1B2849324}" type="presOf" srcId="{239AA9F4-AB7A-4D75-BA98-1078E1EBC36E}" destId="{D854D7D6-001E-4294-B380-F389F1033608}" srcOrd="0" destOrd="0" presId="urn:microsoft.com/office/officeart/2009/3/layout/HorizontalOrganizationChart"/>
    <dgm:cxn modelId="{946E3407-D5A3-4404-8F34-1F1F5D960315}" type="presOf" srcId="{76F2BDD8-091C-4010-9AFA-E77EE3B3BA8F}" destId="{593C3DA7-4AE4-42B8-8A3E-AC75BB737767}" srcOrd="0" destOrd="0" presId="urn:microsoft.com/office/officeart/2009/3/layout/HorizontalOrganizationChart"/>
    <dgm:cxn modelId="{98C4F508-CB05-4280-A8F9-10395DF537DF}" type="presOf" srcId="{820631EB-5B85-4F15-AA05-4F5F9EAE4178}" destId="{D23074BD-5665-4A38-9A8A-89BAC68E81B9}" srcOrd="0" destOrd="0" presId="urn:microsoft.com/office/officeart/2009/3/layout/HorizontalOrganizationChart"/>
    <dgm:cxn modelId="{A8B6E313-E758-4F6C-AC85-E6111BD6FAD9}" type="presOf" srcId="{74CD87D4-E051-44E3-9DA8-FE6329A8220A}" destId="{9B658346-A00B-482F-9C08-CC9AD6187E14}" srcOrd="1" destOrd="0" presId="urn:microsoft.com/office/officeart/2009/3/layout/HorizontalOrganizationChart"/>
    <dgm:cxn modelId="{EF21E71A-7953-4A1A-BB1F-F45D884D91C2}" srcId="{76F2BDD8-091C-4010-9AFA-E77EE3B3BA8F}" destId="{74CD87D4-E051-44E3-9DA8-FE6329A8220A}" srcOrd="0" destOrd="0" parTransId="{1A14C5FB-A3C8-45C0-8849-C1941A1FEA8E}" sibTransId="{E40776E1-C2B6-42DB-968E-5AFBF20A3410}"/>
    <dgm:cxn modelId="{5D9D4324-CC75-4F2D-9129-D9E0F6FCE0AF}" srcId="{8EE2D0BF-044D-4AD8-81DC-CF6D497842CC}" destId="{E4A5203F-DBD4-4A87-B7E4-D0A3AA8C8D56}" srcOrd="0" destOrd="0" parTransId="{30D571ED-35AA-4B8F-A3E9-6DBD0D2D8450}" sibTransId="{7E81C3A6-D60F-42D3-85E9-975A707A9CDC}"/>
    <dgm:cxn modelId="{A0CF572B-DC91-4920-8145-51760E649DFE}" type="presOf" srcId="{E4A5203F-DBD4-4A87-B7E4-D0A3AA8C8D56}" destId="{D826AA87-433F-4C8F-963B-197DFC26BC61}" srcOrd="1" destOrd="0" presId="urn:microsoft.com/office/officeart/2009/3/layout/HorizontalOrganizationChart"/>
    <dgm:cxn modelId="{88B82A2F-9E96-4513-AA80-45D5A021F5D8}" type="presOf" srcId="{60F5C2D7-0238-4714-895B-065A5EC1C118}" destId="{8ABBEB89-F25C-42DF-8A42-BEA74C16264A}" srcOrd="1" destOrd="0" presId="urn:microsoft.com/office/officeart/2009/3/layout/HorizontalOrganizationChart"/>
    <dgm:cxn modelId="{2D37CA4D-8C91-4B1E-BB5F-E543D1A31B8E}" srcId="{E4A5203F-DBD4-4A87-B7E4-D0A3AA8C8D56}" destId="{76F2BDD8-091C-4010-9AFA-E77EE3B3BA8F}" srcOrd="1" destOrd="0" parTransId="{D8C5C1A9-35DF-463B-814C-07FDA483D0CF}" sibTransId="{E683723B-4672-4BC5-B1FB-5CA1780D37C9}"/>
    <dgm:cxn modelId="{581B9F51-69C6-49AB-B713-47D87D4E2B9D}" srcId="{E4A5203F-DBD4-4A87-B7E4-D0A3AA8C8D56}" destId="{60F5C2D7-0238-4714-895B-065A5EC1C118}" srcOrd="0" destOrd="0" parTransId="{820631EB-5B85-4F15-AA05-4F5F9EAE4178}" sibTransId="{044D0BB3-1667-455A-B776-0ED7E12647B4}"/>
    <dgm:cxn modelId="{86F5BE78-42B4-47F8-BD4E-5221C4DA541F}" type="presOf" srcId="{509F8BAC-A125-4A68-A505-A6E2F5DED98A}" destId="{827CEF89-D6A5-4C76-AC6C-8C8A61B231A6}" srcOrd="1" destOrd="0" presId="urn:microsoft.com/office/officeart/2009/3/layout/HorizontalOrganizationChart"/>
    <dgm:cxn modelId="{FD95D37C-FA2E-43DE-9023-09AD2FCE30D5}" srcId="{76F2BDD8-091C-4010-9AFA-E77EE3B3BA8F}" destId="{509F8BAC-A125-4A68-A505-A6E2F5DED98A}" srcOrd="1" destOrd="0" parTransId="{239AA9F4-AB7A-4D75-BA98-1078E1EBC36E}" sibTransId="{38F86A69-4781-4365-A14D-78F9BD130C5A}"/>
    <dgm:cxn modelId="{BC4D7382-153D-4F21-B131-F8BA516940FD}" type="presOf" srcId="{182A4AAD-F484-4659-B1DF-9AF542FEA4D5}" destId="{95A2B754-E64C-4185-BF66-877941CB45CB}" srcOrd="1" destOrd="0" presId="urn:microsoft.com/office/officeart/2009/3/layout/HorizontalOrganizationChart"/>
    <dgm:cxn modelId="{2D95AE86-48B3-46D6-AF0B-84032CA0CBE2}" type="presOf" srcId="{60F5C2D7-0238-4714-895B-065A5EC1C118}" destId="{2BAEBC5E-E1DD-4D8B-A540-1F25DA3D9770}" srcOrd="0" destOrd="0" presId="urn:microsoft.com/office/officeart/2009/3/layout/HorizontalOrganizationChart"/>
    <dgm:cxn modelId="{60A62F9F-77D9-4474-B12D-56F3BB828228}" type="presOf" srcId="{8EE2D0BF-044D-4AD8-81DC-CF6D497842CC}" destId="{8DBCD899-3590-4A6B-8A08-07C4CA24A8EA}" srcOrd="0" destOrd="0" presId="urn:microsoft.com/office/officeart/2009/3/layout/HorizontalOrganizationChart"/>
    <dgm:cxn modelId="{61F2DDB1-F8DC-4570-B96D-E75CD2A0D22B}" type="presOf" srcId="{413BC297-C7E1-4E80-AB0B-6BCF55478E36}" destId="{56F53A5C-DED0-4239-AD4A-9FE33F1583FB}" srcOrd="0" destOrd="0" presId="urn:microsoft.com/office/officeart/2009/3/layout/HorizontalOrganizationChart"/>
    <dgm:cxn modelId="{C69907B3-D79D-459C-8798-7E259104DA5A}" type="presOf" srcId="{509F8BAC-A125-4A68-A505-A6E2F5DED98A}" destId="{06E9FD27-755C-46FC-9430-B6BBEBA6EB52}" srcOrd="0" destOrd="0" presId="urn:microsoft.com/office/officeart/2009/3/layout/HorizontalOrganizationChart"/>
    <dgm:cxn modelId="{AFE435CF-D1CA-40AD-986D-B3F9EF038EDD}" type="presOf" srcId="{E4A5203F-DBD4-4A87-B7E4-D0A3AA8C8D56}" destId="{B564643E-F665-48C5-AEDB-D3001A46DD23}" srcOrd="0" destOrd="0" presId="urn:microsoft.com/office/officeart/2009/3/layout/HorizontalOrganizationChart"/>
    <dgm:cxn modelId="{AC937AD4-57C4-4A7F-891D-6E1571A385FA}" srcId="{E4A5203F-DBD4-4A87-B7E4-D0A3AA8C8D56}" destId="{182A4AAD-F484-4659-B1DF-9AF542FEA4D5}" srcOrd="2" destOrd="0" parTransId="{413BC297-C7E1-4E80-AB0B-6BCF55478E36}" sibTransId="{DC198802-31DC-4D67-8944-17DA016ADBF0}"/>
    <dgm:cxn modelId="{F01409D9-0D46-446F-B2B4-6FEB61302E55}" type="presOf" srcId="{D8C5C1A9-35DF-463B-814C-07FDA483D0CF}" destId="{E9874693-7EEC-4F53-9261-B538CABDECD5}" srcOrd="0" destOrd="0" presId="urn:microsoft.com/office/officeart/2009/3/layout/HorizontalOrganizationChart"/>
    <dgm:cxn modelId="{241905DF-2FA6-437D-A981-A225E7EE3C73}" type="presOf" srcId="{1A14C5FB-A3C8-45C0-8849-C1941A1FEA8E}" destId="{A6573393-7982-43DA-960B-9B7450FD7F86}" srcOrd="0" destOrd="0" presId="urn:microsoft.com/office/officeart/2009/3/layout/HorizontalOrganizationChart"/>
    <dgm:cxn modelId="{DD02E6E6-F7E3-49BD-8C02-DFE27E051974}" type="presOf" srcId="{182A4AAD-F484-4659-B1DF-9AF542FEA4D5}" destId="{B8026C15-A162-4DAD-B384-A20A4F768A9D}" srcOrd="0" destOrd="0" presId="urn:microsoft.com/office/officeart/2009/3/layout/HorizontalOrganizationChart"/>
    <dgm:cxn modelId="{CBCADDF2-02F4-4994-AE74-6334ADEC1A62}" type="presOf" srcId="{74CD87D4-E051-44E3-9DA8-FE6329A8220A}" destId="{1851BA08-09E4-40C1-A662-8817721F14A0}" srcOrd="0" destOrd="0" presId="urn:microsoft.com/office/officeart/2009/3/layout/HorizontalOrganizationChart"/>
    <dgm:cxn modelId="{594125F6-9CAA-422D-99B2-9594C74DFCE2}" type="presOf" srcId="{76F2BDD8-091C-4010-9AFA-E77EE3B3BA8F}" destId="{BB2BD306-6410-4760-A73F-A6EAFB00DB45}" srcOrd="1" destOrd="0" presId="urn:microsoft.com/office/officeart/2009/3/layout/HorizontalOrganizationChart"/>
    <dgm:cxn modelId="{C679B4C8-730A-4BF7-8533-DDA6B25A7F06}" type="presParOf" srcId="{8DBCD899-3590-4A6B-8A08-07C4CA24A8EA}" destId="{F431B1B7-CF7A-48A6-A067-A66738270CAE}" srcOrd="0" destOrd="0" presId="urn:microsoft.com/office/officeart/2009/3/layout/HorizontalOrganizationChart"/>
    <dgm:cxn modelId="{E8551954-7C99-4278-AD06-1AD57EF128BD}" type="presParOf" srcId="{F431B1B7-CF7A-48A6-A067-A66738270CAE}" destId="{CFEDBAE5-A3ED-4147-8F06-638BB7DA2D18}" srcOrd="0" destOrd="0" presId="urn:microsoft.com/office/officeart/2009/3/layout/HorizontalOrganizationChart"/>
    <dgm:cxn modelId="{EC5A55AF-104C-40BA-9E42-B74547194D0F}" type="presParOf" srcId="{CFEDBAE5-A3ED-4147-8F06-638BB7DA2D18}" destId="{B564643E-F665-48C5-AEDB-D3001A46DD23}" srcOrd="0" destOrd="0" presId="urn:microsoft.com/office/officeart/2009/3/layout/HorizontalOrganizationChart"/>
    <dgm:cxn modelId="{5AFDDBB1-9C80-4B0D-8AA7-7F4295C93082}" type="presParOf" srcId="{CFEDBAE5-A3ED-4147-8F06-638BB7DA2D18}" destId="{D826AA87-433F-4C8F-963B-197DFC26BC61}" srcOrd="1" destOrd="0" presId="urn:microsoft.com/office/officeart/2009/3/layout/HorizontalOrganizationChart"/>
    <dgm:cxn modelId="{AD30D044-B472-4408-A78C-0AB6972A7295}" type="presParOf" srcId="{F431B1B7-CF7A-48A6-A067-A66738270CAE}" destId="{BD71DF03-1C2A-423F-A12B-FC6ED5E00D53}" srcOrd="1" destOrd="0" presId="urn:microsoft.com/office/officeart/2009/3/layout/HorizontalOrganizationChart"/>
    <dgm:cxn modelId="{60FD59E0-FE0C-49BC-9EA9-C7F35EFDC3C7}" type="presParOf" srcId="{BD71DF03-1C2A-423F-A12B-FC6ED5E00D53}" destId="{D23074BD-5665-4A38-9A8A-89BAC68E81B9}" srcOrd="0" destOrd="0" presId="urn:microsoft.com/office/officeart/2009/3/layout/HorizontalOrganizationChart"/>
    <dgm:cxn modelId="{B7742DE4-A979-4390-BC1A-E1839E5C761F}" type="presParOf" srcId="{BD71DF03-1C2A-423F-A12B-FC6ED5E00D53}" destId="{E1E06D59-B667-4200-8B5F-95B5C0DBF4D0}" srcOrd="1" destOrd="0" presId="urn:microsoft.com/office/officeart/2009/3/layout/HorizontalOrganizationChart"/>
    <dgm:cxn modelId="{AE87E9CA-CF32-4315-B173-0F27A3165074}" type="presParOf" srcId="{E1E06D59-B667-4200-8B5F-95B5C0DBF4D0}" destId="{D1FA4987-00E2-41D2-86B9-D53BA33D9912}" srcOrd="0" destOrd="0" presId="urn:microsoft.com/office/officeart/2009/3/layout/HorizontalOrganizationChart"/>
    <dgm:cxn modelId="{68858425-5C96-41EC-9237-97072E50606D}" type="presParOf" srcId="{D1FA4987-00E2-41D2-86B9-D53BA33D9912}" destId="{2BAEBC5E-E1DD-4D8B-A540-1F25DA3D9770}" srcOrd="0" destOrd="0" presId="urn:microsoft.com/office/officeart/2009/3/layout/HorizontalOrganizationChart"/>
    <dgm:cxn modelId="{C1AC16B7-FA1C-4A21-BECA-19EE14B727B9}" type="presParOf" srcId="{D1FA4987-00E2-41D2-86B9-D53BA33D9912}" destId="{8ABBEB89-F25C-42DF-8A42-BEA74C16264A}" srcOrd="1" destOrd="0" presId="urn:microsoft.com/office/officeart/2009/3/layout/HorizontalOrganizationChart"/>
    <dgm:cxn modelId="{0EE5362A-CE24-4934-BA6C-3600AE8D9781}" type="presParOf" srcId="{E1E06D59-B667-4200-8B5F-95B5C0DBF4D0}" destId="{E8A78ACC-2B83-455F-B445-FB78D76A8691}" srcOrd="1" destOrd="0" presId="urn:microsoft.com/office/officeart/2009/3/layout/HorizontalOrganizationChart"/>
    <dgm:cxn modelId="{DC601106-C880-4D1A-BFE1-3CD38B3EC430}" type="presParOf" srcId="{E1E06D59-B667-4200-8B5F-95B5C0DBF4D0}" destId="{5D1EE02F-2B6C-4C39-A0A8-0D4B6D75AAF2}" srcOrd="2" destOrd="0" presId="urn:microsoft.com/office/officeart/2009/3/layout/HorizontalOrganizationChart"/>
    <dgm:cxn modelId="{20762B09-FAB8-453E-8A73-B73FF96EE9B4}" type="presParOf" srcId="{BD71DF03-1C2A-423F-A12B-FC6ED5E00D53}" destId="{E9874693-7EEC-4F53-9261-B538CABDECD5}" srcOrd="2" destOrd="0" presId="urn:microsoft.com/office/officeart/2009/3/layout/HorizontalOrganizationChart"/>
    <dgm:cxn modelId="{17357FF7-12A5-4861-99EF-E95B11C1AD96}" type="presParOf" srcId="{BD71DF03-1C2A-423F-A12B-FC6ED5E00D53}" destId="{8B73B25F-BEE0-42C0-89BF-4B32420396F3}" srcOrd="3" destOrd="0" presId="urn:microsoft.com/office/officeart/2009/3/layout/HorizontalOrganizationChart"/>
    <dgm:cxn modelId="{0E8FB701-5890-40E7-BBAA-5629FD224F3C}" type="presParOf" srcId="{8B73B25F-BEE0-42C0-89BF-4B32420396F3}" destId="{2BD3A828-B995-435B-92F7-EE8935584A12}" srcOrd="0" destOrd="0" presId="urn:microsoft.com/office/officeart/2009/3/layout/HorizontalOrganizationChart"/>
    <dgm:cxn modelId="{818F6398-61A0-40D7-9391-636899404444}" type="presParOf" srcId="{2BD3A828-B995-435B-92F7-EE8935584A12}" destId="{593C3DA7-4AE4-42B8-8A3E-AC75BB737767}" srcOrd="0" destOrd="0" presId="urn:microsoft.com/office/officeart/2009/3/layout/HorizontalOrganizationChart"/>
    <dgm:cxn modelId="{CBFF5A39-5F6F-4DD2-826F-D51F236FD2A6}" type="presParOf" srcId="{2BD3A828-B995-435B-92F7-EE8935584A12}" destId="{BB2BD306-6410-4760-A73F-A6EAFB00DB45}" srcOrd="1" destOrd="0" presId="urn:microsoft.com/office/officeart/2009/3/layout/HorizontalOrganizationChart"/>
    <dgm:cxn modelId="{6B0998AE-D46D-4AB3-AAFA-42807BCABC78}" type="presParOf" srcId="{8B73B25F-BEE0-42C0-89BF-4B32420396F3}" destId="{6D5CB2D6-2D97-48BF-AE7B-A84885FC963F}" srcOrd="1" destOrd="0" presId="urn:microsoft.com/office/officeart/2009/3/layout/HorizontalOrganizationChart"/>
    <dgm:cxn modelId="{571BA078-1D26-4592-8228-C3356CB30BEA}" type="presParOf" srcId="{6D5CB2D6-2D97-48BF-AE7B-A84885FC963F}" destId="{A6573393-7982-43DA-960B-9B7450FD7F86}" srcOrd="0" destOrd="0" presId="urn:microsoft.com/office/officeart/2009/3/layout/HorizontalOrganizationChart"/>
    <dgm:cxn modelId="{A484C631-0882-4F72-A54B-ACCA98BDE904}" type="presParOf" srcId="{6D5CB2D6-2D97-48BF-AE7B-A84885FC963F}" destId="{04940D60-6FDB-457C-A442-351B8260A0C5}" srcOrd="1" destOrd="0" presId="urn:microsoft.com/office/officeart/2009/3/layout/HorizontalOrganizationChart"/>
    <dgm:cxn modelId="{108E251E-D82B-4589-86B6-6D9D3A4E0FFF}" type="presParOf" srcId="{04940D60-6FDB-457C-A442-351B8260A0C5}" destId="{F5CE533C-7063-4BB8-B096-46FCECE3947F}" srcOrd="0" destOrd="0" presId="urn:microsoft.com/office/officeart/2009/3/layout/HorizontalOrganizationChart"/>
    <dgm:cxn modelId="{1378A821-CF6C-40C9-B2B7-BE8D3A4BF4FB}" type="presParOf" srcId="{F5CE533C-7063-4BB8-B096-46FCECE3947F}" destId="{1851BA08-09E4-40C1-A662-8817721F14A0}" srcOrd="0" destOrd="0" presId="urn:microsoft.com/office/officeart/2009/3/layout/HorizontalOrganizationChart"/>
    <dgm:cxn modelId="{FE3EC902-AEEF-4502-818D-0F2F6C641332}" type="presParOf" srcId="{F5CE533C-7063-4BB8-B096-46FCECE3947F}" destId="{9B658346-A00B-482F-9C08-CC9AD6187E14}" srcOrd="1" destOrd="0" presId="urn:microsoft.com/office/officeart/2009/3/layout/HorizontalOrganizationChart"/>
    <dgm:cxn modelId="{9D6D994B-DCA3-4100-B7B1-AD27964AF667}" type="presParOf" srcId="{04940D60-6FDB-457C-A442-351B8260A0C5}" destId="{2ACB690F-E498-4B8C-A131-C591F2C11D42}" srcOrd="1" destOrd="0" presId="urn:microsoft.com/office/officeart/2009/3/layout/HorizontalOrganizationChart"/>
    <dgm:cxn modelId="{7557BA4F-5882-4F28-AA56-189F9631622F}" type="presParOf" srcId="{04940D60-6FDB-457C-A442-351B8260A0C5}" destId="{3394DC78-624C-49C4-8237-151FA55B826E}" srcOrd="2" destOrd="0" presId="urn:microsoft.com/office/officeart/2009/3/layout/HorizontalOrganizationChart"/>
    <dgm:cxn modelId="{7B06907E-27E3-4323-8DCF-7B6C79B60979}" type="presParOf" srcId="{6D5CB2D6-2D97-48BF-AE7B-A84885FC963F}" destId="{D854D7D6-001E-4294-B380-F389F1033608}" srcOrd="2" destOrd="0" presId="urn:microsoft.com/office/officeart/2009/3/layout/HorizontalOrganizationChart"/>
    <dgm:cxn modelId="{98236B06-AC78-4671-9893-7AB112B8E493}" type="presParOf" srcId="{6D5CB2D6-2D97-48BF-AE7B-A84885FC963F}" destId="{7A04299A-C5A0-4E50-8D89-D92327343D2E}" srcOrd="3" destOrd="0" presId="urn:microsoft.com/office/officeart/2009/3/layout/HorizontalOrganizationChart"/>
    <dgm:cxn modelId="{533B1FFC-F32D-4A4E-8538-6C7D42E9A682}" type="presParOf" srcId="{7A04299A-C5A0-4E50-8D89-D92327343D2E}" destId="{F20534F1-4CB3-48D3-A6B0-7CB137684237}" srcOrd="0" destOrd="0" presId="urn:microsoft.com/office/officeart/2009/3/layout/HorizontalOrganizationChart"/>
    <dgm:cxn modelId="{42BE3E23-522E-41E1-B046-66CBFAA50D1A}" type="presParOf" srcId="{F20534F1-4CB3-48D3-A6B0-7CB137684237}" destId="{06E9FD27-755C-46FC-9430-B6BBEBA6EB52}" srcOrd="0" destOrd="0" presId="urn:microsoft.com/office/officeart/2009/3/layout/HorizontalOrganizationChart"/>
    <dgm:cxn modelId="{3F227801-F525-416A-9F98-EB6F3B4ACE5B}" type="presParOf" srcId="{F20534F1-4CB3-48D3-A6B0-7CB137684237}" destId="{827CEF89-D6A5-4C76-AC6C-8C8A61B231A6}" srcOrd="1" destOrd="0" presId="urn:microsoft.com/office/officeart/2009/3/layout/HorizontalOrganizationChart"/>
    <dgm:cxn modelId="{FBDB6DAA-228C-4897-A015-2088EAAA6B47}" type="presParOf" srcId="{7A04299A-C5A0-4E50-8D89-D92327343D2E}" destId="{F90AE226-B293-4A90-B557-9B3B5D11976F}" srcOrd="1" destOrd="0" presId="urn:microsoft.com/office/officeart/2009/3/layout/HorizontalOrganizationChart"/>
    <dgm:cxn modelId="{67BF32D6-ADF2-45E9-B607-1A8CB96417FD}" type="presParOf" srcId="{7A04299A-C5A0-4E50-8D89-D92327343D2E}" destId="{AA612BE0-0D8C-4B37-904F-647054D7B3ED}" srcOrd="2" destOrd="0" presId="urn:microsoft.com/office/officeart/2009/3/layout/HorizontalOrganizationChart"/>
    <dgm:cxn modelId="{2E130F0D-E62F-452A-99A7-BC4A4F451A6F}" type="presParOf" srcId="{8B73B25F-BEE0-42C0-89BF-4B32420396F3}" destId="{5E30A752-79FA-4368-8969-CF2FB5A0266E}" srcOrd="2" destOrd="0" presId="urn:microsoft.com/office/officeart/2009/3/layout/HorizontalOrganizationChart"/>
    <dgm:cxn modelId="{78DB9A8F-206C-41B6-A00E-35EF160E1030}" type="presParOf" srcId="{BD71DF03-1C2A-423F-A12B-FC6ED5E00D53}" destId="{56F53A5C-DED0-4239-AD4A-9FE33F1583FB}" srcOrd="4" destOrd="0" presId="urn:microsoft.com/office/officeart/2009/3/layout/HorizontalOrganizationChart"/>
    <dgm:cxn modelId="{A1980BAE-82C3-49D0-BEE6-B607A2C8ED5E}" type="presParOf" srcId="{BD71DF03-1C2A-423F-A12B-FC6ED5E00D53}" destId="{997A78B7-1A4C-45D8-9E74-9F0696247C3E}" srcOrd="5" destOrd="0" presId="urn:microsoft.com/office/officeart/2009/3/layout/HorizontalOrganizationChart"/>
    <dgm:cxn modelId="{DAB515D6-D44B-4502-9D2A-9E93EF164963}" type="presParOf" srcId="{997A78B7-1A4C-45D8-9E74-9F0696247C3E}" destId="{688E490C-E551-4257-ADFF-A24282E07EFA}" srcOrd="0" destOrd="0" presId="urn:microsoft.com/office/officeart/2009/3/layout/HorizontalOrganizationChart"/>
    <dgm:cxn modelId="{9D260B8D-6A20-47EC-A572-719635C6D8B2}" type="presParOf" srcId="{688E490C-E551-4257-ADFF-A24282E07EFA}" destId="{B8026C15-A162-4DAD-B384-A20A4F768A9D}" srcOrd="0" destOrd="0" presId="urn:microsoft.com/office/officeart/2009/3/layout/HorizontalOrganizationChart"/>
    <dgm:cxn modelId="{0ACF6CD9-C715-425E-ACC7-B8A36B77626B}" type="presParOf" srcId="{688E490C-E551-4257-ADFF-A24282E07EFA}" destId="{95A2B754-E64C-4185-BF66-877941CB45CB}" srcOrd="1" destOrd="0" presId="urn:microsoft.com/office/officeart/2009/3/layout/HorizontalOrganizationChart"/>
    <dgm:cxn modelId="{98743B38-4D5B-42D8-968C-55D156D84BB8}" type="presParOf" srcId="{997A78B7-1A4C-45D8-9E74-9F0696247C3E}" destId="{AA30DB5F-1486-4790-AF60-67789A6CDBEE}" srcOrd="1" destOrd="0" presId="urn:microsoft.com/office/officeart/2009/3/layout/HorizontalOrganizationChart"/>
    <dgm:cxn modelId="{4DAEEFF6-D305-4B70-97ED-6D6824BFA88B}" type="presParOf" srcId="{997A78B7-1A4C-45D8-9E74-9F0696247C3E}" destId="{66B6F359-303C-4F04-80B5-3104756F0AD6}" srcOrd="2" destOrd="0" presId="urn:microsoft.com/office/officeart/2009/3/layout/HorizontalOrganizationChart"/>
    <dgm:cxn modelId="{D3EAF4A0-A831-46D7-AA4E-F9126FAF8F9A}" type="presParOf" srcId="{F431B1B7-CF7A-48A6-A067-A66738270CAE}" destId="{35970FC8-A958-432F-A1A9-3E4E4C9E13D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53A5C-DED0-4239-AD4A-9FE33F1583FB}">
      <dsp:nvSpPr>
        <dsp:cNvPr id="0" name=""/>
        <dsp:cNvSpPr/>
      </dsp:nvSpPr>
      <dsp:spPr>
        <a:xfrm>
          <a:off x="1171832" y="1980220"/>
          <a:ext cx="464184" cy="997996"/>
        </a:xfrm>
        <a:custGeom>
          <a:avLst/>
          <a:gdLst/>
          <a:ahLst/>
          <a:cxnLst/>
          <a:rect l="0" t="0" r="0" b="0"/>
          <a:pathLst>
            <a:path>
              <a:moveTo>
                <a:pt x="0" y="0"/>
              </a:moveTo>
              <a:lnTo>
                <a:pt x="232092" y="0"/>
              </a:lnTo>
              <a:lnTo>
                <a:pt x="232092" y="997996"/>
              </a:lnTo>
              <a:lnTo>
                <a:pt x="464184" y="99799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54D7D6-001E-4294-B380-F389F1033608}">
      <dsp:nvSpPr>
        <dsp:cNvPr id="0" name=""/>
        <dsp:cNvSpPr/>
      </dsp:nvSpPr>
      <dsp:spPr>
        <a:xfrm>
          <a:off x="3605806" y="1980220"/>
          <a:ext cx="464184" cy="498998"/>
        </a:xfrm>
        <a:custGeom>
          <a:avLst/>
          <a:gdLst/>
          <a:ahLst/>
          <a:cxnLst/>
          <a:rect l="0" t="0" r="0" b="0"/>
          <a:pathLst>
            <a:path>
              <a:moveTo>
                <a:pt x="0" y="0"/>
              </a:moveTo>
              <a:lnTo>
                <a:pt x="232092" y="0"/>
              </a:lnTo>
              <a:lnTo>
                <a:pt x="232092" y="498998"/>
              </a:lnTo>
              <a:lnTo>
                <a:pt x="464184" y="4989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573393-7982-43DA-960B-9B7450FD7F86}">
      <dsp:nvSpPr>
        <dsp:cNvPr id="0" name=""/>
        <dsp:cNvSpPr/>
      </dsp:nvSpPr>
      <dsp:spPr>
        <a:xfrm>
          <a:off x="3605806" y="1481221"/>
          <a:ext cx="464184" cy="498998"/>
        </a:xfrm>
        <a:custGeom>
          <a:avLst/>
          <a:gdLst/>
          <a:ahLst/>
          <a:cxnLst/>
          <a:rect l="0" t="0" r="0" b="0"/>
          <a:pathLst>
            <a:path>
              <a:moveTo>
                <a:pt x="0" y="498998"/>
              </a:moveTo>
              <a:lnTo>
                <a:pt x="232092" y="498998"/>
              </a:lnTo>
              <a:lnTo>
                <a:pt x="232092" y="0"/>
              </a:lnTo>
              <a:lnTo>
                <a:pt x="464184"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874693-7EEC-4F53-9261-B538CABDECD5}">
      <dsp:nvSpPr>
        <dsp:cNvPr id="0" name=""/>
        <dsp:cNvSpPr/>
      </dsp:nvSpPr>
      <dsp:spPr>
        <a:xfrm>
          <a:off x="1171832" y="1934500"/>
          <a:ext cx="464184" cy="91440"/>
        </a:xfrm>
        <a:custGeom>
          <a:avLst/>
          <a:gdLst/>
          <a:ahLst/>
          <a:cxnLst/>
          <a:rect l="0" t="0" r="0" b="0"/>
          <a:pathLst>
            <a:path>
              <a:moveTo>
                <a:pt x="0" y="45720"/>
              </a:moveTo>
              <a:lnTo>
                <a:pt x="464184"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074BD-5665-4A38-9A8A-89BAC68E81B9}">
      <dsp:nvSpPr>
        <dsp:cNvPr id="0" name=""/>
        <dsp:cNvSpPr/>
      </dsp:nvSpPr>
      <dsp:spPr>
        <a:xfrm>
          <a:off x="1171832" y="982223"/>
          <a:ext cx="464184" cy="997996"/>
        </a:xfrm>
        <a:custGeom>
          <a:avLst/>
          <a:gdLst/>
          <a:ahLst/>
          <a:cxnLst/>
          <a:rect l="0" t="0" r="0" b="0"/>
          <a:pathLst>
            <a:path>
              <a:moveTo>
                <a:pt x="0" y="997996"/>
              </a:moveTo>
              <a:lnTo>
                <a:pt x="232092" y="997996"/>
              </a:lnTo>
              <a:lnTo>
                <a:pt x="232092" y="0"/>
              </a:lnTo>
              <a:lnTo>
                <a:pt x="464184"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64643E-F665-48C5-AEDB-D3001A46DD23}">
      <dsp:nvSpPr>
        <dsp:cNvPr id="0" name=""/>
        <dsp:cNvSpPr/>
      </dsp:nvSpPr>
      <dsp:spPr>
        <a:xfrm>
          <a:off x="1577" y="1626279"/>
          <a:ext cx="1170255" cy="70788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朴素贝叶斯</a:t>
          </a:r>
          <a:endParaRPr lang="en-US" altLang="zh-CN" sz="1400" kern="1200"/>
        </a:p>
        <a:p>
          <a:pPr marL="0" lvl="0" indent="0" algn="ctr" defTabSz="622300">
            <a:lnSpc>
              <a:spcPct val="90000"/>
            </a:lnSpc>
            <a:spcBef>
              <a:spcPct val="0"/>
            </a:spcBef>
            <a:spcAft>
              <a:spcPct val="35000"/>
            </a:spcAft>
            <a:buNone/>
          </a:pPr>
          <a:r>
            <a:rPr lang="zh-CN" altLang="en-US" sz="1400" kern="1200"/>
            <a:t>分类算法</a:t>
          </a:r>
        </a:p>
      </dsp:txBody>
      <dsp:txXfrm>
        <a:off x="1577" y="1626279"/>
        <a:ext cx="1170255" cy="707881"/>
      </dsp:txXfrm>
    </dsp:sp>
    <dsp:sp modelId="{2BAEBC5E-E1DD-4D8B-A540-1F25DA3D9770}">
      <dsp:nvSpPr>
        <dsp:cNvPr id="0" name=""/>
        <dsp:cNvSpPr/>
      </dsp:nvSpPr>
      <dsp:spPr>
        <a:xfrm>
          <a:off x="1636017" y="628282"/>
          <a:ext cx="1969789" cy="70788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应用场景与研究意义</a:t>
          </a:r>
        </a:p>
      </dsp:txBody>
      <dsp:txXfrm>
        <a:off x="1636017" y="628282"/>
        <a:ext cx="1969789" cy="707881"/>
      </dsp:txXfrm>
    </dsp:sp>
    <dsp:sp modelId="{593C3DA7-4AE4-42B8-8A3E-AC75BB737767}">
      <dsp:nvSpPr>
        <dsp:cNvPr id="0" name=""/>
        <dsp:cNvSpPr/>
      </dsp:nvSpPr>
      <dsp:spPr>
        <a:xfrm>
          <a:off x="1636017" y="1626279"/>
          <a:ext cx="1969789" cy="70788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贝叶斯条件概率</a:t>
          </a:r>
        </a:p>
      </dsp:txBody>
      <dsp:txXfrm>
        <a:off x="1636017" y="1626279"/>
        <a:ext cx="1969789" cy="707881"/>
      </dsp:txXfrm>
    </dsp:sp>
    <dsp:sp modelId="{1851BA08-09E4-40C1-A662-8817721F14A0}">
      <dsp:nvSpPr>
        <dsp:cNvPr id="0" name=""/>
        <dsp:cNvSpPr/>
      </dsp:nvSpPr>
      <dsp:spPr>
        <a:xfrm>
          <a:off x="4069991" y="1127281"/>
          <a:ext cx="1833087" cy="70788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条件概率、全概率</a:t>
          </a:r>
        </a:p>
      </dsp:txBody>
      <dsp:txXfrm>
        <a:off x="4069991" y="1127281"/>
        <a:ext cx="1833087" cy="707881"/>
      </dsp:txXfrm>
    </dsp:sp>
    <dsp:sp modelId="{06E9FD27-755C-46FC-9430-B6BBEBA6EB52}">
      <dsp:nvSpPr>
        <dsp:cNvPr id="0" name=""/>
        <dsp:cNvSpPr/>
      </dsp:nvSpPr>
      <dsp:spPr>
        <a:xfrm>
          <a:off x="4069991" y="2125277"/>
          <a:ext cx="1833087" cy="70788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先验概率、后验概率、</a:t>
          </a:r>
          <a:endParaRPr lang="en-US" altLang="zh-CN" sz="1400" kern="1200"/>
        </a:p>
        <a:p>
          <a:pPr marL="0" lvl="0" indent="0" algn="ctr" defTabSz="622300">
            <a:lnSpc>
              <a:spcPct val="90000"/>
            </a:lnSpc>
            <a:spcBef>
              <a:spcPct val="0"/>
            </a:spcBef>
            <a:spcAft>
              <a:spcPct val="35000"/>
            </a:spcAft>
            <a:buNone/>
          </a:pPr>
          <a:r>
            <a:rPr lang="zh-CN" altLang="en-US" sz="1400" kern="1200"/>
            <a:t>贝叶斯公式</a:t>
          </a:r>
        </a:p>
      </dsp:txBody>
      <dsp:txXfrm>
        <a:off x="4069991" y="2125277"/>
        <a:ext cx="1833087" cy="707881"/>
      </dsp:txXfrm>
    </dsp:sp>
    <dsp:sp modelId="{B8026C15-A162-4DAD-B384-A20A4F768A9D}">
      <dsp:nvSpPr>
        <dsp:cNvPr id="0" name=""/>
        <dsp:cNvSpPr/>
      </dsp:nvSpPr>
      <dsp:spPr>
        <a:xfrm>
          <a:off x="1636017" y="2624275"/>
          <a:ext cx="1969789" cy="70788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朴素贝叶斯分类算法</a:t>
          </a:r>
          <a:endParaRPr lang="en-US" altLang="zh-CN" sz="1400" kern="1200"/>
        </a:p>
        <a:p>
          <a:pPr marL="0" lvl="0" indent="0" algn="ctr" defTabSz="622300">
            <a:lnSpc>
              <a:spcPct val="90000"/>
            </a:lnSpc>
            <a:spcBef>
              <a:spcPct val="0"/>
            </a:spcBef>
            <a:spcAft>
              <a:spcPct val="35000"/>
            </a:spcAft>
            <a:buNone/>
          </a:pPr>
          <a:r>
            <a:rPr lang="zh-CN" altLang="en-US" sz="1400" kern="1200"/>
            <a:t>流程与实现</a:t>
          </a:r>
        </a:p>
      </dsp:txBody>
      <dsp:txXfrm>
        <a:off x="1636017" y="2624275"/>
        <a:ext cx="1969789" cy="70788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3489982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37078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602880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687504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04669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4132340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099018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196807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045484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81139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44898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15766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029273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58608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13827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01707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112941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0802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新零售概述</a:t>
            </a:r>
          </a:p>
        </p:txBody>
      </p:sp>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3088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新零售的框架</a:t>
            </a:r>
          </a:p>
        </p:txBody>
      </p:sp>
      <p:cxnSp>
        <p:nvCxnSpPr>
          <p:cNvPr id="7" name="直接连接符 6"/>
          <p:cNvCxnSpPr/>
          <p:nvPr userDrawn="1"/>
        </p:nvCxnSpPr>
        <p:spPr>
          <a:xfrm>
            <a:off x="269240" y="628015"/>
            <a:ext cx="2340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alphaModFix amt="4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
        <p:nvSpPr>
          <p:cNvPr id="5" name="文本框 32"/>
          <p:cNvSpPr txBox="1"/>
          <p:nvPr userDrawn="1"/>
        </p:nvSpPr>
        <p:spPr>
          <a:xfrm>
            <a:off x="265271" y="257676"/>
            <a:ext cx="4755156"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第三节 案例</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基于朴素贝叶斯的理财产品促销</a:t>
            </a:r>
          </a:p>
        </p:txBody>
      </p:sp>
      <p:cxnSp>
        <p:nvCxnSpPr>
          <p:cNvPr id="7" name="直接连接符 6"/>
          <p:cNvCxnSpPr/>
          <p:nvPr userDrawn="1"/>
        </p:nvCxnSpPr>
        <p:spPr>
          <a:xfrm flipV="1">
            <a:off x="269240" y="603929"/>
            <a:ext cx="4751187"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3023913"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朴素贝叶斯算法原理</a:t>
            </a:r>
          </a:p>
        </p:txBody>
      </p:sp>
      <p:cxnSp>
        <p:nvCxnSpPr>
          <p:cNvPr id="7" name="直接连接符 6"/>
          <p:cNvCxnSpPr/>
          <p:nvPr/>
        </p:nvCxnSpPr>
        <p:spPr>
          <a:xfrm flipV="1">
            <a:off x="269240" y="603929"/>
            <a:ext cx="3151426"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562248"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Python</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代码实现</a:t>
            </a:r>
          </a:p>
        </p:txBody>
      </p:sp>
      <p:cxnSp>
        <p:nvCxnSpPr>
          <p:cNvPr id="7" name="直接连接符 6"/>
          <p:cNvCxnSpPr/>
          <p:nvPr userDrawn="1"/>
        </p:nvCxnSpPr>
        <p:spPr>
          <a:xfrm flipV="1">
            <a:off x="269240" y="603929"/>
            <a:ext cx="2647370"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11.bin"/><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400643">
            <a:off x="6773217" y="1331945"/>
            <a:ext cx="1775226" cy="3366922"/>
          </a:xfrm>
          <a:prstGeom prst="rect">
            <a:avLst/>
          </a:prstGeom>
          <a:gradFill flip="none" rotWithShape="1">
            <a:gsLst>
              <a:gs pos="53000">
                <a:schemeClr val="bg1">
                  <a:lumMod val="65000"/>
                  <a:lumOff val="35000"/>
                  <a:alpha val="0"/>
                </a:schemeClr>
              </a:gs>
              <a:gs pos="0">
                <a:schemeClr val="accent1">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0" name="图片 1050"/>
                      <p:cNvPicPr/>
                      <p:nvPr/>
                    </p:nvPicPr>
                    <p:blipFill>
                      <a:blip r:embed="rId5"/>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4294967295"/>
          </p:nvPr>
        </p:nvSpPr>
        <p:spPr>
          <a:xfrm>
            <a:off x="430783" y="4013202"/>
            <a:ext cx="4430043" cy="341632"/>
          </a:xfrm>
          <a:prstGeom prst="rect">
            <a:avLst/>
          </a:prstGeom>
        </p:spPr>
        <p:txBody>
          <a:bodyPr wrap="square">
            <a:spAutoFit/>
          </a:bodyPr>
          <a:lstStyle/>
          <a:p>
            <a:pPr marL="0" indent="0">
              <a:buNone/>
            </a:pPr>
            <a:r>
              <a:rPr lang="en-US" altLang="zh-CN" sz="1800" dirty="0">
                <a:solidFill>
                  <a:schemeClr val="tx2"/>
                </a:solidFill>
                <a:latin typeface="黑体" panose="02010600030101010101" charset="-122"/>
                <a:ea typeface="黑体" panose="02010600030101010101" charset="-122"/>
                <a:cs typeface="黑体" panose="02010600030101010101" charset="-122"/>
              </a:rPr>
              <a:t>《Python</a:t>
            </a:r>
            <a:r>
              <a:rPr lang="zh-CN" altLang="en-US" sz="1800" dirty="0">
                <a:solidFill>
                  <a:schemeClr val="tx2"/>
                </a:solidFill>
                <a:latin typeface="黑体" panose="02010600030101010101" charset="-122"/>
                <a:ea typeface="黑体" panose="02010600030101010101" charset="-122"/>
                <a:cs typeface="黑体" panose="02010600030101010101" charset="-122"/>
              </a:rPr>
              <a:t>金融数据挖掘</a:t>
            </a:r>
            <a:r>
              <a:rPr lang="en-US" altLang="zh-CN" sz="1800" dirty="0">
                <a:solidFill>
                  <a:schemeClr val="tx2"/>
                </a:solidFill>
                <a:latin typeface="黑体" panose="02010600030101010101" charset="-122"/>
                <a:ea typeface="黑体" panose="02010600030101010101" charset="-122"/>
                <a:cs typeface="黑体" panose="02010600030101010101" charset="-122"/>
              </a:rPr>
              <a:t>》 </a:t>
            </a:r>
            <a:r>
              <a:rPr lang="zh-CN" altLang="en-US" sz="1800" dirty="0">
                <a:solidFill>
                  <a:schemeClr val="tx2"/>
                </a:solidFill>
                <a:latin typeface="黑体" panose="02010600030101010101" charset="-122"/>
                <a:ea typeface="黑体" panose="02010600030101010101" charset="-122"/>
                <a:cs typeface="黑体" panose="02010600030101010101" charset="-122"/>
              </a:rPr>
              <a:t>高等教育出版社</a:t>
            </a:r>
          </a:p>
        </p:txBody>
      </p:sp>
      <p:grpSp>
        <p:nvGrpSpPr>
          <p:cNvPr id="5" name="组合 4"/>
          <p:cNvGrpSpPr/>
          <p:nvPr/>
        </p:nvGrpSpPr>
        <p:grpSpPr>
          <a:xfrm>
            <a:off x="5148858" y="916360"/>
            <a:ext cx="3403797" cy="3416230"/>
            <a:chOff x="5148858" y="916360"/>
            <a:chExt cx="3403797" cy="3416230"/>
          </a:xfrm>
        </p:grpSpPr>
        <p:sp>
          <p:nvSpPr>
            <p:cNvPr id="11" name="空心弧 10"/>
            <p:cNvSpPr/>
            <p:nvPr/>
          </p:nvSpPr>
          <p:spPr>
            <a:xfrm rot="9058792">
              <a:off x="5162499" y="941975"/>
              <a:ext cx="3390156" cy="3390615"/>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nvGrpSpPr>
            <p:cNvPr id="4" name="组合 3"/>
            <p:cNvGrpSpPr/>
            <p:nvPr/>
          </p:nvGrpSpPr>
          <p:grpSpPr>
            <a:xfrm>
              <a:off x="5148858" y="916360"/>
              <a:ext cx="3390156" cy="3390615"/>
              <a:chOff x="5148858" y="916360"/>
              <a:chExt cx="3390156" cy="3390615"/>
            </a:xfrm>
          </p:grpSpPr>
          <p:sp>
            <p:nvSpPr>
              <p:cNvPr id="8" name="椭圆 7"/>
              <p:cNvSpPr/>
              <p:nvPr/>
            </p:nvSpPr>
            <p:spPr>
              <a:xfrm>
                <a:off x="5418268" y="1215585"/>
                <a:ext cx="2874074" cy="2846802"/>
              </a:xfrm>
              <a:prstGeom prst="ellipse">
                <a:avLst/>
              </a:prstGeom>
              <a:blipFill>
                <a:blip r:embed="rId6"/>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9" name="空心弧 8"/>
              <p:cNvSpPr/>
              <p:nvPr/>
            </p:nvSpPr>
            <p:spPr>
              <a:xfrm>
                <a:off x="5148858" y="916360"/>
                <a:ext cx="3390156" cy="3390615"/>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grpSp>
      <p:sp>
        <p:nvSpPr>
          <p:cNvPr id="10" name="矩形 9"/>
          <p:cNvSpPr/>
          <p:nvPr/>
        </p:nvSpPr>
        <p:spPr>
          <a:xfrm>
            <a:off x="-1" y="3220616"/>
            <a:ext cx="5349675" cy="20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2" name="矩形 11"/>
          <p:cNvSpPr/>
          <p:nvPr/>
        </p:nvSpPr>
        <p:spPr>
          <a:xfrm rot="10800000">
            <a:off x="8359742" y="2587466"/>
            <a:ext cx="854440" cy="1756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9" name="组合 18"/>
          <p:cNvGrpSpPr/>
          <p:nvPr/>
        </p:nvGrpSpPr>
        <p:grpSpPr>
          <a:xfrm>
            <a:off x="110545" y="1085993"/>
            <a:ext cx="3411439" cy="982495"/>
            <a:chOff x="-166946" y="886960"/>
            <a:chExt cx="4475131" cy="1288841"/>
          </a:xfrm>
        </p:grpSpPr>
        <p:sp>
          <p:nvSpPr>
            <p:cNvPr id="14" name="矩形 13"/>
            <p:cNvSpPr/>
            <p:nvPr/>
          </p:nvSpPr>
          <p:spPr>
            <a:xfrm rot="1400643">
              <a:off x="830750" y="1306965"/>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矩形 14"/>
            <p:cNvSpPr/>
            <p:nvPr/>
          </p:nvSpPr>
          <p:spPr>
            <a:xfrm rot="1400643">
              <a:off x="1368182" y="1264336"/>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rot="1400643">
              <a:off x="1902966" y="1130868"/>
              <a:ext cx="1240470" cy="54398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7" name="矩形 16"/>
            <p:cNvSpPr/>
            <p:nvPr/>
          </p:nvSpPr>
          <p:spPr>
            <a:xfrm rot="1400643">
              <a:off x="2326953" y="1285652"/>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8" name="矩形 259"/>
            <p:cNvSpPr>
              <a:spLocks noChangeArrowheads="1"/>
            </p:cNvSpPr>
            <p:nvPr/>
          </p:nvSpPr>
          <p:spPr bwMode="auto">
            <a:xfrm>
              <a:off x="-166946" y="886960"/>
              <a:ext cx="3681000" cy="968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cap="all" dirty="0">
                  <a:solidFill>
                    <a:schemeClr val="accent2">
                      <a:lumMod val="75000"/>
                    </a:schemeClr>
                  </a:solidFill>
                  <a:latin typeface="黑体" panose="02010609060101010101" charset="-122"/>
                  <a:ea typeface="黑体" panose="02010609060101010101" charset="-122"/>
                  <a:cs typeface="Arial" panose="020B0604020202020204" pitchFamily="34" charset="0"/>
                </a:rPr>
                <a:t>第十章</a:t>
              </a:r>
            </a:p>
          </p:txBody>
        </p:sp>
      </p:grpSp>
      <p:sp>
        <p:nvSpPr>
          <p:cNvPr id="20" name="矩形 259"/>
          <p:cNvSpPr>
            <a:spLocks noChangeArrowheads="1"/>
          </p:cNvSpPr>
          <p:nvPr/>
        </p:nvSpPr>
        <p:spPr bwMode="auto">
          <a:xfrm>
            <a:off x="607338" y="2019995"/>
            <a:ext cx="35334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朴素贝叶斯算法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324322" y="844352"/>
                <a:ext cx="4248472" cy="3833678"/>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考虑上一章中的用户购买</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保险产品的</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先</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验概率</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来表示做出购买决策的事件，</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表示购买的可能性，</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14:m>
                  <m:oMath xmlns:m="http://schemas.openxmlformats.org/officeDocument/2006/math">
                    <m:bar>
                      <m:barPr>
                        <m:pos m:val="top"/>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bar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A</m:t>
                        </m:r>
                      </m:e>
                    </m:bar>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表示不购买的可能性；年龄、收入范围、工作性质和信用评分是用来对样本</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Ω</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进行划分的属性，记为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朴素</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贝叶斯算法假设这四个划分彼此独立，互不影响），这个例子中的每个划分都对应了两种或者三种取值。当购买的行为已经发生时，所有这四个属性的某种取值组合的</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先验</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概率是：</a:t>
                </a:r>
              </a:p>
              <a:p>
                <a:pPr marL="342900" indent="-342900">
                  <a:spcBef>
                    <a:spcPts val="600"/>
                  </a:spcBef>
                  <a:buSzPct val="75000"/>
                  <a:buFont typeface="Wingdings" panose="05000000000000000000" pitchFamily="2" charset="2"/>
                  <a:buChar char="l"/>
                </a:pPr>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324322" y="844352"/>
                <a:ext cx="4248472" cy="3833678"/>
              </a:xfrm>
              <a:prstGeom prst="rect">
                <a:avLst/>
              </a:prstGeom>
              <a:blipFill>
                <a:blip r:embed="rId3"/>
                <a:stretch>
                  <a:fillRect l="-143" t="-955" r="-50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82E72E2-25E1-4AEA-9E2E-A8FE92AAD6DA}"/>
                  </a:ext>
                </a:extLst>
              </p:cNvPr>
              <p:cNvSpPr txBox="1"/>
              <p:nvPr/>
            </p:nvSpPr>
            <p:spPr>
              <a:xfrm>
                <a:off x="4619402" y="3004592"/>
                <a:ext cx="4572000" cy="17871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e>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𝑖</m:t>
                              </m:r>
                            </m:sub>
                          </m:sSub>
                        </m:e>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𝑖</m:t>
                              </m:r>
                            </m:sub>
                          </m:sSub>
                        </m:e>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e>
                        <m:e>
                          <m:r>
                            <a:rPr lang="zh-CN" altLang="en-US" i="1">
                              <a:latin typeface="Cambria Math" panose="02040503050406030204" pitchFamily="18" charset="0"/>
                            </a:rPr>
                            <m:t>𝐴</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𝑖</m:t>
                                  </m:r>
                                </m:sub>
                              </m:sSub>
                              <m:r>
                                <a:rPr lang="zh-CN" altLang="en-US" i="1">
                                  <a:latin typeface="Cambria Math" panose="02040503050406030204" pitchFamily="18" charset="0"/>
                                </a:rPr>
                                <m:t>𝐴</m:t>
                              </m:r>
                            </m:e>
                          </m:d>
                        </m:num>
                        <m:den>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𝐴</m:t>
                              </m:r>
                            </m:e>
                          </m:d>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r>
                                <a:rPr lang="zh-CN" altLang="en-US" i="1">
                                  <a:latin typeface="Cambria Math" panose="02040503050406030204" pitchFamily="18" charset="0"/>
                                </a:rPr>
                                <m:t>𝐴</m:t>
                              </m:r>
                            </m:e>
                          </m:d>
                        </m:num>
                        <m:den>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𝐴</m:t>
                              </m:r>
                            </m:e>
                          </m:d>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𝑖</m:t>
                                  </m:r>
                                </m:sub>
                              </m:sSub>
                              <m:r>
                                <a:rPr lang="zh-CN" altLang="en-US" i="1">
                                  <a:latin typeface="Cambria Math" panose="02040503050406030204" pitchFamily="18" charset="0"/>
                                </a:rPr>
                                <m:t>𝐴</m:t>
                              </m:r>
                            </m:e>
                          </m:d>
                        </m:num>
                        <m:den>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𝐴</m:t>
                              </m:r>
                            </m:e>
                          </m:d>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1">
                                  <a:latin typeface="Cambria Math" panose="02040503050406030204" pitchFamily="18" charset="0"/>
                                </a:rPr>
                                <m:t>𝐴</m:t>
                              </m:r>
                            </m:e>
                          </m:d>
                        </m:num>
                        <m:den>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𝐴</m:t>
                              </m:r>
                            </m:e>
                          </m:d>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𝑖</m:t>
                                  </m:r>
                                </m:sub>
                              </m:sSub>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𝑖</m:t>
                                  </m:r>
                                </m:sub>
                              </m:sSub>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1">
                                  <a:latin typeface="Cambria Math" panose="02040503050406030204" pitchFamily="18" charset="0"/>
                                </a:rPr>
                                <m:t>𝐴</m:t>
                              </m:r>
                            </m:e>
                          </m:d>
                        </m:num>
                        <m:den>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𝐴</m:t>
                                  </m:r>
                                </m:e>
                              </m:d>
                            </m:e>
                            <m:sup>
                              <m:r>
                                <a:rPr lang="zh-CN" altLang="en-US" i="0">
                                  <a:latin typeface="Cambria Math" panose="02040503050406030204" pitchFamily="18" charset="0"/>
                                </a:rPr>
                                <m:t>4</m:t>
                              </m:r>
                            </m:sup>
                          </m:sSup>
                        </m:den>
                      </m:f>
                    </m:oMath>
                  </m:oMathPara>
                </a14:m>
                <a:endParaRPr lang="zh-CN" altLang="en-US" dirty="0"/>
              </a:p>
            </p:txBody>
          </p:sp>
        </mc:Choice>
        <mc:Fallback xmlns="">
          <p:sp>
            <p:nvSpPr>
              <p:cNvPr id="4" name="文本框 3">
                <a:extLst>
                  <a:ext uri="{FF2B5EF4-FFF2-40B4-BE49-F238E27FC236}">
                    <a16:creationId xmlns:a16="http://schemas.microsoft.com/office/drawing/2014/main" id="{382E72E2-25E1-4AEA-9E2E-A8FE92AAD6DA}"/>
                  </a:ext>
                </a:extLst>
              </p:cNvPr>
              <p:cNvSpPr txBox="1">
                <a:spLocks noRot="1" noChangeAspect="1" noMove="1" noResize="1" noEditPoints="1" noAdjustHandles="1" noChangeArrowheads="1" noChangeShapeType="1" noTextEdit="1"/>
              </p:cNvSpPr>
              <p:nvPr/>
            </p:nvSpPr>
            <p:spPr>
              <a:xfrm>
                <a:off x="4619402" y="3004592"/>
                <a:ext cx="4572000" cy="1787156"/>
              </a:xfrm>
              <a:prstGeom prst="rect">
                <a:avLst/>
              </a:prstGeom>
              <a:blipFill>
                <a:blip r:embed="rId4"/>
                <a:stretch>
                  <a:fillRect/>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58B319DA-C2D4-49D0-AC8A-4A9E8E54AD22}"/>
              </a:ext>
            </a:extLst>
          </p:cNvPr>
          <p:cNvGraphicFramePr>
            <a:graphicFrameLocks noGrp="1"/>
          </p:cNvGraphicFramePr>
          <p:nvPr>
            <p:extLst>
              <p:ext uri="{D42A27DB-BD31-4B8C-83A1-F6EECF244321}">
                <p14:modId xmlns:p14="http://schemas.microsoft.com/office/powerpoint/2010/main" val="2572153697"/>
              </p:ext>
            </p:extLst>
          </p:nvPr>
        </p:nvGraphicFramePr>
        <p:xfrm>
          <a:off x="4974161" y="53185"/>
          <a:ext cx="4063130" cy="2825705"/>
        </p:xfrm>
        <a:graphic>
          <a:graphicData uri="http://schemas.openxmlformats.org/drawingml/2006/table">
            <a:tbl>
              <a:tblPr firstRow="1" firstCol="1" bandRow="1">
                <a:tableStyleId>{5C22544A-7EE6-4342-B048-85BDC9FD1C3A}</a:tableStyleId>
              </a:tblPr>
              <a:tblGrid>
                <a:gridCol w="567524">
                  <a:extLst>
                    <a:ext uri="{9D8B030D-6E8A-4147-A177-3AD203B41FA5}">
                      <a16:colId xmlns:a16="http://schemas.microsoft.com/office/drawing/2014/main" val="2156839886"/>
                    </a:ext>
                  </a:extLst>
                </a:gridCol>
                <a:gridCol w="647647">
                  <a:extLst>
                    <a:ext uri="{9D8B030D-6E8A-4147-A177-3AD203B41FA5}">
                      <a16:colId xmlns:a16="http://schemas.microsoft.com/office/drawing/2014/main" val="3973265437"/>
                    </a:ext>
                  </a:extLst>
                </a:gridCol>
                <a:gridCol w="709469">
                  <a:extLst>
                    <a:ext uri="{9D8B030D-6E8A-4147-A177-3AD203B41FA5}">
                      <a16:colId xmlns:a16="http://schemas.microsoft.com/office/drawing/2014/main" val="1278320574"/>
                    </a:ext>
                  </a:extLst>
                </a:gridCol>
                <a:gridCol w="712830">
                  <a:extLst>
                    <a:ext uri="{9D8B030D-6E8A-4147-A177-3AD203B41FA5}">
                      <a16:colId xmlns:a16="http://schemas.microsoft.com/office/drawing/2014/main" val="657431482"/>
                    </a:ext>
                  </a:extLst>
                </a:gridCol>
                <a:gridCol w="712830">
                  <a:extLst>
                    <a:ext uri="{9D8B030D-6E8A-4147-A177-3AD203B41FA5}">
                      <a16:colId xmlns:a16="http://schemas.microsoft.com/office/drawing/2014/main" val="1861832683"/>
                    </a:ext>
                  </a:extLst>
                </a:gridCol>
                <a:gridCol w="712830">
                  <a:extLst>
                    <a:ext uri="{9D8B030D-6E8A-4147-A177-3AD203B41FA5}">
                      <a16:colId xmlns:a16="http://schemas.microsoft.com/office/drawing/2014/main" val="1695856878"/>
                    </a:ext>
                  </a:extLst>
                </a:gridCol>
              </a:tblGrid>
              <a:tr h="272087">
                <a:tc>
                  <a:txBody>
                    <a:bodyPr/>
                    <a:lstStyle/>
                    <a:p>
                      <a:pPr indent="127000" algn="ctr" latinLnBrk="1">
                        <a:lnSpc>
                          <a:spcPct val="150000"/>
                        </a:lnSpc>
                        <a:spcAft>
                          <a:spcPts val="0"/>
                        </a:spcAft>
                      </a:pPr>
                      <a:r>
                        <a:rPr lang="en-US" sz="900" kern="100">
                          <a:effectLst/>
                        </a:rPr>
                        <a:t>ID</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年龄</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收入范围</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工作性质</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dirty="0">
                          <a:effectLst/>
                        </a:rPr>
                        <a:t>信用评分</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购买决策</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493236227"/>
                  </a:ext>
                </a:extLst>
              </a:tr>
              <a:tr h="173893">
                <a:tc>
                  <a:txBody>
                    <a:bodyPr/>
                    <a:lstStyle/>
                    <a:p>
                      <a:pPr indent="127000" algn="ctr" latinLnBrk="1">
                        <a:lnSpc>
                          <a:spcPct val="150000"/>
                        </a:lnSpc>
                        <a:spcAft>
                          <a:spcPts val="0"/>
                        </a:spcAft>
                      </a:pPr>
                      <a:r>
                        <a:rPr lang="en-US" sz="900" kern="100">
                          <a:effectLst/>
                        </a:rPr>
                        <a:t>01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09586084"/>
                  </a:ext>
                </a:extLst>
              </a:tr>
              <a:tr h="173893">
                <a:tc>
                  <a:txBody>
                    <a:bodyPr/>
                    <a:lstStyle/>
                    <a:p>
                      <a:pPr indent="127000" algn="ctr" latinLnBrk="1">
                        <a:lnSpc>
                          <a:spcPct val="150000"/>
                        </a:lnSpc>
                        <a:spcAft>
                          <a:spcPts val="0"/>
                        </a:spcAft>
                      </a:pPr>
                      <a:r>
                        <a:rPr lang="en-US" sz="900" kern="100">
                          <a:effectLst/>
                        </a:rPr>
                        <a:t>02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895917103"/>
                  </a:ext>
                </a:extLst>
              </a:tr>
              <a:tr h="192069">
                <a:tc>
                  <a:txBody>
                    <a:bodyPr/>
                    <a:lstStyle/>
                    <a:p>
                      <a:pPr indent="127000" algn="ctr" latinLnBrk="1">
                        <a:lnSpc>
                          <a:spcPct val="150000"/>
                        </a:lnSpc>
                        <a:spcAft>
                          <a:spcPts val="0"/>
                        </a:spcAft>
                      </a:pPr>
                      <a:r>
                        <a:rPr lang="en-US" sz="900" kern="100">
                          <a:effectLst/>
                        </a:rPr>
                        <a:t>03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229669433"/>
                  </a:ext>
                </a:extLst>
              </a:tr>
              <a:tr h="173893">
                <a:tc>
                  <a:txBody>
                    <a:bodyPr/>
                    <a:lstStyle/>
                    <a:p>
                      <a:pPr indent="127000" algn="ctr" latinLnBrk="1">
                        <a:lnSpc>
                          <a:spcPct val="150000"/>
                        </a:lnSpc>
                        <a:spcAft>
                          <a:spcPts val="0"/>
                        </a:spcAft>
                      </a:pPr>
                      <a:r>
                        <a:rPr lang="en-US" sz="900" kern="100">
                          <a:effectLst/>
                        </a:rPr>
                        <a:t>04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54282701"/>
                  </a:ext>
                </a:extLst>
              </a:tr>
              <a:tr h="173893">
                <a:tc>
                  <a:txBody>
                    <a:bodyPr/>
                    <a:lstStyle/>
                    <a:p>
                      <a:pPr indent="127000" algn="ctr" latinLnBrk="1">
                        <a:lnSpc>
                          <a:spcPct val="150000"/>
                        </a:lnSpc>
                        <a:spcAft>
                          <a:spcPts val="0"/>
                        </a:spcAft>
                      </a:pPr>
                      <a:r>
                        <a:rPr lang="en-US" sz="900" kern="100">
                          <a:effectLst/>
                        </a:rPr>
                        <a:t>05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4054123701"/>
                  </a:ext>
                </a:extLst>
              </a:tr>
              <a:tr h="173893">
                <a:tc>
                  <a:txBody>
                    <a:bodyPr/>
                    <a:lstStyle/>
                    <a:p>
                      <a:pPr indent="127000" algn="ctr" latinLnBrk="1">
                        <a:lnSpc>
                          <a:spcPct val="150000"/>
                        </a:lnSpc>
                        <a:spcAft>
                          <a:spcPts val="0"/>
                        </a:spcAft>
                      </a:pPr>
                      <a:r>
                        <a:rPr lang="en-US" sz="900" kern="100">
                          <a:effectLst/>
                        </a:rPr>
                        <a:t>06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968238184"/>
                  </a:ext>
                </a:extLst>
              </a:tr>
              <a:tr h="173893">
                <a:tc>
                  <a:txBody>
                    <a:bodyPr/>
                    <a:lstStyle/>
                    <a:p>
                      <a:pPr indent="127000" algn="ctr" latinLnBrk="1">
                        <a:lnSpc>
                          <a:spcPct val="150000"/>
                        </a:lnSpc>
                        <a:spcAft>
                          <a:spcPts val="0"/>
                        </a:spcAft>
                      </a:pPr>
                      <a:r>
                        <a:rPr lang="en-US" sz="900" kern="100" dirty="0">
                          <a:effectLst/>
                        </a:rPr>
                        <a:t>07</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dirty="0">
                          <a:effectLst/>
                        </a:rPr>
                        <a:t>30-40</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68363009"/>
                  </a:ext>
                </a:extLst>
              </a:tr>
              <a:tr h="173893">
                <a:tc>
                  <a:txBody>
                    <a:bodyPr/>
                    <a:lstStyle/>
                    <a:p>
                      <a:pPr indent="127000" algn="ctr" latinLnBrk="1">
                        <a:lnSpc>
                          <a:spcPct val="150000"/>
                        </a:lnSpc>
                        <a:spcAft>
                          <a:spcPts val="0"/>
                        </a:spcAft>
                      </a:pPr>
                      <a:r>
                        <a:rPr lang="en-US" sz="900" kern="100">
                          <a:effectLst/>
                        </a:rPr>
                        <a:t>08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907359679"/>
                  </a:ext>
                </a:extLst>
              </a:tr>
              <a:tr h="173893">
                <a:tc>
                  <a:txBody>
                    <a:bodyPr/>
                    <a:lstStyle/>
                    <a:p>
                      <a:pPr indent="127000" algn="ctr" latinLnBrk="1">
                        <a:lnSpc>
                          <a:spcPct val="150000"/>
                        </a:lnSpc>
                        <a:spcAft>
                          <a:spcPts val="0"/>
                        </a:spcAft>
                      </a:pPr>
                      <a:r>
                        <a:rPr lang="en-US" sz="900" kern="100">
                          <a:effectLst/>
                        </a:rPr>
                        <a:t>09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46128208"/>
                  </a:ext>
                </a:extLst>
              </a:tr>
              <a:tr h="173893">
                <a:tc>
                  <a:txBody>
                    <a:bodyPr/>
                    <a:lstStyle/>
                    <a:p>
                      <a:pPr indent="127000" algn="ctr" latinLnBrk="1">
                        <a:lnSpc>
                          <a:spcPct val="150000"/>
                        </a:lnSpc>
                        <a:spcAft>
                          <a:spcPts val="0"/>
                        </a:spcAft>
                      </a:pPr>
                      <a:r>
                        <a:rPr lang="en-US" sz="900" kern="100">
                          <a:effectLst/>
                        </a:rPr>
                        <a:t>10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803340902"/>
                  </a:ext>
                </a:extLst>
              </a:tr>
              <a:tr h="173893">
                <a:tc>
                  <a:txBody>
                    <a:bodyPr/>
                    <a:lstStyle/>
                    <a:p>
                      <a:pPr indent="127000" algn="ctr" latinLnBrk="1">
                        <a:lnSpc>
                          <a:spcPct val="150000"/>
                        </a:lnSpc>
                        <a:spcAft>
                          <a:spcPts val="0"/>
                        </a:spcAft>
                      </a:pPr>
                      <a:r>
                        <a:rPr lang="en-US" sz="900" kern="100">
                          <a:effectLst/>
                        </a:rPr>
                        <a:t>11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16746969"/>
                  </a:ext>
                </a:extLst>
              </a:tr>
              <a:tr h="173893">
                <a:tc>
                  <a:txBody>
                    <a:bodyPr/>
                    <a:lstStyle/>
                    <a:p>
                      <a:pPr indent="127000" algn="ctr" latinLnBrk="1">
                        <a:lnSpc>
                          <a:spcPct val="150000"/>
                        </a:lnSpc>
                        <a:spcAft>
                          <a:spcPts val="0"/>
                        </a:spcAft>
                      </a:pPr>
                      <a:r>
                        <a:rPr lang="en-US" sz="900" kern="100">
                          <a:effectLst/>
                        </a:rPr>
                        <a:t>12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917192211"/>
                  </a:ext>
                </a:extLst>
              </a:tr>
              <a:tr h="184509">
                <a:tc>
                  <a:txBody>
                    <a:bodyPr/>
                    <a:lstStyle/>
                    <a:p>
                      <a:pPr indent="127000" algn="ctr" latinLnBrk="1">
                        <a:lnSpc>
                          <a:spcPct val="150000"/>
                        </a:lnSpc>
                        <a:spcAft>
                          <a:spcPts val="0"/>
                        </a:spcAft>
                      </a:pPr>
                      <a:r>
                        <a:rPr lang="en-US" sz="900" kern="100">
                          <a:effectLst/>
                        </a:rPr>
                        <a:t>13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dirty="0">
                          <a:effectLst/>
                        </a:rPr>
                        <a:t>是</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725991229"/>
                  </a:ext>
                </a:extLst>
              </a:tr>
              <a:tr h="173893">
                <a:tc>
                  <a:txBody>
                    <a:bodyPr/>
                    <a:lstStyle/>
                    <a:p>
                      <a:pPr indent="127000" algn="ctr" latinLnBrk="1">
                        <a:lnSpc>
                          <a:spcPct val="150000"/>
                        </a:lnSpc>
                        <a:spcAft>
                          <a:spcPts val="0"/>
                        </a:spcAft>
                      </a:pPr>
                      <a:r>
                        <a:rPr lang="en-US" sz="900" kern="100">
                          <a:effectLst/>
                        </a:rPr>
                        <a:t>14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dirty="0">
                          <a:effectLst/>
                        </a:rPr>
                        <a:t>否</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810430924"/>
                  </a:ext>
                </a:extLst>
              </a:tr>
            </a:tbl>
          </a:graphicData>
        </a:graphic>
      </p:graphicFrame>
    </p:spTree>
    <p:extLst>
      <p:ext uri="{BB962C8B-B14F-4D97-AF65-F5344CB8AC3E}">
        <p14:creationId xmlns:p14="http://schemas.microsoft.com/office/powerpoint/2010/main" val="2475287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7AA7113-E1E8-4B50-ACE4-438525A214E7}"/>
                  </a:ext>
                </a:extLst>
              </p:cNvPr>
              <p:cNvSpPr txBox="1"/>
              <p:nvPr/>
            </p:nvSpPr>
            <p:spPr>
              <a:xfrm>
                <a:off x="4122998" y="3148608"/>
                <a:ext cx="4572000" cy="676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𝐴</m:t>
                          </m:r>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e>
                            <m:e>
                              <m:r>
                                <a:rPr lang="zh-CN" altLang="en-US" i="1">
                                  <a:latin typeface="Cambria Math" panose="02040503050406030204" pitchFamily="18" charset="0"/>
                                </a:rPr>
                                <m:t>𝐴</m:t>
                              </m:r>
                            </m:e>
                          </m:d>
                        </m:num>
                        <m:den>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e>
                          </m:d>
                        </m:den>
                      </m:f>
                    </m:oMath>
                  </m:oMathPara>
                </a14:m>
                <a:endParaRPr lang="zh-CN" altLang="en-US" dirty="0"/>
              </a:p>
            </p:txBody>
          </p:sp>
        </mc:Choice>
        <mc:Fallback xmlns="">
          <p:sp>
            <p:nvSpPr>
              <p:cNvPr id="8" name="文本框 7">
                <a:extLst>
                  <a:ext uri="{FF2B5EF4-FFF2-40B4-BE49-F238E27FC236}">
                    <a16:creationId xmlns:a16="http://schemas.microsoft.com/office/drawing/2014/main" id="{17AA7113-E1E8-4B50-ACE4-438525A214E7}"/>
                  </a:ext>
                </a:extLst>
              </p:cNvPr>
              <p:cNvSpPr txBox="1">
                <a:spLocks noRot="1" noChangeAspect="1" noMove="1" noResize="1" noEditPoints="1" noAdjustHandles="1" noChangeArrowheads="1" noChangeShapeType="1" noTextEdit="1"/>
              </p:cNvSpPr>
              <p:nvPr/>
            </p:nvSpPr>
            <p:spPr>
              <a:xfrm>
                <a:off x="4122998" y="3148608"/>
                <a:ext cx="4572000" cy="67666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29E8979-45D8-4008-9F49-779AC46935A0}"/>
                  </a:ext>
                </a:extLst>
              </p:cNvPr>
              <p:cNvSpPr txBox="1"/>
              <p:nvPr/>
            </p:nvSpPr>
            <p:spPr>
              <a:xfrm>
                <a:off x="3780706" y="3940696"/>
                <a:ext cx="5256584" cy="7299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bar>
                            <m:barPr>
                              <m:pos m:val="top"/>
                              <m:ctrlPr>
                                <a:rPr lang="zh-CN" altLang="en-US" i="1">
                                  <a:solidFill>
                                    <a:srgbClr val="836967"/>
                                  </a:solidFill>
                                  <a:latin typeface="Cambria Math" panose="02040503050406030204" pitchFamily="18" charset="0"/>
                                </a:rPr>
                              </m:ctrlPr>
                            </m:barPr>
                            <m:e>
                              <m:r>
                                <a:rPr lang="zh-CN" altLang="en-US" i="1">
                                  <a:latin typeface="Cambria Math" panose="02040503050406030204" pitchFamily="18" charset="0"/>
                                </a:rPr>
                                <m:t>𝐴</m:t>
                              </m:r>
                            </m:e>
                          </m:bar>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bar>
                                <m:barPr>
                                  <m:pos m:val="top"/>
                                  <m:ctrlPr>
                                    <a:rPr lang="zh-CN" altLang="en-US" i="1">
                                      <a:solidFill>
                                        <a:srgbClr val="836967"/>
                                      </a:solidFill>
                                      <a:latin typeface="Cambria Math" panose="02040503050406030204" pitchFamily="18" charset="0"/>
                                    </a:rPr>
                                  </m:ctrlPr>
                                </m:barPr>
                                <m:e>
                                  <m:r>
                                    <a:rPr lang="zh-CN" altLang="en-US" i="1">
                                      <a:latin typeface="Cambria Math" panose="02040503050406030204" pitchFamily="18" charset="0"/>
                                    </a:rPr>
                                    <m:t>𝐴</m:t>
                                  </m:r>
                                </m:e>
                              </m:ba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e>
                            <m:e>
                              <m:bar>
                                <m:barPr>
                                  <m:pos m:val="top"/>
                                  <m:ctrlPr>
                                    <a:rPr lang="zh-CN" altLang="en-US" i="1">
                                      <a:solidFill>
                                        <a:srgbClr val="836967"/>
                                      </a:solidFill>
                                      <a:latin typeface="Cambria Math" panose="02040503050406030204" pitchFamily="18" charset="0"/>
                                    </a:rPr>
                                  </m:ctrlPr>
                                </m:barPr>
                                <m:e>
                                  <m:r>
                                    <a:rPr lang="zh-CN" altLang="en-US" i="1">
                                      <a:latin typeface="Cambria Math" panose="02040503050406030204" pitchFamily="18" charset="0"/>
                                    </a:rPr>
                                    <m:t>𝐴</m:t>
                                  </m:r>
                                </m:e>
                              </m:bar>
                            </m:e>
                          </m:d>
                        </m:num>
                        <m:den>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e>
                          </m:d>
                        </m:den>
                      </m:f>
                    </m:oMath>
                  </m:oMathPara>
                </a14:m>
                <a:endParaRPr lang="zh-CN" altLang="en-US" dirty="0"/>
              </a:p>
            </p:txBody>
          </p:sp>
        </mc:Choice>
        <mc:Fallback xmlns="">
          <p:sp>
            <p:nvSpPr>
              <p:cNvPr id="10" name="文本框 9">
                <a:extLst>
                  <a:ext uri="{FF2B5EF4-FFF2-40B4-BE49-F238E27FC236}">
                    <a16:creationId xmlns:a16="http://schemas.microsoft.com/office/drawing/2014/main" id="{529E8979-45D8-4008-9F49-779AC46935A0}"/>
                  </a:ext>
                </a:extLst>
              </p:cNvPr>
              <p:cNvSpPr txBox="1">
                <a:spLocks noRot="1" noChangeAspect="1" noMove="1" noResize="1" noEditPoints="1" noAdjustHandles="1" noChangeArrowheads="1" noChangeShapeType="1" noTextEdit="1"/>
              </p:cNvSpPr>
              <p:nvPr/>
            </p:nvSpPr>
            <p:spPr>
              <a:xfrm>
                <a:off x="3780706" y="3940696"/>
                <a:ext cx="5256584" cy="72994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4">
                <a:extLst>
                  <a:ext uri="{FF2B5EF4-FFF2-40B4-BE49-F238E27FC236}">
                    <a16:creationId xmlns:a16="http://schemas.microsoft.com/office/drawing/2014/main" id="{AF79E676-BE5F-4ACA-874F-65A12143A8FB}"/>
                  </a:ext>
                </a:extLst>
              </p:cNvPr>
              <p:cNvSpPr>
                <a:spLocks noChangeArrowheads="1"/>
              </p:cNvSpPr>
              <p:nvPr/>
            </p:nvSpPr>
            <p:spPr bwMode="auto">
              <a:xfrm>
                <a:off x="396330" y="1249446"/>
                <a:ext cx="3223295" cy="26912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304800" eaLnBrk="0" hangingPunct="0"/>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以现有样本集根据公式</a:t>
                </a:r>
                <a:r>
                  <a:rPr kumimoji="0" lang="en-US" altLang="zh-CN" sz="1600" b="0" i="0" u="none" strike="noStrike" cap="none" normalizeH="0" baseline="0" dirty="0">
                    <a:ln>
                      <a:noFill/>
                    </a:ln>
                    <a:solidFill>
                      <a:schemeClr val="tx1"/>
                    </a:solidFill>
                    <a:effectLst/>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10‑1)</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计算的</a:t>
                </a:r>
                <a:r>
                  <a:rPr lang="zh-CN" altLang="en-US" sz="1600" dirty="0">
                    <a:latin typeface="Times New Roman" panose="02020603050405020304" pitchFamily="18" charset="0"/>
                    <a:cs typeface="Times New Roman" panose="02020603050405020304" pitchFamily="18" charset="0"/>
                  </a:rPr>
                  <a:t>先验</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概率</a:t>
                </a: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𝑌</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𝐽</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d>
                  </m:oMath>
                </a14:m>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为基础，当某个新客户</a:t>
                </a:r>
                <a:r>
                  <a:rPr kumimoji="0" lang="en-US" altLang="zh-CN" sz="1600" b="0" i="0" u="none" strike="noStrike" cap="none" normalizeH="0" baseline="0" dirty="0">
                    <a:ln>
                      <a:noFill/>
                    </a:ln>
                    <a:solidFill>
                      <a:schemeClr val="tx1"/>
                    </a:solidFill>
                    <a:effectLst/>
                    <a:ea typeface="宋体" panose="02010600030101010101" pitchFamily="2" charset="-122"/>
                    <a:cs typeface="Times New Roman" panose="02020603050405020304" pitchFamily="18" charset="0"/>
                  </a:rPr>
                  <a:t>k</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的属性取值组合为</a:t>
                </a:r>
                <a:r>
                  <a:rPr kumimoji="0" lang="en-US" altLang="zh-CN" sz="1600" b="0" i="0" u="none" strike="noStrike" cap="none" normalizeH="0" baseline="0" dirty="0">
                    <a:ln>
                      <a:noFill/>
                    </a:ln>
                    <a:solidFill>
                      <a:schemeClr val="tx1"/>
                    </a:solidFill>
                    <a:effectLst/>
                    <a:ea typeface="宋体" panose="02010600030101010101" pitchFamily="2" charset="-122"/>
                    <a:cs typeface="Times New Roman" panose="02020603050405020304" pitchFamily="18" charset="0"/>
                  </a:rPr>
                  <a:t>(</a:t>
                </a:r>
                <a:r>
                  <a:rPr kumimoji="0" lang="en-US" altLang="zh-CN" sz="1600" b="0" i="1"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Y</a:t>
                </a:r>
                <a:r>
                  <a:rPr kumimoji="0" lang="en-US" altLang="zh-CN" sz="1600" b="0" i="1" u="none" strike="noStrike" cap="none" normalizeH="0" baseline="-30000" dirty="0" err="1">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k</a:t>
                </a:r>
                <a:r>
                  <a:rPr kumimoji="0" lang="en-US" altLang="zh-CN" sz="1600" b="0" i="1"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,S</a:t>
                </a:r>
                <a:r>
                  <a:rPr kumimoji="0" lang="en-US" altLang="zh-CN" sz="1600" b="0" i="1" u="none" strike="noStrike" cap="none" normalizeH="0" baseline="-30000" dirty="0" err="1">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k</a:t>
                </a:r>
                <a:r>
                  <a:rPr kumimoji="0" lang="en-US" altLang="zh-CN" sz="1600" b="0" i="1"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,J</a:t>
                </a:r>
                <a:r>
                  <a:rPr kumimoji="0" lang="en-US" altLang="zh-CN" sz="1600" b="0" i="1" u="none" strike="noStrike" cap="none" normalizeH="0" baseline="-30000" dirty="0" err="1">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k</a:t>
                </a:r>
                <a:r>
                  <a:rPr kumimoji="0" lang="en-US" altLang="zh-CN" sz="1600" b="0" i="1"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,C</a:t>
                </a:r>
                <a:r>
                  <a:rPr kumimoji="0" lang="en-US" altLang="zh-CN" sz="1600" b="0" i="1" u="none" strike="noStrike" cap="none" normalizeH="0" baseline="-30000" dirty="0" err="1">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k</a:t>
                </a: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时，预测其购买产品的概率就转化为计算</a:t>
                </a:r>
                <a14:m>
                  <m:oMath xmlns:m="http://schemas.openxmlformats.org/officeDocument/2006/math">
                    <m:r>
                      <a:rPr lang="en-US" altLang="zh-CN" i="1">
                        <a:latin typeface="Cambria Math"/>
                      </a:rPr>
                      <m:t>𝑃</m:t>
                    </m:r>
                    <m:d>
                      <m:dPr>
                        <m:ctrlPr>
                          <a:rPr lang="zh-CN" altLang="zh-CN" sz="1600" i="1">
                            <a:latin typeface="Cambria Math" panose="02040503050406030204" pitchFamily="18" charset="0"/>
                          </a:rPr>
                        </m:ctrlPr>
                      </m:dPr>
                      <m:e>
                        <m:r>
                          <a:rPr lang="en-US" altLang="zh-CN" i="1">
                            <a:latin typeface="Cambria Math"/>
                          </a:rPr>
                          <m:t>𝐴</m:t>
                        </m:r>
                      </m:e>
                      <m:e>
                        <m:sSub>
                          <m:sSubPr>
                            <m:ctrlPr>
                              <a:rPr lang="zh-CN" altLang="zh-CN" sz="1600" i="1">
                                <a:latin typeface="Cambria Math" panose="02040503050406030204" pitchFamily="18" charset="0"/>
                              </a:rPr>
                            </m:ctrlPr>
                          </m:sSubPr>
                          <m:e>
                            <m:r>
                              <a:rPr lang="en-US" altLang="zh-CN" i="1">
                                <a:latin typeface="Cambria Math"/>
                              </a:rPr>
                              <m:t>𝑌</m:t>
                            </m:r>
                          </m:e>
                          <m:sub>
                            <m:r>
                              <a:rPr lang="en-US" altLang="zh-CN" i="1">
                                <a:latin typeface="Cambria Math"/>
                              </a:rPr>
                              <m:t>𝑘</m:t>
                            </m:r>
                          </m:sub>
                        </m:sSub>
                        <m:r>
                          <a:rPr lang="en-US" altLang="zh-CN" i="1">
                            <a:latin typeface="Cambria Math"/>
                          </a:rPr>
                          <m:t>,</m:t>
                        </m:r>
                        <m:sSub>
                          <m:sSubPr>
                            <m:ctrlPr>
                              <a:rPr lang="zh-CN" altLang="zh-CN" sz="1600" i="1">
                                <a:latin typeface="Cambria Math" panose="02040503050406030204" pitchFamily="18" charset="0"/>
                              </a:rPr>
                            </m:ctrlPr>
                          </m:sSubPr>
                          <m:e>
                            <m:r>
                              <a:rPr lang="en-US" altLang="zh-CN" i="1">
                                <a:latin typeface="Cambria Math"/>
                              </a:rPr>
                              <m:t>𝑆</m:t>
                            </m:r>
                          </m:e>
                          <m:sub>
                            <m:r>
                              <a:rPr lang="en-US" altLang="zh-CN" i="1">
                                <a:latin typeface="Cambria Math"/>
                              </a:rPr>
                              <m:t>𝑘</m:t>
                            </m:r>
                          </m:sub>
                        </m:sSub>
                        <m:r>
                          <a:rPr lang="en-US" altLang="zh-CN" i="1">
                            <a:latin typeface="Cambria Math"/>
                          </a:rPr>
                          <m:t>,</m:t>
                        </m:r>
                        <m:sSub>
                          <m:sSubPr>
                            <m:ctrlPr>
                              <a:rPr lang="zh-CN" altLang="zh-CN" sz="1600" i="1">
                                <a:latin typeface="Cambria Math" panose="02040503050406030204" pitchFamily="18" charset="0"/>
                              </a:rPr>
                            </m:ctrlPr>
                          </m:sSubPr>
                          <m:e>
                            <m:r>
                              <a:rPr lang="en-US" altLang="zh-CN" i="1">
                                <a:latin typeface="Cambria Math"/>
                              </a:rPr>
                              <m:t>𝐽</m:t>
                            </m:r>
                          </m:e>
                          <m:sub>
                            <m:r>
                              <a:rPr lang="en-US" altLang="zh-CN" i="1">
                                <a:latin typeface="Cambria Math"/>
                              </a:rPr>
                              <m:t>𝑘</m:t>
                            </m:r>
                          </m:sub>
                        </m:sSub>
                        <m:r>
                          <a:rPr lang="en-US" altLang="zh-CN" i="1">
                            <a:latin typeface="Cambria Math"/>
                          </a:rPr>
                          <m:t>,</m:t>
                        </m:r>
                        <m:sSub>
                          <m:sSubPr>
                            <m:ctrlPr>
                              <a:rPr lang="zh-CN" altLang="zh-CN" sz="1600" i="1">
                                <a:latin typeface="Cambria Math" panose="02040503050406030204" pitchFamily="18" charset="0"/>
                              </a:rPr>
                            </m:ctrlPr>
                          </m:sSubPr>
                          <m:e>
                            <m:r>
                              <a:rPr lang="en-US" altLang="zh-CN" i="1">
                                <a:latin typeface="Cambria Math"/>
                              </a:rPr>
                              <m:t>𝐶</m:t>
                            </m:r>
                          </m:e>
                          <m:sub>
                            <m:r>
                              <a:rPr lang="en-US" altLang="zh-CN" i="1">
                                <a:latin typeface="Cambria Math"/>
                              </a:rPr>
                              <m:t>𝑘</m:t>
                            </m:r>
                          </m:sub>
                        </m:sSub>
                      </m:e>
                    </m:d>
                  </m:oMath>
                </a14:m>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。比较</a:t>
                </a:r>
                <a14:m>
                  <m:oMath xmlns:m="http://schemas.openxmlformats.org/officeDocument/2006/math">
                    <m:r>
                      <a:rPr lang="en-US" altLang="zh-CN" i="1">
                        <a:latin typeface="Cambria Math"/>
                      </a:rPr>
                      <m:t>𝑃</m:t>
                    </m:r>
                    <m:d>
                      <m:dPr>
                        <m:ctrlPr>
                          <a:rPr lang="zh-CN" altLang="zh-CN" sz="1600" i="1">
                            <a:latin typeface="Cambria Math" panose="02040503050406030204" pitchFamily="18" charset="0"/>
                          </a:rPr>
                        </m:ctrlPr>
                      </m:dPr>
                      <m:e>
                        <m:r>
                          <a:rPr lang="en-US" altLang="zh-CN" i="1">
                            <a:latin typeface="Cambria Math"/>
                          </a:rPr>
                          <m:t>𝐴</m:t>
                        </m:r>
                      </m:e>
                      <m:e>
                        <m:sSub>
                          <m:sSubPr>
                            <m:ctrlPr>
                              <a:rPr lang="zh-CN" altLang="zh-CN" sz="1600" i="1">
                                <a:latin typeface="Cambria Math" panose="02040503050406030204" pitchFamily="18" charset="0"/>
                              </a:rPr>
                            </m:ctrlPr>
                          </m:sSubPr>
                          <m:e>
                            <m:r>
                              <a:rPr lang="en-US" altLang="zh-CN" i="1">
                                <a:latin typeface="Cambria Math"/>
                              </a:rPr>
                              <m:t>𝑌</m:t>
                            </m:r>
                          </m:e>
                          <m:sub>
                            <m:r>
                              <a:rPr lang="en-US" altLang="zh-CN" i="1">
                                <a:latin typeface="Cambria Math"/>
                              </a:rPr>
                              <m:t>𝑘</m:t>
                            </m:r>
                          </m:sub>
                        </m:sSub>
                        <m:r>
                          <a:rPr lang="en-US" altLang="zh-CN" i="1">
                            <a:latin typeface="Cambria Math"/>
                          </a:rPr>
                          <m:t>,</m:t>
                        </m:r>
                        <m:sSub>
                          <m:sSubPr>
                            <m:ctrlPr>
                              <a:rPr lang="zh-CN" altLang="zh-CN" sz="1600" i="1">
                                <a:latin typeface="Cambria Math" panose="02040503050406030204" pitchFamily="18" charset="0"/>
                              </a:rPr>
                            </m:ctrlPr>
                          </m:sSubPr>
                          <m:e>
                            <m:r>
                              <a:rPr lang="en-US" altLang="zh-CN" i="1">
                                <a:latin typeface="Cambria Math"/>
                              </a:rPr>
                              <m:t>𝑆</m:t>
                            </m:r>
                          </m:e>
                          <m:sub>
                            <m:r>
                              <a:rPr lang="en-US" altLang="zh-CN" i="1">
                                <a:latin typeface="Cambria Math"/>
                              </a:rPr>
                              <m:t>𝑘</m:t>
                            </m:r>
                          </m:sub>
                        </m:sSub>
                        <m:r>
                          <a:rPr lang="en-US" altLang="zh-CN" i="1">
                            <a:latin typeface="Cambria Math"/>
                          </a:rPr>
                          <m:t>,</m:t>
                        </m:r>
                        <m:sSub>
                          <m:sSubPr>
                            <m:ctrlPr>
                              <a:rPr lang="zh-CN" altLang="zh-CN" sz="1600" i="1">
                                <a:latin typeface="Cambria Math" panose="02040503050406030204" pitchFamily="18" charset="0"/>
                              </a:rPr>
                            </m:ctrlPr>
                          </m:sSubPr>
                          <m:e>
                            <m:r>
                              <a:rPr lang="en-US" altLang="zh-CN" i="1">
                                <a:latin typeface="Cambria Math"/>
                              </a:rPr>
                              <m:t>𝐽</m:t>
                            </m:r>
                          </m:e>
                          <m:sub>
                            <m:r>
                              <a:rPr lang="en-US" altLang="zh-CN" i="1">
                                <a:latin typeface="Cambria Math"/>
                              </a:rPr>
                              <m:t>𝑘</m:t>
                            </m:r>
                          </m:sub>
                        </m:sSub>
                        <m:r>
                          <a:rPr lang="en-US" altLang="zh-CN" i="1">
                            <a:latin typeface="Cambria Math"/>
                          </a:rPr>
                          <m:t>,</m:t>
                        </m:r>
                        <m:sSub>
                          <m:sSubPr>
                            <m:ctrlPr>
                              <a:rPr lang="zh-CN" altLang="zh-CN" sz="1600" i="1">
                                <a:latin typeface="Cambria Math" panose="02040503050406030204" pitchFamily="18" charset="0"/>
                              </a:rPr>
                            </m:ctrlPr>
                          </m:sSubPr>
                          <m:e>
                            <m:r>
                              <a:rPr lang="en-US" altLang="zh-CN" i="1">
                                <a:latin typeface="Cambria Math"/>
                              </a:rPr>
                              <m:t>𝐶</m:t>
                            </m:r>
                          </m:e>
                          <m:sub>
                            <m:r>
                              <a:rPr lang="en-US" altLang="zh-CN" i="1">
                                <a:latin typeface="Cambria Math"/>
                              </a:rPr>
                              <m:t>𝑘</m:t>
                            </m:r>
                          </m:sub>
                        </m:sSub>
                      </m:e>
                    </m:d>
                  </m:oMath>
                </a14:m>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i="1">
                        <a:latin typeface="Cambria Math"/>
                      </a:rPr>
                      <m:t>𝑃</m:t>
                    </m:r>
                    <m:r>
                      <a:rPr lang="en-US" altLang="zh-CN" i="1">
                        <a:latin typeface="Cambria Math"/>
                      </a:rPr>
                      <m:t>(</m:t>
                    </m:r>
                    <m:bar>
                      <m:barPr>
                        <m:pos m:val="top"/>
                        <m:ctrlPr>
                          <a:rPr lang="zh-CN" altLang="zh-CN" sz="1600" i="1">
                            <a:latin typeface="Cambria Math" panose="02040503050406030204" pitchFamily="18" charset="0"/>
                          </a:rPr>
                        </m:ctrlPr>
                      </m:barPr>
                      <m:e>
                        <m:r>
                          <a:rPr lang="en-US" altLang="zh-CN" i="1">
                            <a:latin typeface="Cambria Math"/>
                          </a:rPr>
                          <m:t>𝐴</m:t>
                        </m:r>
                      </m:e>
                    </m:bar>
                    <m:r>
                      <a:rPr lang="en-US" altLang="zh-CN" i="1">
                        <a:latin typeface="Cambria Math"/>
                      </a:rPr>
                      <m:t>|</m:t>
                    </m:r>
                    <m:sSub>
                      <m:sSubPr>
                        <m:ctrlPr>
                          <a:rPr lang="zh-CN" altLang="zh-CN" sz="1600" i="1">
                            <a:latin typeface="Cambria Math" panose="02040503050406030204" pitchFamily="18" charset="0"/>
                          </a:rPr>
                        </m:ctrlPr>
                      </m:sSubPr>
                      <m:e>
                        <m:r>
                          <a:rPr lang="en-US" altLang="zh-CN" i="1">
                            <a:latin typeface="Cambria Math"/>
                          </a:rPr>
                          <m:t>𝑌</m:t>
                        </m:r>
                      </m:e>
                      <m:sub>
                        <m:r>
                          <a:rPr lang="en-US" altLang="zh-CN" i="1">
                            <a:latin typeface="Cambria Math"/>
                          </a:rPr>
                          <m:t>𝑘</m:t>
                        </m:r>
                      </m:sub>
                    </m:sSub>
                    <m:r>
                      <a:rPr lang="en-US" altLang="zh-CN" i="1">
                        <a:latin typeface="Cambria Math"/>
                      </a:rPr>
                      <m:t>,</m:t>
                    </m:r>
                    <m:sSub>
                      <m:sSubPr>
                        <m:ctrlPr>
                          <a:rPr lang="zh-CN" altLang="zh-CN" sz="1600" i="1">
                            <a:latin typeface="Cambria Math" panose="02040503050406030204" pitchFamily="18" charset="0"/>
                          </a:rPr>
                        </m:ctrlPr>
                      </m:sSubPr>
                      <m:e>
                        <m:r>
                          <a:rPr lang="en-US" altLang="zh-CN" i="1">
                            <a:latin typeface="Cambria Math"/>
                          </a:rPr>
                          <m:t>𝑆</m:t>
                        </m:r>
                      </m:e>
                      <m:sub>
                        <m:r>
                          <a:rPr lang="en-US" altLang="zh-CN" i="1">
                            <a:latin typeface="Cambria Math"/>
                          </a:rPr>
                          <m:t>𝑘</m:t>
                        </m:r>
                      </m:sub>
                    </m:sSub>
                    <m:r>
                      <a:rPr lang="en-US" altLang="zh-CN" i="1">
                        <a:latin typeface="Cambria Math"/>
                      </a:rPr>
                      <m:t>,</m:t>
                    </m:r>
                    <m:sSub>
                      <m:sSubPr>
                        <m:ctrlPr>
                          <a:rPr lang="zh-CN" altLang="zh-CN" sz="1600" i="1">
                            <a:latin typeface="Cambria Math" panose="02040503050406030204" pitchFamily="18" charset="0"/>
                          </a:rPr>
                        </m:ctrlPr>
                      </m:sSubPr>
                      <m:e>
                        <m:r>
                          <a:rPr lang="en-US" altLang="zh-CN" i="1">
                            <a:latin typeface="Cambria Math"/>
                          </a:rPr>
                          <m:t>𝐽</m:t>
                        </m:r>
                      </m:e>
                      <m:sub>
                        <m:r>
                          <a:rPr lang="en-US" altLang="zh-CN" i="1">
                            <a:latin typeface="Cambria Math"/>
                          </a:rPr>
                          <m:t>𝑘</m:t>
                        </m:r>
                      </m:sub>
                    </m:sSub>
                    <m:r>
                      <a:rPr lang="en-US" altLang="zh-CN" i="1">
                        <a:latin typeface="Cambria Math"/>
                      </a:rPr>
                      <m:t>,</m:t>
                    </m:r>
                    <m:sSub>
                      <m:sSubPr>
                        <m:ctrlPr>
                          <a:rPr lang="zh-CN" altLang="zh-CN" sz="1600" i="1">
                            <a:latin typeface="Cambria Math" panose="02040503050406030204" pitchFamily="18" charset="0"/>
                          </a:rPr>
                        </m:ctrlPr>
                      </m:sSubPr>
                      <m:e>
                        <m:r>
                          <a:rPr lang="en-US" altLang="zh-CN" i="1">
                            <a:latin typeface="Cambria Math"/>
                          </a:rPr>
                          <m:t>𝐶</m:t>
                        </m:r>
                      </m:e>
                      <m:sub>
                        <m:r>
                          <a:rPr lang="en-US" altLang="zh-CN" i="1">
                            <a:latin typeface="Cambria Math"/>
                          </a:rPr>
                          <m:t>𝑘</m:t>
                        </m:r>
                      </m:sub>
                    </m:sSub>
                    <m:r>
                      <a:rPr lang="en-US" altLang="zh-CN" i="1">
                        <a:latin typeface="Cambria Math"/>
                      </a:rPr>
                      <m:t>)</m:t>
                    </m:r>
                  </m:oMath>
                </a14:m>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：前者大，则购买的可能性大；后者大，则不购买的可能性大。于是有：</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mc:Choice>
        <mc:Fallback xmlns="">
          <p:sp>
            <p:nvSpPr>
              <p:cNvPr id="11" name="Rectangle 4">
                <a:extLst>
                  <a:ext uri="{FF2B5EF4-FFF2-40B4-BE49-F238E27FC236}">
                    <a16:creationId xmlns:a16="http://schemas.microsoft.com/office/drawing/2014/main" id="{AF79E676-BE5F-4ACA-874F-65A12143A8FB}"/>
                  </a:ext>
                </a:extLst>
              </p:cNvPr>
              <p:cNvSpPr>
                <a:spLocks noRot="1" noChangeAspect="1" noMove="1" noResize="1" noEditPoints="1" noAdjustHandles="1" noChangeArrowheads="1" noChangeShapeType="1" noTextEdit="1"/>
              </p:cNvSpPr>
              <p:nvPr/>
            </p:nvSpPr>
            <p:spPr bwMode="auto">
              <a:xfrm>
                <a:off x="396330" y="1249446"/>
                <a:ext cx="3223295" cy="2691250"/>
              </a:xfrm>
              <a:prstGeom prst="rect">
                <a:avLst/>
              </a:prstGeom>
              <a:blipFill>
                <a:blip r:embed="rId5"/>
                <a:stretch>
                  <a:fillRect l="-945" t="-680" b="-22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4D48B2B2-0E40-41A3-B80F-46C1FE76ACA7}"/>
              </a:ext>
            </a:extLst>
          </p:cNvPr>
          <p:cNvGraphicFramePr>
            <a:graphicFrameLocks noGrp="1"/>
          </p:cNvGraphicFramePr>
          <p:nvPr>
            <p:extLst>
              <p:ext uri="{D42A27DB-BD31-4B8C-83A1-F6EECF244321}">
                <p14:modId xmlns:p14="http://schemas.microsoft.com/office/powerpoint/2010/main" val="1447988021"/>
              </p:ext>
            </p:extLst>
          </p:nvPr>
        </p:nvGraphicFramePr>
        <p:xfrm>
          <a:off x="4974161" y="53185"/>
          <a:ext cx="4063130" cy="2825705"/>
        </p:xfrm>
        <a:graphic>
          <a:graphicData uri="http://schemas.openxmlformats.org/drawingml/2006/table">
            <a:tbl>
              <a:tblPr firstRow="1" firstCol="1" bandRow="1">
                <a:tableStyleId>{5C22544A-7EE6-4342-B048-85BDC9FD1C3A}</a:tableStyleId>
              </a:tblPr>
              <a:tblGrid>
                <a:gridCol w="567524">
                  <a:extLst>
                    <a:ext uri="{9D8B030D-6E8A-4147-A177-3AD203B41FA5}">
                      <a16:colId xmlns:a16="http://schemas.microsoft.com/office/drawing/2014/main" val="2156839886"/>
                    </a:ext>
                  </a:extLst>
                </a:gridCol>
                <a:gridCol w="647647">
                  <a:extLst>
                    <a:ext uri="{9D8B030D-6E8A-4147-A177-3AD203B41FA5}">
                      <a16:colId xmlns:a16="http://schemas.microsoft.com/office/drawing/2014/main" val="3973265437"/>
                    </a:ext>
                  </a:extLst>
                </a:gridCol>
                <a:gridCol w="709469">
                  <a:extLst>
                    <a:ext uri="{9D8B030D-6E8A-4147-A177-3AD203B41FA5}">
                      <a16:colId xmlns:a16="http://schemas.microsoft.com/office/drawing/2014/main" val="1278320574"/>
                    </a:ext>
                  </a:extLst>
                </a:gridCol>
                <a:gridCol w="712830">
                  <a:extLst>
                    <a:ext uri="{9D8B030D-6E8A-4147-A177-3AD203B41FA5}">
                      <a16:colId xmlns:a16="http://schemas.microsoft.com/office/drawing/2014/main" val="657431482"/>
                    </a:ext>
                  </a:extLst>
                </a:gridCol>
                <a:gridCol w="712830">
                  <a:extLst>
                    <a:ext uri="{9D8B030D-6E8A-4147-A177-3AD203B41FA5}">
                      <a16:colId xmlns:a16="http://schemas.microsoft.com/office/drawing/2014/main" val="1861832683"/>
                    </a:ext>
                  </a:extLst>
                </a:gridCol>
                <a:gridCol w="712830">
                  <a:extLst>
                    <a:ext uri="{9D8B030D-6E8A-4147-A177-3AD203B41FA5}">
                      <a16:colId xmlns:a16="http://schemas.microsoft.com/office/drawing/2014/main" val="1695856878"/>
                    </a:ext>
                  </a:extLst>
                </a:gridCol>
              </a:tblGrid>
              <a:tr h="272087">
                <a:tc>
                  <a:txBody>
                    <a:bodyPr/>
                    <a:lstStyle/>
                    <a:p>
                      <a:pPr indent="127000" algn="ctr" latinLnBrk="1">
                        <a:lnSpc>
                          <a:spcPct val="150000"/>
                        </a:lnSpc>
                        <a:spcAft>
                          <a:spcPts val="0"/>
                        </a:spcAft>
                      </a:pPr>
                      <a:r>
                        <a:rPr lang="en-US" sz="900" kern="100" dirty="0">
                          <a:effectLst/>
                        </a:rPr>
                        <a:t>ID</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年龄</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收入范围</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工作性质</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dirty="0">
                          <a:effectLst/>
                        </a:rPr>
                        <a:t>信用评分</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购买决策</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493236227"/>
                  </a:ext>
                </a:extLst>
              </a:tr>
              <a:tr h="173893">
                <a:tc>
                  <a:txBody>
                    <a:bodyPr/>
                    <a:lstStyle/>
                    <a:p>
                      <a:pPr indent="127000" algn="ctr" latinLnBrk="1">
                        <a:lnSpc>
                          <a:spcPct val="150000"/>
                        </a:lnSpc>
                        <a:spcAft>
                          <a:spcPts val="0"/>
                        </a:spcAft>
                      </a:pPr>
                      <a:r>
                        <a:rPr lang="en-US" sz="900" kern="100">
                          <a:effectLst/>
                        </a:rPr>
                        <a:t>01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09586084"/>
                  </a:ext>
                </a:extLst>
              </a:tr>
              <a:tr h="173893">
                <a:tc>
                  <a:txBody>
                    <a:bodyPr/>
                    <a:lstStyle/>
                    <a:p>
                      <a:pPr indent="127000" algn="ctr" latinLnBrk="1">
                        <a:lnSpc>
                          <a:spcPct val="150000"/>
                        </a:lnSpc>
                        <a:spcAft>
                          <a:spcPts val="0"/>
                        </a:spcAft>
                      </a:pPr>
                      <a:r>
                        <a:rPr lang="en-US" sz="900" kern="100">
                          <a:effectLst/>
                        </a:rPr>
                        <a:t>02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895917103"/>
                  </a:ext>
                </a:extLst>
              </a:tr>
              <a:tr h="192069">
                <a:tc>
                  <a:txBody>
                    <a:bodyPr/>
                    <a:lstStyle/>
                    <a:p>
                      <a:pPr indent="127000" algn="ctr" latinLnBrk="1">
                        <a:lnSpc>
                          <a:spcPct val="150000"/>
                        </a:lnSpc>
                        <a:spcAft>
                          <a:spcPts val="0"/>
                        </a:spcAft>
                      </a:pPr>
                      <a:r>
                        <a:rPr lang="en-US" sz="900" kern="100">
                          <a:effectLst/>
                        </a:rPr>
                        <a:t>03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229669433"/>
                  </a:ext>
                </a:extLst>
              </a:tr>
              <a:tr h="173893">
                <a:tc>
                  <a:txBody>
                    <a:bodyPr/>
                    <a:lstStyle/>
                    <a:p>
                      <a:pPr indent="127000" algn="ctr" latinLnBrk="1">
                        <a:lnSpc>
                          <a:spcPct val="150000"/>
                        </a:lnSpc>
                        <a:spcAft>
                          <a:spcPts val="0"/>
                        </a:spcAft>
                      </a:pPr>
                      <a:r>
                        <a:rPr lang="en-US" sz="900" kern="100">
                          <a:effectLst/>
                        </a:rPr>
                        <a:t>04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54282701"/>
                  </a:ext>
                </a:extLst>
              </a:tr>
              <a:tr h="173893">
                <a:tc>
                  <a:txBody>
                    <a:bodyPr/>
                    <a:lstStyle/>
                    <a:p>
                      <a:pPr indent="127000" algn="ctr" latinLnBrk="1">
                        <a:lnSpc>
                          <a:spcPct val="150000"/>
                        </a:lnSpc>
                        <a:spcAft>
                          <a:spcPts val="0"/>
                        </a:spcAft>
                      </a:pPr>
                      <a:r>
                        <a:rPr lang="en-US" sz="900" kern="100">
                          <a:effectLst/>
                        </a:rPr>
                        <a:t>05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4054123701"/>
                  </a:ext>
                </a:extLst>
              </a:tr>
              <a:tr h="173893">
                <a:tc>
                  <a:txBody>
                    <a:bodyPr/>
                    <a:lstStyle/>
                    <a:p>
                      <a:pPr indent="127000" algn="ctr" latinLnBrk="1">
                        <a:lnSpc>
                          <a:spcPct val="150000"/>
                        </a:lnSpc>
                        <a:spcAft>
                          <a:spcPts val="0"/>
                        </a:spcAft>
                      </a:pPr>
                      <a:r>
                        <a:rPr lang="en-US" sz="900" kern="100">
                          <a:effectLst/>
                        </a:rPr>
                        <a:t>06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968238184"/>
                  </a:ext>
                </a:extLst>
              </a:tr>
              <a:tr h="173893">
                <a:tc>
                  <a:txBody>
                    <a:bodyPr/>
                    <a:lstStyle/>
                    <a:p>
                      <a:pPr indent="127000" algn="ctr" latinLnBrk="1">
                        <a:lnSpc>
                          <a:spcPct val="150000"/>
                        </a:lnSpc>
                        <a:spcAft>
                          <a:spcPts val="0"/>
                        </a:spcAft>
                      </a:pPr>
                      <a:r>
                        <a:rPr lang="en-US" sz="900" kern="100" dirty="0">
                          <a:effectLst/>
                        </a:rPr>
                        <a:t>07</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dirty="0">
                          <a:effectLst/>
                        </a:rPr>
                        <a:t>30-40</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68363009"/>
                  </a:ext>
                </a:extLst>
              </a:tr>
              <a:tr h="173893">
                <a:tc>
                  <a:txBody>
                    <a:bodyPr/>
                    <a:lstStyle/>
                    <a:p>
                      <a:pPr indent="127000" algn="ctr" latinLnBrk="1">
                        <a:lnSpc>
                          <a:spcPct val="150000"/>
                        </a:lnSpc>
                        <a:spcAft>
                          <a:spcPts val="0"/>
                        </a:spcAft>
                      </a:pPr>
                      <a:r>
                        <a:rPr lang="en-US" sz="900" kern="100">
                          <a:effectLst/>
                        </a:rPr>
                        <a:t>08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907359679"/>
                  </a:ext>
                </a:extLst>
              </a:tr>
              <a:tr h="173893">
                <a:tc>
                  <a:txBody>
                    <a:bodyPr/>
                    <a:lstStyle/>
                    <a:p>
                      <a:pPr indent="127000" algn="ctr" latinLnBrk="1">
                        <a:lnSpc>
                          <a:spcPct val="150000"/>
                        </a:lnSpc>
                        <a:spcAft>
                          <a:spcPts val="0"/>
                        </a:spcAft>
                      </a:pPr>
                      <a:r>
                        <a:rPr lang="en-US" sz="900" kern="100">
                          <a:effectLst/>
                        </a:rPr>
                        <a:t>09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46128208"/>
                  </a:ext>
                </a:extLst>
              </a:tr>
              <a:tr h="173893">
                <a:tc>
                  <a:txBody>
                    <a:bodyPr/>
                    <a:lstStyle/>
                    <a:p>
                      <a:pPr indent="127000" algn="ctr" latinLnBrk="1">
                        <a:lnSpc>
                          <a:spcPct val="150000"/>
                        </a:lnSpc>
                        <a:spcAft>
                          <a:spcPts val="0"/>
                        </a:spcAft>
                      </a:pPr>
                      <a:r>
                        <a:rPr lang="en-US" sz="900" kern="100">
                          <a:effectLst/>
                        </a:rPr>
                        <a:t>10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803340902"/>
                  </a:ext>
                </a:extLst>
              </a:tr>
              <a:tr h="173893">
                <a:tc>
                  <a:txBody>
                    <a:bodyPr/>
                    <a:lstStyle/>
                    <a:p>
                      <a:pPr indent="127000" algn="ctr" latinLnBrk="1">
                        <a:lnSpc>
                          <a:spcPct val="150000"/>
                        </a:lnSpc>
                        <a:spcAft>
                          <a:spcPts val="0"/>
                        </a:spcAft>
                      </a:pPr>
                      <a:r>
                        <a:rPr lang="en-US" sz="900" kern="100">
                          <a:effectLst/>
                        </a:rPr>
                        <a:t>11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16746969"/>
                  </a:ext>
                </a:extLst>
              </a:tr>
              <a:tr h="173893">
                <a:tc>
                  <a:txBody>
                    <a:bodyPr/>
                    <a:lstStyle/>
                    <a:p>
                      <a:pPr indent="127000" algn="ctr" latinLnBrk="1">
                        <a:lnSpc>
                          <a:spcPct val="150000"/>
                        </a:lnSpc>
                        <a:spcAft>
                          <a:spcPts val="0"/>
                        </a:spcAft>
                      </a:pPr>
                      <a:r>
                        <a:rPr lang="en-US" sz="900" kern="100">
                          <a:effectLst/>
                        </a:rPr>
                        <a:t>12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917192211"/>
                  </a:ext>
                </a:extLst>
              </a:tr>
              <a:tr h="184509">
                <a:tc>
                  <a:txBody>
                    <a:bodyPr/>
                    <a:lstStyle/>
                    <a:p>
                      <a:pPr indent="127000" algn="ctr" latinLnBrk="1">
                        <a:lnSpc>
                          <a:spcPct val="150000"/>
                        </a:lnSpc>
                        <a:spcAft>
                          <a:spcPts val="0"/>
                        </a:spcAft>
                      </a:pPr>
                      <a:r>
                        <a:rPr lang="en-US" sz="900" kern="100">
                          <a:effectLst/>
                        </a:rPr>
                        <a:t>13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dirty="0">
                          <a:effectLst/>
                        </a:rPr>
                        <a:t>是</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725991229"/>
                  </a:ext>
                </a:extLst>
              </a:tr>
              <a:tr h="173893">
                <a:tc>
                  <a:txBody>
                    <a:bodyPr/>
                    <a:lstStyle/>
                    <a:p>
                      <a:pPr indent="127000" algn="ctr" latinLnBrk="1">
                        <a:lnSpc>
                          <a:spcPct val="150000"/>
                        </a:lnSpc>
                        <a:spcAft>
                          <a:spcPts val="0"/>
                        </a:spcAft>
                      </a:pPr>
                      <a:r>
                        <a:rPr lang="en-US" sz="900" kern="100">
                          <a:effectLst/>
                        </a:rPr>
                        <a:t>14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dirty="0">
                          <a:effectLst/>
                        </a:rPr>
                        <a:t>否</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810430924"/>
                  </a:ext>
                </a:extLst>
              </a:tr>
            </a:tbl>
          </a:graphicData>
        </a:graphic>
      </p:graphicFrame>
    </p:spTree>
    <p:extLst>
      <p:ext uri="{BB962C8B-B14F-4D97-AF65-F5344CB8AC3E}">
        <p14:creationId xmlns:p14="http://schemas.microsoft.com/office/powerpoint/2010/main" val="520338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324322" y="760806"/>
                <a:ext cx="4464496" cy="2193934"/>
              </a:xfrm>
              <a:prstGeom prst="rect">
                <a:avLst/>
              </a:prstGeom>
              <a:noFill/>
            </p:spPr>
            <p:txBody>
              <a:bodyPr wrap="square" rtlCol="0" anchor="t">
                <a:spAutoFit/>
              </a:bodyPr>
              <a:lstStyle/>
              <a:p>
                <a:pPr latinLnBrk="1"/>
                <a:r>
                  <a:rPr lang="zh-CN" altLang="zh-CN" dirty="0"/>
                  <a:t>可以看出，因为分母相同，要比较两者大小，只需比较</a:t>
                </a:r>
                <a14:m>
                  <m:oMath xmlns:m="http://schemas.openxmlformats.org/officeDocument/2006/math">
                    <m:r>
                      <a:rPr lang="en-US" altLang="zh-CN" i="1">
                        <a:latin typeface="Cambria Math"/>
                      </a:rPr>
                      <m:t>𝑃</m:t>
                    </m:r>
                    <m:d>
                      <m:dPr>
                        <m:ctrlPr>
                          <a:rPr lang="zh-CN" altLang="zh-CN" i="1">
                            <a:latin typeface="Cambria Math" panose="02040503050406030204" pitchFamily="18" charset="0"/>
                          </a:rPr>
                        </m:ctrlPr>
                      </m:dPr>
                      <m:e>
                        <m:r>
                          <a:rPr lang="en-US" altLang="zh-CN" i="1">
                            <a:latin typeface="Cambria Math"/>
                          </a:rPr>
                          <m:t>𝐴</m:t>
                        </m:r>
                      </m:e>
                    </m:d>
                    <m:r>
                      <a:rPr lang="en-US" altLang="zh-CN" i="1">
                        <a:latin typeface="Cambria Math"/>
                      </a:rPr>
                      <m:t>∗</m:t>
                    </m:r>
                    <m:r>
                      <a:rPr lang="en-US" altLang="zh-CN" i="1">
                        <a:latin typeface="Cambria Math"/>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a:rPr>
                              <m:t>𝑌</m:t>
                            </m:r>
                          </m:e>
                          <m:sub>
                            <m:r>
                              <a:rPr lang="en-US" altLang="zh-CN" i="1">
                                <a:latin typeface="Cambria Math"/>
                              </a:rPr>
                              <m:t>𝑘</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𝑆</m:t>
                            </m:r>
                          </m:e>
                          <m:sub>
                            <m:r>
                              <a:rPr lang="en-US" altLang="zh-CN" i="1">
                                <a:latin typeface="Cambria Math"/>
                              </a:rPr>
                              <m:t>𝑘</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𝐽</m:t>
                            </m:r>
                          </m:e>
                          <m:sub>
                            <m:r>
                              <a:rPr lang="en-US" altLang="zh-CN" i="1">
                                <a:latin typeface="Cambria Math"/>
                              </a:rPr>
                              <m:t>𝑘</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𝐶</m:t>
                            </m:r>
                          </m:e>
                          <m:sub>
                            <m:r>
                              <a:rPr lang="en-US" altLang="zh-CN" i="1">
                                <a:latin typeface="Cambria Math"/>
                              </a:rPr>
                              <m:t>𝑘</m:t>
                            </m:r>
                          </m:sub>
                        </m:sSub>
                      </m:e>
                      <m:e>
                        <m:r>
                          <a:rPr lang="en-US" altLang="zh-CN" i="1">
                            <a:latin typeface="Cambria Math"/>
                          </a:rPr>
                          <m:t>𝐴</m:t>
                        </m:r>
                      </m:e>
                    </m:d>
                  </m:oMath>
                </a14:m>
                <a:r>
                  <a:rPr lang="zh-CN" altLang="zh-CN" dirty="0"/>
                  <a:t>和</a:t>
                </a:r>
                <a14:m>
                  <m:oMath xmlns:m="http://schemas.openxmlformats.org/officeDocument/2006/math">
                    <m:r>
                      <a:rPr lang="en-US" altLang="zh-CN" i="1">
                        <a:latin typeface="Cambria Math"/>
                      </a:rPr>
                      <m:t>𝑃</m:t>
                    </m:r>
                    <m:d>
                      <m:dPr>
                        <m:ctrlPr>
                          <a:rPr lang="zh-CN" altLang="zh-CN" i="1">
                            <a:latin typeface="Cambria Math" panose="02040503050406030204" pitchFamily="18" charset="0"/>
                          </a:rPr>
                        </m:ctrlPr>
                      </m:dPr>
                      <m:e>
                        <m:bar>
                          <m:barPr>
                            <m:pos m:val="top"/>
                            <m:ctrlPr>
                              <a:rPr lang="zh-CN" altLang="zh-CN" i="1">
                                <a:latin typeface="Cambria Math" panose="02040503050406030204" pitchFamily="18" charset="0"/>
                              </a:rPr>
                            </m:ctrlPr>
                          </m:barPr>
                          <m:e>
                            <m:r>
                              <a:rPr lang="en-US" altLang="zh-CN" i="1">
                                <a:latin typeface="Cambria Math"/>
                              </a:rPr>
                              <m:t>𝐴</m:t>
                            </m:r>
                          </m:e>
                        </m:bar>
                      </m:e>
                    </m:d>
                    <m:r>
                      <a:rPr lang="en-US" altLang="zh-CN" i="1">
                        <a:latin typeface="Cambria Math"/>
                      </a:rPr>
                      <m:t>∗</m:t>
                    </m:r>
                    <m:r>
                      <a:rPr lang="en-US" altLang="zh-CN" i="1">
                        <a:latin typeface="Cambria Math"/>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a:rPr>
                              <m:t>𝑌</m:t>
                            </m:r>
                          </m:e>
                          <m:sub>
                            <m:r>
                              <a:rPr lang="en-US" altLang="zh-CN" i="1">
                                <a:latin typeface="Cambria Math"/>
                              </a:rPr>
                              <m:t>𝑘</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𝑆</m:t>
                            </m:r>
                          </m:e>
                          <m:sub>
                            <m:r>
                              <a:rPr lang="en-US" altLang="zh-CN" i="1">
                                <a:latin typeface="Cambria Math"/>
                              </a:rPr>
                              <m:t>𝑘</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𝐽</m:t>
                            </m:r>
                          </m:e>
                          <m:sub>
                            <m:r>
                              <a:rPr lang="en-US" altLang="zh-CN" i="1">
                                <a:latin typeface="Cambria Math"/>
                              </a:rPr>
                              <m:t>𝑘</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𝐶</m:t>
                            </m:r>
                          </m:e>
                          <m:sub>
                            <m:r>
                              <a:rPr lang="en-US" altLang="zh-CN" i="1">
                                <a:latin typeface="Cambria Math"/>
                              </a:rPr>
                              <m:t>𝑘</m:t>
                            </m:r>
                          </m:sub>
                        </m:sSub>
                      </m:e>
                      <m:e>
                        <m:bar>
                          <m:barPr>
                            <m:pos m:val="top"/>
                            <m:ctrlPr>
                              <a:rPr lang="zh-CN" altLang="zh-CN" i="1">
                                <a:latin typeface="Cambria Math" panose="02040503050406030204" pitchFamily="18" charset="0"/>
                              </a:rPr>
                            </m:ctrlPr>
                          </m:barPr>
                          <m:e>
                            <m:r>
                              <a:rPr lang="en-US" altLang="zh-CN" i="1">
                                <a:latin typeface="Cambria Math"/>
                              </a:rPr>
                              <m:t>𝐴</m:t>
                            </m:r>
                          </m:e>
                        </m:bar>
                      </m:e>
                    </m:d>
                  </m:oMath>
                </a14:m>
                <a:r>
                  <a:rPr lang="zh-CN" altLang="zh-CN" dirty="0"/>
                  <a:t>。如果客户</a:t>
                </a:r>
                <a:r>
                  <a:rPr lang="en-US" altLang="zh-CN" dirty="0"/>
                  <a:t>k</a:t>
                </a:r>
                <a:r>
                  <a:rPr lang="zh-CN" altLang="zh-CN" dirty="0"/>
                  <a:t>的属性组合是</a:t>
                </a:r>
                <a:r>
                  <a:rPr lang="en-US" altLang="zh-CN" dirty="0"/>
                  <a:t>[</a:t>
                </a:r>
                <a:r>
                  <a:rPr lang="zh-CN" altLang="zh-CN" dirty="0"/>
                  <a:t>年龄</a:t>
                </a:r>
                <a:r>
                  <a:rPr lang="en-US" altLang="zh-CN" dirty="0"/>
                  <a:t>:</a:t>
                </a:r>
                <a:r>
                  <a:rPr lang="zh-CN" altLang="zh-CN" dirty="0"/>
                  <a:t>小于</a:t>
                </a:r>
                <a:r>
                  <a:rPr lang="en-US" altLang="zh-CN" dirty="0"/>
                  <a:t>30</a:t>
                </a:r>
                <a:r>
                  <a:rPr lang="zh-CN" altLang="zh-CN" dirty="0"/>
                  <a:t>，收入范围</a:t>
                </a:r>
                <a:r>
                  <a:rPr lang="en-US" altLang="zh-CN" dirty="0"/>
                  <a:t>:</a:t>
                </a:r>
                <a:r>
                  <a:rPr lang="zh-CN" altLang="zh-CN" dirty="0"/>
                  <a:t>低，工作性质</a:t>
                </a:r>
                <a:r>
                  <a:rPr lang="en-US" altLang="zh-CN" dirty="0"/>
                  <a:t>:</a:t>
                </a:r>
                <a:r>
                  <a:rPr lang="zh-CN" altLang="zh-CN" dirty="0"/>
                  <a:t>不稳定，信用评分</a:t>
                </a:r>
                <a:r>
                  <a:rPr lang="en-US" altLang="zh-CN" dirty="0"/>
                  <a:t>:</a:t>
                </a:r>
                <a:r>
                  <a:rPr lang="zh-CN" altLang="en-US" dirty="0"/>
                  <a:t>较差</a:t>
                </a:r>
                <a:r>
                  <a:rPr lang="en-US" altLang="zh-CN" dirty="0"/>
                  <a:t>]</a:t>
                </a:r>
                <a:r>
                  <a:rPr lang="zh-CN" altLang="zh-CN" dirty="0"/>
                  <a:t>为测试数据，可以得到：</a:t>
                </a:r>
              </a:p>
              <a:p>
                <a:pPr marL="342900" indent="-342900">
                  <a:spcBef>
                    <a:spcPts val="600"/>
                  </a:spcBef>
                  <a:buSzPct val="75000"/>
                  <a:buFont typeface="Wingdings" panose="05000000000000000000" pitchFamily="2" charset="2"/>
                  <a:buChar char="l"/>
                </a:pPr>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324322" y="760806"/>
                <a:ext cx="4464496" cy="2193934"/>
              </a:xfrm>
              <a:prstGeom prst="rect">
                <a:avLst/>
              </a:prstGeom>
              <a:blipFill>
                <a:blip r:embed="rId3"/>
                <a:stretch>
                  <a:fillRect l="-1091" t="-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AC09923-25B1-4EC0-87F3-597C712DF451}"/>
                  </a:ext>
                </a:extLst>
              </p:cNvPr>
              <p:cNvSpPr txBox="1"/>
              <p:nvPr/>
            </p:nvSpPr>
            <p:spPr>
              <a:xfrm>
                <a:off x="702886" y="2556321"/>
                <a:ext cx="6696744" cy="11587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e>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"&lt;30"</m:t>
                          </m:r>
                        </m:e>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r>
                            <a:rPr lang="zh-CN" altLang="en-US" i="0">
                              <a:latin typeface="Cambria Math" panose="02040503050406030204" pitchFamily="18" charset="0"/>
                            </a:rPr>
                            <m:t>低</m:t>
                          </m:r>
                          <m:r>
                            <a:rPr lang="zh-CN" altLang="en-US" i="0">
                              <a:latin typeface="Cambria Math" panose="02040503050406030204" pitchFamily="18" charset="0"/>
                            </a:rPr>
                            <m:t>"</m:t>
                          </m:r>
                        </m:e>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r>
                            <a:rPr lang="zh-CN" altLang="en-US" i="0">
                              <a:latin typeface="Cambria Math" panose="02040503050406030204" pitchFamily="18" charset="0"/>
                            </a:rPr>
                            <m:t>不稳定</m:t>
                          </m:r>
                          <m:r>
                            <a:rPr lang="zh-CN" altLang="en-US" i="0">
                              <a:latin typeface="Cambria Math" panose="02040503050406030204" pitchFamily="18" charset="0"/>
                            </a:rPr>
                            <m:t>"</m:t>
                          </m:r>
                        </m:e>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r>
                            <m:rPr>
                              <m:nor/>
                            </m:rPr>
                            <a:rPr lang="zh-CN" altLang="en-US" dirty="0"/>
                            <m:t>较差</m:t>
                          </m:r>
                          <m:r>
                            <a:rPr lang="zh-CN" altLang="en-US" i="0">
                              <a:latin typeface="Cambria Math" panose="02040503050406030204" pitchFamily="18" charset="0"/>
                            </a:rPr>
                            <m:t>"</m:t>
                          </m:r>
                        </m:e>
                        <m:e>
                          <m:r>
                            <a:rPr lang="zh-CN" altLang="en-US" i="1">
                              <a:latin typeface="Cambria Math" panose="02040503050406030204" pitchFamily="18" charset="0"/>
                            </a:rPr>
                            <m:t>𝐴</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9</m:t>
                          </m:r>
                        </m:num>
                        <m:den>
                          <m:r>
                            <a:rPr lang="zh-CN" altLang="en-US" i="0">
                              <a:latin typeface="Cambria Math" panose="02040503050406030204" pitchFamily="18" charset="0"/>
                            </a:rPr>
                            <m:t>14</m:t>
                          </m:r>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2</m:t>
                          </m:r>
                        </m:num>
                        <m:den>
                          <m:r>
                            <a:rPr lang="zh-CN" altLang="en-US" i="0">
                              <a:latin typeface="Cambria Math" panose="02040503050406030204" pitchFamily="18" charset="0"/>
                            </a:rPr>
                            <m:t>9</m:t>
                          </m:r>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9</m:t>
                          </m:r>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9</m:t>
                          </m:r>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6</m:t>
                          </m:r>
                        </m:num>
                        <m:den>
                          <m:r>
                            <a:rPr lang="zh-CN" altLang="en-US" i="0">
                              <a:latin typeface="Cambria Math" panose="02040503050406030204" pitchFamily="18" charset="0"/>
                            </a:rPr>
                            <m:t>9</m:t>
                          </m:r>
                        </m:den>
                      </m:f>
                      <m:r>
                        <a:rPr lang="zh-CN" altLang="en-US" i="0">
                          <a:latin typeface="Cambria Math" panose="02040503050406030204" pitchFamily="18" charset="0"/>
                        </a:rPr>
                        <m:t>=0.01058201</m:t>
                      </m:r>
                    </m:oMath>
                  </m:oMathPara>
                </a14:m>
                <a:endParaRPr lang="zh-CN" altLang="en-US" dirty="0"/>
              </a:p>
            </p:txBody>
          </p:sp>
        </mc:Choice>
        <mc:Fallback xmlns="">
          <p:sp>
            <p:nvSpPr>
              <p:cNvPr id="6" name="文本框 5">
                <a:extLst>
                  <a:ext uri="{FF2B5EF4-FFF2-40B4-BE49-F238E27FC236}">
                    <a16:creationId xmlns:a16="http://schemas.microsoft.com/office/drawing/2014/main" id="{4AC09923-25B1-4EC0-87F3-597C712DF451}"/>
                  </a:ext>
                </a:extLst>
              </p:cNvPr>
              <p:cNvSpPr txBox="1">
                <a:spLocks noRot="1" noChangeAspect="1" noMove="1" noResize="1" noEditPoints="1" noAdjustHandles="1" noChangeArrowheads="1" noChangeShapeType="1" noTextEdit="1"/>
              </p:cNvSpPr>
              <p:nvPr/>
            </p:nvSpPr>
            <p:spPr>
              <a:xfrm>
                <a:off x="702886" y="2556321"/>
                <a:ext cx="6696744" cy="115871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EB302B6-04FC-49F6-8294-632F13FC05B2}"/>
                  </a:ext>
                </a:extLst>
              </p:cNvPr>
              <p:cNvSpPr txBox="1"/>
              <p:nvPr/>
            </p:nvSpPr>
            <p:spPr>
              <a:xfrm>
                <a:off x="216311" y="3743209"/>
                <a:ext cx="7560840" cy="12821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bar>
                            <m:barPr>
                              <m:pos m:val="top"/>
                              <m:ctrlPr>
                                <a:rPr lang="zh-CN" altLang="en-US" i="1">
                                  <a:solidFill>
                                    <a:srgbClr val="836967"/>
                                  </a:solidFill>
                                  <a:latin typeface="Cambria Math" panose="02040503050406030204" pitchFamily="18" charset="0"/>
                                </a:rPr>
                              </m:ctrlPr>
                            </m:barPr>
                            <m:e>
                              <m:r>
                                <a:rPr lang="zh-CN" altLang="en-US" i="1">
                                  <a:latin typeface="Cambria Math" panose="02040503050406030204" pitchFamily="18" charset="0"/>
                                </a:rPr>
                                <m:t>𝐴</m:t>
                              </m:r>
                            </m:e>
                          </m:ba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e>
                        <m:e>
                          <m:bar>
                            <m:barPr>
                              <m:pos m:val="top"/>
                              <m:ctrlPr>
                                <a:rPr lang="zh-CN" altLang="en-US" i="1">
                                  <a:solidFill>
                                    <a:srgbClr val="836967"/>
                                  </a:solidFill>
                                  <a:latin typeface="Cambria Math" panose="02040503050406030204" pitchFamily="18" charset="0"/>
                                </a:rPr>
                              </m:ctrlPr>
                            </m:barPr>
                            <m:e>
                              <m:r>
                                <a:rPr lang="zh-CN" altLang="en-US" i="1">
                                  <a:latin typeface="Cambria Math" panose="02040503050406030204" pitchFamily="18" charset="0"/>
                                </a:rPr>
                                <m:t>𝐴</m:t>
                              </m:r>
                            </m:e>
                          </m:ba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bar>
                            <m:barPr>
                              <m:pos m:val="top"/>
                              <m:ctrlPr>
                                <a:rPr lang="zh-CN" altLang="en-US" i="1">
                                  <a:solidFill>
                                    <a:srgbClr val="836967"/>
                                  </a:solidFill>
                                  <a:latin typeface="Cambria Math" panose="02040503050406030204" pitchFamily="18" charset="0"/>
                                </a:rPr>
                              </m:ctrlPr>
                            </m:barPr>
                            <m:e>
                              <m:r>
                                <a:rPr lang="zh-CN" altLang="en-US" i="1">
                                  <a:latin typeface="Cambria Math" panose="02040503050406030204" pitchFamily="18" charset="0"/>
                                </a:rPr>
                                <m:t>𝐴</m:t>
                              </m:r>
                            </m:e>
                          </m:ba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"&lt;30"</m:t>
                          </m:r>
                        </m:e>
                        <m:e>
                          <m:bar>
                            <m:barPr>
                              <m:pos m:val="top"/>
                              <m:ctrlPr>
                                <a:rPr lang="zh-CN" altLang="en-US" i="1">
                                  <a:solidFill>
                                    <a:srgbClr val="836967"/>
                                  </a:solidFill>
                                  <a:latin typeface="Cambria Math" panose="02040503050406030204" pitchFamily="18" charset="0"/>
                                </a:rPr>
                              </m:ctrlPr>
                            </m:barPr>
                            <m:e>
                              <m:r>
                                <a:rPr lang="zh-CN" altLang="en-US" i="1">
                                  <a:latin typeface="Cambria Math" panose="02040503050406030204" pitchFamily="18" charset="0"/>
                                </a:rPr>
                                <m:t>𝐴</m:t>
                              </m:r>
                            </m:e>
                          </m:ba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r>
                            <a:rPr lang="zh-CN" altLang="en-US" i="0">
                              <a:latin typeface="Cambria Math" panose="02040503050406030204" pitchFamily="18" charset="0"/>
                            </a:rPr>
                            <m:t>低</m:t>
                          </m:r>
                          <m:r>
                            <a:rPr lang="zh-CN" altLang="en-US" i="0">
                              <a:latin typeface="Cambria Math" panose="02040503050406030204" pitchFamily="18" charset="0"/>
                            </a:rPr>
                            <m:t>"</m:t>
                          </m:r>
                        </m:e>
                        <m:e>
                          <m:bar>
                            <m:barPr>
                              <m:pos m:val="top"/>
                              <m:ctrlPr>
                                <a:rPr lang="zh-CN" altLang="en-US" i="1">
                                  <a:solidFill>
                                    <a:srgbClr val="836967"/>
                                  </a:solidFill>
                                  <a:latin typeface="Cambria Math" panose="02040503050406030204" pitchFamily="18" charset="0"/>
                                </a:rPr>
                              </m:ctrlPr>
                            </m:barPr>
                            <m:e>
                              <m:r>
                                <a:rPr lang="zh-CN" altLang="en-US" i="1">
                                  <a:latin typeface="Cambria Math" panose="02040503050406030204" pitchFamily="18" charset="0"/>
                                </a:rPr>
                                <m:t>𝐴</m:t>
                              </m:r>
                            </m:e>
                          </m:ba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r>
                            <a:rPr lang="zh-CN" altLang="en-US" i="0">
                              <a:latin typeface="Cambria Math" panose="02040503050406030204" pitchFamily="18" charset="0"/>
                            </a:rPr>
                            <m:t>不稳定</m:t>
                          </m:r>
                          <m:r>
                            <a:rPr lang="zh-CN" altLang="en-US" i="0">
                              <a:latin typeface="Cambria Math" panose="02040503050406030204" pitchFamily="18" charset="0"/>
                            </a:rPr>
                            <m:t>"</m:t>
                          </m:r>
                        </m:e>
                        <m:e>
                          <m:bar>
                            <m:barPr>
                              <m:pos m:val="top"/>
                              <m:ctrlPr>
                                <a:rPr lang="zh-CN" altLang="en-US" i="1">
                                  <a:solidFill>
                                    <a:srgbClr val="836967"/>
                                  </a:solidFill>
                                  <a:latin typeface="Cambria Math" panose="02040503050406030204" pitchFamily="18" charset="0"/>
                                </a:rPr>
                              </m:ctrlPr>
                            </m:barPr>
                            <m:e>
                              <m:r>
                                <a:rPr lang="zh-CN" altLang="en-US" i="1">
                                  <a:latin typeface="Cambria Math" panose="02040503050406030204" pitchFamily="18" charset="0"/>
                                </a:rPr>
                                <m:t>𝐴</m:t>
                              </m:r>
                            </m:e>
                          </m:bar>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r>
                            <m:rPr>
                              <m:nor/>
                            </m:rPr>
                            <a:rPr lang="zh-CN" altLang="en-US" dirty="0"/>
                            <m:t>较差</m:t>
                          </m:r>
                          <m:r>
                            <a:rPr lang="zh-CN" altLang="en-US" i="0">
                              <a:latin typeface="Cambria Math" panose="02040503050406030204" pitchFamily="18" charset="0"/>
                            </a:rPr>
                            <m:t>"</m:t>
                          </m:r>
                        </m:e>
                        <m:e>
                          <m:bar>
                            <m:barPr>
                              <m:pos m:val="top"/>
                              <m:ctrlPr>
                                <a:rPr lang="zh-CN" altLang="en-US" i="1">
                                  <a:solidFill>
                                    <a:srgbClr val="836967"/>
                                  </a:solidFill>
                                  <a:latin typeface="Cambria Math" panose="02040503050406030204" pitchFamily="18" charset="0"/>
                                </a:rPr>
                              </m:ctrlPr>
                            </m:barPr>
                            <m:e>
                              <m:r>
                                <a:rPr lang="zh-CN" altLang="en-US" i="1">
                                  <a:latin typeface="Cambria Math" panose="02040503050406030204" pitchFamily="18" charset="0"/>
                                </a:rPr>
                                <m:t>𝐴</m:t>
                              </m:r>
                            </m:e>
                          </m:ba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5</m:t>
                          </m:r>
                        </m:num>
                        <m:den>
                          <m:r>
                            <a:rPr lang="zh-CN" altLang="en-US" i="0">
                              <a:latin typeface="Cambria Math" panose="02040503050406030204" pitchFamily="18" charset="0"/>
                            </a:rPr>
                            <m:t>14</m:t>
                          </m:r>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5</m:t>
                          </m:r>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5</m:t>
                          </m:r>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4</m:t>
                          </m:r>
                        </m:num>
                        <m:den>
                          <m:r>
                            <a:rPr lang="zh-CN" altLang="en-US" i="0">
                              <a:latin typeface="Cambria Math" panose="02040503050406030204" pitchFamily="18" charset="0"/>
                            </a:rPr>
                            <m:t>5</m:t>
                          </m:r>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2</m:t>
                          </m:r>
                        </m:num>
                        <m:den>
                          <m:r>
                            <a:rPr lang="zh-CN" altLang="en-US" i="0">
                              <a:latin typeface="Cambria Math" panose="02040503050406030204" pitchFamily="18" charset="0"/>
                            </a:rPr>
                            <m:t>5</m:t>
                          </m:r>
                        </m:den>
                      </m:f>
                      <m:r>
                        <a:rPr lang="zh-CN" altLang="en-US" i="0">
                          <a:latin typeface="Cambria Math" panose="02040503050406030204" pitchFamily="18" charset="0"/>
                        </a:rPr>
                        <m:t>=0.01371429</m:t>
                      </m:r>
                    </m:oMath>
                  </m:oMathPara>
                </a14:m>
                <a:endParaRPr lang="zh-CN" altLang="en-US" dirty="0"/>
              </a:p>
            </p:txBody>
          </p:sp>
        </mc:Choice>
        <mc:Fallback xmlns="">
          <p:sp>
            <p:nvSpPr>
              <p:cNvPr id="8" name="文本框 7">
                <a:extLst>
                  <a:ext uri="{FF2B5EF4-FFF2-40B4-BE49-F238E27FC236}">
                    <a16:creationId xmlns:a16="http://schemas.microsoft.com/office/drawing/2014/main" id="{7EB302B6-04FC-49F6-8294-632F13FC05B2}"/>
                  </a:ext>
                </a:extLst>
              </p:cNvPr>
              <p:cNvSpPr txBox="1">
                <a:spLocks noRot="1" noChangeAspect="1" noMove="1" noResize="1" noEditPoints="1" noAdjustHandles="1" noChangeArrowheads="1" noChangeShapeType="1" noTextEdit="1"/>
              </p:cNvSpPr>
              <p:nvPr/>
            </p:nvSpPr>
            <p:spPr>
              <a:xfrm>
                <a:off x="216311" y="3743209"/>
                <a:ext cx="7560840" cy="1282146"/>
              </a:xfrm>
              <a:prstGeom prst="rect">
                <a:avLst/>
              </a:prstGeom>
              <a:blipFill>
                <a:blip r:embed="rId5"/>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1434975A-8CCE-4675-8776-FD2202E6AB56}"/>
              </a:ext>
            </a:extLst>
          </p:cNvPr>
          <p:cNvSpPr txBox="1"/>
          <p:nvPr/>
        </p:nvSpPr>
        <p:spPr>
          <a:xfrm>
            <a:off x="5148858" y="4674936"/>
            <a:ext cx="4572000" cy="455253"/>
          </a:xfrm>
          <a:prstGeom prst="rect">
            <a:avLst/>
          </a:prstGeom>
          <a:noFill/>
        </p:spPr>
        <p:txBody>
          <a:bodyPr wrap="square">
            <a:spAutoFit/>
          </a:bodyPr>
          <a:lstStyle/>
          <a:p>
            <a:pPr indent="304800" algn="just" latinLnBrk="1">
              <a:lnSpc>
                <a:spcPct val="150000"/>
              </a:lnSpc>
            </a:pP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可见，做出不购买决策的概率更大。</a:t>
            </a:r>
          </a:p>
        </p:txBody>
      </p:sp>
      <p:graphicFrame>
        <p:nvGraphicFramePr>
          <p:cNvPr id="7" name="表格 6">
            <a:extLst>
              <a:ext uri="{FF2B5EF4-FFF2-40B4-BE49-F238E27FC236}">
                <a16:creationId xmlns:a16="http://schemas.microsoft.com/office/drawing/2014/main" id="{8EB24421-6447-4EBF-9F44-9212EB4A701B}"/>
              </a:ext>
            </a:extLst>
          </p:cNvPr>
          <p:cNvGraphicFramePr>
            <a:graphicFrameLocks noGrp="1"/>
          </p:cNvGraphicFramePr>
          <p:nvPr>
            <p:extLst>
              <p:ext uri="{D42A27DB-BD31-4B8C-83A1-F6EECF244321}">
                <p14:modId xmlns:p14="http://schemas.microsoft.com/office/powerpoint/2010/main" val="2561589178"/>
              </p:ext>
            </p:extLst>
          </p:nvPr>
        </p:nvGraphicFramePr>
        <p:xfrm>
          <a:off x="4974161" y="53185"/>
          <a:ext cx="4063130" cy="2825705"/>
        </p:xfrm>
        <a:graphic>
          <a:graphicData uri="http://schemas.openxmlformats.org/drawingml/2006/table">
            <a:tbl>
              <a:tblPr firstRow="1" firstCol="1" bandRow="1">
                <a:tableStyleId>{5C22544A-7EE6-4342-B048-85BDC9FD1C3A}</a:tableStyleId>
              </a:tblPr>
              <a:tblGrid>
                <a:gridCol w="567524">
                  <a:extLst>
                    <a:ext uri="{9D8B030D-6E8A-4147-A177-3AD203B41FA5}">
                      <a16:colId xmlns:a16="http://schemas.microsoft.com/office/drawing/2014/main" val="2156839886"/>
                    </a:ext>
                  </a:extLst>
                </a:gridCol>
                <a:gridCol w="647647">
                  <a:extLst>
                    <a:ext uri="{9D8B030D-6E8A-4147-A177-3AD203B41FA5}">
                      <a16:colId xmlns:a16="http://schemas.microsoft.com/office/drawing/2014/main" val="3973265437"/>
                    </a:ext>
                  </a:extLst>
                </a:gridCol>
                <a:gridCol w="709469">
                  <a:extLst>
                    <a:ext uri="{9D8B030D-6E8A-4147-A177-3AD203B41FA5}">
                      <a16:colId xmlns:a16="http://schemas.microsoft.com/office/drawing/2014/main" val="1278320574"/>
                    </a:ext>
                  </a:extLst>
                </a:gridCol>
                <a:gridCol w="712830">
                  <a:extLst>
                    <a:ext uri="{9D8B030D-6E8A-4147-A177-3AD203B41FA5}">
                      <a16:colId xmlns:a16="http://schemas.microsoft.com/office/drawing/2014/main" val="657431482"/>
                    </a:ext>
                  </a:extLst>
                </a:gridCol>
                <a:gridCol w="712830">
                  <a:extLst>
                    <a:ext uri="{9D8B030D-6E8A-4147-A177-3AD203B41FA5}">
                      <a16:colId xmlns:a16="http://schemas.microsoft.com/office/drawing/2014/main" val="1861832683"/>
                    </a:ext>
                  </a:extLst>
                </a:gridCol>
                <a:gridCol w="712830">
                  <a:extLst>
                    <a:ext uri="{9D8B030D-6E8A-4147-A177-3AD203B41FA5}">
                      <a16:colId xmlns:a16="http://schemas.microsoft.com/office/drawing/2014/main" val="1695856878"/>
                    </a:ext>
                  </a:extLst>
                </a:gridCol>
              </a:tblGrid>
              <a:tr h="272087">
                <a:tc>
                  <a:txBody>
                    <a:bodyPr/>
                    <a:lstStyle/>
                    <a:p>
                      <a:pPr indent="127000" algn="ctr" latinLnBrk="1">
                        <a:lnSpc>
                          <a:spcPct val="150000"/>
                        </a:lnSpc>
                        <a:spcAft>
                          <a:spcPts val="0"/>
                        </a:spcAft>
                      </a:pPr>
                      <a:r>
                        <a:rPr lang="en-US" sz="900" kern="100" dirty="0">
                          <a:effectLst/>
                        </a:rPr>
                        <a:t>ID</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年龄</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收入范围</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工作性质</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dirty="0">
                          <a:effectLst/>
                        </a:rPr>
                        <a:t>信用评分</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购买决策</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493236227"/>
                  </a:ext>
                </a:extLst>
              </a:tr>
              <a:tr h="173893">
                <a:tc>
                  <a:txBody>
                    <a:bodyPr/>
                    <a:lstStyle/>
                    <a:p>
                      <a:pPr indent="127000" algn="ctr" latinLnBrk="1">
                        <a:lnSpc>
                          <a:spcPct val="150000"/>
                        </a:lnSpc>
                        <a:spcAft>
                          <a:spcPts val="0"/>
                        </a:spcAft>
                      </a:pPr>
                      <a:r>
                        <a:rPr lang="en-US" sz="900" kern="100">
                          <a:effectLst/>
                        </a:rPr>
                        <a:t>01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09586084"/>
                  </a:ext>
                </a:extLst>
              </a:tr>
              <a:tr h="173893">
                <a:tc>
                  <a:txBody>
                    <a:bodyPr/>
                    <a:lstStyle/>
                    <a:p>
                      <a:pPr indent="127000" algn="ctr" latinLnBrk="1">
                        <a:lnSpc>
                          <a:spcPct val="150000"/>
                        </a:lnSpc>
                        <a:spcAft>
                          <a:spcPts val="0"/>
                        </a:spcAft>
                      </a:pPr>
                      <a:r>
                        <a:rPr lang="en-US" sz="900" kern="100">
                          <a:effectLst/>
                        </a:rPr>
                        <a:t>02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895917103"/>
                  </a:ext>
                </a:extLst>
              </a:tr>
              <a:tr h="192069">
                <a:tc>
                  <a:txBody>
                    <a:bodyPr/>
                    <a:lstStyle/>
                    <a:p>
                      <a:pPr indent="127000" algn="ctr" latinLnBrk="1">
                        <a:lnSpc>
                          <a:spcPct val="150000"/>
                        </a:lnSpc>
                        <a:spcAft>
                          <a:spcPts val="0"/>
                        </a:spcAft>
                      </a:pPr>
                      <a:r>
                        <a:rPr lang="en-US" sz="900" kern="100">
                          <a:effectLst/>
                        </a:rPr>
                        <a:t>03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229669433"/>
                  </a:ext>
                </a:extLst>
              </a:tr>
              <a:tr h="173893">
                <a:tc>
                  <a:txBody>
                    <a:bodyPr/>
                    <a:lstStyle/>
                    <a:p>
                      <a:pPr indent="127000" algn="ctr" latinLnBrk="1">
                        <a:lnSpc>
                          <a:spcPct val="150000"/>
                        </a:lnSpc>
                        <a:spcAft>
                          <a:spcPts val="0"/>
                        </a:spcAft>
                      </a:pPr>
                      <a:r>
                        <a:rPr lang="en-US" sz="900" kern="100">
                          <a:effectLst/>
                        </a:rPr>
                        <a:t>04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54282701"/>
                  </a:ext>
                </a:extLst>
              </a:tr>
              <a:tr h="173893">
                <a:tc>
                  <a:txBody>
                    <a:bodyPr/>
                    <a:lstStyle/>
                    <a:p>
                      <a:pPr indent="127000" algn="ctr" latinLnBrk="1">
                        <a:lnSpc>
                          <a:spcPct val="150000"/>
                        </a:lnSpc>
                        <a:spcAft>
                          <a:spcPts val="0"/>
                        </a:spcAft>
                      </a:pPr>
                      <a:r>
                        <a:rPr lang="en-US" sz="900" kern="100">
                          <a:effectLst/>
                        </a:rPr>
                        <a:t>05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4054123701"/>
                  </a:ext>
                </a:extLst>
              </a:tr>
              <a:tr h="173893">
                <a:tc>
                  <a:txBody>
                    <a:bodyPr/>
                    <a:lstStyle/>
                    <a:p>
                      <a:pPr indent="127000" algn="ctr" latinLnBrk="1">
                        <a:lnSpc>
                          <a:spcPct val="150000"/>
                        </a:lnSpc>
                        <a:spcAft>
                          <a:spcPts val="0"/>
                        </a:spcAft>
                      </a:pPr>
                      <a:r>
                        <a:rPr lang="en-US" sz="900" kern="100">
                          <a:effectLst/>
                        </a:rPr>
                        <a:t>06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968238184"/>
                  </a:ext>
                </a:extLst>
              </a:tr>
              <a:tr h="173893">
                <a:tc>
                  <a:txBody>
                    <a:bodyPr/>
                    <a:lstStyle/>
                    <a:p>
                      <a:pPr indent="127000" algn="ctr" latinLnBrk="1">
                        <a:lnSpc>
                          <a:spcPct val="150000"/>
                        </a:lnSpc>
                        <a:spcAft>
                          <a:spcPts val="0"/>
                        </a:spcAft>
                      </a:pPr>
                      <a:r>
                        <a:rPr lang="en-US" sz="900" kern="100" dirty="0">
                          <a:effectLst/>
                        </a:rPr>
                        <a:t>07</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dirty="0">
                          <a:effectLst/>
                        </a:rPr>
                        <a:t>30-40</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68363009"/>
                  </a:ext>
                </a:extLst>
              </a:tr>
              <a:tr h="173893">
                <a:tc>
                  <a:txBody>
                    <a:bodyPr/>
                    <a:lstStyle/>
                    <a:p>
                      <a:pPr indent="127000" algn="ctr" latinLnBrk="1">
                        <a:lnSpc>
                          <a:spcPct val="150000"/>
                        </a:lnSpc>
                        <a:spcAft>
                          <a:spcPts val="0"/>
                        </a:spcAft>
                      </a:pPr>
                      <a:r>
                        <a:rPr lang="en-US" sz="900" kern="100">
                          <a:effectLst/>
                        </a:rPr>
                        <a:t>08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907359679"/>
                  </a:ext>
                </a:extLst>
              </a:tr>
              <a:tr h="173893">
                <a:tc>
                  <a:txBody>
                    <a:bodyPr/>
                    <a:lstStyle/>
                    <a:p>
                      <a:pPr indent="127000" algn="ctr" latinLnBrk="1">
                        <a:lnSpc>
                          <a:spcPct val="150000"/>
                        </a:lnSpc>
                        <a:spcAft>
                          <a:spcPts val="0"/>
                        </a:spcAft>
                      </a:pPr>
                      <a:r>
                        <a:rPr lang="en-US" sz="900" kern="100">
                          <a:effectLst/>
                        </a:rPr>
                        <a:t>09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46128208"/>
                  </a:ext>
                </a:extLst>
              </a:tr>
              <a:tr h="173893">
                <a:tc>
                  <a:txBody>
                    <a:bodyPr/>
                    <a:lstStyle/>
                    <a:p>
                      <a:pPr indent="127000" algn="ctr" latinLnBrk="1">
                        <a:lnSpc>
                          <a:spcPct val="150000"/>
                        </a:lnSpc>
                        <a:spcAft>
                          <a:spcPts val="0"/>
                        </a:spcAft>
                      </a:pPr>
                      <a:r>
                        <a:rPr lang="en-US" sz="900" kern="100">
                          <a:effectLst/>
                        </a:rPr>
                        <a:t>10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803340902"/>
                  </a:ext>
                </a:extLst>
              </a:tr>
              <a:tr h="173893">
                <a:tc>
                  <a:txBody>
                    <a:bodyPr/>
                    <a:lstStyle/>
                    <a:p>
                      <a:pPr indent="127000" algn="ctr" latinLnBrk="1">
                        <a:lnSpc>
                          <a:spcPct val="150000"/>
                        </a:lnSpc>
                        <a:spcAft>
                          <a:spcPts val="0"/>
                        </a:spcAft>
                      </a:pPr>
                      <a:r>
                        <a:rPr lang="en-US" sz="900" kern="100">
                          <a:effectLst/>
                        </a:rPr>
                        <a:t>11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16746969"/>
                  </a:ext>
                </a:extLst>
              </a:tr>
              <a:tr h="173893">
                <a:tc>
                  <a:txBody>
                    <a:bodyPr/>
                    <a:lstStyle/>
                    <a:p>
                      <a:pPr indent="127000" algn="ctr" latinLnBrk="1">
                        <a:lnSpc>
                          <a:spcPct val="150000"/>
                        </a:lnSpc>
                        <a:spcAft>
                          <a:spcPts val="0"/>
                        </a:spcAft>
                      </a:pPr>
                      <a:r>
                        <a:rPr lang="en-US" sz="900" kern="100">
                          <a:effectLst/>
                        </a:rPr>
                        <a:t>12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917192211"/>
                  </a:ext>
                </a:extLst>
              </a:tr>
              <a:tr h="184509">
                <a:tc>
                  <a:txBody>
                    <a:bodyPr/>
                    <a:lstStyle/>
                    <a:p>
                      <a:pPr indent="127000" algn="ctr" latinLnBrk="1">
                        <a:lnSpc>
                          <a:spcPct val="150000"/>
                        </a:lnSpc>
                        <a:spcAft>
                          <a:spcPts val="0"/>
                        </a:spcAft>
                      </a:pPr>
                      <a:r>
                        <a:rPr lang="en-US" sz="900" kern="100">
                          <a:effectLst/>
                        </a:rPr>
                        <a:t>13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dirty="0">
                          <a:effectLst/>
                        </a:rPr>
                        <a:t>是</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725991229"/>
                  </a:ext>
                </a:extLst>
              </a:tr>
              <a:tr h="173893">
                <a:tc>
                  <a:txBody>
                    <a:bodyPr/>
                    <a:lstStyle/>
                    <a:p>
                      <a:pPr indent="127000" algn="ctr" latinLnBrk="1">
                        <a:lnSpc>
                          <a:spcPct val="150000"/>
                        </a:lnSpc>
                        <a:spcAft>
                          <a:spcPts val="0"/>
                        </a:spcAft>
                      </a:pPr>
                      <a:r>
                        <a:rPr lang="en-US" sz="900" kern="100">
                          <a:effectLst/>
                        </a:rPr>
                        <a:t>14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dirty="0">
                          <a:effectLst/>
                        </a:rPr>
                        <a:t>否</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810430924"/>
                  </a:ext>
                </a:extLst>
              </a:tr>
            </a:tbl>
          </a:graphicData>
        </a:graphic>
      </p:graphicFrame>
    </p:spTree>
    <p:extLst>
      <p:ext uri="{BB962C8B-B14F-4D97-AF65-F5344CB8AC3E}">
        <p14:creationId xmlns:p14="http://schemas.microsoft.com/office/powerpoint/2010/main" val="2793703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朴素贝叶斯分类算法流程图</a:t>
            </a:r>
            <a:r>
              <a:rPr lang="zh-CN" altLang="en-US" dirty="0"/>
              <a:t>：</a:t>
            </a:r>
            <a:endParaRPr lang="zh-CN" altLang="en-US" sz="2000" dirty="0"/>
          </a:p>
        </p:txBody>
      </p:sp>
      <p:sp>
        <p:nvSpPr>
          <p:cNvPr id="2" name="Rectangle 2"/>
          <p:cNvSpPr>
            <a:spLocks noChangeArrowheads="1"/>
          </p:cNvSpPr>
          <p:nvPr/>
        </p:nvSpPr>
        <p:spPr bwMode="auto">
          <a:xfrm>
            <a:off x="4140746" y="196279"/>
            <a:ext cx="110623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713047197"/>
              </p:ext>
            </p:extLst>
          </p:nvPr>
        </p:nvGraphicFramePr>
        <p:xfrm>
          <a:off x="4140746" y="196280"/>
          <a:ext cx="2304256" cy="4643076"/>
        </p:xfrm>
        <a:graphic>
          <a:graphicData uri="http://schemas.openxmlformats.org/presentationml/2006/ole">
            <mc:AlternateContent xmlns:mc="http://schemas.openxmlformats.org/markup-compatibility/2006">
              <mc:Choice xmlns:v="urn:schemas-microsoft-com:vml" Requires="v">
                <p:oleObj name="Visio" r:id="rId3" imgW="3246120" imgH="6564872" progId="Visio.Drawing.11">
                  <p:embed/>
                </p:oleObj>
              </mc:Choice>
              <mc:Fallback>
                <p:oleObj name="Visio" r:id="rId3" imgW="3246120" imgH="6564872" progId="Visio.Drawing.11">
                  <p:embed/>
                  <p:pic>
                    <p:nvPicPr>
                      <p:cNvPr id="0" name="Object 1"/>
                      <p:cNvPicPr>
                        <a:picLocks noChangeAspect="1" noChangeArrowheads="1"/>
                      </p:cNvPicPr>
                      <p:nvPr/>
                    </p:nvPicPr>
                    <p:blipFill>
                      <a:blip r:embed="rId4"/>
                      <a:srcRect/>
                      <a:stretch>
                        <a:fillRect/>
                      </a:stretch>
                    </p:blipFill>
                    <p:spPr bwMode="auto">
                      <a:xfrm>
                        <a:off x="4140746" y="196280"/>
                        <a:ext cx="2304256" cy="4643076"/>
                      </a:xfrm>
                      <a:prstGeom prst="rect">
                        <a:avLst/>
                      </a:prstGeom>
                      <a:noFill/>
                    </p:spPr>
                  </p:pic>
                </p:oleObj>
              </mc:Fallback>
            </mc:AlternateContent>
          </a:graphicData>
        </a:graphic>
      </p:graphicFrame>
    </p:spTree>
    <p:extLst>
      <p:ext uri="{BB962C8B-B14F-4D97-AF65-F5344CB8AC3E}">
        <p14:creationId xmlns:p14="http://schemas.microsoft.com/office/powerpoint/2010/main" val="2676291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672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02</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030344" y="2152015"/>
            <a:ext cx="4286865" cy="707886"/>
          </a:xfrm>
          <a:prstGeom prst="rect">
            <a:avLst/>
          </a:prstGeom>
          <a:noFill/>
        </p:spPr>
        <p:txBody>
          <a:bodyPr wrap="square" rtlCol="0">
            <a:spAutoFit/>
          </a:bodyPr>
          <a:lstStyle/>
          <a:p>
            <a:r>
              <a:rPr lang="en-US" altLang="zh-CN" sz="4000" b="1" spc="300" dirty="0">
                <a:solidFill>
                  <a:schemeClr val="accent1"/>
                </a:solidFill>
                <a:latin typeface="黑体" panose="02010609060101010101" charset="-122"/>
                <a:ea typeface="黑体" panose="02010609060101010101" charset="-122"/>
              </a:rPr>
              <a:t>Python</a:t>
            </a:r>
            <a:r>
              <a:rPr lang="zh-CN" altLang="en-US" sz="4000" b="1" spc="300" dirty="0">
                <a:solidFill>
                  <a:schemeClr val="accent1"/>
                </a:solidFill>
                <a:latin typeface="黑体" panose="02010609060101010101" charset="-122"/>
                <a:ea typeface="黑体" panose="02010609060101010101" charset="-122"/>
              </a:rPr>
              <a:t>代码实现</a:t>
            </a:r>
          </a:p>
        </p:txBody>
      </p:sp>
    </p:spTree>
    <p:extLst>
      <p:ext uri="{BB962C8B-B14F-4D97-AF65-F5344CB8AC3E}">
        <p14:creationId xmlns:p14="http://schemas.microsoft.com/office/powerpoint/2010/main" val="368620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252314" y="628328"/>
            <a:ext cx="8352928" cy="1985159"/>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10 1】</a:t>
            </a:r>
            <a:r>
              <a:rPr lang="zh-CN" altLang="en-US" sz="2400" dirty="0"/>
              <a:t> </a:t>
            </a:r>
            <a:r>
              <a:rPr lang="en-US" altLang="zh-CN" sz="2000" dirty="0"/>
              <a:t>Python</a:t>
            </a:r>
            <a:r>
              <a:rPr lang="zh-CN" altLang="en-US" sz="2000" dirty="0"/>
              <a:t>实现的朴素贝叶斯算法</a:t>
            </a:r>
            <a:endParaRPr lang="en-US" altLang="zh-CN" sz="2000" dirty="0"/>
          </a:p>
          <a:p>
            <a:pPr marL="342900" indent="-342900">
              <a:spcBef>
                <a:spcPts val="600"/>
              </a:spcBef>
              <a:buSzPct val="75000"/>
              <a:buFont typeface="Wingdings" panose="05000000000000000000" pitchFamily="2" charset="2"/>
              <a:buChar char="l"/>
            </a:pPr>
            <a:r>
              <a:rPr lang="zh-CN" altLang="en-US" sz="2000" dirty="0"/>
              <a:t>本节的朴素贝叶斯算法继续使用上一章相同的保险产品购买情况数据集，见表 </a:t>
            </a:r>
            <a:r>
              <a:rPr lang="en-US" altLang="zh-CN" sz="2000" dirty="0"/>
              <a:t>9-2</a:t>
            </a:r>
            <a:r>
              <a:rPr lang="zh-CN" altLang="en-US" sz="2000" dirty="0"/>
              <a:t>。</a:t>
            </a:r>
            <a:endParaRPr lang="en-US" altLang="zh-CN" sz="2000" dirty="0"/>
          </a:p>
          <a:p>
            <a:pPr marL="342900" indent="-342900">
              <a:spcBef>
                <a:spcPts val="600"/>
              </a:spcBef>
              <a:buSzPct val="75000"/>
              <a:buFont typeface="Wingdings" panose="05000000000000000000" pitchFamily="2" charset="2"/>
              <a:buChar char="l"/>
            </a:pPr>
            <a:endParaRPr lang="en-US" altLang="zh-CN" sz="2000" dirty="0"/>
          </a:p>
          <a:p>
            <a:pPr marL="342900" indent="-342900">
              <a:spcBef>
                <a:spcPts val="600"/>
              </a:spcBef>
              <a:buSzPct val="75000"/>
              <a:buFont typeface="Wingdings" panose="05000000000000000000" pitchFamily="2" charset="2"/>
              <a:buChar char="l"/>
            </a:pP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2519993992"/>
              </p:ext>
            </p:extLst>
          </p:nvPr>
        </p:nvGraphicFramePr>
        <p:xfrm>
          <a:off x="2520566" y="1708448"/>
          <a:ext cx="4104456" cy="3052420"/>
        </p:xfrm>
        <a:graphic>
          <a:graphicData uri="http://schemas.openxmlformats.org/drawingml/2006/table">
            <a:tbl>
              <a:tblPr firstRow="1" firstCol="1" bandRow="1">
                <a:tableStyleId>{5C22544A-7EE6-4342-B048-85BDC9FD1C3A}</a:tableStyleId>
              </a:tblPr>
              <a:tblGrid>
                <a:gridCol w="573296">
                  <a:extLst>
                    <a:ext uri="{9D8B030D-6E8A-4147-A177-3AD203B41FA5}">
                      <a16:colId xmlns:a16="http://schemas.microsoft.com/office/drawing/2014/main" val="2156839886"/>
                    </a:ext>
                  </a:extLst>
                </a:gridCol>
                <a:gridCol w="654234">
                  <a:extLst>
                    <a:ext uri="{9D8B030D-6E8A-4147-A177-3AD203B41FA5}">
                      <a16:colId xmlns:a16="http://schemas.microsoft.com/office/drawing/2014/main" val="3973265437"/>
                    </a:ext>
                  </a:extLst>
                </a:gridCol>
                <a:gridCol w="716686">
                  <a:extLst>
                    <a:ext uri="{9D8B030D-6E8A-4147-A177-3AD203B41FA5}">
                      <a16:colId xmlns:a16="http://schemas.microsoft.com/office/drawing/2014/main" val="1278320574"/>
                    </a:ext>
                  </a:extLst>
                </a:gridCol>
                <a:gridCol w="720080">
                  <a:extLst>
                    <a:ext uri="{9D8B030D-6E8A-4147-A177-3AD203B41FA5}">
                      <a16:colId xmlns:a16="http://schemas.microsoft.com/office/drawing/2014/main" val="657431482"/>
                    </a:ext>
                  </a:extLst>
                </a:gridCol>
                <a:gridCol w="720080">
                  <a:extLst>
                    <a:ext uri="{9D8B030D-6E8A-4147-A177-3AD203B41FA5}">
                      <a16:colId xmlns:a16="http://schemas.microsoft.com/office/drawing/2014/main" val="1861832683"/>
                    </a:ext>
                  </a:extLst>
                </a:gridCol>
                <a:gridCol w="720080">
                  <a:extLst>
                    <a:ext uri="{9D8B030D-6E8A-4147-A177-3AD203B41FA5}">
                      <a16:colId xmlns:a16="http://schemas.microsoft.com/office/drawing/2014/main" val="1695856878"/>
                    </a:ext>
                  </a:extLst>
                </a:gridCol>
              </a:tblGrid>
              <a:tr h="308640">
                <a:tc>
                  <a:txBody>
                    <a:bodyPr/>
                    <a:lstStyle/>
                    <a:p>
                      <a:pPr indent="127000" algn="ctr" latinLnBrk="1">
                        <a:lnSpc>
                          <a:spcPct val="150000"/>
                        </a:lnSpc>
                        <a:spcAft>
                          <a:spcPts val="0"/>
                        </a:spcAft>
                      </a:pPr>
                      <a:r>
                        <a:rPr lang="en-US" sz="900" kern="100">
                          <a:effectLst/>
                        </a:rPr>
                        <a:t>ID</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年龄</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收入范围</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工作性质</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dirty="0">
                          <a:effectLst/>
                        </a:rPr>
                        <a:t>信用评分</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购买决策</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493236227"/>
                  </a:ext>
                </a:extLst>
              </a:tr>
              <a:tr h="194552">
                <a:tc>
                  <a:txBody>
                    <a:bodyPr/>
                    <a:lstStyle/>
                    <a:p>
                      <a:pPr indent="127000" algn="ctr" latinLnBrk="1">
                        <a:lnSpc>
                          <a:spcPct val="150000"/>
                        </a:lnSpc>
                        <a:spcAft>
                          <a:spcPts val="0"/>
                        </a:spcAft>
                      </a:pPr>
                      <a:r>
                        <a:rPr lang="en-US" sz="900" kern="100">
                          <a:effectLst/>
                        </a:rPr>
                        <a:t>01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09586084"/>
                  </a:ext>
                </a:extLst>
              </a:tr>
              <a:tr h="194552">
                <a:tc>
                  <a:txBody>
                    <a:bodyPr/>
                    <a:lstStyle/>
                    <a:p>
                      <a:pPr indent="127000" algn="ctr" latinLnBrk="1">
                        <a:lnSpc>
                          <a:spcPct val="150000"/>
                        </a:lnSpc>
                        <a:spcAft>
                          <a:spcPts val="0"/>
                        </a:spcAft>
                      </a:pPr>
                      <a:r>
                        <a:rPr lang="en-US" sz="900" kern="100">
                          <a:effectLst/>
                        </a:rPr>
                        <a:t>02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895917103"/>
                  </a:ext>
                </a:extLst>
              </a:tr>
              <a:tr h="217872">
                <a:tc>
                  <a:txBody>
                    <a:bodyPr/>
                    <a:lstStyle/>
                    <a:p>
                      <a:pPr indent="127000" algn="ctr" latinLnBrk="1">
                        <a:lnSpc>
                          <a:spcPct val="150000"/>
                        </a:lnSpc>
                        <a:spcAft>
                          <a:spcPts val="0"/>
                        </a:spcAft>
                      </a:pPr>
                      <a:r>
                        <a:rPr lang="en-US" sz="900" kern="100">
                          <a:effectLst/>
                        </a:rPr>
                        <a:t>03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229669433"/>
                  </a:ext>
                </a:extLst>
              </a:tr>
              <a:tr h="194552">
                <a:tc>
                  <a:txBody>
                    <a:bodyPr/>
                    <a:lstStyle/>
                    <a:p>
                      <a:pPr indent="127000" algn="ctr" latinLnBrk="1">
                        <a:lnSpc>
                          <a:spcPct val="150000"/>
                        </a:lnSpc>
                        <a:spcAft>
                          <a:spcPts val="0"/>
                        </a:spcAft>
                      </a:pPr>
                      <a:r>
                        <a:rPr lang="en-US" sz="900" kern="100">
                          <a:effectLst/>
                        </a:rPr>
                        <a:t>04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354282701"/>
                  </a:ext>
                </a:extLst>
              </a:tr>
              <a:tr h="194552">
                <a:tc>
                  <a:txBody>
                    <a:bodyPr/>
                    <a:lstStyle/>
                    <a:p>
                      <a:pPr indent="127000" algn="ctr" latinLnBrk="1">
                        <a:lnSpc>
                          <a:spcPct val="150000"/>
                        </a:lnSpc>
                        <a:spcAft>
                          <a:spcPts val="0"/>
                        </a:spcAft>
                      </a:pPr>
                      <a:r>
                        <a:rPr lang="en-US" sz="900" kern="100">
                          <a:effectLst/>
                        </a:rPr>
                        <a:t>05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4054123701"/>
                  </a:ext>
                </a:extLst>
              </a:tr>
              <a:tr h="194552">
                <a:tc>
                  <a:txBody>
                    <a:bodyPr/>
                    <a:lstStyle/>
                    <a:p>
                      <a:pPr indent="127000" algn="ctr" latinLnBrk="1">
                        <a:lnSpc>
                          <a:spcPct val="150000"/>
                        </a:lnSpc>
                        <a:spcAft>
                          <a:spcPts val="0"/>
                        </a:spcAft>
                      </a:pPr>
                      <a:r>
                        <a:rPr lang="en-US" sz="900" kern="100">
                          <a:effectLst/>
                        </a:rPr>
                        <a:t>06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968238184"/>
                  </a:ext>
                </a:extLst>
              </a:tr>
              <a:tr h="189672">
                <a:tc>
                  <a:txBody>
                    <a:bodyPr/>
                    <a:lstStyle/>
                    <a:p>
                      <a:pPr indent="127000" algn="ctr" latinLnBrk="1">
                        <a:lnSpc>
                          <a:spcPct val="150000"/>
                        </a:lnSpc>
                        <a:spcAft>
                          <a:spcPts val="0"/>
                        </a:spcAft>
                      </a:pPr>
                      <a:r>
                        <a:rPr lang="en-US" sz="900" kern="100" dirty="0">
                          <a:effectLst/>
                        </a:rPr>
                        <a:t>07</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dirty="0">
                          <a:effectLst/>
                        </a:rPr>
                        <a:t>30-40</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68363009"/>
                  </a:ext>
                </a:extLst>
              </a:tr>
              <a:tr h="194552">
                <a:tc>
                  <a:txBody>
                    <a:bodyPr/>
                    <a:lstStyle/>
                    <a:p>
                      <a:pPr indent="127000" algn="ctr" latinLnBrk="1">
                        <a:lnSpc>
                          <a:spcPct val="150000"/>
                        </a:lnSpc>
                        <a:spcAft>
                          <a:spcPts val="0"/>
                        </a:spcAft>
                      </a:pPr>
                      <a:r>
                        <a:rPr lang="en-US" sz="900" kern="100">
                          <a:effectLst/>
                        </a:rPr>
                        <a:t>08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否</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907359679"/>
                  </a:ext>
                </a:extLst>
              </a:tr>
              <a:tr h="194552">
                <a:tc>
                  <a:txBody>
                    <a:bodyPr/>
                    <a:lstStyle/>
                    <a:p>
                      <a:pPr indent="127000" algn="ctr" latinLnBrk="1">
                        <a:lnSpc>
                          <a:spcPct val="150000"/>
                        </a:lnSpc>
                        <a:spcAft>
                          <a:spcPts val="0"/>
                        </a:spcAft>
                      </a:pPr>
                      <a:r>
                        <a:rPr lang="en-US" sz="900" kern="100">
                          <a:effectLst/>
                        </a:rPr>
                        <a:t>09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低</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46128208"/>
                  </a:ext>
                </a:extLst>
              </a:tr>
              <a:tr h="194552">
                <a:tc>
                  <a:txBody>
                    <a:bodyPr/>
                    <a:lstStyle/>
                    <a:p>
                      <a:pPr indent="127000" algn="ctr" latinLnBrk="1">
                        <a:lnSpc>
                          <a:spcPct val="150000"/>
                        </a:lnSpc>
                        <a:spcAft>
                          <a:spcPts val="0"/>
                        </a:spcAft>
                      </a:pPr>
                      <a:r>
                        <a:rPr lang="en-US" sz="900" kern="100">
                          <a:effectLst/>
                        </a:rPr>
                        <a:t>10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803340902"/>
                  </a:ext>
                </a:extLst>
              </a:tr>
              <a:tr h="194552">
                <a:tc>
                  <a:txBody>
                    <a:bodyPr/>
                    <a:lstStyle/>
                    <a:p>
                      <a:pPr indent="127000" algn="ctr" latinLnBrk="1">
                        <a:lnSpc>
                          <a:spcPct val="150000"/>
                        </a:lnSpc>
                        <a:spcAft>
                          <a:spcPts val="0"/>
                        </a:spcAft>
                      </a:pPr>
                      <a:r>
                        <a:rPr lang="en-US" sz="900" kern="100">
                          <a:effectLst/>
                        </a:rPr>
                        <a:t>11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&lt;30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116746969"/>
                  </a:ext>
                </a:extLst>
              </a:tr>
              <a:tr h="157896">
                <a:tc>
                  <a:txBody>
                    <a:bodyPr/>
                    <a:lstStyle/>
                    <a:p>
                      <a:pPr indent="127000" algn="ctr" latinLnBrk="1">
                        <a:lnSpc>
                          <a:spcPct val="150000"/>
                        </a:lnSpc>
                        <a:spcAft>
                          <a:spcPts val="0"/>
                        </a:spcAft>
                      </a:pPr>
                      <a:r>
                        <a:rPr lang="en-US" sz="900" kern="100">
                          <a:effectLst/>
                        </a:rPr>
                        <a:t>12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917192211"/>
                  </a:ext>
                </a:extLst>
              </a:tr>
              <a:tr h="209296">
                <a:tc>
                  <a:txBody>
                    <a:bodyPr/>
                    <a:lstStyle/>
                    <a:p>
                      <a:pPr indent="127000" algn="ctr" latinLnBrk="1">
                        <a:lnSpc>
                          <a:spcPct val="150000"/>
                        </a:lnSpc>
                        <a:spcAft>
                          <a:spcPts val="0"/>
                        </a:spcAft>
                      </a:pPr>
                      <a:r>
                        <a:rPr lang="en-US" sz="900" kern="100">
                          <a:effectLst/>
                        </a:rPr>
                        <a:t>13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30-40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高</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较差</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是</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725991229"/>
                  </a:ext>
                </a:extLst>
              </a:tr>
              <a:tr h="194552">
                <a:tc>
                  <a:txBody>
                    <a:bodyPr/>
                    <a:lstStyle/>
                    <a:p>
                      <a:pPr indent="127000" algn="ctr" latinLnBrk="1">
                        <a:lnSpc>
                          <a:spcPct val="150000"/>
                        </a:lnSpc>
                        <a:spcAft>
                          <a:spcPts val="0"/>
                        </a:spcAft>
                      </a:pPr>
                      <a:r>
                        <a:rPr lang="en-US" sz="900" kern="100">
                          <a:effectLst/>
                        </a:rPr>
                        <a:t>14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en-US" sz="900" kern="100">
                          <a:effectLst/>
                        </a:rPr>
                        <a:t>&gt;40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中等</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不稳定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a:effectLst/>
                        </a:rPr>
                        <a:t>好</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tc>
                  <a:txBody>
                    <a:bodyPr/>
                    <a:lstStyle/>
                    <a:p>
                      <a:pPr indent="127000" algn="ctr" latinLnBrk="1">
                        <a:lnSpc>
                          <a:spcPct val="150000"/>
                        </a:lnSpc>
                        <a:spcAft>
                          <a:spcPts val="0"/>
                        </a:spcAft>
                      </a:pPr>
                      <a:r>
                        <a:rPr lang="zh-CN" sz="900" kern="100" dirty="0">
                          <a:effectLst/>
                        </a:rPr>
                        <a:t>否</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627" marR="46627" marT="0" marB="0" anchor="ctr"/>
                </a:tc>
                <a:extLst>
                  <a:ext uri="{0D108BD9-81ED-4DB2-BD59-A6C34878D82A}">
                    <a16:rowId xmlns:a16="http://schemas.microsoft.com/office/drawing/2014/main" val="2810430924"/>
                  </a:ext>
                </a:extLst>
              </a:tr>
            </a:tbl>
          </a:graphicData>
        </a:graphic>
      </p:graphicFrame>
    </p:spTree>
    <p:extLst>
      <p:ext uri="{BB962C8B-B14F-4D97-AF65-F5344CB8AC3E}">
        <p14:creationId xmlns:p14="http://schemas.microsoft.com/office/powerpoint/2010/main" val="2058290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构建数据集</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1218743"/>
              </p:ext>
            </p:extLst>
          </p:nvPr>
        </p:nvGraphicFramePr>
        <p:xfrm>
          <a:off x="2196530" y="742818"/>
          <a:ext cx="4262393" cy="4339891"/>
        </p:xfrm>
        <a:graphic>
          <a:graphicData uri="http://schemas.openxmlformats.org/presentationml/2006/ole">
            <mc:AlternateContent xmlns:mc="http://schemas.openxmlformats.org/markup-compatibility/2006">
              <mc:Choice xmlns:v="urn:schemas-microsoft-com:vml" Requires="v">
                <p:oleObj r:id="rId3" imgW="6260040" imgH="6361560" progId="">
                  <p:embed/>
                </p:oleObj>
              </mc:Choice>
              <mc:Fallback>
                <p:oleObj r:id="rId3" imgW="6260040" imgH="6361560" progId="">
                  <p:embed/>
                  <p:pic>
                    <p:nvPicPr>
                      <p:cNvPr id="0" name=""/>
                      <p:cNvPicPr/>
                      <p:nvPr/>
                    </p:nvPicPr>
                    <p:blipFill>
                      <a:blip r:embed="rId4"/>
                      <a:stretch>
                        <a:fillRect/>
                      </a:stretch>
                    </p:blipFill>
                    <p:spPr>
                      <a:xfrm>
                        <a:off x="2196530" y="742818"/>
                        <a:ext cx="4262393" cy="4339891"/>
                      </a:xfrm>
                      <a:prstGeom prst="rect">
                        <a:avLst/>
                      </a:prstGeom>
                    </p:spPr>
                  </p:pic>
                </p:oleObj>
              </mc:Fallback>
            </mc:AlternateContent>
          </a:graphicData>
        </a:graphic>
      </p:graphicFrame>
    </p:spTree>
    <p:extLst>
      <p:ext uri="{BB962C8B-B14F-4D97-AF65-F5344CB8AC3E}">
        <p14:creationId xmlns:p14="http://schemas.microsoft.com/office/powerpoint/2010/main" val="3242514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计算样本数据集分类标签为</a:t>
            </a:r>
            <a:r>
              <a:rPr lang="en-US" altLang="zh-CN" dirty="0"/>
              <a:t>Y/N</a:t>
            </a:r>
            <a:r>
              <a:rPr lang="zh-CN" altLang="zh-CN" dirty="0"/>
              <a:t>的概率</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2765357394"/>
              </p:ext>
            </p:extLst>
          </p:nvPr>
        </p:nvGraphicFramePr>
        <p:xfrm>
          <a:off x="324322" y="1185429"/>
          <a:ext cx="5112568" cy="3907395"/>
        </p:xfrm>
        <a:graphic>
          <a:graphicData uri="http://schemas.openxmlformats.org/presentationml/2006/ole">
            <mc:AlternateContent xmlns:mc="http://schemas.openxmlformats.org/markup-compatibility/2006">
              <mc:Choice xmlns:v="urn:schemas-microsoft-com:vml" Requires="v">
                <p:oleObj r:id="rId3" imgW="6856920" imgH="5231520" progId="">
                  <p:embed/>
                </p:oleObj>
              </mc:Choice>
              <mc:Fallback>
                <p:oleObj r:id="rId3" imgW="6856920" imgH="5231520" progId="">
                  <p:embed/>
                  <p:pic>
                    <p:nvPicPr>
                      <p:cNvPr id="0" name=""/>
                      <p:cNvPicPr/>
                      <p:nvPr/>
                    </p:nvPicPr>
                    <p:blipFill>
                      <a:blip r:embed="rId4"/>
                      <a:stretch>
                        <a:fillRect/>
                      </a:stretch>
                    </p:blipFill>
                    <p:spPr>
                      <a:xfrm>
                        <a:off x="324322" y="1185429"/>
                        <a:ext cx="5112568" cy="390739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22888210"/>
              </p:ext>
            </p:extLst>
          </p:nvPr>
        </p:nvGraphicFramePr>
        <p:xfrm>
          <a:off x="5743550" y="2166101"/>
          <a:ext cx="2645668" cy="1007874"/>
        </p:xfrm>
        <a:graphic>
          <a:graphicData uri="http://schemas.openxmlformats.org/presentationml/2006/ole">
            <mc:AlternateContent xmlns:mc="http://schemas.openxmlformats.org/markup-compatibility/2006">
              <mc:Choice xmlns:v="urn:schemas-microsoft-com:vml" Requires="v">
                <p:oleObj r:id="rId5" imgW="2933280" imgH="1117440" progId="">
                  <p:embed/>
                </p:oleObj>
              </mc:Choice>
              <mc:Fallback>
                <p:oleObj r:id="rId5" imgW="2933280" imgH="1117440" progId="">
                  <p:embed/>
                  <p:pic>
                    <p:nvPicPr>
                      <p:cNvPr id="0" name=""/>
                      <p:cNvPicPr/>
                      <p:nvPr/>
                    </p:nvPicPr>
                    <p:blipFill>
                      <a:blip r:embed="rId6"/>
                      <a:stretch>
                        <a:fillRect/>
                      </a:stretch>
                    </p:blipFill>
                    <p:spPr>
                      <a:xfrm>
                        <a:off x="5743550" y="2166101"/>
                        <a:ext cx="2645668" cy="1007874"/>
                      </a:xfrm>
                      <a:prstGeom prst="rect">
                        <a:avLst/>
                      </a:prstGeom>
                    </p:spPr>
                  </p:pic>
                </p:oleObj>
              </mc:Fallback>
            </mc:AlternateContent>
          </a:graphicData>
        </a:graphic>
      </p:graphicFrame>
    </p:spTree>
    <p:extLst>
      <p:ext uri="{BB962C8B-B14F-4D97-AF65-F5344CB8AC3E}">
        <p14:creationId xmlns:p14="http://schemas.microsoft.com/office/powerpoint/2010/main" val="1575193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计算条件概率</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2132532749"/>
              </p:ext>
            </p:extLst>
          </p:nvPr>
        </p:nvGraphicFramePr>
        <p:xfrm>
          <a:off x="4860007" y="150269"/>
          <a:ext cx="4105275" cy="4981575"/>
        </p:xfrm>
        <a:graphic>
          <a:graphicData uri="http://schemas.openxmlformats.org/presentationml/2006/ole">
            <mc:AlternateContent xmlns:mc="http://schemas.openxmlformats.org/markup-compatibility/2006">
              <mc:Choice xmlns:v="urn:schemas-microsoft-com:vml" Requires="v">
                <p:oleObj r:id="rId3" imgW="5447520" imgH="6590160" progId="">
                  <p:embed/>
                </p:oleObj>
              </mc:Choice>
              <mc:Fallback>
                <p:oleObj r:id="rId3" imgW="5447520" imgH="6590160" progId="">
                  <p:embed/>
                  <p:pic>
                    <p:nvPicPr>
                      <p:cNvPr id="0" name=""/>
                      <p:cNvPicPr/>
                      <p:nvPr/>
                    </p:nvPicPr>
                    <p:blipFill>
                      <a:blip r:embed="rId4"/>
                      <a:stretch>
                        <a:fillRect/>
                      </a:stretch>
                    </p:blipFill>
                    <p:spPr>
                      <a:xfrm>
                        <a:off x="4860007" y="150269"/>
                        <a:ext cx="4105275" cy="49815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75335495"/>
              </p:ext>
            </p:extLst>
          </p:nvPr>
        </p:nvGraphicFramePr>
        <p:xfrm>
          <a:off x="108539" y="1837072"/>
          <a:ext cx="4634724" cy="2247640"/>
        </p:xfrm>
        <a:graphic>
          <a:graphicData uri="http://schemas.openxmlformats.org/presentationml/2006/ole">
            <mc:AlternateContent xmlns:mc="http://schemas.openxmlformats.org/markup-compatibility/2006">
              <mc:Choice xmlns:v="urn:schemas-microsoft-com:vml" Requires="v">
                <p:oleObj r:id="rId5" imgW="7123680" imgH="3453840" progId="">
                  <p:embed/>
                </p:oleObj>
              </mc:Choice>
              <mc:Fallback>
                <p:oleObj r:id="rId5" imgW="7123680" imgH="3453840" progId="">
                  <p:embed/>
                  <p:pic>
                    <p:nvPicPr>
                      <p:cNvPr id="0" name=""/>
                      <p:cNvPicPr/>
                      <p:nvPr/>
                    </p:nvPicPr>
                    <p:blipFill>
                      <a:blip r:embed="rId6"/>
                      <a:stretch>
                        <a:fillRect/>
                      </a:stretch>
                    </p:blipFill>
                    <p:spPr>
                      <a:xfrm>
                        <a:off x="108539" y="1837072"/>
                        <a:ext cx="4634724" cy="224764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1238945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利用</a:t>
            </a:r>
            <a:r>
              <a:rPr lang="zh-CN" altLang="en-US" dirty="0"/>
              <a:t>先</a:t>
            </a:r>
            <a:r>
              <a:rPr lang="zh-CN" altLang="zh-CN" dirty="0"/>
              <a:t>验概率计算</a:t>
            </a:r>
            <a:r>
              <a:rPr lang="zh-CN" altLang="en-US" dirty="0"/>
              <a:t>后</a:t>
            </a:r>
            <a:r>
              <a:rPr lang="zh-CN" altLang="zh-CN" dirty="0"/>
              <a:t>验概率</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sp>
        <p:nvSpPr>
          <p:cNvPr id="4" name="矩形 3"/>
          <p:cNvSpPr/>
          <p:nvPr/>
        </p:nvSpPr>
        <p:spPr>
          <a:xfrm>
            <a:off x="5580906" y="4062552"/>
            <a:ext cx="2984480" cy="830997"/>
          </a:xfrm>
          <a:prstGeom prst="rect">
            <a:avLst/>
          </a:prstGeom>
        </p:spPr>
        <p:txBody>
          <a:bodyPr wrap="square">
            <a:spAutoFit/>
          </a:bodyPr>
          <a:lstStyle/>
          <a:p>
            <a:r>
              <a:rPr lang="zh-CN" altLang="en-US" sz="1600" dirty="0"/>
              <a:t>Out:	测试集结果:</a:t>
            </a:r>
          </a:p>
          <a:p>
            <a:r>
              <a:rPr lang="zh-CN" altLang="en-US" sz="1600" dirty="0"/>
              <a:t>{'Y': 0.003527336860670194, 'N': 0.04114285714285714}</a:t>
            </a:r>
          </a:p>
        </p:txBody>
      </p:sp>
      <p:sp>
        <p:nvSpPr>
          <p:cNvPr id="8" name="矩形 7"/>
          <p:cNvSpPr/>
          <p:nvPr/>
        </p:nvSpPr>
        <p:spPr>
          <a:xfrm>
            <a:off x="5949753" y="600366"/>
            <a:ext cx="1988852" cy="3323987"/>
          </a:xfrm>
          <a:prstGeom prst="rect">
            <a:avLst/>
          </a:prstGeom>
          <a:solidFill>
            <a:schemeClr val="accent2"/>
          </a:solidFill>
        </p:spPr>
        <p:txBody>
          <a:bodyPr wrap="square">
            <a:spAutoFit/>
          </a:bodyPr>
          <a:lstStyle/>
          <a:p>
            <a:r>
              <a:rPr lang="zh-CN" altLang="en-US" sz="1400" dirty="0"/>
              <a:t>第</a:t>
            </a:r>
            <a:r>
              <a:rPr lang="en-US" altLang="zh-CN" sz="1400" dirty="0"/>
              <a:t>17</a:t>
            </a:r>
            <a:r>
              <a:rPr lang="zh-CN" altLang="en-US" sz="1400" dirty="0"/>
              <a:t>行构造了一个测试样本</a:t>
            </a:r>
            <a:r>
              <a:rPr lang="en-US" altLang="zh-CN" sz="1400" dirty="0"/>
              <a:t>[0, 2, 0, 1]</a:t>
            </a:r>
            <a:r>
              <a:rPr lang="zh-CN" altLang="en-US" sz="1400" dirty="0"/>
              <a:t>，其对应的客户信息是</a:t>
            </a:r>
            <a:r>
              <a:rPr lang="en-US" altLang="zh-CN" sz="1400" dirty="0"/>
              <a:t>[“</a:t>
            </a:r>
            <a:r>
              <a:rPr lang="zh-CN" altLang="en-US" sz="1400" dirty="0"/>
              <a:t>年龄”：小于</a:t>
            </a:r>
            <a:r>
              <a:rPr lang="en-US" altLang="zh-CN" sz="1400" dirty="0"/>
              <a:t>30</a:t>
            </a:r>
            <a:r>
              <a:rPr lang="zh-CN" altLang="en-US" sz="1400" dirty="0"/>
              <a:t>；“收入范围”：高；“工作性质”：不稳定； “信用评分”：好</a:t>
            </a:r>
            <a:r>
              <a:rPr lang="en-US" altLang="zh-CN" sz="1400" dirty="0"/>
              <a:t>]</a:t>
            </a:r>
            <a:r>
              <a:rPr lang="zh-CN" altLang="en-US" sz="1400" dirty="0"/>
              <a:t>，最终分类结果中</a:t>
            </a:r>
            <a:r>
              <a:rPr lang="en-US" altLang="zh-CN" sz="1400" dirty="0"/>
              <a:t>N</a:t>
            </a:r>
            <a:r>
              <a:rPr lang="zh-CN" altLang="en-US" sz="1400" dirty="0"/>
              <a:t>对应的值较大，表明将其预测为</a:t>
            </a:r>
            <a:r>
              <a:rPr lang="en-US" altLang="zh-CN" sz="1400" dirty="0"/>
              <a:t>N</a:t>
            </a:r>
            <a:r>
              <a:rPr lang="zh-CN" altLang="en-US" sz="1400" dirty="0"/>
              <a:t>的可能性较大，意味着具备这个属性组合的客户将不会购买产品。结合决策树分类算法的预测结果来看，两种算法给出了一致的预测结果。</a:t>
            </a:r>
          </a:p>
        </p:txBody>
      </p:sp>
      <p:pic>
        <p:nvPicPr>
          <p:cNvPr id="5" name="图片 4">
            <a:extLst>
              <a:ext uri="{FF2B5EF4-FFF2-40B4-BE49-F238E27FC236}">
                <a16:creationId xmlns:a16="http://schemas.microsoft.com/office/drawing/2014/main" id="{875534D4-9C27-4AB3-AE58-A1C1E38E9386}"/>
              </a:ext>
            </a:extLst>
          </p:cNvPr>
          <p:cNvPicPr>
            <a:picLocks noChangeAspect="1"/>
          </p:cNvPicPr>
          <p:nvPr/>
        </p:nvPicPr>
        <p:blipFill>
          <a:blip r:embed="rId3"/>
          <a:stretch>
            <a:fillRect/>
          </a:stretch>
        </p:blipFill>
        <p:spPr>
          <a:xfrm>
            <a:off x="468338" y="1276400"/>
            <a:ext cx="4912716" cy="3323988"/>
          </a:xfrm>
          <a:prstGeom prst="rect">
            <a:avLst/>
          </a:prstGeom>
        </p:spPr>
      </p:pic>
    </p:spTree>
    <p:extLst>
      <p:ext uri="{BB962C8B-B14F-4D97-AF65-F5344CB8AC3E}">
        <p14:creationId xmlns:p14="http://schemas.microsoft.com/office/powerpoint/2010/main" val="809434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3307715" cy="58356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【知识框架图】</a:t>
            </a:r>
          </a:p>
        </p:txBody>
      </p:sp>
      <p:graphicFrame>
        <p:nvGraphicFramePr>
          <p:cNvPr id="15" name="图示 14"/>
          <p:cNvGraphicFramePr/>
          <p:nvPr>
            <p:extLst>
              <p:ext uri="{D42A27DB-BD31-4B8C-83A1-F6EECF244321}">
                <p14:modId xmlns:p14="http://schemas.microsoft.com/office/powerpoint/2010/main" val="3749424011"/>
              </p:ext>
            </p:extLst>
          </p:nvPr>
        </p:nvGraphicFramePr>
        <p:xfrm>
          <a:off x="1423696" y="883201"/>
          <a:ext cx="5904656"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9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03</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528060" y="2152015"/>
            <a:ext cx="4688840"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案例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400383"/>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10-2】</a:t>
            </a:r>
            <a:r>
              <a:rPr lang="zh-CN" altLang="en-US" sz="2000" dirty="0"/>
              <a:t>基于朴素贝叶斯的理财产品促销</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某银行打算对客户进行某项理财产品促销。类似产品的促销记录表明：促销成功与否和客户的工龄、工作性质、教育程度和婚姻状况等因素有关。促销记录如下表（表 </a:t>
            </a:r>
            <a:r>
              <a:rPr lang="en-US" altLang="zh-CN" sz="2000" dirty="0"/>
              <a:t>10-1</a:t>
            </a:r>
            <a:r>
              <a:rPr lang="zh-CN" altLang="en-US" sz="2000" dirty="0"/>
              <a:t>）所示。</a:t>
            </a:r>
          </a:p>
        </p:txBody>
      </p:sp>
      <p:graphicFrame>
        <p:nvGraphicFramePr>
          <p:cNvPr id="3" name="表格 2"/>
          <p:cNvGraphicFramePr>
            <a:graphicFrameLocks noGrp="1"/>
          </p:cNvGraphicFramePr>
          <p:nvPr>
            <p:extLst>
              <p:ext uri="{D42A27DB-BD31-4B8C-83A1-F6EECF244321}">
                <p14:modId xmlns:p14="http://schemas.microsoft.com/office/powerpoint/2010/main" val="1744998201"/>
              </p:ext>
            </p:extLst>
          </p:nvPr>
        </p:nvGraphicFramePr>
        <p:xfrm>
          <a:off x="1620466" y="2277616"/>
          <a:ext cx="5472608" cy="2564710"/>
        </p:xfrm>
        <a:graphic>
          <a:graphicData uri="http://schemas.openxmlformats.org/drawingml/2006/table">
            <a:tbl>
              <a:tblPr firstCol="1">
                <a:tableStyleId>{284E427A-3D55-4303-BF80-6455036E1DE7}</a:tableStyleId>
              </a:tblPr>
              <a:tblGrid>
                <a:gridCol w="771548">
                  <a:extLst>
                    <a:ext uri="{9D8B030D-6E8A-4147-A177-3AD203B41FA5}">
                      <a16:colId xmlns:a16="http://schemas.microsoft.com/office/drawing/2014/main" val="1157044148"/>
                    </a:ext>
                  </a:extLst>
                </a:gridCol>
                <a:gridCol w="538288">
                  <a:extLst>
                    <a:ext uri="{9D8B030D-6E8A-4147-A177-3AD203B41FA5}">
                      <a16:colId xmlns:a16="http://schemas.microsoft.com/office/drawing/2014/main" val="3379993421"/>
                    </a:ext>
                  </a:extLst>
                </a:gridCol>
                <a:gridCol w="1040693">
                  <a:extLst>
                    <a:ext uri="{9D8B030D-6E8A-4147-A177-3AD203B41FA5}">
                      <a16:colId xmlns:a16="http://schemas.microsoft.com/office/drawing/2014/main" val="127222747"/>
                    </a:ext>
                  </a:extLst>
                </a:gridCol>
                <a:gridCol w="1040693">
                  <a:extLst>
                    <a:ext uri="{9D8B030D-6E8A-4147-A177-3AD203B41FA5}">
                      <a16:colId xmlns:a16="http://schemas.microsoft.com/office/drawing/2014/main" val="3729343596"/>
                    </a:ext>
                  </a:extLst>
                </a:gridCol>
                <a:gridCol w="1040693">
                  <a:extLst>
                    <a:ext uri="{9D8B030D-6E8A-4147-A177-3AD203B41FA5}">
                      <a16:colId xmlns:a16="http://schemas.microsoft.com/office/drawing/2014/main" val="234077438"/>
                    </a:ext>
                  </a:extLst>
                </a:gridCol>
                <a:gridCol w="1040693">
                  <a:extLst>
                    <a:ext uri="{9D8B030D-6E8A-4147-A177-3AD203B41FA5}">
                      <a16:colId xmlns:a16="http://schemas.microsoft.com/office/drawing/2014/main" val="2185052165"/>
                    </a:ext>
                  </a:extLst>
                </a:gridCol>
              </a:tblGrid>
              <a:tr h="214319">
                <a:tc>
                  <a:txBody>
                    <a:bodyPr/>
                    <a:lstStyle/>
                    <a:p>
                      <a:pPr indent="127000" algn="ctr" latinLnBrk="0">
                        <a:lnSpc>
                          <a:spcPct val="150000"/>
                        </a:lnSpc>
                        <a:spcAft>
                          <a:spcPts val="0"/>
                        </a:spcAft>
                      </a:pPr>
                      <a:r>
                        <a:rPr lang="en-US" sz="1000" kern="0">
                          <a:effectLst/>
                        </a:rPr>
                        <a:t>ID</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zh-CN" sz="1000" kern="0">
                          <a:effectLst/>
                        </a:rPr>
                        <a:t>工龄</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zh-CN" sz="1000" kern="0">
                          <a:effectLst/>
                        </a:rPr>
                        <a:t>工作性质</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zh-CN" sz="1000" kern="0">
                          <a:effectLst/>
                        </a:rPr>
                        <a:t>教育程度</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zh-CN" sz="1000" kern="0">
                          <a:effectLst/>
                        </a:rPr>
                        <a:t>婚姻状况</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zh-CN" sz="1000" kern="0">
                          <a:effectLst/>
                        </a:rPr>
                        <a:t>销售结果</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729914494"/>
                  </a:ext>
                </a:extLst>
              </a:tr>
              <a:tr h="214319">
                <a:tc>
                  <a:txBody>
                    <a:bodyPr/>
                    <a:lstStyle/>
                    <a:p>
                      <a:pPr indent="127000" algn="ctr" latinLnBrk="0">
                        <a:lnSpc>
                          <a:spcPct val="150000"/>
                        </a:lnSpc>
                        <a:spcAft>
                          <a:spcPts val="0"/>
                        </a:spcAft>
                      </a:pPr>
                      <a:r>
                        <a:rPr lang="en-US" sz="1000" kern="100">
                          <a:effectLst/>
                        </a:rPr>
                        <a:t>10001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103866411"/>
                  </a:ext>
                </a:extLst>
              </a:tr>
              <a:tr h="214319">
                <a:tc>
                  <a:txBody>
                    <a:bodyPr/>
                    <a:lstStyle/>
                    <a:p>
                      <a:pPr indent="127000" algn="ctr" latinLnBrk="0">
                        <a:lnSpc>
                          <a:spcPct val="150000"/>
                        </a:lnSpc>
                        <a:spcAft>
                          <a:spcPts val="0"/>
                        </a:spcAft>
                      </a:pPr>
                      <a:r>
                        <a:rPr lang="en-US" sz="1000" kern="100">
                          <a:effectLst/>
                        </a:rPr>
                        <a:t>10002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dirty="0">
                          <a:effectLst/>
                        </a:rPr>
                        <a:t>2</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3665872996"/>
                  </a:ext>
                </a:extLst>
              </a:tr>
              <a:tr h="214319">
                <a:tc>
                  <a:txBody>
                    <a:bodyPr/>
                    <a:lstStyle/>
                    <a:p>
                      <a:pPr indent="127000" algn="ctr" latinLnBrk="0">
                        <a:lnSpc>
                          <a:spcPct val="150000"/>
                        </a:lnSpc>
                        <a:spcAft>
                          <a:spcPts val="0"/>
                        </a:spcAft>
                      </a:pPr>
                      <a:r>
                        <a:rPr lang="en-US" sz="1000" kern="100">
                          <a:effectLst/>
                        </a:rPr>
                        <a:t>10003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dirty="0">
                          <a:effectLst/>
                        </a:rPr>
                        <a:t>1</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Y</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3614967033"/>
                  </a:ext>
                </a:extLst>
              </a:tr>
              <a:tr h="214319">
                <a:tc>
                  <a:txBody>
                    <a:bodyPr/>
                    <a:lstStyle/>
                    <a:p>
                      <a:pPr indent="127000" algn="ctr" latinLnBrk="0">
                        <a:lnSpc>
                          <a:spcPct val="150000"/>
                        </a:lnSpc>
                        <a:spcAft>
                          <a:spcPts val="0"/>
                        </a:spcAft>
                      </a:pPr>
                      <a:r>
                        <a:rPr lang="en-US" sz="1000" kern="100">
                          <a:effectLst/>
                        </a:rPr>
                        <a:t>10004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Y</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655472217"/>
                  </a:ext>
                </a:extLst>
              </a:tr>
              <a:tr h="214319">
                <a:tc>
                  <a:txBody>
                    <a:bodyPr/>
                    <a:lstStyle/>
                    <a:p>
                      <a:pPr indent="127000" algn="ctr" latinLnBrk="0">
                        <a:lnSpc>
                          <a:spcPct val="150000"/>
                        </a:lnSpc>
                        <a:spcAft>
                          <a:spcPts val="0"/>
                        </a:spcAft>
                      </a:pPr>
                      <a:r>
                        <a:rPr lang="en-US" sz="1000" kern="100">
                          <a:effectLst/>
                        </a:rPr>
                        <a:t>10005</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Y</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167736417"/>
                  </a:ext>
                </a:extLst>
              </a:tr>
              <a:tr h="214319">
                <a:tc>
                  <a:txBody>
                    <a:bodyPr/>
                    <a:lstStyle/>
                    <a:p>
                      <a:pPr indent="127000" algn="ctr" latinLnBrk="0">
                        <a:lnSpc>
                          <a:spcPct val="150000"/>
                        </a:lnSpc>
                        <a:spcAft>
                          <a:spcPts val="0"/>
                        </a:spcAft>
                      </a:pPr>
                      <a:r>
                        <a:rPr lang="en-US" sz="1000" kern="100">
                          <a:effectLst/>
                        </a:rPr>
                        <a:t>10006</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3202584182"/>
                  </a:ext>
                </a:extLst>
              </a:tr>
              <a:tr h="214319">
                <a:tc>
                  <a:txBody>
                    <a:bodyPr/>
                    <a:lstStyle/>
                    <a:p>
                      <a:pPr indent="127000" algn="ctr" latinLnBrk="0">
                        <a:lnSpc>
                          <a:spcPct val="150000"/>
                        </a:lnSpc>
                        <a:spcAft>
                          <a:spcPts val="0"/>
                        </a:spcAft>
                      </a:pPr>
                      <a:r>
                        <a:rPr lang="en-US" sz="1000" kern="100">
                          <a:effectLst/>
                        </a:rPr>
                        <a:t>10007</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3514793730"/>
                  </a:ext>
                </a:extLst>
              </a:tr>
              <a:tr h="214319">
                <a:tc>
                  <a:txBody>
                    <a:bodyPr/>
                    <a:lstStyle/>
                    <a:p>
                      <a:pPr indent="127000" algn="ctr" latinLnBrk="0">
                        <a:lnSpc>
                          <a:spcPct val="150000"/>
                        </a:lnSpc>
                        <a:spcAft>
                          <a:spcPts val="0"/>
                        </a:spcAft>
                      </a:pPr>
                      <a:r>
                        <a:rPr lang="en-US" sz="1000" kern="100">
                          <a:effectLst/>
                        </a:rPr>
                        <a:t>10008</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Y</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3459739540"/>
                  </a:ext>
                </a:extLst>
              </a:tr>
              <a:tr h="214319">
                <a:tc>
                  <a:txBody>
                    <a:bodyPr/>
                    <a:lstStyle/>
                    <a:p>
                      <a:pPr indent="127000" algn="ctr" latinLnBrk="0">
                        <a:lnSpc>
                          <a:spcPct val="150000"/>
                        </a:lnSpc>
                        <a:spcAft>
                          <a:spcPts val="0"/>
                        </a:spcAft>
                      </a:pPr>
                      <a:r>
                        <a:rPr lang="en-US" sz="1000" kern="100">
                          <a:effectLst/>
                        </a:rPr>
                        <a:t>10009</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a:txBody>
                    <a:bodyPr/>
                    <a:lstStyle/>
                    <a:p>
                      <a:pPr indent="127000" algn="ctr" latinLnBrk="0">
                        <a:lnSpc>
                          <a:spcPct val="150000"/>
                        </a:lnSpc>
                        <a:spcAft>
                          <a:spcPts val="0"/>
                        </a:spcAft>
                      </a:pPr>
                      <a:r>
                        <a:rPr lang="en-US" sz="1000" kern="100">
                          <a:effectLst/>
                        </a:rPr>
                        <a:t>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extLst>
                  <a:ext uri="{0D108BD9-81ED-4DB2-BD59-A6C34878D82A}">
                    <a16:rowId xmlns:a16="http://schemas.microsoft.com/office/drawing/2014/main" val="1675057142"/>
                  </a:ext>
                </a:extLst>
              </a:tr>
              <a:tr h="207201">
                <a:tc gridSpan="6">
                  <a:txBody>
                    <a:bodyPr/>
                    <a:lstStyle/>
                    <a:p>
                      <a:pPr indent="127000" algn="ctr" latinLnBrk="0">
                        <a:lnSpc>
                          <a:spcPct val="150000"/>
                        </a:lnSpc>
                        <a:spcAft>
                          <a:spcPts val="0"/>
                        </a:spcAft>
                      </a:pPr>
                      <a:r>
                        <a:rPr lang="en-US" sz="1000" kern="100">
                          <a:effectLst/>
                        </a:rPr>
                        <a:t>……</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26989472"/>
                  </a:ext>
                </a:extLst>
              </a:tr>
              <a:tr h="214319">
                <a:tc>
                  <a:txBody>
                    <a:bodyPr/>
                    <a:lstStyle/>
                    <a:p>
                      <a:pPr indent="127000" algn="ctr" latinLnBrk="0">
                        <a:lnSpc>
                          <a:spcPct val="150000"/>
                        </a:lnSpc>
                        <a:spcAft>
                          <a:spcPts val="0"/>
                        </a:spcAft>
                      </a:pPr>
                      <a:r>
                        <a:rPr lang="en-US" sz="1000" kern="100">
                          <a:effectLst/>
                        </a:rPr>
                        <a:t>10132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tc>
                  <a:txBody>
                    <a:bodyPr/>
                    <a:lstStyle/>
                    <a:p>
                      <a:pPr indent="127000" algn="ctr" latinLnBrk="0">
                        <a:lnSpc>
                          <a:spcPct val="150000"/>
                        </a:lnSpc>
                        <a:spcAft>
                          <a:spcPts val="0"/>
                        </a:spcAft>
                      </a:pPr>
                      <a:r>
                        <a:rPr lang="en-US" sz="1000" kern="10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tc>
                  <a:txBody>
                    <a:bodyPr/>
                    <a:lstStyle/>
                    <a:p>
                      <a:pPr indent="127000" algn="ctr" latinLnBrk="0">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tc>
                  <a:txBody>
                    <a:bodyPr/>
                    <a:lstStyle/>
                    <a:p>
                      <a:pPr indent="127000" algn="ctr" latinLnBrk="0">
                        <a:lnSpc>
                          <a:spcPct val="150000"/>
                        </a:lnSpc>
                        <a:spcAft>
                          <a:spcPts val="0"/>
                        </a:spcAft>
                      </a:pPr>
                      <a:r>
                        <a:rPr lang="en-US" sz="1000" kern="100" dirty="0">
                          <a:effectLst/>
                        </a:rPr>
                        <a:t>N</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8702" marR="38702" marT="0" marB="0"/>
                </a:tc>
                <a:extLst>
                  <a:ext uri="{0D108BD9-81ED-4DB2-BD59-A6C34878D82A}">
                    <a16:rowId xmlns:a16="http://schemas.microsoft.com/office/drawing/2014/main" val="68557237"/>
                  </a:ext>
                </a:extLst>
              </a:tr>
            </a:tbl>
          </a:graphicData>
        </a:graphic>
      </p:graphicFrame>
    </p:spTree>
    <p:extLst>
      <p:ext uri="{BB962C8B-B14F-4D97-AF65-F5344CB8AC3E}">
        <p14:creationId xmlns:p14="http://schemas.microsoft.com/office/powerpoint/2010/main" val="312306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393954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其中</a:t>
            </a:r>
            <a:r>
              <a:rPr lang="en-US" altLang="zh-CN" sz="2000" dirty="0"/>
              <a:t>ID</a:t>
            </a:r>
            <a:r>
              <a:rPr lang="zh-CN" altLang="en-US" sz="2000" dirty="0"/>
              <a:t>列为客户识别号，其他列的取值规则如下：</a:t>
            </a:r>
          </a:p>
          <a:p>
            <a:pPr marL="798195" lvl="1" indent="-342900">
              <a:spcBef>
                <a:spcPts val="600"/>
              </a:spcBef>
              <a:buSzPct val="75000"/>
              <a:buFont typeface="Wingdings" panose="05000000000000000000" pitchFamily="2" charset="2"/>
              <a:buChar char="ü"/>
            </a:pPr>
            <a:r>
              <a:rPr lang="zh-CN" altLang="en-US" sz="2000" dirty="0"/>
              <a:t>工龄：小于</a:t>
            </a:r>
            <a:r>
              <a:rPr lang="en-US" altLang="zh-CN" sz="2000" dirty="0"/>
              <a:t>3</a:t>
            </a:r>
            <a:r>
              <a:rPr lang="zh-CN" altLang="en-US" sz="2000" dirty="0"/>
              <a:t>年取值为</a:t>
            </a:r>
            <a:r>
              <a:rPr lang="en-US" altLang="zh-CN" sz="2000" dirty="0"/>
              <a:t>1</a:t>
            </a:r>
            <a:r>
              <a:rPr lang="zh-CN" altLang="en-US" sz="2000" dirty="0"/>
              <a:t>；</a:t>
            </a:r>
            <a:r>
              <a:rPr lang="en-US" altLang="zh-CN" sz="2000" dirty="0"/>
              <a:t>3-5</a:t>
            </a:r>
            <a:r>
              <a:rPr lang="zh-CN" altLang="en-US" sz="2000" dirty="0"/>
              <a:t>年取值为</a:t>
            </a:r>
            <a:r>
              <a:rPr lang="en-US" altLang="zh-CN" sz="2000" dirty="0"/>
              <a:t>2</a:t>
            </a:r>
            <a:r>
              <a:rPr lang="zh-CN" altLang="en-US" sz="2000" dirty="0"/>
              <a:t>；</a:t>
            </a:r>
            <a:r>
              <a:rPr lang="en-US" altLang="zh-CN" sz="2000" dirty="0"/>
              <a:t>6-10</a:t>
            </a:r>
            <a:r>
              <a:rPr lang="zh-CN" altLang="en-US" sz="2000" dirty="0"/>
              <a:t>年取值为</a:t>
            </a:r>
            <a:r>
              <a:rPr lang="en-US" altLang="zh-CN" sz="2000" dirty="0"/>
              <a:t>3</a:t>
            </a:r>
            <a:r>
              <a:rPr lang="zh-CN" altLang="en-US" sz="2000" dirty="0"/>
              <a:t>；大于</a:t>
            </a:r>
            <a:r>
              <a:rPr lang="en-US" altLang="zh-CN" sz="2000" dirty="0"/>
              <a:t>10</a:t>
            </a:r>
            <a:r>
              <a:rPr lang="zh-CN" altLang="en-US" sz="2000" dirty="0"/>
              <a:t>年取值为</a:t>
            </a:r>
            <a:r>
              <a:rPr lang="en-US" altLang="zh-CN" sz="2000" dirty="0"/>
              <a:t>4</a:t>
            </a:r>
            <a:r>
              <a:rPr lang="zh-CN" altLang="en-US" sz="2000" dirty="0"/>
              <a:t>。</a:t>
            </a:r>
          </a:p>
          <a:p>
            <a:pPr marL="798195" lvl="1" indent="-342900">
              <a:spcBef>
                <a:spcPts val="600"/>
              </a:spcBef>
              <a:buSzPct val="75000"/>
              <a:buFont typeface="Wingdings" panose="05000000000000000000" pitchFamily="2" charset="2"/>
              <a:buChar char="ü"/>
            </a:pPr>
            <a:r>
              <a:rPr lang="zh-CN" altLang="en-US" sz="2000" dirty="0"/>
              <a:t>工作性质：机关事业单位取值为</a:t>
            </a:r>
            <a:r>
              <a:rPr lang="en-US" altLang="zh-CN" sz="2000" dirty="0"/>
              <a:t>1</a:t>
            </a:r>
            <a:r>
              <a:rPr lang="zh-CN" altLang="en-US" sz="2000" dirty="0"/>
              <a:t>；国企取值为</a:t>
            </a:r>
            <a:r>
              <a:rPr lang="en-US" altLang="zh-CN" sz="2000" dirty="0"/>
              <a:t>2</a:t>
            </a:r>
            <a:r>
              <a:rPr lang="zh-CN" altLang="en-US" sz="2000" dirty="0"/>
              <a:t>；私营企业取值为</a:t>
            </a:r>
            <a:r>
              <a:rPr lang="en-US" altLang="zh-CN" sz="2000" dirty="0"/>
              <a:t>3</a:t>
            </a:r>
            <a:r>
              <a:rPr lang="zh-CN" altLang="en-US" sz="2000" dirty="0"/>
              <a:t>。</a:t>
            </a:r>
          </a:p>
          <a:p>
            <a:pPr marL="798195" lvl="1" indent="-342900">
              <a:spcBef>
                <a:spcPts val="600"/>
              </a:spcBef>
              <a:buSzPct val="75000"/>
              <a:buFont typeface="Wingdings" panose="05000000000000000000" pitchFamily="2" charset="2"/>
              <a:buChar char="ü"/>
            </a:pPr>
            <a:r>
              <a:rPr lang="zh-CN" altLang="en-US" sz="2000" dirty="0"/>
              <a:t>教育程度：高中及以下取值为</a:t>
            </a:r>
            <a:r>
              <a:rPr lang="en-US" altLang="zh-CN" sz="2000" dirty="0"/>
              <a:t>1</a:t>
            </a:r>
            <a:r>
              <a:rPr lang="zh-CN" altLang="en-US" sz="2000" dirty="0"/>
              <a:t>；大专取值为</a:t>
            </a:r>
            <a:r>
              <a:rPr lang="en-US" altLang="zh-CN" sz="2000" dirty="0"/>
              <a:t>2</a:t>
            </a:r>
            <a:r>
              <a:rPr lang="zh-CN" altLang="en-US" sz="2000" dirty="0"/>
              <a:t>；本科取值为</a:t>
            </a:r>
            <a:r>
              <a:rPr lang="en-US" altLang="zh-CN" sz="2000" dirty="0"/>
              <a:t>3</a:t>
            </a:r>
            <a:r>
              <a:rPr lang="zh-CN" altLang="en-US" sz="2000" dirty="0"/>
              <a:t>；研究生取值为</a:t>
            </a:r>
            <a:r>
              <a:rPr lang="en-US" altLang="zh-CN" sz="2000" dirty="0"/>
              <a:t>4</a:t>
            </a:r>
            <a:r>
              <a:rPr lang="zh-CN" altLang="en-US" sz="2000" dirty="0"/>
              <a:t>。</a:t>
            </a:r>
          </a:p>
          <a:p>
            <a:pPr marL="798195" lvl="1" indent="-342900">
              <a:spcBef>
                <a:spcPts val="600"/>
              </a:spcBef>
              <a:buSzPct val="75000"/>
              <a:buFont typeface="Wingdings" panose="05000000000000000000" pitchFamily="2" charset="2"/>
              <a:buChar char="ü"/>
            </a:pPr>
            <a:r>
              <a:rPr lang="zh-CN" altLang="en-US" sz="2000" dirty="0"/>
              <a:t>婚姻状况：未婚取值为</a:t>
            </a:r>
            <a:r>
              <a:rPr lang="en-US" altLang="zh-CN" sz="2000" dirty="0"/>
              <a:t>1</a:t>
            </a:r>
            <a:r>
              <a:rPr lang="zh-CN" altLang="en-US" sz="2000" dirty="0"/>
              <a:t>；已婚取值为</a:t>
            </a:r>
            <a:r>
              <a:rPr lang="en-US" altLang="zh-CN" sz="2000" dirty="0"/>
              <a:t>2</a:t>
            </a:r>
            <a:r>
              <a:rPr lang="zh-CN" altLang="en-US" sz="2000" dirty="0"/>
              <a:t>。</a:t>
            </a:r>
          </a:p>
          <a:p>
            <a:pPr marL="798195" lvl="1" indent="-342900">
              <a:spcBef>
                <a:spcPts val="600"/>
              </a:spcBef>
              <a:buSzPct val="75000"/>
              <a:buFont typeface="Wingdings" panose="05000000000000000000" pitchFamily="2" charset="2"/>
              <a:buChar char="ü"/>
            </a:pPr>
            <a:r>
              <a:rPr lang="zh-CN" altLang="en-US" sz="2000" dirty="0"/>
              <a:t>销售结果：该客户未购买产品记为</a:t>
            </a:r>
            <a:r>
              <a:rPr lang="en-US" altLang="zh-CN" sz="2000" dirty="0"/>
              <a:t>N</a:t>
            </a:r>
            <a:r>
              <a:rPr lang="zh-CN" altLang="en-US" sz="2000" dirty="0"/>
              <a:t>；购买产品记为</a:t>
            </a:r>
            <a:r>
              <a:rPr lang="en-US" altLang="zh-CN" sz="2000" dirty="0"/>
              <a:t>Y</a:t>
            </a:r>
            <a:r>
              <a:rPr lang="zh-CN" altLang="en-US" sz="2000" dirty="0"/>
              <a:t>。</a:t>
            </a:r>
          </a:p>
          <a:p>
            <a:pPr marL="342900" lvl="0" indent="-342900">
              <a:spcBef>
                <a:spcPts val="600"/>
              </a:spcBef>
              <a:buSzPct val="75000"/>
              <a:buFont typeface="Wingdings" panose="05000000000000000000" pitchFamily="2" charset="2"/>
              <a:buChar char="l"/>
            </a:pPr>
            <a:r>
              <a:rPr lang="zh-CN" altLang="en-US" sz="2000" dirty="0"/>
              <a:t>要求通过以上数据集构造客户购买产品的分类模型，从而有针对性地对其他客户进行产品促销。</a:t>
            </a:r>
          </a:p>
        </p:txBody>
      </p:sp>
    </p:spTree>
    <p:extLst>
      <p:ext uri="{BB962C8B-B14F-4D97-AF65-F5344CB8AC3E}">
        <p14:creationId xmlns:p14="http://schemas.microsoft.com/office/powerpoint/2010/main" val="495069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数据文件预处理</a:t>
            </a:r>
            <a:r>
              <a:rPr lang="zh-CN" altLang="en-US" dirty="0"/>
              <a:t>：</a:t>
            </a: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4174698186"/>
              </p:ext>
            </p:extLst>
          </p:nvPr>
        </p:nvGraphicFramePr>
        <p:xfrm>
          <a:off x="4814914" y="692583"/>
          <a:ext cx="3862336" cy="4400241"/>
        </p:xfrm>
        <a:graphic>
          <a:graphicData uri="http://schemas.openxmlformats.org/presentationml/2006/ole">
            <mc:AlternateContent xmlns:mc="http://schemas.openxmlformats.org/markup-compatibility/2006">
              <mc:Choice xmlns:v="urn:schemas-microsoft-com:vml" Requires="v">
                <p:oleObj r:id="rId3" imgW="5536440" imgH="6298200" progId="">
                  <p:embed/>
                </p:oleObj>
              </mc:Choice>
              <mc:Fallback>
                <p:oleObj r:id="rId3" imgW="5536440" imgH="6298200" progId="">
                  <p:embed/>
                  <p:pic>
                    <p:nvPicPr>
                      <p:cNvPr id="0" name=""/>
                      <p:cNvPicPr/>
                      <p:nvPr/>
                    </p:nvPicPr>
                    <p:blipFill>
                      <a:blip r:embed="rId4"/>
                      <a:stretch>
                        <a:fillRect/>
                      </a:stretch>
                    </p:blipFill>
                    <p:spPr>
                      <a:xfrm>
                        <a:off x="4814914" y="692583"/>
                        <a:ext cx="3862336" cy="440024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90796403"/>
              </p:ext>
            </p:extLst>
          </p:nvPr>
        </p:nvGraphicFramePr>
        <p:xfrm>
          <a:off x="180306" y="1996480"/>
          <a:ext cx="4351690" cy="2071399"/>
        </p:xfrm>
        <a:graphic>
          <a:graphicData uri="http://schemas.openxmlformats.org/presentationml/2006/ole">
            <mc:AlternateContent xmlns:mc="http://schemas.openxmlformats.org/markup-compatibility/2006">
              <mc:Choice xmlns:v="urn:schemas-microsoft-com:vml" Requires="v">
                <p:oleObj r:id="rId5" imgW="5523480" imgH="2628360" progId="">
                  <p:embed/>
                </p:oleObj>
              </mc:Choice>
              <mc:Fallback>
                <p:oleObj r:id="rId5" imgW="5523480" imgH="2628360" progId="">
                  <p:embed/>
                  <p:pic>
                    <p:nvPicPr>
                      <p:cNvPr id="0" name=""/>
                      <p:cNvPicPr/>
                      <p:nvPr/>
                    </p:nvPicPr>
                    <p:blipFill>
                      <a:blip r:embed="rId6"/>
                      <a:stretch>
                        <a:fillRect/>
                      </a:stretch>
                    </p:blipFill>
                    <p:spPr>
                      <a:xfrm>
                        <a:off x="180306" y="1996480"/>
                        <a:ext cx="4351690" cy="2071399"/>
                      </a:xfrm>
                      <a:prstGeom prst="rect">
                        <a:avLst/>
                      </a:prstGeom>
                    </p:spPr>
                  </p:pic>
                </p:oleObj>
              </mc:Fallback>
            </mc:AlternateContent>
          </a:graphicData>
        </a:graphic>
      </p:graphicFrame>
    </p:spTree>
    <p:extLst>
      <p:ext uri="{BB962C8B-B14F-4D97-AF65-F5344CB8AC3E}">
        <p14:creationId xmlns:p14="http://schemas.microsoft.com/office/powerpoint/2010/main" val="894546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理财产品促销客户预测结果</a:t>
            </a:r>
            <a:r>
              <a:rPr lang="zh-CN" altLang="en-US" dirty="0"/>
              <a:t>：</a:t>
            </a: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4279076812"/>
              </p:ext>
            </p:extLst>
          </p:nvPr>
        </p:nvGraphicFramePr>
        <p:xfrm>
          <a:off x="565173" y="1420416"/>
          <a:ext cx="5262743" cy="1944216"/>
        </p:xfrm>
        <a:graphic>
          <a:graphicData uri="http://schemas.openxmlformats.org/presentationml/2006/ole">
            <mc:AlternateContent xmlns:mc="http://schemas.openxmlformats.org/markup-compatibility/2006">
              <mc:Choice xmlns:v="urn:schemas-microsoft-com:vml" Requires="v">
                <p:oleObj r:id="rId3" imgW="5879160" imgH="2171160" progId="">
                  <p:embed/>
                </p:oleObj>
              </mc:Choice>
              <mc:Fallback>
                <p:oleObj r:id="rId3" imgW="5879160" imgH="2171160" progId="">
                  <p:embed/>
                  <p:pic>
                    <p:nvPicPr>
                      <p:cNvPr id="0" name=""/>
                      <p:cNvPicPr/>
                      <p:nvPr/>
                    </p:nvPicPr>
                    <p:blipFill>
                      <a:blip r:embed="rId4"/>
                      <a:stretch>
                        <a:fillRect/>
                      </a:stretch>
                    </p:blipFill>
                    <p:spPr>
                      <a:xfrm>
                        <a:off x="565173" y="1420416"/>
                        <a:ext cx="5262743" cy="1944216"/>
                      </a:xfrm>
                      <a:prstGeom prst="rect">
                        <a:avLst/>
                      </a:prstGeom>
                    </p:spPr>
                  </p:pic>
                </p:oleObj>
              </mc:Fallback>
            </mc:AlternateContent>
          </a:graphicData>
        </a:graphic>
      </p:graphicFrame>
    </p:spTree>
    <p:extLst>
      <p:ext uri="{BB962C8B-B14F-4D97-AF65-F5344CB8AC3E}">
        <p14:creationId xmlns:p14="http://schemas.microsoft.com/office/powerpoint/2010/main" val="2254954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6"/>
            <a:ext cx="8352928" cy="830997"/>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本章我们介绍了贝叶斯算法的基本概念和原理， 利用</a:t>
            </a:r>
            <a:r>
              <a:rPr lang="en-US" altLang="zh-CN" sz="2400" dirty="0"/>
              <a:t>Python</a:t>
            </a:r>
            <a:r>
              <a:rPr lang="zh-CN" altLang="en-US" sz="2400" dirty="0"/>
              <a:t>编程实现贝叶斯算法。</a:t>
            </a:r>
          </a:p>
        </p:txBody>
      </p:sp>
    </p:spTree>
    <p:extLst>
      <p:ext uri="{BB962C8B-B14F-4D97-AF65-F5344CB8AC3E}">
        <p14:creationId xmlns:p14="http://schemas.microsoft.com/office/powerpoint/2010/main" val="160223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重要概念</a:t>
            </a:r>
          </a:p>
        </p:txBody>
      </p:sp>
      <p:sp>
        <p:nvSpPr>
          <p:cNvPr id="4" name="文本框 3"/>
          <p:cNvSpPr txBox="1"/>
          <p:nvPr/>
        </p:nvSpPr>
        <p:spPr>
          <a:xfrm>
            <a:off x="540346" y="1060376"/>
            <a:ext cx="8352928" cy="1354217"/>
          </a:xfrm>
          <a:prstGeom prst="rect">
            <a:avLst/>
          </a:prstGeom>
          <a:noFill/>
        </p:spPr>
        <p:txBody>
          <a:bodyPr wrap="square" rtlCol="0" anchor="t">
            <a:spAutoFit/>
          </a:bodyPr>
          <a:lstStyle/>
          <a:p>
            <a:pPr lvl="0">
              <a:spcBef>
                <a:spcPts val="600"/>
              </a:spcBef>
              <a:buSzPct val="75000"/>
            </a:pPr>
            <a:r>
              <a:rPr lang="en-US" altLang="zh-CN" sz="2400" dirty="0"/>
              <a:t>1. </a:t>
            </a:r>
            <a:r>
              <a:rPr lang="zh-CN" altLang="en-US" sz="2400" dirty="0"/>
              <a:t>条件概率、全概率</a:t>
            </a:r>
          </a:p>
          <a:p>
            <a:pPr lvl="0">
              <a:spcBef>
                <a:spcPts val="600"/>
              </a:spcBef>
              <a:buSzPct val="75000"/>
            </a:pPr>
            <a:r>
              <a:rPr lang="en-US" altLang="zh-CN" sz="2400" dirty="0"/>
              <a:t>2. </a:t>
            </a:r>
            <a:r>
              <a:rPr lang="zh-CN" altLang="en-US" sz="2400" dirty="0"/>
              <a:t>先验概率、后验概率</a:t>
            </a:r>
          </a:p>
          <a:p>
            <a:pPr lvl="0">
              <a:spcBef>
                <a:spcPts val="600"/>
              </a:spcBef>
              <a:buSzPct val="75000"/>
            </a:pPr>
            <a:r>
              <a:rPr lang="en-US" altLang="zh-CN" sz="2400" dirty="0"/>
              <a:t>3. </a:t>
            </a:r>
            <a:r>
              <a:rPr lang="zh-CN" altLang="en-US" sz="2400" dirty="0"/>
              <a:t>贝叶斯公式</a:t>
            </a:r>
          </a:p>
        </p:txBody>
      </p:sp>
    </p:spTree>
    <p:extLst>
      <p:ext uri="{BB962C8B-B14F-4D97-AF65-F5344CB8AC3E}">
        <p14:creationId xmlns:p14="http://schemas.microsoft.com/office/powerpoint/2010/main" val="3475166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784830"/>
          </a:xfrm>
          <a:prstGeom prst="rect">
            <a:avLst/>
          </a:prstGeom>
          <a:noFill/>
        </p:spPr>
        <p:txBody>
          <a:bodyPr wrap="square" rtlCol="0" anchor="t">
            <a:spAutoFit/>
          </a:bodyPr>
          <a:lstStyle/>
          <a:p>
            <a:pPr lvl="0">
              <a:spcBef>
                <a:spcPts val="600"/>
              </a:spcBef>
              <a:buSzPct val="75000"/>
            </a:pPr>
            <a:r>
              <a:rPr lang="en-US" altLang="zh-CN" sz="2000" dirty="0"/>
              <a:t>1. </a:t>
            </a:r>
            <a:r>
              <a:rPr lang="zh-CN" altLang="en-US" sz="2000" dirty="0"/>
              <a:t>什么是贝叶斯公式？它又什么功能？</a:t>
            </a:r>
          </a:p>
          <a:p>
            <a:pPr lvl="0">
              <a:spcBef>
                <a:spcPts val="600"/>
              </a:spcBef>
              <a:buSzPct val="75000"/>
            </a:pPr>
            <a:r>
              <a:rPr lang="en-US" altLang="zh-CN" sz="2000" dirty="0"/>
              <a:t>2. </a:t>
            </a:r>
            <a:r>
              <a:rPr lang="zh-CN" altLang="en-US" sz="2000" dirty="0"/>
              <a:t>利用朴素贝叶斯算法，解决决策树分类算法复习思考题</a:t>
            </a:r>
            <a:r>
              <a:rPr lang="en-US" altLang="zh-CN" sz="2000" dirty="0"/>
              <a:t>1</a:t>
            </a:r>
            <a:r>
              <a:rPr lang="zh-CN" altLang="en-US" sz="2000" dirty="0"/>
              <a:t>和复习思考题</a:t>
            </a:r>
            <a:r>
              <a:rPr lang="en-US" altLang="zh-CN" sz="2000" dirty="0"/>
              <a:t>2</a:t>
            </a:r>
            <a:r>
              <a:rPr lang="zh-CN" altLang="en-US" sz="2000" dirty="0"/>
              <a:t>。</a:t>
            </a:r>
          </a:p>
        </p:txBody>
      </p:sp>
    </p:spTree>
    <p:extLst>
      <p:ext uri="{BB962C8B-B14F-4D97-AF65-F5344CB8AC3E}">
        <p14:creationId xmlns:p14="http://schemas.microsoft.com/office/powerpoint/2010/main" val="2097549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userDrawn="1"/>
        </p:nvSpPr>
        <p:spPr>
          <a:xfrm rot="10800000">
            <a:off x="-12188" y="2565816"/>
            <a:ext cx="3432854" cy="1393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aseline="-25000" dirty="0"/>
              <a:t> </a:t>
            </a:r>
            <a:endParaRPr lang="zh-CN" altLang="en-US" baseline="-25000" dirty="0"/>
          </a:p>
        </p:txBody>
      </p:sp>
      <p:sp>
        <p:nvSpPr>
          <p:cNvPr id="11" name="矩形 10"/>
          <p:cNvSpPr/>
          <p:nvPr/>
        </p:nvSpPr>
        <p:spPr>
          <a:xfrm rot="1400643">
            <a:off x="4392013" y="1938116"/>
            <a:ext cx="6431840" cy="2820575"/>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32634" y="567853"/>
            <a:ext cx="2903368" cy="2913972"/>
            <a:chOff x="3132634" y="567853"/>
            <a:chExt cx="2903368" cy="2913972"/>
          </a:xfrm>
        </p:grpSpPr>
        <p:sp>
          <p:nvSpPr>
            <p:cNvPr id="14" name="椭圆 13"/>
            <p:cNvSpPr/>
            <p:nvPr userDrawn="1"/>
          </p:nvSpPr>
          <p:spPr>
            <a:xfrm>
              <a:off x="3355487" y="648892"/>
              <a:ext cx="2451523" cy="273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55487" y="730298"/>
              <a:ext cx="2451523" cy="2732057"/>
            </a:xfrm>
            <a:prstGeom prst="ellipse">
              <a:avLst/>
            </a:prstGeom>
            <a:blipFill dpi="0" rotWithShape="1">
              <a:blip r:embed="rId4"/>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空心弧 14"/>
            <p:cNvSpPr/>
            <p:nvPr userDrawn="1"/>
          </p:nvSpPr>
          <p:spPr>
            <a:xfrm>
              <a:off x="3132634" y="567853"/>
              <a:ext cx="2891732" cy="2892123"/>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userDrawn="1"/>
          </p:nvSpPr>
          <p:spPr>
            <a:xfrm rot="9058792">
              <a:off x="3144270" y="589702"/>
              <a:ext cx="2891732" cy="2892123"/>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0" name="图片 2065"/>
                      <p:cNvPicPr/>
                      <p:nvPr/>
                    </p:nvPicPr>
                    <p:blipFill>
                      <a:blip r:embed="rId6"/>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3" name="矩形 12"/>
          <p:cNvSpPr/>
          <p:nvPr/>
        </p:nvSpPr>
        <p:spPr>
          <a:xfrm>
            <a:off x="5904656" y="2039763"/>
            <a:ext cx="3276650" cy="16133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59"/>
          <p:cNvSpPr>
            <a:spLocks noChangeArrowheads="1"/>
          </p:cNvSpPr>
          <p:nvPr/>
        </p:nvSpPr>
        <p:spPr bwMode="auto">
          <a:xfrm>
            <a:off x="1980506" y="3663132"/>
            <a:ext cx="512088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dirty="0">
                <a:solidFill>
                  <a:schemeClr val="tx1">
                    <a:lumMod val="65000"/>
                    <a:lumOff val="35000"/>
                  </a:schemeClr>
                </a:solidFill>
                <a:latin typeface="黑体" panose="02010609060101010101" charset="-122"/>
                <a:ea typeface="黑体" panose="02010609060101010101" charset="-122"/>
                <a:cs typeface="黑体" panose="02010609060101010101" charset="-122"/>
              </a:rPr>
              <a:t>谢谢 下节课见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2887329"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本章学习目标</a:t>
            </a:r>
          </a:p>
        </p:txBody>
      </p:sp>
      <p:sp>
        <p:nvSpPr>
          <p:cNvPr id="2" name="文本框 1"/>
          <p:cNvSpPr txBox="1"/>
          <p:nvPr/>
        </p:nvSpPr>
        <p:spPr>
          <a:xfrm>
            <a:off x="720725" y="1075055"/>
            <a:ext cx="8002270" cy="2065758"/>
          </a:xfrm>
          <a:prstGeom prst="rect">
            <a:avLst/>
          </a:prstGeom>
          <a:noFill/>
        </p:spPr>
        <p:txBody>
          <a:bodyPr wrap="square" rtlCol="0" anchor="t">
            <a:spAutoFit/>
          </a:bodyPr>
          <a:lstStyle/>
          <a:p>
            <a:pPr marL="457200" lvl="0" indent="-457200">
              <a:lnSpc>
                <a:spcPct val="150000"/>
              </a:lnSpc>
              <a:buFont typeface="+mj-lt"/>
              <a:buAutoNum type="arabicPeriod"/>
            </a:pPr>
            <a:r>
              <a:rPr lang="zh-CN" altLang="en-US" sz="2200" dirty="0"/>
              <a:t>了解朴素贝叶斯分类算法研究的对象、意义和应用场景。</a:t>
            </a:r>
          </a:p>
          <a:p>
            <a:pPr marL="457200" lvl="0" indent="-457200">
              <a:lnSpc>
                <a:spcPct val="150000"/>
              </a:lnSpc>
              <a:buFont typeface="+mj-lt"/>
              <a:buAutoNum type="arabicPeriod"/>
            </a:pPr>
            <a:r>
              <a:rPr lang="zh-CN" altLang="en-US" sz="2200" dirty="0"/>
              <a:t>掌握条件概率和全概率的概念、意义和计算方法。</a:t>
            </a:r>
          </a:p>
          <a:p>
            <a:pPr marL="457200" lvl="0" indent="-457200">
              <a:lnSpc>
                <a:spcPct val="150000"/>
              </a:lnSpc>
              <a:buFont typeface="+mj-lt"/>
              <a:buAutoNum type="arabicPeriod"/>
            </a:pPr>
            <a:r>
              <a:rPr lang="zh-CN" altLang="en-US" sz="2200" dirty="0"/>
              <a:t>掌握先验概率和后验概率的概念、意义和计算方法。</a:t>
            </a:r>
          </a:p>
          <a:p>
            <a:pPr marL="457200" lvl="0" indent="-457200">
              <a:lnSpc>
                <a:spcPct val="150000"/>
              </a:lnSpc>
              <a:buFont typeface="+mj-lt"/>
              <a:buAutoNum type="arabicPeriod"/>
            </a:pPr>
            <a:r>
              <a:rPr lang="zh-CN" altLang="en-US" sz="2200" dirty="0"/>
              <a:t>掌握朴素贝叶斯算法的原理和实现方法。</a:t>
            </a:r>
            <a:endParaRPr lang="zh-CN" altLang="zh-CN"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44242" y="299636"/>
            <a:ext cx="1986441"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需求背景</a:t>
            </a:r>
          </a:p>
        </p:txBody>
      </p:sp>
      <p:sp>
        <p:nvSpPr>
          <p:cNvPr id="15" name="文本框 14"/>
          <p:cNvSpPr txBox="1"/>
          <p:nvPr/>
        </p:nvSpPr>
        <p:spPr>
          <a:xfrm>
            <a:off x="720725" y="1075055"/>
            <a:ext cx="8002270" cy="2246769"/>
          </a:xfrm>
          <a:prstGeom prst="rect">
            <a:avLst/>
          </a:prstGeom>
          <a:noFill/>
        </p:spPr>
        <p:txBody>
          <a:bodyPr wrap="square" rtlCol="0" anchor="t">
            <a:spAutoFit/>
          </a:bodyPr>
          <a:lstStyle/>
          <a:p>
            <a:pPr marL="342900" lvl="0" indent="-342900">
              <a:buSzPct val="75000"/>
              <a:buFont typeface="Wingdings" panose="05000000000000000000" pitchFamily="2" charset="2"/>
              <a:buChar char="l"/>
            </a:pPr>
            <a:r>
              <a:rPr lang="zh-CN" altLang="en-US" sz="2000" dirty="0"/>
              <a:t>决策树反应了一种非常明确、固定的判断选择过程，即某个判断条件的结果确定了，则接下来的决策路径也就确定了。但在很多实际问题中，某一个判定条件满足与否，并不能百分之百地支持做出某个决策，往往只在一定程度上影响最终决策。</a:t>
            </a:r>
            <a:endParaRPr lang="en-US" altLang="zh-CN" sz="2000" dirty="0"/>
          </a:p>
          <a:p>
            <a:pPr marL="342900" lvl="0" indent="-342900">
              <a:buSzPct val="75000"/>
              <a:buFont typeface="Wingdings" panose="05000000000000000000" pitchFamily="2" charset="2"/>
              <a:buChar char="l"/>
            </a:pPr>
            <a:r>
              <a:rPr lang="zh-CN" altLang="en-US" sz="2000" dirty="0"/>
              <a:t>而这个一定程度，在数学上可以用概率来进行量化。贝叶斯（</a:t>
            </a:r>
            <a:r>
              <a:rPr lang="en-US" altLang="zh-CN" sz="2000" dirty="0"/>
              <a:t>Naive Bayes</a:t>
            </a:r>
            <a:r>
              <a:rPr lang="zh-CN" altLang="en-US" sz="2000" dirty="0"/>
              <a:t>）分类算法是一种有监督的分类算法，以坚实的数学理论（即贝叶斯公式）作为支撑，实现简单，在大量样本下有较好的表现。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rot="1400643">
            <a:off x="1085482" y="2604661"/>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rot="1400643">
            <a:off x="6892060" y="262582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rot="1400643">
            <a:off x="4018718" y="266061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Freeform 28"/>
          <p:cNvSpPr/>
          <p:nvPr/>
        </p:nvSpPr>
        <p:spPr>
          <a:xfrm>
            <a:off x="6628954"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29ABE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8"/>
          <p:cNvSpPr/>
          <p:nvPr/>
        </p:nvSpPr>
        <p:spPr>
          <a:xfrm>
            <a:off x="3914761"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8"/>
          <p:cNvSpPr/>
          <p:nvPr/>
        </p:nvSpPr>
        <p:spPr>
          <a:xfrm>
            <a:off x="938975"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4"/>
          <p:cNvGrpSpPr/>
          <p:nvPr/>
        </p:nvGrpSpPr>
        <p:grpSpPr>
          <a:xfrm>
            <a:off x="4069685" y="691526"/>
            <a:ext cx="1149729" cy="1129800"/>
            <a:chOff x="5329648" y="1486933"/>
            <a:chExt cx="1532706" cy="1506139"/>
          </a:xfrm>
        </p:grpSpPr>
        <p:sp>
          <p:nvSpPr>
            <p:cNvPr id="57" name="TextBox 75"/>
            <p:cNvSpPr txBox="1"/>
            <p:nvPr/>
          </p:nvSpPr>
          <p:spPr>
            <a:xfrm>
              <a:off x="5425440" y="1518147"/>
              <a:ext cx="1341120" cy="615553"/>
            </a:xfrm>
            <a:prstGeom prst="rect">
              <a:avLst/>
            </a:prstGeom>
            <a:noFill/>
          </p:spPr>
          <p:txBody>
            <a:bodyPr wrap="square" lIns="0" tIns="0" rIns="0" bIns="0">
              <a:normAutofit lnSpcReduction="10000"/>
            </a:bodyPr>
            <a:lstStyle/>
            <a:p>
              <a:pPr algn="dist"/>
              <a:r>
                <a:rPr lang="zh-CN" altLang="en-US" sz="3200" b="1" dirty="0">
                  <a:solidFill>
                    <a:schemeClr val="tx2">
                      <a:lumMod val="75000"/>
                    </a:schemeClr>
                  </a:solidFill>
                  <a:latin typeface="黑体" panose="02010609060101010101" charset="-122"/>
                  <a:ea typeface="黑体" panose="02010609060101010101" charset="-122"/>
                </a:rPr>
                <a:t>目录</a:t>
              </a:r>
            </a:p>
          </p:txBody>
        </p:sp>
        <p:sp>
          <p:nvSpPr>
            <p:cNvPr id="58" name="TextBox 76"/>
            <p:cNvSpPr txBox="1"/>
            <p:nvPr/>
          </p:nvSpPr>
          <p:spPr>
            <a:xfrm>
              <a:off x="5329648" y="1486933"/>
              <a:ext cx="1532706" cy="1506139"/>
            </a:xfrm>
            <a:prstGeom prst="diamond">
              <a:avLst/>
            </a:prstGeom>
            <a:noFill/>
          </p:spPr>
          <p:txBody>
            <a:bodyPr wrap="none" lIns="0" tIns="0" rIns="0" bIns="0" anchor="ctr" anchorCtr="1">
              <a:normAutofit/>
            </a:bodyPr>
            <a:lstStyle/>
            <a:p>
              <a:pPr algn="ctr"/>
              <a:r>
                <a:rPr lang="en-US" altLang="zh-CN" sz="28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rPr>
                <a:t>Contents</a:t>
              </a:r>
            </a:p>
          </p:txBody>
        </p:sp>
      </p:grpSp>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68338" y="2257016"/>
            <a:ext cx="2304256" cy="1388597"/>
            <a:chOff x="266232" y="2256276"/>
            <a:chExt cx="2303856" cy="1388357"/>
          </a:xfrm>
        </p:grpSpPr>
        <p:sp>
          <p:nvSpPr>
            <p:cNvPr id="45" name="TextBox 34"/>
            <p:cNvSpPr txBox="1"/>
            <p:nvPr/>
          </p:nvSpPr>
          <p:spPr>
            <a:xfrm>
              <a:off x="687924" y="2256276"/>
              <a:ext cx="1206424" cy="460554"/>
            </a:xfrm>
            <a:prstGeom prst="rect">
              <a:avLst/>
            </a:prstGeom>
            <a:noFill/>
          </p:spPr>
          <p:txBody>
            <a:bodyPr wrap="none">
              <a:normAutofit/>
            </a:bodyPr>
            <a:lstStyle/>
            <a:p>
              <a:pPr algn="ctr"/>
              <a:r>
                <a:rPr lang="zh-CN" altLang="en-US" sz="2400" b="1" dirty="0">
                  <a:solidFill>
                    <a:schemeClr val="bg1"/>
                  </a:solidFill>
                  <a:latin typeface="华文中宋" panose="02010600040101010101" charset="-122"/>
                  <a:ea typeface="华文中宋" panose="02010600040101010101" charset="-122"/>
                </a:rPr>
                <a:t>第一节</a:t>
              </a:r>
            </a:p>
          </p:txBody>
        </p:sp>
        <p:sp>
          <p:nvSpPr>
            <p:cNvPr id="24" name="TextBox 62"/>
            <p:cNvSpPr txBox="1"/>
            <p:nvPr/>
          </p:nvSpPr>
          <p:spPr bwMode="auto">
            <a:xfrm>
              <a:off x="266232" y="3336909"/>
              <a:ext cx="2303856" cy="307724"/>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r>
                <a:rPr lang="zh-CN" altLang="en-US" sz="2000" b="1" dirty="0">
                  <a:solidFill>
                    <a:schemeClr val="tx2"/>
                  </a:solidFill>
                  <a:latin typeface="华文中宋" panose="02010600040101010101" charset="-122"/>
                  <a:ea typeface="华文中宋" panose="02010600040101010101" charset="-122"/>
                </a:rPr>
                <a:t>朴素贝叶斯算法原理</a:t>
              </a:r>
            </a:p>
          </p:txBody>
        </p:sp>
      </p:grpSp>
      <p:grpSp>
        <p:nvGrpSpPr>
          <p:cNvPr id="3" name="组合 2"/>
          <p:cNvGrpSpPr/>
          <p:nvPr/>
        </p:nvGrpSpPr>
        <p:grpSpPr>
          <a:xfrm>
            <a:off x="3527351" y="2257016"/>
            <a:ext cx="1905971" cy="1421411"/>
            <a:chOff x="1985550" y="2256276"/>
            <a:chExt cx="1905641" cy="1421165"/>
          </a:xfrm>
        </p:grpSpPr>
        <p:sp>
          <p:nvSpPr>
            <p:cNvPr id="41" name="TextBox 36"/>
            <p:cNvSpPr txBox="1"/>
            <p:nvPr/>
          </p:nvSpPr>
          <p:spPr>
            <a:xfrm>
              <a:off x="2328356"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第二节</a:t>
              </a:r>
              <a:endParaRPr lang="zh-CN" altLang="en-US" sz="2400" b="1" dirty="0">
                <a:solidFill>
                  <a:schemeClr val="bg1"/>
                </a:solidFill>
                <a:latin typeface="黑体" panose="02010609060101010101" charset="-122"/>
                <a:ea typeface="黑体" panose="02010609060101010101" charset="-122"/>
              </a:endParaRPr>
            </a:p>
          </p:txBody>
        </p:sp>
        <p:sp>
          <p:nvSpPr>
            <p:cNvPr id="22" name="TextBox 60"/>
            <p:cNvSpPr txBox="1"/>
            <p:nvPr/>
          </p:nvSpPr>
          <p:spPr bwMode="auto">
            <a:xfrm>
              <a:off x="1985550" y="3369717"/>
              <a:ext cx="1905641"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en-US" altLang="zh-CN" sz="2000" b="1" dirty="0">
                  <a:solidFill>
                    <a:schemeClr val="tx2"/>
                  </a:solidFill>
                  <a:latin typeface="华文中宋" panose="02010600040101010101" charset="-122"/>
                  <a:ea typeface="华文中宋" panose="02010600040101010101" charset="-122"/>
                </a:rPr>
                <a:t>Python</a:t>
              </a:r>
              <a:r>
                <a:rPr lang="zh-CN" altLang="en-US" sz="2000" b="1" dirty="0">
                  <a:solidFill>
                    <a:schemeClr val="tx2"/>
                  </a:solidFill>
                  <a:latin typeface="华文中宋" panose="02010600040101010101" charset="-122"/>
                  <a:ea typeface="华文中宋" panose="02010600040101010101" charset="-122"/>
                </a:rPr>
                <a:t>代码实现</a:t>
              </a:r>
            </a:p>
          </p:txBody>
        </p:sp>
      </p:grpSp>
      <p:grpSp>
        <p:nvGrpSpPr>
          <p:cNvPr id="59" name="组合 58"/>
          <p:cNvGrpSpPr/>
          <p:nvPr/>
        </p:nvGrpSpPr>
        <p:grpSpPr>
          <a:xfrm>
            <a:off x="6584411" y="2257016"/>
            <a:ext cx="1206633" cy="1421419"/>
            <a:chOff x="3968789" y="2256276"/>
            <a:chExt cx="1206424" cy="1421173"/>
          </a:xfrm>
        </p:grpSpPr>
        <p:sp>
          <p:nvSpPr>
            <p:cNvPr id="37"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第三节</a:t>
              </a:r>
            </a:p>
          </p:txBody>
        </p:sp>
        <p:sp>
          <p:nvSpPr>
            <p:cNvPr id="20" name="TextBox 58"/>
            <p:cNvSpPr txBox="1"/>
            <p:nvPr/>
          </p:nvSpPr>
          <p:spPr bwMode="auto">
            <a:xfrm>
              <a:off x="4315565" y="3369725"/>
              <a:ext cx="597283" cy="307724"/>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案例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5023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0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01</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681168" y="2223770"/>
            <a:ext cx="5284114"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朴素贝叶斯算法原理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324322" y="844352"/>
                <a:ext cx="8352928" cy="431919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贝叶斯算法的名字来源于算法使用的贝叶斯公式。要理解贝叶斯公式，需要先明确条件概率、全概率、先验概率和后验概率的定义。另外，因为条件概率、全概率的相关计算需要被研究的事件满足相互独立的前提条件，所以在算法前面加上“朴素”两个字。</a:t>
                </a:r>
                <a:endParaRPr lang="en-US" altLang="zh-CN" sz="2000" dirty="0"/>
              </a:p>
              <a:p>
                <a:pPr marL="342900" indent="-342900">
                  <a:spcBef>
                    <a:spcPts val="600"/>
                  </a:spcBef>
                  <a:buSzPct val="75000"/>
                  <a:buFont typeface="Wingdings" panose="05000000000000000000" pitchFamily="2" charset="2"/>
                  <a:buChar char="l"/>
                </a:pPr>
                <a:r>
                  <a:rPr lang="zh-CN" altLang="zh-CN" dirty="0"/>
                  <a:t>所谓</a:t>
                </a:r>
                <a:r>
                  <a:rPr lang="zh-CN" altLang="zh-CN" b="1" dirty="0"/>
                  <a:t>条件概率</a:t>
                </a:r>
                <a:r>
                  <a:rPr lang="zh-CN" altLang="zh-CN" dirty="0"/>
                  <a:t>，就是指在</a:t>
                </a:r>
                <a:r>
                  <a:rPr lang="en-US" altLang="zh-CN" dirty="0"/>
                  <a:t>B</a:t>
                </a:r>
                <a:r>
                  <a:rPr lang="zh-CN" altLang="zh-CN" dirty="0"/>
                  <a:t>事件发生的前提下，</a:t>
                </a:r>
                <a:r>
                  <a:rPr lang="en-US" altLang="zh-CN" dirty="0"/>
                  <a:t>A</a:t>
                </a:r>
                <a:r>
                  <a:rPr lang="zh-CN" altLang="zh-CN" dirty="0"/>
                  <a:t>事件发生的可能性，记为：</a:t>
                </a:r>
                <a14:m>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𝐴</m:t>
                        </m:r>
                      </m:e>
                      <m:e>
                        <m:r>
                          <a:rPr lang="en-US" altLang="zh-CN" i="1">
                            <a:latin typeface="Cambria Math" panose="02040503050406030204" pitchFamily="18" charset="0"/>
                          </a:rPr>
                          <m:t>𝐵</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𝐴𝐵</m:t>
                            </m:r>
                          </m:e>
                        </m:d>
                      </m:num>
                      <m:den>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𝐵</m:t>
                            </m:r>
                          </m:e>
                        </m:d>
                      </m:den>
                    </m:f>
                  </m:oMath>
                </a14:m>
                <a:r>
                  <a:rPr lang="zh-CN" altLang="zh-CN" dirty="0"/>
                  <a:t>。</a:t>
                </a:r>
                <a:endParaRPr lang="en-US" altLang="zh-CN" dirty="0"/>
              </a:p>
              <a:p>
                <a:pPr marL="342900" indent="-342900">
                  <a:spcBef>
                    <a:spcPts val="600"/>
                  </a:spcBef>
                  <a:buSzPct val="75000"/>
                  <a:buFont typeface="Wingdings" panose="05000000000000000000" pitchFamily="2" charset="2"/>
                  <a:buChar char="l"/>
                </a:pPr>
                <a:r>
                  <a:rPr lang="zh-CN" altLang="zh-CN" dirty="0"/>
                  <a:t>比方说，统计结果表明，每年</a:t>
                </a:r>
                <a:r>
                  <a:rPr lang="en-US" altLang="zh-CN" dirty="0"/>
                  <a:t>52</a:t>
                </a:r>
                <a:r>
                  <a:rPr lang="zh-CN" altLang="zh-CN" dirty="0"/>
                  <a:t>周，其中有</a:t>
                </a:r>
                <a:r>
                  <a:rPr lang="en-US" altLang="zh-CN" dirty="0"/>
                  <a:t>40</a:t>
                </a:r>
                <a:r>
                  <a:rPr lang="zh-CN" altLang="zh-CN" dirty="0"/>
                  <a:t>周因为学生要上课，家长周一早上接送，会导致这</a:t>
                </a:r>
                <a:r>
                  <a:rPr lang="en-US" altLang="zh-CN" dirty="0"/>
                  <a:t>40</a:t>
                </a:r>
                <a:r>
                  <a:rPr lang="zh-CN" altLang="zh-CN" dirty="0"/>
                  <a:t>周有</a:t>
                </a:r>
                <a:r>
                  <a:rPr lang="en-US" altLang="zh-CN" dirty="0"/>
                  <a:t>80%</a:t>
                </a:r>
                <a:r>
                  <a:rPr lang="zh-CN" altLang="zh-CN" dirty="0"/>
                  <a:t>的可能性发生早高峰拥堵。如果用</a:t>
                </a:r>
                <a:r>
                  <a:rPr lang="en-US" altLang="zh-CN" dirty="0"/>
                  <a:t>A</a:t>
                </a:r>
                <a:r>
                  <a:rPr lang="zh-CN" altLang="zh-CN" dirty="0"/>
                  <a:t>表示周一早上堵车，</a:t>
                </a:r>
                <a:r>
                  <a:rPr lang="en-US" altLang="zh-CN" dirty="0"/>
                  <a:t>B1</a:t>
                </a:r>
                <a:r>
                  <a:rPr lang="zh-CN" altLang="zh-CN" dirty="0"/>
                  <a:t>表示这个周一处在学期中，那么</a:t>
                </a:r>
                <a14:m>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𝐴</m:t>
                        </m:r>
                      </m:e>
                      <m:e>
                        <m:r>
                          <a:rPr lang="en-US" altLang="zh-CN" i="1">
                            <a:latin typeface="Cambria Math" panose="02040503050406030204" pitchFamily="18" charset="0"/>
                          </a:rPr>
                          <m:t>𝐵</m:t>
                        </m:r>
                        <m:r>
                          <a:rPr lang="en-US" altLang="zh-CN" i="1">
                            <a:latin typeface="Cambria Math" panose="02040503050406030204" pitchFamily="18" charset="0"/>
                          </a:rPr>
                          <m:t>1</m:t>
                        </m:r>
                      </m:e>
                    </m:d>
                    <m:r>
                      <a:rPr lang="en-US" altLang="zh-CN">
                        <a:latin typeface="Cambria Math" panose="02040503050406030204" pitchFamily="18" charset="0"/>
                      </a:rPr>
                      <m:t>=0.8</m:t>
                    </m:r>
                  </m:oMath>
                </a14:m>
                <a:r>
                  <a:rPr lang="zh-CN" altLang="zh-CN" dirty="0"/>
                  <a:t>，就表示了学期中周一早上堵车的概率是</a:t>
                </a:r>
                <a:r>
                  <a:rPr lang="en-US" altLang="zh-CN" dirty="0"/>
                  <a:t>80%</a:t>
                </a:r>
                <a:r>
                  <a:rPr lang="zh-CN" altLang="zh-CN" dirty="0"/>
                  <a:t>；而剩下的寒暑假期间的</a:t>
                </a:r>
                <a:r>
                  <a:rPr lang="en-US" altLang="zh-CN" dirty="0"/>
                  <a:t>12</a:t>
                </a:r>
                <a:r>
                  <a:rPr lang="zh-CN" altLang="zh-CN" dirty="0"/>
                  <a:t>周的周一，发生早高峰拥堵的可能性仅有</a:t>
                </a:r>
                <a:r>
                  <a:rPr lang="en-US" altLang="zh-CN" dirty="0"/>
                  <a:t>30%</a:t>
                </a:r>
                <a:r>
                  <a:rPr lang="zh-CN" altLang="zh-CN" dirty="0"/>
                  <a:t>，用</a:t>
                </a:r>
                <a:r>
                  <a:rPr lang="en-US" altLang="zh-CN" dirty="0"/>
                  <a:t>B2</a:t>
                </a:r>
                <a:r>
                  <a:rPr lang="zh-CN" altLang="zh-CN" dirty="0"/>
                  <a:t>表示这个周一处在寒暑假中，那么</a:t>
                </a:r>
                <a14:m>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𝐴</m:t>
                        </m:r>
                      </m:e>
                      <m:e>
                        <m:r>
                          <a:rPr lang="en-US" altLang="zh-CN" i="1">
                            <a:latin typeface="Cambria Math" panose="02040503050406030204" pitchFamily="18" charset="0"/>
                          </a:rPr>
                          <m:t>𝐵</m:t>
                        </m:r>
                        <m:r>
                          <a:rPr lang="en-US" altLang="zh-CN" i="1">
                            <a:latin typeface="Cambria Math" panose="02040503050406030204" pitchFamily="18" charset="0"/>
                          </a:rPr>
                          <m:t>2</m:t>
                        </m:r>
                      </m:e>
                    </m:d>
                    <m:r>
                      <a:rPr lang="en-US" altLang="zh-CN">
                        <a:latin typeface="Cambria Math" panose="02040503050406030204" pitchFamily="18" charset="0"/>
                      </a:rPr>
                      <m:t>=0.3</m:t>
                    </m:r>
                  </m:oMath>
                </a14:m>
                <a:r>
                  <a:rPr lang="zh-CN" altLang="zh-CN" dirty="0"/>
                  <a:t>。</a:t>
                </a:r>
              </a:p>
              <a:p>
                <a:pPr marL="342900" indent="-342900">
                  <a:spcBef>
                    <a:spcPts val="600"/>
                  </a:spcBef>
                  <a:buSzPct val="75000"/>
                  <a:buFont typeface="Wingdings" panose="05000000000000000000" pitchFamily="2" charset="2"/>
                  <a:buChar char="l"/>
                </a:pPr>
                <a:endParaRPr lang="zh-CN" altLang="zh-CN" dirty="0"/>
              </a:p>
              <a:p>
                <a:pPr marL="342900" indent="-342900">
                  <a:spcBef>
                    <a:spcPts val="600"/>
                  </a:spcBef>
                  <a:buSzPct val="75000"/>
                  <a:buFont typeface="Wingdings" panose="05000000000000000000" pitchFamily="2" charset="2"/>
                  <a:buChar char="l"/>
                </a:pPr>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324322" y="844352"/>
                <a:ext cx="8352928" cy="4319196"/>
              </a:xfrm>
              <a:prstGeom prst="rect">
                <a:avLst/>
              </a:prstGeom>
              <a:blipFill>
                <a:blip r:embed="rId3"/>
                <a:stretch>
                  <a:fillRect l="-219" t="-847" r="-3431"/>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324322" y="844352"/>
                <a:ext cx="8352928" cy="3917739"/>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如果将全年所有的周一划分成两部分：</a:t>
                </a:r>
                <a:r>
                  <a:rPr lang="en-US" altLang="zh-CN" dirty="0"/>
                  <a:t>B1</a:t>
                </a:r>
                <a:r>
                  <a:rPr lang="zh-CN" altLang="zh-CN" dirty="0"/>
                  <a:t>表示处在学期中的周一和</a:t>
                </a:r>
                <a:r>
                  <a:rPr lang="en-US" altLang="zh-CN" dirty="0"/>
                  <a:t>B2</a:t>
                </a:r>
                <a:r>
                  <a:rPr lang="zh-CN" altLang="zh-CN" dirty="0"/>
                  <a:t>表示处在假期中的周一，就可以</a:t>
                </a:r>
                <a:r>
                  <a:rPr lang="zh-CN" altLang="zh-CN" b="1" dirty="0"/>
                  <a:t>完全覆盖</a:t>
                </a:r>
                <a:r>
                  <a:rPr lang="zh-CN" altLang="zh-CN" dirty="0"/>
                  <a:t>所有的周一。任意一个周一处在学期中的概率</a:t>
                </a:r>
                <a14:m>
                  <m:oMath xmlns:m="http://schemas.openxmlformats.org/officeDocument/2006/math">
                    <m:r>
                      <a:rPr lang="en-US" altLang="zh-CN" i="1">
                        <a:latin typeface="Cambria Math" panose="02040503050406030204" pitchFamily="18" charset="0"/>
                      </a:rPr>
                      <m:t>𝑃</m:t>
                    </m:r>
                    <m:d>
                      <m:dPr>
                        <m:ctrlPr>
                          <a:rPr lang="zh-CN" altLang="zh-CN" sz="2000" i="1">
                            <a:latin typeface="Cambria Math" panose="02040503050406030204" pitchFamily="18" charset="0"/>
                          </a:rPr>
                        </m:ctrlPr>
                      </m:dPr>
                      <m:e>
                        <m:r>
                          <a:rPr lang="en-US" altLang="zh-CN" i="1">
                            <a:latin typeface="Cambria Math" panose="02040503050406030204" pitchFamily="18" charset="0"/>
                          </a:rPr>
                          <m:t>𝐵</m:t>
                        </m:r>
                        <m:r>
                          <a:rPr lang="en-US" altLang="zh-CN" i="1">
                            <a:latin typeface="Cambria Math" panose="02040503050406030204" pitchFamily="18" charset="0"/>
                          </a:rPr>
                          <m:t>1</m:t>
                        </m:r>
                      </m:e>
                    </m:d>
                    <m:r>
                      <a:rPr lang="en-US" altLang="zh-CN">
                        <a:latin typeface="Cambria Math" panose="02040503050406030204" pitchFamily="18" charset="0"/>
                      </a:rPr>
                      <m:t>=</m:t>
                    </m:r>
                    <m:f>
                      <m:fPr>
                        <m:ctrlPr>
                          <a:rPr lang="zh-CN" altLang="zh-CN" sz="2000" i="1">
                            <a:latin typeface="Cambria Math" panose="02040503050406030204" pitchFamily="18" charset="0"/>
                          </a:rPr>
                        </m:ctrlPr>
                      </m:fPr>
                      <m:num>
                        <m:r>
                          <a:rPr lang="en-US" altLang="zh-CN">
                            <a:latin typeface="Cambria Math" panose="02040503050406030204" pitchFamily="18" charset="0"/>
                          </a:rPr>
                          <m:t>40</m:t>
                        </m:r>
                      </m:num>
                      <m:den>
                        <m:r>
                          <a:rPr lang="en-US" altLang="zh-CN">
                            <a:latin typeface="Cambria Math" panose="02040503050406030204" pitchFamily="18" charset="0"/>
                          </a:rPr>
                          <m:t>52</m:t>
                        </m:r>
                      </m:den>
                    </m:f>
                  </m:oMath>
                </a14:m>
                <a:r>
                  <a:rPr lang="zh-CN" altLang="zh-CN" dirty="0"/>
                  <a:t>，处在假期中的概率</a:t>
                </a:r>
                <a14:m>
                  <m:oMath xmlns:m="http://schemas.openxmlformats.org/officeDocument/2006/math">
                    <m:r>
                      <a:rPr lang="en-US" altLang="zh-CN" i="1">
                        <a:latin typeface="Cambria Math" panose="02040503050406030204" pitchFamily="18" charset="0"/>
                      </a:rPr>
                      <m:t>𝑃</m:t>
                    </m:r>
                    <m:d>
                      <m:dPr>
                        <m:ctrlPr>
                          <a:rPr lang="zh-CN" altLang="zh-CN" sz="2000" i="1">
                            <a:latin typeface="Cambria Math" panose="02040503050406030204" pitchFamily="18" charset="0"/>
                          </a:rPr>
                        </m:ctrlPr>
                      </m:dPr>
                      <m:e>
                        <m:r>
                          <a:rPr lang="en-US" altLang="zh-CN" i="1">
                            <a:latin typeface="Cambria Math" panose="02040503050406030204" pitchFamily="18" charset="0"/>
                          </a:rPr>
                          <m:t>𝐵</m:t>
                        </m:r>
                        <m:r>
                          <a:rPr lang="en-US" altLang="zh-CN" i="1">
                            <a:latin typeface="Cambria Math" panose="02040503050406030204" pitchFamily="18" charset="0"/>
                          </a:rPr>
                          <m:t>2</m:t>
                        </m:r>
                      </m:e>
                    </m:d>
                    <m:r>
                      <a:rPr lang="en-US" altLang="zh-CN" i="1">
                        <a:latin typeface="Cambria Math" panose="02040503050406030204" pitchFamily="18" charset="0"/>
                      </a:rPr>
                      <m:t>=</m:t>
                    </m:r>
                    <m:f>
                      <m:fPr>
                        <m:ctrlPr>
                          <a:rPr lang="zh-CN" altLang="zh-CN" sz="2000" i="1">
                            <a:latin typeface="Cambria Math" panose="02040503050406030204" pitchFamily="18" charset="0"/>
                          </a:rPr>
                        </m:ctrlPr>
                      </m:fPr>
                      <m:num>
                        <m:r>
                          <a:rPr lang="en-US" altLang="zh-CN" i="1">
                            <a:latin typeface="Cambria Math" panose="02040503050406030204" pitchFamily="18" charset="0"/>
                          </a:rPr>
                          <m:t>12</m:t>
                        </m:r>
                      </m:num>
                      <m:den>
                        <m:r>
                          <a:rPr lang="en-US" altLang="zh-CN" i="1">
                            <a:latin typeface="Cambria Math" panose="02040503050406030204" pitchFamily="18" charset="0"/>
                          </a:rPr>
                          <m:t>52</m:t>
                        </m:r>
                      </m:den>
                    </m:f>
                  </m:oMath>
                </a14:m>
                <a:r>
                  <a:rPr lang="zh-CN" altLang="zh-CN" dirty="0"/>
                  <a:t>。可以算出周一堵车事件发生的概率的堵车概率</a:t>
                </a:r>
                <a14:m>
                  <m:oMath xmlns:m="http://schemas.openxmlformats.org/officeDocument/2006/math">
                    <m:r>
                      <a:rPr lang="en-US" altLang="zh-CN" i="1">
                        <a:latin typeface="Cambria Math" panose="02040503050406030204" pitchFamily="18" charset="0"/>
                      </a:rPr>
                      <m:t>𝑃</m:t>
                    </m:r>
                    <m:d>
                      <m:dPr>
                        <m:ctrlPr>
                          <a:rPr lang="zh-CN" altLang="zh-CN" sz="2000" i="1">
                            <a:latin typeface="Cambria Math" panose="02040503050406030204" pitchFamily="18" charset="0"/>
                          </a:rPr>
                        </m:ctrlPr>
                      </m:dPr>
                      <m:e>
                        <m:r>
                          <a:rPr lang="en-US" altLang="zh-CN" i="1">
                            <a:latin typeface="Cambria Math" panose="02040503050406030204" pitchFamily="18" charset="0"/>
                          </a:rPr>
                          <m:t>𝐴</m:t>
                        </m:r>
                      </m:e>
                    </m:d>
                    <m:r>
                      <a:rPr lang="en-US" altLang="zh-CN">
                        <a:latin typeface="Cambria Math" panose="02040503050406030204" pitchFamily="18" charset="0"/>
                      </a:rPr>
                      <m:t>=</m:t>
                    </m:r>
                    <m:f>
                      <m:fPr>
                        <m:ctrlPr>
                          <a:rPr lang="zh-CN" altLang="zh-CN" sz="2000" i="1">
                            <a:latin typeface="Cambria Math" panose="02040503050406030204" pitchFamily="18" charset="0"/>
                          </a:rPr>
                        </m:ctrlPr>
                      </m:fPr>
                      <m:num>
                        <m:r>
                          <a:rPr lang="en-US" altLang="zh-CN">
                            <a:latin typeface="Cambria Math" panose="02040503050406030204" pitchFamily="18" charset="0"/>
                          </a:rPr>
                          <m:t>40</m:t>
                        </m:r>
                      </m:num>
                      <m:den>
                        <m:r>
                          <a:rPr lang="en-US" altLang="zh-CN">
                            <a:latin typeface="Cambria Math" panose="02040503050406030204" pitchFamily="18" charset="0"/>
                          </a:rPr>
                          <m:t>52</m:t>
                        </m:r>
                      </m:den>
                    </m:f>
                    <m:r>
                      <a:rPr lang="en-US" altLang="zh-CN" i="1">
                        <a:latin typeface="Cambria Math" panose="02040503050406030204" pitchFamily="18" charset="0"/>
                      </a:rPr>
                      <m:t>∗80%+</m:t>
                    </m:r>
                    <m:f>
                      <m:fPr>
                        <m:ctrlPr>
                          <a:rPr lang="zh-CN" altLang="zh-CN" sz="2000" i="1">
                            <a:latin typeface="Cambria Math" panose="02040503050406030204" pitchFamily="18" charset="0"/>
                          </a:rPr>
                        </m:ctrlPr>
                      </m:fPr>
                      <m:num>
                        <m:r>
                          <a:rPr lang="en-US" altLang="zh-CN" i="1">
                            <a:latin typeface="Cambria Math" panose="02040503050406030204" pitchFamily="18" charset="0"/>
                          </a:rPr>
                          <m:t>12</m:t>
                        </m:r>
                      </m:num>
                      <m:den>
                        <m:r>
                          <a:rPr lang="en-US" altLang="zh-CN" i="1">
                            <a:latin typeface="Cambria Math" panose="02040503050406030204" pitchFamily="18" charset="0"/>
                          </a:rPr>
                          <m:t>52</m:t>
                        </m:r>
                      </m:den>
                    </m:f>
                    <m:r>
                      <a:rPr lang="en-US" altLang="zh-CN" i="1">
                        <a:latin typeface="Cambria Math" panose="02040503050406030204" pitchFamily="18" charset="0"/>
                      </a:rPr>
                      <m:t>∗30%=68.46%</m:t>
                    </m:r>
                  </m:oMath>
                </a14:m>
                <a:r>
                  <a:rPr lang="zh-CN" altLang="zh-CN" dirty="0"/>
                  <a:t>。 这个概率称为</a:t>
                </a:r>
                <a:r>
                  <a:rPr lang="zh-CN" altLang="zh-CN" b="1" dirty="0"/>
                  <a:t>全概率</a:t>
                </a:r>
                <a:r>
                  <a:rPr lang="zh-CN" altLang="zh-CN" dirty="0"/>
                  <a:t>。其数学定义为：设</a:t>
                </a:r>
                <a:r>
                  <a:rPr lang="en-US" altLang="zh-CN" i="1" dirty="0"/>
                  <a:t>Ω</a:t>
                </a:r>
                <a:r>
                  <a:rPr lang="zh-CN" altLang="zh-CN" dirty="0"/>
                  <a:t>是样本空间，</a:t>
                </a:r>
                <a:r>
                  <a:rPr lang="en-US" altLang="zh-CN" dirty="0"/>
                  <a:t>B1</a:t>
                </a:r>
                <a:r>
                  <a:rPr lang="zh-CN" altLang="zh-CN" dirty="0"/>
                  <a:t>，</a:t>
                </a:r>
                <a:r>
                  <a:rPr lang="en-US" altLang="zh-CN" dirty="0"/>
                  <a:t>B2</a:t>
                </a:r>
                <a:r>
                  <a:rPr lang="zh-CN" altLang="zh-CN" dirty="0"/>
                  <a:t>，</a:t>
                </a:r>
                <a:r>
                  <a:rPr lang="en-US" altLang="zh-CN" dirty="0"/>
                  <a:t>……</a:t>
                </a:r>
                <a:r>
                  <a:rPr lang="en-US" altLang="zh-CN" dirty="0" err="1"/>
                  <a:t>Bn</a:t>
                </a:r>
                <a:r>
                  <a:rPr lang="zh-CN" altLang="zh-CN" dirty="0"/>
                  <a:t>是样本</a:t>
                </a:r>
                <a:r>
                  <a:rPr lang="en-US" altLang="zh-CN" i="1" dirty="0"/>
                  <a:t>Ω</a:t>
                </a:r>
                <a:r>
                  <a:rPr lang="zh-CN" altLang="zh-CN" dirty="0"/>
                  <a:t>的一个划分，全概率</a:t>
                </a:r>
                <a14:m>
                  <m:oMath xmlns:m="http://schemas.openxmlformats.org/officeDocument/2006/math">
                    <m:r>
                      <a:rPr lang="zh-CN" altLang="zh-CN" i="1">
                        <a:latin typeface="Cambria Math" panose="02040503050406030204" pitchFamily="18" charset="0"/>
                      </a:rPr>
                      <m:t> </m:t>
                    </m:r>
                    <m:r>
                      <a:rPr lang="en-US" altLang="zh-CN" i="1">
                        <a:latin typeface="Cambria Math" panose="02040503050406030204" pitchFamily="18" charset="0"/>
                      </a:rPr>
                      <m:t>𝑃</m:t>
                    </m:r>
                    <m:d>
                      <m:dPr>
                        <m:ctrlPr>
                          <a:rPr lang="zh-CN" altLang="zh-CN" sz="2000" i="1">
                            <a:latin typeface="Cambria Math" panose="02040503050406030204" pitchFamily="18" charset="0"/>
                          </a:rPr>
                        </m:ctrlPr>
                      </m:dPr>
                      <m:e>
                        <m:r>
                          <a:rPr lang="en-US" altLang="zh-CN" i="1">
                            <a:latin typeface="Cambria Math" panose="02040503050406030204" pitchFamily="18" charset="0"/>
                          </a:rPr>
                          <m:t>𝐴</m:t>
                        </m:r>
                      </m:e>
                    </m:d>
                    <m:r>
                      <a:rPr lang="en-US" altLang="zh-CN">
                        <a:latin typeface="Cambria Math" panose="02040503050406030204" pitchFamily="18" charset="0"/>
                      </a:rPr>
                      <m:t>=</m:t>
                    </m:r>
                    <m:nary>
                      <m:naryPr>
                        <m:chr m:val="∑"/>
                        <m:grow m:val="on"/>
                        <m:ctrlPr>
                          <a:rPr lang="zh-CN" altLang="zh-CN" sz="2000"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r>
                          <a:rPr lang="en-US" altLang="zh-CN" i="1">
                            <a:latin typeface="Cambria Math" panose="02040503050406030204" pitchFamily="18" charset="0"/>
                          </a:rPr>
                          <m:t>)</m:t>
                        </m:r>
                      </m:e>
                    </m:nary>
                  </m:oMath>
                </a14:m>
                <a:r>
                  <a:rPr lang="zh-CN" altLang="zh-CN" dirty="0"/>
                  <a:t>。</a:t>
                </a:r>
                <a:endParaRPr lang="en-US" altLang="zh-CN" dirty="0"/>
              </a:p>
              <a:p>
                <a:pPr marL="342900" indent="-342900">
                  <a:spcBef>
                    <a:spcPts val="600"/>
                  </a:spcBef>
                  <a:buSzPct val="75000"/>
                  <a:buFont typeface="Wingdings" panose="05000000000000000000" pitchFamily="2" charset="2"/>
                  <a:buChar char="l"/>
                </a:pPr>
                <a:r>
                  <a:rPr lang="zh-CN" altLang="zh-CN" dirty="0"/>
                  <a:t>“学期中周一早上堵车的概率是</a:t>
                </a:r>
                <a:r>
                  <a:rPr lang="en-US" altLang="zh-CN" dirty="0"/>
                  <a:t>80%</a:t>
                </a:r>
                <a:r>
                  <a:rPr lang="zh-CN" altLang="zh-CN" dirty="0"/>
                  <a:t>”和“寒暑假周一早上堵车的概率是</a:t>
                </a:r>
                <a:r>
                  <a:rPr lang="en-US" altLang="zh-CN" dirty="0"/>
                  <a:t>30%</a:t>
                </a:r>
                <a:r>
                  <a:rPr lang="zh-CN" altLang="zh-CN" dirty="0"/>
                  <a:t>”这两个结论，是根据以往数据统计或者是分析得到的概率，称之为</a:t>
                </a:r>
                <a:r>
                  <a:rPr lang="zh-CN" altLang="zh-CN" b="1" dirty="0"/>
                  <a:t>先验概率</a:t>
                </a:r>
                <a:r>
                  <a:rPr lang="zh-CN" altLang="zh-CN" dirty="0"/>
                  <a:t>。最简单的掷骰子实验，掷一次，得到</a:t>
                </a:r>
                <a:r>
                  <a:rPr lang="en-US" altLang="zh-CN" dirty="0"/>
                  <a:t>1~6</a:t>
                </a:r>
                <a:r>
                  <a:rPr lang="zh-CN" altLang="zh-CN" dirty="0"/>
                  <a:t>中任意一个数的概率是相等的。那么掷之前就可以判定，得到数字</a:t>
                </a:r>
                <a:r>
                  <a:rPr lang="en-US" altLang="zh-CN" dirty="0"/>
                  <a:t>1</a:t>
                </a:r>
                <a:r>
                  <a:rPr lang="zh-CN" altLang="zh-CN" dirty="0"/>
                  <a:t>的概率是</a:t>
                </a:r>
                <a:r>
                  <a:rPr lang="en-US" altLang="zh-CN" dirty="0"/>
                  <a:t>1/6</a:t>
                </a:r>
                <a:r>
                  <a:rPr lang="zh-CN" altLang="zh-CN" dirty="0"/>
                  <a:t>。</a:t>
                </a:r>
              </a:p>
              <a:p>
                <a:pPr marL="342900" indent="-342900">
                  <a:spcBef>
                    <a:spcPts val="600"/>
                  </a:spcBef>
                  <a:buSzPct val="75000"/>
                  <a:buFont typeface="Wingdings" panose="05000000000000000000" pitchFamily="2" charset="2"/>
                  <a:buChar char="l"/>
                </a:pPr>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324322" y="844352"/>
                <a:ext cx="8352928" cy="3917739"/>
              </a:xfrm>
              <a:prstGeom prst="rect">
                <a:avLst/>
              </a:prstGeom>
              <a:blipFill>
                <a:blip r:embed="rId3"/>
                <a:stretch>
                  <a:fillRect l="-73" t="-1402" r="-1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284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324322" y="844352"/>
                <a:ext cx="8352928" cy="4184607"/>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b="1" dirty="0"/>
                  <a:t>后验概率</a:t>
                </a:r>
                <a:r>
                  <a:rPr lang="zh-CN" altLang="zh-CN" dirty="0"/>
                  <a:t>是指在得到“结果”的信息后重新修正的概率，后验概率的计算要以先验概率为基础。从计算角度看事情还没有发生，要求这件事情发生的可能性的大小，是先验概率。事情已经发生，要求这件事情发生的原因是由某个因素引起的可能性的大小，是后验概率。回到上面周一堵车的例子，根据历史数据，</a:t>
                </a:r>
                <a14:m>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𝐵</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𝐴</m:t>
                        </m:r>
                      </m:e>
                      <m:e>
                        <m:r>
                          <a:rPr lang="en-US" altLang="zh-CN" i="1">
                            <a:latin typeface="Cambria Math" panose="02040503050406030204" pitchFamily="18" charset="0"/>
                          </a:rPr>
                          <m:t>𝐵</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𝐵</m:t>
                        </m:r>
                        <m:r>
                          <a:rPr lang="en-US" altLang="zh-CN" i="1">
                            <a:latin typeface="Cambria Math" panose="02040503050406030204" pitchFamily="18" charset="0"/>
                          </a:rPr>
                          <m:t>2</m:t>
                        </m:r>
                      </m:e>
                    </m:d>
                    <m:r>
                      <a:rPr lang="en-US" altLang="zh-CN" i="1">
                        <a:latin typeface="Cambria Math" panose="02040503050406030204" pitchFamily="18" charset="0"/>
                      </a:rPr>
                      <m:t>,</m:t>
                    </m:r>
                    <m:r>
                      <a:rPr lang="en-US" altLang="zh-CN" i="1">
                        <a:latin typeface="Cambria Math" panose="02040503050406030204" pitchFamily="18" charset="0"/>
                      </a:rPr>
                      <m:t>𝑃</m:t>
                    </m:r>
                    <m:d>
                      <m:dPr>
                        <m:ctrlPr>
                          <a:rPr lang="zh-CN" altLang="zh-CN" i="1">
                            <a:latin typeface="Cambria Math" panose="02040503050406030204" pitchFamily="18" charset="0"/>
                          </a:rPr>
                        </m:ctrlPr>
                      </m:dPr>
                      <m:e>
                        <m:r>
                          <m:rPr>
                            <m:sty m:val="p"/>
                          </m:rPr>
                          <a:rPr lang="en-US" altLang="zh-CN" i="1">
                            <a:latin typeface="Cambria Math" panose="02040503050406030204" pitchFamily="18" charset="0"/>
                          </a:rPr>
                          <m:t>A</m:t>
                        </m:r>
                      </m:e>
                      <m:e>
                        <m:r>
                          <a:rPr lang="en-US" altLang="zh-CN" i="1">
                            <a:latin typeface="Cambria Math" panose="02040503050406030204" pitchFamily="18" charset="0"/>
                          </a:rPr>
                          <m:t>𝐵</m:t>
                        </m:r>
                        <m:r>
                          <a:rPr lang="en-US" altLang="zh-CN" i="1">
                            <a:latin typeface="Cambria Math" panose="02040503050406030204" pitchFamily="18" charset="0"/>
                          </a:rPr>
                          <m:t>2</m:t>
                        </m:r>
                      </m:e>
                    </m:d>
                  </m:oMath>
                </a14:m>
                <a:r>
                  <a:rPr lang="zh-CN" altLang="zh-CN" dirty="0"/>
                  <a:t>均为已知的先验概率，如果某个周一早上出行，发现堵车，要估算这个周一是处在学期中的可能性</a:t>
                </a:r>
                <a14:m>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𝐵</m:t>
                        </m:r>
                        <m:r>
                          <a:rPr lang="en-US" altLang="zh-CN" i="1">
                            <a:latin typeface="Cambria Math" panose="02040503050406030204" pitchFamily="18" charset="0"/>
                          </a:rPr>
                          <m:t>1</m:t>
                        </m:r>
                      </m:e>
                      <m:e>
                        <m:r>
                          <a:rPr lang="en-US" altLang="zh-CN" i="1">
                            <a:latin typeface="Cambria Math" panose="02040503050406030204" pitchFamily="18" charset="0"/>
                          </a:rPr>
                          <m:t>𝐴</m:t>
                        </m:r>
                      </m:e>
                    </m:d>
                  </m:oMath>
                </a14:m>
                <a:r>
                  <a:rPr lang="zh-CN" altLang="zh-CN" dirty="0"/>
                  <a:t>，就是一个后验概率的问题。</a:t>
                </a:r>
                <a14:m>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𝐵</m:t>
                        </m:r>
                        <m:r>
                          <a:rPr lang="en-US" altLang="zh-CN" i="1">
                            <a:latin typeface="Cambria Math" panose="02040503050406030204" pitchFamily="18" charset="0"/>
                          </a:rPr>
                          <m:t>1</m:t>
                        </m:r>
                      </m:e>
                      <m:e>
                        <m:r>
                          <a:rPr lang="en-US" altLang="zh-CN" i="1">
                            <a:latin typeface="Cambria Math" panose="02040503050406030204" pitchFamily="18" charset="0"/>
                          </a:rPr>
                          <m:t>𝐴</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zh-CN" altLang="zh-CN">
                            <a:latin typeface="Cambria Math" panose="02040503050406030204" pitchFamily="18" charset="0"/>
                          </a:rPr>
                          <m:t>学期中周一堵车概率</m:t>
                        </m:r>
                      </m:num>
                      <m:den>
                        <m:r>
                          <a:rPr lang="zh-CN" altLang="zh-CN">
                            <a:latin typeface="Cambria Math" panose="02040503050406030204" pitchFamily="18" charset="0"/>
                          </a:rPr>
                          <m:t>任意周一堵车概率</m:t>
                        </m:r>
                      </m:den>
                    </m:f>
                    <m:r>
                      <a:rPr lang="en-US" altLang="zh-CN" i="1">
                        <a:latin typeface="Cambria Math" panose="02040503050406030204" pitchFamily="18" charset="0"/>
                      </a:rPr>
                      <m:t>=</m:t>
                    </m:r>
                    <m:f>
                      <m:fPr>
                        <m:ctrlPr>
                          <a:rPr lang="zh-CN" altLang="zh-CN" i="1">
                            <a:latin typeface="Cambria Math" panose="02040503050406030204" pitchFamily="18" charset="0"/>
                          </a:rPr>
                        </m:ctrlPr>
                      </m:fPr>
                      <m:num>
                        <m:f>
                          <m:fPr>
                            <m:ctrlPr>
                              <a:rPr lang="zh-CN" altLang="zh-CN" i="1">
                                <a:latin typeface="Cambria Math" panose="02040503050406030204" pitchFamily="18" charset="0"/>
                              </a:rPr>
                            </m:ctrlPr>
                          </m:fPr>
                          <m:num>
                            <m:r>
                              <a:rPr lang="en-US" altLang="zh-CN">
                                <a:latin typeface="Cambria Math" panose="02040503050406030204" pitchFamily="18" charset="0"/>
                              </a:rPr>
                              <m:t>40</m:t>
                            </m:r>
                          </m:num>
                          <m:den>
                            <m:r>
                              <a:rPr lang="en-US" altLang="zh-CN">
                                <a:latin typeface="Cambria Math" panose="02040503050406030204" pitchFamily="18" charset="0"/>
                              </a:rPr>
                              <m:t>52</m:t>
                            </m:r>
                          </m:den>
                        </m:f>
                        <m:r>
                          <a:rPr lang="en-US" altLang="zh-CN" i="1">
                            <a:latin typeface="Cambria Math" panose="02040503050406030204" pitchFamily="18" charset="0"/>
                          </a:rPr>
                          <m:t>∗80%</m:t>
                        </m:r>
                      </m:num>
                      <m:den>
                        <m:f>
                          <m:fPr>
                            <m:ctrlPr>
                              <a:rPr lang="zh-CN" altLang="zh-CN" i="1">
                                <a:latin typeface="Cambria Math" panose="02040503050406030204" pitchFamily="18" charset="0"/>
                              </a:rPr>
                            </m:ctrlPr>
                          </m:fPr>
                          <m:num>
                            <m:r>
                              <a:rPr lang="en-US" altLang="zh-CN">
                                <a:latin typeface="Cambria Math" panose="02040503050406030204" pitchFamily="18" charset="0"/>
                              </a:rPr>
                              <m:t>40</m:t>
                            </m:r>
                          </m:num>
                          <m:den>
                            <m:r>
                              <a:rPr lang="en-US" altLang="zh-CN">
                                <a:latin typeface="Cambria Math" panose="02040503050406030204" pitchFamily="18" charset="0"/>
                              </a:rPr>
                              <m:t>52</m:t>
                            </m:r>
                          </m:den>
                        </m:f>
                        <m:r>
                          <a:rPr lang="en-US" altLang="zh-CN" i="1">
                            <a:latin typeface="Cambria Math" panose="02040503050406030204" pitchFamily="18" charset="0"/>
                          </a:rPr>
                          <m:t>∗80%+</m:t>
                        </m:r>
                        <m:f>
                          <m:fPr>
                            <m:ctrlPr>
                              <a:rPr lang="zh-CN" altLang="zh-CN" i="1">
                                <a:latin typeface="Cambria Math" panose="02040503050406030204" pitchFamily="18" charset="0"/>
                              </a:rPr>
                            </m:ctrlPr>
                          </m:fPr>
                          <m:num>
                            <m:r>
                              <a:rPr lang="en-US" altLang="zh-CN" i="1">
                                <a:latin typeface="Cambria Math" panose="02040503050406030204" pitchFamily="18" charset="0"/>
                              </a:rPr>
                              <m:t>12</m:t>
                            </m:r>
                          </m:num>
                          <m:den>
                            <m:r>
                              <a:rPr lang="en-US" altLang="zh-CN" i="1">
                                <a:latin typeface="Cambria Math" panose="02040503050406030204" pitchFamily="18" charset="0"/>
                              </a:rPr>
                              <m:t>52</m:t>
                            </m:r>
                          </m:den>
                        </m:f>
                        <m:r>
                          <a:rPr lang="en-US" altLang="zh-CN" i="1">
                            <a:latin typeface="Cambria Math" panose="02040503050406030204" pitchFamily="18" charset="0"/>
                          </a:rPr>
                          <m:t>∗30%</m:t>
                        </m:r>
                      </m:den>
                    </m:f>
                    <m:r>
                      <a:rPr lang="en-US" altLang="zh-CN">
                        <a:latin typeface="Cambria Math" panose="02040503050406030204" pitchFamily="18" charset="0"/>
                      </a:rPr>
                      <m:t>=89.89%</m:t>
                    </m:r>
                  </m:oMath>
                </a14:m>
                <a:r>
                  <a:rPr lang="zh-CN" altLang="zh-CN" dirty="0"/>
                  <a:t>。这个结论和经验相符：既然学期中的周一容易堵车，那么当某一个周一堵车时，它处在学期中的概率也较大。后验概率计算的数学定义为：设</a:t>
                </a:r>
                <a:r>
                  <a:rPr lang="en-US" altLang="zh-CN" i="1" dirty="0"/>
                  <a:t>Ω</a:t>
                </a:r>
                <a:r>
                  <a:rPr lang="zh-CN" altLang="zh-CN" dirty="0"/>
                  <a:t>是样本空间，</a:t>
                </a:r>
                <a:r>
                  <a:rPr lang="en-US" altLang="zh-CN" dirty="0"/>
                  <a:t>B1</a:t>
                </a:r>
                <a:r>
                  <a:rPr lang="zh-CN" altLang="zh-CN" dirty="0"/>
                  <a:t>，</a:t>
                </a:r>
                <a:r>
                  <a:rPr lang="en-US" altLang="zh-CN" dirty="0"/>
                  <a:t>B2</a:t>
                </a:r>
                <a:r>
                  <a:rPr lang="zh-CN" altLang="zh-CN" dirty="0"/>
                  <a:t>，</a:t>
                </a:r>
                <a:r>
                  <a:rPr lang="en-US" altLang="zh-CN" dirty="0"/>
                  <a:t>……</a:t>
                </a:r>
                <a:r>
                  <a:rPr lang="en-US" altLang="zh-CN" dirty="0" err="1"/>
                  <a:t>Bn</a:t>
                </a:r>
                <a:r>
                  <a:rPr lang="zh-CN" altLang="zh-CN" dirty="0"/>
                  <a:t>是样本</a:t>
                </a:r>
                <a:r>
                  <a:rPr lang="en-US" altLang="zh-CN" i="1" dirty="0"/>
                  <a:t>Ω</a:t>
                </a:r>
                <a:r>
                  <a:rPr lang="zh-CN" altLang="zh-CN" dirty="0"/>
                  <a:t>的一个划分，</a:t>
                </a:r>
                <a:r>
                  <a:rPr lang="en-US" altLang="zh-CN" dirty="0"/>
                  <a:t>A</a:t>
                </a:r>
                <a:r>
                  <a:rPr lang="zh-CN" altLang="zh-CN" dirty="0"/>
                  <a:t>是一个事件，而且</a:t>
                </a:r>
                <a:r>
                  <a:rPr lang="en-US" altLang="zh-CN" dirty="0"/>
                  <a:t>P(A)&gt;0</a:t>
                </a:r>
                <a:r>
                  <a:rPr lang="zh-CN" altLang="zh-CN" dirty="0"/>
                  <a:t>，</a:t>
                </a:r>
                <a:r>
                  <a:rPr lang="en-US" altLang="zh-CN" dirty="0"/>
                  <a:t>P(B</a:t>
                </a:r>
                <a:r>
                  <a:rPr lang="en-US" altLang="zh-CN" baseline="-25000" dirty="0"/>
                  <a:t>i</a:t>
                </a:r>
                <a:r>
                  <a:rPr lang="en-US" altLang="zh-CN" dirty="0"/>
                  <a:t>)&gt;0</a:t>
                </a:r>
                <a:r>
                  <a:rPr lang="zh-CN" altLang="zh-CN" dirty="0"/>
                  <a:t>，</a:t>
                </a:r>
                <a:r>
                  <a:rPr lang="en-US" altLang="zh-CN" dirty="0" err="1"/>
                  <a:t>i</a:t>
                </a:r>
                <a:r>
                  <a:rPr lang="en-US" altLang="zh-CN" dirty="0"/>
                  <a:t>=1</a:t>
                </a:r>
                <a:r>
                  <a:rPr lang="zh-CN" altLang="zh-CN" dirty="0"/>
                  <a:t>，</a:t>
                </a:r>
                <a:r>
                  <a:rPr lang="en-US" altLang="zh-CN" dirty="0"/>
                  <a:t>2</a:t>
                </a:r>
                <a:r>
                  <a:rPr lang="zh-CN" altLang="zh-CN" dirty="0"/>
                  <a:t>，</a:t>
                </a:r>
                <a:r>
                  <a:rPr lang="en-US" altLang="zh-CN" dirty="0"/>
                  <a:t>……n</a:t>
                </a:r>
                <a:r>
                  <a:rPr lang="zh-CN" altLang="zh-CN" dirty="0"/>
                  <a:t>，则</a:t>
                </a:r>
                <a14:m>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e>
                      <m:e>
                        <m:r>
                          <a:rPr lang="en-US" altLang="zh-CN" i="1">
                            <a:latin typeface="Cambria Math" panose="02040503050406030204" pitchFamily="18" charset="0"/>
                          </a:rPr>
                          <m:t>𝐴</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i="1">
                                <a:latin typeface="Cambria Math" panose="02040503050406030204" pitchFamily="18" charset="0"/>
                              </a:rPr>
                              <m:t>𝐴</m:t>
                            </m:r>
                          </m:e>
                        </m:d>
                      </m:num>
                      <m:den>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𝐴</m:t>
                            </m:r>
                          </m:e>
                        </m:d>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nary>
                          <m:naryPr>
                            <m:chr m:val="∑"/>
                            <m:grow m:val="on"/>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r>
                              <a:rPr lang="en-US" altLang="zh-CN" i="1">
                                <a:latin typeface="Cambria Math" panose="02040503050406030204" pitchFamily="18" charset="0"/>
                              </a:rPr>
                              <m:t>)</m:t>
                            </m:r>
                          </m:e>
                        </m:nary>
                      </m:den>
                    </m:f>
                  </m:oMath>
                </a14:m>
                <a:r>
                  <a:rPr lang="zh-CN" altLang="zh-CN" dirty="0"/>
                  <a:t>。这个公式，又称为</a:t>
                </a:r>
                <a:r>
                  <a:rPr lang="zh-CN" altLang="zh-CN" b="1" dirty="0"/>
                  <a:t>贝叶斯公式</a:t>
                </a:r>
                <a:r>
                  <a:rPr lang="zh-CN" altLang="zh-CN" dirty="0"/>
                  <a:t>。它实现了先验概率和后验概率之间的相互演算。</a:t>
                </a:r>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324322" y="844352"/>
                <a:ext cx="8352928" cy="4184607"/>
              </a:xfrm>
              <a:prstGeom prst="rect">
                <a:avLst/>
              </a:prstGeom>
              <a:blipFill>
                <a:blip r:embed="rId3"/>
                <a:stretch>
                  <a:fillRect l="-73" t="-875" r="-3358" b="-167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6181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2282</Words>
  <Application>Microsoft Office PowerPoint</Application>
  <PresentationFormat>自定义</PresentationFormat>
  <Paragraphs>528</Paragraphs>
  <Slides>28</Slides>
  <Notes>19</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28</vt:i4>
      </vt:variant>
    </vt:vector>
  </HeadingPairs>
  <TitlesOfParts>
    <vt:vector size="41" baseType="lpstr">
      <vt:lpstr>黑体</vt:lpstr>
      <vt:lpstr>华文中宋</vt:lpstr>
      <vt:lpstr>Arial</vt:lpstr>
      <vt:lpstr>Calibri</vt:lpstr>
      <vt:lpstr>Cambria Math</vt:lpstr>
      <vt:lpstr>Impact</vt:lpstr>
      <vt:lpstr>Microsoft Sans Serif</vt:lpstr>
      <vt:lpstr>Times New Roman</vt:lpstr>
      <vt:lpstr>Wingdings</vt:lpstr>
      <vt:lpstr>《电子商务概论（第4版）》-白东蕊</vt:lpstr>
      <vt:lpstr>1_《电子商务概论（第4版）》-白东蕊</vt:lpstr>
      <vt:lpstr>think-cell Slide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简约长投影工作总结汇报述职报告PPT模板</dc:title>
  <dc:creator/>
  <cp:lastModifiedBy/>
  <cp:revision>51</cp:revision>
  <dcterms:created xsi:type="dcterms:W3CDTF">2016-12-03T15:58:00Z</dcterms:created>
  <dcterms:modified xsi:type="dcterms:W3CDTF">2021-02-03T01:25:47Z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