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5" r:id="rId2"/>
  </p:sldMasterIdLst>
  <p:notesMasterIdLst>
    <p:notesMasterId r:id="rId44"/>
  </p:notesMasterIdLst>
  <p:handoutMasterIdLst>
    <p:handoutMasterId r:id="rId45"/>
  </p:handoutMasterIdLst>
  <p:sldIdLst>
    <p:sldId id="4776" r:id="rId3"/>
    <p:sldId id="4800" r:id="rId4"/>
    <p:sldId id="4804" r:id="rId5"/>
    <p:sldId id="4805" r:id="rId6"/>
    <p:sldId id="5011" r:id="rId7"/>
    <p:sldId id="4752" r:id="rId8"/>
    <p:sldId id="5012" r:id="rId9"/>
    <p:sldId id="5192" r:id="rId10"/>
    <p:sldId id="5193" r:id="rId11"/>
    <p:sldId id="5194" r:id="rId12"/>
    <p:sldId id="5195" r:id="rId13"/>
    <p:sldId id="5196" r:id="rId14"/>
    <p:sldId id="5134" r:id="rId15"/>
    <p:sldId id="5197" r:id="rId16"/>
    <p:sldId id="5198" r:id="rId17"/>
    <p:sldId id="5158" r:id="rId18"/>
    <p:sldId id="5161" r:id="rId19"/>
    <p:sldId id="5199" r:id="rId20"/>
    <p:sldId id="5200" r:id="rId21"/>
    <p:sldId id="5201" r:id="rId22"/>
    <p:sldId id="5202" r:id="rId23"/>
    <p:sldId id="5203" r:id="rId24"/>
    <p:sldId id="5205" r:id="rId25"/>
    <p:sldId id="5206" r:id="rId26"/>
    <p:sldId id="5207" r:id="rId27"/>
    <p:sldId id="5204" r:id="rId28"/>
    <p:sldId id="4802" r:id="rId29"/>
    <p:sldId id="5171" r:id="rId30"/>
    <p:sldId id="5172" r:id="rId31"/>
    <p:sldId id="5208" r:id="rId32"/>
    <p:sldId id="5209" r:id="rId33"/>
    <p:sldId id="5210" r:id="rId34"/>
    <p:sldId id="5211" r:id="rId35"/>
    <p:sldId id="5212" r:id="rId36"/>
    <p:sldId id="5213" r:id="rId37"/>
    <p:sldId id="5173" r:id="rId38"/>
    <p:sldId id="5189" r:id="rId39"/>
    <p:sldId id="5187" r:id="rId40"/>
    <p:sldId id="5190" r:id="rId41"/>
    <p:sldId id="5191" r:id="rId42"/>
    <p:sldId id="4777" r:id="rId43"/>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83">
          <p15:clr>
            <a:srgbClr val="A4A3A4"/>
          </p15:clr>
        </p15:guide>
        <p15:guide id="2" orient="horz" pos="2964">
          <p15:clr>
            <a:srgbClr val="A4A3A4"/>
          </p15:clr>
        </p15:guide>
        <p15:guide id="3" pos="4086">
          <p15:clr>
            <a:srgbClr val="A4A3A4"/>
          </p15:clr>
        </p15:guide>
        <p15:guide id="4" pos="531">
          <p15:clr>
            <a:srgbClr val="A4A3A4"/>
          </p15:clr>
        </p15:guide>
        <p15:guide id="5" pos="7497">
          <p15:clr>
            <a:srgbClr val="A4A3A4"/>
          </p15:clr>
        </p15:guide>
        <p15:guide id="6" pos="6908">
          <p15:clr>
            <a:srgbClr val="A4A3A4"/>
          </p15:clr>
        </p15:guide>
        <p15:guide id="7" pos="2897">
          <p15:clr>
            <a:srgbClr val="A4A3A4"/>
          </p15:clr>
        </p15:guide>
        <p15:guide id="8" pos="299">
          <p15:clr>
            <a:srgbClr val="A4A3A4"/>
          </p15:clr>
        </p15:guide>
        <p15:guide id="9" pos="5331">
          <p15:clr>
            <a:srgbClr val="A4A3A4"/>
          </p15:clr>
        </p15:guide>
        <p15:guide id="10" pos="49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ABE2"/>
    <a:srgbClr val="27B6B9"/>
    <a:srgbClr val="205381"/>
    <a:srgbClr val="FFC56C"/>
    <a:srgbClr val="A5A5A5"/>
    <a:srgbClr val="FFFFFF"/>
    <a:srgbClr val="262626"/>
    <a:srgbClr val="F66E4F"/>
    <a:srgbClr val="73DB29"/>
    <a:srgbClr val="FED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8" autoAdjust="0"/>
    <p:restoredTop sz="94322" autoAdjust="0"/>
  </p:normalViewPr>
  <p:slideViewPr>
    <p:cSldViewPr>
      <p:cViewPr varScale="1">
        <p:scale>
          <a:sx n="107" d="100"/>
          <a:sy n="107" d="100"/>
        </p:scale>
        <p:origin x="734" y="82"/>
      </p:cViewPr>
      <p:guideLst>
        <p:guide orient="horz" pos="4183"/>
        <p:guide orient="horz" pos="2964"/>
        <p:guide pos="4086"/>
        <p:guide pos="531"/>
        <p:guide pos="7497"/>
        <p:guide pos="6908"/>
        <p:guide pos="2897"/>
        <p:guide pos="299"/>
        <p:guide pos="5331"/>
        <p:guide pos="4942"/>
      </p:guideLst>
    </p:cSldViewPr>
  </p:slideViewPr>
  <p:outlineViewPr>
    <p:cViewPr>
      <p:scale>
        <a:sx n="100" d="100"/>
        <a:sy n="100" d="100"/>
      </p:scale>
      <p:origin x="0" y="-10374"/>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scatterChart>
        <c:scatterStyle val="lineMarker"/>
        <c:varyColors val="0"/>
        <c:ser>
          <c:idx val="0"/>
          <c:order val="0"/>
          <c:spPr>
            <a:ln w="28575">
              <a:noFill/>
            </a:ln>
          </c:spPr>
          <c:xVal>
            <c:numRef>
              <c:f>Sheet1!$A$1:$A$80</c:f>
              <c:numCache>
                <c:formatCode>g/"通""用""格""式"</c:formatCode>
                <c:ptCount val="80"/>
                <c:pt idx="0">
                  <c:v>1.6589849999999999</c:v>
                </c:pt>
                <c:pt idx="1">
                  <c:v>-3.453687</c:v>
                </c:pt>
                <c:pt idx="2">
                  <c:v>4.8381379999999998</c:v>
                </c:pt>
                <c:pt idx="3">
                  <c:v>-5.3797129999999997</c:v>
                </c:pt>
                <c:pt idx="4">
                  <c:v>0.97256399999999998</c:v>
                </c:pt>
                <c:pt idx="5">
                  <c:v>-3.5679189999999998</c:v>
                </c:pt>
                <c:pt idx="6">
                  <c:v>0.45061400000000001</c:v>
                </c:pt>
                <c:pt idx="7">
                  <c:v>-3.4871050000000001</c:v>
                </c:pt>
                <c:pt idx="8">
                  <c:v>2.6687590000000001</c:v>
                </c:pt>
                <c:pt idx="9">
                  <c:v>-3.156485</c:v>
                </c:pt>
                <c:pt idx="10">
                  <c:v>3.1655060000000002</c:v>
                </c:pt>
                <c:pt idx="11">
                  <c:v>-2.7868369999999998</c:v>
                </c:pt>
                <c:pt idx="12">
                  <c:v>4.2081869999999997</c:v>
                </c:pt>
                <c:pt idx="13">
                  <c:v>-2.1233369999999998</c:v>
                </c:pt>
                <c:pt idx="14">
                  <c:v>0.70419900000000002</c:v>
                </c:pt>
                <c:pt idx="15">
                  <c:v>-0.39237</c:v>
                </c:pt>
                <c:pt idx="16">
                  <c:v>2.8316669999999999</c:v>
                </c:pt>
                <c:pt idx="17">
                  <c:v>-0.79015299999999999</c:v>
                </c:pt>
                <c:pt idx="18">
                  <c:v>2.9434960000000001</c:v>
                </c:pt>
                <c:pt idx="19">
                  <c:v>-3.1958829999999998</c:v>
                </c:pt>
                <c:pt idx="20">
                  <c:v>2.3364449999999999</c:v>
                </c:pt>
                <c:pt idx="21">
                  <c:v>-1.7863450000000001</c:v>
                </c:pt>
                <c:pt idx="22">
                  <c:v>2.1901009999999999</c:v>
                </c:pt>
                <c:pt idx="23">
                  <c:v>-3.4033669999999998</c:v>
                </c:pt>
                <c:pt idx="24">
                  <c:v>1.778124</c:v>
                </c:pt>
                <c:pt idx="25">
                  <c:v>-1.6883459999999999</c:v>
                </c:pt>
                <c:pt idx="26">
                  <c:v>2.5929760000000002</c:v>
                </c:pt>
                <c:pt idx="27">
                  <c:v>-4.0072570000000001</c:v>
                </c:pt>
                <c:pt idx="28">
                  <c:v>2.2577340000000001</c:v>
                </c:pt>
                <c:pt idx="29">
                  <c:v>-2.679011</c:v>
                </c:pt>
                <c:pt idx="30">
                  <c:v>0.93951200000000001</c:v>
                </c:pt>
                <c:pt idx="31">
                  <c:v>-3.6744240000000001</c:v>
                </c:pt>
                <c:pt idx="32">
                  <c:v>2.0462590000000001</c:v>
                </c:pt>
                <c:pt idx="33">
                  <c:v>-3.18947</c:v>
                </c:pt>
                <c:pt idx="34">
                  <c:v>4.3726459999999996</c:v>
                </c:pt>
                <c:pt idx="35">
                  <c:v>-2.5793159999999999</c:v>
                </c:pt>
                <c:pt idx="36">
                  <c:v>1.8890340000000001</c:v>
                </c:pt>
                <c:pt idx="37">
                  <c:v>-0.79874699999999998</c:v>
                </c:pt>
                <c:pt idx="38">
                  <c:v>2.8365200000000002</c:v>
                </c:pt>
                <c:pt idx="39">
                  <c:v>-3.8378770000000002</c:v>
                </c:pt>
                <c:pt idx="40">
                  <c:v>2.0967009999999999</c:v>
                </c:pt>
                <c:pt idx="41">
                  <c:v>-2.7090339999999999</c:v>
                </c:pt>
                <c:pt idx="42">
                  <c:v>3.3670369999999998</c:v>
                </c:pt>
                <c:pt idx="43">
                  <c:v>-2.1214789999999999</c:v>
                </c:pt>
                <c:pt idx="44">
                  <c:v>2.3295460000000001</c:v>
                </c:pt>
                <c:pt idx="45">
                  <c:v>-3.2848160000000002</c:v>
                </c:pt>
                <c:pt idx="46">
                  <c:v>3.0914139999999999</c:v>
                </c:pt>
                <c:pt idx="47">
                  <c:v>-3.7620930000000001</c:v>
                </c:pt>
                <c:pt idx="48">
                  <c:v>3.5420560000000001</c:v>
                </c:pt>
                <c:pt idx="49">
                  <c:v>-1.7368220000000001</c:v>
                </c:pt>
                <c:pt idx="50">
                  <c:v>2.1270730000000002</c:v>
                </c:pt>
                <c:pt idx="51">
                  <c:v>-4.3238180000000002</c:v>
                </c:pt>
                <c:pt idx="52">
                  <c:v>3.7921209999999999</c:v>
                </c:pt>
                <c:pt idx="53">
                  <c:v>-4.786473</c:v>
                </c:pt>
                <c:pt idx="54">
                  <c:v>2.6240809999999999</c:v>
                </c:pt>
                <c:pt idx="55">
                  <c:v>-4.0092990000000004</c:v>
                </c:pt>
                <c:pt idx="56">
                  <c:v>2.493525</c:v>
                </c:pt>
                <c:pt idx="57">
                  <c:v>-2.5136609999999999</c:v>
                </c:pt>
                <c:pt idx="58">
                  <c:v>1.8643749999999999</c:v>
                </c:pt>
                <c:pt idx="59">
                  <c:v>-3.1711839999999998</c:v>
                </c:pt>
                <c:pt idx="60">
                  <c:v>2.8942199999999998</c:v>
                </c:pt>
                <c:pt idx="61">
                  <c:v>-2.5625390000000001</c:v>
                </c:pt>
                <c:pt idx="62">
                  <c:v>3.4910779999999999</c:v>
                </c:pt>
                <c:pt idx="63">
                  <c:v>-2.5657290000000001</c:v>
                </c:pt>
                <c:pt idx="64">
                  <c:v>3.332948</c:v>
                </c:pt>
                <c:pt idx="65">
                  <c:v>-1.616805</c:v>
                </c:pt>
                <c:pt idx="66">
                  <c:v>2.2806150000000001</c:v>
                </c:pt>
                <c:pt idx="67">
                  <c:v>-2.6512289999999998</c:v>
                </c:pt>
                <c:pt idx="68">
                  <c:v>2.3213949999999999</c:v>
                </c:pt>
                <c:pt idx="69">
                  <c:v>-1.685703</c:v>
                </c:pt>
                <c:pt idx="70">
                  <c:v>3.031012</c:v>
                </c:pt>
                <c:pt idx="71">
                  <c:v>-4.5996220000000001</c:v>
                </c:pt>
                <c:pt idx="72">
                  <c:v>4.1962229999999998</c:v>
                </c:pt>
                <c:pt idx="73">
                  <c:v>-2.1338629999999998</c:v>
                </c:pt>
                <c:pt idx="74">
                  <c:v>4.6688919999999996</c:v>
                </c:pt>
                <c:pt idx="75">
                  <c:v>-2.7932410000000001</c:v>
                </c:pt>
                <c:pt idx="76">
                  <c:v>2.8841049999999999</c:v>
                </c:pt>
                <c:pt idx="77">
                  <c:v>-2.9676469999999999</c:v>
                </c:pt>
                <c:pt idx="78">
                  <c:v>4.4793320000000003</c:v>
                </c:pt>
                <c:pt idx="79">
                  <c:v>-4.9055660000000003</c:v>
                </c:pt>
              </c:numCache>
            </c:numRef>
          </c:xVal>
          <c:yVal>
            <c:numRef>
              <c:f>Sheet1!$B$1:$B$80</c:f>
              <c:numCache>
                <c:formatCode>g/"通""用""格""式"</c:formatCode>
                <c:ptCount val="80"/>
                <c:pt idx="0">
                  <c:v>4.2851359999999996</c:v>
                </c:pt>
                <c:pt idx="1">
                  <c:v>3.4243209999999999</c:v>
                </c:pt>
                <c:pt idx="2">
                  <c:v>-1.1515390000000001</c:v>
                </c:pt>
                <c:pt idx="3">
                  <c:v>-3.362104</c:v>
                </c:pt>
                <c:pt idx="4">
                  <c:v>2.924086</c:v>
                </c:pt>
                <c:pt idx="5">
                  <c:v>1.5316110000000001</c:v>
                </c:pt>
                <c:pt idx="6">
                  <c:v>-3.302219</c:v>
                </c:pt>
                <c:pt idx="7">
                  <c:v>-1.724432</c:v>
                </c:pt>
                <c:pt idx="8">
                  <c:v>1.5948420000000001</c:v>
                </c:pt>
                <c:pt idx="9">
                  <c:v>3.1911369999999999</c:v>
                </c:pt>
                <c:pt idx="10">
                  <c:v>-3.999838</c:v>
                </c:pt>
                <c:pt idx="11">
                  <c:v>-3.0993539999999999</c:v>
                </c:pt>
                <c:pt idx="12">
                  <c:v>2.9849269999999999</c:v>
                </c:pt>
                <c:pt idx="13">
                  <c:v>2.9433660000000001</c:v>
                </c:pt>
                <c:pt idx="14">
                  <c:v>-0.47948099999999999</c:v>
                </c:pt>
                <c:pt idx="15">
                  <c:v>-3.9637039999999999</c:v>
                </c:pt>
                <c:pt idx="16">
                  <c:v>1.5740179999999999</c:v>
                </c:pt>
                <c:pt idx="17">
                  <c:v>3.3431440000000001</c:v>
                </c:pt>
                <c:pt idx="18">
                  <c:v>-3.357075</c:v>
                </c:pt>
                <c:pt idx="19">
                  <c:v>-2.2839260000000001</c:v>
                </c:pt>
                <c:pt idx="20">
                  <c:v>2.8751060000000002</c:v>
                </c:pt>
                <c:pt idx="21">
                  <c:v>2.5542479999999999</c:v>
                </c:pt>
                <c:pt idx="22">
                  <c:v>-1.90602</c:v>
                </c:pt>
                <c:pt idx="23">
                  <c:v>-2.7782879999999999</c:v>
                </c:pt>
                <c:pt idx="24">
                  <c:v>3.8808319999999998</c:v>
                </c:pt>
                <c:pt idx="25">
                  <c:v>2.230267</c:v>
                </c:pt>
                <c:pt idx="26">
                  <c:v>-2.0543680000000002</c:v>
                </c:pt>
                <c:pt idx="27">
                  <c:v>-3.2070660000000002</c:v>
                </c:pt>
                <c:pt idx="28">
                  <c:v>3.3875639999999998</c:v>
                </c:pt>
                <c:pt idx="29">
                  <c:v>0.78511900000000001</c:v>
                </c:pt>
                <c:pt idx="30">
                  <c:v>-4.0235630000000002</c:v>
                </c:pt>
                <c:pt idx="31">
                  <c:v>-2.2610839999999999</c:v>
                </c:pt>
                <c:pt idx="32">
                  <c:v>2.7352789999999998</c:v>
                </c:pt>
                <c:pt idx="33">
                  <c:v>1.7802690000000001</c:v>
                </c:pt>
                <c:pt idx="34">
                  <c:v>-0.82224799999999998</c:v>
                </c:pt>
                <c:pt idx="35">
                  <c:v>-3.497576</c:v>
                </c:pt>
                <c:pt idx="36">
                  <c:v>5.1904000000000003</c:v>
                </c:pt>
                <c:pt idx="37">
                  <c:v>2.1855880000000001</c:v>
                </c:pt>
                <c:pt idx="38">
                  <c:v>-2.6585559999999999</c:v>
                </c:pt>
                <c:pt idx="39">
                  <c:v>-3.2538149999999999</c:v>
                </c:pt>
                <c:pt idx="40">
                  <c:v>3.8860070000000002</c:v>
                </c:pt>
                <c:pt idx="41">
                  <c:v>2.9238870000000001</c:v>
                </c:pt>
                <c:pt idx="42">
                  <c:v>-3.1847889999999999</c:v>
                </c:pt>
                <c:pt idx="43">
                  <c:v>-4.2325860000000004</c:v>
                </c:pt>
                <c:pt idx="44">
                  <c:v>3.179764</c:v>
                </c:pt>
                <c:pt idx="45">
                  <c:v>3.2730990000000002</c:v>
                </c:pt>
                <c:pt idx="46">
                  <c:v>-3.815232</c:v>
                </c:pt>
                <c:pt idx="47">
                  <c:v>-2.432191</c:v>
                </c:pt>
                <c:pt idx="48">
                  <c:v>2.778832</c:v>
                </c:pt>
                <c:pt idx="49">
                  <c:v>4.2410410000000001</c:v>
                </c:pt>
                <c:pt idx="50">
                  <c:v>-2.9836800000000001</c:v>
                </c:pt>
                <c:pt idx="51">
                  <c:v>-3.9381159999999999</c:v>
                </c:pt>
                <c:pt idx="52">
                  <c:v>5.1357679999999997</c:v>
                </c:pt>
                <c:pt idx="53">
                  <c:v>3.3585470000000002</c:v>
                </c:pt>
                <c:pt idx="54">
                  <c:v>-3.2607149999999998</c:v>
                </c:pt>
                <c:pt idx="55">
                  <c:v>-2.9781149999999998</c:v>
                </c:pt>
                <c:pt idx="56">
                  <c:v>1.9637100000000001</c:v>
                </c:pt>
                <c:pt idx="57">
                  <c:v>2.6421619999999999</c:v>
                </c:pt>
                <c:pt idx="58">
                  <c:v>-3.1763089999999998</c:v>
                </c:pt>
                <c:pt idx="59">
                  <c:v>-3.5724520000000002</c:v>
                </c:pt>
                <c:pt idx="60">
                  <c:v>2.489128</c:v>
                </c:pt>
                <c:pt idx="61">
                  <c:v>2.8844379999999998</c:v>
                </c:pt>
                <c:pt idx="62">
                  <c:v>-3.9474870000000002</c:v>
                </c:pt>
                <c:pt idx="63">
                  <c:v>-2.012114</c:v>
                </c:pt>
                <c:pt idx="64">
                  <c:v>3.9831020000000001</c:v>
                </c:pt>
                <c:pt idx="65">
                  <c:v>3.573188</c:v>
                </c:pt>
                <c:pt idx="66">
                  <c:v>-2.5594440000000001</c:v>
                </c:pt>
                <c:pt idx="67">
                  <c:v>-3.1031979999999999</c:v>
                </c:pt>
                <c:pt idx="68">
                  <c:v>3.1549870000000002</c:v>
                </c:pt>
                <c:pt idx="69">
                  <c:v>2.9396969999999998</c:v>
                </c:pt>
                <c:pt idx="70">
                  <c:v>-3.6202519999999998</c:v>
                </c:pt>
                <c:pt idx="71">
                  <c:v>-2.185829</c:v>
                </c:pt>
                <c:pt idx="72">
                  <c:v>1.1266769999999999</c:v>
                </c:pt>
                <c:pt idx="73">
                  <c:v>3.0936859999999999</c:v>
                </c:pt>
                <c:pt idx="74">
                  <c:v>-2.5627049999999998</c:v>
                </c:pt>
                <c:pt idx="75">
                  <c:v>-2.1497060000000001</c:v>
                </c:pt>
                <c:pt idx="76">
                  <c:v>3.0434380000000001</c:v>
                </c:pt>
                <c:pt idx="77">
                  <c:v>2.8486959999999999</c:v>
                </c:pt>
                <c:pt idx="78">
                  <c:v>-1.764772</c:v>
                </c:pt>
                <c:pt idx="79">
                  <c:v>-2.91107</c:v>
                </c:pt>
              </c:numCache>
            </c:numRef>
          </c:yVal>
          <c:smooth val="0"/>
          <c:extLst>
            <c:ext xmlns:c16="http://schemas.microsoft.com/office/drawing/2014/chart" uri="{C3380CC4-5D6E-409C-BE32-E72D297353CC}">
              <c16:uniqueId val="{00000000-3700-48E3-BA66-3F8FAD021B8E}"/>
            </c:ext>
          </c:extLst>
        </c:ser>
        <c:dLbls>
          <c:showLegendKey val="0"/>
          <c:showVal val="0"/>
          <c:showCatName val="0"/>
          <c:showSerName val="0"/>
          <c:showPercent val="0"/>
          <c:showBubbleSize val="0"/>
        </c:dLbls>
        <c:axId val="105601664"/>
        <c:axId val="105705856"/>
      </c:scatterChart>
      <c:valAx>
        <c:axId val="105601664"/>
        <c:scaling>
          <c:orientation val="minMax"/>
        </c:scaling>
        <c:delete val="1"/>
        <c:axPos val="b"/>
        <c:numFmt formatCode="g/&quot;通&quot;&quot;用&quot;&quot;格&quot;&quot;式&quot;" sourceLinked="1"/>
        <c:majorTickMark val="out"/>
        <c:minorTickMark val="none"/>
        <c:tickLblPos val="nextTo"/>
        <c:crossAx val="105705856"/>
        <c:crosses val="autoZero"/>
        <c:crossBetween val="midCat"/>
      </c:valAx>
      <c:valAx>
        <c:axId val="105705856"/>
        <c:scaling>
          <c:orientation val="minMax"/>
        </c:scaling>
        <c:delete val="1"/>
        <c:axPos val="l"/>
        <c:majorGridlines/>
        <c:numFmt formatCode="g/&quot;通&quot;&quot;用&quot;&quot;格&quot;&quot;式&quot;" sourceLinked="1"/>
        <c:majorTickMark val="out"/>
        <c:minorTickMark val="none"/>
        <c:tickLblPos val="nextTo"/>
        <c:crossAx val="105601664"/>
        <c:crosses val="autoZero"/>
        <c:crossBetween val="midCat"/>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41EB41-9614-4057-9666-0C244B591865}"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zh-CN" altLang="en-US"/>
        </a:p>
      </dgm:t>
    </dgm:pt>
    <dgm:pt modelId="{B95AD767-9EDB-4864-A0F3-969483C70183}">
      <dgm:prSet phldrT="[文本]" custT="1"/>
      <dgm:spPr/>
      <dgm:t>
        <a:bodyPr/>
        <a:lstStyle/>
        <a:p>
          <a:r>
            <a:rPr lang="en-US" altLang="zh-CN" sz="1400" dirty="0"/>
            <a:t>K</a:t>
          </a:r>
          <a:r>
            <a:rPr lang="zh-CN" altLang="en-US" sz="1400" dirty="0"/>
            <a:t>点分类聚类算法</a:t>
          </a:r>
        </a:p>
      </dgm:t>
    </dgm:pt>
    <dgm:pt modelId="{76A9BC9A-6BBD-4C7B-91C2-924059B84AF3}" type="parTrans" cxnId="{644B72F7-9450-4A5C-A409-A8DABD4D6619}">
      <dgm:prSet/>
      <dgm:spPr/>
      <dgm:t>
        <a:bodyPr/>
        <a:lstStyle/>
        <a:p>
          <a:endParaRPr lang="zh-CN" altLang="en-US" sz="1400"/>
        </a:p>
      </dgm:t>
    </dgm:pt>
    <dgm:pt modelId="{3B0DA837-BF17-41D4-ABDD-2714C4FC19C5}" type="sibTrans" cxnId="{644B72F7-9450-4A5C-A409-A8DABD4D6619}">
      <dgm:prSet/>
      <dgm:spPr/>
      <dgm:t>
        <a:bodyPr/>
        <a:lstStyle/>
        <a:p>
          <a:endParaRPr lang="zh-CN" altLang="en-US" sz="1400"/>
        </a:p>
      </dgm:t>
    </dgm:pt>
    <dgm:pt modelId="{304A2519-1B65-43B3-A7C3-36C41E6317BE}">
      <dgm:prSet phldrT="[文本]" custT="1"/>
      <dgm:spPr/>
      <dgm:t>
        <a:bodyPr/>
        <a:lstStyle/>
        <a:p>
          <a:r>
            <a:rPr lang="en-US" altLang="zh-CN" sz="1400"/>
            <a:t>K</a:t>
          </a:r>
          <a:r>
            <a:rPr lang="zh-CN" altLang="en-US" sz="1400"/>
            <a:t>近邻分类</a:t>
          </a:r>
        </a:p>
      </dgm:t>
    </dgm:pt>
    <dgm:pt modelId="{80CB8577-E729-46BB-AECD-FEBBD8B5C658}" type="parTrans" cxnId="{6723E98F-002D-4724-8E2A-F7DE61F1E034}">
      <dgm:prSet/>
      <dgm:spPr/>
      <dgm:t>
        <a:bodyPr/>
        <a:lstStyle/>
        <a:p>
          <a:endParaRPr lang="zh-CN" altLang="en-US" sz="1400"/>
        </a:p>
      </dgm:t>
    </dgm:pt>
    <dgm:pt modelId="{0F63893B-8CF9-464E-A8F7-F3C9A33A535B}" type="sibTrans" cxnId="{6723E98F-002D-4724-8E2A-F7DE61F1E034}">
      <dgm:prSet/>
      <dgm:spPr/>
      <dgm:t>
        <a:bodyPr/>
        <a:lstStyle/>
        <a:p>
          <a:endParaRPr lang="zh-CN" altLang="en-US" sz="1400"/>
        </a:p>
      </dgm:t>
    </dgm:pt>
    <dgm:pt modelId="{4C97D741-2C19-414D-A597-642A1F21F3F3}">
      <dgm:prSet phldrT="[文本]" custT="1"/>
      <dgm:spPr/>
      <dgm:t>
        <a:bodyPr/>
        <a:lstStyle/>
        <a:p>
          <a:r>
            <a:rPr lang="en-US" altLang="zh-CN" sz="1400"/>
            <a:t>K</a:t>
          </a:r>
          <a:r>
            <a:rPr lang="zh-CN" altLang="en-US" sz="1400"/>
            <a:t>均值聚类</a:t>
          </a:r>
        </a:p>
      </dgm:t>
    </dgm:pt>
    <dgm:pt modelId="{7591F03A-8060-40EB-9888-B62A6D11EC0F}" type="parTrans" cxnId="{A5F4DFD9-2957-4CC8-AD7C-8106D9A3BDAE}">
      <dgm:prSet/>
      <dgm:spPr/>
      <dgm:t>
        <a:bodyPr/>
        <a:lstStyle/>
        <a:p>
          <a:endParaRPr lang="zh-CN" altLang="en-US" sz="1400"/>
        </a:p>
      </dgm:t>
    </dgm:pt>
    <dgm:pt modelId="{4DF58C4C-6F6D-40D1-B608-1040EBE09AF5}" type="sibTrans" cxnId="{A5F4DFD9-2957-4CC8-AD7C-8106D9A3BDAE}">
      <dgm:prSet/>
      <dgm:spPr/>
      <dgm:t>
        <a:bodyPr/>
        <a:lstStyle/>
        <a:p>
          <a:endParaRPr lang="zh-CN" altLang="en-US" sz="1400"/>
        </a:p>
      </dgm:t>
    </dgm:pt>
    <dgm:pt modelId="{EC34A323-F58A-4D75-84B3-A20FB949F34A}">
      <dgm:prSet custT="1"/>
      <dgm:spPr/>
      <dgm:t>
        <a:bodyPr/>
        <a:lstStyle/>
        <a:p>
          <a:r>
            <a:rPr lang="zh-CN" altLang="en-US" sz="1400"/>
            <a:t>算法应用场景</a:t>
          </a:r>
        </a:p>
      </dgm:t>
    </dgm:pt>
    <dgm:pt modelId="{096EE3ED-4D9C-4A3B-BB1D-F534B0F44886}" type="parTrans" cxnId="{95DC5F3D-1D0D-41DB-BEF6-918C3B3DF21A}">
      <dgm:prSet/>
      <dgm:spPr/>
      <dgm:t>
        <a:bodyPr/>
        <a:lstStyle/>
        <a:p>
          <a:endParaRPr lang="zh-CN" altLang="en-US" sz="1400"/>
        </a:p>
      </dgm:t>
    </dgm:pt>
    <dgm:pt modelId="{E89D43CB-C658-4981-B91E-27F8AF11A26C}" type="sibTrans" cxnId="{95DC5F3D-1D0D-41DB-BEF6-918C3B3DF21A}">
      <dgm:prSet/>
      <dgm:spPr/>
      <dgm:t>
        <a:bodyPr/>
        <a:lstStyle/>
        <a:p>
          <a:endParaRPr lang="zh-CN" altLang="en-US" sz="1400"/>
        </a:p>
      </dgm:t>
    </dgm:pt>
    <dgm:pt modelId="{7421F311-E223-42DE-A9F5-FD6E2DC7BD5B}">
      <dgm:prSet custT="1"/>
      <dgm:spPr/>
      <dgm:t>
        <a:bodyPr/>
        <a:lstStyle/>
        <a:p>
          <a:r>
            <a:rPr lang="zh-CN" altLang="en-US" sz="1400"/>
            <a:t>算法流程与实现</a:t>
          </a:r>
        </a:p>
      </dgm:t>
    </dgm:pt>
    <dgm:pt modelId="{E1CA0F65-FDAD-4016-9406-2873DFF6003B}" type="parTrans" cxnId="{BF7A1F19-12D5-4EBD-AFB2-14C0317E89B8}">
      <dgm:prSet/>
      <dgm:spPr/>
      <dgm:t>
        <a:bodyPr/>
        <a:lstStyle/>
        <a:p>
          <a:endParaRPr lang="zh-CN" altLang="en-US" sz="1400"/>
        </a:p>
      </dgm:t>
    </dgm:pt>
    <dgm:pt modelId="{DEFD5C89-25A0-4D37-913C-2408BAD2E8F1}" type="sibTrans" cxnId="{BF7A1F19-12D5-4EBD-AFB2-14C0317E89B8}">
      <dgm:prSet/>
      <dgm:spPr/>
      <dgm:t>
        <a:bodyPr/>
        <a:lstStyle/>
        <a:p>
          <a:endParaRPr lang="zh-CN" altLang="en-US" sz="1400"/>
        </a:p>
      </dgm:t>
    </dgm:pt>
    <dgm:pt modelId="{E9082933-196F-453E-B3B5-A33637C0ADA8}">
      <dgm:prSet custT="1"/>
      <dgm:spPr/>
      <dgm:t>
        <a:bodyPr/>
        <a:lstStyle/>
        <a:p>
          <a:r>
            <a:rPr lang="zh-CN" altLang="en-US" sz="1400"/>
            <a:t>算法应用场景</a:t>
          </a:r>
        </a:p>
      </dgm:t>
    </dgm:pt>
    <dgm:pt modelId="{642B6F06-0873-47B5-A0E6-18479C3CA337}" type="parTrans" cxnId="{5D9FA522-8830-423B-9B09-5EA5BB2CB5EA}">
      <dgm:prSet/>
      <dgm:spPr/>
      <dgm:t>
        <a:bodyPr/>
        <a:lstStyle/>
        <a:p>
          <a:endParaRPr lang="zh-CN" altLang="en-US" sz="1400"/>
        </a:p>
      </dgm:t>
    </dgm:pt>
    <dgm:pt modelId="{C9AE9B28-386B-4901-8E94-EE5C6877FE09}" type="sibTrans" cxnId="{5D9FA522-8830-423B-9B09-5EA5BB2CB5EA}">
      <dgm:prSet/>
      <dgm:spPr/>
      <dgm:t>
        <a:bodyPr/>
        <a:lstStyle/>
        <a:p>
          <a:endParaRPr lang="zh-CN" altLang="en-US" sz="1400"/>
        </a:p>
      </dgm:t>
    </dgm:pt>
    <dgm:pt modelId="{9FE4B394-9D5C-4817-A616-74AC4E1EAF11}">
      <dgm:prSet custT="1"/>
      <dgm:spPr/>
      <dgm:t>
        <a:bodyPr/>
        <a:lstStyle/>
        <a:p>
          <a:r>
            <a:rPr lang="zh-CN" altLang="en-US" sz="1400"/>
            <a:t>算法流程与实现</a:t>
          </a:r>
        </a:p>
      </dgm:t>
    </dgm:pt>
    <dgm:pt modelId="{D314A060-4038-4D6D-91F0-5FB6BC64AEDC}" type="parTrans" cxnId="{0A48792D-F040-4BBE-896B-65822B4CDED9}">
      <dgm:prSet/>
      <dgm:spPr/>
      <dgm:t>
        <a:bodyPr/>
        <a:lstStyle/>
        <a:p>
          <a:endParaRPr lang="zh-CN" altLang="en-US" sz="1400"/>
        </a:p>
      </dgm:t>
    </dgm:pt>
    <dgm:pt modelId="{5E41ED14-7F96-4507-BA65-692A391C713F}" type="sibTrans" cxnId="{0A48792D-F040-4BBE-896B-65822B4CDED9}">
      <dgm:prSet/>
      <dgm:spPr/>
      <dgm:t>
        <a:bodyPr/>
        <a:lstStyle/>
        <a:p>
          <a:endParaRPr lang="zh-CN" altLang="en-US" sz="1400"/>
        </a:p>
      </dgm:t>
    </dgm:pt>
    <dgm:pt modelId="{B3838CAF-DF18-40E8-908F-DA4E138604FF}" type="pres">
      <dgm:prSet presAssocID="{8A41EB41-9614-4057-9666-0C244B591865}" presName="hierChild1" presStyleCnt="0">
        <dgm:presLayoutVars>
          <dgm:orgChart val="1"/>
          <dgm:chPref val="1"/>
          <dgm:dir/>
          <dgm:animOne val="branch"/>
          <dgm:animLvl val="lvl"/>
          <dgm:resizeHandles/>
        </dgm:presLayoutVars>
      </dgm:prSet>
      <dgm:spPr/>
    </dgm:pt>
    <dgm:pt modelId="{C586708E-C0C2-40AD-8110-88FDBCED13F1}" type="pres">
      <dgm:prSet presAssocID="{B95AD767-9EDB-4864-A0F3-969483C70183}" presName="hierRoot1" presStyleCnt="0">
        <dgm:presLayoutVars>
          <dgm:hierBranch val="init"/>
        </dgm:presLayoutVars>
      </dgm:prSet>
      <dgm:spPr/>
    </dgm:pt>
    <dgm:pt modelId="{981ED959-913A-4E76-8A96-B83E4A64BB5D}" type="pres">
      <dgm:prSet presAssocID="{B95AD767-9EDB-4864-A0F3-969483C70183}" presName="rootComposite1" presStyleCnt="0"/>
      <dgm:spPr/>
    </dgm:pt>
    <dgm:pt modelId="{8A527F7D-A0CB-419B-87D6-A5A053907CAF}" type="pres">
      <dgm:prSet presAssocID="{B95AD767-9EDB-4864-A0F3-969483C70183}" presName="rootText1" presStyleLbl="node0" presStyleIdx="0" presStyleCnt="1">
        <dgm:presLayoutVars>
          <dgm:chPref val="3"/>
        </dgm:presLayoutVars>
      </dgm:prSet>
      <dgm:spPr/>
    </dgm:pt>
    <dgm:pt modelId="{8F3D0818-CE7B-4F24-8C85-4333AA8D15B1}" type="pres">
      <dgm:prSet presAssocID="{B95AD767-9EDB-4864-A0F3-969483C70183}" presName="rootConnector1" presStyleLbl="node1" presStyleIdx="0" presStyleCnt="0"/>
      <dgm:spPr/>
    </dgm:pt>
    <dgm:pt modelId="{050A0975-FCF5-4578-80C3-86838A239975}" type="pres">
      <dgm:prSet presAssocID="{B95AD767-9EDB-4864-A0F3-969483C70183}" presName="hierChild2" presStyleCnt="0"/>
      <dgm:spPr/>
    </dgm:pt>
    <dgm:pt modelId="{B9A05B72-7841-4AC6-99BA-113A17BDDFBB}" type="pres">
      <dgm:prSet presAssocID="{80CB8577-E729-46BB-AECD-FEBBD8B5C658}" presName="Name64" presStyleLbl="parChTrans1D2" presStyleIdx="0" presStyleCnt="2"/>
      <dgm:spPr/>
    </dgm:pt>
    <dgm:pt modelId="{896FC374-E2B9-4EDD-8A86-0477D5474ECF}" type="pres">
      <dgm:prSet presAssocID="{304A2519-1B65-43B3-A7C3-36C41E6317BE}" presName="hierRoot2" presStyleCnt="0">
        <dgm:presLayoutVars>
          <dgm:hierBranch val="init"/>
        </dgm:presLayoutVars>
      </dgm:prSet>
      <dgm:spPr/>
    </dgm:pt>
    <dgm:pt modelId="{67A29E9B-0D0D-4205-8A8E-AC976F309A7E}" type="pres">
      <dgm:prSet presAssocID="{304A2519-1B65-43B3-A7C3-36C41E6317BE}" presName="rootComposite" presStyleCnt="0"/>
      <dgm:spPr/>
    </dgm:pt>
    <dgm:pt modelId="{5A4A0816-1DE3-47B8-8546-9E84E06BF005}" type="pres">
      <dgm:prSet presAssocID="{304A2519-1B65-43B3-A7C3-36C41E6317BE}" presName="rootText" presStyleLbl="node2" presStyleIdx="0" presStyleCnt="2">
        <dgm:presLayoutVars>
          <dgm:chPref val="3"/>
        </dgm:presLayoutVars>
      </dgm:prSet>
      <dgm:spPr/>
    </dgm:pt>
    <dgm:pt modelId="{4917060F-EAF1-4453-A4C0-5C6BCEA6CC25}" type="pres">
      <dgm:prSet presAssocID="{304A2519-1B65-43B3-A7C3-36C41E6317BE}" presName="rootConnector" presStyleLbl="node2" presStyleIdx="0" presStyleCnt="2"/>
      <dgm:spPr/>
    </dgm:pt>
    <dgm:pt modelId="{FAEB2AA3-4215-4368-8535-D41FFD067AAC}" type="pres">
      <dgm:prSet presAssocID="{304A2519-1B65-43B3-A7C3-36C41E6317BE}" presName="hierChild4" presStyleCnt="0"/>
      <dgm:spPr/>
    </dgm:pt>
    <dgm:pt modelId="{68894A9B-1EFF-49D9-8D59-AC834F8CFE96}" type="pres">
      <dgm:prSet presAssocID="{096EE3ED-4D9C-4A3B-BB1D-F534B0F44886}" presName="Name64" presStyleLbl="parChTrans1D3" presStyleIdx="0" presStyleCnt="4"/>
      <dgm:spPr/>
    </dgm:pt>
    <dgm:pt modelId="{0EF549A7-24EF-4497-AAC6-A4093744A9B2}" type="pres">
      <dgm:prSet presAssocID="{EC34A323-F58A-4D75-84B3-A20FB949F34A}" presName="hierRoot2" presStyleCnt="0">
        <dgm:presLayoutVars>
          <dgm:hierBranch val="init"/>
        </dgm:presLayoutVars>
      </dgm:prSet>
      <dgm:spPr/>
    </dgm:pt>
    <dgm:pt modelId="{3B4A1688-D03B-4DB0-B239-5BADA59C9972}" type="pres">
      <dgm:prSet presAssocID="{EC34A323-F58A-4D75-84B3-A20FB949F34A}" presName="rootComposite" presStyleCnt="0"/>
      <dgm:spPr/>
    </dgm:pt>
    <dgm:pt modelId="{83431BC9-7E13-4913-B12F-5CFB5C647400}" type="pres">
      <dgm:prSet presAssocID="{EC34A323-F58A-4D75-84B3-A20FB949F34A}" presName="rootText" presStyleLbl="node3" presStyleIdx="0" presStyleCnt="4">
        <dgm:presLayoutVars>
          <dgm:chPref val="3"/>
        </dgm:presLayoutVars>
      </dgm:prSet>
      <dgm:spPr/>
    </dgm:pt>
    <dgm:pt modelId="{92AF003E-F415-4630-8EEF-011B2249294C}" type="pres">
      <dgm:prSet presAssocID="{EC34A323-F58A-4D75-84B3-A20FB949F34A}" presName="rootConnector" presStyleLbl="node3" presStyleIdx="0" presStyleCnt="4"/>
      <dgm:spPr/>
    </dgm:pt>
    <dgm:pt modelId="{9B47EE67-6035-482F-92A5-15EF0D869B3E}" type="pres">
      <dgm:prSet presAssocID="{EC34A323-F58A-4D75-84B3-A20FB949F34A}" presName="hierChild4" presStyleCnt="0"/>
      <dgm:spPr/>
    </dgm:pt>
    <dgm:pt modelId="{5BA3BC68-5A94-4D74-A2E1-5977D526A118}" type="pres">
      <dgm:prSet presAssocID="{EC34A323-F58A-4D75-84B3-A20FB949F34A}" presName="hierChild5" presStyleCnt="0"/>
      <dgm:spPr/>
    </dgm:pt>
    <dgm:pt modelId="{3E0DE1C7-E063-4C72-9376-D52888352C67}" type="pres">
      <dgm:prSet presAssocID="{E1CA0F65-FDAD-4016-9406-2873DFF6003B}" presName="Name64" presStyleLbl="parChTrans1D3" presStyleIdx="1" presStyleCnt="4"/>
      <dgm:spPr/>
    </dgm:pt>
    <dgm:pt modelId="{936EF25C-A0ED-40A5-B8AC-502915FB0662}" type="pres">
      <dgm:prSet presAssocID="{7421F311-E223-42DE-A9F5-FD6E2DC7BD5B}" presName="hierRoot2" presStyleCnt="0">
        <dgm:presLayoutVars>
          <dgm:hierBranch val="init"/>
        </dgm:presLayoutVars>
      </dgm:prSet>
      <dgm:spPr/>
    </dgm:pt>
    <dgm:pt modelId="{C07C16CC-9F64-44C0-94A2-9EEB6B2C9FFB}" type="pres">
      <dgm:prSet presAssocID="{7421F311-E223-42DE-A9F5-FD6E2DC7BD5B}" presName="rootComposite" presStyleCnt="0"/>
      <dgm:spPr/>
    </dgm:pt>
    <dgm:pt modelId="{23012D3A-C868-4143-845B-A927523EF008}" type="pres">
      <dgm:prSet presAssocID="{7421F311-E223-42DE-A9F5-FD6E2DC7BD5B}" presName="rootText" presStyleLbl="node3" presStyleIdx="1" presStyleCnt="4">
        <dgm:presLayoutVars>
          <dgm:chPref val="3"/>
        </dgm:presLayoutVars>
      </dgm:prSet>
      <dgm:spPr/>
    </dgm:pt>
    <dgm:pt modelId="{517AEF0A-CF82-4D64-9CF6-FF76D01F5793}" type="pres">
      <dgm:prSet presAssocID="{7421F311-E223-42DE-A9F5-FD6E2DC7BD5B}" presName="rootConnector" presStyleLbl="node3" presStyleIdx="1" presStyleCnt="4"/>
      <dgm:spPr/>
    </dgm:pt>
    <dgm:pt modelId="{FE26117C-307A-4AB1-80F3-1502201B6AEF}" type="pres">
      <dgm:prSet presAssocID="{7421F311-E223-42DE-A9F5-FD6E2DC7BD5B}" presName="hierChild4" presStyleCnt="0"/>
      <dgm:spPr/>
    </dgm:pt>
    <dgm:pt modelId="{FB2B9F3B-65C5-4E87-9DA4-A57A81D8BBFB}" type="pres">
      <dgm:prSet presAssocID="{7421F311-E223-42DE-A9F5-FD6E2DC7BD5B}" presName="hierChild5" presStyleCnt="0"/>
      <dgm:spPr/>
    </dgm:pt>
    <dgm:pt modelId="{BF3AA4DD-BC00-4B2F-BF97-02972DAD8C19}" type="pres">
      <dgm:prSet presAssocID="{304A2519-1B65-43B3-A7C3-36C41E6317BE}" presName="hierChild5" presStyleCnt="0"/>
      <dgm:spPr/>
    </dgm:pt>
    <dgm:pt modelId="{B0701DE9-BB74-41CE-B127-071635796FFB}" type="pres">
      <dgm:prSet presAssocID="{7591F03A-8060-40EB-9888-B62A6D11EC0F}" presName="Name64" presStyleLbl="parChTrans1D2" presStyleIdx="1" presStyleCnt="2"/>
      <dgm:spPr/>
    </dgm:pt>
    <dgm:pt modelId="{67BAED2E-33CE-4FFB-AF86-558A78DB2A89}" type="pres">
      <dgm:prSet presAssocID="{4C97D741-2C19-414D-A597-642A1F21F3F3}" presName="hierRoot2" presStyleCnt="0">
        <dgm:presLayoutVars>
          <dgm:hierBranch val="init"/>
        </dgm:presLayoutVars>
      </dgm:prSet>
      <dgm:spPr/>
    </dgm:pt>
    <dgm:pt modelId="{058AEAE1-8D4F-4CF1-BDC0-2BE033CA71D4}" type="pres">
      <dgm:prSet presAssocID="{4C97D741-2C19-414D-A597-642A1F21F3F3}" presName="rootComposite" presStyleCnt="0"/>
      <dgm:spPr/>
    </dgm:pt>
    <dgm:pt modelId="{4BB2EAD1-A205-4CEF-9290-14AC6F1611F2}" type="pres">
      <dgm:prSet presAssocID="{4C97D741-2C19-414D-A597-642A1F21F3F3}" presName="rootText" presStyleLbl="node2" presStyleIdx="1" presStyleCnt="2">
        <dgm:presLayoutVars>
          <dgm:chPref val="3"/>
        </dgm:presLayoutVars>
      </dgm:prSet>
      <dgm:spPr/>
    </dgm:pt>
    <dgm:pt modelId="{AC17DECA-2D27-4C1E-A2D4-4338A6A3387F}" type="pres">
      <dgm:prSet presAssocID="{4C97D741-2C19-414D-A597-642A1F21F3F3}" presName="rootConnector" presStyleLbl="node2" presStyleIdx="1" presStyleCnt="2"/>
      <dgm:spPr/>
    </dgm:pt>
    <dgm:pt modelId="{66025131-767E-4D32-BB09-94EDB5EF50D5}" type="pres">
      <dgm:prSet presAssocID="{4C97D741-2C19-414D-A597-642A1F21F3F3}" presName="hierChild4" presStyleCnt="0"/>
      <dgm:spPr/>
    </dgm:pt>
    <dgm:pt modelId="{0FAABE2A-95A7-45EE-B044-36EFB4B8AD62}" type="pres">
      <dgm:prSet presAssocID="{642B6F06-0873-47B5-A0E6-18479C3CA337}" presName="Name64" presStyleLbl="parChTrans1D3" presStyleIdx="2" presStyleCnt="4"/>
      <dgm:spPr/>
    </dgm:pt>
    <dgm:pt modelId="{7A93F378-84B5-492D-A882-66AE4EDBC46C}" type="pres">
      <dgm:prSet presAssocID="{E9082933-196F-453E-B3B5-A33637C0ADA8}" presName="hierRoot2" presStyleCnt="0">
        <dgm:presLayoutVars>
          <dgm:hierBranch val="init"/>
        </dgm:presLayoutVars>
      </dgm:prSet>
      <dgm:spPr/>
    </dgm:pt>
    <dgm:pt modelId="{B05237C8-0A04-46C9-81B6-2A99F871FF87}" type="pres">
      <dgm:prSet presAssocID="{E9082933-196F-453E-B3B5-A33637C0ADA8}" presName="rootComposite" presStyleCnt="0"/>
      <dgm:spPr/>
    </dgm:pt>
    <dgm:pt modelId="{C3005DB9-041A-45C8-A41E-BA8438499750}" type="pres">
      <dgm:prSet presAssocID="{E9082933-196F-453E-B3B5-A33637C0ADA8}" presName="rootText" presStyleLbl="node3" presStyleIdx="2" presStyleCnt="4">
        <dgm:presLayoutVars>
          <dgm:chPref val="3"/>
        </dgm:presLayoutVars>
      </dgm:prSet>
      <dgm:spPr/>
    </dgm:pt>
    <dgm:pt modelId="{CE19CDF9-FDFB-464C-B443-58B384DE3721}" type="pres">
      <dgm:prSet presAssocID="{E9082933-196F-453E-B3B5-A33637C0ADA8}" presName="rootConnector" presStyleLbl="node3" presStyleIdx="2" presStyleCnt="4"/>
      <dgm:spPr/>
    </dgm:pt>
    <dgm:pt modelId="{B87DE818-BE07-4E12-AD82-C0858640F229}" type="pres">
      <dgm:prSet presAssocID="{E9082933-196F-453E-B3B5-A33637C0ADA8}" presName="hierChild4" presStyleCnt="0"/>
      <dgm:spPr/>
    </dgm:pt>
    <dgm:pt modelId="{4BE9B902-C587-47E9-A830-CB4557B66353}" type="pres">
      <dgm:prSet presAssocID="{E9082933-196F-453E-B3B5-A33637C0ADA8}" presName="hierChild5" presStyleCnt="0"/>
      <dgm:spPr/>
    </dgm:pt>
    <dgm:pt modelId="{F2C04D0C-61B7-468A-86A6-4273EACDF3AB}" type="pres">
      <dgm:prSet presAssocID="{D314A060-4038-4D6D-91F0-5FB6BC64AEDC}" presName="Name64" presStyleLbl="parChTrans1D3" presStyleIdx="3" presStyleCnt="4"/>
      <dgm:spPr/>
    </dgm:pt>
    <dgm:pt modelId="{28C0FBDD-7601-48D4-83DE-6231181C9745}" type="pres">
      <dgm:prSet presAssocID="{9FE4B394-9D5C-4817-A616-74AC4E1EAF11}" presName="hierRoot2" presStyleCnt="0">
        <dgm:presLayoutVars>
          <dgm:hierBranch val="init"/>
        </dgm:presLayoutVars>
      </dgm:prSet>
      <dgm:spPr/>
    </dgm:pt>
    <dgm:pt modelId="{6C7D216C-0253-40CA-9F5D-1811015D0728}" type="pres">
      <dgm:prSet presAssocID="{9FE4B394-9D5C-4817-A616-74AC4E1EAF11}" presName="rootComposite" presStyleCnt="0"/>
      <dgm:spPr/>
    </dgm:pt>
    <dgm:pt modelId="{DABBFF57-7A11-4470-9DFE-C1F502E7C694}" type="pres">
      <dgm:prSet presAssocID="{9FE4B394-9D5C-4817-A616-74AC4E1EAF11}" presName="rootText" presStyleLbl="node3" presStyleIdx="3" presStyleCnt="4">
        <dgm:presLayoutVars>
          <dgm:chPref val="3"/>
        </dgm:presLayoutVars>
      </dgm:prSet>
      <dgm:spPr/>
    </dgm:pt>
    <dgm:pt modelId="{681D421A-DF45-4365-A5CB-89FBE73CD675}" type="pres">
      <dgm:prSet presAssocID="{9FE4B394-9D5C-4817-A616-74AC4E1EAF11}" presName="rootConnector" presStyleLbl="node3" presStyleIdx="3" presStyleCnt="4"/>
      <dgm:spPr/>
    </dgm:pt>
    <dgm:pt modelId="{E41DFF36-BD2F-4BE3-BA9B-724F05006CB6}" type="pres">
      <dgm:prSet presAssocID="{9FE4B394-9D5C-4817-A616-74AC4E1EAF11}" presName="hierChild4" presStyleCnt="0"/>
      <dgm:spPr/>
    </dgm:pt>
    <dgm:pt modelId="{FE827798-B894-4139-A7F1-A6D409FA8D4E}" type="pres">
      <dgm:prSet presAssocID="{9FE4B394-9D5C-4817-A616-74AC4E1EAF11}" presName="hierChild5" presStyleCnt="0"/>
      <dgm:spPr/>
    </dgm:pt>
    <dgm:pt modelId="{44B80599-9DFA-4088-BC32-D276EF2A8351}" type="pres">
      <dgm:prSet presAssocID="{4C97D741-2C19-414D-A597-642A1F21F3F3}" presName="hierChild5" presStyleCnt="0"/>
      <dgm:spPr/>
    </dgm:pt>
    <dgm:pt modelId="{45255CA1-C09D-403B-B5DA-2F4CD8A075F2}" type="pres">
      <dgm:prSet presAssocID="{B95AD767-9EDB-4864-A0F3-969483C70183}" presName="hierChild3" presStyleCnt="0"/>
      <dgm:spPr/>
    </dgm:pt>
  </dgm:ptLst>
  <dgm:cxnLst>
    <dgm:cxn modelId="{46B7D508-895B-4C7B-B954-9C4E154AE48F}" type="presOf" srcId="{4C97D741-2C19-414D-A597-642A1F21F3F3}" destId="{4BB2EAD1-A205-4CEF-9290-14AC6F1611F2}" srcOrd="0" destOrd="0" presId="urn:microsoft.com/office/officeart/2009/3/layout/HorizontalOrganizationChart"/>
    <dgm:cxn modelId="{BF7A1F19-12D5-4EBD-AFB2-14C0317E89B8}" srcId="{304A2519-1B65-43B3-A7C3-36C41E6317BE}" destId="{7421F311-E223-42DE-A9F5-FD6E2DC7BD5B}" srcOrd="1" destOrd="0" parTransId="{E1CA0F65-FDAD-4016-9406-2873DFF6003B}" sibTransId="{DEFD5C89-25A0-4D37-913C-2408BAD2E8F1}"/>
    <dgm:cxn modelId="{B1211F21-937E-42D3-B863-742CC2FE1421}" type="presOf" srcId="{EC34A323-F58A-4D75-84B3-A20FB949F34A}" destId="{83431BC9-7E13-4913-B12F-5CFB5C647400}" srcOrd="0" destOrd="0" presId="urn:microsoft.com/office/officeart/2009/3/layout/HorizontalOrganizationChart"/>
    <dgm:cxn modelId="{5D9FA522-8830-423B-9B09-5EA5BB2CB5EA}" srcId="{4C97D741-2C19-414D-A597-642A1F21F3F3}" destId="{E9082933-196F-453E-B3B5-A33637C0ADA8}" srcOrd="0" destOrd="0" parTransId="{642B6F06-0873-47B5-A0E6-18479C3CA337}" sibTransId="{C9AE9B28-386B-4901-8E94-EE5C6877FE09}"/>
    <dgm:cxn modelId="{ACAF4F23-D623-4F0C-A925-336BE68F2F7F}" type="presOf" srcId="{304A2519-1B65-43B3-A7C3-36C41E6317BE}" destId="{4917060F-EAF1-4453-A4C0-5C6BCEA6CC25}" srcOrd="1" destOrd="0" presId="urn:microsoft.com/office/officeart/2009/3/layout/HorizontalOrganizationChart"/>
    <dgm:cxn modelId="{432A1A26-DA0F-411C-B603-B36076D70C72}" type="presOf" srcId="{9FE4B394-9D5C-4817-A616-74AC4E1EAF11}" destId="{DABBFF57-7A11-4470-9DFE-C1F502E7C694}" srcOrd="0" destOrd="0" presId="urn:microsoft.com/office/officeart/2009/3/layout/HorizontalOrganizationChart"/>
    <dgm:cxn modelId="{E4E3FA29-19B3-4A2C-BE58-A8990ACBDA88}" type="presOf" srcId="{9FE4B394-9D5C-4817-A616-74AC4E1EAF11}" destId="{681D421A-DF45-4365-A5CB-89FBE73CD675}" srcOrd="1" destOrd="0" presId="urn:microsoft.com/office/officeart/2009/3/layout/HorizontalOrganizationChart"/>
    <dgm:cxn modelId="{0A48792D-F040-4BBE-896B-65822B4CDED9}" srcId="{4C97D741-2C19-414D-A597-642A1F21F3F3}" destId="{9FE4B394-9D5C-4817-A616-74AC4E1EAF11}" srcOrd="1" destOrd="0" parTransId="{D314A060-4038-4D6D-91F0-5FB6BC64AEDC}" sibTransId="{5E41ED14-7F96-4507-BA65-692A391C713F}"/>
    <dgm:cxn modelId="{09E69939-CEA1-4082-92DD-4420FA1F5872}" type="presOf" srcId="{096EE3ED-4D9C-4A3B-BB1D-F534B0F44886}" destId="{68894A9B-1EFF-49D9-8D59-AC834F8CFE96}" srcOrd="0" destOrd="0" presId="urn:microsoft.com/office/officeart/2009/3/layout/HorizontalOrganizationChart"/>
    <dgm:cxn modelId="{95DC5F3D-1D0D-41DB-BEF6-918C3B3DF21A}" srcId="{304A2519-1B65-43B3-A7C3-36C41E6317BE}" destId="{EC34A323-F58A-4D75-84B3-A20FB949F34A}" srcOrd="0" destOrd="0" parTransId="{096EE3ED-4D9C-4A3B-BB1D-F534B0F44886}" sibTransId="{E89D43CB-C658-4981-B91E-27F8AF11A26C}"/>
    <dgm:cxn modelId="{02A6E65C-08DA-493B-9A34-D07880D1785B}" type="presOf" srcId="{EC34A323-F58A-4D75-84B3-A20FB949F34A}" destId="{92AF003E-F415-4630-8EEF-011B2249294C}" srcOrd="1" destOrd="0" presId="urn:microsoft.com/office/officeart/2009/3/layout/HorizontalOrganizationChart"/>
    <dgm:cxn modelId="{E74ECF41-016A-4904-9CC8-39D9A1B399AE}" type="presOf" srcId="{304A2519-1B65-43B3-A7C3-36C41E6317BE}" destId="{5A4A0816-1DE3-47B8-8546-9E84E06BF005}" srcOrd="0" destOrd="0" presId="urn:microsoft.com/office/officeart/2009/3/layout/HorizontalOrganizationChart"/>
    <dgm:cxn modelId="{1EAAFE41-2F31-4C4B-B6C9-9F0760798718}" type="presOf" srcId="{B95AD767-9EDB-4864-A0F3-969483C70183}" destId="{8A527F7D-A0CB-419B-87D6-A5A053907CAF}" srcOrd="0" destOrd="0" presId="urn:microsoft.com/office/officeart/2009/3/layout/HorizontalOrganizationChart"/>
    <dgm:cxn modelId="{E47B274C-9E52-4571-93C1-A15F160F3C2E}" type="presOf" srcId="{7421F311-E223-42DE-A9F5-FD6E2DC7BD5B}" destId="{517AEF0A-CF82-4D64-9CF6-FF76D01F5793}" srcOrd="1" destOrd="0" presId="urn:microsoft.com/office/officeart/2009/3/layout/HorizontalOrganizationChart"/>
    <dgm:cxn modelId="{2D06A983-87D3-4565-A707-9176CA2F0A3E}" type="presOf" srcId="{80CB8577-E729-46BB-AECD-FEBBD8B5C658}" destId="{B9A05B72-7841-4AC6-99BA-113A17BDDFBB}" srcOrd="0" destOrd="0" presId="urn:microsoft.com/office/officeart/2009/3/layout/HorizontalOrganizationChart"/>
    <dgm:cxn modelId="{ADB8AD83-8A97-4957-AA5F-13DBC6C34BE0}" type="presOf" srcId="{B95AD767-9EDB-4864-A0F3-969483C70183}" destId="{8F3D0818-CE7B-4F24-8C85-4333AA8D15B1}" srcOrd="1" destOrd="0" presId="urn:microsoft.com/office/officeart/2009/3/layout/HorizontalOrganizationChart"/>
    <dgm:cxn modelId="{7EF2F78B-27B3-4250-9333-68D824748C2C}" type="presOf" srcId="{642B6F06-0873-47B5-A0E6-18479C3CA337}" destId="{0FAABE2A-95A7-45EE-B044-36EFB4B8AD62}" srcOrd="0" destOrd="0" presId="urn:microsoft.com/office/officeart/2009/3/layout/HorizontalOrganizationChart"/>
    <dgm:cxn modelId="{01541D8C-4176-4650-A61D-296B7E386409}" type="presOf" srcId="{D314A060-4038-4D6D-91F0-5FB6BC64AEDC}" destId="{F2C04D0C-61B7-468A-86A6-4273EACDF3AB}" srcOrd="0" destOrd="0" presId="urn:microsoft.com/office/officeart/2009/3/layout/HorizontalOrganizationChart"/>
    <dgm:cxn modelId="{E3F1CB8F-4BC8-4FC8-9942-BA9C6A2DC94A}" type="presOf" srcId="{8A41EB41-9614-4057-9666-0C244B591865}" destId="{B3838CAF-DF18-40E8-908F-DA4E138604FF}" srcOrd="0" destOrd="0" presId="urn:microsoft.com/office/officeart/2009/3/layout/HorizontalOrganizationChart"/>
    <dgm:cxn modelId="{6723E98F-002D-4724-8E2A-F7DE61F1E034}" srcId="{B95AD767-9EDB-4864-A0F3-969483C70183}" destId="{304A2519-1B65-43B3-A7C3-36C41E6317BE}" srcOrd="0" destOrd="0" parTransId="{80CB8577-E729-46BB-AECD-FEBBD8B5C658}" sibTransId="{0F63893B-8CF9-464E-A8F7-F3C9A33A535B}"/>
    <dgm:cxn modelId="{849483A2-8798-463A-BB71-4BF4E9342662}" type="presOf" srcId="{E9082933-196F-453E-B3B5-A33637C0ADA8}" destId="{CE19CDF9-FDFB-464C-B443-58B384DE3721}" srcOrd="1" destOrd="0" presId="urn:microsoft.com/office/officeart/2009/3/layout/HorizontalOrganizationChart"/>
    <dgm:cxn modelId="{42F400B3-D325-456C-A787-8FE86F4D9F05}" type="presOf" srcId="{E9082933-196F-453E-B3B5-A33637C0ADA8}" destId="{C3005DB9-041A-45C8-A41E-BA8438499750}" srcOrd="0" destOrd="0" presId="urn:microsoft.com/office/officeart/2009/3/layout/HorizontalOrganizationChart"/>
    <dgm:cxn modelId="{435A88BB-FF38-41A0-9C03-090E6EB8EE0A}" type="presOf" srcId="{7591F03A-8060-40EB-9888-B62A6D11EC0F}" destId="{B0701DE9-BB74-41CE-B127-071635796FFB}" srcOrd="0" destOrd="0" presId="urn:microsoft.com/office/officeart/2009/3/layout/HorizontalOrganizationChart"/>
    <dgm:cxn modelId="{A5F4DFD9-2957-4CC8-AD7C-8106D9A3BDAE}" srcId="{B95AD767-9EDB-4864-A0F3-969483C70183}" destId="{4C97D741-2C19-414D-A597-642A1F21F3F3}" srcOrd="1" destOrd="0" parTransId="{7591F03A-8060-40EB-9888-B62A6D11EC0F}" sibTransId="{4DF58C4C-6F6D-40D1-B608-1040EBE09AF5}"/>
    <dgm:cxn modelId="{773C74DB-2134-4F29-B6C5-F93D9180695E}" type="presOf" srcId="{4C97D741-2C19-414D-A597-642A1F21F3F3}" destId="{AC17DECA-2D27-4C1E-A2D4-4338A6A3387F}" srcOrd="1" destOrd="0" presId="urn:microsoft.com/office/officeart/2009/3/layout/HorizontalOrganizationChart"/>
    <dgm:cxn modelId="{EE1C3BDC-C4C3-44E9-8E1D-E206AFE2B64A}" type="presOf" srcId="{7421F311-E223-42DE-A9F5-FD6E2DC7BD5B}" destId="{23012D3A-C868-4143-845B-A927523EF008}" srcOrd="0" destOrd="0" presId="urn:microsoft.com/office/officeart/2009/3/layout/HorizontalOrganizationChart"/>
    <dgm:cxn modelId="{644B72F7-9450-4A5C-A409-A8DABD4D6619}" srcId="{8A41EB41-9614-4057-9666-0C244B591865}" destId="{B95AD767-9EDB-4864-A0F3-969483C70183}" srcOrd="0" destOrd="0" parTransId="{76A9BC9A-6BBD-4C7B-91C2-924059B84AF3}" sibTransId="{3B0DA837-BF17-41D4-ABDD-2714C4FC19C5}"/>
    <dgm:cxn modelId="{384DB9FF-97F3-44D9-BC8F-1DC0B8A9EABC}" type="presOf" srcId="{E1CA0F65-FDAD-4016-9406-2873DFF6003B}" destId="{3E0DE1C7-E063-4C72-9376-D52888352C67}" srcOrd="0" destOrd="0" presId="urn:microsoft.com/office/officeart/2009/3/layout/HorizontalOrganizationChart"/>
    <dgm:cxn modelId="{FB9C9FFA-00A4-4016-8AA3-4A793C9A01B1}" type="presParOf" srcId="{B3838CAF-DF18-40E8-908F-DA4E138604FF}" destId="{C586708E-C0C2-40AD-8110-88FDBCED13F1}" srcOrd="0" destOrd="0" presId="urn:microsoft.com/office/officeart/2009/3/layout/HorizontalOrganizationChart"/>
    <dgm:cxn modelId="{3F502DB1-B796-4774-8620-98ECC36AE7EE}" type="presParOf" srcId="{C586708E-C0C2-40AD-8110-88FDBCED13F1}" destId="{981ED959-913A-4E76-8A96-B83E4A64BB5D}" srcOrd="0" destOrd="0" presId="urn:microsoft.com/office/officeart/2009/3/layout/HorizontalOrganizationChart"/>
    <dgm:cxn modelId="{8AB50426-CD43-43CD-A07A-21E8305EE4FD}" type="presParOf" srcId="{981ED959-913A-4E76-8A96-B83E4A64BB5D}" destId="{8A527F7D-A0CB-419B-87D6-A5A053907CAF}" srcOrd="0" destOrd="0" presId="urn:microsoft.com/office/officeart/2009/3/layout/HorizontalOrganizationChart"/>
    <dgm:cxn modelId="{6222B4B0-5316-4790-925C-0325AF0C2542}" type="presParOf" srcId="{981ED959-913A-4E76-8A96-B83E4A64BB5D}" destId="{8F3D0818-CE7B-4F24-8C85-4333AA8D15B1}" srcOrd="1" destOrd="0" presId="urn:microsoft.com/office/officeart/2009/3/layout/HorizontalOrganizationChart"/>
    <dgm:cxn modelId="{AA1FE0A9-8970-4273-9A2F-03E0A47AFCC6}" type="presParOf" srcId="{C586708E-C0C2-40AD-8110-88FDBCED13F1}" destId="{050A0975-FCF5-4578-80C3-86838A239975}" srcOrd="1" destOrd="0" presId="urn:microsoft.com/office/officeart/2009/3/layout/HorizontalOrganizationChart"/>
    <dgm:cxn modelId="{04CCFFF3-C3C9-4CEB-B664-97689992FC0D}" type="presParOf" srcId="{050A0975-FCF5-4578-80C3-86838A239975}" destId="{B9A05B72-7841-4AC6-99BA-113A17BDDFBB}" srcOrd="0" destOrd="0" presId="urn:microsoft.com/office/officeart/2009/3/layout/HorizontalOrganizationChart"/>
    <dgm:cxn modelId="{332755F1-0904-4EC2-B923-B862C5FD347A}" type="presParOf" srcId="{050A0975-FCF5-4578-80C3-86838A239975}" destId="{896FC374-E2B9-4EDD-8A86-0477D5474ECF}" srcOrd="1" destOrd="0" presId="urn:microsoft.com/office/officeart/2009/3/layout/HorizontalOrganizationChart"/>
    <dgm:cxn modelId="{8D35F7A6-E428-4724-B89D-F2DE11EF499F}" type="presParOf" srcId="{896FC374-E2B9-4EDD-8A86-0477D5474ECF}" destId="{67A29E9B-0D0D-4205-8A8E-AC976F309A7E}" srcOrd="0" destOrd="0" presId="urn:microsoft.com/office/officeart/2009/3/layout/HorizontalOrganizationChart"/>
    <dgm:cxn modelId="{18D1787A-AD4B-4ED5-B8E5-C880EF4A3672}" type="presParOf" srcId="{67A29E9B-0D0D-4205-8A8E-AC976F309A7E}" destId="{5A4A0816-1DE3-47B8-8546-9E84E06BF005}" srcOrd="0" destOrd="0" presId="urn:microsoft.com/office/officeart/2009/3/layout/HorizontalOrganizationChart"/>
    <dgm:cxn modelId="{33D93D6A-E38B-4713-984B-49647AFE7564}" type="presParOf" srcId="{67A29E9B-0D0D-4205-8A8E-AC976F309A7E}" destId="{4917060F-EAF1-4453-A4C0-5C6BCEA6CC25}" srcOrd="1" destOrd="0" presId="urn:microsoft.com/office/officeart/2009/3/layout/HorizontalOrganizationChart"/>
    <dgm:cxn modelId="{A176FEA8-A1F6-4E58-AB93-EC4AE2B5CFE1}" type="presParOf" srcId="{896FC374-E2B9-4EDD-8A86-0477D5474ECF}" destId="{FAEB2AA3-4215-4368-8535-D41FFD067AAC}" srcOrd="1" destOrd="0" presId="urn:microsoft.com/office/officeart/2009/3/layout/HorizontalOrganizationChart"/>
    <dgm:cxn modelId="{80C0ABB3-B0D1-486E-BDEB-B07438D5DE19}" type="presParOf" srcId="{FAEB2AA3-4215-4368-8535-D41FFD067AAC}" destId="{68894A9B-1EFF-49D9-8D59-AC834F8CFE96}" srcOrd="0" destOrd="0" presId="urn:microsoft.com/office/officeart/2009/3/layout/HorizontalOrganizationChart"/>
    <dgm:cxn modelId="{4C212E78-10DE-4CAB-BD4C-8E287B2A2B04}" type="presParOf" srcId="{FAEB2AA3-4215-4368-8535-D41FFD067AAC}" destId="{0EF549A7-24EF-4497-AAC6-A4093744A9B2}" srcOrd="1" destOrd="0" presId="urn:microsoft.com/office/officeart/2009/3/layout/HorizontalOrganizationChart"/>
    <dgm:cxn modelId="{4C53CAC3-9F33-490E-93A6-E787D25D9237}" type="presParOf" srcId="{0EF549A7-24EF-4497-AAC6-A4093744A9B2}" destId="{3B4A1688-D03B-4DB0-B239-5BADA59C9972}" srcOrd="0" destOrd="0" presId="urn:microsoft.com/office/officeart/2009/3/layout/HorizontalOrganizationChart"/>
    <dgm:cxn modelId="{F0A65F09-D975-4E1D-8479-D8C9D5A25557}" type="presParOf" srcId="{3B4A1688-D03B-4DB0-B239-5BADA59C9972}" destId="{83431BC9-7E13-4913-B12F-5CFB5C647400}" srcOrd="0" destOrd="0" presId="urn:microsoft.com/office/officeart/2009/3/layout/HorizontalOrganizationChart"/>
    <dgm:cxn modelId="{88D6B488-6502-4E85-92A6-BB0F2738540A}" type="presParOf" srcId="{3B4A1688-D03B-4DB0-B239-5BADA59C9972}" destId="{92AF003E-F415-4630-8EEF-011B2249294C}" srcOrd="1" destOrd="0" presId="urn:microsoft.com/office/officeart/2009/3/layout/HorizontalOrganizationChart"/>
    <dgm:cxn modelId="{A152ED12-14D0-4E06-927E-52D78A1FF2F0}" type="presParOf" srcId="{0EF549A7-24EF-4497-AAC6-A4093744A9B2}" destId="{9B47EE67-6035-482F-92A5-15EF0D869B3E}" srcOrd="1" destOrd="0" presId="urn:microsoft.com/office/officeart/2009/3/layout/HorizontalOrganizationChart"/>
    <dgm:cxn modelId="{5424BD08-5AE7-4AF4-81D3-46CA058AAE4B}" type="presParOf" srcId="{0EF549A7-24EF-4497-AAC6-A4093744A9B2}" destId="{5BA3BC68-5A94-4D74-A2E1-5977D526A118}" srcOrd="2" destOrd="0" presId="urn:microsoft.com/office/officeart/2009/3/layout/HorizontalOrganizationChart"/>
    <dgm:cxn modelId="{427B77DD-0E6B-4621-A9BA-B4DF0D9C7F86}" type="presParOf" srcId="{FAEB2AA3-4215-4368-8535-D41FFD067AAC}" destId="{3E0DE1C7-E063-4C72-9376-D52888352C67}" srcOrd="2" destOrd="0" presId="urn:microsoft.com/office/officeart/2009/3/layout/HorizontalOrganizationChart"/>
    <dgm:cxn modelId="{A4236704-40A2-40F3-BC26-EE0057E2F668}" type="presParOf" srcId="{FAEB2AA3-4215-4368-8535-D41FFD067AAC}" destId="{936EF25C-A0ED-40A5-B8AC-502915FB0662}" srcOrd="3" destOrd="0" presId="urn:microsoft.com/office/officeart/2009/3/layout/HorizontalOrganizationChart"/>
    <dgm:cxn modelId="{BFDDA03C-C335-438F-9D52-48AA0C993B49}" type="presParOf" srcId="{936EF25C-A0ED-40A5-B8AC-502915FB0662}" destId="{C07C16CC-9F64-44C0-94A2-9EEB6B2C9FFB}" srcOrd="0" destOrd="0" presId="urn:microsoft.com/office/officeart/2009/3/layout/HorizontalOrganizationChart"/>
    <dgm:cxn modelId="{E468CE28-B92F-4173-BDCF-4B8D8B6C0B7A}" type="presParOf" srcId="{C07C16CC-9F64-44C0-94A2-9EEB6B2C9FFB}" destId="{23012D3A-C868-4143-845B-A927523EF008}" srcOrd="0" destOrd="0" presId="urn:microsoft.com/office/officeart/2009/3/layout/HorizontalOrganizationChart"/>
    <dgm:cxn modelId="{BDF952DC-BB57-487A-9E03-B75C6B6FB3D2}" type="presParOf" srcId="{C07C16CC-9F64-44C0-94A2-9EEB6B2C9FFB}" destId="{517AEF0A-CF82-4D64-9CF6-FF76D01F5793}" srcOrd="1" destOrd="0" presId="urn:microsoft.com/office/officeart/2009/3/layout/HorizontalOrganizationChart"/>
    <dgm:cxn modelId="{391C7251-D1AA-428D-8F75-886B13833763}" type="presParOf" srcId="{936EF25C-A0ED-40A5-B8AC-502915FB0662}" destId="{FE26117C-307A-4AB1-80F3-1502201B6AEF}" srcOrd="1" destOrd="0" presId="urn:microsoft.com/office/officeart/2009/3/layout/HorizontalOrganizationChart"/>
    <dgm:cxn modelId="{3CB91EB9-EF96-42F7-8334-0EC4A14FE0C3}" type="presParOf" srcId="{936EF25C-A0ED-40A5-B8AC-502915FB0662}" destId="{FB2B9F3B-65C5-4E87-9DA4-A57A81D8BBFB}" srcOrd="2" destOrd="0" presId="urn:microsoft.com/office/officeart/2009/3/layout/HorizontalOrganizationChart"/>
    <dgm:cxn modelId="{3F87E50A-A74A-41D0-AC08-1EA042AC7DC3}" type="presParOf" srcId="{896FC374-E2B9-4EDD-8A86-0477D5474ECF}" destId="{BF3AA4DD-BC00-4B2F-BF97-02972DAD8C19}" srcOrd="2" destOrd="0" presId="urn:microsoft.com/office/officeart/2009/3/layout/HorizontalOrganizationChart"/>
    <dgm:cxn modelId="{CE719627-F580-4902-8E54-4EE898A04818}" type="presParOf" srcId="{050A0975-FCF5-4578-80C3-86838A239975}" destId="{B0701DE9-BB74-41CE-B127-071635796FFB}" srcOrd="2" destOrd="0" presId="urn:microsoft.com/office/officeart/2009/3/layout/HorizontalOrganizationChart"/>
    <dgm:cxn modelId="{7FC90F37-2B2F-4014-A427-1017D821DABE}" type="presParOf" srcId="{050A0975-FCF5-4578-80C3-86838A239975}" destId="{67BAED2E-33CE-4FFB-AF86-558A78DB2A89}" srcOrd="3" destOrd="0" presId="urn:microsoft.com/office/officeart/2009/3/layout/HorizontalOrganizationChart"/>
    <dgm:cxn modelId="{776B8155-6AF7-4C10-8318-275145B72035}" type="presParOf" srcId="{67BAED2E-33CE-4FFB-AF86-558A78DB2A89}" destId="{058AEAE1-8D4F-4CF1-BDC0-2BE033CA71D4}" srcOrd="0" destOrd="0" presId="urn:microsoft.com/office/officeart/2009/3/layout/HorizontalOrganizationChart"/>
    <dgm:cxn modelId="{202F8070-F0EF-4613-BA1A-AC89F937B1B8}" type="presParOf" srcId="{058AEAE1-8D4F-4CF1-BDC0-2BE033CA71D4}" destId="{4BB2EAD1-A205-4CEF-9290-14AC6F1611F2}" srcOrd="0" destOrd="0" presId="urn:microsoft.com/office/officeart/2009/3/layout/HorizontalOrganizationChart"/>
    <dgm:cxn modelId="{C162DB56-9926-4065-B936-D6BE3769912A}" type="presParOf" srcId="{058AEAE1-8D4F-4CF1-BDC0-2BE033CA71D4}" destId="{AC17DECA-2D27-4C1E-A2D4-4338A6A3387F}" srcOrd="1" destOrd="0" presId="urn:microsoft.com/office/officeart/2009/3/layout/HorizontalOrganizationChart"/>
    <dgm:cxn modelId="{FF3733CC-9005-4FC2-9181-CA9314817D6B}" type="presParOf" srcId="{67BAED2E-33CE-4FFB-AF86-558A78DB2A89}" destId="{66025131-767E-4D32-BB09-94EDB5EF50D5}" srcOrd="1" destOrd="0" presId="urn:microsoft.com/office/officeart/2009/3/layout/HorizontalOrganizationChart"/>
    <dgm:cxn modelId="{55EBF70D-B016-44AD-A8F9-3672AB2B23DD}" type="presParOf" srcId="{66025131-767E-4D32-BB09-94EDB5EF50D5}" destId="{0FAABE2A-95A7-45EE-B044-36EFB4B8AD62}" srcOrd="0" destOrd="0" presId="urn:microsoft.com/office/officeart/2009/3/layout/HorizontalOrganizationChart"/>
    <dgm:cxn modelId="{042F53CE-ECA6-4840-B1F9-1BCEC2477688}" type="presParOf" srcId="{66025131-767E-4D32-BB09-94EDB5EF50D5}" destId="{7A93F378-84B5-492D-A882-66AE4EDBC46C}" srcOrd="1" destOrd="0" presId="urn:microsoft.com/office/officeart/2009/3/layout/HorizontalOrganizationChart"/>
    <dgm:cxn modelId="{DBE3DB5E-5967-439F-87C2-D48D6129176E}" type="presParOf" srcId="{7A93F378-84B5-492D-A882-66AE4EDBC46C}" destId="{B05237C8-0A04-46C9-81B6-2A99F871FF87}" srcOrd="0" destOrd="0" presId="urn:microsoft.com/office/officeart/2009/3/layout/HorizontalOrganizationChart"/>
    <dgm:cxn modelId="{C7C20052-4394-45FD-8274-32A331D6D656}" type="presParOf" srcId="{B05237C8-0A04-46C9-81B6-2A99F871FF87}" destId="{C3005DB9-041A-45C8-A41E-BA8438499750}" srcOrd="0" destOrd="0" presId="urn:microsoft.com/office/officeart/2009/3/layout/HorizontalOrganizationChart"/>
    <dgm:cxn modelId="{6477EAC5-D33D-49A7-AF50-561AA919C175}" type="presParOf" srcId="{B05237C8-0A04-46C9-81B6-2A99F871FF87}" destId="{CE19CDF9-FDFB-464C-B443-58B384DE3721}" srcOrd="1" destOrd="0" presId="urn:microsoft.com/office/officeart/2009/3/layout/HorizontalOrganizationChart"/>
    <dgm:cxn modelId="{899E6B6C-DE34-4ACB-995D-DAF0EF7C1287}" type="presParOf" srcId="{7A93F378-84B5-492D-A882-66AE4EDBC46C}" destId="{B87DE818-BE07-4E12-AD82-C0858640F229}" srcOrd="1" destOrd="0" presId="urn:microsoft.com/office/officeart/2009/3/layout/HorizontalOrganizationChart"/>
    <dgm:cxn modelId="{DA280C16-914A-4182-827D-2BD9A2E60148}" type="presParOf" srcId="{7A93F378-84B5-492D-A882-66AE4EDBC46C}" destId="{4BE9B902-C587-47E9-A830-CB4557B66353}" srcOrd="2" destOrd="0" presId="urn:microsoft.com/office/officeart/2009/3/layout/HorizontalOrganizationChart"/>
    <dgm:cxn modelId="{7B2B6ED5-397D-44DB-9E44-01C4B15E6716}" type="presParOf" srcId="{66025131-767E-4D32-BB09-94EDB5EF50D5}" destId="{F2C04D0C-61B7-468A-86A6-4273EACDF3AB}" srcOrd="2" destOrd="0" presId="urn:microsoft.com/office/officeart/2009/3/layout/HorizontalOrganizationChart"/>
    <dgm:cxn modelId="{4B397CC3-A1B8-486C-BCA4-26E37A044B65}" type="presParOf" srcId="{66025131-767E-4D32-BB09-94EDB5EF50D5}" destId="{28C0FBDD-7601-48D4-83DE-6231181C9745}" srcOrd="3" destOrd="0" presId="urn:microsoft.com/office/officeart/2009/3/layout/HorizontalOrganizationChart"/>
    <dgm:cxn modelId="{68E26221-F90B-4AA9-84DE-6E6569546A79}" type="presParOf" srcId="{28C0FBDD-7601-48D4-83DE-6231181C9745}" destId="{6C7D216C-0253-40CA-9F5D-1811015D0728}" srcOrd="0" destOrd="0" presId="urn:microsoft.com/office/officeart/2009/3/layout/HorizontalOrganizationChart"/>
    <dgm:cxn modelId="{4BEFF468-29AA-4FF9-AFEB-C53BCAE99403}" type="presParOf" srcId="{6C7D216C-0253-40CA-9F5D-1811015D0728}" destId="{DABBFF57-7A11-4470-9DFE-C1F502E7C694}" srcOrd="0" destOrd="0" presId="urn:microsoft.com/office/officeart/2009/3/layout/HorizontalOrganizationChart"/>
    <dgm:cxn modelId="{6F5D68C7-F7B0-49A0-A7F0-8A64A61928A0}" type="presParOf" srcId="{6C7D216C-0253-40CA-9F5D-1811015D0728}" destId="{681D421A-DF45-4365-A5CB-89FBE73CD675}" srcOrd="1" destOrd="0" presId="urn:microsoft.com/office/officeart/2009/3/layout/HorizontalOrganizationChart"/>
    <dgm:cxn modelId="{3A79AC89-E0DD-4FB2-A1B7-4446752EFC89}" type="presParOf" srcId="{28C0FBDD-7601-48D4-83DE-6231181C9745}" destId="{E41DFF36-BD2F-4BE3-BA9B-724F05006CB6}" srcOrd="1" destOrd="0" presId="urn:microsoft.com/office/officeart/2009/3/layout/HorizontalOrganizationChart"/>
    <dgm:cxn modelId="{6B57ABC1-9F5D-48C3-A090-08C77536698F}" type="presParOf" srcId="{28C0FBDD-7601-48D4-83DE-6231181C9745}" destId="{FE827798-B894-4139-A7F1-A6D409FA8D4E}" srcOrd="2" destOrd="0" presId="urn:microsoft.com/office/officeart/2009/3/layout/HorizontalOrganizationChart"/>
    <dgm:cxn modelId="{F7BFC816-6BF3-4DDC-9823-A9CD665D7FB5}" type="presParOf" srcId="{67BAED2E-33CE-4FFB-AF86-558A78DB2A89}" destId="{44B80599-9DFA-4088-BC32-D276EF2A8351}" srcOrd="2" destOrd="0" presId="urn:microsoft.com/office/officeart/2009/3/layout/HorizontalOrganizationChart"/>
    <dgm:cxn modelId="{1CBFA287-B754-4948-B4D2-9F842EB4C03F}" type="presParOf" srcId="{C586708E-C0C2-40AD-8110-88FDBCED13F1}" destId="{45255CA1-C09D-403B-B5DA-2F4CD8A075F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04D0C-61B7-468A-86A6-4273EACDF3AB}">
      <dsp:nvSpPr>
        <dsp:cNvPr id="0" name=""/>
        <dsp:cNvSpPr/>
      </dsp:nvSpPr>
      <dsp:spPr>
        <a:xfrm>
          <a:off x="4332405" y="2732172"/>
          <a:ext cx="393613" cy="423134"/>
        </a:xfrm>
        <a:custGeom>
          <a:avLst/>
          <a:gdLst/>
          <a:ahLst/>
          <a:cxnLst/>
          <a:rect l="0" t="0" r="0" b="0"/>
          <a:pathLst>
            <a:path>
              <a:moveTo>
                <a:pt x="0" y="0"/>
              </a:moveTo>
              <a:lnTo>
                <a:pt x="196806" y="0"/>
              </a:lnTo>
              <a:lnTo>
                <a:pt x="196806" y="423134"/>
              </a:lnTo>
              <a:lnTo>
                <a:pt x="393613" y="42313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AABE2A-95A7-45EE-B044-36EFB4B8AD62}">
      <dsp:nvSpPr>
        <dsp:cNvPr id="0" name=""/>
        <dsp:cNvSpPr/>
      </dsp:nvSpPr>
      <dsp:spPr>
        <a:xfrm>
          <a:off x="4332405" y="2309037"/>
          <a:ext cx="393613" cy="423134"/>
        </a:xfrm>
        <a:custGeom>
          <a:avLst/>
          <a:gdLst/>
          <a:ahLst/>
          <a:cxnLst/>
          <a:rect l="0" t="0" r="0" b="0"/>
          <a:pathLst>
            <a:path>
              <a:moveTo>
                <a:pt x="0" y="423134"/>
              </a:moveTo>
              <a:lnTo>
                <a:pt x="196806" y="423134"/>
              </a:lnTo>
              <a:lnTo>
                <a:pt x="196806" y="0"/>
              </a:lnTo>
              <a:lnTo>
                <a:pt x="39361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701DE9-BB74-41CE-B127-071635796FFB}">
      <dsp:nvSpPr>
        <dsp:cNvPr id="0" name=""/>
        <dsp:cNvSpPr/>
      </dsp:nvSpPr>
      <dsp:spPr>
        <a:xfrm>
          <a:off x="1970724" y="1885902"/>
          <a:ext cx="393613" cy="846269"/>
        </a:xfrm>
        <a:custGeom>
          <a:avLst/>
          <a:gdLst/>
          <a:ahLst/>
          <a:cxnLst/>
          <a:rect l="0" t="0" r="0" b="0"/>
          <a:pathLst>
            <a:path>
              <a:moveTo>
                <a:pt x="0" y="0"/>
              </a:moveTo>
              <a:lnTo>
                <a:pt x="196806" y="0"/>
              </a:lnTo>
              <a:lnTo>
                <a:pt x="196806" y="846269"/>
              </a:lnTo>
              <a:lnTo>
                <a:pt x="393613" y="84626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0DE1C7-E063-4C72-9376-D52888352C67}">
      <dsp:nvSpPr>
        <dsp:cNvPr id="0" name=""/>
        <dsp:cNvSpPr/>
      </dsp:nvSpPr>
      <dsp:spPr>
        <a:xfrm>
          <a:off x="4332405" y="1039633"/>
          <a:ext cx="393613" cy="423134"/>
        </a:xfrm>
        <a:custGeom>
          <a:avLst/>
          <a:gdLst/>
          <a:ahLst/>
          <a:cxnLst/>
          <a:rect l="0" t="0" r="0" b="0"/>
          <a:pathLst>
            <a:path>
              <a:moveTo>
                <a:pt x="0" y="0"/>
              </a:moveTo>
              <a:lnTo>
                <a:pt x="196806" y="0"/>
              </a:lnTo>
              <a:lnTo>
                <a:pt x="196806" y="423134"/>
              </a:lnTo>
              <a:lnTo>
                <a:pt x="393613" y="42313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94A9B-1EFF-49D9-8D59-AC834F8CFE96}">
      <dsp:nvSpPr>
        <dsp:cNvPr id="0" name=""/>
        <dsp:cNvSpPr/>
      </dsp:nvSpPr>
      <dsp:spPr>
        <a:xfrm>
          <a:off x="4332405" y="616499"/>
          <a:ext cx="393613" cy="423134"/>
        </a:xfrm>
        <a:custGeom>
          <a:avLst/>
          <a:gdLst/>
          <a:ahLst/>
          <a:cxnLst/>
          <a:rect l="0" t="0" r="0" b="0"/>
          <a:pathLst>
            <a:path>
              <a:moveTo>
                <a:pt x="0" y="423134"/>
              </a:moveTo>
              <a:lnTo>
                <a:pt x="196806" y="423134"/>
              </a:lnTo>
              <a:lnTo>
                <a:pt x="196806" y="0"/>
              </a:lnTo>
              <a:lnTo>
                <a:pt x="39361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A05B72-7841-4AC6-99BA-113A17BDDFBB}">
      <dsp:nvSpPr>
        <dsp:cNvPr id="0" name=""/>
        <dsp:cNvSpPr/>
      </dsp:nvSpPr>
      <dsp:spPr>
        <a:xfrm>
          <a:off x="1970724" y="1039633"/>
          <a:ext cx="393613" cy="846269"/>
        </a:xfrm>
        <a:custGeom>
          <a:avLst/>
          <a:gdLst/>
          <a:ahLst/>
          <a:cxnLst/>
          <a:rect l="0" t="0" r="0" b="0"/>
          <a:pathLst>
            <a:path>
              <a:moveTo>
                <a:pt x="0" y="846269"/>
              </a:moveTo>
              <a:lnTo>
                <a:pt x="196806" y="846269"/>
              </a:lnTo>
              <a:lnTo>
                <a:pt x="196806" y="0"/>
              </a:lnTo>
              <a:lnTo>
                <a:pt x="39361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527F7D-A0CB-419B-87D6-A5A053907CAF}">
      <dsp:nvSpPr>
        <dsp:cNvPr id="0" name=""/>
        <dsp:cNvSpPr/>
      </dsp:nvSpPr>
      <dsp:spPr>
        <a:xfrm>
          <a:off x="2656" y="1585772"/>
          <a:ext cx="1968067" cy="60026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K</a:t>
          </a:r>
          <a:r>
            <a:rPr lang="zh-CN" altLang="en-US" sz="1400" kern="1200" dirty="0"/>
            <a:t>点分类聚类算法</a:t>
          </a:r>
        </a:p>
      </dsp:txBody>
      <dsp:txXfrm>
        <a:off x="2656" y="1585772"/>
        <a:ext cx="1968067" cy="600260"/>
      </dsp:txXfrm>
    </dsp:sp>
    <dsp:sp modelId="{5A4A0816-1DE3-47B8-8546-9E84E06BF005}">
      <dsp:nvSpPr>
        <dsp:cNvPr id="0" name=""/>
        <dsp:cNvSpPr/>
      </dsp:nvSpPr>
      <dsp:spPr>
        <a:xfrm>
          <a:off x="2364338" y="739503"/>
          <a:ext cx="1968067" cy="60026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a:t>K</a:t>
          </a:r>
          <a:r>
            <a:rPr lang="zh-CN" altLang="en-US" sz="1400" kern="1200"/>
            <a:t>近邻分类</a:t>
          </a:r>
        </a:p>
      </dsp:txBody>
      <dsp:txXfrm>
        <a:off x="2364338" y="739503"/>
        <a:ext cx="1968067" cy="600260"/>
      </dsp:txXfrm>
    </dsp:sp>
    <dsp:sp modelId="{83431BC9-7E13-4913-B12F-5CFB5C647400}">
      <dsp:nvSpPr>
        <dsp:cNvPr id="0" name=""/>
        <dsp:cNvSpPr/>
      </dsp:nvSpPr>
      <dsp:spPr>
        <a:xfrm>
          <a:off x="4726019" y="316368"/>
          <a:ext cx="1968067" cy="60026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算法应用场景</a:t>
          </a:r>
        </a:p>
      </dsp:txBody>
      <dsp:txXfrm>
        <a:off x="4726019" y="316368"/>
        <a:ext cx="1968067" cy="600260"/>
      </dsp:txXfrm>
    </dsp:sp>
    <dsp:sp modelId="{23012D3A-C868-4143-845B-A927523EF008}">
      <dsp:nvSpPr>
        <dsp:cNvPr id="0" name=""/>
        <dsp:cNvSpPr/>
      </dsp:nvSpPr>
      <dsp:spPr>
        <a:xfrm>
          <a:off x="4726019" y="1162638"/>
          <a:ext cx="1968067" cy="60026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算法流程与实现</a:t>
          </a:r>
        </a:p>
      </dsp:txBody>
      <dsp:txXfrm>
        <a:off x="4726019" y="1162638"/>
        <a:ext cx="1968067" cy="600260"/>
      </dsp:txXfrm>
    </dsp:sp>
    <dsp:sp modelId="{4BB2EAD1-A205-4CEF-9290-14AC6F1611F2}">
      <dsp:nvSpPr>
        <dsp:cNvPr id="0" name=""/>
        <dsp:cNvSpPr/>
      </dsp:nvSpPr>
      <dsp:spPr>
        <a:xfrm>
          <a:off x="2364338" y="2432041"/>
          <a:ext cx="1968067" cy="60026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a:t>K</a:t>
          </a:r>
          <a:r>
            <a:rPr lang="zh-CN" altLang="en-US" sz="1400" kern="1200"/>
            <a:t>均值聚类</a:t>
          </a:r>
        </a:p>
      </dsp:txBody>
      <dsp:txXfrm>
        <a:off x="2364338" y="2432041"/>
        <a:ext cx="1968067" cy="600260"/>
      </dsp:txXfrm>
    </dsp:sp>
    <dsp:sp modelId="{C3005DB9-041A-45C8-A41E-BA8438499750}">
      <dsp:nvSpPr>
        <dsp:cNvPr id="0" name=""/>
        <dsp:cNvSpPr/>
      </dsp:nvSpPr>
      <dsp:spPr>
        <a:xfrm>
          <a:off x="4726019" y="2008907"/>
          <a:ext cx="1968067" cy="60026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算法应用场景</a:t>
          </a:r>
        </a:p>
      </dsp:txBody>
      <dsp:txXfrm>
        <a:off x="4726019" y="2008907"/>
        <a:ext cx="1968067" cy="600260"/>
      </dsp:txXfrm>
    </dsp:sp>
    <dsp:sp modelId="{DABBFF57-7A11-4470-9DFE-C1F502E7C694}">
      <dsp:nvSpPr>
        <dsp:cNvPr id="0" name=""/>
        <dsp:cNvSpPr/>
      </dsp:nvSpPr>
      <dsp:spPr>
        <a:xfrm>
          <a:off x="4726019" y="2855176"/>
          <a:ext cx="1968067" cy="60026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算法流程与实现</a:t>
          </a:r>
        </a:p>
      </dsp:txBody>
      <dsp:txXfrm>
        <a:off x="4726019" y="2855176"/>
        <a:ext cx="1968067" cy="60026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211411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28185821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50929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112941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370782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469893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12462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7758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252908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53892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412808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917834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187698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708413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099018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196807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90926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2731215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351088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694349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299003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656609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1417799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878971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19640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587943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534022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53019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18949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180294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0802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新零售概述</a:t>
            </a:r>
          </a:p>
        </p:txBody>
      </p:sp>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3088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新零售的框架</a:t>
            </a:r>
          </a:p>
        </p:txBody>
      </p:sp>
      <p:cxnSp>
        <p:nvCxnSpPr>
          <p:cNvPr id="7" name="直接连接符 6"/>
          <p:cNvCxnSpPr/>
          <p:nvPr userDrawn="1"/>
        </p:nvCxnSpPr>
        <p:spPr>
          <a:xfrm>
            <a:off x="269240" y="628015"/>
            <a:ext cx="2340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alphaModFix amt="4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
        <p:nvSpPr>
          <p:cNvPr id="5" name="文本框 32"/>
          <p:cNvSpPr txBox="1"/>
          <p:nvPr userDrawn="1"/>
        </p:nvSpPr>
        <p:spPr>
          <a:xfrm>
            <a:off x="265271" y="257676"/>
            <a:ext cx="3370161"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第三节 案例</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银行客户群体划分</a:t>
            </a:r>
          </a:p>
        </p:txBody>
      </p:sp>
      <p:cxnSp>
        <p:nvCxnSpPr>
          <p:cNvPr id="7" name="直接连接符 6"/>
          <p:cNvCxnSpPr/>
          <p:nvPr userDrawn="1"/>
        </p:nvCxnSpPr>
        <p:spPr>
          <a:xfrm flipV="1">
            <a:off x="269240" y="603929"/>
            <a:ext cx="3366192"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3139329"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K</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近邻分类原理与实现</a:t>
            </a:r>
          </a:p>
        </p:txBody>
      </p:sp>
      <p:cxnSp>
        <p:nvCxnSpPr>
          <p:cNvPr id="7" name="直接连接符 6"/>
          <p:cNvCxnSpPr/>
          <p:nvPr/>
        </p:nvCxnSpPr>
        <p:spPr>
          <a:xfrm flipV="1">
            <a:off x="269240" y="603929"/>
            <a:ext cx="3135360"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3139329"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K</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均值聚类原理与实现</a:t>
            </a:r>
          </a:p>
        </p:txBody>
      </p:sp>
      <p:cxnSp>
        <p:nvCxnSpPr>
          <p:cNvPr id="7" name="直接连接符 6"/>
          <p:cNvCxnSpPr/>
          <p:nvPr userDrawn="1"/>
        </p:nvCxnSpPr>
        <p:spPr>
          <a:xfrm flipV="1">
            <a:off x="269240" y="603929"/>
            <a:ext cx="3295442"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22.png"/><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4.wmf"/></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6.wmf"/><Relationship Id="rId5" Type="http://schemas.openxmlformats.org/officeDocument/2006/relationships/oleObject" Target="../embeddings/oleObject19.bin"/><Relationship Id="rId4" Type="http://schemas.microsoft.com/office/2007/relationships/hdphoto" Target="../media/hdphoto3.wdp"/></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microsoft.com/office/2007/relationships/hdphoto" Target="../media/hdphoto4.wdp"/><Relationship Id="rId5" Type="http://schemas.openxmlformats.org/officeDocument/2006/relationships/image" Target="../media/image28.png"/><Relationship Id="rId4" Type="http://schemas.openxmlformats.org/officeDocument/2006/relationships/image" Target="../media/image27.wmf"/></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0.wmf"/><Relationship Id="rId5" Type="http://schemas.openxmlformats.org/officeDocument/2006/relationships/oleObject" Target="../embeddings/oleObject21.bin"/><Relationship Id="rId4" Type="http://schemas.microsoft.com/office/2007/relationships/hdphoto" Target="../media/hdphoto5.wdp"/></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3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2.wmf"/></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24.bin"/><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400643">
            <a:off x="6773217" y="1331945"/>
            <a:ext cx="1775226" cy="3366922"/>
          </a:xfrm>
          <a:prstGeom prst="rect">
            <a:avLst/>
          </a:prstGeom>
          <a:gradFill flip="none" rotWithShape="1">
            <a:gsLst>
              <a:gs pos="53000">
                <a:schemeClr val="bg1">
                  <a:lumMod val="65000"/>
                  <a:lumOff val="35000"/>
                  <a:alpha val="0"/>
                </a:schemeClr>
              </a:gs>
              <a:gs pos="0">
                <a:schemeClr val="accent1">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0" name="图片 1050"/>
                      <p:cNvPicPr/>
                      <p:nvPr/>
                    </p:nvPicPr>
                    <p:blipFill>
                      <a:blip r:embed="rId5"/>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4294967295"/>
          </p:nvPr>
        </p:nvSpPr>
        <p:spPr>
          <a:xfrm>
            <a:off x="430783" y="4013202"/>
            <a:ext cx="4574059" cy="341632"/>
          </a:xfrm>
          <a:prstGeom prst="rect">
            <a:avLst/>
          </a:prstGeom>
        </p:spPr>
        <p:txBody>
          <a:bodyPr wrap="square">
            <a:spAutoFit/>
          </a:bodyPr>
          <a:lstStyle/>
          <a:p>
            <a:pPr marL="0" indent="0">
              <a:buNone/>
            </a:pPr>
            <a:r>
              <a:rPr lang="en-US" altLang="zh-CN" sz="1800" dirty="0">
                <a:solidFill>
                  <a:schemeClr val="tx2"/>
                </a:solidFill>
                <a:latin typeface="黑体" panose="02010600030101010101" charset="-122"/>
                <a:ea typeface="黑体" panose="02010600030101010101" charset="-122"/>
                <a:cs typeface="黑体" panose="02010600030101010101" charset="-122"/>
              </a:rPr>
              <a:t>《Python</a:t>
            </a:r>
            <a:r>
              <a:rPr lang="zh-CN" altLang="en-US" sz="1800" dirty="0">
                <a:solidFill>
                  <a:schemeClr val="tx2"/>
                </a:solidFill>
                <a:latin typeface="黑体" panose="02010600030101010101" charset="-122"/>
                <a:ea typeface="黑体" panose="02010600030101010101" charset="-122"/>
                <a:cs typeface="黑体" panose="02010600030101010101" charset="-122"/>
              </a:rPr>
              <a:t>金融数据挖掘</a:t>
            </a:r>
            <a:r>
              <a:rPr lang="en-US" altLang="zh-CN" sz="1800" dirty="0">
                <a:solidFill>
                  <a:schemeClr val="tx2"/>
                </a:solidFill>
                <a:latin typeface="黑体" panose="02010600030101010101" charset="-122"/>
                <a:ea typeface="黑体" panose="02010600030101010101" charset="-122"/>
                <a:cs typeface="黑体" panose="02010600030101010101" charset="-122"/>
              </a:rPr>
              <a:t>》 </a:t>
            </a:r>
            <a:r>
              <a:rPr lang="zh-CN" altLang="en-US" sz="1800" dirty="0">
                <a:solidFill>
                  <a:schemeClr val="tx2"/>
                </a:solidFill>
                <a:latin typeface="黑体" panose="02010600030101010101" charset="-122"/>
                <a:ea typeface="黑体" panose="02010600030101010101" charset="-122"/>
                <a:cs typeface="黑体" panose="02010600030101010101" charset="-122"/>
              </a:rPr>
              <a:t>高等教育出版社</a:t>
            </a:r>
          </a:p>
        </p:txBody>
      </p:sp>
      <p:grpSp>
        <p:nvGrpSpPr>
          <p:cNvPr id="5" name="组合 4"/>
          <p:cNvGrpSpPr/>
          <p:nvPr/>
        </p:nvGrpSpPr>
        <p:grpSpPr>
          <a:xfrm>
            <a:off x="5148858" y="916360"/>
            <a:ext cx="3403797" cy="3416230"/>
            <a:chOff x="5148858" y="916360"/>
            <a:chExt cx="3403797" cy="3416230"/>
          </a:xfrm>
        </p:grpSpPr>
        <p:sp>
          <p:nvSpPr>
            <p:cNvPr id="11" name="空心弧 10"/>
            <p:cNvSpPr/>
            <p:nvPr/>
          </p:nvSpPr>
          <p:spPr>
            <a:xfrm rot="9058792">
              <a:off x="5162499" y="941975"/>
              <a:ext cx="3390156" cy="3390615"/>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nvGrpSpPr>
            <p:cNvPr id="4" name="组合 3"/>
            <p:cNvGrpSpPr/>
            <p:nvPr/>
          </p:nvGrpSpPr>
          <p:grpSpPr>
            <a:xfrm>
              <a:off x="5148858" y="916360"/>
              <a:ext cx="3390156" cy="3390615"/>
              <a:chOff x="5148858" y="916360"/>
              <a:chExt cx="3390156" cy="3390615"/>
            </a:xfrm>
          </p:grpSpPr>
          <p:sp>
            <p:nvSpPr>
              <p:cNvPr id="8" name="椭圆 7"/>
              <p:cNvSpPr/>
              <p:nvPr/>
            </p:nvSpPr>
            <p:spPr>
              <a:xfrm>
                <a:off x="5418268" y="1215585"/>
                <a:ext cx="2874074" cy="2846802"/>
              </a:xfrm>
              <a:prstGeom prst="ellipse">
                <a:avLst/>
              </a:prstGeom>
              <a:blipFill>
                <a:blip r:embed="rId6"/>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9" name="空心弧 8"/>
              <p:cNvSpPr/>
              <p:nvPr/>
            </p:nvSpPr>
            <p:spPr>
              <a:xfrm>
                <a:off x="5148858" y="916360"/>
                <a:ext cx="3390156" cy="3390615"/>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grpSp>
      <p:sp>
        <p:nvSpPr>
          <p:cNvPr id="10" name="矩形 9"/>
          <p:cNvSpPr/>
          <p:nvPr/>
        </p:nvSpPr>
        <p:spPr>
          <a:xfrm>
            <a:off x="-1" y="3220616"/>
            <a:ext cx="5349675" cy="20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2" name="矩形 11"/>
          <p:cNvSpPr/>
          <p:nvPr/>
        </p:nvSpPr>
        <p:spPr>
          <a:xfrm rot="10800000">
            <a:off x="8359742" y="2587466"/>
            <a:ext cx="854440" cy="1756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9" name="组合 18"/>
          <p:cNvGrpSpPr/>
          <p:nvPr/>
        </p:nvGrpSpPr>
        <p:grpSpPr>
          <a:xfrm>
            <a:off x="369267" y="1085993"/>
            <a:ext cx="3411439" cy="982495"/>
            <a:chOff x="-166946" y="886960"/>
            <a:chExt cx="4475131" cy="1288841"/>
          </a:xfrm>
        </p:grpSpPr>
        <p:sp>
          <p:nvSpPr>
            <p:cNvPr id="14" name="矩形 13"/>
            <p:cNvSpPr/>
            <p:nvPr/>
          </p:nvSpPr>
          <p:spPr>
            <a:xfrm rot="1400643">
              <a:off x="830750" y="1306965"/>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矩形 14"/>
            <p:cNvSpPr/>
            <p:nvPr/>
          </p:nvSpPr>
          <p:spPr>
            <a:xfrm rot="1400643">
              <a:off x="1368182" y="1264336"/>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rot="1400643">
              <a:off x="1902966" y="1130868"/>
              <a:ext cx="1240470" cy="54398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7" name="矩形 16"/>
            <p:cNvSpPr/>
            <p:nvPr/>
          </p:nvSpPr>
          <p:spPr>
            <a:xfrm rot="1400643">
              <a:off x="2326953" y="1285652"/>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8" name="矩形 259"/>
            <p:cNvSpPr>
              <a:spLocks noChangeArrowheads="1"/>
            </p:cNvSpPr>
            <p:nvPr/>
          </p:nvSpPr>
          <p:spPr bwMode="auto">
            <a:xfrm>
              <a:off x="-166946" y="886960"/>
              <a:ext cx="3681000" cy="968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cap="all" dirty="0">
                  <a:solidFill>
                    <a:schemeClr val="accent2">
                      <a:lumMod val="75000"/>
                    </a:schemeClr>
                  </a:solidFill>
                  <a:latin typeface="黑体" panose="02010609060101010101" charset="-122"/>
                  <a:ea typeface="黑体" panose="02010609060101010101" charset="-122"/>
                  <a:cs typeface="Arial" panose="020B0604020202020204" pitchFamily="34" charset="0"/>
                </a:rPr>
                <a:t>第十一章</a:t>
              </a:r>
            </a:p>
          </p:txBody>
        </p:sp>
      </p:grpSp>
      <p:sp>
        <p:nvSpPr>
          <p:cNvPr id="20" name="矩形 259"/>
          <p:cNvSpPr>
            <a:spLocks noChangeArrowheads="1"/>
          </p:cNvSpPr>
          <p:nvPr/>
        </p:nvSpPr>
        <p:spPr bwMode="auto">
          <a:xfrm>
            <a:off x="252314" y="1924472"/>
            <a:ext cx="35334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en-US" altLang="zh-CN" sz="3600" b="1" dirty="0">
                <a:solidFill>
                  <a:schemeClr val="accent1"/>
                </a:solidFill>
                <a:latin typeface="黑体" panose="02010609060101010101" charset="-122"/>
                <a:ea typeface="黑体" panose="02010609060101010101" charset="-122"/>
                <a:cs typeface="Arial" panose="020B0604020202020204" pitchFamily="34" charset="0"/>
              </a:rPr>
              <a:t>K</a:t>
            </a: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近邻分类与</a:t>
            </a:r>
            <a:endParaRPr lang="en-US" altLang="zh-CN" sz="3600" b="1" dirty="0">
              <a:solidFill>
                <a:schemeClr val="accent1"/>
              </a:solidFill>
              <a:latin typeface="黑体" panose="02010609060101010101" charset="-122"/>
              <a:ea typeface="黑体" panose="02010609060101010101" charset="-122"/>
              <a:cs typeface="Arial" panose="020B0604020202020204" pitchFamily="34" charset="0"/>
            </a:endParaRPr>
          </a:p>
          <a:p>
            <a:pPr algn="ctr">
              <a:spcBef>
                <a:spcPts val="0"/>
              </a:spcBef>
              <a:buNone/>
            </a:pPr>
            <a:r>
              <a:rPr lang="en-US" altLang="zh-CN" sz="3600" b="1" dirty="0">
                <a:solidFill>
                  <a:schemeClr val="accent1"/>
                </a:solidFill>
                <a:latin typeface="黑体" panose="02010609060101010101" charset="-122"/>
                <a:ea typeface="黑体" panose="02010609060101010101" charset="-122"/>
                <a:cs typeface="Arial" panose="020B0604020202020204" pitchFamily="34" charset="0"/>
              </a:rPr>
              <a:t>K</a:t>
            </a: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均值聚类算法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K</a:t>
            </a:r>
            <a:r>
              <a:rPr lang="zh-CN" altLang="en-US" sz="2000" dirty="0"/>
              <a:t>近邻分类算法的流程图：</a:t>
            </a:r>
          </a:p>
        </p:txBody>
      </p:sp>
      <p:sp>
        <p:nvSpPr>
          <p:cNvPr id="2" name="Rectangle 2"/>
          <p:cNvSpPr>
            <a:spLocks noChangeArrowheads="1"/>
          </p:cNvSpPr>
          <p:nvPr/>
        </p:nvSpPr>
        <p:spPr bwMode="auto">
          <a:xfrm>
            <a:off x="3996730" y="124271"/>
            <a:ext cx="119025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14596498"/>
              </p:ext>
            </p:extLst>
          </p:nvPr>
        </p:nvGraphicFramePr>
        <p:xfrm>
          <a:off x="3996730" y="124272"/>
          <a:ext cx="2268538" cy="4921364"/>
        </p:xfrm>
        <a:graphic>
          <a:graphicData uri="http://schemas.openxmlformats.org/presentationml/2006/ole">
            <mc:AlternateContent xmlns:mc="http://schemas.openxmlformats.org/markup-compatibility/2006">
              <mc:Choice xmlns:v="urn:schemas-microsoft-com:vml" Requires="v">
                <p:oleObj r:id="rId3" imgW="2573383" imgH="5554212" progId="Visio.Drawing.11">
                  <p:embed/>
                </p:oleObj>
              </mc:Choice>
              <mc:Fallback>
                <p:oleObj r:id="rId3" imgW="2573383" imgH="555421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6730" y="124272"/>
                        <a:ext cx="2268538" cy="4921364"/>
                      </a:xfrm>
                      <a:prstGeom prst="rect">
                        <a:avLst/>
                      </a:prstGeom>
                      <a:noFill/>
                    </p:spPr>
                  </p:pic>
                </p:oleObj>
              </mc:Fallback>
            </mc:AlternateContent>
          </a:graphicData>
        </a:graphic>
      </p:graphicFrame>
    </p:spTree>
    <p:extLst>
      <p:ext uri="{BB962C8B-B14F-4D97-AF65-F5344CB8AC3E}">
        <p14:creationId xmlns:p14="http://schemas.microsoft.com/office/powerpoint/2010/main" val="581502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2169825"/>
          </a:xfrm>
          <a:prstGeom prst="rect">
            <a:avLst/>
          </a:prstGeom>
          <a:noFill/>
        </p:spPr>
        <p:txBody>
          <a:bodyPr wrap="square" rtlCol="0" anchor="t">
            <a:spAutoFit/>
          </a:bodyPr>
          <a:lstStyle/>
          <a:p>
            <a:pPr>
              <a:spcBef>
                <a:spcPts val="600"/>
              </a:spcBef>
              <a:buSzPct val="75000"/>
            </a:pPr>
            <a:r>
              <a:rPr lang="en-US" altLang="zh-CN" sz="2000" dirty="0"/>
              <a:t>【</a:t>
            </a:r>
            <a:r>
              <a:rPr lang="zh-CN" altLang="en-US" sz="2000" dirty="0"/>
              <a:t>例 </a:t>
            </a:r>
            <a:r>
              <a:rPr lang="en-US" altLang="zh-CN" sz="2000" dirty="0"/>
              <a:t>11-1】</a:t>
            </a:r>
          </a:p>
          <a:p>
            <a:pPr marL="342900" indent="-342900">
              <a:spcBef>
                <a:spcPts val="600"/>
              </a:spcBef>
              <a:buSzPct val="75000"/>
              <a:buFont typeface="Wingdings" panose="05000000000000000000" pitchFamily="2" charset="2"/>
              <a:buChar char="l"/>
            </a:pPr>
            <a:r>
              <a:rPr lang="zh-CN" altLang="en-US" sz="2000" dirty="0"/>
              <a:t>下面代码首先新建了两个数据点</a:t>
            </a:r>
            <a:r>
              <a:rPr lang="en-US" altLang="zh-CN" sz="2000" dirty="0" err="1"/>
              <a:t>testX</a:t>
            </a:r>
            <a:r>
              <a:rPr lang="zh-CN" altLang="en-US" sz="2000" dirty="0"/>
              <a:t>和</a:t>
            </a:r>
            <a:r>
              <a:rPr lang="en-US" altLang="zh-CN" sz="2000" dirty="0" err="1"/>
              <a:t>testY</a:t>
            </a:r>
            <a:r>
              <a:rPr lang="zh-CN" altLang="en-US" sz="2000" dirty="0"/>
              <a:t>，再分别调用</a:t>
            </a:r>
            <a:r>
              <a:rPr lang="en-US" altLang="zh-CN" sz="2000" dirty="0" err="1"/>
              <a:t>kNNClassify</a:t>
            </a:r>
            <a:r>
              <a:rPr lang="zh-CN" altLang="en-US" sz="2000" dirty="0"/>
              <a:t>函数计算其分类归属。</a:t>
            </a:r>
          </a:p>
          <a:p>
            <a:pPr marL="342900" indent="-342900">
              <a:spcBef>
                <a:spcPts val="600"/>
              </a:spcBef>
              <a:buSzPct val="75000"/>
              <a:buFont typeface="Wingdings" panose="05000000000000000000" pitchFamily="2" charset="2"/>
              <a:buChar char="l"/>
            </a:pPr>
            <a:r>
              <a:rPr lang="en-US" altLang="zh-CN" sz="2000" dirty="0"/>
              <a:t>K</a:t>
            </a:r>
            <a:r>
              <a:rPr lang="zh-CN" altLang="en-US" sz="2000" dirty="0"/>
              <a:t>近邻算法有比较直观的解释（特别是在低维空间中），其欧氏距离的计算量也相对比较小，是一个应用很广的基础分类算法。</a:t>
            </a:r>
          </a:p>
          <a:p>
            <a:pPr marL="342900" indent="-342900">
              <a:spcBef>
                <a:spcPts val="600"/>
              </a:spcBef>
              <a:buSzPct val="750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1151158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7078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定义一个用于计算欧氏距离的函数</a:t>
            </a:r>
            <a:r>
              <a:rPr lang="en-US" altLang="zh-CN" sz="2000" dirty="0" err="1"/>
              <a:t>euclDistance</a:t>
            </a:r>
            <a:r>
              <a:rPr lang="zh-CN" altLang="en-US" sz="2000" dirty="0"/>
              <a:t>，使用</a:t>
            </a:r>
            <a:r>
              <a:rPr lang="en-US" altLang="zh-CN" sz="2000" dirty="0" err="1"/>
              <a:t>numpy</a:t>
            </a:r>
            <a:r>
              <a:rPr lang="zh-CN" altLang="en-US" sz="2000" dirty="0"/>
              <a:t>中的函数计算由列表形式存储的两个向量的欧式距离。</a:t>
            </a:r>
          </a:p>
        </p:txBody>
      </p:sp>
      <p:graphicFrame>
        <p:nvGraphicFramePr>
          <p:cNvPr id="2" name="对象 1"/>
          <p:cNvGraphicFramePr>
            <a:graphicFrameLocks noChangeAspect="1"/>
          </p:cNvGraphicFramePr>
          <p:nvPr>
            <p:extLst>
              <p:ext uri="{D42A27DB-BD31-4B8C-83A1-F6EECF244321}">
                <p14:modId xmlns:p14="http://schemas.microsoft.com/office/powerpoint/2010/main" val="1016601743"/>
              </p:ext>
            </p:extLst>
          </p:nvPr>
        </p:nvGraphicFramePr>
        <p:xfrm>
          <a:off x="324322" y="1552238"/>
          <a:ext cx="6230117" cy="3252554"/>
        </p:xfrm>
        <a:graphic>
          <a:graphicData uri="http://schemas.openxmlformats.org/presentationml/2006/ole">
            <mc:AlternateContent xmlns:mc="http://schemas.openxmlformats.org/markup-compatibility/2006">
              <mc:Choice xmlns:v="urn:schemas-microsoft-com:vml" Requires="v">
                <p:oleObj r:id="rId3" imgW="7733160" imgH="4037760" progId="">
                  <p:embed/>
                </p:oleObj>
              </mc:Choice>
              <mc:Fallback>
                <p:oleObj r:id="rId3" imgW="7733160" imgH="4037760" progId="">
                  <p:embed/>
                  <p:pic>
                    <p:nvPicPr>
                      <p:cNvPr id="0" name=""/>
                      <p:cNvPicPr/>
                      <p:nvPr/>
                    </p:nvPicPr>
                    <p:blipFill>
                      <a:blip r:embed="rId4"/>
                      <a:stretch>
                        <a:fillRect/>
                      </a:stretch>
                    </p:blipFill>
                    <p:spPr>
                      <a:xfrm>
                        <a:off x="324322" y="1552238"/>
                        <a:ext cx="6230117" cy="3252554"/>
                      </a:xfrm>
                      <a:prstGeom prst="rect">
                        <a:avLst/>
                      </a:prstGeom>
                    </p:spPr>
                  </p:pic>
                </p:oleObj>
              </mc:Fallback>
            </mc:AlternateContent>
          </a:graphicData>
        </a:graphic>
      </p:graphicFrame>
    </p:spTree>
    <p:extLst>
      <p:ext uri="{BB962C8B-B14F-4D97-AF65-F5344CB8AC3E}">
        <p14:creationId xmlns:p14="http://schemas.microsoft.com/office/powerpoint/2010/main" val="1493719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创建一个数据集，包含</a:t>
            </a:r>
            <a:r>
              <a:rPr lang="en-US" altLang="zh-CN" dirty="0"/>
              <a:t>2</a:t>
            </a:r>
            <a:r>
              <a:rPr lang="zh-CN" altLang="zh-CN" dirty="0"/>
              <a:t>个类别共</a:t>
            </a:r>
            <a:r>
              <a:rPr lang="en-US" altLang="zh-CN" dirty="0"/>
              <a:t>8</a:t>
            </a:r>
            <a:r>
              <a:rPr lang="zh-CN" altLang="zh-CN" dirty="0"/>
              <a:t>个样本</a:t>
            </a:r>
            <a:r>
              <a:rPr lang="zh-CN" altLang="en-US" sz="2400" dirty="0"/>
              <a:t>：</a:t>
            </a:r>
          </a:p>
        </p:txBody>
      </p:sp>
      <p:graphicFrame>
        <p:nvGraphicFramePr>
          <p:cNvPr id="2" name="对象 1"/>
          <p:cNvGraphicFramePr>
            <a:graphicFrameLocks noChangeAspect="1"/>
          </p:cNvGraphicFramePr>
          <p:nvPr>
            <p:extLst>
              <p:ext uri="{D42A27DB-BD31-4B8C-83A1-F6EECF244321}">
                <p14:modId xmlns:p14="http://schemas.microsoft.com/office/powerpoint/2010/main" val="3961182595"/>
              </p:ext>
            </p:extLst>
          </p:nvPr>
        </p:nvGraphicFramePr>
        <p:xfrm>
          <a:off x="540346" y="1564432"/>
          <a:ext cx="5544616" cy="2369428"/>
        </p:xfrm>
        <a:graphic>
          <a:graphicData uri="http://schemas.openxmlformats.org/presentationml/2006/ole">
            <mc:AlternateContent xmlns:mc="http://schemas.openxmlformats.org/markup-compatibility/2006">
              <mc:Choice xmlns:v="urn:schemas-microsoft-com:vml" Requires="v">
                <p:oleObj r:id="rId3" imgW="6806160" imgH="2907720" progId="">
                  <p:embed/>
                </p:oleObj>
              </mc:Choice>
              <mc:Fallback>
                <p:oleObj r:id="rId3" imgW="6806160" imgH="2907720" progId="">
                  <p:embed/>
                  <p:pic>
                    <p:nvPicPr>
                      <p:cNvPr id="0" name=""/>
                      <p:cNvPicPr/>
                      <p:nvPr/>
                    </p:nvPicPr>
                    <p:blipFill>
                      <a:blip r:embed="rId4"/>
                      <a:stretch>
                        <a:fillRect/>
                      </a:stretch>
                    </p:blipFill>
                    <p:spPr>
                      <a:xfrm>
                        <a:off x="540346" y="1564432"/>
                        <a:ext cx="5544616" cy="2369428"/>
                      </a:xfrm>
                      <a:prstGeom prst="rect">
                        <a:avLst/>
                      </a:prstGeom>
                    </p:spPr>
                  </p:pic>
                </p:oleObj>
              </mc:Fallback>
            </mc:AlternateContent>
          </a:graphicData>
        </a:graphic>
      </p:graphicFrame>
    </p:spTree>
    <p:extLst>
      <p:ext uri="{BB962C8B-B14F-4D97-AF65-F5344CB8AC3E}">
        <p14:creationId xmlns:p14="http://schemas.microsoft.com/office/powerpoint/2010/main" val="558607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3240360" cy="2015936"/>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000" dirty="0"/>
              <a:t>KNN</a:t>
            </a:r>
            <a:r>
              <a:rPr lang="zh-CN" altLang="zh-CN" sz="2000" dirty="0"/>
              <a:t>分类算法函数实现</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定义一个</a:t>
            </a:r>
            <a:r>
              <a:rPr lang="en-US" altLang="zh-CN" sz="2000" dirty="0" err="1"/>
              <a:t>kNNClassify</a:t>
            </a:r>
            <a:r>
              <a:rPr lang="zh-CN" altLang="en-US" sz="2000" dirty="0"/>
              <a:t>函数。根据</a:t>
            </a:r>
            <a:r>
              <a:rPr lang="en-US" altLang="zh-CN" sz="2000" dirty="0" err="1"/>
              <a:t>dataSet</a:t>
            </a:r>
            <a:r>
              <a:rPr lang="zh-CN" altLang="en-US" sz="2000" dirty="0"/>
              <a:t>和</a:t>
            </a:r>
            <a:r>
              <a:rPr lang="en-US" altLang="zh-CN" sz="2000" dirty="0"/>
              <a:t>labels</a:t>
            </a:r>
            <a:r>
              <a:rPr lang="zh-CN" altLang="en-US" sz="2000" dirty="0"/>
              <a:t>的输入，选择待分类点</a:t>
            </a:r>
            <a:r>
              <a:rPr lang="en-US" altLang="zh-CN" sz="2000" dirty="0" err="1"/>
              <a:t>newInput</a:t>
            </a:r>
            <a:r>
              <a:rPr lang="zh-CN" altLang="en-US" sz="2000" dirty="0"/>
              <a:t>的</a:t>
            </a:r>
            <a:r>
              <a:rPr lang="en-US" altLang="zh-CN" sz="2000" dirty="0"/>
              <a:t>k</a:t>
            </a:r>
            <a:r>
              <a:rPr lang="zh-CN" altLang="en-US" sz="2000" dirty="0"/>
              <a:t>个近邻，决定其分类归属。</a:t>
            </a:r>
          </a:p>
        </p:txBody>
      </p:sp>
      <p:graphicFrame>
        <p:nvGraphicFramePr>
          <p:cNvPr id="2" name="对象 1"/>
          <p:cNvGraphicFramePr>
            <a:graphicFrameLocks noChangeAspect="1"/>
          </p:cNvGraphicFramePr>
          <p:nvPr>
            <p:extLst>
              <p:ext uri="{D42A27DB-BD31-4B8C-83A1-F6EECF244321}">
                <p14:modId xmlns:p14="http://schemas.microsoft.com/office/powerpoint/2010/main" val="3706693067"/>
              </p:ext>
            </p:extLst>
          </p:nvPr>
        </p:nvGraphicFramePr>
        <p:xfrm>
          <a:off x="3888854" y="196280"/>
          <a:ext cx="3924300" cy="4933950"/>
        </p:xfrm>
        <a:graphic>
          <a:graphicData uri="http://schemas.openxmlformats.org/presentationml/2006/ole">
            <mc:AlternateContent xmlns:mc="http://schemas.openxmlformats.org/markup-compatibility/2006">
              <mc:Choice xmlns:v="urn:schemas-microsoft-com:vml" Requires="v">
                <p:oleObj r:id="rId3" imgW="5206320" imgH="6539400" progId="">
                  <p:embed/>
                </p:oleObj>
              </mc:Choice>
              <mc:Fallback>
                <p:oleObj r:id="rId3" imgW="5206320" imgH="6539400" progId="">
                  <p:embed/>
                  <p:pic>
                    <p:nvPicPr>
                      <p:cNvPr id="0" name=""/>
                      <p:cNvPicPr/>
                      <p:nvPr/>
                    </p:nvPicPr>
                    <p:blipFill>
                      <a:blip r:embed="rId4"/>
                      <a:stretch>
                        <a:fillRect/>
                      </a:stretch>
                    </p:blipFill>
                    <p:spPr>
                      <a:xfrm>
                        <a:off x="3888854" y="196280"/>
                        <a:ext cx="3924300" cy="4933950"/>
                      </a:xfrm>
                      <a:prstGeom prst="rect">
                        <a:avLst/>
                      </a:prstGeom>
                    </p:spPr>
                  </p:pic>
                </p:oleObj>
              </mc:Fallback>
            </mc:AlternateContent>
          </a:graphicData>
        </a:graphic>
      </p:graphicFrame>
    </p:spTree>
    <p:extLst>
      <p:ext uri="{BB962C8B-B14F-4D97-AF65-F5344CB8AC3E}">
        <p14:creationId xmlns:p14="http://schemas.microsoft.com/office/powerpoint/2010/main" val="3096459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461665"/>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生成数据集和类别标签</a:t>
            </a:r>
            <a:r>
              <a:rPr lang="zh-CN" altLang="en-US" sz="2400" dirty="0"/>
              <a:t>：</a:t>
            </a:r>
          </a:p>
        </p:txBody>
      </p:sp>
      <p:graphicFrame>
        <p:nvGraphicFramePr>
          <p:cNvPr id="2" name="对象 1"/>
          <p:cNvGraphicFramePr>
            <a:graphicFrameLocks noChangeAspect="1"/>
          </p:cNvGraphicFramePr>
          <p:nvPr>
            <p:extLst>
              <p:ext uri="{D42A27DB-BD31-4B8C-83A1-F6EECF244321}">
                <p14:modId xmlns:p14="http://schemas.microsoft.com/office/powerpoint/2010/main" val="2936281843"/>
              </p:ext>
            </p:extLst>
          </p:nvPr>
        </p:nvGraphicFramePr>
        <p:xfrm>
          <a:off x="298520" y="1420415"/>
          <a:ext cx="6002465" cy="3535733"/>
        </p:xfrm>
        <a:graphic>
          <a:graphicData uri="http://schemas.openxmlformats.org/presentationml/2006/ole">
            <mc:AlternateContent xmlns:mc="http://schemas.openxmlformats.org/markup-compatibility/2006">
              <mc:Choice xmlns:v="urn:schemas-microsoft-com:vml" Requires="v">
                <p:oleObj r:id="rId3" imgW="7479360" imgH="4406040" progId="">
                  <p:embed/>
                </p:oleObj>
              </mc:Choice>
              <mc:Fallback>
                <p:oleObj r:id="rId3" imgW="7479360" imgH="4406040" progId="">
                  <p:embed/>
                  <p:pic>
                    <p:nvPicPr>
                      <p:cNvPr id="0" name=""/>
                      <p:cNvPicPr/>
                      <p:nvPr/>
                    </p:nvPicPr>
                    <p:blipFill>
                      <a:blip r:embed="rId4"/>
                      <a:stretch>
                        <a:fillRect/>
                      </a:stretch>
                    </p:blipFill>
                    <p:spPr>
                      <a:xfrm>
                        <a:off x="298520" y="1420415"/>
                        <a:ext cx="6002465" cy="3535733"/>
                      </a:xfrm>
                      <a:prstGeom prst="rect">
                        <a:avLst/>
                      </a:prstGeom>
                    </p:spPr>
                  </p:pic>
                </p:oleObj>
              </mc:Fallback>
            </mc:AlternateContent>
          </a:graphicData>
        </a:graphic>
      </p:graphicFrame>
    </p:spTree>
    <p:extLst>
      <p:ext uri="{BB962C8B-B14F-4D97-AF65-F5344CB8AC3E}">
        <p14:creationId xmlns:p14="http://schemas.microsoft.com/office/powerpoint/2010/main" val="4282570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672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02</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537658" y="2152015"/>
            <a:ext cx="5427624" cy="707886"/>
          </a:xfrm>
          <a:prstGeom prst="rect">
            <a:avLst/>
          </a:prstGeom>
          <a:noFill/>
        </p:spPr>
        <p:txBody>
          <a:bodyPr wrap="square" rtlCol="0">
            <a:spAutoFit/>
          </a:bodyPr>
          <a:lstStyle/>
          <a:p>
            <a:r>
              <a:rPr lang="en-US" altLang="zh-CN" sz="4000" b="1" spc="300" dirty="0">
                <a:solidFill>
                  <a:schemeClr val="accent1"/>
                </a:solidFill>
                <a:latin typeface="黑体" panose="02010609060101010101" charset="-122"/>
                <a:ea typeface="黑体" panose="02010609060101010101" charset="-122"/>
              </a:rPr>
              <a:t>K</a:t>
            </a:r>
            <a:r>
              <a:rPr lang="zh-CN" altLang="en-US" sz="4000" b="1" spc="300" dirty="0">
                <a:solidFill>
                  <a:schemeClr val="accent1"/>
                </a:solidFill>
                <a:latin typeface="黑体" panose="02010609060101010101" charset="-122"/>
                <a:ea typeface="黑体" panose="02010609060101010101" charset="-122"/>
              </a:rPr>
              <a:t>均值聚类原理与实现</a:t>
            </a:r>
          </a:p>
        </p:txBody>
      </p:sp>
    </p:spTree>
    <p:extLst>
      <p:ext uri="{BB962C8B-B14F-4D97-AF65-F5344CB8AC3E}">
        <p14:creationId xmlns:p14="http://schemas.microsoft.com/office/powerpoint/2010/main" val="368620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93428"/>
          </a:xfrm>
          <a:prstGeom prst="rect">
            <a:avLst/>
          </a:prstGeom>
          <a:noFill/>
        </p:spPr>
        <p:txBody>
          <a:bodyPr wrap="square" rtlCol="0" anchor="t">
            <a:spAutoFit/>
          </a:bodyPr>
          <a:lstStyle/>
          <a:p>
            <a:pPr marL="285750" indent="-285750" latinLnBrk="1">
              <a:buSzPct val="75000"/>
              <a:buFont typeface="Wingdings" panose="05000000000000000000" pitchFamily="2" charset="2"/>
              <a:buChar char="l"/>
            </a:pPr>
            <a:r>
              <a:rPr lang="zh-CN" altLang="zh-CN" sz="2000" dirty="0">
                <a:latin typeface="宋体" panose="02010600030101010101" pitchFamily="2" charset="-122"/>
              </a:rPr>
              <a:t>聚类算法不需要事先对样本点的类别归属进行判定和标识，而是能够挖掘出现有样本点的分布聚集规律，对样本点自动进行归属划分。</a:t>
            </a:r>
            <a:endParaRPr lang="en-US" altLang="zh-CN" sz="2000" dirty="0">
              <a:latin typeface="宋体" panose="02010600030101010101" pitchFamily="2" charset="-122"/>
            </a:endParaRPr>
          </a:p>
          <a:p>
            <a:pPr marL="285750" indent="-285750" latinLnBrk="1">
              <a:buSzPct val="75000"/>
              <a:buFont typeface="Wingdings" panose="05000000000000000000" pitchFamily="2" charset="2"/>
              <a:buChar char="l"/>
            </a:pPr>
            <a:r>
              <a:rPr lang="zh-CN" altLang="zh-CN" sz="2000" dirty="0">
                <a:latin typeface="宋体" panose="02010600030101010101" pitchFamily="2" charset="-122"/>
              </a:rPr>
              <a:t>聚类算法被广泛应用于客户群体划分、热点区域发现等业务场景。例如：某证券公司一共有</a:t>
            </a:r>
            <a:r>
              <a:rPr lang="en-US" altLang="zh-CN" sz="2000" dirty="0">
                <a:latin typeface="宋体" panose="02010600030101010101" pitchFamily="2" charset="-122"/>
              </a:rPr>
              <a:t>N</a:t>
            </a:r>
            <a:r>
              <a:rPr lang="zh-CN" altLang="zh-CN" sz="2000" dirty="0">
                <a:latin typeface="宋体" panose="02010600030101010101" pitchFamily="2" charset="-122"/>
              </a:rPr>
              <a:t>个客户，每个客户的资金量、交易频次等数据构成一个样本点。</a:t>
            </a:r>
            <a:endParaRPr lang="en-US" altLang="zh-CN" sz="2000" dirty="0">
              <a:latin typeface="宋体" panose="02010600030101010101" pitchFamily="2" charset="-122"/>
            </a:endParaRPr>
          </a:p>
          <a:p>
            <a:pPr marL="285750" indent="-285750" latinLnBrk="1">
              <a:buSzPct val="75000"/>
              <a:buFont typeface="Wingdings" panose="05000000000000000000" pitchFamily="2" charset="2"/>
              <a:buChar char="l"/>
            </a:pPr>
            <a:r>
              <a:rPr lang="zh-CN" altLang="zh-CN" sz="2000" dirty="0">
                <a:latin typeface="宋体" panose="02010600030101010101" pitchFamily="2" charset="-122"/>
              </a:rPr>
              <a:t>现在希望能设计出一套手续费费率优惠方案，既能够较好地体现大客户优惠，又可以保证本公司的总体收入。</a:t>
            </a:r>
            <a:endParaRPr lang="en-US" altLang="zh-CN" sz="2000" dirty="0">
              <a:latin typeface="宋体" panose="02010600030101010101" pitchFamily="2" charset="-122"/>
            </a:endParaRPr>
          </a:p>
          <a:p>
            <a:pPr marL="285750" indent="-285750" latinLnBrk="1">
              <a:buSzPct val="75000"/>
              <a:buFont typeface="Wingdings" panose="05000000000000000000" pitchFamily="2" charset="2"/>
              <a:buChar char="l"/>
            </a:pPr>
            <a:r>
              <a:rPr lang="zh-CN" altLang="zh-CN" sz="2000" dirty="0">
                <a:latin typeface="宋体" panose="02010600030101010101" pitchFamily="2" charset="-122"/>
              </a:rPr>
              <a:t>这时候就可以对这</a:t>
            </a:r>
            <a:r>
              <a:rPr lang="en-US" altLang="zh-CN" sz="2000" dirty="0">
                <a:latin typeface="宋体" panose="02010600030101010101" pitchFamily="2" charset="-122"/>
              </a:rPr>
              <a:t>N</a:t>
            </a:r>
            <a:r>
              <a:rPr lang="zh-CN" altLang="zh-CN" sz="2000" dirty="0">
                <a:latin typeface="宋体" panose="02010600030101010101" pitchFamily="2" charset="-122"/>
              </a:rPr>
              <a:t>个样本点进行聚类分析，找出客户支付手续费的不同聚集群体，有针对性地设计费率方案。又如：某银行要开展理财产品现场促销活动，需要选择热点商圈（即客户分布较密集的区域）来提升活动的潜在客户数量。</a:t>
            </a:r>
            <a:endParaRPr lang="en-US" altLang="zh-CN" sz="2000" dirty="0">
              <a:latin typeface="宋体" panose="02010600030101010101" pitchFamily="2" charset="-122"/>
            </a:endParaRPr>
          </a:p>
          <a:p>
            <a:pPr marL="285750" indent="-285750" latinLnBrk="1">
              <a:buSzPct val="75000"/>
              <a:buFont typeface="Wingdings" panose="05000000000000000000" pitchFamily="2" charset="2"/>
              <a:buChar char="l"/>
            </a:pPr>
            <a:r>
              <a:rPr lang="zh-CN" altLang="zh-CN" sz="2000" dirty="0">
                <a:latin typeface="宋体" panose="02010600030101010101" pitchFamily="2" charset="-122"/>
              </a:rPr>
              <a:t>这时候就要对手机网银</a:t>
            </a:r>
            <a:r>
              <a:rPr lang="en-US" altLang="zh-CN" sz="2000" dirty="0">
                <a:latin typeface="宋体" panose="02010600030101010101" pitchFamily="2" charset="-122"/>
              </a:rPr>
              <a:t>APP</a:t>
            </a:r>
            <a:r>
              <a:rPr lang="zh-CN" altLang="zh-CN" sz="2000" dirty="0">
                <a:latin typeface="宋体" panose="02010600030101010101" pitchFamily="2" charset="-122"/>
              </a:rPr>
              <a:t>所提供的位置信息进行聚类，找出活动时间段内潜在客户的热点活动区域，从而让尽可能多的客户了解促销的信息。</a:t>
            </a:r>
          </a:p>
        </p:txBody>
      </p:sp>
    </p:spTree>
    <p:extLst>
      <p:ext uri="{BB962C8B-B14F-4D97-AF65-F5344CB8AC3E}">
        <p14:creationId xmlns:p14="http://schemas.microsoft.com/office/powerpoint/2010/main" val="2058290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1461939"/>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假设现在采集到二维坐标空间中的由</a:t>
            </a:r>
            <a:r>
              <a:rPr lang="en-US" altLang="zh-CN" sz="2000" dirty="0"/>
              <a:t>80</a:t>
            </a:r>
            <a:r>
              <a:rPr lang="zh-CN" altLang="en-US" sz="2000" dirty="0"/>
              <a:t>个坐标点构成的数据集（可以理解成是一个</a:t>
            </a:r>
            <a:r>
              <a:rPr lang="en-US" altLang="zh-CN" sz="2000" dirty="0"/>
              <a:t>APP</a:t>
            </a:r>
            <a:r>
              <a:rPr lang="zh-CN" altLang="en-US" sz="2000" dirty="0"/>
              <a:t>采集到的</a:t>
            </a:r>
            <a:r>
              <a:rPr lang="en-US" altLang="zh-CN" sz="2000" dirty="0"/>
              <a:t>80</a:t>
            </a:r>
            <a:r>
              <a:rPr lang="zh-CN" altLang="en-US" sz="2000" dirty="0"/>
              <a:t>个客户的某时点位置坐标），如表 </a:t>
            </a:r>
            <a:r>
              <a:rPr lang="en-US" altLang="zh-CN" sz="2000" dirty="0"/>
              <a:t>11-1</a:t>
            </a:r>
            <a:r>
              <a:rPr lang="zh-CN" altLang="en-US" sz="2000" dirty="0"/>
              <a:t>所示，将数据保存在</a:t>
            </a:r>
            <a:r>
              <a:rPr lang="en-US" altLang="zh-CN" sz="2000" dirty="0"/>
              <a:t>Python</a:t>
            </a:r>
            <a:r>
              <a:rPr lang="zh-CN" altLang="en-US" sz="2000" dirty="0"/>
              <a:t>工作目录下，命名为“</a:t>
            </a:r>
            <a:r>
              <a:rPr lang="en-US" altLang="zh-CN" sz="2000" dirty="0"/>
              <a:t>testSet.txt”</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3" name="表格 2"/>
          <p:cNvGraphicFramePr>
            <a:graphicFrameLocks noGrp="1"/>
          </p:cNvGraphicFramePr>
          <p:nvPr>
            <p:extLst>
              <p:ext uri="{D42A27DB-BD31-4B8C-83A1-F6EECF244321}">
                <p14:modId xmlns:p14="http://schemas.microsoft.com/office/powerpoint/2010/main" val="3823163865"/>
              </p:ext>
            </p:extLst>
          </p:nvPr>
        </p:nvGraphicFramePr>
        <p:xfrm>
          <a:off x="756371" y="2476051"/>
          <a:ext cx="7488830" cy="1581150"/>
        </p:xfrm>
        <a:graphic>
          <a:graphicData uri="http://schemas.openxmlformats.org/drawingml/2006/table">
            <a:tbl>
              <a:tblPr firstRow="1" firstCol="1" bandRow="1">
                <a:tableStyleId>{5C22544A-7EE6-4342-B048-85BDC9FD1C3A}</a:tableStyleId>
              </a:tblPr>
              <a:tblGrid>
                <a:gridCol w="1014953">
                  <a:extLst>
                    <a:ext uri="{9D8B030D-6E8A-4147-A177-3AD203B41FA5}">
                      <a16:colId xmlns:a16="http://schemas.microsoft.com/office/drawing/2014/main" val="168040913"/>
                    </a:ext>
                  </a:extLst>
                </a:gridCol>
                <a:gridCol w="1014953">
                  <a:extLst>
                    <a:ext uri="{9D8B030D-6E8A-4147-A177-3AD203B41FA5}">
                      <a16:colId xmlns:a16="http://schemas.microsoft.com/office/drawing/2014/main" val="4060226991"/>
                    </a:ext>
                  </a:extLst>
                </a:gridCol>
                <a:gridCol w="950774">
                  <a:extLst>
                    <a:ext uri="{9D8B030D-6E8A-4147-A177-3AD203B41FA5}">
                      <a16:colId xmlns:a16="http://schemas.microsoft.com/office/drawing/2014/main" val="37921687"/>
                    </a:ext>
                  </a:extLst>
                </a:gridCol>
                <a:gridCol w="950774">
                  <a:extLst>
                    <a:ext uri="{9D8B030D-6E8A-4147-A177-3AD203B41FA5}">
                      <a16:colId xmlns:a16="http://schemas.microsoft.com/office/drawing/2014/main" val="1382335375"/>
                    </a:ext>
                  </a:extLst>
                </a:gridCol>
                <a:gridCol w="889344">
                  <a:extLst>
                    <a:ext uri="{9D8B030D-6E8A-4147-A177-3AD203B41FA5}">
                      <a16:colId xmlns:a16="http://schemas.microsoft.com/office/drawing/2014/main" val="2473583184"/>
                    </a:ext>
                  </a:extLst>
                </a:gridCol>
                <a:gridCol w="889344">
                  <a:extLst>
                    <a:ext uri="{9D8B030D-6E8A-4147-A177-3AD203B41FA5}">
                      <a16:colId xmlns:a16="http://schemas.microsoft.com/office/drawing/2014/main" val="1828920473"/>
                    </a:ext>
                  </a:extLst>
                </a:gridCol>
                <a:gridCol w="889344">
                  <a:extLst>
                    <a:ext uri="{9D8B030D-6E8A-4147-A177-3AD203B41FA5}">
                      <a16:colId xmlns:a16="http://schemas.microsoft.com/office/drawing/2014/main" val="2044522089"/>
                    </a:ext>
                  </a:extLst>
                </a:gridCol>
                <a:gridCol w="889344">
                  <a:extLst>
                    <a:ext uri="{9D8B030D-6E8A-4147-A177-3AD203B41FA5}">
                      <a16:colId xmlns:a16="http://schemas.microsoft.com/office/drawing/2014/main" val="2997958177"/>
                    </a:ext>
                  </a:extLst>
                </a:gridCol>
              </a:tblGrid>
              <a:tr h="263525">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X</a:t>
                      </a:r>
                      <a:endParaRPr lang="zh-CN" sz="1200" b="1" kern="0" dirty="0">
                        <a:solidFill>
                          <a:schemeClr val="lt1"/>
                        </a:solidFill>
                        <a:effectLst/>
                        <a:latin typeface="+mn-lt"/>
                        <a:ea typeface="+mn-ea"/>
                        <a:cs typeface="+mn-cs"/>
                      </a:endParaRPr>
                    </a:p>
                  </a:txBody>
                  <a:tcPr marL="0" marR="0" marT="0" marB="0" anchor="ctr">
                    <a:solidFill>
                      <a:schemeClr val="accent1">
                        <a:lumMod val="40000"/>
                        <a:lumOff val="60000"/>
                      </a:schemeClr>
                    </a:solidFill>
                  </a:tcPr>
                </a:tc>
                <a:tc>
                  <a:txBody>
                    <a:bodyPr/>
                    <a:lstStyle/>
                    <a:p>
                      <a:pPr indent="127000" algn="ctr" latinLnBrk="0">
                        <a:lnSpc>
                          <a:spcPct val="150000"/>
                        </a:lnSpc>
                        <a:spcAft>
                          <a:spcPts val="0"/>
                        </a:spcAft>
                      </a:pPr>
                      <a:r>
                        <a:rPr lang="en-US" sz="1200" kern="0">
                          <a:effectLst/>
                        </a:rPr>
                        <a:t>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X</a:t>
                      </a:r>
                      <a:endParaRPr lang="zh-CN" sz="1200" b="1" kern="0" dirty="0">
                        <a:solidFill>
                          <a:schemeClr val="lt1"/>
                        </a:solidFill>
                        <a:effectLst/>
                        <a:latin typeface="+mn-lt"/>
                        <a:ea typeface="+mn-ea"/>
                        <a:cs typeface="+mn-cs"/>
                      </a:endParaRPr>
                    </a:p>
                  </a:txBody>
                  <a:tcPr marL="0" marR="0" marT="0" marB="0" anchor="ctr">
                    <a:solidFill>
                      <a:schemeClr val="accent4">
                        <a:lumMod val="60000"/>
                        <a:lumOff val="40000"/>
                      </a:schemeClr>
                    </a:solidFill>
                  </a:tcPr>
                </a:tc>
                <a:tc>
                  <a:txBody>
                    <a:bodyPr/>
                    <a:lstStyle/>
                    <a:p>
                      <a:pPr indent="127000" algn="ctr" latinLnBrk="0">
                        <a:lnSpc>
                          <a:spcPct val="150000"/>
                        </a:lnSpc>
                        <a:spcAft>
                          <a:spcPts val="0"/>
                        </a:spcAft>
                      </a:pPr>
                      <a:r>
                        <a:rPr lang="en-US" sz="1200" kern="0">
                          <a:effectLst/>
                        </a:rPr>
                        <a:t>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X</a:t>
                      </a:r>
                      <a:endParaRPr lang="zh-CN" sz="1200" b="1" kern="0" dirty="0">
                        <a:solidFill>
                          <a:schemeClr val="lt1"/>
                        </a:solidFill>
                        <a:effectLst/>
                        <a:latin typeface="+mn-lt"/>
                        <a:ea typeface="+mn-ea"/>
                        <a:cs typeface="+mn-cs"/>
                      </a:endParaRPr>
                    </a:p>
                  </a:txBody>
                  <a:tcPr marL="0" marR="0" marT="0" marB="0" anchor="ctr">
                    <a:solidFill>
                      <a:schemeClr val="accent1">
                        <a:lumMod val="60000"/>
                        <a:lumOff val="40000"/>
                      </a:schemeClr>
                    </a:solidFill>
                  </a:tcPr>
                </a:tc>
                <a:tc>
                  <a:txBody>
                    <a:bodyPr/>
                    <a:lstStyle/>
                    <a:p>
                      <a:pPr indent="127000" algn="ctr" latinLnBrk="0">
                        <a:lnSpc>
                          <a:spcPct val="150000"/>
                        </a:lnSpc>
                        <a:spcAft>
                          <a:spcPts val="0"/>
                        </a:spcAft>
                      </a:pPr>
                      <a:r>
                        <a:rPr lang="en-US" sz="1200" kern="0">
                          <a:effectLst/>
                        </a:rPr>
                        <a:t>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X</a:t>
                      </a:r>
                      <a:endParaRPr lang="zh-CN" sz="1200" b="1" kern="0" dirty="0">
                        <a:solidFill>
                          <a:schemeClr val="lt1"/>
                        </a:solidFill>
                        <a:effectLst/>
                        <a:latin typeface="+mn-lt"/>
                        <a:ea typeface="+mn-ea"/>
                        <a:cs typeface="+mn-cs"/>
                      </a:endParaRPr>
                    </a:p>
                  </a:txBody>
                  <a:tcPr marL="0" marR="0" marT="0" marB="0" anchor="ctr">
                    <a:solidFill>
                      <a:schemeClr val="accent4">
                        <a:lumMod val="60000"/>
                        <a:lumOff val="40000"/>
                      </a:schemeClr>
                    </a:solidFill>
                  </a:tcPr>
                </a:tc>
                <a:tc>
                  <a:txBody>
                    <a:bodyPr/>
                    <a:lstStyle/>
                    <a:p>
                      <a:pPr indent="127000" algn="ctr" latinLnBrk="0">
                        <a:lnSpc>
                          <a:spcPct val="150000"/>
                        </a:lnSpc>
                        <a:spcAft>
                          <a:spcPts val="0"/>
                        </a:spcAft>
                      </a:pPr>
                      <a:r>
                        <a:rPr lang="en-US" sz="1200" kern="0">
                          <a:effectLst/>
                        </a:rPr>
                        <a:t>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851357271"/>
                  </a:ext>
                </a:extLst>
              </a:tr>
              <a:tr h="263525">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1.658985</a:t>
                      </a:r>
                      <a:endParaRPr lang="zh-CN" sz="1200" b="1" kern="0" dirty="0">
                        <a:solidFill>
                          <a:schemeClr val="lt1"/>
                        </a:solidFill>
                        <a:effectLst/>
                        <a:latin typeface="+mn-lt"/>
                        <a:ea typeface="+mn-ea"/>
                        <a:cs typeface="+mn-cs"/>
                      </a:endParaRPr>
                    </a:p>
                  </a:txBody>
                  <a:tcPr marL="0" marR="0" marT="0" marB="0" anchor="ctr">
                    <a:solidFill>
                      <a:schemeClr val="accent1">
                        <a:lumMod val="40000"/>
                        <a:lumOff val="60000"/>
                      </a:schemeClr>
                    </a:solidFill>
                  </a:tcPr>
                </a:tc>
                <a:tc>
                  <a:txBody>
                    <a:bodyPr/>
                    <a:lstStyle/>
                    <a:p>
                      <a:pPr indent="127000" algn="ctr" latinLnBrk="0">
                        <a:lnSpc>
                          <a:spcPct val="150000"/>
                        </a:lnSpc>
                        <a:spcAft>
                          <a:spcPts val="0"/>
                        </a:spcAft>
                      </a:pPr>
                      <a:r>
                        <a:rPr lang="en-US" sz="1200" kern="0">
                          <a:effectLst/>
                        </a:rPr>
                        <a:t>4.285136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2.336445</a:t>
                      </a:r>
                      <a:endParaRPr lang="zh-CN" sz="1200" b="1" kern="0" dirty="0">
                        <a:solidFill>
                          <a:schemeClr val="lt1"/>
                        </a:solidFill>
                        <a:effectLst/>
                        <a:latin typeface="+mn-lt"/>
                        <a:ea typeface="+mn-ea"/>
                        <a:cs typeface="+mn-cs"/>
                      </a:endParaRPr>
                    </a:p>
                  </a:txBody>
                  <a:tcPr marL="0" marR="0" marT="0" marB="0" anchor="ctr">
                    <a:solidFill>
                      <a:schemeClr val="accent4">
                        <a:lumMod val="60000"/>
                        <a:lumOff val="40000"/>
                      </a:schemeClr>
                    </a:solidFill>
                  </a:tcPr>
                </a:tc>
                <a:tc>
                  <a:txBody>
                    <a:bodyPr/>
                    <a:lstStyle/>
                    <a:p>
                      <a:pPr indent="127000" algn="ctr" latinLnBrk="0">
                        <a:lnSpc>
                          <a:spcPct val="150000"/>
                        </a:lnSpc>
                        <a:spcAft>
                          <a:spcPts val="0"/>
                        </a:spcAft>
                      </a:pPr>
                      <a:r>
                        <a:rPr lang="en-US" sz="1200" kern="0">
                          <a:effectLst/>
                        </a:rPr>
                        <a:t>2.875106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2.096701</a:t>
                      </a:r>
                      <a:endParaRPr lang="zh-CN" sz="1200" b="1" kern="0" dirty="0">
                        <a:solidFill>
                          <a:schemeClr val="lt1"/>
                        </a:solidFill>
                        <a:effectLst/>
                        <a:latin typeface="+mn-lt"/>
                        <a:ea typeface="+mn-ea"/>
                        <a:cs typeface="+mn-cs"/>
                      </a:endParaRPr>
                    </a:p>
                  </a:txBody>
                  <a:tcPr marL="0" marR="0" marT="0" marB="0" anchor="ctr">
                    <a:solidFill>
                      <a:schemeClr val="accent1">
                        <a:lumMod val="60000"/>
                        <a:lumOff val="40000"/>
                      </a:schemeClr>
                    </a:solidFill>
                  </a:tcPr>
                </a:tc>
                <a:tc>
                  <a:txBody>
                    <a:bodyPr/>
                    <a:lstStyle/>
                    <a:p>
                      <a:pPr indent="127000" algn="ctr" latinLnBrk="0">
                        <a:lnSpc>
                          <a:spcPct val="150000"/>
                        </a:lnSpc>
                        <a:spcAft>
                          <a:spcPts val="0"/>
                        </a:spcAft>
                      </a:pPr>
                      <a:r>
                        <a:rPr lang="en-US" sz="1200" kern="0">
                          <a:effectLst/>
                        </a:rPr>
                        <a:t>3.886007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2.89422</a:t>
                      </a:r>
                      <a:endParaRPr lang="zh-CN" sz="1200" b="1" kern="0" dirty="0">
                        <a:solidFill>
                          <a:schemeClr val="lt1"/>
                        </a:solidFill>
                        <a:effectLst/>
                        <a:latin typeface="+mn-lt"/>
                        <a:ea typeface="+mn-ea"/>
                        <a:cs typeface="+mn-cs"/>
                      </a:endParaRPr>
                    </a:p>
                  </a:txBody>
                  <a:tcPr marL="0" marR="0" marT="0" marB="0" anchor="ctr">
                    <a:solidFill>
                      <a:schemeClr val="accent4">
                        <a:lumMod val="60000"/>
                        <a:lumOff val="40000"/>
                      </a:schemeClr>
                    </a:solidFill>
                  </a:tcPr>
                </a:tc>
                <a:tc>
                  <a:txBody>
                    <a:bodyPr/>
                    <a:lstStyle/>
                    <a:p>
                      <a:pPr indent="127000" algn="ctr" latinLnBrk="0">
                        <a:lnSpc>
                          <a:spcPct val="150000"/>
                        </a:lnSpc>
                        <a:spcAft>
                          <a:spcPts val="0"/>
                        </a:spcAft>
                      </a:pPr>
                      <a:r>
                        <a:rPr lang="en-US" sz="1200" kern="0">
                          <a:effectLst/>
                        </a:rPr>
                        <a:t>2.489128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644147454"/>
                  </a:ext>
                </a:extLst>
              </a:tr>
              <a:tr h="263525">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-3.453687</a:t>
                      </a:r>
                      <a:endParaRPr lang="zh-CN" sz="1200" b="1" kern="0" dirty="0">
                        <a:solidFill>
                          <a:schemeClr val="lt1"/>
                        </a:solidFill>
                        <a:effectLst/>
                        <a:latin typeface="+mn-lt"/>
                        <a:ea typeface="+mn-ea"/>
                        <a:cs typeface="+mn-cs"/>
                      </a:endParaRPr>
                    </a:p>
                  </a:txBody>
                  <a:tcPr marL="0" marR="0" marT="0" marB="0" anchor="ctr">
                    <a:solidFill>
                      <a:schemeClr val="accent1">
                        <a:lumMod val="40000"/>
                        <a:lumOff val="60000"/>
                      </a:schemeClr>
                    </a:solidFill>
                  </a:tcPr>
                </a:tc>
                <a:tc>
                  <a:txBody>
                    <a:bodyPr/>
                    <a:lstStyle/>
                    <a:p>
                      <a:pPr indent="127000" algn="ctr" latinLnBrk="0">
                        <a:lnSpc>
                          <a:spcPct val="150000"/>
                        </a:lnSpc>
                        <a:spcAft>
                          <a:spcPts val="0"/>
                        </a:spcAft>
                      </a:pPr>
                      <a:r>
                        <a:rPr lang="en-US" sz="1200" kern="0">
                          <a:effectLst/>
                        </a:rPr>
                        <a:t>3.424321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-1.786345</a:t>
                      </a:r>
                      <a:endParaRPr lang="zh-CN" sz="1200" b="1" kern="0" dirty="0">
                        <a:solidFill>
                          <a:schemeClr val="lt1"/>
                        </a:solidFill>
                        <a:effectLst/>
                        <a:latin typeface="+mn-lt"/>
                        <a:ea typeface="+mn-ea"/>
                        <a:cs typeface="+mn-cs"/>
                      </a:endParaRPr>
                    </a:p>
                  </a:txBody>
                  <a:tcPr marL="0" marR="0" marT="0" marB="0" anchor="ctr">
                    <a:solidFill>
                      <a:schemeClr val="accent4">
                        <a:lumMod val="60000"/>
                        <a:lumOff val="40000"/>
                      </a:schemeClr>
                    </a:solidFill>
                  </a:tcPr>
                </a:tc>
                <a:tc>
                  <a:txBody>
                    <a:bodyPr/>
                    <a:lstStyle/>
                    <a:p>
                      <a:pPr indent="127000" algn="ctr" latinLnBrk="0">
                        <a:lnSpc>
                          <a:spcPct val="150000"/>
                        </a:lnSpc>
                        <a:spcAft>
                          <a:spcPts val="0"/>
                        </a:spcAft>
                      </a:pPr>
                      <a:r>
                        <a:rPr lang="en-US" sz="1200" kern="0">
                          <a:effectLst/>
                        </a:rPr>
                        <a:t>2.554248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-2.70903</a:t>
                      </a:r>
                      <a:endParaRPr lang="zh-CN" sz="1200" b="1" kern="0" dirty="0">
                        <a:solidFill>
                          <a:schemeClr val="lt1"/>
                        </a:solidFill>
                        <a:effectLst/>
                        <a:latin typeface="+mn-lt"/>
                        <a:ea typeface="+mn-ea"/>
                        <a:cs typeface="+mn-cs"/>
                      </a:endParaRPr>
                    </a:p>
                  </a:txBody>
                  <a:tcPr marL="0" marR="0" marT="0" marB="0" anchor="ctr">
                    <a:solidFill>
                      <a:schemeClr val="accent1">
                        <a:lumMod val="60000"/>
                        <a:lumOff val="40000"/>
                      </a:schemeClr>
                    </a:solidFill>
                  </a:tcPr>
                </a:tc>
                <a:tc>
                  <a:txBody>
                    <a:bodyPr/>
                    <a:lstStyle/>
                    <a:p>
                      <a:pPr indent="127000" algn="ctr" latinLnBrk="0">
                        <a:lnSpc>
                          <a:spcPct val="150000"/>
                        </a:lnSpc>
                        <a:spcAft>
                          <a:spcPts val="0"/>
                        </a:spcAft>
                      </a:pPr>
                      <a:r>
                        <a:rPr lang="en-US" sz="1200" kern="0">
                          <a:effectLst/>
                        </a:rPr>
                        <a:t>2.923887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-2.56254</a:t>
                      </a:r>
                      <a:endParaRPr lang="zh-CN" sz="1200" b="1" kern="0" dirty="0">
                        <a:solidFill>
                          <a:schemeClr val="lt1"/>
                        </a:solidFill>
                        <a:effectLst/>
                        <a:latin typeface="+mn-lt"/>
                        <a:ea typeface="+mn-ea"/>
                        <a:cs typeface="+mn-cs"/>
                      </a:endParaRPr>
                    </a:p>
                  </a:txBody>
                  <a:tcPr marL="0" marR="0" marT="0" marB="0" anchor="ctr">
                    <a:solidFill>
                      <a:schemeClr val="accent4">
                        <a:lumMod val="60000"/>
                        <a:lumOff val="40000"/>
                      </a:schemeClr>
                    </a:solidFill>
                  </a:tcPr>
                </a:tc>
                <a:tc>
                  <a:txBody>
                    <a:bodyPr/>
                    <a:lstStyle/>
                    <a:p>
                      <a:pPr indent="127000" algn="ctr" latinLnBrk="0">
                        <a:lnSpc>
                          <a:spcPct val="150000"/>
                        </a:lnSpc>
                        <a:spcAft>
                          <a:spcPts val="0"/>
                        </a:spcAft>
                      </a:pPr>
                      <a:r>
                        <a:rPr lang="en-US" sz="1200" kern="0">
                          <a:effectLst/>
                        </a:rPr>
                        <a:t>2.884438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452071046"/>
                  </a:ext>
                </a:extLst>
              </a:tr>
              <a:tr h="263525">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4.838138</a:t>
                      </a:r>
                      <a:endParaRPr lang="zh-CN" sz="1200" b="1" kern="0" dirty="0">
                        <a:solidFill>
                          <a:schemeClr val="lt1"/>
                        </a:solidFill>
                        <a:effectLst/>
                        <a:latin typeface="+mn-lt"/>
                        <a:ea typeface="+mn-ea"/>
                        <a:cs typeface="+mn-cs"/>
                      </a:endParaRPr>
                    </a:p>
                  </a:txBody>
                  <a:tcPr marL="0" marR="0" marT="0" marB="0" anchor="ctr">
                    <a:solidFill>
                      <a:schemeClr val="accent1">
                        <a:lumMod val="40000"/>
                        <a:lumOff val="60000"/>
                      </a:schemeClr>
                    </a:solidFill>
                  </a:tcPr>
                </a:tc>
                <a:tc>
                  <a:txBody>
                    <a:bodyPr/>
                    <a:lstStyle/>
                    <a:p>
                      <a:pPr indent="127000" algn="ctr" latinLnBrk="0">
                        <a:lnSpc>
                          <a:spcPct val="150000"/>
                        </a:lnSpc>
                        <a:spcAft>
                          <a:spcPts val="0"/>
                        </a:spcAft>
                      </a:pPr>
                      <a:r>
                        <a:rPr lang="en-US" sz="1200" kern="0">
                          <a:effectLst/>
                        </a:rPr>
                        <a:t>-1.151539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2.190101</a:t>
                      </a:r>
                      <a:endParaRPr lang="zh-CN" sz="1200" b="1" kern="0" dirty="0">
                        <a:solidFill>
                          <a:schemeClr val="lt1"/>
                        </a:solidFill>
                        <a:effectLst/>
                        <a:latin typeface="+mn-lt"/>
                        <a:ea typeface="+mn-ea"/>
                        <a:cs typeface="+mn-cs"/>
                      </a:endParaRPr>
                    </a:p>
                  </a:txBody>
                  <a:tcPr marL="0" marR="0" marT="0" marB="0" anchor="ctr">
                    <a:solidFill>
                      <a:schemeClr val="accent4">
                        <a:lumMod val="60000"/>
                        <a:lumOff val="40000"/>
                      </a:schemeClr>
                    </a:solidFill>
                  </a:tcPr>
                </a:tc>
                <a:tc>
                  <a:txBody>
                    <a:bodyPr/>
                    <a:lstStyle/>
                    <a:p>
                      <a:pPr indent="127000" algn="ctr" latinLnBrk="0">
                        <a:lnSpc>
                          <a:spcPct val="150000"/>
                        </a:lnSpc>
                        <a:spcAft>
                          <a:spcPts val="0"/>
                        </a:spcAft>
                      </a:pPr>
                      <a:r>
                        <a:rPr lang="en-US" sz="1200" kern="0" dirty="0">
                          <a:effectLst/>
                        </a:rPr>
                        <a:t>-1.90602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3.367037</a:t>
                      </a:r>
                      <a:endParaRPr lang="zh-CN" sz="1200" b="1" kern="0" dirty="0">
                        <a:solidFill>
                          <a:schemeClr val="lt1"/>
                        </a:solidFill>
                        <a:effectLst/>
                        <a:latin typeface="+mn-lt"/>
                        <a:ea typeface="+mn-ea"/>
                        <a:cs typeface="+mn-cs"/>
                      </a:endParaRPr>
                    </a:p>
                  </a:txBody>
                  <a:tcPr marL="0" marR="0" marT="0" marB="0" anchor="ctr">
                    <a:solidFill>
                      <a:schemeClr val="accent1">
                        <a:lumMod val="60000"/>
                        <a:lumOff val="40000"/>
                      </a:schemeClr>
                    </a:solidFill>
                  </a:tcPr>
                </a:tc>
                <a:tc>
                  <a:txBody>
                    <a:bodyPr/>
                    <a:lstStyle/>
                    <a:p>
                      <a:pPr indent="127000" algn="ctr" latinLnBrk="0">
                        <a:lnSpc>
                          <a:spcPct val="150000"/>
                        </a:lnSpc>
                        <a:spcAft>
                          <a:spcPts val="0"/>
                        </a:spcAft>
                      </a:pPr>
                      <a:r>
                        <a:rPr lang="en-US" sz="1200" kern="0">
                          <a:effectLst/>
                        </a:rPr>
                        <a:t>-3.18479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3.491078</a:t>
                      </a:r>
                      <a:endParaRPr lang="zh-CN" sz="1200" b="1" kern="0" dirty="0">
                        <a:solidFill>
                          <a:schemeClr val="lt1"/>
                        </a:solidFill>
                        <a:effectLst/>
                        <a:latin typeface="+mn-lt"/>
                        <a:ea typeface="+mn-ea"/>
                        <a:cs typeface="+mn-cs"/>
                      </a:endParaRPr>
                    </a:p>
                  </a:txBody>
                  <a:tcPr marL="0" marR="0" marT="0" marB="0" anchor="ctr">
                    <a:solidFill>
                      <a:schemeClr val="accent4">
                        <a:lumMod val="60000"/>
                        <a:lumOff val="40000"/>
                      </a:schemeClr>
                    </a:solidFill>
                  </a:tcPr>
                </a:tc>
                <a:tc>
                  <a:txBody>
                    <a:bodyPr/>
                    <a:lstStyle/>
                    <a:p>
                      <a:pPr indent="127000" algn="ctr" latinLnBrk="0">
                        <a:lnSpc>
                          <a:spcPct val="150000"/>
                        </a:lnSpc>
                        <a:spcAft>
                          <a:spcPts val="0"/>
                        </a:spcAft>
                      </a:pPr>
                      <a:r>
                        <a:rPr lang="en-US" sz="1200" kern="0">
                          <a:effectLst/>
                        </a:rPr>
                        <a:t>-3.94749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620733423"/>
                  </a:ext>
                </a:extLst>
              </a:tr>
              <a:tr h="263525">
                <a:tc gridSpan="8">
                  <a:txBody>
                    <a:bodyPr/>
                    <a:lstStyle/>
                    <a:p>
                      <a:pPr marL="0" indent="127000" algn="ctr" defTabSz="650240" rtl="0" eaLnBrk="1" latinLnBrk="0" hangingPunct="1">
                        <a:lnSpc>
                          <a:spcPct val="150000"/>
                        </a:lnSpc>
                        <a:spcAft>
                          <a:spcPts val="0"/>
                        </a:spcAft>
                      </a:pPr>
                      <a:r>
                        <a:rPr lang="zh-CN" sz="1200" b="1" kern="0" dirty="0">
                          <a:solidFill>
                            <a:schemeClr val="lt1"/>
                          </a:solidFill>
                          <a:effectLst/>
                          <a:latin typeface="+mn-lt"/>
                          <a:ea typeface="+mn-ea"/>
                          <a:cs typeface="+mn-cs"/>
                        </a:rPr>
                        <a:t>……</a:t>
                      </a:r>
                    </a:p>
                  </a:txBody>
                  <a:tcPr marL="0" marR="0" marT="0" marB="0" anchor="ctr">
                    <a:solidFill>
                      <a:schemeClr val="accent1">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88542603"/>
                  </a:ext>
                </a:extLst>
              </a:tr>
              <a:tr h="263525">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-3.195883</a:t>
                      </a:r>
                      <a:endParaRPr lang="zh-CN" sz="1200" b="1" kern="0" dirty="0">
                        <a:solidFill>
                          <a:schemeClr val="lt1"/>
                        </a:solidFill>
                        <a:effectLst/>
                        <a:latin typeface="+mn-lt"/>
                        <a:ea typeface="+mn-ea"/>
                        <a:cs typeface="+mn-cs"/>
                      </a:endParaRPr>
                    </a:p>
                  </a:txBody>
                  <a:tcPr marL="0" marR="0" marT="0" marB="0" anchor="ctr">
                    <a:solidFill>
                      <a:schemeClr val="accent1">
                        <a:lumMod val="40000"/>
                        <a:lumOff val="60000"/>
                      </a:schemeClr>
                    </a:solidFill>
                  </a:tcPr>
                </a:tc>
                <a:tc>
                  <a:txBody>
                    <a:bodyPr/>
                    <a:lstStyle/>
                    <a:p>
                      <a:pPr indent="127000" algn="ctr" latinLnBrk="0">
                        <a:lnSpc>
                          <a:spcPct val="150000"/>
                        </a:lnSpc>
                        <a:spcAft>
                          <a:spcPts val="0"/>
                        </a:spcAft>
                      </a:pPr>
                      <a:r>
                        <a:rPr lang="en-US" sz="1200" kern="0">
                          <a:effectLst/>
                        </a:rPr>
                        <a:t>-2.283926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-3.837877</a:t>
                      </a:r>
                      <a:endParaRPr lang="zh-CN" sz="1200" b="1" kern="0" dirty="0">
                        <a:solidFill>
                          <a:schemeClr val="lt1"/>
                        </a:solidFill>
                        <a:effectLst/>
                        <a:latin typeface="+mn-lt"/>
                        <a:ea typeface="+mn-ea"/>
                        <a:cs typeface="+mn-cs"/>
                      </a:endParaRPr>
                    </a:p>
                  </a:txBody>
                  <a:tcPr marL="0" marR="0" marT="0" marB="0" anchor="ctr">
                    <a:solidFill>
                      <a:schemeClr val="accent4">
                        <a:lumMod val="60000"/>
                        <a:lumOff val="40000"/>
                      </a:schemeClr>
                    </a:solidFill>
                  </a:tcPr>
                </a:tc>
                <a:tc>
                  <a:txBody>
                    <a:bodyPr/>
                    <a:lstStyle/>
                    <a:p>
                      <a:pPr indent="127000" algn="ctr" latinLnBrk="0">
                        <a:lnSpc>
                          <a:spcPct val="150000"/>
                        </a:lnSpc>
                        <a:spcAft>
                          <a:spcPts val="0"/>
                        </a:spcAft>
                      </a:pPr>
                      <a:r>
                        <a:rPr lang="en-US" sz="1200" kern="0">
                          <a:effectLst/>
                        </a:rPr>
                        <a:t>-3.253815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-3.17118</a:t>
                      </a:r>
                      <a:endParaRPr lang="zh-CN" sz="1200" b="1" kern="0" dirty="0">
                        <a:solidFill>
                          <a:schemeClr val="lt1"/>
                        </a:solidFill>
                        <a:effectLst/>
                        <a:latin typeface="+mn-lt"/>
                        <a:ea typeface="+mn-ea"/>
                        <a:cs typeface="+mn-cs"/>
                      </a:endParaRPr>
                    </a:p>
                  </a:txBody>
                  <a:tcPr marL="0" marR="0" marT="0" marB="0" anchor="ctr">
                    <a:solidFill>
                      <a:schemeClr val="accent1">
                        <a:lumMod val="60000"/>
                        <a:lumOff val="40000"/>
                      </a:schemeClr>
                    </a:solidFill>
                  </a:tcPr>
                </a:tc>
                <a:tc>
                  <a:txBody>
                    <a:bodyPr/>
                    <a:lstStyle/>
                    <a:p>
                      <a:pPr indent="127000" algn="ctr" latinLnBrk="0">
                        <a:lnSpc>
                          <a:spcPct val="150000"/>
                        </a:lnSpc>
                        <a:spcAft>
                          <a:spcPts val="0"/>
                        </a:spcAft>
                      </a:pPr>
                      <a:r>
                        <a:rPr lang="en-US" sz="1200" kern="0">
                          <a:effectLst/>
                        </a:rPr>
                        <a:t>-3.57245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127000" algn="ctr" defTabSz="650240" rtl="0" eaLnBrk="1" latinLnBrk="0" hangingPunct="1">
                        <a:lnSpc>
                          <a:spcPct val="150000"/>
                        </a:lnSpc>
                        <a:spcAft>
                          <a:spcPts val="0"/>
                        </a:spcAft>
                      </a:pPr>
                      <a:r>
                        <a:rPr lang="en-US" sz="1200" b="1" kern="0" dirty="0">
                          <a:solidFill>
                            <a:schemeClr val="lt1"/>
                          </a:solidFill>
                          <a:effectLst/>
                          <a:latin typeface="+mn-lt"/>
                          <a:ea typeface="+mn-ea"/>
                          <a:cs typeface="+mn-cs"/>
                        </a:rPr>
                        <a:t>-4.90557</a:t>
                      </a:r>
                      <a:endParaRPr lang="zh-CN" sz="1200" b="1" kern="0" dirty="0">
                        <a:solidFill>
                          <a:schemeClr val="lt1"/>
                        </a:solidFill>
                        <a:effectLst/>
                        <a:latin typeface="+mn-lt"/>
                        <a:ea typeface="+mn-ea"/>
                        <a:cs typeface="+mn-cs"/>
                      </a:endParaRPr>
                    </a:p>
                  </a:txBody>
                  <a:tcPr marL="0" marR="0" marT="0" marB="0" anchor="ctr">
                    <a:solidFill>
                      <a:schemeClr val="accent4">
                        <a:lumMod val="60000"/>
                        <a:lumOff val="40000"/>
                      </a:schemeClr>
                    </a:solidFill>
                  </a:tcPr>
                </a:tc>
                <a:tc>
                  <a:txBody>
                    <a:bodyPr/>
                    <a:lstStyle/>
                    <a:p>
                      <a:pPr indent="127000" algn="ctr" latinLnBrk="0">
                        <a:lnSpc>
                          <a:spcPct val="150000"/>
                        </a:lnSpc>
                        <a:spcAft>
                          <a:spcPts val="0"/>
                        </a:spcAft>
                      </a:pPr>
                      <a:r>
                        <a:rPr lang="en-US" sz="1200" kern="0" dirty="0">
                          <a:effectLst/>
                        </a:rPr>
                        <a:t>-2.91107</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201124311"/>
                  </a:ext>
                </a:extLst>
              </a:tr>
            </a:tbl>
          </a:graphicData>
        </a:graphic>
      </p:graphicFrame>
      <p:sp>
        <p:nvSpPr>
          <p:cNvPr id="4" name="矩形 3"/>
          <p:cNvSpPr/>
          <p:nvPr/>
        </p:nvSpPr>
        <p:spPr>
          <a:xfrm>
            <a:off x="3222519" y="2049617"/>
            <a:ext cx="2441694" cy="338554"/>
          </a:xfrm>
          <a:prstGeom prst="rect">
            <a:avLst/>
          </a:prstGeom>
        </p:spPr>
        <p:txBody>
          <a:bodyPr wrap="none">
            <a:spAutoFit/>
          </a:bodyPr>
          <a:lstStyle/>
          <a:p>
            <a:r>
              <a:rPr lang="zh-CN" altLang="zh-CN" sz="1600" dirty="0">
                <a:latin typeface="宋体" panose="02010600030101010101" pitchFamily="2" charset="-122"/>
                <a:cs typeface="Times New Roman" panose="02020603050405020304" pitchFamily="18" charset="0"/>
              </a:rPr>
              <a:t>表</a:t>
            </a:r>
            <a:r>
              <a:rPr lang="zh-CN" altLang="zh-CN" sz="1600" dirty="0">
                <a:latin typeface="宋体" panose="02010600030101010101" pitchFamily="2" charset="-122"/>
              </a:rPr>
              <a:t> </a:t>
            </a:r>
            <a:r>
              <a:rPr lang="en-US" altLang="zh-CN" sz="1600" dirty="0">
                <a:latin typeface="宋体" panose="02010600030101010101" pitchFamily="2" charset="-122"/>
              </a:rPr>
              <a:t>11‑1 80</a:t>
            </a:r>
            <a:r>
              <a:rPr lang="zh-CN" altLang="zh-CN" sz="1600" dirty="0">
                <a:latin typeface="宋体" panose="02010600030101010101" pitchFamily="2" charset="-122"/>
                <a:cs typeface="Times New Roman" panose="02020603050405020304" pitchFamily="18" charset="0"/>
              </a:rPr>
              <a:t>个点坐标数据</a:t>
            </a:r>
            <a:endParaRPr lang="zh-CN" altLang="en-US" sz="1600" dirty="0">
              <a:latin typeface="宋体" panose="02010600030101010101" pitchFamily="2" charset="-122"/>
            </a:endParaRPr>
          </a:p>
        </p:txBody>
      </p:sp>
    </p:spTree>
    <p:extLst>
      <p:ext uri="{BB962C8B-B14F-4D97-AF65-F5344CB8AC3E}">
        <p14:creationId xmlns:p14="http://schemas.microsoft.com/office/powerpoint/2010/main" val="3134119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69915" y="2667077"/>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2693045"/>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应用聚类算法前，通常需要根据数据集的分布情况确定一个合理的聚类数</a:t>
            </a:r>
            <a:r>
              <a:rPr lang="en-US" altLang="zh-CN" sz="2000" dirty="0"/>
              <a:t>K</a:t>
            </a:r>
            <a:r>
              <a:rPr lang="zh-CN" altLang="en-US" sz="2000" dirty="0"/>
              <a:t>，因此，事先探查数据集的空间分布情况有利于提高聚类的效果。在众多的数据可视化工具中，</a:t>
            </a:r>
            <a:r>
              <a:rPr lang="en-US" altLang="zh-CN" sz="2000" dirty="0"/>
              <a:t>Excel</a:t>
            </a:r>
            <a:r>
              <a:rPr lang="zh-CN" altLang="en-US" sz="2000" dirty="0"/>
              <a:t>便是一个非常有效的探查样本数据（样本数据量太大时，可以先随机抽取出少量样本）空间分布特征的工具。针对表 </a:t>
            </a:r>
            <a:r>
              <a:rPr lang="en-US" altLang="zh-CN" sz="2000" dirty="0"/>
              <a:t>11-1</a:t>
            </a:r>
            <a:r>
              <a:rPr lang="zh-CN" altLang="en-US" sz="2000" dirty="0"/>
              <a:t>中的数据集，我们可以借助</a:t>
            </a:r>
            <a:r>
              <a:rPr lang="en-US" altLang="zh-CN" sz="2000" dirty="0"/>
              <a:t>Excel</a:t>
            </a:r>
            <a:r>
              <a:rPr lang="zh-CN" altLang="en-US" sz="2000" dirty="0"/>
              <a:t>来绘制散点图，如图 </a:t>
            </a:r>
            <a:r>
              <a:rPr lang="en-US" altLang="zh-CN" sz="2000" dirty="0"/>
              <a:t>11-4</a:t>
            </a:r>
            <a:r>
              <a:rPr lang="zh-CN" altLang="en-US" sz="2000" dirty="0"/>
              <a:t>所示。根据</a:t>
            </a:r>
            <a:r>
              <a:rPr lang="en-US" altLang="zh-CN" sz="2000" dirty="0"/>
              <a:t>Excel</a:t>
            </a:r>
            <a:r>
              <a:rPr lang="zh-CN" altLang="en-US" sz="2000" dirty="0"/>
              <a:t>散点图展示的数据分布情况可以发现，其主要聚集在四个区域：</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4" name="图表 3"/>
          <p:cNvGraphicFramePr/>
          <p:nvPr>
            <p:extLst>
              <p:ext uri="{D42A27DB-BD31-4B8C-83A1-F6EECF244321}">
                <p14:modId xmlns:p14="http://schemas.microsoft.com/office/powerpoint/2010/main" val="2950114161"/>
              </p:ext>
            </p:extLst>
          </p:nvPr>
        </p:nvGraphicFramePr>
        <p:xfrm>
          <a:off x="2988619" y="2716560"/>
          <a:ext cx="3384376" cy="2428528"/>
        </p:xfrm>
        <a:graphic>
          <a:graphicData uri="http://schemas.openxmlformats.org/drawingml/2006/chart">
            <c:chart xmlns:c="http://schemas.openxmlformats.org/drawingml/2006/chart" xmlns:r="http://schemas.openxmlformats.org/officeDocument/2006/relationships" r:id="rId3"/>
          </a:graphicData>
        </a:graphic>
      </p:graphicFrame>
      <p:sp>
        <p:nvSpPr>
          <p:cNvPr id="2" name="矩形 1"/>
          <p:cNvSpPr/>
          <p:nvPr/>
        </p:nvSpPr>
        <p:spPr>
          <a:xfrm>
            <a:off x="6156970" y="4660776"/>
            <a:ext cx="2092239" cy="338554"/>
          </a:xfrm>
          <a:prstGeom prst="rect">
            <a:avLst/>
          </a:prstGeom>
        </p:spPr>
        <p:txBody>
          <a:bodyPr wrap="none">
            <a:spAutoFit/>
          </a:bodyPr>
          <a:lstStyle/>
          <a:p>
            <a:r>
              <a:rPr lang="zh-CN" altLang="en-US" sz="1600" dirty="0"/>
              <a:t>图 11-4 80个点坐标图</a:t>
            </a:r>
          </a:p>
        </p:txBody>
      </p:sp>
    </p:spTree>
    <p:extLst>
      <p:ext uri="{BB962C8B-B14F-4D97-AF65-F5344CB8AC3E}">
        <p14:creationId xmlns:p14="http://schemas.microsoft.com/office/powerpoint/2010/main" val="33241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3307715" cy="58356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【知识框架图】</a:t>
            </a:r>
          </a:p>
        </p:txBody>
      </p:sp>
      <p:graphicFrame>
        <p:nvGraphicFramePr>
          <p:cNvPr id="15" name="图示 14"/>
          <p:cNvGraphicFramePr/>
          <p:nvPr>
            <p:extLst>
              <p:ext uri="{D42A27DB-BD31-4B8C-83A1-F6EECF244321}">
                <p14:modId xmlns:p14="http://schemas.microsoft.com/office/powerpoint/2010/main" val="1875002537"/>
              </p:ext>
            </p:extLst>
          </p:nvPr>
        </p:nvGraphicFramePr>
        <p:xfrm>
          <a:off x="900386" y="1099597"/>
          <a:ext cx="6696744" cy="3771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1400383"/>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dirty="0"/>
              <a:t>K</a:t>
            </a:r>
            <a:r>
              <a:rPr lang="zh-CN" altLang="zh-CN" dirty="0"/>
              <a:t>均值算法思想有直观的几何意义：将样本点聚集（归属）到</a:t>
            </a:r>
            <a:r>
              <a:rPr lang="zh-CN" altLang="zh-CN" b="1" dirty="0"/>
              <a:t>距离</a:t>
            </a:r>
            <a:r>
              <a:rPr lang="zh-CN" altLang="zh-CN" dirty="0"/>
              <a:t>它最近的那个</a:t>
            </a:r>
            <a:r>
              <a:rPr lang="zh-CN" altLang="zh-CN" b="1" dirty="0"/>
              <a:t>聚类中心</a:t>
            </a:r>
            <a:r>
              <a:rPr lang="zh-CN" altLang="zh-CN" dirty="0"/>
              <a:t>。找出数据集中的</a:t>
            </a:r>
            <a:r>
              <a:rPr lang="en-US" altLang="zh-CN" dirty="0"/>
              <a:t>K</a:t>
            </a:r>
            <a:r>
              <a:rPr lang="zh-CN" altLang="zh-CN" dirty="0"/>
              <a:t>个聚类中心是算法的目标（简单起见，这里使用欧式距离来度量样本间的相似度）。</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sp>
        <p:nvSpPr>
          <p:cNvPr id="2" name="Rectangle 2"/>
          <p:cNvSpPr>
            <a:spLocks noChangeArrowheads="1"/>
          </p:cNvSpPr>
          <p:nvPr/>
        </p:nvSpPr>
        <p:spPr bwMode="auto">
          <a:xfrm>
            <a:off x="2628578" y="1924472"/>
            <a:ext cx="9145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604445649"/>
              </p:ext>
            </p:extLst>
          </p:nvPr>
        </p:nvGraphicFramePr>
        <p:xfrm>
          <a:off x="2412554" y="1818230"/>
          <a:ext cx="3834433" cy="3130578"/>
        </p:xfrm>
        <a:graphic>
          <a:graphicData uri="http://schemas.openxmlformats.org/presentationml/2006/ole">
            <mc:AlternateContent xmlns:mc="http://schemas.openxmlformats.org/markup-compatibility/2006">
              <mc:Choice xmlns:v="urn:schemas-microsoft-com:vml" Requires="v">
                <p:oleObj r:id="rId3" imgW="11994008" imgH="9797984" progId="Visio.Drawing.11">
                  <p:embed/>
                </p:oleObj>
              </mc:Choice>
              <mc:Fallback>
                <p:oleObj r:id="rId3" imgW="11994008" imgH="979798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2554" y="1818230"/>
                        <a:ext cx="3834433" cy="3130578"/>
                      </a:xfrm>
                      <a:prstGeom prst="rect">
                        <a:avLst/>
                      </a:prstGeom>
                      <a:noFill/>
                    </p:spPr>
                  </p:pic>
                </p:oleObj>
              </mc:Fallback>
            </mc:AlternateContent>
          </a:graphicData>
        </a:graphic>
      </p:graphicFrame>
    </p:spTree>
    <p:extLst>
      <p:ext uri="{BB962C8B-B14F-4D97-AF65-F5344CB8AC3E}">
        <p14:creationId xmlns:p14="http://schemas.microsoft.com/office/powerpoint/2010/main" val="3923503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dirty="0"/>
              <a:t>K</a:t>
            </a:r>
            <a:r>
              <a:rPr lang="zh-CN" altLang="zh-CN" dirty="0"/>
              <a:t>均值聚类算法流程图</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sp>
        <p:nvSpPr>
          <p:cNvPr id="2" name="Rectangle 2"/>
          <p:cNvSpPr>
            <a:spLocks noChangeArrowheads="1"/>
          </p:cNvSpPr>
          <p:nvPr/>
        </p:nvSpPr>
        <p:spPr bwMode="auto">
          <a:xfrm flipV="1">
            <a:off x="3852714" y="-349763"/>
            <a:ext cx="75151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544845397"/>
              </p:ext>
            </p:extLst>
          </p:nvPr>
        </p:nvGraphicFramePr>
        <p:xfrm>
          <a:off x="3852714" y="196280"/>
          <a:ext cx="2360737" cy="4807007"/>
        </p:xfrm>
        <a:graphic>
          <a:graphicData uri="http://schemas.openxmlformats.org/presentationml/2006/ole">
            <mc:AlternateContent xmlns:mc="http://schemas.openxmlformats.org/markup-compatibility/2006">
              <mc:Choice xmlns:v="urn:schemas-microsoft-com:vml" Requires="v">
                <p:oleObj r:id="rId3" imgW="2614877" imgH="5338492" progId="Visio.Drawing.11">
                  <p:embed/>
                </p:oleObj>
              </mc:Choice>
              <mc:Fallback>
                <p:oleObj r:id="rId3" imgW="2614877" imgH="533849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714" y="196280"/>
                        <a:ext cx="2360737" cy="4807007"/>
                      </a:xfrm>
                      <a:prstGeom prst="rect">
                        <a:avLst/>
                      </a:prstGeom>
                      <a:noFill/>
                    </p:spPr>
                  </p:pic>
                </p:oleObj>
              </mc:Fallback>
            </mc:AlternateContent>
          </a:graphicData>
        </a:graphic>
      </p:graphicFrame>
    </p:spTree>
    <p:extLst>
      <p:ext uri="{BB962C8B-B14F-4D97-AF65-F5344CB8AC3E}">
        <p14:creationId xmlns:p14="http://schemas.microsoft.com/office/powerpoint/2010/main" val="1912670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769441"/>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11-2】</a:t>
            </a:r>
            <a:r>
              <a:rPr lang="en-US" altLang="zh-CN" dirty="0"/>
              <a:t>Python</a:t>
            </a:r>
            <a:r>
              <a:rPr lang="zh-CN" altLang="zh-CN" dirty="0"/>
              <a:t>实现</a:t>
            </a:r>
            <a:r>
              <a:rPr lang="zh-CN" altLang="en-US" dirty="0"/>
              <a:t>：</a:t>
            </a:r>
            <a:r>
              <a:rPr lang="en-US" altLang="zh-CN" dirty="0" err="1"/>
              <a:t>initCentroids</a:t>
            </a:r>
            <a:r>
              <a:rPr lang="zh-CN" altLang="en-US" dirty="0"/>
              <a:t>函数根据当前样本数据集和指定的</a:t>
            </a:r>
            <a:r>
              <a:rPr lang="en-US" altLang="zh-CN" dirty="0"/>
              <a:t>k</a:t>
            </a:r>
            <a:r>
              <a:rPr lang="zh-CN" altLang="en-US" dirty="0"/>
              <a:t>，随机生成</a:t>
            </a:r>
            <a:r>
              <a:rPr lang="en-US" altLang="zh-CN" dirty="0"/>
              <a:t>k</a:t>
            </a:r>
            <a:r>
              <a:rPr lang="zh-CN" altLang="en-US" dirty="0"/>
              <a:t>个中心点，用于聚类。</a:t>
            </a:r>
            <a:endParaRPr lang="zh-CN" altLang="en-US" sz="2400" dirty="0"/>
          </a:p>
        </p:txBody>
      </p:sp>
      <p:pic>
        <p:nvPicPr>
          <p:cNvPr id="4" name="图片 3">
            <a:extLst>
              <a:ext uri="{FF2B5EF4-FFF2-40B4-BE49-F238E27FC236}">
                <a16:creationId xmlns:a16="http://schemas.microsoft.com/office/drawing/2014/main" id="{F0D19424-46D6-4814-BC7A-2EE374092C59}"/>
              </a:ext>
            </a:extLst>
          </p:cNvPr>
          <p:cNvPicPr>
            <a:picLocks noChangeAspect="1"/>
          </p:cNvPicPr>
          <p:nvPr/>
        </p:nvPicPr>
        <p:blipFill>
          <a:blip r:embed="rId3"/>
          <a:stretch>
            <a:fillRect/>
          </a:stretch>
        </p:blipFill>
        <p:spPr>
          <a:xfrm>
            <a:off x="88112" y="1419435"/>
            <a:ext cx="6840760" cy="2731012"/>
          </a:xfrm>
          <a:prstGeom prst="rect">
            <a:avLst/>
          </a:prstGeom>
        </p:spPr>
      </p:pic>
      <p:pic>
        <p:nvPicPr>
          <p:cNvPr id="6" name="图片 5">
            <a:extLst>
              <a:ext uri="{FF2B5EF4-FFF2-40B4-BE49-F238E27FC236}">
                <a16:creationId xmlns:a16="http://schemas.microsoft.com/office/drawing/2014/main" id="{1F330E5B-AA3E-4726-96D5-4B5FC923683F}"/>
              </a:ext>
            </a:extLst>
          </p:cNvPr>
          <p:cNvPicPr>
            <a:picLocks noChangeAspect="1"/>
          </p:cNvPicPr>
          <p:nvPr/>
        </p:nvPicPr>
        <p:blipFill>
          <a:blip r:embed="rId4"/>
          <a:stretch>
            <a:fillRect/>
          </a:stretch>
        </p:blipFill>
        <p:spPr>
          <a:xfrm>
            <a:off x="4825372" y="2932584"/>
            <a:ext cx="4152095" cy="2145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06928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dirty="0"/>
              <a:t>K</a:t>
            </a:r>
            <a:r>
              <a:rPr lang="zh-CN" altLang="zh-CN" dirty="0"/>
              <a:t>均值聚类</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1063824118"/>
              </p:ext>
            </p:extLst>
          </p:nvPr>
        </p:nvGraphicFramePr>
        <p:xfrm>
          <a:off x="300724" y="1195537"/>
          <a:ext cx="3752580" cy="3809437"/>
        </p:xfrm>
        <a:graphic>
          <a:graphicData uri="http://schemas.openxmlformats.org/presentationml/2006/ole">
            <mc:AlternateContent xmlns:mc="http://schemas.openxmlformats.org/markup-compatibility/2006">
              <mc:Choice xmlns:v="urn:schemas-microsoft-com:vml" Requires="v">
                <p:oleObj r:id="rId3" imgW="5841000" imgH="5917320" progId="">
                  <p:embed/>
                </p:oleObj>
              </mc:Choice>
              <mc:Fallback>
                <p:oleObj r:id="rId3" imgW="5841000" imgH="5917320" progId="">
                  <p:embed/>
                  <p:pic>
                    <p:nvPicPr>
                      <p:cNvPr id="0" name=""/>
                      <p:cNvPicPr/>
                      <p:nvPr/>
                    </p:nvPicPr>
                    <p:blipFill>
                      <a:blip r:embed="rId4"/>
                      <a:stretch>
                        <a:fillRect/>
                      </a:stretch>
                    </p:blipFill>
                    <p:spPr>
                      <a:xfrm>
                        <a:off x="300724" y="1195537"/>
                        <a:ext cx="3752580" cy="380943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45671019"/>
              </p:ext>
            </p:extLst>
          </p:nvPr>
        </p:nvGraphicFramePr>
        <p:xfrm>
          <a:off x="4212754" y="1492424"/>
          <a:ext cx="4855394" cy="3393985"/>
        </p:xfrm>
        <a:graphic>
          <a:graphicData uri="http://schemas.openxmlformats.org/presentationml/2006/ole">
            <mc:AlternateContent xmlns:mc="http://schemas.openxmlformats.org/markup-compatibility/2006">
              <mc:Choice xmlns:v="urn:schemas-microsoft-com:vml" Requires="v">
                <p:oleObj r:id="rId5" imgW="7682400" imgH="5358600" progId="">
                  <p:embed/>
                </p:oleObj>
              </mc:Choice>
              <mc:Fallback>
                <p:oleObj r:id="rId5" imgW="7682400" imgH="5358600" progId="">
                  <p:embed/>
                  <p:pic>
                    <p:nvPicPr>
                      <p:cNvPr id="0" name=""/>
                      <p:cNvPicPr/>
                      <p:nvPr/>
                    </p:nvPicPr>
                    <p:blipFill>
                      <a:blip r:embed="rId6"/>
                      <a:stretch>
                        <a:fillRect/>
                      </a:stretch>
                    </p:blipFill>
                    <p:spPr>
                      <a:xfrm>
                        <a:off x="4212754" y="1492424"/>
                        <a:ext cx="4855394" cy="3393985"/>
                      </a:xfrm>
                      <a:prstGeom prst="rect">
                        <a:avLst/>
                      </a:prstGeom>
                    </p:spPr>
                  </p:pic>
                </p:oleObj>
              </mc:Fallback>
            </mc:AlternateContent>
          </a:graphicData>
        </a:graphic>
      </p:graphicFrame>
    </p:spTree>
    <p:extLst>
      <p:ext uri="{BB962C8B-B14F-4D97-AF65-F5344CB8AC3E}">
        <p14:creationId xmlns:p14="http://schemas.microsoft.com/office/powerpoint/2010/main" val="648040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dirty="0"/>
              <a:t> 2</a:t>
            </a:r>
            <a:r>
              <a:rPr lang="zh-CN" altLang="zh-CN" dirty="0"/>
              <a:t>维平面显示聚类结果</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4195440296"/>
              </p:ext>
            </p:extLst>
          </p:nvPr>
        </p:nvGraphicFramePr>
        <p:xfrm>
          <a:off x="396330" y="1250641"/>
          <a:ext cx="3656033" cy="3868688"/>
        </p:xfrm>
        <a:graphic>
          <a:graphicData uri="http://schemas.openxmlformats.org/presentationml/2006/ole">
            <mc:AlternateContent xmlns:mc="http://schemas.openxmlformats.org/markup-compatibility/2006">
              <mc:Choice xmlns:v="urn:schemas-microsoft-com:vml" Requires="v">
                <p:oleObj r:id="rId3" imgW="5650560" imgH="5968080" progId="">
                  <p:embed/>
                </p:oleObj>
              </mc:Choice>
              <mc:Fallback>
                <p:oleObj r:id="rId3" imgW="5650560" imgH="5968080" progId="">
                  <p:embed/>
                  <p:pic>
                    <p:nvPicPr>
                      <p:cNvPr id="0" name=""/>
                      <p:cNvPicPr/>
                      <p:nvPr/>
                    </p:nvPicPr>
                    <p:blipFill>
                      <a:blip r:embed="rId4"/>
                      <a:stretch>
                        <a:fillRect/>
                      </a:stretch>
                    </p:blipFill>
                    <p:spPr>
                      <a:xfrm>
                        <a:off x="396330" y="1250641"/>
                        <a:ext cx="3656033" cy="386868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904227859"/>
              </p:ext>
            </p:extLst>
          </p:nvPr>
        </p:nvGraphicFramePr>
        <p:xfrm>
          <a:off x="4284762" y="1996480"/>
          <a:ext cx="4550890" cy="2439106"/>
        </p:xfrm>
        <a:graphic>
          <a:graphicData uri="http://schemas.openxmlformats.org/presentationml/2006/ole">
            <mc:AlternateContent xmlns:mc="http://schemas.openxmlformats.org/markup-compatibility/2006">
              <mc:Choice xmlns:v="urn:schemas-microsoft-com:vml" Requires="v">
                <p:oleObj r:id="rId5" imgW="7085520" imgH="3796560" progId="">
                  <p:embed/>
                </p:oleObj>
              </mc:Choice>
              <mc:Fallback>
                <p:oleObj r:id="rId5" imgW="7085520" imgH="3796560" progId="">
                  <p:embed/>
                  <p:pic>
                    <p:nvPicPr>
                      <p:cNvPr id="0" name=""/>
                      <p:cNvPicPr/>
                      <p:nvPr/>
                    </p:nvPicPr>
                    <p:blipFill>
                      <a:blip r:embed="rId6"/>
                      <a:stretch>
                        <a:fillRect/>
                      </a:stretch>
                    </p:blipFill>
                    <p:spPr>
                      <a:xfrm>
                        <a:off x="4284762" y="1996480"/>
                        <a:ext cx="4550890" cy="2439106"/>
                      </a:xfrm>
                      <a:prstGeom prst="rect">
                        <a:avLst/>
                      </a:prstGeom>
                    </p:spPr>
                  </p:pic>
                </p:oleObj>
              </mc:Fallback>
            </mc:AlternateContent>
          </a:graphicData>
        </a:graphic>
      </p:graphicFrame>
    </p:spTree>
    <p:extLst>
      <p:ext uri="{BB962C8B-B14F-4D97-AF65-F5344CB8AC3E}">
        <p14:creationId xmlns:p14="http://schemas.microsoft.com/office/powerpoint/2010/main" val="3402574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调用以上函数，对读入数据进行聚类</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2003620081"/>
              </p:ext>
            </p:extLst>
          </p:nvPr>
        </p:nvGraphicFramePr>
        <p:xfrm>
          <a:off x="396330" y="1492424"/>
          <a:ext cx="4208822" cy="3089706"/>
        </p:xfrm>
        <a:graphic>
          <a:graphicData uri="http://schemas.openxmlformats.org/presentationml/2006/ole">
            <mc:AlternateContent xmlns:mc="http://schemas.openxmlformats.org/markup-compatibility/2006">
              <mc:Choice xmlns:v="urn:schemas-microsoft-com:vml" Requires="v">
                <p:oleObj r:id="rId3" imgW="5917320" imgH="4342680" progId="">
                  <p:embed/>
                </p:oleObj>
              </mc:Choice>
              <mc:Fallback>
                <p:oleObj r:id="rId3" imgW="5917320" imgH="4342680" progId="">
                  <p:embed/>
                  <p:pic>
                    <p:nvPicPr>
                      <p:cNvPr id="0" name=""/>
                      <p:cNvPicPr/>
                      <p:nvPr/>
                    </p:nvPicPr>
                    <p:blipFill>
                      <a:blip r:embed="rId4"/>
                      <a:stretch>
                        <a:fillRect/>
                      </a:stretch>
                    </p:blipFill>
                    <p:spPr>
                      <a:xfrm>
                        <a:off x="396330" y="1492424"/>
                        <a:ext cx="4208822" cy="3089706"/>
                      </a:xfrm>
                      <a:prstGeom prst="rect">
                        <a:avLst/>
                      </a:prstGeom>
                    </p:spPr>
                  </p:pic>
                </p:oleObj>
              </mc:Fallback>
            </mc:AlternateContent>
          </a:graphicData>
        </a:graphic>
      </p:graphicFrame>
      <p:sp>
        <p:nvSpPr>
          <p:cNvPr id="3" name="矩形 2"/>
          <p:cNvSpPr/>
          <p:nvPr/>
        </p:nvSpPr>
        <p:spPr>
          <a:xfrm>
            <a:off x="6300986" y="4397464"/>
            <a:ext cx="1569660" cy="369332"/>
          </a:xfrm>
          <a:prstGeom prst="rect">
            <a:avLst/>
          </a:prstGeom>
        </p:spPr>
        <p:txBody>
          <a:bodyPr wrap="none">
            <a:spAutoFit/>
          </a:bodyPr>
          <a:lstStyle/>
          <a:p>
            <a:r>
              <a:rPr lang="zh-CN" altLang="zh-CN">
                <a:latin typeface="Times New Roman" panose="02020603050405020304" pitchFamily="18" charset="0"/>
                <a:cs typeface="Times New Roman" panose="02020603050405020304" pitchFamily="18" charset="0"/>
              </a:rPr>
              <a:t>原始数据分布</a:t>
            </a:r>
            <a:endParaRPr lang="zh-CN" altLang="en-US"/>
          </a:p>
        </p:txBody>
      </p:sp>
      <p:pic>
        <p:nvPicPr>
          <p:cNvPr id="6" name="图片 5"/>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4910842" y="1836637"/>
            <a:ext cx="3779520" cy="2532380"/>
          </a:xfrm>
          <a:prstGeom prst="rect">
            <a:avLst/>
          </a:prstGeom>
        </p:spPr>
      </p:pic>
    </p:spTree>
    <p:extLst>
      <p:ext uri="{BB962C8B-B14F-4D97-AF65-F5344CB8AC3E}">
        <p14:creationId xmlns:p14="http://schemas.microsoft.com/office/powerpoint/2010/main" val="21914461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1538883"/>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输出结果：</a:t>
            </a:r>
            <a:endParaRPr lang="en-US" altLang="zh-CN" sz="2000" dirty="0"/>
          </a:p>
          <a:p>
            <a:pPr marL="342900" indent="-342900">
              <a:spcBef>
                <a:spcPts val="600"/>
              </a:spcBef>
              <a:buSzPct val="75000"/>
              <a:buFont typeface="Wingdings" panose="05000000000000000000" pitchFamily="2" charset="2"/>
              <a:buChar char="l"/>
            </a:pPr>
            <a:r>
              <a:rPr lang="zh-CN" altLang="en-US" sz="2000" dirty="0"/>
              <a:t>根据聚类结果用不同的样式显示不同聚类的数据点，并且突出显示了算法求出的</a:t>
            </a:r>
            <a:r>
              <a:rPr lang="en-US" altLang="zh-CN" sz="2000" dirty="0"/>
              <a:t>k=4</a:t>
            </a:r>
            <a:r>
              <a:rPr lang="zh-CN" altLang="en-US" sz="2000" dirty="0"/>
              <a:t>个聚类中心点。</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3173045064"/>
              </p:ext>
            </p:extLst>
          </p:nvPr>
        </p:nvGraphicFramePr>
        <p:xfrm>
          <a:off x="257288" y="2118028"/>
          <a:ext cx="4680520" cy="2108614"/>
        </p:xfrm>
        <a:graphic>
          <a:graphicData uri="http://schemas.openxmlformats.org/presentationml/2006/ole">
            <mc:AlternateContent xmlns:mc="http://schemas.openxmlformats.org/markup-compatibility/2006">
              <mc:Choice xmlns:v="urn:schemas-microsoft-com:vml" Requires="v">
                <p:oleObj r:id="rId3" imgW="6399720" imgH="2882520" progId="">
                  <p:embed/>
                </p:oleObj>
              </mc:Choice>
              <mc:Fallback>
                <p:oleObj r:id="rId3" imgW="6399720" imgH="2882520" progId="">
                  <p:embed/>
                  <p:pic>
                    <p:nvPicPr>
                      <p:cNvPr id="0" name=""/>
                      <p:cNvPicPr/>
                      <p:nvPr/>
                    </p:nvPicPr>
                    <p:blipFill>
                      <a:blip r:embed="rId4"/>
                      <a:stretch>
                        <a:fillRect/>
                      </a:stretch>
                    </p:blipFill>
                    <p:spPr>
                      <a:xfrm>
                        <a:off x="257288" y="2118028"/>
                        <a:ext cx="4680520" cy="2108614"/>
                      </a:xfrm>
                      <a:prstGeom prst="rect">
                        <a:avLst/>
                      </a:prstGeom>
                    </p:spPr>
                  </p:pic>
                </p:oleObj>
              </mc:Fallback>
            </mc:AlternateContent>
          </a:graphicData>
        </a:graphic>
      </p:graphicFrame>
      <p:pic>
        <p:nvPicPr>
          <p:cNvPr id="5" name="图片 4"/>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5185762" y="2118028"/>
            <a:ext cx="3779520" cy="2532380"/>
          </a:xfrm>
          <a:prstGeom prst="rect">
            <a:avLst/>
          </a:prstGeom>
        </p:spPr>
      </p:pic>
      <p:sp>
        <p:nvSpPr>
          <p:cNvPr id="3" name="矩形 2"/>
          <p:cNvSpPr/>
          <p:nvPr/>
        </p:nvSpPr>
        <p:spPr>
          <a:xfrm>
            <a:off x="6300986" y="4560713"/>
            <a:ext cx="1736373" cy="369332"/>
          </a:xfrm>
          <a:prstGeom prst="rect">
            <a:avLst/>
          </a:prstGeom>
        </p:spPr>
        <p:txBody>
          <a:bodyPr wrap="none">
            <a:spAutoFit/>
          </a:bodyPr>
          <a:lstStyle/>
          <a:p>
            <a:r>
              <a:rPr lang="en-US" altLang="zh-CN" dirty="0">
                <a:latin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均值聚类结果</a:t>
            </a:r>
            <a:endParaRPr lang="zh-CN" altLang="en-US" dirty="0"/>
          </a:p>
        </p:txBody>
      </p:sp>
    </p:spTree>
    <p:extLst>
      <p:ext uri="{BB962C8B-B14F-4D97-AF65-F5344CB8AC3E}">
        <p14:creationId xmlns:p14="http://schemas.microsoft.com/office/powerpoint/2010/main" val="2691146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9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03</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528060" y="2152015"/>
            <a:ext cx="4688840"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案例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369606"/>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银行客户群体划分</a:t>
            </a:r>
            <a:r>
              <a:rPr lang="zh-CN" altLang="en-US" dirty="0"/>
              <a:t>案例</a:t>
            </a:r>
            <a:endParaRPr lang="en-US" altLang="zh-CN" dirty="0"/>
          </a:p>
          <a:p>
            <a:pPr marL="342900" lvl="0" indent="-342900">
              <a:spcBef>
                <a:spcPts val="600"/>
              </a:spcBef>
              <a:buSzPct val="75000"/>
              <a:buFont typeface="Wingdings" panose="05000000000000000000" pitchFamily="2" charset="2"/>
              <a:buChar char="l"/>
            </a:pPr>
            <a:r>
              <a:rPr lang="zh-CN" altLang="en-US" sz="2000" dirty="0"/>
              <a:t>某银行要根据客户资料制定新的促销方案，客户资料信息如表 </a:t>
            </a:r>
            <a:r>
              <a:rPr lang="en-US" altLang="zh-CN" sz="2000" dirty="0"/>
              <a:t>11 2</a:t>
            </a:r>
            <a:r>
              <a:rPr lang="zh-CN" altLang="en-US" sz="2000" dirty="0"/>
              <a:t>所示。使用本章介绍的两个聚类算法，对客户进行聚类分析，从而确定促销的客户群体划分方案。</a:t>
            </a:r>
            <a:r>
              <a:rPr lang="zh-CN" altLang="zh-CN" dirty="0"/>
              <a:t>客户信息</a:t>
            </a:r>
            <a:r>
              <a:rPr lang="zh-CN" altLang="en-US" dirty="0"/>
              <a:t>如下：</a:t>
            </a:r>
            <a:endParaRPr lang="zh-CN" altLang="en-US" sz="2000" dirty="0"/>
          </a:p>
        </p:txBody>
      </p:sp>
      <p:graphicFrame>
        <p:nvGraphicFramePr>
          <p:cNvPr id="3" name="表格 2"/>
          <p:cNvGraphicFramePr>
            <a:graphicFrameLocks noGrp="1"/>
          </p:cNvGraphicFramePr>
          <p:nvPr>
            <p:extLst>
              <p:ext uri="{D42A27DB-BD31-4B8C-83A1-F6EECF244321}">
                <p14:modId xmlns:p14="http://schemas.microsoft.com/office/powerpoint/2010/main" val="2762577612"/>
              </p:ext>
            </p:extLst>
          </p:nvPr>
        </p:nvGraphicFramePr>
        <p:xfrm>
          <a:off x="1604685" y="2237610"/>
          <a:ext cx="5549947" cy="2722688"/>
        </p:xfrm>
        <a:graphic>
          <a:graphicData uri="http://schemas.openxmlformats.org/drawingml/2006/table">
            <a:tbl>
              <a:tblPr firstRow="1" firstCol="1" bandRow="1">
                <a:tableStyleId>{5C22544A-7EE6-4342-B048-85BDC9FD1C3A}</a:tableStyleId>
              </a:tblPr>
              <a:tblGrid>
                <a:gridCol w="581234">
                  <a:extLst>
                    <a:ext uri="{9D8B030D-6E8A-4147-A177-3AD203B41FA5}">
                      <a16:colId xmlns:a16="http://schemas.microsoft.com/office/drawing/2014/main" val="1887557283"/>
                    </a:ext>
                  </a:extLst>
                </a:gridCol>
                <a:gridCol w="954618">
                  <a:extLst>
                    <a:ext uri="{9D8B030D-6E8A-4147-A177-3AD203B41FA5}">
                      <a16:colId xmlns:a16="http://schemas.microsoft.com/office/drawing/2014/main" val="1436558848"/>
                    </a:ext>
                  </a:extLst>
                </a:gridCol>
                <a:gridCol w="767456">
                  <a:extLst>
                    <a:ext uri="{9D8B030D-6E8A-4147-A177-3AD203B41FA5}">
                      <a16:colId xmlns:a16="http://schemas.microsoft.com/office/drawing/2014/main" val="1866027390"/>
                    </a:ext>
                  </a:extLst>
                </a:gridCol>
                <a:gridCol w="1491649">
                  <a:extLst>
                    <a:ext uri="{9D8B030D-6E8A-4147-A177-3AD203B41FA5}">
                      <a16:colId xmlns:a16="http://schemas.microsoft.com/office/drawing/2014/main" val="2678666041"/>
                    </a:ext>
                  </a:extLst>
                </a:gridCol>
                <a:gridCol w="1754990">
                  <a:extLst>
                    <a:ext uri="{9D8B030D-6E8A-4147-A177-3AD203B41FA5}">
                      <a16:colId xmlns:a16="http://schemas.microsoft.com/office/drawing/2014/main" val="991038871"/>
                    </a:ext>
                  </a:extLst>
                </a:gridCol>
              </a:tblGrid>
              <a:tr h="220527">
                <a:tc>
                  <a:txBody>
                    <a:bodyPr/>
                    <a:lstStyle/>
                    <a:p>
                      <a:pPr indent="304800" algn="ctr">
                        <a:spcAft>
                          <a:spcPts val="0"/>
                        </a:spcAft>
                      </a:pPr>
                      <a:r>
                        <a:rPr lang="en-US" sz="1200" b="0" kern="100">
                          <a:effectLst/>
                        </a:rPr>
                        <a:t>ID</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zh-CN" sz="1200" b="0" kern="100">
                          <a:effectLst/>
                        </a:rPr>
                        <a:t>性别</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zh-CN" sz="1200" b="0" kern="100">
                          <a:effectLst/>
                        </a:rPr>
                        <a:t>年龄</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zh-CN" sz="1200" b="0" kern="100">
                          <a:effectLst/>
                        </a:rPr>
                        <a:t>年收入</a:t>
                      </a:r>
                      <a:r>
                        <a:rPr lang="en-US" sz="1200" b="0" kern="100">
                          <a:effectLst/>
                        </a:rPr>
                        <a:t>(</a:t>
                      </a:r>
                      <a:r>
                        <a:rPr lang="zh-CN" sz="1200" b="0" kern="100">
                          <a:effectLst/>
                        </a:rPr>
                        <a:t>万元</a:t>
                      </a:r>
                      <a:r>
                        <a:rPr lang="en-US" sz="1200" b="0" kern="100">
                          <a:effectLst/>
                        </a:rPr>
                        <a:t>)</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zh-CN" sz="1200" b="0" kern="100">
                          <a:effectLst/>
                        </a:rPr>
                        <a:t>消费评分</a:t>
                      </a:r>
                      <a:r>
                        <a:rPr lang="en-US" sz="1200" b="0" kern="100">
                          <a:effectLst/>
                        </a:rPr>
                        <a:t>(1-100)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extLst>
                  <a:ext uri="{0D108BD9-81ED-4DB2-BD59-A6C34878D82A}">
                    <a16:rowId xmlns:a16="http://schemas.microsoft.com/office/drawing/2014/main" val="1525654432"/>
                  </a:ext>
                </a:extLst>
              </a:tr>
              <a:tr h="220527">
                <a:tc>
                  <a:txBody>
                    <a:bodyPr/>
                    <a:lstStyle/>
                    <a:p>
                      <a:pPr indent="304800" algn="ctr">
                        <a:spcAft>
                          <a:spcPts val="0"/>
                        </a:spcAft>
                      </a:pPr>
                      <a:r>
                        <a:rPr lang="en-US" sz="1200" b="0" kern="100">
                          <a:effectLst/>
                        </a:rPr>
                        <a:t>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dirty="0">
                          <a:effectLst/>
                        </a:rPr>
                        <a:t>Male</a:t>
                      </a:r>
                      <a:endParaRPr 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19</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15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39</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extLst>
                  <a:ext uri="{0D108BD9-81ED-4DB2-BD59-A6C34878D82A}">
                    <a16:rowId xmlns:a16="http://schemas.microsoft.com/office/drawing/2014/main" val="4069406698"/>
                  </a:ext>
                </a:extLst>
              </a:tr>
              <a:tr h="220527">
                <a:tc>
                  <a:txBody>
                    <a:bodyPr/>
                    <a:lstStyle/>
                    <a:p>
                      <a:pPr indent="304800" algn="ctr">
                        <a:spcAft>
                          <a:spcPts val="0"/>
                        </a:spcAft>
                      </a:pPr>
                      <a:r>
                        <a:rPr lang="en-US" sz="1200" b="0" kern="100">
                          <a:effectLst/>
                        </a:rPr>
                        <a:t>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Male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21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15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81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extLst>
                  <a:ext uri="{0D108BD9-81ED-4DB2-BD59-A6C34878D82A}">
                    <a16:rowId xmlns:a16="http://schemas.microsoft.com/office/drawing/2014/main" val="3342557402"/>
                  </a:ext>
                </a:extLst>
              </a:tr>
              <a:tr h="220527">
                <a:tc>
                  <a:txBody>
                    <a:bodyPr/>
                    <a:lstStyle/>
                    <a:p>
                      <a:pPr indent="304800" algn="ctr">
                        <a:spcAft>
                          <a:spcPts val="0"/>
                        </a:spcAft>
                      </a:pPr>
                      <a:r>
                        <a:rPr lang="en-US" sz="1200" b="0" kern="100">
                          <a:effectLst/>
                        </a:rPr>
                        <a:t>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Female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20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16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extLst>
                  <a:ext uri="{0D108BD9-81ED-4DB2-BD59-A6C34878D82A}">
                    <a16:rowId xmlns:a16="http://schemas.microsoft.com/office/drawing/2014/main" val="2654864542"/>
                  </a:ext>
                </a:extLst>
              </a:tr>
              <a:tr h="220527">
                <a:tc>
                  <a:txBody>
                    <a:bodyPr/>
                    <a:lstStyle/>
                    <a:p>
                      <a:pPr indent="304800" algn="ctr">
                        <a:spcAft>
                          <a:spcPts val="0"/>
                        </a:spcAft>
                      </a:pPr>
                      <a:r>
                        <a:rPr lang="en-US" sz="1200" b="0" kern="100">
                          <a:effectLst/>
                        </a:rPr>
                        <a:t>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Female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23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16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77</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extLst>
                  <a:ext uri="{0D108BD9-81ED-4DB2-BD59-A6C34878D82A}">
                    <a16:rowId xmlns:a16="http://schemas.microsoft.com/office/drawing/2014/main" val="171761543"/>
                  </a:ext>
                </a:extLst>
              </a:tr>
              <a:tr h="220527">
                <a:tc>
                  <a:txBody>
                    <a:bodyPr/>
                    <a:lstStyle/>
                    <a:p>
                      <a:pPr indent="304800" algn="ctr">
                        <a:spcAft>
                          <a:spcPts val="0"/>
                        </a:spcAft>
                      </a:pPr>
                      <a:r>
                        <a:rPr lang="en-US" sz="1200" b="0" kern="100">
                          <a:effectLst/>
                        </a:rPr>
                        <a:t>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Female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31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17</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40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extLst>
                  <a:ext uri="{0D108BD9-81ED-4DB2-BD59-A6C34878D82A}">
                    <a16:rowId xmlns:a16="http://schemas.microsoft.com/office/drawing/2014/main" val="3645696661"/>
                  </a:ext>
                </a:extLst>
              </a:tr>
              <a:tr h="220527">
                <a:tc>
                  <a:txBody>
                    <a:bodyPr/>
                    <a:lstStyle/>
                    <a:p>
                      <a:pPr indent="304800" algn="ctr">
                        <a:spcAft>
                          <a:spcPts val="0"/>
                        </a:spcAft>
                      </a:pPr>
                      <a:r>
                        <a:rPr lang="en-US" sz="1200" b="0" kern="100">
                          <a:effectLst/>
                        </a:rPr>
                        <a:t>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Female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22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17</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76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extLst>
                  <a:ext uri="{0D108BD9-81ED-4DB2-BD59-A6C34878D82A}">
                    <a16:rowId xmlns:a16="http://schemas.microsoft.com/office/drawing/2014/main" val="2141782247"/>
                  </a:ext>
                </a:extLst>
              </a:tr>
              <a:tr h="220527">
                <a:tc>
                  <a:txBody>
                    <a:bodyPr/>
                    <a:lstStyle/>
                    <a:p>
                      <a:pPr indent="304800" algn="ctr">
                        <a:spcAft>
                          <a:spcPts val="0"/>
                        </a:spcAft>
                      </a:pPr>
                      <a:r>
                        <a:rPr lang="en-US" sz="1200" b="0" kern="100">
                          <a:effectLst/>
                        </a:rPr>
                        <a:t>7</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Female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35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18</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extLst>
                  <a:ext uri="{0D108BD9-81ED-4DB2-BD59-A6C34878D82A}">
                    <a16:rowId xmlns:a16="http://schemas.microsoft.com/office/drawing/2014/main" val="2227919646"/>
                  </a:ext>
                </a:extLst>
              </a:tr>
              <a:tr h="220527">
                <a:tc>
                  <a:txBody>
                    <a:bodyPr/>
                    <a:lstStyle/>
                    <a:p>
                      <a:pPr indent="304800" algn="ctr">
                        <a:spcAft>
                          <a:spcPts val="0"/>
                        </a:spcAft>
                      </a:pPr>
                      <a:r>
                        <a:rPr lang="en-US" sz="1200" b="0" kern="100">
                          <a:effectLst/>
                        </a:rPr>
                        <a:t>8</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Female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23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18</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94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extLst>
                  <a:ext uri="{0D108BD9-81ED-4DB2-BD59-A6C34878D82A}">
                    <a16:rowId xmlns:a16="http://schemas.microsoft.com/office/drawing/2014/main" val="1973673300"/>
                  </a:ext>
                </a:extLst>
              </a:tr>
              <a:tr h="220527">
                <a:tc>
                  <a:txBody>
                    <a:bodyPr/>
                    <a:lstStyle/>
                    <a:p>
                      <a:pPr indent="304800" algn="ctr">
                        <a:spcAft>
                          <a:spcPts val="0"/>
                        </a:spcAft>
                      </a:pPr>
                      <a:r>
                        <a:rPr lang="en-US" sz="1200" b="0" kern="100">
                          <a:effectLst/>
                        </a:rPr>
                        <a:t>9</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Male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64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19</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a:txBody>
                    <a:bodyPr/>
                    <a:lstStyle/>
                    <a:p>
                      <a:pPr indent="304800" algn="ctr">
                        <a:spcAft>
                          <a:spcPts val="0"/>
                        </a:spcAft>
                      </a:pPr>
                      <a:r>
                        <a:rPr lang="en-US" sz="1200" b="0" kern="100">
                          <a:effectLst/>
                        </a:rPr>
                        <a:t>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extLst>
                  <a:ext uri="{0D108BD9-81ED-4DB2-BD59-A6C34878D82A}">
                    <a16:rowId xmlns:a16="http://schemas.microsoft.com/office/drawing/2014/main" val="658375633"/>
                  </a:ext>
                </a:extLst>
              </a:tr>
              <a:tr h="167707">
                <a:tc gridSpan="5">
                  <a:txBody>
                    <a:bodyPr/>
                    <a:lstStyle/>
                    <a:p>
                      <a:pPr indent="304800" algn="ctr">
                        <a:spcAft>
                          <a:spcPts val="0"/>
                        </a:spcAft>
                      </a:pPr>
                      <a:r>
                        <a:rPr lang="en-US" sz="1200" b="0" kern="100">
                          <a:effectLst/>
                        </a:rPr>
                        <a:t>……</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09898364"/>
                  </a:ext>
                </a:extLst>
              </a:tr>
              <a:tr h="334538">
                <a:tc>
                  <a:txBody>
                    <a:bodyPr/>
                    <a:lstStyle/>
                    <a:p>
                      <a:pPr indent="304800" algn="ctr">
                        <a:spcAft>
                          <a:spcPts val="0"/>
                        </a:spcAft>
                      </a:pPr>
                      <a:endParaRPr 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tc>
                <a:tc>
                  <a:txBody>
                    <a:bodyPr/>
                    <a:lstStyle/>
                    <a:p>
                      <a:pPr indent="304800" algn="ctr">
                        <a:spcAft>
                          <a:spcPts val="0"/>
                        </a:spcAft>
                      </a:pPr>
                      <a:r>
                        <a:rPr lang="en-US" sz="1200" b="0" kern="100">
                          <a:effectLst/>
                        </a:rPr>
                        <a:t>Male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tc>
                <a:tc>
                  <a:txBody>
                    <a:bodyPr/>
                    <a:lstStyle/>
                    <a:p>
                      <a:pPr indent="304800" algn="ctr">
                        <a:spcAft>
                          <a:spcPts val="0"/>
                        </a:spcAft>
                      </a:pPr>
                      <a:r>
                        <a:rPr lang="en-US" sz="1200" b="0" kern="100">
                          <a:effectLst/>
                        </a:rPr>
                        <a:t>30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tc>
                <a:tc>
                  <a:txBody>
                    <a:bodyPr/>
                    <a:lstStyle/>
                    <a:p>
                      <a:pPr indent="304800" algn="ctr">
                        <a:spcAft>
                          <a:spcPts val="0"/>
                        </a:spcAft>
                      </a:pPr>
                      <a:r>
                        <a:rPr lang="en-US" sz="1200" b="0" kern="100">
                          <a:effectLst/>
                        </a:rPr>
                        <a:t>137</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tc>
                <a:tc>
                  <a:txBody>
                    <a:bodyPr/>
                    <a:lstStyle/>
                    <a:p>
                      <a:pPr indent="304800" algn="ctr">
                        <a:spcAft>
                          <a:spcPts val="0"/>
                        </a:spcAft>
                      </a:pPr>
                      <a:r>
                        <a:rPr lang="en-US" sz="1200" b="0" kern="100" dirty="0">
                          <a:effectLst/>
                        </a:rPr>
                        <a:t>83</a:t>
                      </a:r>
                      <a:endParaRPr 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0818" marR="60818" marT="0" marB="0"/>
                </a:tc>
                <a:extLst>
                  <a:ext uri="{0D108BD9-81ED-4DB2-BD59-A6C34878D82A}">
                    <a16:rowId xmlns:a16="http://schemas.microsoft.com/office/drawing/2014/main" val="1467642829"/>
                  </a:ext>
                </a:extLst>
              </a:tr>
            </a:tbl>
          </a:graphicData>
        </a:graphic>
      </p:graphicFrame>
    </p:spTree>
    <p:extLst>
      <p:ext uri="{BB962C8B-B14F-4D97-AF65-F5344CB8AC3E}">
        <p14:creationId xmlns:p14="http://schemas.microsoft.com/office/powerpoint/2010/main" val="312306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477328"/>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导入数据：</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首先读入数据文件，观察数据结构。为了便于后续数据规格化，将</a:t>
            </a:r>
            <a:r>
              <a:rPr lang="en-US" altLang="zh-CN" sz="2000" dirty="0"/>
              <a:t>ID</a:t>
            </a:r>
            <a:r>
              <a:rPr lang="zh-CN" altLang="en-US" sz="2000" dirty="0"/>
              <a:t>和性别列舍去，仅剩下</a:t>
            </a:r>
            <a:r>
              <a:rPr lang="en-US" altLang="zh-CN" sz="2000" dirty="0"/>
              <a:t>[</a:t>
            </a:r>
            <a:r>
              <a:rPr lang="zh-CN" altLang="en-US" sz="2000" dirty="0"/>
              <a:t>年龄、年收入、消费评分</a:t>
            </a:r>
            <a:r>
              <a:rPr lang="en-US" altLang="zh-CN" sz="2000" dirty="0"/>
              <a:t>]</a:t>
            </a:r>
            <a:r>
              <a:rPr lang="zh-CN" altLang="en-US" sz="2000" dirty="0"/>
              <a:t>三个属性。</a:t>
            </a:r>
          </a:p>
          <a:p>
            <a:pPr marL="342900" lvl="0" indent="-342900">
              <a:spcBef>
                <a:spcPts val="600"/>
              </a:spcBef>
              <a:buSzPct val="75000"/>
              <a:buFont typeface="Wingdings" panose="05000000000000000000" pitchFamily="2" charset="2"/>
              <a:buChar char="l"/>
            </a:pP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2047537594"/>
              </p:ext>
            </p:extLst>
          </p:nvPr>
        </p:nvGraphicFramePr>
        <p:xfrm>
          <a:off x="777541" y="2059003"/>
          <a:ext cx="5091397" cy="2959139"/>
        </p:xfrm>
        <a:graphic>
          <a:graphicData uri="http://schemas.openxmlformats.org/presentationml/2006/ole">
            <mc:AlternateContent xmlns:mc="http://schemas.openxmlformats.org/markup-compatibility/2006">
              <mc:Choice xmlns:v="urn:schemas-microsoft-com:vml" Requires="v">
                <p:oleObj r:id="rId3" imgW="7517160" imgH="4368240" progId="">
                  <p:embed/>
                </p:oleObj>
              </mc:Choice>
              <mc:Fallback>
                <p:oleObj r:id="rId3" imgW="7517160" imgH="4368240" progId="">
                  <p:embed/>
                  <p:pic>
                    <p:nvPicPr>
                      <p:cNvPr id="0" name=""/>
                      <p:cNvPicPr/>
                      <p:nvPr/>
                    </p:nvPicPr>
                    <p:blipFill>
                      <a:blip r:embed="rId4"/>
                      <a:stretch>
                        <a:fillRect/>
                      </a:stretch>
                    </p:blipFill>
                    <p:spPr>
                      <a:xfrm>
                        <a:off x="777541" y="2059003"/>
                        <a:ext cx="5091397" cy="2959139"/>
                      </a:xfrm>
                      <a:prstGeom prst="rect">
                        <a:avLst/>
                      </a:prstGeom>
                    </p:spPr>
                  </p:pic>
                </p:oleObj>
              </mc:Fallback>
            </mc:AlternateContent>
          </a:graphicData>
        </a:graphic>
      </p:graphicFrame>
    </p:spTree>
    <p:extLst>
      <p:ext uri="{BB962C8B-B14F-4D97-AF65-F5344CB8AC3E}">
        <p14:creationId xmlns:p14="http://schemas.microsoft.com/office/powerpoint/2010/main" val="495069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2887329"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本章学习目标</a:t>
            </a:r>
          </a:p>
        </p:txBody>
      </p:sp>
      <p:sp>
        <p:nvSpPr>
          <p:cNvPr id="2" name="文本框 1"/>
          <p:cNvSpPr txBox="1"/>
          <p:nvPr/>
        </p:nvSpPr>
        <p:spPr>
          <a:xfrm>
            <a:off x="756370" y="1539665"/>
            <a:ext cx="8002270" cy="2065758"/>
          </a:xfrm>
          <a:prstGeom prst="rect">
            <a:avLst/>
          </a:prstGeom>
          <a:noFill/>
        </p:spPr>
        <p:txBody>
          <a:bodyPr wrap="square" rtlCol="0" anchor="t">
            <a:spAutoFit/>
          </a:bodyPr>
          <a:lstStyle/>
          <a:p>
            <a:pPr marL="457200" lvl="0" indent="-457200">
              <a:lnSpc>
                <a:spcPct val="150000"/>
              </a:lnSpc>
              <a:buFont typeface="+mj-lt"/>
              <a:buAutoNum type="arabicPeriod"/>
            </a:pPr>
            <a:r>
              <a:rPr lang="zh-CN" altLang="en-US" sz="2200" dirty="0"/>
              <a:t>掌握</a:t>
            </a:r>
            <a:r>
              <a:rPr lang="en-US" altLang="zh-CN" sz="2200" dirty="0"/>
              <a:t>K</a:t>
            </a:r>
            <a:r>
              <a:rPr lang="zh-CN" altLang="en-US" sz="2200" dirty="0"/>
              <a:t>近邻分类算法研究的对象、意义、应用场景、算法原理及其实现。</a:t>
            </a:r>
          </a:p>
          <a:p>
            <a:pPr marL="457200" lvl="0" indent="-457200">
              <a:lnSpc>
                <a:spcPct val="150000"/>
              </a:lnSpc>
              <a:buFont typeface="+mj-lt"/>
              <a:buAutoNum type="arabicPeriod"/>
            </a:pPr>
            <a:r>
              <a:rPr lang="zh-CN" altLang="en-US" sz="2200" dirty="0"/>
              <a:t>掌握</a:t>
            </a:r>
            <a:r>
              <a:rPr lang="en-US" altLang="zh-CN" sz="2200" dirty="0"/>
              <a:t>K</a:t>
            </a:r>
            <a:r>
              <a:rPr lang="zh-CN" altLang="en-US" sz="2200" dirty="0"/>
              <a:t>均值聚类算法研究的对象、意义、应用场景、算法原理及其实现。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338828"/>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为了能够以合适的尺度在坐标轴上展示数据，调用了</a:t>
            </a:r>
            <a:r>
              <a:rPr lang="en-US" altLang="zh-CN" dirty="0" err="1"/>
              <a:t>sklearn</a:t>
            </a:r>
            <a:r>
              <a:rPr lang="zh-CN" altLang="zh-CN" dirty="0"/>
              <a:t>包</a:t>
            </a:r>
            <a:r>
              <a:rPr lang="en-US" altLang="zh-CN" dirty="0"/>
              <a:t> preprocessing</a:t>
            </a:r>
            <a:r>
              <a:rPr lang="zh-CN" altLang="zh-CN" dirty="0"/>
              <a:t>中的</a:t>
            </a:r>
            <a:r>
              <a:rPr lang="en-US" altLang="zh-CN" dirty="0"/>
              <a:t>scale</a:t>
            </a:r>
            <a:r>
              <a:rPr lang="zh-CN" altLang="zh-CN" dirty="0"/>
              <a:t>函数，将所有的数据值进行规格化。</a:t>
            </a:r>
            <a:r>
              <a:rPr lang="en-US" altLang="zh-CN" dirty="0" err="1"/>
              <a:t>Sklearn</a:t>
            </a:r>
            <a:r>
              <a:rPr lang="zh-CN" altLang="zh-CN" dirty="0"/>
              <a:t>包将在后续章节中专门介绍。</a:t>
            </a:r>
          </a:p>
          <a:p>
            <a:pPr marL="342900" lvl="0" indent="-342900">
              <a:spcBef>
                <a:spcPts val="600"/>
              </a:spcBef>
              <a:buSzPct val="75000"/>
              <a:buFont typeface="Wingdings" panose="05000000000000000000" pitchFamily="2" charset="2"/>
              <a:buChar char="l"/>
            </a:pP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3285917840"/>
              </p:ext>
            </p:extLst>
          </p:nvPr>
        </p:nvGraphicFramePr>
        <p:xfrm>
          <a:off x="1413934" y="1792170"/>
          <a:ext cx="6039180" cy="3034548"/>
        </p:xfrm>
        <a:graphic>
          <a:graphicData uri="http://schemas.openxmlformats.org/presentationml/2006/ole">
            <mc:AlternateContent xmlns:mc="http://schemas.openxmlformats.org/markup-compatibility/2006">
              <mc:Choice xmlns:v="urn:schemas-microsoft-com:vml" Requires="v">
                <p:oleObj r:id="rId3" imgW="8012520" imgH="4025160" progId="">
                  <p:embed/>
                </p:oleObj>
              </mc:Choice>
              <mc:Fallback>
                <p:oleObj r:id="rId3" imgW="8012520" imgH="4025160" progId="">
                  <p:embed/>
                  <p:pic>
                    <p:nvPicPr>
                      <p:cNvPr id="0" name=""/>
                      <p:cNvPicPr/>
                      <p:nvPr/>
                    </p:nvPicPr>
                    <p:blipFill>
                      <a:blip r:embed="rId4"/>
                      <a:stretch>
                        <a:fillRect/>
                      </a:stretch>
                    </p:blipFill>
                    <p:spPr>
                      <a:xfrm>
                        <a:off x="1413934" y="1792170"/>
                        <a:ext cx="6039180" cy="3034548"/>
                      </a:xfrm>
                      <a:prstGeom prst="rect">
                        <a:avLst/>
                      </a:prstGeom>
                    </p:spPr>
                  </p:pic>
                </p:oleObj>
              </mc:Fallback>
            </mc:AlternateContent>
          </a:graphicData>
        </a:graphic>
      </p:graphicFrame>
    </p:spTree>
    <p:extLst>
      <p:ext uri="{BB962C8B-B14F-4D97-AF65-F5344CB8AC3E}">
        <p14:creationId xmlns:p14="http://schemas.microsoft.com/office/powerpoint/2010/main" val="267543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绘制</a:t>
            </a:r>
            <a:r>
              <a:rPr lang="en-US" altLang="zh-CN" dirty="0"/>
              <a:t>3</a:t>
            </a:r>
            <a:r>
              <a:rPr lang="zh-CN" altLang="zh-CN" dirty="0"/>
              <a:t>维图</a:t>
            </a:r>
            <a:r>
              <a:rPr lang="zh-CN" altLang="en-US" dirty="0"/>
              <a:t>：</a:t>
            </a:r>
            <a:endParaRPr lang="zh-CN" altLang="en-US" sz="2000" dirty="0"/>
          </a:p>
        </p:txBody>
      </p:sp>
      <p:pic>
        <p:nvPicPr>
          <p:cNvPr id="8" name="图片 7"/>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5388809" y="1904060"/>
            <a:ext cx="3779520" cy="2509520"/>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2784425423"/>
              </p:ext>
            </p:extLst>
          </p:nvPr>
        </p:nvGraphicFramePr>
        <p:xfrm>
          <a:off x="169986" y="1334398"/>
          <a:ext cx="5284632" cy="1734486"/>
        </p:xfrm>
        <a:graphic>
          <a:graphicData uri="http://schemas.openxmlformats.org/presentationml/2006/ole">
            <mc:AlternateContent xmlns:mc="http://schemas.openxmlformats.org/markup-compatibility/2006">
              <mc:Choice xmlns:v="urn:schemas-microsoft-com:vml" Requires="v">
                <p:oleObj r:id="rId5" imgW="8164800" imgH="2679120" progId="">
                  <p:embed/>
                </p:oleObj>
              </mc:Choice>
              <mc:Fallback>
                <p:oleObj r:id="rId5" imgW="8164800" imgH="2679120" progId="">
                  <p:embed/>
                  <p:pic>
                    <p:nvPicPr>
                      <p:cNvPr id="0" name=""/>
                      <p:cNvPicPr/>
                      <p:nvPr/>
                    </p:nvPicPr>
                    <p:blipFill>
                      <a:blip r:embed="rId6"/>
                      <a:stretch>
                        <a:fillRect/>
                      </a:stretch>
                    </p:blipFill>
                    <p:spPr>
                      <a:xfrm>
                        <a:off x="169986" y="1334398"/>
                        <a:ext cx="5284632" cy="1734486"/>
                      </a:xfrm>
                      <a:prstGeom prst="rect">
                        <a:avLst/>
                      </a:prstGeom>
                    </p:spPr>
                  </p:pic>
                </p:oleObj>
              </mc:Fallback>
            </mc:AlternateContent>
          </a:graphicData>
        </a:graphic>
      </p:graphicFrame>
      <p:sp>
        <p:nvSpPr>
          <p:cNvPr id="10" name="矩形 9"/>
          <p:cNvSpPr/>
          <p:nvPr/>
        </p:nvSpPr>
        <p:spPr>
          <a:xfrm>
            <a:off x="269291" y="3530116"/>
            <a:ext cx="5100459" cy="1015663"/>
          </a:xfrm>
          <a:prstGeom prst="rect">
            <a:avLst/>
          </a:prstGeom>
          <a:solidFill>
            <a:schemeClr val="accent2"/>
          </a:solidFill>
        </p:spPr>
        <p:txBody>
          <a:bodyPr wrap="square">
            <a:spAutoFit/>
          </a:bodyPr>
          <a:lstStyle/>
          <a:p>
            <a:r>
              <a:rPr lang="zh-CN" altLang="en-US" sz="1200" dirty="0"/>
              <a:t>第</a:t>
            </a:r>
            <a:r>
              <a:rPr lang="en-US" altLang="zh-CN" sz="1200" dirty="0"/>
              <a:t>5</a:t>
            </a:r>
            <a:r>
              <a:rPr lang="zh-CN" altLang="en-US" sz="1200" dirty="0"/>
              <a:t>行直接使用了</a:t>
            </a:r>
            <a:r>
              <a:rPr lang="en-US" altLang="zh-CN" sz="1200" dirty="0" err="1"/>
              <a:t>sklearn.decomposition</a:t>
            </a:r>
            <a:r>
              <a:rPr lang="zh-CN" altLang="en-US" sz="1200" dirty="0"/>
              <a:t>提供的</a:t>
            </a:r>
            <a:r>
              <a:rPr lang="en-US" altLang="zh-CN" sz="1200" dirty="0" err="1"/>
              <a:t>pca.fit_transform</a:t>
            </a:r>
            <a:r>
              <a:rPr lang="zh-CN" altLang="en-US" sz="1200" dirty="0"/>
              <a:t>函数，将</a:t>
            </a:r>
            <a:r>
              <a:rPr lang="en-US" altLang="zh-CN" sz="1200" dirty="0"/>
              <a:t>3</a:t>
            </a:r>
            <a:r>
              <a:rPr lang="zh-CN" altLang="en-US" sz="1200" dirty="0"/>
              <a:t>维降低到</a:t>
            </a:r>
            <a:r>
              <a:rPr lang="en-US" altLang="zh-CN" sz="1200" dirty="0"/>
              <a:t>2</a:t>
            </a:r>
            <a:r>
              <a:rPr lang="zh-CN" altLang="en-US" sz="1200" dirty="0"/>
              <a:t>维。</a:t>
            </a:r>
            <a:r>
              <a:rPr lang="en-US" altLang="zh-CN" sz="1200" dirty="0" err="1"/>
              <a:t>pca.fit_transform</a:t>
            </a:r>
            <a:r>
              <a:rPr lang="zh-CN" altLang="en-US" sz="1200" dirty="0"/>
              <a:t>函数使用了</a:t>
            </a:r>
            <a:r>
              <a:rPr lang="en-US" altLang="zh-CN" sz="1200" dirty="0"/>
              <a:t>PCA</a:t>
            </a:r>
            <a:r>
              <a:rPr lang="zh-CN" altLang="en-US" sz="1200" dirty="0"/>
              <a:t>方法对数据集进行降维操作，</a:t>
            </a:r>
            <a:r>
              <a:rPr lang="en-US" altLang="zh-CN" sz="1200" dirty="0"/>
              <a:t>PCA</a:t>
            </a:r>
            <a:r>
              <a:rPr lang="zh-CN" altLang="en-US" sz="1200" dirty="0"/>
              <a:t>（</a:t>
            </a:r>
            <a:r>
              <a:rPr lang="en-US" altLang="zh-CN" sz="1200" dirty="0"/>
              <a:t>Principal Component Analysis</a:t>
            </a:r>
            <a:r>
              <a:rPr lang="zh-CN" altLang="en-US" sz="1200" dirty="0"/>
              <a:t>，主成分分析方法）是一种将原来的高维特征映射到低维空间的数学方法，既能降低数据维度，又能尽可能地保留高维信息。</a:t>
            </a:r>
          </a:p>
        </p:txBody>
      </p:sp>
    </p:spTree>
    <p:extLst>
      <p:ext uri="{BB962C8B-B14F-4D97-AF65-F5344CB8AC3E}">
        <p14:creationId xmlns:p14="http://schemas.microsoft.com/office/powerpoint/2010/main" val="2052403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数据降为</a:t>
            </a:r>
            <a:r>
              <a:rPr lang="en-US" altLang="zh-CN" dirty="0"/>
              <a:t>2</a:t>
            </a:r>
            <a:r>
              <a:rPr lang="zh-CN" altLang="zh-CN" dirty="0"/>
              <a:t>维</a:t>
            </a:r>
            <a:r>
              <a:rPr lang="zh-CN" altLang="en-US" dirty="0"/>
              <a:t>，</a:t>
            </a:r>
            <a:r>
              <a:rPr lang="zh-CN" altLang="zh-CN" dirty="0"/>
              <a:t>绘制</a:t>
            </a:r>
            <a:r>
              <a:rPr lang="en-US" altLang="zh-CN" dirty="0"/>
              <a:t>2</a:t>
            </a:r>
            <a:r>
              <a:rPr lang="zh-CN" altLang="zh-CN" dirty="0"/>
              <a:t>维图</a:t>
            </a:r>
            <a:r>
              <a:rPr lang="zh-CN" altLang="en-US" dirty="0"/>
              <a:t>：</a:t>
            </a: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3564157231"/>
              </p:ext>
            </p:extLst>
          </p:nvPr>
        </p:nvGraphicFramePr>
        <p:xfrm>
          <a:off x="304095" y="1244462"/>
          <a:ext cx="4845655" cy="3500478"/>
        </p:xfrm>
        <a:graphic>
          <a:graphicData uri="http://schemas.openxmlformats.org/presentationml/2006/ole">
            <mc:AlternateContent xmlns:mc="http://schemas.openxmlformats.org/markup-compatibility/2006">
              <mc:Choice xmlns:v="urn:schemas-microsoft-com:vml" Requires="v">
                <p:oleObj r:id="rId3" imgW="6628320" imgH="4787280" progId="">
                  <p:embed/>
                </p:oleObj>
              </mc:Choice>
              <mc:Fallback>
                <p:oleObj r:id="rId3" imgW="6628320" imgH="4787280" progId="">
                  <p:embed/>
                  <p:pic>
                    <p:nvPicPr>
                      <p:cNvPr id="0" name=""/>
                      <p:cNvPicPr/>
                      <p:nvPr/>
                    </p:nvPicPr>
                    <p:blipFill>
                      <a:blip r:embed="rId4"/>
                      <a:stretch>
                        <a:fillRect/>
                      </a:stretch>
                    </p:blipFill>
                    <p:spPr>
                      <a:xfrm>
                        <a:off x="304095" y="1244462"/>
                        <a:ext cx="4845655" cy="3500478"/>
                      </a:xfrm>
                      <a:prstGeom prst="rect">
                        <a:avLst/>
                      </a:prstGeom>
                    </p:spPr>
                  </p:pic>
                </p:oleObj>
              </mc:Fallback>
            </mc:AlternateContent>
          </a:graphicData>
        </a:graphic>
      </p:graphicFrame>
      <p:pic>
        <p:nvPicPr>
          <p:cNvPr id="9" name="图片 8"/>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5580906" y="2894771"/>
            <a:ext cx="3028612" cy="1816831"/>
          </a:xfrm>
          <a:prstGeom prst="rect">
            <a:avLst/>
          </a:prstGeom>
        </p:spPr>
      </p:pic>
    </p:spTree>
    <p:extLst>
      <p:ext uri="{BB962C8B-B14F-4D97-AF65-F5344CB8AC3E}">
        <p14:creationId xmlns:p14="http://schemas.microsoft.com/office/powerpoint/2010/main" val="2153326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dirty="0"/>
              <a:t>K</a:t>
            </a:r>
            <a:r>
              <a:rPr lang="zh-CN" altLang="zh-CN" dirty="0"/>
              <a:t>均值聚类</a:t>
            </a:r>
            <a:endParaRPr lang="zh-CN" altLang="en-US" sz="2000" dirty="0"/>
          </a:p>
        </p:txBody>
      </p:sp>
      <p:pic>
        <p:nvPicPr>
          <p:cNvPr id="8" name="图片 7"/>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274367" y="1894012"/>
            <a:ext cx="4402883" cy="3079315"/>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2377619939"/>
              </p:ext>
            </p:extLst>
          </p:nvPr>
        </p:nvGraphicFramePr>
        <p:xfrm>
          <a:off x="321644" y="1460979"/>
          <a:ext cx="3904506" cy="882181"/>
        </p:xfrm>
        <a:graphic>
          <a:graphicData uri="http://schemas.openxmlformats.org/presentationml/2006/ole">
            <mc:AlternateContent xmlns:mc="http://schemas.openxmlformats.org/markup-compatibility/2006">
              <mc:Choice xmlns:v="urn:schemas-microsoft-com:vml" Requires="v">
                <p:oleObj r:id="rId5" imgW="5790240" imgH="1307880" progId="">
                  <p:embed/>
                </p:oleObj>
              </mc:Choice>
              <mc:Fallback>
                <p:oleObj r:id="rId5" imgW="5790240" imgH="1307880" progId="">
                  <p:embed/>
                  <p:pic>
                    <p:nvPicPr>
                      <p:cNvPr id="0" name=""/>
                      <p:cNvPicPr/>
                      <p:nvPr/>
                    </p:nvPicPr>
                    <p:blipFill>
                      <a:blip r:embed="rId6"/>
                      <a:stretch>
                        <a:fillRect/>
                      </a:stretch>
                    </p:blipFill>
                    <p:spPr>
                      <a:xfrm>
                        <a:off x="321644" y="1460979"/>
                        <a:ext cx="3904506" cy="882181"/>
                      </a:xfrm>
                      <a:prstGeom prst="rect">
                        <a:avLst/>
                      </a:prstGeom>
                    </p:spPr>
                  </p:pic>
                </p:oleObj>
              </mc:Fallback>
            </mc:AlternateContent>
          </a:graphicData>
        </a:graphic>
      </p:graphicFrame>
    </p:spTree>
    <p:extLst>
      <p:ext uri="{BB962C8B-B14F-4D97-AF65-F5344CB8AC3E}">
        <p14:creationId xmlns:p14="http://schemas.microsoft.com/office/powerpoint/2010/main" val="1181215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将</a:t>
            </a:r>
            <a:r>
              <a:rPr lang="en-US" altLang="zh-CN" dirty="0" err="1"/>
              <a:t>case_clusterAssment</a:t>
            </a:r>
            <a:r>
              <a:rPr lang="zh-CN" altLang="zh-CN" dirty="0"/>
              <a:t>中的聚类结果写回原始</a:t>
            </a:r>
            <a:r>
              <a:rPr lang="en-US" altLang="zh-CN" dirty="0" err="1"/>
              <a:t>DataFrame</a:t>
            </a: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1073307888"/>
              </p:ext>
            </p:extLst>
          </p:nvPr>
        </p:nvGraphicFramePr>
        <p:xfrm>
          <a:off x="617203" y="1343198"/>
          <a:ext cx="5400856" cy="3598172"/>
        </p:xfrm>
        <a:graphic>
          <a:graphicData uri="http://schemas.openxmlformats.org/presentationml/2006/ole">
            <mc:AlternateContent xmlns:mc="http://schemas.openxmlformats.org/markup-compatibility/2006">
              <mc:Choice xmlns:v="urn:schemas-microsoft-com:vml" Requires="v">
                <p:oleObj r:id="rId3" imgW="7148880" imgH="4761720" progId="">
                  <p:embed/>
                </p:oleObj>
              </mc:Choice>
              <mc:Fallback>
                <p:oleObj r:id="rId3" imgW="7148880" imgH="4761720" progId="">
                  <p:embed/>
                  <p:pic>
                    <p:nvPicPr>
                      <p:cNvPr id="0" name=""/>
                      <p:cNvPicPr/>
                      <p:nvPr/>
                    </p:nvPicPr>
                    <p:blipFill>
                      <a:blip r:embed="rId4"/>
                      <a:stretch>
                        <a:fillRect/>
                      </a:stretch>
                    </p:blipFill>
                    <p:spPr>
                      <a:xfrm>
                        <a:off x="617203" y="1343198"/>
                        <a:ext cx="5400856" cy="3598172"/>
                      </a:xfrm>
                      <a:prstGeom prst="rect">
                        <a:avLst/>
                      </a:prstGeom>
                    </p:spPr>
                  </p:pic>
                </p:oleObj>
              </mc:Fallback>
            </mc:AlternateContent>
          </a:graphicData>
        </a:graphic>
      </p:graphicFrame>
    </p:spTree>
    <p:extLst>
      <p:ext uri="{BB962C8B-B14F-4D97-AF65-F5344CB8AC3E}">
        <p14:creationId xmlns:p14="http://schemas.microsoft.com/office/powerpoint/2010/main" val="1563543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输出结果：</a:t>
            </a:r>
          </a:p>
        </p:txBody>
      </p:sp>
      <p:graphicFrame>
        <p:nvGraphicFramePr>
          <p:cNvPr id="2" name="对象 1"/>
          <p:cNvGraphicFramePr>
            <a:graphicFrameLocks noChangeAspect="1"/>
          </p:cNvGraphicFramePr>
          <p:nvPr>
            <p:extLst>
              <p:ext uri="{D42A27DB-BD31-4B8C-83A1-F6EECF244321}">
                <p14:modId xmlns:p14="http://schemas.microsoft.com/office/powerpoint/2010/main" val="190922860"/>
              </p:ext>
            </p:extLst>
          </p:nvPr>
        </p:nvGraphicFramePr>
        <p:xfrm>
          <a:off x="2268538" y="916360"/>
          <a:ext cx="5184576" cy="4095308"/>
        </p:xfrm>
        <a:graphic>
          <a:graphicData uri="http://schemas.openxmlformats.org/presentationml/2006/ole">
            <mc:AlternateContent xmlns:mc="http://schemas.openxmlformats.org/markup-compatibility/2006">
              <mc:Choice xmlns:v="urn:schemas-microsoft-com:vml" Requires="v">
                <p:oleObj r:id="rId3" imgW="7758720" imgH="6120360" progId="">
                  <p:embed/>
                </p:oleObj>
              </mc:Choice>
              <mc:Fallback>
                <p:oleObj r:id="rId3" imgW="7758720" imgH="6120360" progId="">
                  <p:embed/>
                  <p:pic>
                    <p:nvPicPr>
                      <p:cNvPr id="0" name=""/>
                      <p:cNvPicPr/>
                      <p:nvPr/>
                    </p:nvPicPr>
                    <p:blipFill>
                      <a:blip r:embed="rId4"/>
                      <a:stretch>
                        <a:fillRect/>
                      </a:stretch>
                    </p:blipFill>
                    <p:spPr>
                      <a:xfrm>
                        <a:off x="2268538" y="916360"/>
                        <a:ext cx="5184576" cy="4095308"/>
                      </a:xfrm>
                      <a:prstGeom prst="rect">
                        <a:avLst/>
                      </a:prstGeom>
                    </p:spPr>
                  </p:pic>
                </p:oleObj>
              </mc:Fallback>
            </mc:AlternateContent>
          </a:graphicData>
        </a:graphic>
      </p:graphicFrame>
    </p:spTree>
    <p:extLst>
      <p:ext uri="{BB962C8B-B14F-4D97-AF65-F5344CB8AC3E}">
        <p14:creationId xmlns:p14="http://schemas.microsoft.com/office/powerpoint/2010/main" val="3481513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3960440" cy="4739759"/>
          </a:xfrm>
          <a:prstGeom prst="rect">
            <a:avLst/>
          </a:prstGeom>
          <a:noFill/>
        </p:spPr>
        <p:txBody>
          <a:bodyPr wrap="square" rtlCol="0" anchor="t">
            <a:spAutoFit/>
          </a:bodyPr>
          <a:lstStyle/>
          <a:p>
            <a:pPr lvl="0">
              <a:spcBef>
                <a:spcPts val="600"/>
              </a:spcBef>
              <a:buSzPct val="75000"/>
            </a:pPr>
            <a:r>
              <a:rPr lang="zh-CN" altLang="en-US" sz="2400" dirty="0"/>
              <a:t>结论：</a:t>
            </a:r>
            <a:endParaRPr lang="en-US" altLang="zh-CN" sz="2400" dirty="0"/>
          </a:p>
          <a:p>
            <a:pPr marL="342900" indent="-342900">
              <a:spcBef>
                <a:spcPts val="600"/>
              </a:spcBef>
              <a:buSzPct val="75000"/>
              <a:buFont typeface="Wingdings" panose="05000000000000000000" pitchFamily="2" charset="2"/>
              <a:buChar char="l"/>
            </a:pPr>
            <a:r>
              <a:rPr lang="zh-CN" altLang="zh-CN" dirty="0"/>
              <a:t>将聚类得到的</a:t>
            </a:r>
            <a:r>
              <a:rPr lang="en-US" altLang="zh-CN" dirty="0" err="1"/>
              <a:t>case_clusterAssment</a:t>
            </a:r>
            <a:r>
              <a:rPr lang="zh-CN" altLang="zh-CN" dirty="0"/>
              <a:t>聚类结果写回到原数据</a:t>
            </a:r>
            <a:r>
              <a:rPr lang="en-US" altLang="zh-CN" dirty="0" err="1"/>
              <a:t>DataFrame</a:t>
            </a:r>
            <a:r>
              <a:rPr lang="zh-CN" altLang="zh-CN" dirty="0"/>
              <a:t>中，然后分别按照聚类结果对年龄、年收入、消费评分进行均值统计。</a:t>
            </a:r>
            <a:endParaRPr lang="en-US" altLang="zh-CN" dirty="0"/>
          </a:p>
          <a:p>
            <a:pPr marL="342900" indent="-342900">
              <a:spcBef>
                <a:spcPts val="600"/>
              </a:spcBef>
              <a:buSzPct val="75000"/>
              <a:buFont typeface="Wingdings" panose="05000000000000000000" pitchFamily="2" charset="2"/>
              <a:buChar char="l"/>
            </a:pPr>
            <a:r>
              <a:rPr lang="zh-CN" altLang="zh-CN" dirty="0"/>
              <a:t>可以发现，不同聚类的客户，在这三个属性的平均值上都存在显著的差异。例如，聚类结果为</a:t>
            </a:r>
            <a:r>
              <a:rPr lang="en-US" altLang="zh-CN" dirty="0"/>
              <a:t>2</a:t>
            </a:r>
            <a:r>
              <a:rPr lang="zh-CN" altLang="zh-CN" dirty="0"/>
              <a:t>的客户，平均年龄</a:t>
            </a:r>
            <a:r>
              <a:rPr lang="en-US" altLang="zh-CN" dirty="0"/>
              <a:t>45</a:t>
            </a:r>
            <a:r>
              <a:rPr lang="zh-CN" altLang="zh-CN" dirty="0"/>
              <a:t>，平均收入</a:t>
            </a:r>
            <a:r>
              <a:rPr lang="en-US" altLang="zh-CN" dirty="0"/>
              <a:t>82</a:t>
            </a:r>
            <a:r>
              <a:rPr lang="zh-CN" altLang="zh-CN" dirty="0"/>
              <a:t>最高（年富力强阶段，收入较高），平均消费评分</a:t>
            </a:r>
            <a:r>
              <a:rPr lang="en-US" altLang="zh-CN" dirty="0"/>
              <a:t>24</a:t>
            </a:r>
            <a:r>
              <a:rPr lang="zh-CN" altLang="zh-CN" dirty="0"/>
              <a:t>最低（社会阶层稳定，违约风险最低）。</a:t>
            </a:r>
            <a:endParaRPr lang="en-US" altLang="zh-CN" dirty="0"/>
          </a:p>
          <a:p>
            <a:pPr marL="342900" indent="-342900">
              <a:spcBef>
                <a:spcPts val="600"/>
              </a:spcBef>
              <a:buSzPct val="75000"/>
              <a:buFont typeface="Wingdings" panose="05000000000000000000" pitchFamily="2" charset="2"/>
              <a:buChar char="l"/>
            </a:pPr>
            <a:r>
              <a:rPr lang="zh-CN" altLang="zh-CN" dirty="0"/>
              <a:t>聚类结果和我们按照社会生活经验判定的结果吻合地比较好。</a:t>
            </a:r>
          </a:p>
          <a:p>
            <a:pPr marL="342900" lvl="0" indent="-342900">
              <a:spcBef>
                <a:spcPts val="600"/>
              </a:spcBef>
              <a:buSzPct val="75000"/>
              <a:buFont typeface="Wingdings" panose="05000000000000000000" pitchFamily="2" charset="2"/>
              <a:buChar char="l"/>
            </a:pPr>
            <a:endParaRPr lang="zh-CN" altLang="en-US" sz="2400" dirty="0"/>
          </a:p>
        </p:txBody>
      </p:sp>
      <p:pic>
        <p:nvPicPr>
          <p:cNvPr id="3" name="图片 2">
            <a:extLst>
              <a:ext uri="{FF2B5EF4-FFF2-40B4-BE49-F238E27FC236}">
                <a16:creationId xmlns:a16="http://schemas.microsoft.com/office/drawing/2014/main" id="{F9D4937A-0D0C-472E-8466-214FC26C34F7}"/>
              </a:ext>
            </a:extLst>
          </p:cNvPr>
          <p:cNvPicPr>
            <a:picLocks noChangeAspect="1"/>
          </p:cNvPicPr>
          <p:nvPr/>
        </p:nvPicPr>
        <p:blipFill>
          <a:blip r:embed="rId3"/>
          <a:stretch>
            <a:fillRect/>
          </a:stretch>
        </p:blipFill>
        <p:spPr>
          <a:xfrm>
            <a:off x="4845636" y="0"/>
            <a:ext cx="3833595" cy="5145088"/>
          </a:xfrm>
          <a:prstGeom prst="rect">
            <a:avLst/>
          </a:prstGeom>
        </p:spPr>
      </p:pic>
    </p:spTree>
    <p:extLst>
      <p:ext uri="{BB962C8B-B14F-4D97-AF65-F5344CB8AC3E}">
        <p14:creationId xmlns:p14="http://schemas.microsoft.com/office/powerpoint/2010/main" val="292077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6"/>
            <a:ext cx="8352928" cy="830997"/>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本章介绍了</a:t>
            </a:r>
            <a:r>
              <a:rPr lang="en-US" altLang="zh-CN" sz="2400" dirty="0"/>
              <a:t>K</a:t>
            </a:r>
            <a:r>
              <a:rPr lang="zh-CN" altLang="en-US" sz="2400" dirty="0"/>
              <a:t>近邻分类和</a:t>
            </a:r>
            <a:r>
              <a:rPr lang="en-US" altLang="zh-CN" sz="2400" dirty="0"/>
              <a:t>K</a:t>
            </a:r>
            <a:r>
              <a:rPr lang="zh-CN" altLang="en-US" sz="2400" dirty="0"/>
              <a:t>均值聚类算法的基本概念和原理，学会了用</a:t>
            </a:r>
            <a:r>
              <a:rPr lang="en-US" altLang="zh-CN" sz="2400" dirty="0"/>
              <a:t>Python</a:t>
            </a:r>
            <a:r>
              <a:rPr lang="zh-CN" altLang="en-US" sz="2400" dirty="0"/>
              <a:t>代码实现</a:t>
            </a:r>
            <a:r>
              <a:rPr lang="en-US" altLang="zh-CN" sz="2400" dirty="0"/>
              <a:t>K</a:t>
            </a:r>
            <a:r>
              <a:rPr lang="zh-CN" altLang="en-US" sz="2400" dirty="0"/>
              <a:t>近邻分类和</a:t>
            </a:r>
            <a:r>
              <a:rPr lang="en-US" altLang="zh-CN" sz="2400" dirty="0"/>
              <a:t>K</a:t>
            </a:r>
            <a:r>
              <a:rPr lang="zh-CN" altLang="en-US" sz="2400" dirty="0"/>
              <a:t>均值算法。</a:t>
            </a:r>
          </a:p>
        </p:txBody>
      </p:sp>
    </p:spTree>
    <p:extLst>
      <p:ext uri="{BB962C8B-B14F-4D97-AF65-F5344CB8AC3E}">
        <p14:creationId xmlns:p14="http://schemas.microsoft.com/office/powerpoint/2010/main" val="160223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重要概念</a:t>
            </a:r>
          </a:p>
        </p:txBody>
      </p:sp>
      <p:sp>
        <p:nvSpPr>
          <p:cNvPr id="4" name="文本框 3"/>
          <p:cNvSpPr txBox="1"/>
          <p:nvPr/>
        </p:nvSpPr>
        <p:spPr>
          <a:xfrm>
            <a:off x="540346" y="1060376"/>
            <a:ext cx="8352928" cy="1354217"/>
          </a:xfrm>
          <a:prstGeom prst="rect">
            <a:avLst/>
          </a:prstGeom>
          <a:noFill/>
        </p:spPr>
        <p:txBody>
          <a:bodyPr wrap="square" rtlCol="0" anchor="t">
            <a:spAutoFit/>
          </a:bodyPr>
          <a:lstStyle/>
          <a:p>
            <a:pPr lvl="0">
              <a:spcBef>
                <a:spcPts val="600"/>
              </a:spcBef>
              <a:buSzPct val="75000"/>
            </a:pPr>
            <a:r>
              <a:rPr lang="en-US" altLang="zh-CN" sz="2400" dirty="0"/>
              <a:t>1. </a:t>
            </a:r>
            <a:r>
              <a:rPr lang="zh-CN" altLang="en-US" sz="2400" dirty="0"/>
              <a:t>分类与聚类</a:t>
            </a:r>
          </a:p>
          <a:p>
            <a:pPr lvl="0">
              <a:spcBef>
                <a:spcPts val="600"/>
              </a:spcBef>
              <a:buSzPct val="75000"/>
            </a:pPr>
            <a:r>
              <a:rPr lang="en-US" altLang="zh-CN" sz="2400" dirty="0"/>
              <a:t>2. K</a:t>
            </a:r>
            <a:r>
              <a:rPr lang="zh-CN" altLang="en-US" sz="2400" dirty="0"/>
              <a:t>近邻分类</a:t>
            </a:r>
          </a:p>
          <a:p>
            <a:pPr lvl="0">
              <a:spcBef>
                <a:spcPts val="600"/>
              </a:spcBef>
              <a:buSzPct val="75000"/>
            </a:pPr>
            <a:r>
              <a:rPr lang="en-US" altLang="zh-CN" sz="2400" dirty="0"/>
              <a:t>3. K</a:t>
            </a:r>
            <a:r>
              <a:rPr lang="zh-CN" altLang="en-US" sz="2400" dirty="0"/>
              <a:t>均值聚类 </a:t>
            </a:r>
          </a:p>
        </p:txBody>
      </p:sp>
    </p:spTree>
    <p:extLst>
      <p:ext uri="{BB962C8B-B14F-4D97-AF65-F5344CB8AC3E}">
        <p14:creationId xmlns:p14="http://schemas.microsoft.com/office/powerpoint/2010/main" val="3475166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707886"/>
          </a:xfrm>
          <a:prstGeom prst="rect">
            <a:avLst/>
          </a:prstGeom>
          <a:noFill/>
        </p:spPr>
        <p:txBody>
          <a:bodyPr wrap="square" rtlCol="0" anchor="t">
            <a:spAutoFit/>
          </a:bodyPr>
          <a:lstStyle/>
          <a:p>
            <a:pPr lvl="0">
              <a:spcBef>
                <a:spcPts val="600"/>
              </a:spcBef>
              <a:buSzPct val="75000"/>
            </a:pPr>
            <a:r>
              <a:rPr lang="en-US" altLang="zh-CN" sz="2000" dirty="0"/>
              <a:t>1. </a:t>
            </a:r>
            <a:r>
              <a:rPr lang="zh-CN" altLang="en-US" sz="2000" dirty="0"/>
              <a:t>给出一个数据集</a:t>
            </a:r>
            <a:r>
              <a:rPr lang="en-US" altLang="zh-CN" sz="2000" dirty="0"/>
              <a:t>data_multivar.txt</a:t>
            </a:r>
            <a:r>
              <a:rPr lang="zh-CN" altLang="en-US" sz="2000" dirty="0"/>
              <a:t>，里面有</a:t>
            </a:r>
            <a:r>
              <a:rPr lang="en-US" altLang="zh-CN" sz="2000" dirty="0"/>
              <a:t>200</a:t>
            </a:r>
            <a:r>
              <a:rPr lang="zh-CN" altLang="en-US" sz="2000" dirty="0"/>
              <a:t>个点坐标，在平面坐标系下可以画出它的散点图，如图 </a:t>
            </a:r>
            <a:r>
              <a:rPr lang="en-US" altLang="zh-CN" sz="2000" dirty="0"/>
              <a:t>11-8</a:t>
            </a:r>
            <a:r>
              <a:rPr lang="zh-CN" altLang="en-US" sz="2000" dirty="0"/>
              <a:t>所示：</a:t>
            </a:r>
          </a:p>
        </p:txBody>
      </p:sp>
      <p:pic>
        <p:nvPicPr>
          <p:cNvPr id="5" name="图片 4"/>
          <p:cNvPicPr/>
          <p:nvPr/>
        </p:nvPicPr>
        <p:blipFill>
          <a:blip r:embed="rId2"/>
          <a:stretch>
            <a:fillRect/>
          </a:stretch>
        </p:blipFill>
        <p:spPr>
          <a:xfrm>
            <a:off x="5148858" y="1768262"/>
            <a:ext cx="3492938" cy="2373057"/>
          </a:xfrm>
          <a:prstGeom prst="rect">
            <a:avLst/>
          </a:prstGeom>
        </p:spPr>
      </p:pic>
      <p:sp>
        <p:nvSpPr>
          <p:cNvPr id="2" name="矩形 1"/>
          <p:cNvSpPr/>
          <p:nvPr/>
        </p:nvSpPr>
        <p:spPr>
          <a:xfrm>
            <a:off x="4572794" y="4141319"/>
            <a:ext cx="4209294" cy="507831"/>
          </a:xfrm>
          <a:prstGeom prst="rect">
            <a:avLst/>
          </a:prstGeom>
        </p:spPr>
        <p:txBody>
          <a:bodyPr wrap="none">
            <a:spAutoFit/>
          </a:bodyPr>
          <a:lstStyle/>
          <a:p>
            <a:pPr indent="304800" algn="ctr">
              <a:lnSpc>
                <a:spcPct val="150000"/>
              </a:lnSpc>
              <a:spcAft>
                <a:spcPts val="0"/>
              </a:spcAft>
            </a:pPr>
            <a:r>
              <a:rPr lang="zh-CN" altLang="zh-CN" kern="100" dirty="0">
                <a:latin typeface="Times New Roman" panose="02020603050405020304" pitchFamily="18" charset="0"/>
                <a:ea typeface="等线 Light" panose="02010600030101010101" pitchFamily="2" charset="-122"/>
                <a:cs typeface="Times New Roman" panose="02020603050405020304" pitchFamily="18" charset="0"/>
              </a:rPr>
              <a:t>图 </a:t>
            </a:r>
            <a:r>
              <a:rPr lang="en-US" altLang="zh-CN" kern="100" dirty="0">
                <a:latin typeface="Times New Roman" panose="02020603050405020304" pitchFamily="18" charset="0"/>
                <a:ea typeface="等线 Light" panose="02010600030101010101" pitchFamily="2" charset="-122"/>
                <a:cs typeface="Times New Roman" panose="02020603050405020304" pitchFamily="18" charset="0"/>
              </a:rPr>
              <a:t>11‑8 </a:t>
            </a:r>
            <a:r>
              <a:rPr lang="zh-CN" altLang="zh-CN" kern="100" dirty="0">
                <a:latin typeface="Times New Roman" panose="02020603050405020304" pitchFamily="18" charset="0"/>
                <a:ea typeface="等线 Light" panose="02010600030101010101" pitchFamily="2" charset="-122"/>
                <a:cs typeface="Times New Roman" panose="02020603050405020304" pitchFamily="18" charset="0"/>
              </a:rPr>
              <a:t>数据集</a:t>
            </a:r>
            <a:r>
              <a:rPr lang="en-US" altLang="zh-CN" kern="100" dirty="0">
                <a:latin typeface="Times New Roman" panose="02020603050405020304" pitchFamily="18" charset="0"/>
                <a:ea typeface="等线 Light" panose="02010600030101010101" pitchFamily="2" charset="-122"/>
                <a:cs typeface="Times New Roman" panose="02020603050405020304" pitchFamily="18" charset="0"/>
              </a:rPr>
              <a:t>data_multivar.txt</a:t>
            </a:r>
            <a:r>
              <a:rPr lang="zh-CN" altLang="zh-CN" kern="100" dirty="0">
                <a:latin typeface="Times New Roman" panose="02020603050405020304" pitchFamily="18" charset="0"/>
                <a:ea typeface="等线 Light" panose="02010600030101010101" pitchFamily="2" charset="-122"/>
                <a:cs typeface="Times New Roman" panose="02020603050405020304" pitchFamily="18" charset="0"/>
              </a:rPr>
              <a:t>散点图</a:t>
            </a:r>
            <a:endParaRPr lang="zh-CN" altLang="zh-CN" kern="100" dirty="0">
              <a:latin typeface="Times New Roman" panose="02020603050405020304" pitchFamily="18" charset="0"/>
              <a:cs typeface="Times New Roman" panose="02020603050405020304" pitchFamily="18" charset="0"/>
            </a:endParaRPr>
          </a:p>
        </p:txBody>
      </p:sp>
      <p:sp>
        <p:nvSpPr>
          <p:cNvPr id="6" name="矩形 5"/>
          <p:cNvSpPr/>
          <p:nvPr/>
        </p:nvSpPr>
        <p:spPr>
          <a:xfrm>
            <a:off x="345432" y="1903335"/>
            <a:ext cx="4572000" cy="2532745"/>
          </a:xfrm>
          <a:prstGeom prst="rect">
            <a:avLst/>
          </a:prstGeom>
        </p:spPr>
        <p:txBody>
          <a:bodyPr>
            <a:spAutoFit/>
          </a:bodyPr>
          <a:lstStyle/>
          <a:p>
            <a:pPr indent="304800" algn="just" latinLnBrk="1">
              <a:lnSpc>
                <a:spcPct val="150000"/>
              </a:lnSpc>
              <a:spcAft>
                <a:spcPts val="0"/>
              </a:spcAft>
            </a:pPr>
            <a:r>
              <a:rPr lang="zh-CN" altLang="zh-CN" kern="100" dirty="0">
                <a:latin typeface="Times New Roman" panose="02020603050405020304" pitchFamily="18" charset="0"/>
                <a:cs typeface="Times New Roman" panose="02020603050405020304" pitchFamily="18" charset="0"/>
              </a:rPr>
              <a:t>用</a:t>
            </a:r>
            <a:r>
              <a:rPr lang="en-US" altLang="zh-CN" kern="100" dirty="0">
                <a:latin typeface="Times New Roman" panose="02020603050405020304" pitchFamily="18" charset="0"/>
                <a:cs typeface="Times New Roman" panose="02020603050405020304" pitchFamily="18" charset="0"/>
              </a:rPr>
              <a:t>K</a:t>
            </a:r>
            <a:r>
              <a:rPr lang="zh-CN" altLang="zh-CN" kern="100" dirty="0">
                <a:latin typeface="Times New Roman" panose="02020603050405020304" pitchFamily="18" charset="0"/>
                <a:cs typeface="Times New Roman" panose="02020603050405020304" pitchFamily="18" charset="0"/>
              </a:rPr>
              <a:t>均值算法来训练模型，将该数据集的</a:t>
            </a:r>
            <a:r>
              <a:rPr lang="en-US" altLang="zh-CN" kern="100" dirty="0">
                <a:latin typeface="Times New Roman" panose="02020603050405020304" pitchFamily="18" charset="0"/>
                <a:cs typeface="Times New Roman" panose="02020603050405020304" pitchFamily="18" charset="0"/>
              </a:rPr>
              <a:t>200</a:t>
            </a:r>
            <a:r>
              <a:rPr lang="zh-CN" altLang="zh-CN" kern="100" dirty="0">
                <a:latin typeface="Times New Roman" panose="02020603050405020304" pitchFamily="18" charset="0"/>
                <a:cs typeface="Times New Roman" panose="02020603050405020304" pitchFamily="18" charset="0"/>
              </a:rPr>
              <a:t>个点分成</a:t>
            </a:r>
            <a:r>
              <a:rPr lang="en-US" altLang="zh-CN" kern="100" dirty="0">
                <a:latin typeface="Times New Roman" panose="02020603050405020304" pitchFamily="18" charset="0"/>
                <a:cs typeface="Times New Roman" panose="02020603050405020304" pitchFamily="18" charset="0"/>
              </a:rPr>
              <a:t>4</a:t>
            </a:r>
            <a:r>
              <a:rPr lang="zh-CN" altLang="zh-CN" kern="100" dirty="0">
                <a:latin typeface="Times New Roman" panose="02020603050405020304" pitchFamily="18" charset="0"/>
                <a:cs typeface="Times New Roman" panose="02020603050405020304" pitchFamily="18" charset="0"/>
              </a:rPr>
              <a:t>类，请运行</a:t>
            </a:r>
            <a:r>
              <a:rPr lang="en-US" altLang="zh-CN" kern="100" dirty="0">
                <a:latin typeface="Times New Roman" panose="02020603050405020304" pitchFamily="18" charset="0"/>
                <a:cs typeface="Times New Roman" panose="02020603050405020304" pitchFamily="18" charset="0"/>
              </a:rPr>
              <a:t>Python</a:t>
            </a:r>
            <a:r>
              <a:rPr lang="zh-CN" altLang="zh-CN" kern="100" dirty="0">
                <a:latin typeface="Times New Roman" panose="02020603050405020304" pitchFamily="18" charset="0"/>
                <a:cs typeface="Times New Roman" panose="02020603050405020304" pitchFamily="18" charset="0"/>
              </a:rPr>
              <a:t>代码</a:t>
            </a:r>
            <a:r>
              <a:rPr lang="en-US" altLang="zh-CN" kern="100" dirty="0">
                <a:latin typeface="Times New Roman" panose="02020603050405020304" pitchFamily="18" charset="0"/>
                <a:cs typeface="Times New Roman" panose="02020603050405020304" pitchFamily="18" charset="0"/>
              </a:rPr>
              <a:t>ch13-ex.ipynb</a:t>
            </a:r>
            <a:r>
              <a:rPr lang="zh-CN" altLang="zh-CN" kern="100" dirty="0">
                <a:latin typeface="Times New Roman" panose="02020603050405020304" pitchFamily="18" charset="0"/>
                <a:cs typeface="Times New Roman" panose="02020603050405020304" pitchFamily="18" charset="0"/>
              </a:rPr>
              <a:t>。注意：运行之前，首先将给出的数据集</a:t>
            </a:r>
            <a:r>
              <a:rPr lang="en-US" altLang="zh-CN" kern="100" dirty="0">
                <a:latin typeface="Times New Roman" panose="02020603050405020304" pitchFamily="18" charset="0"/>
                <a:cs typeface="Times New Roman" panose="02020603050405020304" pitchFamily="18" charset="0"/>
              </a:rPr>
              <a:t>data_multivar.txt</a:t>
            </a:r>
            <a:r>
              <a:rPr lang="zh-CN" altLang="zh-CN" kern="100" dirty="0">
                <a:latin typeface="Times New Roman" panose="02020603050405020304" pitchFamily="18" charset="0"/>
                <a:cs typeface="Times New Roman" panose="02020603050405020304" pitchFamily="18" charset="0"/>
              </a:rPr>
              <a:t>和</a:t>
            </a:r>
            <a:r>
              <a:rPr lang="en-US" altLang="zh-CN" kern="100" dirty="0">
                <a:latin typeface="Times New Roman" panose="02020603050405020304" pitchFamily="18" charset="0"/>
                <a:cs typeface="Times New Roman" panose="02020603050405020304" pitchFamily="18" charset="0"/>
              </a:rPr>
              <a:t>utilities.py</a:t>
            </a:r>
            <a:r>
              <a:rPr lang="zh-CN" altLang="zh-CN" kern="100" dirty="0">
                <a:latin typeface="Times New Roman" panose="02020603050405020304" pitchFamily="18" charset="0"/>
                <a:cs typeface="Times New Roman" panose="02020603050405020304" pitchFamily="18" charset="0"/>
              </a:rPr>
              <a:t>拷贝到相应的文件夹中。读者可以在程序中设置</a:t>
            </a:r>
            <a:r>
              <a:rPr lang="en-US" altLang="zh-CN" kern="100" dirty="0">
                <a:latin typeface="Times New Roman" panose="02020603050405020304" pitchFamily="18" charset="0"/>
                <a:cs typeface="Times New Roman" panose="02020603050405020304" pitchFamily="18" charset="0"/>
              </a:rPr>
              <a:t>k</a:t>
            </a:r>
            <a:r>
              <a:rPr lang="zh-CN" altLang="zh-CN" kern="100" dirty="0">
                <a:latin typeface="Times New Roman" panose="02020603050405020304" pitchFamily="18" charset="0"/>
                <a:cs typeface="Times New Roman" panose="02020603050405020304" pitchFamily="18" charset="0"/>
              </a:rPr>
              <a:t>值为</a:t>
            </a:r>
            <a:r>
              <a:rPr lang="en-US" altLang="zh-CN" kern="100" dirty="0">
                <a:latin typeface="Times New Roman" panose="02020603050405020304" pitchFamily="18" charset="0"/>
                <a:cs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5</a:t>
            </a:r>
            <a:r>
              <a:rPr lang="zh-CN" altLang="zh-CN" kern="100" dirty="0">
                <a:latin typeface="Times New Roman" panose="02020603050405020304" pitchFamily="18" charset="0"/>
                <a:cs typeface="Times New Roman" panose="02020603050405020304" pitchFamily="18" charset="0"/>
              </a:rPr>
              <a:t>等，运行代码进行比较。</a:t>
            </a:r>
          </a:p>
        </p:txBody>
      </p:sp>
    </p:spTree>
    <p:extLst>
      <p:ext uri="{BB962C8B-B14F-4D97-AF65-F5344CB8AC3E}">
        <p14:creationId xmlns:p14="http://schemas.microsoft.com/office/powerpoint/2010/main" val="2469795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44242" y="299636"/>
            <a:ext cx="1986441"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需求背景</a:t>
            </a:r>
          </a:p>
        </p:txBody>
      </p:sp>
      <p:sp>
        <p:nvSpPr>
          <p:cNvPr id="15" name="文本框 14"/>
          <p:cNvSpPr txBox="1"/>
          <p:nvPr/>
        </p:nvSpPr>
        <p:spPr>
          <a:xfrm>
            <a:off x="653822" y="1204392"/>
            <a:ext cx="8002270" cy="3416320"/>
          </a:xfrm>
          <a:prstGeom prst="rect">
            <a:avLst/>
          </a:prstGeom>
          <a:noFill/>
        </p:spPr>
        <p:txBody>
          <a:bodyPr wrap="square" rtlCol="0" anchor="t">
            <a:spAutoFit/>
          </a:bodyPr>
          <a:lstStyle/>
          <a:p>
            <a:pPr marL="342900" lvl="0" indent="-342900">
              <a:buSzPct val="75000"/>
              <a:buFont typeface="Wingdings" panose="05000000000000000000" pitchFamily="2" charset="2"/>
              <a:buChar char="l"/>
            </a:pPr>
            <a:r>
              <a:rPr lang="en-US" altLang="zh-CN" dirty="0"/>
              <a:t>K</a:t>
            </a:r>
            <a:r>
              <a:rPr lang="zh-CN" altLang="en-US" dirty="0"/>
              <a:t>近邻（</a:t>
            </a:r>
            <a:r>
              <a:rPr lang="en-US" altLang="zh-CN" dirty="0"/>
              <a:t>KNN</a:t>
            </a:r>
            <a:r>
              <a:rPr lang="zh-CN" altLang="en-US" dirty="0"/>
              <a:t>，</a:t>
            </a:r>
            <a:r>
              <a:rPr lang="en-US" altLang="zh-CN" dirty="0"/>
              <a:t>K Nearest Neighbors</a:t>
            </a:r>
            <a:r>
              <a:rPr lang="zh-CN" altLang="en-US" dirty="0"/>
              <a:t>）算法属于分类算法。样本数据集中除了数据点的坐标，每个点还有一个分类标签。如果现在新出现了一个待分类的数据点</a:t>
            </a:r>
            <a:r>
              <a:rPr lang="en-US" altLang="zh-CN" dirty="0"/>
              <a:t>A</a:t>
            </a:r>
            <a:r>
              <a:rPr lang="zh-CN" altLang="en-US" dirty="0"/>
              <a:t>，</a:t>
            </a:r>
            <a:r>
              <a:rPr lang="en-US" altLang="zh-CN" dirty="0"/>
              <a:t>KNN</a:t>
            </a:r>
            <a:r>
              <a:rPr lang="zh-CN" altLang="en-US" dirty="0"/>
              <a:t>算法是根据与</a:t>
            </a:r>
            <a:r>
              <a:rPr lang="en-US" altLang="zh-CN" dirty="0"/>
              <a:t>A</a:t>
            </a:r>
            <a:r>
              <a:rPr lang="zh-CN" altLang="en-US" dirty="0"/>
              <a:t>相邻的</a:t>
            </a:r>
            <a:r>
              <a:rPr lang="en-US" altLang="zh-CN" dirty="0"/>
              <a:t>K</a:t>
            </a:r>
            <a:r>
              <a:rPr lang="zh-CN" altLang="en-US" dirty="0"/>
              <a:t>个样本点分类归属情况，来决定</a:t>
            </a:r>
            <a:r>
              <a:rPr lang="en-US" altLang="zh-CN" dirty="0"/>
              <a:t>A</a:t>
            </a:r>
            <a:r>
              <a:rPr lang="zh-CN" altLang="en-US" dirty="0"/>
              <a:t>应该归属到哪一类。前面章节介绍过的决策树算法、贝叶斯算法和</a:t>
            </a:r>
            <a:r>
              <a:rPr lang="en-US" altLang="zh-CN" dirty="0"/>
              <a:t>K</a:t>
            </a:r>
            <a:r>
              <a:rPr lang="zh-CN" altLang="en-US" dirty="0"/>
              <a:t>近邻算法都属于分类算法。</a:t>
            </a:r>
          </a:p>
          <a:p>
            <a:pPr marL="342900" lvl="0" indent="-342900">
              <a:buSzPct val="75000"/>
              <a:buFont typeface="Wingdings" panose="05000000000000000000" pitchFamily="2" charset="2"/>
              <a:buChar char="l"/>
            </a:pPr>
            <a:r>
              <a:rPr lang="en-US" altLang="zh-CN" dirty="0"/>
              <a:t>K</a:t>
            </a:r>
            <a:r>
              <a:rPr lang="zh-CN" altLang="en-US" dirty="0"/>
              <a:t>均值（</a:t>
            </a:r>
            <a:r>
              <a:rPr lang="en-US" altLang="zh-CN" dirty="0"/>
              <a:t>K-Means</a:t>
            </a:r>
            <a:r>
              <a:rPr lang="zh-CN" altLang="en-US" dirty="0"/>
              <a:t>）算法属于聚类算法。样本数据集中只有数据点的坐标，并没有其分类标签。但是这些点并不是均匀分布在整个坐标空间中，而是相对密集地聚集在几个较小的范围内。聚类算法的目标是发现这些聚集的范围，将所有那些没有分类标签的点，划分到某个聚集范围内。</a:t>
            </a:r>
          </a:p>
          <a:p>
            <a:pPr marL="342900" lvl="0" indent="-342900">
              <a:buSzPct val="75000"/>
              <a:buFont typeface="Wingdings" panose="05000000000000000000" pitchFamily="2" charset="2"/>
              <a:buChar char="l"/>
            </a:pPr>
            <a:r>
              <a:rPr lang="zh-CN" altLang="en-US" dirty="0"/>
              <a:t>聚类算法和分类算法的区别在于：聚类算法是无监督的，样本数据可以没有贴标签；而分类算法是有监督的，样本数据需要有类别标签。通俗理解，分类算法是贴标签，而聚类算法是找朋友（物以类聚，人以群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646331"/>
          </a:xfrm>
          <a:prstGeom prst="rect">
            <a:avLst/>
          </a:prstGeom>
          <a:noFill/>
        </p:spPr>
        <p:txBody>
          <a:bodyPr wrap="square" rtlCol="0" anchor="t">
            <a:spAutoFit/>
          </a:bodyPr>
          <a:lstStyle/>
          <a:p>
            <a:pPr latinLnBrk="1"/>
            <a:r>
              <a:rPr lang="en-US" altLang="zh-CN" dirty="0"/>
              <a:t>2.  </a:t>
            </a:r>
            <a:r>
              <a:rPr lang="zh-CN" altLang="zh-CN" dirty="0"/>
              <a:t>选取中华人民共和国第六次人口普查的各地区人口数以及男女比例进行</a:t>
            </a:r>
            <a:r>
              <a:rPr lang="en-US" altLang="zh-CN" dirty="0"/>
              <a:t>K-means</a:t>
            </a:r>
            <a:r>
              <a:rPr lang="zh-CN" altLang="zh-CN" dirty="0"/>
              <a:t>聚类分析，具体的数据如表 </a:t>
            </a:r>
            <a:r>
              <a:rPr lang="en-US" altLang="zh-CN" dirty="0"/>
              <a:t>11‑3</a:t>
            </a:r>
            <a:r>
              <a:rPr lang="zh-CN" altLang="zh-CN" dirty="0"/>
              <a:t>。</a:t>
            </a:r>
          </a:p>
        </p:txBody>
      </p:sp>
      <p:graphicFrame>
        <p:nvGraphicFramePr>
          <p:cNvPr id="6" name="表格 5"/>
          <p:cNvGraphicFramePr>
            <a:graphicFrameLocks noGrp="1"/>
          </p:cNvGraphicFramePr>
          <p:nvPr>
            <p:extLst>
              <p:ext uri="{D42A27DB-BD31-4B8C-83A1-F6EECF244321}">
                <p14:modId xmlns:p14="http://schemas.microsoft.com/office/powerpoint/2010/main" val="3804686143"/>
              </p:ext>
            </p:extLst>
          </p:nvPr>
        </p:nvGraphicFramePr>
        <p:xfrm>
          <a:off x="4058601" y="1420416"/>
          <a:ext cx="4906681" cy="3627066"/>
        </p:xfrm>
        <a:graphic>
          <a:graphicData uri="http://schemas.openxmlformats.org/drawingml/2006/table">
            <a:tbl>
              <a:tblPr firstRow="1" firstCol="1" bandRow="1">
                <a:tableStyleId>{5C22544A-7EE6-4342-B048-85BDC9FD1C3A}</a:tableStyleId>
              </a:tblPr>
              <a:tblGrid>
                <a:gridCol w="644071">
                  <a:extLst>
                    <a:ext uri="{9D8B030D-6E8A-4147-A177-3AD203B41FA5}">
                      <a16:colId xmlns:a16="http://schemas.microsoft.com/office/drawing/2014/main" val="927444520"/>
                    </a:ext>
                  </a:extLst>
                </a:gridCol>
                <a:gridCol w="920686">
                  <a:extLst>
                    <a:ext uri="{9D8B030D-6E8A-4147-A177-3AD203B41FA5}">
                      <a16:colId xmlns:a16="http://schemas.microsoft.com/office/drawing/2014/main" val="205853071"/>
                    </a:ext>
                  </a:extLst>
                </a:gridCol>
                <a:gridCol w="961666">
                  <a:extLst>
                    <a:ext uri="{9D8B030D-6E8A-4147-A177-3AD203B41FA5}">
                      <a16:colId xmlns:a16="http://schemas.microsoft.com/office/drawing/2014/main" val="2075177655"/>
                    </a:ext>
                  </a:extLst>
                </a:gridCol>
                <a:gridCol w="606505">
                  <a:extLst>
                    <a:ext uri="{9D8B030D-6E8A-4147-A177-3AD203B41FA5}">
                      <a16:colId xmlns:a16="http://schemas.microsoft.com/office/drawing/2014/main" val="2661018330"/>
                    </a:ext>
                  </a:extLst>
                </a:gridCol>
                <a:gridCol w="848971">
                  <a:extLst>
                    <a:ext uri="{9D8B030D-6E8A-4147-A177-3AD203B41FA5}">
                      <a16:colId xmlns:a16="http://schemas.microsoft.com/office/drawing/2014/main" val="2768715007"/>
                    </a:ext>
                  </a:extLst>
                </a:gridCol>
                <a:gridCol w="924782">
                  <a:extLst>
                    <a:ext uri="{9D8B030D-6E8A-4147-A177-3AD203B41FA5}">
                      <a16:colId xmlns:a16="http://schemas.microsoft.com/office/drawing/2014/main" val="3965421200"/>
                    </a:ext>
                  </a:extLst>
                </a:gridCol>
              </a:tblGrid>
              <a:tr h="216540">
                <a:tc>
                  <a:txBody>
                    <a:bodyPr/>
                    <a:lstStyle/>
                    <a:p>
                      <a:pPr indent="127000" algn="ctr" latinLnBrk="1">
                        <a:lnSpc>
                          <a:spcPct val="150000"/>
                        </a:lnSpc>
                        <a:spcAft>
                          <a:spcPts val="0"/>
                        </a:spcAft>
                      </a:pPr>
                      <a:r>
                        <a:rPr lang="zh-CN" sz="800" kern="0">
                          <a:effectLst/>
                        </a:rPr>
                        <a:t>地区</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nchor="ctr"/>
                </a:tc>
                <a:tc>
                  <a:txBody>
                    <a:bodyPr/>
                    <a:lstStyle/>
                    <a:p>
                      <a:pPr indent="127000" algn="ctr" latinLnBrk="1">
                        <a:lnSpc>
                          <a:spcPct val="150000"/>
                        </a:lnSpc>
                        <a:spcAft>
                          <a:spcPts val="0"/>
                        </a:spcAft>
                      </a:pPr>
                      <a:r>
                        <a:rPr lang="zh-CN" sz="800" kern="0">
                          <a:effectLst/>
                        </a:rPr>
                        <a:t>人口数</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nchor="ctr"/>
                </a:tc>
                <a:tc>
                  <a:txBody>
                    <a:bodyPr/>
                    <a:lstStyle/>
                    <a:p>
                      <a:pPr indent="127000" algn="ctr" latinLnBrk="1">
                        <a:lnSpc>
                          <a:spcPct val="150000"/>
                        </a:lnSpc>
                        <a:spcAft>
                          <a:spcPts val="0"/>
                        </a:spcAft>
                      </a:pPr>
                      <a:r>
                        <a:rPr lang="zh-CN" sz="800" kern="0">
                          <a:effectLst/>
                        </a:rPr>
                        <a:t>男女比例（女</a:t>
                      </a:r>
                      <a:r>
                        <a:rPr lang="en-US" sz="800" kern="0">
                          <a:effectLst/>
                        </a:rPr>
                        <a:t>=100)</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nchor="ctr"/>
                </a:tc>
                <a:tc>
                  <a:txBody>
                    <a:bodyPr/>
                    <a:lstStyle/>
                    <a:p>
                      <a:pPr indent="127000" algn="ctr" latinLnBrk="1">
                        <a:lnSpc>
                          <a:spcPct val="150000"/>
                        </a:lnSpc>
                        <a:spcAft>
                          <a:spcPts val="0"/>
                        </a:spcAft>
                      </a:pPr>
                      <a:r>
                        <a:rPr lang="zh-CN" sz="800" kern="0">
                          <a:effectLst/>
                        </a:rPr>
                        <a:t>地区</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nchor="ctr"/>
                </a:tc>
                <a:tc>
                  <a:txBody>
                    <a:bodyPr/>
                    <a:lstStyle/>
                    <a:p>
                      <a:pPr indent="127000" algn="ctr" latinLnBrk="1">
                        <a:lnSpc>
                          <a:spcPct val="150000"/>
                        </a:lnSpc>
                        <a:spcAft>
                          <a:spcPts val="0"/>
                        </a:spcAft>
                      </a:pPr>
                      <a:r>
                        <a:rPr lang="zh-CN" sz="800" kern="0">
                          <a:effectLst/>
                        </a:rPr>
                        <a:t>人口数</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nchor="ctr"/>
                </a:tc>
                <a:tc>
                  <a:txBody>
                    <a:bodyPr/>
                    <a:lstStyle/>
                    <a:p>
                      <a:pPr indent="127000" algn="ctr" latinLnBrk="1">
                        <a:lnSpc>
                          <a:spcPct val="150000"/>
                        </a:lnSpc>
                        <a:spcAft>
                          <a:spcPts val="0"/>
                        </a:spcAft>
                      </a:pPr>
                      <a:r>
                        <a:rPr lang="zh-CN" sz="800" kern="0">
                          <a:effectLst/>
                        </a:rPr>
                        <a:t>男女比例（女</a:t>
                      </a:r>
                      <a:r>
                        <a:rPr lang="en-US" sz="800" kern="0">
                          <a:effectLst/>
                        </a:rPr>
                        <a:t>=100</a:t>
                      </a:r>
                      <a:r>
                        <a:rPr lang="zh-CN" sz="800" kern="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nchor="ctr"/>
                </a:tc>
                <a:extLst>
                  <a:ext uri="{0D108BD9-81ED-4DB2-BD59-A6C34878D82A}">
                    <a16:rowId xmlns:a16="http://schemas.microsoft.com/office/drawing/2014/main" val="2593471653"/>
                  </a:ext>
                </a:extLst>
              </a:tr>
              <a:tr h="216540">
                <a:tc>
                  <a:txBody>
                    <a:bodyPr/>
                    <a:lstStyle/>
                    <a:p>
                      <a:pPr indent="127000" algn="ctr" latinLnBrk="1">
                        <a:lnSpc>
                          <a:spcPct val="150000"/>
                        </a:lnSpc>
                        <a:spcAft>
                          <a:spcPts val="0"/>
                        </a:spcAft>
                      </a:pPr>
                      <a:r>
                        <a:rPr lang="zh-CN" sz="800" kern="0">
                          <a:effectLst/>
                        </a:rPr>
                        <a:t>北京</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19612368</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106.75</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山东</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95792719</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102.33</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34926955"/>
                  </a:ext>
                </a:extLst>
              </a:tr>
              <a:tr h="216540">
                <a:tc>
                  <a:txBody>
                    <a:bodyPr/>
                    <a:lstStyle/>
                    <a:p>
                      <a:pPr indent="127000" algn="ctr" latinLnBrk="1">
                        <a:lnSpc>
                          <a:spcPct val="150000"/>
                        </a:lnSpc>
                        <a:spcAft>
                          <a:spcPts val="0"/>
                        </a:spcAft>
                      </a:pPr>
                      <a:r>
                        <a:rPr lang="zh-CN" sz="800" kern="0">
                          <a:effectLst/>
                        </a:rPr>
                        <a:t>天津</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12938693</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114.52</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河南</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94029939</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102.05</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2920859877"/>
                  </a:ext>
                </a:extLst>
              </a:tr>
              <a:tr h="216540">
                <a:tc>
                  <a:txBody>
                    <a:bodyPr/>
                    <a:lstStyle/>
                    <a:p>
                      <a:pPr indent="127000" algn="ctr" latinLnBrk="1">
                        <a:lnSpc>
                          <a:spcPct val="150000"/>
                        </a:lnSpc>
                        <a:spcAft>
                          <a:spcPts val="0"/>
                        </a:spcAft>
                      </a:pPr>
                      <a:r>
                        <a:rPr lang="zh-CN" sz="800" kern="0">
                          <a:effectLst/>
                        </a:rPr>
                        <a:t>河北</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71854210</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102.84</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湖北</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57237727</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105.55</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2082503106"/>
                  </a:ext>
                </a:extLst>
              </a:tr>
              <a:tr h="216540">
                <a:tc>
                  <a:txBody>
                    <a:bodyPr/>
                    <a:lstStyle/>
                    <a:p>
                      <a:pPr indent="127000" algn="ctr" latinLnBrk="1">
                        <a:lnSpc>
                          <a:spcPct val="150000"/>
                        </a:lnSpc>
                        <a:spcAft>
                          <a:spcPts val="0"/>
                        </a:spcAft>
                      </a:pPr>
                      <a:r>
                        <a:rPr lang="zh-CN" sz="800" kern="0">
                          <a:effectLst/>
                        </a:rPr>
                        <a:t>山西</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35712101</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105.56</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湖南</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65700762</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105.8</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1217849663"/>
                  </a:ext>
                </a:extLst>
              </a:tr>
              <a:tr h="216540">
                <a:tc>
                  <a:txBody>
                    <a:bodyPr/>
                    <a:lstStyle/>
                    <a:p>
                      <a:pPr indent="127000" algn="ctr" latinLnBrk="1">
                        <a:lnSpc>
                          <a:spcPct val="150000"/>
                        </a:lnSpc>
                        <a:spcAft>
                          <a:spcPts val="0"/>
                        </a:spcAft>
                      </a:pPr>
                      <a:r>
                        <a:rPr lang="zh-CN" sz="800" kern="0">
                          <a:effectLst/>
                        </a:rPr>
                        <a:t>内蒙古</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24706291</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108.17</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广东</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104320459</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108.98</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145326295"/>
                  </a:ext>
                </a:extLst>
              </a:tr>
              <a:tr h="216540">
                <a:tc>
                  <a:txBody>
                    <a:bodyPr/>
                    <a:lstStyle/>
                    <a:p>
                      <a:pPr indent="127000" algn="ctr" latinLnBrk="1">
                        <a:lnSpc>
                          <a:spcPct val="150000"/>
                        </a:lnSpc>
                        <a:spcAft>
                          <a:spcPts val="0"/>
                        </a:spcAft>
                      </a:pPr>
                      <a:r>
                        <a:rPr lang="zh-CN" sz="800" kern="0">
                          <a:effectLst/>
                        </a:rPr>
                        <a:t>辽宁</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43746323</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102.54</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广西</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46023761</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108.26</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1566082408"/>
                  </a:ext>
                </a:extLst>
              </a:tr>
              <a:tr h="112221">
                <a:tc>
                  <a:txBody>
                    <a:bodyPr/>
                    <a:lstStyle/>
                    <a:p>
                      <a:pPr indent="127000" algn="ctr" latinLnBrk="1">
                        <a:lnSpc>
                          <a:spcPct val="150000"/>
                        </a:lnSpc>
                        <a:spcAft>
                          <a:spcPts val="0"/>
                        </a:spcAft>
                      </a:pPr>
                      <a:r>
                        <a:rPr lang="zh-CN" sz="800" kern="0">
                          <a:effectLst/>
                        </a:rPr>
                        <a:t>吉林</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27452815</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102.67</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海南</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8671485</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112.58</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3003615605"/>
                  </a:ext>
                </a:extLst>
              </a:tr>
              <a:tr h="216540">
                <a:tc>
                  <a:txBody>
                    <a:bodyPr/>
                    <a:lstStyle/>
                    <a:p>
                      <a:pPr indent="127000" algn="ctr" latinLnBrk="1">
                        <a:lnSpc>
                          <a:spcPct val="150000"/>
                        </a:lnSpc>
                        <a:spcAft>
                          <a:spcPts val="0"/>
                        </a:spcAft>
                      </a:pPr>
                      <a:r>
                        <a:rPr lang="zh-CN" sz="800" kern="0">
                          <a:effectLst/>
                        </a:rPr>
                        <a:t>黑龙江</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38313991</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102.85</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重庆</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28846170</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102.61</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2982585586"/>
                  </a:ext>
                </a:extLst>
              </a:tr>
              <a:tr h="216540">
                <a:tc>
                  <a:txBody>
                    <a:bodyPr/>
                    <a:lstStyle/>
                    <a:p>
                      <a:pPr indent="127000" algn="ctr" latinLnBrk="1">
                        <a:lnSpc>
                          <a:spcPct val="150000"/>
                        </a:lnSpc>
                        <a:spcAft>
                          <a:spcPts val="0"/>
                        </a:spcAft>
                      </a:pPr>
                      <a:r>
                        <a:rPr lang="zh-CN" sz="800" kern="0">
                          <a:effectLst/>
                        </a:rPr>
                        <a:t>上海</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23019196</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106.19</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四川</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80417528</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103.13</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608942623"/>
                  </a:ext>
                </a:extLst>
              </a:tr>
              <a:tr h="216540">
                <a:tc>
                  <a:txBody>
                    <a:bodyPr/>
                    <a:lstStyle/>
                    <a:p>
                      <a:pPr indent="127000" algn="ctr" latinLnBrk="1">
                        <a:lnSpc>
                          <a:spcPct val="150000"/>
                        </a:lnSpc>
                        <a:spcAft>
                          <a:spcPts val="0"/>
                        </a:spcAft>
                      </a:pPr>
                      <a:r>
                        <a:rPr lang="zh-CN" sz="800" kern="0">
                          <a:effectLst/>
                        </a:rPr>
                        <a:t>江苏</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78660941</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101.52</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贵州</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34748556</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106.31</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2466515719"/>
                  </a:ext>
                </a:extLst>
              </a:tr>
              <a:tr h="216540">
                <a:tc>
                  <a:txBody>
                    <a:bodyPr/>
                    <a:lstStyle/>
                    <a:p>
                      <a:pPr indent="127000" algn="ctr" latinLnBrk="1">
                        <a:lnSpc>
                          <a:spcPct val="150000"/>
                        </a:lnSpc>
                        <a:spcAft>
                          <a:spcPts val="0"/>
                        </a:spcAft>
                      </a:pPr>
                      <a:r>
                        <a:rPr lang="zh-CN" sz="800" kern="0">
                          <a:effectLst/>
                        </a:rPr>
                        <a:t>浙江</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54426891</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105.69</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云南</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45966766</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107.9</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577265911"/>
                  </a:ext>
                </a:extLst>
              </a:tr>
              <a:tr h="112221">
                <a:tc>
                  <a:txBody>
                    <a:bodyPr/>
                    <a:lstStyle/>
                    <a:p>
                      <a:pPr indent="127000" algn="ctr" latinLnBrk="1">
                        <a:lnSpc>
                          <a:spcPct val="150000"/>
                        </a:lnSpc>
                        <a:spcAft>
                          <a:spcPts val="0"/>
                        </a:spcAft>
                      </a:pPr>
                      <a:r>
                        <a:rPr lang="zh-CN" sz="800" kern="0">
                          <a:effectLst/>
                        </a:rPr>
                        <a:t>安徽</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59500468</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103.39</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西藏</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3002165</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105.7</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3561579018"/>
                  </a:ext>
                </a:extLst>
              </a:tr>
              <a:tr h="216540">
                <a:tc>
                  <a:txBody>
                    <a:bodyPr/>
                    <a:lstStyle/>
                    <a:p>
                      <a:pPr indent="127000" algn="ctr" latinLnBrk="1">
                        <a:lnSpc>
                          <a:spcPct val="150000"/>
                        </a:lnSpc>
                        <a:spcAft>
                          <a:spcPts val="0"/>
                        </a:spcAft>
                      </a:pPr>
                      <a:r>
                        <a:rPr lang="zh-CN" sz="800" kern="0">
                          <a:effectLst/>
                        </a:rPr>
                        <a:t>福建</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36894217</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105.96</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陕西</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37327379</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106.92</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3112177337"/>
                  </a:ext>
                </a:extLst>
              </a:tr>
              <a:tr h="216540">
                <a:tc>
                  <a:txBody>
                    <a:bodyPr/>
                    <a:lstStyle/>
                    <a:p>
                      <a:pPr indent="127000" algn="ctr" latinLnBrk="1">
                        <a:lnSpc>
                          <a:spcPct val="150000"/>
                        </a:lnSpc>
                        <a:spcAft>
                          <a:spcPts val="0"/>
                        </a:spcAft>
                      </a:pPr>
                      <a:r>
                        <a:rPr lang="zh-CN" sz="800" kern="0">
                          <a:effectLst/>
                        </a:rPr>
                        <a:t>江西</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44567797</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106.67</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甘肃</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25575263</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104.42</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3337974808"/>
                  </a:ext>
                </a:extLst>
              </a:tr>
              <a:tr h="112221">
                <a:tc>
                  <a:txBody>
                    <a:bodyPr/>
                    <a:lstStyle/>
                    <a:p>
                      <a:pPr indent="127000" algn="ctr" latinLnBrk="1">
                        <a:lnSpc>
                          <a:spcPct val="150000"/>
                        </a:lnSpc>
                        <a:spcAft>
                          <a:spcPts val="0"/>
                        </a:spcAft>
                      </a:pPr>
                      <a:r>
                        <a:rPr lang="zh-CN" sz="800" kern="0">
                          <a:effectLst/>
                        </a:rPr>
                        <a:t>青海</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5626723</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107.4</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zh-CN" sz="800" kern="0">
                          <a:effectLst/>
                        </a:rPr>
                        <a:t>宁夏</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6301350</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104.99</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extLst>
                  <a:ext uri="{0D108BD9-81ED-4DB2-BD59-A6C34878D82A}">
                    <a16:rowId xmlns:a16="http://schemas.microsoft.com/office/drawing/2014/main" val="3546602186"/>
                  </a:ext>
                </a:extLst>
              </a:tr>
              <a:tr h="112221">
                <a:tc>
                  <a:txBody>
                    <a:bodyPr/>
                    <a:lstStyle/>
                    <a:p>
                      <a:pPr indent="127000" algn="ctr" latinLnBrk="1">
                        <a:lnSpc>
                          <a:spcPct val="150000"/>
                        </a:lnSpc>
                        <a:spcAft>
                          <a:spcPts val="0"/>
                        </a:spcAft>
                      </a:pPr>
                      <a:r>
                        <a:rPr lang="zh-CN" sz="800" kern="0">
                          <a:effectLst/>
                        </a:rPr>
                        <a:t>新疆</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21815815</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pPr indent="127000" algn="ctr" latinLnBrk="1">
                        <a:lnSpc>
                          <a:spcPct val="150000"/>
                        </a:lnSpc>
                        <a:spcAft>
                          <a:spcPts val="0"/>
                        </a:spcAft>
                      </a:pPr>
                      <a:r>
                        <a:rPr lang="en-US" sz="800" kern="0">
                          <a:effectLst/>
                        </a:rPr>
                        <a:t>106.87</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8450" marR="28450" marT="3951" marB="3951"/>
                </a:tc>
                <a:tc>
                  <a:txBody>
                    <a:bodyPr/>
                    <a:lstStyle/>
                    <a:p>
                      <a:endParaRPr lang="zh-CN" sz="800" kern="100">
                        <a:effectLst/>
                        <a:latin typeface="等线" panose="02010600030101010101" pitchFamily="2" charset="-122"/>
                        <a:ea typeface="等线" panose="02010600030101010101" pitchFamily="2" charset="-122"/>
                      </a:endParaRPr>
                    </a:p>
                  </a:txBody>
                  <a:tcPr marL="28450" marR="28450" marT="3951" marB="3951"/>
                </a:tc>
                <a:tc>
                  <a:txBody>
                    <a:bodyPr/>
                    <a:lstStyle/>
                    <a:p>
                      <a:endParaRPr lang="zh-CN" sz="800" kern="100">
                        <a:effectLst/>
                        <a:latin typeface="等线" panose="02010600030101010101" pitchFamily="2" charset="-122"/>
                        <a:ea typeface="等线" panose="02010600030101010101" pitchFamily="2" charset="-122"/>
                      </a:endParaRPr>
                    </a:p>
                  </a:txBody>
                  <a:tcPr marL="28450" marR="28450" marT="3951" marB="3951"/>
                </a:tc>
                <a:tc>
                  <a:txBody>
                    <a:bodyPr/>
                    <a:lstStyle/>
                    <a:p>
                      <a:endParaRPr lang="zh-CN" sz="800" kern="100" dirty="0">
                        <a:effectLst/>
                        <a:latin typeface="等线" panose="02010600030101010101" pitchFamily="2" charset="-122"/>
                        <a:ea typeface="等线" panose="02010600030101010101" pitchFamily="2" charset="-122"/>
                      </a:endParaRPr>
                    </a:p>
                  </a:txBody>
                  <a:tcPr marL="28450" marR="28450" marT="3951" marB="3951"/>
                </a:tc>
                <a:extLst>
                  <a:ext uri="{0D108BD9-81ED-4DB2-BD59-A6C34878D82A}">
                    <a16:rowId xmlns:a16="http://schemas.microsoft.com/office/drawing/2014/main" val="4271040996"/>
                  </a:ext>
                </a:extLst>
              </a:tr>
            </a:tbl>
          </a:graphicData>
        </a:graphic>
      </p:graphicFrame>
    </p:spTree>
    <p:extLst>
      <p:ext uri="{BB962C8B-B14F-4D97-AF65-F5344CB8AC3E}">
        <p14:creationId xmlns:p14="http://schemas.microsoft.com/office/powerpoint/2010/main" val="2512816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userDrawn="1"/>
        </p:nvSpPr>
        <p:spPr>
          <a:xfrm rot="10800000">
            <a:off x="-12188" y="2565816"/>
            <a:ext cx="3432854" cy="1393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aseline="-25000" dirty="0"/>
              <a:t> </a:t>
            </a:r>
            <a:endParaRPr lang="zh-CN" altLang="en-US" baseline="-25000" dirty="0"/>
          </a:p>
        </p:txBody>
      </p:sp>
      <p:sp>
        <p:nvSpPr>
          <p:cNvPr id="11" name="矩形 10"/>
          <p:cNvSpPr/>
          <p:nvPr/>
        </p:nvSpPr>
        <p:spPr>
          <a:xfrm rot="1400643">
            <a:off x="4392013" y="1938116"/>
            <a:ext cx="6431840" cy="2820575"/>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32634" y="567853"/>
            <a:ext cx="2903368" cy="2913972"/>
            <a:chOff x="3132634" y="567853"/>
            <a:chExt cx="2903368" cy="2913972"/>
          </a:xfrm>
        </p:grpSpPr>
        <p:sp>
          <p:nvSpPr>
            <p:cNvPr id="14" name="椭圆 13"/>
            <p:cNvSpPr/>
            <p:nvPr userDrawn="1"/>
          </p:nvSpPr>
          <p:spPr>
            <a:xfrm>
              <a:off x="3355487" y="648892"/>
              <a:ext cx="2451523" cy="273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55487" y="730298"/>
              <a:ext cx="2451523" cy="2732057"/>
            </a:xfrm>
            <a:prstGeom prst="ellipse">
              <a:avLst/>
            </a:prstGeom>
            <a:blipFill dpi="0" rotWithShape="1">
              <a:blip r:embed="rId4"/>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空心弧 14"/>
            <p:cNvSpPr/>
            <p:nvPr userDrawn="1"/>
          </p:nvSpPr>
          <p:spPr>
            <a:xfrm>
              <a:off x="3132634" y="567853"/>
              <a:ext cx="2891732" cy="2892123"/>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userDrawn="1"/>
          </p:nvSpPr>
          <p:spPr>
            <a:xfrm rot="9058792">
              <a:off x="3144270" y="589702"/>
              <a:ext cx="2891732" cy="2892123"/>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0" name="图片 2065"/>
                      <p:cNvPicPr/>
                      <p:nvPr/>
                    </p:nvPicPr>
                    <p:blipFill>
                      <a:blip r:embed="rId6"/>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3" name="矩形 12"/>
          <p:cNvSpPr/>
          <p:nvPr/>
        </p:nvSpPr>
        <p:spPr>
          <a:xfrm>
            <a:off x="5904656" y="2039763"/>
            <a:ext cx="3276650" cy="16133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59"/>
          <p:cNvSpPr>
            <a:spLocks noChangeArrowheads="1"/>
          </p:cNvSpPr>
          <p:nvPr/>
        </p:nvSpPr>
        <p:spPr bwMode="auto">
          <a:xfrm>
            <a:off x="1980506" y="3663132"/>
            <a:ext cx="512088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dirty="0">
                <a:solidFill>
                  <a:schemeClr val="tx1">
                    <a:lumMod val="65000"/>
                    <a:lumOff val="35000"/>
                  </a:schemeClr>
                </a:solidFill>
                <a:latin typeface="黑体" panose="02010609060101010101" charset="-122"/>
                <a:ea typeface="黑体" panose="02010609060101010101" charset="-122"/>
                <a:cs typeface="黑体" panose="02010609060101010101" charset="-122"/>
              </a:rPr>
              <a:t>谢谢 下节课见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rot="1400643">
            <a:off x="1085482" y="2604661"/>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rot="1400643">
            <a:off x="6892060" y="262582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rot="1400643">
            <a:off x="4018718" y="266061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Freeform 28"/>
          <p:cNvSpPr/>
          <p:nvPr/>
        </p:nvSpPr>
        <p:spPr>
          <a:xfrm>
            <a:off x="6628954"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29ABE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8"/>
          <p:cNvSpPr/>
          <p:nvPr/>
        </p:nvSpPr>
        <p:spPr>
          <a:xfrm>
            <a:off x="3780706"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8"/>
          <p:cNvSpPr/>
          <p:nvPr/>
        </p:nvSpPr>
        <p:spPr>
          <a:xfrm>
            <a:off x="722951"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4"/>
          <p:cNvGrpSpPr/>
          <p:nvPr/>
        </p:nvGrpSpPr>
        <p:grpSpPr>
          <a:xfrm>
            <a:off x="4069685" y="691526"/>
            <a:ext cx="1149729" cy="1129800"/>
            <a:chOff x="5329648" y="1486933"/>
            <a:chExt cx="1532706" cy="1506139"/>
          </a:xfrm>
        </p:grpSpPr>
        <p:sp>
          <p:nvSpPr>
            <p:cNvPr id="57" name="TextBox 75"/>
            <p:cNvSpPr txBox="1"/>
            <p:nvPr/>
          </p:nvSpPr>
          <p:spPr>
            <a:xfrm>
              <a:off x="5425440" y="1518147"/>
              <a:ext cx="1341120" cy="615553"/>
            </a:xfrm>
            <a:prstGeom prst="rect">
              <a:avLst/>
            </a:prstGeom>
            <a:noFill/>
          </p:spPr>
          <p:txBody>
            <a:bodyPr wrap="square" lIns="0" tIns="0" rIns="0" bIns="0">
              <a:normAutofit lnSpcReduction="10000"/>
            </a:bodyPr>
            <a:lstStyle/>
            <a:p>
              <a:pPr algn="dist"/>
              <a:r>
                <a:rPr lang="zh-CN" altLang="en-US" sz="3200" b="1" dirty="0">
                  <a:solidFill>
                    <a:schemeClr val="tx2">
                      <a:lumMod val="75000"/>
                    </a:schemeClr>
                  </a:solidFill>
                  <a:latin typeface="黑体" panose="02010609060101010101" charset="-122"/>
                  <a:ea typeface="黑体" panose="02010609060101010101" charset="-122"/>
                </a:rPr>
                <a:t>目录</a:t>
              </a:r>
            </a:p>
          </p:txBody>
        </p:sp>
        <p:sp>
          <p:nvSpPr>
            <p:cNvPr id="58" name="TextBox 76"/>
            <p:cNvSpPr txBox="1"/>
            <p:nvPr/>
          </p:nvSpPr>
          <p:spPr>
            <a:xfrm>
              <a:off x="5329648" y="1486933"/>
              <a:ext cx="1532706" cy="1506139"/>
            </a:xfrm>
            <a:prstGeom prst="diamond">
              <a:avLst/>
            </a:prstGeom>
            <a:noFill/>
          </p:spPr>
          <p:txBody>
            <a:bodyPr wrap="none" lIns="0" tIns="0" rIns="0" bIns="0" anchor="ctr" anchorCtr="1">
              <a:normAutofit/>
            </a:bodyPr>
            <a:lstStyle/>
            <a:p>
              <a:pPr algn="ctr"/>
              <a:r>
                <a:rPr lang="en-US" altLang="zh-CN" sz="28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rPr>
                <a:t>Contents</a:t>
              </a:r>
            </a:p>
          </p:txBody>
        </p:sp>
      </p:grpSp>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80306" y="2257016"/>
            <a:ext cx="2603180" cy="1388597"/>
            <a:chOff x="194236" y="2256276"/>
            <a:chExt cx="2602728" cy="1388357"/>
          </a:xfrm>
        </p:grpSpPr>
        <p:sp>
          <p:nvSpPr>
            <p:cNvPr id="45" name="TextBox 34"/>
            <p:cNvSpPr txBox="1"/>
            <p:nvPr/>
          </p:nvSpPr>
          <p:spPr>
            <a:xfrm>
              <a:off x="687924" y="2256276"/>
              <a:ext cx="1206424" cy="460554"/>
            </a:xfrm>
            <a:prstGeom prst="rect">
              <a:avLst/>
            </a:prstGeom>
            <a:noFill/>
          </p:spPr>
          <p:txBody>
            <a:bodyPr wrap="none">
              <a:normAutofit/>
            </a:bodyPr>
            <a:lstStyle/>
            <a:p>
              <a:pPr algn="ctr"/>
              <a:r>
                <a:rPr lang="zh-CN" altLang="en-US" sz="2400" b="1" dirty="0">
                  <a:solidFill>
                    <a:schemeClr val="bg1"/>
                  </a:solidFill>
                  <a:latin typeface="华文中宋" panose="02010600040101010101" charset="-122"/>
                  <a:ea typeface="华文中宋" panose="02010600040101010101" charset="-122"/>
                </a:rPr>
                <a:t>第一节</a:t>
              </a:r>
            </a:p>
          </p:txBody>
        </p:sp>
        <p:sp>
          <p:nvSpPr>
            <p:cNvPr id="24" name="TextBox 62"/>
            <p:cNvSpPr txBox="1"/>
            <p:nvPr/>
          </p:nvSpPr>
          <p:spPr bwMode="auto">
            <a:xfrm>
              <a:off x="194236" y="3336909"/>
              <a:ext cx="2602728" cy="307724"/>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r>
                <a:rPr lang="en-US" altLang="zh-CN" sz="2000" b="1" dirty="0">
                  <a:solidFill>
                    <a:schemeClr val="tx2"/>
                  </a:solidFill>
                  <a:latin typeface="华文中宋" panose="02010600040101010101" charset="-122"/>
                  <a:ea typeface="华文中宋" panose="02010600040101010101" charset="-122"/>
                </a:rPr>
                <a:t>K</a:t>
              </a:r>
              <a:r>
                <a:rPr lang="zh-CN" altLang="en-US" sz="2000" b="1" dirty="0">
                  <a:solidFill>
                    <a:schemeClr val="tx2"/>
                  </a:solidFill>
                  <a:latin typeface="华文中宋" panose="02010600040101010101" charset="-122"/>
                  <a:ea typeface="华文中宋" panose="02010600040101010101" charset="-122"/>
                </a:rPr>
                <a:t>近邻分类原理与实现</a:t>
              </a:r>
            </a:p>
          </p:txBody>
        </p:sp>
      </p:grpSp>
      <p:grpSp>
        <p:nvGrpSpPr>
          <p:cNvPr id="3" name="组合 2"/>
          <p:cNvGrpSpPr/>
          <p:nvPr/>
        </p:nvGrpSpPr>
        <p:grpSpPr>
          <a:xfrm>
            <a:off x="3234002" y="2257016"/>
            <a:ext cx="2492670" cy="1421411"/>
            <a:chOff x="1692252" y="2256276"/>
            <a:chExt cx="2492238" cy="1421165"/>
          </a:xfrm>
        </p:grpSpPr>
        <p:sp>
          <p:nvSpPr>
            <p:cNvPr id="41" name="TextBox 36"/>
            <p:cNvSpPr txBox="1"/>
            <p:nvPr/>
          </p:nvSpPr>
          <p:spPr>
            <a:xfrm>
              <a:off x="2238861"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第二节</a:t>
              </a:r>
              <a:endParaRPr lang="zh-CN" altLang="en-US" sz="2400" b="1" dirty="0">
                <a:solidFill>
                  <a:schemeClr val="bg1"/>
                </a:solidFill>
                <a:latin typeface="黑体" panose="02010609060101010101" charset="-122"/>
                <a:ea typeface="黑体" panose="02010609060101010101" charset="-122"/>
              </a:endParaRPr>
            </a:p>
          </p:txBody>
        </p:sp>
        <p:sp>
          <p:nvSpPr>
            <p:cNvPr id="22" name="TextBox 60"/>
            <p:cNvSpPr txBox="1"/>
            <p:nvPr/>
          </p:nvSpPr>
          <p:spPr bwMode="auto">
            <a:xfrm>
              <a:off x="1692252" y="3369717"/>
              <a:ext cx="2492238"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en-US" altLang="zh-CN" sz="2000" b="1" dirty="0">
                  <a:solidFill>
                    <a:schemeClr val="tx2"/>
                  </a:solidFill>
                  <a:latin typeface="华文中宋" panose="02010600040101010101" charset="-122"/>
                  <a:ea typeface="华文中宋" panose="02010600040101010101" charset="-122"/>
                </a:rPr>
                <a:t>K</a:t>
              </a:r>
              <a:r>
                <a:rPr lang="zh-CN" altLang="en-US" sz="2000" b="1" dirty="0">
                  <a:solidFill>
                    <a:schemeClr val="tx2"/>
                  </a:solidFill>
                  <a:latin typeface="华文中宋" panose="02010600040101010101" charset="-122"/>
                  <a:ea typeface="华文中宋" panose="02010600040101010101" charset="-122"/>
                </a:rPr>
                <a:t>均值聚类原理与实现</a:t>
              </a:r>
            </a:p>
          </p:txBody>
        </p:sp>
      </p:grpSp>
      <p:grpSp>
        <p:nvGrpSpPr>
          <p:cNvPr id="59" name="组合 58"/>
          <p:cNvGrpSpPr/>
          <p:nvPr/>
        </p:nvGrpSpPr>
        <p:grpSpPr>
          <a:xfrm>
            <a:off x="6584411" y="2257016"/>
            <a:ext cx="1206633" cy="1421419"/>
            <a:chOff x="3968789" y="2256276"/>
            <a:chExt cx="1206424" cy="1421173"/>
          </a:xfrm>
        </p:grpSpPr>
        <p:sp>
          <p:nvSpPr>
            <p:cNvPr id="37"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第三节</a:t>
              </a:r>
            </a:p>
          </p:txBody>
        </p:sp>
        <p:sp>
          <p:nvSpPr>
            <p:cNvPr id="20" name="TextBox 58"/>
            <p:cNvSpPr txBox="1"/>
            <p:nvPr/>
          </p:nvSpPr>
          <p:spPr bwMode="auto">
            <a:xfrm>
              <a:off x="4315565" y="3369725"/>
              <a:ext cx="512872"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案例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5023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0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01</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140746" y="1825169"/>
            <a:ext cx="4143355" cy="1323439"/>
          </a:xfrm>
          <a:prstGeom prst="rect">
            <a:avLst/>
          </a:prstGeom>
          <a:noFill/>
        </p:spPr>
        <p:txBody>
          <a:bodyPr wrap="square" rtlCol="0">
            <a:spAutoFit/>
          </a:bodyPr>
          <a:lstStyle/>
          <a:p>
            <a:pPr algn="ctr"/>
            <a:r>
              <a:rPr lang="en-US" altLang="zh-CN" sz="4000" b="1" spc="300" dirty="0">
                <a:solidFill>
                  <a:schemeClr val="accent1"/>
                </a:solidFill>
                <a:latin typeface="黑体" panose="02010609060101010101" charset="-122"/>
                <a:ea typeface="黑体" panose="02010609060101010101" charset="-122"/>
              </a:rPr>
              <a:t>K</a:t>
            </a:r>
            <a:r>
              <a:rPr lang="zh-CN" altLang="en-US" sz="4000" b="1" spc="300" dirty="0">
                <a:solidFill>
                  <a:schemeClr val="accent1"/>
                </a:solidFill>
                <a:latin typeface="黑体" panose="02010609060101010101" charset="-122"/>
                <a:ea typeface="黑体" panose="02010609060101010101" charset="-122"/>
              </a:rPr>
              <a:t>近邻分类原理与实现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2477601"/>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K</a:t>
            </a:r>
            <a:r>
              <a:rPr lang="zh-CN" altLang="en-US" sz="2000" dirty="0"/>
              <a:t>近邻分类算法的逻辑非常直观：待分类的这个数据点归属到哪一类，由它的</a:t>
            </a:r>
            <a:r>
              <a:rPr lang="en-US" altLang="zh-CN" sz="2000" dirty="0"/>
              <a:t>K</a:t>
            </a:r>
            <a:r>
              <a:rPr lang="zh-CN" altLang="en-US" sz="2000" dirty="0"/>
              <a:t>个近邻样本点的分类情况决定。</a:t>
            </a:r>
          </a:p>
          <a:p>
            <a:pPr marL="342900" indent="-342900">
              <a:spcBef>
                <a:spcPts val="600"/>
              </a:spcBef>
              <a:buSzPct val="75000"/>
              <a:buFont typeface="Wingdings" panose="05000000000000000000" pitchFamily="2" charset="2"/>
              <a:buChar char="l"/>
            </a:pPr>
            <a:r>
              <a:rPr lang="zh-CN" altLang="en-US" sz="2000" dirty="0"/>
              <a:t>每个样本数据点都有若干个属性，例如一个手机网银用户的信息构成这样一个属性集合：</a:t>
            </a:r>
            <a:r>
              <a:rPr lang="en-US" altLang="zh-CN" sz="2000" dirty="0"/>
              <a:t>{</a:t>
            </a:r>
            <a:r>
              <a:rPr lang="zh-CN" altLang="en-US" sz="2000" dirty="0"/>
              <a:t>年龄，学历，收入，</a:t>
            </a:r>
            <a:r>
              <a:rPr lang="en-US" altLang="zh-CN" sz="2000" dirty="0"/>
              <a:t>……}</a:t>
            </a:r>
            <a:r>
              <a:rPr lang="zh-CN" altLang="en-US" sz="2000" dirty="0"/>
              <a:t>。</a:t>
            </a:r>
            <a:endParaRPr lang="en-US" altLang="zh-CN" sz="2000" dirty="0"/>
          </a:p>
          <a:p>
            <a:pPr marL="342900" indent="-342900">
              <a:spcBef>
                <a:spcPts val="600"/>
              </a:spcBef>
              <a:buSzPct val="75000"/>
              <a:buFont typeface="Wingdings" panose="05000000000000000000" pitchFamily="2" charset="2"/>
              <a:buChar char="l"/>
            </a:pPr>
            <a:r>
              <a:rPr lang="zh-CN" altLang="en-US" sz="2000" dirty="0"/>
              <a:t>通过某种规则，将这些属性值转换成坐标值，即将用户转换成</a:t>
            </a:r>
            <a:r>
              <a:rPr lang="en-US" altLang="zh-CN" sz="2000" dirty="0"/>
              <a:t>n</a:t>
            </a:r>
            <a:r>
              <a:rPr lang="zh-CN" altLang="en-US" sz="2000" dirty="0"/>
              <a:t>维空间中的一个点。为了简单起见，后文阐述以二维空间的点为例。</a:t>
            </a:r>
            <a:endParaRPr lang="en-US" altLang="zh-CN" sz="2000" dirty="0"/>
          </a:p>
          <a:p>
            <a:pPr marL="342900" indent="-342900">
              <a:spcBef>
                <a:spcPts val="600"/>
              </a:spcBef>
              <a:buSzPct val="75000"/>
              <a:buFont typeface="Wingdings" panose="05000000000000000000" pitchFamily="2" charset="2"/>
              <a:buChar char="l"/>
            </a:pP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03270219"/>
              </p:ext>
            </p:extLst>
          </p:nvPr>
        </p:nvGraphicFramePr>
        <p:xfrm>
          <a:off x="252314" y="781222"/>
          <a:ext cx="7151166" cy="4363866"/>
        </p:xfrm>
        <a:graphic>
          <a:graphicData uri="http://schemas.openxmlformats.org/presentationml/2006/ole">
            <mc:AlternateContent xmlns:mc="http://schemas.openxmlformats.org/markup-compatibility/2006">
              <mc:Choice xmlns:v="urn:schemas-microsoft-com:vml" Requires="v">
                <p:oleObj r:id="rId3" imgW="10374480" imgH="6323760" progId="">
                  <p:embed/>
                </p:oleObj>
              </mc:Choice>
              <mc:Fallback>
                <p:oleObj r:id="rId3" imgW="10374480" imgH="6323760" progId="">
                  <p:embed/>
                  <p:pic>
                    <p:nvPicPr>
                      <p:cNvPr id="0" name=""/>
                      <p:cNvPicPr/>
                      <p:nvPr/>
                    </p:nvPicPr>
                    <p:blipFill>
                      <a:blip r:embed="rId4"/>
                      <a:stretch>
                        <a:fillRect/>
                      </a:stretch>
                    </p:blipFill>
                    <p:spPr>
                      <a:xfrm>
                        <a:off x="252314" y="781222"/>
                        <a:ext cx="7151166" cy="4363866"/>
                      </a:xfrm>
                      <a:prstGeom prst="rect">
                        <a:avLst/>
                      </a:prstGeom>
                    </p:spPr>
                  </p:pic>
                </p:oleObj>
              </mc:Fallback>
            </mc:AlternateContent>
          </a:graphicData>
        </a:graphic>
      </p:graphicFrame>
    </p:spTree>
    <p:extLst>
      <p:ext uri="{BB962C8B-B14F-4D97-AF65-F5344CB8AC3E}">
        <p14:creationId xmlns:p14="http://schemas.microsoft.com/office/powerpoint/2010/main" val="192292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4464496" cy="412420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dirty="0"/>
              <a:t>如图 </a:t>
            </a:r>
            <a:r>
              <a:rPr lang="en-US" altLang="zh-CN" dirty="0"/>
              <a:t>11-2</a:t>
            </a:r>
            <a:r>
              <a:rPr lang="zh-CN" altLang="en-US" dirty="0"/>
              <a:t>所示，待分类的数据点为</a:t>
            </a:r>
            <a:r>
              <a:rPr lang="en-US" altLang="zh-CN" dirty="0"/>
              <a:t>A</a:t>
            </a:r>
            <a:r>
              <a:rPr lang="zh-CN" altLang="en-US" dirty="0"/>
              <a:t>，图中用圆表示；其他的数据分类结果是已知的（所谓有监督的学习，表示监督者已经分好类，打好标签了），被分为</a:t>
            </a:r>
            <a:r>
              <a:rPr lang="en-US" altLang="zh-CN" dirty="0"/>
              <a:t>1</a:t>
            </a:r>
            <a:r>
              <a:rPr lang="zh-CN" altLang="en-US" dirty="0"/>
              <a:t>和</a:t>
            </a:r>
            <a:r>
              <a:rPr lang="en-US" altLang="zh-CN" dirty="0"/>
              <a:t>2</a:t>
            </a:r>
            <a:r>
              <a:rPr lang="zh-CN" altLang="en-US" dirty="0"/>
              <a:t>两类，分别用三角形和矩形表示。</a:t>
            </a:r>
          </a:p>
          <a:p>
            <a:pPr marL="342900" indent="-342900">
              <a:spcBef>
                <a:spcPts val="600"/>
              </a:spcBef>
              <a:buSzPct val="75000"/>
              <a:buFont typeface="Wingdings" panose="05000000000000000000" pitchFamily="2" charset="2"/>
              <a:buChar char="l"/>
            </a:pPr>
            <a:r>
              <a:rPr lang="en-US" altLang="zh-CN" dirty="0"/>
              <a:t>A</a:t>
            </a:r>
            <a:r>
              <a:rPr lang="zh-CN" altLang="en-US" dirty="0"/>
              <a:t>点的分类结果可以简单地选择</a:t>
            </a:r>
            <a:r>
              <a:rPr lang="en-US" altLang="zh-CN" dirty="0"/>
              <a:t>K</a:t>
            </a:r>
            <a:r>
              <a:rPr lang="zh-CN" altLang="en-US" dirty="0"/>
              <a:t>近邻中相对多数的分类标签，例如，图 </a:t>
            </a:r>
            <a:r>
              <a:rPr lang="en-US" altLang="zh-CN" dirty="0"/>
              <a:t>11-2</a:t>
            </a:r>
            <a:r>
              <a:rPr lang="zh-CN" altLang="en-US" dirty="0"/>
              <a:t>中</a:t>
            </a:r>
            <a:r>
              <a:rPr lang="en-US" altLang="zh-CN" dirty="0"/>
              <a:t>A</a:t>
            </a:r>
            <a:r>
              <a:rPr lang="zh-CN" altLang="en-US" dirty="0"/>
              <a:t>的</a:t>
            </a:r>
            <a:r>
              <a:rPr lang="en-US" altLang="zh-CN" dirty="0"/>
              <a:t>3</a:t>
            </a:r>
            <a:r>
              <a:rPr lang="zh-CN" altLang="en-US" dirty="0"/>
              <a:t>个近邻中有</a:t>
            </a:r>
            <a:r>
              <a:rPr lang="en-US" altLang="zh-CN" dirty="0"/>
              <a:t>2</a:t>
            </a:r>
            <a:r>
              <a:rPr lang="zh-CN" altLang="en-US" dirty="0"/>
              <a:t>个分类结果为</a:t>
            </a:r>
            <a:r>
              <a:rPr lang="en-US" altLang="zh-CN" dirty="0"/>
              <a:t>2</a:t>
            </a:r>
            <a:r>
              <a:rPr lang="zh-CN" altLang="en-US" dirty="0"/>
              <a:t>，占据多数，因此</a:t>
            </a:r>
            <a:r>
              <a:rPr lang="en-US" altLang="zh-CN" dirty="0"/>
              <a:t>A</a:t>
            </a:r>
            <a:r>
              <a:rPr lang="zh-CN" altLang="en-US" dirty="0"/>
              <a:t>的分类结果为</a:t>
            </a:r>
            <a:r>
              <a:rPr lang="en-US" altLang="zh-CN" dirty="0"/>
              <a:t>2</a:t>
            </a:r>
            <a:r>
              <a:rPr lang="zh-CN" altLang="en-US" dirty="0"/>
              <a:t>。</a:t>
            </a:r>
            <a:endParaRPr lang="en-US" altLang="zh-CN" dirty="0"/>
          </a:p>
          <a:p>
            <a:pPr marL="342900" indent="-342900">
              <a:spcBef>
                <a:spcPts val="600"/>
              </a:spcBef>
              <a:buSzPct val="75000"/>
              <a:buFont typeface="Wingdings" panose="05000000000000000000" pitchFamily="2" charset="2"/>
              <a:buChar char="l"/>
            </a:pPr>
            <a:r>
              <a:rPr lang="zh-CN" altLang="en-US" dirty="0"/>
              <a:t>也可以相对复杂地按照距离远近进行权重投票，图 </a:t>
            </a:r>
            <a:r>
              <a:rPr lang="en-US" altLang="zh-CN" dirty="0"/>
              <a:t>11-2</a:t>
            </a:r>
            <a:r>
              <a:rPr lang="zh-CN" altLang="en-US" dirty="0"/>
              <a:t>中分类标签为</a:t>
            </a:r>
            <a:r>
              <a:rPr lang="en-US" altLang="zh-CN" dirty="0"/>
              <a:t>1</a:t>
            </a:r>
            <a:r>
              <a:rPr lang="zh-CN" altLang="en-US" dirty="0"/>
              <a:t>的近邻虽然只有</a:t>
            </a:r>
            <a:r>
              <a:rPr lang="en-US" altLang="zh-CN" dirty="0"/>
              <a:t>1</a:t>
            </a:r>
            <a:r>
              <a:rPr lang="zh-CN" altLang="en-US" dirty="0"/>
              <a:t>个，但是它离</a:t>
            </a:r>
            <a:r>
              <a:rPr lang="en-US" altLang="zh-CN" dirty="0"/>
              <a:t>A</a:t>
            </a:r>
            <a:r>
              <a:rPr lang="zh-CN" altLang="en-US" dirty="0"/>
              <a:t>最近，如果权重比例足够大，也有可能影响到</a:t>
            </a:r>
            <a:r>
              <a:rPr lang="en-US" altLang="zh-CN" dirty="0"/>
              <a:t>A</a:t>
            </a:r>
            <a:r>
              <a:rPr lang="zh-CN" altLang="en-US" dirty="0"/>
              <a:t>的最终分类结果。</a:t>
            </a:r>
          </a:p>
        </p:txBody>
      </p:sp>
      <p:sp>
        <p:nvSpPr>
          <p:cNvPr id="2" name="Rectangle 2"/>
          <p:cNvSpPr>
            <a:spLocks noChangeArrowheads="1"/>
          </p:cNvSpPr>
          <p:nvPr/>
        </p:nvSpPr>
        <p:spPr bwMode="auto">
          <a:xfrm>
            <a:off x="4140746" y="1348407"/>
            <a:ext cx="107072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288173160"/>
              </p:ext>
            </p:extLst>
          </p:nvPr>
        </p:nvGraphicFramePr>
        <p:xfrm>
          <a:off x="5220866" y="1132384"/>
          <a:ext cx="3142275" cy="3168352"/>
        </p:xfrm>
        <a:graphic>
          <a:graphicData uri="http://schemas.openxmlformats.org/presentationml/2006/ole">
            <mc:AlternateContent xmlns:mc="http://schemas.openxmlformats.org/markup-compatibility/2006">
              <mc:Choice xmlns:v="urn:schemas-microsoft-com:vml" Requires="v">
                <p:oleObj r:id="rId3" imgW="5985862" imgH="5993329" progId="Visio.Drawing.11">
                  <p:embed/>
                </p:oleObj>
              </mc:Choice>
              <mc:Fallback>
                <p:oleObj r:id="rId3" imgW="5985862" imgH="599332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866" y="1132384"/>
                        <a:ext cx="3142275" cy="3168352"/>
                      </a:xfrm>
                      <a:prstGeom prst="rect">
                        <a:avLst/>
                      </a:prstGeom>
                      <a:noFill/>
                    </p:spPr>
                  </p:pic>
                </p:oleObj>
              </mc:Fallback>
            </mc:AlternateContent>
          </a:graphicData>
        </a:graphic>
      </p:graphicFrame>
    </p:spTree>
    <p:extLst>
      <p:ext uri="{BB962C8B-B14F-4D97-AF65-F5344CB8AC3E}">
        <p14:creationId xmlns:p14="http://schemas.microsoft.com/office/powerpoint/2010/main" val="122770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2135</Words>
  <Application>Microsoft Office PowerPoint</Application>
  <PresentationFormat>自定义</PresentationFormat>
  <Paragraphs>322</Paragraphs>
  <Slides>41</Slides>
  <Notes>31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41</vt:i4>
      </vt:variant>
    </vt:vector>
  </HeadingPairs>
  <TitlesOfParts>
    <vt:vector size="55" baseType="lpstr">
      <vt:lpstr>等线</vt:lpstr>
      <vt:lpstr>黑体</vt:lpstr>
      <vt:lpstr>华文中宋</vt:lpstr>
      <vt:lpstr>宋体</vt:lpstr>
      <vt:lpstr>Arial</vt:lpstr>
      <vt:lpstr>Calibri</vt:lpstr>
      <vt:lpstr>Impact</vt:lpstr>
      <vt:lpstr>Microsoft Sans Serif</vt:lpstr>
      <vt:lpstr>Times New Roman</vt:lpstr>
      <vt:lpstr>Wingdings</vt:lpstr>
      <vt:lpstr>《电子商务概论（第4版）》-白东蕊</vt:lpstr>
      <vt:lpstr>1_《电子商务概论（第4版）》-白东蕊</vt:lpstr>
      <vt:lpstr>think-cell Slide</vt:lpstr>
      <vt:lpstr>Microsoft Visio 2003-2010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简约长投影工作总结汇报述职报告PPT模板</dc:title>
  <dc:creator/>
  <cp:lastModifiedBy/>
  <cp:revision>51</cp:revision>
  <dcterms:created xsi:type="dcterms:W3CDTF">2016-12-03T15:58:00Z</dcterms:created>
  <dcterms:modified xsi:type="dcterms:W3CDTF">2021-02-03T01:27:50Z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